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4"/>
  </p:sldMasterIdLst>
  <p:notesMasterIdLst>
    <p:notesMasterId r:id="rId49"/>
  </p:notesMasterIdLst>
  <p:sldIdLst>
    <p:sldId id="401" r:id="rId5"/>
    <p:sldId id="388" r:id="rId6"/>
    <p:sldId id="262" r:id="rId7"/>
    <p:sldId id="389" r:id="rId8"/>
    <p:sldId id="318" r:id="rId9"/>
    <p:sldId id="319" r:id="rId10"/>
    <p:sldId id="387" r:id="rId11"/>
    <p:sldId id="367" r:id="rId12"/>
    <p:sldId id="385" r:id="rId13"/>
    <p:sldId id="386" r:id="rId14"/>
    <p:sldId id="402" r:id="rId15"/>
    <p:sldId id="351" r:id="rId16"/>
    <p:sldId id="412" r:id="rId17"/>
    <p:sldId id="414" r:id="rId18"/>
    <p:sldId id="396" r:id="rId19"/>
    <p:sldId id="399" r:id="rId20"/>
    <p:sldId id="413" r:id="rId21"/>
    <p:sldId id="416" r:id="rId22"/>
    <p:sldId id="279" r:id="rId23"/>
    <p:sldId id="415" r:id="rId24"/>
    <p:sldId id="392" r:id="rId25"/>
    <p:sldId id="393" r:id="rId26"/>
    <p:sldId id="430" r:id="rId27"/>
    <p:sldId id="431" r:id="rId28"/>
    <p:sldId id="418" r:id="rId29"/>
    <p:sldId id="419" r:id="rId30"/>
    <p:sldId id="400" r:id="rId31"/>
    <p:sldId id="420" r:id="rId32"/>
    <p:sldId id="421" r:id="rId33"/>
    <p:sldId id="422" r:id="rId34"/>
    <p:sldId id="423" r:id="rId35"/>
    <p:sldId id="350" r:id="rId36"/>
    <p:sldId id="320" r:id="rId37"/>
    <p:sldId id="424" r:id="rId38"/>
    <p:sldId id="425" r:id="rId39"/>
    <p:sldId id="288" r:id="rId40"/>
    <p:sldId id="289" r:id="rId41"/>
    <p:sldId id="290" r:id="rId42"/>
    <p:sldId id="291" r:id="rId43"/>
    <p:sldId id="429" r:id="rId44"/>
    <p:sldId id="427" r:id="rId45"/>
    <p:sldId id="428" r:id="rId46"/>
    <p:sldId id="426" r:id="rId47"/>
    <p:sldId id="417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19" autoAdjust="0"/>
  </p:normalViewPr>
  <p:slideViewPr>
    <p:cSldViewPr snapToGrid="0">
      <p:cViewPr varScale="1">
        <p:scale>
          <a:sx n="115" d="100"/>
          <a:sy n="115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01546-198A-4195-BCF8-F0FF54C90E5E}" type="datetimeFigureOut">
              <a:rPr lang="en-US" smtClean="0"/>
              <a:t>4/30/2026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DE88F-1F85-4A27-9D34-D74A50E7B0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fld id="{6CC9A11F-4406-4B82-A2DD-B11C0D0312AD}" type="slidenum">
              <a:rPr lang="en-US" sz="1000"/>
              <a:pPr/>
              <a:t>5</a:t>
            </a:fld>
            <a:endParaRPr lang="en-US" sz="100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fld id="{E88EE8A9-EB09-42AC-8397-6496EC5C46BE}" type="slidenum">
              <a:rPr lang="en-US" sz="1000"/>
              <a:pPr/>
              <a:t>6</a:t>
            </a:fld>
            <a:endParaRPr lang="en-US" sz="100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A6DBF7-BDFE-43C5-A52D-083A9307AB6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369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53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25814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349409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400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979202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96340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39573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280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9838267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079971" y="2214563"/>
            <a:ext cx="10609675" cy="3881437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A704E-28BD-4E16-BA0E-DF90CEED1C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971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249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657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859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937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57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271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744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31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ED0CC-082F-4160-86E5-0D6041F12778}" type="datetime1">
              <a:rPr lang="en-US" smtClean="0"/>
              <a:t>4/30/2026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083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idsociety.org/practice-guideline/asymptomatic-bacteriuria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56AD7-B80F-D0B2-437C-A4179FF90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096" y="703729"/>
            <a:ext cx="8915399" cy="2262781"/>
          </a:xfrm>
        </p:spPr>
        <p:txBody>
          <a:bodyPr>
            <a:normAutofit/>
          </a:bodyPr>
          <a:lstStyle/>
          <a:p>
            <a:r>
              <a:rPr lang="en-US" dirty="0"/>
              <a:t>General Principles of Antimicrobial Therapy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EAAF65-539E-731D-824D-D18840862B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2164" y="5207685"/>
            <a:ext cx="5327930" cy="1126283"/>
          </a:xfrm>
        </p:spPr>
        <p:txBody>
          <a:bodyPr/>
          <a:lstStyle/>
          <a:p>
            <a:r>
              <a:rPr lang="en-US" dirty="0"/>
              <a:t>Jamie Allman, Pharm.D., BCPS</a:t>
            </a:r>
            <a:br>
              <a:rPr lang="en-US"/>
            </a:br>
            <a:r>
              <a:rPr lang="en-US"/>
              <a:t>APNP Conference </a:t>
            </a:r>
            <a:r>
              <a:rPr lang="en-US" dirty="0"/>
              <a:t>- May 15, 2026</a:t>
            </a:r>
          </a:p>
        </p:txBody>
      </p:sp>
    </p:spTree>
    <p:extLst>
      <p:ext uri="{BB962C8B-B14F-4D97-AF65-F5344CB8AC3E}">
        <p14:creationId xmlns:p14="http://schemas.microsoft.com/office/powerpoint/2010/main" val="1763053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EB098-9CA3-4829-BAFD-F86AE2A1E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608" y="228600"/>
            <a:ext cx="8053578" cy="1219200"/>
          </a:xfrm>
        </p:spPr>
        <p:txBody>
          <a:bodyPr>
            <a:normAutofit/>
          </a:bodyPr>
          <a:lstStyle/>
          <a:p>
            <a:r>
              <a:rPr lang="en-US" dirty="0"/>
              <a:t>Key Stewardship Focus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A1AAD-94CC-4829-BE4C-D45155D7F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5364" y="1192306"/>
            <a:ext cx="9206753" cy="5540187"/>
          </a:xfrm>
        </p:spPr>
        <p:txBody>
          <a:bodyPr>
            <a:normAutofit fontScale="85000" lnSpcReduction="10000"/>
          </a:bodyPr>
          <a:lstStyle/>
          <a:p>
            <a:r>
              <a:rPr lang="en-US" sz="1700" dirty="0"/>
              <a:t>Allergy screening in CPRS (#1 documented allergy is to antibiotics)</a:t>
            </a:r>
          </a:p>
          <a:p>
            <a:pPr lvl="1"/>
            <a:r>
              <a:rPr lang="en-US" sz="1700" dirty="0" err="1"/>
              <a:t>Hx</a:t>
            </a:r>
            <a:r>
              <a:rPr lang="en-US" sz="1700" dirty="0"/>
              <a:t> of allergy to assist in providing clear documentation of allergy</a:t>
            </a:r>
          </a:p>
          <a:p>
            <a:pPr lvl="1"/>
            <a:r>
              <a:rPr lang="en-US" sz="1700" dirty="0"/>
              <a:t>Penicillin Allergy Testing (10 year out risk)</a:t>
            </a:r>
            <a:br>
              <a:rPr lang="en-US" sz="1700" dirty="0"/>
            </a:br>
            <a:endParaRPr lang="en-US" sz="1700" dirty="0"/>
          </a:p>
          <a:p>
            <a:r>
              <a:rPr lang="en-US" sz="1700" dirty="0"/>
              <a:t>Dose Optimization </a:t>
            </a:r>
          </a:p>
          <a:p>
            <a:pPr lvl="1"/>
            <a:r>
              <a:rPr lang="en-US" sz="1700" dirty="0"/>
              <a:t>Assess for treatment of disease (Osteomyelitis/Endocarditis) </a:t>
            </a:r>
          </a:p>
          <a:p>
            <a:pPr lvl="1"/>
            <a:r>
              <a:rPr lang="en-US" sz="1700" dirty="0"/>
              <a:t>Therapeutic Drug Level assessment</a:t>
            </a:r>
          </a:p>
          <a:p>
            <a:pPr lvl="1"/>
            <a:r>
              <a:rPr lang="en-US" sz="1700" dirty="0"/>
              <a:t>Balance Therapeutic Levels vs Toxicity</a:t>
            </a:r>
          </a:p>
          <a:p>
            <a:pPr lvl="1"/>
            <a:r>
              <a:rPr lang="en-US" sz="1700" dirty="0"/>
              <a:t>Minimize risk of developing resistance via underdosing</a:t>
            </a:r>
          </a:p>
          <a:p>
            <a:pPr lvl="1"/>
            <a:r>
              <a:rPr lang="en-US" sz="1700" dirty="0"/>
              <a:t>Patient parameter adjustments for renal improvement/decline, </a:t>
            </a:r>
            <a:r>
              <a:rPr lang="en-US" sz="1700" dirty="0" err="1"/>
              <a:t>Vd</a:t>
            </a:r>
            <a:r>
              <a:rPr lang="en-US" sz="1700" dirty="0"/>
              <a:t> changes, Liver clearance</a:t>
            </a:r>
            <a:br>
              <a:rPr lang="en-US" sz="1700" dirty="0"/>
            </a:br>
            <a:endParaRPr lang="en-US" sz="1700" dirty="0"/>
          </a:p>
          <a:p>
            <a:r>
              <a:rPr lang="en-US" sz="1700" dirty="0"/>
              <a:t>Screening Patient Parameters </a:t>
            </a:r>
          </a:p>
          <a:p>
            <a:pPr lvl="1"/>
            <a:r>
              <a:rPr lang="en-US" sz="1700" dirty="0"/>
              <a:t>Renal function via SCR and Acute Kidney Injury (AKI)</a:t>
            </a:r>
          </a:p>
          <a:p>
            <a:pPr lvl="2"/>
            <a:r>
              <a:rPr lang="en-US" sz="1700" dirty="0"/>
              <a:t>Concomitant nephrotoxic meds; </a:t>
            </a:r>
          </a:p>
          <a:p>
            <a:pPr lvl="2"/>
            <a:r>
              <a:rPr lang="en-US" sz="1700" dirty="0"/>
              <a:t>Bactrim with AKI/Hyper K+</a:t>
            </a:r>
          </a:p>
          <a:p>
            <a:pPr lvl="1"/>
            <a:r>
              <a:rPr lang="en-US" sz="1700" dirty="0"/>
              <a:t>Drug-Drug Interactions (watch Fe or MVI with oral FQN/TCNs binding; SSRI + Linezolid)</a:t>
            </a:r>
          </a:p>
          <a:p>
            <a:pPr lvl="1"/>
            <a:r>
              <a:rPr lang="en-US" sz="1700" dirty="0"/>
              <a:t>EKG review of QTc close to 500msec </a:t>
            </a:r>
          </a:p>
          <a:p>
            <a:pPr lvl="2"/>
            <a:r>
              <a:rPr lang="en-US" sz="1700" dirty="0"/>
              <a:t>(Fluoroquinolones and Macrolides; Anti-nausea or Antipsychotics)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435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80D74-50AF-62A0-4501-27944A3F1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F10D2-5AF4-53DD-C865-121D0CACA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608" y="228600"/>
            <a:ext cx="8053578" cy="1219200"/>
          </a:xfrm>
        </p:spPr>
        <p:txBody>
          <a:bodyPr>
            <a:normAutofit/>
          </a:bodyPr>
          <a:lstStyle/>
          <a:p>
            <a:r>
              <a:rPr lang="en-US" dirty="0"/>
              <a:t>Key Stewardship Focus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6914B-B286-1B7A-4416-269ED759A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8471" y="1353671"/>
            <a:ext cx="8817506" cy="5275729"/>
          </a:xfrm>
        </p:spPr>
        <p:txBody>
          <a:bodyPr>
            <a:normAutofit/>
          </a:bodyPr>
          <a:lstStyle/>
          <a:p>
            <a:r>
              <a:rPr lang="en-US" sz="1600" dirty="0"/>
              <a:t>Appropriate Duration /Stopping when Inappropriate or Cultures Clear</a:t>
            </a:r>
          </a:p>
          <a:p>
            <a:pPr lvl="1"/>
            <a:r>
              <a:rPr lang="en-US" dirty="0"/>
              <a:t>Ensure duration is long enough and not excessive</a:t>
            </a:r>
          </a:p>
          <a:p>
            <a:pPr lvl="1"/>
            <a:r>
              <a:rPr lang="en-US" dirty="0"/>
              <a:t>Ensure dose is high enough to penetrate and not too low to avoid promoting resistance</a:t>
            </a:r>
            <a:br>
              <a:rPr lang="en-US" dirty="0"/>
            </a:br>
            <a:endParaRPr lang="en-US" dirty="0"/>
          </a:p>
          <a:p>
            <a:r>
              <a:rPr lang="en-US" sz="1600" dirty="0"/>
              <a:t>Monitoring Patient Clinical Progress</a:t>
            </a:r>
          </a:p>
          <a:p>
            <a:pPr lvl="1"/>
            <a:r>
              <a:rPr lang="en-US" dirty="0"/>
              <a:t>Renal function recovery (all antibiotics for </a:t>
            </a:r>
            <a:r>
              <a:rPr lang="en-US" dirty="0" err="1"/>
              <a:t>CrCl</a:t>
            </a:r>
            <a:r>
              <a:rPr lang="en-US" dirty="0"/>
              <a:t> or Acute Kidney Injury)</a:t>
            </a:r>
          </a:p>
          <a:p>
            <a:pPr lvl="1"/>
            <a:r>
              <a:rPr lang="en-US" dirty="0"/>
              <a:t>New Rash or Eosinophilia (indicative of allergic reactions)</a:t>
            </a:r>
          </a:p>
          <a:p>
            <a:pPr lvl="1"/>
            <a:r>
              <a:rPr lang="en-US" dirty="0"/>
              <a:t>Hyperkalemia (i.e. Bactrim) </a:t>
            </a:r>
          </a:p>
          <a:p>
            <a:pPr lvl="1"/>
            <a:r>
              <a:rPr lang="en-US" dirty="0"/>
              <a:t>Restricted use of class of antibiotics (Daptomycin, Linezolid, Carbapenems, </a:t>
            </a:r>
            <a:r>
              <a:rPr lang="en-US" dirty="0" err="1"/>
              <a:t>etc</a:t>
            </a:r>
            <a:r>
              <a:rPr lang="en-US" dirty="0"/>
              <a:t>)</a:t>
            </a:r>
            <a:br>
              <a:rPr lang="en-US" dirty="0"/>
            </a:br>
            <a:endParaRPr lang="en-US" sz="1600" dirty="0"/>
          </a:p>
          <a:p>
            <a:r>
              <a:rPr lang="en-US" sz="1600" b="1" dirty="0"/>
              <a:t>Recommend best antibiotics for disease state per Guidelines (idsociety.org)</a:t>
            </a:r>
            <a:br>
              <a:rPr lang="en-US" sz="1600" b="1" dirty="0"/>
            </a:br>
            <a:endParaRPr lang="en-US" sz="1600" b="1" dirty="0"/>
          </a:p>
          <a:p>
            <a:r>
              <a:rPr lang="en-US" sz="1600" b="1" dirty="0"/>
              <a:t>Review Local Antibiogram for Resistance Patterns from year to year</a:t>
            </a:r>
          </a:p>
          <a:p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474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0213" y="86578"/>
            <a:ext cx="8621317" cy="1050398"/>
          </a:xfrm>
        </p:spPr>
        <p:txBody>
          <a:bodyPr>
            <a:normAutofit fontScale="90000"/>
          </a:bodyPr>
          <a:lstStyle/>
          <a:p>
            <a:r>
              <a:rPr lang="en-US" dirty="0"/>
              <a:t>Utilizing Antibiograms for Resistance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3366" y="800928"/>
            <a:ext cx="10644586" cy="597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899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2476F-B096-E43E-8CE3-E0BCCFE2A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9129" y="340659"/>
            <a:ext cx="9505483" cy="1564341"/>
          </a:xfrm>
        </p:spPr>
        <p:txBody>
          <a:bodyPr/>
          <a:lstStyle/>
          <a:p>
            <a:r>
              <a:rPr lang="en-US" dirty="0"/>
              <a:t>Case Assessment: </a:t>
            </a:r>
            <a:br>
              <a:rPr lang="en-US" dirty="0"/>
            </a:br>
            <a:r>
              <a:rPr lang="en-US" dirty="0"/>
              <a:t>Asymptomatic Bacteriuria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5725D-F504-8233-FA2C-B760C7D23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7435" y="1748117"/>
            <a:ext cx="10318377" cy="4948518"/>
          </a:xfrm>
        </p:spPr>
        <p:txBody>
          <a:bodyPr/>
          <a:lstStyle/>
          <a:p>
            <a:r>
              <a:rPr lang="en-US" b="1" dirty="0"/>
              <a:t>A 72‑year‑old woman is evaluated during a routine follow‑up visit. She has a history of hypertension and osteoarthritis. </a:t>
            </a:r>
          </a:p>
          <a:p>
            <a:r>
              <a:rPr lang="en-US" b="1" dirty="0"/>
              <a:t>She reports no urinary symptoms, including no dysuria, frequency, urgency, suprapubic pain, flank pain, or fever. Vital signs are normal. </a:t>
            </a:r>
          </a:p>
          <a:p>
            <a:r>
              <a:rPr lang="en-US" b="1" dirty="0"/>
              <a:t>As part of pre‑visit labs, a urinalysis was obtained and shows positive leukocyte esterase and nitrites. </a:t>
            </a:r>
          </a:p>
          <a:p>
            <a:r>
              <a:rPr lang="en-US" b="1" dirty="0"/>
              <a:t>Urine culture grows &gt;100,000 CFU/mL of </a:t>
            </a:r>
            <a:r>
              <a:rPr lang="en-US" b="1" i="1" dirty="0"/>
              <a:t>E. coli</a:t>
            </a:r>
            <a:r>
              <a:rPr lang="en-US" b="1" dirty="0"/>
              <a:t>. She remains completely asymptomatic. What is the most appropriate next step in management?</a:t>
            </a:r>
            <a:endParaRPr lang="en-US" dirty="0"/>
          </a:p>
          <a:p>
            <a:pPr lvl="1"/>
            <a:r>
              <a:rPr lang="en-US" dirty="0"/>
              <a:t>A. Start oral nitrofurantoin for 5 days </a:t>
            </a:r>
          </a:p>
          <a:p>
            <a:pPr lvl="1"/>
            <a:r>
              <a:rPr lang="en-US" dirty="0"/>
              <a:t>B. Repeat the urine culture in 1 week </a:t>
            </a:r>
          </a:p>
          <a:p>
            <a:pPr lvl="1"/>
            <a:r>
              <a:rPr lang="en-US" dirty="0"/>
              <a:t>C. Begin empiric broad‑spectrum IV antibiotics </a:t>
            </a:r>
          </a:p>
          <a:p>
            <a:pPr lvl="1"/>
            <a:r>
              <a:rPr lang="en-US" dirty="0"/>
              <a:t>D. Do not treat; no antibiotics are indicated </a:t>
            </a:r>
          </a:p>
          <a:p>
            <a:pPr lvl="1"/>
            <a:r>
              <a:rPr lang="en-US" dirty="0"/>
              <a:t>E. Order renal ultrasound to evaluate for obstruction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703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EBC8C-6336-EC7A-E6A7-AA18367D1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EED98-EA26-C4B0-70DE-D70A60663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9129" y="340659"/>
            <a:ext cx="9505483" cy="1564341"/>
          </a:xfrm>
        </p:spPr>
        <p:txBody>
          <a:bodyPr/>
          <a:lstStyle/>
          <a:p>
            <a:r>
              <a:rPr lang="en-US" dirty="0"/>
              <a:t>Case Assessment: </a:t>
            </a:r>
            <a:br>
              <a:rPr lang="en-US" dirty="0"/>
            </a:br>
            <a:r>
              <a:rPr lang="en-US" dirty="0"/>
              <a:t>Asymptomatic Bacteriuria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A5A56-8A4A-4321-E171-C66BA52E4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2965" y="1904999"/>
            <a:ext cx="10452847" cy="4612341"/>
          </a:xfrm>
        </p:spPr>
        <p:txBody>
          <a:bodyPr/>
          <a:lstStyle/>
          <a:p>
            <a:r>
              <a:rPr lang="en-US" b="1" dirty="0"/>
              <a:t>A 72‑year‑old woman is evaluated during a routine follow‑up visit. She has a history of hypertension and osteoarthritis. </a:t>
            </a:r>
          </a:p>
          <a:p>
            <a:r>
              <a:rPr lang="en-US" b="1" dirty="0"/>
              <a:t>She reports no urinary symptoms, including no dysuria, frequency, urgency, suprapubic pain, flank pain, or fever. Vital signs are normal. </a:t>
            </a:r>
          </a:p>
          <a:p>
            <a:r>
              <a:rPr lang="en-US" b="1" dirty="0"/>
              <a:t>As part of pre‑visit labs, a urinalysis was obtained and shows positive leukocyte esterase and nitrites. </a:t>
            </a:r>
          </a:p>
          <a:p>
            <a:r>
              <a:rPr lang="en-US" b="1" dirty="0"/>
              <a:t>Urine culture grows &gt;100,000 CFU/mL of </a:t>
            </a:r>
            <a:r>
              <a:rPr lang="en-US" b="1" i="1" dirty="0"/>
              <a:t>E. coli</a:t>
            </a:r>
            <a:r>
              <a:rPr lang="en-US" b="1" dirty="0"/>
              <a:t>. She remains completely asymptomatic. What is the most appropriate next step in management?</a:t>
            </a:r>
            <a:endParaRPr lang="en-US" dirty="0"/>
          </a:p>
          <a:p>
            <a:pPr lvl="1"/>
            <a:r>
              <a:rPr lang="en-US" dirty="0"/>
              <a:t>A. Start oral nitrofurantoin for 5 days </a:t>
            </a:r>
          </a:p>
          <a:p>
            <a:pPr lvl="1"/>
            <a:r>
              <a:rPr lang="en-US" dirty="0"/>
              <a:t>B. Repeat the urine culture in 1 week </a:t>
            </a:r>
          </a:p>
          <a:p>
            <a:pPr lvl="1"/>
            <a:r>
              <a:rPr lang="en-US" dirty="0"/>
              <a:t>C. Begin empiric broad‑spectrum IV antibiotics </a:t>
            </a:r>
          </a:p>
          <a:p>
            <a:pPr lvl="1"/>
            <a:r>
              <a:rPr lang="en-US" dirty="0"/>
              <a:t>D. </a:t>
            </a:r>
            <a:r>
              <a:rPr lang="en-US" b="1" dirty="0"/>
              <a:t>Do not treat; no antibiotics are indicated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E. Order renal ultrasound to evaluate for obstruction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57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E91F0-C52A-43B7-97A9-4E97BADFF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609599"/>
            <a:ext cx="10668000" cy="1431264"/>
          </a:xfrm>
        </p:spPr>
        <p:txBody>
          <a:bodyPr>
            <a:normAutofit/>
          </a:bodyPr>
          <a:lstStyle/>
          <a:p>
            <a:r>
              <a:rPr lang="en-US" dirty="0"/>
              <a:t>Asymptomatic Bacteriuria Guidelines  </a:t>
            </a:r>
            <a:br>
              <a:rPr lang="en-US" dirty="0"/>
            </a:br>
            <a:r>
              <a:rPr lang="en-US" sz="2000" dirty="0"/>
              <a:t>(released: March 21, 2019)  CID 2019: 68 (15 May) e83-110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32BB4-4E68-4A1D-8BE4-947D5EDB6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534" y="1600596"/>
            <a:ext cx="9121602" cy="4000500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https://www.idsociety.org/practice-guideline/asymptomatic-bacteriuria/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AF61BD-FA3A-40B2-88C6-C5C7DD7CE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1" y="1923122"/>
            <a:ext cx="8839200" cy="493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607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E3175-042D-48DB-8C37-2105EF772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Asymptomatic Bacteriuria (ASB)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FAC20-6863-4D87-A790-DC300DD53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1667435"/>
            <a:ext cx="10847294" cy="4847665"/>
          </a:xfrm>
        </p:spPr>
        <p:txBody>
          <a:bodyPr>
            <a:normAutofit/>
          </a:bodyPr>
          <a:lstStyle/>
          <a:p>
            <a:r>
              <a:rPr lang="en-US" dirty="0"/>
              <a:t>2019 Guidelines Updates the 2005 Guidelines</a:t>
            </a:r>
          </a:p>
          <a:p>
            <a:pPr lvl="1"/>
            <a:r>
              <a:rPr lang="en-US" dirty="0"/>
              <a:t>Address several disease states not covered previously</a:t>
            </a:r>
            <a:br>
              <a:rPr lang="en-US" dirty="0"/>
            </a:br>
            <a:endParaRPr lang="en-US" dirty="0"/>
          </a:p>
          <a:p>
            <a:r>
              <a:rPr lang="en-US" dirty="0"/>
              <a:t>RECOMMEND SCREENING </a:t>
            </a:r>
          </a:p>
          <a:p>
            <a:pPr lvl="1"/>
            <a:r>
              <a:rPr lang="en-US" dirty="0"/>
              <a:t>***PREGNANT WOMAN ***</a:t>
            </a:r>
          </a:p>
          <a:p>
            <a:pPr lvl="2"/>
            <a:r>
              <a:rPr lang="en-US" dirty="0"/>
              <a:t>Screen early in pregnancy</a:t>
            </a:r>
          </a:p>
          <a:p>
            <a:pPr lvl="2"/>
            <a:r>
              <a:rPr lang="en-US" dirty="0"/>
              <a:t>Treat if </a:t>
            </a:r>
            <a:r>
              <a:rPr lang="en-US" dirty="0" err="1"/>
              <a:t>Cx</a:t>
            </a:r>
            <a:r>
              <a:rPr lang="en-US" dirty="0"/>
              <a:t> &gt;100,000 CFU/ml</a:t>
            </a:r>
          </a:p>
          <a:p>
            <a:pPr lvl="2"/>
            <a:r>
              <a:rPr lang="en-US" dirty="0"/>
              <a:t>4-7 days of targeted therapy</a:t>
            </a:r>
          </a:p>
          <a:p>
            <a:pPr lvl="1"/>
            <a:r>
              <a:rPr lang="en-US" dirty="0"/>
              <a:t>***Endoscopic Urologic Procedures w/ mucosal trauma prior to procedure (short course 1-2 doses) </a:t>
            </a:r>
          </a:p>
          <a:p>
            <a:pPr lvl="2"/>
            <a:r>
              <a:rPr lang="en-US" dirty="0"/>
              <a:t>Especially those with expected mucosal bleeding</a:t>
            </a:r>
          </a:p>
          <a:p>
            <a:pPr lvl="2"/>
            <a:r>
              <a:rPr lang="en-US" dirty="0"/>
              <a:t>Screen and treat prior to procedure</a:t>
            </a:r>
            <a:br>
              <a:rPr lang="en-US" dirty="0"/>
            </a:br>
            <a:endParaRPr lang="en-US" dirty="0"/>
          </a:p>
          <a:p>
            <a:r>
              <a:rPr lang="en-US" dirty="0"/>
              <a:t>NO RECOMMENDATION for or against High Risk Neutropenic patients (ANC&lt;100 for &gt;7 days)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95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6DF2F-C9CD-F759-EFC0-283CFDB29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FC9AF-93D5-45C0-91B3-9FEB20724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Asymptomatic Bacteriuria (ASB)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0AEBE-94A9-8AA8-B1EB-D720189C8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1667435"/>
            <a:ext cx="10233212" cy="4847665"/>
          </a:xfrm>
        </p:spPr>
        <p:txBody>
          <a:bodyPr>
            <a:normAutofit/>
          </a:bodyPr>
          <a:lstStyle/>
          <a:p>
            <a:r>
              <a:rPr lang="en-US" dirty="0"/>
              <a:t>Recommends Against Screening for or treating ASB in the following categories:</a:t>
            </a:r>
          </a:p>
          <a:p>
            <a:pPr lvl="1"/>
            <a:r>
              <a:rPr lang="en-US" dirty="0"/>
              <a:t>Nonpregnant women</a:t>
            </a:r>
          </a:p>
          <a:p>
            <a:pPr lvl="1"/>
            <a:r>
              <a:rPr lang="en-US" dirty="0"/>
              <a:t>Functionally Impaired Women/Men in long term care facility</a:t>
            </a:r>
          </a:p>
          <a:p>
            <a:pPr lvl="1"/>
            <a:r>
              <a:rPr lang="en-US" dirty="0"/>
              <a:t>Cognitively impaired patients w/o local GU </a:t>
            </a:r>
            <a:r>
              <a:rPr lang="en-US" dirty="0" err="1"/>
              <a:t>sxs</a:t>
            </a:r>
            <a:r>
              <a:rPr lang="en-US" dirty="0"/>
              <a:t> or systemic signs of infection (Fever or Hemodynamic Instability)</a:t>
            </a:r>
          </a:p>
          <a:p>
            <a:pPr lvl="1"/>
            <a:r>
              <a:rPr lang="en-US" dirty="0"/>
              <a:t>Diabetic patients</a:t>
            </a:r>
          </a:p>
          <a:p>
            <a:pPr lvl="1"/>
            <a:r>
              <a:rPr lang="en-US" dirty="0"/>
              <a:t>Kidney transplant &gt;1 month out</a:t>
            </a:r>
          </a:p>
          <a:p>
            <a:pPr lvl="1"/>
            <a:r>
              <a:rPr lang="en-US" dirty="0"/>
              <a:t>Non-renal solid organ transplant</a:t>
            </a:r>
          </a:p>
          <a:p>
            <a:pPr lvl="1"/>
            <a:r>
              <a:rPr lang="en-US" dirty="0"/>
              <a:t>Spinal cord injury w/o clinical </a:t>
            </a:r>
            <a:r>
              <a:rPr lang="en-US" dirty="0" err="1"/>
              <a:t>sxs</a:t>
            </a:r>
            <a:endParaRPr lang="en-US" dirty="0"/>
          </a:p>
          <a:p>
            <a:pPr lvl="1"/>
            <a:r>
              <a:rPr lang="en-US" dirty="0"/>
              <a:t>Indwelling urethral catheter &lt;30 days or long dwelling catheters</a:t>
            </a:r>
          </a:p>
          <a:p>
            <a:pPr lvl="1"/>
            <a:r>
              <a:rPr lang="en-US" dirty="0"/>
              <a:t>Non-urologic surgery procedures</a:t>
            </a:r>
          </a:p>
          <a:p>
            <a:pPr lvl="1"/>
            <a:r>
              <a:rPr lang="en-US" dirty="0"/>
              <a:t>Implantation of Urologic Devices or Penile Prosthesis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359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BFEB3-7A10-90D7-C18D-256E5181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2998F0D-4B45-241F-6D9B-0A75ED73FD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8047" y="257696"/>
            <a:ext cx="7877377" cy="675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83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98A2F5-B763-4191-8396-9A2E049411C0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40156" y="395510"/>
            <a:ext cx="8911687" cy="128089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General Assessment Question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1579" y="1473977"/>
            <a:ext cx="10408023" cy="4867835"/>
          </a:xfrm>
        </p:spPr>
        <p:txBody>
          <a:bodyPr>
            <a:normAutofit fontScale="92500"/>
          </a:bodyPr>
          <a:lstStyle/>
          <a:p>
            <a:r>
              <a:rPr lang="en-US" sz="2400" b="1" dirty="0"/>
              <a:t>Which of the following statements about nitrofurantoin therapy for acute uncomplicated cystitis are TRUE? 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A. Nitrofurantoin should be avoided in patients with significantly reduced </a:t>
            </a:r>
            <a:br>
              <a:rPr lang="en-US" sz="2400" dirty="0"/>
            </a:br>
            <a:r>
              <a:rPr lang="en-US" sz="2400" dirty="0"/>
              <a:t>     renal function (eGFR &lt;30 mL/min) </a:t>
            </a:r>
          </a:p>
          <a:p>
            <a:pPr marL="0" indent="0">
              <a:buNone/>
            </a:pPr>
            <a:r>
              <a:rPr lang="en-US" sz="2400" dirty="0"/>
              <a:t>B. Nitrofurantoin is appropriate for treating pyelonephritis due to excellent </a:t>
            </a:r>
            <a:br>
              <a:rPr lang="en-US" sz="2400" dirty="0"/>
            </a:br>
            <a:r>
              <a:rPr lang="en-US" sz="2400" dirty="0"/>
              <a:t>    renal tissue penetration </a:t>
            </a:r>
          </a:p>
          <a:p>
            <a:pPr marL="0" indent="0">
              <a:buNone/>
            </a:pPr>
            <a:r>
              <a:rPr lang="en-US" sz="2400" dirty="0"/>
              <a:t>C. Nitrofurantoin is considered a first‑line agent for uncomplicated cystitis in </a:t>
            </a:r>
            <a:br>
              <a:rPr lang="en-US" sz="2400" dirty="0"/>
            </a:br>
            <a:r>
              <a:rPr lang="en-US" sz="2400" dirty="0"/>
              <a:t>     non‑pregnant women </a:t>
            </a:r>
          </a:p>
          <a:p>
            <a:pPr marL="0" indent="0">
              <a:buNone/>
            </a:pPr>
            <a:r>
              <a:rPr lang="en-US" sz="2400" dirty="0"/>
              <a:t>D. Nitrofurantoin commonly causes tendon rupture and should be avoided </a:t>
            </a:r>
            <a:br>
              <a:rPr lang="en-US" sz="2400" dirty="0"/>
            </a:br>
            <a:r>
              <a:rPr lang="en-US" sz="2400" dirty="0"/>
              <a:t>     in older adults </a:t>
            </a:r>
          </a:p>
          <a:p>
            <a:pPr marL="0" indent="0">
              <a:buNone/>
            </a:pPr>
            <a:r>
              <a:rPr lang="en-US" sz="2400" dirty="0"/>
              <a:t>E. Nitrofurantoin achieves high urinary concentrations but poor serum and </a:t>
            </a:r>
            <a:br>
              <a:rPr lang="en-US" sz="2400" dirty="0"/>
            </a:br>
            <a:r>
              <a:rPr lang="en-US" sz="2400" dirty="0"/>
              <a:t>    tissue levels</a:t>
            </a:r>
          </a:p>
          <a:p>
            <a:pPr eaLnBrk="1" hangingPunct="1">
              <a:defRPr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27377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7D789-2247-4DFF-B749-119EAC6D3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0A8CE-8AEB-4B9F-8DAF-F8F622773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1295400"/>
            <a:ext cx="9471212" cy="5486400"/>
          </a:xfrm>
        </p:spPr>
        <p:txBody>
          <a:bodyPr>
            <a:normAutofit/>
          </a:bodyPr>
          <a:lstStyle/>
          <a:p>
            <a:r>
              <a:rPr lang="en-US" sz="2400" dirty="0"/>
              <a:t>Review Antibiotic Principles</a:t>
            </a:r>
          </a:p>
          <a:p>
            <a:pPr lvl="1"/>
            <a:r>
              <a:rPr lang="en-US" sz="2000" dirty="0"/>
              <a:t>Bacteria Review</a:t>
            </a:r>
          </a:p>
          <a:p>
            <a:pPr lvl="1"/>
            <a:r>
              <a:rPr lang="en-US" sz="2000" dirty="0"/>
              <a:t>Signs/Symptoms of Infection</a:t>
            </a:r>
          </a:p>
          <a:p>
            <a:pPr lvl="1"/>
            <a:r>
              <a:rPr lang="en-US" sz="2000" dirty="0"/>
              <a:t>Select Antibiotics based on need of empiric coverage</a:t>
            </a:r>
            <a:br>
              <a:rPr lang="en-US" sz="2000" dirty="0"/>
            </a:br>
            <a:endParaRPr lang="en-US" sz="2000" dirty="0"/>
          </a:p>
          <a:p>
            <a:r>
              <a:rPr lang="en-US" sz="2400" dirty="0"/>
              <a:t>Analyze Antimicrobial Stewardship Concepts</a:t>
            </a:r>
            <a:br>
              <a:rPr lang="en-US" sz="2400" dirty="0"/>
            </a:br>
            <a:endParaRPr lang="en-US" sz="2000" dirty="0"/>
          </a:p>
          <a:p>
            <a:r>
              <a:rPr lang="en-US" sz="2400" dirty="0"/>
              <a:t>Assess Local Antibiogram Application to assist with Appropriate Antibiotic Coverages  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Discuss and Apply Pros and Cons of Antibiotic Options with Common Clinical Case Scenarios</a:t>
            </a:r>
          </a:p>
        </p:txBody>
      </p:sp>
    </p:spTree>
    <p:extLst>
      <p:ext uri="{BB962C8B-B14F-4D97-AF65-F5344CB8AC3E}">
        <p14:creationId xmlns:p14="http://schemas.microsoft.com/office/powerpoint/2010/main" val="3863585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3C51D-763A-F301-6939-D78BADCDF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356B0-8899-665F-4724-3A8A79E60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98A2F5-B763-4191-8396-9A2E049411C0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37890" name="Rectangle 2">
            <a:extLst>
              <a:ext uri="{FF2B5EF4-FFF2-40B4-BE49-F238E27FC236}">
                <a16:creationId xmlns:a16="http://schemas.microsoft.com/office/drawing/2014/main" id="{2CAAB30E-AC04-DCAC-552F-AC5500DC64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General Questions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D0734CA5-D7ED-8683-CF86-1AAFA67CF6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11579" y="1613647"/>
            <a:ext cx="10656303" cy="4993341"/>
          </a:xfrm>
        </p:spPr>
        <p:txBody>
          <a:bodyPr>
            <a:normAutofit/>
          </a:bodyPr>
          <a:lstStyle/>
          <a:p>
            <a:r>
              <a:rPr lang="en-US" sz="2400" b="1" dirty="0"/>
              <a:t>Which of the following statements about nitrofurantoin therapy for acute uncomplicated cystitis are TRUE? </a:t>
            </a:r>
            <a:endParaRPr lang="en-US" sz="2400" dirty="0"/>
          </a:p>
          <a:p>
            <a:pPr marL="0" indent="0">
              <a:buNone/>
            </a:pPr>
            <a:r>
              <a:rPr lang="en-US" sz="2200" b="1" dirty="0"/>
              <a:t>A. Nitrofurantoin should be avoided in patients with significantly reduced </a:t>
            </a:r>
            <a:br>
              <a:rPr lang="en-US" sz="2200" b="1" dirty="0"/>
            </a:br>
            <a:r>
              <a:rPr lang="en-US" sz="2200" b="1" dirty="0"/>
              <a:t>     renal function (eGFR &lt;30 mL/min) </a:t>
            </a:r>
          </a:p>
          <a:p>
            <a:pPr marL="0" indent="0">
              <a:buNone/>
            </a:pPr>
            <a:r>
              <a:rPr lang="en-US" sz="2200" dirty="0"/>
              <a:t>B. Nitrofurantoin is appropriate for treating pyelonephritis due to excellent </a:t>
            </a:r>
            <a:br>
              <a:rPr lang="en-US" sz="2200" dirty="0"/>
            </a:br>
            <a:r>
              <a:rPr lang="en-US" sz="2200" dirty="0"/>
              <a:t>    renal tissue penetration </a:t>
            </a:r>
          </a:p>
          <a:p>
            <a:pPr marL="0" indent="0">
              <a:buNone/>
            </a:pPr>
            <a:r>
              <a:rPr lang="en-US" sz="2200" b="1" dirty="0"/>
              <a:t>C. Nitrofurantoin is considered a first‑line agent for uncomplicated cystitis in </a:t>
            </a:r>
            <a:br>
              <a:rPr lang="en-US" sz="2200" b="1" dirty="0"/>
            </a:br>
            <a:r>
              <a:rPr lang="en-US" sz="2200" b="1" dirty="0"/>
              <a:t>     non‑pregnant women </a:t>
            </a:r>
            <a:endParaRPr lang="en-US" sz="2200" dirty="0"/>
          </a:p>
          <a:p>
            <a:pPr marL="0" indent="0">
              <a:buNone/>
            </a:pPr>
            <a:r>
              <a:rPr lang="en-US" sz="2200" dirty="0"/>
              <a:t>D. Nitrofurantoin commonly causes tendon rupture and should be avoided in </a:t>
            </a:r>
            <a:br>
              <a:rPr lang="en-US" sz="2200" dirty="0"/>
            </a:br>
            <a:r>
              <a:rPr lang="en-US" sz="2200" dirty="0"/>
              <a:t>     older adults </a:t>
            </a:r>
          </a:p>
          <a:p>
            <a:pPr marL="0" indent="0">
              <a:buNone/>
            </a:pPr>
            <a:r>
              <a:rPr lang="en-US" sz="2200" b="1" dirty="0"/>
              <a:t>E. Nitrofurantoin achieves high urinary concentrations but poor serum and  </a:t>
            </a:r>
            <a:br>
              <a:rPr lang="en-US" sz="2200" b="1" dirty="0"/>
            </a:br>
            <a:r>
              <a:rPr lang="en-US" sz="2200" b="1" dirty="0"/>
              <a:t>    tissue levels</a:t>
            </a:r>
          </a:p>
          <a:p>
            <a:pPr eaLnBrk="1" hangingPunct="1">
              <a:defRPr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652836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974" y="31178"/>
            <a:ext cx="8659417" cy="1050398"/>
          </a:xfrm>
        </p:spPr>
        <p:txBody>
          <a:bodyPr/>
          <a:lstStyle/>
          <a:p>
            <a:r>
              <a:rPr lang="en-US" sz="2400" dirty="0"/>
              <a:t>Origins of Extended spectrum Beta Lactamases (ESBL) </a:t>
            </a:r>
            <a:br>
              <a:rPr lang="en-US" sz="2400" dirty="0"/>
            </a:br>
            <a:r>
              <a:rPr lang="en-US" sz="2400" dirty="0" err="1"/>
              <a:t>Carbapenem</a:t>
            </a:r>
            <a:r>
              <a:rPr lang="en-US" sz="2400" dirty="0"/>
              <a:t> Resistant </a:t>
            </a:r>
            <a:r>
              <a:rPr lang="en-US" sz="2400" dirty="0" err="1"/>
              <a:t>Enterobacteriaceae</a:t>
            </a:r>
            <a:r>
              <a:rPr lang="en-US" sz="2400" dirty="0"/>
              <a:t> (CRE)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1801" y="1447800"/>
            <a:ext cx="8709025" cy="541020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Penicillinase</a:t>
            </a:r>
            <a:r>
              <a:rPr lang="en-US" dirty="0"/>
              <a:t> was the first beta lactamase –</a:t>
            </a:r>
            <a:r>
              <a:rPr lang="en-US" dirty="0" err="1"/>
              <a:t>hydrollized</a:t>
            </a:r>
            <a:r>
              <a:rPr lang="en-US" dirty="0"/>
              <a:t> the B lactam ring (1940)</a:t>
            </a:r>
          </a:p>
          <a:p>
            <a:r>
              <a:rPr lang="en-US" dirty="0"/>
              <a:t>Gram negatives most commonly produce resistance via:</a:t>
            </a:r>
          </a:p>
          <a:p>
            <a:pPr lvl="1"/>
            <a:r>
              <a:rPr lang="en-US" dirty="0"/>
              <a:t>Chromosomal Class C (may </a:t>
            </a:r>
            <a:r>
              <a:rPr lang="en-US" dirty="0" err="1"/>
              <a:t>hyperproduce</a:t>
            </a:r>
            <a:r>
              <a:rPr lang="en-US" dirty="0"/>
              <a:t>) </a:t>
            </a:r>
          </a:p>
          <a:p>
            <a:pPr lvl="1"/>
            <a:r>
              <a:rPr lang="en-US" dirty="0"/>
              <a:t>Naturally produce </a:t>
            </a:r>
            <a:r>
              <a:rPr lang="en-US" dirty="0" err="1"/>
              <a:t>AmpC</a:t>
            </a:r>
            <a:r>
              <a:rPr lang="en-US" dirty="0"/>
              <a:t> enzymes in new bacteria that didn’t normally produce it</a:t>
            </a:r>
            <a:br>
              <a:rPr lang="en-US" dirty="0"/>
            </a:br>
            <a:endParaRPr lang="en-US" dirty="0"/>
          </a:p>
          <a:p>
            <a:r>
              <a:rPr lang="en-US" dirty="0"/>
              <a:t>ESBL</a:t>
            </a:r>
          </a:p>
          <a:p>
            <a:pPr lvl="1"/>
            <a:r>
              <a:rPr lang="en-US" dirty="0"/>
              <a:t>Common expression of resistance is plasmid encoded (TEM-1, TEM-2, SHV-11) –spared expanded </a:t>
            </a:r>
            <a:r>
              <a:rPr lang="en-US" dirty="0" err="1"/>
              <a:t>cephalosproins</a:t>
            </a:r>
            <a:endParaRPr lang="en-US" dirty="0"/>
          </a:p>
          <a:p>
            <a:pPr lvl="1"/>
            <a:r>
              <a:rPr lang="en-US" dirty="0"/>
              <a:t>First saw ESBL production 1979—</a:t>
            </a:r>
            <a:r>
              <a:rPr lang="en-US" dirty="0" err="1"/>
              <a:t>Oxyimino</a:t>
            </a:r>
            <a:r>
              <a:rPr lang="en-US" dirty="0"/>
              <a:t> side chain hydrolyze these expanded </a:t>
            </a:r>
            <a:r>
              <a:rPr lang="en-US" dirty="0" err="1"/>
              <a:t>cephalosporins</a:t>
            </a:r>
            <a:endParaRPr lang="en-US" dirty="0"/>
          </a:p>
          <a:p>
            <a:pPr lvl="2"/>
            <a:r>
              <a:rPr lang="en-US" dirty="0"/>
              <a:t>TEM B lactamases (TEM-1 is most common)</a:t>
            </a:r>
          </a:p>
          <a:p>
            <a:pPr lvl="2"/>
            <a:r>
              <a:rPr lang="en-US" dirty="0"/>
              <a:t>SHV-1 similar to TEM-1 (most common </a:t>
            </a:r>
            <a:r>
              <a:rPr lang="en-US" dirty="0" err="1"/>
              <a:t>Kleb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CTX-M (most active against </a:t>
            </a:r>
            <a:r>
              <a:rPr lang="en-US" dirty="0" err="1"/>
              <a:t>cefotaxime</a:t>
            </a:r>
            <a:r>
              <a:rPr lang="en-US" dirty="0"/>
              <a:t>, </a:t>
            </a:r>
            <a:r>
              <a:rPr lang="en-US" dirty="0" err="1"/>
              <a:t>ceftaz</a:t>
            </a:r>
            <a:r>
              <a:rPr lang="en-US" dirty="0"/>
              <a:t>, ceftriaxone, </a:t>
            </a:r>
            <a:r>
              <a:rPr lang="en-US" dirty="0" err="1"/>
              <a:t>cefepime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OXA (most active against </a:t>
            </a:r>
            <a:r>
              <a:rPr lang="en-US" dirty="0" err="1"/>
              <a:t>oxacillin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Largest Threat are Five </a:t>
            </a:r>
            <a:r>
              <a:rPr lang="en-US" dirty="0" err="1"/>
              <a:t>Carbapenemases</a:t>
            </a:r>
            <a:r>
              <a:rPr lang="en-US" dirty="0"/>
              <a:t> (CRE)</a:t>
            </a:r>
          </a:p>
          <a:p>
            <a:pPr lvl="1"/>
            <a:r>
              <a:rPr lang="en-US" dirty="0" err="1"/>
              <a:t>Klebsiella</a:t>
            </a:r>
            <a:r>
              <a:rPr lang="en-US" dirty="0"/>
              <a:t> pneumonia </a:t>
            </a:r>
            <a:r>
              <a:rPr lang="en-US" dirty="0" err="1"/>
              <a:t>carbapenemase</a:t>
            </a:r>
            <a:r>
              <a:rPr lang="en-US" dirty="0"/>
              <a:t> (KPC)</a:t>
            </a:r>
          </a:p>
          <a:p>
            <a:pPr lvl="1"/>
            <a:r>
              <a:rPr lang="en-US" dirty="0"/>
              <a:t>New Delhi </a:t>
            </a:r>
            <a:r>
              <a:rPr lang="en-US" dirty="0" err="1"/>
              <a:t>metallo</a:t>
            </a:r>
            <a:r>
              <a:rPr lang="en-US" dirty="0"/>
              <a:t>-beta-lactamase (NDM)</a:t>
            </a:r>
          </a:p>
          <a:p>
            <a:pPr lvl="1"/>
            <a:r>
              <a:rPr lang="en-US" dirty="0"/>
              <a:t>Verona integrin encoded </a:t>
            </a:r>
            <a:r>
              <a:rPr lang="en-US" dirty="0" err="1"/>
              <a:t>metallo</a:t>
            </a:r>
            <a:r>
              <a:rPr lang="en-US" dirty="0"/>
              <a:t>-beta-lactamase (VIM)</a:t>
            </a:r>
          </a:p>
          <a:p>
            <a:pPr lvl="1"/>
            <a:r>
              <a:rPr lang="en-US" dirty="0" err="1"/>
              <a:t>Imipenemase</a:t>
            </a:r>
            <a:r>
              <a:rPr lang="en-US" dirty="0"/>
              <a:t> (IMP)</a:t>
            </a:r>
          </a:p>
          <a:p>
            <a:pPr lvl="1"/>
            <a:r>
              <a:rPr lang="en-US" dirty="0"/>
              <a:t>Oxacillinase-48-like-carbapenemase (OXA-48)</a:t>
            </a:r>
          </a:p>
        </p:txBody>
      </p:sp>
    </p:spTree>
    <p:extLst>
      <p:ext uri="{BB962C8B-B14F-4D97-AF65-F5344CB8AC3E}">
        <p14:creationId xmlns:p14="http://schemas.microsoft.com/office/powerpoint/2010/main" val="1442152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76200"/>
            <a:ext cx="8915401" cy="1828800"/>
          </a:xfrm>
        </p:spPr>
        <p:txBody>
          <a:bodyPr>
            <a:normAutofit/>
          </a:bodyPr>
          <a:lstStyle/>
          <a:p>
            <a:r>
              <a:rPr lang="en-US" sz="2700" dirty="0"/>
              <a:t>Extended spectrum Beta Lactamases (ESBL) </a:t>
            </a:r>
            <a:br>
              <a:rPr lang="en-US" sz="2700" dirty="0"/>
            </a:br>
            <a:r>
              <a:rPr lang="en-US" sz="2700" dirty="0"/>
              <a:t>Carbapenem Resistant Enterobacteriaceae (CRE)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676400"/>
            <a:ext cx="9598152" cy="5029200"/>
          </a:xfrm>
        </p:spPr>
        <p:txBody>
          <a:bodyPr>
            <a:normAutofit/>
          </a:bodyPr>
          <a:lstStyle/>
          <a:p>
            <a:r>
              <a:rPr lang="en-US" sz="2400" dirty="0"/>
              <a:t>Central Line associated blood stream infections (CLABSIs)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Catheter associated urinary tract infections (CAUTIs)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Most common pathogens seen with this resistance</a:t>
            </a:r>
          </a:p>
          <a:p>
            <a:pPr lvl="1"/>
            <a:r>
              <a:rPr lang="en-US" sz="2000" dirty="0"/>
              <a:t>E.coli***</a:t>
            </a:r>
          </a:p>
          <a:p>
            <a:pPr lvl="1"/>
            <a:r>
              <a:rPr lang="en-US" sz="2000" dirty="0" err="1"/>
              <a:t>Klebsiella</a:t>
            </a:r>
            <a:r>
              <a:rPr lang="en-US" sz="2000" dirty="0"/>
              <a:t> </a:t>
            </a:r>
            <a:r>
              <a:rPr lang="en-US" sz="2000" dirty="0" err="1"/>
              <a:t>oxytoca</a:t>
            </a:r>
            <a:r>
              <a:rPr lang="en-US" sz="2000" dirty="0"/>
              <a:t> &amp; pneumonia**</a:t>
            </a:r>
          </a:p>
          <a:p>
            <a:pPr lvl="1"/>
            <a:r>
              <a:rPr lang="en-US" sz="2000" dirty="0" err="1"/>
              <a:t>Enterobacter</a:t>
            </a:r>
            <a:r>
              <a:rPr lang="en-US" sz="2000" dirty="0"/>
              <a:t>*</a:t>
            </a:r>
          </a:p>
          <a:p>
            <a:pPr lvl="1"/>
            <a:r>
              <a:rPr lang="en-US" sz="2000" dirty="0" err="1"/>
              <a:t>Citrobacter</a:t>
            </a:r>
            <a:endParaRPr lang="en-US" sz="2000" dirty="0"/>
          </a:p>
          <a:p>
            <a:pPr lvl="1"/>
            <a:r>
              <a:rPr lang="en-US" sz="2000" dirty="0" err="1"/>
              <a:t>Serratia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38088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2CF5A-BF0B-99ED-0E27-124C1C139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769" y="246888"/>
            <a:ext cx="9931844" cy="1658112"/>
          </a:xfrm>
        </p:spPr>
        <p:txBody>
          <a:bodyPr/>
          <a:lstStyle/>
          <a:p>
            <a:r>
              <a:rPr lang="en-US" dirty="0"/>
              <a:t>Assessment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94576-419E-265E-5934-4BE2E01DA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064" y="1572768"/>
            <a:ext cx="9849548" cy="4338454"/>
          </a:xfrm>
        </p:spPr>
        <p:txBody>
          <a:bodyPr>
            <a:normAutofit/>
          </a:bodyPr>
          <a:lstStyle/>
          <a:p>
            <a:r>
              <a:rPr lang="en-US" dirty="0"/>
              <a:t>Which of the following would be appropriate to utilize for a patient who cultures out and ESBL producing E.coli from their urine culture?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A.  Vancomycin IV 1250mg q12 hours x 7 days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B.  Augmentin 875mg q12hrs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C. PO Azithromycin 500mg Daily x 7 days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D. Meropenem IV 1gram q12 hours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E.  Ciprofloxacin IV 500mg q12hrs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F.  Imipenem-</a:t>
            </a:r>
            <a:r>
              <a:rPr lang="en-US" dirty="0" err="1"/>
              <a:t>cilastatin</a:t>
            </a:r>
            <a:r>
              <a:rPr lang="en-US" dirty="0"/>
              <a:t> IV1000mg q8 hours</a:t>
            </a:r>
          </a:p>
        </p:txBody>
      </p:sp>
    </p:spTree>
    <p:extLst>
      <p:ext uri="{BB962C8B-B14F-4D97-AF65-F5344CB8AC3E}">
        <p14:creationId xmlns:p14="http://schemas.microsoft.com/office/powerpoint/2010/main" val="42185683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7613B-BEF5-0CD7-D5E3-5699F00F4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BBB17-981B-E530-7A98-078081F79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769" y="246888"/>
            <a:ext cx="9931844" cy="1658112"/>
          </a:xfrm>
        </p:spPr>
        <p:txBody>
          <a:bodyPr/>
          <a:lstStyle/>
          <a:p>
            <a:r>
              <a:rPr lang="en-US" dirty="0"/>
              <a:t>Assessment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1DF81-BD29-0005-F96F-BDDB7D90E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064" y="1572768"/>
            <a:ext cx="9849548" cy="4338454"/>
          </a:xfrm>
        </p:spPr>
        <p:txBody>
          <a:bodyPr>
            <a:normAutofit/>
          </a:bodyPr>
          <a:lstStyle/>
          <a:p>
            <a:r>
              <a:rPr lang="en-US" dirty="0"/>
              <a:t>Which of the following would be appropriate to utilize for a patient who cultures out and ESBL producing E.coli from their urine culture?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A.  Vancomycin IV 1250mg q12 hours x 7 days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B.  Augmentin 875mg q12hrs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C. Azithromycin PO 500mg Daily x 7 days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D. Meropenem IV 1gram q12 hours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E.  Ciprofloxacin IV 500mg q12hrs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F.  Imipenem-</a:t>
            </a:r>
            <a:r>
              <a:rPr lang="en-US" b="1" dirty="0" err="1"/>
              <a:t>cilastatin</a:t>
            </a:r>
            <a:r>
              <a:rPr lang="en-US" b="1" dirty="0"/>
              <a:t> IV1000mg q8 hours</a:t>
            </a:r>
          </a:p>
        </p:txBody>
      </p:sp>
    </p:spTree>
    <p:extLst>
      <p:ext uri="{BB962C8B-B14F-4D97-AF65-F5344CB8AC3E}">
        <p14:creationId xmlns:p14="http://schemas.microsoft.com/office/powerpoint/2010/main" val="16948263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B419-2C02-5404-FA0A-58A51BA52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4307" y="624110"/>
            <a:ext cx="9550306" cy="1280890"/>
          </a:xfrm>
        </p:spPr>
        <p:txBody>
          <a:bodyPr/>
          <a:lstStyle/>
          <a:p>
            <a:r>
              <a:rPr lang="en-US" dirty="0"/>
              <a:t>Assessment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62E83-5360-836D-48B9-F36056EAC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2964" y="1461246"/>
            <a:ext cx="10452847" cy="532503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A 67‑year‑old woman is hospitalized with fever, dysuria, and flank pain. She has a history of type 2 diabetes and recurrent urinary tract infections. </a:t>
            </a:r>
          </a:p>
          <a:p>
            <a:r>
              <a:rPr lang="en-US" b="1" dirty="0"/>
              <a:t>Urinalysis shows pyuria and bacteriuria. CT abdomen shows no obstruction. </a:t>
            </a:r>
          </a:p>
          <a:p>
            <a:r>
              <a:rPr lang="en-US" b="1" dirty="0"/>
              <a:t>Urine culture grows &gt;100,000 CFU/mL of </a:t>
            </a:r>
            <a:r>
              <a:rPr lang="en-US" b="1" i="1" dirty="0"/>
              <a:t>E. coli</a:t>
            </a:r>
            <a:r>
              <a:rPr lang="en-US" b="1" dirty="0"/>
              <a:t> producing an extended‑spectrum </a:t>
            </a:r>
            <a:r>
              <a:rPr lang="el-GR" b="1" dirty="0"/>
              <a:t>β‑</a:t>
            </a:r>
            <a:r>
              <a:rPr lang="en-US" b="1" dirty="0"/>
              <a:t>lactamase (ESBL). The organism is resistant to ceftriaxone, cefepime, ciprofloxacin, and TMP‑SMX. </a:t>
            </a:r>
          </a:p>
          <a:p>
            <a:r>
              <a:rPr lang="en-US" b="1" dirty="0"/>
              <a:t>Susceptibilities from C&amp;S are pending. The patient is clinically stable but has pyelonephritis</a:t>
            </a:r>
            <a:r>
              <a:rPr lang="en-US" dirty="0"/>
              <a:t>. </a:t>
            </a:r>
          </a:p>
          <a:p>
            <a:r>
              <a:rPr lang="en-US" dirty="0"/>
              <a:t>What is the most appropriate antibiotic therapy?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A. Oral nitrofurantoin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B.  Oral Vancomycin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C. Oral fosfomycin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D. IV piperacillin‑tazobactam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E. Oral amoxicillin‑clavulanate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F.  IV Ertapenem</a:t>
            </a:r>
          </a:p>
        </p:txBody>
      </p:sp>
    </p:spTree>
    <p:extLst>
      <p:ext uri="{BB962C8B-B14F-4D97-AF65-F5344CB8AC3E}">
        <p14:creationId xmlns:p14="http://schemas.microsoft.com/office/powerpoint/2010/main" val="2546544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7D78E-6D86-340A-21DD-D3AA40ABB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1EADB-4416-1E64-4285-3D8112A90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4307" y="624110"/>
            <a:ext cx="9550306" cy="1280890"/>
          </a:xfrm>
        </p:spPr>
        <p:txBody>
          <a:bodyPr/>
          <a:lstStyle/>
          <a:p>
            <a:r>
              <a:rPr lang="en-US" dirty="0"/>
              <a:t>Assessment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08677-7FD9-373E-E2E6-EA447DCFD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2964" y="1461246"/>
            <a:ext cx="10452847" cy="532503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A 67‑year‑old woman is hospitalized with fever, dysuria, and flank pain. She has a history of type 2 diabetes and recurrent urinary tract infections. </a:t>
            </a:r>
          </a:p>
          <a:p>
            <a:r>
              <a:rPr lang="en-US" b="1" dirty="0"/>
              <a:t>Urinalysis shows pyuria and bacteriuria. CT abdomen shows no obstruction. </a:t>
            </a:r>
          </a:p>
          <a:p>
            <a:r>
              <a:rPr lang="en-US" b="1" dirty="0"/>
              <a:t>Urine culture grows &gt;100,000 CFU/mL of </a:t>
            </a:r>
            <a:r>
              <a:rPr lang="en-US" b="1" i="1" dirty="0"/>
              <a:t>E. coli</a:t>
            </a:r>
            <a:r>
              <a:rPr lang="en-US" b="1" dirty="0"/>
              <a:t> producing an extended‑spectrum </a:t>
            </a:r>
            <a:r>
              <a:rPr lang="el-GR" b="1" dirty="0"/>
              <a:t>β‑</a:t>
            </a:r>
            <a:r>
              <a:rPr lang="en-US" b="1" dirty="0"/>
              <a:t>lactamase (ESBL). The organism is resistant to ceftriaxone, cefepime, ciprofloxacin, and TMP‑SMX. </a:t>
            </a:r>
          </a:p>
          <a:p>
            <a:r>
              <a:rPr lang="en-US" b="1" dirty="0"/>
              <a:t>Susceptibilities are pending at this time. The patient is clinically stable but has pyelonephritis</a:t>
            </a:r>
            <a:r>
              <a:rPr lang="en-US" dirty="0"/>
              <a:t>. </a:t>
            </a:r>
          </a:p>
          <a:p>
            <a:r>
              <a:rPr lang="en-US" dirty="0"/>
              <a:t>What is the most appropriate antibiotic therapy?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A. Oral nitrofurantoin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B.  Oral Vancomycin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C. Oral fosfomycin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D. IV piperacillin‑tazobactam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E. Oral amoxicillin‑clavulanate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F.  </a:t>
            </a:r>
            <a:r>
              <a:rPr lang="en-US" b="1" dirty="0"/>
              <a:t>IV Ertapenem</a:t>
            </a:r>
          </a:p>
        </p:txBody>
      </p:sp>
    </p:spTree>
    <p:extLst>
      <p:ext uri="{BB962C8B-B14F-4D97-AF65-F5344CB8AC3E}">
        <p14:creationId xmlns:p14="http://schemas.microsoft.com/office/powerpoint/2010/main" val="4102302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MRSA Coverage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752600"/>
            <a:ext cx="9117106" cy="4746812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Traditional Coverages</a:t>
            </a:r>
          </a:p>
          <a:p>
            <a:pPr lvl="1"/>
            <a:r>
              <a:rPr lang="en-US" sz="2000" b="1" dirty="0"/>
              <a:t>Vancomycin IV to treat MRSA (PO is </a:t>
            </a:r>
            <a:r>
              <a:rPr lang="en-US" sz="2000" b="1" dirty="0" err="1"/>
              <a:t>Cdiff</a:t>
            </a:r>
            <a:r>
              <a:rPr lang="en-US" sz="2000" b="1" dirty="0"/>
              <a:t> only), </a:t>
            </a:r>
          </a:p>
          <a:p>
            <a:pPr lvl="1"/>
            <a:r>
              <a:rPr lang="en-US" sz="2000" b="1" dirty="0"/>
              <a:t>Oral Options: Doxy/TCN, Bactrim, Clindamycin</a:t>
            </a:r>
            <a:br>
              <a:rPr lang="en-US" sz="2000" b="1" dirty="0"/>
            </a:br>
            <a:endParaRPr lang="en-US" sz="2000" b="1" dirty="0"/>
          </a:p>
          <a:p>
            <a:r>
              <a:rPr lang="en-US" sz="2400" b="1" dirty="0"/>
              <a:t>Newer Kids on the Block– </a:t>
            </a:r>
          </a:p>
          <a:p>
            <a:pPr lvl="1"/>
            <a:r>
              <a:rPr lang="en-US" sz="2000" b="1" dirty="0"/>
              <a:t>IV or PO: Linezolid </a:t>
            </a:r>
          </a:p>
          <a:p>
            <a:pPr lvl="1"/>
            <a:r>
              <a:rPr lang="en-US" sz="2000" b="1" dirty="0"/>
              <a:t>IV only: </a:t>
            </a:r>
            <a:r>
              <a:rPr lang="en-US" sz="2000" b="1" dirty="0" err="1"/>
              <a:t>Quinupristin</a:t>
            </a:r>
            <a:r>
              <a:rPr lang="en-US" sz="2000" b="1" dirty="0"/>
              <a:t>/</a:t>
            </a:r>
            <a:r>
              <a:rPr lang="en-US" sz="2000" b="1" dirty="0" err="1"/>
              <a:t>Dalfopristin</a:t>
            </a:r>
            <a:r>
              <a:rPr lang="en-US" sz="2000" b="1" dirty="0"/>
              <a:t>, Tigecycline, Daptomycin, </a:t>
            </a:r>
            <a:r>
              <a:rPr lang="en-US" sz="2000" b="1" dirty="0" err="1"/>
              <a:t>Ceftaroline</a:t>
            </a:r>
            <a:endParaRPr lang="en-US" sz="2000" b="1" dirty="0"/>
          </a:p>
          <a:p>
            <a:endParaRPr lang="en-US" sz="2400" b="1" dirty="0"/>
          </a:p>
          <a:p>
            <a:r>
              <a:rPr lang="en-US" sz="2400" b="1" dirty="0"/>
              <a:t>Newest Kids on the Block – </a:t>
            </a:r>
          </a:p>
          <a:p>
            <a:pPr lvl="1"/>
            <a:r>
              <a:rPr lang="en-US" sz="2000" b="1" dirty="0"/>
              <a:t>IV or PO: Tedizolid</a:t>
            </a:r>
          </a:p>
          <a:p>
            <a:pPr lvl="1"/>
            <a:r>
              <a:rPr lang="en-US" sz="2000" b="1" dirty="0"/>
              <a:t>IV only:  Telavancin, </a:t>
            </a:r>
            <a:r>
              <a:rPr lang="en-US" sz="2000" b="1" dirty="0" err="1"/>
              <a:t>Oritavancin</a:t>
            </a:r>
            <a:r>
              <a:rPr lang="en-US" sz="2000" b="1" dirty="0"/>
              <a:t>, </a:t>
            </a:r>
            <a:r>
              <a:rPr lang="en-US" sz="2000" b="1" dirty="0" err="1"/>
              <a:t>Dalbavance</a:t>
            </a:r>
            <a:r>
              <a:rPr lang="en-US" sz="2000" b="1" dirty="0"/>
              <a:t>, Delafloxacin*</a:t>
            </a:r>
          </a:p>
        </p:txBody>
      </p:sp>
    </p:spTree>
    <p:extLst>
      <p:ext uri="{BB962C8B-B14F-4D97-AF65-F5344CB8AC3E}">
        <p14:creationId xmlns:p14="http://schemas.microsoft.com/office/powerpoint/2010/main" val="3000960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E473E-059E-3391-BB86-D23D8F994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F850C-3F6D-1FBE-4B49-D47E2DBA3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748119"/>
            <a:ext cx="10094259" cy="4939552"/>
          </a:xfrm>
        </p:spPr>
        <p:txBody>
          <a:bodyPr>
            <a:normAutofit/>
          </a:bodyPr>
          <a:lstStyle/>
          <a:p>
            <a:r>
              <a:rPr lang="en-US" b="1" dirty="0"/>
              <a:t>A 58‑year‑old man is hospitalized with fever, productive cough, and shortness of breath. He has a history of COPD and was recently treated with a 10‑day course of levofloxacin for a presumed COPD exacerbation. </a:t>
            </a:r>
          </a:p>
          <a:p>
            <a:r>
              <a:rPr lang="en-US" b="1" dirty="0"/>
              <a:t>Chest X‑ray shows a new right‑lower‑lobe infiltrate. He is started on empiric therapy for hospital‑acquired pneumonia. </a:t>
            </a:r>
          </a:p>
          <a:p>
            <a:r>
              <a:rPr lang="en-US" b="1" dirty="0"/>
              <a:t>Sputum culture later grows methicillin‑resistant </a:t>
            </a:r>
            <a:r>
              <a:rPr lang="en-US" b="1" i="1" dirty="0"/>
              <a:t>Staphylococcus aureus</a:t>
            </a:r>
            <a:r>
              <a:rPr lang="en-US" b="1" dirty="0"/>
              <a:t> (MRSA). Blood cultures are negative. What is the most appropriate antibiotic therapy?</a:t>
            </a:r>
            <a:br>
              <a:rPr lang="en-US" b="1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A. IV vancomycin </a:t>
            </a:r>
            <a:br>
              <a:rPr lang="en-US" dirty="0"/>
            </a:br>
            <a:r>
              <a:rPr lang="en-US" dirty="0"/>
              <a:t>B. Oral doxycycline </a:t>
            </a:r>
            <a:br>
              <a:rPr lang="en-US" dirty="0"/>
            </a:br>
            <a:r>
              <a:rPr lang="en-US" dirty="0"/>
              <a:t>C. IV linezolid </a:t>
            </a:r>
            <a:br>
              <a:rPr lang="en-US" dirty="0"/>
            </a:br>
            <a:r>
              <a:rPr lang="en-US" dirty="0"/>
              <a:t>D. Oral trimethoprim‑sulfamethoxazole </a:t>
            </a:r>
            <a:br>
              <a:rPr lang="en-US" dirty="0"/>
            </a:br>
            <a:r>
              <a:rPr lang="en-US" dirty="0"/>
              <a:t>E. IV cefazolin</a:t>
            </a:r>
          </a:p>
        </p:txBody>
      </p:sp>
    </p:spTree>
    <p:extLst>
      <p:ext uri="{BB962C8B-B14F-4D97-AF65-F5344CB8AC3E}">
        <p14:creationId xmlns:p14="http://schemas.microsoft.com/office/powerpoint/2010/main" val="1108117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CF74A-FB37-B764-1339-17FC341D2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CAA76-5423-5C54-8B95-327231F44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DA8991-197F-7F09-374D-7049B6302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748119"/>
            <a:ext cx="10094259" cy="4939552"/>
          </a:xfrm>
        </p:spPr>
        <p:txBody>
          <a:bodyPr>
            <a:normAutofit/>
          </a:bodyPr>
          <a:lstStyle/>
          <a:p>
            <a:r>
              <a:rPr lang="en-US" b="1" dirty="0"/>
              <a:t>A 58‑year‑old man is hospitalized with fever, productive cough, and shortness of breath. He has a history of COPD and was recently treated with a 10‑day course of levofloxacin for a presumed COPD exacerbation. </a:t>
            </a:r>
          </a:p>
          <a:p>
            <a:r>
              <a:rPr lang="en-US" b="1" dirty="0"/>
              <a:t>Chest X‑ray shows a new right‑lower‑lobe infiltrate. He is started on empiric therapy for hospital‑acquired pneumonia. </a:t>
            </a:r>
          </a:p>
          <a:p>
            <a:r>
              <a:rPr lang="en-US" b="1" dirty="0"/>
              <a:t>Sputum culture later grows methicillin‑resistant </a:t>
            </a:r>
            <a:r>
              <a:rPr lang="en-US" b="1" i="1" dirty="0"/>
              <a:t>Staphylococcus aureus</a:t>
            </a:r>
            <a:r>
              <a:rPr lang="en-US" b="1" dirty="0"/>
              <a:t> (MRSA). Blood cultures are negative. What is the most appropriate antibiotic therapy?</a:t>
            </a:r>
            <a:br>
              <a:rPr lang="en-US" b="1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A. IV vancomycin </a:t>
            </a:r>
            <a:br>
              <a:rPr lang="en-US" dirty="0"/>
            </a:br>
            <a:r>
              <a:rPr lang="en-US" dirty="0"/>
              <a:t>B. Oral doxycycline </a:t>
            </a:r>
            <a:br>
              <a:rPr lang="en-US" dirty="0"/>
            </a:br>
            <a:r>
              <a:rPr lang="en-US" b="1" dirty="0"/>
              <a:t>C. IV linezolid </a:t>
            </a:r>
            <a:br>
              <a:rPr lang="en-US" dirty="0"/>
            </a:br>
            <a:r>
              <a:rPr lang="en-US" dirty="0"/>
              <a:t>D. Oral trimethoprim‑sulfamethoxazole </a:t>
            </a:r>
            <a:br>
              <a:rPr lang="en-US" dirty="0"/>
            </a:br>
            <a:r>
              <a:rPr lang="en-US" dirty="0"/>
              <a:t>E. IV cefazolin</a:t>
            </a:r>
          </a:p>
        </p:txBody>
      </p:sp>
    </p:spTree>
    <p:extLst>
      <p:ext uri="{BB962C8B-B14F-4D97-AF65-F5344CB8AC3E}">
        <p14:creationId xmlns:p14="http://schemas.microsoft.com/office/powerpoint/2010/main" val="3567420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066" y="314828"/>
            <a:ext cx="8911687" cy="1280890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Simplified Microbiology 101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075688" y="1595718"/>
            <a:ext cx="9542571" cy="50336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3200" dirty="0"/>
              <a:t>Gram Positive 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Staphylococcus  (MSSA, MRSA)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Streptococcus (PCN Resistant Strep </a:t>
            </a:r>
            <a:r>
              <a:rPr lang="en-US" altLang="en-US" sz="2000" dirty="0" err="1"/>
              <a:t>Pneumo</a:t>
            </a:r>
            <a:r>
              <a:rPr lang="en-US" altLang="en-US" sz="20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Enterococcus (VRE)</a:t>
            </a:r>
            <a:br>
              <a:rPr lang="en-US" altLang="en-US" sz="2000" dirty="0"/>
            </a:br>
            <a:endParaRPr lang="en-US" altLang="en-US" sz="20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3200" dirty="0"/>
              <a:t>Gram Negative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Simple/Piddly</a:t>
            </a:r>
          </a:p>
          <a:p>
            <a:pPr lvl="2">
              <a:lnSpc>
                <a:spcPct val="90000"/>
              </a:lnSpc>
            </a:pPr>
            <a:r>
              <a:rPr lang="en-US" altLang="en-US" sz="1800" dirty="0" err="1"/>
              <a:t>Haemophilus</a:t>
            </a:r>
            <a:r>
              <a:rPr lang="en-US" altLang="en-US" sz="1800" dirty="0"/>
              <a:t>, Moraxella, Salmonella, Shigella, </a:t>
            </a:r>
            <a:r>
              <a:rPr lang="en-US" altLang="en-US" sz="1800" dirty="0" err="1"/>
              <a:t>Morganella</a:t>
            </a:r>
            <a:r>
              <a:rPr lang="en-US" altLang="en-US" sz="1800" dirty="0"/>
              <a:t>, Neisseria)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FENCE BUGS  (PEK)</a:t>
            </a:r>
          </a:p>
          <a:p>
            <a:pPr lvl="2">
              <a:lnSpc>
                <a:spcPct val="90000"/>
              </a:lnSpc>
            </a:pPr>
            <a:r>
              <a:rPr lang="en-US" altLang="en-US" sz="1800" dirty="0"/>
              <a:t>Proteus, Escherichia coli (E.coli), Klebsiella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SPACE </a:t>
            </a:r>
          </a:p>
          <a:p>
            <a:pPr lvl="2">
              <a:lnSpc>
                <a:spcPct val="90000"/>
              </a:lnSpc>
            </a:pPr>
            <a:r>
              <a:rPr lang="en-US" altLang="en-US" sz="1800" dirty="0"/>
              <a:t>(Serratia, Pseudomonas, Acinetobacter, Citrobacter, Enterobacter)</a:t>
            </a:r>
          </a:p>
          <a:p>
            <a:pPr>
              <a:lnSpc>
                <a:spcPct val="90000"/>
              </a:lnSpc>
            </a:pPr>
            <a:endParaRPr lang="en-US" altLang="en-US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99CF6-95F8-9A24-60FD-92309F70C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929" y="394447"/>
            <a:ext cx="9962684" cy="1264024"/>
          </a:xfrm>
        </p:spPr>
        <p:txBody>
          <a:bodyPr/>
          <a:lstStyle/>
          <a:p>
            <a:r>
              <a:rPr lang="en-US" dirty="0"/>
              <a:t>Case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0257C-321C-8888-EA1D-FE61FED85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8471" y="1658471"/>
            <a:ext cx="9846141" cy="4912657"/>
          </a:xfrm>
        </p:spPr>
        <p:txBody>
          <a:bodyPr/>
          <a:lstStyle/>
          <a:p>
            <a:r>
              <a:rPr lang="en-US" b="1" dirty="0"/>
              <a:t>A 54‑year‑old man presents with fever, chills, and malaise for 3 days. He has a history of IV drug use and poorly controlled diabetes. On exam, he is febrile to 38.9°C and tachycardic. </a:t>
            </a:r>
          </a:p>
          <a:p>
            <a:r>
              <a:rPr lang="en-US" b="1" dirty="0"/>
              <a:t>Blood cultures drawn in the emergency department grow methicillin‑resistant </a:t>
            </a:r>
            <a:r>
              <a:rPr lang="en-US" b="1" i="1" dirty="0"/>
              <a:t>Staphylococcus aureus</a:t>
            </a:r>
            <a:r>
              <a:rPr lang="en-US" b="1" dirty="0"/>
              <a:t> (MRSA) in both sets. </a:t>
            </a:r>
          </a:p>
          <a:p>
            <a:r>
              <a:rPr lang="en-US" b="1" dirty="0"/>
              <a:t>Repeat cultures are pending. A transthoracic echocardiogram is ordered. What is the most appropriate initial antibiotic therapy?</a:t>
            </a:r>
            <a:br>
              <a:rPr lang="en-US" b="1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A. IV vancomycin </a:t>
            </a:r>
            <a:br>
              <a:rPr lang="en-US" dirty="0"/>
            </a:br>
            <a:r>
              <a:rPr lang="en-US" dirty="0"/>
              <a:t>B. Oral doxycycline </a:t>
            </a:r>
            <a:br>
              <a:rPr lang="en-US" dirty="0"/>
            </a:br>
            <a:r>
              <a:rPr lang="en-US" dirty="0"/>
              <a:t>C. IV linezolid </a:t>
            </a:r>
            <a:br>
              <a:rPr lang="en-US" dirty="0"/>
            </a:br>
            <a:r>
              <a:rPr lang="en-US" dirty="0"/>
              <a:t>D. IV cefazolin </a:t>
            </a:r>
            <a:br>
              <a:rPr lang="en-US" dirty="0"/>
            </a:br>
            <a:r>
              <a:rPr lang="en-US" dirty="0"/>
              <a:t>E. Oral trimethoprim‑sulfamethoxazole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1369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13F86-6B42-19B7-C2E4-718F10F3B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ECC4C-D569-BD85-E5C3-887AE106E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929" y="394447"/>
            <a:ext cx="9962684" cy="1264024"/>
          </a:xfrm>
        </p:spPr>
        <p:txBody>
          <a:bodyPr/>
          <a:lstStyle/>
          <a:p>
            <a:r>
              <a:rPr lang="en-US" dirty="0"/>
              <a:t>Case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ACBF0-8C46-41EC-672F-BF90480C5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8471" y="1658471"/>
            <a:ext cx="9846141" cy="4912657"/>
          </a:xfrm>
        </p:spPr>
        <p:txBody>
          <a:bodyPr/>
          <a:lstStyle/>
          <a:p>
            <a:r>
              <a:rPr lang="en-US" b="1" dirty="0"/>
              <a:t>A 54‑year‑old man presents with fever, chills, and malaise for 3 days. He has a history of IV drug use and poorly controlled diabetes. On exam, he is febrile to 38.9°C and tachycardic. </a:t>
            </a:r>
          </a:p>
          <a:p>
            <a:r>
              <a:rPr lang="en-US" b="1" dirty="0"/>
              <a:t>Blood cultures drawn in the emergency department grow methicillin‑resistant </a:t>
            </a:r>
            <a:r>
              <a:rPr lang="en-US" b="1" i="1" dirty="0"/>
              <a:t>Staphylococcus aureus</a:t>
            </a:r>
            <a:r>
              <a:rPr lang="en-US" b="1" dirty="0"/>
              <a:t> (MRSA) in both sets. </a:t>
            </a:r>
          </a:p>
          <a:p>
            <a:r>
              <a:rPr lang="en-US" b="1" dirty="0"/>
              <a:t>Repeat cultures are pending. A transthoracic echocardiogram is ordered. What is the most appropriate initial antibiotic therapy?</a:t>
            </a:r>
            <a:br>
              <a:rPr lang="en-US" b="1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A. IV vancomycin </a:t>
            </a:r>
            <a:br>
              <a:rPr lang="en-US" dirty="0"/>
            </a:br>
            <a:r>
              <a:rPr lang="en-US" dirty="0"/>
              <a:t>B. Oral doxycycline </a:t>
            </a:r>
            <a:br>
              <a:rPr lang="en-US" dirty="0"/>
            </a:br>
            <a:r>
              <a:rPr lang="en-US" dirty="0"/>
              <a:t>C. IV linezolid </a:t>
            </a:r>
            <a:br>
              <a:rPr lang="en-US" dirty="0"/>
            </a:br>
            <a:r>
              <a:rPr lang="en-US" dirty="0"/>
              <a:t>D. IV cefazolin </a:t>
            </a:r>
            <a:br>
              <a:rPr lang="en-US" dirty="0"/>
            </a:br>
            <a:r>
              <a:rPr lang="en-US" dirty="0"/>
              <a:t>E. Oral trimethoprim‑sulfamethoxazole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000" dirty="0"/>
              <a:t>NEW SPACE Bug ABX Coverage</a:t>
            </a:r>
            <a:br>
              <a:rPr lang="en-US" sz="3000" dirty="0"/>
            </a:br>
            <a:endParaRPr lang="en-US" sz="30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447801" y="1417638"/>
            <a:ext cx="10170458" cy="4906962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altLang="en-US" sz="2800" dirty="0"/>
              <a:t>Cell Wall Inhibitors </a:t>
            </a:r>
          </a:p>
          <a:p>
            <a:pPr lvl="2"/>
            <a:r>
              <a:rPr lang="en-US" altLang="en-US" sz="2400" dirty="0" err="1"/>
              <a:t>Penicillins</a:t>
            </a:r>
            <a:r>
              <a:rPr lang="en-US" altLang="en-US" sz="2400" dirty="0"/>
              <a:t> (Piperacillin &amp;Ticarcillin)</a:t>
            </a:r>
          </a:p>
          <a:p>
            <a:pPr lvl="2"/>
            <a:r>
              <a:rPr lang="en-US" altLang="en-US" sz="2400" dirty="0"/>
              <a:t>Cephalosporins (Ceftazidime &amp; Cefepime)</a:t>
            </a:r>
            <a:br>
              <a:rPr lang="en-US" altLang="en-US" sz="2400" dirty="0"/>
            </a:br>
            <a:r>
              <a:rPr lang="en-US" altLang="en-US" sz="2400" dirty="0"/>
              <a:t>         </a:t>
            </a:r>
            <a:r>
              <a:rPr lang="en-US" altLang="en-US" sz="2400" b="1" dirty="0">
                <a:solidFill>
                  <a:srgbClr val="92D050"/>
                </a:solidFill>
              </a:rPr>
              <a:t>***</a:t>
            </a:r>
            <a:r>
              <a:rPr lang="en-US" altLang="en-US" sz="2400" b="1" dirty="0" err="1">
                <a:solidFill>
                  <a:srgbClr val="92D050"/>
                </a:solidFill>
              </a:rPr>
              <a:t>Ceftaz</a:t>
            </a:r>
            <a:r>
              <a:rPr lang="en-US" altLang="en-US" sz="2400" b="1" dirty="0">
                <a:solidFill>
                  <a:srgbClr val="92D050"/>
                </a:solidFill>
              </a:rPr>
              <a:t>-avibactam: </a:t>
            </a:r>
            <a:r>
              <a:rPr lang="en-US" altLang="en-US" sz="2400" b="1" dirty="0" err="1">
                <a:solidFill>
                  <a:srgbClr val="92D050"/>
                </a:solidFill>
              </a:rPr>
              <a:t>Avycaz</a:t>
            </a:r>
            <a:br>
              <a:rPr lang="en-US" altLang="en-US" sz="2400" b="1" dirty="0">
                <a:solidFill>
                  <a:srgbClr val="92D050"/>
                </a:solidFill>
              </a:rPr>
            </a:br>
            <a:r>
              <a:rPr lang="en-US" altLang="en-US" sz="2400" b="1" dirty="0">
                <a:solidFill>
                  <a:srgbClr val="92D050"/>
                </a:solidFill>
              </a:rPr>
              <a:t>         *** </a:t>
            </a:r>
            <a:r>
              <a:rPr lang="en-US" altLang="en-US" sz="2400" b="1" dirty="0" err="1">
                <a:solidFill>
                  <a:srgbClr val="92D050"/>
                </a:solidFill>
              </a:rPr>
              <a:t>Ceftolozane</a:t>
            </a:r>
            <a:r>
              <a:rPr lang="en-US" altLang="en-US" sz="2400" b="1" dirty="0">
                <a:solidFill>
                  <a:srgbClr val="92D050"/>
                </a:solidFill>
              </a:rPr>
              <a:t>-tazobactam: </a:t>
            </a:r>
            <a:r>
              <a:rPr lang="en-US" altLang="en-US" sz="2400" b="1" dirty="0" err="1">
                <a:solidFill>
                  <a:srgbClr val="92D050"/>
                </a:solidFill>
              </a:rPr>
              <a:t>Zerbaxa</a:t>
            </a:r>
            <a:r>
              <a:rPr lang="en-US" altLang="en-US" sz="2400" b="1" dirty="0">
                <a:solidFill>
                  <a:srgbClr val="92D050"/>
                </a:solidFill>
              </a:rPr>
              <a:t>), </a:t>
            </a:r>
          </a:p>
          <a:p>
            <a:pPr lvl="2"/>
            <a:r>
              <a:rPr lang="en-US" altLang="en-US" sz="2400" dirty="0"/>
              <a:t>Carbapenems (Imipenem, Meropenem, </a:t>
            </a:r>
            <a:r>
              <a:rPr lang="en-US" altLang="en-US" sz="2400" dirty="0" err="1"/>
              <a:t>Doripenem</a:t>
            </a:r>
            <a:r>
              <a:rPr lang="en-US" altLang="en-US" sz="2400" dirty="0">
                <a:solidFill>
                  <a:srgbClr val="92D050"/>
                </a:solidFill>
              </a:rPr>
              <a:t>,</a:t>
            </a:r>
            <a:br>
              <a:rPr lang="en-US" altLang="en-US" sz="2400" dirty="0">
                <a:solidFill>
                  <a:srgbClr val="92D050"/>
                </a:solidFill>
              </a:rPr>
            </a:br>
            <a:r>
              <a:rPr lang="en-US" altLang="en-US" sz="2400" b="1" dirty="0">
                <a:solidFill>
                  <a:srgbClr val="92D050"/>
                </a:solidFill>
              </a:rPr>
              <a:t>        *** Meropenem-</a:t>
            </a:r>
            <a:r>
              <a:rPr lang="en-US" altLang="en-US" sz="2400" b="1" dirty="0" err="1">
                <a:solidFill>
                  <a:srgbClr val="92D050"/>
                </a:solidFill>
              </a:rPr>
              <a:t>vaborbactam</a:t>
            </a:r>
            <a:r>
              <a:rPr lang="en-US" altLang="en-US" sz="2400" b="1" dirty="0">
                <a:solidFill>
                  <a:srgbClr val="92D050"/>
                </a:solidFill>
              </a:rPr>
              <a:t>: </a:t>
            </a:r>
            <a:r>
              <a:rPr lang="en-US" altLang="en-US" sz="2400" b="1" dirty="0" err="1">
                <a:solidFill>
                  <a:srgbClr val="92D050"/>
                </a:solidFill>
              </a:rPr>
              <a:t>Vabomere</a:t>
            </a:r>
            <a:r>
              <a:rPr lang="en-US" altLang="en-US" sz="2400" b="1" dirty="0">
                <a:solidFill>
                  <a:srgbClr val="92D050"/>
                </a:solidFill>
              </a:rPr>
              <a:t>)</a:t>
            </a:r>
          </a:p>
          <a:p>
            <a:pPr lvl="2"/>
            <a:r>
              <a:rPr lang="en-US" altLang="en-US" sz="2400" dirty="0"/>
              <a:t>Anaphylaxis PCN allergy = </a:t>
            </a:r>
            <a:r>
              <a:rPr lang="en-US" altLang="en-US" sz="2400" dirty="0" err="1"/>
              <a:t>Aztreonam</a:t>
            </a:r>
            <a:br>
              <a:rPr lang="en-US" altLang="en-US" sz="2400" dirty="0"/>
            </a:br>
            <a:endParaRPr lang="en-US" altLang="en-US" sz="2400" dirty="0"/>
          </a:p>
          <a:p>
            <a:pPr lvl="1"/>
            <a:r>
              <a:rPr lang="en-US" altLang="en-US" sz="2800" dirty="0"/>
              <a:t>Combine with one of the two below for different MOA</a:t>
            </a:r>
          </a:p>
          <a:p>
            <a:pPr lvl="2"/>
            <a:r>
              <a:rPr lang="en-US" altLang="en-US" sz="2400" dirty="0"/>
              <a:t>DNA gyrase = FQN   (Cipro, Levaquin &amp;</a:t>
            </a:r>
            <a:br>
              <a:rPr lang="en-US" altLang="en-US" sz="2400" dirty="0"/>
            </a:br>
            <a:r>
              <a:rPr lang="en-US" altLang="en-US" sz="2400" b="1" dirty="0">
                <a:solidFill>
                  <a:srgbClr val="92D050"/>
                </a:solidFill>
              </a:rPr>
              <a:t>         *** Delafloxacin)</a:t>
            </a:r>
          </a:p>
          <a:p>
            <a:pPr lvl="2"/>
            <a:r>
              <a:rPr lang="en-US" altLang="en-US" sz="2400" dirty="0"/>
              <a:t>30 S = Aminoglycosides  (Gent, </a:t>
            </a:r>
            <a:r>
              <a:rPr lang="en-US" altLang="en-US" sz="2400" dirty="0" err="1"/>
              <a:t>Tobra</a:t>
            </a:r>
            <a:r>
              <a:rPr lang="en-US" altLang="en-US" sz="2400" dirty="0"/>
              <a:t>, Amikacin)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156881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SPACE Bug Coverage</a:t>
            </a:r>
          </a:p>
        </p:txBody>
      </p:sp>
      <p:graphicFrame>
        <p:nvGraphicFramePr>
          <p:cNvPr id="106646" name="Group 15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166449834"/>
              </p:ext>
            </p:extLst>
          </p:nvPr>
        </p:nvGraphicFramePr>
        <p:xfrm>
          <a:off x="1896533" y="2214563"/>
          <a:ext cx="8466668" cy="4030662"/>
        </p:xfrm>
        <a:graphic>
          <a:graphicData uri="http://schemas.openxmlformats.org/drawingml/2006/table">
            <a:tbl>
              <a:tblPr/>
              <a:tblGrid>
                <a:gridCol w="1964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7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7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7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PCN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Piperacillin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Ticarcillin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280" marR="81280"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Cephalosporin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Ceftazidime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Cefepime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280" marR="81280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Carbapenem</a:t>
                      </a:r>
                      <a:endParaRPr kumimoji="0" lang="en-US" sz="2000" b="1" i="0" u="sng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Imipenem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Meropenem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280" marR="81280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Ace In the Hole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Aztreonam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280" marR="81280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42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AG (30S)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Gentamicin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Tobramycin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Amikacin</a:t>
                      </a:r>
                    </a:p>
                  </a:txBody>
                  <a:tcPr marL="81280" marR="81280"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FQN (DNA </a:t>
                      </a:r>
                      <a:r>
                        <a:rPr kumimoji="0" lang="en-US" sz="2000" b="1" i="0" u="sng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gyrease</a:t>
                      </a:r>
                      <a:r>
                        <a:rPr kumimoji="0" lang="en-US" sz="2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Ciprofloxacin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Levofloxacin</a:t>
                      </a:r>
                    </a:p>
                  </a:txBody>
                  <a:tcPr marL="81280" marR="81280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1280" marR="81280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Colistin</a:t>
                      </a:r>
                    </a:p>
                  </a:txBody>
                  <a:tcPr marL="81280" marR="81280"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1220" name="Oval 151"/>
          <p:cNvSpPr>
            <a:spLocks noChangeArrowheads="1"/>
          </p:cNvSpPr>
          <p:nvPr/>
        </p:nvSpPr>
        <p:spPr bwMode="auto">
          <a:xfrm>
            <a:off x="8060268" y="2133600"/>
            <a:ext cx="2167467" cy="1752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0333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9200-3934-B2DD-89E7-8DF42FB72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208" y="166910"/>
            <a:ext cx="8911687" cy="1280890"/>
          </a:xfrm>
        </p:spPr>
        <p:txBody>
          <a:bodyPr/>
          <a:lstStyle/>
          <a:p>
            <a:r>
              <a:rPr lang="en-US" dirty="0"/>
              <a:t>Case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3475E-75E0-428D-CAA8-B7CAD0B8C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9209" y="1550894"/>
            <a:ext cx="9745404" cy="5029200"/>
          </a:xfrm>
        </p:spPr>
        <p:txBody>
          <a:bodyPr/>
          <a:lstStyle/>
          <a:p>
            <a:r>
              <a:rPr lang="en-US" b="1" dirty="0"/>
              <a:t>A 62‑year‑old man with severe COPD presents with fever, increased sputum production, and worsening shortness of breath. He was recently hospitalized 3 weeks ago for an exacerbation and received IV ceftriaxone and azithromycin. </a:t>
            </a:r>
          </a:p>
          <a:p>
            <a:r>
              <a:rPr lang="en-US" b="1" dirty="0"/>
              <a:t>Chest X‑ray now shows a new right‑upper‑lobe infiltrate. He is started on empiric therapy for hospital‑acquired pneumonia. </a:t>
            </a:r>
          </a:p>
          <a:p>
            <a:r>
              <a:rPr lang="en-US" b="1" dirty="0"/>
              <a:t>Sputum culture later grows </a:t>
            </a:r>
            <a:r>
              <a:rPr lang="en-US" b="1" i="1" dirty="0"/>
              <a:t>Pseudomonas aeruginosa.</a:t>
            </a:r>
            <a:r>
              <a:rPr lang="en-US" b="1" dirty="0"/>
              <a:t> Blood cultures are negative. What is the most appropriate antibiotic therapy?</a:t>
            </a:r>
            <a:endParaRPr lang="en-US" dirty="0"/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A. IV cefepime </a:t>
            </a:r>
            <a:br>
              <a:rPr lang="en-US" dirty="0"/>
            </a:br>
            <a:r>
              <a:rPr lang="en-US" dirty="0"/>
              <a:t>B. Oral levofloxacin 500 mg daily </a:t>
            </a:r>
            <a:br>
              <a:rPr lang="en-US" dirty="0"/>
            </a:br>
            <a:r>
              <a:rPr lang="en-US" dirty="0"/>
              <a:t>C. IV piperacillin‑tazobactam </a:t>
            </a:r>
            <a:br>
              <a:rPr lang="en-US" dirty="0"/>
            </a:br>
            <a:r>
              <a:rPr lang="en-US" dirty="0"/>
              <a:t>D. IV meropenem </a:t>
            </a:r>
            <a:br>
              <a:rPr lang="en-US" dirty="0"/>
            </a:br>
            <a:r>
              <a:rPr lang="en-US" dirty="0"/>
              <a:t>E. Oral amoxicillin‑clavulanate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9731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75049F-9A16-FFFF-F905-CB9921BA6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64C5F-DE7B-B65C-B806-03D2A7A77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208" y="166910"/>
            <a:ext cx="8911687" cy="1280890"/>
          </a:xfrm>
        </p:spPr>
        <p:txBody>
          <a:bodyPr/>
          <a:lstStyle/>
          <a:p>
            <a:r>
              <a:rPr lang="en-US" dirty="0"/>
              <a:t>Case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519FC-3F4A-35A6-F7FA-8CE97F90D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9209" y="1550894"/>
            <a:ext cx="9745404" cy="5029200"/>
          </a:xfrm>
        </p:spPr>
        <p:txBody>
          <a:bodyPr/>
          <a:lstStyle/>
          <a:p>
            <a:r>
              <a:rPr lang="en-US" b="1" dirty="0"/>
              <a:t>A 62‑year‑old man with severe COPD presents with fever, increased sputum production, and worsening shortness of breath. He was recently hospitalized 3 weeks ago for an exacerbation and received IV ceftriaxone and azithromycin. </a:t>
            </a:r>
          </a:p>
          <a:p>
            <a:r>
              <a:rPr lang="en-US" b="1" dirty="0"/>
              <a:t>Chest X‑ray now shows a new right‑upper‑lobe infiltrate. He is started on empiric therapy for hospital‑acquired pneumonia. </a:t>
            </a:r>
          </a:p>
          <a:p>
            <a:r>
              <a:rPr lang="en-US" b="1" dirty="0"/>
              <a:t>Sputum culture later grows </a:t>
            </a:r>
            <a:r>
              <a:rPr lang="en-US" b="1" i="1" dirty="0"/>
              <a:t>Pseudomonas aeruginosa.  Blo</a:t>
            </a:r>
            <a:r>
              <a:rPr lang="en-US" b="1" dirty="0"/>
              <a:t>od cultures are negative. What is the most appropriate antibiotic therapy?</a:t>
            </a:r>
            <a:endParaRPr lang="en-US" dirty="0"/>
          </a:p>
          <a:p>
            <a:pPr marL="0" indent="0">
              <a:buNone/>
            </a:pPr>
            <a:br>
              <a:rPr lang="en-US" dirty="0"/>
            </a:br>
            <a:r>
              <a:rPr lang="en-US" b="1" dirty="0"/>
              <a:t>A. IV cefepime </a:t>
            </a:r>
            <a:br>
              <a:rPr lang="en-US" dirty="0"/>
            </a:br>
            <a:r>
              <a:rPr lang="en-US" dirty="0"/>
              <a:t>B. Oral levofloxacin 500 mg daily </a:t>
            </a:r>
            <a:br>
              <a:rPr lang="en-US" dirty="0"/>
            </a:br>
            <a:r>
              <a:rPr lang="en-US" b="1" dirty="0"/>
              <a:t>C. IV piperacillin‑tazobactam </a:t>
            </a:r>
            <a:br>
              <a:rPr lang="en-US" dirty="0"/>
            </a:br>
            <a:r>
              <a:rPr lang="en-US" dirty="0"/>
              <a:t>D. IV meropenem </a:t>
            </a:r>
            <a:br>
              <a:rPr lang="en-US" dirty="0"/>
            </a:br>
            <a:r>
              <a:rPr lang="en-US" dirty="0"/>
              <a:t>E. Oral amoxicillin‑clavulanate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0952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836418-36FA-4355-B525-D6E4C9847030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Case Application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32966" y="1905000"/>
            <a:ext cx="9971646" cy="4800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200" dirty="0"/>
              <a:t>Patient is receiving Piperacillin/Tazobactam (Zosyn) and Vancomycin for empiric coverage of a severe hospital acquired pneumonia.  He has been receiving this combination for 6 days when he suddenly develops a fever and leukocytosis. </a:t>
            </a:r>
            <a:br>
              <a:rPr lang="en-US" sz="2200" dirty="0"/>
            </a:br>
            <a:endParaRPr lang="en-US" sz="2200" dirty="0"/>
          </a:p>
          <a:p>
            <a:pPr eaLnBrk="1" hangingPunct="1">
              <a:defRPr/>
            </a:pPr>
            <a:r>
              <a:rPr lang="en-US" sz="2200" dirty="0"/>
              <a:t>What are potential options for this sudden turn in clinical status?</a:t>
            </a:r>
            <a:br>
              <a:rPr lang="en-US" sz="2200" dirty="0"/>
            </a:br>
            <a:endParaRPr lang="en-US" sz="2200" dirty="0"/>
          </a:p>
          <a:p>
            <a:pPr eaLnBrk="1" hangingPunct="1">
              <a:defRPr/>
            </a:pPr>
            <a:r>
              <a:rPr lang="en-US" sz="2200" dirty="0"/>
              <a:t>What would you like to ask the patient to assist in ruling in or out your suspicion?</a:t>
            </a:r>
          </a:p>
        </p:txBody>
      </p:sp>
    </p:spTree>
    <p:extLst>
      <p:ext uri="{BB962C8B-B14F-4D97-AF65-F5344CB8AC3E}">
        <p14:creationId xmlns:p14="http://schemas.microsoft.com/office/powerpoint/2010/main" val="39735148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197CE-3223-49B3-84E5-008F30CE2549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9483" y="304800"/>
            <a:ext cx="9595130" cy="1600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Case Application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600200"/>
            <a:ext cx="9950824" cy="5105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200" dirty="0"/>
              <a:t>Patient is receiving Piperacillin/Tazobactam (Zosyn) and Vancomycin for empiric coverage of a severe hospital acquired pneumonia.  He has been receiving this combination for 6 days when he suddenly develops a fever and leukocytosis. </a:t>
            </a:r>
            <a:br>
              <a:rPr lang="en-US" sz="2200" dirty="0"/>
            </a:br>
            <a:endParaRPr lang="en-US" sz="22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/>
              <a:t>What are potential options for this sudden turn in clinical status?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200" dirty="0"/>
              <a:t>Super-infection (most likely)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200" dirty="0"/>
              <a:t>Side effect of the antibiotic;  less likely resistance to combo</a:t>
            </a:r>
            <a:br>
              <a:rPr lang="en-US" sz="2200" dirty="0"/>
            </a:br>
            <a:endParaRPr lang="en-US" sz="22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/>
              <a:t>What would you like to ask the patient?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200" dirty="0"/>
              <a:t>Experiencing bouts of Diarrhea?</a:t>
            </a:r>
          </a:p>
        </p:txBody>
      </p:sp>
    </p:spTree>
    <p:extLst>
      <p:ext uri="{BB962C8B-B14F-4D97-AF65-F5344CB8AC3E}">
        <p14:creationId xmlns:p14="http://schemas.microsoft.com/office/powerpoint/2010/main" val="27076865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195BE0-DF02-4F13-BD00-3336AE6F05A1}" type="slidenum">
              <a:rPr lang="en-US"/>
              <a:pPr>
                <a:defRPr/>
              </a:pPr>
              <a:t>38</a:t>
            </a:fld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Case Application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6729" y="2133600"/>
            <a:ext cx="9657883" cy="377762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000" dirty="0"/>
              <a:t>With this secondary infection, why do we need to treat it in the first place?  </a:t>
            </a:r>
          </a:p>
          <a:p>
            <a:pPr lvl="1" eaLnBrk="1" hangingPunct="1">
              <a:defRPr/>
            </a:pPr>
            <a:r>
              <a:rPr lang="en-US" sz="1800" dirty="0"/>
              <a:t>Review the drawbacks of not treating</a:t>
            </a:r>
          </a:p>
          <a:p>
            <a:pPr eaLnBrk="1" hangingPunct="1">
              <a:defRPr/>
            </a:pPr>
            <a:endParaRPr lang="en-US" sz="2000" dirty="0"/>
          </a:p>
          <a:p>
            <a:pPr eaLnBrk="1" hangingPunct="1">
              <a:defRPr/>
            </a:pPr>
            <a:r>
              <a:rPr lang="en-US" sz="2000" dirty="0"/>
              <a:t>What therapy should you not prescribe to control his symptoms?</a:t>
            </a:r>
          </a:p>
          <a:p>
            <a:pPr eaLnBrk="1" hangingPunct="1">
              <a:defRPr/>
            </a:pPr>
            <a:endParaRPr lang="en-US" sz="2000" dirty="0"/>
          </a:p>
          <a:p>
            <a:pPr eaLnBrk="1" hangingPunct="1">
              <a:defRPr/>
            </a:pPr>
            <a:r>
              <a:rPr lang="en-US" sz="2000" dirty="0"/>
              <a:t>Why would you not want to use these agents?</a:t>
            </a:r>
          </a:p>
        </p:txBody>
      </p:sp>
    </p:spTree>
    <p:extLst>
      <p:ext uri="{BB962C8B-B14F-4D97-AF65-F5344CB8AC3E}">
        <p14:creationId xmlns:p14="http://schemas.microsoft.com/office/powerpoint/2010/main" val="3306749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7C3B3-F10E-46D8-913A-528DD31D926D}" type="slidenum">
              <a:rPr lang="en-US"/>
              <a:pPr>
                <a:defRPr/>
              </a:pPr>
              <a:t>39</a:t>
            </a:fld>
            <a:endParaRPr lang="en-US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1" y="152400"/>
            <a:ext cx="9828212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Case Application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95719" y="1066801"/>
            <a:ext cx="10264588" cy="56388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With this infection, why do we need to treat it in the first place? 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Toxic mega colon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Electrolyte abnormalities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Dehydration</a:t>
            </a:r>
            <a:br>
              <a:rPr lang="en-US" sz="2000" dirty="0"/>
            </a:br>
            <a:endParaRPr lang="en-US" sz="20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What are you going to use to treat?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Vancomycin via the PO route 125-500mg QID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Fidaxomicin (</a:t>
            </a:r>
            <a:r>
              <a:rPr lang="en-US" sz="2000" dirty="0" err="1"/>
              <a:t>Dificid</a:t>
            </a:r>
            <a:r>
              <a:rPr lang="en-US" sz="2000" dirty="0"/>
              <a:t>) PO route 200mg BID x 10days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/>
              <a:t>Metronidazole (Flagyl) IV or PO 3</a:t>
            </a:r>
            <a:r>
              <a:rPr lang="en-US" sz="2000" baseline="30000" dirty="0"/>
              <a:t>rd</a:t>
            </a:r>
            <a:r>
              <a:rPr lang="en-US" sz="2000" dirty="0"/>
              <a:t> line  **fulminant may need Vanc + IV Metro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sz="2000" dirty="0"/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Fecal </a:t>
            </a:r>
            <a:r>
              <a:rPr lang="en-US" sz="2000" dirty="0" err="1"/>
              <a:t>microbiotia</a:t>
            </a:r>
            <a:r>
              <a:rPr lang="en-US" sz="2000" dirty="0"/>
              <a:t> transplantation (FMT)-  typically reserved for </a:t>
            </a:r>
            <a:r>
              <a:rPr lang="en-US" sz="2000" u="sng" dirty="0"/>
              <a:t>&gt;</a:t>
            </a:r>
            <a:r>
              <a:rPr lang="en-US" sz="2000" dirty="0"/>
              <a:t>2 recurrences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800" dirty="0"/>
              <a:t>FDA approved – very expensive</a:t>
            </a:r>
          </a:p>
          <a:p>
            <a:pPr lvl="2">
              <a:lnSpc>
                <a:spcPct val="80000"/>
              </a:lnSpc>
              <a:defRPr/>
            </a:pPr>
            <a:r>
              <a:rPr lang="en-US" sz="1800" dirty="0"/>
              <a:t>Liquid filtrate feces from healthy donor</a:t>
            </a:r>
          </a:p>
          <a:p>
            <a:pPr lvl="3">
              <a:lnSpc>
                <a:spcPct val="80000"/>
              </a:lnSpc>
              <a:defRPr/>
            </a:pPr>
            <a:r>
              <a:rPr lang="en-US" sz="1600" dirty="0" err="1"/>
              <a:t>Colonoscopic</a:t>
            </a:r>
            <a:r>
              <a:rPr lang="en-US" sz="1600" dirty="0"/>
              <a:t> 200-250mL of stool suspension cecum and terminal ileum</a:t>
            </a:r>
          </a:p>
          <a:p>
            <a:pPr lvl="3">
              <a:lnSpc>
                <a:spcPct val="80000"/>
              </a:lnSpc>
              <a:defRPr/>
            </a:pPr>
            <a:r>
              <a:rPr lang="en-US" sz="1600" dirty="0"/>
              <a:t>NG tube 30-60mL stool suspension</a:t>
            </a:r>
          </a:p>
          <a:p>
            <a:pPr lvl="3">
              <a:lnSpc>
                <a:spcPct val="80000"/>
              </a:lnSpc>
              <a:defRPr/>
            </a:pPr>
            <a:r>
              <a:rPr lang="en-US" sz="1600" dirty="0"/>
              <a:t>Enema 50-100mL</a:t>
            </a:r>
          </a:p>
          <a:p>
            <a:pPr lvl="3">
              <a:lnSpc>
                <a:spcPct val="80000"/>
              </a:lnSpc>
              <a:defRPr/>
            </a:pPr>
            <a:r>
              <a:rPr lang="en-US" sz="1600" dirty="0"/>
              <a:t>Capsule 24-30 capsules taken in single session</a:t>
            </a: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44984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/>
              <a:t>Simplified Microbiology 101</a:t>
            </a:r>
            <a:r>
              <a:rPr lang="en-US"/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286000" y="1905000"/>
            <a:ext cx="9335153" cy="401518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400" dirty="0"/>
              <a:t>Atypical Organisms </a:t>
            </a:r>
          </a:p>
          <a:p>
            <a:pPr lvl="1"/>
            <a:r>
              <a:rPr lang="en-US" altLang="en-US" sz="2000" dirty="0"/>
              <a:t>Chlamydia</a:t>
            </a:r>
          </a:p>
          <a:p>
            <a:pPr lvl="1"/>
            <a:r>
              <a:rPr lang="en-US" altLang="en-US" sz="2000" dirty="0"/>
              <a:t>Mycoplasma</a:t>
            </a:r>
          </a:p>
          <a:p>
            <a:pPr lvl="1"/>
            <a:r>
              <a:rPr lang="en-US" altLang="en-US" sz="2000" dirty="0"/>
              <a:t>Legionella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400" dirty="0"/>
              <a:t>Anaerobes </a:t>
            </a:r>
          </a:p>
          <a:p>
            <a:pPr lvl="1"/>
            <a:r>
              <a:rPr lang="en-US" altLang="en-US" sz="2000" dirty="0" err="1"/>
              <a:t>Peptostreptococcus</a:t>
            </a:r>
            <a:endParaRPr lang="en-US" altLang="en-US" sz="2000" dirty="0"/>
          </a:p>
          <a:p>
            <a:pPr lvl="1"/>
            <a:r>
              <a:rPr lang="en-US" altLang="en-US" sz="2000" dirty="0"/>
              <a:t>Bacteroides</a:t>
            </a:r>
          </a:p>
          <a:p>
            <a:pPr lvl="1"/>
            <a:r>
              <a:rPr lang="en-US" altLang="en-US" sz="2000" dirty="0"/>
              <a:t>Clostridium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A2CD2-F47A-CAB2-A41A-1113147D1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9D781-975F-D45B-F6DF-3A86B9E28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7C3B3-F10E-46D8-913A-528DD31D926D}" type="slidenum">
              <a:rPr lang="en-US"/>
              <a:pPr>
                <a:defRPr/>
              </a:pPr>
              <a:t>40</a:t>
            </a:fld>
            <a:endParaRPr lang="en-US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89361A70-0798-6BAA-494B-7EFFFB6722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1" y="152400"/>
            <a:ext cx="9828212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Case Application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A4416C80-2FB7-5EA4-5948-2E4AF541D1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95719" y="1066801"/>
            <a:ext cx="10264588" cy="5638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What therapy will you not prescribe to control his symptoms?</a:t>
            </a:r>
            <a:br>
              <a:rPr lang="en-US" sz="2400" dirty="0"/>
            </a:br>
            <a:endParaRPr lang="en-US" sz="2400" dirty="0"/>
          </a:p>
          <a:p>
            <a:pPr lvl="1" eaLnBrk="1" hangingPunct="1">
              <a:defRPr/>
            </a:pPr>
            <a:r>
              <a:rPr lang="en-US" sz="2000" dirty="0"/>
              <a:t>Loperamide (</a:t>
            </a:r>
            <a:r>
              <a:rPr lang="en-US" sz="2000" dirty="0" err="1"/>
              <a:t>Immodium</a:t>
            </a:r>
            <a:r>
              <a:rPr lang="en-US" sz="2000" dirty="0"/>
              <a:t>)</a:t>
            </a:r>
          </a:p>
          <a:p>
            <a:pPr lvl="1" eaLnBrk="1" hangingPunct="1">
              <a:defRPr/>
            </a:pPr>
            <a:r>
              <a:rPr lang="en-US" sz="2000" dirty="0"/>
              <a:t>Pepto-Bismol</a:t>
            </a:r>
          </a:p>
          <a:p>
            <a:pPr lvl="1" eaLnBrk="1" hangingPunct="1">
              <a:defRPr/>
            </a:pPr>
            <a:r>
              <a:rPr lang="en-US" sz="2000" dirty="0"/>
              <a:t>Diphenoxylate-atropine (Lomotil) </a:t>
            </a:r>
          </a:p>
          <a:p>
            <a:pPr marL="585216" lvl="1" indent="0">
              <a:lnSpc>
                <a:spcPct val="80000"/>
              </a:lnSpc>
              <a:buNone/>
              <a:defRPr/>
            </a:pPr>
            <a:br>
              <a:rPr lang="en-US" sz="2000" dirty="0"/>
            </a:br>
            <a:br>
              <a:rPr lang="en-US" sz="2000" dirty="0"/>
            </a:br>
            <a:endParaRPr lang="en-US" sz="20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Why would you not want use these agents?</a:t>
            </a:r>
            <a:br>
              <a:rPr lang="en-US" sz="2400" dirty="0"/>
            </a:br>
            <a:endParaRPr lang="en-US" sz="2400" dirty="0"/>
          </a:p>
          <a:p>
            <a:pPr lvl="1">
              <a:lnSpc>
                <a:spcPct val="80000"/>
              </a:lnSpc>
              <a:defRPr/>
            </a:pPr>
            <a:r>
              <a:rPr lang="en-US" sz="2000" dirty="0"/>
              <a:t>Risk of toxic megacolon</a:t>
            </a:r>
          </a:p>
        </p:txBody>
      </p:sp>
    </p:spTree>
    <p:extLst>
      <p:ext uri="{BB962C8B-B14F-4D97-AF65-F5344CB8AC3E}">
        <p14:creationId xmlns:p14="http://schemas.microsoft.com/office/powerpoint/2010/main" val="21873678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9B6BB-948E-57EB-2B04-463C10797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Application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BF354-174A-0647-D390-33AC80B93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7741" y="1905000"/>
            <a:ext cx="9406871" cy="4006222"/>
          </a:xfrm>
        </p:spPr>
        <p:txBody>
          <a:bodyPr/>
          <a:lstStyle/>
          <a:p>
            <a:r>
              <a:rPr lang="en-US" b="1" dirty="0"/>
              <a:t>A 49‑year‑old woman presents with dysuria, urinary frequency, and suprapubic discomfort. She is afebrile and hemodynamically stable. </a:t>
            </a:r>
          </a:p>
          <a:p>
            <a:r>
              <a:rPr lang="en-US" b="1" dirty="0"/>
              <a:t>Urinalysis shows pyuria and bacteriuria. </a:t>
            </a:r>
          </a:p>
          <a:p>
            <a:r>
              <a:rPr lang="en-US" b="1" dirty="0"/>
              <a:t>Urine culture grows &gt;100,000 CFU/mL of </a:t>
            </a:r>
            <a:r>
              <a:rPr lang="en-US" b="1" i="1" dirty="0"/>
              <a:t>Pseudomonas aeruginosa with pending susceptibilities.</a:t>
            </a:r>
            <a:r>
              <a:rPr lang="en-US" b="1" dirty="0"/>
              <a:t> She has no nausea or vomiting and can tolerate oral medications. </a:t>
            </a:r>
          </a:p>
          <a:p>
            <a:r>
              <a:rPr lang="en-US" b="1" dirty="0"/>
              <a:t>What is the most appropriate oral antibiotic therapy?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A. Oral ciprofloxacin </a:t>
            </a:r>
            <a:br>
              <a:rPr lang="en-US" dirty="0"/>
            </a:br>
            <a:r>
              <a:rPr lang="en-US" dirty="0"/>
              <a:t>B. Oral levofloxacin</a:t>
            </a:r>
            <a:br>
              <a:rPr lang="en-US" dirty="0"/>
            </a:br>
            <a:r>
              <a:rPr lang="en-US" dirty="0"/>
              <a:t>C. Oral nitrofurantoin </a:t>
            </a:r>
            <a:br>
              <a:rPr lang="en-US" dirty="0"/>
            </a:br>
            <a:r>
              <a:rPr lang="en-US" dirty="0"/>
              <a:t>D. Oral amoxicillin‑clavulanate </a:t>
            </a:r>
            <a:br>
              <a:rPr lang="en-US" dirty="0"/>
            </a:br>
            <a:r>
              <a:rPr lang="en-US" dirty="0"/>
              <a:t>E. Oral fosfomycin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2116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55883-70F4-9608-8043-DA4E6D85A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8A7E4-E874-D3F2-2822-3277076B5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Application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23A2E-AE45-C1F3-4836-DF7EE7F67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0871" y="1904999"/>
            <a:ext cx="9693741" cy="4486835"/>
          </a:xfrm>
        </p:spPr>
        <p:txBody>
          <a:bodyPr>
            <a:normAutofit/>
          </a:bodyPr>
          <a:lstStyle/>
          <a:p>
            <a:r>
              <a:rPr lang="en-US" b="1" dirty="0"/>
              <a:t>A 49‑year‑old woman presents with dysuria, urinary frequency, and suprapubic discomfort. She is afebrile and hemodynamically stable. </a:t>
            </a:r>
          </a:p>
          <a:p>
            <a:r>
              <a:rPr lang="en-US" b="1" dirty="0"/>
              <a:t>Urinalysis shows pyuria and bacteriuria. </a:t>
            </a:r>
          </a:p>
          <a:p>
            <a:r>
              <a:rPr lang="en-US" b="1" dirty="0"/>
              <a:t>Urine culture grows &gt;100,000 CFU/mL of </a:t>
            </a:r>
            <a:r>
              <a:rPr lang="en-US" b="1" i="1" dirty="0"/>
              <a:t>Pseudomonas aeruginosa with pending susceptibilities.</a:t>
            </a:r>
            <a:r>
              <a:rPr lang="en-US" b="1" dirty="0"/>
              <a:t> She has no nausea or vomiting and can tolerate oral medications. </a:t>
            </a:r>
          </a:p>
          <a:p>
            <a:r>
              <a:rPr lang="en-US" b="1" dirty="0"/>
              <a:t>What is the most appropriate oral antibiotic therapy?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A. Oral ciprofloxacin </a:t>
            </a:r>
            <a:br>
              <a:rPr lang="en-US" b="1" dirty="0"/>
            </a:br>
            <a:r>
              <a:rPr lang="en-US" b="1" dirty="0"/>
              <a:t>B. Oral levofloxacin</a:t>
            </a:r>
            <a:br>
              <a:rPr lang="en-US" dirty="0"/>
            </a:br>
            <a:r>
              <a:rPr lang="en-US" dirty="0"/>
              <a:t>C. Oral nitrofurantoin </a:t>
            </a:r>
            <a:br>
              <a:rPr lang="en-US" dirty="0"/>
            </a:br>
            <a:r>
              <a:rPr lang="en-US" dirty="0"/>
              <a:t>D. Oral amoxicillin‑clavulanate </a:t>
            </a:r>
            <a:br>
              <a:rPr lang="en-US" dirty="0"/>
            </a:br>
            <a:r>
              <a:rPr lang="en-US" b="1" i="1" dirty="0"/>
              <a:t>E. </a:t>
            </a:r>
            <a:r>
              <a:rPr lang="en-US" b="1" i="1" dirty="0">
                <a:solidFill>
                  <a:schemeClr val="tx1"/>
                </a:solidFill>
              </a:rPr>
              <a:t>Oral fosfomycin**  (watch for clinical improvement, Pseudo susceptibilities vary greatly)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722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4F514-F3C8-839B-192F-F5C2A0F9F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Away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DF310-AEC9-8B4B-8246-0CFA34D29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7388" y="2133600"/>
            <a:ext cx="9317224" cy="436581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AMS Principles whenever deciding to use antibiotics or not</a:t>
            </a:r>
          </a:p>
          <a:p>
            <a:pPr lvl="1"/>
            <a:r>
              <a:rPr lang="en-US" dirty="0"/>
              <a:t>Assess Infection likely pathogen or true need for treatment with an ABX </a:t>
            </a:r>
            <a:br>
              <a:rPr lang="en-US" dirty="0"/>
            </a:br>
            <a:endParaRPr lang="en-US" dirty="0"/>
          </a:p>
          <a:p>
            <a:r>
              <a:rPr lang="en-US" dirty="0"/>
              <a:t>Bacteria associated with Common Infections</a:t>
            </a:r>
          </a:p>
          <a:p>
            <a:pPr lvl="1"/>
            <a:r>
              <a:rPr lang="en-US" dirty="0"/>
              <a:t>MRSA, Pseudomonas, ESBL producers</a:t>
            </a:r>
            <a:br>
              <a:rPr lang="en-US" dirty="0"/>
            </a:br>
            <a:endParaRPr lang="en-US" dirty="0"/>
          </a:p>
          <a:p>
            <a:r>
              <a:rPr lang="en-US" dirty="0"/>
              <a:t>All antibiotics run the risk of Clostridioides difficile (2016 name change)</a:t>
            </a:r>
          </a:p>
          <a:p>
            <a:pPr lvl="1"/>
            <a:r>
              <a:rPr lang="en-US" dirty="0"/>
              <a:t>Avoid Antidiarrheals!!!</a:t>
            </a:r>
          </a:p>
          <a:p>
            <a:pPr lvl="1"/>
            <a:r>
              <a:rPr lang="en-US" dirty="0" err="1"/>
              <a:t>C.difficile</a:t>
            </a:r>
            <a:r>
              <a:rPr lang="en-US" dirty="0"/>
              <a:t>; </a:t>
            </a:r>
            <a:r>
              <a:rPr lang="en-US" dirty="0" err="1"/>
              <a:t>C.Diff</a:t>
            </a:r>
            <a:r>
              <a:rPr lang="en-US" dirty="0"/>
              <a:t>, formerly known as Clostridium (both name remain in literature</a:t>
            </a:r>
          </a:p>
          <a:p>
            <a:pPr lvl="1"/>
            <a:r>
              <a:rPr lang="en-US" dirty="0"/>
              <a:t>PO Vanc (125-500mg QID), Fidaxomicin (may reduce recurrence $4-5K), Fecal Microbiota transplantation (consider FMT for </a:t>
            </a:r>
            <a:r>
              <a:rPr lang="en-US" u="sng" dirty="0"/>
              <a:t>&gt;</a:t>
            </a:r>
            <a:r>
              <a:rPr lang="en-US" dirty="0"/>
              <a:t> 2 recurrences) </a:t>
            </a:r>
          </a:p>
          <a:p>
            <a:pPr lvl="1"/>
            <a:r>
              <a:rPr lang="en-US" dirty="0"/>
              <a:t>When Fulminant High dose Oral Vanc 500mg q6hrs plus IV Metronidazole</a:t>
            </a:r>
            <a:br>
              <a:rPr lang="en-US" dirty="0"/>
            </a:br>
            <a:endParaRPr lang="en-US" dirty="0"/>
          </a:p>
          <a:p>
            <a:r>
              <a:rPr lang="en-US" dirty="0"/>
              <a:t>Special cases with Resistant Organisms</a:t>
            </a:r>
          </a:p>
          <a:p>
            <a:pPr lvl="1"/>
            <a:r>
              <a:rPr lang="en-US" dirty="0"/>
              <a:t>IV vs PO options; optimize dosing to minimize side effects, length, and resistance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940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9EDB3-599B-335A-8B26-A5511E52C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50452-FD9B-5EFA-F8B1-06C74C86A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7741" y="2133600"/>
            <a:ext cx="9406871" cy="3777622"/>
          </a:xfrm>
        </p:spPr>
        <p:txBody>
          <a:bodyPr/>
          <a:lstStyle/>
          <a:p>
            <a:r>
              <a:rPr lang="en-US" dirty="0"/>
              <a:t>What stewardship change will you make from today’s talk?</a:t>
            </a:r>
          </a:p>
          <a:p>
            <a:pPr lvl="1"/>
            <a:r>
              <a:rPr lang="en-US" dirty="0"/>
              <a:t>Cut down by 10-30% on duration  (10 days </a:t>
            </a:r>
            <a:r>
              <a:rPr lang="en-US" dirty="0">
                <a:sym typeface="Wingdings" panose="05000000000000000000" pitchFamily="2" charset="2"/>
              </a:rPr>
              <a:t> 7 days)</a:t>
            </a:r>
            <a:endParaRPr lang="en-US" dirty="0"/>
          </a:p>
          <a:p>
            <a:pPr lvl="1"/>
            <a:r>
              <a:rPr lang="en-US" dirty="0"/>
              <a:t>Avoid antimotility agents in patients post antibiotics for up to 90 days</a:t>
            </a:r>
          </a:p>
          <a:p>
            <a:pPr lvl="1"/>
            <a:r>
              <a:rPr lang="en-US" dirty="0"/>
              <a:t>Avoid treating your next Asymptomatic Bacteriuria case</a:t>
            </a:r>
            <a:br>
              <a:rPr lang="en-US" dirty="0"/>
            </a:br>
            <a:endParaRPr lang="en-US" dirty="0"/>
          </a:p>
          <a:p>
            <a:r>
              <a:rPr lang="en-US" dirty="0"/>
              <a:t>What is one clinical pearl that will stick with you as a great take home point?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BAF5CD-8BCC-3E5D-FECA-9AD45D3DE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0377" y="4660647"/>
            <a:ext cx="1828800" cy="1828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D6DAD4-1E89-18B0-8FAF-0EDF233D3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341" y="4706471"/>
            <a:ext cx="1828800" cy="1828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7AEBEA-2469-D901-669B-3286E9C36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9075" y="190500"/>
            <a:ext cx="1828800" cy="1828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F725B1-5294-FF4A-0265-6811A2D16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65" y="190500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52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95718" y="202769"/>
            <a:ext cx="9236541" cy="1280890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en-US" b="1" dirty="0"/>
              <a:t>Confirm Presence of Infection</a:t>
            </a:r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133600" y="1981201"/>
            <a:ext cx="8297334" cy="4495801"/>
          </a:xfrm>
          <a:noFill/>
        </p:spPr>
        <p:txBody>
          <a:bodyPr vert="horz" lIns="92075" tIns="46038" rIns="92075" bIns="46038" rtlCol="0">
            <a:normAutofit fontScale="85000" lnSpcReduction="20000"/>
          </a:bodyPr>
          <a:lstStyle/>
          <a:p>
            <a:pPr eaLnBrk="1" hangingPunct="1"/>
            <a:r>
              <a:rPr lang="en-US" sz="2800" dirty="0"/>
              <a:t>Antimicrobial Stewardship</a:t>
            </a:r>
          </a:p>
          <a:p>
            <a:pPr eaLnBrk="1" hangingPunct="1"/>
            <a:r>
              <a:rPr lang="en-US" sz="2800" dirty="0"/>
              <a:t>Fever</a:t>
            </a:r>
          </a:p>
          <a:p>
            <a:pPr eaLnBrk="1" hangingPunct="1"/>
            <a:r>
              <a:rPr lang="en-US" sz="2800" dirty="0"/>
              <a:t>Signs and Symptoms</a:t>
            </a:r>
          </a:p>
          <a:p>
            <a:pPr lvl="1" eaLnBrk="1" hangingPunct="1"/>
            <a:r>
              <a:rPr lang="en-US" sz="2400" dirty="0"/>
              <a:t>Physical findings (Crackles, SOB, Erythema, Dysuria)</a:t>
            </a:r>
          </a:p>
          <a:p>
            <a:pPr lvl="1" eaLnBrk="1" hangingPunct="1"/>
            <a:r>
              <a:rPr lang="en-US" sz="2400" dirty="0"/>
              <a:t>Leukocytosis/left shift</a:t>
            </a:r>
          </a:p>
          <a:p>
            <a:pPr lvl="1" eaLnBrk="1" hangingPunct="1"/>
            <a:r>
              <a:rPr lang="en-US" sz="2400" dirty="0"/>
              <a:t>Pain</a:t>
            </a:r>
          </a:p>
          <a:p>
            <a:pPr lvl="1" eaLnBrk="1" hangingPunct="1"/>
            <a:r>
              <a:rPr lang="en-US" sz="2400" dirty="0"/>
              <a:t>Blood </a:t>
            </a:r>
          </a:p>
          <a:p>
            <a:pPr eaLnBrk="1" hangingPunct="1"/>
            <a:r>
              <a:rPr lang="en-US" sz="2800" dirty="0"/>
              <a:t>Predisposing Factors</a:t>
            </a:r>
          </a:p>
          <a:p>
            <a:pPr lvl="1" eaLnBrk="1" hangingPunct="1"/>
            <a:r>
              <a:rPr lang="en-US" sz="2400" dirty="0"/>
              <a:t>Disruption of natural barriers</a:t>
            </a:r>
          </a:p>
          <a:p>
            <a:pPr lvl="1" eaLnBrk="1" hangingPunct="1"/>
            <a:r>
              <a:rPr lang="en-US" sz="2400" dirty="0"/>
              <a:t>Immunosuppressive state</a:t>
            </a:r>
          </a:p>
          <a:p>
            <a:pPr lvl="1" eaLnBrk="1" hangingPunct="1"/>
            <a:r>
              <a:rPr lang="en-US" sz="2400" dirty="0"/>
              <a:t>Age</a:t>
            </a:r>
          </a:p>
        </p:txBody>
      </p:sp>
    </p:spTree>
    <p:extLst>
      <p:ext uri="{BB962C8B-B14F-4D97-AF65-F5344CB8AC3E}">
        <p14:creationId xmlns:p14="http://schemas.microsoft.com/office/powerpoint/2010/main" val="391891607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92162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en-US" b="1" dirty="0"/>
              <a:t>Basic Steps In Therapy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59859" y="1488141"/>
            <a:ext cx="9135035" cy="5141261"/>
          </a:xfrm>
          <a:noFill/>
        </p:spPr>
        <p:txBody>
          <a:bodyPr vert="horz" lIns="92075" tIns="46038" rIns="92075" bIns="46038" rtlCol="0"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Determine Site of Infection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Determine causative organism(s)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Most likely pathogen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Which ABX are effective against it(them)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Select a drug based 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Sensitivity of the microorganism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Penetration of the antibiotic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Toxicities of the drug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Patient characteristics (Allergies, Renal function)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Assess patient for clinical response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Adjust therapy PRN</a:t>
            </a:r>
          </a:p>
        </p:txBody>
      </p:sp>
    </p:spTree>
    <p:extLst>
      <p:ext uri="{BB962C8B-B14F-4D97-AF65-F5344CB8AC3E}">
        <p14:creationId xmlns:p14="http://schemas.microsoft.com/office/powerpoint/2010/main" val="205366505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4EC0B-9441-48EF-91A1-03D87694C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5450" y="838202"/>
            <a:ext cx="8362950" cy="304799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Antimicrobial Stewardship (AMS) </a:t>
            </a:r>
            <a:br>
              <a:rPr lang="en-US" dirty="0"/>
            </a:br>
            <a:r>
              <a:rPr lang="en-US" dirty="0"/>
              <a:t>	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CF3FEC-4065-4110-B6D5-9E9288E74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1912" y="3886201"/>
            <a:ext cx="9528048" cy="2285999"/>
          </a:xfrm>
        </p:spPr>
        <p:txBody>
          <a:bodyPr>
            <a:normAutofit/>
          </a:bodyPr>
          <a:lstStyle/>
          <a:p>
            <a:r>
              <a:rPr lang="en-US" sz="2400" i="1" u="sng" dirty="0"/>
              <a:t>Key Concept:</a:t>
            </a:r>
            <a:r>
              <a:rPr lang="en-US" sz="2400" dirty="0"/>
              <a:t>  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-Optimize antibiotic prescribing for cure while minimizing resistance and toxicities</a:t>
            </a:r>
            <a:endParaRPr lang="en-US" sz="2400" b="1" i="1" u="sng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758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977" y="685800"/>
            <a:ext cx="7877175" cy="1561386"/>
          </a:xfrm>
        </p:spPr>
        <p:txBody>
          <a:bodyPr>
            <a:normAutofit/>
          </a:bodyPr>
          <a:lstStyle/>
          <a:p>
            <a:r>
              <a:rPr lang="en-US" dirty="0"/>
              <a:t>Multi-factorial Focus on AMS Programs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4977" y="2247187"/>
            <a:ext cx="8646031" cy="3925013"/>
          </a:xfrm>
        </p:spPr>
        <p:txBody>
          <a:bodyPr>
            <a:normAutofit/>
          </a:bodyPr>
          <a:lstStyle/>
          <a:p>
            <a:r>
              <a:rPr lang="en-US" sz="2000" dirty="0"/>
              <a:t>Educational Campaigns </a:t>
            </a:r>
          </a:p>
          <a:p>
            <a:pPr lvl="1"/>
            <a:r>
              <a:rPr lang="en-US" dirty="0"/>
              <a:t>Local Facility Education </a:t>
            </a:r>
          </a:p>
          <a:p>
            <a:pPr lvl="1"/>
            <a:r>
              <a:rPr lang="en-US" dirty="0"/>
              <a:t>Patients/Family Members education</a:t>
            </a:r>
            <a:br>
              <a:rPr lang="en-US" dirty="0"/>
            </a:br>
            <a:endParaRPr lang="en-US" dirty="0"/>
          </a:p>
          <a:p>
            <a:r>
              <a:rPr lang="en-US" sz="2000" dirty="0"/>
              <a:t>The Joint Commission new standards effective January 1, 2017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Implementation and Evaluations of Sites</a:t>
            </a:r>
          </a:p>
          <a:p>
            <a:pPr lvl="1"/>
            <a:r>
              <a:rPr lang="en-US" dirty="0"/>
              <a:t>***Data Feedback to Providers***</a:t>
            </a:r>
          </a:p>
          <a:p>
            <a:pPr lvl="1"/>
            <a:r>
              <a:rPr lang="en-US" dirty="0"/>
              <a:t>***Resistance Patterns***</a:t>
            </a:r>
          </a:p>
        </p:txBody>
      </p:sp>
    </p:spTree>
    <p:extLst>
      <p:ext uri="{BB962C8B-B14F-4D97-AF65-F5344CB8AC3E}">
        <p14:creationId xmlns:p14="http://schemas.microsoft.com/office/powerpoint/2010/main" val="221982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41882-F30E-4C9F-B029-B96A10999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152400"/>
            <a:ext cx="8190738" cy="838200"/>
          </a:xfrm>
        </p:spPr>
        <p:txBody>
          <a:bodyPr>
            <a:normAutofit/>
          </a:bodyPr>
          <a:lstStyle/>
          <a:p>
            <a:r>
              <a:rPr lang="en-US" dirty="0"/>
              <a:t>Key  Stewardship Focus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A65E2-3412-4BAE-B20D-6EC1D3C90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9448" y="1143000"/>
            <a:ext cx="8833104" cy="5346192"/>
          </a:xfrm>
        </p:spPr>
        <p:txBody>
          <a:bodyPr>
            <a:normAutofit fontScale="77500" lnSpcReduction="20000"/>
          </a:bodyPr>
          <a:lstStyle/>
          <a:p>
            <a:r>
              <a:rPr lang="en-US" sz="2000" dirty="0"/>
              <a:t>Timely collection of urine, blood, and sputum cultures </a:t>
            </a:r>
          </a:p>
          <a:p>
            <a:pPr lvl="1"/>
            <a:r>
              <a:rPr lang="en-US" sz="1600" dirty="0"/>
              <a:t>Prior to ABX administered ideally</a:t>
            </a:r>
            <a:br>
              <a:rPr lang="en-US" sz="1600" dirty="0"/>
            </a:br>
            <a:endParaRPr lang="en-US" sz="1600" dirty="0"/>
          </a:p>
          <a:p>
            <a:r>
              <a:rPr lang="en-US" sz="2000" dirty="0"/>
              <a:t>Knowing when an ABX is held </a:t>
            </a:r>
          </a:p>
          <a:p>
            <a:pPr lvl="1"/>
            <a:r>
              <a:rPr lang="en-US" sz="1600" dirty="0"/>
              <a:t>Loss of IV access, </a:t>
            </a:r>
            <a:r>
              <a:rPr lang="en-US" sz="1600" dirty="0" err="1"/>
              <a:t>ptn</a:t>
            </a:r>
            <a:r>
              <a:rPr lang="en-US" sz="1600" dirty="0"/>
              <a:t> off floor for procedure</a:t>
            </a:r>
          </a:p>
          <a:p>
            <a:pPr lvl="1"/>
            <a:r>
              <a:rPr lang="en-US" sz="1800" dirty="0"/>
              <a:t>Especially with antibiotics administered 1-2 times/day</a:t>
            </a:r>
            <a:br>
              <a:rPr lang="en-US" sz="1800" dirty="0"/>
            </a:br>
            <a:endParaRPr lang="en-US" sz="1800" dirty="0"/>
          </a:p>
          <a:p>
            <a:r>
              <a:rPr lang="en-US" sz="2000" dirty="0"/>
              <a:t>Monitor patients BP and temperature closely: if excessive low or high 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Monitor urine output significantly decreases </a:t>
            </a:r>
          </a:p>
          <a:p>
            <a:pPr lvl="1"/>
            <a:r>
              <a:rPr lang="en-US" sz="1800" dirty="0"/>
              <a:t>ABX dose most likely needs adjusted for increase/decreased clearance</a:t>
            </a:r>
            <a:br>
              <a:rPr lang="en-US" sz="1800" dirty="0"/>
            </a:br>
            <a:endParaRPr lang="en-US" sz="1800" dirty="0"/>
          </a:p>
          <a:p>
            <a:r>
              <a:rPr lang="en-US" sz="2000" dirty="0"/>
              <a:t>Outpatient Pearl:  don’t collect urine samples in asymptomatic patients </a:t>
            </a:r>
          </a:p>
          <a:p>
            <a:pPr lvl="1"/>
            <a:r>
              <a:rPr lang="en-US" sz="1600" dirty="0"/>
              <a:t>Color change, smell do NOT rush to treat</a:t>
            </a:r>
          </a:p>
          <a:p>
            <a:pPr lvl="1"/>
            <a:r>
              <a:rPr lang="en-US" sz="1600" dirty="0"/>
              <a:t>Do not use the urine collection bag for urine cultures to send to lab.  </a:t>
            </a:r>
          </a:p>
          <a:p>
            <a:pPr lvl="1"/>
            <a:r>
              <a:rPr lang="en-US" sz="1800" dirty="0"/>
              <a:t>Clean catch, midstream urine collections are imperative</a:t>
            </a:r>
            <a:br>
              <a:rPr lang="en-US" sz="1800" dirty="0"/>
            </a:br>
            <a:endParaRPr lang="en-US" sz="1800" dirty="0"/>
          </a:p>
          <a:p>
            <a:r>
              <a:rPr lang="en-US" sz="2000" dirty="0"/>
              <a:t>Pharmacokinetic Optimization: </a:t>
            </a:r>
          </a:p>
          <a:p>
            <a:pPr lvl="1"/>
            <a:r>
              <a:rPr lang="en-US" sz="1600" dirty="0"/>
              <a:t>Monitor patient admin times with Vancomycin and Aminoglycosides (Tora/Gentamicin) </a:t>
            </a:r>
          </a:p>
          <a:p>
            <a:pPr lvl="1"/>
            <a:r>
              <a:rPr lang="en-US" sz="1800" dirty="0"/>
              <a:t>Consistent administration times to allow accurate Trough assessments </a:t>
            </a:r>
          </a:p>
        </p:txBody>
      </p:sp>
    </p:spTree>
    <p:extLst>
      <p:ext uri="{BB962C8B-B14F-4D97-AF65-F5344CB8AC3E}">
        <p14:creationId xmlns:p14="http://schemas.microsoft.com/office/powerpoint/2010/main" val="127885487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85E981-8C91-4205-A0C3-C991F42B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4C00F4-06E9-43E3-AD97-88A857CEFA8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95f1b23-abaf-45ee-821d-b7ab251ab3bf}" enabled="0" method="" siteId="{e95f1b23-abaf-45ee-821d-b7ab251ab3b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</TotalTime>
  <Words>3795</Words>
  <Application>Microsoft Office PowerPoint</Application>
  <PresentationFormat>Widescreen</PresentationFormat>
  <Paragraphs>373</Paragraphs>
  <Slides>44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Arial</vt:lpstr>
      <vt:lpstr>Calibri</vt:lpstr>
      <vt:lpstr>Century Gothic</vt:lpstr>
      <vt:lpstr>Times New Roman</vt:lpstr>
      <vt:lpstr>Wingdings</vt:lpstr>
      <vt:lpstr>Wingdings 3</vt:lpstr>
      <vt:lpstr>Wisp</vt:lpstr>
      <vt:lpstr>General Principles of Antimicrobial Therapy</vt:lpstr>
      <vt:lpstr>Objectives</vt:lpstr>
      <vt:lpstr>Simplified Microbiology 101</vt:lpstr>
      <vt:lpstr>Simplified Microbiology 101 </vt:lpstr>
      <vt:lpstr>Confirm Presence of Infection</vt:lpstr>
      <vt:lpstr>Basic Steps In Therapy</vt:lpstr>
      <vt:lpstr>Antimicrobial Stewardship (AMS)    </vt:lpstr>
      <vt:lpstr>Multi-factorial Focus on AMS Programs</vt:lpstr>
      <vt:lpstr>Key  Stewardship Focus </vt:lpstr>
      <vt:lpstr>Key Stewardship Focus</vt:lpstr>
      <vt:lpstr>Key Stewardship Focus</vt:lpstr>
      <vt:lpstr>Utilizing Antibiograms for Resistance </vt:lpstr>
      <vt:lpstr>Case Assessment:  Asymptomatic Bacteriuria </vt:lpstr>
      <vt:lpstr>Case Assessment:  Asymptomatic Bacteriuria </vt:lpstr>
      <vt:lpstr>Asymptomatic Bacteriuria Guidelines   (released: March 21, 2019)  CID 2019: 68 (15 May) e83-110</vt:lpstr>
      <vt:lpstr>Asymptomatic Bacteriuria (ASB)</vt:lpstr>
      <vt:lpstr>Asymptomatic Bacteriuria (ASB)</vt:lpstr>
      <vt:lpstr>PowerPoint Presentation</vt:lpstr>
      <vt:lpstr>General Assessment Question</vt:lpstr>
      <vt:lpstr>General Questions</vt:lpstr>
      <vt:lpstr>Origins of Extended spectrum Beta Lactamases (ESBL)  Carbapenem Resistant Enterobacteriaceae (CRE)</vt:lpstr>
      <vt:lpstr>Extended spectrum Beta Lactamases (ESBL)  Carbapenem Resistant Enterobacteriaceae (CRE)</vt:lpstr>
      <vt:lpstr>Assessment Question</vt:lpstr>
      <vt:lpstr>Assessment Question</vt:lpstr>
      <vt:lpstr>Assessment Question</vt:lpstr>
      <vt:lpstr>Assessment Question</vt:lpstr>
      <vt:lpstr>MRSA Coverage</vt:lpstr>
      <vt:lpstr>Assessment Question</vt:lpstr>
      <vt:lpstr>Assessment Question</vt:lpstr>
      <vt:lpstr>Case Assessment</vt:lpstr>
      <vt:lpstr>Case Assessment</vt:lpstr>
      <vt:lpstr>NEW SPACE Bug ABX Coverage </vt:lpstr>
      <vt:lpstr>SPACE Bug Coverage</vt:lpstr>
      <vt:lpstr>Case Assessment</vt:lpstr>
      <vt:lpstr>Case Assessment</vt:lpstr>
      <vt:lpstr>Case Application</vt:lpstr>
      <vt:lpstr>Case Application</vt:lpstr>
      <vt:lpstr>Case Application</vt:lpstr>
      <vt:lpstr>Case Application</vt:lpstr>
      <vt:lpstr>Case Application</vt:lpstr>
      <vt:lpstr>Case Application </vt:lpstr>
      <vt:lpstr>Case Application </vt:lpstr>
      <vt:lpstr>Take Away Points</vt:lpstr>
      <vt:lpstr>Questions/Discussion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Jamie Allman</dc:creator>
  <cp:lastModifiedBy>Parks, Denise</cp:lastModifiedBy>
  <cp:revision>14</cp:revision>
  <dcterms:created xsi:type="dcterms:W3CDTF">2026-04-30T02:36:24Z</dcterms:created>
  <dcterms:modified xsi:type="dcterms:W3CDTF">2026-04-30T14:40:08Z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