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1D8"/>
          </a:solidFill>
        </a:fill>
      </a:tcStyle>
    </a:wholeTbl>
    <a:band2H>
      <a:tcTxStyle/>
      <a:tcStyle>
        <a:tcBdr/>
        <a:fill>
          <a:solidFill>
            <a:srgbClr val="E7E9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3CB"/>
          </a:solidFill>
        </a:fill>
      </a:tcStyle>
    </a:wholeTbl>
    <a:band2H>
      <a:tcTxStyle/>
      <a:tcStyle>
        <a:tcBdr/>
        <a:fill>
          <a:solidFill>
            <a:srgbClr val="E7EA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E1CC"/>
          </a:solidFill>
        </a:fill>
      </a:tcStyle>
    </a:wholeTbl>
    <a:band2H>
      <a:tcTxStyle/>
      <a:tcStyle>
        <a:tcBdr/>
        <a:fill>
          <a:solidFill>
            <a:srgbClr val="E8F0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ptos"/>
      </a:defRPr>
    </a:lvl1pPr>
    <a:lvl2pPr indent="228600" latinLnBrk="0">
      <a:defRPr sz="1200">
        <a:latin typeface="+mj-lt"/>
        <a:ea typeface="+mj-ea"/>
        <a:cs typeface="+mj-cs"/>
        <a:sym typeface="Aptos"/>
      </a:defRPr>
    </a:lvl2pPr>
    <a:lvl3pPr indent="457200" latinLnBrk="0">
      <a:defRPr sz="1200">
        <a:latin typeface="+mj-lt"/>
        <a:ea typeface="+mj-ea"/>
        <a:cs typeface="+mj-cs"/>
        <a:sym typeface="Aptos"/>
      </a:defRPr>
    </a:lvl3pPr>
    <a:lvl4pPr indent="685800" latinLnBrk="0">
      <a:defRPr sz="1200">
        <a:latin typeface="+mj-lt"/>
        <a:ea typeface="+mj-ea"/>
        <a:cs typeface="+mj-cs"/>
        <a:sym typeface="Aptos"/>
      </a:defRPr>
    </a:lvl4pPr>
    <a:lvl5pPr indent="914400" latinLnBrk="0">
      <a:defRPr sz="1200">
        <a:latin typeface="+mj-lt"/>
        <a:ea typeface="+mj-ea"/>
        <a:cs typeface="+mj-cs"/>
        <a:sym typeface="Aptos"/>
      </a:defRPr>
    </a:lvl5pPr>
    <a:lvl6pPr indent="1143000" latinLnBrk="0">
      <a:defRPr sz="1200">
        <a:latin typeface="+mj-lt"/>
        <a:ea typeface="+mj-ea"/>
        <a:cs typeface="+mj-cs"/>
        <a:sym typeface="Aptos"/>
      </a:defRPr>
    </a:lvl6pPr>
    <a:lvl7pPr indent="1371600" latinLnBrk="0">
      <a:defRPr sz="1200">
        <a:latin typeface="+mj-lt"/>
        <a:ea typeface="+mj-ea"/>
        <a:cs typeface="+mj-cs"/>
        <a:sym typeface="Aptos"/>
      </a:defRPr>
    </a:lvl7pPr>
    <a:lvl8pPr indent="1600200" latinLnBrk="0">
      <a:defRPr sz="1200">
        <a:latin typeface="+mj-lt"/>
        <a:ea typeface="+mj-ea"/>
        <a:cs typeface="+mj-cs"/>
        <a:sym typeface="Aptos"/>
      </a:defRPr>
    </a:lvl8pPr>
    <a:lvl9pPr indent="1828800" latinLnBrk="0">
      <a:defRPr sz="1200">
        <a:latin typeface="+mj-lt"/>
        <a:ea typeface="+mj-ea"/>
        <a:cs typeface="+mj-cs"/>
        <a:sym typeface="Apto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r>
              <a:t>Advocate</a:t>
            </a:r>
          </a:p>
          <a:p>
            <a:r>
              <a:t>Pollicies</a:t>
            </a:r>
          </a:p>
          <a:p>
            <a:r>
              <a:t>Code of Ethics</a:t>
            </a:r>
          </a:p>
          <a:p>
            <a:r>
              <a:t>Standards of Professional Practice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Shape 182"/>
          <p:cNvSpPr>
            <a:spLocks noGrp="1" noRot="1" noChangeAspect="1"/>
          </p:cNvSpPr>
          <p:nvPr>
            <p:ph type="sldImg"/>
          </p:nvPr>
        </p:nvSpPr>
        <p:spPr>
          <a:prstGeom prst="rect">
            <a:avLst/>
          </a:prstGeom>
        </p:spPr>
        <p:txBody>
          <a:bodyPr/>
          <a:lstStyle/>
          <a:p>
            <a:endParaRPr/>
          </a:p>
        </p:txBody>
      </p:sp>
      <p:sp>
        <p:nvSpPr>
          <p:cNvPr id="183" name="Shape 183"/>
          <p:cNvSpPr>
            <a:spLocks noGrp="1"/>
          </p:cNvSpPr>
          <p:nvPr>
            <p:ph type="body" sz="quarter" idx="1"/>
          </p:nvPr>
        </p:nvSpPr>
        <p:spPr>
          <a:prstGeom prst="rect">
            <a:avLst/>
          </a:prstGeom>
        </p:spPr>
        <p:txBody>
          <a:bodyPr/>
          <a:lstStyle>
            <a:lvl1pPr defTabSz="931774"/>
          </a:lstStyle>
          <a:p>
            <a:r>
              <a:t>Per WVNA bylaws, the state organization is made up of “districts”. Prior to 2013, the districts were geographically designed and each district had capability of leadership/officers. If active (officers and meetings), there are district funds paid as part of state membership dues. By 2012 none of the individual districts were “active” by bylaw definition (no officers/no meetings) so all district funds reverted to state. With political advocacy as a key identified priority of WVNA, a political communication strategy was developed to include the realignment of districts in such a way to facilitate political advocacy.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Shape 213"/>
          <p:cNvSpPr>
            <a:spLocks noGrp="1" noRot="1" noChangeAspect="1"/>
          </p:cNvSpPr>
          <p:nvPr>
            <p:ph type="sldImg"/>
          </p:nvPr>
        </p:nvSpPr>
        <p:spPr>
          <a:prstGeom prst="rect">
            <a:avLst/>
          </a:prstGeom>
        </p:spPr>
        <p:txBody>
          <a:bodyPr/>
          <a:lstStyle/>
          <a:p>
            <a:endParaRPr/>
          </a:p>
        </p:txBody>
      </p:sp>
      <p:sp>
        <p:nvSpPr>
          <p:cNvPr id="214" name="Shape 214"/>
          <p:cNvSpPr>
            <a:spLocks noGrp="1"/>
          </p:cNvSpPr>
          <p:nvPr>
            <p:ph type="body" sz="quarter" idx="1"/>
          </p:nvPr>
        </p:nvSpPr>
        <p:spPr>
          <a:prstGeom prst="rect">
            <a:avLst/>
          </a:prstGeom>
        </p:spPr>
        <p:txBody>
          <a:bodyPr/>
          <a:lstStyle/>
          <a:p>
            <a:r>
              <a:t>Communicate with members in your district. Information FROM them – what issues/barriers/challenges are they having professionally that may need political engagement? Information TO them – what issues WVNA is working on in Legislative Agenda for the year; feedback on HP&amp;L annual update; communication actions to policy-makers; coordinate meetings with specific elected officials from district; </a:t>
            </a:r>
          </a:p>
          <a:p>
            <a:endParaRPr/>
          </a:p>
          <a:p>
            <a:r>
              <a:t>Communicate with HP&amp;L Committee – ALL Legislative Leaders welcome to attend HP&amp;L Committee meetings although not all may necessarily be voting member of HP&amp;L Committee</a:t>
            </a:r>
          </a:p>
          <a:p>
            <a:r>
              <a:t> </a:t>
            </a:r>
          </a:p>
          <a:p>
            <a:r>
              <a:t>Communicate with WVNA Board - One individual Legislative Leader is on WVNA Board</a:t>
            </a:r>
          </a:p>
          <a:p>
            <a:endParaRPr/>
          </a:p>
          <a:p>
            <a:r>
              <a:t>Communicate with Elected Officials – each Legislative Leader should identify their two Senators and 1-5 Delegates (some crossover of Delegates between Leaders). Call/email their offices – tell them you are a constituent and are a local liaison/contact they have for nursing &amp; healthcare issues.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Shape 224"/>
          <p:cNvSpPr>
            <a:spLocks noGrp="1" noRot="1" noChangeAspect="1"/>
          </p:cNvSpPr>
          <p:nvPr>
            <p:ph type="sldImg"/>
          </p:nvPr>
        </p:nvSpPr>
        <p:spPr>
          <a:prstGeom prst="rect">
            <a:avLst/>
          </a:prstGeom>
        </p:spPr>
        <p:txBody>
          <a:bodyPr/>
          <a:lstStyle/>
          <a:p>
            <a:endParaRPr/>
          </a:p>
        </p:txBody>
      </p:sp>
      <p:sp>
        <p:nvSpPr>
          <p:cNvPr id="225" name="Shape 225"/>
          <p:cNvSpPr>
            <a:spLocks noGrp="1"/>
          </p:cNvSpPr>
          <p:nvPr>
            <p:ph type="body" sz="quarter" idx="1"/>
          </p:nvPr>
        </p:nvSpPr>
        <p:spPr>
          <a:prstGeom prst="rect">
            <a:avLst/>
          </a:prstGeom>
        </p:spPr>
        <p:txBody>
          <a:bodyPr/>
          <a:lstStyle>
            <a:lvl1pPr defTabSz="931774"/>
          </a:lstStyle>
          <a:p>
            <a:r>
              <a:t>Get to know your policy-makers. Try to foster a positive, friendly working relationship. Do some research on these people and identify commonalities. Be aware if WVN-PAC endorsed the elected officials last election. Overall responsibility is to INFORM and to BE INFORMED..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Shape 236"/>
          <p:cNvSpPr>
            <a:spLocks noGrp="1" noRot="1" noChangeAspect="1"/>
          </p:cNvSpPr>
          <p:nvPr>
            <p:ph type="sldImg"/>
          </p:nvPr>
        </p:nvSpPr>
        <p:spPr>
          <a:prstGeom prst="rect">
            <a:avLst/>
          </a:prstGeom>
        </p:spPr>
        <p:txBody>
          <a:bodyPr/>
          <a:lstStyle/>
          <a:p>
            <a:endParaRPr/>
          </a:p>
        </p:txBody>
      </p:sp>
      <p:sp>
        <p:nvSpPr>
          <p:cNvPr id="237" name="Shape 237"/>
          <p:cNvSpPr>
            <a:spLocks noGrp="1"/>
          </p:cNvSpPr>
          <p:nvPr>
            <p:ph type="body" sz="quarter" idx="1"/>
          </p:nvPr>
        </p:nvSpPr>
        <p:spPr>
          <a:prstGeom prst="rect">
            <a:avLst/>
          </a:prstGeom>
        </p:spPr>
        <p:txBody>
          <a:bodyPr/>
          <a:lstStyle/>
          <a:p>
            <a:pPr defTabSz="931774"/>
            <a:r>
              <a:t>When – there are certain dates during session that require action before (cross-over day, last day of session). Offensive efforts shouldn’t START past 2</a:t>
            </a:r>
            <a:r>
              <a:rPr baseline="30000"/>
              <a:t>nd</a:t>
            </a:r>
            <a:r>
              <a:t> week in session.  Coordination – as a Legislative Leaders speaking for WVNA, remember to coordinate communication.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Shape 287"/>
          <p:cNvSpPr>
            <a:spLocks noGrp="1" noRot="1" noChangeAspect="1"/>
          </p:cNvSpPr>
          <p:nvPr>
            <p:ph type="sldImg"/>
          </p:nvPr>
        </p:nvSpPr>
        <p:spPr>
          <a:prstGeom prst="rect">
            <a:avLst/>
          </a:prstGeom>
        </p:spPr>
        <p:txBody>
          <a:bodyPr/>
          <a:lstStyle/>
          <a:p>
            <a:endParaRPr/>
          </a:p>
        </p:txBody>
      </p:sp>
      <p:sp>
        <p:nvSpPr>
          <p:cNvPr id="288" name="Shape 288"/>
          <p:cNvSpPr>
            <a:spLocks noGrp="1"/>
          </p:cNvSpPr>
          <p:nvPr>
            <p:ph type="body" sz="quarter" idx="1"/>
          </p:nvPr>
        </p:nvSpPr>
        <p:spPr>
          <a:prstGeom prst="rect">
            <a:avLst/>
          </a:prstGeom>
        </p:spPr>
        <p:txBody>
          <a:bodyPr/>
          <a:lstStyle>
            <a:lvl1pPr defTabSz="931774"/>
          </a:lstStyle>
          <a:p>
            <a:r>
              <a:t>Do you know how to identify your Senators and Delegates? 17 Senatorial Districts (34 Senators) and 67 Delegate Districts (100 Delegates). Some multi-member Delegate districts. Some crossover of Delegates in Senatorial Districts. For example, Senatorial District 13 and 14 share some of the same Delegates (District 51 – Monongalia).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Shape 339"/>
          <p:cNvSpPr>
            <a:spLocks noGrp="1" noRot="1" noChangeAspect="1"/>
          </p:cNvSpPr>
          <p:nvPr>
            <p:ph type="sldImg"/>
          </p:nvPr>
        </p:nvSpPr>
        <p:spPr>
          <a:prstGeom prst="rect">
            <a:avLst/>
          </a:prstGeom>
        </p:spPr>
        <p:txBody>
          <a:bodyPr/>
          <a:lstStyle/>
          <a:p>
            <a:endParaRPr/>
          </a:p>
        </p:txBody>
      </p:sp>
      <p:sp>
        <p:nvSpPr>
          <p:cNvPr id="340" name="Shape 340"/>
          <p:cNvSpPr>
            <a:spLocks noGrp="1"/>
          </p:cNvSpPr>
          <p:nvPr>
            <p:ph type="body" sz="quarter" idx="1"/>
          </p:nvPr>
        </p:nvSpPr>
        <p:spPr>
          <a:prstGeom prst="rect">
            <a:avLst/>
          </a:prstGeom>
        </p:spPr>
        <p:txBody>
          <a:bodyPr/>
          <a:lstStyle/>
          <a:p>
            <a:pPr indent="465887" algn="just">
              <a:defRPr sz="1800">
                <a:solidFill>
                  <a:srgbClr val="393939"/>
                </a:solidFill>
              </a:defRPr>
            </a:pPr>
            <a:r>
              <a:t>http://www.wvlegislature.gov/Bill_Status/bills_text.cfm?billdoc=SB518%20SUB1%20ENR.htm&amp;yr=2022&amp;sesstype=RS&amp;i=518 </a:t>
            </a:r>
          </a:p>
          <a:p>
            <a:pPr indent="465887" algn="just">
              <a:defRPr sz="1800">
                <a:solidFill>
                  <a:srgbClr val="393939"/>
                </a:solidFill>
              </a:defRPr>
            </a:pPr>
            <a:endParaRPr/>
          </a:p>
          <a:p>
            <a:pPr indent="465887" algn="just">
              <a:defRPr sz="1800">
                <a:solidFill>
                  <a:srgbClr val="393939"/>
                </a:solidFill>
              </a:defRPr>
            </a:pPr>
            <a:r>
              <a:t>By July 1, 2022, the Governor, by and with the advice and consent of the Senate, shall appoint a new board as follows:</a:t>
            </a:r>
          </a:p>
          <a:p>
            <a:pPr indent="465887" algn="just">
              <a:defRPr sz="1800">
                <a:solidFill>
                  <a:srgbClr val="393939"/>
                </a:solidFill>
              </a:defRPr>
            </a:pPr>
            <a:r>
              <a:t>(1) One person licensed as an advanced practice registered professional nurse by the board;</a:t>
            </a:r>
          </a:p>
          <a:p>
            <a:pPr indent="465887" algn="just">
              <a:defRPr sz="1800">
                <a:solidFill>
                  <a:srgbClr val="393939"/>
                </a:solidFill>
              </a:defRPr>
            </a:pPr>
            <a:r>
              <a:t>(2) One person who is certified as a dialysis technician by the board;</a:t>
            </a:r>
          </a:p>
          <a:p>
            <a:pPr indent="465887" algn="just">
              <a:defRPr sz="1800">
                <a:solidFill>
                  <a:srgbClr val="393939"/>
                </a:solidFill>
              </a:defRPr>
            </a:pPr>
            <a:r>
              <a:t>(3) Four persons licensed as a registered professional nurse by the board and meet the following requirements:</a:t>
            </a:r>
          </a:p>
          <a:p>
            <a:pPr indent="465887" algn="just">
              <a:defRPr sz="1800">
                <a:solidFill>
                  <a:srgbClr val="393939"/>
                </a:solidFill>
              </a:defRPr>
            </a:pPr>
            <a:r>
              <a:t>(A) One registered professional nurse, who provides direct patient care in a long-term care facility, home health or hospice;</a:t>
            </a:r>
          </a:p>
          <a:p>
            <a:pPr indent="465887" algn="just">
              <a:defRPr sz="1800">
                <a:solidFill>
                  <a:srgbClr val="393939"/>
                </a:solidFill>
              </a:defRPr>
            </a:pPr>
            <a:r>
              <a:t>(B) Two registered professional nurses, who provide direct patient care in a hospital setting or acute care setting; and,</a:t>
            </a:r>
          </a:p>
          <a:p>
            <a:pPr indent="465887" algn="just">
              <a:defRPr sz="1800">
                <a:solidFill>
                  <a:srgbClr val="393939"/>
                </a:solidFill>
              </a:defRPr>
            </a:pPr>
            <a:r>
              <a:t>(C) One registered professional nurse, who teaches nursing; and,</a:t>
            </a:r>
          </a:p>
          <a:p>
            <a:pPr indent="465887" algn="just">
              <a:defRPr sz="1800">
                <a:solidFill>
                  <a:srgbClr val="393939"/>
                </a:solidFill>
              </a:defRPr>
            </a:pPr>
            <a:r>
              <a:t>(4) One citizen member who is not licensed under the provisions of this chapter and who has never performed any services as a health care professional.</a:t>
            </a:r>
          </a:p>
          <a:p>
            <a:endParaRPr/>
          </a:p>
          <a:p>
            <a:pPr indent="465887" algn="just">
              <a:defRPr sz="1800">
                <a:solidFill>
                  <a:srgbClr val="393939"/>
                </a:solidFill>
              </a:defRPr>
            </a:pPr>
            <a:r>
              <a:t>Organizations that represent nurses may submit to the Governor recommendations for the appointment of the licensed board members.</a:t>
            </a:r>
          </a:p>
          <a:p>
            <a:pPr indent="465887" algn="just">
              <a:defRPr sz="1800">
                <a:solidFill>
                  <a:srgbClr val="393939"/>
                </a:solidFill>
              </a:defRPr>
            </a:pPr>
            <a:r>
              <a:t>(d) The appointment term is four years. A member may not serve more than two consecutive terms. A member may continue to serve until his or her successor has been appointed and qualified.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757575"/>
                </a:solidFill>
              </a:defRPr>
            </a:lvl1pPr>
            <a:lvl2pPr marL="0" indent="457200">
              <a:buSzTx/>
              <a:buFontTx/>
              <a:buNone/>
              <a:defRPr sz="2400">
                <a:solidFill>
                  <a:srgbClr val="757575"/>
                </a:solidFill>
              </a:defRPr>
            </a:lvl2pPr>
            <a:lvl3pPr marL="0" indent="914400">
              <a:buSzTx/>
              <a:buFontTx/>
              <a:buNone/>
              <a:defRPr sz="2400">
                <a:solidFill>
                  <a:srgbClr val="757575"/>
                </a:solidFill>
              </a:defRPr>
            </a:lvl3pPr>
            <a:lvl4pPr marL="0" indent="1371600">
              <a:buSzTx/>
              <a:buFontTx/>
              <a:buNone/>
              <a:defRPr sz="2400">
                <a:solidFill>
                  <a:srgbClr val="757575"/>
                </a:solidFill>
              </a:defRPr>
            </a:lvl4pPr>
            <a:lvl5pPr marL="0" indent="1828800">
              <a:buSzTx/>
              <a:buFontTx/>
              <a:buNone/>
              <a:defRPr sz="2400">
                <a:solidFill>
                  <a:srgbClr val="757575"/>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757575"/>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Aptos Display"/>
          <a:ea typeface="Aptos Display"/>
          <a:cs typeface="Aptos Display"/>
          <a:sym typeface="Aptos Display"/>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Aptos"/>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pto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vnurses.nursingnetwork.com/page/84031-legislative-leader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mailto:centraloffice@wvnurses.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wvlegislature.gov/live.cf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hyperlink" Target="http://WVNurses.org" TargetMode="External"/><Relationship Id="rId2" Type="http://schemas.openxmlformats.org/officeDocument/2006/relationships/hyperlink" Target="mailto:centraloffice@wvnurses.org" TargetMode="External"/><Relationship Id="rId1" Type="http://schemas.openxmlformats.org/officeDocument/2006/relationships/slideLayout" Target="../slideLayouts/slideLayout2.xml"/><Relationship Id="rId4" Type="http://schemas.openxmlformats.org/officeDocument/2006/relationships/hyperlink" Target="http://www.legis.state.wv.u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wvlegislature.gov/legisdocs/redistricting/senate/SENATE_MAP_FINAL.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wvlegislature.gov/senate1/roster.cf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Rectangle 3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95" name="Title 1"/>
          <p:cNvSpPr txBox="1">
            <a:spLocks noGrp="1"/>
          </p:cNvSpPr>
          <p:nvPr>
            <p:ph type="ctrTitle"/>
          </p:nvPr>
        </p:nvSpPr>
        <p:spPr>
          <a:xfrm>
            <a:off x="-5326" y="1193114"/>
            <a:ext cx="6678215" cy="2013009"/>
          </a:xfrm>
          <a:prstGeom prst="rect">
            <a:avLst/>
          </a:prstGeom>
        </p:spPr>
        <p:txBody>
          <a:bodyPr/>
          <a:lstStyle/>
          <a:p>
            <a:pPr algn="l" defTabSz="402336">
              <a:defRPr sz="3916" b="1"/>
            </a:pPr>
            <a:r>
              <a:t>2026 </a:t>
            </a:r>
          </a:p>
          <a:p>
            <a:pPr algn="l" defTabSz="402336">
              <a:defRPr sz="3916" b="1"/>
            </a:pPr>
            <a:r>
              <a:t>Legislative Update</a:t>
            </a:r>
          </a:p>
          <a:p>
            <a:pPr algn="l" defTabSz="402336">
              <a:defRPr sz="2816" b="1"/>
            </a:pPr>
            <a:r>
              <a:t>Policy and Advocacy of WVNA</a:t>
            </a:r>
          </a:p>
        </p:txBody>
      </p:sp>
      <p:sp>
        <p:nvSpPr>
          <p:cNvPr id="96" name="Rectangle 39"/>
          <p:cNvSpPr/>
          <p:nvPr/>
        </p:nvSpPr>
        <p:spPr>
          <a:xfrm rot="10800000" flipH="1">
            <a:off x="0" y="4022214"/>
            <a:ext cx="12192000" cy="2835787"/>
          </a:xfrm>
          <a:prstGeom prst="rect">
            <a:avLst/>
          </a:prstGeom>
          <a:gradFill>
            <a:gsLst>
              <a:gs pos="0">
                <a:schemeClr val="accent1"/>
              </a:gs>
              <a:gs pos="78000">
                <a:srgbClr val="000000"/>
              </a:gs>
            </a:gsLst>
            <a:lin ang="2400000"/>
          </a:gradFill>
          <a:ln w="12700">
            <a:miter lim="400000"/>
          </a:ln>
        </p:spPr>
        <p:txBody>
          <a:bodyPr lIns="45719" rIns="45719" anchor="ctr"/>
          <a:lstStyle/>
          <a:p>
            <a:pPr algn="ctr">
              <a:defRPr>
                <a:solidFill>
                  <a:srgbClr val="FFFFFF"/>
                </a:solidFill>
              </a:defRPr>
            </a:pPr>
            <a:endParaRPr/>
          </a:p>
        </p:txBody>
      </p:sp>
      <p:sp>
        <p:nvSpPr>
          <p:cNvPr id="97" name="Rectangle 41"/>
          <p:cNvSpPr/>
          <p:nvPr/>
        </p:nvSpPr>
        <p:spPr>
          <a:xfrm flipH="1">
            <a:off x="4038600" y="4022219"/>
            <a:ext cx="8153398" cy="2835781"/>
          </a:xfrm>
          <a:prstGeom prst="rect">
            <a:avLst/>
          </a:prstGeom>
          <a:gradFill>
            <a:gsLst>
              <a:gs pos="0">
                <a:srgbClr val="000000">
                  <a:alpha val="63000"/>
                </a:srgbClr>
              </a:gs>
              <a:gs pos="100000">
                <a:srgbClr val="104862"/>
              </a:gs>
            </a:gsLst>
            <a:lin ang="6599999"/>
          </a:gradFill>
          <a:ln w="12700">
            <a:miter lim="400000"/>
          </a:ln>
        </p:spPr>
        <p:txBody>
          <a:bodyPr lIns="45719" rIns="45719" anchor="ctr"/>
          <a:lstStyle/>
          <a:p>
            <a:pPr algn="ctr">
              <a:defRPr>
                <a:solidFill>
                  <a:srgbClr val="FFFFFF"/>
                </a:solidFill>
              </a:defRPr>
            </a:pPr>
            <a:endParaRPr/>
          </a:p>
        </p:txBody>
      </p:sp>
      <p:sp>
        <p:nvSpPr>
          <p:cNvPr id="98" name="Rectangle 43"/>
          <p:cNvSpPr/>
          <p:nvPr/>
        </p:nvSpPr>
        <p:spPr>
          <a:xfrm flipH="1">
            <a:off x="0" y="4022218"/>
            <a:ext cx="12253473" cy="2835782"/>
          </a:xfrm>
          <a:prstGeom prst="rect">
            <a:avLst/>
          </a:prstGeom>
          <a:gradFill>
            <a:gsLst>
              <a:gs pos="39000">
                <a:srgbClr val="0A3041">
                  <a:alpha val="0"/>
                </a:srgbClr>
              </a:gs>
              <a:gs pos="100000">
                <a:srgbClr val="000000">
                  <a:alpha val="72000"/>
                </a:srgbClr>
              </a:gs>
            </a:gsLst>
            <a:lin ang="17400000"/>
          </a:gradFill>
          <a:ln w="12700">
            <a:miter lim="400000"/>
          </a:ln>
        </p:spPr>
        <p:txBody>
          <a:bodyPr lIns="45719" rIns="45719" anchor="ctr"/>
          <a:lstStyle/>
          <a:p>
            <a:pPr algn="ctr">
              <a:defRPr>
                <a:solidFill>
                  <a:srgbClr val="FFFFFF"/>
                </a:solidFill>
              </a:defRPr>
            </a:pPr>
            <a:endParaRPr/>
          </a:p>
        </p:txBody>
      </p:sp>
      <p:sp>
        <p:nvSpPr>
          <p:cNvPr id="99" name="Subtitle 2"/>
          <p:cNvSpPr txBox="1">
            <a:spLocks noGrp="1"/>
          </p:cNvSpPr>
          <p:nvPr>
            <p:ph type="subTitle" sz="half" idx="1"/>
          </p:nvPr>
        </p:nvSpPr>
        <p:spPr>
          <a:xfrm>
            <a:off x="388949" y="4308220"/>
            <a:ext cx="8922928" cy="2013010"/>
          </a:xfrm>
          <a:prstGeom prst="rect">
            <a:avLst/>
          </a:prstGeom>
        </p:spPr>
        <p:txBody>
          <a:bodyPr/>
          <a:lstStyle/>
          <a:p>
            <a:pPr algn="l" defTabSz="621791">
              <a:spcBef>
                <a:spcPts val="400"/>
              </a:spcBef>
              <a:defRPr sz="2200">
                <a:solidFill>
                  <a:srgbClr val="FFFFFF"/>
                </a:solidFill>
              </a:defRPr>
            </a:pPr>
            <a:r>
              <a:t>Joyce Wilson, MSN, APRN, FNP-C</a:t>
            </a:r>
          </a:p>
          <a:p>
            <a:pPr algn="l" defTabSz="621791">
              <a:spcBef>
                <a:spcPts val="400"/>
              </a:spcBef>
              <a:defRPr sz="2200">
                <a:solidFill>
                  <a:srgbClr val="FFFFFF"/>
                </a:solidFill>
              </a:defRPr>
            </a:pPr>
            <a:r>
              <a:t>WVNA Immediate Past President</a:t>
            </a:r>
          </a:p>
          <a:p>
            <a:pPr algn="l" defTabSz="621791">
              <a:spcBef>
                <a:spcPts val="400"/>
              </a:spcBef>
              <a:defRPr sz="2200">
                <a:solidFill>
                  <a:srgbClr val="FFFFFF"/>
                </a:solidFill>
              </a:defRPr>
            </a:pPr>
            <a:endParaRPr/>
          </a:p>
          <a:p>
            <a:pPr algn="l" defTabSz="621791">
              <a:spcBef>
                <a:spcPts val="400"/>
              </a:spcBef>
              <a:defRPr sz="2200">
                <a:solidFill>
                  <a:srgbClr val="FFFFFF"/>
                </a:solidFill>
              </a:defRPr>
            </a:pPr>
            <a:r>
              <a:t>Julie Huron, BSH, LNHA</a:t>
            </a:r>
          </a:p>
          <a:p>
            <a:pPr algn="l" defTabSz="621791">
              <a:spcBef>
                <a:spcPts val="400"/>
              </a:spcBef>
              <a:defRPr sz="2200">
                <a:solidFill>
                  <a:srgbClr val="FFFFFF"/>
                </a:solidFill>
              </a:defRPr>
            </a:pPr>
            <a:r>
              <a:t>WVNA CEO</a:t>
            </a:r>
          </a:p>
        </p:txBody>
      </p:sp>
      <p:sp>
        <p:nvSpPr>
          <p:cNvPr id="100" name="Rectangle 45"/>
          <p:cNvSpPr/>
          <p:nvPr/>
        </p:nvSpPr>
        <p:spPr>
          <a:xfrm flipH="1">
            <a:off x="-1" y="6400796"/>
            <a:ext cx="12191999" cy="457204"/>
          </a:xfrm>
          <a:prstGeom prst="rect">
            <a:avLst/>
          </a:prstGeom>
          <a:gradFill>
            <a:gsLst>
              <a:gs pos="0">
                <a:srgbClr val="000000">
                  <a:alpha val="43000"/>
                </a:srgbClr>
              </a:gs>
              <a:gs pos="79000">
                <a:srgbClr val="104862">
                  <a:alpha val="22000"/>
                </a:srgbClr>
              </a:gs>
            </a:gsLst>
            <a:lin ang="21594000"/>
          </a:gradFill>
          <a:ln w="12700">
            <a:miter lim="400000"/>
          </a:ln>
        </p:spPr>
        <p:txBody>
          <a:bodyPr lIns="45719" rIns="45719" anchor="ctr"/>
          <a:lstStyle/>
          <a:p>
            <a:pPr algn="ctr">
              <a:defRPr>
                <a:solidFill>
                  <a:srgbClr val="FFFFFF"/>
                </a:solidFill>
              </a:defRPr>
            </a:pPr>
            <a:endParaRPr/>
          </a:p>
        </p:txBody>
      </p:sp>
      <p:pic>
        <p:nvPicPr>
          <p:cNvPr id="101" name="Picture 8" descr="Picture 8"/>
          <p:cNvPicPr>
            <a:picLocks noChangeAspect="1"/>
          </p:cNvPicPr>
          <p:nvPr/>
        </p:nvPicPr>
        <p:blipFill>
          <a:blip r:embed="rId2"/>
          <a:stretch>
            <a:fillRect/>
          </a:stretch>
        </p:blipFill>
        <p:spPr>
          <a:xfrm>
            <a:off x="6678214" y="1309606"/>
            <a:ext cx="4822036" cy="2332497"/>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4" name="Rectangle 9"/>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75" name="Rectangle 11"/>
          <p:cNvSpPr/>
          <p:nvPr/>
        </p:nvSpPr>
        <p:spPr>
          <a:xfrm rot="5400000" flipH="1">
            <a:off x="-1410084" y="1410081"/>
            <a:ext cx="6858001" cy="4037838"/>
          </a:xfrm>
          <a:prstGeom prst="rect">
            <a:avLst/>
          </a:prstGeom>
          <a:gradFill>
            <a:gsLst>
              <a:gs pos="8000">
                <a:srgbClr val="000000"/>
              </a:gs>
              <a:gs pos="100000">
                <a:srgbClr val="104862"/>
              </a:gs>
            </a:gsLst>
            <a:lin ang="3000000"/>
          </a:gradFill>
          <a:ln w="12700">
            <a:miter lim="400000"/>
          </a:ln>
        </p:spPr>
        <p:txBody>
          <a:bodyPr lIns="45719" rIns="45719" anchor="ctr"/>
          <a:lstStyle/>
          <a:p>
            <a:pPr algn="ctr">
              <a:defRPr>
                <a:solidFill>
                  <a:srgbClr val="FFFFFF"/>
                </a:solidFill>
              </a:defRPr>
            </a:pPr>
            <a:endParaRPr/>
          </a:p>
        </p:txBody>
      </p:sp>
      <p:sp>
        <p:nvSpPr>
          <p:cNvPr id="176" name="Rectangle 13"/>
          <p:cNvSpPr/>
          <p:nvPr/>
        </p:nvSpPr>
        <p:spPr>
          <a:xfrm rot="5400000" flipH="1">
            <a:off x="-1410085" y="1420219"/>
            <a:ext cx="6858000" cy="4037840"/>
          </a:xfrm>
          <a:prstGeom prst="rect">
            <a:avLst/>
          </a:prstGeom>
          <a:gradFill>
            <a:gsLst>
              <a:gs pos="0">
                <a:srgbClr val="000000">
                  <a:alpha val="0"/>
                </a:srgbClr>
              </a:gs>
              <a:gs pos="99000">
                <a:schemeClr val="accent1">
                  <a:alpha val="46000"/>
                </a:schemeClr>
              </a:gs>
            </a:gsLst>
            <a:lin ang="1800000"/>
          </a:gradFill>
          <a:ln w="12700">
            <a:miter lim="400000"/>
          </a:ln>
        </p:spPr>
        <p:txBody>
          <a:bodyPr lIns="45719" rIns="45719" anchor="ctr"/>
          <a:lstStyle/>
          <a:p>
            <a:pPr algn="ctr">
              <a:defRPr>
                <a:solidFill>
                  <a:srgbClr val="FFFFFF"/>
                </a:solidFill>
              </a:defRPr>
            </a:pPr>
            <a:endParaRPr/>
          </a:p>
        </p:txBody>
      </p:sp>
      <p:sp>
        <p:nvSpPr>
          <p:cNvPr id="177" name="Rectangle 15"/>
          <p:cNvSpPr/>
          <p:nvPr/>
        </p:nvSpPr>
        <p:spPr>
          <a:xfrm rot="5400000" flipH="1">
            <a:off x="767923" y="3588084"/>
            <a:ext cx="2501980" cy="4037842"/>
          </a:xfrm>
          <a:prstGeom prst="rect">
            <a:avLst/>
          </a:prstGeom>
          <a:gradFill>
            <a:gsLst>
              <a:gs pos="2000">
                <a:schemeClr val="accent1">
                  <a:alpha val="29000"/>
                </a:schemeClr>
              </a:gs>
              <a:gs pos="100000">
                <a:srgbClr val="000000">
                  <a:alpha val="30000"/>
                </a:srgbClr>
              </a:gs>
            </a:gsLst>
            <a:lin ang="7799999"/>
          </a:gradFill>
          <a:ln w="12700">
            <a:miter lim="400000"/>
          </a:ln>
        </p:spPr>
        <p:txBody>
          <a:bodyPr lIns="45719" rIns="45719" anchor="ctr"/>
          <a:lstStyle/>
          <a:p>
            <a:pPr algn="ctr">
              <a:defRPr>
                <a:solidFill>
                  <a:srgbClr val="FFFFFF"/>
                </a:solidFill>
              </a:defRPr>
            </a:pPr>
            <a:endParaRPr/>
          </a:p>
        </p:txBody>
      </p:sp>
      <p:sp>
        <p:nvSpPr>
          <p:cNvPr id="178" name="Freeform: Shape 17"/>
          <p:cNvSpPr/>
          <p:nvPr/>
        </p:nvSpPr>
        <p:spPr>
          <a:xfrm rot="20635413">
            <a:off x="-501737" y="969717"/>
            <a:ext cx="3900357" cy="4178960"/>
          </a:xfrm>
          <a:custGeom>
            <a:avLst/>
            <a:gdLst/>
            <a:ahLst/>
            <a:cxnLst>
              <a:cxn ang="0">
                <a:pos x="wd2" y="hd2"/>
              </a:cxn>
              <a:cxn ang="5400000">
                <a:pos x="wd2" y="hd2"/>
              </a:cxn>
              <a:cxn ang="10800000">
                <a:pos x="wd2" y="hd2"/>
              </a:cxn>
              <a:cxn ang="16200000">
                <a:pos x="wd2" y="hd2"/>
              </a:cxn>
            </a:cxnLst>
            <a:rect l="0" t="0" r="r" b="b"/>
            <a:pathLst>
              <a:path w="21600" h="21600"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29000">
                <a:srgbClr val="000000">
                  <a:alpha val="0"/>
                </a:srgbClr>
              </a:gs>
              <a:gs pos="100000">
                <a:schemeClr val="accent1">
                  <a:alpha val="43000"/>
                </a:schemeClr>
              </a:gs>
            </a:gsLst>
            <a:lin ang="1800000"/>
          </a:gradFill>
          <a:ln w="12700">
            <a:miter lim="400000"/>
          </a:ln>
        </p:spPr>
        <p:txBody>
          <a:bodyPr lIns="45719" rIns="45719" anchor="ctr"/>
          <a:lstStyle/>
          <a:p>
            <a:pPr algn="ctr">
              <a:defRPr>
                <a:solidFill>
                  <a:srgbClr val="FFFFFF"/>
                </a:solidFill>
              </a:defRPr>
            </a:pPr>
            <a:endParaRPr/>
          </a:p>
        </p:txBody>
      </p:sp>
      <p:sp>
        <p:nvSpPr>
          <p:cNvPr id="179" name="Rectangle 19"/>
          <p:cNvSpPr/>
          <p:nvPr/>
        </p:nvSpPr>
        <p:spPr>
          <a:xfrm rot="5400000" flipH="1">
            <a:off x="-1410093" y="1399943"/>
            <a:ext cx="6858004" cy="4037836"/>
          </a:xfrm>
          <a:prstGeom prst="rect">
            <a:avLst/>
          </a:prstGeom>
          <a:gradFill>
            <a:gsLst>
              <a:gs pos="0">
                <a:srgbClr val="000000">
                  <a:alpha val="0"/>
                </a:srgbClr>
              </a:gs>
              <a:gs pos="99000">
                <a:srgbClr val="46B1E1">
                  <a:alpha val="11000"/>
                </a:srgbClr>
              </a:gs>
            </a:gsLst>
            <a:lin ang="7199999"/>
          </a:gradFill>
          <a:ln w="12700">
            <a:miter lim="400000"/>
          </a:ln>
        </p:spPr>
        <p:txBody>
          <a:bodyPr lIns="45719" rIns="45719" anchor="ctr"/>
          <a:lstStyle/>
          <a:p>
            <a:pPr algn="ctr">
              <a:defRPr>
                <a:solidFill>
                  <a:srgbClr val="FFFFFF"/>
                </a:solidFill>
              </a:defRPr>
            </a:pPr>
            <a:endParaRPr/>
          </a:p>
        </p:txBody>
      </p:sp>
      <p:sp>
        <p:nvSpPr>
          <p:cNvPr id="180" name="Title 1"/>
          <p:cNvSpPr txBox="1">
            <a:spLocks noGrp="1"/>
          </p:cNvSpPr>
          <p:nvPr>
            <p:ph type="title"/>
          </p:nvPr>
        </p:nvSpPr>
        <p:spPr>
          <a:xfrm>
            <a:off x="466721" y="586854"/>
            <a:ext cx="3314400" cy="3387499"/>
          </a:xfrm>
          <a:prstGeom prst="rect">
            <a:avLst/>
          </a:prstGeom>
        </p:spPr>
        <p:txBody>
          <a:bodyPr anchor="b"/>
          <a:lstStyle/>
          <a:p>
            <a:pPr algn="ctr">
              <a:defRPr sz="4000">
                <a:solidFill>
                  <a:srgbClr val="FFFFFF"/>
                </a:solidFill>
              </a:defRPr>
            </a:pPr>
            <a:br/>
            <a:r>
              <a:rPr sz="4800" b="1"/>
              <a:t>WVNA Legislative Leaders</a:t>
            </a:r>
          </a:p>
        </p:txBody>
      </p:sp>
      <p:sp>
        <p:nvSpPr>
          <p:cNvPr id="181" name="Content Placeholder 2"/>
          <p:cNvSpPr txBox="1">
            <a:spLocks noGrp="1"/>
          </p:cNvSpPr>
          <p:nvPr>
            <p:ph type="body" idx="1"/>
          </p:nvPr>
        </p:nvSpPr>
        <p:spPr>
          <a:xfrm>
            <a:off x="4810259" y="649479"/>
            <a:ext cx="6555348" cy="5546049"/>
          </a:xfrm>
          <a:prstGeom prst="rect">
            <a:avLst/>
          </a:prstGeom>
        </p:spPr>
        <p:txBody>
          <a:bodyPr anchor="ctr"/>
          <a:lstStyle/>
          <a:p>
            <a:pPr marL="0" indent="0" algn="ctr">
              <a:buSzTx/>
              <a:buNone/>
              <a:defRPr sz="2000"/>
            </a:pPr>
            <a:r>
              <a:t>How Can You be involved?</a:t>
            </a:r>
            <a:endParaRPr sz="2400"/>
          </a:p>
          <a:p>
            <a:pPr marL="0" indent="0" algn="ctr">
              <a:buSzTx/>
              <a:buNone/>
              <a:defRPr sz="2000"/>
            </a:pPr>
            <a:r>
              <a:rPr u="sng">
                <a:solidFill>
                  <a:srgbClr val="467886"/>
                </a:solidFill>
                <a:uFill>
                  <a:solidFill>
                    <a:srgbClr val="467886"/>
                  </a:solidFill>
                </a:uFill>
                <a:hlinkClick r:id="rId3"/>
              </a:rPr>
              <a:t>Legislative Leaders | West Virginia Nurses Association | Nursing Network</a:t>
            </a:r>
          </a:p>
          <a:p>
            <a:pPr>
              <a:lnSpc>
                <a:spcPct val="100000"/>
              </a:lnSpc>
              <a:defRPr sz="2000"/>
            </a:pPr>
            <a:r>
              <a:t>Created in 2013 – restructure of WVNA Districts</a:t>
            </a:r>
            <a:endParaRPr sz="2400"/>
          </a:p>
          <a:p>
            <a:pPr marL="617219" lvl="1" indent="-342900">
              <a:lnSpc>
                <a:spcPct val="100000"/>
              </a:lnSpc>
              <a:spcBef>
                <a:spcPts val="500"/>
              </a:spcBef>
              <a:buClr>
                <a:schemeClr val="accent2"/>
              </a:buClr>
              <a:defRPr sz="2000">
                <a:solidFill>
                  <a:srgbClr val="1F497D"/>
                </a:solidFill>
              </a:defRPr>
            </a:pPr>
            <a:r>
              <a:t>Strategic decision to improve political advocacy</a:t>
            </a:r>
            <a:endParaRPr sz="2100"/>
          </a:p>
          <a:p>
            <a:pPr marL="617219" lvl="1" indent="-342900">
              <a:lnSpc>
                <a:spcPct val="100000"/>
              </a:lnSpc>
              <a:spcBef>
                <a:spcPts val="500"/>
              </a:spcBef>
              <a:buClr>
                <a:schemeClr val="accent2"/>
              </a:buClr>
              <a:defRPr sz="2000">
                <a:solidFill>
                  <a:srgbClr val="1F497D"/>
                </a:solidFill>
              </a:defRPr>
            </a:pPr>
            <a:r>
              <a:t>New districts aligned with 17 state senatorial districts</a:t>
            </a:r>
            <a:endParaRPr sz="2100"/>
          </a:p>
          <a:p>
            <a:pPr marL="617219" lvl="1" indent="-342900">
              <a:lnSpc>
                <a:spcPct val="100000"/>
              </a:lnSpc>
              <a:spcBef>
                <a:spcPts val="500"/>
              </a:spcBef>
              <a:buClr>
                <a:schemeClr val="accent2"/>
              </a:buClr>
              <a:defRPr sz="2000">
                <a:solidFill>
                  <a:srgbClr val="1F497D"/>
                </a:solidFill>
              </a:defRPr>
            </a:pPr>
            <a:r>
              <a:t>Leader identified for each new WVNA district = “Legislative Leaders”</a:t>
            </a:r>
            <a:endParaRPr sz="2100"/>
          </a:p>
          <a:p>
            <a:pPr marL="617219" lvl="1" indent="-342900">
              <a:lnSpc>
                <a:spcPct val="100000"/>
              </a:lnSpc>
              <a:spcBef>
                <a:spcPts val="500"/>
              </a:spcBef>
              <a:buClr>
                <a:schemeClr val="accent2"/>
              </a:buClr>
              <a:defRPr sz="2000">
                <a:solidFill>
                  <a:srgbClr val="1F497D"/>
                </a:solidFill>
              </a:defRPr>
            </a:pPr>
            <a:r>
              <a:t>Focus on political communications versus local membership organization/meetings</a:t>
            </a:r>
            <a:endParaRPr sz="2100"/>
          </a:p>
          <a:p>
            <a:pPr marL="834389" lvl="2" indent="-285750">
              <a:lnSpc>
                <a:spcPct val="100000"/>
              </a:lnSpc>
              <a:spcBef>
                <a:spcPts val="500"/>
              </a:spcBef>
              <a:buClr>
                <a:srgbClr val="BABABA"/>
              </a:buClr>
              <a:defRPr sz="1800"/>
            </a:pPr>
            <a:r>
              <a:t>Per bylaws, districts still have authority to elect local officers and have meetings but not required</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86" name="Rectangle 9"/>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87" name="Rectangle 11"/>
          <p:cNvSpPr/>
          <p:nvPr/>
        </p:nvSpPr>
        <p:spPr>
          <a:xfrm rot="5400000" flipH="1">
            <a:off x="-1410084" y="1410081"/>
            <a:ext cx="6858001" cy="4037838"/>
          </a:xfrm>
          <a:prstGeom prst="rect">
            <a:avLst/>
          </a:prstGeom>
          <a:gradFill>
            <a:gsLst>
              <a:gs pos="8000">
                <a:srgbClr val="000000"/>
              </a:gs>
              <a:gs pos="100000">
                <a:srgbClr val="104862"/>
              </a:gs>
            </a:gsLst>
            <a:lin ang="3000000"/>
          </a:gradFill>
          <a:ln w="12700">
            <a:miter lim="400000"/>
          </a:ln>
        </p:spPr>
        <p:txBody>
          <a:bodyPr lIns="45719" rIns="45719" anchor="ctr"/>
          <a:lstStyle/>
          <a:p>
            <a:pPr algn="ctr">
              <a:defRPr>
                <a:solidFill>
                  <a:srgbClr val="FFFFFF"/>
                </a:solidFill>
              </a:defRPr>
            </a:pPr>
            <a:endParaRPr/>
          </a:p>
        </p:txBody>
      </p:sp>
      <p:sp>
        <p:nvSpPr>
          <p:cNvPr id="188" name="Rectangle 13"/>
          <p:cNvSpPr/>
          <p:nvPr/>
        </p:nvSpPr>
        <p:spPr>
          <a:xfrm rot="5400000" flipH="1">
            <a:off x="-1410085" y="1420219"/>
            <a:ext cx="6858000" cy="4037840"/>
          </a:xfrm>
          <a:prstGeom prst="rect">
            <a:avLst/>
          </a:prstGeom>
          <a:gradFill>
            <a:gsLst>
              <a:gs pos="0">
                <a:srgbClr val="000000">
                  <a:alpha val="0"/>
                </a:srgbClr>
              </a:gs>
              <a:gs pos="99000">
                <a:schemeClr val="accent1">
                  <a:alpha val="46000"/>
                </a:schemeClr>
              </a:gs>
            </a:gsLst>
            <a:lin ang="1800000"/>
          </a:gradFill>
          <a:ln w="12700">
            <a:miter lim="400000"/>
          </a:ln>
        </p:spPr>
        <p:txBody>
          <a:bodyPr lIns="45719" rIns="45719" anchor="ctr"/>
          <a:lstStyle/>
          <a:p>
            <a:pPr algn="ctr">
              <a:defRPr>
                <a:solidFill>
                  <a:srgbClr val="FFFFFF"/>
                </a:solidFill>
              </a:defRPr>
            </a:pPr>
            <a:endParaRPr/>
          </a:p>
        </p:txBody>
      </p:sp>
      <p:sp>
        <p:nvSpPr>
          <p:cNvPr id="189" name="Rectangle 15"/>
          <p:cNvSpPr/>
          <p:nvPr/>
        </p:nvSpPr>
        <p:spPr>
          <a:xfrm rot="5400000" flipH="1">
            <a:off x="767923" y="3588084"/>
            <a:ext cx="2501980" cy="4037842"/>
          </a:xfrm>
          <a:prstGeom prst="rect">
            <a:avLst/>
          </a:prstGeom>
          <a:gradFill>
            <a:gsLst>
              <a:gs pos="2000">
                <a:schemeClr val="accent1">
                  <a:alpha val="29000"/>
                </a:schemeClr>
              </a:gs>
              <a:gs pos="100000">
                <a:srgbClr val="000000">
                  <a:alpha val="30000"/>
                </a:srgbClr>
              </a:gs>
            </a:gsLst>
            <a:lin ang="7799999"/>
          </a:gradFill>
          <a:ln w="12700">
            <a:miter lim="400000"/>
          </a:ln>
        </p:spPr>
        <p:txBody>
          <a:bodyPr lIns="45719" rIns="45719" anchor="ctr"/>
          <a:lstStyle/>
          <a:p>
            <a:pPr algn="ctr">
              <a:defRPr>
                <a:solidFill>
                  <a:srgbClr val="FFFFFF"/>
                </a:solidFill>
              </a:defRPr>
            </a:pPr>
            <a:endParaRPr/>
          </a:p>
        </p:txBody>
      </p:sp>
      <p:sp>
        <p:nvSpPr>
          <p:cNvPr id="190" name="Freeform: Shape 17"/>
          <p:cNvSpPr/>
          <p:nvPr/>
        </p:nvSpPr>
        <p:spPr>
          <a:xfrm rot="20635413">
            <a:off x="-501737" y="969717"/>
            <a:ext cx="3900357" cy="4178960"/>
          </a:xfrm>
          <a:custGeom>
            <a:avLst/>
            <a:gdLst/>
            <a:ahLst/>
            <a:cxnLst>
              <a:cxn ang="0">
                <a:pos x="wd2" y="hd2"/>
              </a:cxn>
              <a:cxn ang="5400000">
                <a:pos x="wd2" y="hd2"/>
              </a:cxn>
              <a:cxn ang="10800000">
                <a:pos x="wd2" y="hd2"/>
              </a:cxn>
              <a:cxn ang="16200000">
                <a:pos x="wd2" y="hd2"/>
              </a:cxn>
            </a:cxnLst>
            <a:rect l="0" t="0" r="r" b="b"/>
            <a:pathLst>
              <a:path w="21600" h="21600"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29000">
                <a:srgbClr val="000000">
                  <a:alpha val="0"/>
                </a:srgbClr>
              </a:gs>
              <a:gs pos="100000">
                <a:schemeClr val="accent1">
                  <a:alpha val="43000"/>
                </a:schemeClr>
              </a:gs>
            </a:gsLst>
            <a:lin ang="1800000"/>
          </a:gradFill>
          <a:ln w="12700">
            <a:miter lim="400000"/>
          </a:ln>
        </p:spPr>
        <p:txBody>
          <a:bodyPr lIns="45719" rIns="45719" anchor="ctr"/>
          <a:lstStyle/>
          <a:p>
            <a:pPr algn="ctr">
              <a:defRPr>
                <a:solidFill>
                  <a:srgbClr val="FFFFFF"/>
                </a:solidFill>
              </a:defRPr>
            </a:pPr>
            <a:endParaRPr/>
          </a:p>
        </p:txBody>
      </p:sp>
      <p:sp>
        <p:nvSpPr>
          <p:cNvPr id="191" name="Rectangle 19"/>
          <p:cNvSpPr/>
          <p:nvPr/>
        </p:nvSpPr>
        <p:spPr>
          <a:xfrm rot="5400000" flipH="1">
            <a:off x="-1410093" y="1399943"/>
            <a:ext cx="6858004" cy="4037836"/>
          </a:xfrm>
          <a:prstGeom prst="rect">
            <a:avLst/>
          </a:prstGeom>
          <a:gradFill>
            <a:gsLst>
              <a:gs pos="0">
                <a:srgbClr val="000000">
                  <a:alpha val="0"/>
                </a:srgbClr>
              </a:gs>
              <a:gs pos="99000">
                <a:srgbClr val="46B1E1">
                  <a:alpha val="11000"/>
                </a:srgbClr>
              </a:gs>
            </a:gsLst>
            <a:lin ang="7199999"/>
          </a:gradFill>
          <a:ln w="12700">
            <a:miter lim="400000"/>
          </a:ln>
        </p:spPr>
        <p:txBody>
          <a:bodyPr lIns="45719" rIns="45719" anchor="ctr"/>
          <a:lstStyle/>
          <a:p>
            <a:pPr algn="ctr">
              <a:defRPr>
                <a:solidFill>
                  <a:srgbClr val="FFFFFF"/>
                </a:solidFill>
              </a:defRPr>
            </a:pPr>
            <a:endParaRPr/>
          </a:p>
        </p:txBody>
      </p:sp>
      <p:sp>
        <p:nvSpPr>
          <p:cNvPr id="192" name="Title 1"/>
          <p:cNvSpPr txBox="1">
            <a:spLocks noGrp="1"/>
          </p:cNvSpPr>
          <p:nvPr>
            <p:ph type="title"/>
          </p:nvPr>
        </p:nvSpPr>
        <p:spPr>
          <a:xfrm>
            <a:off x="466721" y="586854"/>
            <a:ext cx="3293245" cy="3387499"/>
          </a:xfrm>
          <a:prstGeom prst="rect">
            <a:avLst/>
          </a:prstGeom>
        </p:spPr>
        <p:txBody>
          <a:bodyPr anchor="b"/>
          <a:lstStyle>
            <a:lvl1pPr algn="ctr">
              <a:defRPr sz="4800" b="1">
                <a:solidFill>
                  <a:srgbClr val="FFFFFF"/>
                </a:solidFill>
              </a:defRPr>
            </a:lvl1pPr>
          </a:lstStyle>
          <a:p>
            <a:r>
              <a:t>WVNA Legislative Leaders</a:t>
            </a:r>
          </a:p>
        </p:txBody>
      </p:sp>
      <p:sp>
        <p:nvSpPr>
          <p:cNvPr id="193" name="Content Placeholder 2"/>
          <p:cNvSpPr txBox="1">
            <a:spLocks noGrp="1"/>
          </p:cNvSpPr>
          <p:nvPr>
            <p:ph type="body" sz="half" idx="1"/>
          </p:nvPr>
        </p:nvSpPr>
        <p:spPr>
          <a:xfrm>
            <a:off x="4271210" y="1895190"/>
            <a:ext cx="7555833" cy="4300338"/>
          </a:xfrm>
          <a:prstGeom prst="rect">
            <a:avLst/>
          </a:prstGeom>
        </p:spPr>
        <p:txBody>
          <a:bodyPr anchor="ctr"/>
          <a:lstStyle/>
          <a:p>
            <a:pPr>
              <a:buSzTx/>
              <a:buNone/>
              <a:defRPr sz="1700"/>
            </a:pPr>
            <a:endParaRPr/>
          </a:p>
          <a:p>
            <a:pPr>
              <a:buSzTx/>
              <a:buNone/>
              <a:defRPr sz="1700" i="1"/>
            </a:pPr>
            <a:r>
              <a:t>We are asking current nurse leaders to become legislative grass root advocates in their senatorial districts. What does this involve?</a:t>
            </a:r>
            <a:endParaRPr sz="1800"/>
          </a:p>
          <a:p>
            <a:pPr>
              <a:buSzTx/>
              <a:buNone/>
              <a:defRPr sz="1700" i="1"/>
            </a:pPr>
            <a:r>
              <a:t> 	1. Be willing to call local legislators and educate them on what issues are and how they can help.</a:t>
            </a:r>
            <a:endParaRPr sz="1800"/>
          </a:p>
          <a:p>
            <a:pPr>
              <a:buSzTx/>
              <a:buNone/>
              <a:defRPr sz="1700" i="1"/>
            </a:pPr>
            <a:r>
              <a:t>	2. Must participate in Webcast in November to learn the nursing concerns and issues to be address in the legislative session.</a:t>
            </a:r>
            <a:endParaRPr sz="1800"/>
          </a:p>
          <a:p>
            <a:pPr>
              <a:buSzTx/>
              <a:buNone/>
              <a:defRPr sz="1700" i="1"/>
            </a:pPr>
            <a:r>
              <a:t>	3. Make a great effort to attend Nurses Health Policy Day at the capital to meet with your elected official in the AM and attend a March of nurses for strength and attend an afternoon leadership session for nurse leaders. </a:t>
            </a:r>
            <a:endParaRPr sz="1800"/>
          </a:p>
          <a:p>
            <a:pPr>
              <a:buSzTx/>
              <a:buNone/>
              <a:defRPr sz="1700" i="1"/>
            </a:pPr>
            <a:r>
              <a:t>	4. Contact your local grassroots nurses and friends as needed to push a legislative nursing issue when appropriate.</a:t>
            </a:r>
            <a:endParaRPr sz="1800"/>
          </a:p>
          <a:p>
            <a:pPr>
              <a:buSzTx/>
              <a:buNone/>
              <a:defRPr sz="1700" i="1"/>
            </a:pPr>
            <a:r>
              <a:t>	5. As your time allows, educate you local nurses on the “hot topic” nursing policy issues.</a:t>
            </a:r>
          </a:p>
        </p:txBody>
      </p:sp>
      <p:sp>
        <p:nvSpPr>
          <p:cNvPr id="194" name="Join us as a…"/>
          <p:cNvSpPr txBox="1"/>
          <p:nvPr/>
        </p:nvSpPr>
        <p:spPr>
          <a:xfrm>
            <a:off x="4559525" y="538752"/>
            <a:ext cx="7210552" cy="14909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lnSpc>
                <a:spcPct val="90000"/>
              </a:lnSpc>
              <a:defRPr sz="4800" b="1">
                <a:solidFill>
                  <a:srgbClr val="294A46"/>
                </a:solidFill>
                <a:latin typeface="Aptos Display"/>
                <a:ea typeface="Aptos Display"/>
                <a:cs typeface="Aptos Display"/>
                <a:sym typeface="Aptos Display"/>
              </a:defRPr>
            </a:pPr>
            <a:r>
              <a:t>Join us as a </a:t>
            </a:r>
          </a:p>
          <a:p>
            <a:pPr>
              <a:lnSpc>
                <a:spcPct val="90000"/>
              </a:lnSpc>
              <a:defRPr sz="4800" b="1">
                <a:solidFill>
                  <a:srgbClr val="294A46"/>
                </a:solidFill>
                <a:latin typeface="Aptos Display"/>
                <a:ea typeface="Aptos Display"/>
                <a:cs typeface="Aptos Display"/>
                <a:sym typeface="Aptos Display"/>
              </a:defRPr>
            </a:pPr>
            <a:r>
              <a:t>Legislative Leader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Rectangle 21"/>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97" name="Freeform: Shape 23"/>
          <p:cNvSpPr/>
          <p:nvPr/>
        </p:nvSpPr>
        <p:spPr>
          <a:xfrm>
            <a:off x="-1" y="0"/>
            <a:ext cx="5653440"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727" y="0"/>
                </a:lnTo>
                <a:lnTo>
                  <a:pt x="19725" y="5"/>
                </a:lnTo>
                <a:cubicBezTo>
                  <a:pt x="19712" y="27"/>
                  <a:pt x="19694" y="43"/>
                  <a:pt x="19671" y="54"/>
                </a:cubicBezTo>
                <a:cubicBezTo>
                  <a:pt x="19709" y="258"/>
                  <a:pt x="19525" y="220"/>
                  <a:pt x="19650" y="411"/>
                </a:cubicBezTo>
                <a:cubicBezTo>
                  <a:pt x="19584" y="370"/>
                  <a:pt x="19619" y="512"/>
                  <a:pt x="19624" y="589"/>
                </a:cubicBezTo>
                <a:cubicBezTo>
                  <a:pt x="19616" y="713"/>
                  <a:pt x="19650" y="647"/>
                  <a:pt x="19650" y="837"/>
                </a:cubicBezTo>
                <a:cubicBezTo>
                  <a:pt x="19638" y="1000"/>
                  <a:pt x="19643" y="1025"/>
                  <a:pt x="19638" y="1117"/>
                </a:cubicBezTo>
                <a:lnTo>
                  <a:pt x="19574" y="1487"/>
                </a:lnTo>
                <a:lnTo>
                  <a:pt x="19567" y="1492"/>
                </a:lnTo>
                <a:cubicBezTo>
                  <a:pt x="19551" y="1518"/>
                  <a:pt x="19554" y="1535"/>
                  <a:pt x="19565" y="1548"/>
                </a:cubicBezTo>
                <a:lnTo>
                  <a:pt x="19617" y="1675"/>
                </a:lnTo>
                <a:lnTo>
                  <a:pt x="19607" y="1688"/>
                </a:lnTo>
                <a:lnTo>
                  <a:pt x="19623" y="1802"/>
                </a:lnTo>
                <a:lnTo>
                  <a:pt x="19616" y="1803"/>
                </a:lnTo>
                <a:cubicBezTo>
                  <a:pt x="19600" y="1809"/>
                  <a:pt x="19589" y="1818"/>
                  <a:pt x="19588" y="1834"/>
                </a:cubicBezTo>
                <a:cubicBezTo>
                  <a:pt x="19481" y="1805"/>
                  <a:pt x="19546" y="1843"/>
                  <a:pt x="19552" y="1894"/>
                </a:cubicBezTo>
                <a:cubicBezTo>
                  <a:pt x="19520" y="1946"/>
                  <a:pt x="19420" y="2101"/>
                  <a:pt x="19393" y="2147"/>
                </a:cubicBezTo>
                <a:cubicBezTo>
                  <a:pt x="19393" y="2155"/>
                  <a:pt x="19393" y="2163"/>
                  <a:pt x="19392" y="2171"/>
                </a:cubicBezTo>
                <a:lnTo>
                  <a:pt x="19391" y="2171"/>
                </a:lnTo>
                <a:cubicBezTo>
                  <a:pt x="19387" y="2176"/>
                  <a:pt x="19385" y="2184"/>
                  <a:pt x="19387" y="2196"/>
                </a:cubicBezTo>
                <a:cubicBezTo>
                  <a:pt x="19388" y="2217"/>
                  <a:pt x="19389" y="2239"/>
                  <a:pt x="19390" y="2260"/>
                </a:cubicBezTo>
                <a:lnTo>
                  <a:pt x="19378" y="2276"/>
                </a:lnTo>
                <a:lnTo>
                  <a:pt x="19357" y="2281"/>
                </a:lnTo>
                <a:lnTo>
                  <a:pt x="19300" y="2371"/>
                </a:lnTo>
                <a:cubicBezTo>
                  <a:pt x="19328" y="2407"/>
                  <a:pt x="19214" y="2545"/>
                  <a:pt x="19195" y="2571"/>
                </a:cubicBezTo>
                <a:lnTo>
                  <a:pt x="19095" y="2801"/>
                </a:lnTo>
                <a:cubicBezTo>
                  <a:pt x="18852" y="3055"/>
                  <a:pt x="18857" y="3166"/>
                  <a:pt x="18804" y="3349"/>
                </a:cubicBezTo>
                <a:cubicBezTo>
                  <a:pt x="18827" y="3499"/>
                  <a:pt x="18840" y="3497"/>
                  <a:pt x="18793" y="3645"/>
                </a:cubicBezTo>
                <a:cubicBezTo>
                  <a:pt x="18783" y="3755"/>
                  <a:pt x="18786" y="3771"/>
                  <a:pt x="18732" y="3813"/>
                </a:cubicBezTo>
                <a:lnTo>
                  <a:pt x="18717" y="4101"/>
                </a:lnTo>
                <a:lnTo>
                  <a:pt x="18610" y="4286"/>
                </a:lnTo>
                <a:lnTo>
                  <a:pt x="18583" y="4422"/>
                </a:lnTo>
                <a:lnTo>
                  <a:pt x="18510" y="4503"/>
                </a:lnTo>
                <a:lnTo>
                  <a:pt x="18513" y="4505"/>
                </a:lnTo>
                <a:cubicBezTo>
                  <a:pt x="18520" y="4512"/>
                  <a:pt x="18477" y="4598"/>
                  <a:pt x="18469" y="4609"/>
                </a:cubicBezTo>
                <a:cubicBezTo>
                  <a:pt x="18460" y="4653"/>
                  <a:pt x="18471" y="4728"/>
                  <a:pt x="18460" y="4771"/>
                </a:cubicBezTo>
                <a:lnTo>
                  <a:pt x="18448" y="4787"/>
                </a:lnTo>
                <a:lnTo>
                  <a:pt x="18449" y="4787"/>
                </a:lnTo>
                <a:cubicBezTo>
                  <a:pt x="18448" y="4791"/>
                  <a:pt x="18460" y="4862"/>
                  <a:pt x="18452" y="4869"/>
                </a:cubicBezTo>
                <a:lnTo>
                  <a:pt x="18468" y="4972"/>
                </a:lnTo>
                <a:cubicBezTo>
                  <a:pt x="18447" y="5057"/>
                  <a:pt x="18519" y="5111"/>
                  <a:pt x="18438" y="5189"/>
                </a:cubicBezTo>
                <a:cubicBezTo>
                  <a:pt x="18419" y="5268"/>
                  <a:pt x="18437" y="5337"/>
                  <a:pt x="18393" y="5404"/>
                </a:cubicBezTo>
                <a:cubicBezTo>
                  <a:pt x="18414" y="5431"/>
                  <a:pt x="18418" y="5456"/>
                  <a:pt x="18369" y="5481"/>
                </a:cubicBezTo>
                <a:cubicBezTo>
                  <a:pt x="18364" y="5555"/>
                  <a:pt x="18419" y="5573"/>
                  <a:pt x="18360" y="5620"/>
                </a:cubicBezTo>
                <a:cubicBezTo>
                  <a:pt x="18446" y="5661"/>
                  <a:pt x="18408" y="5664"/>
                  <a:pt x="18375" y="5683"/>
                </a:cubicBezTo>
                <a:lnTo>
                  <a:pt x="18372" y="5686"/>
                </a:lnTo>
                <a:lnTo>
                  <a:pt x="18385" y="5692"/>
                </a:lnTo>
                <a:lnTo>
                  <a:pt x="18375" y="5735"/>
                </a:lnTo>
                <a:lnTo>
                  <a:pt x="18367" y="5748"/>
                </a:lnTo>
                <a:cubicBezTo>
                  <a:pt x="18362" y="5756"/>
                  <a:pt x="18361" y="5761"/>
                  <a:pt x="18362" y="5765"/>
                </a:cubicBezTo>
                <a:lnTo>
                  <a:pt x="18363" y="5766"/>
                </a:lnTo>
                <a:lnTo>
                  <a:pt x="18357" y="5782"/>
                </a:lnTo>
                <a:cubicBezTo>
                  <a:pt x="18343" y="5810"/>
                  <a:pt x="18327" y="5837"/>
                  <a:pt x="18310" y="5863"/>
                </a:cubicBezTo>
                <a:cubicBezTo>
                  <a:pt x="18354" y="5879"/>
                  <a:pt x="18308" y="5937"/>
                  <a:pt x="18334" y="5960"/>
                </a:cubicBezTo>
                <a:lnTo>
                  <a:pt x="18387" y="5969"/>
                </a:lnTo>
                <a:lnTo>
                  <a:pt x="18379" y="5982"/>
                </a:lnTo>
                <a:lnTo>
                  <a:pt x="18356" y="6009"/>
                </a:lnTo>
                <a:cubicBezTo>
                  <a:pt x="18353" y="6013"/>
                  <a:pt x="18353" y="6016"/>
                  <a:pt x="18359" y="6017"/>
                </a:cubicBezTo>
                <a:cubicBezTo>
                  <a:pt x="18358" y="6031"/>
                  <a:pt x="18347" y="6080"/>
                  <a:pt x="18348" y="6096"/>
                </a:cubicBezTo>
                <a:lnTo>
                  <a:pt x="18367" y="6117"/>
                </a:lnTo>
                <a:lnTo>
                  <a:pt x="18370" y="6126"/>
                </a:lnTo>
                <a:lnTo>
                  <a:pt x="18329" y="6177"/>
                </a:lnTo>
                <a:lnTo>
                  <a:pt x="18314" y="6203"/>
                </a:lnTo>
                <a:lnTo>
                  <a:pt x="18165" y="6376"/>
                </a:lnTo>
                <a:lnTo>
                  <a:pt x="18140" y="6639"/>
                </a:lnTo>
                <a:cubicBezTo>
                  <a:pt x="18033" y="6734"/>
                  <a:pt x="18108" y="6801"/>
                  <a:pt x="18108" y="6909"/>
                </a:cubicBezTo>
                <a:cubicBezTo>
                  <a:pt x="18075" y="6995"/>
                  <a:pt x="18108" y="7005"/>
                  <a:pt x="18089" y="7118"/>
                </a:cubicBezTo>
                <a:cubicBezTo>
                  <a:pt x="18058" y="7218"/>
                  <a:pt x="17994" y="7241"/>
                  <a:pt x="17927" y="7357"/>
                </a:cubicBezTo>
                <a:cubicBezTo>
                  <a:pt x="17821" y="7335"/>
                  <a:pt x="17922" y="7583"/>
                  <a:pt x="17795" y="7587"/>
                </a:cubicBezTo>
                <a:cubicBezTo>
                  <a:pt x="17799" y="7601"/>
                  <a:pt x="17786" y="7690"/>
                  <a:pt x="17795" y="7704"/>
                </a:cubicBezTo>
                <a:cubicBezTo>
                  <a:pt x="17796" y="7715"/>
                  <a:pt x="17756" y="7851"/>
                  <a:pt x="17757" y="7863"/>
                </a:cubicBezTo>
                <a:lnTo>
                  <a:pt x="17696" y="8031"/>
                </a:lnTo>
                <a:cubicBezTo>
                  <a:pt x="17689" y="8078"/>
                  <a:pt x="17713" y="8133"/>
                  <a:pt x="17700" y="8178"/>
                </a:cubicBezTo>
                <a:lnTo>
                  <a:pt x="17676" y="8208"/>
                </a:lnTo>
                <a:cubicBezTo>
                  <a:pt x="17676" y="8239"/>
                  <a:pt x="17676" y="8270"/>
                  <a:pt x="17675" y="8300"/>
                </a:cubicBezTo>
                <a:lnTo>
                  <a:pt x="17657" y="8396"/>
                </a:lnTo>
                <a:lnTo>
                  <a:pt x="17604" y="8554"/>
                </a:lnTo>
                <a:lnTo>
                  <a:pt x="17631" y="8583"/>
                </a:lnTo>
                <a:lnTo>
                  <a:pt x="17646" y="8587"/>
                </a:lnTo>
                <a:lnTo>
                  <a:pt x="17632" y="8631"/>
                </a:lnTo>
                <a:lnTo>
                  <a:pt x="17648" y="8665"/>
                </a:lnTo>
                <a:lnTo>
                  <a:pt x="17624" y="8694"/>
                </a:lnTo>
                <a:lnTo>
                  <a:pt x="17642" y="8788"/>
                </a:lnTo>
                <a:lnTo>
                  <a:pt x="17667" y="8832"/>
                </a:lnTo>
                <a:cubicBezTo>
                  <a:pt x="17667" y="8855"/>
                  <a:pt x="17668" y="8878"/>
                  <a:pt x="17668" y="8900"/>
                </a:cubicBezTo>
                <a:cubicBezTo>
                  <a:pt x="17672" y="8957"/>
                  <a:pt x="17691" y="9091"/>
                  <a:pt x="17695" y="9171"/>
                </a:cubicBezTo>
                <a:cubicBezTo>
                  <a:pt x="17693" y="9281"/>
                  <a:pt x="17647" y="9305"/>
                  <a:pt x="17690" y="9377"/>
                </a:cubicBezTo>
                <a:cubicBezTo>
                  <a:pt x="17666" y="9397"/>
                  <a:pt x="17653" y="9410"/>
                  <a:pt x="17647" y="9421"/>
                </a:cubicBezTo>
                <a:cubicBezTo>
                  <a:pt x="17631" y="9452"/>
                  <a:pt x="17682" y="9457"/>
                  <a:pt x="17691" y="9513"/>
                </a:cubicBezTo>
                <a:cubicBezTo>
                  <a:pt x="17711" y="9552"/>
                  <a:pt x="17763" y="9611"/>
                  <a:pt x="17769" y="9655"/>
                </a:cubicBezTo>
                <a:cubicBezTo>
                  <a:pt x="17712" y="9630"/>
                  <a:pt x="17776" y="9780"/>
                  <a:pt x="17726" y="9776"/>
                </a:cubicBezTo>
                <a:cubicBezTo>
                  <a:pt x="17796" y="9841"/>
                  <a:pt x="17707" y="9853"/>
                  <a:pt x="17727" y="9927"/>
                </a:cubicBezTo>
                <a:cubicBezTo>
                  <a:pt x="17753" y="9965"/>
                  <a:pt x="17757" y="9990"/>
                  <a:pt x="17727" y="10017"/>
                </a:cubicBezTo>
                <a:cubicBezTo>
                  <a:pt x="17853" y="10194"/>
                  <a:pt x="17730" y="10111"/>
                  <a:pt x="17776" y="10264"/>
                </a:cubicBezTo>
                <a:lnTo>
                  <a:pt x="17780" y="10276"/>
                </a:lnTo>
                <a:lnTo>
                  <a:pt x="17758" y="10322"/>
                </a:lnTo>
                <a:lnTo>
                  <a:pt x="17750" y="10325"/>
                </a:lnTo>
                <a:lnTo>
                  <a:pt x="17811" y="10475"/>
                </a:lnTo>
                <a:lnTo>
                  <a:pt x="17804" y="10495"/>
                </a:lnTo>
                <a:lnTo>
                  <a:pt x="17864" y="10592"/>
                </a:lnTo>
                <a:lnTo>
                  <a:pt x="17885" y="10642"/>
                </a:lnTo>
                <a:lnTo>
                  <a:pt x="17932" y="10731"/>
                </a:lnTo>
                <a:lnTo>
                  <a:pt x="17925" y="10740"/>
                </a:lnTo>
                <a:lnTo>
                  <a:pt x="17939" y="10757"/>
                </a:lnTo>
                <a:lnTo>
                  <a:pt x="17932" y="10771"/>
                </a:lnTo>
                <a:lnTo>
                  <a:pt x="17939" y="10786"/>
                </a:lnTo>
                <a:cubicBezTo>
                  <a:pt x="17942" y="10816"/>
                  <a:pt x="17942" y="10917"/>
                  <a:pt x="17946" y="10949"/>
                </a:cubicBezTo>
                <a:lnTo>
                  <a:pt x="17963" y="10982"/>
                </a:lnTo>
                <a:lnTo>
                  <a:pt x="17941" y="11012"/>
                </a:lnTo>
                <a:lnTo>
                  <a:pt x="17965" y="11122"/>
                </a:lnTo>
                <a:lnTo>
                  <a:pt x="18000" y="11156"/>
                </a:lnTo>
                <a:lnTo>
                  <a:pt x="18027" y="11188"/>
                </a:lnTo>
                <a:lnTo>
                  <a:pt x="18028" y="11193"/>
                </a:lnTo>
                <a:lnTo>
                  <a:pt x="18041" y="11238"/>
                </a:lnTo>
                <a:lnTo>
                  <a:pt x="18042" y="11243"/>
                </a:lnTo>
                <a:lnTo>
                  <a:pt x="18033" y="11296"/>
                </a:lnTo>
                <a:lnTo>
                  <a:pt x="18044" y="11330"/>
                </a:lnTo>
                <a:lnTo>
                  <a:pt x="18015" y="11358"/>
                </a:lnTo>
                <a:cubicBezTo>
                  <a:pt x="18015" y="11394"/>
                  <a:pt x="18015" y="11431"/>
                  <a:pt x="18015" y="11468"/>
                </a:cubicBezTo>
                <a:lnTo>
                  <a:pt x="18042" y="11506"/>
                </a:lnTo>
                <a:lnTo>
                  <a:pt x="18062" y="11541"/>
                </a:lnTo>
                <a:cubicBezTo>
                  <a:pt x="18062" y="11542"/>
                  <a:pt x="18062" y="11544"/>
                  <a:pt x="18062" y="11545"/>
                </a:cubicBezTo>
                <a:cubicBezTo>
                  <a:pt x="18063" y="11568"/>
                  <a:pt x="18060" y="11618"/>
                  <a:pt x="18070" y="11677"/>
                </a:cubicBezTo>
                <a:cubicBezTo>
                  <a:pt x="18073" y="11731"/>
                  <a:pt x="18135" y="11843"/>
                  <a:pt x="18123" y="11900"/>
                </a:cubicBezTo>
                <a:cubicBezTo>
                  <a:pt x="18218" y="12111"/>
                  <a:pt x="18161" y="12036"/>
                  <a:pt x="18196" y="12215"/>
                </a:cubicBezTo>
                <a:cubicBezTo>
                  <a:pt x="18289" y="12299"/>
                  <a:pt x="18161" y="12646"/>
                  <a:pt x="18178" y="12750"/>
                </a:cubicBezTo>
                <a:cubicBezTo>
                  <a:pt x="18006" y="13203"/>
                  <a:pt x="18058" y="13099"/>
                  <a:pt x="18036" y="13290"/>
                </a:cubicBezTo>
                <a:cubicBezTo>
                  <a:pt x="18087" y="13480"/>
                  <a:pt x="17948" y="13687"/>
                  <a:pt x="18045" y="13894"/>
                </a:cubicBezTo>
                <a:cubicBezTo>
                  <a:pt x="18038" y="13976"/>
                  <a:pt x="18014" y="14089"/>
                  <a:pt x="18016" y="14137"/>
                </a:cubicBezTo>
                <a:cubicBezTo>
                  <a:pt x="18016" y="14190"/>
                  <a:pt x="18015" y="14243"/>
                  <a:pt x="18014" y="14297"/>
                </a:cubicBezTo>
                <a:cubicBezTo>
                  <a:pt x="17972" y="14387"/>
                  <a:pt x="17944" y="14451"/>
                  <a:pt x="17961" y="14567"/>
                </a:cubicBezTo>
                <a:cubicBezTo>
                  <a:pt x="17991" y="14686"/>
                  <a:pt x="17950" y="14738"/>
                  <a:pt x="17926" y="14907"/>
                </a:cubicBezTo>
                <a:cubicBezTo>
                  <a:pt x="17960" y="14968"/>
                  <a:pt x="17913" y="15220"/>
                  <a:pt x="17848" y="15258"/>
                </a:cubicBezTo>
                <a:cubicBezTo>
                  <a:pt x="17835" y="15298"/>
                  <a:pt x="17859" y="15343"/>
                  <a:pt x="17790" y="15364"/>
                </a:cubicBezTo>
                <a:cubicBezTo>
                  <a:pt x="17706" y="15396"/>
                  <a:pt x="17838" y="15531"/>
                  <a:pt x="17739" y="15514"/>
                </a:cubicBezTo>
                <a:cubicBezTo>
                  <a:pt x="17830" y="15610"/>
                  <a:pt x="17656" y="15693"/>
                  <a:pt x="17614" y="15777"/>
                </a:cubicBezTo>
                <a:cubicBezTo>
                  <a:pt x="17622" y="15855"/>
                  <a:pt x="17604" y="15918"/>
                  <a:pt x="17586" y="16099"/>
                </a:cubicBezTo>
                <a:cubicBezTo>
                  <a:pt x="17622" y="16193"/>
                  <a:pt x="17495" y="16257"/>
                  <a:pt x="17633" y="16412"/>
                </a:cubicBezTo>
                <a:cubicBezTo>
                  <a:pt x="17619" y="16418"/>
                  <a:pt x="17635" y="16465"/>
                  <a:pt x="17648" y="16598"/>
                </a:cubicBezTo>
                <a:cubicBezTo>
                  <a:pt x="17660" y="16731"/>
                  <a:pt x="17682" y="17010"/>
                  <a:pt x="17709" y="17210"/>
                </a:cubicBezTo>
                <a:cubicBezTo>
                  <a:pt x="17723" y="17438"/>
                  <a:pt x="17682" y="17379"/>
                  <a:pt x="17721" y="17621"/>
                </a:cubicBezTo>
                <a:cubicBezTo>
                  <a:pt x="17716" y="17699"/>
                  <a:pt x="17625" y="17789"/>
                  <a:pt x="17659" y="17852"/>
                </a:cubicBezTo>
                <a:cubicBezTo>
                  <a:pt x="17634" y="17941"/>
                  <a:pt x="17630" y="18074"/>
                  <a:pt x="17605" y="18171"/>
                </a:cubicBezTo>
                <a:cubicBezTo>
                  <a:pt x="17606" y="18228"/>
                  <a:pt x="17608" y="18284"/>
                  <a:pt x="17609" y="18341"/>
                </a:cubicBezTo>
                <a:cubicBezTo>
                  <a:pt x="17596" y="18435"/>
                  <a:pt x="17595" y="18390"/>
                  <a:pt x="17597" y="18465"/>
                </a:cubicBezTo>
                <a:lnTo>
                  <a:pt x="17613" y="18603"/>
                </a:lnTo>
                <a:lnTo>
                  <a:pt x="17687" y="18708"/>
                </a:lnTo>
                <a:cubicBezTo>
                  <a:pt x="17712" y="18758"/>
                  <a:pt x="17627" y="18709"/>
                  <a:pt x="17670" y="18816"/>
                </a:cubicBezTo>
                <a:cubicBezTo>
                  <a:pt x="17579" y="18888"/>
                  <a:pt x="17658" y="18999"/>
                  <a:pt x="17673" y="19180"/>
                </a:cubicBezTo>
                <a:lnTo>
                  <a:pt x="17687" y="19606"/>
                </a:lnTo>
                <a:cubicBezTo>
                  <a:pt x="17676" y="19751"/>
                  <a:pt x="17748" y="19898"/>
                  <a:pt x="17777" y="20064"/>
                </a:cubicBezTo>
                <a:cubicBezTo>
                  <a:pt x="17806" y="20230"/>
                  <a:pt x="17858" y="20444"/>
                  <a:pt x="17861" y="20603"/>
                </a:cubicBezTo>
                <a:cubicBezTo>
                  <a:pt x="17858" y="20713"/>
                  <a:pt x="17830" y="20762"/>
                  <a:pt x="17877" y="20916"/>
                </a:cubicBezTo>
                <a:cubicBezTo>
                  <a:pt x="17920" y="21006"/>
                  <a:pt x="17902" y="21025"/>
                  <a:pt x="17924" y="21119"/>
                </a:cubicBezTo>
                <a:cubicBezTo>
                  <a:pt x="17920" y="21188"/>
                  <a:pt x="17957" y="21203"/>
                  <a:pt x="17969" y="21290"/>
                </a:cubicBezTo>
                <a:cubicBezTo>
                  <a:pt x="17914" y="21405"/>
                  <a:pt x="17900" y="21321"/>
                  <a:pt x="17962" y="21473"/>
                </a:cubicBezTo>
                <a:cubicBezTo>
                  <a:pt x="17933" y="21507"/>
                  <a:pt x="17945" y="21532"/>
                  <a:pt x="17973" y="21555"/>
                </a:cubicBezTo>
                <a:lnTo>
                  <a:pt x="18040" y="21600"/>
                </a:lnTo>
                <a:lnTo>
                  <a:pt x="21600" y="21600"/>
                </a:lnTo>
                <a:lnTo>
                  <a:pt x="21600" y="21600"/>
                </a:lnTo>
                <a:lnTo>
                  <a:pt x="0" y="21600"/>
                </a:lnTo>
                <a:close/>
              </a:path>
            </a:pathLst>
          </a:custGeom>
          <a:solidFill>
            <a:srgbClr val="82766A">
              <a:alpha val="15000"/>
            </a:srgbClr>
          </a:solidFill>
          <a:ln w="12700">
            <a:miter lim="400000"/>
          </a:ln>
        </p:spPr>
        <p:txBody>
          <a:bodyPr lIns="45719" rIns="45719" anchor="ctr"/>
          <a:lstStyle/>
          <a:p>
            <a:pPr algn="ctr">
              <a:defRPr>
                <a:solidFill>
                  <a:srgbClr val="FFFFFF"/>
                </a:solidFill>
              </a:defRPr>
            </a:pPr>
            <a:endParaRPr/>
          </a:p>
        </p:txBody>
      </p:sp>
      <p:sp>
        <p:nvSpPr>
          <p:cNvPr id="198" name="Title 1"/>
          <p:cNvSpPr txBox="1">
            <a:spLocks noGrp="1"/>
          </p:cNvSpPr>
          <p:nvPr>
            <p:ph type="title"/>
          </p:nvPr>
        </p:nvSpPr>
        <p:spPr>
          <a:xfrm>
            <a:off x="838199" y="609600"/>
            <a:ext cx="3739343" cy="1330840"/>
          </a:xfrm>
          <a:prstGeom prst="rect">
            <a:avLst/>
          </a:prstGeom>
        </p:spPr>
        <p:txBody>
          <a:bodyPr/>
          <a:lstStyle>
            <a:lvl1pPr defTabSz="868680">
              <a:defRPr sz="4180" b="1"/>
            </a:lvl1pPr>
          </a:lstStyle>
          <a:p>
            <a:r>
              <a:t>Legislative Leader Role </a:t>
            </a:r>
          </a:p>
        </p:txBody>
      </p:sp>
      <p:sp>
        <p:nvSpPr>
          <p:cNvPr id="199" name="Content Placeholder 2"/>
          <p:cNvSpPr txBox="1">
            <a:spLocks noGrp="1"/>
          </p:cNvSpPr>
          <p:nvPr>
            <p:ph type="body" sz="quarter" idx="1"/>
          </p:nvPr>
        </p:nvSpPr>
        <p:spPr>
          <a:xfrm>
            <a:off x="862366" y="2194101"/>
            <a:ext cx="3427001" cy="3908586"/>
          </a:xfrm>
          <a:prstGeom prst="rect">
            <a:avLst/>
          </a:prstGeom>
        </p:spPr>
        <p:txBody>
          <a:bodyPr/>
          <a:lstStyle>
            <a:lvl1pPr>
              <a:defRPr sz="2000"/>
            </a:lvl1pPr>
          </a:lstStyle>
          <a:p>
            <a:r>
              <a:t>Communication Liaison/Coordinator for political advocacy</a:t>
            </a:r>
          </a:p>
        </p:txBody>
      </p:sp>
      <p:grpSp>
        <p:nvGrpSpPr>
          <p:cNvPr id="212" name="Diagram 5"/>
          <p:cNvGrpSpPr/>
          <p:nvPr/>
        </p:nvGrpSpPr>
        <p:grpSpPr>
          <a:xfrm>
            <a:off x="5744072" y="661915"/>
            <a:ext cx="5557916" cy="5557913"/>
            <a:chOff x="214953" y="0"/>
            <a:chExt cx="5557915" cy="5557911"/>
          </a:xfrm>
        </p:grpSpPr>
        <p:grpSp>
          <p:nvGrpSpPr>
            <p:cNvPr id="202" name="Group"/>
            <p:cNvGrpSpPr/>
            <p:nvPr/>
          </p:nvGrpSpPr>
          <p:grpSpPr>
            <a:xfrm>
              <a:off x="1604430" y="0"/>
              <a:ext cx="2778962" cy="2778955"/>
              <a:chOff x="214953" y="0"/>
              <a:chExt cx="2778960" cy="2778954"/>
            </a:xfrm>
          </p:grpSpPr>
          <p:sp>
            <p:nvSpPr>
              <p:cNvPr id="200" name="Triangle"/>
              <p:cNvSpPr/>
              <p:nvPr/>
            </p:nvSpPr>
            <p:spPr>
              <a:xfrm>
                <a:off x="214953" y="0"/>
                <a:ext cx="2778962" cy="2778955"/>
              </a:xfrm>
              <a:prstGeom prst="triangle">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algn="ctr" defTabSz="577850">
                  <a:lnSpc>
                    <a:spcPct val="90000"/>
                  </a:lnSpc>
                  <a:spcBef>
                    <a:spcPts val="700"/>
                  </a:spcBef>
                  <a:defRPr>
                    <a:solidFill>
                      <a:srgbClr val="FFFFFF"/>
                    </a:solidFill>
                    <a:latin typeface="Gill Sans MT"/>
                    <a:ea typeface="Gill Sans MT"/>
                    <a:cs typeface="Gill Sans MT"/>
                    <a:sym typeface="Gill Sans MT"/>
                  </a:defRPr>
                </a:pPr>
                <a:endParaRPr/>
              </a:p>
            </p:txBody>
          </p:sp>
          <p:sp>
            <p:nvSpPr>
              <p:cNvPr id="201" name="HP&amp;L Committee/ WVNA Board"/>
              <p:cNvSpPr txBox="1"/>
              <p:nvPr/>
            </p:nvSpPr>
            <p:spPr>
              <a:xfrm>
                <a:off x="909692" y="1517795"/>
                <a:ext cx="1389482" cy="11328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numCol="1" anchor="ctr">
                <a:spAutoFit/>
              </a:bodyPr>
              <a:lstStyle>
                <a:lvl1pPr algn="ctr" defTabSz="837882">
                  <a:lnSpc>
                    <a:spcPct val="90000"/>
                  </a:lnSpc>
                  <a:spcBef>
                    <a:spcPts val="700"/>
                  </a:spcBef>
                  <a:defRPr>
                    <a:solidFill>
                      <a:srgbClr val="FFFFFF"/>
                    </a:solidFill>
                    <a:latin typeface="Gill Sans MT"/>
                    <a:ea typeface="Gill Sans MT"/>
                    <a:cs typeface="Gill Sans MT"/>
                    <a:sym typeface="Gill Sans MT"/>
                  </a:defRPr>
                </a:lvl1pPr>
              </a:lstStyle>
              <a:p>
                <a:r>
                  <a:t>HP&amp;L Committee/ WVNA Board</a:t>
                </a:r>
              </a:p>
            </p:txBody>
          </p:sp>
        </p:grpSp>
        <p:grpSp>
          <p:nvGrpSpPr>
            <p:cNvPr id="205" name="Group"/>
            <p:cNvGrpSpPr/>
            <p:nvPr/>
          </p:nvGrpSpPr>
          <p:grpSpPr>
            <a:xfrm>
              <a:off x="214953" y="2778951"/>
              <a:ext cx="2778960" cy="2778956"/>
              <a:chOff x="214953" y="0"/>
              <a:chExt cx="2778959" cy="2778955"/>
            </a:xfrm>
          </p:grpSpPr>
          <p:sp>
            <p:nvSpPr>
              <p:cNvPr id="203" name="Triangle"/>
              <p:cNvSpPr/>
              <p:nvPr/>
            </p:nvSpPr>
            <p:spPr>
              <a:xfrm>
                <a:off x="214953" y="0"/>
                <a:ext cx="2778960" cy="2778956"/>
              </a:xfrm>
              <a:prstGeom prst="triangle">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algn="ctr" defTabSz="577850">
                  <a:lnSpc>
                    <a:spcPct val="90000"/>
                  </a:lnSpc>
                  <a:spcBef>
                    <a:spcPts val="700"/>
                  </a:spcBef>
                  <a:defRPr>
                    <a:solidFill>
                      <a:srgbClr val="FFFFFF"/>
                    </a:solidFill>
                    <a:latin typeface="Gill Sans MT"/>
                    <a:ea typeface="Gill Sans MT"/>
                    <a:cs typeface="Gill Sans MT"/>
                    <a:sym typeface="Gill Sans MT"/>
                  </a:defRPr>
                </a:pPr>
                <a:endParaRPr/>
              </a:p>
            </p:txBody>
          </p:sp>
          <p:sp>
            <p:nvSpPr>
              <p:cNvPr id="204" name="Legislators"/>
              <p:cNvSpPr txBox="1"/>
              <p:nvPr/>
            </p:nvSpPr>
            <p:spPr>
              <a:xfrm>
                <a:off x="909691" y="1894984"/>
                <a:ext cx="1389481" cy="3784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numCol="1" anchor="ctr">
                <a:spAutoFit/>
              </a:bodyPr>
              <a:lstStyle>
                <a:lvl1pPr algn="ctr" defTabSz="837882">
                  <a:lnSpc>
                    <a:spcPct val="90000"/>
                  </a:lnSpc>
                  <a:spcBef>
                    <a:spcPts val="700"/>
                  </a:spcBef>
                  <a:defRPr>
                    <a:solidFill>
                      <a:srgbClr val="FFFFFF"/>
                    </a:solidFill>
                    <a:latin typeface="Gill Sans MT"/>
                    <a:ea typeface="Gill Sans MT"/>
                    <a:cs typeface="Gill Sans MT"/>
                    <a:sym typeface="Gill Sans MT"/>
                  </a:defRPr>
                </a:lvl1pPr>
              </a:lstStyle>
              <a:p>
                <a:r>
                  <a:t>Legislators</a:t>
                </a:r>
              </a:p>
            </p:txBody>
          </p:sp>
        </p:grpSp>
        <p:grpSp>
          <p:nvGrpSpPr>
            <p:cNvPr id="208" name="Group"/>
            <p:cNvGrpSpPr/>
            <p:nvPr/>
          </p:nvGrpSpPr>
          <p:grpSpPr>
            <a:xfrm>
              <a:off x="1604429" y="2778951"/>
              <a:ext cx="2778962" cy="2778961"/>
              <a:chOff x="214953" y="926320"/>
              <a:chExt cx="2778961" cy="2778960"/>
            </a:xfrm>
          </p:grpSpPr>
          <p:sp>
            <p:nvSpPr>
              <p:cNvPr id="206" name="Triangle"/>
              <p:cNvSpPr/>
              <p:nvPr/>
            </p:nvSpPr>
            <p:spPr>
              <a:xfrm rot="10800000">
                <a:off x="214953" y="926320"/>
                <a:ext cx="2778962" cy="2778961"/>
              </a:xfrm>
              <a:prstGeom prst="triangle">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algn="ctr" defTabSz="577850">
                  <a:lnSpc>
                    <a:spcPct val="90000"/>
                  </a:lnSpc>
                  <a:spcBef>
                    <a:spcPts val="700"/>
                  </a:spcBef>
                  <a:defRPr>
                    <a:solidFill>
                      <a:srgbClr val="FFFFFF"/>
                    </a:solidFill>
                    <a:latin typeface="Gill Sans MT"/>
                    <a:ea typeface="Gill Sans MT"/>
                    <a:cs typeface="Gill Sans MT"/>
                    <a:sym typeface="Gill Sans MT"/>
                  </a:defRPr>
                </a:pPr>
                <a:endParaRPr/>
              </a:p>
            </p:txBody>
          </p:sp>
          <p:sp>
            <p:nvSpPr>
              <p:cNvPr id="207" name="Legislative Leader"/>
              <p:cNvSpPr txBox="1"/>
              <p:nvPr/>
            </p:nvSpPr>
            <p:spPr>
              <a:xfrm>
                <a:off x="909692" y="1306099"/>
                <a:ext cx="1389482" cy="6299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numCol="1" anchor="ctr">
                <a:spAutoFit/>
              </a:bodyPr>
              <a:lstStyle>
                <a:lvl1pPr algn="ctr" defTabSz="837882">
                  <a:lnSpc>
                    <a:spcPct val="90000"/>
                  </a:lnSpc>
                  <a:spcBef>
                    <a:spcPts val="700"/>
                  </a:spcBef>
                  <a:defRPr>
                    <a:solidFill>
                      <a:srgbClr val="FFFFFF"/>
                    </a:solidFill>
                    <a:latin typeface="Gill Sans MT"/>
                    <a:ea typeface="Gill Sans MT"/>
                    <a:cs typeface="Gill Sans MT"/>
                    <a:sym typeface="Gill Sans MT"/>
                  </a:defRPr>
                </a:lvl1pPr>
              </a:lstStyle>
              <a:p>
                <a:r>
                  <a:t>Legislative Leader</a:t>
                </a:r>
              </a:p>
            </p:txBody>
          </p:sp>
        </p:grpSp>
        <p:grpSp>
          <p:nvGrpSpPr>
            <p:cNvPr id="211" name="Group"/>
            <p:cNvGrpSpPr/>
            <p:nvPr/>
          </p:nvGrpSpPr>
          <p:grpSpPr>
            <a:xfrm>
              <a:off x="2993908" y="2778951"/>
              <a:ext cx="2778962" cy="2778956"/>
              <a:chOff x="214953" y="0"/>
              <a:chExt cx="2778960" cy="2778955"/>
            </a:xfrm>
          </p:grpSpPr>
          <p:sp>
            <p:nvSpPr>
              <p:cNvPr id="209" name="Triangle"/>
              <p:cNvSpPr/>
              <p:nvPr/>
            </p:nvSpPr>
            <p:spPr>
              <a:xfrm>
                <a:off x="214953" y="0"/>
                <a:ext cx="2778962" cy="2778956"/>
              </a:xfrm>
              <a:prstGeom prst="triangle">
                <a:avLst/>
              </a:prstGeom>
              <a:solidFill>
                <a:schemeClr val="accent1"/>
              </a:solidFill>
              <a:ln w="19050" cap="flat">
                <a:solidFill>
                  <a:srgbClr val="FFFFFF"/>
                </a:solidFill>
                <a:prstDash val="solid"/>
                <a:round/>
              </a:ln>
              <a:effectLst/>
            </p:spPr>
            <p:txBody>
              <a:bodyPr wrap="square" lIns="45719" tIns="45719" rIns="45719" bIns="45719" numCol="1" anchor="ctr">
                <a:noAutofit/>
              </a:bodyPr>
              <a:lstStyle/>
              <a:p>
                <a:pPr algn="ctr" defTabSz="577850">
                  <a:lnSpc>
                    <a:spcPct val="90000"/>
                  </a:lnSpc>
                  <a:spcBef>
                    <a:spcPts val="700"/>
                  </a:spcBef>
                  <a:defRPr>
                    <a:solidFill>
                      <a:srgbClr val="FFFFFF"/>
                    </a:solidFill>
                    <a:latin typeface="Gill Sans MT"/>
                    <a:ea typeface="Gill Sans MT"/>
                    <a:cs typeface="Gill Sans MT"/>
                    <a:sym typeface="Gill Sans MT"/>
                  </a:defRPr>
                </a:pPr>
                <a:endParaRPr/>
              </a:p>
            </p:txBody>
          </p:sp>
          <p:sp>
            <p:nvSpPr>
              <p:cNvPr id="210" name="District WVNA Members"/>
              <p:cNvSpPr txBox="1"/>
              <p:nvPr/>
            </p:nvSpPr>
            <p:spPr>
              <a:xfrm>
                <a:off x="909692" y="1643525"/>
                <a:ext cx="1389481" cy="88138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9530" tIns="49530" rIns="49530" bIns="49530" numCol="1" anchor="ctr">
                <a:spAutoFit/>
              </a:bodyPr>
              <a:lstStyle>
                <a:lvl1pPr algn="ctr" defTabSz="837882">
                  <a:lnSpc>
                    <a:spcPct val="90000"/>
                  </a:lnSpc>
                  <a:spcBef>
                    <a:spcPts val="700"/>
                  </a:spcBef>
                  <a:defRPr>
                    <a:solidFill>
                      <a:srgbClr val="FFFFFF"/>
                    </a:solidFill>
                    <a:latin typeface="Gill Sans MT"/>
                    <a:ea typeface="Gill Sans MT"/>
                    <a:cs typeface="Gill Sans MT"/>
                    <a:sym typeface="Gill Sans MT"/>
                  </a:defRPr>
                </a:lvl1pPr>
              </a:lstStyle>
              <a:p>
                <a:r>
                  <a:t>District WVNA Members</a:t>
                </a:r>
              </a:p>
            </p:txBody>
          </p:sp>
        </p:grpSp>
      </p:gr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17" name="Rectangle 9"/>
          <p:cNvSpPr/>
          <p:nvPr/>
        </p:nvSpPr>
        <p:spPr>
          <a:xfrm rot="5400000" flipH="1">
            <a:off x="-638515" y="639280"/>
            <a:ext cx="6858001" cy="5579441"/>
          </a:xfrm>
          <a:prstGeom prst="rect">
            <a:avLst/>
          </a:prstGeom>
          <a:gradFill>
            <a:gsLst>
              <a:gs pos="8000">
                <a:srgbClr val="000000"/>
              </a:gs>
              <a:gs pos="100000">
                <a:srgbClr val="104862"/>
              </a:gs>
            </a:gsLst>
            <a:lin ang="3000000"/>
          </a:gradFill>
          <a:ln w="12700">
            <a:miter lim="400000"/>
          </a:ln>
        </p:spPr>
        <p:txBody>
          <a:bodyPr lIns="45719" rIns="45719" anchor="ctr"/>
          <a:lstStyle/>
          <a:p>
            <a:pPr algn="ctr">
              <a:defRPr>
                <a:solidFill>
                  <a:srgbClr val="FFFFFF"/>
                </a:solidFill>
              </a:defRPr>
            </a:pPr>
            <a:endParaRPr/>
          </a:p>
        </p:txBody>
      </p:sp>
      <p:sp>
        <p:nvSpPr>
          <p:cNvPr id="218" name="Rectangle 11"/>
          <p:cNvSpPr/>
          <p:nvPr/>
        </p:nvSpPr>
        <p:spPr>
          <a:xfrm rot="5400000" flipH="1">
            <a:off x="-393206" y="395206"/>
            <a:ext cx="6346210" cy="5576081"/>
          </a:xfrm>
          <a:prstGeom prst="rect">
            <a:avLst/>
          </a:prstGeom>
          <a:gradFill>
            <a:gsLst>
              <a:gs pos="0">
                <a:srgbClr val="000000">
                  <a:alpha val="0"/>
                </a:srgbClr>
              </a:gs>
              <a:gs pos="99000">
                <a:schemeClr val="accent1">
                  <a:alpha val="0"/>
                </a:schemeClr>
              </a:gs>
            </a:gsLst>
            <a:lin ang="1800000"/>
          </a:gradFill>
          <a:ln w="12700">
            <a:miter lim="400000"/>
          </a:ln>
        </p:spPr>
        <p:txBody>
          <a:bodyPr lIns="45719" rIns="45719" anchor="ctr"/>
          <a:lstStyle/>
          <a:p>
            <a:pPr algn="ctr">
              <a:defRPr>
                <a:solidFill>
                  <a:srgbClr val="FFFFFF"/>
                </a:solidFill>
              </a:defRPr>
            </a:pPr>
            <a:endParaRPr/>
          </a:p>
        </p:txBody>
      </p:sp>
      <p:sp>
        <p:nvSpPr>
          <p:cNvPr id="219" name="Rectangle 13"/>
          <p:cNvSpPr/>
          <p:nvPr/>
        </p:nvSpPr>
        <p:spPr>
          <a:xfrm rot="5400000" flipH="1">
            <a:off x="1528907" y="2818967"/>
            <a:ext cx="2501980" cy="5576081"/>
          </a:xfrm>
          <a:prstGeom prst="rect">
            <a:avLst/>
          </a:prstGeom>
          <a:gradFill>
            <a:gsLst>
              <a:gs pos="2000">
                <a:schemeClr val="accent1">
                  <a:alpha val="29000"/>
                </a:schemeClr>
              </a:gs>
              <a:gs pos="100000">
                <a:srgbClr val="000000">
                  <a:alpha val="30000"/>
                </a:srgbClr>
              </a:gs>
            </a:gsLst>
            <a:lin ang="7799999"/>
          </a:gradFill>
          <a:ln w="12700">
            <a:miter lim="400000"/>
          </a:ln>
        </p:spPr>
        <p:txBody>
          <a:bodyPr lIns="45719" rIns="45719" anchor="ctr"/>
          <a:lstStyle/>
          <a:p>
            <a:pPr algn="ctr">
              <a:defRPr>
                <a:solidFill>
                  <a:srgbClr val="FFFFFF"/>
                </a:solidFill>
              </a:defRPr>
            </a:pPr>
            <a:endParaRPr/>
          </a:p>
        </p:txBody>
      </p:sp>
      <p:sp>
        <p:nvSpPr>
          <p:cNvPr id="220" name="Rectangle 15"/>
          <p:cNvSpPr/>
          <p:nvPr/>
        </p:nvSpPr>
        <p:spPr>
          <a:xfrm rot="5400000" flipH="1">
            <a:off x="-425003" y="852792"/>
            <a:ext cx="6858002" cy="5152413"/>
          </a:xfrm>
          <a:prstGeom prst="rect">
            <a:avLst/>
          </a:prstGeom>
          <a:gradFill>
            <a:gsLst>
              <a:gs pos="0">
                <a:srgbClr val="000000">
                  <a:alpha val="0"/>
                </a:srgbClr>
              </a:gs>
              <a:gs pos="99000">
                <a:schemeClr val="accent1">
                  <a:alpha val="11000"/>
                </a:schemeClr>
              </a:gs>
            </a:gsLst>
            <a:lin ang="7799999"/>
          </a:gradFill>
          <a:ln w="12700">
            <a:miter lim="400000"/>
          </a:ln>
        </p:spPr>
        <p:txBody>
          <a:bodyPr lIns="45719" rIns="45719" anchor="ctr"/>
          <a:lstStyle/>
          <a:p>
            <a:pPr algn="ctr">
              <a:defRPr>
                <a:solidFill>
                  <a:srgbClr val="FFFFFF"/>
                </a:solidFill>
              </a:defRPr>
            </a:pPr>
            <a:endParaRPr/>
          </a:p>
        </p:txBody>
      </p:sp>
      <p:sp>
        <p:nvSpPr>
          <p:cNvPr id="221" name="Oval 17"/>
          <p:cNvSpPr/>
          <p:nvPr/>
        </p:nvSpPr>
        <p:spPr>
          <a:xfrm rot="6097846">
            <a:off x="818751" y="1128496"/>
            <a:ext cx="4318306" cy="4318306"/>
          </a:xfrm>
          <a:prstGeom prst="ellipse">
            <a:avLst/>
          </a:prstGeom>
          <a:gradFill>
            <a:gsLst>
              <a:gs pos="39000">
                <a:schemeClr val="accent1">
                  <a:alpha val="0"/>
                </a:schemeClr>
              </a:gs>
              <a:gs pos="100000">
                <a:srgbClr val="46B1E1">
                  <a:alpha val="15000"/>
                </a:srgbClr>
              </a:gs>
            </a:gsLst>
            <a:lin ang="17400000"/>
          </a:gradFill>
          <a:ln w="12700">
            <a:miter lim="400000"/>
          </a:ln>
        </p:spPr>
        <p:txBody>
          <a:bodyPr lIns="45719" rIns="45719" anchor="ctr"/>
          <a:lstStyle/>
          <a:p>
            <a:pPr algn="ctr">
              <a:defRPr>
                <a:solidFill>
                  <a:srgbClr val="FFFFFF"/>
                </a:solidFill>
              </a:defRPr>
            </a:pPr>
            <a:endParaRPr/>
          </a:p>
        </p:txBody>
      </p:sp>
      <p:sp>
        <p:nvSpPr>
          <p:cNvPr id="222" name="Title 1"/>
          <p:cNvSpPr txBox="1">
            <a:spLocks noGrp="1"/>
          </p:cNvSpPr>
          <p:nvPr>
            <p:ph type="title"/>
          </p:nvPr>
        </p:nvSpPr>
        <p:spPr>
          <a:xfrm>
            <a:off x="826395" y="586855"/>
            <a:ext cx="4230101" cy="3250571"/>
          </a:xfrm>
          <a:prstGeom prst="rect">
            <a:avLst/>
          </a:prstGeom>
        </p:spPr>
        <p:txBody>
          <a:bodyPr anchor="b"/>
          <a:lstStyle>
            <a:lvl1pPr algn="ctr">
              <a:defRPr sz="4000" b="1">
                <a:solidFill>
                  <a:srgbClr val="FFFFFF"/>
                </a:solidFill>
              </a:defRPr>
            </a:lvl1pPr>
          </a:lstStyle>
          <a:p>
            <a:r>
              <a:t>Legislative Leader Responsibilities</a:t>
            </a:r>
          </a:p>
        </p:txBody>
      </p:sp>
      <p:sp>
        <p:nvSpPr>
          <p:cNvPr id="223" name="Content Placeholder 2"/>
          <p:cNvSpPr txBox="1">
            <a:spLocks noGrp="1"/>
          </p:cNvSpPr>
          <p:nvPr>
            <p:ph type="body" idx="1"/>
          </p:nvPr>
        </p:nvSpPr>
        <p:spPr>
          <a:xfrm>
            <a:off x="5994965" y="180473"/>
            <a:ext cx="5880205" cy="6497054"/>
          </a:xfrm>
          <a:prstGeom prst="rect">
            <a:avLst/>
          </a:prstGeom>
        </p:spPr>
        <p:txBody>
          <a:bodyPr anchor="ctr"/>
          <a:lstStyle/>
          <a:p>
            <a:pPr marL="0" indent="0">
              <a:buSzTx/>
              <a:buNone/>
              <a:defRPr sz="2200">
                <a:solidFill>
                  <a:srgbClr val="1F497D"/>
                </a:solidFill>
              </a:defRPr>
            </a:pPr>
            <a:r>
              <a:t>What</a:t>
            </a:r>
            <a:endParaRPr>
              <a:solidFill>
                <a:srgbClr val="FF0000"/>
              </a:solidFill>
            </a:endParaRPr>
          </a:p>
          <a:p>
            <a:pPr marL="231775" indent="-231775">
              <a:defRPr sz="1300">
                <a:solidFill>
                  <a:srgbClr val="FF0000"/>
                </a:solidFill>
              </a:defRPr>
            </a:pPr>
            <a:r>
              <a:t>What will you communicate?</a:t>
            </a:r>
            <a:endParaRPr sz="2200"/>
          </a:p>
          <a:p>
            <a:pPr marL="506094" lvl="1" indent="-231775">
              <a:spcBef>
                <a:spcPts val="500"/>
              </a:spcBef>
              <a:buClr>
                <a:schemeClr val="accent2"/>
              </a:buClr>
              <a:defRPr sz="1300" b="1">
                <a:solidFill>
                  <a:srgbClr val="1F497D"/>
                </a:solidFill>
              </a:defRPr>
            </a:pPr>
            <a:r>
              <a:t>To Senators/Delegates</a:t>
            </a:r>
            <a:endParaRPr sz="1900"/>
          </a:p>
          <a:p>
            <a:pPr marL="780415" lvl="2" indent="-231775">
              <a:spcBef>
                <a:spcPts val="500"/>
              </a:spcBef>
              <a:buClr>
                <a:srgbClr val="BABABA"/>
              </a:buClr>
              <a:defRPr sz="1300">
                <a:solidFill>
                  <a:srgbClr val="FF0000"/>
                </a:solidFill>
              </a:defRPr>
            </a:pPr>
            <a:r>
              <a:t>Introduction as constituent and district leader for nursing</a:t>
            </a:r>
            <a:endParaRPr sz="1600"/>
          </a:p>
          <a:p>
            <a:pPr marL="1054735" lvl="3" indent="-231775">
              <a:spcBef>
                <a:spcPts val="400"/>
              </a:spcBef>
              <a:buClr>
                <a:srgbClr val="A84644"/>
              </a:buClr>
              <a:buFontTx/>
              <a:defRPr sz="1300"/>
            </a:pPr>
            <a:r>
              <a:t>Available as resource for healthcare and nursing issues – remind them that nursing is LARGEST single profession in healthcare, so ANY healthcare bill impacts nursing. Please contact us for input. </a:t>
            </a:r>
            <a:endParaRPr sz="1400"/>
          </a:p>
          <a:p>
            <a:pPr marL="780415" lvl="2" indent="-231775">
              <a:spcBef>
                <a:spcPts val="500"/>
              </a:spcBef>
              <a:buClr>
                <a:srgbClr val="BABABA"/>
              </a:buClr>
              <a:defRPr sz="1300">
                <a:solidFill>
                  <a:srgbClr val="FF0000"/>
                </a:solidFill>
              </a:defRPr>
            </a:pPr>
            <a:r>
              <a:t>Requests for actions on bills as directed by WVNA/Lobbyist</a:t>
            </a:r>
            <a:endParaRPr sz="1600"/>
          </a:p>
          <a:p>
            <a:pPr marL="1054735" lvl="3" indent="-231775">
              <a:spcBef>
                <a:spcPts val="400"/>
              </a:spcBef>
              <a:buClr>
                <a:srgbClr val="A84644"/>
              </a:buClr>
              <a:buFontTx/>
              <a:defRPr sz="1300"/>
            </a:pPr>
            <a:r>
              <a:t>If you are discussing an issue not endorsed by WVNA but as personal position, make sure to clearly articulate (you are expressing a personal opinion/not speaking for WVNA). Try to minimize conflicting positions. </a:t>
            </a:r>
            <a:endParaRPr sz="1400"/>
          </a:p>
          <a:p>
            <a:pPr marL="780415" lvl="2" indent="-231775">
              <a:spcBef>
                <a:spcPts val="500"/>
              </a:spcBef>
              <a:buClr>
                <a:srgbClr val="BABABA"/>
              </a:buClr>
              <a:defRPr sz="1300"/>
            </a:pPr>
            <a:r>
              <a:t>Invitation(s) to meetings with local nurses to discuss issues</a:t>
            </a:r>
            <a:endParaRPr sz="1800"/>
          </a:p>
          <a:p>
            <a:pPr marL="506094" lvl="1" indent="-231775">
              <a:spcBef>
                <a:spcPts val="500"/>
              </a:spcBef>
              <a:buClr>
                <a:schemeClr val="accent2"/>
              </a:buClr>
              <a:defRPr sz="1300" b="1">
                <a:solidFill>
                  <a:srgbClr val="1F497D"/>
                </a:solidFill>
              </a:defRPr>
            </a:pPr>
            <a:r>
              <a:t>To WVNA Members in your District</a:t>
            </a:r>
            <a:endParaRPr sz="2100"/>
          </a:p>
          <a:p>
            <a:pPr marL="780415" lvl="2" indent="-231775">
              <a:spcBef>
                <a:spcPts val="500"/>
              </a:spcBef>
              <a:buClr>
                <a:srgbClr val="BABABA"/>
              </a:buClr>
              <a:defRPr sz="1300">
                <a:solidFill>
                  <a:srgbClr val="FF0000"/>
                </a:solidFill>
              </a:defRPr>
            </a:pPr>
            <a:r>
              <a:t>Notify them when communication with their elected official is needed. </a:t>
            </a:r>
            <a:endParaRPr sz="1800"/>
          </a:p>
          <a:p>
            <a:pPr marL="1054735" lvl="3" indent="-231775">
              <a:spcBef>
                <a:spcPts val="400"/>
              </a:spcBef>
              <a:buClr>
                <a:srgbClr val="A84644"/>
              </a:buClr>
              <a:buFontTx/>
              <a:defRPr sz="1300"/>
            </a:pPr>
            <a:r>
              <a:t>Provide specific language and recommended action (i.e.: email, call, meeting). </a:t>
            </a:r>
            <a:endParaRPr sz="1600"/>
          </a:p>
          <a:p>
            <a:pPr marL="780415" lvl="2" indent="-231775">
              <a:spcBef>
                <a:spcPts val="500"/>
              </a:spcBef>
              <a:buClr>
                <a:srgbClr val="BABABA"/>
              </a:buClr>
              <a:defRPr sz="1300"/>
            </a:pPr>
            <a:r>
              <a:t>Serve as local resource – collect professional challenges/barriers related to public policy</a:t>
            </a:r>
            <a:endParaRPr sz="1800"/>
          </a:p>
          <a:p>
            <a:pPr marL="780415" lvl="2" indent="-231775">
              <a:spcBef>
                <a:spcPts val="500"/>
              </a:spcBef>
              <a:buClr>
                <a:srgbClr val="BABABA"/>
              </a:buClr>
              <a:defRPr sz="1300"/>
            </a:pPr>
            <a:r>
              <a:t>Communicate HP&amp;L Statement and Legislative Agenda</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28" name="Rectangle 9"/>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29" name="Rectangle 11"/>
          <p:cNvSpPr/>
          <p:nvPr/>
        </p:nvSpPr>
        <p:spPr>
          <a:xfrm rot="5400000" flipH="1">
            <a:off x="-1410084" y="1410081"/>
            <a:ext cx="6858001" cy="4037838"/>
          </a:xfrm>
          <a:prstGeom prst="rect">
            <a:avLst/>
          </a:prstGeom>
          <a:gradFill>
            <a:gsLst>
              <a:gs pos="8000">
                <a:srgbClr val="000000"/>
              </a:gs>
              <a:gs pos="100000">
                <a:srgbClr val="104862"/>
              </a:gs>
            </a:gsLst>
            <a:lin ang="3000000"/>
          </a:gradFill>
          <a:ln w="12700">
            <a:miter lim="400000"/>
          </a:ln>
        </p:spPr>
        <p:txBody>
          <a:bodyPr lIns="45719" rIns="45719" anchor="ctr"/>
          <a:lstStyle/>
          <a:p>
            <a:pPr algn="ctr">
              <a:defRPr>
                <a:solidFill>
                  <a:srgbClr val="FFFFFF"/>
                </a:solidFill>
              </a:defRPr>
            </a:pPr>
            <a:endParaRPr/>
          </a:p>
        </p:txBody>
      </p:sp>
      <p:sp>
        <p:nvSpPr>
          <p:cNvPr id="230" name="Rectangle 13"/>
          <p:cNvSpPr/>
          <p:nvPr/>
        </p:nvSpPr>
        <p:spPr>
          <a:xfrm rot="5400000" flipH="1">
            <a:off x="-1410085" y="1420219"/>
            <a:ext cx="6858000" cy="4037840"/>
          </a:xfrm>
          <a:prstGeom prst="rect">
            <a:avLst/>
          </a:prstGeom>
          <a:gradFill>
            <a:gsLst>
              <a:gs pos="0">
                <a:srgbClr val="000000">
                  <a:alpha val="0"/>
                </a:srgbClr>
              </a:gs>
              <a:gs pos="99000">
                <a:schemeClr val="accent1">
                  <a:alpha val="46000"/>
                </a:schemeClr>
              </a:gs>
            </a:gsLst>
            <a:lin ang="1800000"/>
          </a:gradFill>
          <a:ln w="12700">
            <a:miter lim="400000"/>
          </a:ln>
        </p:spPr>
        <p:txBody>
          <a:bodyPr lIns="45719" rIns="45719" anchor="ctr"/>
          <a:lstStyle/>
          <a:p>
            <a:pPr algn="ctr">
              <a:defRPr>
                <a:solidFill>
                  <a:srgbClr val="FFFFFF"/>
                </a:solidFill>
              </a:defRPr>
            </a:pPr>
            <a:endParaRPr/>
          </a:p>
        </p:txBody>
      </p:sp>
      <p:sp>
        <p:nvSpPr>
          <p:cNvPr id="231" name="Rectangle 15"/>
          <p:cNvSpPr/>
          <p:nvPr/>
        </p:nvSpPr>
        <p:spPr>
          <a:xfrm rot="5400000" flipH="1">
            <a:off x="767923" y="3588084"/>
            <a:ext cx="2501980" cy="4037842"/>
          </a:xfrm>
          <a:prstGeom prst="rect">
            <a:avLst/>
          </a:prstGeom>
          <a:gradFill>
            <a:gsLst>
              <a:gs pos="2000">
                <a:schemeClr val="accent1">
                  <a:alpha val="29000"/>
                </a:schemeClr>
              </a:gs>
              <a:gs pos="100000">
                <a:srgbClr val="000000">
                  <a:alpha val="30000"/>
                </a:srgbClr>
              </a:gs>
            </a:gsLst>
            <a:lin ang="7799999"/>
          </a:gradFill>
          <a:ln w="12700">
            <a:miter lim="400000"/>
          </a:ln>
        </p:spPr>
        <p:txBody>
          <a:bodyPr lIns="45719" rIns="45719" anchor="ctr"/>
          <a:lstStyle/>
          <a:p>
            <a:pPr algn="ctr">
              <a:defRPr>
                <a:solidFill>
                  <a:srgbClr val="FFFFFF"/>
                </a:solidFill>
              </a:defRPr>
            </a:pPr>
            <a:endParaRPr/>
          </a:p>
        </p:txBody>
      </p:sp>
      <p:sp>
        <p:nvSpPr>
          <p:cNvPr id="232" name="Freeform: Shape 17"/>
          <p:cNvSpPr/>
          <p:nvPr/>
        </p:nvSpPr>
        <p:spPr>
          <a:xfrm rot="20635413">
            <a:off x="-501737" y="969717"/>
            <a:ext cx="3900357" cy="4178960"/>
          </a:xfrm>
          <a:custGeom>
            <a:avLst/>
            <a:gdLst/>
            <a:ahLst/>
            <a:cxnLst>
              <a:cxn ang="0">
                <a:pos x="wd2" y="hd2"/>
              </a:cxn>
              <a:cxn ang="5400000">
                <a:pos x="wd2" y="hd2"/>
              </a:cxn>
              <a:cxn ang="10800000">
                <a:pos x="wd2" y="hd2"/>
              </a:cxn>
              <a:cxn ang="16200000">
                <a:pos x="wd2" y="hd2"/>
              </a:cxn>
            </a:cxnLst>
            <a:rect l="0" t="0" r="r" b="b"/>
            <a:pathLst>
              <a:path w="21600" h="21600"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29000">
                <a:srgbClr val="000000">
                  <a:alpha val="0"/>
                </a:srgbClr>
              </a:gs>
              <a:gs pos="100000">
                <a:schemeClr val="accent1">
                  <a:alpha val="43000"/>
                </a:schemeClr>
              </a:gs>
            </a:gsLst>
            <a:lin ang="1800000"/>
          </a:gradFill>
          <a:ln w="12700">
            <a:miter lim="400000"/>
          </a:ln>
        </p:spPr>
        <p:txBody>
          <a:bodyPr lIns="45719" rIns="45719" anchor="ctr"/>
          <a:lstStyle/>
          <a:p>
            <a:pPr algn="ctr">
              <a:defRPr>
                <a:solidFill>
                  <a:srgbClr val="FFFFFF"/>
                </a:solidFill>
              </a:defRPr>
            </a:pPr>
            <a:endParaRPr/>
          </a:p>
        </p:txBody>
      </p:sp>
      <p:sp>
        <p:nvSpPr>
          <p:cNvPr id="233" name="Rectangle 19"/>
          <p:cNvSpPr/>
          <p:nvPr/>
        </p:nvSpPr>
        <p:spPr>
          <a:xfrm rot="5400000" flipH="1">
            <a:off x="-1410093" y="1399943"/>
            <a:ext cx="6858004" cy="4037836"/>
          </a:xfrm>
          <a:prstGeom prst="rect">
            <a:avLst/>
          </a:prstGeom>
          <a:gradFill>
            <a:gsLst>
              <a:gs pos="0">
                <a:srgbClr val="000000">
                  <a:alpha val="0"/>
                </a:srgbClr>
              </a:gs>
              <a:gs pos="99000">
                <a:srgbClr val="46B1E1">
                  <a:alpha val="11000"/>
                </a:srgbClr>
              </a:gs>
            </a:gsLst>
            <a:lin ang="7199999"/>
          </a:gradFill>
          <a:ln w="12700">
            <a:miter lim="400000"/>
          </a:ln>
        </p:spPr>
        <p:txBody>
          <a:bodyPr lIns="45719" rIns="45719" anchor="ctr"/>
          <a:lstStyle/>
          <a:p>
            <a:pPr algn="ctr">
              <a:defRPr>
                <a:solidFill>
                  <a:srgbClr val="FFFFFF"/>
                </a:solidFill>
              </a:defRPr>
            </a:pPr>
            <a:endParaRPr/>
          </a:p>
        </p:txBody>
      </p:sp>
      <p:sp>
        <p:nvSpPr>
          <p:cNvPr id="234" name="Title 1"/>
          <p:cNvSpPr txBox="1">
            <a:spLocks noGrp="1"/>
          </p:cNvSpPr>
          <p:nvPr>
            <p:ph type="title"/>
          </p:nvPr>
        </p:nvSpPr>
        <p:spPr>
          <a:xfrm>
            <a:off x="-1" y="586854"/>
            <a:ext cx="4037828" cy="3387499"/>
          </a:xfrm>
          <a:prstGeom prst="rect">
            <a:avLst/>
          </a:prstGeom>
        </p:spPr>
        <p:txBody>
          <a:bodyPr anchor="b"/>
          <a:lstStyle>
            <a:lvl1pPr algn="ctr">
              <a:defRPr sz="3700" b="1">
                <a:solidFill>
                  <a:srgbClr val="FFFFFF"/>
                </a:solidFill>
              </a:defRPr>
            </a:lvl1pPr>
          </a:lstStyle>
          <a:p>
            <a:r>
              <a:t>Legislative Leader Responsibilities</a:t>
            </a:r>
          </a:p>
        </p:txBody>
      </p:sp>
      <p:sp>
        <p:nvSpPr>
          <p:cNvPr id="235" name="Content Placeholder 2"/>
          <p:cNvSpPr txBox="1">
            <a:spLocks noGrp="1"/>
          </p:cNvSpPr>
          <p:nvPr>
            <p:ph type="body" idx="1"/>
          </p:nvPr>
        </p:nvSpPr>
        <p:spPr>
          <a:xfrm>
            <a:off x="4810259" y="649479"/>
            <a:ext cx="6555348" cy="5546049"/>
          </a:xfrm>
          <a:prstGeom prst="rect">
            <a:avLst/>
          </a:prstGeom>
        </p:spPr>
        <p:txBody>
          <a:bodyPr anchor="ctr"/>
          <a:lstStyle/>
          <a:p>
            <a:pPr marL="274320" lvl="1" indent="0">
              <a:spcBef>
                <a:spcPts val="500"/>
              </a:spcBef>
              <a:buClr>
                <a:schemeClr val="accent2"/>
              </a:buClr>
              <a:defRPr sz="2000">
                <a:solidFill>
                  <a:srgbClr val="1F497D"/>
                </a:solidFill>
              </a:defRPr>
            </a:pPr>
            <a:r>
              <a:t>When</a:t>
            </a:r>
            <a:endParaRPr sz="1900"/>
          </a:p>
          <a:p>
            <a:pPr marL="548640" lvl="2" indent="0">
              <a:spcBef>
                <a:spcPts val="500"/>
              </a:spcBef>
              <a:buClr>
                <a:srgbClr val="BABABA"/>
              </a:buClr>
              <a:defRPr sz="1600"/>
            </a:pPr>
            <a:r>
              <a:t> Prior to session – best time to encourage members to develop relationships with Legislators and when legislative agenda for next session developed. </a:t>
            </a:r>
          </a:p>
          <a:p>
            <a:pPr marL="548640" lvl="2" indent="0">
              <a:spcBef>
                <a:spcPts val="500"/>
              </a:spcBef>
              <a:buClr>
                <a:srgbClr val="BABABA"/>
              </a:buClr>
              <a:defRPr sz="1600"/>
            </a:pPr>
            <a:r>
              <a:t> During session – 60-day regular legislative session may require RAPID communication requests. Interim sessions may also require advocacy. </a:t>
            </a:r>
          </a:p>
          <a:p>
            <a:pPr marL="274320" lvl="1" indent="0">
              <a:spcBef>
                <a:spcPts val="500"/>
              </a:spcBef>
              <a:buClr>
                <a:schemeClr val="accent2"/>
              </a:buClr>
              <a:defRPr sz="2000">
                <a:solidFill>
                  <a:srgbClr val="1F497D"/>
                </a:solidFill>
              </a:defRPr>
            </a:pPr>
            <a:r>
              <a:t>Where</a:t>
            </a:r>
            <a:endParaRPr sz="2100"/>
          </a:p>
          <a:p>
            <a:pPr marL="548640" lvl="2" indent="0">
              <a:spcBef>
                <a:spcPts val="500"/>
              </a:spcBef>
              <a:buClr>
                <a:srgbClr val="BABABA"/>
              </a:buClr>
              <a:defRPr sz="1800"/>
            </a:pPr>
            <a:r>
              <a:t>Capitol or District</a:t>
            </a:r>
          </a:p>
          <a:p>
            <a:pPr marL="548640" lvl="2" indent="0">
              <a:spcBef>
                <a:spcPts val="500"/>
              </a:spcBef>
              <a:buClr>
                <a:srgbClr val="BABABA"/>
              </a:buClr>
              <a:defRPr sz="1800"/>
            </a:pPr>
            <a:r>
              <a:t>Fundraisers</a:t>
            </a:r>
          </a:p>
          <a:p>
            <a:pPr marL="548640" lvl="2" indent="0">
              <a:spcBef>
                <a:spcPts val="500"/>
              </a:spcBef>
              <a:buClr>
                <a:srgbClr val="BABABA"/>
              </a:buClr>
              <a:defRPr sz="1800"/>
            </a:pPr>
            <a:r>
              <a:t>Advocacy/Public Interest Meetings/PAC events</a:t>
            </a:r>
          </a:p>
          <a:p>
            <a:pPr marL="274320" lvl="1" indent="0">
              <a:spcBef>
                <a:spcPts val="500"/>
              </a:spcBef>
              <a:buClr>
                <a:schemeClr val="accent2"/>
              </a:buClr>
              <a:defRPr sz="2000">
                <a:solidFill>
                  <a:srgbClr val="1F497D"/>
                </a:solidFill>
              </a:defRPr>
            </a:pPr>
            <a:r>
              <a:t>How</a:t>
            </a:r>
            <a:endParaRPr sz="2100"/>
          </a:p>
          <a:p>
            <a:pPr marL="548640" lvl="2" indent="0">
              <a:spcBef>
                <a:spcPts val="500"/>
              </a:spcBef>
              <a:buClr>
                <a:srgbClr val="BABABA"/>
              </a:buClr>
              <a:defRPr sz="1800"/>
            </a:pPr>
            <a:r>
              <a:t> Calls, emails</a:t>
            </a:r>
          </a:p>
          <a:p>
            <a:pPr marL="548640" lvl="2" indent="0">
              <a:spcBef>
                <a:spcPts val="500"/>
              </a:spcBef>
              <a:buClr>
                <a:srgbClr val="BABABA"/>
              </a:buClr>
              <a:defRPr sz="1800"/>
            </a:pPr>
            <a:r>
              <a:t> In person – Capitol or District. Consider coordinating a lunch/dinner/coffee out with a group and legislators</a:t>
            </a:r>
          </a:p>
          <a:p>
            <a:pPr marL="548640" lvl="2" indent="0">
              <a:spcBef>
                <a:spcPts val="500"/>
              </a:spcBef>
              <a:buClr>
                <a:srgbClr val="BABABA"/>
              </a:buClr>
              <a:defRPr sz="1800"/>
            </a:pPr>
            <a:r>
              <a:t> </a:t>
            </a:r>
            <a:r>
              <a:rPr b="1"/>
              <a:t>Coordinated fashion</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40" name="Rectangle 9"/>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41" name="Rectangle 11"/>
          <p:cNvSpPr/>
          <p:nvPr/>
        </p:nvSpPr>
        <p:spPr>
          <a:xfrm rot="5400000" flipH="1">
            <a:off x="-1410084" y="1410081"/>
            <a:ext cx="6858001" cy="4037838"/>
          </a:xfrm>
          <a:prstGeom prst="rect">
            <a:avLst/>
          </a:prstGeom>
          <a:gradFill>
            <a:gsLst>
              <a:gs pos="8000">
                <a:srgbClr val="000000"/>
              </a:gs>
              <a:gs pos="100000">
                <a:srgbClr val="104862"/>
              </a:gs>
            </a:gsLst>
            <a:lin ang="3000000"/>
          </a:gradFill>
          <a:ln w="12700">
            <a:miter lim="400000"/>
          </a:ln>
        </p:spPr>
        <p:txBody>
          <a:bodyPr lIns="45719" rIns="45719" anchor="ctr"/>
          <a:lstStyle/>
          <a:p>
            <a:pPr algn="ctr">
              <a:defRPr>
                <a:solidFill>
                  <a:srgbClr val="FFFFFF"/>
                </a:solidFill>
              </a:defRPr>
            </a:pPr>
            <a:endParaRPr/>
          </a:p>
        </p:txBody>
      </p:sp>
      <p:sp>
        <p:nvSpPr>
          <p:cNvPr id="242" name="Rectangle 13"/>
          <p:cNvSpPr/>
          <p:nvPr/>
        </p:nvSpPr>
        <p:spPr>
          <a:xfrm rot="5400000" flipH="1">
            <a:off x="-1410085" y="1420219"/>
            <a:ext cx="6858000" cy="4037840"/>
          </a:xfrm>
          <a:prstGeom prst="rect">
            <a:avLst/>
          </a:prstGeom>
          <a:gradFill>
            <a:gsLst>
              <a:gs pos="0">
                <a:srgbClr val="000000">
                  <a:alpha val="0"/>
                </a:srgbClr>
              </a:gs>
              <a:gs pos="99000">
                <a:schemeClr val="accent1">
                  <a:alpha val="46000"/>
                </a:schemeClr>
              </a:gs>
            </a:gsLst>
            <a:lin ang="1800000"/>
          </a:gradFill>
          <a:ln w="12700">
            <a:miter lim="400000"/>
          </a:ln>
        </p:spPr>
        <p:txBody>
          <a:bodyPr lIns="45719" rIns="45719" anchor="ctr"/>
          <a:lstStyle/>
          <a:p>
            <a:pPr algn="ctr">
              <a:defRPr>
                <a:solidFill>
                  <a:srgbClr val="FFFFFF"/>
                </a:solidFill>
              </a:defRPr>
            </a:pPr>
            <a:endParaRPr/>
          </a:p>
        </p:txBody>
      </p:sp>
      <p:sp>
        <p:nvSpPr>
          <p:cNvPr id="243" name="Rectangle 15"/>
          <p:cNvSpPr/>
          <p:nvPr/>
        </p:nvSpPr>
        <p:spPr>
          <a:xfrm rot="5400000" flipH="1">
            <a:off x="767923" y="3588084"/>
            <a:ext cx="2501980" cy="4037842"/>
          </a:xfrm>
          <a:prstGeom prst="rect">
            <a:avLst/>
          </a:prstGeom>
          <a:gradFill>
            <a:gsLst>
              <a:gs pos="2000">
                <a:schemeClr val="accent1">
                  <a:alpha val="29000"/>
                </a:schemeClr>
              </a:gs>
              <a:gs pos="100000">
                <a:srgbClr val="000000">
                  <a:alpha val="30000"/>
                </a:srgbClr>
              </a:gs>
            </a:gsLst>
            <a:lin ang="7799999"/>
          </a:gradFill>
          <a:ln w="12700">
            <a:miter lim="400000"/>
          </a:ln>
        </p:spPr>
        <p:txBody>
          <a:bodyPr lIns="45719" rIns="45719" anchor="ctr"/>
          <a:lstStyle/>
          <a:p>
            <a:pPr algn="ctr">
              <a:defRPr>
                <a:solidFill>
                  <a:srgbClr val="FFFFFF"/>
                </a:solidFill>
              </a:defRPr>
            </a:pPr>
            <a:endParaRPr/>
          </a:p>
        </p:txBody>
      </p:sp>
      <p:sp>
        <p:nvSpPr>
          <p:cNvPr id="244" name="Freeform: Shape 17"/>
          <p:cNvSpPr/>
          <p:nvPr/>
        </p:nvSpPr>
        <p:spPr>
          <a:xfrm rot="20635413">
            <a:off x="-501737" y="969717"/>
            <a:ext cx="3900357" cy="4178960"/>
          </a:xfrm>
          <a:custGeom>
            <a:avLst/>
            <a:gdLst/>
            <a:ahLst/>
            <a:cxnLst>
              <a:cxn ang="0">
                <a:pos x="wd2" y="hd2"/>
              </a:cxn>
              <a:cxn ang="5400000">
                <a:pos x="wd2" y="hd2"/>
              </a:cxn>
              <a:cxn ang="10800000">
                <a:pos x="wd2" y="hd2"/>
              </a:cxn>
              <a:cxn ang="16200000">
                <a:pos x="wd2" y="hd2"/>
              </a:cxn>
            </a:cxnLst>
            <a:rect l="0" t="0" r="r" b="b"/>
            <a:pathLst>
              <a:path w="21600" h="21600"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29000">
                <a:srgbClr val="000000">
                  <a:alpha val="0"/>
                </a:srgbClr>
              </a:gs>
              <a:gs pos="100000">
                <a:schemeClr val="accent1">
                  <a:alpha val="43000"/>
                </a:schemeClr>
              </a:gs>
            </a:gsLst>
            <a:lin ang="1800000"/>
          </a:gradFill>
          <a:ln w="12700">
            <a:miter lim="400000"/>
          </a:ln>
        </p:spPr>
        <p:txBody>
          <a:bodyPr lIns="45719" rIns="45719" anchor="ctr"/>
          <a:lstStyle/>
          <a:p>
            <a:pPr algn="ctr">
              <a:defRPr>
                <a:solidFill>
                  <a:srgbClr val="FFFFFF"/>
                </a:solidFill>
              </a:defRPr>
            </a:pPr>
            <a:endParaRPr/>
          </a:p>
        </p:txBody>
      </p:sp>
      <p:sp>
        <p:nvSpPr>
          <p:cNvPr id="245" name="Rectangle 19"/>
          <p:cNvSpPr/>
          <p:nvPr/>
        </p:nvSpPr>
        <p:spPr>
          <a:xfrm rot="5400000" flipH="1">
            <a:off x="-1410093" y="1399943"/>
            <a:ext cx="6858004" cy="4037836"/>
          </a:xfrm>
          <a:prstGeom prst="rect">
            <a:avLst/>
          </a:prstGeom>
          <a:gradFill>
            <a:gsLst>
              <a:gs pos="0">
                <a:srgbClr val="000000">
                  <a:alpha val="0"/>
                </a:srgbClr>
              </a:gs>
              <a:gs pos="99000">
                <a:srgbClr val="46B1E1">
                  <a:alpha val="11000"/>
                </a:srgbClr>
              </a:gs>
            </a:gsLst>
            <a:lin ang="7199999"/>
          </a:gradFill>
          <a:ln w="12700">
            <a:miter lim="400000"/>
          </a:ln>
        </p:spPr>
        <p:txBody>
          <a:bodyPr lIns="45719" rIns="45719" anchor="ctr"/>
          <a:lstStyle/>
          <a:p>
            <a:pPr algn="ctr">
              <a:defRPr>
                <a:solidFill>
                  <a:srgbClr val="FFFFFF"/>
                </a:solidFill>
              </a:defRPr>
            </a:pPr>
            <a:endParaRPr/>
          </a:p>
        </p:txBody>
      </p:sp>
      <p:sp>
        <p:nvSpPr>
          <p:cNvPr id="246" name="Title 1"/>
          <p:cNvSpPr txBox="1">
            <a:spLocks noGrp="1"/>
          </p:cNvSpPr>
          <p:nvPr>
            <p:ph type="title"/>
          </p:nvPr>
        </p:nvSpPr>
        <p:spPr>
          <a:xfrm>
            <a:off x="466721" y="586854"/>
            <a:ext cx="3201368" cy="3387499"/>
          </a:xfrm>
          <a:prstGeom prst="rect">
            <a:avLst/>
          </a:prstGeom>
        </p:spPr>
        <p:txBody>
          <a:bodyPr anchor="b"/>
          <a:lstStyle>
            <a:lvl1pPr algn="ctr">
              <a:defRPr sz="4000" b="1">
                <a:solidFill>
                  <a:srgbClr val="FFFFFF"/>
                </a:solidFill>
              </a:defRPr>
            </a:lvl1pPr>
          </a:lstStyle>
          <a:p>
            <a:r>
              <a:t>HP&amp;L Statement VS. Legislative Agenda</a:t>
            </a:r>
          </a:p>
        </p:txBody>
      </p:sp>
      <p:sp>
        <p:nvSpPr>
          <p:cNvPr id="247" name="Content Placeholder 2"/>
          <p:cNvSpPr txBox="1">
            <a:spLocks noGrp="1"/>
          </p:cNvSpPr>
          <p:nvPr>
            <p:ph type="body" idx="1"/>
          </p:nvPr>
        </p:nvSpPr>
        <p:spPr>
          <a:xfrm>
            <a:off x="4810259" y="649479"/>
            <a:ext cx="7004753" cy="5546049"/>
          </a:xfrm>
          <a:prstGeom prst="rect">
            <a:avLst/>
          </a:prstGeom>
        </p:spPr>
        <p:txBody>
          <a:bodyPr anchor="ctr"/>
          <a:lstStyle/>
          <a:p>
            <a:pPr marL="0" indent="0" algn="ctr">
              <a:buSzTx/>
              <a:buNone/>
              <a:defRPr b="1"/>
            </a:pPr>
            <a:r>
              <a:t>HP&amp;L Statement VS. Legislative Agenda</a:t>
            </a:r>
          </a:p>
          <a:p>
            <a:pPr>
              <a:spcBef>
                <a:spcPts val="600"/>
              </a:spcBef>
              <a:buClr>
                <a:schemeClr val="accent1"/>
              </a:buClr>
              <a:buSzPct val="76000"/>
              <a:defRPr sz="1500">
                <a:latin typeface="Gill Sans MT"/>
                <a:ea typeface="Gill Sans MT"/>
                <a:cs typeface="Gill Sans MT"/>
                <a:sym typeface="Gill Sans MT"/>
              </a:defRPr>
            </a:pPr>
            <a:r>
              <a:t>Tool to communicate policy positions of WVNA</a:t>
            </a:r>
            <a:endParaRPr sz="2400"/>
          </a:p>
          <a:p>
            <a:pPr>
              <a:spcBef>
                <a:spcPts val="600"/>
              </a:spcBef>
              <a:buClr>
                <a:schemeClr val="accent1"/>
              </a:buClr>
              <a:buSzPct val="76000"/>
              <a:defRPr sz="1500">
                <a:latin typeface="Gill Sans MT"/>
                <a:ea typeface="Gill Sans MT"/>
                <a:cs typeface="Gill Sans MT"/>
                <a:sym typeface="Gill Sans MT"/>
              </a:defRPr>
            </a:pPr>
            <a:r>
              <a:t>General and broad in nature</a:t>
            </a:r>
            <a:endParaRPr sz="2400"/>
          </a:p>
          <a:p>
            <a:pPr>
              <a:spcBef>
                <a:spcPts val="600"/>
              </a:spcBef>
              <a:buClr>
                <a:schemeClr val="accent1"/>
              </a:buClr>
              <a:buSzPct val="76000"/>
              <a:defRPr sz="1500">
                <a:latin typeface="Gill Sans MT"/>
                <a:ea typeface="Gill Sans MT"/>
                <a:cs typeface="Gill Sans MT"/>
                <a:sym typeface="Gill Sans MT"/>
              </a:defRPr>
            </a:pPr>
            <a:r>
              <a:t>Reviewed annually</a:t>
            </a:r>
            <a:endParaRPr sz="2400"/>
          </a:p>
          <a:p>
            <a:pPr>
              <a:spcBef>
                <a:spcPts val="600"/>
              </a:spcBef>
              <a:buClr>
                <a:schemeClr val="accent1"/>
              </a:buClr>
              <a:buSzPct val="76000"/>
              <a:defRPr sz="1500">
                <a:latin typeface="Gill Sans MT"/>
                <a:ea typeface="Gill Sans MT"/>
                <a:cs typeface="Gill Sans MT"/>
                <a:sym typeface="Gill Sans MT"/>
              </a:defRPr>
            </a:pPr>
            <a:r>
              <a:t>Can only be amended at Membership Assembly by majority of attendees</a:t>
            </a:r>
            <a:endParaRPr sz="2400"/>
          </a:p>
          <a:p>
            <a:pPr>
              <a:spcBef>
                <a:spcPts val="600"/>
              </a:spcBef>
              <a:buClr>
                <a:schemeClr val="accent1"/>
              </a:buClr>
              <a:buSzPct val="76000"/>
              <a:defRPr sz="1500">
                <a:latin typeface="Gill Sans MT"/>
                <a:ea typeface="Gill Sans MT"/>
                <a:cs typeface="Gill Sans MT"/>
                <a:sym typeface="Gill Sans MT"/>
              </a:defRPr>
            </a:pPr>
            <a:r>
              <a:t>HP&amp;L Committee</a:t>
            </a:r>
            <a:endParaRPr sz="2400"/>
          </a:p>
          <a:p>
            <a:pPr>
              <a:defRPr sz="1500"/>
            </a:pPr>
            <a:r>
              <a:t>Legislative Agenda</a:t>
            </a:r>
          </a:p>
          <a:p>
            <a:pPr>
              <a:spcBef>
                <a:spcPts val="600"/>
              </a:spcBef>
              <a:buClr>
                <a:schemeClr val="accent1"/>
              </a:buClr>
              <a:buSzPct val="76000"/>
              <a:defRPr sz="1500">
                <a:latin typeface="Gill Sans MT"/>
                <a:ea typeface="Gill Sans MT"/>
                <a:cs typeface="Gill Sans MT"/>
                <a:sym typeface="Gill Sans MT"/>
              </a:defRPr>
            </a:pPr>
            <a:r>
              <a:t>Specific plan for a specific legislative session</a:t>
            </a:r>
          </a:p>
          <a:p>
            <a:pPr>
              <a:spcBef>
                <a:spcPts val="600"/>
              </a:spcBef>
              <a:buClr>
                <a:schemeClr val="accent1"/>
              </a:buClr>
              <a:buSzPct val="76000"/>
              <a:defRPr sz="1500">
                <a:latin typeface="Gill Sans MT"/>
                <a:ea typeface="Gill Sans MT"/>
                <a:cs typeface="Gill Sans MT"/>
                <a:sym typeface="Gill Sans MT"/>
              </a:defRPr>
            </a:pPr>
            <a:r>
              <a:t>Offense/Proactive</a:t>
            </a:r>
          </a:p>
          <a:p>
            <a:pPr marL="560069" lvl="1" indent="-285750">
              <a:spcBef>
                <a:spcPts val="500"/>
              </a:spcBef>
              <a:buClr>
                <a:schemeClr val="accent2"/>
              </a:buClr>
              <a:buSzPct val="76000"/>
              <a:defRPr sz="1500">
                <a:solidFill>
                  <a:srgbClr val="1F497D"/>
                </a:solidFill>
                <a:latin typeface="Gill Sans MT"/>
                <a:ea typeface="Gill Sans MT"/>
                <a:cs typeface="Gill Sans MT"/>
                <a:sym typeface="Gill Sans MT"/>
              </a:defRPr>
            </a:pPr>
            <a:r>
              <a:t>Specific bill(s) WVNA desires to have passed</a:t>
            </a:r>
            <a:endParaRPr sz="1600"/>
          </a:p>
          <a:p>
            <a:pPr marL="880110" lvl="2" indent="-285750">
              <a:spcBef>
                <a:spcPts val="500"/>
              </a:spcBef>
              <a:buClr>
                <a:srgbClr val="BABABA"/>
              </a:buClr>
              <a:buSzPct val="76000"/>
              <a:defRPr sz="1500">
                <a:latin typeface="Gill Sans MT"/>
                <a:ea typeface="Gill Sans MT"/>
                <a:cs typeface="Gill Sans MT"/>
                <a:sym typeface="Gill Sans MT"/>
              </a:defRPr>
            </a:pPr>
            <a:r>
              <a:t>Timing </a:t>
            </a:r>
            <a:endParaRPr sz="1400"/>
          </a:p>
          <a:p>
            <a:pPr marL="880110" lvl="2" indent="-285750">
              <a:spcBef>
                <a:spcPts val="500"/>
              </a:spcBef>
              <a:buClr>
                <a:srgbClr val="BABABA"/>
              </a:buClr>
              <a:buSzPct val="76000"/>
              <a:defRPr sz="1500">
                <a:latin typeface="Gill Sans MT"/>
                <a:ea typeface="Gill Sans MT"/>
                <a:cs typeface="Gill Sans MT"/>
                <a:sym typeface="Gill Sans MT"/>
              </a:defRPr>
            </a:pPr>
            <a:r>
              <a:t>Likelihood of success</a:t>
            </a:r>
            <a:endParaRPr sz="1400"/>
          </a:p>
          <a:p>
            <a:pPr marL="880110" lvl="2" indent="-285750">
              <a:spcBef>
                <a:spcPts val="500"/>
              </a:spcBef>
              <a:buClr>
                <a:srgbClr val="BABABA"/>
              </a:buClr>
              <a:buSzPct val="76000"/>
              <a:defRPr sz="1500">
                <a:latin typeface="Gill Sans MT"/>
                <a:ea typeface="Gill Sans MT"/>
                <a:cs typeface="Gill Sans MT"/>
                <a:sym typeface="Gill Sans MT"/>
              </a:defRPr>
            </a:pPr>
            <a:r>
              <a:t>Cost/Benefit analysis</a:t>
            </a:r>
            <a:endParaRPr sz="1400"/>
          </a:p>
          <a:p>
            <a:pPr>
              <a:spcBef>
                <a:spcPts val="600"/>
              </a:spcBef>
              <a:buClr>
                <a:schemeClr val="accent1"/>
              </a:buClr>
              <a:buSzPct val="76000"/>
              <a:defRPr sz="1500">
                <a:latin typeface="Gill Sans MT"/>
                <a:ea typeface="Gill Sans MT"/>
                <a:cs typeface="Gill Sans MT"/>
                <a:sym typeface="Gill Sans MT"/>
              </a:defRPr>
            </a:pPr>
            <a:r>
              <a:t>Defense/Reactive</a:t>
            </a:r>
          </a:p>
          <a:p>
            <a:pPr marL="560069" lvl="1" indent="-285750">
              <a:spcBef>
                <a:spcPts val="500"/>
              </a:spcBef>
              <a:buClr>
                <a:schemeClr val="accent2"/>
              </a:buClr>
              <a:buSzPct val="76000"/>
              <a:defRPr sz="1500">
                <a:solidFill>
                  <a:srgbClr val="1F497D"/>
                </a:solidFill>
                <a:latin typeface="Gill Sans MT"/>
                <a:ea typeface="Gill Sans MT"/>
                <a:cs typeface="Gill Sans MT"/>
                <a:sym typeface="Gill Sans MT"/>
              </a:defRPr>
            </a:pPr>
            <a:r>
              <a:t>EVERY session has a defensive element – must be aware of all bills introduced and monitor for impact on nursing</a:t>
            </a:r>
            <a:endParaRPr sz="1600"/>
          </a:p>
          <a:p>
            <a:pPr>
              <a:spcBef>
                <a:spcPts val="600"/>
              </a:spcBef>
              <a:buClr>
                <a:schemeClr val="accent1"/>
              </a:buClr>
              <a:buSzPct val="76000"/>
              <a:defRPr sz="1500">
                <a:latin typeface="Gill Sans MT"/>
                <a:ea typeface="Gill Sans MT"/>
                <a:cs typeface="Gill Sans MT"/>
                <a:sym typeface="Gill Sans MT"/>
              </a:defRPr>
            </a:pPr>
            <a:r>
              <a:t>HP&amp;L Committee/WVNA Board/Legislative Leaders/Lobbyist</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50" name="Rectangle 9"/>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51" name="Rectangle 11"/>
          <p:cNvSpPr/>
          <p:nvPr/>
        </p:nvSpPr>
        <p:spPr>
          <a:xfrm rot="5400000" flipH="1">
            <a:off x="-1410084" y="1410081"/>
            <a:ext cx="6858001" cy="4037838"/>
          </a:xfrm>
          <a:prstGeom prst="rect">
            <a:avLst/>
          </a:prstGeom>
          <a:gradFill>
            <a:gsLst>
              <a:gs pos="8000">
                <a:srgbClr val="000000"/>
              </a:gs>
              <a:gs pos="100000">
                <a:srgbClr val="104862"/>
              </a:gs>
            </a:gsLst>
            <a:lin ang="3000000"/>
          </a:gradFill>
          <a:ln w="12700">
            <a:miter lim="400000"/>
          </a:ln>
        </p:spPr>
        <p:txBody>
          <a:bodyPr lIns="45719" rIns="45719" anchor="ctr"/>
          <a:lstStyle/>
          <a:p>
            <a:pPr algn="ctr">
              <a:defRPr>
                <a:solidFill>
                  <a:srgbClr val="FFFFFF"/>
                </a:solidFill>
              </a:defRPr>
            </a:pPr>
            <a:endParaRPr/>
          </a:p>
        </p:txBody>
      </p:sp>
      <p:sp>
        <p:nvSpPr>
          <p:cNvPr id="252" name="Rectangle 13"/>
          <p:cNvSpPr/>
          <p:nvPr/>
        </p:nvSpPr>
        <p:spPr>
          <a:xfrm rot="5400000" flipH="1">
            <a:off x="-1410085" y="1420219"/>
            <a:ext cx="6858000" cy="4037840"/>
          </a:xfrm>
          <a:prstGeom prst="rect">
            <a:avLst/>
          </a:prstGeom>
          <a:gradFill>
            <a:gsLst>
              <a:gs pos="0">
                <a:srgbClr val="000000">
                  <a:alpha val="0"/>
                </a:srgbClr>
              </a:gs>
              <a:gs pos="99000">
                <a:schemeClr val="accent1">
                  <a:alpha val="46000"/>
                </a:schemeClr>
              </a:gs>
            </a:gsLst>
            <a:lin ang="1800000"/>
          </a:gradFill>
          <a:ln w="12700">
            <a:miter lim="400000"/>
          </a:ln>
        </p:spPr>
        <p:txBody>
          <a:bodyPr lIns="45719" rIns="45719" anchor="ctr"/>
          <a:lstStyle/>
          <a:p>
            <a:pPr algn="ctr">
              <a:defRPr>
                <a:solidFill>
                  <a:srgbClr val="FFFFFF"/>
                </a:solidFill>
              </a:defRPr>
            </a:pPr>
            <a:endParaRPr/>
          </a:p>
        </p:txBody>
      </p:sp>
      <p:sp>
        <p:nvSpPr>
          <p:cNvPr id="253" name="Rectangle 15"/>
          <p:cNvSpPr/>
          <p:nvPr/>
        </p:nvSpPr>
        <p:spPr>
          <a:xfrm rot="5400000" flipH="1">
            <a:off x="767923" y="3588084"/>
            <a:ext cx="2501980" cy="4037842"/>
          </a:xfrm>
          <a:prstGeom prst="rect">
            <a:avLst/>
          </a:prstGeom>
          <a:gradFill>
            <a:gsLst>
              <a:gs pos="2000">
                <a:schemeClr val="accent1">
                  <a:alpha val="29000"/>
                </a:schemeClr>
              </a:gs>
              <a:gs pos="100000">
                <a:srgbClr val="000000">
                  <a:alpha val="30000"/>
                </a:srgbClr>
              </a:gs>
            </a:gsLst>
            <a:lin ang="7799999"/>
          </a:gradFill>
          <a:ln w="12700">
            <a:miter lim="400000"/>
          </a:ln>
        </p:spPr>
        <p:txBody>
          <a:bodyPr lIns="45719" rIns="45719" anchor="ctr"/>
          <a:lstStyle/>
          <a:p>
            <a:pPr algn="ctr">
              <a:defRPr>
                <a:solidFill>
                  <a:srgbClr val="FFFFFF"/>
                </a:solidFill>
              </a:defRPr>
            </a:pPr>
            <a:endParaRPr/>
          </a:p>
        </p:txBody>
      </p:sp>
      <p:sp>
        <p:nvSpPr>
          <p:cNvPr id="254" name="Freeform: Shape 17"/>
          <p:cNvSpPr/>
          <p:nvPr/>
        </p:nvSpPr>
        <p:spPr>
          <a:xfrm rot="20635413">
            <a:off x="-501737" y="969717"/>
            <a:ext cx="3900357" cy="4178960"/>
          </a:xfrm>
          <a:custGeom>
            <a:avLst/>
            <a:gdLst/>
            <a:ahLst/>
            <a:cxnLst>
              <a:cxn ang="0">
                <a:pos x="wd2" y="hd2"/>
              </a:cxn>
              <a:cxn ang="5400000">
                <a:pos x="wd2" y="hd2"/>
              </a:cxn>
              <a:cxn ang="10800000">
                <a:pos x="wd2" y="hd2"/>
              </a:cxn>
              <a:cxn ang="16200000">
                <a:pos x="wd2" y="hd2"/>
              </a:cxn>
            </a:cxnLst>
            <a:rect l="0" t="0" r="r" b="b"/>
            <a:pathLst>
              <a:path w="21600" h="21600"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29000">
                <a:srgbClr val="000000">
                  <a:alpha val="0"/>
                </a:srgbClr>
              </a:gs>
              <a:gs pos="100000">
                <a:schemeClr val="accent1">
                  <a:alpha val="43000"/>
                </a:schemeClr>
              </a:gs>
            </a:gsLst>
            <a:lin ang="1800000"/>
          </a:gradFill>
          <a:ln w="12700">
            <a:miter lim="400000"/>
          </a:ln>
        </p:spPr>
        <p:txBody>
          <a:bodyPr lIns="45719" rIns="45719" anchor="ctr"/>
          <a:lstStyle/>
          <a:p>
            <a:pPr algn="ctr">
              <a:defRPr>
                <a:solidFill>
                  <a:srgbClr val="FFFFFF"/>
                </a:solidFill>
              </a:defRPr>
            </a:pPr>
            <a:endParaRPr/>
          </a:p>
        </p:txBody>
      </p:sp>
      <p:sp>
        <p:nvSpPr>
          <p:cNvPr id="255" name="Rectangle 19"/>
          <p:cNvSpPr/>
          <p:nvPr/>
        </p:nvSpPr>
        <p:spPr>
          <a:xfrm rot="5400000" flipH="1">
            <a:off x="-1410093" y="1399943"/>
            <a:ext cx="6858004" cy="4037836"/>
          </a:xfrm>
          <a:prstGeom prst="rect">
            <a:avLst/>
          </a:prstGeom>
          <a:gradFill>
            <a:gsLst>
              <a:gs pos="0">
                <a:srgbClr val="000000">
                  <a:alpha val="0"/>
                </a:srgbClr>
              </a:gs>
              <a:gs pos="99000">
                <a:srgbClr val="46B1E1">
                  <a:alpha val="11000"/>
                </a:srgbClr>
              </a:gs>
            </a:gsLst>
            <a:lin ang="7199999"/>
          </a:gradFill>
          <a:ln w="12700">
            <a:miter lim="400000"/>
          </a:ln>
        </p:spPr>
        <p:txBody>
          <a:bodyPr lIns="45719" rIns="45719" anchor="ctr"/>
          <a:lstStyle/>
          <a:p>
            <a:pPr algn="ctr">
              <a:defRPr>
                <a:solidFill>
                  <a:srgbClr val="FFFFFF"/>
                </a:solidFill>
              </a:defRPr>
            </a:pPr>
            <a:endParaRPr/>
          </a:p>
        </p:txBody>
      </p:sp>
      <p:sp>
        <p:nvSpPr>
          <p:cNvPr id="256" name="Title 1"/>
          <p:cNvSpPr txBox="1">
            <a:spLocks noGrp="1"/>
          </p:cNvSpPr>
          <p:nvPr>
            <p:ph type="title"/>
          </p:nvPr>
        </p:nvSpPr>
        <p:spPr>
          <a:xfrm>
            <a:off x="466721" y="586854"/>
            <a:ext cx="3201368" cy="3387499"/>
          </a:xfrm>
          <a:prstGeom prst="rect">
            <a:avLst/>
          </a:prstGeom>
        </p:spPr>
        <p:txBody>
          <a:bodyPr anchor="b"/>
          <a:lstStyle/>
          <a:p>
            <a:pPr algn="ctr">
              <a:defRPr sz="4000" b="1">
                <a:solidFill>
                  <a:srgbClr val="FFFFFF"/>
                </a:solidFill>
              </a:defRPr>
            </a:pPr>
            <a:r>
              <a:t>2026 </a:t>
            </a:r>
            <a:br/>
            <a:r>
              <a:t>HP &amp; L Statement</a:t>
            </a:r>
          </a:p>
        </p:txBody>
      </p:sp>
      <p:sp>
        <p:nvSpPr>
          <p:cNvPr id="257" name="Content Placeholder 2"/>
          <p:cNvSpPr txBox="1">
            <a:spLocks noGrp="1"/>
          </p:cNvSpPr>
          <p:nvPr>
            <p:ph type="body" idx="1"/>
          </p:nvPr>
        </p:nvSpPr>
        <p:spPr>
          <a:xfrm>
            <a:off x="4283242" y="649479"/>
            <a:ext cx="7664116" cy="5546049"/>
          </a:xfrm>
          <a:prstGeom prst="rect">
            <a:avLst/>
          </a:prstGeom>
        </p:spPr>
        <p:txBody>
          <a:bodyPr anchor="ctr"/>
          <a:lstStyle/>
          <a:p>
            <a:pPr marL="0" indent="0">
              <a:buSzTx/>
              <a:buNone/>
              <a:defRPr sz="1900"/>
            </a:pPr>
            <a:r>
              <a:t>The goal of West Virginia Nurses Association (WVNA) is to support enactment and implementation of policy that will benefit the health and welfare of all citizens. The WVNA strives to provide information, advocacy, representation and protection for the state's professional nurses. As part of the American Nurses Association (ANA), the organization establishes policies and goals for the profession that form the basis for nursing's contribution to the advancement of health care policy.</a:t>
            </a:r>
          </a:p>
          <a:p>
            <a:pPr marL="0" indent="0">
              <a:buSzTx/>
              <a:buNone/>
              <a:defRPr sz="1900"/>
            </a:pPr>
            <a:endParaRPr/>
          </a:p>
          <a:p>
            <a:pPr marL="0" indent="0">
              <a:buSzTx/>
              <a:buNone/>
              <a:defRPr sz="1900" b="1"/>
            </a:pPr>
            <a:r>
              <a:t>HP&amp;L Sections:</a:t>
            </a:r>
          </a:p>
          <a:p>
            <a:pPr marL="0" indent="0">
              <a:buSzTx/>
              <a:buNone/>
              <a:defRPr sz="2000" b="1"/>
            </a:pPr>
            <a:r>
              <a:t>I. PROFESSIONAL ISSUES</a:t>
            </a:r>
          </a:p>
          <a:p>
            <a:pPr marL="0" indent="0">
              <a:buSzTx/>
              <a:buNone/>
              <a:defRPr sz="2000" b="1"/>
            </a:pPr>
            <a:r>
              <a:t>II. HEALTH CARE DELIVERY</a:t>
            </a:r>
          </a:p>
          <a:p>
            <a:pPr marL="0" indent="0">
              <a:buSzTx/>
              <a:buNone/>
              <a:defRPr sz="2000" b="1"/>
            </a:pPr>
            <a:r>
              <a:t>III. PATIENT RIGHTS</a:t>
            </a:r>
          </a:p>
          <a:p>
            <a:pPr marL="0" indent="0">
              <a:buSzTx/>
              <a:buNone/>
              <a:defRPr sz="2000" b="1"/>
            </a:pPr>
            <a:r>
              <a:t>IV. NURSING RETENTION AND RECRUITMENT</a:t>
            </a:r>
          </a:p>
          <a:p>
            <a:pPr marL="0" indent="0">
              <a:buSzTx/>
              <a:buNone/>
              <a:defRPr sz="2000" b="1"/>
            </a:pPr>
            <a:r>
              <a:t>V. SOCIAL ISSUES</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9" name="Screenshot 2026-03-17 at 6.17.02 PM.png" descr="Screenshot 2026-03-17 at 6.17.02 PM.png"/>
          <p:cNvPicPr>
            <a:picLocks noGrp="1" noChangeAspect="1"/>
          </p:cNvPicPr>
          <p:nvPr>
            <p:ph type="pic" idx="21"/>
          </p:nvPr>
        </p:nvPicPr>
        <p:blipFill>
          <a:blip r:embed="rId2"/>
          <a:srcRect t="7851" b="6737"/>
          <a:stretch>
            <a:fillRect/>
          </a:stretch>
        </p:blipFill>
        <p:spPr>
          <a:xfrm>
            <a:off x="48264" y="101004"/>
            <a:ext cx="6020388" cy="6656157"/>
          </a:xfrm>
          <a:prstGeom prst="rect">
            <a:avLst/>
          </a:prstGeom>
        </p:spPr>
      </p:pic>
      <p:grpSp>
        <p:nvGrpSpPr>
          <p:cNvPr id="262" name="Image Gallery"/>
          <p:cNvGrpSpPr/>
          <p:nvPr/>
        </p:nvGrpSpPr>
        <p:grpSpPr>
          <a:xfrm>
            <a:off x="6936795" y="503983"/>
            <a:ext cx="5085697" cy="6772769"/>
            <a:chOff x="0" y="0"/>
            <a:chExt cx="5085695" cy="6772768"/>
          </a:xfrm>
        </p:grpSpPr>
        <p:pic>
          <p:nvPicPr>
            <p:cNvPr id="260" name="Screenshot 2026-03-17 at 6.17.18 PM.png" descr="Screenshot 2026-03-17 at 6.17.18 PM.png"/>
            <p:cNvPicPr>
              <a:picLocks noChangeAspect="1"/>
            </p:cNvPicPr>
            <p:nvPr/>
          </p:nvPicPr>
          <p:blipFill>
            <a:blip r:embed="rId3"/>
            <a:srcRect t="1540" b="1540"/>
            <a:stretch>
              <a:fillRect/>
            </a:stretch>
          </p:blipFill>
          <p:spPr>
            <a:xfrm>
              <a:off x="0" y="0"/>
              <a:ext cx="5085696" cy="6264769"/>
            </a:xfrm>
            <a:prstGeom prst="rect">
              <a:avLst/>
            </a:prstGeom>
            <a:ln w="12700" cap="flat">
              <a:noFill/>
              <a:miter lim="400000"/>
            </a:ln>
            <a:effectLst/>
          </p:spPr>
        </p:pic>
        <p:sp>
          <p:nvSpPr>
            <p:cNvPr id="261" name="Caption"/>
            <p:cNvSpPr/>
            <p:nvPr/>
          </p:nvSpPr>
          <p:spPr>
            <a:xfrm>
              <a:off x="0" y="6340968"/>
              <a:ext cx="5085696"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r>
                <a:t>Caption</a:t>
              </a:r>
            </a:p>
          </p:txBody>
        </p:sp>
      </p:gr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 name="Image Gallery"/>
          <p:cNvGrpSpPr/>
          <p:nvPr/>
        </p:nvGrpSpPr>
        <p:grpSpPr>
          <a:xfrm>
            <a:off x="259041" y="449516"/>
            <a:ext cx="5089737" cy="6604001"/>
            <a:chOff x="0" y="0"/>
            <a:chExt cx="5089735" cy="6604000"/>
          </a:xfrm>
        </p:grpSpPr>
        <p:pic>
          <p:nvPicPr>
            <p:cNvPr id="264" name="Screenshot 2026-03-17 at 6.38.11 PM.png" descr="Screenshot 2026-03-17 at 6.38.11 PM.png"/>
            <p:cNvPicPr>
              <a:picLocks noChangeAspect="1"/>
            </p:cNvPicPr>
            <p:nvPr/>
          </p:nvPicPr>
          <p:blipFill>
            <a:blip r:embed="rId2"/>
            <a:srcRect t="4178" b="4178"/>
            <a:stretch>
              <a:fillRect/>
            </a:stretch>
          </p:blipFill>
          <p:spPr>
            <a:xfrm>
              <a:off x="0" y="0"/>
              <a:ext cx="5089736" cy="6096000"/>
            </a:xfrm>
            <a:prstGeom prst="rect">
              <a:avLst/>
            </a:prstGeom>
            <a:ln w="12700" cap="flat">
              <a:noFill/>
              <a:miter lim="400000"/>
            </a:ln>
            <a:effectLst/>
          </p:spPr>
        </p:pic>
        <p:sp>
          <p:nvSpPr>
            <p:cNvPr id="265" name="Caption"/>
            <p:cNvSpPr/>
            <p:nvPr/>
          </p:nvSpPr>
          <p:spPr>
            <a:xfrm>
              <a:off x="0" y="6172200"/>
              <a:ext cx="5089736" cy="431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r>
                <a:t>Caption</a:t>
              </a:r>
            </a:p>
          </p:txBody>
        </p:sp>
      </p:grpSp>
      <p:grpSp>
        <p:nvGrpSpPr>
          <p:cNvPr id="269" name="Image Gallery"/>
          <p:cNvGrpSpPr/>
          <p:nvPr/>
        </p:nvGrpSpPr>
        <p:grpSpPr>
          <a:xfrm>
            <a:off x="6658629" y="449516"/>
            <a:ext cx="5434937" cy="6604001"/>
            <a:chOff x="0" y="0"/>
            <a:chExt cx="5434935" cy="6604000"/>
          </a:xfrm>
        </p:grpSpPr>
        <p:pic>
          <p:nvPicPr>
            <p:cNvPr id="267" name="Screenshot 2026-03-17 at 6.38.34 PM.png" descr="Screenshot 2026-03-17 at 6.38.34 PM.png"/>
            <p:cNvPicPr>
              <a:picLocks noChangeAspect="1"/>
            </p:cNvPicPr>
            <p:nvPr/>
          </p:nvPicPr>
          <p:blipFill>
            <a:blip r:embed="rId3"/>
            <a:srcRect t="5955" b="5955"/>
            <a:stretch>
              <a:fillRect/>
            </a:stretch>
          </p:blipFill>
          <p:spPr>
            <a:xfrm>
              <a:off x="0" y="0"/>
              <a:ext cx="5434936" cy="6096000"/>
            </a:xfrm>
            <a:prstGeom prst="rect">
              <a:avLst/>
            </a:prstGeom>
            <a:ln w="12700" cap="flat">
              <a:noFill/>
              <a:miter lim="400000"/>
            </a:ln>
            <a:effectLst/>
          </p:spPr>
        </p:pic>
        <p:sp>
          <p:nvSpPr>
            <p:cNvPr id="268" name="Caption"/>
            <p:cNvSpPr/>
            <p:nvPr/>
          </p:nvSpPr>
          <p:spPr>
            <a:xfrm>
              <a:off x="0" y="6172200"/>
              <a:ext cx="5434936" cy="43180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r>
                <a:t>Caption</a:t>
              </a:r>
            </a:p>
          </p:txBody>
        </p:sp>
      </p:gr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3" name="Image Gallery"/>
          <p:cNvGrpSpPr/>
          <p:nvPr/>
        </p:nvGrpSpPr>
        <p:grpSpPr>
          <a:xfrm>
            <a:off x="12559" y="388320"/>
            <a:ext cx="5742251" cy="6758946"/>
            <a:chOff x="0" y="0"/>
            <a:chExt cx="5742249" cy="6758945"/>
          </a:xfrm>
        </p:grpSpPr>
        <p:pic>
          <p:nvPicPr>
            <p:cNvPr id="271" name="Screenshot 2026-03-17 at 6.38.45 PM.png" descr="Screenshot 2026-03-17 at 6.38.45 PM.png"/>
            <p:cNvPicPr>
              <a:picLocks noChangeAspect="1"/>
            </p:cNvPicPr>
            <p:nvPr/>
          </p:nvPicPr>
          <p:blipFill>
            <a:blip r:embed="rId2"/>
            <a:srcRect t="7162" b="7162"/>
            <a:stretch>
              <a:fillRect/>
            </a:stretch>
          </p:blipFill>
          <p:spPr>
            <a:xfrm>
              <a:off x="0" y="0"/>
              <a:ext cx="5742250" cy="6250946"/>
            </a:xfrm>
            <a:prstGeom prst="rect">
              <a:avLst/>
            </a:prstGeom>
            <a:ln w="12700" cap="flat">
              <a:noFill/>
              <a:miter lim="400000"/>
            </a:ln>
            <a:effectLst/>
          </p:spPr>
        </p:pic>
        <p:sp>
          <p:nvSpPr>
            <p:cNvPr id="272" name="Caption"/>
            <p:cNvSpPr/>
            <p:nvPr/>
          </p:nvSpPr>
          <p:spPr>
            <a:xfrm>
              <a:off x="0" y="6327145"/>
              <a:ext cx="5742250"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r>
                <a:t>Caption</a:t>
              </a:r>
            </a:p>
          </p:txBody>
        </p:sp>
      </p:grpSp>
      <p:grpSp>
        <p:nvGrpSpPr>
          <p:cNvPr id="276" name="Image Gallery"/>
          <p:cNvGrpSpPr/>
          <p:nvPr/>
        </p:nvGrpSpPr>
        <p:grpSpPr>
          <a:xfrm>
            <a:off x="6762093" y="115385"/>
            <a:ext cx="5565439" cy="7776530"/>
            <a:chOff x="0" y="0"/>
            <a:chExt cx="5565437" cy="7776529"/>
          </a:xfrm>
        </p:grpSpPr>
        <p:pic>
          <p:nvPicPr>
            <p:cNvPr id="274" name="Screenshot 2026-03-17 at 6.39.06 PM.png" descr="Screenshot 2026-03-17 at 6.39.06 PM.png"/>
            <p:cNvPicPr>
              <a:picLocks noChangeAspect="1"/>
            </p:cNvPicPr>
            <p:nvPr/>
          </p:nvPicPr>
          <p:blipFill>
            <a:blip r:embed="rId3"/>
            <a:srcRect b="3010"/>
            <a:stretch>
              <a:fillRect/>
            </a:stretch>
          </p:blipFill>
          <p:spPr>
            <a:xfrm>
              <a:off x="0" y="0"/>
              <a:ext cx="5565438" cy="7268530"/>
            </a:xfrm>
            <a:prstGeom prst="rect">
              <a:avLst/>
            </a:prstGeom>
            <a:ln w="12700" cap="flat">
              <a:noFill/>
              <a:miter lim="400000"/>
            </a:ln>
            <a:effectLst/>
          </p:spPr>
        </p:pic>
        <p:sp>
          <p:nvSpPr>
            <p:cNvPr id="275" name="Caption"/>
            <p:cNvSpPr/>
            <p:nvPr/>
          </p:nvSpPr>
          <p:spPr>
            <a:xfrm>
              <a:off x="0" y="7344729"/>
              <a:ext cx="5565438" cy="4318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r>
                <a:t>Caption</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04" name="Rectangle 10"/>
          <p:cNvSpPr/>
          <p:nvPr/>
        </p:nvSpPr>
        <p:spPr>
          <a:xfrm flipH="1">
            <a:off x="1" y="-1"/>
            <a:ext cx="12191999" cy="1575957"/>
          </a:xfrm>
          <a:prstGeom prst="rect">
            <a:avLst/>
          </a:prstGeom>
          <a:gradFill>
            <a:gsLst>
              <a:gs pos="0">
                <a:srgbClr val="000000">
                  <a:alpha val="96000"/>
                </a:srgbClr>
              </a:gs>
              <a:gs pos="100000">
                <a:srgbClr val="104862"/>
              </a:gs>
            </a:gsLst>
            <a:lin ang="8400000"/>
          </a:gradFill>
          <a:ln w="12700">
            <a:miter lim="400000"/>
          </a:ln>
        </p:spPr>
        <p:txBody>
          <a:bodyPr lIns="45719" rIns="45719" anchor="ctr"/>
          <a:lstStyle/>
          <a:p>
            <a:pPr algn="ctr">
              <a:defRPr>
                <a:solidFill>
                  <a:srgbClr val="FFFFFF"/>
                </a:solidFill>
              </a:defRPr>
            </a:pPr>
            <a:endParaRPr/>
          </a:p>
        </p:txBody>
      </p:sp>
      <p:sp>
        <p:nvSpPr>
          <p:cNvPr id="105" name="Rectangle 12"/>
          <p:cNvSpPr/>
          <p:nvPr/>
        </p:nvSpPr>
        <p:spPr>
          <a:xfrm rot="10800000" flipH="1">
            <a:off x="8128857" y="0"/>
            <a:ext cx="4063144" cy="1576413"/>
          </a:xfrm>
          <a:prstGeom prst="rect">
            <a:avLst/>
          </a:prstGeom>
          <a:gradFill>
            <a:gsLst>
              <a:gs pos="19000">
                <a:srgbClr val="0A3041">
                  <a:alpha val="68000"/>
                </a:srgbClr>
              </a:gs>
              <a:gs pos="100000">
                <a:schemeClr val="accent1">
                  <a:alpha val="79000"/>
                </a:schemeClr>
              </a:gs>
            </a:gsLst>
            <a:lin ang="19200000"/>
          </a:gradFill>
          <a:ln w="12700">
            <a:miter lim="400000"/>
          </a:ln>
        </p:spPr>
        <p:txBody>
          <a:bodyPr lIns="45719" rIns="45719" anchor="ctr"/>
          <a:lstStyle/>
          <a:p>
            <a:pPr algn="ctr">
              <a:defRPr>
                <a:solidFill>
                  <a:srgbClr val="FFFFFF"/>
                </a:solidFill>
              </a:defRPr>
            </a:pPr>
            <a:endParaRPr/>
          </a:p>
        </p:txBody>
      </p:sp>
      <p:sp>
        <p:nvSpPr>
          <p:cNvPr id="106" name="Rectangle 14"/>
          <p:cNvSpPr/>
          <p:nvPr/>
        </p:nvSpPr>
        <p:spPr>
          <a:xfrm rot="5400000">
            <a:off x="5307777" y="-5307778"/>
            <a:ext cx="1576447" cy="12192003"/>
          </a:xfrm>
          <a:prstGeom prst="rect">
            <a:avLst/>
          </a:prstGeom>
          <a:gradFill>
            <a:gsLst>
              <a:gs pos="23000">
                <a:schemeClr val="accent1">
                  <a:alpha val="0"/>
                </a:schemeClr>
              </a:gs>
              <a:gs pos="99000">
                <a:srgbClr val="000000">
                  <a:alpha val="74000"/>
                </a:srgbClr>
              </a:gs>
            </a:gsLst>
            <a:lin ang="20400000"/>
          </a:gradFill>
          <a:ln w="12700">
            <a:miter lim="400000"/>
          </a:ln>
        </p:spPr>
        <p:txBody>
          <a:bodyPr lIns="45719" rIns="45719" anchor="ctr"/>
          <a:lstStyle/>
          <a:p>
            <a:pPr algn="ctr">
              <a:defRPr>
                <a:solidFill>
                  <a:srgbClr val="FFFFFF"/>
                </a:solidFill>
              </a:defRPr>
            </a:pPr>
            <a:endParaRPr/>
          </a:p>
        </p:txBody>
      </p:sp>
      <p:sp>
        <p:nvSpPr>
          <p:cNvPr id="107" name="Title 1"/>
          <p:cNvSpPr txBox="1">
            <a:spLocks noGrp="1"/>
          </p:cNvSpPr>
          <p:nvPr>
            <p:ph type="title"/>
          </p:nvPr>
        </p:nvSpPr>
        <p:spPr>
          <a:xfrm>
            <a:off x="1371596" y="348864"/>
            <a:ext cx="10044025" cy="877730"/>
          </a:xfrm>
          <a:prstGeom prst="rect">
            <a:avLst/>
          </a:prstGeom>
        </p:spPr>
        <p:txBody>
          <a:bodyPr/>
          <a:lstStyle>
            <a:lvl1pPr>
              <a:defRPr sz="4000">
                <a:solidFill>
                  <a:srgbClr val="FFFFFF"/>
                </a:solidFill>
              </a:defRPr>
            </a:lvl1pPr>
          </a:lstStyle>
          <a:p>
            <a:r>
              <a:t>Objectives</a:t>
            </a:r>
          </a:p>
        </p:txBody>
      </p:sp>
      <p:grpSp>
        <p:nvGrpSpPr>
          <p:cNvPr id="120" name="Content Placeholder 2"/>
          <p:cNvGrpSpPr/>
          <p:nvPr/>
        </p:nvGrpSpPr>
        <p:grpSpPr>
          <a:xfrm>
            <a:off x="926277" y="2465560"/>
            <a:ext cx="10363387" cy="3471795"/>
            <a:chOff x="0" y="0"/>
            <a:chExt cx="10363386" cy="3471794"/>
          </a:xfrm>
        </p:grpSpPr>
        <p:sp>
          <p:nvSpPr>
            <p:cNvPr id="108" name="Circle"/>
            <p:cNvSpPr/>
            <p:nvPr/>
          </p:nvSpPr>
          <p:spPr>
            <a:xfrm>
              <a:off x="0" y="15047"/>
              <a:ext cx="1371987" cy="1371987"/>
            </a:xfrm>
            <a:prstGeom prst="ellipse">
              <a:avLst/>
            </a:prstGeom>
            <a:solidFill>
              <a:schemeClr val="accent2"/>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endParaRPr/>
            </a:p>
          </p:txBody>
        </p:sp>
        <p:sp>
          <p:nvSpPr>
            <p:cNvPr id="109" name="Square"/>
            <p:cNvSpPr/>
            <p:nvPr/>
          </p:nvSpPr>
          <p:spPr>
            <a:xfrm>
              <a:off x="288116" y="303163"/>
              <a:ext cx="795752" cy="795752"/>
            </a:xfrm>
            <a:prstGeom prst="rect">
              <a:avLst/>
            </a:prstGeom>
            <a:blipFill rotWithShape="1">
              <a:blip r:embed="rId2"/>
              <a:srcRect/>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endParaRPr/>
            </a:p>
          </p:txBody>
        </p:sp>
        <p:sp>
          <p:nvSpPr>
            <p:cNvPr id="110" name="Describe the role &amp; responsibilities of a WVNA Legislative Leader"/>
            <p:cNvSpPr txBox="1"/>
            <p:nvPr/>
          </p:nvSpPr>
          <p:spPr>
            <a:xfrm>
              <a:off x="1665981" y="274319"/>
              <a:ext cx="3233965" cy="85344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889000">
                <a:lnSpc>
                  <a:spcPct val="90000"/>
                </a:lnSpc>
                <a:spcBef>
                  <a:spcPts val="800"/>
                </a:spcBef>
                <a:defRPr sz="2000"/>
              </a:lvl1pPr>
            </a:lstStyle>
            <a:p>
              <a:r>
                <a:t>Describe the role &amp; responsibilities of a WVNA Legislative Leader </a:t>
              </a:r>
            </a:p>
          </p:txBody>
        </p:sp>
        <p:sp>
          <p:nvSpPr>
            <p:cNvPr id="111" name="Circle"/>
            <p:cNvSpPr/>
            <p:nvPr/>
          </p:nvSpPr>
          <p:spPr>
            <a:xfrm>
              <a:off x="5463439" y="15047"/>
              <a:ext cx="1371987" cy="1371987"/>
            </a:xfrm>
            <a:prstGeom prst="ellipse">
              <a:avLst/>
            </a:prstGeom>
            <a:solidFill>
              <a:schemeClr val="accent3"/>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endParaRPr/>
            </a:p>
          </p:txBody>
        </p:sp>
        <p:sp>
          <p:nvSpPr>
            <p:cNvPr id="112" name="Square"/>
            <p:cNvSpPr/>
            <p:nvPr/>
          </p:nvSpPr>
          <p:spPr>
            <a:xfrm>
              <a:off x="5751556" y="303163"/>
              <a:ext cx="795752" cy="795752"/>
            </a:xfrm>
            <a:prstGeom prst="rect">
              <a:avLst/>
            </a:prstGeom>
            <a:blipFill rotWithShape="1">
              <a:blip r:embed="rId3"/>
              <a:srcRect/>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endParaRPr/>
            </a:p>
          </p:txBody>
        </p:sp>
        <p:sp>
          <p:nvSpPr>
            <p:cNvPr id="113" name="Compare and contrast the WVNA Health Policy &amp; Legislative (HP&amp;L) Statement to a Legislative Agenda"/>
            <p:cNvSpPr txBox="1"/>
            <p:nvPr/>
          </p:nvSpPr>
          <p:spPr>
            <a:xfrm>
              <a:off x="7129422" y="0"/>
              <a:ext cx="3233965" cy="140208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889000">
                <a:lnSpc>
                  <a:spcPct val="90000"/>
                </a:lnSpc>
                <a:spcBef>
                  <a:spcPts val="800"/>
                </a:spcBef>
                <a:defRPr sz="2000"/>
              </a:lvl1pPr>
            </a:lstStyle>
            <a:p>
              <a:r>
                <a:t>Compare and contrast the WVNA Health Policy &amp; Legislative (HP&amp;L) Statement to a Legislative Agenda </a:t>
              </a:r>
            </a:p>
          </p:txBody>
        </p:sp>
        <p:sp>
          <p:nvSpPr>
            <p:cNvPr id="114" name="Circle"/>
            <p:cNvSpPr/>
            <p:nvPr/>
          </p:nvSpPr>
          <p:spPr>
            <a:xfrm>
              <a:off x="0" y="2099808"/>
              <a:ext cx="1371987" cy="1371987"/>
            </a:xfrm>
            <a:prstGeom prst="ellipse">
              <a:avLst/>
            </a:prstGeom>
            <a:solidFill>
              <a:schemeClr val="accent4"/>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endParaRPr/>
            </a:p>
          </p:txBody>
        </p:sp>
        <p:sp>
          <p:nvSpPr>
            <p:cNvPr id="115" name="Square"/>
            <p:cNvSpPr/>
            <p:nvPr/>
          </p:nvSpPr>
          <p:spPr>
            <a:xfrm>
              <a:off x="288116" y="2387925"/>
              <a:ext cx="795752" cy="795752"/>
            </a:xfrm>
            <a:prstGeom prst="rect">
              <a:avLst/>
            </a:prstGeom>
            <a:blipFill rotWithShape="1">
              <a:blip r:embed="rId4"/>
              <a:srcRect/>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endParaRPr/>
            </a:p>
          </p:txBody>
        </p:sp>
        <p:sp>
          <p:nvSpPr>
            <p:cNvPr id="116" name="Describe recommendations for strategic communication with policy-makers as a WVNA Legislative Leader"/>
            <p:cNvSpPr txBox="1"/>
            <p:nvPr/>
          </p:nvSpPr>
          <p:spPr>
            <a:xfrm>
              <a:off x="1665981" y="2221920"/>
              <a:ext cx="3233965" cy="112776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889000">
                <a:lnSpc>
                  <a:spcPct val="90000"/>
                </a:lnSpc>
                <a:spcBef>
                  <a:spcPts val="800"/>
                </a:spcBef>
                <a:defRPr sz="2000"/>
              </a:lvl1pPr>
            </a:lstStyle>
            <a:p>
              <a:r>
                <a:t>Describe recommendations for strategic communication with policy-makers as a WVNA Legislative Leader</a:t>
              </a:r>
            </a:p>
          </p:txBody>
        </p:sp>
        <p:sp>
          <p:nvSpPr>
            <p:cNvPr id="117" name="Circle"/>
            <p:cNvSpPr/>
            <p:nvPr/>
          </p:nvSpPr>
          <p:spPr>
            <a:xfrm>
              <a:off x="5463439" y="2099808"/>
              <a:ext cx="1371987" cy="1371987"/>
            </a:xfrm>
            <a:prstGeom prst="ellipse">
              <a:avLst/>
            </a:prstGeom>
            <a:solidFill>
              <a:schemeClr val="accent5"/>
            </a:solidFill>
            <a:ln w="12700" cap="flat">
              <a:noFill/>
              <a:miter lim="400000"/>
            </a:ln>
            <a:effectLst/>
          </p:spPr>
          <p:txBody>
            <a:bodyPr wrap="square" lIns="45719" tIns="45719" rIns="45719" bIns="45719" numCol="1" anchor="t">
              <a:noAutofit/>
            </a:bodyPr>
            <a:lstStyle/>
            <a:p>
              <a:pPr>
                <a:lnSpc>
                  <a:spcPct val="90000"/>
                </a:lnSpc>
                <a:spcBef>
                  <a:spcPts val="1000"/>
                </a:spcBef>
                <a:defRPr sz="2800"/>
              </a:pPr>
              <a:endParaRPr/>
            </a:p>
          </p:txBody>
        </p:sp>
        <p:sp>
          <p:nvSpPr>
            <p:cNvPr id="118" name="Square"/>
            <p:cNvSpPr/>
            <p:nvPr/>
          </p:nvSpPr>
          <p:spPr>
            <a:xfrm>
              <a:off x="5751556" y="2387925"/>
              <a:ext cx="795752" cy="795752"/>
            </a:xfrm>
            <a:prstGeom prst="rect">
              <a:avLst/>
            </a:prstGeom>
            <a:blipFill rotWithShape="1">
              <a:blip r:embed="rId5"/>
              <a:srcRect/>
              <a:stretch>
                <a:fillRect/>
              </a:stretch>
            </a:blipFill>
            <a:ln w="12700" cap="flat">
              <a:noFill/>
              <a:miter lim="400000"/>
            </a:ln>
            <a:effectLst/>
          </p:spPr>
          <p:txBody>
            <a:bodyPr wrap="square" lIns="45719" tIns="45719" rIns="45719" bIns="45719" numCol="1" anchor="t">
              <a:noAutofit/>
            </a:bodyPr>
            <a:lstStyle/>
            <a:p>
              <a:pPr>
                <a:lnSpc>
                  <a:spcPct val="90000"/>
                </a:lnSpc>
                <a:spcBef>
                  <a:spcPts val="1000"/>
                </a:spcBef>
                <a:defRPr sz="2800"/>
              </a:pPr>
              <a:endParaRPr/>
            </a:p>
          </p:txBody>
        </p:sp>
        <p:sp>
          <p:nvSpPr>
            <p:cNvPr id="119" name="Summarize state legislative process"/>
            <p:cNvSpPr txBox="1"/>
            <p:nvPr/>
          </p:nvSpPr>
          <p:spPr>
            <a:xfrm>
              <a:off x="7129422" y="2496240"/>
              <a:ext cx="3233965" cy="57912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numCol="1" anchor="ctr">
              <a:spAutoFit/>
            </a:bodyPr>
            <a:lstStyle>
              <a:lvl1pPr defTabSz="889000">
                <a:lnSpc>
                  <a:spcPct val="90000"/>
                </a:lnSpc>
                <a:spcBef>
                  <a:spcPts val="800"/>
                </a:spcBef>
                <a:defRPr sz="2000"/>
              </a:lvl1pPr>
            </a:lstStyle>
            <a:p>
              <a:r>
                <a:t>Summarize state legislative process </a:t>
              </a: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79" name="Rectangle 9"/>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80" name="Rectangle 11"/>
          <p:cNvSpPr/>
          <p:nvPr/>
        </p:nvSpPr>
        <p:spPr>
          <a:xfrm rot="5400000" flipH="1">
            <a:off x="-1410084" y="1410081"/>
            <a:ext cx="6858001" cy="4037838"/>
          </a:xfrm>
          <a:prstGeom prst="rect">
            <a:avLst/>
          </a:prstGeom>
          <a:gradFill>
            <a:gsLst>
              <a:gs pos="8000">
                <a:srgbClr val="000000"/>
              </a:gs>
              <a:gs pos="100000">
                <a:srgbClr val="104862"/>
              </a:gs>
            </a:gsLst>
            <a:lin ang="3000000"/>
          </a:gradFill>
          <a:ln w="12700">
            <a:miter lim="400000"/>
          </a:ln>
        </p:spPr>
        <p:txBody>
          <a:bodyPr lIns="45719" rIns="45719" anchor="ctr"/>
          <a:lstStyle/>
          <a:p>
            <a:pPr algn="ctr">
              <a:defRPr>
                <a:solidFill>
                  <a:srgbClr val="FFFFFF"/>
                </a:solidFill>
              </a:defRPr>
            </a:pPr>
            <a:endParaRPr/>
          </a:p>
        </p:txBody>
      </p:sp>
      <p:sp>
        <p:nvSpPr>
          <p:cNvPr id="281" name="Rectangle 13"/>
          <p:cNvSpPr/>
          <p:nvPr/>
        </p:nvSpPr>
        <p:spPr>
          <a:xfrm rot="5400000" flipH="1">
            <a:off x="-1410085" y="1420219"/>
            <a:ext cx="6858000" cy="4037840"/>
          </a:xfrm>
          <a:prstGeom prst="rect">
            <a:avLst/>
          </a:prstGeom>
          <a:gradFill>
            <a:gsLst>
              <a:gs pos="0">
                <a:srgbClr val="000000">
                  <a:alpha val="0"/>
                </a:srgbClr>
              </a:gs>
              <a:gs pos="99000">
                <a:schemeClr val="accent1">
                  <a:alpha val="46000"/>
                </a:schemeClr>
              </a:gs>
            </a:gsLst>
            <a:lin ang="1800000"/>
          </a:gradFill>
          <a:ln w="12700">
            <a:miter lim="400000"/>
          </a:ln>
        </p:spPr>
        <p:txBody>
          <a:bodyPr lIns="45719" rIns="45719" anchor="ctr"/>
          <a:lstStyle/>
          <a:p>
            <a:pPr algn="ctr">
              <a:defRPr>
                <a:solidFill>
                  <a:srgbClr val="FFFFFF"/>
                </a:solidFill>
              </a:defRPr>
            </a:pPr>
            <a:endParaRPr/>
          </a:p>
        </p:txBody>
      </p:sp>
      <p:sp>
        <p:nvSpPr>
          <p:cNvPr id="282" name="Rectangle 15"/>
          <p:cNvSpPr/>
          <p:nvPr/>
        </p:nvSpPr>
        <p:spPr>
          <a:xfrm rot="5400000" flipH="1">
            <a:off x="767923" y="3588084"/>
            <a:ext cx="2501980" cy="4037842"/>
          </a:xfrm>
          <a:prstGeom prst="rect">
            <a:avLst/>
          </a:prstGeom>
          <a:gradFill>
            <a:gsLst>
              <a:gs pos="2000">
                <a:schemeClr val="accent1">
                  <a:alpha val="29000"/>
                </a:schemeClr>
              </a:gs>
              <a:gs pos="100000">
                <a:srgbClr val="000000">
                  <a:alpha val="30000"/>
                </a:srgbClr>
              </a:gs>
            </a:gsLst>
            <a:lin ang="7799999"/>
          </a:gradFill>
          <a:ln w="12700">
            <a:miter lim="400000"/>
          </a:ln>
        </p:spPr>
        <p:txBody>
          <a:bodyPr lIns="45719" rIns="45719" anchor="ctr"/>
          <a:lstStyle/>
          <a:p>
            <a:pPr algn="ctr">
              <a:defRPr>
                <a:solidFill>
                  <a:srgbClr val="FFFFFF"/>
                </a:solidFill>
              </a:defRPr>
            </a:pPr>
            <a:endParaRPr/>
          </a:p>
        </p:txBody>
      </p:sp>
      <p:sp>
        <p:nvSpPr>
          <p:cNvPr id="283" name="Freeform: Shape 17"/>
          <p:cNvSpPr/>
          <p:nvPr/>
        </p:nvSpPr>
        <p:spPr>
          <a:xfrm rot="20635413">
            <a:off x="-501737" y="969717"/>
            <a:ext cx="3900357" cy="4178960"/>
          </a:xfrm>
          <a:custGeom>
            <a:avLst/>
            <a:gdLst/>
            <a:ahLst/>
            <a:cxnLst>
              <a:cxn ang="0">
                <a:pos x="wd2" y="hd2"/>
              </a:cxn>
              <a:cxn ang="5400000">
                <a:pos x="wd2" y="hd2"/>
              </a:cxn>
              <a:cxn ang="10800000">
                <a:pos x="wd2" y="hd2"/>
              </a:cxn>
              <a:cxn ang="16200000">
                <a:pos x="wd2" y="hd2"/>
              </a:cxn>
            </a:cxnLst>
            <a:rect l="0" t="0" r="r" b="b"/>
            <a:pathLst>
              <a:path w="21600" h="21600"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29000">
                <a:srgbClr val="000000">
                  <a:alpha val="0"/>
                </a:srgbClr>
              </a:gs>
              <a:gs pos="100000">
                <a:schemeClr val="accent1">
                  <a:alpha val="43000"/>
                </a:schemeClr>
              </a:gs>
            </a:gsLst>
            <a:lin ang="1800000"/>
          </a:gradFill>
          <a:ln w="12700">
            <a:miter lim="400000"/>
          </a:ln>
        </p:spPr>
        <p:txBody>
          <a:bodyPr lIns="45719" rIns="45719" anchor="ctr"/>
          <a:lstStyle/>
          <a:p>
            <a:pPr algn="ctr">
              <a:defRPr>
                <a:solidFill>
                  <a:srgbClr val="FFFFFF"/>
                </a:solidFill>
              </a:defRPr>
            </a:pPr>
            <a:endParaRPr/>
          </a:p>
        </p:txBody>
      </p:sp>
      <p:sp>
        <p:nvSpPr>
          <p:cNvPr id="284" name="Rectangle 19"/>
          <p:cNvSpPr/>
          <p:nvPr/>
        </p:nvSpPr>
        <p:spPr>
          <a:xfrm rot="5400000" flipH="1">
            <a:off x="-1410093" y="1399943"/>
            <a:ext cx="6858004" cy="4037836"/>
          </a:xfrm>
          <a:prstGeom prst="rect">
            <a:avLst/>
          </a:prstGeom>
          <a:gradFill>
            <a:gsLst>
              <a:gs pos="0">
                <a:srgbClr val="000000">
                  <a:alpha val="0"/>
                </a:srgbClr>
              </a:gs>
              <a:gs pos="99000">
                <a:srgbClr val="46B1E1">
                  <a:alpha val="11000"/>
                </a:srgbClr>
              </a:gs>
            </a:gsLst>
            <a:lin ang="7199999"/>
          </a:gradFill>
          <a:ln w="12700">
            <a:miter lim="400000"/>
          </a:ln>
        </p:spPr>
        <p:txBody>
          <a:bodyPr lIns="45719" rIns="45719" anchor="ctr"/>
          <a:lstStyle/>
          <a:p>
            <a:pPr algn="ctr">
              <a:defRPr>
                <a:solidFill>
                  <a:srgbClr val="FFFFFF"/>
                </a:solidFill>
              </a:defRPr>
            </a:pPr>
            <a:endParaRPr/>
          </a:p>
        </p:txBody>
      </p:sp>
      <p:sp>
        <p:nvSpPr>
          <p:cNvPr id="285" name="Title 1"/>
          <p:cNvSpPr txBox="1">
            <a:spLocks noGrp="1"/>
          </p:cNvSpPr>
          <p:nvPr>
            <p:ph type="title"/>
          </p:nvPr>
        </p:nvSpPr>
        <p:spPr>
          <a:xfrm>
            <a:off x="253891" y="586854"/>
            <a:ext cx="3414197" cy="3387499"/>
          </a:xfrm>
          <a:prstGeom prst="rect">
            <a:avLst/>
          </a:prstGeom>
        </p:spPr>
        <p:txBody>
          <a:bodyPr anchor="b"/>
          <a:lstStyle>
            <a:lvl1pPr algn="r">
              <a:defRPr sz="3700">
                <a:solidFill>
                  <a:srgbClr val="FFFFFF"/>
                </a:solidFill>
              </a:defRPr>
            </a:lvl1pPr>
          </a:lstStyle>
          <a:p>
            <a:r>
              <a:t>Legislative Leader Responsibilities</a:t>
            </a:r>
          </a:p>
        </p:txBody>
      </p:sp>
      <p:sp>
        <p:nvSpPr>
          <p:cNvPr id="286" name="Content Placeholder 2"/>
          <p:cNvSpPr txBox="1">
            <a:spLocks noGrp="1"/>
          </p:cNvSpPr>
          <p:nvPr>
            <p:ph type="body" idx="1"/>
          </p:nvPr>
        </p:nvSpPr>
        <p:spPr>
          <a:xfrm>
            <a:off x="4134810" y="649479"/>
            <a:ext cx="7922870" cy="5546049"/>
          </a:xfrm>
          <a:prstGeom prst="rect">
            <a:avLst/>
          </a:prstGeom>
        </p:spPr>
        <p:txBody>
          <a:bodyPr anchor="ctr"/>
          <a:lstStyle/>
          <a:p>
            <a:pPr marL="0" indent="0" defTabSz="877822">
              <a:spcBef>
                <a:spcPts val="0"/>
              </a:spcBef>
              <a:buSzTx/>
              <a:buNone/>
              <a:defRPr sz="1700" b="1">
                <a:latin typeface="Tahoma"/>
                <a:ea typeface="Tahoma"/>
                <a:cs typeface="Tahoma"/>
                <a:sym typeface="Tahoma"/>
              </a:defRPr>
            </a:pPr>
            <a:r>
              <a:t>Assessment: Do you have the information you need to  coordinate political advocacy in your District?</a:t>
            </a:r>
            <a:endParaRPr sz="2300"/>
          </a:p>
          <a:p>
            <a:pPr marL="0" indent="0" defTabSz="877822">
              <a:spcBef>
                <a:spcPts val="0"/>
              </a:spcBef>
              <a:buSzTx/>
              <a:buNone/>
              <a:defRPr sz="1700" b="1">
                <a:latin typeface="Tahoma"/>
                <a:ea typeface="Tahoma"/>
                <a:cs typeface="Tahoma"/>
                <a:sym typeface="Tahoma"/>
              </a:defRPr>
            </a:pPr>
            <a:r>
              <a:t>Who, what, when, where, how?</a:t>
            </a:r>
            <a:endParaRPr sz="2300"/>
          </a:p>
          <a:p>
            <a:pPr marL="0" indent="0" defTabSz="877822">
              <a:spcBef>
                <a:spcPts val="0"/>
              </a:spcBef>
              <a:buSzTx/>
              <a:buNone/>
              <a:defRPr sz="1700" b="1">
                <a:latin typeface="Tahoma"/>
                <a:ea typeface="Tahoma"/>
                <a:cs typeface="Tahoma"/>
                <a:sym typeface="Tahoma"/>
              </a:defRPr>
            </a:pPr>
            <a:endParaRPr sz="2300"/>
          </a:p>
          <a:p>
            <a:pPr marL="0" indent="0" defTabSz="877822">
              <a:spcBef>
                <a:spcPts val="0"/>
              </a:spcBef>
              <a:buSzTx/>
              <a:buNone/>
              <a:defRPr sz="1700" b="1">
                <a:solidFill>
                  <a:srgbClr val="FF0000"/>
                </a:solidFill>
                <a:latin typeface="Tahoma"/>
                <a:ea typeface="Tahoma"/>
                <a:cs typeface="Tahoma"/>
                <a:sym typeface="Tahoma"/>
              </a:defRPr>
            </a:pPr>
            <a:r>
              <a:t>Who will you communicate with?</a:t>
            </a:r>
          </a:p>
          <a:p>
            <a:pPr marL="0" indent="0" defTabSz="877822">
              <a:spcBef>
                <a:spcPts val="0"/>
              </a:spcBef>
              <a:buSzTx/>
              <a:buNone/>
              <a:defRPr sz="1700">
                <a:latin typeface="Tahoma"/>
                <a:ea typeface="Tahoma"/>
                <a:cs typeface="Tahoma"/>
                <a:sym typeface="Tahoma"/>
              </a:defRPr>
            </a:pPr>
            <a:r>
              <a:t>	</a:t>
            </a:r>
          </a:p>
          <a:p>
            <a:pPr marL="438911" lvl="1" indent="0" defTabSz="877822">
              <a:spcBef>
                <a:spcPts val="0"/>
              </a:spcBef>
              <a:defRPr sz="1700">
                <a:latin typeface="Tahoma"/>
                <a:ea typeface="Tahoma"/>
                <a:cs typeface="Tahoma"/>
                <a:sym typeface="Tahoma"/>
              </a:defRPr>
            </a:pPr>
            <a:r>
              <a:t> </a:t>
            </a:r>
            <a:r>
              <a:rPr b="1"/>
              <a:t>Know the Senators &amp; Delegates in your district</a:t>
            </a:r>
          </a:p>
          <a:p>
            <a:pPr marL="877822" lvl="2" indent="0" defTabSz="877822">
              <a:spcBef>
                <a:spcPts val="0"/>
              </a:spcBef>
              <a:defRPr sz="1700">
                <a:latin typeface="Tahoma"/>
                <a:ea typeface="Tahoma"/>
                <a:cs typeface="Tahoma"/>
                <a:sym typeface="Tahoma"/>
              </a:defRPr>
            </a:pPr>
            <a:r>
              <a:t> Email </a:t>
            </a:r>
            <a:r>
              <a:rPr u="sng">
                <a:solidFill>
                  <a:srgbClr val="467886"/>
                </a:solidFill>
                <a:uFill>
                  <a:solidFill>
                    <a:srgbClr val="467886"/>
                  </a:solidFill>
                </a:uFill>
                <a:hlinkClick r:id="rId3"/>
              </a:rPr>
              <a:t>centraloffice@wvnurses.org</a:t>
            </a:r>
            <a:r>
              <a:t> your district # and the Delegates </a:t>
            </a:r>
          </a:p>
          <a:p>
            <a:pPr marL="0" lvl="2" indent="877822" defTabSz="877822">
              <a:spcBef>
                <a:spcPts val="0"/>
              </a:spcBef>
              <a:buSzTx/>
              <a:buNone/>
              <a:defRPr sz="1700">
                <a:latin typeface="Tahoma"/>
                <a:ea typeface="Tahoma"/>
                <a:cs typeface="Tahoma"/>
                <a:sym typeface="Tahoma"/>
              </a:defRPr>
            </a:pPr>
            <a:r>
              <a:t>  you will be responsible for communicating with to avoid overlap; </a:t>
            </a:r>
          </a:p>
          <a:p>
            <a:pPr marL="0" lvl="2" indent="877822" defTabSz="877822">
              <a:spcBef>
                <a:spcPts val="0"/>
              </a:spcBef>
              <a:buSzTx/>
              <a:buNone/>
              <a:defRPr sz="1700">
                <a:latin typeface="Tahoma"/>
                <a:ea typeface="Tahoma"/>
                <a:cs typeface="Tahoma"/>
                <a:sym typeface="Tahoma"/>
              </a:defRPr>
            </a:pPr>
            <a:r>
              <a:t>  please note if you already have an existing relationship with Delegate</a:t>
            </a:r>
          </a:p>
          <a:p>
            <a:pPr marL="0" lvl="2" indent="877822" defTabSz="877822">
              <a:spcBef>
                <a:spcPts val="0"/>
              </a:spcBef>
              <a:buSzTx/>
              <a:buNone/>
              <a:defRPr sz="1700">
                <a:latin typeface="Tahoma"/>
                <a:ea typeface="Tahoma"/>
                <a:cs typeface="Tahoma"/>
                <a:sym typeface="Tahoma"/>
              </a:defRPr>
            </a:pPr>
            <a:endParaRPr/>
          </a:p>
          <a:p>
            <a:pPr marL="438911" lvl="1" indent="0" defTabSz="877822">
              <a:spcBef>
                <a:spcPts val="0"/>
              </a:spcBef>
              <a:defRPr sz="1700">
                <a:latin typeface="Tahoma"/>
                <a:ea typeface="Tahoma"/>
                <a:cs typeface="Tahoma"/>
                <a:sym typeface="Tahoma"/>
              </a:defRPr>
            </a:pPr>
            <a:r>
              <a:t> </a:t>
            </a:r>
            <a:r>
              <a:rPr b="1"/>
              <a:t>List of WVNA members in your district</a:t>
            </a:r>
          </a:p>
          <a:p>
            <a:pPr marL="877822" lvl="2" indent="0" defTabSz="877822">
              <a:spcBef>
                <a:spcPts val="0"/>
              </a:spcBef>
              <a:defRPr sz="1700">
                <a:latin typeface="Tahoma"/>
                <a:ea typeface="Tahoma"/>
                <a:cs typeface="Tahoma"/>
                <a:sym typeface="Tahoma"/>
              </a:defRPr>
            </a:pPr>
            <a:r>
              <a:t> Executive director can provide if needed</a:t>
            </a:r>
          </a:p>
          <a:p>
            <a:pPr marL="877822" lvl="2" indent="0" defTabSz="877822">
              <a:spcBef>
                <a:spcPts val="0"/>
              </a:spcBef>
              <a:defRPr sz="1700">
                <a:latin typeface="Tahoma"/>
                <a:ea typeface="Tahoma"/>
                <a:cs typeface="Tahoma"/>
                <a:sym typeface="Tahoma"/>
              </a:defRPr>
            </a:pPr>
            <a:endParaRPr/>
          </a:p>
          <a:p>
            <a:pPr marL="438911" lvl="1" indent="0" defTabSz="877822">
              <a:spcBef>
                <a:spcPts val="0"/>
              </a:spcBef>
              <a:defRPr sz="1700">
                <a:latin typeface="Tahoma"/>
                <a:ea typeface="Tahoma"/>
                <a:cs typeface="Tahoma"/>
                <a:sym typeface="Tahoma"/>
              </a:defRPr>
            </a:pPr>
            <a:r>
              <a:t> </a:t>
            </a:r>
            <a:r>
              <a:rPr b="1"/>
              <a:t>Do you know the Legislative Leader currently on the Board?</a:t>
            </a:r>
          </a:p>
          <a:p>
            <a:pPr marL="877822" lvl="2" indent="0" defTabSz="877822">
              <a:spcBef>
                <a:spcPts val="0"/>
              </a:spcBef>
              <a:defRPr sz="1700">
                <a:latin typeface="Tahoma"/>
                <a:ea typeface="Tahoma"/>
                <a:cs typeface="Tahoma"/>
                <a:sym typeface="Tahoma"/>
              </a:defRPr>
            </a:pPr>
            <a:r>
              <a:t>Legislative Updates Virtual Meeting: Every Tuesday during session @7pm </a:t>
            </a:r>
          </a:p>
          <a:p>
            <a:pPr marL="877822" lvl="2" indent="0" defTabSz="877822">
              <a:spcBef>
                <a:spcPts val="0"/>
              </a:spcBef>
              <a:defRPr sz="1700">
                <a:latin typeface="Tahoma"/>
                <a:ea typeface="Tahoma"/>
                <a:cs typeface="Tahoma"/>
                <a:sym typeface="Tahoma"/>
              </a:defRPr>
            </a:pPr>
            <a:r>
              <a:t>HP&amp;L Committee Chair:  Lya M. Stroupe</a:t>
            </a:r>
          </a:p>
          <a:p>
            <a:pPr marL="877822" lvl="2" indent="0" defTabSz="877822">
              <a:spcBef>
                <a:spcPts val="0"/>
              </a:spcBef>
              <a:defRPr sz="1700">
                <a:latin typeface="Tahoma"/>
                <a:ea typeface="Tahoma"/>
                <a:cs typeface="Tahoma"/>
                <a:sym typeface="Tahoma"/>
              </a:defRPr>
            </a:pPr>
            <a:r>
              <a:t>President:  Donte Newsom</a:t>
            </a:r>
          </a:p>
          <a:p>
            <a:pPr marL="877822" lvl="2" indent="0" defTabSz="877822">
              <a:spcBef>
                <a:spcPts val="0"/>
              </a:spcBef>
              <a:defRPr sz="1700">
                <a:latin typeface="Tahoma"/>
                <a:ea typeface="Tahoma"/>
                <a:cs typeface="Tahoma"/>
                <a:sym typeface="Tahoma"/>
              </a:defRPr>
            </a:pPr>
            <a:r>
              <a:t>Vice-President:  Jodi Biller</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Rectangle 9"/>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291" name="Rectangle 11"/>
          <p:cNvSpPr/>
          <p:nvPr/>
        </p:nvSpPr>
        <p:spPr>
          <a:xfrm rot="5400000" flipH="1">
            <a:off x="-1417539" y="1417538"/>
            <a:ext cx="6875819" cy="4040745"/>
          </a:xfrm>
          <a:prstGeom prst="rect">
            <a:avLst/>
          </a:prstGeom>
          <a:gradFill>
            <a:gsLst>
              <a:gs pos="0">
                <a:srgbClr val="000000"/>
              </a:gs>
              <a:gs pos="100000">
                <a:srgbClr val="104862"/>
              </a:gs>
            </a:gsLst>
            <a:lin ang="18600000"/>
          </a:gradFill>
          <a:ln w="12700">
            <a:miter lim="400000"/>
          </a:ln>
        </p:spPr>
        <p:txBody>
          <a:bodyPr lIns="45719" rIns="45719" anchor="ctr"/>
          <a:lstStyle/>
          <a:p>
            <a:pPr algn="ctr">
              <a:defRPr>
                <a:solidFill>
                  <a:srgbClr val="FFFFFF"/>
                </a:solidFill>
              </a:defRPr>
            </a:pPr>
            <a:endParaRPr/>
          </a:p>
        </p:txBody>
      </p:sp>
      <p:sp>
        <p:nvSpPr>
          <p:cNvPr id="292" name="Rectangle 13"/>
          <p:cNvSpPr/>
          <p:nvPr/>
        </p:nvSpPr>
        <p:spPr>
          <a:xfrm rot="16200000">
            <a:off x="-158496" y="2660473"/>
            <a:ext cx="4355595" cy="4038604"/>
          </a:xfrm>
          <a:prstGeom prst="rect">
            <a:avLst/>
          </a:prstGeom>
          <a:gradFill>
            <a:gsLst>
              <a:gs pos="0">
                <a:schemeClr val="accent1">
                  <a:alpha val="50000"/>
                </a:schemeClr>
              </a:gs>
              <a:gs pos="100000">
                <a:srgbClr val="0A3041">
                  <a:alpha val="0"/>
                </a:srgbClr>
              </a:gs>
            </a:gsLst>
            <a:lin ang="11400000"/>
          </a:gradFill>
          <a:ln w="12700">
            <a:miter lim="400000"/>
          </a:ln>
        </p:spPr>
        <p:txBody>
          <a:bodyPr lIns="45719" rIns="45719" anchor="ctr"/>
          <a:lstStyle/>
          <a:p>
            <a:pPr algn="ctr">
              <a:defRPr>
                <a:solidFill>
                  <a:srgbClr val="FFFFFF"/>
                </a:solidFill>
              </a:defRPr>
            </a:pPr>
            <a:endParaRPr/>
          </a:p>
        </p:txBody>
      </p:sp>
      <p:sp>
        <p:nvSpPr>
          <p:cNvPr id="293" name="Rectangle 15"/>
          <p:cNvSpPr/>
          <p:nvPr/>
        </p:nvSpPr>
        <p:spPr>
          <a:xfrm rot="16200000" flipH="1">
            <a:off x="-1180883" y="1638085"/>
            <a:ext cx="6857574" cy="3581402"/>
          </a:xfrm>
          <a:prstGeom prst="rect">
            <a:avLst/>
          </a:prstGeom>
          <a:gradFill>
            <a:gsLst>
              <a:gs pos="0">
                <a:srgbClr val="000000">
                  <a:alpha val="58999"/>
                </a:srgbClr>
              </a:gs>
              <a:gs pos="69000">
                <a:schemeClr val="accent1">
                  <a:alpha val="0"/>
                </a:schemeClr>
              </a:gs>
            </a:gsLst>
            <a:lin ang="13200000"/>
          </a:gradFill>
          <a:ln w="12700">
            <a:miter lim="400000"/>
          </a:ln>
        </p:spPr>
        <p:txBody>
          <a:bodyPr lIns="45719" rIns="45719" anchor="ctr"/>
          <a:lstStyle/>
          <a:p>
            <a:pPr algn="ctr">
              <a:defRPr>
                <a:solidFill>
                  <a:srgbClr val="FFFFFF"/>
                </a:solidFill>
              </a:defRPr>
            </a:pPr>
            <a:endParaRPr/>
          </a:p>
        </p:txBody>
      </p:sp>
      <p:sp>
        <p:nvSpPr>
          <p:cNvPr id="294" name="Freeform: Shape 17"/>
          <p:cNvSpPr/>
          <p:nvPr/>
        </p:nvSpPr>
        <p:spPr>
          <a:xfrm rot="6097846">
            <a:off x="-747356" y="1201312"/>
            <a:ext cx="4808303" cy="4088667"/>
          </a:xfrm>
          <a:custGeom>
            <a:avLst/>
            <a:gdLst/>
            <a:ahLst/>
            <a:cxnLst>
              <a:cxn ang="0">
                <a:pos x="wd2" y="hd2"/>
              </a:cxn>
              <a:cxn ang="5400000">
                <a:pos x="wd2" y="hd2"/>
              </a:cxn>
              <a:cxn ang="10800000">
                <a:pos x="wd2" y="hd2"/>
              </a:cxn>
              <a:cxn ang="16200000">
                <a:pos x="wd2" y="hd2"/>
              </a:cxn>
            </a:cxnLst>
            <a:rect l="0" t="0" r="r" b="b"/>
            <a:pathLst>
              <a:path w="21600" h="21600" extrusionOk="0">
                <a:moveTo>
                  <a:pt x="219" y="15261"/>
                </a:moveTo>
                <a:cubicBezTo>
                  <a:pt x="76" y="14434"/>
                  <a:pt x="0" y="13578"/>
                  <a:pt x="0" y="12701"/>
                </a:cubicBezTo>
                <a:cubicBezTo>
                  <a:pt x="0" y="5686"/>
                  <a:pt x="4835" y="0"/>
                  <a:pt x="10800" y="0"/>
                </a:cubicBezTo>
                <a:cubicBezTo>
                  <a:pt x="16765" y="0"/>
                  <a:pt x="21600" y="5686"/>
                  <a:pt x="21600" y="12701"/>
                </a:cubicBezTo>
                <a:cubicBezTo>
                  <a:pt x="21600" y="14016"/>
                  <a:pt x="21430" y="15285"/>
                  <a:pt x="21114" y="16478"/>
                </a:cubicBezTo>
                <a:lnTo>
                  <a:pt x="20858" y="17302"/>
                </a:lnTo>
                <a:lnTo>
                  <a:pt x="3100" y="21600"/>
                </a:lnTo>
                <a:lnTo>
                  <a:pt x="2466" y="20780"/>
                </a:lnTo>
                <a:cubicBezTo>
                  <a:pt x="1366" y="19212"/>
                  <a:pt x="579" y="17328"/>
                  <a:pt x="219" y="15261"/>
                </a:cubicBezTo>
                <a:close/>
              </a:path>
            </a:pathLst>
          </a:custGeom>
          <a:gradFill>
            <a:gsLst>
              <a:gs pos="39000">
                <a:srgbClr val="46B1E1">
                  <a:alpha val="0"/>
                </a:srgbClr>
              </a:gs>
              <a:gs pos="100000">
                <a:srgbClr val="104862">
                  <a:alpha val="26000"/>
                </a:srgbClr>
              </a:gs>
            </a:gsLst>
            <a:lin ang="18600000"/>
          </a:gradFill>
          <a:ln w="12700">
            <a:miter lim="400000"/>
          </a:ln>
        </p:spPr>
        <p:txBody>
          <a:bodyPr lIns="45719" rIns="45719" anchor="ctr"/>
          <a:lstStyle/>
          <a:p>
            <a:pPr algn="ctr">
              <a:defRPr>
                <a:solidFill>
                  <a:srgbClr val="FFFFFF"/>
                </a:solidFill>
              </a:defRPr>
            </a:pPr>
            <a:endParaRPr/>
          </a:p>
        </p:txBody>
      </p:sp>
      <p:sp>
        <p:nvSpPr>
          <p:cNvPr id="295" name="Title 1"/>
          <p:cNvSpPr txBox="1">
            <a:spLocks noGrp="1"/>
          </p:cNvSpPr>
          <p:nvPr>
            <p:ph type="title"/>
          </p:nvPr>
        </p:nvSpPr>
        <p:spPr>
          <a:xfrm>
            <a:off x="354104" y="597342"/>
            <a:ext cx="2880830" cy="3071908"/>
          </a:xfrm>
          <a:prstGeom prst="rect">
            <a:avLst/>
          </a:prstGeom>
        </p:spPr>
        <p:txBody>
          <a:bodyPr anchor="t"/>
          <a:lstStyle>
            <a:lvl1pPr>
              <a:defRPr sz="4000">
                <a:solidFill>
                  <a:srgbClr val="FFFFFF"/>
                </a:solidFill>
              </a:defRPr>
            </a:lvl1pPr>
          </a:lstStyle>
          <a:p>
            <a:r>
              <a:t>How to listen to the WV Legislative Session</a:t>
            </a:r>
          </a:p>
        </p:txBody>
      </p:sp>
      <p:sp>
        <p:nvSpPr>
          <p:cNvPr id="296" name="Content Placeholder 2"/>
          <p:cNvSpPr txBox="1">
            <a:spLocks noGrp="1"/>
          </p:cNvSpPr>
          <p:nvPr>
            <p:ph type="body" sz="quarter" idx="1"/>
          </p:nvPr>
        </p:nvSpPr>
        <p:spPr>
          <a:xfrm>
            <a:off x="418292" y="3669248"/>
            <a:ext cx="2919740" cy="1494118"/>
          </a:xfrm>
          <a:prstGeom prst="rect">
            <a:avLst/>
          </a:prstGeom>
        </p:spPr>
        <p:txBody>
          <a:bodyPr anchor="b"/>
          <a:lstStyle>
            <a:lvl1pPr marL="0" indent="0">
              <a:buSzTx/>
              <a:buNone/>
              <a:defRPr sz="2000" u="sng">
                <a:solidFill>
                  <a:srgbClr val="467886"/>
                </a:solidFill>
                <a:uFill>
                  <a:solidFill>
                    <a:srgbClr val="467886"/>
                  </a:solidFill>
                </a:uFill>
                <a:hlinkClick r:id="rId2"/>
              </a:defRPr>
            </a:lvl1pPr>
          </a:lstStyle>
          <a:p>
            <a:pPr>
              <a:defRPr u="none">
                <a:solidFill>
                  <a:srgbClr val="FFFFFF"/>
                </a:solidFill>
                <a:uFillTx/>
              </a:defRPr>
            </a:pPr>
            <a:r>
              <a:rPr u="sng">
                <a:solidFill>
                  <a:srgbClr val="467886"/>
                </a:solidFill>
                <a:uFill>
                  <a:solidFill>
                    <a:srgbClr val="467886"/>
                  </a:solidFill>
                </a:uFill>
                <a:hlinkClick r:id="rId2"/>
              </a:rPr>
              <a:t>https://www.wvlegislature.gov/live.cfm</a:t>
            </a:r>
          </a:p>
        </p:txBody>
      </p:sp>
      <p:pic>
        <p:nvPicPr>
          <p:cNvPr id="297" name="Picture 4" descr="Picture 4"/>
          <p:cNvPicPr>
            <a:picLocks noChangeAspect="1"/>
          </p:cNvPicPr>
          <p:nvPr/>
        </p:nvPicPr>
        <p:blipFill>
          <a:blip r:embed="rId3"/>
          <a:stretch>
            <a:fillRect/>
          </a:stretch>
        </p:blipFill>
        <p:spPr>
          <a:xfrm>
            <a:off x="4502427" y="918052"/>
            <a:ext cx="7225749" cy="5021895"/>
          </a:xfrm>
          <a:prstGeom prst="rect">
            <a:avLst/>
          </a:prstGeom>
          <a:ln w="12700">
            <a:miter lim="400000"/>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Rectangle 26"/>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0" name="Title 1"/>
          <p:cNvSpPr txBox="1">
            <a:spLocks noGrp="1"/>
          </p:cNvSpPr>
          <p:nvPr>
            <p:ph type="title"/>
          </p:nvPr>
        </p:nvSpPr>
        <p:spPr>
          <a:xfrm>
            <a:off x="630936" y="457200"/>
            <a:ext cx="4343401" cy="1929384"/>
          </a:xfrm>
          <a:prstGeom prst="rect">
            <a:avLst/>
          </a:prstGeom>
        </p:spPr>
        <p:txBody>
          <a:bodyPr/>
          <a:lstStyle/>
          <a:p>
            <a:pPr>
              <a:defRPr sz="4800"/>
            </a:pPr>
            <a:r>
              <a:t>Tracking Bills</a:t>
            </a:r>
            <a:br/>
            <a:endParaRPr/>
          </a:p>
        </p:txBody>
      </p:sp>
      <p:grpSp>
        <p:nvGrpSpPr>
          <p:cNvPr id="303" name="sketchy line"/>
          <p:cNvGrpSpPr/>
          <p:nvPr/>
        </p:nvGrpSpPr>
        <p:grpSpPr>
          <a:xfrm>
            <a:off x="5231641" y="644274"/>
            <a:ext cx="42628" cy="1555365"/>
            <a:chOff x="0" y="0"/>
            <a:chExt cx="42626" cy="1555363"/>
          </a:xfrm>
        </p:grpSpPr>
        <p:sp>
          <p:nvSpPr>
            <p:cNvPr id="301" name="Shape"/>
            <p:cNvSpPr/>
            <p:nvPr/>
          </p:nvSpPr>
          <p:spPr>
            <a:xfrm rot="5400000">
              <a:off x="-755912" y="756825"/>
              <a:ext cx="1555365" cy="41713"/>
            </a:xfrm>
            <a:custGeom>
              <a:avLst/>
              <a:gdLst/>
              <a:ahLst/>
              <a:cxnLst>
                <a:cxn ang="0">
                  <a:pos x="wd2" y="hd2"/>
                </a:cxn>
                <a:cxn ang="5400000">
                  <a:pos x="wd2" y="hd2"/>
                </a:cxn>
                <a:cxn ang="10800000">
                  <a:pos x="wd2" y="hd2"/>
                </a:cxn>
                <a:cxn ang="16200000">
                  <a:pos x="wd2" y="hd2"/>
                </a:cxn>
              </a:cxnLst>
              <a:rect l="0" t="0" r="r" b="b"/>
              <a:pathLst>
                <a:path w="21591" h="15509" extrusionOk="0">
                  <a:moveTo>
                    <a:pt x="5" y="6123"/>
                  </a:moveTo>
                  <a:cubicBezTo>
                    <a:pt x="3475" y="6102"/>
                    <a:pt x="5104" y="14841"/>
                    <a:pt x="6982" y="6123"/>
                  </a:cubicBezTo>
                  <a:cubicBezTo>
                    <a:pt x="8860" y="-2595"/>
                    <a:pt x="11300" y="-1468"/>
                    <a:pt x="13528" y="6123"/>
                  </a:cubicBezTo>
                  <a:cubicBezTo>
                    <a:pt x="15756" y="13715"/>
                    <a:pt x="17618" y="8461"/>
                    <a:pt x="21584" y="6123"/>
                  </a:cubicBezTo>
                  <a:cubicBezTo>
                    <a:pt x="21590" y="8808"/>
                    <a:pt x="21596" y="11068"/>
                    <a:pt x="21584" y="12923"/>
                  </a:cubicBezTo>
                  <a:cubicBezTo>
                    <a:pt x="18552" y="10649"/>
                    <a:pt x="18190" y="13470"/>
                    <a:pt x="14822" y="12923"/>
                  </a:cubicBezTo>
                  <a:cubicBezTo>
                    <a:pt x="11455" y="12376"/>
                    <a:pt x="10942" y="19005"/>
                    <a:pt x="7198" y="12923"/>
                  </a:cubicBezTo>
                  <a:cubicBezTo>
                    <a:pt x="3453" y="6841"/>
                    <a:pt x="1853" y="9546"/>
                    <a:pt x="5" y="12923"/>
                  </a:cubicBezTo>
                  <a:cubicBezTo>
                    <a:pt x="-4" y="9637"/>
                    <a:pt x="0" y="8768"/>
                    <a:pt x="5" y="6123"/>
                  </a:cubicBezTo>
                  <a:close/>
                </a:path>
              </a:pathLst>
            </a:custGeom>
            <a:solidFill>
              <a:schemeClr val="accent2"/>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302" name="Shape"/>
            <p:cNvSpPr/>
            <p:nvPr/>
          </p:nvSpPr>
          <p:spPr>
            <a:xfrm rot="5400000">
              <a:off x="-759715" y="759907"/>
              <a:ext cx="1554795" cy="35367"/>
            </a:xfrm>
            <a:custGeom>
              <a:avLst/>
              <a:gdLst/>
              <a:ahLst/>
              <a:cxnLst>
                <a:cxn ang="0">
                  <a:pos x="wd2" y="hd2"/>
                </a:cxn>
                <a:cxn ang="5400000">
                  <a:pos x="wd2" y="hd2"/>
                </a:cxn>
                <a:cxn ang="10800000">
                  <a:pos x="wd2" y="hd2"/>
                </a:cxn>
                <a:cxn ang="16200000">
                  <a:pos x="wd2" y="hd2"/>
                </a:cxn>
              </a:cxnLst>
              <a:rect l="0" t="0" r="r" b="b"/>
              <a:pathLst>
                <a:path w="21589" h="13236" extrusionOk="0">
                  <a:moveTo>
                    <a:pt x="2" y="3446"/>
                  </a:moveTo>
                  <a:cubicBezTo>
                    <a:pt x="1587" y="-3988"/>
                    <a:pt x="4793" y="2826"/>
                    <a:pt x="7629" y="3446"/>
                  </a:cubicBezTo>
                  <a:cubicBezTo>
                    <a:pt x="10464" y="4066"/>
                    <a:pt x="11975" y="1323"/>
                    <a:pt x="15039" y="3446"/>
                  </a:cubicBezTo>
                  <a:cubicBezTo>
                    <a:pt x="18103" y="5570"/>
                    <a:pt x="18935" y="5144"/>
                    <a:pt x="21586" y="3446"/>
                  </a:cubicBezTo>
                  <a:cubicBezTo>
                    <a:pt x="21593" y="6132"/>
                    <a:pt x="21578" y="8567"/>
                    <a:pt x="21586" y="10290"/>
                  </a:cubicBezTo>
                  <a:cubicBezTo>
                    <a:pt x="18592" y="5739"/>
                    <a:pt x="16873" y="17612"/>
                    <a:pt x="14823" y="10290"/>
                  </a:cubicBezTo>
                  <a:cubicBezTo>
                    <a:pt x="12773" y="2969"/>
                    <a:pt x="11117" y="4599"/>
                    <a:pt x="7629" y="10290"/>
                  </a:cubicBezTo>
                  <a:cubicBezTo>
                    <a:pt x="4140" y="15982"/>
                    <a:pt x="2208" y="11968"/>
                    <a:pt x="2" y="10290"/>
                  </a:cubicBezTo>
                  <a:cubicBezTo>
                    <a:pt x="-7" y="8400"/>
                    <a:pt x="12" y="5185"/>
                    <a:pt x="2" y="3446"/>
                  </a:cubicBezTo>
                  <a:close/>
                </a:path>
              </a:pathLst>
            </a:custGeom>
            <a:noFill/>
            <a:ln w="41275" cap="rnd">
              <a:solidFill>
                <a:schemeClr val="accent2"/>
              </a:solidFill>
              <a:prstDash val="solid"/>
              <a:round/>
            </a:ln>
            <a:effectLst/>
          </p:spPr>
          <p:txBody>
            <a:bodyPr wrap="square" lIns="45719" tIns="45719" rIns="45719" bIns="45719" numCol="1" anchor="ctr">
              <a:noAutofit/>
            </a:bodyPr>
            <a:lstStyle/>
            <a:p>
              <a:pPr algn="ctr">
                <a:defRPr>
                  <a:solidFill>
                    <a:srgbClr val="FFFFFF"/>
                  </a:solidFill>
                </a:defRPr>
              </a:pPr>
              <a:endParaRPr/>
            </a:p>
          </p:txBody>
        </p:sp>
      </p:grpSp>
      <p:sp>
        <p:nvSpPr>
          <p:cNvPr id="304" name="Content Placeholder 2"/>
          <p:cNvSpPr txBox="1">
            <a:spLocks noGrp="1"/>
          </p:cNvSpPr>
          <p:nvPr>
            <p:ph type="body" sz="quarter" idx="1"/>
          </p:nvPr>
        </p:nvSpPr>
        <p:spPr>
          <a:xfrm>
            <a:off x="5541262" y="457200"/>
            <a:ext cx="6007610" cy="1929384"/>
          </a:xfrm>
          <a:prstGeom prst="rect">
            <a:avLst/>
          </a:prstGeom>
        </p:spPr>
        <p:txBody>
          <a:bodyPr anchor="ctr"/>
          <a:lstStyle>
            <a:lvl1pPr>
              <a:defRPr sz="2200"/>
            </a:lvl1pPr>
          </a:lstStyle>
          <a:p>
            <a:r>
              <a:t>https://www.wvlegislature.gov/Bill_Status/Bills_all_bills.cfm?year=2026&amp;sessiontype=rs&amp;btype=bill&amp;orig=h</a:t>
            </a:r>
          </a:p>
        </p:txBody>
      </p:sp>
      <p:pic>
        <p:nvPicPr>
          <p:cNvPr id="305" name="Picture 4" descr="Picture 4"/>
          <p:cNvPicPr>
            <a:picLocks noChangeAspect="1"/>
          </p:cNvPicPr>
          <p:nvPr/>
        </p:nvPicPr>
        <p:blipFill>
          <a:blip r:embed="rId2"/>
          <a:stretch>
            <a:fillRect/>
          </a:stretch>
        </p:blipFill>
        <p:spPr>
          <a:xfrm>
            <a:off x="466344" y="2877859"/>
            <a:ext cx="5468112" cy="3062146"/>
          </a:xfrm>
          <a:prstGeom prst="rect">
            <a:avLst/>
          </a:prstGeom>
          <a:ln w="12700">
            <a:miter lim="400000"/>
          </a:ln>
        </p:spPr>
      </p:pic>
      <p:pic>
        <p:nvPicPr>
          <p:cNvPr id="306" name="Picture 6" descr="Picture 6"/>
          <p:cNvPicPr>
            <a:picLocks noChangeAspect="1"/>
          </p:cNvPicPr>
          <p:nvPr/>
        </p:nvPicPr>
        <p:blipFill>
          <a:blip r:embed="rId3"/>
          <a:stretch>
            <a:fillRect/>
          </a:stretch>
        </p:blipFill>
        <p:spPr>
          <a:xfrm>
            <a:off x="6254496" y="3479353"/>
            <a:ext cx="5468113" cy="1859158"/>
          </a:xfrm>
          <a:prstGeom prst="rect">
            <a:avLst/>
          </a:prstGeom>
          <a:ln w="12700">
            <a:miter lim="400000"/>
          </a:ln>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09" name="Rectangle 9"/>
          <p:cNvSpPr/>
          <p:nvPr/>
        </p:nvSpPr>
        <p:spPr>
          <a:xfrm flipH="1">
            <a:off x="-2" y="-2"/>
            <a:ext cx="12191999" cy="1590744"/>
          </a:xfrm>
          <a:prstGeom prst="rect">
            <a:avLst/>
          </a:prstGeom>
          <a:gradFill>
            <a:gsLst>
              <a:gs pos="0">
                <a:srgbClr val="000000"/>
              </a:gs>
              <a:gs pos="100000">
                <a:srgbClr val="104862"/>
              </a:gs>
            </a:gsLst>
            <a:lin ang="8400000"/>
          </a:gradFill>
          <a:ln w="12700">
            <a:miter lim="400000"/>
          </a:ln>
        </p:spPr>
        <p:txBody>
          <a:bodyPr lIns="45719" rIns="45719" anchor="ctr"/>
          <a:lstStyle/>
          <a:p>
            <a:pPr algn="ctr">
              <a:defRPr>
                <a:solidFill>
                  <a:srgbClr val="FFFFFF"/>
                </a:solidFill>
              </a:defRPr>
            </a:pPr>
            <a:endParaRPr/>
          </a:p>
        </p:txBody>
      </p:sp>
      <p:sp>
        <p:nvSpPr>
          <p:cNvPr id="310" name="Rectangle 11"/>
          <p:cNvSpPr/>
          <p:nvPr/>
        </p:nvSpPr>
        <p:spPr>
          <a:xfrm rot="10800000" flipH="1">
            <a:off x="-4" y="-1"/>
            <a:ext cx="8115308" cy="1590743"/>
          </a:xfrm>
          <a:prstGeom prst="rect">
            <a:avLst/>
          </a:prstGeom>
          <a:gradFill>
            <a:gsLst>
              <a:gs pos="20000">
                <a:schemeClr val="accent1">
                  <a:alpha val="0"/>
                </a:schemeClr>
              </a:gs>
              <a:gs pos="100000">
                <a:srgbClr val="0A3041">
                  <a:alpha val="55000"/>
                </a:srgbClr>
              </a:gs>
            </a:gsLst>
            <a:lin ang="13800000"/>
          </a:gradFill>
          <a:ln w="12700">
            <a:miter lim="400000"/>
          </a:ln>
        </p:spPr>
        <p:txBody>
          <a:bodyPr lIns="45719" rIns="45719" anchor="ctr"/>
          <a:lstStyle/>
          <a:p>
            <a:pPr algn="ctr">
              <a:defRPr>
                <a:solidFill>
                  <a:srgbClr val="FFFFFF"/>
                </a:solidFill>
              </a:defRPr>
            </a:pPr>
            <a:endParaRPr/>
          </a:p>
        </p:txBody>
      </p:sp>
      <p:sp>
        <p:nvSpPr>
          <p:cNvPr id="311" name="Rectangle 13"/>
          <p:cNvSpPr/>
          <p:nvPr/>
        </p:nvSpPr>
        <p:spPr>
          <a:xfrm flipH="1">
            <a:off x="8115299" y="-2"/>
            <a:ext cx="4076699" cy="1590744"/>
          </a:xfrm>
          <a:prstGeom prst="rect">
            <a:avLst/>
          </a:prstGeom>
          <a:gradFill>
            <a:gsLst>
              <a:gs pos="0">
                <a:schemeClr val="accent1">
                  <a:alpha val="66000"/>
                </a:schemeClr>
              </a:gs>
              <a:gs pos="100000">
                <a:srgbClr val="000000">
                  <a:alpha val="30000"/>
                </a:srgbClr>
              </a:gs>
            </a:gsLst>
            <a:lin ang="13200000"/>
          </a:gradFill>
          <a:ln w="12700">
            <a:miter lim="400000"/>
          </a:ln>
        </p:spPr>
        <p:txBody>
          <a:bodyPr lIns="45719" rIns="45719" anchor="ctr"/>
          <a:lstStyle/>
          <a:p>
            <a:pPr algn="ctr">
              <a:defRPr>
                <a:solidFill>
                  <a:srgbClr val="FFFFFF"/>
                </a:solidFill>
              </a:defRPr>
            </a:pPr>
            <a:endParaRPr/>
          </a:p>
        </p:txBody>
      </p:sp>
      <p:sp>
        <p:nvSpPr>
          <p:cNvPr id="312" name="Rectangle 15"/>
          <p:cNvSpPr/>
          <p:nvPr/>
        </p:nvSpPr>
        <p:spPr>
          <a:xfrm>
            <a:off x="459350" y="-2"/>
            <a:ext cx="11732646" cy="1597435"/>
          </a:xfrm>
          <a:prstGeom prst="rect">
            <a:avLst/>
          </a:prstGeom>
          <a:gradFill>
            <a:gsLst>
              <a:gs pos="50000">
                <a:srgbClr val="000000">
                  <a:alpha val="0"/>
                </a:srgbClr>
              </a:gs>
              <a:gs pos="99000">
                <a:srgbClr val="0A3041">
                  <a:alpha val="52000"/>
                </a:srgbClr>
              </a:gs>
            </a:gsLst>
            <a:lin ang="16800000"/>
          </a:gradFill>
          <a:ln w="12700">
            <a:miter lim="400000"/>
          </a:ln>
        </p:spPr>
        <p:txBody>
          <a:bodyPr lIns="45719" rIns="45719" anchor="ctr"/>
          <a:lstStyle/>
          <a:p>
            <a:pPr algn="ctr">
              <a:defRPr>
                <a:solidFill>
                  <a:srgbClr val="FFFFFF"/>
                </a:solidFill>
              </a:defRPr>
            </a:pPr>
            <a:endParaRPr/>
          </a:p>
        </p:txBody>
      </p:sp>
      <p:sp>
        <p:nvSpPr>
          <p:cNvPr id="313" name="Title 1"/>
          <p:cNvSpPr txBox="1">
            <a:spLocks noGrp="1"/>
          </p:cNvSpPr>
          <p:nvPr>
            <p:ph type="title"/>
          </p:nvPr>
        </p:nvSpPr>
        <p:spPr>
          <a:xfrm>
            <a:off x="1371599" y="294538"/>
            <a:ext cx="9895952" cy="1033669"/>
          </a:xfrm>
          <a:prstGeom prst="rect">
            <a:avLst/>
          </a:prstGeom>
        </p:spPr>
        <p:txBody>
          <a:bodyPr/>
          <a:lstStyle>
            <a:lvl1pPr>
              <a:defRPr sz="4000">
                <a:solidFill>
                  <a:srgbClr val="FFFFFF"/>
                </a:solidFill>
              </a:defRPr>
            </a:lvl1pPr>
          </a:lstStyle>
          <a:p>
            <a:r>
              <a:t>2009-2021 Legislation</a:t>
            </a:r>
          </a:p>
        </p:txBody>
      </p:sp>
      <p:sp>
        <p:nvSpPr>
          <p:cNvPr id="314" name="Content Placeholder 2"/>
          <p:cNvSpPr txBox="1">
            <a:spLocks noGrp="1"/>
          </p:cNvSpPr>
          <p:nvPr>
            <p:ph type="body" idx="1"/>
          </p:nvPr>
        </p:nvSpPr>
        <p:spPr>
          <a:xfrm>
            <a:off x="1371598" y="2318197"/>
            <a:ext cx="9724033" cy="3683359"/>
          </a:xfrm>
          <a:prstGeom prst="rect">
            <a:avLst/>
          </a:prstGeom>
        </p:spPr>
        <p:txBody>
          <a:bodyPr anchor="ctr"/>
          <a:lstStyle/>
          <a:p>
            <a:pPr marL="203454" indent="-203454" defTabSz="813816">
              <a:spcBef>
                <a:spcPts val="800"/>
              </a:spcBef>
              <a:defRPr sz="1246"/>
            </a:pPr>
            <a:r>
              <a:t>APRN payment for services without collaborative agreement</a:t>
            </a:r>
            <a:endParaRPr sz="1958"/>
          </a:p>
          <a:p>
            <a:pPr marL="488289" lvl="1" indent="-244144" defTabSz="813816">
              <a:spcBef>
                <a:spcPts val="400"/>
              </a:spcBef>
              <a:buClr>
                <a:schemeClr val="accent2"/>
              </a:buClr>
              <a:defRPr sz="1246">
                <a:solidFill>
                  <a:srgbClr val="1F497D"/>
                </a:solidFill>
              </a:defRPr>
            </a:pPr>
            <a:r>
              <a:t>Passed 2017</a:t>
            </a:r>
            <a:endParaRPr sz="1691"/>
          </a:p>
          <a:p>
            <a:pPr marL="203454" indent="-203454" defTabSz="813816">
              <a:spcBef>
                <a:spcPts val="800"/>
              </a:spcBef>
              <a:defRPr sz="1246"/>
            </a:pPr>
            <a:r>
              <a:t>AMAPs</a:t>
            </a:r>
            <a:endParaRPr sz="1958"/>
          </a:p>
          <a:p>
            <a:pPr marL="488289" lvl="1" indent="-244144" defTabSz="813816">
              <a:spcBef>
                <a:spcPts val="400"/>
              </a:spcBef>
              <a:buClr>
                <a:schemeClr val="accent2"/>
              </a:buClr>
              <a:defRPr sz="1246">
                <a:solidFill>
                  <a:srgbClr val="1F497D"/>
                </a:solidFill>
              </a:defRPr>
            </a:pPr>
            <a:r>
              <a:t>Defeated 2018 (Governor veto) &amp; 2019</a:t>
            </a:r>
            <a:endParaRPr sz="1691"/>
          </a:p>
          <a:p>
            <a:pPr marL="203454" indent="-203454" defTabSz="813816">
              <a:spcBef>
                <a:spcPts val="800"/>
              </a:spcBef>
              <a:defRPr sz="1246"/>
            </a:pPr>
            <a:r>
              <a:t>Removal of regulations for nursing programs</a:t>
            </a:r>
            <a:endParaRPr sz="1958"/>
          </a:p>
          <a:p>
            <a:pPr marL="488289" lvl="1" indent="-244144" defTabSz="813816">
              <a:spcBef>
                <a:spcPts val="400"/>
              </a:spcBef>
              <a:buClr>
                <a:schemeClr val="accent2"/>
              </a:buClr>
              <a:defRPr sz="1246">
                <a:solidFill>
                  <a:srgbClr val="1F497D"/>
                </a:solidFill>
              </a:defRPr>
            </a:pPr>
            <a:r>
              <a:t>Passed 2018</a:t>
            </a:r>
            <a:endParaRPr sz="1691"/>
          </a:p>
          <a:p>
            <a:pPr marL="203454" indent="-203454" defTabSz="813816">
              <a:spcBef>
                <a:spcPts val="800"/>
              </a:spcBef>
              <a:defRPr sz="1246"/>
            </a:pPr>
            <a:r>
              <a:t>Palliative Care Recommendation Committee – nurse representation</a:t>
            </a:r>
            <a:endParaRPr sz="1958"/>
          </a:p>
          <a:p>
            <a:pPr marL="488289" lvl="1" indent="-244144" defTabSz="813816">
              <a:spcBef>
                <a:spcPts val="400"/>
              </a:spcBef>
              <a:buClr>
                <a:schemeClr val="accent2"/>
              </a:buClr>
              <a:defRPr sz="1246">
                <a:solidFill>
                  <a:srgbClr val="1F497D"/>
                </a:solidFill>
              </a:defRPr>
            </a:pPr>
            <a:r>
              <a:t>Passed 2018</a:t>
            </a:r>
            <a:endParaRPr sz="1691"/>
          </a:p>
          <a:p>
            <a:pPr marL="203454" indent="-203454" defTabSz="813816">
              <a:spcBef>
                <a:spcPts val="800"/>
              </a:spcBef>
              <a:defRPr sz="1246"/>
            </a:pPr>
            <a:r>
              <a:t>PMHNP approved to provide therapy in MAT clinics</a:t>
            </a:r>
            <a:endParaRPr sz="1958"/>
          </a:p>
          <a:p>
            <a:pPr marL="488289" lvl="1" indent="-244144" defTabSz="813816">
              <a:spcBef>
                <a:spcPts val="400"/>
              </a:spcBef>
              <a:buClr>
                <a:schemeClr val="accent2"/>
              </a:buClr>
              <a:defRPr sz="1246">
                <a:solidFill>
                  <a:srgbClr val="1F497D"/>
                </a:solidFill>
              </a:defRPr>
            </a:pPr>
            <a:r>
              <a:t>Passed 2019</a:t>
            </a:r>
            <a:endParaRPr sz="1691"/>
          </a:p>
          <a:p>
            <a:pPr marL="203454" indent="-203454" defTabSz="813816">
              <a:spcBef>
                <a:spcPts val="800"/>
              </a:spcBef>
              <a:defRPr sz="1246"/>
            </a:pPr>
            <a:r>
              <a:t>Hospice Recommendation Committee – nurse representation</a:t>
            </a:r>
            <a:endParaRPr sz="1958"/>
          </a:p>
          <a:p>
            <a:pPr marL="488289" lvl="1" indent="-244144" defTabSz="813816">
              <a:spcBef>
                <a:spcPts val="400"/>
              </a:spcBef>
              <a:buClr>
                <a:schemeClr val="accent2"/>
              </a:buClr>
              <a:defRPr sz="1246">
                <a:solidFill>
                  <a:srgbClr val="1F497D"/>
                </a:solidFill>
              </a:defRPr>
            </a:pPr>
            <a:r>
              <a:t>Passed 2019</a:t>
            </a:r>
            <a:br/>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17" name="Rectangle 9"/>
          <p:cNvSpPr/>
          <p:nvPr/>
        </p:nvSpPr>
        <p:spPr>
          <a:xfrm flipH="1">
            <a:off x="-2" y="-2"/>
            <a:ext cx="12191999" cy="1590744"/>
          </a:xfrm>
          <a:prstGeom prst="rect">
            <a:avLst/>
          </a:prstGeom>
          <a:gradFill>
            <a:gsLst>
              <a:gs pos="0">
                <a:srgbClr val="000000"/>
              </a:gs>
              <a:gs pos="100000">
                <a:srgbClr val="104862"/>
              </a:gs>
            </a:gsLst>
            <a:lin ang="8400000"/>
          </a:gradFill>
          <a:ln w="12700">
            <a:miter lim="400000"/>
          </a:ln>
        </p:spPr>
        <p:txBody>
          <a:bodyPr lIns="45719" rIns="45719" anchor="ctr"/>
          <a:lstStyle/>
          <a:p>
            <a:pPr algn="ctr">
              <a:defRPr>
                <a:solidFill>
                  <a:srgbClr val="FFFFFF"/>
                </a:solidFill>
              </a:defRPr>
            </a:pPr>
            <a:endParaRPr/>
          </a:p>
        </p:txBody>
      </p:sp>
      <p:sp>
        <p:nvSpPr>
          <p:cNvPr id="318" name="Rectangle 11"/>
          <p:cNvSpPr/>
          <p:nvPr/>
        </p:nvSpPr>
        <p:spPr>
          <a:xfrm rot="10800000" flipH="1">
            <a:off x="-4" y="-1"/>
            <a:ext cx="8115308" cy="1590743"/>
          </a:xfrm>
          <a:prstGeom prst="rect">
            <a:avLst/>
          </a:prstGeom>
          <a:gradFill>
            <a:gsLst>
              <a:gs pos="20000">
                <a:schemeClr val="accent1">
                  <a:alpha val="0"/>
                </a:schemeClr>
              </a:gs>
              <a:gs pos="100000">
                <a:srgbClr val="0A3041">
                  <a:alpha val="55000"/>
                </a:srgbClr>
              </a:gs>
            </a:gsLst>
            <a:lin ang="13800000"/>
          </a:gradFill>
          <a:ln w="12700">
            <a:miter lim="400000"/>
          </a:ln>
        </p:spPr>
        <p:txBody>
          <a:bodyPr lIns="45719" rIns="45719" anchor="ctr"/>
          <a:lstStyle/>
          <a:p>
            <a:pPr algn="ctr">
              <a:defRPr>
                <a:solidFill>
                  <a:srgbClr val="FFFFFF"/>
                </a:solidFill>
              </a:defRPr>
            </a:pPr>
            <a:endParaRPr/>
          </a:p>
        </p:txBody>
      </p:sp>
      <p:sp>
        <p:nvSpPr>
          <p:cNvPr id="319" name="Rectangle 13"/>
          <p:cNvSpPr/>
          <p:nvPr/>
        </p:nvSpPr>
        <p:spPr>
          <a:xfrm flipH="1">
            <a:off x="8115299" y="-2"/>
            <a:ext cx="4076699" cy="1590744"/>
          </a:xfrm>
          <a:prstGeom prst="rect">
            <a:avLst/>
          </a:prstGeom>
          <a:gradFill>
            <a:gsLst>
              <a:gs pos="0">
                <a:schemeClr val="accent1">
                  <a:alpha val="66000"/>
                </a:schemeClr>
              </a:gs>
              <a:gs pos="100000">
                <a:srgbClr val="000000">
                  <a:alpha val="30000"/>
                </a:srgbClr>
              </a:gs>
            </a:gsLst>
            <a:lin ang="13200000"/>
          </a:gradFill>
          <a:ln w="12700">
            <a:miter lim="400000"/>
          </a:ln>
        </p:spPr>
        <p:txBody>
          <a:bodyPr lIns="45719" rIns="45719" anchor="ctr"/>
          <a:lstStyle/>
          <a:p>
            <a:pPr algn="ctr">
              <a:defRPr>
                <a:solidFill>
                  <a:srgbClr val="FFFFFF"/>
                </a:solidFill>
              </a:defRPr>
            </a:pPr>
            <a:endParaRPr/>
          </a:p>
        </p:txBody>
      </p:sp>
      <p:sp>
        <p:nvSpPr>
          <p:cNvPr id="320" name="Rectangle 15"/>
          <p:cNvSpPr/>
          <p:nvPr/>
        </p:nvSpPr>
        <p:spPr>
          <a:xfrm>
            <a:off x="459350" y="-2"/>
            <a:ext cx="11732646" cy="1597435"/>
          </a:xfrm>
          <a:prstGeom prst="rect">
            <a:avLst/>
          </a:prstGeom>
          <a:gradFill>
            <a:gsLst>
              <a:gs pos="50000">
                <a:srgbClr val="000000">
                  <a:alpha val="0"/>
                </a:srgbClr>
              </a:gs>
              <a:gs pos="99000">
                <a:srgbClr val="0A3041">
                  <a:alpha val="52000"/>
                </a:srgbClr>
              </a:gs>
            </a:gsLst>
            <a:lin ang="16800000"/>
          </a:gradFill>
          <a:ln w="12700">
            <a:miter lim="400000"/>
          </a:ln>
        </p:spPr>
        <p:txBody>
          <a:bodyPr lIns="45719" rIns="45719" anchor="ctr"/>
          <a:lstStyle/>
          <a:p>
            <a:pPr algn="ctr">
              <a:defRPr>
                <a:solidFill>
                  <a:srgbClr val="FFFFFF"/>
                </a:solidFill>
              </a:defRPr>
            </a:pPr>
            <a:endParaRPr/>
          </a:p>
        </p:txBody>
      </p:sp>
      <p:sp>
        <p:nvSpPr>
          <p:cNvPr id="321" name="Title 1"/>
          <p:cNvSpPr txBox="1">
            <a:spLocks noGrp="1"/>
          </p:cNvSpPr>
          <p:nvPr>
            <p:ph type="title"/>
          </p:nvPr>
        </p:nvSpPr>
        <p:spPr>
          <a:xfrm>
            <a:off x="1371599" y="294538"/>
            <a:ext cx="9895952" cy="1033669"/>
          </a:xfrm>
          <a:prstGeom prst="rect">
            <a:avLst/>
          </a:prstGeom>
        </p:spPr>
        <p:txBody>
          <a:bodyPr/>
          <a:lstStyle>
            <a:lvl1pPr>
              <a:defRPr sz="4000">
                <a:solidFill>
                  <a:srgbClr val="FFFFFF"/>
                </a:solidFill>
              </a:defRPr>
            </a:lvl1pPr>
          </a:lstStyle>
          <a:p>
            <a:r>
              <a:t>WVNA Legislative Action: 2009-2021</a:t>
            </a:r>
          </a:p>
        </p:txBody>
      </p:sp>
      <p:sp>
        <p:nvSpPr>
          <p:cNvPr id="322" name="Content Placeholder 2"/>
          <p:cNvSpPr txBox="1">
            <a:spLocks noGrp="1"/>
          </p:cNvSpPr>
          <p:nvPr>
            <p:ph type="body" idx="1"/>
          </p:nvPr>
        </p:nvSpPr>
        <p:spPr>
          <a:xfrm>
            <a:off x="1371598" y="2318197"/>
            <a:ext cx="9724033" cy="3683359"/>
          </a:xfrm>
          <a:prstGeom prst="rect">
            <a:avLst/>
          </a:prstGeom>
        </p:spPr>
        <p:txBody>
          <a:bodyPr anchor="ctr"/>
          <a:lstStyle/>
          <a:p>
            <a:pPr marL="231775" indent="-231775">
              <a:defRPr sz="1100"/>
            </a:pPr>
            <a:r>
              <a:t>SANE nurses</a:t>
            </a:r>
            <a:endParaRPr sz="2200"/>
          </a:p>
          <a:p>
            <a:pPr marL="274320" lvl="1" indent="0">
              <a:spcBef>
                <a:spcPts val="500"/>
              </a:spcBef>
              <a:buClr>
                <a:schemeClr val="accent2"/>
              </a:buClr>
              <a:defRPr sz="1100">
                <a:solidFill>
                  <a:srgbClr val="1F497D"/>
                </a:solidFill>
              </a:defRPr>
            </a:pPr>
            <a:r>
              <a:t> Passed 2014</a:t>
            </a:r>
            <a:endParaRPr sz="1900"/>
          </a:p>
          <a:p>
            <a:pPr marL="0" indent="0">
              <a:defRPr sz="1100"/>
            </a:pPr>
            <a:r>
              <a:t> Expedited partner therapies</a:t>
            </a:r>
            <a:endParaRPr sz="2200"/>
          </a:p>
          <a:p>
            <a:pPr marL="274320" lvl="1" indent="0">
              <a:spcBef>
                <a:spcPts val="500"/>
              </a:spcBef>
              <a:buClr>
                <a:schemeClr val="accent2"/>
              </a:buClr>
              <a:defRPr sz="1100">
                <a:solidFill>
                  <a:srgbClr val="1F497D"/>
                </a:solidFill>
              </a:defRPr>
            </a:pPr>
            <a:r>
              <a:t>Passed 2014</a:t>
            </a:r>
            <a:endParaRPr sz="1900"/>
          </a:p>
          <a:p>
            <a:pPr marL="0" indent="0">
              <a:defRPr sz="1100"/>
            </a:pPr>
            <a:r>
              <a:t>Lobbied to maintain WV Center for Nursing</a:t>
            </a:r>
            <a:endParaRPr sz="2200"/>
          </a:p>
          <a:p>
            <a:pPr marL="274320" lvl="1" indent="0">
              <a:spcBef>
                <a:spcPts val="500"/>
              </a:spcBef>
              <a:buClr>
                <a:schemeClr val="accent2"/>
              </a:buClr>
              <a:defRPr sz="1100">
                <a:solidFill>
                  <a:srgbClr val="1F497D"/>
                </a:solidFill>
              </a:defRPr>
            </a:pPr>
            <a:r>
              <a:t> Saved 2013</a:t>
            </a:r>
            <a:endParaRPr sz="1900"/>
          </a:p>
          <a:p>
            <a:pPr marL="0" indent="0">
              <a:defRPr sz="1100"/>
            </a:pPr>
            <a:r>
              <a:t> Establish nurse health program</a:t>
            </a:r>
            <a:endParaRPr sz="2200"/>
          </a:p>
          <a:p>
            <a:pPr marL="274320" lvl="1" indent="0">
              <a:spcBef>
                <a:spcPts val="500"/>
              </a:spcBef>
              <a:buClr>
                <a:schemeClr val="accent2"/>
              </a:buClr>
              <a:defRPr sz="1100">
                <a:solidFill>
                  <a:srgbClr val="1F497D"/>
                </a:solidFill>
              </a:defRPr>
            </a:pPr>
            <a:r>
              <a:t> Passed 2012</a:t>
            </a:r>
            <a:endParaRPr sz="1900"/>
          </a:p>
          <a:p>
            <a:pPr marL="0" indent="0">
              <a:defRPr sz="1100"/>
            </a:pPr>
            <a:r>
              <a:t>APRN definition &amp; license (LACE model)</a:t>
            </a:r>
            <a:endParaRPr sz="2200"/>
          </a:p>
          <a:p>
            <a:pPr marL="274320" lvl="2" indent="0">
              <a:spcBef>
                <a:spcPts val="500"/>
              </a:spcBef>
              <a:defRPr sz="1100"/>
            </a:pPr>
            <a:r>
              <a:t> Passed 2012</a:t>
            </a:r>
            <a:endParaRPr sz="1900"/>
          </a:p>
          <a:p>
            <a:pPr marL="0" lvl="1" indent="0">
              <a:spcBef>
                <a:spcPts val="500"/>
              </a:spcBef>
              <a:defRPr sz="1100"/>
            </a:pPr>
            <a:r>
              <a:t>BOM limitation minor surgical procedures</a:t>
            </a:r>
            <a:endParaRPr sz="2200"/>
          </a:p>
          <a:p>
            <a:pPr marL="274320" lvl="2" indent="0">
              <a:spcBef>
                <a:spcPts val="500"/>
              </a:spcBef>
              <a:defRPr sz="1100">
                <a:solidFill>
                  <a:srgbClr val="1F497D"/>
                </a:solidFill>
              </a:defRPr>
            </a:pPr>
            <a:r>
              <a:t> Defeated 2012</a:t>
            </a:r>
            <a:endParaRPr sz="1900"/>
          </a:p>
          <a:p>
            <a:pPr marL="0" lvl="1" indent="0">
              <a:spcBef>
                <a:spcPts val="500"/>
              </a:spcBef>
              <a:defRPr sz="1100"/>
            </a:pPr>
            <a:r>
              <a:t>Safe needle requirements</a:t>
            </a:r>
            <a:endParaRPr sz="2200"/>
          </a:p>
          <a:p>
            <a:pPr marL="274320" lvl="2" indent="0">
              <a:spcBef>
                <a:spcPts val="500"/>
              </a:spcBef>
              <a:defRPr sz="1100">
                <a:solidFill>
                  <a:srgbClr val="1F497D"/>
                </a:solidFill>
              </a:defRPr>
            </a:pPr>
            <a:r>
              <a:t>Passed 2010</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25" name="Rectangle 9"/>
          <p:cNvSpPr/>
          <p:nvPr/>
        </p:nvSpPr>
        <p:spPr>
          <a:xfrm flipH="1">
            <a:off x="-2" y="-2"/>
            <a:ext cx="12191999" cy="1590744"/>
          </a:xfrm>
          <a:prstGeom prst="rect">
            <a:avLst/>
          </a:prstGeom>
          <a:gradFill>
            <a:gsLst>
              <a:gs pos="0">
                <a:srgbClr val="000000"/>
              </a:gs>
              <a:gs pos="100000">
                <a:srgbClr val="104862"/>
              </a:gs>
            </a:gsLst>
            <a:lin ang="8400000"/>
          </a:gradFill>
          <a:ln w="12700">
            <a:miter lim="400000"/>
          </a:ln>
        </p:spPr>
        <p:txBody>
          <a:bodyPr lIns="45719" rIns="45719" anchor="ctr"/>
          <a:lstStyle/>
          <a:p>
            <a:pPr algn="ctr">
              <a:defRPr>
                <a:solidFill>
                  <a:srgbClr val="FFFFFF"/>
                </a:solidFill>
              </a:defRPr>
            </a:pPr>
            <a:endParaRPr/>
          </a:p>
        </p:txBody>
      </p:sp>
      <p:sp>
        <p:nvSpPr>
          <p:cNvPr id="326" name="Rectangle 11"/>
          <p:cNvSpPr/>
          <p:nvPr/>
        </p:nvSpPr>
        <p:spPr>
          <a:xfrm rot="10800000" flipH="1">
            <a:off x="-4" y="-1"/>
            <a:ext cx="8115308" cy="1590743"/>
          </a:xfrm>
          <a:prstGeom prst="rect">
            <a:avLst/>
          </a:prstGeom>
          <a:gradFill>
            <a:gsLst>
              <a:gs pos="20000">
                <a:schemeClr val="accent1">
                  <a:alpha val="0"/>
                </a:schemeClr>
              </a:gs>
              <a:gs pos="100000">
                <a:srgbClr val="0A3041">
                  <a:alpha val="55000"/>
                </a:srgbClr>
              </a:gs>
            </a:gsLst>
            <a:lin ang="13800000"/>
          </a:gradFill>
          <a:ln w="12700">
            <a:miter lim="400000"/>
          </a:ln>
        </p:spPr>
        <p:txBody>
          <a:bodyPr lIns="45719" rIns="45719" anchor="ctr"/>
          <a:lstStyle/>
          <a:p>
            <a:pPr algn="ctr">
              <a:defRPr>
                <a:solidFill>
                  <a:srgbClr val="FFFFFF"/>
                </a:solidFill>
              </a:defRPr>
            </a:pPr>
            <a:endParaRPr/>
          </a:p>
        </p:txBody>
      </p:sp>
      <p:sp>
        <p:nvSpPr>
          <p:cNvPr id="327" name="Rectangle 13"/>
          <p:cNvSpPr/>
          <p:nvPr/>
        </p:nvSpPr>
        <p:spPr>
          <a:xfrm flipH="1">
            <a:off x="8115299" y="-2"/>
            <a:ext cx="4076699" cy="1590744"/>
          </a:xfrm>
          <a:prstGeom prst="rect">
            <a:avLst/>
          </a:prstGeom>
          <a:gradFill>
            <a:gsLst>
              <a:gs pos="0">
                <a:schemeClr val="accent1">
                  <a:alpha val="66000"/>
                </a:schemeClr>
              </a:gs>
              <a:gs pos="100000">
                <a:srgbClr val="000000">
                  <a:alpha val="30000"/>
                </a:srgbClr>
              </a:gs>
            </a:gsLst>
            <a:lin ang="13200000"/>
          </a:gradFill>
          <a:ln w="12700">
            <a:miter lim="400000"/>
          </a:ln>
        </p:spPr>
        <p:txBody>
          <a:bodyPr lIns="45719" rIns="45719" anchor="ctr"/>
          <a:lstStyle/>
          <a:p>
            <a:pPr algn="ctr">
              <a:defRPr>
                <a:solidFill>
                  <a:srgbClr val="FFFFFF"/>
                </a:solidFill>
              </a:defRPr>
            </a:pPr>
            <a:endParaRPr/>
          </a:p>
        </p:txBody>
      </p:sp>
      <p:sp>
        <p:nvSpPr>
          <p:cNvPr id="328" name="Rectangle 15"/>
          <p:cNvSpPr/>
          <p:nvPr/>
        </p:nvSpPr>
        <p:spPr>
          <a:xfrm>
            <a:off x="459350" y="-2"/>
            <a:ext cx="11732646" cy="1597435"/>
          </a:xfrm>
          <a:prstGeom prst="rect">
            <a:avLst/>
          </a:prstGeom>
          <a:gradFill>
            <a:gsLst>
              <a:gs pos="50000">
                <a:srgbClr val="000000">
                  <a:alpha val="0"/>
                </a:srgbClr>
              </a:gs>
              <a:gs pos="99000">
                <a:srgbClr val="0A3041">
                  <a:alpha val="52000"/>
                </a:srgbClr>
              </a:gs>
            </a:gsLst>
            <a:lin ang="16800000"/>
          </a:gradFill>
          <a:ln w="12700">
            <a:miter lim="400000"/>
          </a:ln>
        </p:spPr>
        <p:txBody>
          <a:bodyPr lIns="45719" rIns="45719" anchor="ctr"/>
          <a:lstStyle/>
          <a:p>
            <a:pPr algn="ctr">
              <a:defRPr>
                <a:solidFill>
                  <a:srgbClr val="FFFFFF"/>
                </a:solidFill>
              </a:defRPr>
            </a:pPr>
            <a:endParaRPr/>
          </a:p>
        </p:txBody>
      </p:sp>
      <p:sp>
        <p:nvSpPr>
          <p:cNvPr id="329" name="Title 1"/>
          <p:cNvSpPr txBox="1">
            <a:spLocks noGrp="1"/>
          </p:cNvSpPr>
          <p:nvPr>
            <p:ph type="title"/>
          </p:nvPr>
        </p:nvSpPr>
        <p:spPr>
          <a:xfrm>
            <a:off x="1371599" y="294538"/>
            <a:ext cx="9895952" cy="1033669"/>
          </a:xfrm>
          <a:prstGeom prst="rect">
            <a:avLst/>
          </a:prstGeom>
        </p:spPr>
        <p:txBody>
          <a:bodyPr/>
          <a:lstStyle>
            <a:lvl1pPr>
              <a:defRPr sz="4000">
                <a:solidFill>
                  <a:srgbClr val="FFFFFF"/>
                </a:solidFill>
              </a:defRPr>
            </a:lvl1pPr>
          </a:lstStyle>
          <a:p>
            <a:r>
              <a:t>WVNA Legislative Action: 2009-2021</a:t>
            </a:r>
          </a:p>
        </p:txBody>
      </p:sp>
      <p:sp>
        <p:nvSpPr>
          <p:cNvPr id="330" name="Content Placeholder 2"/>
          <p:cNvSpPr txBox="1">
            <a:spLocks noGrp="1"/>
          </p:cNvSpPr>
          <p:nvPr>
            <p:ph type="body" idx="1"/>
          </p:nvPr>
        </p:nvSpPr>
        <p:spPr>
          <a:xfrm>
            <a:off x="1371598" y="2318197"/>
            <a:ext cx="9724033" cy="3683359"/>
          </a:xfrm>
          <a:prstGeom prst="rect">
            <a:avLst/>
          </a:prstGeom>
        </p:spPr>
        <p:txBody>
          <a:bodyPr anchor="ctr"/>
          <a:lstStyle/>
          <a:p>
            <a:pPr marL="229457" lvl="1" indent="-229457" defTabSz="905255">
              <a:spcBef>
                <a:spcPts val="400"/>
              </a:spcBef>
              <a:buClr>
                <a:schemeClr val="accent2"/>
              </a:buClr>
              <a:defRPr sz="1485">
                <a:solidFill>
                  <a:srgbClr val="1F497D"/>
                </a:solidFill>
              </a:defRPr>
            </a:pPr>
            <a:r>
              <a:t>Remove Collaborative agreement </a:t>
            </a:r>
            <a:endParaRPr sz="2277"/>
          </a:p>
          <a:p>
            <a:pPr marL="501033" lvl="2" indent="-229457" defTabSz="905255">
              <a:spcBef>
                <a:spcPts val="400"/>
              </a:spcBef>
              <a:buClr>
                <a:srgbClr val="BABABA"/>
              </a:buClr>
              <a:defRPr sz="1485"/>
            </a:pPr>
            <a:r>
              <a:t>Passed 2016</a:t>
            </a:r>
            <a:endParaRPr sz="1979"/>
          </a:p>
          <a:p>
            <a:pPr marL="229457" lvl="1" indent="-229457" defTabSz="905255">
              <a:spcBef>
                <a:spcPts val="400"/>
              </a:spcBef>
              <a:buClr>
                <a:schemeClr val="accent2"/>
              </a:buClr>
              <a:defRPr sz="1485">
                <a:solidFill>
                  <a:srgbClr val="1F497D"/>
                </a:solidFill>
              </a:defRPr>
            </a:pPr>
            <a:r>
              <a:t>Removal of prescriptive barriers </a:t>
            </a:r>
            <a:endParaRPr sz="2277"/>
          </a:p>
          <a:p>
            <a:pPr marL="501033" lvl="2" indent="-229457" defTabSz="905255">
              <a:spcBef>
                <a:spcPts val="400"/>
              </a:spcBef>
              <a:buClr>
                <a:srgbClr val="BABABA"/>
              </a:buClr>
              <a:defRPr sz="1485"/>
            </a:pPr>
            <a:r>
              <a:t>Some removed 2016</a:t>
            </a:r>
            <a:endParaRPr sz="1979"/>
          </a:p>
          <a:p>
            <a:pPr marL="229457" lvl="1" indent="-229457" defTabSz="905255">
              <a:spcBef>
                <a:spcPts val="400"/>
              </a:spcBef>
              <a:buClr>
                <a:schemeClr val="accent2"/>
              </a:buClr>
              <a:defRPr sz="1485">
                <a:solidFill>
                  <a:srgbClr val="1F497D"/>
                </a:solidFill>
              </a:defRPr>
            </a:pPr>
            <a:r>
              <a:t>Death certificates </a:t>
            </a:r>
            <a:endParaRPr sz="2277"/>
          </a:p>
          <a:p>
            <a:pPr marL="501033" lvl="2" indent="-229457" defTabSz="905255">
              <a:spcBef>
                <a:spcPts val="400"/>
              </a:spcBef>
              <a:buClr>
                <a:srgbClr val="BABABA"/>
              </a:buClr>
              <a:defRPr sz="1485"/>
            </a:pPr>
            <a:r>
              <a:t>Passed 2016</a:t>
            </a:r>
            <a:endParaRPr sz="1979"/>
          </a:p>
          <a:p>
            <a:pPr marL="229457" lvl="1" indent="-229457" defTabSz="905255">
              <a:spcBef>
                <a:spcPts val="400"/>
              </a:spcBef>
              <a:buClr>
                <a:schemeClr val="accent2"/>
              </a:buClr>
              <a:defRPr sz="1485">
                <a:solidFill>
                  <a:srgbClr val="1F497D"/>
                </a:solidFill>
              </a:defRPr>
            </a:pPr>
            <a:r>
              <a:t>Sign DNR and order</a:t>
            </a:r>
            <a:endParaRPr sz="2277"/>
          </a:p>
          <a:p>
            <a:pPr marL="501033" lvl="2" indent="-229457" defTabSz="905255">
              <a:spcBef>
                <a:spcPts val="400"/>
              </a:spcBef>
              <a:buClr>
                <a:srgbClr val="BABABA"/>
              </a:buClr>
              <a:defRPr sz="1485"/>
            </a:pPr>
            <a:r>
              <a:t>Passed 2016</a:t>
            </a:r>
            <a:endParaRPr sz="1979"/>
          </a:p>
          <a:p>
            <a:pPr marL="229457" lvl="1" indent="-229457" defTabSz="905255">
              <a:spcBef>
                <a:spcPts val="400"/>
              </a:spcBef>
              <a:buClr>
                <a:schemeClr val="accent2"/>
              </a:buClr>
              <a:defRPr sz="1485">
                <a:solidFill>
                  <a:srgbClr val="1F497D"/>
                </a:solidFill>
              </a:defRPr>
            </a:pPr>
            <a:r>
              <a:t>Annual prescribing of Rx for chronic  illnesses APRN</a:t>
            </a:r>
            <a:endParaRPr sz="2376"/>
          </a:p>
          <a:p>
            <a:pPr marL="501033" lvl="2" indent="-229457" defTabSz="905255">
              <a:spcBef>
                <a:spcPts val="400"/>
              </a:spcBef>
              <a:buClr>
                <a:srgbClr val="BABABA"/>
              </a:buClr>
              <a:defRPr sz="1485"/>
            </a:pPr>
            <a:r>
              <a:t>Passed 2012</a:t>
            </a:r>
            <a:endParaRPr sz="2079"/>
          </a:p>
          <a:p>
            <a:pPr marL="229457" lvl="1" indent="-229457" defTabSz="905255">
              <a:spcBef>
                <a:spcPts val="400"/>
              </a:spcBef>
              <a:buClr>
                <a:schemeClr val="accent2"/>
              </a:buClr>
              <a:defRPr sz="1485">
                <a:solidFill>
                  <a:srgbClr val="1F497D"/>
                </a:solidFill>
              </a:defRPr>
            </a:pPr>
            <a:r>
              <a:t>Medical Home – APRN as PCP</a:t>
            </a:r>
            <a:endParaRPr sz="2376"/>
          </a:p>
          <a:p>
            <a:pPr marL="501033" lvl="2" indent="-229457" defTabSz="905255">
              <a:spcBef>
                <a:spcPts val="400"/>
              </a:spcBef>
              <a:buClr>
                <a:srgbClr val="BABABA"/>
              </a:buClr>
              <a:defRPr sz="1485"/>
            </a:pPr>
            <a:r>
              <a:t>Passed 2012</a:t>
            </a:r>
            <a:endParaRPr sz="2079"/>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Rectangle 21"/>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33" name="Rectangle 22"/>
          <p:cNvSpPr/>
          <p:nvPr/>
        </p:nvSpPr>
        <p:spPr>
          <a:xfrm flipH="1">
            <a:off x="-2" y="-2"/>
            <a:ext cx="12191999" cy="1590744"/>
          </a:xfrm>
          <a:prstGeom prst="rect">
            <a:avLst/>
          </a:prstGeom>
          <a:gradFill>
            <a:gsLst>
              <a:gs pos="0">
                <a:srgbClr val="000000"/>
              </a:gs>
              <a:gs pos="100000">
                <a:srgbClr val="104862"/>
              </a:gs>
            </a:gsLst>
            <a:lin ang="8400000"/>
          </a:gradFill>
          <a:ln w="12700">
            <a:miter lim="400000"/>
          </a:ln>
        </p:spPr>
        <p:txBody>
          <a:bodyPr lIns="45719" rIns="45719" anchor="ctr"/>
          <a:lstStyle/>
          <a:p>
            <a:pPr algn="ctr">
              <a:defRPr>
                <a:solidFill>
                  <a:srgbClr val="FFFFFF"/>
                </a:solidFill>
              </a:defRPr>
            </a:pPr>
            <a:endParaRPr/>
          </a:p>
        </p:txBody>
      </p:sp>
      <p:sp>
        <p:nvSpPr>
          <p:cNvPr id="334" name="Rectangle 23"/>
          <p:cNvSpPr/>
          <p:nvPr/>
        </p:nvSpPr>
        <p:spPr>
          <a:xfrm rot="10800000" flipH="1">
            <a:off x="-4" y="-1"/>
            <a:ext cx="8115308" cy="1590743"/>
          </a:xfrm>
          <a:prstGeom prst="rect">
            <a:avLst/>
          </a:prstGeom>
          <a:gradFill>
            <a:gsLst>
              <a:gs pos="20000">
                <a:schemeClr val="accent1">
                  <a:alpha val="0"/>
                </a:schemeClr>
              </a:gs>
              <a:gs pos="100000">
                <a:srgbClr val="0A3041">
                  <a:alpha val="55000"/>
                </a:srgbClr>
              </a:gs>
            </a:gsLst>
            <a:lin ang="13800000"/>
          </a:gradFill>
          <a:ln w="12700">
            <a:miter lim="400000"/>
          </a:ln>
        </p:spPr>
        <p:txBody>
          <a:bodyPr lIns="45719" rIns="45719" anchor="ctr"/>
          <a:lstStyle/>
          <a:p>
            <a:pPr algn="ctr">
              <a:defRPr>
                <a:solidFill>
                  <a:srgbClr val="FFFFFF"/>
                </a:solidFill>
              </a:defRPr>
            </a:pPr>
            <a:endParaRPr/>
          </a:p>
        </p:txBody>
      </p:sp>
      <p:sp>
        <p:nvSpPr>
          <p:cNvPr id="335" name="Rectangle 24"/>
          <p:cNvSpPr/>
          <p:nvPr/>
        </p:nvSpPr>
        <p:spPr>
          <a:xfrm flipH="1">
            <a:off x="8115299" y="-2"/>
            <a:ext cx="4076699" cy="1590744"/>
          </a:xfrm>
          <a:prstGeom prst="rect">
            <a:avLst/>
          </a:prstGeom>
          <a:gradFill>
            <a:gsLst>
              <a:gs pos="0">
                <a:schemeClr val="accent1">
                  <a:alpha val="66000"/>
                </a:schemeClr>
              </a:gs>
              <a:gs pos="100000">
                <a:srgbClr val="000000">
                  <a:alpha val="30000"/>
                </a:srgbClr>
              </a:gs>
            </a:gsLst>
            <a:lin ang="13200000"/>
          </a:gradFill>
          <a:ln w="12700">
            <a:miter lim="400000"/>
          </a:ln>
        </p:spPr>
        <p:txBody>
          <a:bodyPr lIns="45719" rIns="45719" anchor="ctr"/>
          <a:lstStyle/>
          <a:p>
            <a:pPr algn="ctr">
              <a:defRPr>
                <a:solidFill>
                  <a:srgbClr val="FFFFFF"/>
                </a:solidFill>
              </a:defRPr>
            </a:pPr>
            <a:endParaRPr/>
          </a:p>
        </p:txBody>
      </p:sp>
      <p:sp>
        <p:nvSpPr>
          <p:cNvPr id="336" name="Rectangle 25"/>
          <p:cNvSpPr/>
          <p:nvPr/>
        </p:nvSpPr>
        <p:spPr>
          <a:xfrm>
            <a:off x="459350" y="-2"/>
            <a:ext cx="11732646" cy="1597435"/>
          </a:xfrm>
          <a:prstGeom prst="rect">
            <a:avLst/>
          </a:prstGeom>
          <a:gradFill>
            <a:gsLst>
              <a:gs pos="50000">
                <a:srgbClr val="000000">
                  <a:alpha val="0"/>
                </a:srgbClr>
              </a:gs>
              <a:gs pos="99000">
                <a:srgbClr val="0A3041">
                  <a:alpha val="52000"/>
                </a:srgbClr>
              </a:gs>
            </a:gsLst>
            <a:lin ang="16800000"/>
          </a:gradFill>
          <a:ln w="12700">
            <a:miter lim="400000"/>
          </a:ln>
        </p:spPr>
        <p:txBody>
          <a:bodyPr lIns="45719" rIns="45719" anchor="ctr"/>
          <a:lstStyle/>
          <a:p>
            <a:pPr algn="ctr">
              <a:defRPr>
                <a:solidFill>
                  <a:srgbClr val="FFFFFF"/>
                </a:solidFill>
              </a:defRPr>
            </a:pPr>
            <a:endParaRPr/>
          </a:p>
        </p:txBody>
      </p:sp>
      <p:sp>
        <p:nvSpPr>
          <p:cNvPr id="337" name="Title 1"/>
          <p:cNvSpPr txBox="1">
            <a:spLocks noGrp="1"/>
          </p:cNvSpPr>
          <p:nvPr>
            <p:ph type="title"/>
          </p:nvPr>
        </p:nvSpPr>
        <p:spPr>
          <a:xfrm>
            <a:off x="1371599" y="294538"/>
            <a:ext cx="9895952" cy="1033669"/>
          </a:xfrm>
          <a:prstGeom prst="rect">
            <a:avLst/>
          </a:prstGeom>
        </p:spPr>
        <p:txBody>
          <a:bodyPr/>
          <a:lstStyle>
            <a:lvl1pPr>
              <a:defRPr sz="4000">
                <a:solidFill>
                  <a:srgbClr val="FFFFFF"/>
                </a:solidFill>
              </a:defRPr>
            </a:lvl1pPr>
          </a:lstStyle>
          <a:p>
            <a:r>
              <a:t>2022 Legislation</a:t>
            </a:r>
          </a:p>
        </p:txBody>
      </p:sp>
      <p:sp>
        <p:nvSpPr>
          <p:cNvPr id="338" name="Content Placeholder 2"/>
          <p:cNvSpPr txBox="1">
            <a:spLocks noGrp="1"/>
          </p:cNvSpPr>
          <p:nvPr>
            <p:ph type="body" idx="1"/>
          </p:nvPr>
        </p:nvSpPr>
        <p:spPr>
          <a:xfrm>
            <a:off x="1371598" y="2318197"/>
            <a:ext cx="9724033" cy="3683359"/>
          </a:xfrm>
          <a:prstGeom prst="rect">
            <a:avLst/>
          </a:prstGeom>
        </p:spPr>
        <p:txBody>
          <a:bodyPr anchor="ctr"/>
          <a:lstStyle/>
          <a:p>
            <a:pPr>
              <a:defRPr sz="2000"/>
            </a:pPr>
            <a:r>
              <a:t>Changed WV RN board member requirements, defined criteria for the license to practice, and created a nine-member nursing shortage study commission. (SB 518) </a:t>
            </a:r>
            <a:endParaRPr sz="2200"/>
          </a:p>
          <a:p>
            <a:pPr marL="685800" lvl="1" indent="-228600">
              <a:spcBef>
                <a:spcPts val="500"/>
              </a:spcBef>
              <a:defRPr sz="2000"/>
            </a:pPr>
            <a:r>
              <a:t>Passed Regular Session 2022</a:t>
            </a:r>
            <a:endParaRPr sz="2200"/>
          </a:p>
          <a:p>
            <a:pPr>
              <a:defRPr sz="2000"/>
            </a:pPr>
            <a:r>
              <a:t>Expanded APRN prescriptive authority and codified executive orders to include prescribing all medications except Schedule I and limited to three day supply of opioid Schedule II medications</a:t>
            </a:r>
            <a:endParaRPr sz="2200"/>
          </a:p>
          <a:p>
            <a:pPr marL="685800" lvl="1" indent="-228600">
              <a:spcBef>
                <a:spcPts val="500"/>
              </a:spcBef>
              <a:defRPr sz="2000"/>
            </a:pPr>
            <a:r>
              <a:t>Passed Summer Session 2022</a:t>
            </a:r>
            <a:endParaRPr sz="220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43" name="Rectangle 9"/>
          <p:cNvSpPr/>
          <p:nvPr/>
        </p:nvSpPr>
        <p:spPr>
          <a:xfrm flipH="1">
            <a:off x="-2" y="-2"/>
            <a:ext cx="12191999" cy="1590744"/>
          </a:xfrm>
          <a:prstGeom prst="rect">
            <a:avLst/>
          </a:prstGeom>
          <a:gradFill>
            <a:gsLst>
              <a:gs pos="0">
                <a:srgbClr val="000000"/>
              </a:gs>
              <a:gs pos="100000">
                <a:srgbClr val="104862"/>
              </a:gs>
            </a:gsLst>
            <a:lin ang="8400000"/>
          </a:gradFill>
          <a:ln w="12700">
            <a:miter lim="400000"/>
          </a:ln>
        </p:spPr>
        <p:txBody>
          <a:bodyPr lIns="45719" rIns="45719" anchor="ctr"/>
          <a:lstStyle/>
          <a:p>
            <a:pPr algn="ctr">
              <a:defRPr>
                <a:solidFill>
                  <a:srgbClr val="FFFFFF"/>
                </a:solidFill>
              </a:defRPr>
            </a:pPr>
            <a:endParaRPr/>
          </a:p>
        </p:txBody>
      </p:sp>
      <p:sp>
        <p:nvSpPr>
          <p:cNvPr id="344" name="Rectangle 11"/>
          <p:cNvSpPr/>
          <p:nvPr/>
        </p:nvSpPr>
        <p:spPr>
          <a:xfrm rot="10800000" flipH="1">
            <a:off x="-4" y="-1"/>
            <a:ext cx="8115308" cy="1590743"/>
          </a:xfrm>
          <a:prstGeom prst="rect">
            <a:avLst/>
          </a:prstGeom>
          <a:gradFill>
            <a:gsLst>
              <a:gs pos="20000">
                <a:schemeClr val="accent1">
                  <a:alpha val="0"/>
                </a:schemeClr>
              </a:gs>
              <a:gs pos="100000">
                <a:srgbClr val="0A3041">
                  <a:alpha val="55000"/>
                </a:srgbClr>
              </a:gs>
            </a:gsLst>
            <a:lin ang="13800000"/>
          </a:gradFill>
          <a:ln w="12700">
            <a:miter lim="400000"/>
          </a:ln>
        </p:spPr>
        <p:txBody>
          <a:bodyPr lIns="45719" rIns="45719" anchor="ctr"/>
          <a:lstStyle/>
          <a:p>
            <a:pPr algn="ctr">
              <a:defRPr>
                <a:solidFill>
                  <a:srgbClr val="FFFFFF"/>
                </a:solidFill>
              </a:defRPr>
            </a:pPr>
            <a:endParaRPr/>
          </a:p>
        </p:txBody>
      </p:sp>
      <p:sp>
        <p:nvSpPr>
          <p:cNvPr id="345" name="Rectangle 13"/>
          <p:cNvSpPr/>
          <p:nvPr/>
        </p:nvSpPr>
        <p:spPr>
          <a:xfrm flipH="1">
            <a:off x="8115299" y="-2"/>
            <a:ext cx="4076699" cy="1590744"/>
          </a:xfrm>
          <a:prstGeom prst="rect">
            <a:avLst/>
          </a:prstGeom>
          <a:gradFill>
            <a:gsLst>
              <a:gs pos="0">
                <a:schemeClr val="accent1">
                  <a:alpha val="66000"/>
                </a:schemeClr>
              </a:gs>
              <a:gs pos="100000">
                <a:srgbClr val="000000">
                  <a:alpha val="30000"/>
                </a:srgbClr>
              </a:gs>
            </a:gsLst>
            <a:lin ang="13200000"/>
          </a:gradFill>
          <a:ln w="12700">
            <a:miter lim="400000"/>
          </a:ln>
        </p:spPr>
        <p:txBody>
          <a:bodyPr lIns="45719" rIns="45719" anchor="ctr"/>
          <a:lstStyle/>
          <a:p>
            <a:pPr algn="ctr">
              <a:defRPr>
                <a:solidFill>
                  <a:srgbClr val="FFFFFF"/>
                </a:solidFill>
              </a:defRPr>
            </a:pPr>
            <a:endParaRPr/>
          </a:p>
        </p:txBody>
      </p:sp>
      <p:sp>
        <p:nvSpPr>
          <p:cNvPr id="346" name="Rectangle 15"/>
          <p:cNvSpPr/>
          <p:nvPr/>
        </p:nvSpPr>
        <p:spPr>
          <a:xfrm>
            <a:off x="459350" y="-2"/>
            <a:ext cx="11732646" cy="1597435"/>
          </a:xfrm>
          <a:prstGeom prst="rect">
            <a:avLst/>
          </a:prstGeom>
          <a:gradFill>
            <a:gsLst>
              <a:gs pos="50000">
                <a:srgbClr val="000000">
                  <a:alpha val="0"/>
                </a:srgbClr>
              </a:gs>
              <a:gs pos="99000">
                <a:srgbClr val="0A3041">
                  <a:alpha val="52000"/>
                </a:srgbClr>
              </a:gs>
            </a:gsLst>
            <a:lin ang="16800000"/>
          </a:gradFill>
          <a:ln w="12700">
            <a:miter lim="400000"/>
          </a:ln>
        </p:spPr>
        <p:txBody>
          <a:bodyPr lIns="45719" rIns="45719" anchor="ctr"/>
          <a:lstStyle/>
          <a:p>
            <a:pPr algn="ctr">
              <a:defRPr>
                <a:solidFill>
                  <a:srgbClr val="FFFFFF"/>
                </a:solidFill>
              </a:defRPr>
            </a:pPr>
            <a:endParaRPr/>
          </a:p>
        </p:txBody>
      </p:sp>
      <p:sp>
        <p:nvSpPr>
          <p:cNvPr id="347" name="Title 1"/>
          <p:cNvSpPr txBox="1">
            <a:spLocks noGrp="1"/>
          </p:cNvSpPr>
          <p:nvPr>
            <p:ph type="title"/>
          </p:nvPr>
        </p:nvSpPr>
        <p:spPr>
          <a:xfrm>
            <a:off x="1371599" y="294538"/>
            <a:ext cx="9895952" cy="1033669"/>
          </a:xfrm>
          <a:prstGeom prst="rect">
            <a:avLst/>
          </a:prstGeom>
        </p:spPr>
        <p:txBody>
          <a:bodyPr/>
          <a:lstStyle>
            <a:lvl1pPr>
              <a:defRPr sz="4000">
                <a:solidFill>
                  <a:srgbClr val="FFFFFF"/>
                </a:solidFill>
              </a:defRPr>
            </a:lvl1pPr>
          </a:lstStyle>
          <a:p>
            <a:r>
              <a:t>2023 Legislation</a:t>
            </a:r>
          </a:p>
        </p:txBody>
      </p:sp>
      <p:sp>
        <p:nvSpPr>
          <p:cNvPr id="348" name="Content Placeholder 2"/>
          <p:cNvSpPr txBox="1">
            <a:spLocks noGrp="1"/>
          </p:cNvSpPr>
          <p:nvPr>
            <p:ph type="body" idx="1"/>
          </p:nvPr>
        </p:nvSpPr>
        <p:spPr>
          <a:xfrm>
            <a:off x="1371598" y="2318197"/>
            <a:ext cx="9724033" cy="3683359"/>
          </a:xfrm>
          <a:prstGeom prst="rect">
            <a:avLst/>
          </a:prstGeom>
        </p:spPr>
        <p:txBody>
          <a:bodyPr anchor="ctr"/>
          <a:lstStyle/>
          <a:p>
            <a:pPr marL="268833" indent="-268833" defTabSz="896111">
              <a:spcBef>
                <a:spcPts val="500"/>
              </a:spcBef>
              <a:defRPr sz="2000"/>
            </a:pPr>
            <a:r>
              <a:t>Patient Safety and Transparency. Relating to the implementation of an acuity-based patient classification system (HB2436)</a:t>
            </a:r>
            <a:endParaRPr sz="2100"/>
          </a:p>
          <a:p>
            <a:pPr marL="578932" lvl="1" indent="-268833" defTabSz="896111">
              <a:spcBef>
                <a:spcPts val="500"/>
              </a:spcBef>
              <a:defRPr sz="2000"/>
            </a:pPr>
            <a:r>
              <a:t>Passed Regular Session 2023</a:t>
            </a:r>
            <a:endParaRPr sz="2100"/>
          </a:p>
          <a:p>
            <a:pPr marL="268833" indent="-268833" defTabSz="896111">
              <a:spcBef>
                <a:spcPts val="500"/>
              </a:spcBef>
              <a:defRPr sz="2000"/>
            </a:pPr>
            <a:endParaRPr sz="2100"/>
          </a:p>
          <a:p>
            <a:pPr marL="268833" indent="-268833" defTabSz="896111">
              <a:spcBef>
                <a:spcPts val="500"/>
              </a:spcBef>
              <a:defRPr sz="2000"/>
            </a:pPr>
            <a:r>
              <a:t>Eliminating Certificate of Need for Birth Centers: Certificate-of-need (CON) laws require healthcare providers to obtain permission before they open or expand their services or purchase certain devices or new technologies (SB613)</a:t>
            </a:r>
            <a:endParaRPr sz="2100"/>
          </a:p>
          <a:p>
            <a:pPr marL="578932" lvl="1" indent="-268833" defTabSz="896111">
              <a:spcBef>
                <a:spcPts val="500"/>
              </a:spcBef>
              <a:defRPr sz="2000"/>
            </a:pPr>
            <a:r>
              <a:t>Passed Regular Session 2023</a:t>
            </a:r>
            <a:endParaRPr sz="2100"/>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Rectangle 24"/>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51" name="Rectangle 26"/>
          <p:cNvSpPr/>
          <p:nvPr/>
        </p:nvSpPr>
        <p:spPr>
          <a:xfrm flipH="1">
            <a:off x="-2" y="-2"/>
            <a:ext cx="12191999" cy="1590744"/>
          </a:xfrm>
          <a:prstGeom prst="rect">
            <a:avLst/>
          </a:prstGeom>
          <a:gradFill>
            <a:gsLst>
              <a:gs pos="0">
                <a:srgbClr val="000000"/>
              </a:gs>
              <a:gs pos="100000">
                <a:srgbClr val="104862"/>
              </a:gs>
            </a:gsLst>
            <a:lin ang="8400000"/>
          </a:gradFill>
          <a:ln w="12700">
            <a:miter lim="400000"/>
          </a:ln>
        </p:spPr>
        <p:txBody>
          <a:bodyPr lIns="45719" rIns="45719" anchor="ctr"/>
          <a:lstStyle/>
          <a:p>
            <a:pPr algn="ctr">
              <a:defRPr>
                <a:solidFill>
                  <a:srgbClr val="FFFFFF"/>
                </a:solidFill>
              </a:defRPr>
            </a:pPr>
            <a:endParaRPr/>
          </a:p>
        </p:txBody>
      </p:sp>
      <p:sp>
        <p:nvSpPr>
          <p:cNvPr id="352" name="Rectangle 28"/>
          <p:cNvSpPr/>
          <p:nvPr/>
        </p:nvSpPr>
        <p:spPr>
          <a:xfrm rot="10800000" flipH="1">
            <a:off x="-4" y="-1"/>
            <a:ext cx="8115308" cy="1590743"/>
          </a:xfrm>
          <a:prstGeom prst="rect">
            <a:avLst/>
          </a:prstGeom>
          <a:gradFill>
            <a:gsLst>
              <a:gs pos="20000">
                <a:schemeClr val="accent1">
                  <a:alpha val="0"/>
                </a:schemeClr>
              </a:gs>
              <a:gs pos="100000">
                <a:srgbClr val="0A3041">
                  <a:alpha val="55000"/>
                </a:srgbClr>
              </a:gs>
            </a:gsLst>
            <a:lin ang="13800000"/>
          </a:gradFill>
          <a:ln w="12700">
            <a:miter lim="400000"/>
          </a:ln>
        </p:spPr>
        <p:txBody>
          <a:bodyPr lIns="45719" rIns="45719" anchor="ctr"/>
          <a:lstStyle/>
          <a:p>
            <a:pPr algn="ctr">
              <a:defRPr>
                <a:solidFill>
                  <a:srgbClr val="FFFFFF"/>
                </a:solidFill>
              </a:defRPr>
            </a:pPr>
            <a:endParaRPr/>
          </a:p>
        </p:txBody>
      </p:sp>
      <p:sp>
        <p:nvSpPr>
          <p:cNvPr id="353" name="Rectangle 30"/>
          <p:cNvSpPr/>
          <p:nvPr/>
        </p:nvSpPr>
        <p:spPr>
          <a:xfrm flipH="1">
            <a:off x="8115299" y="-2"/>
            <a:ext cx="4076699" cy="1590744"/>
          </a:xfrm>
          <a:prstGeom prst="rect">
            <a:avLst/>
          </a:prstGeom>
          <a:gradFill>
            <a:gsLst>
              <a:gs pos="0">
                <a:schemeClr val="accent1">
                  <a:alpha val="66000"/>
                </a:schemeClr>
              </a:gs>
              <a:gs pos="100000">
                <a:srgbClr val="000000">
                  <a:alpha val="30000"/>
                </a:srgbClr>
              </a:gs>
            </a:gsLst>
            <a:lin ang="13200000"/>
          </a:gradFill>
          <a:ln w="12700">
            <a:miter lim="400000"/>
          </a:ln>
        </p:spPr>
        <p:txBody>
          <a:bodyPr lIns="45719" rIns="45719" anchor="ctr"/>
          <a:lstStyle/>
          <a:p>
            <a:pPr algn="ctr">
              <a:defRPr>
                <a:solidFill>
                  <a:srgbClr val="FFFFFF"/>
                </a:solidFill>
              </a:defRPr>
            </a:pPr>
            <a:endParaRPr/>
          </a:p>
        </p:txBody>
      </p:sp>
      <p:sp>
        <p:nvSpPr>
          <p:cNvPr id="354" name="Rectangle 32"/>
          <p:cNvSpPr/>
          <p:nvPr/>
        </p:nvSpPr>
        <p:spPr>
          <a:xfrm>
            <a:off x="459350" y="-2"/>
            <a:ext cx="11732646" cy="1597435"/>
          </a:xfrm>
          <a:prstGeom prst="rect">
            <a:avLst/>
          </a:prstGeom>
          <a:gradFill>
            <a:gsLst>
              <a:gs pos="50000">
                <a:srgbClr val="000000">
                  <a:alpha val="0"/>
                </a:srgbClr>
              </a:gs>
              <a:gs pos="99000">
                <a:srgbClr val="0A3041">
                  <a:alpha val="52000"/>
                </a:srgbClr>
              </a:gs>
            </a:gsLst>
            <a:lin ang="16800000"/>
          </a:gradFill>
          <a:ln w="12700">
            <a:miter lim="400000"/>
          </a:ln>
        </p:spPr>
        <p:txBody>
          <a:bodyPr lIns="45719" rIns="45719" anchor="ctr"/>
          <a:lstStyle/>
          <a:p>
            <a:pPr algn="ctr">
              <a:defRPr>
                <a:solidFill>
                  <a:srgbClr val="FFFFFF"/>
                </a:solidFill>
              </a:defRPr>
            </a:pPr>
            <a:endParaRPr/>
          </a:p>
        </p:txBody>
      </p:sp>
      <p:sp>
        <p:nvSpPr>
          <p:cNvPr id="355" name="Title 1"/>
          <p:cNvSpPr txBox="1">
            <a:spLocks noGrp="1"/>
          </p:cNvSpPr>
          <p:nvPr>
            <p:ph type="title"/>
          </p:nvPr>
        </p:nvSpPr>
        <p:spPr>
          <a:xfrm>
            <a:off x="1371599" y="294538"/>
            <a:ext cx="9895952" cy="1033669"/>
          </a:xfrm>
          <a:prstGeom prst="rect">
            <a:avLst/>
          </a:prstGeom>
        </p:spPr>
        <p:txBody>
          <a:bodyPr/>
          <a:lstStyle>
            <a:lvl1pPr>
              <a:defRPr sz="4000">
                <a:solidFill>
                  <a:srgbClr val="FFFFFF"/>
                </a:solidFill>
              </a:defRPr>
            </a:lvl1pPr>
          </a:lstStyle>
          <a:p>
            <a:r>
              <a:t>2024 Legislation </a:t>
            </a:r>
          </a:p>
        </p:txBody>
      </p:sp>
      <p:sp>
        <p:nvSpPr>
          <p:cNvPr id="356" name="Content Placeholder 2"/>
          <p:cNvSpPr txBox="1">
            <a:spLocks noGrp="1"/>
          </p:cNvSpPr>
          <p:nvPr>
            <p:ph type="body" idx="1"/>
          </p:nvPr>
        </p:nvSpPr>
        <p:spPr>
          <a:xfrm>
            <a:off x="1371598" y="2318197"/>
            <a:ext cx="9724033" cy="3683359"/>
          </a:xfrm>
          <a:prstGeom prst="rect">
            <a:avLst/>
          </a:prstGeom>
        </p:spPr>
        <p:txBody>
          <a:bodyPr anchor="ctr"/>
          <a:lstStyle/>
          <a:p>
            <a:pPr marL="233686" indent="-233686" defTabSz="779616">
              <a:spcBef>
                <a:spcPts val="400"/>
              </a:spcBef>
              <a:defRPr sz="1740"/>
            </a:pPr>
            <a:r>
              <a:t>Support Anti-Doxing Bill (introduced by WVHA) </a:t>
            </a:r>
            <a:endParaRPr sz="1827"/>
          </a:p>
          <a:p>
            <a:pPr marL="631450" lvl="1" indent="-233686" defTabSz="779616">
              <a:spcBef>
                <a:spcPts val="400"/>
              </a:spcBef>
              <a:defRPr sz="1740"/>
            </a:pPr>
            <a:r>
              <a:t>Passed Regular Session </a:t>
            </a:r>
            <a:endParaRPr sz="1827"/>
          </a:p>
          <a:p>
            <a:pPr marL="0" indent="0" defTabSz="779616">
              <a:spcBef>
                <a:spcPts val="400"/>
              </a:spcBef>
              <a:buSzTx/>
              <a:buNone/>
              <a:defRPr sz="1740"/>
            </a:pPr>
            <a:endParaRPr sz="1827"/>
          </a:p>
          <a:p>
            <a:pPr marL="233686" indent="-233686" defTabSz="779616">
              <a:spcBef>
                <a:spcPts val="400"/>
              </a:spcBef>
              <a:defRPr sz="1740"/>
            </a:pPr>
            <a:r>
              <a:t>Eliminating Surgical Smoke (OR Smoke)</a:t>
            </a:r>
            <a:endParaRPr sz="1827"/>
          </a:p>
          <a:p>
            <a:pPr marL="505927" lvl="1" indent="-174457" defTabSz="779616">
              <a:spcBef>
                <a:spcPts val="400"/>
              </a:spcBef>
              <a:buFontTx/>
              <a:defRPr sz="1740"/>
            </a:pPr>
            <a:r>
              <a:t> Passed Regular Session</a:t>
            </a:r>
            <a:endParaRPr sz="1827"/>
          </a:p>
          <a:p>
            <a:pPr marL="0" indent="0" defTabSz="779616">
              <a:spcBef>
                <a:spcPts val="400"/>
              </a:spcBef>
              <a:buSzTx/>
              <a:buNone/>
              <a:defRPr sz="1740"/>
            </a:pPr>
            <a:endParaRPr sz="1827"/>
          </a:p>
          <a:p>
            <a:pPr marL="233686" indent="-233686" defTabSz="779616">
              <a:spcBef>
                <a:spcPts val="400"/>
              </a:spcBef>
              <a:defRPr sz="1740"/>
            </a:pPr>
            <a:r>
              <a:t>Keep WV Childhood Immunization Standards Strong</a:t>
            </a:r>
            <a:endParaRPr sz="1827"/>
          </a:p>
          <a:p>
            <a:pPr marL="631450" lvl="1" indent="-233686" defTabSz="779616">
              <a:spcBef>
                <a:spcPts val="400"/>
              </a:spcBef>
              <a:defRPr sz="1740"/>
            </a:pPr>
            <a:r>
              <a:t>Defeated (Governor Justice veto)  </a:t>
            </a:r>
            <a:endParaRPr sz="1827"/>
          </a:p>
          <a:p>
            <a:pPr marL="233686" indent="-233686" defTabSz="779616">
              <a:spcBef>
                <a:spcPts val="400"/>
              </a:spcBef>
              <a:defRPr sz="1740"/>
            </a:pPr>
            <a:endParaRPr sz="1827"/>
          </a:p>
          <a:p>
            <a:pPr marL="233686" indent="-233686" defTabSz="779616">
              <a:spcBef>
                <a:spcPts val="400"/>
              </a:spcBef>
              <a:defRPr sz="1740"/>
            </a:pPr>
            <a:endParaRPr sz="1827"/>
          </a:p>
          <a:p>
            <a:pPr marL="233686" indent="-233686" defTabSz="779616">
              <a:spcBef>
                <a:spcPts val="400"/>
              </a:spcBef>
              <a:defRPr sz="1740"/>
            </a:pPr>
            <a:endParaRPr sz="1827"/>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2025 Legislation"/>
          <p:cNvSpPr txBox="1">
            <a:spLocks noGrp="1"/>
          </p:cNvSpPr>
          <p:nvPr>
            <p:ph type="title"/>
          </p:nvPr>
        </p:nvSpPr>
        <p:spPr>
          <a:xfrm>
            <a:off x="7317" y="-11941"/>
            <a:ext cx="12177366" cy="1702629"/>
          </a:xfrm>
          <a:prstGeom prst="rect">
            <a:avLst/>
          </a:prstGeom>
          <a:blipFill>
            <a:blip r:embed="rId2"/>
          </a:blipFill>
          <a:ln w="19050">
            <a:solidFill>
              <a:schemeClr val="accent1"/>
            </a:solidFill>
            <a:miter lim="800000"/>
          </a:ln>
        </p:spPr>
        <p:txBody>
          <a:bodyPr/>
          <a:lstStyle/>
          <a:p>
            <a:pPr lvl="1" indent="457200">
              <a:lnSpc>
                <a:spcPct val="100000"/>
              </a:lnSpc>
              <a:defRPr sz="4000">
                <a:solidFill>
                  <a:srgbClr val="FFFFFF"/>
                </a:solidFill>
                <a:latin typeface="+mj-lt"/>
                <a:ea typeface="+mj-ea"/>
                <a:cs typeface="+mj-cs"/>
                <a:sym typeface="Aptos"/>
              </a:defRPr>
            </a:pPr>
            <a:r>
              <a:t>2025 Legislation </a:t>
            </a:r>
          </a:p>
        </p:txBody>
      </p:sp>
      <p:sp>
        <p:nvSpPr>
          <p:cNvPr id="359" name="Support enhanced autonomy of Certified Registered Nurse Anesthetists (CRNAs) Senate Bill 810 (Introduced by WVANA)…"/>
          <p:cNvSpPr txBox="1">
            <a:spLocks noGrp="1"/>
          </p:cNvSpPr>
          <p:nvPr>
            <p:ph type="body" idx="1"/>
          </p:nvPr>
        </p:nvSpPr>
        <p:spPr>
          <a:xfrm>
            <a:off x="838200" y="1838706"/>
            <a:ext cx="10515600" cy="4351339"/>
          </a:xfrm>
          <a:prstGeom prst="rect">
            <a:avLst/>
          </a:prstGeom>
        </p:spPr>
        <p:txBody>
          <a:bodyPr/>
          <a:lstStyle/>
          <a:p>
            <a:pPr marL="0" indent="0">
              <a:buSzTx/>
              <a:buFontTx/>
              <a:buNone/>
              <a:defRPr sz="2000"/>
            </a:pPr>
            <a:endParaRPr/>
          </a:p>
          <a:p>
            <a:pPr>
              <a:defRPr sz="2000"/>
            </a:pPr>
            <a:r>
              <a:t>Support enhanced autonomy of Certified Registered Nurse Anesthetists (CRNAs) Senate Bill 810 (Introduced by WVANA)</a:t>
            </a:r>
          </a:p>
          <a:p>
            <a:pPr marL="685800" lvl="1" indent="-228600">
              <a:defRPr sz="2000"/>
            </a:pPr>
            <a:r>
              <a:t>Passed regular session 2025</a:t>
            </a:r>
          </a:p>
          <a:p>
            <a:pPr marL="0" lvl="1" indent="228600">
              <a:buSzTx/>
              <a:buFontTx/>
              <a:buNone/>
              <a:defRPr sz="2000"/>
            </a:pPr>
            <a:endParaRPr/>
          </a:p>
          <a:p>
            <a:pPr>
              <a:defRPr sz="2000"/>
            </a:pPr>
            <a:r>
              <a:t>Keep WV Childhood Immunizations Strong. Senate Bill 460 - proposed religious exemptions, </a:t>
            </a:r>
          </a:p>
          <a:p>
            <a:pPr marL="685800" lvl="1" indent="-228600">
              <a:defRPr sz="2000"/>
            </a:pPr>
            <a:r>
              <a:t>Failed in the House of Delegates (42–56)</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Down Arrow 7"/>
          <p:cNvSpPr/>
          <p:nvPr/>
        </p:nvSpPr>
        <p:spPr>
          <a:xfrm rot="16200000">
            <a:off x="800100" y="1491343"/>
            <a:ext cx="3333749" cy="3499104"/>
          </a:xfrm>
          <a:custGeom>
            <a:avLst/>
            <a:gdLst/>
            <a:ahLst/>
            <a:cxnLst>
              <a:cxn ang="0">
                <a:pos x="wd2" y="hd2"/>
              </a:cxn>
              <a:cxn ang="5400000">
                <a:pos x="wd2" y="hd2"/>
              </a:cxn>
              <a:cxn ang="10800000">
                <a:pos x="wd2" y="hd2"/>
              </a:cxn>
              <a:cxn ang="16200000">
                <a:pos x="wd2" y="hd2"/>
              </a:cxn>
            </a:cxnLst>
            <a:rect l="0" t="0" r="r" b="b"/>
            <a:pathLst>
              <a:path w="21600" h="21600" extrusionOk="0">
                <a:moveTo>
                  <a:pt x="0" y="18351"/>
                </a:moveTo>
                <a:lnTo>
                  <a:pt x="0" y="0"/>
                </a:lnTo>
                <a:lnTo>
                  <a:pt x="21600" y="0"/>
                </a:lnTo>
                <a:lnTo>
                  <a:pt x="21600" y="18351"/>
                </a:lnTo>
                <a:lnTo>
                  <a:pt x="10800" y="21600"/>
                </a:lnTo>
                <a:close/>
              </a:path>
            </a:pathLst>
          </a:custGeom>
          <a:solidFill>
            <a:srgbClr val="404040"/>
          </a:solidFill>
          <a:ln w="12700">
            <a:miter lim="400000"/>
          </a:ln>
        </p:spPr>
        <p:txBody>
          <a:bodyPr lIns="45719" rIns="45719" anchor="ctr"/>
          <a:lstStyle/>
          <a:p>
            <a:pPr algn="ctr">
              <a:defRPr>
                <a:solidFill>
                  <a:srgbClr val="FFFFFF"/>
                </a:solidFill>
              </a:defRPr>
            </a:pPr>
            <a:endParaRPr/>
          </a:p>
        </p:txBody>
      </p:sp>
      <p:sp>
        <p:nvSpPr>
          <p:cNvPr id="123" name="Title 1"/>
          <p:cNvSpPr txBox="1">
            <a:spLocks noGrp="1"/>
          </p:cNvSpPr>
          <p:nvPr>
            <p:ph type="title"/>
          </p:nvPr>
        </p:nvSpPr>
        <p:spPr>
          <a:xfrm>
            <a:off x="1028700" y="1967265"/>
            <a:ext cx="2628900" cy="2547259"/>
          </a:xfrm>
          <a:prstGeom prst="rect">
            <a:avLst/>
          </a:prstGeom>
        </p:spPr>
        <p:txBody>
          <a:bodyPr/>
          <a:lstStyle>
            <a:lvl1pPr algn="ctr">
              <a:defRPr sz="3600">
                <a:solidFill>
                  <a:srgbClr val="FFFFFF"/>
                </a:solidFill>
              </a:defRPr>
            </a:lvl1pPr>
          </a:lstStyle>
          <a:p>
            <a:r>
              <a:t>American Nurses Association</a:t>
            </a:r>
          </a:p>
        </p:txBody>
      </p:sp>
      <p:pic>
        <p:nvPicPr>
          <p:cNvPr id="124" name="Content Placeholder 8" descr="Content Placeholder 8"/>
          <p:cNvPicPr>
            <a:picLocks noChangeAspect="1"/>
          </p:cNvPicPr>
          <p:nvPr/>
        </p:nvPicPr>
        <p:blipFill>
          <a:blip r:embed="rId3"/>
          <a:stretch>
            <a:fillRect/>
          </a:stretch>
        </p:blipFill>
        <p:spPr>
          <a:xfrm>
            <a:off x="5363040" y="456524"/>
            <a:ext cx="6494155" cy="5568740"/>
          </a:xfrm>
          <a:prstGeom prst="rect">
            <a:avLst/>
          </a:prstGeom>
          <a:ln w="12700">
            <a:miter lim="400000"/>
          </a:ln>
        </p:spPr>
      </p:pic>
      <p:sp>
        <p:nvSpPr>
          <p:cNvPr id="125" name="TextBox 10"/>
          <p:cNvSpPr txBox="1"/>
          <p:nvPr/>
        </p:nvSpPr>
        <p:spPr>
          <a:xfrm>
            <a:off x="569288" y="5590938"/>
            <a:ext cx="4310953" cy="650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defRPr b="1">
                <a:solidFill>
                  <a:srgbClr val="2F3638"/>
                </a:solidFill>
                <a:latin typeface="SourceSansProRegular"/>
                <a:ea typeface="SourceSansProRegular"/>
                <a:cs typeface="SourceSansProRegular"/>
                <a:sym typeface="SourceSansProRegular"/>
              </a:defRPr>
            </a:lvl1pPr>
          </a:lstStyle>
          <a:p>
            <a:r>
              <a:t>Lead the profession to shape the future of nursing and health care</a:t>
            </a: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2026…"/>
          <p:cNvSpPr txBox="1">
            <a:spLocks noGrp="1"/>
          </p:cNvSpPr>
          <p:nvPr>
            <p:ph type="body" sz="half" idx="1"/>
          </p:nvPr>
        </p:nvSpPr>
        <p:spPr>
          <a:xfrm>
            <a:off x="329034" y="243519"/>
            <a:ext cx="4442992" cy="6370962"/>
          </a:xfrm>
          <a:prstGeom prst="rect">
            <a:avLst/>
          </a:prstGeom>
          <a:blipFill>
            <a:blip r:embed="rId2"/>
          </a:blipFill>
        </p:spPr>
        <p:txBody>
          <a:bodyPr/>
          <a:lstStyle/>
          <a:p>
            <a:pPr>
              <a:defRPr sz="3800">
                <a:solidFill>
                  <a:srgbClr val="FFFFFF"/>
                </a:solidFill>
              </a:defRPr>
            </a:pPr>
            <a:r>
              <a:t>2026 </a:t>
            </a:r>
          </a:p>
          <a:p>
            <a:pPr>
              <a:defRPr sz="3800">
                <a:solidFill>
                  <a:srgbClr val="FFFFFF"/>
                </a:solidFill>
              </a:defRPr>
            </a:pPr>
            <a:r>
              <a:t>Legislative Priorities </a:t>
            </a:r>
          </a:p>
        </p:txBody>
      </p:sp>
      <p:pic>
        <p:nvPicPr>
          <p:cNvPr id="362" name="Screenshot 2026-03-17 at 6.59.15 PM.png" descr="Screenshot 2026-03-17 at 6.59.15 PM.png"/>
          <p:cNvPicPr>
            <a:picLocks noGrp="1" noChangeAspect="1"/>
          </p:cNvPicPr>
          <p:nvPr>
            <p:ph type="pic" idx="21"/>
          </p:nvPr>
        </p:nvPicPr>
        <p:blipFill>
          <a:blip r:embed="rId3"/>
          <a:srcRect b="14250"/>
          <a:stretch>
            <a:fillRect/>
          </a:stretch>
        </p:blipFill>
        <p:spPr>
          <a:xfrm>
            <a:off x="5491837" y="-91459"/>
            <a:ext cx="6320959" cy="7041068"/>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65" name="Rectangle 9"/>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66" name="Rectangle 11"/>
          <p:cNvSpPr/>
          <p:nvPr/>
        </p:nvSpPr>
        <p:spPr>
          <a:xfrm rot="5400000" flipH="1">
            <a:off x="-1410084" y="1410081"/>
            <a:ext cx="6858001" cy="4037838"/>
          </a:xfrm>
          <a:prstGeom prst="rect">
            <a:avLst/>
          </a:prstGeom>
          <a:gradFill>
            <a:gsLst>
              <a:gs pos="8000">
                <a:srgbClr val="000000"/>
              </a:gs>
              <a:gs pos="100000">
                <a:srgbClr val="104862"/>
              </a:gs>
            </a:gsLst>
            <a:lin ang="3000000"/>
          </a:gradFill>
          <a:ln w="12700">
            <a:miter lim="400000"/>
          </a:ln>
        </p:spPr>
        <p:txBody>
          <a:bodyPr lIns="45719" rIns="45719" anchor="ctr"/>
          <a:lstStyle/>
          <a:p>
            <a:pPr algn="ctr">
              <a:defRPr>
                <a:solidFill>
                  <a:srgbClr val="FFFFFF"/>
                </a:solidFill>
              </a:defRPr>
            </a:pPr>
            <a:endParaRPr/>
          </a:p>
        </p:txBody>
      </p:sp>
      <p:sp>
        <p:nvSpPr>
          <p:cNvPr id="367" name="Rectangle 13"/>
          <p:cNvSpPr/>
          <p:nvPr/>
        </p:nvSpPr>
        <p:spPr>
          <a:xfrm rot="5400000" flipH="1">
            <a:off x="-1410085" y="1420219"/>
            <a:ext cx="6858000" cy="4037840"/>
          </a:xfrm>
          <a:prstGeom prst="rect">
            <a:avLst/>
          </a:prstGeom>
          <a:gradFill>
            <a:gsLst>
              <a:gs pos="0">
                <a:srgbClr val="000000">
                  <a:alpha val="0"/>
                </a:srgbClr>
              </a:gs>
              <a:gs pos="99000">
                <a:schemeClr val="accent1">
                  <a:alpha val="46000"/>
                </a:schemeClr>
              </a:gs>
            </a:gsLst>
            <a:lin ang="1800000"/>
          </a:gradFill>
          <a:ln w="12700">
            <a:miter lim="400000"/>
          </a:ln>
        </p:spPr>
        <p:txBody>
          <a:bodyPr lIns="45719" rIns="45719" anchor="ctr"/>
          <a:lstStyle/>
          <a:p>
            <a:pPr algn="ctr">
              <a:defRPr>
                <a:solidFill>
                  <a:srgbClr val="FFFFFF"/>
                </a:solidFill>
              </a:defRPr>
            </a:pPr>
            <a:endParaRPr/>
          </a:p>
        </p:txBody>
      </p:sp>
      <p:sp>
        <p:nvSpPr>
          <p:cNvPr id="368" name="Rectangle 15"/>
          <p:cNvSpPr/>
          <p:nvPr/>
        </p:nvSpPr>
        <p:spPr>
          <a:xfrm rot="5400000" flipH="1">
            <a:off x="767923" y="3588084"/>
            <a:ext cx="2501980" cy="4037842"/>
          </a:xfrm>
          <a:prstGeom prst="rect">
            <a:avLst/>
          </a:prstGeom>
          <a:gradFill>
            <a:gsLst>
              <a:gs pos="2000">
                <a:schemeClr val="accent1">
                  <a:alpha val="29000"/>
                </a:schemeClr>
              </a:gs>
              <a:gs pos="100000">
                <a:srgbClr val="000000">
                  <a:alpha val="30000"/>
                </a:srgbClr>
              </a:gs>
            </a:gsLst>
            <a:lin ang="7799999"/>
          </a:gradFill>
          <a:ln w="12700">
            <a:miter lim="400000"/>
          </a:ln>
        </p:spPr>
        <p:txBody>
          <a:bodyPr lIns="45719" rIns="45719" anchor="ctr"/>
          <a:lstStyle/>
          <a:p>
            <a:pPr algn="ctr">
              <a:defRPr>
                <a:solidFill>
                  <a:srgbClr val="FFFFFF"/>
                </a:solidFill>
              </a:defRPr>
            </a:pPr>
            <a:endParaRPr/>
          </a:p>
        </p:txBody>
      </p:sp>
      <p:sp>
        <p:nvSpPr>
          <p:cNvPr id="369" name="Freeform: Shape 17"/>
          <p:cNvSpPr/>
          <p:nvPr/>
        </p:nvSpPr>
        <p:spPr>
          <a:xfrm rot="20635413">
            <a:off x="-501737" y="969717"/>
            <a:ext cx="3900357" cy="4178960"/>
          </a:xfrm>
          <a:custGeom>
            <a:avLst/>
            <a:gdLst/>
            <a:ahLst/>
            <a:cxnLst>
              <a:cxn ang="0">
                <a:pos x="wd2" y="hd2"/>
              </a:cxn>
              <a:cxn ang="5400000">
                <a:pos x="wd2" y="hd2"/>
              </a:cxn>
              <a:cxn ang="10800000">
                <a:pos x="wd2" y="hd2"/>
              </a:cxn>
              <a:cxn ang="16200000">
                <a:pos x="wd2" y="hd2"/>
              </a:cxn>
            </a:cxnLst>
            <a:rect l="0" t="0" r="r" b="b"/>
            <a:pathLst>
              <a:path w="21600" h="21600"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29000">
                <a:srgbClr val="000000">
                  <a:alpha val="0"/>
                </a:srgbClr>
              </a:gs>
              <a:gs pos="100000">
                <a:schemeClr val="accent1">
                  <a:alpha val="43000"/>
                </a:schemeClr>
              </a:gs>
            </a:gsLst>
            <a:lin ang="1800000"/>
          </a:gradFill>
          <a:ln w="12700">
            <a:miter lim="400000"/>
          </a:ln>
        </p:spPr>
        <p:txBody>
          <a:bodyPr lIns="45719" rIns="45719" anchor="ctr"/>
          <a:lstStyle/>
          <a:p>
            <a:pPr algn="ctr">
              <a:defRPr>
                <a:solidFill>
                  <a:srgbClr val="FFFFFF"/>
                </a:solidFill>
              </a:defRPr>
            </a:pPr>
            <a:endParaRPr/>
          </a:p>
        </p:txBody>
      </p:sp>
      <p:sp>
        <p:nvSpPr>
          <p:cNvPr id="370" name="Rectangle 19"/>
          <p:cNvSpPr/>
          <p:nvPr/>
        </p:nvSpPr>
        <p:spPr>
          <a:xfrm rot="5400000" flipH="1">
            <a:off x="-1410093" y="1399943"/>
            <a:ext cx="6858004" cy="4037836"/>
          </a:xfrm>
          <a:prstGeom prst="rect">
            <a:avLst/>
          </a:prstGeom>
          <a:gradFill>
            <a:gsLst>
              <a:gs pos="0">
                <a:srgbClr val="000000">
                  <a:alpha val="0"/>
                </a:srgbClr>
              </a:gs>
              <a:gs pos="99000">
                <a:srgbClr val="46B1E1">
                  <a:alpha val="11000"/>
                </a:srgbClr>
              </a:gs>
            </a:gsLst>
            <a:lin ang="7199999"/>
          </a:gradFill>
          <a:ln w="12700">
            <a:miter lim="400000"/>
          </a:ln>
        </p:spPr>
        <p:txBody>
          <a:bodyPr lIns="45719" rIns="45719" anchor="ctr"/>
          <a:lstStyle/>
          <a:p>
            <a:pPr algn="ctr">
              <a:defRPr>
                <a:solidFill>
                  <a:srgbClr val="FFFFFF"/>
                </a:solidFill>
              </a:defRPr>
            </a:pPr>
            <a:endParaRPr/>
          </a:p>
        </p:txBody>
      </p:sp>
      <p:sp>
        <p:nvSpPr>
          <p:cNvPr id="371" name="Title 1"/>
          <p:cNvSpPr txBox="1">
            <a:spLocks noGrp="1"/>
          </p:cNvSpPr>
          <p:nvPr>
            <p:ph type="title"/>
          </p:nvPr>
        </p:nvSpPr>
        <p:spPr>
          <a:xfrm>
            <a:off x="466721" y="586854"/>
            <a:ext cx="3201368" cy="3387499"/>
          </a:xfrm>
          <a:prstGeom prst="rect">
            <a:avLst/>
          </a:prstGeom>
        </p:spPr>
        <p:txBody>
          <a:bodyPr anchor="b"/>
          <a:lstStyle>
            <a:lvl1pPr algn="r">
              <a:defRPr sz="4000" b="1">
                <a:solidFill>
                  <a:srgbClr val="FFFFFF"/>
                </a:solidFill>
              </a:defRPr>
            </a:lvl1pPr>
          </a:lstStyle>
          <a:p>
            <a:r>
              <a:t>CONTACT WVNA</a:t>
            </a:r>
          </a:p>
        </p:txBody>
      </p:sp>
      <p:sp>
        <p:nvSpPr>
          <p:cNvPr id="372" name="Content Placeholder 2"/>
          <p:cNvSpPr txBox="1">
            <a:spLocks noGrp="1"/>
          </p:cNvSpPr>
          <p:nvPr>
            <p:ph type="body" idx="1"/>
          </p:nvPr>
        </p:nvSpPr>
        <p:spPr>
          <a:xfrm>
            <a:off x="4810259" y="649479"/>
            <a:ext cx="6555348" cy="5546049"/>
          </a:xfrm>
          <a:prstGeom prst="rect">
            <a:avLst/>
          </a:prstGeom>
        </p:spPr>
        <p:txBody>
          <a:bodyPr anchor="ctr"/>
          <a:lstStyle/>
          <a:p>
            <a:pPr>
              <a:buSzTx/>
              <a:buNone/>
              <a:defRPr sz="2000"/>
            </a:pPr>
            <a:r>
              <a:t>West Virginia Nurses Association</a:t>
            </a:r>
            <a:endParaRPr sz="2400"/>
          </a:p>
          <a:p>
            <a:pPr>
              <a:buSzTx/>
              <a:buNone/>
              <a:defRPr sz="2000" u="sng">
                <a:solidFill>
                  <a:srgbClr val="0000FF"/>
                </a:solidFill>
                <a:uFill>
                  <a:solidFill>
                    <a:srgbClr val="0000FF"/>
                  </a:solidFill>
                </a:uFill>
              </a:defRPr>
            </a:pPr>
            <a:r>
              <a:rPr>
                <a:solidFill>
                  <a:srgbClr val="467886"/>
                </a:solidFill>
                <a:uFill>
                  <a:solidFill>
                    <a:srgbClr val="467886"/>
                  </a:solidFill>
                </a:uFill>
                <a:hlinkClick r:id="rId2"/>
              </a:rPr>
              <a:t>centraloffice@wvnurses.org</a:t>
            </a:r>
            <a:r>
              <a:rPr sz="2400"/>
              <a:t> </a:t>
            </a:r>
          </a:p>
          <a:p>
            <a:pPr>
              <a:buSzTx/>
              <a:buNone/>
              <a:defRPr sz="2000" u="sng">
                <a:solidFill>
                  <a:srgbClr val="0000FF"/>
                </a:solidFill>
                <a:uFill>
                  <a:solidFill>
                    <a:srgbClr val="0000FF"/>
                  </a:solidFill>
                </a:uFill>
              </a:defRPr>
            </a:pPr>
            <a:r>
              <a:rPr>
                <a:solidFill>
                  <a:srgbClr val="467886"/>
                </a:solidFill>
                <a:uFill>
                  <a:solidFill>
                    <a:srgbClr val="467886"/>
                  </a:solidFill>
                </a:uFill>
                <a:hlinkClick r:id="rId3"/>
              </a:rPr>
              <a:t>WVNurses.org</a:t>
            </a:r>
            <a:r>
              <a:rPr sz="2400"/>
              <a:t> </a:t>
            </a:r>
          </a:p>
          <a:p>
            <a:pPr>
              <a:buSzTx/>
              <a:buNone/>
              <a:defRPr sz="2000" u="sng">
                <a:solidFill>
                  <a:srgbClr val="0000FF"/>
                </a:solidFill>
                <a:uFill>
                  <a:solidFill>
                    <a:srgbClr val="0000FF"/>
                  </a:solidFill>
                </a:uFill>
              </a:defRPr>
            </a:pPr>
            <a:endParaRPr sz="2400"/>
          </a:p>
          <a:p>
            <a:pPr>
              <a:buSzTx/>
              <a:buNone/>
              <a:defRPr sz="2000" u="sng">
                <a:solidFill>
                  <a:srgbClr val="0000FF"/>
                </a:solidFill>
                <a:uFill>
                  <a:solidFill>
                    <a:srgbClr val="0000FF"/>
                  </a:solidFill>
                </a:uFill>
              </a:defRPr>
            </a:pPr>
            <a:endParaRPr sz="2400"/>
          </a:p>
          <a:p>
            <a:pPr>
              <a:buSzTx/>
              <a:buNone/>
              <a:defRPr sz="2000" u="sng">
                <a:solidFill>
                  <a:srgbClr val="0000FF"/>
                </a:solidFill>
                <a:uFill>
                  <a:solidFill>
                    <a:srgbClr val="0000FF"/>
                  </a:solidFill>
                </a:uFill>
              </a:defRPr>
            </a:pPr>
            <a:endParaRPr sz="2400"/>
          </a:p>
          <a:p>
            <a:pPr>
              <a:buSzTx/>
              <a:buNone/>
              <a:defRPr sz="2000" u="sng">
                <a:solidFill>
                  <a:srgbClr val="0000FF"/>
                </a:solidFill>
                <a:uFill>
                  <a:solidFill>
                    <a:srgbClr val="0000FF"/>
                  </a:solidFill>
                </a:uFill>
              </a:defRPr>
            </a:pPr>
            <a:endParaRPr sz="2400"/>
          </a:p>
          <a:p>
            <a:pPr>
              <a:buSzTx/>
              <a:buNone/>
              <a:defRPr sz="2000"/>
            </a:pPr>
            <a:r>
              <a:t>West Virginia Legislature</a:t>
            </a:r>
            <a:endParaRPr sz="2400"/>
          </a:p>
          <a:p>
            <a:pPr>
              <a:buSzTx/>
              <a:buNone/>
              <a:defRPr sz="2000" u="sng">
                <a:solidFill>
                  <a:srgbClr val="0000FF"/>
                </a:solidFill>
                <a:uFill>
                  <a:solidFill>
                    <a:srgbClr val="0000FF"/>
                  </a:solidFill>
                </a:uFill>
              </a:defRPr>
            </a:pPr>
            <a:r>
              <a:rPr>
                <a:solidFill>
                  <a:srgbClr val="467886"/>
                </a:solidFill>
                <a:uFill>
                  <a:solidFill>
                    <a:srgbClr val="467886"/>
                  </a:solidFill>
                </a:uFill>
                <a:hlinkClick r:id="rId4"/>
              </a:rPr>
              <a:t>http://www.legis.state.wv.us./</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375" name="Rectangle 9"/>
          <p:cNvSpPr/>
          <p:nvPr/>
        </p:nvSpPr>
        <p:spPr>
          <a:xfrm flipH="1">
            <a:off x="-2" y="-2"/>
            <a:ext cx="12191999" cy="1590744"/>
          </a:xfrm>
          <a:prstGeom prst="rect">
            <a:avLst/>
          </a:prstGeom>
          <a:gradFill>
            <a:gsLst>
              <a:gs pos="0">
                <a:srgbClr val="000000"/>
              </a:gs>
              <a:gs pos="100000">
                <a:srgbClr val="104862"/>
              </a:gs>
            </a:gsLst>
            <a:lin ang="8400000"/>
          </a:gradFill>
          <a:ln w="12700">
            <a:miter lim="400000"/>
          </a:ln>
        </p:spPr>
        <p:txBody>
          <a:bodyPr lIns="45719" rIns="45719" anchor="ctr"/>
          <a:lstStyle/>
          <a:p>
            <a:pPr algn="ctr">
              <a:defRPr>
                <a:solidFill>
                  <a:srgbClr val="FFFFFF"/>
                </a:solidFill>
              </a:defRPr>
            </a:pPr>
            <a:endParaRPr/>
          </a:p>
        </p:txBody>
      </p:sp>
      <p:sp>
        <p:nvSpPr>
          <p:cNvPr id="376" name="Rectangle 11"/>
          <p:cNvSpPr/>
          <p:nvPr/>
        </p:nvSpPr>
        <p:spPr>
          <a:xfrm rot="10800000" flipH="1">
            <a:off x="-4" y="-1"/>
            <a:ext cx="8115308" cy="1590743"/>
          </a:xfrm>
          <a:prstGeom prst="rect">
            <a:avLst/>
          </a:prstGeom>
          <a:gradFill>
            <a:gsLst>
              <a:gs pos="20000">
                <a:schemeClr val="accent1">
                  <a:alpha val="0"/>
                </a:schemeClr>
              </a:gs>
              <a:gs pos="100000">
                <a:srgbClr val="0A3041">
                  <a:alpha val="55000"/>
                </a:srgbClr>
              </a:gs>
            </a:gsLst>
            <a:lin ang="13800000"/>
          </a:gradFill>
          <a:ln w="12700">
            <a:miter lim="400000"/>
          </a:ln>
        </p:spPr>
        <p:txBody>
          <a:bodyPr lIns="45719" rIns="45719" anchor="ctr"/>
          <a:lstStyle/>
          <a:p>
            <a:pPr algn="ctr">
              <a:defRPr>
                <a:solidFill>
                  <a:srgbClr val="FFFFFF"/>
                </a:solidFill>
              </a:defRPr>
            </a:pPr>
            <a:endParaRPr/>
          </a:p>
        </p:txBody>
      </p:sp>
      <p:sp>
        <p:nvSpPr>
          <p:cNvPr id="377" name="Rectangle 13"/>
          <p:cNvSpPr/>
          <p:nvPr/>
        </p:nvSpPr>
        <p:spPr>
          <a:xfrm flipH="1">
            <a:off x="8115299" y="-2"/>
            <a:ext cx="4076699" cy="1590744"/>
          </a:xfrm>
          <a:prstGeom prst="rect">
            <a:avLst/>
          </a:prstGeom>
          <a:gradFill>
            <a:gsLst>
              <a:gs pos="0">
                <a:schemeClr val="accent1">
                  <a:alpha val="66000"/>
                </a:schemeClr>
              </a:gs>
              <a:gs pos="100000">
                <a:srgbClr val="000000">
                  <a:alpha val="30000"/>
                </a:srgbClr>
              </a:gs>
            </a:gsLst>
            <a:lin ang="13200000"/>
          </a:gradFill>
          <a:ln w="12700">
            <a:miter lim="400000"/>
          </a:ln>
        </p:spPr>
        <p:txBody>
          <a:bodyPr lIns="45719" rIns="45719" anchor="ctr"/>
          <a:lstStyle/>
          <a:p>
            <a:pPr algn="ctr">
              <a:defRPr>
                <a:solidFill>
                  <a:srgbClr val="FFFFFF"/>
                </a:solidFill>
              </a:defRPr>
            </a:pPr>
            <a:endParaRPr/>
          </a:p>
        </p:txBody>
      </p:sp>
      <p:sp>
        <p:nvSpPr>
          <p:cNvPr id="378" name="Rectangle 15"/>
          <p:cNvSpPr/>
          <p:nvPr/>
        </p:nvSpPr>
        <p:spPr>
          <a:xfrm>
            <a:off x="459350" y="-2"/>
            <a:ext cx="11732646" cy="1597435"/>
          </a:xfrm>
          <a:prstGeom prst="rect">
            <a:avLst/>
          </a:prstGeom>
          <a:gradFill>
            <a:gsLst>
              <a:gs pos="50000">
                <a:srgbClr val="000000">
                  <a:alpha val="0"/>
                </a:srgbClr>
              </a:gs>
              <a:gs pos="99000">
                <a:srgbClr val="0A3041">
                  <a:alpha val="52000"/>
                </a:srgbClr>
              </a:gs>
            </a:gsLst>
            <a:lin ang="16800000"/>
          </a:gradFill>
          <a:ln w="12700">
            <a:miter lim="400000"/>
          </a:ln>
        </p:spPr>
        <p:txBody>
          <a:bodyPr lIns="45719" rIns="45719" anchor="ctr"/>
          <a:lstStyle/>
          <a:p>
            <a:pPr algn="ctr">
              <a:defRPr>
                <a:solidFill>
                  <a:srgbClr val="FFFFFF"/>
                </a:solidFill>
              </a:defRPr>
            </a:pPr>
            <a:endParaRPr/>
          </a:p>
        </p:txBody>
      </p:sp>
      <p:sp>
        <p:nvSpPr>
          <p:cNvPr id="379" name="Title 1"/>
          <p:cNvSpPr txBox="1">
            <a:spLocks noGrp="1"/>
          </p:cNvSpPr>
          <p:nvPr>
            <p:ph type="title"/>
          </p:nvPr>
        </p:nvSpPr>
        <p:spPr>
          <a:xfrm>
            <a:off x="1371599" y="294538"/>
            <a:ext cx="9895952" cy="1033669"/>
          </a:xfrm>
          <a:prstGeom prst="rect">
            <a:avLst/>
          </a:prstGeom>
        </p:spPr>
        <p:txBody>
          <a:bodyPr/>
          <a:lstStyle>
            <a:lvl1pPr>
              <a:defRPr sz="4000">
                <a:solidFill>
                  <a:srgbClr val="FFFFFF"/>
                </a:solidFill>
              </a:defRPr>
            </a:lvl1pPr>
          </a:lstStyle>
          <a:p>
            <a:r>
              <a:t>Original Content Creation </a:t>
            </a:r>
          </a:p>
        </p:txBody>
      </p:sp>
      <p:sp>
        <p:nvSpPr>
          <p:cNvPr id="380" name="Content Placeholder 2"/>
          <p:cNvSpPr txBox="1">
            <a:spLocks noGrp="1"/>
          </p:cNvSpPr>
          <p:nvPr>
            <p:ph type="body" idx="1"/>
          </p:nvPr>
        </p:nvSpPr>
        <p:spPr>
          <a:xfrm>
            <a:off x="884709" y="2068815"/>
            <a:ext cx="9724033" cy="3683359"/>
          </a:xfrm>
          <a:prstGeom prst="rect">
            <a:avLst/>
          </a:prstGeom>
        </p:spPr>
        <p:txBody>
          <a:bodyPr anchor="ctr"/>
          <a:lstStyle/>
          <a:p>
            <a:pPr marL="0" indent="0" defTabSz="540958">
              <a:spcBef>
                <a:spcPts val="300"/>
              </a:spcBef>
              <a:buSzTx/>
              <a:buNone/>
              <a:defRPr sz="1740"/>
            </a:pPr>
            <a:r>
              <a:t>Created by: Toni DiChiacchio, DNP, APRN, FNP-BC, FAANP</a:t>
            </a:r>
            <a:endParaRPr sz="1218"/>
          </a:p>
          <a:p>
            <a:pPr marL="0" indent="0" defTabSz="540958">
              <a:spcBef>
                <a:spcPts val="300"/>
              </a:spcBef>
              <a:buSzTx/>
              <a:buNone/>
              <a:defRPr sz="1740"/>
            </a:pPr>
            <a:r>
              <a:t>Health Policy &amp; Legislative Chair, WVNA (2020)</a:t>
            </a:r>
          </a:p>
          <a:p>
            <a:pPr marL="0" indent="0" defTabSz="540958">
              <a:spcBef>
                <a:spcPts val="300"/>
              </a:spcBef>
              <a:buSzTx/>
              <a:buNone/>
              <a:defRPr sz="1740"/>
            </a:pPr>
            <a:endParaRPr/>
          </a:p>
          <a:p>
            <a:pPr marL="0" indent="0" defTabSz="540958">
              <a:spcBef>
                <a:spcPts val="300"/>
              </a:spcBef>
              <a:buSzTx/>
              <a:buNone/>
              <a:defRPr sz="1740"/>
            </a:pPr>
            <a:r>
              <a:t>Updated by: Lya M. Cartwright-Stroupe DNP, RN, APRN, CPNP-PC, NEA-BC, NPD-BC, FAAN</a:t>
            </a:r>
            <a:endParaRPr sz="1218"/>
          </a:p>
          <a:p>
            <a:pPr marL="0" indent="0" defTabSz="540958">
              <a:spcBef>
                <a:spcPts val="300"/>
              </a:spcBef>
              <a:buSzTx/>
              <a:buFontTx/>
              <a:buNone/>
              <a:defRPr sz="1740"/>
            </a:pPr>
            <a:r>
              <a:t>Health Policy &amp; Legislative Chair, WVNA (2026)</a:t>
            </a:r>
          </a:p>
          <a:p>
            <a:pPr marL="0" indent="0" defTabSz="795527">
              <a:spcBef>
                <a:spcPts val="800"/>
              </a:spcBef>
              <a:buSzTx/>
              <a:buNone/>
              <a:defRPr sz="1740"/>
            </a:pPr>
            <a:endParaRPr/>
          </a:p>
          <a:p>
            <a:pPr marL="0" indent="0" defTabSz="795527">
              <a:lnSpc>
                <a:spcPct val="100000"/>
              </a:lnSpc>
              <a:spcBef>
                <a:spcPts val="800"/>
              </a:spcBef>
              <a:buSzTx/>
              <a:buNone/>
              <a:defRPr sz="1740"/>
            </a:pPr>
            <a:r>
              <a:t>Reviewed and Updated:</a:t>
            </a:r>
          </a:p>
          <a:p>
            <a:pPr marL="198881" indent="-198881" defTabSz="795527">
              <a:lnSpc>
                <a:spcPct val="100000"/>
              </a:lnSpc>
              <a:spcBef>
                <a:spcPts val="800"/>
              </a:spcBef>
              <a:defRPr sz="1740"/>
            </a:pPr>
            <a:r>
              <a:t>January 9, 2024</a:t>
            </a:r>
          </a:p>
          <a:p>
            <a:pPr marL="198881" indent="-198881" defTabSz="795527">
              <a:lnSpc>
                <a:spcPct val="100000"/>
              </a:lnSpc>
              <a:spcBef>
                <a:spcPts val="800"/>
              </a:spcBef>
              <a:defRPr sz="1740"/>
            </a:pPr>
            <a:r>
              <a:t>January 13, 2025</a:t>
            </a:r>
          </a:p>
          <a:p>
            <a:pPr marL="198881" indent="-198881" defTabSz="795527">
              <a:lnSpc>
                <a:spcPct val="100000"/>
              </a:lnSpc>
              <a:spcBef>
                <a:spcPts val="800"/>
              </a:spcBef>
              <a:defRPr sz="1740"/>
            </a:pPr>
            <a:r>
              <a:t>January 7, 2026</a:t>
            </a:r>
          </a:p>
          <a:p>
            <a:pPr marL="198881" indent="-198881" defTabSz="795527">
              <a:lnSpc>
                <a:spcPct val="100000"/>
              </a:lnSpc>
              <a:spcBef>
                <a:spcPts val="800"/>
              </a:spcBef>
              <a:defRPr sz="1740"/>
            </a:pPr>
            <a:r>
              <a:t>March 17, 2026</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itle 1"/>
          <p:cNvSpPr txBox="1">
            <a:spLocks noGrp="1"/>
          </p:cNvSpPr>
          <p:nvPr>
            <p:ph type="title"/>
          </p:nvPr>
        </p:nvSpPr>
        <p:spPr>
          <a:prstGeom prst="rect">
            <a:avLst/>
          </a:prstGeom>
        </p:spPr>
        <p:txBody>
          <a:bodyPr/>
          <a:lstStyle/>
          <a:p>
            <a:r>
              <a:t>THANK YOU!</a:t>
            </a:r>
          </a:p>
        </p:txBody>
      </p:sp>
      <p:sp>
        <p:nvSpPr>
          <p:cNvPr id="383" name="Content Placeholder 2"/>
          <p:cNvSpPr txBox="1">
            <a:spLocks noGrp="1"/>
          </p:cNvSpPr>
          <p:nvPr>
            <p:ph type="body" idx="1"/>
          </p:nvPr>
        </p:nvSpPr>
        <p:spPr>
          <a:prstGeom prst="rect">
            <a:avLst/>
          </a:prstGeom>
        </p:spPr>
        <p:txBody>
          <a:bodyPr/>
          <a:lstStyle/>
          <a:p>
            <a:r>
              <a:t>Questions   </a:t>
            </a:r>
          </a:p>
        </p:txBody>
      </p:sp>
      <p:pic>
        <p:nvPicPr>
          <p:cNvPr id="384" name="Picture 4" descr="Picture 4"/>
          <p:cNvPicPr>
            <a:picLocks noChangeAspect="1"/>
          </p:cNvPicPr>
          <p:nvPr/>
        </p:nvPicPr>
        <p:blipFill>
          <a:blip r:embed="rId2"/>
          <a:stretch>
            <a:fillRect/>
          </a:stretch>
        </p:blipFill>
        <p:spPr>
          <a:xfrm>
            <a:off x="1219200" y="2298700"/>
            <a:ext cx="6400800" cy="3276600"/>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32"/>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30" name="Content Placeholder 2"/>
          <p:cNvSpPr txBox="1">
            <a:spLocks noGrp="1"/>
          </p:cNvSpPr>
          <p:nvPr>
            <p:ph type="body" sz="half" idx="1"/>
          </p:nvPr>
        </p:nvSpPr>
        <p:spPr>
          <a:xfrm>
            <a:off x="1144922" y="2405894"/>
            <a:ext cx="5315191" cy="3535084"/>
          </a:xfrm>
          <a:prstGeom prst="rect">
            <a:avLst/>
          </a:prstGeom>
        </p:spPr>
        <p:txBody>
          <a:bodyPr/>
          <a:lstStyle/>
          <a:p>
            <a:pPr marL="0" indent="0">
              <a:buSzTx/>
              <a:buNone/>
              <a:defRPr sz="2000" b="1"/>
            </a:pPr>
            <a:r>
              <a:t>Only political voice for ALL WV nurses</a:t>
            </a:r>
            <a:endParaRPr sz="2400"/>
          </a:p>
          <a:p>
            <a:pPr marL="617220" lvl="1" indent="-342900">
              <a:spcBef>
                <a:spcPts val="500"/>
              </a:spcBef>
              <a:buClr>
                <a:schemeClr val="accent2"/>
              </a:buClr>
              <a:defRPr sz="2000" b="1">
                <a:solidFill>
                  <a:srgbClr val="1F497D"/>
                </a:solidFill>
              </a:defRPr>
            </a:pPr>
            <a:r>
              <a:t>Lobbyist</a:t>
            </a:r>
            <a:endParaRPr sz="2100"/>
          </a:p>
          <a:p>
            <a:pPr marL="617220" lvl="1" indent="-342900">
              <a:spcBef>
                <a:spcPts val="500"/>
              </a:spcBef>
              <a:buClr>
                <a:schemeClr val="accent2"/>
              </a:buClr>
              <a:defRPr sz="2000" b="1">
                <a:solidFill>
                  <a:srgbClr val="1F497D"/>
                </a:solidFill>
              </a:defRPr>
            </a:pPr>
            <a:r>
              <a:t>Grassroots/Membership coordination</a:t>
            </a:r>
            <a:endParaRPr sz="2100"/>
          </a:p>
          <a:p>
            <a:pPr marL="1143000" lvl="2" indent="-342900">
              <a:spcBef>
                <a:spcPts val="500"/>
              </a:spcBef>
              <a:buClr>
                <a:srgbClr val="BABABA"/>
              </a:buClr>
              <a:defRPr sz="2100" b="1"/>
            </a:pPr>
            <a:r>
              <a:t>Identification of policy issues impacting nurses</a:t>
            </a:r>
          </a:p>
          <a:p>
            <a:pPr marL="1143000" lvl="2" indent="-342900">
              <a:spcBef>
                <a:spcPts val="500"/>
              </a:spcBef>
              <a:buClr>
                <a:srgbClr val="BABABA"/>
              </a:buClr>
              <a:defRPr sz="2100" b="1"/>
            </a:pPr>
            <a:r>
              <a:t>Political advocacy plan </a:t>
            </a:r>
          </a:p>
          <a:p>
            <a:pPr marL="1143000" lvl="2" indent="-342900">
              <a:spcBef>
                <a:spcPts val="500"/>
              </a:spcBef>
              <a:buClr>
                <a:srgbClr val="BABABA"/>
              </a:buClr>
              <a:defRPr sz="2100" b="1"/>
            </a:pPr>
            <a:r>
              <a:t>Communication recommendations</a:t>
            </a:r>
          </a:p>
        </p:txBody>
      </p:sp>
      <p:sp>
        <p:nvSpPr>
          <p:cNvPr id="131" name="Rectangle 34"/>
          <p:cNvSpPr/>
          <p:nvPr/>
        </p:nvSpPr>
        <p:spPr>
          <a:xfrm rot="10800000" flipH="1">
            <a:off x="8123332" y="-5"/>
            <a:ext cx="4092522" cy="6858001"/>
          </a:xfrm>
          <a:prstGeom prst="rect">
            <a:avLst/>
          </a:prstGeom>
          <a:gradFill>
            <a:gsLst>
              <a:gs pos="8000">
                <a:srgbClr val="000000">
                  <a:alpha val="94000"/>
                </a:srgbClr>
              </a:gs>
              <a:gs pos="100000">
                <a:schemeClr val="accent1"/>
              </a:gs>
            </a:gsLst>
            <a:lin ang="2400000"/>
          </a:gradFill>
          <a:ln w="12700">
            <a:miter lim="400000"/>
          </a:ln>
        </p:spPr>
        <p:txBody>
          <a:bodyPr lIns="45719" rIns="45719" anchor="ctr"/>
          <a:lstStyle/>
          <a:p>
            <a:pPr algn="ctr">
              <a:defRPr>
                <a:solidFill>
                  <a:srgbClr val="FFFFFF"/>
                </a:solidFill>
              </a:defRPr>
            </a:pPr>
            <a:endParaRPr/>
          </a:p>
        </p:txBody>
      </p:sp>
      <p:sp>
        <p:nvSpPr>
          <p:cNvPr id="132" name="Rectangle 36"/>
          <p:cNvSpPr/>
          <p:nvPr/>
        </p:nvSpPr>
        <p:spPr>
          <a:xfrm rot="10800000" flipH="1">
            <a:off x="8123332" y="-2"/>
            <a:ext cx="4092522" cy="6400370"/>
          </a:xfrm>
          <a:prstGeom prst="rect">
            <a:avLst/>
          </a:prstGeom>
          <a:gradFill>
            <a:gsLst>
              <a:gs pos="31000">
                <a:srgbClr val="0A3041">
                  <a:alpha val="0"/>
                </a:srgbClr>
              </a:gs>
              <a:gs pos="100000">
                <a:srgbClr val="0A3041">
                  <a:alpha val="26000"/>
                </a:srgbClr>
              </a:gs>
            </a:gsLst>
            <a:lin ang="18000000"/>
          </a:gradFill>
          <a:ln w="12700">
            <a:miter lim="400000"/>
          </a:ln>
        </p:spPr>
        <p:txBody>
          <a:bodyPr lIns="45719" rIns="45719" anchor="ctr"/>
          <a:lstStyle/>
          <a:p>
            <a:pPr algn="ctr">
              <a:defRPr>
                <a:solidFill>
                  <a:srgbClr val="FFFFFF"/>
                </a:solidFill>
              </a:defRPr>
            </a:pPr>
            <a:endParaRPr/>
          </a:p>
        </p:txBody>
      </p:sp>
      <p:sp>
        <p:nvSpPr>
          <p:cNvPr id="133" name="Rectangle 38"/>
          <p:cNvSpPr/>
          <p:nvPr/>
        </p:nvSpPr>
        <p:spPr>
          <a:xfrm rot="10800000" flipH="1">
            <a:off x="8123332" y="-22"/>
            <a:ext cx="4068668" cy="6400390"/>
          </a:xfrm>
          <a:prstGeom prst="rect">
            <a:avLst/>
          </a:prstGeom>
          <a:gradFill>
            <a:gsLst>
              <a:gs pos="0">
                <a:schemeClr val="accent1">
                  <a:alpha val="0"/>
                </a:schemeClr>
              </a:gs>
              <a:gs pos="72000">
                <a:srgbClr val="000000">
                  <a:alpha val="21000"/>
                </a:srgbClr>
              </a:gs>
            </a:gsLst>
            <a:lin ang="3000000"/>
          </a:gradFill>
          <a:ln w="12700">
            <a:miter lim="400000"/>
          </a:ln>
        </p:spPr>
        <p:txBody>
          <a:bodyPr lIns="45719" rIns="45719" anchor="ctr"/>
          <a:lstStyle/>
          <a:p>
            <a:pPr algn="ctr">
              <a:defRPr>
                <a:solidFill>
                  <a:srgbClr val="FFFFFF"/>
                </a:solidFill>
              </a:defRPr>
            </a:pPr>
            <a:endParaRPr/>
          </a:p>
        </p:txBody>
      </p:sp>
      <p:sp>
        <p:nvSpPr>
          <p:cNvPr id="134" name="Rectangle 40"/>
          <p:cNvSpPr/>
          <p:nvPr/>
        </p:nvSpPr>
        <p:spPr>
          <a:xfrm rot="10800000" flipH="1">
            <a:off x="8123332" y="-11"/>
            <a:ext cx="3611468" cy="6857998"/>
          </a:xfrm>
          <a:prstGeom prst="rect">
            <a:avLst/>
          </a:prstGeom>
          <a:gradFill>
            <a:gsLst>
              <a:gs pos="0">
                <a:schemeClr val="accent1">
                  <a:alpha val="0"/>
                </a:schemeClr>
              </a:gs>
              <a:gs pos="93000">
                <a:srgbClr val="000000">
                  <a:alpha val="29000"/>
                </a:srgbClr>
              </a:gs>
            </a:gsLst>
            <a:lin ang="5400000"/>
          </a:gradFill>
          <a:ln w="12700">
            <a:miter lim="400000"/>
          </a:ln>
        </p:spPr>
        <p:txBody>
          <a:bodyPr lIns="45719" rIns="45719" anchor="ctr"/>
          <a:lstStyle/>
          <a:p>
            <a:pPr algn="ctr">
              <a:defRPr>
                <a:solidFill>
                  <a:srgbClr val="FFFFFF"/>
                </a:solidFill>
              </a:defRPr>
            </a:pPr>
            <a:endParaRPr/>
          </a:p>
        </p:txBody>
      </p:sp>
      <p:pic>
        <p:nvPicPr>
          <p:cNvPr id="135" name="Picture 4" descr="Picture 4"/>
          <p:cNvPicPr>
            <a:picLocks noChangeAspect="1"/>
          </p:cNvPicPr>
          <p:nvPr/>
        </p:nvPicPr>
        <p:blipFill>
          <a:blip r:embed="rId2"/>
          <a:stretch>
            <a:fillRect/>
          </a:stretch>
        </p:blipFill>
        <p:spPr>
          <a:xfrm>
            <a:off x="7075967" y="2266770"/>
            <a:ext cx="4170531" cy="235635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7"/>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38" name="Rectangle 9"/>
          <p:cNvSpPr/>
          <p:nvPr/>
        </p:nvSpPr>
        <p:spPr>
          <a:xfrm>
            <a:off x="-1" y="0"/>
            <a:ext cx="12188954"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39" name="Rectangle 11"/>
          <p:cNvSpPr/>
          <p:nvPr/>
        </p:nvSpPr>
        <p:spPr>
          <a:xfrm rot="5400000" flipH="1">
            <a:off x="-1410084" y="1410081"/>
            <a:ext cx="6858001" cy="4037838"/>
          </a:xfrm>
          <a:prstGeom prst="rect">
            <a:avLst/>
          </a:prstGeom>
          <a:gradFill>
            <a:gsLst>
              <a:gs pos="8000">
                <a:srgbClr val="000000"/>
              </a:gs>
              <a:gs pos="100000">
                <a:srgbClr val="104862"/>
              </a:gs>
            </a:gsLst>
            <a:lin ang="3000000"/>
          </a:gradFill>
          <a:ln w="12700">
            <a:miter lim="400000"/>
          </a:ln>
        </p:spPr>
        <p:txBody>
          <a:bodyPr lIns="45719" rIns="45719" anchor="ctr"/>
          <a:lstStyle/>
          <a:p>
            <a:pPr algn="ctr">
              <a:defRPr>
                <a:solidFill>
                  <a:srgbClr val="FFFFFF"/>
                </a:solidFill>
              </a:defRPr>
            </a:pPr>
            <a:endParaRPr/>
          </a:p>
        </p:txBody>
      </p:sp>
      <p:sp>
        <p:nvSpPr>
          <p:cNvPr id="140" name="Rectangle 13"/>
          <p:cNvSpPr/>
          <p:nvPr/>
        </p:nvSpPr>
        <p:spPr>
          <a:xfrm rot="5400000" flipH="1">
            <a:off x="-1410085" y="1420219"/>
            <a:ext cx="6858000" cy="4037840"/>
          </a:xfrm>
          <a:prstGeom prst="rect">
            <a:avLst/>
          </a:prstGeom>
          <a:gradFill>
            <a:gsLst>
              <a:gs pos="0">
                <a:srgbClr val="000000">
                  <a:alpha val="0"/>
                </a:srgbClr>
              </a:gs>
              <a:gs pos="99000">
                <a:schemeClr val="accent1">
                  <a:alpha val="46000"/>
                </a:schemeClr>
              </a:gs>
            </a:gsLst>
            <a:lin ang="1800000"/>
          </a:gradFill>
          <a:ln w="12700">
            <a:miter lim="400000"/>
          </a:ln>
        </p:spPr>
        <p:txBody>
          <a:bodyPr lIns="45719" rIns="45719" anchor="ctr"/>
          <a:lstStyle/>
          <a:p>
            <a:pPr algn="ctr">
              <a:defRPr>
                <a:solidFill>
                  <a:srgbClr val="FFFFFF"/>
                </a:solidFill>
              </a:defRPr>
            </a:pPr>
            <a:endParaRPr/>
          </a:p>
        </p:txBody>
      </p:sp>
      <p:sp>
        <p:nvSpPr>
          <p:cNvPr id="141" name="Rectangle 15"/>
          <p:cNvSpPr/>
          <p:nvPr/>
        </p:nvSpPr>
        <p:spPr>
          <a:xfrm rot="5400000" flipH="1">
            <a:off x="767923" y="3588084"/>
            <a:ext cx="2501980" cy="4037842"/>
          </a:xfrm>
          <a:prstGeom prst="rect">
            <a:avLst/>
          </a:prstGeom>
          <a:gradFill>
            <a:gsLst>
              <a:gs pos="2000">
                <a:schemeClr val="accent1">
                  <a:alpha val="29000"/>
                </a:schemeClr>
              </a:gs>
              <a:gs pos="100000">
                <a:srgbClr val="000000">
                  <a:alpha val="30000"/>
                </a:srgbClr>
              </a:gs>
            </a:gsLst>
            <a:lin ang="7799999"/>
          </a:gradFill>
          <a:ln w="12700">
            <a:miter lim="400000"/>
          </a:ln>
        </p:spPr>
        <p:txBody>
          <a:bodyPr lIns="45719" rIns="45719" anchor="ctr"/>
          <a:lstStyle/>
          <a:p>
            <a:pPr algn="ctr">
              <a:defRPr>
                <a:solidFill>
                  <a:srgbClr val="FFFFFF"/>
                </a:solidFill>
              </a:defRPr>
            </a:pPr>
            <a:endParaRPr/>
          </a:p>
        </p:txBody>
      </p:sp>
      <p:sp>
        <p:nvSpPr>
          <p:cNvPr id="142" name="Freeform: Shape 17"/>
          <p:cNvSpPr/>
          <p:nvPr/>
        </p:nvSpPr>
        <p:spPr>
          <a:xfrm rot="20635413">
            <a:off x="-501737" y="969717"/>
            <a:ext cx="3900357" cy="4178960"/>
          </a:xfrm>
          <a:custGeom>
            <a:avLst/>
            <a:gdLst/>
            <a:ahLst/>
            <a:cxnLst>
              <a:cxn ang="0">
                <a:pos x="wd2" y="hd2"/>
              </a:cxn>
              <a:cxn ang="5400000">
                <a:pos x="wd2" y="hd2"/>
              </a:cxn>
              <a:cxn ang="10800000">
                <a:pos x="wd2" y="hd2"/>
              </a:cxn>
              <a:cxn ang="16200000">
                <a:pos x="wd2" y="hd2"/>
              </a:cxn>
            </a:cxnLst>
            <a:rect l="0" t="0" r="r" b="b"/>
            <a:pathLst>
              <a:path w="21600" h="21600" extrusionOk="0">
                <a:moveTo>
                  <a:pt x="13470" y="486"/>
                </a:moveTo>
                <a:cubicBezTo>
                  <a:pt x="18180" y="1853"/>
                  <a:pt x="21600" y="5954"/>
                  <a:pt x="21600" y="10800"/>
                </a:cubicBezTo>
                <a:cubicBezTo>
                  <a:pt x="21600" y="16765"/>
                  <a:pt x="16419" y="21600"/>
                  <a:pt x="10029" y="21600"/>
                </a:cubicBezTo>
                <a:cubicBezTo>
                  <a:pt x="6034" y="21600"/>
                  <a:pt x="2513" y="19711"/>
                  <a:pt x="433" y="16838"/>
                </a:cubicBezTo>
                <a:lnTo>
                  <a:pt x="0" y="16173"/>
                </a:lnTo>
                <a:lnTo>
                  <a:pt x="4604" y="1263"/>
                </a:lnTo>
                <a:lnTo>
                  <a:pt x="5524" y="849"/>
                </a:lnTo>
                <a:cubicBezTo>
                  <a:pt x="6909" y="302"/>
                  <a:pt x="8431" y="0"/>
                  <a:pt x="10029" y="0"/>
                </a:cubicBezTo>
                <a:cubicBezTo>
                  <a:pt x="11227" y="0"/>
                  <a:pt x="12383" y="170"/>
                  <a:pt x="13470" y="486"/>
                </a:cubicBezTo>
                <a:close/>
              </a:path>
            </a:pathLst>
          </a:custGeom>
          <a:gradFill>
            <a:gsLst>
              <a:gs pos="29000">
                <a:srgbClr val="000000">
                  <a:alpha val="0"/>
                </a:srgbClr>
              </a:gs>
              <a:gs pos="100000">
                <a:schemeClr val="accent1">
                  <a:alpha val="43000"/>
                </a:schemeClr>
              </a:gs>
            </a:gsLst>
            <a:lin ang="1800000"/>
          </a:gradFill>
          <a:ln w="12700">
            <a:miter lim="400000"/>
          </a:ln>
        </p:spPr>
        <p:txBody>
          <a:bodyPr lIns="45719" rIns="45719" anchor="ctr"/>
          <a:lstStyle/>
          <a:p>
            <a:pPr algn="ctr">
              <a:defRPr>
                <a:solidFill>
                  <a:srgbClr val="FFFFFF"/>
                </a:solidFill>
              </a:defRPr>
            </a:pPr>
            <a:endParaRPr/>
          </a:p>
        </p:txBody>
      </p:sp>
      <p:sp>
        <p:nvSpPr>
          <p:cNvPr id="143" name="Rectangle 19"/>
          <p:cNvSpPr/>
          <p:nvPr/>
        </p:nvSpPr>
        <p:spPr>
          <a:xfrm rot="5400000" flipH="1">
            <a:off x="-1410093" y="1399943"/>
            <a:ext cx="6858004" cy="4037836"/>
          </a:xfrm>
          <a:prstGeom prst="rect">
            <a:avLst/>
          </a:prstGeom>
          <a:gradFill>
            <a:gsLst>
              <a:gs pos="0">
                <a:srgbClr val="000000">
                  <a:alpha val="0"/>
                </a:srgbClr>
              </a:gs>
              <a:gs pos="99000">
                <a:srgbClr val="46B1E1">
                  <a:alpha val="11000"/>
                </a:srgbClr>
              </a:gs>
            </a:gsLst>
            <a:lin ang="7199999"/>
          </a:gradFill>
          <a:ln w="12700">
            <a:miter lim="400000"/>
          </a:ln>
        </p:spPr>
        <p:txBody>
          <a:bodyPr lIns="45719" rIns="45719" anchor="ctr"/>
          <a:lstStyle/>
          <a:p>
            <a:pPr algn="ctr">
              <a:defRPr>
                <a:solidFill>
                  <a:srgbClr val="FFFFFF"/>
                </a:solidFill>
              </a:defRPr>
            </a:pPr>
            <a:endParaRPr/>
          </a:p>
        </p:txBody>
      </p:sp>
      <p:sp>
        <p:nvSpPr>
          <p:cNvPr id="144" name="Title 1"/>
          <p:cNvSpPr txBox="1">
            <a:spLocks noGrp="1"/>
          </p:cNvSpPr>
          <p:nvPr>
            <p:ph type="title"/>
          </p:nvPr>
        </p:nvSpPr>
        <p:spPr>
          <a:xfrm>
            <a:off x="466721" y="586854"/>
            <a:ext cx="3201368" cy="3387499"/>
          </a:xfrm>
          <a:prstGeom prst="rect">
            <a:avLst/>
          </a:prstGeom>
        </p:spPr>
        <p:txBody>
          <a:bodyPr anchor="b"/>
          <a:lstStyle>
            <a:lvl1pPr algn="r">
              <a:defRPr sz="4000">
                <a:solidFill>
                  <a:srgbClr val="FFFFFF"/>
                </a:solidFill>
              </a:defRPr>
            </a:lvl1pPr>
          </a:lstStyle>
          <a:p>
            <a:r>
              <a:t>West Virginia Legislature</a:t>
            </a:r>
          </a:p>
        </p:txBody>
      </p:sp>
      <p:sp>
        <p:nvSpPr>
          <p:cNvPr id="145" name="Content Placeholder 2"/>
          <p:cNvSpPr txBox="1">
            <a:spLocks noGrp="1"/>
          </p:cNvSpPr>
          <p:nvPr>
            <p:ph type="body" idx="1"/>
          </p:nvPr>
        </p:nvSpPr>
        <p:spPr>
          <a:xfrm>
            <a:off x="4810259" y="649479"/>
            <a:ext cx="6555348" cy="5546049"/>
          </a:xfrm>
          <a:prstGeom prst="rect">
            <a:avLst/>
          </a:prstGeom>
        </p:spPr>
        <p:txBody>
          <a:bodyPr anchor="ctr"/>
          <a:lstStyle/>
          <a:p>
            <a:pPr>
              <a:defRPr sz="2000"/>
            </a:pPr>
            <a:endParaRPr/>
          </a:p>
          <a:p>
            <a:pPr marL="0" indent="0" algn="ctr">
              <a:buSzTx/>
              <a:buNone/>
              <a:defRPr sz="3600" b="1"/>
            </a:pPr>
            <a:r>
              <a:t>Timeline</a:t>
            </a:r>
            <a:endParaRPr sz="2400"/>
          </a:p>
          <a:p>
            <a:pPr>
              <a:lnSpc>
                <a:spcPct val="100000"/>
              </a:lnSpc>
              <a:defRPr sz="2000"/>
            </a:pPr>
            <a:r>
              <a:t>60 days- start date depends on election years</a:t>
            </a:r>
            <a:endParaRPr sz="2400"/>
          </a:p>
          <a:p>
            <a:pPr>
              <a:lnSpc>
                <a:spcPct val="100000"/>
              </a:lnSpc>
              <a:defRPr sz="2000"/>
            </a:pPr>
            <a:r>
              <a:t>January – March (unless gubernatorial election year)</a:t>
            </a:r>
            <a:endParaRPr sz="2400"/>
          </a:p>
          <a:p>
            <a:pPr>
              <a:lnSpc>
                <a:spcPct val="100000"/>
              </a:lnSpc>
              <a:defRPr sz="2000"/>
            </a:pPr>
            <a:r>
              <a:t>Two Bodies to approve: Legislative and Executive</a:t>
            </a:r>
          </a:p>
          <a:p>
            <a:pPr>
              <a:lnSpc>
                <a:spcPct val="100000"/>
              </a:lnSpc>
              <a:defRPr sz="2000"/>
            </a:pPr>
            <a:r>
              <a:t>Moves through two chambers of the Legislature</a:t>
            </a:r>
            <a:endParaRPr sz="2400"/>
          </a:p>
          <a:p>
            <a:pPr marL="548640" lvl="1" indent="-274320">
              <a:lnSpc>
                <a:spcPct val="100000"/>
              </a:lnSpc>
              <a:spcBef>
                <a:spcPts val="500"/>
              </a:spcBef>
              <a:buClr>
                <a:schemeClr val="accent2"/>
              </a:buClr>
              <a:defRPr sz="2000">
                <a:solidFill>
                  <a:srgbClr val="1F497D"/>
                </a:solidFill>
              </a:defRPr>
            </a:pPr>
            <a:r>
              <a:t>Senate (17) </a:t>
            </a:r>
            <a:endParaRPr sz="2300"/>
          </a:p>
          <a:p>
            <a:pPr marL="548640" lvl="1" indent="-274320">
              <a:lnSpc>
                <a:spcPct val="100000"/>
              </a:lnSpc>
              <a:spcBef>
                <a:spcPts val="500"/>
              </a:spcBef>
              <a:buClr>
                <a:schemeClr val="accent2"/>
              </a:buClr>
              <a:defRPr sz="2000">
                <a:solidFill>
                  <a:srgbClr val="1F497D"/>
                </a:solidFill>
              </a:defRPr>
            </a:pPr>
            <a:r>
              <a:t>House (100)</a:t>
            </a:r>
            <a:endParaRPr sz="2300"/>
          </a:p>
          <a:p>
            <a:pPr marL="548640" lvl="1" indent="-274320">
              <a:lnSpc>
                <a:spcPct val="100000"/>
              </a:lnSpc>
              <a:spcBef>
                <a:spcPts val="500"/>
              </a:spcBef>
              <a:buClr>
                <a:schemeClr val="accent2"/>
              </a:buClr>
              <a:defRPr sz="2000">
                <a:solidFill>
                  <a:srgbClr val="1F497D"/>
                </a:solidFill>
              </a:defRPr>
            </a:pPr>
            <a:r>
              <a:t>Executive (governor)</a:t>
            </a:r>
            <a:endParaRPr sz="2300"/>
          </a:p>
          <a:p>
            <a:pPr>
              <a:lnSpc>
                <a:spcPct val="100000"/>
              </a:lnSpc>
              <a:defRPr sz="2000"/>
            </a:pPr>
            <a:r>
              <a:t>Multiple committees</a:t>
            </a:r>
            <a:endParaRPr sz="240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Down Arrow 7"/>
          <p:cNvSpPr/>
          <p:nvPr/>
        </p:nvSpPr>
        <p:spPr>
          <a:xfrm rot="16200000">
            <a:off x="800100" y="1491343"/>
            <a:ext cx="3333749" cy="3499104"/>
          </a:xfrm>
          <a:custGeom>
            <a:avLst/>
            <a:gdLst/>
            <a:ahLst/>
            <a:cxnLst>
              <a:cxn ang="0">
                <a:pos x="wd2" y="hd2"/>
              </a:cxn>
              <a:cxn ang="5400000">
                <a:pos x="wd2" y="hd2"/>
              </a:cxn>
              <a:cxn ang="10800000">
                <a:pos x="wd2" y="hd2"/>
              </a:cxn>
              <a:cxn ang="16200000">
                <a:pos x="wd2" y="hd2"/>
              </a:cxn>
            </a:cxnLst>
            <a:rect l="0" t="0" r="r" b="b"/>
            <a:pathLst>
              <a:path w="21600" h="21600" extrusionOk="0">
                <a:moveTo>
                  <a:pt x="0" y="18351"/>
                </a:moveTo>
                <a:lnTo>
                  <a:pt x="0" y="0"/>
                </a:lnTo>
                <a:lnTo>
                  <a:pt x="21600" y="0"/>
                </a:lnTo>
                <a:lnTo>
                  <a:pt x="21600" y="18351"/>
                </a:lnTo>
                <a:lnTo>
                  <a:pt x="10800" y="21600"/>
                </a:lnTo>
                <a:close/>
              </a:path>
            </a:pathLst>
          </a:custGeom>
          <a:solidFill>
            <a:srgbClr val="404040"/>
          </a:solidFill>
          <a:ln w="12700">
            <a:miter lim="400000"/>
          </a:ln>
        </p:spPr>
        <p:txBody>
          <a:bodyPr lIns="45719" rIns="45719" anchor="ctr"/>
          <a:lstStyle/>
          <a:p>
            <a:pPr algn="ctr">
              <a:defRPr>
                <a:solidFill>
                  <a:srgbClr val="FFFFFF"/>
                </a:solidFill>
              </a:defRPr>
            </a:pPr>
            <a:endParaRPr/>
          </a:p>
        </p:txBody>
      </p:sp>
      <p:sp>
        <p:nvSpPr>
          <p:cNvPr id="148" name="Title 1"/>
          <p:cNvSpPr txBox="1">
            <a:spLocks noGrp="1"/>
          </p:cNvSpPr>
          <p:nvPr>
            <p:ph type="title"/>
          </p:nvPr>
        </p:nvSpPr>
        <p:spPr>
          <a:xfrm>
            <a:off x="717423" y="1967265"/>
            <a:ext cx="3204873" cy="2547259"/>
          </a:xfrm>
          <a:prstGeom prst="rect">
            <a:avLst/>
          </a:prstGeom>
        </p:spPr>
        <p:txBody>
          <a:bodyPr/>
          <a:lstStyle/>
          <a:p>
            <a:pPr algn="ctr" defTabSz="822959">
              <a:defRPr sz="2250">
                <a:solidFill>
                  <a:srgbClr val="FFFFFF"/>
                </a:solidFill>
              </a:defRPr>
            </a:pPr>
            <a:r>
              <a:t>17 Senatorial Districts</a:t>
            </a:r>
            <a:br/>
            <a:br/>
            <a:r>
              <a:rPr u="sng">
                <a:solidFill>
                  <a:srgbClr val="467886"/>
                </a:solidFill>
                <a:uFill>
                  <a:solidFill>
                    <a:srgbClr val="467886"/>
                  </a:solidFill>
                </a:uFill>
                <a:hlinkClick r:id="rId2"/>
              </a:rPr>
              <a:t>http://www.wvlegislature.gov/legisdocs/redistricting/senate/SENATE_MAP_FINAL.pdf</a:t>
            </a:r>
          </a:p>
        </p:txBody>
      </p:sp>
      <p:pic>
        <p:nvPicPr>
          <p:cNvPr id="149" name="Picture 2" descr="Picture 2"/>
          <p:cNvPicPr>
            <a:picLocks noChangeAspect="1"/>
          </p:cNvPicPr>
          <p:nvPr/>
        </p:nvPicPr>
        <p:blipFill>
          <a:blip r:embed="rId3"/>
          <a:stretch>
            <a:fillRect/>
          </a:stretch>
        </p:blipFill>
        <p:spPr>
          <a:xfrm>
            <a:off x="4241460" y="374795"/>
            <a:ext cx="7543377" cy="627986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9"/>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52" name="Rectangle 11"/>
          <p:cNvSpPr/>
          <p:nvPr/>
        </p:nvSpPr>
        <p:spPr>
          <a:xfrm rot="5400000" flipH="1">
            <a:off x="-1417539" y="1417538"/>
            <a:ext cx="6875819" cy="4040745"/>
          </a:xfrm>
          <a:prstGeom prst="rect">
            <a:avLst/>
          </a:prstGeom>
          <a:gradFill>
            <a:gsLst>
              <a:gs pos="0">
                <a:srgbClr val="000000"/>
              </a:gs>
              <a:gs pos="100000">
                <a:srgbClr val="104862"/>
              </a:gs>
            </a:gsLst>
            <a:lin ang="18600000"/>
          </a:gradFill>
          <a:ln w="12700">
            <a:miter lim="400000"/>
          </a:ln>
        </p:spPr>
        <p:txBody>
          <a:bodyPr lIns="45719" rIns="45719" anchor="ctr"/>
          <a:lstStyle/>
          <a:p>
            <a:pPr algn="ctr">
              <a:defRPr>
                <a:solidFill>
                  <a:srgbClr val="FFFFFF"/>
                </a:solidFill>
              </a:defRPr>
            </a:pPr>
            <a:endParaRPr/>
          </a:p>
        </p:txBody>
      </p:sp>
      <p:sp>
        <p:nvSpPr>
          <p:cNvPr id="153" name="Rectangle 13"/>
          <p:cNvSpPr/>
          <p:nvPr/>
        </p:nvSpPr>
        <p:spPr>
          <a:xfrm rot="16200000">
            <a:off x="-158496" y="2660473"/>
            <a:ext cx="4355595" cy="4038604"/>
          </a:xfrm>
          <a:prstGeom prst="rect">
            <a:avLst/>
          </a:prstGeom>
          <a:gradFill>
            <a:gsLst>
              <a:gs pos="0">
                <a:schemeClr val="accent1">
                  <a:alpha val="50000"/>
                </a:schemeClr>
              </a:gs>
              <a:gs pos="100000">
                <a:srgbClr val="0A3041">
                  <a:alpha val="0"/>
                </a:srgbClr>
              </a:gs>
            </a:gsLst>
            <a:lin ang="11400000"/>
          </a:gradFill>
          <a:ln w="12700">
            <a:miter lim="400000"/>
          </a:ln>
        </p:spPr>
        <p:txBody>
          <a:bodyPr lIns="45719" rIns="45719" anchor="ctr"/>
          <a:lstStyle/>
          <a:p>
            <a:pPr algn="ctr">
              <a:defRPr>
                <a:solidFill>
                  <a:srgbClr val="FFFFFF"/>
                </a:solidFill>
              </a:defRPr>
            </a:pPr>
            <a:endParaRPr/>
          </a:p>
        </p:txBody>
      </p:sp>
      <p:sp>
        <p:nvSpPr>
          <p:cNvPr id="154" name="Rectangle 15"/>
          <p:cNvSpPr/>
          <p:nvPr/>
        </p:nvSpPr>
        <p:spPr>
          <a:xfrm rot="16200000" flipH="1">
            <a:off x="-1180883" y="1638085"/>
            <a:ext cx="6857574" cy="3581402"/>
          </a:xfrm>
          <a:prstGeom prst="rect">
            <a:avLst/>
          </a:prstGeom>
          <a:gradFill>
            <a:gsLst>
              <a:gs pos="0">
                <a:srgbClr val="000000">
                  <a:alpha val="58999"/>
                </a:srgbClr>
              </a:gs>
              <a:gs pos="69000">
                <a:schemeClr val="accent1">
                  <a:alpha val="0"/>
                </a:schemeClr>
              </a:gs>
            </a:gsLst>
            <a:lin ang="13200000"/>
          </a:gradFill>
          <a:ln w="12700">
            <a:miter lim="400000"/>
          </a:ln>
        </p:spPr>
        <p:txBody>
          <a:bodyPr lIns="45719" rIns="45719" anchor="ctr"/>
          <a:lstStyle/>
          <a:p>
            <a:pPr algn="ctr">
              <a:defRPr>
                <a:solidFill>
                  <a:srgbClr val="FFFFFF"/>
                </a:solidFill>
              </a:defRPr>
            </a:pPr>
            <a:endParaRPr/>
          </a:p>
        </p:txBody>
      </p:sp>
      <p:sp>
        <p:nvSpPr>
          <p:cNvPr id="155" name="Freeform: Shape 17"/>
          <p:cNvSpPr/>
          <p:nvPr/>
        </p:nvSpPr>
        <p:spPr>
          <a:xfrm rot="6097846">
            <a:off x="-747356" y="1201312"/>
            <a:ext cx="4808303" cy="4088667"/>
          </a:xfrm>
          <a:custGeom>
            <a:avLst/>
            <a:gdLst/>
            <a:ahLst/>
            <a:cxnLst>
              <a:cxn ang="0">
                <a:pos x="wd2" y="hd2"/>
              </a:cxn>
              <a:cxn ang="5400000">
                <a:pos x="wd2" y="hd2"/>
              </a:cxn>
              <a:cxn ang="10800000">
                <a:pos x="wd2" y="hd2"/>
              </a:cxn>
              <a:cxn ang="16200000">
                <a:pos x="wd2" y="hd2"/>
              </a:cxn>
            </a:cxnLst>
            <a:rect l="0" t="0" r="r" b="b"/>
            <a:pathLst>
              <a:path w="21600" h="21600" extrusionOk="0">
                <a:moveTo>
                  <a:pt x="219" y="15261"/>
                </a:moveTo>
                <a:cubicBezTo>
                  <a:pt x="76" y="14434"/>
                  <a:pt x="0" y="13578"/>
                  <a:pt x="0" y="12701"/>
                </a:cubicBezTo>
                <a:cubicBezTo>
                  <a:pt x="0" y="5686"/>
                  <a:pt x="4835" y="0"/>
                  <a:pt x="10800" y="0"/>
                </a:cubicBezTo>
                <a:cubicBezTo>
                  <a:pt x="16765" y="0"/>
                  <a:pt x="21600" y="5686"/>
                  <a:pt x="21600" y="12701"/>
                </a:cubicBezTo>
                <a:cubicBezTo>
                  <a:pt x="21600" y="14016"/>
                  <a:pt x="21430" y="15285"/>
                  <a:pt x="21114" y="16478"/>
                </a:cubicBezTo>
                <a:lnTo>
                  <a:pt x="20858" y="17302"/>
                </a:lnTo>
                <a:lnTo>
                  <a:pt x="3100" y="21600"/>
                </a:lnTo>
                <a:lnTo>
                  <a:pt x="2466" y="20780"/>
                </a:lnTo>
                <a:cubicBezTo>
                  <a:pt x="1366" y="19212"/>
                  <a:pt x="579" y="17328"/>
                  <a:pt x="219" y="15261"/>
                </a:cubicBezTo>
                <a:close/>
              </a:path>
            </a:pathLst>
          </a:custGeom>
          <a:gradFill>
            <a:gsLst>
              <a:gs pos="39000">
                <a:srgbClr val="46B1E1">
                  <a:alpha val="0"/>
                </a:srgbClr>
              </a:gs>
              <a:gs pos="100000">
                <a:srgbClr val="104862">
                  <a:alpha val="26000"/>
                </a:srgbClr>
              </a:gs>
            </a:gsLst>
            <a:lin ang="18600000"/>
          </a:gradFill>
          <a:ln w="12700">
            <a:miter lim="400000"/>
          </a:ln>
        </p:spPr>
        <p:txBody>
          <a:bodyPr lIns="45719" rIns="45719" anchor="ctr"/>
          <a:lstStyle/>
          <a:p>
            <a:pPr algn="ctr">
              <a:defRPr>
                <a:solidFill>
                  <a:srgbClr val="FFFFFF"/>
                </a:solidFill>
              </a:defRPr>
            </a:pPr>
            <a:endParaRPr/>
          </a:p>
        </p:txBody>
      </p:sp>
      <p:sp>
        <p:nvSpPr>
          <p:cNvPr id="156" name="Title 1"/>
          <p:cNvSpPr txBox="1">
            <a:spLocks noGrp="1"/>
          </p:cNvSpPr>
          <p:nvPr>
            <p:ph type="title"/>
          </p:nvPr>
        </p:nvSpPr>
        <p:spPr>
          <a:xfrm>
            <a:off x="578888" y="698081"/>
            <a:ext cx="2880829" cy="3071908"/>
          </a:xfrm>
          <a:prstGeom prst="rect">
            <a:avLst/>
          </a:prstGeom>
        </p:spPr>
        <p:txBody>
          <a:bodyPr anchor="t"/>
          <a:lstStyle>
            <a:lvl1pPr>
              <a:defRPr sz="4000">
                <a:solidFill>
                  <a:srgbClr val="FFFFFF"/>
                </a:solidFill>
              </a:defRPr>
            </a:lvl1pPr>
          </a:lstStyle>
          <a:p>
            <a:r>
              <a:t>Members of the Senate</a:t>
            </a:r>
          </a:p>
        </p:txBody>
      </p:sp>
      <p:sp>
        <p:nvSpPr>
          <p:cNvPr id="157" name="Content Placeholder 2"/>
          <p:cNvSpPr txBox="1">
            <a:spLocks noGrp="1"/>
          </p:cNvSpPr>
          <p:nvPr>
            <p:ph type="body" sz="quarter" idx="1"/>
          </p:nvPr>
        </p:nvSpPr>
        <p:spPr>
          <a:xfrm>
            <a:off x="354104" y="4303059"/>
            <a:ext cx="2919740" cy="1494118"/>
          </a:xfrm>
          <a:prstGeom prst="rect">
            <a:avLst/>
          </a:prstGeom>
        </p:spPr>
        <p:txBody>
          <a:bodyPr anchor="b"/>
          <a:lstStyle>
            <a:lvl1pPr marL="0" indent="0">
              <a:buSzTx/>
              <a:buNone/>
              <a:defRPr sz="2000" u="sng">
                <a:solidFill>
                  <a:srgbClr val="467886"/>
                </a:solidFill>
                <a:uFill>
                  <a:solidFill>
                    <a:srgbClr val="467886"/>
                  </a:solidFill>
                </a:uFill>
                <a:hlinkClick r:id="rId2"/>
              </a:defRPr>
            </a:lvl1pPr>
          </a:lstStyle>
          <a:p>
            <a:pPr>
              <a:defRPr u="none">
                <a:solidFill>
                  <a:srgbClr val="FFFFFF"/>
                </a:solidFill>
                <a:uFillTx/>
              </a:defRPr>
            </a:pPr>
            <a:r>
              <a:rPr u="sng">
                <a:solidFill>
                  <a:srgbClr val="467886"/>
                </a:solidFill>
                <a:uFill>
                  <a:solidFill>
                    <a:srgbClr val="467886"/>
                  </a:solidFill>
                </a:uFill>
                <a:hlinkClick r:id="rId2"/>
              </a:rPr>
              <a:t>https://www.wvlegislature.gov/senate1/roster.cfm</a:t>
            </a:r>
          </a:p>
        </p:txBody>
      </p:sp>
      <p:pic>
        <p:nvPicPr>
          <p:cNvPr id="158" name="Picture 4" descr="Picture 4"/>
          <p:cNvPicPr>
            <a:picLocks noChangeAspect="1"/>
          </p:cNvPicPr>
          <p:nvPr/>
        </p:nvPicPr>
        <p:blipFill>
          <a:blip r:embed="rId3"/>
          <a:stretch>
            <a:fillRect/>
          </a:stretch>
        </p:blipFill>
        <p:spPr>
          <a:xfrm>
            <a:off x="4502427" y="1496111"/>
            <a:ext cx="7225749" cy="386577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Down Arrow 7"/>
          <p:cNvSpPr/>
          <p:nvPr/>
        </p:nvSpPr>
        <p:spPr>
          <a:xfrm rot="16200000">
            <a:off x="800100" y="1491343"/>
            <a:ext cx="3333749" cy="3499104"/>
          </a:xfrm>
          <a:custGeom>
            <a:avLst/>
            <a:gdLst/>
            <a:ahLst/>
            <a:cxnLst>
              <a:cxn ang="0">
                <a:pos x="wd2" y="hd2"/>
              </a:cxn>
              <a:cxn ang="5400000">
                <a:pos x="wd2" y="hd2"/>
              </a:cxn>
              <a:cxn ang="10800000">
                <a:pos x="wd2" y="hd2"/>
              </a:cxn>
              <a:cxn ang="16200000">
                <a:pos x="wd2" y="hd2"/>
              </a:cxn>
            </a:cxnLst>
            <a:rect l="0" t="0" r="r" b="b"/>
            <a:pathLst>
              <a:path w="21600" h="21600" extrusionOk="0">
                <a:moveTo>
                  <a:pt x="0" y="18351"/>
                </a:moveTo>
                <a:lnTo>
                  <a:pt x="0" y="0"/>
                </a:lnTo>
                <a:lnTo>
                  <a:pt x="21600" y="0"/>
                </a:lnTo>
                <a:lnTo>
                  <a:pt x="21600" y="18351"/>
                </a:lnTo>
                <a:lnTo>
                  <a:pt x="10800" y="21600"/>
                </a:lnTo>
                <a:close/>
              </a:path>
            </a:pathLst>
          </a:custGeom>
          <a:solidFill>
            <a:srgbClr val="404040"/>
          </a:solidFill>
          <a:ln w="12700">
            <a:miter lim="400000"/>
          </a:ln>
        </p:spPr>
        <p:txBody>
          <a:bodyPr lIns="45719" rIns="45719" anchor="ctr"/>
          <a:lstStyle/>
          <a:p>
            <a:pPr algn="ctr">
              <a:defRPr>
                <a:solidFill>
                  <a:srgbClr val="FFFFFF"/>
                </a:solidFill>
              </a:defRPr>
            </a:pPr>
            <a:endParaRPr/>
          </a:p>
        </p:txBody>
      </p:sp>
      <p:sp>
        <p:nvSpPr>
          <p:cNvPr id="161" name="Title 1"/>
          <p:cNvSpPr txBox="1">
            <a:spLocks noGrp="1"/>
          </p:cNvSpPr>
          <p:nvPr>
            <p:ph type="title"/>
          </p:nvPr>
        </p:nvSpPr>
        <p:spPr>
          <a:xfrm>
            <a:off x="1028700" y="1967265"/>
            <a:ext cx="2628900" cy="2547259"/>
          </a:xfrm>
          <a:prstGeom prst="rect">
            <a:avLst/>
          </a:prstGeom>
        </p:spPr>
        <p:txBody>
          <a:bodyPr/>
          <a:lstStyle/>
          <a:p>
            <a:pPr algn="ctr" defTabSz="841247">
              <a:defRPr sz="2300">
                <a:solidFill>
                  <a:srgbClr val="FFFFFF"/>
                </a:solidFill>
              </a:defRPr>
            </a:pPr>
            <a:r>
              <a:t>100 House Districts</a:t>
            </a:r>
            <a:br/>
            <a:r>
              <a:t>http://www.wvlegislature.gov/legisdocs/redistricting/house/hse_prop1_sub_rev_book.pdf</a:t>
            </a:r>
          </a:p>
        </p:txBody>
      </p:sp>
      <p:pic>
        <p:nvPicPr>
          <p:cNvPr id="162" name="Picture 2" descr="Picture 2"/>
          <p:cNvPicPr>
            <a:picLocks noChangeAspect="1"/>
          </p:cNvPicPr>
          <p:nvPr/>
        </p:nvPicPr>
        <p:blipFill>
          <a:blip r:embed="rId2"/>
          <a:stretch>
            <a:fillRect/>
          </a:stretch>
        </p:blipFill>
        <p:spPr>
          <a:xfrm>
            <a:off x="4930026" y="643466"/>
            <a:ext cx="6475279" cy="556874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Rectangle 18"/>
          <p:cNvSpPr/>
          <p:nvPr/>
        </p:nvSpPr>
        <p:spPr>
          <a:xfrm>
            <a:off x="0" y="0"/>
            <a:ext cx="12192000" cy="6858000"/>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65" name="Rectangle 20"/>
          <p:cNvSpPr/>
          <p:nvPr/>
        </p:nvSpPr>
        <p:spPr>
          <a:xfrm rot="5400000" flipH="1">
            <a:off x="-1417539" y="1417538"/>
            <a:ext cx="6875819" cy="4040745"/>
          </a:xfrm>
          <a:prstGeom prst="rect">
            <a:avLst/>
          </a:prstGeom>
          <a:gradFill>
            <a:gsLst>
              <a:gs pos="0">
                <a:srgbClr val="000000"/>
              </a:gs>
              <a:gs pos="100000">
                <a:srgbClr val="104862"/>
              </a:gs>
            </a:gsLst>
            <a:lin ang="18600000"/>
          </a:gradFill>
          <a:ln w="12700">
            <a:miter lim="400000"/>
          </a:ln>
        </p:spPr>
        <p:txBody>
          <a:bodyPr lIns="45719" rIns="45719" anchor="ctr"/>
          <a:lstStyle/>
          <a:p>
            <a:pPr algn="ctr">
              <a:defRPr>
                <a:solidFill>
                  <a:srgbClr val="FFFFFF"/>
                </a:solidFill>
              </a:defRPr>
            </a:pPr>
            <a:endParaRPr/>
          </a:p>
        </p:txBody>
      </p:sp>
      <p:sp>
        <p:nvSpPr>
          <p:cNvPr id="166" name="Rectangle 22"/>
          <p:cNvSpPr/>
          <p:nvPr/>
        </p:nvSpPr>
        <p:spPr>
          <a:xfrm rot="16200000">
            <a:off x="-158496" y="2660473"/>
            <a:ext cx="4355595" cy="4038604"/>
          </a:xfrm>
          <a:prstGeom prst="rect">
            <a:avLst/>
          </a:prstGeom>
          <a:gradFill>
            <a:gsLst>
              <a:gs pos="0">
                <a:schemeClr val="accent1">
                  <a:alpha val="50000"/>
                </a:schemeClr>
              </a:gs>
              <a:gs pos="100000">
                <a:srgbClr val="0A3041">
                  <a:alpha val="0"/>
                </a:srgbClr>
              </a:gs>
            </a:gsLst>
            <a:lin ang="11400000"/>
          </a:gradFill>
          <a:ln w="12700">
            <a:miter lim="400000"/>
          </a:ln>
        </p:spPr>
        <p:txBody>
          <a:bodyPr lIns="45719" rIns="45719" anchor="ctr"/>
          <a:lstStyle/>
          <a:p>
            <a:pPr algn="ctr">
              <a:defRPr>
                <a:solidFill>
                  <a:srgbClr val="FFFFFF"/>
                </a:solidFill>
              </a:defRPr>
            </a:pPr>
            <a:endParaRPr/>
          </a:p>
        </p:txBody>
      </p:sp>
      <p:sp>
        <p:nvSpPr>
          <p:cNvPr id="167" name="Rectangle 24"/>
          <p:cNvSpPr/>
          <p:nvPr/>
        </p:nvSpPr>
        <p:spPr>
          <a:xfrm rot="16200000" flipH="1">
            <a:off x="-1180883" y="1638085"/>
            <a:ext cx="6857574" cy="3581402"/>
          </a:xfrm>
          <a:prstGeom prst="rect">
            <a:avLst/>
          </a:prstGeom>
          <a:gradFill>
            <a:gsLst>
              <a:gs pos="0">
                <a:srgbClr val="000000">
                  <a:alpha val="58999"/>
                </a:srgbClr>
              </a:gs>
              <a:gs pos="69000">
                <a:schemeClr val="accent1">
                  <a:alpha val="0"/>
                </a:schemeClr>
              </a:gs>
            </a:gsLst>
            <a:lin ang="13200000"/>
          </a:gradFill>
          <a:ln w="12700">
            <a:miter lim="400000"/>
          </a:ln>
        </p:spPr>
        <p:txBody>
          <a:bodyPr lIns="45719" rIns="45719" anchor="ctr"/>
          <a:lstStyle/>
          <a:p>
            <a:pPr algn="ctr">
              <a:defRPr>
                <a:solidFill>
                  <a:srgbClr val="FFFFFF"/>
                </a:solidFill>
              </a:defRPr>
            </a:pPr>
            <a:endParaRPr/>
          </a:p>
        </p:txBody>
      </p:sp>
      <p:sp>
        <p:nvSpPr>
          <p:cNvPr id="168" name="Freeform: Shape 26"/>
          <p:cNvSpPr/>
          <p:nvPr/>
        </p:nvSpPr>
        <p:spPr>
          <a:xfrm rot="6097846">
            <a:off x="-747356" y="1201312"/>
            <a:ext cx="4808303" cy="4088667"/>
          </a:xfrm>
          <a:custGeom>
            <a:avLst/>
            <a:gdLst/>
            <a:ahLst/>
            <a:cxnLst>
              <a:cxn ang="0">
                <a:pos x="wd2" y="hd2"/>
              </a:cxn>
              <a:cxn ang="5400000">
                <a:pos x="wd2" y="hd2"/>
              </a:cxn>
              <a:cxn ang="10800000">
                <a:pos x="wd2" y="hd2"/>
              </a:cxn>
              <a:cxn ang="16200000">
                <a:pos x="wd2" y="hd2"/>
              </a:cxn>
            </a:cxnLst>
            <a:rect l="0" t="0" r="r" b="b"/>
            <a:pathLst>
              <a:path w="21600" h="21600" extrusionOk="0">
                <a:moveTo>
                  <a:pt x="219" y="15261"/>
                </a:moveTo>
                <a:cubicBezTo>
                  <a:pt x="76" y="14434"/>
                  <a:pt x="0" y="13578"/>
                  <a:pt x="0" y="12701"/>
                </a:cubicBezTo>
                <a:cubicBezTo>
                  <a:pt x="0" y="5686"/>
                  <a:pt x="4835" y="0"/>
                  <a:pt x="10800" y="0"/>
                </a:cubicBezTo>
                <a:cubicBezTo>
                  <a:pt x="16765" y="0"/>
                  <a:pt x="21600" y="5686"/>
                  <a:pt x="21600" y="12701"/>
                </a:cubicBezTo>
                <a:cubicBezTo>
                  <a:pt x="21600" y="14016"/>
                  <a:pt x="21430" y="15285"/>
                  <a:pt x="21114" y="16478"/>
                </a:cubicBezTo>
                <a:lnTo>
                  <a:pt x="20858" y="17302"/>
                </a:lnTo>
                <a:lnTo>
                  <a:pt x="3100" y="21600"/>
                </a:lnTo>
                <a:lnTo>
                  <a:pt x="2466" y="20780"/>
                </a:lnTo>
                <a:cubicBezTo>
                  <a:pt x="1366" y="19212"/>
                  <a:pt x="579" y="17328"/>
                  <a:pt x="219" y="15261"/>
                </a:cubicBezTo>
                <a:close/>
              </a:path>
            </a:pathLst>
          </a:custGeom>
          <a:gradFill>
            <a:gsLst>
              <a:gs pos="39000">
                <a:srgbClr val="46B1E1">
                  <a:alpha val="0"/>
                </a:srgbClr>
              </a:gs>
              <a:gs pos="100000">
                <a:srgbClr val="104862">
                  <a:alpha val="26000"/>
                </a:srgbClr>
              </a:gs>
            </a:gsLst>
            <a:lin ang="18600000"/>
          </a:gradFill>
          <a:ln w="12700">
            <a:miter lim="400000"/>
          </a:ln>
        </p:spPr>
        <p:txBody>
          <a:bodyPr lIns="45719" rIns="45719" anchor="ctr"/>
          <a:lstStyle/>
          <a:p>
            <a:pPr algn="ctr">
              <a:defRPr>
                <a:solidFill>
                  <a:srgbClr val="FFFFFF"/>
                </a:solidFill>
              </a:defRPr>
            </a:pPr>
            <a:endParaRPr/>
          </a:p>
        </p:txBody>
      </p:sp>
      <p:sp>
        <p:nvSpPr>
          <p:cNvPr id="169" name="Title 1"/>
          <p:cNvSpPr txBox="1">
            <a:spLocks noGrp="1"/>
          </p:cNvSpPr>
          <p:nvPr>
            <p:ph type="title"/>
          </p:nvPr>
        </p:nvSpPr>
        <p:spPr>
          <a:xfrm>
            <a:off x="578888" y="845421"/>
            <a:ext cx="2880829" cy="3071908"/>
          </a:xfrm>
          <a:prstGeom prst="rect">
            <a:avLst/>
          </a:prstGeom>
        </p:spPr>
        <p:txBody>
          <a:bodyPr anchor="t"/>
          <a:lstStyle>
            <a:lvl1pPr>
              <a:defRPr sz="4000" b="1">
                <a:solidFill>
                  <a:srgbClr val="FFFFFF"/>
                </a:solidFill>
              </a:defRPr>
            </a:lvl1pPr>
          </a:lstStyle>
          <a:p>
            <a:r>
              <a:t>Members of the House</a:t>
            </a:r>
          </a:p>
        </p:txBody>
      </p:sp>
      <p:sp>
        <p:nvSpPr>
          <p:cNvPr id="170" name="Content Placeholder 2"/>
          <p:cNvSpPr txBox="1">
            <a:spLocks noGrp="1"/>
          </p:cNvSpPr>
          <p:nvPr>
            <p:ph type="body" sz="quarter" idx="1"/>
          </p:nvPr>
        </p:nvSpPr>
        <p:spPr>
          <a:xfrm>
            <a:off x="216568" y="4115711"/>
            <a:ext cx="3585412" cy="1494118"/>
          </a:xfrm>
          <a:prstGeom prst="rect">
            <a:avLst/>
          </a:prstGeom>
        </p:spPr>
        <p:txBody>
          <a:bodyPr anchor="b"/>
          <a:lstStyle>
            <a:lvl1pPr marL="0" indent="0">
              <a:buSzTx/>
              <a:buNone/>
              <a:defRPr sz="2000" u="sng">
                <a:solidFill>
                  <a:srgbClr val="467886"/>
                </a:solidFill>
                <a:uFill>
                  <a:solidFill>
                    <a:srgbClr val="467886"/>
                  </a:solidFill>
                </a:uFill>
                <a:hlinkClick r:id="" action="ppaction://noaction"/>
              </a:defRPr>
            </a:lvl1pPr>
          </a:lstStyle>
          <a:p>
            <a:pPr>
              <a:defRPr u="none">
                <a:solidFill>
                  <a:srgbClr val="FFFFFF"/>
                </a:solidFill>
                <a:uFillTx/>
              </a:defRPr>
            </a:pPr>
            <a:r>
              <a:rPr u="sng">
                <a:solidFill>
                  <a:srgbClr val="467886"/>
                </a:solidFill>
                <a:uFill>
                  <a:solidFill>
                    <a:srgbClr val="467886"/>
                  </a:solidFill>
                </a:uFill>
                <a:hlinkClick r:id="" action="ppaction://noaction"/>
              </a:rPr>
              <a:t>https://www.wvlegislature.gov/house/roster.cfm#</a:t>
            </a:r>
          </a:p>
        </p:txBody>
      </p:sp>
      <p:pic>
        <p:nvPicPr>
          <p:cNvPr id="171" name="Picture 6" descr="Picture 6"/>
          <p:cNvPicPr>
            <a:picLocks noChangeAspect="1"/>
          </p:cNvPicPr>
          <p:nvPr/>
        </p:nvPicPr>
        <p:blipFill>
          <a:blip r:embed="rId2"/>
          <a:stretch>
            <a:fillRect/>
          </a:stretch>
        </p:blipFill>
        <p:spPr>
          <a:xfrm>
            <a:off x="4502427" y="1089664"/>
            <a:ext cx="7225749" cy="4678672"/>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156082"/>
      </a:accent1>
      <a:accent2>
        <a:srgbClr val="E97132"/>
      </a:accent2>
      <a:accent3>
        <a:srgbClr val="196B24"/>
      </a:accent3>
      <a:accent4>
        <a:srgbClr val="0F9ED5"/>
      </a:accent4>
      <a:accent5>
        <a:srgbClr val="A02B93"/>
      </a:accent5>
      <a:accent6>
        <a:srgbClr val="4EA72E"/>
      </a:accent6>
      <a:hlink>
        <a:srgbClr val="0000FF"/>
      </a:hlink>
      <a:folHlink>
        <a:srgbClr val="FF00FF"/>
      </a:folHlink>
    </a:clrScheme>
    <a:fontScheme name="Office Theme">
      <a:majorFont>
        <a:latin typeface="Aptos"/>
        <a:ea typeface="Aptos"/>
        <a:cs typeface="Aptos"/>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Apto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2394</Words>
  <Application>Microsoft Office PowerPoint</Application>
  <PresentationFormat>Widescreen</PresentationFormat>
  <Paragraphs>266</Paragraphs>
  <Slides>33</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Aptos</vt:lpstr>
      <vt:lpstr>Aptos Display</vt:lpstr>
      <vt:lpstr>Arial</vt:lpstr>
      <vt:lpstr>Office Theme</vt:lpstr>
      <vt:lpstr>2026  Legislative Update Policy and Advocacy of WVNA</vt:lpstr>
      <vt:lpstr>Objectives</vt:lpstr>
      <vt:lpstr>American Nurses Association</vt:lpstr>
      <vt:lpstr>PowerPoint Presentation</vt:lpstr>
      <vt:lpstr>West Virginia Legislature</vt:lpstr>
      <vt:lpstr>17 Senatorial Districts  http://www.wvlegislature.gov/legisdocs/redistricting/senate/SENATE_MAP_FINAL.pdf</vt:lpstr>
      <vt:lpstr>Members of the Senate</vt:lpstr>
      <vt:lpstr>100 House Districts http://www.wvlegislature.gov/legisdocs/redistricting/house/hse_prop1_sub_rev_book.pdf</vt:lpstr>
      <vt:lpstr>Members of the House</vt:lpstr>
      <vt:lpstr> WVNA Legislative Leaders</vt:lpstr>
      <vt:lpstr>WVNA Legislative Leaders</vt:lpstr>
      <vt:lpstr>Legislative Leader Role </vt:lpstr>
      <vt:lpstr>Legislative Leader Responsibilities</vt:lpstr>
      <vt:lpstr>Legislative Leader Responsibilities</vt:lpstr>
      <vt:lpstr>HP&amp;L Statement VS. Legislative Agenda</vt:lpstr>
      <vt:lpstr>2026  HP &amp; L Statement</vt:lpstr>
      <vt:lpstr>PowerPoint Presentation</vt:lpstr>
      <vt:lpstr>PowerPoint Presentation</vt:lpstr>
      <vt:lpstr>PowerPoint Presentation</vt:lpstr>
      <vt:lpstr>Legislative Leader Responsibilities</vt:lpstr>
      <vt:lpstr>How to listen to the WV Legislative Session</vt:lpstr>
      <vt:lpstr>Tracking Bills </vt:lpstr>
      <vt:lpstr>2009-2021 Legislation</vt:lpstr>
      <vt:lpstr>WVNA Legislative Action: 2009-2021</vt:lpstr>
      <vt:lpstr>WVNA Legislative Action: 2009-2021</vt:lpstr>
      <vt:lpstr>2022 Legislation</vt:lpstr>
      <vt:lpstr>2023 Legislation</vt:lpstr>
      <vt:lpstr>2024 Legislation </vt:lpstr>
      <vt:lpstr>2025 Legislation </vt:lpstr>
      <vt:lpstr>PowerPoint Presentation</vt:lpstr>
      <vt:lpstr>CONTACT WVNA</vt:lpstr>
      <vt:lpstr>Original Content Creation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Parks, Denise</dc:creator>
  <cp:lastModifiedBy>Parks, Denise</cp:lastModifiedBy>
  <cp:revision>1</cp:revision>
  <dcterms:modified xsi:type="dcterms:W3CDTF">2026-03-23T12:27:04Z</dcterms:modified>
</cp:coreProperties>
</file>