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60" r:id="rId5"/>
    <p:sldMasterId id="2147483769" r:id="rId6"/>
    <p:sldMasterId id="2147483778" r:id="rId7"/>
    <p:sldMasterId id="2147483788" r:id="rId8"/>
    <p:sldMasterId id="2147483797" r:id="rId9"/>
    <p:sldMasterId id="2147483836" r:id="rId10"/>
    <p:sldMasterId id="2147483850" r:id="rId11"/>
    <p:sldMasterId id="2147483862" r:id="rId12"/>
    <p:sldMasterId id="2147483874" r:id="rId13"/>
  </p:sldMasterIdLst>
  <p:notesMasterIdLst>
    <p:notesMasterId r:id="rId67"/>
  </p:notesMasterIdLst>
  <p:sldIdLst>
    <p:sldId id="256" r:id="rId14"/>
    <p:sldId id="316" r:id="rId15"/>
    <p:sldId id="317" r:id="rId16"/>
    <p:sldId id="306" r:id="rId17"/>
    <p:sldId id="257" r:id="rId18"/>
    <p:sldId id="282" r:id="rId19"/>
    <p:sldId id="329" r:id="rId20"/>
    <p:sldId id="280" r:id="rId21"/>
    <p:sldId id="305" r:id="rId22"/>
    <p:sldId id="293" r:id="rId23"/>
    <p:sldId id="309" r:id="rId24"/>
    <p:sldId id="279" r:id="rId25"/>
    <p:sldId id="302" r:id="rId26"/>
    <p:sldId id="294" r:id="rId27"/>
    <p:sldId id="307" r:id="rId28"/>
    <p:sldId id="296" r:id="rId29"/>
    <p:sldId id="264" r:id="rId30"/>
    <p:sldId id="298" r:id="rId31"/>
    <p:sldId id="321" r:id="rId32"/>
    <p:sldId id="322" r:id="rId33"/>
    <p:sldId id="323" r:id="rId34"/>
    <p:sldId id="324" r:id="rId35"/>
    <p:sldId id="303" r:id="rId36"/>
    <p:sldId id="266" r:id="rId37"/>
    <p:sldId id="267" r:id="rId38"/>
    <p:sldId id="269" r:id="rId39"/>
    <p:sldId id="271" r:id="rId40"/>
    <p:sldId id="274" r:id="rId41"/>
    <p:sldId id="284" r:id="rId42"/>
    <p:sldId id="285" r:id="rId43"/>
    <p:sldId id="286" r:id="rId44"/>
    <p:sldId id="287" r:id="rId45"/>
    <p:sldId id="288" r:id="rId46"/>
    <p:sldId id="308" r:id="rId47"/>
    <p:sldId id="291" r:id="rId48"/>
    <p:sldId id="277" r:id="rId49"/>
    <p:sldId id="326" r:id="rId50"/>
    <p:sldId id="327" r:id="rId51"/>
    <p:sldId id="328" r:id="rId52"/>
    <p:sldId id="330" r:id="rId53"/>
    <p:sldId id="331" r:id="rId54"/>
    <p:sldId id="332" r:id="rId55"/>
    <p:sldId id="333" r:id="rId56"/>
    <p:sldId id="334" r:id="rId57"/>
    <p:sldId id="335" r:id="rId58"/>
    <p:sldId id="336" r:id="rId59"/>
    <p:sldId id="337" r:id="rId60"/>
    <p:sldId id="338" r:id="rId61"/>
    <p:sldId id="339" r:id="rId62"/>
    <p:sldId id="340" r:id="rId63"/>
    <p:sldId id="311" r:id="rId64"/>
    <p:sldId id="312" r:id="rId65"/>
    <p:sldId id="30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E0494F-8FBF-051C-DBB9-8A5EB1B7A314}" name="Honaker, Ashley" initials="HA" userId="S::akh00019@hsc.wvu.edu::2b38deb5-bf06-43f9-968a-b0419d9e9763" providerId="AD"/>
  <p188:author id="{D0012790-A1C2-0004-945C-9D81DDEAB499}" name="Kyriakopoulos, Mandi" initials="KM" userId="S::astone5@hsc.wvu.edu::93222057-6033-4b47-98ca-cece55d92c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8"/>
    <a:srgbClr val="E77824"/>
    <a:srgbClr val="97CB72"/>
    <a:srgbClr val="056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417" autoAdjust="0"/>
  </p:normalViewPr>
  <p:slideViewPr>
    <p:cSldViewPr snapToGrid="0">
      <p:cViewPr varScale="1">
        <p:scale>
          <a:sx n="57" d="100"/>
          <a:sy n="57" d="100"/>
        </p:scale>
        <p:origin x="1227"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94-40B6-AFAD-A315C0B7F4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94-40B6-AFAD-A315C0B7F48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94-40B6-AFAD-A315C0B7F48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94-40B6-AFAD-A315C0B7F48A}"/>
              </c:ext>
            </c:extLst>
          </c:dPt>
          <c:cat>
            <c:strRef>
              <c:f>Sheet1!$A$2:$A$5</c:f>
              <c:strCache>
                <c:ptCount val="3"/>
                <c:pt idx="0">
                  <c:v>Methylphenidate</c:v>
                </c:pt>
                <c:pt idx="1">
                  <c:v>Amphetamines</c:v>
                </c:pt>
                <c:pt idx="2">
                  <c:v>Neither</c:v>
                </c:pt>
              </c:strCache>
            </c:strRef>
          </c:cat>
          <c:val>
            <c:numRef>
              <c:f>Sheet1!$B$2:$B$5</c:f>
              <c:numCache>
                <c:formatCode>General</c:formatCode>
                <c:ptCount val="4"/>
                <c:pt idx="0">
                  <c:v>40</c:v>
                </c:pt>
                <c:pt idx="1">
                  <c:v>40</c:v>
                </c:pt>
                <c:pt idx="2">
                  <c:v>20</c:v>
                </c:pt>
              </c:numCache>
            </c:numRef>
          </c:val>
          <c:extLst>
            <c:ext xmlns:c16="http://schemas.microsoft.com/office/drawing/2014/chart" uri="{C3380CC4-5D6E-409C-BE32-E72D297353CC}">
              <c16:uniqueId val="{00000008-7D94-40B6-AFAD-A315C0B7F48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6816975751235865E-2"/>
          <c:y val="0.90846981400733184"/>
          <c:w val="0.8999999716431839"/>
          <c:h val="9.1530185992668198E-2"/>
        </c:manualLayout>
      </c:layout>
      <c:overlay val="0"/>
      <c:spPr>
        <a:noFill/>
        <a:ln>
          <a:noFill/>
        </a:ln>
        <a:effectLst>
          <a:outerShdw dist="50800" dir="5400000" sx="34000" sy="34000" algn="ctr" rotWithShape="0">
            <a:srgbClr val="000000">
              <a:alpha val="0"/>
            </a:srgbClr>
          </a:outerShdw>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10.png"/><Relationship Id="rId7" Type="http://schemas.openxmlformats.org/officeDocument/2006/relationships/image" Target="../media/image75.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11.svg"/><Relationship Id="rId9" Type="http://schemas.openxmlformats.org/officeDocument/2006/relationships/image" Target="../media/image77.pn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ata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6.png"/><Relationship Id="rId7" Type="http://schemas.openxmlformats.org/officeDocument/2006/relationships/image" Target="../media/image50.png"/><Relationship Id="rId12" Type="http://schemas.openxmlformats.org/officeDocument/2006/relationships/image" Target="../media/image54.svg"/><Relationship Id="rId2" Type="http://schemas.openxmlformats.org/officeDocument/2006/relationships/image" Target="../media/image46.svg"/><Relationship Id="rId1" Type="http://schemas.openxmlformats.org/officeDocument/2006/relationships/image" Target="../media/image32.png"/><Relationship Id="rId6" Type="http://schemas.openxmlformats.org/officeDocument/2006/relationships/image" Target="../media/image49.sv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svg"/><Relationship Id="rId4" Type="http://schemas.openxmlformats.org/officeDocument/2006/relationships/image" Target="../media/image47.svg"/><Relationship Id="rId9" Type="http://schemas.openxmlformats.org/officeDocument/2006/relationships/image" Target="../media/image10.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10.png"/><Relationship Id="rId7" Type="http://schemas.openxmlformats.org/officeDocument/2006/relationships/image" Target="../media/image75.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11.svg"/><Relationship Id="rId9" Type="http://schemas.openxmlformats.org/officeDocument/2006/relationships/image" Target="../media/image7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6.png"/><Relationship Id="rId7" Type="http://schemas.openxmlformats.org/officeDocument/2006/relationships/image" Target="../media/image50.png"/><Relationship Id="rId12" Type="http://schemas.openxmlformats.org/officeDocument/2006/relationships/image" Target="../media/image54.svg"/><Relationship Id="rId2" Type="http://schemas.openxmlformats.org/officeDocument/2006/relationships/image" Target="../media/image46.svg"/><Relationship Id="rId1" Type="http://schemas.openxmlformats.org/officeDocument/2006/relationships/image" Target="../media/image32.png"/><Relationship Id="rId6" Type="http://schemas.openxmlformats.org/officeDocument/2006/relationships/image" Target="../media/image49.svg"/><Relationship Id="rId11" Type="http://schemas.openxmlformats.org/officeDocument/2006/relationships/image" Target="../media/image53.png"/><Relationship Id="rId5" Type="http://schemas.openxmlformats.org/officeDocument/2006/relationships/image" Target="../media/image48.png"/><Relationship Id="rId10" Type="http://schemas.openxmlformats.org/officeDocument/2006/relationships/image" Target="../media/image52.svg"/><Relationship Id="rId4" Type="http://schemas.openxmlformats.org/officeDocument/2006/relationships/image" Target="../media/image47.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48F0F-858A-46F0-BD4B-B6730848587F}"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5057449D-0834-44B6-BAA4-4601E9DDD209}">
      <dgm:prSet custT="1"/>
      <dgm:spPr/>
      <dgm:t>
        <a:bodyPr/>
        <a:lstStyle/>
        <a:p>
          <a:r>
            <a:rPr lang="en-US" sz="1400" dirty="0"/>
            <a:t>Outline the steps for initiating pharmacological therapy, including confirming the ADHD diagnosis, establishing clear objectives for treatment, anticipating potential adverse effects, and outlining follow-up protocols to evaluate medication efficacy.</a:t>
          </a:r>
        </a:p>
      </dgm:t>
    </dgm:pt>
    <dgm:pt modelId="{4038ADAE-DDAF-4A92-97D4-1E93E8010B04}" type="parTrans" cxnId="{5885765D-9B69-450F-A831-16C3F4482C36}">
      <dgm:prSet/>
      <dgm:spPr/>
      <dgm:t>
        <a:bodyPr/>
        <a:lstStyle/>
        <a:p>
          <a:endParaRPr lang="en-US"/>
        </a:p>
      </dgm:t>
    </dgm:pt>
    <dgm:pt modelId="{AB15319B-34E6-4954-BF7A-4418B48C23AE}" type="sibTrans" cxnId="{5885765D-9B69-450F-A831-16C3F4482C36}">
      <dgm:prSet/>
      <dgm:spPr/>
      <dgm:t>
        <a:bodyPr/>
        <a:lstStyle/>
        <a:p>
          <a:endParaRPr lang="en-US"/>
        </a:p>
      </dgm:t>
    </dgm:pt>
    <dgm:pt modelId="{9565DD0E-F287-435A-AC66-C7D76D63DF0E}">
      <dgm:prSet custT="1"/>
      <dgm:spPr/>
      <dgm:t>
        <a:bodyPr/>
        <a:lstStyle/>
        <a:p>
          <a:r>
            <a:rPr lang="en-US" sz="1400" dirty="0"/>
            <a:t>Describe various ADHD medications, including stimulant and non-stimulant options and how to personalize treatment based on individual patient-specific factors.</a:t>
          </a:r>
        </a:p>
      </dgm:t>
    </dgm:pt>
    <dgm:pt modelId="{A620D8EF-5B66-43D2-8C2E-0627B4C48933}" type="parTrans" cxnId="{0431C53D-2D29-4683-A197-F47EDA5D628E}">
      <dgm:prSet/>
      <dgm:spPr/>
      <dgm:t>
        <a:bodyPr/>
        <a:lstStyle/>
        <a:p>
          <a:endParaRPr lang="en-US"/>
        </a:p>
      </dgm:t>
    </dgm:pt>
    <dgm:pt modelId="{6A738A1A-57F4-4E08-933C-EF65294479F2}" type="sibTrans" cxnId="{0431C53D-2D29-4683-A197-F47EDA5D628E}">
      <dgm:prSet/>
      <dgm:spPr/>
      <dgm:t>
        <a:bodyPr/>
        <a:lstStyle/>
        <a:p>
          <a:endParaRPr lang="en-US"/>
        </a:p>
      </dgm:t>
    </dgm:pt>
    <dgm:pt modelId="{9B20D802-0794-4BAD-9AFA-86535CF3A9EE}">
      <dgm:prSet custT="1"/>
      <dgm:spPr/>
      <dgm:t>
        <a:bodyPr/>
        <a:lstStyle/>
        <a:p>
          <a:r>
            <a:rPr lang="en-US" sz="1400" dirty="0"/>
            <a:t>Recall federal and state regulations governing stimulant prescribing and how they apply to nurse practitioners.</a:t>
          </a:r>
        </a:p>
      </dgm:t>
    </dgm:pt>
    <dgm:pt modelId="{77D1D288-A976-4EE9-9930-FCB7F1A1254E}" type="parTrans" cxnId="{EE99488E-E682-41D2-9071-6E62B5B254A0}">
      <dgm:prSet/>
      <dgm:spPr/>
      <dgm:t>
        <a:bodyPr/>
        <a:lstStyle/>
        <a:p>
          <a:endParaRPr lang="en-US"/>
        </a:p>
      </dgm:t>
    </dgm:pt>
    <dgm:pt modelId="{A0249DAE-B90A-4D76-BBE5-720CB66AC642}" type="sibTrans" cxnId="{EE99488E-E682-41D2-9071-6E62B5B254A0}">
      <dgm:prSet/>
      <dgm:spPr/>
      <dgm:t>
        <a:bodyPr/>
        <a:lstStyle/>
        <a:p>
          <a:endParaRPr lang="en-US"/>
        </a:p>
      </dgm:t>
    </dgm:pt>
    <dgm:pt modelId="{9DD4B695-94FD-4B2B-9609-A735D483479E}" type="pres">
      <dgm:prSet presAssocID="{CDD48F0F-858A-46F0-BD4B-B6730848587F}" presName="hierChild1" presStyleCnt="0">
        <dgm:presLayoutVars>
          <dgm:chPref val="1"/>
          <dgm:dir/>
          <dgm:animOne val="branch"/>
          <dgm:animLvl val="lvl"/>
          <dgm:resizeHandles/>
        </dgm:presLayoutVars>
      </dgm:prSet>
      <dgm:spPr/>
    </dgm:pt>
    <dgm:pt modelId="{F1E0FA4F-D1D5-40B0-B9E5-19016598E73E}" type="pres">
      <dgm:prSet presAssocID="{5057449D-0834-44B6-BAA4-4601E9DDD209}" presName="hierRoot1" presStyleCnt="0"/>
      <dgm:spPr/>
    </dgm:pt>
    <dgm:pt modelId="{38CBA896-64C6-452A-A314-DE92EAE3C51A}" type="pres">
      <dgm:prSet presAssocID="{5057449D-0834-44B6-BAA4-4601E9DDD209}" presName="composite" presStyleCnt="0"/>
      <dgm:spPr/>
    </dgm:pt>
    <dgm:pt modelId="{5E1D3C52-8AC8-48C8-B247-D3956C6CE9DA}" type="pres">
      <dgm:prSet presAssocID="{5057449D-0834-44B6-BAA4-4601E9DDD209}" presName="background" presStyleLbl="node0" presStyleIdx="0" presStyleCnt="3"/>
      <dgm:spPr>
        <a:solidFill>
          <a:schemeClr val="accent4"/>
        </a:solidFill>
      </dgm:spPr>
    </dgm:pt>
    <dgm:pt modelId="{FB76AB21-F707-4EE0-9E24-69CE675F11E9}" type="pres">
      <dgm:prSet presAssocID="{5057449D-0834-44B6-BAA4-4601E9DDD209}" presName="text" presStyleLbl="fgAcc0" presStyleIdx="0" presStyleCnt="3">
        <dgm:presLayoutVars>
          <dgm:chPref val="3"/>
        </dgm:presLayoutVars>
      </dgm:prSet>
      <dgm:spPr/>
    </dgm:pt>
    <dgm:pt modelId="{392A288C-7650-46C4-A2C7-62DA3DDD3132}" type="pres">
      <dgm:prSet presAssocID="{5057449D-0834-44B6-BAA4-4601E9DDD209}" presName="hierChild2" presStyleCnt="0"/>
      <dgm:spPr/>
    </dgm:pt>
    <dgm:pt modelId="{647F9AB2-DD71-4BC2-B322-93FBDCAC2454}" type="pres">
      <dgm:prSet presAssocID="{9565DD0E-F287-435A-AC66-C7D76D63DF0E}" presName="hierRoot1" presStyleCnt="0"/>
      <dgm:spPr/>
    </dgm:pt>
    <dgm:pt modelId="{4244919E-19F9-4857-8394-3D9335CE6541}" type="pres">
      <dgm:prSet presAssocID="{9565DD0E-F287-435A-AC66-C7D76D63DF0E}" presName="composite" presStyleCnt="0"/>
      <dgm:spPr/>
    </dgm:pt>
    <dgm:pt modelId="{5CF953D2-DAF5-46D8-9FDE-58E85319D84C}" type="pres">
      <dgm:prSet presAssocID="{9565DD0E-F287-435A-AC66-C7D76D63DF0E}" presName="background" presStyleLbl="node0" presStyleIdx="1" presStyleCnt="3"/>
      <dgm:spPr>
        <a:solidFill>
          <a:schemeClr val="accent3"/>
        </a:solidFill>
      </dgm:spPr>
    </dgm:pt>
    <dgm:pt modelId="{EEACD90E-EC08-4E76-AC7E-ED3F9601A887}" type="pres">
      <dgm:prSet presAssocID="{9565DD0E-F287-435A-AC66-C7D76D63DF0E}" presName="text" presStyleLbl="fgAcc0" presStyleIdx="1" presStyleCnt="3">
        <dgm:presLayoutVars>
          <dgm:chPref val="3"/>
        </dgm:presLayoutVars>
      </dgm:prSet>
      <dgm:spPr/>
    </dgm:pt>
    <dgm:pt modelId="{690140C9-DDFE-472C-8D95-ED6BE5B93855}" type="pres">
      <dgm:prSet presAssocID="{9565DD0E-F287-435A-AC66-C7D76D63DF0E}" presName="hierChild2" presStyleCnt="0"/>
      <dgm:spPr/>
    </dgm:pt>
    <dgm:pt modelId="{44A5D6E8-BB04-4F61-A2E0-BF5D0F2EC961}" type="pres">
      <dgm:prSet presAssocID="{9B20D802-0794-4BAD-9AFA-86535CF3A9EE}" presName="hierRoot1" presStyleCnt="0"/>
      <dgm:spPr/>
    </dgm:pt>
    <dgm:pt modelId="{C6FC5792-081A-410D-AF35-B7D8F6FC0DDB}" type="pres">
      <dgm:prSet presAssocID="{9B20D802-0794-4BAD-9AFA-86535CF3A9EE}" presName="composite" presStyleCnt="0"/>
      <dgm:spPr/>
    </dgm:pt>
    <dgm:pt modelId="{CCA3FB71-40BD-4184-9C1C-5E22F409878E}" type="pres">
      <dgm:prSet presAssocID="{9B20D802-0794-4BAD-9AFA-86535CF3A9EE}" presName="background" presStyleLbl="node0" presStyleIdx="2" presStyleCnt="3"/>
      <dgm:spPr>
        <a:solidFill>
          <a:schemeClr val="accent3"/>
        </a:solidFill>
      </dgm:spPr>
    </dgm:pt>
    <dgm:pt modelId="{4E4AD1D1-5059-441C-A2BF-1231687EA7FE}" type="pres">
      <dgm:prSet presAssocID="{9B20D802-0794-4BAD-9AFA-86535CF3A9EE}" presName="text" presStyleLbl="fgAcc0" presStyleIdx="2" presStyleCnt="3">
        <dgm:presLayoutVars>
          <dgm:chPref val="3"/>
        </dgm:presLayoutVars>
      </dgm:prSet>
      <dgm:spPr/>
    </dgm:pt>
    <dgm:pt modelId="{1F67511E-289A-4820-B9E8-AF9A5FD4EBC7}" type="pres">
      <dgm:prSet presAssocID="{9B20D802-0794-4BAD-9AFA-86535CF3A9EE}" presName="hierChild2" presStyleCnt="0"/>
      <dgm:spPr/>
    </dgm:pt>
  </dgm:ptLst>
  <dgm:cxnLst>
    <dgm:cxn modelId="{E1065C09-830F-4C45-B828-A7F3D6ED011C}" type="presOf" srcId="{9B20D802-0794-4BAD-9AFA-86535CF3A9EE}" destId="{4E4AD1D1-5059-441C-A2BF-1231687EA7FE}" srcOrd="0" destOrd="0" presId="urn:microsoft.com/office/officeart/2005/8/layout/hierarchy1"/>
    <dgm:cxn modelId="{2810C017-5262-4CA9-98E7-7E3D478D28D2}" type="presOf" srcId="{9565DD0E-F287-435A-AC66-C7D76D63DF0E}" destId="{EEACD90E-EC08-4E76-AC7E-ED3F9601A887}" srcOrd="0" destOrd="0" presId="urn:microsoft.com/office/officeart/2005/8/layout/hierarchy1"/>
    <dgm:cxn modelId="{0431C53D-2D29-4683-A197-F47EDA5D628E}" srcId="{CDD48F0F-858A-46F0-BD4B-B6730848587F}" destId="{9565DD0E-F287-435A-AC66-C7D76D63DF0E}" srcOrd="1" destOrd="0" parTransId="{A620D8EF-5B66-43D2-8C2E-0627B4C48933}" sibTransId="{6A738A1A-57F4-4E08-933C-EF65294479F2}"/>
    <dgm:cxn modelId="{5885765D-9B69-450F-A831-16C3F4482C36}" srcId="{CDD48F0F-858A-46F0-BD4B-B6730848587F}" destId="{5057449D-0834-44B6-BAA4-4601E9DDD209}" srcOrd="0" destOrd="0" parTransId="{4038ADAE-DDAF-4A92-97D4-1E93E8010B04}" sibTransId="{AB15319B-34E6-4954-BF7A-4418B48C23AE}"/>
    <dgm:cxn modelId="{EE99488E-E682-41D2-9071-6E62B5B254A0}" srcId="{CDD48F0F-858A-46F0-BD4B-B6730848587F}" destId="{9B20D802-0794-4BAD-9AFA-86535CF3A9EE}" srcOrd="2" destOrd="0" parTransId="{77D1D288-A976-4EE9-9930-FCB7F1A1254E}" sibTransId="{A0249DAE-B90A-4D76-BBE5-720CB66AC642}"/>
    <dgm:cxn modelId="{72FB51AC-A3FA-4C24-A945-BDCB28D61244}" type="presOf" srcId="{5057449D-0834-44B6-BAA4-4601E9DDD209}" destId="{FB76AB21-F707-4EE0-9E24-69CE675F11E9}" srcOrd="0" destOrd="0" presId="urn:microsoft.com/office/officeart/2005/8/layout/hierarchy1"/>
    <dgm:cxn modelId="{148FEEF8-DE99-4807-8552-B4931A58F547}" type="presOf" srcId="{CDD48F0F-858A-46F0-BD4B-B6730848587F}" destId="{9DD4B695-94FD-4B2B-9609-A735D483479E}" srcOrd="0" destOrd="0" presId="urn:microsoft.com/office/officeart/2005/8/layout/hierarchy1"/>
    <dgm:cxn modelId="{2F530783-BB17-4C6D-9A51-2545487C1232}" type="presParOf" srcId="{9DD4B695-94FD-4B2B-9609-A735D483479E}" destId="{F1E0FA4F-D1D5-40B0-B9E5-19016598E73E}" srcOrd="0" destOrd="0" presId="urn:microsoft.com/office/officeart/2005/8/layout/hierarchy1"/>
    <dgm:cxn modelId="{FEDEC8EC-52A9-42E2-8C19-01E7A986E0F1}" type="presParOf" srcId="{F1E0FA4F-D1D5-40B0-B9E5-19016598E73E}" destId="{38CBA896-64C6-452A-A314-DE92EAE3C51A}" srcOrd="0" destOrd="0" presId="urn:microsoft.com/office/officeart/2005/8/layout/hierarchy1"/>
    <dgm:cxn modelId="{D4A332E5-FA68-46B7-A0C5-EC77E890859D}" type="presParOf" srcId="{38CBA896-64C6-452A-A314-DE92EAE3C51A}" destId="{5E1D3C52-8AC8-48C8-B247-D3956C6CE9DA}" srcOrd="0" destOrd="0" presId="urn:microsoft.com/office/officeart/2005/8/layout/hierarchy1"/>
    <dgm:cxn modelId="{2F3F67A4-CAAC-4D32-98F5-8D6A3BCE4A79}" type="presParOf" srcId="{38CBA896-64C6-452A-A314-DE92EAE3C51A}" destId="{FB76AB21-F707-4EE0-9E24-69CE675F11E9}" srcOrd="1" destOrd="0" presId="urn:microsoft.com/office/officeart/2005/8/layout/hierarchy1"/>
    <dgm:cxn modelId="{C1DF828F-1C37-49EB-A2A6-161DA6A28CF1}" type="presParOf" srcId="{F1E0FA4F-D1D5-40B0-B9E5-19016598E73E}" destId="{392A288C-7650-46C4-A2C7-62DA3DDD3132}" srcOrd="1" destOrd="0" presId="urn:microsoft.com/office/officeart/2005/8/layout/hierarchy1"/>
    <dgm:cxn modelId="{DC46D861-9D93-478C-8932-CC2D4046976A}" type="presParOf" srcId="{9DD4B695-94FD-4B2B-9609-A735D483479E}" destId="{647F9AB2-DD71-4BC2-B322-93FBDCAC2454}" srcOrd="1" destOrd="0" presId="urn:microsoft.com/office/officeart/2005/8/layout/hierarchy1"/>
    <dgm:cxn modelId="{3E2DDA9B-544C-4A0A-B109-C34417583F79}" type="presParOf" srcId="{647F9AB2-DD71-4BC2-B322-93FBDCAC2454}" destId="{4244919E-19F9-4857-8394-3D9335CE6541}" srcOrd="0" destOrd="0" presId="urn:microsoft.com/office/officeart/2005/8/layout/hierarchy1"/>
    <dgm:cxn modelId="{1A33B1E3-E2F0-4A16-811D-C76462C95259}" type="presParOf" srcId="{4244919E-19F9-4857-8394-3D9335CE6541}" destId="{5CF953D2-DAF5-46D8-9FDE-58E85319D84C}" srcOrd="0" destOrd="0" presId="urn:microsoft.com/office/officeart/2005/8/layout/hierarchy1"/>
    <dgm:cxn modelId="{466067F7-B184-4473-A04E-E230C97B6ADB}" type="presParOf" srcId="{4244919E-19F9-4857-8394-3D9335CE6541}" destId="{EEACD90E-EC08-4E76-AC7E-ED3F9601A887}" srcOrd="1" destOrd="0" presId="urn:microsoft.com/office/officeart/2005/8/layout/hierarchy1"/>
    <dgm:cxn modelId="{802DC077-9784-446E-9418-7952620A2030}" type="presParOf" srcId="{647F9AB2-DD71-4BC2-B322-93FBDCAC2454}" destId="{690140C9-DDFE-472C-8D95-ED6BE5B93855}" srcOrd="1" destOrd="0" presId="urn:microsoft.com/office/officeart/2005/8/layout/hierarchy1"/>
    <dgm:cxn modelId="{CCEEBA1E-E6B0-4EF2-AF54-703BDFCC3514}" type="presParOf" srcId="{9DD4B695-94FD-4B2B-9609-A735D483479E}" destId="{44A5D6E8-BB04-4F61-A2E0-BF5D0F2EC961}" srcOrd="2" destOrd="0" presId="urn:microsoft.com/office/officeart/2005/8/layout/hierarchy1"/>
    <dgm:cxn modelId="{EAD44AA2-1779-4253-A270-DF5128D6787F}" type="presParOf" srcId="{44A5D6E8-BB04-4F61-A2E0-BF5D0F2EC961}" destId="{C6FC5792-081A-410D-AF35-B7D8F6FC0DDB}" srcOrd="0" destOrd="0" presId="urn:microsoft.com/office/officeart/2005/8/layout/hierarchy1"/>
    <dgm:cxn modelId="{A6387563-8225-4D10-B48A-C3EC1D6756B9}" type="presParOf" srcId="{C6FC5792-081A-410D-AF35-B7D8F6FC0DDB}" destId="{CCA3FB71-40BD-4184-9C1C-5E22F409878E}" srcOrd="0" destOrd="0" presId="urn:microsoft.com/office/officeart/2005/8/layout/hierarchy1"/>
    <dgm:cxn modelId="{1874CA18-E811-423E-B4CC-0D1785709CF6}" type="presParOf" srcId="{C6FC5792-081A-410D-AF35-B7D8F6FC0DDB}" destId="{4E4AD1D1-5059-441C-A2BF-1231687EA7FE}" srcOrd="1" destOrd="0" presId="urn:microsoft.com/office/officeart/2005/8/layout/hierarchy1"/>
    <dgm:cxn modelId="{65442FE3-CCC0-4424-8D1D-11C7551DBCA6}" type="presParOf" srcId="{44A5D6E8-BB04-4F61-A2E0-BF5D0F2EC961}" destId="{1F67511E-289A-4820-B9E8-AF9A5FD4EB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100" dirty="0">
              <a:effectLst/>
              <a:latin typeface="+mn-lt"/>
            </a:rPr>
            <a:t>Available as a generic </a:t>
          </a:r>
          <a:endParaRPr lang="en-US" sz="21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2100">
              <a:effectLst/>
              <a:latin typeface="+mn-lt"/>
            </a:rPr>
            <a:t>Metabolized </a:t>
          </a:r>
          <a:r>
            <a:rPr lang="en-US" sz="2100">
              <a:latin typeface="+mn-lt"/>
            </a:rPr>
            <a:t>by</a:t>
          </a:r>
          <a:r>
            <a:rPr lang="en-US" sz="2100">
              <a:effectLst/>
              <a:latin typeface="+mn-lt"/>
            </a:rPr>
            <a:t> CYP2D6 </a:t>
          </a:r>
          <a:endParaRPr lang="en-US" sz="21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ctr"/>
        <a:lstStyle/>
        <a:p>
          <a:pPr algn="ctr"/>
          <a:r>
            <a:rPr lang="en-US" sz="2100">
              <a:latin typeface="+mn-lt"/>
            </a:rPr>
            <a:t>Flexible dosing options: once or twice daily </a:t>
          </a:r>
          <a:endParaRPr lang="en-US" sz="2100" b="1" dirty="0">
            <a:latin typeface="+mn-lt"/>
          </a:endParaRP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2100">
              <a:latin typeface="+mn-lt"/>
            </a:rPr>
            <a:t>Uncommon adverse effect:</a:t>
          </a:r>
        </a:p>
        <a:p>
          <a:pPr algn="ctr"/>
          <a:r>
            <a:rPr lang="en-US" sz="2100">
              <a:latin typeface="+mn-lt"/>
            </a:rPr>
            <a:t> liver toxicity</a:t>
          </a:r>
          <a:endParaRPr lang="en-US" sz="2100" b="1"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custScaleX="9985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81084447-E4A8-4A86-B9D0-76369468B04F}" srcId="{9D1E77C4-B608-43FE-BC7D-5C4B13F8FC31}" destId="{0D63C0BD-06B7-48F2-81AD-4D8CD0160C09}" srcOrd="3" destOrd="0" parTransId="{D0C57AA2-AF16-4DC9-9B9F-9BFF80584BBC}" sibTransId="{A2FD176F-C1CB-494A-820B-DA5D28D05339}"/>
    <dgm:cxn modelId="{2C82FF78-7358-4F68-8E83-7E11167638C5}" type="presOf" srcId="{283AE611-00FC-440B-90AF-65C25A18484C}" destId="{3618010D-80FE-42D0-8A5C-99FE69DE1BBF}" srcOrd="0" destOrd="0" presId="urn:microsoft.com/office/officeart/2005/8/layout/matrix3"/>
    <dgm:cxn modelId="{F3B470C3-C4F4-4D4E-8645-126319012B5B}" type="presOf" srcId="{9D1E77C4-B608-43FE-BC7D-5C4B13F8FC31}" destId="{E965FE72-12D3-4D6D-83D4-9941E01E1C05}" srcOrd="0" destOrd="0" presId="urn:microsoft.com/office/officeart/2005/8/layout/matrix3"/>
    <dgm:cxn modelId="{C8ECB7DE-2E0F-4A2F-8AB1-C6A612F3E44E}" type="presOf" srcId="{7018A2C6-437C-49A9-9DE9-65932A6880B9}" destId="{03F54AE8-1FBB-48F8-A4C8-B9709ABAB2C1}" srcOrd="0" destOrd="0" presId="urn:microsoft.com/office/officeart/2005/8/layout/matrix3"/>
    <dgm:cxn modelId="{B3ECC2E0-53EA-4466-8E06-2DC61139A48E}"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E5B575FD-CF66-4FBF-99AA-C7974A859E86}" type="presOf" srcId="{3F7F2011-B722-4A69-A2F9-CED1CA66AFBE}" destId="{ADB2C9AD-2A0C-4672-8FD9-7BE0CF1F9143}" srcOrd="0" destOrd="0" presId="urn:microsoft.com/office/officeart/2005/8/layout/matrix3"/>
    <dgm:cxn modelId="{12178205-98A3-4D4F-B9F3-E95A9E357533}" type="presParOf" srcId="{E965FE72-12D3-4D6D-83D4-9941E01E1C05}" destId="{4E498D34-5D84-4381-BC57-5D067688B21D}" srcOrd="0" destOrd="0" presId="urn:microsoft.com/office/officeart/2005/8/layout/matrix3"/>
    <dgm:cxn modelId="{D484A17A-03F5-4985-A389-A4F94B0A6326}" type="presParOf" srcId="{E965FE72-12D3-4D6D-83D4-9941E01E1C05}" destId="{3618010D-80FE-42D0-8A5C-99FE69DE1BBF}" srcOrd="1" destOrd="0" presId="urn:microsoft.com/office/officeart/2005/8/layout/matrix3"/>
    <dgm:cxn modelId="{683A7BEE-9BFC-48A0-BE88-56AA217BBAB1}" type="presParOf" srcId="{E965FE72-12D3-4D6D-83D4-9941E01E1C05}" destId="{03F54AE8-1FBB-48F8-A4C8-B9709ABAB2C1}" srcOrd="2" destOrd="0" presId="urn:microsoft.com/office/officeart/2005/8/layout/matrix3"/>
    <dgm:cxn modelId="{A0242FBB-A9A5-4A2E-98C5-0FC55808E91F}" type="presParOf" srcId="{E965FE72-12D3-4D6D-83D4-9941E01E1C05}" destId="{ADB2C9AD-2A0C-4672-8FD9-7BE0CF1F9143}" srcOrd="3" destOrd="0" presId="urn:microsoft.com/office/officeart/2005/8/layout/matrix3"/>
    <dgm:cxn modelId="{0DE6BE34-E60D-49E2-8633-D3515A5C1E46}"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100">
              <a:effectLst/>
              <a:latin typeface="+mn-lt"/>
            </a:rPr>
            <a:t>Currently, no generic available</a:t>
          </a:r>
          <a:endParaRPr lang="en-US" sz="21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2100">
              <a:latin typeface="+mn-lt"/>
            </a:rPr>
            <a:t>CYP1A2 Inhibitor</a:t>
          </a:r>
        </a:p>
        <a:p>
          <a:r>
            <a:rPr lang="en-US" sz="2100">
              <a:effectLst/>
              <a:latin typeface="+mn-lt"/>
            </a:rPr>
            <a:t>(Caffeine) </a:t>
          </a:r>
          <a:endParaRPr lang="en-US" sz="21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ctr"/>
        <a:lstStyle/>
        <a:p>
          <a:pPr algn="ctr"/>
          <a:r>
            <a:rPr lang="en-US" sz="2100">
              <a:effectLst/>
              <a:latin typeface="+mn-lt"/>
            </a:rPr>
            <a:t>Useful </a:t>
          </a:r>
          <a:r>
            <a:rPr lang="en-US" sz="2100">
              <a:latin typeface="+mn-lt"/>
            </a:rPr>
            <a:t>when there are CYP</a:t>
          </a:r>
          <a:r>
            <a:rPr lang="en-US" sz="2100">
              <a:effectLst/>
              <a:latin typeface="+mn-lt"/>
            </a:rPr>
            <a:t>2D6 metabolizing concerns</a:t>
          </a:r>
          <a:endParaRPr lang="en-US" sz="2100" b="1" dirty="0">
            <a:latin typeface="+mn-lt"/>
          </a:endParaRP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2100">
              <a:effectLst/>
              <a:latin typeface="+mn-lt"/>
            </a:rPr>
            <a:t>Cap</a:t>
          </a:r>
          <a:r>
            <a:rPr lang="en-US" sz="2100">
              <a:latin typeface="+mn-lt"/>
            </a:rPr>
            <a:t>sules can be opened and sprinkled on applesauce or pudding</a:t>
          </a:r>
          <a:endParaRPr lang="en-US" sz="2100" b="1"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custScaleX="9985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000" b="0">
              <a:latin typeface="+mn-lt"/>
            </a:rPr>
            <a:t>*Useful as adjunctive therapy </a:t>
          </a:r>
          <a:endParaRPr lang="en-US" sz="2000" b="1">
            <a:latin typeface="+mn-lt"/>
          </a:endParaRPr>
        </a:p>
        <a:p>
          <a:r>
            <a:rPr lang="en-US" sz="2000" b="1">
              <a:latin typeface="+mn-lt"/>
            </a:rPr>
            <a:t>Max treatment benefit seen in 2 to 4 weeks</a:t>
          </a:r>
          <a:endParaRPr lang="en-US" sz="20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t"/>
        <a:lstStyle/>
        <a:p>
          <a:r>
            <a:rPr lang="en-US" sz="2000" b="1">
              <a:latin typeface="+mn-lt"/>
            </a:rPr>
            <a:t>FDA-approval </a:t>
          </a:r>
        </a:p>
        <a:p>
          <a:r>
            <a:rPr lang="en-US" sz="2000" b="0">
              <a:latin typeface="+mn-lt"/>
            </a:rPr>
            <a:t>6 to 17 years of age</a:t>
          </a:r>
        </a:p>
        <a:p>
          <a:pPr>
            <a:buFont typeface="Arial" panose="020B0604020202020204" pitchFamily="34" charset="0"/>
            <a:buChar char="•"/>
          </a:pPr>
          <a:r>
            <a:rPr lang="en-US" sz="2000">
              <a:latin typeface="+mn-lt"/>
            </a:rPr>
            <a:t>Literature supports use in adults</a:t>
          </a:r>
        </a:p>
        <a:p>
          <a:pPr>
            <a:buFont typeface="Arial" panose="020B0604020202020204" pitchFamily="34" charset="0"/>
            <a:buChar char="•"/>
          </a:pPr>
          <a:r>
            <a:rPr lang="en-US" sz="2000" b="1">
              <a:latin typeface="+mn-lt"/>
            </a:rPr>
            <a:t>Immediate-release formulations are off-label use for ADHD</a:t>
          </a:r>
          <a:endParaRPr lang="en-US" sz="20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t"/>
        <a:lstStyle/>
        <a:p>
          <a:pPr algn="ctr"/>
          <a:r>
            <a:rPr lang="en-US" sz="1900" b="1" dirty="0">
              <a:latin typeface="+mn-lt"/>
            </a:rPr>
            <a:t>Mechanism of action: </a:t>
          </a:r>
        </a:p>
        <a:p>
          <a:pPr algn="ctr"/>
          <a:r>
            <a:rPr lang="en-US" sz="1900" dirty="0">
              <a:latin typeface="+mn-lt"/>
            </a:rPr>
            <a:t>It is hypothesized agents mimic the effect of norepinephrine at the alpha</a:t>
          </a:r>
          <a:r>
            <a:rPr lang="en-US" sz="1900" baseline="-25000" dirty="0">
              <a:latin typeface="+mn-lt"/>
            </a:rPr>
            <a:t>2</a:t>
          </a:r>
          <a:r>
            <a:rPr lang="en-US" sz="1900" dirty="0">
              <a:latin typeface="+mn-lt"/>
            </a:rPr>
            <a:t>-adrenoreceptors in the prefrontal cortex</a:t>
          </a: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2000" b="1">
              <a:latin typeface="+mn-lt"/>
            </a:rPr>
            <a:t>Adverse Effects</a:t>
          </a:r>
        </a:p>
        <a:p>
          <a:pPr algn="ctr">
            <a:buFont typeface="Arial" panose="020B0604020202020204" pitchFamily="34" charset="0"/>
            <a:buChar char="•"/>
          </a:pPr>
          <a:r>
            <a:rPr lang="en-US" sz="2000">
              <a:latin typeface="+mn-lt"/>
            </a:rPr>
            <a:t>Hypotension, rebound hypertension, somnolence, dry mouth, irritability</a:t>
          </a:r>
          <a:endParaRPr lang="en-US" sz="2000"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100" b="1">
              <a:latin typeface="+mn-lt"/>
            </a:rPr>
            <a:t>Amantadine</a:t>
          </a:r>
          <a:endParaRPr lang="en-US" sz="21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2100" b="1">
              <a:latin typeface="+mn-lt"/>
            </a:rPr>
            <a:t>Modafinil</a:t>
          </a:r>
          <a:endParaRPr lang="en-US" sz="21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ctr"/>
        <a:lstStyle/>
        <a:p>
          <a:pPr algn="ctr"/>
          <a:r>
            <a:rPr lang="en-US" sz="2100" b="1">
              <a:latin typeface="+mn-lt"/>
            </a:rPr>
            <a:t>Bupropion</a:t>
          </a:r>
          <a:endParaRPr lang="en-US" sz="2100" b="1" dirty="0">
            <a:latin typeface="+mn-lt"/>
          </a:endParaRP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2100" b="1">
              <a:latin typeface="+mn-lt"/>
            </a:rPr>
            <a:t>Tricyclic Antidepressants (TCA)’s</a:t>
          </a:r>
          <a:endParaRPr lang="en-US" sz="2100" b="1"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custScaleX="9985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1700" dirty="0">
              <a:latin typeface="+mn-lt"/>
            </a:rPr>
            <a:t>May be beneficial for those patients with coexisting conditions such as tobacco use, or substance use disorder</a:t>
          </a:r>
          <a:r>
            <a:rPr lang="en-US" sz="1700" baseline="30000" dirty="0">
              <a:latin typeface="+mn-lt"/>
            </a:rPr>
            <a:t>17</a:t>
          </a:r>
          <a:endParaRPr lang="en-US" sz="17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1700">
              <a:latin typeface="+mn-lt"/>
            </a:rPr>
            <a:t>Superior to placebo to reduce symptoms of ADHD</a:t>
          </a:r>
          <a:endParaRPr lang="en-US" sz="17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ctr"/>
        <a:lstStyle/>
        <a:p>
          <a:pPr algn="ctr"/>
          <a:r>
            <a:rPr lang="en-US" sz="1700" b="1">
              <a:latin typeface="+mn-lt"/>
            </a:rPr>
            <a:t>Mechanism of action:</a:t>
          </a:r>
        </a:p>
        <a:p>
          <a:pPr algn="ctr"/>
          <a:r>
            <a:rPr lang="en-US" sz="1700">
              <a:latin typeface="+mn-lt"/>
            </a:rPr>
            <a:t>Weak inhibitor of neuronal uptake of dopamine and norepinephrine</a:t>
          </a:r>
          <a:endParaRPr lang="en-US" sz="1700" b="1" dirty="0">
            <a:latin typeface="+mn-lt"/>
          </a:endParaRP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1700" b="1">
              <a:latin typeface="+mn-lt"/>
            </a:rPr>
            <a:t>Adverse effects: </a:t>
          </a:r>
        </a:p>
        <a:p>
          <a:pPr algn="ctr"/>
          <a:r>
            <a:rPr lang="en-US" sz="1700">
              <a:latin typeface="+mn-lt"/>
            </a:rPr>
            <a:t>Tachycardia, weight loss, nausea and vomiting</a:t>
          </a:r>
        </a:p>
        <a:p>
          <a:pPr algn="ctr"/>
          <a:r>
            <a:rPr lang="en-US" sz="1700" b="0">
              <a:latin typeface="+mn-lt"/>
            </a:rPr>
            <a:t>Warnings for s</a:t>
          </a:r>
          <a:r>
            <a:rPr lang="en-US" sz="1700">
              <a:latin typeface="+mn-lt"/>
            </a:rPr>
            <a:t>uicidal ideation and behavior, dose-dependent seizures, potential for precipitating mania in patients with bipolar disorder</a:t>
          </a:r>
          <a:r>
            <a:rPr lang="en-US" sz="1700" baseline="30000">
              <a:latin typeface="+mn-lt"/>
            </a:rPr>
            <a:t>15</a:t>
          </a:r>
          <a:endParaRPr lang="en-US" sz="1700" b="1"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custScaleX="9985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100" b="1" dirty="0">
              <a:latin typeface="+mn-lt"/>
            </a:rPr>
            <a:t>Schedule IV </a:t>
          </a:r>
          <a:r>
            <a:rPr lang="en-US" sz="2100" b="0" dirty="0">
              <a:latin typeface="+mn-lt"/>
            </a:rPr>
            <a:t>controlled substance</a:t>
          </a:r>
          <a:r>
            <a:rPr lang="en-US" sz="2100" b="1" dirty="0">
              <a:latin typeface="+mn-lt"/>
            </a:rPr>
            <a:t> </a:t>
          </a:r>
          <a:r>
            <a:rPr lang="en-US" sz="2100" dirty="0">
              <a:latin typeface="+mn-lt"/>
            </a:rPr>
            <a:t>due to potential for misuse</a:t>
          </a:r>
        </a:p>
        <a:p>
          <a:r>
            <a:rPr lang="en-US" sz="2100" dirty="0">
              <a:latin typeface="+mn-lt"/>
            </a:rPr>
            <a:t>Avoid in patients who are not candidates for stimulant therapy</a:t>
          </a:r>
          <a:endParaRPr lang="en-US" sz="21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1900">
              <a:latin typeface="+mn-lt"/>
            </a:rPr>
            <a:t>Not efficacious for improvement in ADHD symptoms in adults when compared to placebo.</a:t>
          </a:r>
        </a:p>
        <a:p>
          <a:r>
            <a:rPr lang="en-US" sz="1900">
              <a:latin typeface="+mn-lt"/>
            </a:rPr>
            <a:t>Symptom benefit in children by both clinicians and teachers</a:t>
          </a:r>
          <a:endParaRPr lang="en-US" sz="19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ctr"/>
        <a:lstStyle/>
        <a:p>
          <a:pPr algn="ctr"/>
          <a:r>
            <a:rPr lang="en-US" sz="2000" b="1">
              <a:latin typeface="+mn-lt"/>
            </a:rPr>
            <a:t>Mechanism of action: </a:t>
          </a:r>
        </a:p>
        <a:p>
          <a:pPr algn="ctr"/>
          <a:r>
            <a:rPr lang="en-US" sz="2000">
              <a:latin typeface="+mn-lt"/>
            </a:rPr>
            <a:t>Unclear, but has been shown to block dopamine transporters and increase dopamine in the brain</a:t>
          </a:r>
          <a:endParaRPr lang="en-US" sz="2000" b="1" dirty="0">
            <a:latin typeface="+mn-lt"/>
          </a:endParaRP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1975" b="1">
              <a:latin typeface="+mn-lt"/>
            </a:rPr>
            <a:t>Common adverse effect:</a:t>
          </a:r>
        </a:p>
        <a:p>
          <a:pPr algn="ctr">
            <a:buFontTx/>
            <a:buNone/>
          </a:pPr>
          <a:r>
            <a:rPr lang="en-US" sz="1975" b="0">
              <a:latin typeface="+mn-lt"/>
            </a:rPr>
            <a:t>insomnia</a:t>
          </a:r>
        </a:p>
        <a:p>
          <a:pPr algn="ctr">
            <a:buFontTx/>
            <a:buNone/>
          </a:pPr>
          <a:r>
            <a:rPr lang="en-US" sz="1975" b="1">
              <a:latin typeface="+mn-lt"/>
            </a:rPr>
            <a:t>Rare adverse effect:</a:t>
          </a:r>
        </a:p>
        <a:p>
          <a:pPr algn="ctr">
            <a:buFontTx/>
            <a:buNone/>
          </a:pPr>
          <a:r>
            <a:rPr lang="en-US" sz="1975" b="0">
              <a:latin typeface="+mn-lt"/>
            </a:rPr>
            <a:t>Toxic Epidermal Necrolysis, Stevens-Johnson Syndrome</a:t>
          </a:r>
          <a:endParaRPr lang="en-US" sz="1975" b="0"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custScaleX="9985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100" dirty="0">
              <a:latin typeface="+mn-lt"/>
            </a:rPr>
            <a:t>In children and adolescents, the reduction in ADHD symptoms was not significantly different from methylphenidate</a:t>
          </a:r>
          <a:endParaRPr lang="en-US" sz="21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2100">
              <a:latin typeface="+mn-lt"/>
            </a:rPr>
            <a:t>Improves irritability, impulsiveness, hyperactivity, aggression, and oppositional behavior in children </a:t>
          </a:r>
          <a:endParaRPr lang="en-US" sz="21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ctr"/>
        <a:lstStyle/>
        <a:p>
          <a:pPr algn="ctr"/>
          <a:r>
            <a:rPr lang="en-US" sz="2100" b="1">
              <a:latin typeface="+mn-lt"/>
            </a:rPr>
            <a:t>Mechanism of action:</a:t>
          </a:r>
        </a:p>
        <a:p>
          <a:pPr algn="ctr"/>
          <a:r>
            <a:rPr lang="en-US" sz="2100">
              <a:latin typeface="+mn-lt"/>
            </a:rPr>
            <a:t>Dopamine reuptake inhibition/NMDA receptor antagonist </a:t>
          </a:r>
          <a:endParaRPr lang="en-US" sz="2100" b="1" dirty="0">
            <a:latin typeface="+mn-lt"/>
          </a:endParaRP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2100" b="1">
              <a:latin typeface="+mn-lt"/>
            </a:rPr>
            <a:t>Adverse effects: </a:t>
          </a:r>
        </a:p>
        <a:p>
          <a:pPr algn="ctr"/>
          <a:r>
            <a:rPr lang="en-US" sz="2100">
              <a:latin typeface="+mn-lt"/>
            </a:rPr>
            <a:t>suicidal ideation, psychosis, orthostatic hypotension, and dizziness</a:t>
          </a:r>
          <a:endParaRPr lang="en-US" sz="2100" b="1"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custScaleX="9985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100">
              <a:latin typeface="+mn-lt"/>
            </a:rPr>
            <a:t>Can be beneficial for patients with a coexisting tic disorder</a:t>
          </a:r>
          <a:endParaRPr lang="en-US" sz="2100" b="1" dirty="0">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2100">
              <a:latin typeface="+mn-lt"/>
            </a:rPr>
            <a:t>Can be utilized when depression, anxiety disorders, or concerns for substance use are present</a:t>
          </a:r>
          <a:endParaRPr lang="en-US" sz="210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ctr"/>
        <a:lstStyle/>
        <a:p>
          <a:pPr algn="ctr"/>
          <a:r>
            <a:rPr lang="en-US" sz="1900" b="1">
              <a:latin typeface="+mn-lt"/>
            </a:rPr>
            <a:t>Mechanism of action:</a:t>
          </a:r>
        </a:p>
        <a:p>
          <a:pPr algn="ctr"/>
          <a:r>
            <a:rPr lang="en-US" sz="1900">
              <a:latin typeface="+mn-lt"/>
            </a:rPr>
            <a:t>Inhibition of presynaptic reuptake of norepinephrine and serotonin </a:t>
          </a:r>
        </a:p>
        <a:p>
          <a:pPr algn="ctr"/>
          <a:r>
            <a:rPr lang="en-US" sz="1900">
              <a:latin typeface="+mn-lt"/>
            </a:rPr>
            <a:t>Inhibition of histamine and acetylcholine activity</a:t>
          </a:r>
          <a:endParaRPr lang="en-US" sz="1900" b="1" dirty="0">
            <a:latin typeface="+mn-lt"/>
          </a:endParaRP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2100" b="1">
              <a:latin typeface="+mn-lt"/>
            </a:rPr>
            <a:t>Adverse effects:</a:t>
          </a:r>
        </a:p>
        <a:p>
          <a:pPr algn="ctr"/>
          <a:r>
            <a:rPr lang="en-US" sz="2100">
              <a:latin typeface="+mn-lt"/>
            </a:rPr>
            <a:t>cardiovascular concerns, weight gain, sedation, insomnia, agitation, and sexual dysfunction</a:t>
          </a:r>
          <a:endParaRPr lang="en-US" sz="2100" b="1"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custLinFactNeighborX="2656"/>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custScaleX="9985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38DC83-4C61-4240-9DEB-81370457961B}"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4A12EC5C-9520-436E-9087-C6660EAA38EB}">
      <dgm:prSet/>
      <dgm:spPr/>
      <dgm:t>
        <a:bodyPr/>
        <a:lstStyle/>
        <a:p>
          <a:pPr>
            <a:lnSpc>
              <a:spcPct val="100000"/>
            </a:lnSpc>
            <a:defRPr cap="all"/>
          </a:pPr>
          <a:r>
            <a:rPr lang="en-US" b="1" dirty="0">
              <a:solidFill>
                <a:schemeClr val="tx1"/>
              </a:solidFill>
              <a:latin typeface="+mn-lt"/>
            </a:rPr>
            <a:t>Start low and go slow</a:t>
          </a:r>
        </a:p>
      </dgm:t>
    </dgm:pt>
    <dgm:pt modelId="{B5E655F7-ADE1-42BD-BD51-0D7C46CA7C97}" type="parTrans" cxnId="{2FA81B76-1D8F-44F4-8922-0A55C8E7F94B}">
      <dgm:prSet/>
      <dgm:spPr/>
      <dgm:t>
        <a:bodyPr/>
        <a:lstStyle/>
        <a:p>
          <a:endParaRPr lang="en-US"/>
        </a:p>
      </dgm:t>
    </dgm:pt>
    <dgm:pt modelId="{675FB88D-6427-4E14-9650-FFEFEA29234E}" type="sibTrans" cxnId="{2FA81B76-1D8F-44F4-8922-0A55C8E7F94B}">
      <dgm:prSet/>
      <dgm:spPr/>
      <dgm:t>
        <a:bodyPr/>
        <a:lstStyle/>
        <a:p>
          <a:endParaRPr lang="en-US"/>
        </a:p>
      </dgm:t>
    </dgm:pt>
    <dgm:pt modelId="{981D3BD4-47CA-41A4-BF63-AB0C740D76CF}">
      <dgm:prSet/>
      <dgm:spPr/>
      <dgm:t>
        <a:bodyPr/>
        <a:lstStyle/>
        <a:p>
          <a:pPr>
            <a:lnSpc>
              <a:spcPct val="100000"/>
            </a:lnSpc>
            <a:defRPr cap="all"/>
          </a:pPr>
          <a:r>
            <a:rPr lang="en-US" b="1" dirty="0">
              <a:solidFill>
                <a:schemeClr val="tx1"/>
              </a:solidFill>
              <a:latin typeface="+mn-lt"/>
            </a:rPr>
            <a:t>Monitor for side effects</a:t>
          </a:r>
        </a:p>
      </dgm:t>
    </dgm:pt>
    <dgm:pt modelId="{EE0171ED-3736-428E-8745-BCEAEEB6A4B1}" type="parTrans" cxnId="{E28C858F-9557-468A-8FED-73E233A5A793}">
      <dgm:prSet/>
      <dgm:spPr/>
      <dgm:t>
        <a:bodyPr/>
        <a:lstStyle/>
        <a:p>
          <a:endParaRPr lang="en-US"/>
        </a:p>
      </dgm:t>
    </dgm:pt>
    <dgm:pt modelId="{F0BF6C0A-DB1F-4CA2-A094-DAF5230CE8D5}" type="sibTrans" cxnId="{E28C858F-9557-468A-8FED-73E233A5A793}">
      <dgm:prSet/>
      <dgm:spPr/>
      <dgm:t>
        <a:bodyPr/>
        <a:lstStyle/>
        <a:p>
          <a:endParaRPr lang="en-US"/>
        </a:p>
      </dgm:t>
    </dgm:pt>
    <dgm:pt modelId="{908D2BEC-C988-4158-8FB9-AE0100BEC2A2}">
      <dgm:prSet/>
      <dgm:spPr/>
      <dgm:t>
        <a:bodyPr/>
        <a:lstStyle/>
        <a:p>
          <a:pPr>
            <a:lnSpc>
              <a:spcPct val="100000"/>
            </a:lnSpc>
            <a:defRPr cap="all"/>
          </a:pPr>
          <a:r>
            <a:rPr lang="en-US" b="1" dirty="0">
              <a:solidFill>
                <a:schemeClr val="tx1"/>
              </a:solidFill>
              <a:latin typeface="+mn-lt"/>
            </a:rPr>
            <a:t>Adjust dosage and timing as needed</a:t>
          </a:r>
        </a:p>
      </dgm:t>
    </dgm:pt>
    <dgm:pt modelId="{D1757FEE-48E0-400D-8766-658616824726}" type="parTrans" cxnId="{DE820A2C-1EC6-4FBE-90E5-18969CEB61F5}">
      <dgm:prSet/>
      <dgm:spPr/>
      <dgm:t>
        <a:bodyPr/>
        <a:lstStyle/>
        <a:p>
          <a:endParaRPr lang="en-US"/>
        </a:p>
      </dgm:t>
    </dgm:pt>
    <dgm:pt modelId="{AF2B3E58-6D3D-4569-A413-73FD80475F6A}" type="sibTrans" cxnId="{DE820A2C-1EC6-4FBE-90E5-18969CEB61F5}">
      <dgm:prSet/>
      <dgm:spPr/>
      <dgm:t>
        <a:bodyPr/>
        <a:lstStyle/>
        <a:p>
          <a:endParaRPr lang="en-US"/>
        </a:p>
      </dgm:t>
    </dgm:pt>
    <dgm:pt modelId="{41D9FC44-B5FE-4448-A6F0-245AC8CDDDC7}">
      <dgm:prSet/>
      <dgm:spPr/>
      <dgm:t>
        <a:bodyPr/>
        <a:lstStyle/>
        <a:p>
          <a:pPr>
            <a:lnSpc>
              <a:spcPct val="100000"/>
            </a:lnSpc>
            <a:defRPr cap="all"/>
          </a:pPr>
          <a:r>
            <a:rPr lang="en-US" b="1" dirty="0">
              <a:solidFill>
                <a:schemeClr val="tx1"/>
              </a:solidFill>
              <a:latin typeface="+mn-lt"/>
            </a:rPr>
            <a:t>Engage patients in shared decision-making</a:t>
          </a:r>
        </a:p>
      </dgm:t>
    </dgm:pt>
    <dgm:pt modelId="{6B6ADAF9-1D82-44EC-8BBE-848ACEAC18B5}" type="parTrans" cxnId="{8E50FE36-ADD2-47AB-9690-2E47A561C4AA}">
      <dgm:prSet/>
      <dgm:spPr/>
      <dgm:t>
        <a:bodyPr/>
        <a:lstStyle/>
        <a:p>
          <a:endParaRPr lang="en-US"/>
        </a:p>
      </dgm:t>
    </dgm:pt>
    <dgm:pt modelId="{CAAF6F8A-0A18-4D70-B7D4-C7828710D741}" type="sibTrans" cxnId="{8E50FE36-ADD2-47AB-9690-2E47A561C4AA}">
      <dgm:prSet/>
      <dgm:spPr/>
      <dgm:t>
        <a:bodyPr/>
        <a:lstStyle/>
        <a:p>
          <a:endParaRPr lang="en-US"/>
        </a:p>
      </dgm:t>
    </dgm:pt>
    <dgm:pt modelId="{8243D5FF-3C1F-4DF9-93C6-8D44943EA915}">
      <dgm:prSet/>
      <dgm:spPr/>
      <dgm:t>
        <a:bodyPr/>
        <a:lstStyle/>
        <a:p>
          <a:pPr>
            <a:lnSpc>
              <a:spcPct val="100000"/>
            </a:lnSpc>
            <a:defRPr cap="all"/>
          </a:pPr>
          <a:r>
            <a:rPr lang="en-US" b="1" dirty="0">
              <a:solidFill>
                <a:schemeClr val="tx1"/>
              </a:solidFill>
              <a:latin typeface="+mn-lt"/>
            </a:rPr>
            <a:t>Utilize Risk Reduction Strategies</a:t>
          </a:r>
        </a:p>
      </dgm:t>
    </dgm:pt>
    <dgm:pt modelId="{656E2D10-02EE-4ED4-A619-6732BF60BD42}" type="parTrans" cxnId="{8F553C68-D5C6-436F-A97C-A6BB5CB10681}">
      <dgm:prSet/>
      <dgm:spPr/>
      <dgm:t>
        <a:bodyPr/>
        <a:lstStyle/>
        <a:p>
          <a:endParaRPr lang="en-US"/>
        </a:p>
      </dgm:t>
    </dgm:pt>
    <dgm:pt modelId="{CC1D3234-D860-4B45-A2EF-11BDB4022497}" type="sibTrans" cxnId="{8F553C68-D5C6-436F-A97C-A6BB5CB10681}">
      <dgm:prSet/>
      <dgm:spPr/>
      <dgm:t>
        <a:bodyPr/>
        <a:lstStyle/>
        <a:p>
          <a:endParaRPr lang="en-US"/>
        </a:p>
      </dgm:t>
    </dgm:pt>
    <dgm:pt modelId="{B264E8C5-720D-4CEF-8680-3E60A8B7C840}" type="pres">
      <dgm:prSet presAssocID="{2A38DC83-4C61-4240-9DEB-81370457961B}" presName="root" presStyleCnt="0">
        <dgm:presLayoutVars>
          <dgm:dir/>
          <dgm:resizeHandles val="exact"/>
        </dgm:presLayoutVars>
      </dgm:prSet>
      <dgm:spPr/>
    </dgm:pt>
    <dgm:pt modelId="{8EC14F94-6DA3-4F83-8764-8468A521B295}" type="pres">
      <dgm:prSet presAssocID="{4A12EC5C-9520-436E-9087-C6660EAA38EB}" presName="compNode" presStyleCnt="0"/>
      <dgm:spPr/>
    </dgm:pt>
    <dgm:pt modelId="{FA8C4D28-238C-49A7-9F04-456347C6D0D2}" type="pres">
      <dgm:prSet presAssocID="{4A12EC5C-9520-436E-9087-C6660EAA38EB}" presName="iconBgRect" presStyleLbl="bgShp" presStyleIdx="0" presStyleCnt="5"/>
      <dgm:spPr/>
    </dgm:pt>
    <dgm:pt modelId="{BFA40E1D-D38C-4DC2-93C2-BCE2A9C4072D}" type="pres">
      <dgm:prSet presAssocID="{4A12EC5C-9520-436E-9087-C6660EAA38E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rtle"/>
        </a:ext>
      </dgm:extLst>
    </dgm:pt>
    <dgm:pt modelId="{0068CCA1-8BC5-4E69-A33C-F9709C963A2A}" type="pres">
      <dgm:prSet presAssocID="{4A12EC5C-9520-436E-9087-C6660EAA38EB}" presName="spaceRect" presStyleCnt="0"/>
      <dgm:spPr/>
    </dgm:pt>
    <dgm:pt modelId="{A5AA0F97-4A02-47DB-94D2-99D2BF773B13}" type="pres">
      <dgm:prSet presAssocID="{4A12EC5C-9520-436E-9087-C6660EAA38EB}" presName="textRect" presStyleLbl="revTx" presStyleIdx="0" presStyleCnt="5">
        <dgm:presLayoutVars>
          <dgm:chMax val="1"/>
          <dgm:chPref val="1"/>
        </dgm:presLayoutVars>
      </dgm:prSet>
      <dgm:spPr/>
    </dgm:pt>
    <dgm:pt modelId="{C2ED3B3D-43E1-4BE0-9EA5-A251E0D8DFFF}" type="pres">
      <dgm:prSet presAssocID="{675FB88D-6427-4E14-9650-FFEFEA29234E}" presName="sibTrans" presStyleCnt="0"/>
      <dgm:spPr/>
    </dgm:pt>
    <dgm:pt modelId="{B2891A22-53A7-4784-96DE-8D5D3F447053}" type="pres">
      <dgm:prSet presAssocID="{981D3BD4-47CA-41A4-BF63-AB0C740D76CF}" presName="compNode" presStyleCnt="0"/>
      <dgm:spPr/>
    </dgm:pt>
    <dgm:pt modelId="{4C365163-1CFD-4A86-8D17-4330AF320A7F}" type="pres">
      <dgm:prSet presAssocID="{981D3BD4-47CA-41A4-BF63-AB0C740D76CF}" presName="iconBgRect" presStyleLbl="bgShp" presStyleIdx="1" presStyleCnt="5"/>
      <dgm:spPr/>
    </dgm:pt>
    <dgm:pt modelId="{4836B8CE-B960-4E7B-8002-33BDFBEA1552}" type="pres">
      <dgm:prSet presAssocID="{981D3BD4-47CA-41A4-BF63-AB0C740D76C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EAB3569C-4320-4DBF-99C2-C4B3248DD3C1}" type="pres">
      <dgm:prSet presAssocID="{981D3BD4-47CA-41A4-BF63-AB0C740D76CF}" presName="spaceRect" presStyleCnt="0"/>
      <dgm:spPr/>
    </dgm:pt>
    <dgm:pt modelId="{6AC2143D-2BB6-494B-8A47-2D042D52F043}" type="pres">
      <dgm:prSet presAssocID="{981D3BD4-47CA-41A4-BF63-AB0C740D76CF}" presName="textRect" presStyleLbl="revTx" presStyleIdx="1" presStyleCnt="5">
        <dgm:presLayoutVars>
          <dgm:chMax val="1"/>
          <dgm:chPref val="1"/>
        </dgm:presLayoutVars>
      </dgm:prSet>
      <dgm:spPr/>
    </dgm:pt>
    <dgm:pt modelId="{E07A30C0-AA9F-4DF3-BDD6-7BA99B855295}" type="pres">
      <dgm:prSet presAssocID="{F0BF6C0A-DB1F-4CA2-A094-DAF5230CE8D5}" presName="sibTrans" presStyleCnt="0"/>
      <dgm:spPr/>
    </dgm:pt>
    <dgm:pt modelId="{78665C87-FD0C-470D-9EB6-D218FA11BA6A}" type="pres">
      <dgm:prSet presAssocID="{908D2BEC-C988-4158-8FB9-AE0100BEC2A2}" presName="compNode" presStyleCnt="0"/>
      <dgm:spPr/>
    </dgm:pt>
    <dgm:pt modelId="{AD475F7D-F594-4B79-8392-AF8AC1F5ABA7}" type="pres">
      <dgm:prSet presAssocID="{908D2BEC-C988-4158-8FB9-AE0100BEC2A2}" presName="iconBgRect" presStyleLbl="bgShp" presStyleIdx="2" presStyleCnt="5"/>
      <dgm:spPr/>
    </dgm:pt>
    <dgm:pt modelId="{A17CD2DE-4068-450E-B264-CD2B8E8E1657}" type="pres">
      <dgm:prSet presAssocID="{908D2BEC-C988-4158-8FB9-AE0100BEC2A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ED6C33F9-482B-4B4E-9278-015AE08849D3}" type="pres">
      <dgm:prSet presAssocID="{908D2BEC-C988-4158-8FB9-AE0100BEC2A2}" presName="spaceRect" presStyleCnt="0"/>
      <dgm:spPr/>
    </dgm:pt>
    <dgm:pt modelId="{42C3E687-8A14-4E62-BA89-473E560C5E9E}" type="pres">
      <dgm:prSet presAssocID="{908D2BEC-C988-4158-8FB9-AE0100BEC2A2}" presName="textRect" presStyleLbl="revTx" presStyleIdx="2" presStyleCnt="5">
        <dgm:presLayoutVars>
          <dgm:chMax val="1"/>
          <dgm:chPref val="1"/>
        </dgm:presLayoutVars>
      </dgm:prSet>
      <dgm:spPr/>
    </dgm:pt>
    <dgm:pt modelId="{1669A089-C95D-4A7D-8ECD-B919EB3F7A5E}" type="pres">
      <dgm:prSet presAssocID="{AF2B3E58-6D3D-4569-A413-73FD80475F6A}" presName="sibTrans" presStyleCnt="0"/>
      <dgm:spPr/>
    </dgm:pt>
    <dgm:pt modelId="{39EF038E-AB96-4A06-8F40-1E4DF6950ADD}" type="pres">
      <dgm:prSet presAssocID="{41D9FC44-B5FE-4448-A6F0-245AC8CDDDC7}" presName="compNode" presStyleCnt="0"/>
      <dgm:spPr/>
    </dgm:pt>
    <dgm:pt modelId="{58BAF7A6-D4E1-4630-807C-2F5D258AEC1A}" type="pres">
      <dgm:prSet presAssocID="{41D9FC44-B5FE-4448-A6F0-245AC8CDDDC7}" presName="iconBgRect" presStyleLbl="bgShp" presStyleIdx="3" presStyleCnt="5"/>
      <dgm:spPr/>
    </dgm:pt>
    <dgm:pt modelId="{55040068-E394-4A29-81AB-BFFA11E077CB}" type="pres">
      <dgm:prSet presAssocID="{41D9FC44-B5FE-4448-A6F0-245AC8CDDDC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CF841105-2C0B-4D20-B28A-60EA4DD631D9}" type="pres">
      <dgm:prSet presAssocID="{41D9FC44-B5FE-4448-A6F0-245AC8CDDDC7}" presName="spaceRect" presStyleCnt="0"/>
      <dgm:spPr/>
    </dgm:pt>
    <dgm:pt modelId="{9947623B-1011-4403-B2ED-B06CF39B705C}" type="pres">
      <dgm:prSet presAssocID="{41D9FC44-B5FE-4448-A6F0-245AC8CDDDC7}" presName="textRect" presStyleLbl="revTx" presStyleIdx="3" presStyleCnt="5">
        <dgm:presLayoutVars>
          <dgm:chMax val="1"/>
          <dgm:chPref val="1"/>
        </dgm:presLayoutVars>
      </dgm:prSet>
      <dgm:spPr/>
    </dgm:pt>
    <dgm:pt modelId="{46768FD7-DC73-456A-B36A-4898A2F59C3D}" type="pres">
      <dgm:prSet presAssocID="{CAAF6F8A-0A18-4D70-B7D4-C7828710D741}" presName="sibTrans" presStyleCnt="0"/>
      <dgm:spPr/>
    </dgm:pt>
    <dgm:pt modelId="{0F69812C-6241-4AE2-AE99-B1A8CE979682}" type="pres">
      <dgm:prSet presAssocID="{8243D5FF-3C1F-4DF9-93C6-8D44943EA915}" presName="compNode" presStyleCnt="0"/>
      <dgm:spPr/>
    </dgm:pt>
    <dgm:pt modelId="{741515D6-66E8-4F36-AE0C-8ECF9640211A}" type="pres">
      <dgm:prSet presAssocID="{8243D5FF-3C1F-4DF9-93C6-8D44943EA915}" presName="iconBgRect" presStyleLbl="bgShp" presStyleIdx="4" presStyleCnt="5"/>
      <dgm:spPr/>
    </dgm:pt>
    <dgm:pt modelId="{2660B72C-F9CE-40F6-8B3B-3056A3EC4F48}" type="pres">
      <dgm:prSet presAssocID="{8243D5FF-3C1F-4DF9-93C6-8D44943EA9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38E27C20-7DF7-45DB-9ED1-2A89EA89210D}" type="pres">
      <dgm:prSet presAssocID="{8243D5FF-3C1F-4DF9-93C6-8D44943EA915}" presName="spaceRect" presStyleCnt="0"/>
      <dgm:spPr/>
    </dgm:pt>
    <dgm:pt modelId="{F7030EE9-E586-44A4-9412-FEA8AD508759}" type="pres">
      <dgm:prSet presAssocID="{8243D5FF-3C1F-4DF9-93C6-8D44943EA915}" presName="textRect" presStyleLbl="revTx" presStyleIdx="4" presStyleCnt="5">
        <dgm:presLayoutVars>
          <dgm:chMax val="1"/>
          <dgm:chPref val="1"/>
        </dgm:presLayoutVars>
      </dgm:prSet>
      <dgm:spPr/>
    </dgm:pt>
  </dgm:ptLst>
  <dgm:cxnLst>
    <dgm:cxn modelId="{DE820A2C-1EC6-4FBE-90E5-18969CEB61F5}" srcId="{2A38DC83-4C61-4240-9DEB-81370457961B}" destId="{908D2BEC-C988-4158-8FB9-AE0100BEC2A2}" srcOrd="2" destOrd="0" parTransId="{D1757FEE-48E0-400D-8766-658616824726}" sibTransId="{AF2B3E58-6D3D-4569-A413-73FD80475F6A}"/>
    <dgm:cxn modelId="{8E50FE36-ADD2-47AB-9690-2E47A561C4AA}" srcId="{2A38DC83-4C61-4240-9DEB-81370457961B}" destId="{41D9FC44-B5FE-4448-A6F0-245AC8CDDDC7}" srcOrd="3" destOrd="0" parTransId="{6B6ADAF9-1D82-44EC-8BBE-848ACEAC18B5}" sibTransId="{CAAF6F8A-0A18-4D70-B7D4-C7828710D741}"/>
    <dgm:cxn modelId="{F0F23C40-B1AF-487F-9C77-B57576CA7659}" type="presOf" srcId="{8243D5FF-3C1F-4DF9-93C6-8D44943EA915}" destId="{F7030EE9-E586-44A4-9412-FEA8AD508759}" srcOrd="0" destOrd="0" presId="urn:microsoft.com/office/officeart/2018/5/layout/IconCircleLabelList"/>
    <dgm:cxn modelId="{A1D56A45-F6F7-4104-BBB8-CA9B2CCC4DD4}" type="presOf" srcId="{981D3BD4-47CA-41A4-BF63-AB0C740D76CF}" destId="{6AC2143D-2BB6-494B-8A47-2D042D52F043}" srcOrd="0" destOrd="0" presId="urn:microsoft.com/office/officeart/2018/5/layout/IconCircleLabelList"/>
    <dgm:cxn modelId="{8F553C68-D5C6-436F-A97C-A6BB5CB10681}" srcId="{2A38DC83-4C61-4240-9DEB-81370457961B}" destId="{8243D5FF-3C1F-4DF9-93C6-8D44943EA915}" srcOrd="4" destOrd="0" parTransId="{656E2D10-02EE-4ED4-A619-6732BF60BD42}" sibTransId="{CC1D3234-D860-4B45-A2EF-11BDB4022497}"/>
    <dgm:cxn modelId="{2FA81B76-1D8F-44F4-8922-0A55C8E7F94B}" srcId="{2A38DC83-4C61-4240-9DEB-81370457961B}" destId="{4A12EC5C-9520-436E-9087-C6660EAA38EB}" srcOrd="0" destOrd="0" parTransId="{B5E655F7-ADE1-42BD-BD51-0D7C46CA7C97}" sibTransId="{675FB88D-6427-4E14-9650-FFEFEA29234E}"/>
    <dgm:cxn modelId="{C09A7859-242C-4308-96F9-0A4F62726F72}" type="presOf" srcId="{908D2BEC-C988-4158-8FB9-AE0100BEC2A2}" destId="{42C3E687-8A14-4E62-BA89-473E560C5E9E}" srcOrd="0" destOrd="0" presId="urn:microsoft.com/office/officeart/2018/5/layout/IconCircleLabelList"/>
    <dgm:cxn modelId="{E28C858F-9557-468A-8FED-73E233A5A793}" srcId="{2A38DC83-4C61-4240-9DEB-81370457961B}" destId="{981D3BD4-47CA-41A4-BF63-AB0C740D76CF}" srcOrd="1" destOrd="0" parTransId="{EE0171ED-3736-428E-8745-BCEAEEB6A4B1}" sibTransId="{F0BF6C0A-DB1F-4CA2-A094-DAF5230CE8D5}"/>
    <dgm:cxn modelId="{9D853FA4-3ECB-43B8-A19A-6B7BC7F33EBF}" type="presOf" srcId="{4A12EC5C-9520-436E-9087-C6660EAA38EB}" destId="{A5AA0F97-4A02-47DB-94D2-99D2BF773B13}" srcOrd="0" destOrd="0" presId="urn:microsoft.com/office/officeart/2018/5/layout/IconCircleLabelList"/>
    <dgm:cxn modelId="{C425F0C5-4A35-4ADA-9F38-98499C49C333}" type="presOf" srcId="{41D9FC44-B5FE-4448-A6F0-245AC8CDDDC7}" destId="{9947623B-1011-4403-B2ED-B06CF39B705C}" srcOrd="0" destOrd="0" presId="urn:microsoft.com/office/officeart/2018/5/layout/IconCircleLabelList"/>
    <dgm:cxn modelId="{ECDCA5C9-8AF8-4C5C-A486-A75DB931EB70}" type="presOf" srcId="{2A38DC83-4C61-4240-9DEB-81370457961B}" destId="{B264E8C5-720D-4CEF-8680-3E60A8B7C840}" srcOrd="0" destOrd="0" presId="urn:microsoft.com/office/officeart/2018/5/layout/IconCircleLabelList"/>
    <dgm:cxn modelId="{4BDC73CB-B9AB-44B5-9550-3182A3B18772}" type="presParOf" srcId="{B264E8C5-720D-4CEF-8680-3E60A8B7C840}" destId="{8EC14F94-6DA3-4F83-8764-8468A521B295}" srcOrd="0" destOrd="0" presId="urn:microsoft.com/office/officeart/2018/5/layout/IconCircleLabelList"/>
    <dgm:cxn modelId="{F8185D9F-F8EB-4D71-9529-30FB4C0F8849}" type="presParOf" srcId="{8EC14F94-6DA3-4F83-8764-8468A521B295}" destId="{FA8C4D28-238C-49A7-9F04-456347C6D0D2}" srcOrd="0" destOrd="0" presId="urn:microsoft.com/office/officeart/2018/5/layout/IconCircleLabelList"/>
    <dgm:cxn modelId="{49FD8527-1C66-4389-87B8-FB74B80BA9BD}" type="presParOf" srcId="{8EC14F94-6DA3-4F83-8764-8468A521B295}" destId="{BFA40E1D-D38C-4DC2-93C2-BCE2A9C4072D}" srcOrd="1" destOrd="0" presId="urn:microsoft.com/office/officeart/2018/5/layout/IconCircleLabelList"/>
    <dgm:cxn modelId="{7FA612CA-E2E0-4A1C-8B96-9CD0F26D7A0C}" type="presParOf" srcId="{8EC14F94-6DA3-4F83-8764-8468A521B295}" destId="{0068CCA1-8BC5-4E69-A33C-F9709C963A2A}" srcOrd="2" destOrd="0" presId="urn:microsoft.com/office/officeart/2018/5/layout/IconCircleLabelList"/>
    <dgm:cxn modelId="{580838B9-80EE-4F2D-A460-4EDC63F115AF}" type="presParOf" srcId="{8EC14F94-6DA3-4F83-8764-8468A521B295}" destId="{A5AA0F97-4A02-47DB-94D2-99D2BF773B13}" srcOrd="3" destOrd="0" presId="urn:microsoft.com/office/officeart/2018/5/layout/IconCircleLabelList"/>
    <dgm:cxn modelId="{A194580E-8581-40E4-8B13-E658395AAE4A}" type="presParOf" srcId="{B264E8C5-720D-4CEF-8680-3E60A8B7C840}" destId="{C2ED3B3D-43E1-4BE0-9EA5-A251E0D8DFFF}" srcOrd="1" destOrd="0" presId="urn:microsoft.com/office/officeart/2018/5/layout/IconCircleLabelList"/>
    <dgm:cxn modelId="{C43E782E-F85B-4EBF-B2BC-26DFF055FD51}" type="presParOf" srcId="{B264E8C5-720D-4CEF-8680-3E60A8B7C840}" destId="{B2891A22-53A7-4784-96DE-8D5D3F447053}" srcOrd="2" destOrd="0" presId="urn:microsoft.com/office/officeart/2018/5/layout/IconCircleLabelList"/>
    <dgm:cxn modelId="{2C6779B3-05B8-45B7-B099-9ACE2CC97A36}" type="presParOf" srcId="{B2891A22-53A7-4784-96DE-8D5D3F447053}" destId="{4C365163-1CFD-4A86-8D17-4330AF320A7F}" srcOrd="0" destOrd="0" presId="urn:microsoft.com/office/officeart/2018/5/layout/IconCircleLabelList"/>
    <dgm:cxn modelId="{4987B077-AC03-4BC3-9801-50EAED690EB5}" type="presParOf" srcId="{B2891A22-53A7-4784-96DE-8D5D3F447053}" destId="{4836B8CE-B960-4E7B-8002-33BDFBEA1552}" srcOrd="1" destOrd="0" presId="urn:microsoft.com/office/officeart/2018/5/layout/IconCircleLabelList"/>
    <dgm:cxn modelId="{57FDE4F8-9D69-4EED-B6AA-16D3F4DF3BEC}" type="presParOf" srcId="{B2891A22-53A7-4784-96DE-8D5D3F447053}" destId="{EAB3569C-4320-4DBF-99C2-C4B3248DD3C1}" srcOrd="2" destOrd="0" presId="urn:microsoft.com/office/officeart/2018/5/layout/IconCircleLabelList"/>
    <dgm:cxn modelId="{EF0B024E-ACB7-4811-A952-E447F7145C7E}" type="presParOf" srcId="{B2891A22-53A7-4784-96DE-8D5D3F447053}" destId="{6AC2143D-2BB6-494B-8A47-2D042D52F043}" srcOrd="3" destOrd="0" presId="urn:microsoft.com/office/officeart/2018/5/layout/IconCircleLabelList"/>
    <dgm:cxn modelId="{B8276E67-E168-4018-941C-BCE33AEAE0BA}" type="presParOf" srcId="{B264E8C5-720D-4CEF-8680-3E60A8B7C840}" destId="{E07A30C0-AA9F-4DF3-BDD6-7BA99B855295}" srcOrd="3" destOrd="0" presId="urn:microsoft.com/office/officeart/2018/5/layout/IconCircleLabelList"/>
    <dgm:cxn modelId="{302BEB3E-0697-4702-BDE0-4055581EC7F1}" type="presParOf" srcId="{B264E8C5-720D-4CEF-8680-3E60A8B7C840}" destId="{78665C87-FD0C-470D-9EB6-D218FA11BA6A}" srcOrd="4" destOrd="0" presId="urn:microsoft.com/office/officeart/2018/5/layout/IconCircleLabelList"/>
    <dgm:cxn modelId="{A0991D82-BDBD-4E1D-B821-7A292AB5BEBF}" type="presParOf" srcId="{78665C87-FD0C-470D-9EB6-D218FA11BA6A}" destId="{AD475F7D-F594-4B79-8392-AF8AC1F5ABA7}" srcOrd="0" destOrd="0" presId="urn:microsoft.com/office/officeart/2018/5/layout/IconCircleLabelList"/>
    <dgm:cxn modelId="{8E32E7D7-B45E-4B3E-91A3-95DD31264EF9}" type="presParOf" srcId="{78665C87-FD0C-470D-9EB6-D218FA11BA6A}" destId="{A17CD2DE-4068-450E-B264-CD2B8E8E1657}" srcOrd="1" destOrd="0" presId="urn:microsoft.com/office/officeart/2018/5/layout/IconCircleLabelList"/>
    <dgm:cxn modelId="{309BCE5D-BCF2-4825-99B4-1E1D410DCB7D}" type="presParOf" srcId="{78665C87-FD0C-470D-9EB6-D218FA11BA6A}" destId="{ED6C33F9-482B-4B4E-9278-015AE08849D3}" srcOrd="2" destOrd="0" presId="urn:microsoft.com/office/officeart/2018/5/layout/IconCircleLabelList"/>
    <dgm:cxn modelId="{8D3F79E1-4EB6-4848-BFA7-0E6091BC125E}" type="presParOf" srcId="{78665C87-FD0C-470D-9EB6-D218FA11BA6A}" destId="{42C3E687-8A14-4E62-BA89-473E560C5E9E}" srcOrd="3" destOrd="0" presId="urn:microsoft.com/office/officeart/2018/5/layout/IconCircleLabelList"/>
    <dgm:cxn modelId="{B1021A51-FAFB-48B0-A7EE-5A947C3943B5}" type="presParOf" srcId="{B264E8C5-720D-4CEF-8680-3E60A8B7C840}" destId="{1669A089-C95D-4A7D-8ECD-B919EB3F7A5E}" srcOrd="5" destOrd="0" presId="urn:microsoft.com/office/officeart/2018/5/layout/IconCircleLabelList"/>
    <dgm:cxn modelId="{580882FC-C3B0-452F-96CA-68F536618173}" type="presParOf" srcId="{B264E8C5-720D-4CEF-8680-3E60A8B7C840}" destId="{39EF038E-AB96-4A06-8F40-1E4DF6950ADD}" srcOrd="6" destOrd="0" presId="urn:microsoft.com/office/officeart/2018/5/layout/IconCircleLabelList"/>
    <dgm:cxn modelId="{0A5D0C4A-F36D-4A63-B6C2-25AEA48ED4DA}" type="presParOf" srcId="{39EF038E-AB96-4A06-8F40-1E4DF6950ADD}" destId="{58BAF7A6-D4E1-4630-807C-2F5D258AEC1A}" srcOrd="0" destOrd="0" presId="urn:microsoft.com/office/officeart/2018/5/layout/IconCircleLabelList"/>
    <dgm:cxn modelId="{078A9773-776E-4C86-BEAE-92C6536F897F}" type="presParOf" srcId="{39EF038E-AB96-4A06-8F40-1E4DF6950ADD}" destId="{55040068-E394-4A29-81AB-BFFA11E077CB}" srcOrd="1" destOrd="0" presId="urn:microsoft.com/office/officeart/2018/5/layout/IconCircleLabelList"/>
    <dgm:cxn modelId="{2A93C1FA-CA3C-4ACF-8D61-794B5F34041A}" type="presParOf" srcId="{39EF038E-AB96-4A06-8F40-1E4DF6950ADD}" destId="{CF841105-2C0B-4D20-B28A-60EA4DD631D9}" srcOrd="2" destOrd="0" presId="urn:microsoft.com/office/officeart/2018/5/layout/IconCircleLabelList"/>
    <dgm:cxn modelId="{010B4A5D-93BA-418F-B98E-0AA859B25C4B}" type="presParOf" srcId="{39EF038E-AB96-4A06-8F40-1E4DF6950ADD}" destId="{9947623B-1011-4403-B2ED-B06CF39B705C}" srcOrd="3" destOrd="0" presId="urn:microsoft.com/office/officeart/2018/5/layout/IconCircleLabelList"/>
    <dgm:cxn modelId="{1977A4AF-BF10-4C5D-9538-4E45892D68A2}" type="presParOf" srcId="{B264E8C5-720D-4CEF-8680-3E60A8B7C840}" destId="{46768FD7-DC73-456A-B36A-4898A2F59C3D}" srcOrd="7" destOrd="0" presId="urn:microsoft.com/office/officeart/2018/5/layout/IconCircleLabelList"/>
    <dgm:cxn modelId="{85008B3E-5A37-4B2F-A940-816A46C9994D}" type="presParOf" srcId="{B264E8C5-720D-4CEF-8680-3E60A8B7C840}" destId="{0F69812C-6241-4AE2-AE99-B1A8CE979682}" srcOrd="8" destOrd="0" presId="urn:microsoft.com/office/officeart/2018/5/layout/IconCircleLabelList"/>
    <dgm:cxn modelId="{6659B7F5-3C55-498B-A00F-DAA7BFD8B314}" type="presParOf" srcId="{0F69812C-6241-4AE2-AE99-B1A8CE979682}" destId="{741515D6-66E8-4F36-AE0C-8ECF9640211A}" srcOrd="0" destOrd="0" presId="urn:microsoft.com/office/officeart/2018/5/layout/IconCircleLabelList"/>
    <dgm:cxn modelId="{59149A7E-ACCC-4FC8-8453-836FEE713EB5}" type="presParOf" srcId="{0F69812C-6241-4AE2-AE99-B1A8CE979682}" destId="{2660B72C-F9CE-40F6-8B3B-3056A3EC4F48}" srcOrd="1" destOrd="0" presId="urn:microsoft.com/office/officeart/2018/5/layout/IconCircleLabelList"/>
    <dgm:cxn modelId="{CAB99C7F-12C3-4E86-8B78-A6C1CF771EF3}" type="presParOf" srcId="{0F69812C-6241-4AE2-AE99-B1A8CE979682}" destId="{38E27C20-7DF7-45DB-9ED1-2A89EA89210D}" srcOrd="2" destOrd="0" presId="urn:microsoft.com/office/officeart/2018/5/layout/IconCircleLabelList"/>
    <dgm:cxn modelId="{0E461818-F9B4-4EAD-A47D-531A783814D2}" type="presParOf" srcId="{0F69812C-6241-4AE2-AE99-B1A8CE979682}" destId="{F7030EE9-E586-44A4-9412-FEA8AD50875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D215882-CD62-4E2F-B835-26CD184632DD}" type="doc">
      <dgm:prSet loTypeId="urn:microsoft.com/office/officeart/2005/8/layout/vList6" loCatId="process" qsTypeId="urn:microsoft.com/office/officeart/2005/8/quickstyle/simple1" qsCatId="simple" csTypeId="urn:microsoft.com/office/officeart/2005/8/colors/accent5_2" csCatId="accent5" phldr="1"/>
      <dgm:spPr/>
      <dgm:t>
        <a:bodyPr/>
        <a:lstStyle/>
        <a:p>
          <a:endParaRPr lang="en-US"/>
        </a:p>
      </dgm:t>
    </dgm:pt>
    <dgm:pt modelId="{5A696C04-AAB4-4AD7-AD52-4ED9EE699937}">
      <dgm:prSet phldrT="[Text]"/>
      <dgm:spPr/>
      <dgm:t>
        <a:bodyPr/>
        <a:lstStyle/>
        <a:p>
          <a:r>
            <a:rPr lang="en-US" dirty="0"/>
            <a:t>Schedule 1 Substance</a:t>
          </a:r>
        </a:p>
      </dgm:t>
    </dgm:pt>
    <dgm:pt modelId="{E754B97E-8E95-44CF-8F53-4F0E26480442}" type="parTrans" cxnId="{548211CE-B0BD-4B73-9A86-957781120689}">
      <dgm:prSet/>
      <dgm:spPr/>
      <dgm:t>
        <a:bodyPr/>
        <a:lstStyle/>
        <a:p>
          <a:endParaRPr lang="en-US"/>
        </a:p>
      </dgm:t>
    </dgm:pt>
    <dgm:pt modelId="{1376EE31-246F-4A6A-A710-5E9A2C121D34}" type="sibTrans" cxnId="{548211CE-B0BD-4B73-9A86-957781120689}">
      <dgm:prSet/>
      <dgm:spPr/>
      <dgm:t>
        <a:bodyPr/>
        <a:lstStyle/>
        <a:p>
          <a:endParaRPr lang="en-US"/>
        </a:p>
      </dgm:t>
    </dgm:pt>
    <dgm:pt modelId="{8734739A-FE78-4CAA-86D1-F7187A258709}">
      <dgm:prSet phldrT="[Text]"/>
      <dgm:spPr/>
      <dgm:t>
        <a:bodyPr/>
        <a:lstStyle/>
        <a:p>
          <a:r>
            <a:rPr lang="en-US" dirty="0"/>
            <a:t>Heroin, Lysergic Acid Diethylamide (LSD), Marijuana</a:t>
          </a:r>
        </a:p>
      </dgm:t>
    </dgm:pt>
    <dgm:pt modelId="{C8AA1465-022D-46C1-A47F-23C462F9EDED}" type="parTrans" cxnId="{ED0D22DB-7B11-44BF-AEBD-3B96497C743E}">
      <dgm:prSet/>
      <dgm:spPr/>
      <dgm:t>
        <a:bodyPr/>
        <a:lstStyle/>
        <a:p>
          <a:endParaRPr lang="en-US"/>
        </a:p>
      </dgm:t>
    </dgm:pt>
    <dgm:pt modelId="{524136D4-F649-4D9F-95C5-E0196E4F03DC}" type="sibTrans" cxnId="{ED0D22DB-7B11-44BF-AEBD-3B96497C743E}">
      <dgm:prSet/>
      <dgm:spPr/>
      <dgm:t>
        <a:bodyPr/>
        <a:lstStyle/>
        <a:p>
          <a:endParaRPr lang="en-US"/>
        </a:p>
      </dgm:t>
    </dgm:pt>
    <dgm:pt modelId="{FC5DD3F1-DE23-4199-8936-29A1FAB7C655}">
      <dgm:prSet phldrT="[Text]"/>
      <dgm:spPr/>
      <dgm:t>
        <a:bodyPr/>
        <a:lstStyle/>
        <a:p>
          <a:r>
            <a:rPr lang="en-US" b="1" dirty="0"/>
            <a:t>May not prescribe</a:t>
          </a:r>
        </a:p>
      </dgm:t>
    </dgm:pt>
    <dgm:pt modelId="{22B6BC6A-3D02-4A1B-A2FB-BEF7DB10C194}" type="parTrans" cxnId="{8537C286-BB25-4F84-A0FC-9EB4631608DE}">
      <dgm:prSet/>
      <dgm:spPr/>
      <dgm:t>
        <a:bodyPr/>
        <a:lstStyle/>
        <a:p>
          <a:endParaRPr lang="en-US"/>
        </a:p>
      </dgm:t>
    </dgm:pt>
    <dgm:pt modelId="{3E286A01-8428-4CCD-A686-5ADB9BF0A25B}" type="sibTrans" cxnId="{8537C286-BB25-4F84-A0FC-9EB4631608DE}">
      <dgm:prSet/>
      <dgm:spPr/>
      <dgm:t>
        <a:bodyPr/>
        <a:lstStyle/>
        <a:p>
          <a:endParaRPr lang="en-US"/>
        </a:p>
      </dgm:t>
    </dgm:pt>
    <dgm:pt modelId="{A96682BB-DED1-4F3D-976C-287CCBA2F620}">
      <dgm:prSet phldrT="[Text]"/>
      <dgm:spPr/>
      <dgm:t>
        <a:bodyPr/>
        <a:lstStyle/>
        <a:p>
          <a:r>
            <a:rPr lang="en-US" dirty="0"/>
            <a:t>Schedule 2 Narcotics</a:t>
          </a:r>
        </a:p>
      </dgm:t>
    </dgm:pt>
    <dgm:pt modelId="{84AADEB3-81E5-493B-9E3B-305A82EE8E10}" type="parTrans" cxnId="{AD8B881A-1482-45DB-84DD-28C2C9C19523}">
      <dgm:prSet/>
      <dgm:spPr/>
      <dgm:t>
        <a:bodyPr/>
        <a:lstStyle/>
        <a:p>
          <a:endParaRPr lang="en-US"/>
        </a:p>
      </dgm:t>
    </dgm:pt>
    <dgm:pt modelId="{3A23D34D-1BC2-4133-B2BA-A10FDF76E276}" type="sibTrans" cxnId="{AD8B881A-1482-45DB-84DD-28C2C9C19523}">
      <dgm:prSet/>
      <dgm:spPr/>
      <dgm:t>
        <a:bodyPr/>
        <a:lstStyle/>
        <a:p>
          <a:endParaRPr lang="en-US"/>
        </a:p>
      </dgm:t>
    </dgm:pt>
    <dgm:pt modelId="{6E789E34-1718-490E-AACA-E9DB0835BF8E}">
      <dgm:prSet phldrT="[Text]"/>
      <dgm:spPr/>
      <dgm:t>
        <a:bodyPr/>
        <a:lstStyle/>
        <a:p>
          <a:r>
            <a:rPr lang="en-US" dirty="0"/>
            <a:t>Oxycodone, Hydrocodone, </a:t>
          </a:r>
          <a:r>
            <a:rPr lang="en-US" dirty="0" err="1"/>
            <a:t>Tapentadol</a:t>
          </a:r>
          <a:r>
            <a:rPr lang="en-US" dirty="0"/>
            <a:t>, Methadone</a:t>
          </a:r>
        </a:p>
      </dgm:t>
    </dgm:pt>
    <dgm:pt modelId="{0DC756D3-1775-429B-8C08-0FA6B343C519}" type="parTrans" cxnId="{87C9A318-38CC-4725-B4EC-C0A7AE779403}">
      <dgm:prSet/>
      <dgm:spPr/>
      <dgm:t>
        <a:bodyPr/>
        <a:lstStyle/>
        <a:p>
          <a:endParaRPr lang="en-US"/>
        </a:p>
      </dgm:t>
    </dgm:pt>
    <dgm:pt modelId="{B879FB2B-23AC-4B90-A852-C3E40E5527C7}" type="sibTrans" cxnId="{87C9A318-38CC-4725-B4EC-C0A7AE779403}">
      <dgm:prSet/>
      <dgm:spPr/>
      <dgm:t>
        <a:bodyPr/>
        <a:lstStyle/>
        <a:p>
          <a:endParaRPr lang="en-US"/>
        </a:p>
      </dgm:t>
    </dgm:pt>
    <dgm:pt modelId="{0823A5EC-C395-43F9-AEB2-138E253D23EB}">
      <dgm:prSet phldrT="[Text]"/>
      <dgm:spPr/>
      <dgm:t>
        <a:bodyPr/>
        <a:lstStyle/>
        <a:p>
          <a:r>
            <a:rPr lang="en-US" dirty="0"/>
            <a:t>Schedule 2 non-narcotics</a:t>
          </a:r>
        </a:p>
      </dgm:t>
    </dgm:pt>
    <dgm:pt modelId="{634D31E2-BDDB-4CC9-864C-E43DCB9A8692}" type="parTrans" cxnId="{A6E661C1-DD95-45B4-8AC3-28452C4226FF}">
      <dgm:prSet/>
      <dgm:spPr/>
      <dgm:t>
        <a:bodyPr/>
        <a:lstStyle/>
        <a:p>
          <a:endParaRPr lang="en-US"/>
        </a:p>
      </dgm:t>
    </dgm:pt>
    <dgm:pt modelId="{AEA3F04C-B5A0-4B0C-B9C8-7C4AE2B3FD13}" type="sibTrans" cxnId="{A6E661C1-DD95-45B4-8AC3-28452C4226FF}">
      <dgm:prSet/>
      <dgm:spPr/>
      <dgm:t>
        <a:bodyPr/>
        <a:lstStyle/>
        <a:p>
          <a:endParaRPr lang="en-US"/>
        </a:p>
      </dgm:t>
    </dgm:pt>
    <dgm:pt modelId="{D3063324-895D-489D-86C8-0577AC2AE0BD}">
      <dgm:prSet phldrT="[Text]"/>
      <dgm:spPr/>
      <dgm:t>
        <a:bodyPr/>
        <a:lstStyle/>
        <a:p>
          <a:r>
            <a:rPr lang="en-US" b="1" dirty="0"/>
            <a:t>May prescribe up to a maximum of 3-day supply </a:t>
          </a:r>
        </a:p>
      </dgm:t>
    </dgm:pt>
    <dgm:pt modelId="{C14268F8-28CE-49B9-A29A-027FB388E118}" type="parTrans" cxnId="{289AD556-5143-4A33-89EC-ECBF3209D59D}">
      <dgm:prSet/>
      <dgm:spPr/>
      <dgm:t>
        <a:bodyPr/>
        <a:lstStyle/>
        <a:p>
          <a:endParaRPr lang="en-US"/>
        </a:p>
      </dgm:t>
    </dgm:pt>
    <dgm:pt modelId="{B576CB68-6707-401C-A9B3-3A41BC37AE51}" type="sibTrans" cxnId="{289AD556-5143-4A33-89EC-ECBF3209D59D}">
      <dgm:prSet/>
      <dgm:spPr/>
      <dgm:t>
        <a:bodyPr/>
        <a:lstStyle/>
        <a:p>
          <a:endParaRPr lang="en-US"/>
        </a:p>
      </dgm:t>
    </dgm:pt>
    <dgm:pt modelId="{3EE52F2F-ECDF-4AFF-BC32-751F1944F482}">
      <dgm:prSet phldrT="[Text]"/>
      <dgm:spPr/>
      <dgm:t>
        <a:bodyPr/>
        <a:lstStyle/>
        <a:p>
          <a:r>
            <a:rPr lang="en-US" dirty="0"/>
            <a:t>Stimulants (methylphenidate and amphetamines)</a:t>
          </a:r>
        </a:p>
      </dgm:t>
    </dgm:pt>
    <dgm:pt modelId="{2E8E345E-7CFA-4D2F-A906-6BE6E5C2E45F}" type="parTrans" cxnId="{6A3CBAD2-D9BC-4CA6-AD9E-2D5217307390}">
      <dgm:prSet/>
      <dgm:spPr/>
      <dgm:t>
        <a:bodyPr/>
        <a:lstStyle/>
        <a:p>
          <a:endParaRPr lang="en-US"/>
        </a:p>
      </dgm:t>
    </dgm:pt>
    <dgm:pt modelId="{1E2631F3-18F9-4C2C-8AB8-C66BC1D82E8E}" type="sibTrans" cxnId="{6A3CBAD2-D9BC-4CA6-AD9E-2D5217307390}">
      <dgm:prSet/>
      <dgm:spPr/>
      <dgm:t>
        <a:bodyPr/>
        <a:lstStyle/>
        <a:p>
          <a:endParaRPr lang="en-US"/>
        </a:p>
      </dgm:t>
    </dgm:pt>
    <dgm:pt modelId="{04683653-DB34-401D-9D95-41ACB1DD6636}">
      <dgm:prSet phldrT="[Text]"/>
      <dgm:spPr/>
      <dgm:t>
        <a:bodyPr/>
        <a:lstStyle/>
        <a:p>
          <a:endParaRPr lang="en-US" dirty="0"/>
        </a:p>
      </dgm:t>
    </dgm:pt>
    <dgm:pt modelId="{307DBE12-A9B0-4042-9C57-182622671254}" type="parTrans" cxnId="{CA4CBD09-B551-4546-8613-D1D447847D9F}">
      <dgm:prSet/>
      <dgm:spPr/>
      <dgm:t>
        <a:bodyPr/>
        <a:lstStyle/>
        <a:p>
          <a:endParaRPr lang="en-US"/>
        </a:p>
      </dgm:t>
    </dgm:pt>
    <dgm:pt modelId="{11C30899-3360-4C1F-9323-C6130464C89C}" type="sibTrans" cxnId="{CA4CBD09-B551-4546-8613-D1D447847D9F}">
      <dgm:prSet/>
      <dgm:spPr/>
      <dgm:t>
        <a:bodyPr/>
        <a:lstStyle/>
        <a:p>
          <a:endParaRPr lang="en-US"/>
        </a:p>
      </dgm:t>
    </dgm:pt>
    <dgm:pt modelId="{23F43364-2CBA-4EF9-AE7B-F940A89C43AE}">
      <dgm:prSet phldrT="[Text]"/>
      <dgm:spPr/>
      <dgm:t>
        <a:bodyPr/>
        <a:lstStyle/>
        <a:p>
          <a:r>
            <a:rPr lang="en-US" b="1" dirty="0"/>
            <a:t>Similar prescriptive limitations imposed on ALL prescribers</a:t>
          </a:r>
        </a:p>
      </dgm:t>
    </dgm:pt>
    <dgm:pt modelId="{1937970D-B1A9-4D2D-AC69-9F75C4117430}" type="parTrans" cxnId="{BDC861B9-170A-4BB9-A687-D23940156321}">
      <dgm:prSet/>
      <dgm:spPr/>
      <dgm:t>
        <a:bodyPr/>
        <a:lstStyle/>
        <a:p>
          <a:endParaRPr lang="en-US"/>
        </a:p>
      </dgm:t>
    </dgm:pt>
    <dgm:pt modelId="{C576F036-782B-4C91-B936-A1EC18EF646A}" type="sibTrans" cxnId="{BDC861B9-170A-4BB9-A687-D23940156321}">
      <dgm:prSet/>
      <dgm:spPr/>
      <dgm:t>
        <a:bodyPr/>
        <a:lstStyle/>
        <a:p>
          <a:endParaRPr lang="en-US"/>
        </a:p>
      </dgm:t>
    </dgm:pt>
    <dgm:pt modelId="{AB32A0B3-3E78-4A21-B376-0E439DDC6F03}" type="pres">
      <dgm:prSet presAssocID="{5D215882-CD62-4E2F-B835-26CD184632DD}" presName="Name0" presStyleCnt="0">
        <dgm:presLayoutVars>
          <dgm:dir/>
          <dgm:animLvl val="lvl"/>
          <dgm:resizeHandles/>
        </dgm:presLayoutVars>
      </dgm:prSet>
      <dgm:spPr/>
    </dgm:pt>
    <dgm:pt modelId="{15B48418-D239-49B2-ACC2-3AD2A7D1D050}" type="pres">
      <dgm:prSet presAssocID="{5A696C04-AAB4-4AD7-AD52-4ED9EE699937}" presName="linNode" presStyleCnt="0"/>
      <dgm:spPr/>
    </dgm:pt>
    <dgm:pt modelId="{73B53026-514C-412B-9C3B-A79BF29A76C6}" type="pres">
      <dgm:prSet presAssocID="{5A696C04-AAB4-4AD7-AD52-4ED9EE699937}" presName="parentShp" presStyleLbl="node1" presStyleIdx="0" presStyleCnt="3">
        <dgm:presLayoutVars>
          <dgm:bulletEnabled val="1"/>
        </dgm:presLayoutVars>
      </dgm:prSet>
      <dgm:spPr/>
    </dgm:pt>
    <dgm:pt modelId="{17E7B647-FC92-4009-A83F-F9B62C9D739F}" type="pres">
      <dgm:prSet presAssocID="{5A696C04-AAB4-4AD7-AD52-4ED9EE699937}" presName="childShp" presStyleLbl="bgAccFollowNode1" presStyleIdx="0" presStyleCnt="3">
        <dgm:presLayoutVars>
          <dgm:bulletEnabled val="1"/>
        </dgm:presLayoutVars>
      </dgm:prSet>
      <dgm:spPr/>
    </dgm:pt>
    <dgm:pt modelId="{5B197A51-2ADB-42E8-ADFB-9667D44A0B69}" type="pres">
      <dgm:prSet presAssocID="{1376EE31-246F-4A6A-A710-5E9A2C121D34}" presName="spacing" presStyleCnt="0"/>
      <dgm:spPr/>
    </dgm:pt>
    <dgm:pt modelId="{B3764433-2C74-414C-B77E-408A398E2266}" type="pres">
      <dgm:prSet presAssocID="{A96682BB-DED1-4F3D-976C-287CCBA2F620}" presName="linNode" presStyleCnt="0"/>
      <dgm:spPr/>
    </dgm:pt>
    <dgm:pt modelId="{FFB0FBC1-D75A-40D9-91F0-7C398A5B5545}" type="pres">
      <dgm:prSet presAssocID="{A96682BB-DED1-4F3D-976C-287CCBA2F620}" presName="parentShp" presStyleLbl="node1" presStyleIdx="1" presStyleCnt="3">
        <dgm:presLayoutVars>
          <dgm:bulletEnabled val="1"/>
        </dgm:presLayoutVars>
      </dgm:prSet>
      <dgm:spPr/>
    </dgm:pt>
    <dgm:pt modelId="{FCEC2F7B-0C9D-47D6-A60C-79BBA1F5E178}" type="pres">
      <dgm:prSet presAssocID="{A96682BB-DED1-4F3D-976C-287CCBA2F620}" presName="childShp" presStyleLbl="bgAccFollowNode1" presStyleIdx="1" presStyleCnt="3">
        <dgm:presLayoutVars>
          <dgm:bulletEnabled val="1"/>
        </dgm:presLayoutVars>
      </dgm:prSet>
      <dgm:spPr/>
    </dgm:pt>
    <dgm:pt modelId="{65D5EF4E-FA10-489E-8A70-49AD90D0814E}" type="pres">
      <dgm:prSet presAssocID="{3A23D34D-1BC2-4133-B2BA-A10FDF76E276}" presName="spacing" presStyleCnt="0"/>
      <dgm:spPr/>
    </dgm:pt>
    <dgm:pt modelId="{2FBE7A0B-DE0C-41B9-BFF7-945DC3E9495E}" type="pres">
      <dgm:prSet presAssocID="{0823A5EC-C395-43F9-AEB2-138E253D23EB}" presName="linNode" presStyleCnt="0"/>
      <dgm:spPr/>
    </dgm:pt>
    <dgm:pt modelId="{23052748-FBF2-4393-A7B4-D3C6B6487285}" type="pres">
      <dgm:prSet presAssocID="{0823A5EC-C395-43F9-AEB2-138E253D23EB}" presName="parentShp" presStyleLbl="node1" presStyleIdx="2" presStyleCnt="3">
        <dgm:presLayoutVars>
          <dgm:bulletEnabled val="1"/>
        </dgm:presLayoutVars>
      </dgm:prSet>
      <dgm:spPr/>
    </dgm:pt>
    <dgm:pt modelId="{7CACBE93-EC3E-4AE4-A9AB-094E1B09644A}" type="pres">
      <dgm:prSet presAssocID="{0823A5EC-C395-43F9-AEB2-138E253D23EB}" presName="childShp" presStyleLbl="bgAccFollowNode1" presStyleIdx="2" presStyleCnt="3">
        <dgm:presLayoutVars>
          <dgm:bulletEnabled val="1"/>
        </dgm:presLayoutVars>
      </dgm:prSet>
      <dgm:spPr/>
    </dgm:pt>
  </dgm:ptLst>
  <dgm:cxnLst>
    <dgm:cxn modelId="{CA4CBD09-B551-4546-8613-D1D447847D9F}" srcId="{0823A5EC-C395-43F9-AEB2-138E253D23EB}" destId="{04683653-DB34-401D-9D95-41ACB1DD6636}" srcOrd="2" destOrd="0" parTransId="{307DBE12-A9B0-4042-9C57-182622671254}" sibTransId="{11C30899-3360-4C1F-9323-C6130464C89C}"/>
    <dgm:cxn modelId="{87C9A318-38CC-4725-B4EC-C0A7AE779403}" srcId="{A96682BB-DED1-4F3D-976C-287CCBA2F620}" destId="{6E789E34-1718-490E-AACA-E9DB0835BF8E}" srcOrd="0" destOrd="0" parTransId="{0DC756D3-1775-429B-8C08-0FA6B343C519}" sibTransId="{B879FB2B-23AC-4B90-A852-C3E40E5527C7}"/>
    <dgm:cxn modelId="{AD8B881A-1482-45DB-84DD-28C2C9C19523}" srcId="{5D215882-CD62-4E2F-B835-26CD184632DD}" destId="{A96682BB-DED1-4F3D-976C-287CCBA2F620}" srcOrd="1" destOrd="0" parTransId="{84AADEB3-81E5-493B-9E3B-305A82EE8E10}" sibTransId="{3A23D34D-1BC2-4133-B2BA-A10FDF76E276}"/>
    <dgm:cxn modelId="{B4283521-97D7-433E-A51E-92BC300ECBA4}" type="presOf" srcId="{8734739A-FE78-4CAA-86D1-F7187A258709}" destId="{17E7B647-FC92-4009-A83F-F9B62C9D739F}" srcOrd="0" destOrd="0" presId="urn:microsoft.com/office/officeart/2005/8/layout/vList6"/>
    <dgm:cxn modelId="{A3984D2C-BD84-43B7-A264-A7E4CCDABAE4}" type="presOf" srcId="{23F43364-2CBA-4EF9-AE7B-F940A89C43AE}" destId="{7CACBE93-EC3E-4AE4-A9AB-094E1B09644A}" srcOrd="0" destOrd="1" presId="urn:microsoft.com/office/officeart/2005/8/layout/vList6"/>
    <dgm:cxn modelId="{6CC4313C-3487-441E-B3D9-F3835ED009AC}" type="presOf" srcId="{FC5DD3F1-DE23-4199-8936-29A1FAB7C655}" destId="{17E7B647-FC92-4009-A83F-F9B62C9D739F}" srcOrd="0" destOrd="1" presId="urn:microsoft.com/office/officeart/2005/8/layout/vList6"/>
    <dgm:cxn modelId="{FB4E2351-6A61-45A0-B8D2-5597F9251D64}" type="presOf" srcId="{A96682BB-DED1-4F3D-976C-287CCBA2F620}" destId="{FFB0FBC1-D75A-40D9-91F0-7C398A5B5545}" srcOrd="0" destOrd="0" presId="urn:microsoft.com/office/officeart/2005/8/layout/vList6"/>
    <dgm:cxn modelId="{9D8C9F75-1E4C-4936-99E3-6AD55F835E2F}" type="presOf" srcId="{D3063324-895D-489D-86C8-0577AC2AE0BD}" destId="{FCEC2F7B-0C9D-47D6-A60C-79BBA1F5E178}" srcOrd="0" destOrd="1" presId="urn:microsoft.com/office/officeart/2005/8/layout/vList6"/>
    <dgm:cxn modelId="{289AD556-5143-4A33-89EC-ECBF3209D59D}" srcId="{A96682BB-DED1-4F3D-976C-287CCBA2F620}" destId="{D3063324-895D-489D-86C8-0577AC2AE0BD}" srcOrd="1" destOrd="0" parTransId="{C14268F8-28CE-49B9-A29A-027FB388E118}" sibTransId="{B576CB68-6707-401C-A9B3-3A41BC37AE51}"/>
    <dgm:cxn modelId="{8537C286-BB25-4F84-A0FC-9EB4631608DE}" srcId="{5A696C04-AAB4-4AD7-AD52-4ED9EE699937}" destId="{FC5DD3F1-DE23-4199-8936-29A1FAB7C655}" srcOrd="1" destOrd="0" parTransId="{22B6BC6A-3D02-4A1B-A2FB-BEF7DB10C194}" sibTransId="{3E286A01-8428-4CCD-A686-5ADB9BF0A25B}"/>
    <dgm:cxn modelId="{D54EF996-F5E0-4E1A-AA23-7228F567B3E6}" type="presOf" srcId="{0823A5EC-C395-43F9-AEB2-138E253D23EB}" destId="{23052748-FBF2-4393-A7B4-D3C6B6487285}" srcOrd="0" destOrd="0" presId="urn:microsoft.com/office/officeart/2005/8/layout/vList6"/>
    <dgm:cxn modelId="{B1CB4EB4-E5AB-4B8D-96BA-F349C2C01DCA}" type="presOf" srcId="{04683653-DB34-401D-9D95-41ACB1DD6636}" destId="{7CACBE93-EC3E-4AE4-A9AB-094E1B09644A}" srcOrd="0" destOrd="2" presId="urn:microsoft.com/office/officeart/2005/8/layout/vList6"/>
    <dgm:cxn modelId="{2595CDB5-FDD0-4F27-BF36-AFE9E8D9C1D4}" type="presOf" srcId="{5A696C04-AAB4-4AD7-AD52-4ED9EE699937}" destId="{73B53026-514C-412B-9C3B-A79BF29A76C6}" srcOrd="0" destOrd="0" presId="urn:microsoft.com/office/officeart/2005/8/layout/vList6"/>
    <dgm:cxn modelId="{60B732B8-5E3F-49B4-9092-098DD7443DC9}" type="presOf" srcId="{5D215882-CD62-4E2F-B835-26CD184632DD}" destId="{AB32A0B3-3E78-4A21-B376-0E439DDC6F03}" srcOrd="0" destOrd="0" presId="urn:microsoft.com/office/officeart/2005/8/layout/vList6"/>
    <dgm:cxn modelId="{BDC861B9-170A-4BB9-A687-D23940156321}" srcId="{0823A5EC-C395-43F9-AEB2-138E253D23EB}" destId="{23F43364-2CBA-4EF9-AE7B-F940A89C43AE}" srcOrd="1" destOrd="0" parTransId="{1937970D-B1A9-4D2D-AC69-9F75C4117430}" sibTransId="{C576F036-782B-4C91-B936-A1EC18EF646A}"/>
    <dgm:cxn modelId="{A6E661C1-DD95-45B4-8AC3-28452C4226FF}" srcId="{5D215882-CD62-4E2F-B835-26CD184632DD}" destId="{0823A5EC-C395-43F9-AEB2-138E253D23EB}" srcOrd="2" destOrd="0" parTransId="{634D31E2-BDDB-4CC9-864C-E43DCB9A8692}" sibTransId="{AEA3F04C-B5A0-4B0C-B9C8-7C4AE2B3FD13}"/>
    <dgm:cxn modelId="{548211CE-B0BD-4B73-9A86-957781120689}" srcId="{5D215882-CD62-4E2F-B835-26CD184632DD}" destId="{5A696C04-AAB4-4AD7-AD52-4ED9EE699937}" srcOrd="0" destOrd="0" parTransId="{E754B97E-8E95-44CF-8F53-4F0E26480442}" sibTransId="{1376EE31-246F-4A6A-A710-5E9A2C121D34}"/>
    <dgm:cxn modelId="{6A3CBAD2-D9BC-4CA6-AD9E-2D5217307390}" srcId="{0823A5EC-C395-43F9-AEB2-138E253D23EB}" destId="{3EE52F2F-ECDF-4AFF-BC32-751F1944F482}" srcOrd="0" destOrd="0" parTransId="{2E8E345E-7CFA-4D2F-A906-6BE6E5C2E45F}" sibTransId="{1E2631F3-18F9-4C2C-8AB8-C66BC1D82E8E}"/>
    <dgm:cxn modelId="{3F5D3FD7-BDDE-4B1A-83EC-965795D08D55}" type="presOf" srcId="{6E789E34-1718-490E-AACA-E9DB0835BF8E}" destId="{FCEC2F7B-0C9D-47D6-A60C-79BBA1F5E178}" srcOrd="0" destOrd="0" presId="urn:microsoft.com/office/officeart/2005/8/layout/vList6"/>
    <dgm:cxn modelId="{56B840D9-470A-4A9C-A647-910C2087E43D}" type="presOf" srcId="{3EE52F2F-ECDF-4AFF-BC32-751F1944F482}" destId="{7CACBE93-EC3E-4AE4-A9AB-094E1B09644A}" srcOrd="0" destOrd="0" presId="urn:microsoft.com/office/officeart/2005/8/layout/vList6"/>
    <dgm:cxn modelId="{ED0D22DB-7B11-44BF-AEBD-3B96497C743E}" srcId="{5A696C04-AAB4-4AD7-AD52-4ED9EE699937}" destId="{8734739A-FE78-4CAA-86D1-F7187A258709}" srcOrd="0" destOrd="0" parTransId="{C8AA1465-022D-46C1-A47F-23C462F9EDED}" sibTransId="{524136D4-F649-4D9F-95C5-E0196E4F03DC}"/>
    <dgm:cxn modelId="{9A48C545-6639-4E72-BA2A-5F78248DBCA6}" type="presParOf" srcId="{AB32A0B3-3E78-4A21-B376-0E439DDC6F03}" destId="{15B48418-D239-49B2-ACC2-3AD2A7D1D050}" srcOrd="0" destOrd="0" presId="urn:microsoft.com/office/officeart/2005/8/layout/vList6"/>
    <dgm:cxn modelId="{BF923922-5BCC-49D1-8F97-6C13CCBC2BDB}" type="presParOf" srcId="{15B48418-D239-49B2-ACC2-3AD2A7D1D050}" destId="{73B53026-514C-412B-9C3B-A79BF29A76C6}" srcOrd="0" destOrd="0" presId="urn:microsoft.com/office/officeart/2005/8/layout/vList6"/>
    <dgm:cxn modelId="{8A317AC2-B74F-4F80-8158-C1A51C131F78}" type="presParOf" srcId="{15B48418-D239-49B2-ACC2-3AD2A7D1D050}" destId="{17E7B647-FC92-4009-A83F-F9B62C9D739F}" srcOrd="1" destOrd="0" presId="urn:microsoft.com/office/officeart/2005/8/layout/vList6"/>
    <dgm:cxn modelId="{2EECB162-BCE1-462C-BA99-6918EA0FE537}" type="presParOf" srcId="{AB32A0B3-3E78-4A21-B376-0E439DDC6F03}" destId="{5B197A51-2ADB-42E8-ADFB-9667D44A0B69}" srcOrd="1" destOrd="0" presId="urn:microsoft.com/office/officeart/2005/8/layout/vList6"/>
    <dgm:cxn modelId="{275E2600-13DB-4630-A149-B22D3B86E79D}" type="presParOf" srcId="{AB32A0B3-3E78-4A21-B376-0E439DDC6F03}" destId="{B3764433-2C74-414C-B77E-408A398E2266}" srcOrd="2" destOrd="0" presId="urn:microsoft.com/office/officeart/2005/8/layout/vList6"/>
    <dgm:cxn modelId="{50750032-C918-44DC-877E-A3CF3E9C9ECE}" type="presParOf" srcId="{B3764433-2C74-414C-B77E-408A398E2266}" destId="{FFB0FBC1-D75A-40D9-91F0-7C398A5B5545}" srcOrd="0" destOrd="0" presId="urn:microsoft.com/office/officeart/2005/8/layout/vList6"/>
    <dgm:cxn modelId="{CBCD6A53-5D5C-4775-AB86-13C0176DEA4B}" type="presParOf" srcId="{B3764433-2C74-414C-B77E-408A398E2266}" destId="{FCEC2F7B-0C9D-47D6-A60C-79BBA1F5E178}" srcOrd="1" destOrd="0" presId="urn:microsoft.com/office/officeart/2005/8/layout/vList6"/>
    <dgm:cxn modelId="{A6E0B7D5-FB08-4F0B-8287-41BC09AC8C41}" type="presParOf" srcId="{AB32A0B3-3E78-4A21-B376-0E439DDC6F03}" destId="{65D5EF4E-FA10-489E-8A70-49AD90D0814E}" srcOrd="3" destOrd="0" presId="urn:microsoft.com/office/officeart/2005/8/layout/vList6"/>
    <dgm:cxn modelId="{DD9EE7A4-9F41-44E8-9FDC-886AA9FD8DBC}" type="presParOf" srcId="{AB32A0B3-3E78-4A21-B376-0E439DDC6F03}" destId="{2FBE7A0B-DE0C-41B9-BFF7-945DC3E9495E}" srcOrd="4" destOrd="0" presId="urn:microsoft.com/office/officeart/2005/8/layout/vList6"/>
    <dgm:cxn modelId="{FF1EA51B-BA71-4AF5-A87F-DA8FFD1C3BE8}" type="presParOf" srcId="{2FBE7A0B-DE0C-41B9-BFF7-945DC3E9495E}" destId="{23052748-FBF2-4393-A7B4-D3C6B6487285}" srcOrd="0" destOrd="0" presId="urn:microsoft.com/office/officeart/2005/8/layout/vList6"/>
    <dgm:cxn modelId="{2C0794CF-9076-4C99-B650-37E37F280219}" type="presParOf" srcId="{2FBE7A0B-DE0C-41B9-BFF7-945DC3E9495E}" destId="{7CACBE93-EC3E-4AE4-A9AB-094E1B09644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974A6-D7CD-4468-92FD-D1066611F81F}"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1FFEF541-7602-4A73-8978-3C12FEF68AA7}">
      <dgm:prSet custT="1"/>
      <dgm:spPr/>
      <dgm:t>
        <a:bodyPr/>
        <a:lstStyle/>
        <a:p>
          <a:pPr>
            <a:lnSpc>
              <a:spcPct val="100000"/>
            </a:lnSpc>
          </a:pPr>
          <a:r>
            <a:rPr lang="en-US" sz="1400" b="0" i="0" baseline="0" dirty="0"/>
            <a:t>Confirm diagnosis </a:t>
          </a:r>
          <a:endParaRPr lang="en-US" sz="1400" dirty="0"/>
        </a:p>
      </dgm:t>
    </dgm:pt>
    <dgm:pt modelId="{4E35BEB9-F950-4F67-83CA-F086C9B287B5}" type="parTrans" cxnId="{08F352F1-AF0C-42B1-80E5-CE119EB7FB9F}">
      <dgm:prSet/>
      <dgm:spPr/>
      <dgm:t>
        <a:bodyPr/>
        <a:lstStyle/>
        <a:p>
          <a:endParaRPr lang="en-US" sz="1400"/>
        </a:p>
      </dgm:t>
    </dgm:pt>
    <dgm:pt modelId="{BE8BA7D8-CFBC-470C-AD2A-0B26F0A65397}" type="sibTrans" cxnId="{08F352F1-AF0C-42B1-80E5-CE119EB7FB9F}">
      <dgm:prSet/>
      <dgm:spPr/>
      <dgm:t>
        <a:bodyPr/>
        <a:lstStyle/>
        <a:p>
          <a:endParaRPr lang="en-US" sz="1400"/>
        </a:p>
      </dgm:t>
    </dgm:pt>
    <dgm:pt modelId="{192D1F21-ADC2-4C52-8FE1-8F39F3733B7F}">
      <dgm:prSet custT="1"/>
      <dgm:spPr/>
      <dgm:t>
        <a:bodyPr/>
        <a:lstStyle/>
        <a:p>
          <a:pPr>
            <a:lnSpc>
              <a:spcPct val="100000"/>
            </a:lnSpc>
          </a:pPr>
          <a:r>
            <a:rPr lang="en-US" sz="1400" dirty="0"/>
            <a:t>Review goals of treatment</a:t>
          </a:r>
        </a:p>
      </dgm:t>
    </dgm:pt>
    <dgm:pt modelId="{293DAEDD-3285-46C9-A121-214BE15BA490}" type="parTrans" cxnId="{EE5C6C23-3E87-479E-B77F-B7A22E301ECC}">
      <dgm:prSet/>
      <dgm:spPr/>
      <dgm:t>
        <a:bodyPr/>
        <a:lstStyle/>
        <a:p>
          <a:endParaRPr lang="en-US" sz="1400"/>
        </a:p>
      </dgm:t>
    </dgm:pt>
    <dgm:pt modelId="{3937DE2B-0511-447E-AA02-1E7F42530673}" type="sibTrans" cxnId="{EE5C6C23-3E87-479E-B77F-B7A22E301ECC}">
      <dgm:prSet/>
      <dgm:spPr/>
      <dgm:t>
        <a:bodyPr/>
        <a:lstStyle/>
        <a:p>
          <a:endParaRPr lang="en-US" sz="1400"/>
        </a:p>
      </dgm:t>
    </dgm:pt>
    <dgm:pt modelId="{6922C8A2-1AC1-4901-8D9B-F7718B8FB515}">
      <dgm:prSet custT="1"/>
      <dgm:spPr/>
      <dgm:t>
        <a:bodyPr/>
        <a:lstStyle/>
        <a:p>
          <a:pPr>
            <a:lnSpc>
              <a:spcPct val="100000"/>
            </a:lnSpc>
          </a:pPr>
          <a:r>
            <a:rPr lang="en-US" sz="1400" b="0" i="0" baseline="0" dirty="0"/>
            <a:t>Address symptoms </a:t>
          </a:r>
          <a:r>
            <a:rPr lang="en-US" sz="1400" dirty="0"/>
            <a:t>medication will not improve</a:t>
          </a:r>
        </a:p>
      </dgm:t>
    </dgm:pt>
    <dgm:pt modelId="{5910A43D-FBBD-447F-863E-26A34ADF6A2E}" type="parTrans" cxnId="{BADE03B8-708B-4804-99E7-B8FA2C19CDBC}">
      <dgm:prSet/>
      <dgm:spPr/>
      <dgm:t>
        <a:bodyPr/>
        <a:lstStyle/>
        <a:p>
          <a:endParaRPr lang="en-US" sz="1400"/>
        </a:p>
      </dgm:t>
    </dgm:pt>
    <dgm:pt modelId="{2A62EB9F-0F7B-4479-833D-B0C76DE1F34E}" type="sibTrans" cxnId="{BADE03B8-708B-4804-99E7-B8FA2C19CDBC}">
      <dgm:prSet/>
      <dgm:spPr/>
      <dgm:t>
        <a:bodyPr/>
        <a:lstStyle/>
        <a:p>
          <a:endParaRPr lang="en-US" sz="1400"/>
        </a:p>
      </dgm:t>
    </dgm:pt>
    <dgm:pt modelId="{A99364E5-2722-4137-886C-C292EF3E20EA}">
      <dgm:prSet custT="1"/>
      <dgm:spPr/>
      <dgm:t>
        <a:bodyPr/>
        <a:lstStyle/>
        <a:p>
          <a:pPr>
            <a:lnSpc>
              <a:spcPct val="100000"/>
            </a:lnSpc>
          </a:pPr>
          <a:r>
            <a:rPr lang="en-US" sz="1400" dirty="0"/>
            <a:t>Review potential adverse</a:t>
          </a:r>
          <a:r>
            <a:rPr lang="en-US" sz="1400" b="0" i="0" baseline="0" dirty="0"/>
            <a:t> effects</a:t>
          </a:r>
          <a:endParaRPr lang="en-US" sz="1400" dirty="0"/>
        </a:p>
      </dgm:t>
    </dgm:pt>
    <dgm:pt modelId="{8DD87B89-27E1-4A25-89AC-DF7976A48BC0}" type="parTrans" cxnId="{624177CE-A07F-4040-AF58-1A04DA54B11E}">
      <dgm:prSet/>
      <dgm:spPr/>
      <dgm:t>
        <a:bodyPr/>
        <a:lstStyle/>
        <a:p>
          <a:endParaRPr lang="en-US" sz="1400"/>
        </a:p>
      </dgm:t>
    </dgm:pt>
    <dgm:pt modelId="{1A37D697-1D53-4D9F-AB4A-B5187D460118}" type="sibTrans" cxnId="{624177CE-A07F-4040-AF58-1A04DA54B11E}">
      <dgm:prSet/>
      <dgm:spPr/>
      <dgm:t>
        <a:bodyPr/>
        <a:lstStyle/>
        <a:p>
          <a:endParaRPr lang="en-US" sz="1400"/>
        </a:p>
      </dgm:t>
    </dgm:pt>
    <dgm:pt modelId="{840963E8-B53C-4111-A2BA-40CD2F3A13FB}">
      <dgm:prSet custT="1"/>
      <dgm:spPr/>
      <dgm:t>
        <a:bodyPr/>
        <a:lstStyle/>
        <a:p>
          <a:pPr>
            <a:lnSpc>
              <a:spcPct val="100000"/>
            </a:lnSpc>
          </a:pPr>
          <a:r>
            <a:rPr lang="en-US" sz="1400" b="0" i="0" baseline="0" dirty="0"/>
            <a:t>Review follow-up requirements and </a:t>
          </a:r>
          <a:r>
            <a:rPr lang="en-US" sz="1400" dirty="0"/>
            <a:t>processes</a:t>
          </a:r>
          <a:r>
            <a:rPr lang="en-US" sz="1400" b="0" i="0" baseline="0" dirty="0"/>
            <a:t> to assess the effectiveness of treatment </a:t>
          </a:r>
          <a:endParaRPr lang="en-US" sz="1400" dirty="0"/>
        </a:p>
      </dgm:t>
    </dgm:pt>
    <dgm:pt modelId="{58E82BF0-D7F0-4514-B424-A917A86DCD75}" type="parTrans" cxnId="{D945E75A-EF53-4719-9C50-6DF7DDFF468B}">
      <dgm:prSet/>
      <dgm:spPr/>
      <dgm:t>
        <a:bodyPr/>
        <a:lstStyle/>
        <a:p>
          <a:endParaRPr lang="en-US" sz="1400"/>
        </a:p>
      </dgm:t>
    </dgm:pt>
    <dgm:pt modelId="{2D6043F2-B9CD-4A9B-BEFA-427F7316576C}" type="sibTrans" cxnId="{D945E75A-EF53-4719-9C50-6DF7DDFF468B}">
      <dgm:prSet/>
      <dgm:spPr/>
      <dgm:t>
        <a:bodyPr/>
        <a:lstStyle/>
        <a:p>
          <a:endParaRPr lang="en-US" sz="1400"/>
        </a:p>
      </dgm:t>
    </dgm:pt>
    <dgm:pt modelId="{433B245A-D21F-422B-9B7E-F3E97D8C0CE3}" type="pres">
      <dgm:prSet presAssocID="{25C974A6-D7CD-4468-92FD-D1066611F81F}" presName="root" presStyleCnt="0">
        <dgm:presLayoutVars>
          <dgm:dir/>
          <dgm:resizeHandles val="exact"/>
        </dgm:presLayoutVars>
      </dgm:prSet>
      <dgm:spPr/>
    </dgm:pt>
    <dgm:pt modelId="{800B64E9-4683-4195-892C-FA15E2BC7E09}" type="pres">
      <dgm:prSet presAssocID="{1FFEF541-7602-4A73-8978-3C12FEF68AA7}" presName="compNode" presStyleCnt="0"/>
      <dgm:spPr/>
    </dgm:pt>
    <dgm:pt modelId="{2A13A4E4-8DDB-4FA9-A8F9-F1E0340A1092}" type="pres">
      <dgm:prSet presAssocID="{1FFEF541-7602-4A73-8978-3C12FEF68A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F703500F-045A-4874-AD12-85377EE5D3AC}" type="pres">
      <dgm:prSet presAssocID="{1FFEF541-7602-4A73-8978-3C12FEF68AA7}" presName="spaceRect" presStyleCnt="0"/>
      <dgm:spPr/>
    </dgm:pt>
    <dgm:pt modelId="{3E6E0B59-D1B1-4A1F-BC6A-832B3C7CBFDE}" type="pres">
      <dgm:prSet presAssocID="{1FFEF541-7602-4A73-8978-3C12FEF68AA7}" presName="textRect" presStyleLbl="revTx" presStyleIdx="0" presStyleCnt="5">
        <dgm:presLayoutVars>
          <dgm:chMax val="1"/>
          <dgm:chPref val="1"/>
        </dgm:presLayoutVars>
      </dgm:prSet>
      <dgm:spPr/>
    </dgm:pt>
    <dgm:pt modelId="{B249FCB6-4305-44B2-A62A-89EBFA51ED1A}" type="pres">
      <dgm:prSet presAssocID="{BE8BA7D8-CFBC-470C-AD2A-0B26F0A65397}" presName="sibTrans" presStyleCnt="0"/>
      <dgm:spPr/>
    </dgm:pt>
    <dgm:pt modelId="{0D8BC94A-C678-4EAA-BF68-7481B960189D}" type="pres">
      <dgm:prSet presAssocID="{192D1F21-ADC2-4C52-8FE1-8F39F3733B7F}" presName="compNode" presStyleCnt="0"/>
      <dgm:spPr/>
    </dgm:pt>
    <dgm:pt modelId="{1F7ED579-277F-4B87-88A9-A47D51C9F841}" type="pres">
      <dgm:prSet presAssocID="{192D1F21-ADC2-4C52-8FE1-8F39F3733B7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EBD22F8B-C27B-4DCB-BA22-A396A785C89C}" type="pres">
      <dgm:prSet presAssocID="{192D1F21-ADC2-4C52-8FE1-8F39F3733B7F}" presName="spaceRect" presStyleCnt="0"/>
      <dgm:spPr/>
    </dgm:pt>
    <dgm:pt modelId="{E9253DC2-339B-4974-A96D-02437FDA871E}" type="pres">
      <dgm:prSet presAssocID="{192D1F21-ADC2-4C52-8FE1-8F39F3733B7F}" presName="textRect" presStyleLbl="revTx" presStyleIdx="1" presStyleCnt="5">
        <dgm:presLayoutVars>
          <dgm:chMax val="1"/>
          <dgm:chPref val="1"/>
        </dgm:presLayoutVars>
      </dgm:prSet>
      <dgm:spPr/>
    </dgm:pt>
    <dgm:pt modelId="{C906CDDC-8AB7-47FB-A03E-182A1187B178}" type="pres">
      <dgm:prSet presAssocID="{3937DE2B-0511-447E-AA02-1E7F42530673}" presName="sibTrans" presStyleCnt="0"/>
      <dgm:spPr/>
    </dgm:pt>
    <dgm:pt modelId="{6AA4BDE5-B6A0-4DA1-879E-60ABA21F3958}" type="pres">
      <dgm:prSet presAssocID="{6922C8A2-1AC1-4901-8D9B-F7718B8FB515}" presName="compNode" presStyleCnt="0"/>
      <dgm:spPr/>
    </dgm:pt>
    <dgm:pt modelId="{19BCE435-1D4C-4FFF-BE96-EA061E031C72}" type="pres">
      <dgm:prSet presAssocID="{6922C8A2-1AC1-4901-8D9B-F7718B8FB5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7403567A-0833-4C64-9D36-3CDA98E9E079}" type="pres">
      <dgm:prSet presAssocID="{6922C8A2-1AC1-4901-8D9B-F7718B8FB515}" presName="spaceRect" presStyleCnt="0"/>
      <dgm:spPr/>
    </dgm:pt>
    <dgm:pt modelId="{F934B3B1-684A-496A-97A3-B3C6919E22F1}" type="pres">
      <dgm:prSet presAssocID="{6922C8A2-1AC1-4901-8D9B-F7718B8FB515}" presName="textRect" presStyleLbl="revTx" presStyleIdx="2" presStyleCnt="5">
        <dgm:presLayoutVars>
          <dgm:chMax val="1"/>
          <dgm:chPref val="1"/>
        </dgm:presLayoutVars>
      </dgm:prSet>
      <dgm:spPr/>
    </dgm:pt>
    <dgm:pt modelId="{717188E8-3E5D-4D1A-AF47-6CCFE878A818}" type="pres">
      <dgm:prSet presAssocID="{2A62EB9F-0F7B-4479-833D-B0C76DE1F34E}" presName="sibTrans" presStyleCnt="0"/>
      <dgm:spPr/>
    </dgm:pt>
    <dgm:pt modelId="{33C05C49-CE81-45E9-9D7C-B7BA5E571AAB}" type="pres">
      <dgm:prSet presAssocID="{A99364E5-2722-4137-886C-C292EF3E20EA}" presName="compNode" presStyleCnt="0"/>
      <dgm:spPr/>
    </dgm:pt>
    <dgm:pt modelId="{CA8B92EE-4F42-41F5-932A-19A990287D7D}" type="pres">
      <dgm:prSet presAssocID="{A99364E5-2722-4137-886C-C292EF3E20E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arning"/>
        </a:ext>
      </dgm:extLst>
    </dgm:pt>
    <dgm:pt modelId="{833E7B06-221B-430A-9EAF-9FA805B4E8BC}" type="pres">
      <dgm:prSet presAssocID="{A99364E5-2722-4137-886C-C292EF3E20EA}" presName="spaceRect" presStyleCnt="0"/>
      <dgm:spPr/>
    </dgm:pt>
    <dgm:pt modelId="{E84DAC11-39DF-458A-A902-04676D74850E}" type="pres">
      <dgm:prSet presAssocID="{A99364E5-2722-4137-886C-C292EF3E20EA}" presName="textRect" presStyleLbl="revTx" presStyleIdx="3" presStyleCnt="5">
        <dgm:presLayoutVars>
          <dgm:chMax val="1"/>
          <dgm:chPref val="1"/>
        </dgm:presLayoutVars>
      </dgm:prSet>
      <dgm:spPr/>
    </dgm:pt>
    <dgm:pt modelId="{14275520-2579-4B5D-AE29-68FD79CE25A3}" type="pres">
      <dgm:prSet presAssocID="{1A37D697-1D53-4D9F-AB4A-B5187D460118}" presName="sibTrans" presStyleCnt="0"/>
      <dgm:spPr/>
    </dgm:pt>
    <dgm:pt modelId="{40FC9FBD-CFF5-4C96-9244-0843DBD06839}" type="pres">
      <dgm:prSet presAssocID="{840963E8-B53C-4111-A2BA-40CD2F3A13FB}" presName="compNode" presStyleCnt="0"/>
      <dgm:spPr/>
    </dgm:pt>
    <dgm:pt modelId="{42DE28F8-2BF5-4300-ADD5-B08B73679533}" type="pres">
      <dgm:prSet presAssocID="{840963E8-B53C-4111-A2BA-40CD2F3A13F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E4ACBA5C-3FD7-4B51-B7DE-DA751AB84BBE}" type="pres">
      <dgm:prSet presAssocID="{840963E8-B53C-4111-A2BA-40CD2F3A13FB}" presName="spaceRect" presStyleCnt="0"/>
      <dgm:spPr/>
    </dgm:pt>
    <dgm:pt modelId="{55770682-CD69-4751-9CF1-40B5AB722E40}" type="pres">
      <dgm:prSet presAssocID="{840963E8-B53C-4111-A2BA-40CD2F3A13FB}" presName="textRect" presStyleLbl="revTx" presStyleIdx="4" presStyleCnt="5">
        <dgm:presLayoutVars>
          <dgm:chMax val="1"/>
          <dgm:chPref val="1"/>
        </dgm:presLayoutVars>
      </dgm:prSet>
      <dgm:spPr/>
    </dgm:pt>
  </dgm:ptLst>
  <dgm:cxnLst>
    <dgm:cxn modelId="{EE5C6C23-3E87-479E-B77F-B7A22E301ECC}" srcId="{25C974A6-D7CD-4468-92FD-D1066611F81F}" destId="{192D1F21-ADC2-4C52-8FE1-8F39F3733B7F}" srcOrd="1" destOrd="0" parTransId="{293DAEDD-3285-46C9-A121-214BE15BA490}" sibTransId="{3937DE2B-0511-447E-AA02-1E7F42530673}"/>
    <dgm:cxn modelId="{5C557343-3CF3-4929-B7C8-E518EBAE2051}" type="presOf" srcId="{6922C8A2-1AC1-4901-8D9B-F7718B8FB515}" destId="{F934B3B1-684A-496A-97A3-B3C6919E22F1}" srcOrd="0" destOrd="0" presId="urn:microsoft.com/office/officeart/2018/2/layout/IconLabelList"/>
    <dgm:cxn modelId="{D945E75A-EF53-4719-9C50-6DF7DDFF468B}" srcId="{25C974A6-D7CD-4468-92FD-D1066611F81F}" destId="{840963E8-B53C-4111-A2BA-40CD2F3A13FB}" srcOrd="4" destOrd="0" parTransId="{58E82BF0-D7F0-4514-B424-A917A86DCD75}" sibTransId="{2D6043F2-B9CD-4A9B-BEFA-427F7316576C}"/>
    <dgm:cxn modelId="{546CD783-FDD9-41D4-9D2C-1BD6839A3D05}" type="presOf" srcId="{840963E8-B53C-4111-A2BA-40CD2F3A13FB}" destId="{55770682-CD69-4751-9CF1-40B5AB722E40}" srcOrd="0" destOrd="0" presId="urn:microsoft.com/office/officeart/2018/2/layout/IconLabelList"/>
    <dgm:cxn modelId="{BADE03B8-708B-4804-99E7-B8FA2C19CDBC}" srcId="{25C974A6-D7CD-4468-92FD-D1066611F81F}" destId="{6922C8A2-1AC1-4901-8D9B-F7718B8FB515}" srcOrd="2" destOrd="0" parTransId="{5910A43D-FBBD-447F-863E-26A34ADF6A2E}" sibTransId="{2A62EB9F-0F7B-4479-833D-B0C76DE1F34E}"/>
    <dgm:cxn modelId="{5A8CFBC9-FA30-4A30-ACB7-B14F1E982A0D}" type="presOf" srcId="{192D1F21-ADC2-4C52-8FE1-8F39F3733B7F}" destId="{E9253DC2-339B-4974-A96D-02437FDA871E}" srcOrd="0" destOrd="0" presId="urn:microsoft.com/office/officeart/2018/2/layout/IconLabelList"/>
    <dgm:cxn modelId="{624177CE-A07F-4040-AF58-1A04DA54B11E}" srcId="{25C974A6-D7CD-4468-92FD-D1066611F81F}" destId="{A99364E5-2722-4137-886C-C292EF3E20EA}" srcOrd="3" destOrd="0" parTransId="{8DD87B89-27E1-4A25-89AC-DF7976A48BC0}" sibTransId="{1A37D697-1D53-4D9F-AB4A-B5187D460118}"/>
    <dgm:cxn modelId="{7DD52CDC-ECC6-41D5-8C0A-BD2BF2833B98}" type="presOf" srcId="{25C974A6-D7CD-4468-92FD-D1066611F81F}" destId="{433B245A-D21F-422B-9B7E-F3E97D8C0CE3}" srcOrd="0" destOrd="0" presId="urn:microsoft.com/office/officeart/2018/2/layout/IconLabelList"/>
    <dgm:cxn modelId="{0C08DFEB-C3F1-4E71-ADF9-E42BDE794FF4}" type="presOf" srcId="{A99364E5-2722-4137-886C-C292EF3E20EA}" destId="{E84DAC11-39DF-458A-A902-04676D74850E}" srcOrd="0" destOrd="0" presId="urn:microsoft.com/office/officeart/2018/2/layout/IconLabelList"/>
    <dgm:cxn modelId="{977015EE-1AEF-406D-858E-FA0FDC101122}" type="presOf" srcId="{1FFEF541-7602-4A73-8978-3C12FEF68AA7}" destId="{3E6E0B59-D1B1-4A1F-BC6A-832B3C7CBFDE}" srcOrd="0" destOrd="0" presId="urn:microsoft.com/office/officeart/2018/2/layout/IconLabelList"/>
    <dgm:cxn modelId="{08F352F1-AF0C-42B1-80E5-CE119EB7FB9F}" srcId="{25C974A6-D7CD-4468-92FD-D1066611F81F}" destId="{1FFEF541-7602-4A73-8978-3C12FEF68AA7}" srcOrd="0" destOrd="0" parTransId="{4E35BEB9-F950-4F67-83CA-F086C9B287B5}" sibTransId="{BE8BA7D8-CFBC-470C-AD2A-0B26F0A65397}"/>
    <dgm:cxn modelId="{03E71570-83FE-425A-B120-BF124614E59F}" type="presParOf" srcId="{433B245A-D21F-422B-9B7E-F3E97D8C0CE3}" destId="{800B64E9-4683-4195-892C-FA15E2BC7E09}" srcOrd="0" destOrd="0" presId="urn:microsoft.com/office/officeart/2018/2/layout/IconLabelList"/>
    <dgm:cxn modelId="{3DC59DC6-E3B1-4BC9-8ADA-2D4435D23AC7}" type="presParOf" srcId="{800B64E9-4683-4195-892C-FA15E2BC7E09}" destId="{2A13A4E4-8DDB-4FA9-A8F9-F1E0340A1092}" srcOrd="0" destOrd="0" presId="urn:microsoft.com/office/officeart/2018/2/layout/IconLabelList"/>
    <dgm:cxn modelId="{5C67913D-2C38-41EC-82EB-332A92E06926}" type="presParOf" srcId="{800B64E9-4683-4195-892C-FA15E2BC7E09}" destId="{F703500F-045A-4874-AD12-85377EE5D3AC}" srcOrd="1" destOrd="0" presId="urn:microsoft.com/office/officeart/2018/2/layout/IconLabelList"/>
    <dgm:cxn modelId="{4A410661-733D-465A-BC78-B806C585D131}" type="presParOf" srcId="{800B64E9-4683-4195-892C-FA15E2BC7E09}" destId="{3E6E0B59-D1B1-4A1F-BC6A-832B3C7CBFDE}" srcOrd="2" destOrd="0" presId="urn:microsoft.com/office/officeart/2018/2/layout/IconLabelList"/>
    <dgm:cxn modelId="{EC429163-472D-4135-82FD-065ED00963FE}" type="presParOf" srcId="{433B245A-D21F-422B-9B7E-F3E97D8C0CE3}" destId="{B249FCB6-4305-44B2-A62A-89EBFA51ED1A}" srcOrd="1" destOrd="0" presId="urn:microsoft.com/office/officeart/2018/2/layout/IconLabelList"/>
    <dgm:cxn modelId="{0AEC0178-2E75-4BEB-BB47-0D84EBBED26A}" type="presParOf" srcId="{433B245A-D21F-422B-9B7E-F3E97D8C0CE3}" destId="{0D8BC94A-C678-4EAA-BF68-7481B960189D}" srcOrd="2" destOrd="0" presId="urn:microsoft.com/office/officeart/2018/2/layout/IconLabelList"/>
    <dgm:cxn modelId="{0D45DF68-F509-4164-B51B-24EBF9CA3E60}" type="presParOf" srcId="{0D8BC94A-C678-4EAA-BF68-7481B960189D}" destId="{1F7ED579-277F-4B87-88A9-A47D51C9F841}" srcOrd="0" destOrd="0" presId="urn:microsoft.com/office/officeart/2018/2/layout/IconLabelList"/>
    <dgm:cxn modelId="{8B1D0B44-4DFE-4430-A756-27D1A3065E28}" type="presParOf" srcId="{0D8BC94A-C678-4EAA-BF68-7481B960189D}" destId="{EBD22F8B-C27B-4DCB-BA22-A396A785C89C}" srcOrd="1" destOrd="0" presId="urn:microsoft.com/office/officeart/2018/2/layout/IconLabelList"/>
    <dgm:cxn modelId="{FB918F6E-0E85-4E1D-A43F-47E67B147EDF}" type="presParOf" srcId="{0D8BC94A-C678-4EAA-BF68-7481B960189D}" destId="{E9253DC2-339B-4974-A96D-02437FDA871E}" srcOrd="2" destOrd="0" presId="urn:microsoft.com/office/officeart/2018/2/layout/IconLabelList"/>
    <dgm:cxn modelId="{BC029849-68DA-43B0-AD68-A6B893E04C5D}" type="presParOf" srcId="{433B245A-D21F-422B-9B7E-F3E97D8C0CE3}" destId="{C906CDDC-8AB7-47FB-A03E-182A1187B178}" srcOrd="3" destOrd="0" presId="urn:microsoft.com/office/officeart/2018/2/layout/IconLabelList"/>
    <dgm:cxn modelId="{EEA269AF-A393-45EC-BD1B-4EF27D6F4783}" type="presParOf" srcId="{433B245A-D21F-422B-9B7E-F3E97D8C0CE3}" destId="{6AA4BDE5-B6A0-4DA1-879E-60ABA21F3958}" srcOrd="4" destOrd="0" presId="urn:microsoft.com/office/officeart/2018/2/layout/IconLabelList"/>
    <dgm:cxn modelId="{975B3ABC-9F36-44E8-90CD-13C7E0B2A70D}" type="presParOf" srcId="{6AA4BDE5-B6A0-4DA1-879E-60ABA21F3958}" destId="{19BCE435-1D4C-4FFF-BE96-EA061E031C72}" srcOrd="0" destOrd="0" presId="urn:microsoft.com/office/officeart/2018/2/layout/IconLabelList"/>
    <dgm:cxn modelId="{32043271-272C-4F18-AAD8-22717C499FAF}" type="presParOf" srcId="{6AA4BDE5-B6A0-4DA1-879E-60ABA21F3958}" destId="{7403567A-0833-4C64-9D36-3CDA98E9E079}" srcOrd="1" destOrd="0" presId="urn:microsoft.com/office/officeart/2018/2/layout/IconLabelList"/>
    <dgm:cxn modelId="{25CB4FFF-A8A4-4100-98B3-C2A440C36601}" type="presParOf" srcId="{6AA4BDE5-B6A0-4DA1-879E-60ABA21F3958}" destId="{F934B3B1-684A-496A-97A3-B3C6919E22F1}" srcOrd="2" destOrd="0" presId="urn:microsoft.com/office/officeart/2018/2/layout/IconLabelList"/>
    <dgm:cxn modelId="{0A71EAF0-EC42-4449-8543-3F4E3268EE0A}" type="presParOf" srcId="{433B245A-D21F-422B-9B7E-F3E97D8C0CE3}" destId="{717188E8-3E5D-4D1A-AF47-6CCFE878A818}" srcOrd="5" destOrd="0" presId="urn:microsoft.com/office/officeart/2018/2/layout/IconLabelList"/>
    <dgm:cxn modelId="{971E00A9-7B3F-4394-9920-1921ADDD78EB}" type="presParOf" srcId="{433B245A-D21F-422B-9B7E-F3E97D8C0CE3}" destId="{33C05C49-CE81-45E9-9D7C-B7BA5E571AAB}" srcOrd="6" destOrd="0" presId="urn:microsoft.com/office/officeart/2018/2/layout/IconLabelList"/>
    <dgm:cxn modelId="{39D0F610-1CA2-49C4-9717-22259CF519E0}" type="presParOf" srcId="{33C05C49-CE81-45E9-9D7C-B7BA5E571AAB}" destId="{CA8B92EE-4F42-41F5-932A-19A990287D7D}" srcOrd="0" destOrd="0" presId="urn:microsoft.com/office/officeart/2018/2/layout/IconLabelList"/>
    <dgm:cxn modelId="{CDE46750-FB34-43C4-B2B0-9E32D3773142}" type="presParOf" srcId="{33C05C49-CE81-45E9-9D7C-B7BA5E571AAB}" destId="{833E7B06-221B-430A-9EAF-9FA805B4E8BC}" srcOrd="1" destOrd="0" presId="urn:microsoft.com/office/officeart/2018/2/layout/IconLabelList"/>
    <dgm:cxn modelId="{6651A686-2BB5-462E-A0C2-95DA72DE1040}" type="presParOf" srcId="{33C05C49-CE81-45E9-9D7C-B7BA5E571AAB}" destId="{E84DAC11-39DF-458A-A902-04676D74850E}" srcOrd="2" destOrd="0" presId="urn:microsoft.com/office/officeart/2018/2/layout/IconLabelList"/>
    <dgm:cxn modelId="{3E7448E2-9108-41B6-AD38-09FE7DDCA47F}" type="presParOf" srcId="{433B245A-D21F-422B-9B7E-F3E97D8C0CE3}" destId="{14275520-2579-4B5D-AE29-68FD79CE25A3}" srcOrd="7" destOrd="0" presId="urn:microsoft.com/office/officeart/2018/2/layout/IconLabelList"/>
    <dgm:cxn modelId="{68257C72-4EA2-4BAC-A24A-7D478CC5A959}" type="presParOf" srcId="{433B245A-D21F-422B-9B7E-F3E97D8C0CE3}" destId="{40FC9FBD-CFF5-4C96-9244-0843DBD06839}" srcOrd="8" destOrd="0" presId="urn:microsoft.com/office/officeart/2018/2/layout/IconLabelList"/>
    <dgm:cxn modelId="{9AC5DE9B-1963-4736-BFEB-9AC9073C3A32}" type="presParOf" srcId="{40FC9FBD-CFF5-4C96-9244-0843DBD06839}" destId="{42DE28F8-2BF5-4300-ADD5-B08B73679533}" srcOrd="0" destOrd="0" presId="urn:microsoft.com/office/officeart/2018/2/layout/IconLabelList"/>
    <dgm:cxn modelId="{4C2AA55F-1775-4F51-96B9-FB472275668B}" type="presParOf" srcId="{40FC9FBD-CFF5-4C96-9244-0843DBD06839}" destId="{E4ACBA5C-3FD7-4B51-B7DE-DA751AB84BBE}" srcOrd="1" destOrd="0" presId="urn:microsoft.com/office/officeart/2018/2/layout/IconLabelList"/>
    <dgm:cxn modelId="{3ECE15A7-F1A2-42AD-8900-2ED3C156DCA2}" type="presParOf" srcId="{40FC9FBD-CFF5-4C96-9244-0843DBD06839}" destId="{55770682-CD69-4751-9CF1-40B5AB722E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87EE06-06C8-41CA-AC38-3BCCEF8014A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F342CF3-D762-402D-B426-93008F7AF1C8}">
      <dgm:prSet/>
      <dgm:spPr/>
      <dgm:t>
        <a:bodyPr/>
        <a:lstStyle/>
        <a:p>
          <a:r>
            <a:rPr lang="en-US" dirty="0"/>
            <a:t>Per WV Law, Prescriptions may be issued for a total of a 90-day supply with no refills </a:t>
          </a:r>
        </a:p>
      </dgm:t>
    </dgm:pt>
    <dgm:pt modelId="{3F287FA3-2286-42A9-A970-010622D650A7}" type="parTrans" cxnId="{E76636C1-7E5D-409A-A4BD-F09AA08D84BE}">
      <dgm:prSet/>
      <dgm:spPr/>
      <dgm:t>
        <a:bodyPr/>
        <a:lstStyle/>
        <a:p>
          <a:endParaRPr lang="en-US"/>
        </a:p>
      </dgm:t>
    </dgm:pt>
    <dgm:pt modelId="{6268957D-C010-4029-B6B6-6BA8BE46CCF0}" type="sibTrans" cxnId="{E76636C1-7E5D-409A-A4BD-F09AA08D84BE}">
      <dgm:prSet/>
      <dgm:spPr/>
      <dgm:t>
        <a:bodyPr/>
        <a:lstStyle/>
        <a:p>
          <a:endParaRPr lang="en-US"/>
        </a:p>
      </dgm:t>
    </dgm:pt>
    <dgm:pt modelId="{41F6C756-F521-4B12-8F87-399ED9DAE28B}">
      <dgm:prSet/>
      <dgm:spPr/>
      <dgm:t>
        <a:bodyPr/>
        <a:lstStyle/>
        <a:p>
          <a:r>
            <a:rPr lang="en-US" dirty="0"/>
            <a:t>Most insurers in West Virginia limit controlled substance prescriptions to       30-day supply </a:t>
          </a:r>
        </a:p>
      </dgm:t>
    </dgm:pt>
    <dgm:pt modelId="{22BDC8D6-D765-45E0-9A78-8AFFC86C54A4}" type="parTrans" cxnId="{EA03B353-328C-4E77-8609-73C22828D4A4}">
      <dgm:prSet/>
      <dgm:spPr/>
      <dgm:t>
        <a:bodyPr/>
        <a:lstStyle/>
        <a:p>
          <a:endParaRPr lang="en-US"/>
        </a:p>
      </dgm:t>
    </dgm:pt>
    <dgm:pt modelId="{3147C18F-868D-4B87-8404-DDDF2619E4E7}" type="sibTrans" cxnId="{EA03B353-328C-4E77-8609-73C22828D4A4}">
      <dgm:prSet/>
      <dgm:spPr/>
      <dgm:t>
        <a:bodyPr/>
        <a:lstStyle/>
        <a:p>
          <a:endParaRPr lang="en-US"/>
        </a:p>
      </dgm:t>
    </dgm:pt>
    <dgm:pt modelId="{83DEA0B8-A73B-489F-95FD-9C5F38B78DF1}">
      <dgm:prSet/>
      <dgm:spPr/>
      <dgm:t>
        <a:bodyPr/>
        <a:lstStyle/>
        <a:p>
          <a:r>
            <a:rPr lang="en-US" dirty="0"/>
            <a:t>Dosing adjustments</a:t>
          </a:r>
        </a:p>
      </dgm:t>
    </dgm:pt>
    <dgm:pt modelId="{7AF9EC9F-E5BA-4CC7-878A-76A4841B2CAB}" type="parTrans" cxnId="{D9DDE50E-DAD8-4028-8534-71CC9FE4B7A6}">
      <dgm:prSet/>
      <dgm:spPr/>
      <dgm:t>
        <a:bodyPr/>
        <a:lstStyle/>
        <a:p>
          <a:endParaRPr lang="en-US"/>
        </a:p>
      </dgm:t>
    </dgm:pt>
    <dgm:pt modelId="{25E7B821-4735-4C01-BB1D-390709A08762}" type="sibTrans" cxnId="{D9DDE50E-DAD8-4028-8534-71CC9FE4B7A6}">
      <dgm:prSet/>
      <dgm:spPr/>
      <dgm:t>
        <a:bodyPr/>
        <a:lstStyle/>
        <a:p>
          <a:endParaRPr lang="en-US"/>
        </a:p>
      </dgm:t>
    </dgm:pt>
    <dgm:pt modelId="{E618051D-4223-4DA4-B7E7-3926AB2EA7BB}">
      <dgm:prSet/>
      <dgm:spPr/>
      <dgm:t>
        <a:bodyPr/>
        <a:lstStyle/>
        <a:p>
          <a:r>
            <a:rPr lang="en-US" dirty="0"/>
            <a:t>One 90-day </a:t>
          </a:r>
          <a:r>
            <a:rPr lang="en-US" dirty="0" err="1"/>
            <a:t>rx</a:t>
          </a:r>
          <a:r>
            <a:rPr lang="en-US" dirty="0"/>
            <a:t>, no refills </a:t>
          </a:r>
        </a:p>
      </dgm:t>
    </dgm:pt>
    <dgm:pt modelId="{31493F1D-835F-4F08-B504-C975448549BA}" type="parTrans" cxnId="{EEB26515-8463-4872-9EF2-7DB9BA03389F}">
      <dgm:prSet/>
      <dgm:spPr/>
      <dgm:t>
        <a:bodyPr/>
        <a:lstStyle/>
        <a:p>
          <a:endParaRPr lang="en-US"/>
        </a:p>
      </dgm:t>
    </dgm:pt>
    <dgm:pt modelId="{7A16582D-F282-4AA6-A918-65A2DD7A1E63}" type="sibTrans" cxnId="{EEB26515-8463-4872-9EF2-7DB9BA03389F}">
      <dgm:prSet/>
      <dgm:spPr/>
      <dgm:t>
        <a:bodyPr/>
        <a:lstStyle/>
        <a:p>
          <a:endParaRPr lang="en-US"/>
        </a:p>
      </dgm:t>
    </dgm:pt>
    <dgm:pt modelId="{305CE96A-5BDB-48A8-B4DC-B59DD4B4F88A}">
      <dgm:prSet/>
      <dgm:spPr/>
      <dgm:t>
        <a:bodyPr/>
        <a:lstStyle/>
        <a:p>
          <a:r>
            <a:rPr lang="en-US" dirty="0"/>
            <a:t>Three separate 30-days </a:t>
          </a:r>
          <a:r>
            <a:rPr lang="en-US" dirty="0" err="1"/>
            <a:t>rx</a:t>
          </a:r>
          <a:r>
            <a:rPr lang="en-US" dirty="0"/>
            <a:t>, no refills, “Do not fill until…”, must be dated with date of issuance</a:t>
          </a:r>
        </a:p>
      </dgm:t>
    </dgm:pt>
    <dgm:pt modelId="{78D7F7D4-58F1-4C3D-B274-120B8E6EDB45}" type="parTrans" cxnId="{A0574372-439D-4F13-A6CB-C241A778B540}">
      <dgm:prSet/>
      <dgm:spPr/>
      <dgm:t>
        <a:bodyPr/>
        <a:lstStyle/>
        <a:p>
          <a:endParaRPr lang="en-US"/>
        </a:p>
      </dgm:t>
    </dgm:pt>
    <dgm:pt modelId="{EFF9E440-FAC5-4A7C-8A42-E72741CEF704}" type="sibTrans" cxnId="{A0574372-439D-4F13-A6CB-C241A778B540}">
      <dgm:prSet/>
      <dgm:spPr/>
      <dgm:t>
        <a:bodyPr/>
        <a:lstStyle/>
        <a:p>
          <a:endParaRPr lang="en-US"/>
        </a:p>
      </dgm:t>
    </dgm:pt>
    <dgm:pt modelId="{DCEB0D41-5C08-47B4-A919-8F73B7B572DE}">
      <dgm:prSet/>
      <dgm:spPr/>
      <dgm:t>
        <a:bodyPr/>
        <a:lstStyle/>
        <a:p>
          <a:r>
            <a:rPr lang="en-US" dirty="0"/>
            <a:t>Diversion</a:t>
          </a:r>
        </a:p>
      </dgm:t>
    </dgm:pt>
    <dgm:pt modelId="{13A06F1E-59E0-4D76-8D6C-8E10C2B4D5F6}" type="parTrans" cxnId="{D8ACFD1D-765B-4742-94A6-5FFC8003554F}">
      <dgm:prSet/>
      <dgm:spPr/>
      <dgm:t>
        <a:bodyPr/>
        <a:lstStyle/>
        <a:p>
          <a:endParaRPr lang="en-US"/>
        </a:p>
      </dgm:t>
    </dgm:pt>
    <dgm:pt modelId="{C7E0D513-0B69-4C8E-8CFA-451BD9D15662}" type="sibTrans" cxnId="{D8ACFD1D-765B-4742-94A6-5FFC8003554F}">
      <dgm:prSet/>
      <dgm:spPr/>
      <dgm:t>
        <a:bodyPr/>
        <a:lstStyle/>
        <a:p>
          <a:endParaRPr lang="en-US"/>
        </a:p>
      </dgm:t>
    </dgm:pt>
    <dgm:pt modelId="{BEFBAD07-8AD4-4096-8E1B-42D01C869364}">
      <dgm:prSet/>
      <dgm:spPr/>
      <dgm:t>
        <a:bodyPr/>
        <a:lstStyle/>
        <a:p>
          <a:r>
            <a:rPr lang="en-US" dirty="0"/>
            <a:t>Ongoing monitoring for efficacy and safety </a:t>
          </a:r>
        </a:p>
      </dgm:t>
    </dgm:pt>
    <dgm:pt modelId="{CC47F654-F87F-432F-9A08-8C5AB6A40124}" type="parTrans" cxnId="{5DC5B9AB-E08C-41C1-88B9-B09B4C10A469}">
      <dgm:prSet/>
      <dgm:spPr/>
      <dgm:t>
        <a:bodyPr/>
        <a:lstStyle/>
        <a:p>
          <a:endParaRPr lang="en-US"/>
        </a:p>
      </dgm:t>
    </dgm:pt>
    <dgm:pt modelId="{CD0180C2-D7B7-4005-84BF-CCE177FAC44A}" type="sibTrans" cxnId="{5DC5B9AB-E08C-41C1-88B9-B09B4C10A469}">
      <dgm:prSet/>
      <dgm:spPr/>
      <dgm:t>
        <a:bodyPr/>
        <a:lstStyle/>
        <a:p>
          <a:endParaRPr lang="en-US"/>
        </a:p>
      </dgm:t>
    </dgm:pt>
    <dgm:pt modelId="{7CEA50C0-0259-4237-89BF-D4B181979247}" type="pres">
      <dgm:prSet presAssocID="{8887EE06-06C8-41CA-AC38-3BCCEF8014A0}" presName="linear" presStyleCnt="0">
        <dgm:presLayoutVars>
          <dgm:animLvl val="lvl"/>
          <dgm:resizeHandles val="exact"/>
        </dgm:presLayoutVars>
      </dgm:prSet>
      <dgm:spPr/>
    </dgm:pt>
    <dgm:pt modelId="{5428A621-9A32-48AE-9D00-654D7BAD04B2}" type="pres">
      <dgm:prSet presAssocID="{4F342CF3-D762-402D-B426-93008F7AF1C8}" presName="parentText" presStyleLbl="node1" presStyleIdx="0" presStyleCnt="2">
        <dgm:presLayoutVars>
          <dgm:chMax val="0"/>
          <dgm:bulletEnabled val="1"/>
        </dgm:presLayoutVars>
      </dgm:prSet>
      <dgm:spPr/>
    </dgm:pt>
    <dgm:pt modelId="{C9DB0B1B-2C87-4D9E-9882-7077336682A7}" type="pres">
      <dgm:prSet presAssocID="{4F342CF3-D762-402D-B426-93008F7AF1C8}" presName="childText" presStyleLbl="revTx" presStyleIdx="0" presStyleCnt="2">
        <dgm:presLayoutVars>
          <dgm:bulletEnabled val="1"/>
        </dgm:presLayoutVars>
      </dgm:prSet>
      <dgm:spPr/>
    </dgm:pt>
    <dgm:pt modelId="{C1F1609D-E157-4858-8A8C-3A31B9AC8C94}" type="pres">
      <dgm:prSet presAssocID="{41F6C756-F521-4B12-8F87-399ED9DAE28B}" presName="parentText" presStyleLbl="node1" presStyleIdx="1" presStyleCnt="2">
        <dgm:presLayoutVars>
          <dgm:chMax val="0"/>
          <dgm:bulletEnabled val="1"/>
        </dgm:presLayoutVars>
      </dgm:prSet>
      <dgm:spPr/>
    </dgm:pt>
    <dgm:pt modelId="{08E10B37-3D98-4C48-B591-206E51B74E1F}" type="pres">
      <dgm:prSet presAssocID="{41F6C756-F521-4B12-8F87-399ED9DAE28B}" presName="childText" presStyleLbl="revTx" presStyleIdx="1" presStyleCnt="2">
        <dgm:presLayoutVars>
          <dgm:bulletEnabled val="1"/>
        </dgm:presLayoutVars>
      </dgm:prSet>
      <dgm:spPr/>
    </dgm:pt>
  </dgm:ptLst>
  <dgm:cxnLst>
    <dgm:cxn modelId="{2408B805-5AF9-481A-89F6-32E0966D4565}" type="presOf" srcId="{E618051D-4223-4DA4-B7E7-3926AB2EA7BB}" destId="{C9DB0B1B-2C87-4D9E-9882-7077336682A7}" srcOrd="0" destOrd="0" presId="urn:microsoft.com/office/officeart/2005/8/layout/vList2"/>
    <dgm:cxn modelId="{D9DDE50E-DAD8-4028-8534-71CC9FE4B7A6}" srcId="{41F6C756-F521-4B12-8F87-399ED9DAE28B}" destId="{83DEA0B8-A73B-489F-95FD-9C5F38B78DF1}" srcOrd="0" destOrd="0" parTransId="{7AF9EC9F-E5BA-4CC7-878A-76A4841B2CAB}" sibTransId="{25E7B821-4735-4C01-BB1D-390709A08762}"/>
    <dgm:cxn modelId="{EEB26515-8463-4872-9EF2-7DB9BA03389F}" srcId="{4F342CF3-D762-402D-B426-93008F7AF1C8}" destId="{E618051D-4223-4DA4-B7E7-3926AB2EA7BB}" srcOrd="0" destOrd="0" parTransId="{31493F1D-835F-4F08-B504-C975448549BA}" sibTransId="{7A16582D-F282-4AA6-A918-65A2DD7A1E63}"/>
    <dgm:cxn modelId="{D8ACFD1D-765B-4742-94A6-5FFC8003554F}" srcId="{41F6C756-F521-4B12-8F87-399ED9DAE28B}" destId="{DCEB0D41-5C08-47B4-A919-8F73B7B572DE}" srcOrd="1" destOrd="0" parTransId="{13A06F1E-59E0-4D76-8D6C-8E10C2B4D5F6}" sibTransId="{C7E0D513-0B69-4C8E-8CFA-451BD9D15662}"/>
    <dgm:cxn modelId="{2E1C6734-BBC3-4A14-A6AA-C61B2CCF1FC2}" type="presOf" srcId="{41F6C756-F521-4B12-8F87-399ED9DAE28B}" destId="{C1F1609D-E157-4858-8A8C-3A31B9AC8C94}" srcOrd="0" destOrd="0" presId="urn:microsoft.com/office/officeart/2005/8/layout/vList2"/>
    <dgm:cxn modelId="{0C012268-1D27-4442-B46B-32E212CF5E0E}" type="presOf" srcId="{83DEA0B8-A73B-489F-95FD-9C5F38B78DF1}" destId="{08E10B37-3D98-4C48-B591-206E51B74E1F}" srcOrd="0" destOrd="0" presId="urn:microsoft.com/office/officeart/2005/8/layout/vList2"/>
    <dgm:cxn modelId="{FEBF054B-7FF8-4B04-83EF-CEB99A1E30B3}" type="presOf" srcId="{4F342CF3-D762-402D-B426-93008F7AF1C8}" destId="{5428A621-9A32-48AE-9D00-654D7BAD04B2}" srcOrd="0" destOrd="0" presId="urn:microsoft.com/office/officeart/2005/8/layout/vList2"/>
    <dgm:cxn modelId="{0303666F-3B9B-4B69-B80E-AEA189DE2583}" type="presOf" srcId="{305CE96A-5BDB-48A8-B4DC-B59DD4B4F88A}" destId="{C9DB0B1B-2C87-4D9E-9882-7077336682A7}" srcOrd="0" destOrd="1" presId="urn:microsoft.com/office/officeart/2005/8/layout/vList2"/>
    <dgm:cxn modelId="{A0574372-439D-4F13-A6CB-C241A778B540}" srcId="{4F342CF3-D762-402D-B426-93008F7AF1C8}" destId="{305CE96A-5BDB-48A8-B4DC-B59DD4B4F88A}" srcOrd="1" destOrd="0" parTransId="{78D7F7D4-58F1-4C3D-B274-120B8E6EDB45}" sibTransId="{EFF9E440-FAC5-4A7C-8A42-E72741CEF704}"/>
    <dgm:cxn modelId="{EA03B353-328C-4E77-8609-73C22828D4A4}" srcId="{8887EE06-06C8-41CA-AC38-3BCCEF8014A0}" destId="{41F6C756-F521-4B12-8F87-399ED9DAE28B}" srcOrd="1" destOrd="0" parTransId="{22BDC8D6-D765-45E0-9A78-8AFFC86C54A4}" sibTransId="{3147C18F-868D-4B87-8404-DDDF2619E4E7}"/>
    <dgm:cxn modelId="{AB05D182-D895-48B9-B752-8D6BEDD361CB}" type="presOf" srcId="{BEFBAD07-8AD4-4096-8E1B-42D01C869364}" destId="{08E10B37-3D98-4C48-B591-206E51B74E1F}" srcOrd="0" destOrd="2" presId="urn:microsoft.com/office/officeart/2005/8/layout/vList2"/>
    <dgm:cxn modelId="{F8641A91-7E20-45EA-899E-1C26CED31BB1}" type="presOf" srcId="{DCEB0D41-5C08-47B4-A919-8F73B7B572DE}" destId="{08E10B37-3D98-4C48-B591-206E51B74E1F}" srcOrd="0" destOrd="1" presId="urn:microsoft.com/office/officeart/2005/8/layout/vList2"/>
    <dgm:cxn modelId="{5DC5B9AB-E08C-41C1-88B9-B09B4C10A469}" srcId="{41F6C756-F521-4B12-8F87-399ED9DAE28B}" destId="{BEFBAD07-8AD4-4096-8E1B-42D01C869364}" srcOrd="2" destOrd="0" parTransId="{CC47F654-F87F-432F-9A08-8C5AB6A40124}" sibTransId="{CD0180C2-D7B7-4005-84BF-CCE177FAC44A}"/>
    <dgm:cxn modelId="{425CA8BE-9A30-431D-B0B9-BC6283F89D4F}" type="presOf" srcId="{8887EE06-06C8-41CA-AC38-3BCCEF8014A0}" destId="{7CEA50C0-0259-4237-89BF-D4B181979247}" srcOrd="0" destOrd="0" presId="urn:microsoft.com/office/officeart/2005/8/layout/vList2"/>
    <dgm:cxn modelId="{E76636C1-7E5D-409A-A4BD-F09AA08D84BE}" srcId="{8887EE06-06C8-41CA-AC38-3BCCEF8014A0}" destId="{4F342CF3-D762-402D-B426-93008F7AF1C8}" srcOrd="0" destOrd="0" parTransId="{3F287FA3-2286-42A9-A970-010622D650A7}" sibTransId="{6268957D-C010-4029-B6B6-6BA8BE46CCF0}"/>
    <dgm:cxn modelId="{B3A9265C-2470-4274-9BC6-E822415B3D0F}" type="presParOf" srcId="{7CEA50C0-0259-4237-89BF-D4B181979247}" destId="{5428A621-9A32-48AE-9D00-654D7BAD04B2}" srcOrd="0" destOrd="0" presId="urn:microsoft.com/office/officeart/2005/8/layout/vList2"/>
    <dgm:cxn modelId="{189AE880-5F16-40C5-AC21-EEFE93B8DBDD}" type="presParOf" srcId="{7CEA50C0-0259-4237-89BF-D4B181979247}" destId="{C9DB0B1B-2C87-4D9E-9882-7077336682A7}" srcOrd="1" destOrd="0" presId="urn:microsoft.com/office/officeart/2005/8/layout/vList2"/>
    <dgm:cxn modelId="{C9757277-968E-449C-8DB9-0AC0CD9FFC03}" type="presParOf" srcId="{7CEA50C0-0259-4237-89BF-D4B181979247}" destId="{C1F1609D-E157-4858-8A8C-3A31B9AC8C94}" srcOrd="2" destOrd="0" presId="urn:microsoft.com/office/officeart/2005/8/layout/vList2"/>
    <dgm:cxn modelId="{ACE701C5-A761-4E4A-A95F-4983C84DF2B8}" type="presParOf" srcId="{7CEA50C0-0259-4237-89BF-D4B181979247}" destId="{08E10B37-3D98-4C48-B591-206E51B74E1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1096006-3865-49FE-B843-8CED359E2FD2}"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4690F0F4-E6F3-40D9-A986-41E7214C1C01}">
      <dgm:prSet phldrT="[Text]"/>
      <dgm:spPr/>
      <dgm:t>
        <a:bodyPr/>
        <a:lstStyle/>
        <a:p>
          <a:r>
            <a:rPr lang="en-US" dirty="0"/>
            <a:t>WV Law</a:t>
          </a:r>
        </a:p>
      </dgm:t>
    </dgm:pt>
    <dgm:pt modelId="{977B9CDC-AA66-4FF4-A1D7-D1BB08EEC66A}" type="parTrans" cxnId="{C3038D83-0638-4964-A9C2-CBBD326A1E62}">
      <dgm:prSet/>
      <dgm:spPr/>
      <dgm:t>
        <a:bodyPr/>
        <a:lstStyle/>
        <a:p>
          <a:endParaRPr lang="en-US"/>
        </a:p>
      </dgm:t>
    </dgm:pt>
    <dgm:pt modelId="{F7E6BF40-FE9D-40FD-8698-A8F810374D7A}" type="sibTrans" cxnId="{C3038D83-0638-4964-A9C2-CBBD326A1E62}">
      <dgm:prSet/>
      <dgm:spPr/>
      <dgm:t>
        <a:bodyPr/>
        <a:lstStyle/>
        <a:p>
          <a:endParaRPr lang="en-US"/>
        </a:p>
      </dgm:t>
    </dgm:pt>
    <dgm:pt modelId="{B1FB0336-B676-4C95-BFF1-1FD0B209166B}">
      <dgm:prSet phldrT="[Text]"/>
      <dgm:spPr/>
      <dgm:t>
        <a:bodyPr/>
        <a:lstStyle/>
        <a:p>
          <a:r>
            <a:rPr lang="en-US" dirty="0">
              <a:latin typeface="+mn-lt"/>
            </a:rPr>
            <a:t>All licensed prescribers must check the CSMP when initially prescribing a Schedule II controlled substance, any opioid, or any benzodiazepine for a patient not suffering from a terminal illness and at minimum at least annually thereafter if treatment is continued</a:t>
          </a:r>
          <a:endParaRPr lang="en-US" dirty="0"/>
        </a:p>
      </dgm:t>
    </dgm:pt>
    <dgm:pt modelId="{A02BA6B9-6A82-4970-8A1B-283352D428DA}" type="parTrans" cxnId="{9C16A8C3-722D-4AE5-B018-D71C187C1E73}">
      <dgm:prSet/>
      <dgm:spPr/>
      <dgm:t>
        <a:bodyPr/>
        <a:lstStyle/>
        <a:p>
          <a:endParaRPr lang="en-US"/>
        </a:p>
      </dgm:t>
    </dgm:pt>
    <dgm:pt modelId="{427CC67F-A35D-45D4-BE85-44A6A1D3CEE6}" type="sibTrans" cxnId="{9C16A8C3-722D-4AE5-B018-D71C187C1E73}">
      <dgm:prSet/>
      <dgm:spPr/>
      <dgm:t>
        <a:bodyPr/>
        <a:lstStyle/>
        <a:p>
          <a:endParaRPr lang="en-US"/>
        </a:p>
      </dgm:t>
    </dgm:pt>
    <dgm:pt modelId="{5BDB0A48-BB49-4CAA-94EE-D99FA4315D15}">
      <dgm:prSet phldrT="[Text]"/>
      <dgm:spPr/>
      <dgm:t>
        <a:bodyPr/>
        <a:lstStyle/>
        <a:p>
          <a:r>
            <a:rPr lang="en-US" dirty="0"/>
            <a:t>Best Practice</a:t>
          </a:r>
        </a:p>
      </dgm:t>
    </dgm:pt>
    <dgm:pt modelId="{6B1FE090-4DBE-44B3-86A6-600FC2989CBA}" type="parTrans" cxnId="{68B04E23-8211-4D59-81D1-84BE99501BD1}">
      <dgm:prSet/>
      <dgm:spPr/>
      <dgm:t>
        <a:bodyPr/>
        <a:lstStyle/>
        <a:p>
          <a:endParaRPr lang="en-US"/>
        </a:p>
      </dgm:t>
    </dgm:pt>
    <dgm:pt modelId="{D742EC01-688F-4C64-A856-B7E9A1061824}" type="sibTrans" cxnId="{68B04E23-8211-4D59-81D1-84BE99501BD1}">
      <dgm:prSet/>
      <dgm:spPr/>
      <dgm:t>
        <a:bodyPr/>
        <a:lstStyle/>
        <a:p>
          <a:endParaRPr lang="en-US"/>
        </a:p>
      </dgm:t>
    </dgm:pt>
    <dgm:pt modelId="{DAD1B1B1-93ED-437A-B4B3-166302C35A64}">
      <dgm:prSet phldrT="[Text]"/>
      <dgm:spPr/>
      <dgm:t>
        <a:bodyPr/>
        <a:lstStyle/>
        <a:p>
          <a:r>
            <a:rPr lang="en-US" b="0" i="0" dirty="0"/>
            <a:t>Checking the CSMP when a new prescription is provided, or at least every 3 months</a:t>
          </a:r>
          <a:endParaRPr lang="en-US" dirty="0"/>
        </a:p>
      </dgm:t>
    </dgm:pt>
    <dgm:pt modelId="{C6597C29-168A-416F-8445-DF6DECE5323F}" type="parTrans" cxnId="{EEC6499D-7E6D-41DE-A151-0A5172D1B916}">
      <dgm:prSet/>
      <dgm:spPr/>
      <dgm:t>
        <a:bodyPr/>
        <a:lstStyle/>
        <a:p>
          <a:endParaRPr lang="en-US"/>
        </a:p>
      </dgm:t>
    </dgm:pt>
    <dgm:pt modelId="{2C2899AF-A315-46B9-8084-5BA44D351C28}" type="sibTrans" cxnId="{EEC6499D-7E6D-41DE-A151-0A5172D1B916}">
      <dgm:prSet/>
      <dgm:spPr/>
      <dgm:t>
        <a:bodyPr/>
        <a:lstStyle/>
        <a:p>
          <a:endParaRPr lang="en-US"/>
        </a:p>
      </dgm:t>
    </dgm:pt>
    <dgm:pt modelId="{3C688E3D-1F8B-485A-A6E1-0D635C0037B0}">
      <dgm:prSet phldrT="[Text]"/>
      <dgm:spPr/>
      <dgm:t>
        <a:bodyPr/>
        <a:lstStyle/>
        <a:p>
          <a:endParaRPr lang="en-US" dirty="0"/>
        </a:p>
      </dgm:t>
    </dgm:pt>
    <dgm:pt modelId="{9531EFDE-879D-4A8F-B45F-8C9D44E3A7C7}" type="parTrans" cxnId="{F50A041B-1CAF-4FD8-A14C-D4713FD6F8C9}">
      <dgm:prSet/>
      <dgm:spPr/>
      <dgm:t>
        <a:bodyPr/>
        <a:lstStyle/>
        <a:p>
          <a:endParaRPr lang="en-US"/>
        </a:p>
      </dgm:t>
    </dgm:pt>
    <dgm:pt modelId="{593208F6-E45B-41C6-9D37-4EBF14C2836C}" type="sibTrans" cxnId="{F50A041B-1CAF-4FD8-A14C-D4713FD6F8C9}">
      <dgm:prSet/>
      <dgm:spPr/>
      <dgm:t>
        <a:bodyPr/>
        <a:lstStyle/>
        <a:p>
          <a:endParaRPr lang="en-US"/>
        </a:p>
      </dgm:t>
    </dgm:pt>
    <dgm:pt modelId="{FBD9CCBC-5F3A-47F4-871A-485BC0C6FFDB}" type="pres">
      <dgm:prSet presAssocID="{21096006-3865-49FE-B843-8CED359E2FD2}" presName="linear" presStyleCnt="0">
        <dgm:presLayoutVars>
          <dgm:dir/>
          <dgm:animLvl val="lvl"/>
          <dgm:resizeHandles val="exact"/>
        </dgm:presLayoutVars>
      </dgm:prSet>
      <dgm:spPr/>
    </dgm:pt>
    <dgm:pt modelId="{50A492EF-36CD-4133-8AF9-B48007DE90CC}" type="pres">
      <dgm:prSet presAssocID="{4690F0F4-E6F3-40D9-A986-41E7214C1C01}" presName="parentLin" presStyleCnt="0"/>
      <dgm:spPr/>
    </dgm:pt>
    <dgm:pt modelId="{C90BBA05-1EDD-4C5D-8F3C-385813A31DB8}" type="pres">
      <dgm:prSet presAssocID="{4690F0F4-E6F3-40D9-A986-41E7214C1C01}" presName="parentLeftMargin" presStyleLbl="node1" presStyleIdx="0" presStyleCnt="2"/>
      <dgm:spPr/>
    </dgm:pt>
    <dgm:pt modelId="{A68A965E-FCCD-475B-839D-2499FE842453}" type="pres">
      <dgm:prSet presAssocID="{4690F0F4-E6F3-40D9-A986-41E7214C1C01}" presName="parentText" presStyleLbl="node1" presStyleIdx="0" presStyleCnt="2">
        <dgm:presLayoutVars>
          <dgm:chMax val="0"/>
          <dgm:bulletEnabled val="1"/>
        </dgm:presLayoutVars>
      </dgm:prSet>
      <dgm:spPr/>
    </dgm:pt>
    <dgm:pt modelId="{4EE143D6-9DC0-408A-8754-1C62F62842CF}" type="pres">
      <dgm:prSet presAssocID="{4690F0F4-E6F3-40D9-A986-41E7214C1C01}" presName="negativeSpace" presStyleCnt="0"/>
      <dgm:spPr/>
    </dgm:pt>
    <dgm:pt modelId="{38DEC6BC-C02C-4537-A360-1550E71954AA}" type="pres">
      <dgm:prSet presAssocID="{4690F0F4-E6F3-40D9-A986-41E7214C1C01}" presName="childText" presStyleLbl="conFgAcc1" presStyleIdx="0" presStyleCnt="2">
        <dgm:presLayoutVars>
          <dgm:bulletEnabled val="1"/>
        </dgm:presLayoutVars>
      </dgm:prSet>
      <dgm:spPr/>
    </dgm:pt>
    <dgm:pt modelId="{BF313F1D-61D3-47E7-A050-E3C400F2A6AA}" type="pres">
      <dgm:prSet presAssocID="{F7E6BF40-FE9D-40FD-8698-A8F810374D7A}" presName="spaceBetweenRectangles" presStyleCnt="0"/>
      <dgm:spPr/>
    </dgm:pt>
    <dgm:pt modelId="{379B3F27-02B4-46D8-8FED-580122FD44A7}" type="pres">
      <dgm:prSet presAssocID="{5BDB0A48-BB49-4CAA-94EE-D99FA4315D15}" presName="parentLin" presStyleCnt="0"/>
      <dgm:spPr/>
    </dgm:pt>
    <dgm:pt modelId="{CA770E3B-294D-4E03-8E45-B61E7037A37F}" type="pres">
      <dgm:prSet presAssocID="{5BDB0A48-BB49-4CAA-94EE-D99FA4315D15}" presName="parentLeftMargin" presStyleLbl="node1" presStyleIdx="0" presStyleCnt="2"/>
      <dgm:spPr/>
    </dgm:pt>
    <dgm:pt modelId="{3A1CA4EB-CAEF-4E6F-9B09-073E1DD8E140}" type="pres">
      <dgm:prSet presAssocID="{5BDB0A48-BB49-4CAA-94EE-D99FA4315D15}" presName="parentText" presStyleLbl="node1" presStyleIdx="1" presStyleCnt="2">
        <dgm:presLayoutVars>
          <dgm:chMax val="0"/>
          <dgm:bulletEnabled val="1"/>
        </dgm:presLayoutVars>
      </dgm:prSet>
      <dgm:spPr/>
    </dgm:pt>
    <dgm:pt modelId="{EA429D1B-E16A-4864-9C1E-12D8DF3B7277}" type="pres">
      <dgm:prSet presAssocID="{5BDB0A48-BB49-4CAA-94EE-D99FA4315D15}" presName="negativeSpace" presStyleCnt="0"/>
      <dgm:spPr/>
    </dgm:pt>
    <dgm:pt modelId="{45F69718-80B5-46E9-9B27-57AD25D4168C}" type="pres">
      <dgm:prSet presAssocID="{5BDB0A48-BB49-4CAA-94EE-D99FA4315D15}" presName="childText" presStyleLbl="conFgAcc1" presStyleIdx="1" presStyleCnt="2" custLinFactNeighborY="-10971">
        <dgm:presLayoutVars>
          <dgm:bulletEnabled val="1"/>
        </dgm:presLayoutVars>
      </dgm:prSet>
      <dgm:spPr/>
    </dgm:pt>
  </dgm:ptLst>
  <dgm:cxnLst>
    <dgm:cxn modelId="{F50A041B-1CAF-4FD8-A14C-D4713FD6F8C9}" srcId="{5BDB0A48-BB49-4CAA-94EE-D99FA4315D15}" destId="{3C688E3D-1F8B-485A-A6E1-0D635C0037B0}" srcOrd="0" destOrd="0" parTransId="{9531EFDE-879D-4A8F-B45F-8C9D44E3A7C7}" sibTransId="{593208F6-E45B-41C6-9D37-4EBF14C2836C}"/>
    <dgm:cxn modelId="{68B04E23-8211-4D59-81D1-84BE99501BD1}" srcId="{21096006-3865-49FE-B843-8CED359E2FD2}" destId="{5BDB0A48-BB49-4CAA-94EE-D99FA4315D15}" srcOrd="1" destOrd="0" parTransId="{6B1FE090-4DBE-44B3-86A6-600FC2989CBA}" sibTransId="{D742EC01-688F-4C64-A856-B7E9A1061824}"/>
    <dgm:cxn modelId="{26452342-AC55-476F-8EBD-8A84DB3B86B3}" type="presOf" srcId="{3C688E3D-1F8B-485A-A6E1-0D635C0037B0}" destId="{45F69718-80B5-46E9-9B27-57AD25D4168C}" srcOrd="0" destOrd="0" presId="urn:microsoft.com/office/officeart/2005/8/layout/list1"/>
    <dgm:cxn modelId="{AE070A4D-120E-4F4D-8739-031112067EDE}" type="presOf" srcId="{21096006-3865-49FE-B843-8CED359E2FD2}" destId="{FBD9CCBC-5F3A-47F4-871A-485BC0C6FFDB}" srcOrd="0" destOrd="0" presId="urn:microsoft.com/office/officeart/2005/8/layout/list1"/>
    <dgm:cxn modelId="{84D7E64E-335C-40B0-8343-DEE842D27348}" type="presOf" srcId="{5BDB0A48-BB49-4CAA-94EE-D99FA4315D15}" destId="{3A1CA4EB-CAEF-4E6F-9B09-073E1DD8E140}" srcOrd="1" destOrd="0" presId="urn:microsoft.com/office/officeart/2005/8/layout/list1"/>
    <dgm:cxn modelId="{C3038D83-0638-4964-A9C2-CBBD326A1E62}" srcId="{21096006-3865-49FE-B843-8CED359E2FD2}" destId="{4690F0F4-E6F3-40D9-A986-41E7214C1C01}" srcOrd="0" destOrd="0" parTransId="{977B9CDC-AA66-4FF4-A1D7-D1BB08EEC66A}" sibTransId="{F7E6BF40-FE9D-40FD-8698-A8F810374D7A}"/>
    <dgm:cxn modelId="{EEC6499D-7E6D-41DE-A151-0A5172D1B916}" srcId="{5BDB0A48-BB49-4CAA-94EE-D99FA4315D15}" destId="{DAD1B1B1-93ED-437A-B4B3-166302C35A64}" srcOrd="1" destOrd="0" parTransId="{C6597C29-168A-416F-8445-DF6DECE5323F}" sibTransId="{2C2899AF-A315-46B9-8084-5BA44D351C28}"/>
    <dgm:cxn modelId="{80AEEBA2-1C3C-46DA-BAF7-FE34952B658B}" type="presOf" srcId="{5BDB0A48-BB49-4CAA-94EE-D99FA4315D15}" destId="{CA770E3B-294D-4E03-8E45-B61E7037A37F}" srcOrd="0" destOrd="0" presId="urn:microsoft.com/office/officeart/2005/8/layout/list1"/>
    <dgm:cxn modelId="{15AB52B7-15BE-437E-9CB8-3E554A2F24A4}" type="presOf" srcId="{4690F0F4-E6F3-40D9-A986-41E7214C1C01}" destId="{A68A965E-FCCD-475B-839D-2499FE842453}" srcOrd="1" destOrd="0" presId="urn:microsoft.com/office/officeart/2005/8/layout/list1"/>
    <dgm:cxn modelId="{9C16A8C3-722D-4AE5-B018-D71C187C1E73}" srcId="{4690F0F4-E6F3-40D9-A986-41E7214C1C01}" destId="{B1FB0336-B676-4C95-BFF1-1FD0B209166B}" srcOrd="0" destOrd="0" parTransId="{A02BA6B9-6A82-4970-8A1B-283352D428DA}" sibTransId="{427CC67F-A35D-45D4-BE85-44A6A1D3CEE6}"/>
    <dgm:cxn modelId="{47F474C9-761B-40EE-BCFA-0C4DEE1FAAB6}" type="presOf" srcId="{DAD1B1B1-93ED-437A-B4B3-166302C35A64}" destId="{45F69718-80B5-46E9-9B27-57AD25D4168C}" srcOrd="0" destOrd="1" presId="urn:microsoft.com/office/officeart/2005/8/layout/list1"/>
    <dgm:cxn modelId="{4E5BA9E4-E50F-4753-A91F-3C45618E0E34}" type="presOf" srcId="{B1FB0336-B676-4C95-BFF1-1FD0B209166B}" destId="{38DEC6BC-C02C-4537-A360-1550E71954AA}" srcOrd="0" destOrd="0" presId="urn:microsoft.com/office/officeart/2005/8/layout/list1"/>
    <dgm:cxn modelId="{8A0C34FB-ABD7-4D0E-A34B-C2A136C13B75}" type="presOf" srcId="{4690F0F4-E6F3-40D9-A986-41E7214C1C01}" destId="{C90BBA05-1EDD-4C5D-8F3C-385813A31DB8}" srcOrd="0" destOrd="0" presId="urn:microsoft.com/office/officeart/2005/8/layout/list1"/>
    <dgm:cxn modelId="{16822E8E-9D33-4277-896F-284DE387E8C7}" type="presParOf" srcId="{FBD9CCBC-5F3A-47F4-871A-485BC0C6FFDB}" destId="{50A492EF-36CD-4133-8AF9-B48007DE90CC}" srcOrd="0" destOrd="0" presId="urn:microsoft.com/office/officeart/2005/8/layout/list1"/>
    <dgm:cxn modelId="{DA911C0C-A9CC-4CF7-B096-A2D0297ADFDA}" type="presParOf" srcId="{50A492EF-36CD-4133-8AF9-B48007DE90CC}" destId="{C90BBA05-1EDD-4C5D-8F3C-385813A31DB8}" srcOrd="0" destOrd="0" presId="urn:microsoft.com/office/officeart/2005/8/layout/list1"/>
    <dgm:cxn modelId="{6F7E062F-B68F-4552-8CE4-D57AF07852E2}" type="presParOf" srcId="{50A492EF-36CD-4133-8AF9-B48007DE90CC}" destId="{A68A965E-FCCD-475B-839D-2499FE842453}" srcOrd="1" destOrd="0" presId="urn:microsoft.com/office/officeart/2005/8/layout/list1"/>
    <dgm:cxn modelId="{4A044C0A-55D5-4855-B1AB-D18532B303C3}" type="presParOf" srcId="{FBD9CCBC-5F3A-47F4-871A-485BC0C6FFDB}" destId="{4EE143D6-9DC0-408A-8754-1C62F62842CF}" srcOrd="1" destOrd="0" presId="urn:microsoft.com/office/officeart/2005/8/layout/list1"/>
    <dgm:cxn modelId="{2280D139-883F-4827-9143-B4A1F2D217CE}" type="presParOf" srcId="{FBD9CCBC-5F3A-47F4-871A-485BC0C6FFDB}" destId="{38DEC6BC-C02C-4537-A360-1550E71954AA}" srcOrd="2" destOrd="0" presId="urn:microsoft.com/office/officeart/2005/8/layout/list1"/>
    <dgm:cxn modelId="{8DB7A505-1BCC-4E4C-B22E-CAE227A29D11}" type="presParOf" srcId="{FBD9CCBC-5F3A-47F4-871A-485BC0C6FFDB}" destId="{BF313F1D-61D3-47E7-A050-E3C400F2A6AA}" srcOrd="3" destOrd="0" presId="urn:microsoft.com/office/officeart/2005/8/layout/list1"/>
    <dgm:cxn modelId="{1EC817C1-E75B-4E89-A889-EBD3DFA3BAB2}" type="presParOf" srcId="{FBD9CCBC-5F3A-47F4-871A-485BC0C6FFDB}" destId="{379B3F27-02B4-46D8-8FED-580122FD44A7}" srcOrd="4" destOrd="0" presId="urn:microsoft.com/office/officeart/2005/8/layout/list1"/>
    <dgm:cxn modelId="{88A03ED4-F4DF-424E-9EF6-81E6E3CBBF78}" type="presParOf" srcId="{379B3F27-02B4-46D8-8FED-580122FD44A7}" destId="{CA770E3B-294D-4E03-8E45-B61E7037A37F}" srcOrd="0" destOrd="0" presId="urn:microsoft.com/office/officeart/2005/8/layout/list1"/>
    <dgm:cxn modelId="{E16D81B4-2193-4F17-BF18-9FEB6DE35D01}" type="presParOf" srcId="{379B3F27-02B4-46D8-8FED-580122FD44A7}" destId="{3A1CA4EB-CAEF-4E6F-9B09-073E1DD8E140}" srcOrd="1" destOrd="0" presId="urn:microsoft.com/office/officeart/2005/8/layout/list1"/>
    <dgm:cxn modelId="{E6F9E49B-EA0A-4EB8-A916-0DB5579BEAA2}" type="presParOf" srcId="{FBD9CCBC-5F3A-47F4-871A-485BC0C6FFDB}" destId="{EA429D1B-E16A-4864-9C1E-12D8DF3B7277}" srcOrd="5" destOrd="0" presId="urn:microsoft.com/office/officeart/2005/8/layout/list1"/>
    <dgm:cxn modelId="{E50D3288-9688-4BD0-9E85-CE57409BBEE0}" type="presParOf" srcId="{FBD9CCBC-5F3A-47F4-871A-485BC0C6FFDB}" destId="{45F69718-80B5-46E9-9B27-57AD25D416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FB8761-17F2-46FB-A87B-F8C1FC6BF6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30E9C04-6A6A-46B0-9B09-211D2FED65EB}">
      <dgm:prSet custT="1"/>
      <dgm:spPr/>
      <dgm:t>
        <a:bodyPr/>
        <a:lstStyle/>
        <a:p>
          <a:pPr algn="l"/>
          <a:r>
            <a:rPr lang="en-US" sz="1800" b="1" dirty="0">
              <a:solidFill>
                <a:schemeClr val="accent1"/>
              </a:solidFill>
              <a:latin typeface="+mn-lt"/>
            </a:rPr>
            <a:t>Preschool-aged Children</a:t>
          </a:r>
          <a:r>
            <a:rPr lang="en-US" sz="1800" b="1" baseline="30000" dirty="0">
              <a:solidFill>
                <a:schemeClr val="accent1"/>
              </a:solidFill>
              <a:latin typeface="+mn-lt"/>
            </a:rPr>
            <a:t>1</a:t>
          </a:r>
          <a:r>
            <a:rPr lang="en-US" sz="1800" b="1" dirty="0">
              <a:solidFill>
                <a:schemeClr val="accent1"/>
              </a:solidFill>
              <a:latin typeface="+mn-lt"/>
            </a:rPr>
            <a:t> </a:t>
          </a:r>
        </a:p>
        <a:p>
          <a:pPr algn="l"/>
          <a:r>
            <a:rPr lang="en-US" sz="1800" dirty="0">
              <a:solidFill>
                <a:schemeClr val="accent1"/>
              </a:solidFill>
              <a:latin typeface="+mn-lt"/>
            </a:rPr>
            <a:t>(&lt; 6 years of age)</a:t>
          </a:r>
        </a:p>
      </dgm:t>
    </dgm:pt>
    <dgm:pt modelId="{4E893FE0-5DAC-44CD-845B-25AA257A07E7}" type="parTrans" cxnId="{AEED5408-7E00-4B86-A64F-821C26BFBD8C}">
      <dgm:prSet/>
      <dgm:spPr/>
      <dgm:t>
        <a:bodyPr/>
        <a:lstStyle/>
        <a:p>
          <a:pPr algn="r"/>
          <a:endParaRPr lang="en-US" sz="2000">
            <a:solidFill>
              <a:schemeClr val="accent6"/>
            </a:solidFill>
          </a:endParaRPr>
        </a:p>
      </dgm:t>
    </dgm:pt>
    <dgm:pt modelId="{356C5455-207F-41D8-908B-92FFE1351376}" type="sibTrans" cxnId="{AEED5408-7E00-4B86-A64F-821C26BFBD8C}">
      <dgm:prSet/>
      <dgm:spPr/>
      <dgm:t>
        <a:bodyPr/>
        <a:lstStyle/>
        <a:p>
          <a:pPr algn="r"/>
          <a:endParaRPr lang="en-US" sz="2000">
            <a:solidFill>
              <a:schemeClr val="accent6"/>
            </a:solidFill>
          </a:endParaRPr>
        </a:p>
      </dgm:t>
    </dgm:pt>
    <dgm:pt modelId="{7DBC4C99-3B7C-40D9-9576-E203ABC50533}">
      <dgm:prSet custT="1"/>
      <dgm:spPr/>
      <dgm:t>
        <a:bodyPr/>
        <a:lstStyle/>
        <a:p>
          <a:pPr algn="just"/>
          <a:r>
            <a:rPr lang="en-US" sz="1800" b="0" dirty="0">
              <a:solidFill>
                <a:schemeClr val="accent6"/>
              </a:solidFill>
              <a:latin typeface="+mn-lt"/>
            </a:rPr>
            <a:t>Behavioral parent management training (BPMT) and/or classroom interventions</a:t>
          </a:r>
        </a:p>
      </dgm:t>
    </dgm:pt>
    <dgm:pt modelId="{754C5684-F6EB-4BED-A1D0-BEECF8C7CDFD}" type="parTrans" cxnId="{E523544A-E5B6-4A14-B534-F523B1C09659}">
      <dgm:prSet/>
      <dgm:spPr/>
      <dgm:t>
        <a:bodyPr/>
        <a:lstStyle/>
        <a:p>
          <a:pPr algn="r"/>
          <a:endParaRPr lang="en-US" sz="2000">
            <a:solidFill>
              <a:schemeClr val="accent6"/>
            </a:solidFill>
          </a:endParaRPr>
        </a:p>
      </dgm:t>
    </dgm:pt>
    <dgm:pt modelId="{0DB48AF3-9CEB-4A20-AA19-B70B10D939E8}" type="sibTrans" cxnId="{E523544A-E5B6-4A14-B534-F523B1C09659}">
      <dgm:prSet/>
      <dgm:spPr/>
      <dgm:t>
        <a:bodyPr/>
        <a:lstStyle/>
        <a:p>
          <a:pPr algn="r"/>
          <a:endParaRPr lang="en-US" sz="2000">
            <a:solidFill>
              <a:schemeClr val="accent6"/>
            </a:solidFill>
          </a:endParaRPr>
        </a:p>
      </dgm:t>
    </dgm:pt>
    <dgm:pt modelId="{DF04AC45-B4B0-4743-8B2B-166F7B0D0334}">
      <dgm:prSet custT="1"/>
      <dgm:spPr/>
      <dgm:t>
        <a:bodyPr/>
        <a:lstStyle/>
        <a:p>
          <a:pPr algn="l"/>
          <a:r>
            <a:rPr lang="en-US" sz="1800" b="1" dirty="0">
              <a:solidFill>
                <a:schemeClr val="accent1"/>
              </a:solidFill>
              <a:latin typeface="+mn-lt"/>
            </a:rPr>
            <a:t>School-aged Children</a:t>
          </a:r>
          <a:r>
            <a:rPr lang="en-US" sz="1800" b="1" baseline="30000" dirty="0">
              <a:solidFill>
                <a:schemeClr val="accent1"/>
              </a:solidFill>
              <a:latin typeface="+mn-lt"/>
            </a:rPr>
            <a:t>1</a:t>
          </a:r>
          <a:r>
            <a:rPr lang="en-US" sz="1800" b="1" dirty="0">
              <a:solidFill>
                <a:schemeClr val="accent1"/>
              </a:solidFill>
              <a:latin typeface="+mn-lt"/>
            </a:rPr>
            <a:t> </a:t>
          </a:r>
        </a:p>
        <a:p>
          <a:pPr algn="l"/>
          <a:r>
            <a:rPr lang="en-US" sz="1800" dirty="0">
              <a:solidFill>
                <a:schemeClr val="accent1"/>
              </a:solidFill>
              <a:latin typeface="+mn-lt"/>
            </a:rPr>
            <a:t>(6 years of age to 12th birthday)</a:t>
          </a:r>
        </a:p>
      </dgm:t>
    </dgm:pt>
    <dgm:pt modelId="{B1BF16F2-B6E2-446F-A2CB-9FF607457AEB}" type="parTrans" cxnId="{4296D8CE-3D2C-401A-9C71-7508CBA01C54}">
      <dgm:prSet/>
      <dgm:spPr/>
      <dgm:t>
        <a:bodyPr/>
        <a:lstStyle/>
        <a:p>
          <a:pPr algn="r"/>
          <a:endParaRPr lang="en-US" sz="2000">
            <a:solidFill>
              <a:schemeClr val="accent6"/>
            </a:solidFill>
          </a:endParaRPr>
        </a:p>
      </dgm:t>
    </dgm:pt>
    <dgm:pt modelId="{BB56C28A-2767-467F-BA59-BA77CECC220D}" type="sibTrans" cxnId="{4296D8CE-3D2C-401A-9C71-7508CBA01C54}">
      <dgm:prSet/>
      <dgm:spPr/>
      <dgm:t>
        <a:bodyPr/>
        <a:lstStyle/>
        <a:p>
          <a:pPr algn="r"/>
          <a:endParaRPr lang="en-US" sz="2000">
            <a:solidFill>
              <a:schemeClr val="accent6"/>
            </a:solidFill>
          </a:endParaRPr>
        </a:p>
      </dgm:t>
    </dgm:pt>
    <dgm:pt modelId="{54B62D50-3FCF-4BEC-8429-8E80728872F3}">
      <dgm:prSet custT="1"/>
      <dgm:spPr/>
      <dgm:t>
        <a:bodyPr/>
        <a:lstStyle/>
        <a:p>
          <a:pPr algn="just"/>
          <a:r>
            <a:rPr lang="en-US" sz="1800" b="1" dirty="0">
              <a:solidFill>
                <a:schemeClr val="accent6"/>
              </a:solidFill>
              <a:latin typeface="+mn-lt"/>
            </a:rPr>
            <a:t>FDA-approved medication </a:t>
          </a:r>
          <a:r>
            <a:rPr lang="en-US" sz="1800" dirty="0">
              <a:solidFill>
                <a:schemeClr val="accent6"/>
              </a:solidFill>
              <a:latin typeface="+mn-lt"/>
            </a:rPr>
            <a:t>for ADHD</a:t>
          </a:r>
        </a:p>
      </dgm:t>
    </dgm:pt>
    <dgm:pt modelId="{0AC64769-9646-4D89-9BC8-42AD94FCB3AD}" type="parTrans" cxnId="{5900E0F8-BD9C-41C1-B8F5-EC28D7C1D5A9}">
      <dgm:prSet/>
      <dgm:spPr/>
      <dgm:t>
        <a:bodyPr/>
        <a:lstStyle/>
        <a:p>
          <a:pPr algn="r"/>
          <a:endParaRPr lang="en-US" sz="2000">
            <a:solidFill>
              <a:schemeClr val="accent6"/>
            </a:solidFill>
          </a:endParaRPr>
        </a:p>
      </dgm:t>
    </dgm:pt>
    <dgm:pt modelId="{FDFF7ED8-6554-4BEF-8F01-BA127CDD5DE0}" type="sibTrans" cxnId="{5900E0F8-BD9C-41C1-B8F5-EC28D7C1D5A9}">
      <dgm:prSet/>
      <dgm:spPr/>
      <dgm:t>
        <a:bodyPr/>
        <a:lstStyle/>
        <a:p>
          <a:pPr algn="r"/>
          <a:endParaRPr lang="en-US" sz="2000">
            <a:solidFill>
              <a:schemeClr val="accent6"/>
            </a:solidFill>
          </a:endParaRPr>
        </a:p>
      </dgm:t>
    </dgm:pt>
    <dgm:pt modelId="{CCC32F7E-CE3C-43C7-9F77-8864FB9718C5}">
      <dgm:prSet custT="1"/>
      <dgm:spPr>
        <a:ln>
          <a:noFill/>
        </a:ln>
      </dgm:spPr>
      <dgm:t>
        <a:bodyPr/>
        <a:lstStyle/>
        <a:p>
          <a:pPr algn="just"/>
          <a:r>
            <a:rPr lang="en-US" sz="1800" dirty="0">
              <a:solidFill>
                <a:schemeClr val="accent6"/>
              </a:solidFill>
              <a:latin typeface="+mn-lt"/>
            </a:rPr>
            <a:t>With non-pharmacological interventions </a:t>
          </a:r>
        </a:p>
      </dgm:t>
    </dgm:pt>
    <dgm:pt modelId="{F2B9E4EE-8EA0-4D07-B06C-A5CCAA198006}" type="parTrans" cxnId="{271DBAFA-6C31-4706-BA10-F6EDDDE9989F}">
      <dgm:prSet/>
      <dgm:spPr/>
      <dgm:t>
        <a:bodyPr/>
        <a:lstStyle/>
        <a:p>
          <a:pPr algn="r"/>
          <a:endParaRPr lang="en-US" sz="2000">
            <a:solidFill>
              <a:schemeClr val="accent6"/>
            </a:solidFill>
          </a:endParaRPr>
        </a:p>
      </dgm:t>
    </dgm:pt>
    <dgm:pt modelId="{BAD12EAA-7CBB-4C6F-AC35-FE6EFEC2F21A}" type="sibTrans" cxnId="{271DBAFA-6C31-4706-BA10-F6EDDDE9989F}">
      <dgm:prSet/>
      <dgm:spPr/>
      <dgm:t>
        <a:bodyPr/>
        <a:lstStyle/>
        <a:p>
          <a:pPr algn="r"/>
          <a:endParaRPr lang="en-US" sz="2000">
            <a:solidFill>
              <a:schemeClr val="accent6"/>
            </a:solidFill>
          </a:endParaRPr>
        </a:p>
      </dgm:t>
    </dgm:pt>
    <dgm:pt modelId="{E610AC2D-650F-4E22-866A-36971068507D}">
      <dgm:prSet custT="1"/>
      <dgm:spPr/>
      <dgm:t>
        <a:bodyPr/>
        <a:lstStyle/>
        <a:p>
          <a:pPr algn="l"/>
          <a:r>
            <a:rPr lang="en-US" sz="1800" b="1">
              <a:solidFill>
                <a:schemeClr val="accent1"/>
              </a:solidFill>
              <a:latin typeface="+mn-lt"/>
            </a:rPr>
            <a:t>Adolescents</a:t>
          </a:r>
          <a:r>
            <a:rPr lang="en-US" sz="1800" b="1" baseline="30000">
              <a:solidFill>
                <a:schemeClr val="accent1"/>
              </a:solidFill>
              <a:latin typeface="+mn-lt"/>
            </a:rPr>
            <a:t>1</a:t>
          </a:r>
          <a:endParaRPr lang="en-US" sz="1800" b="1">
            <a:solidFill>
              <a:schemeClr val="accent1"/>
            </a:solidFill>
            <a:latin typeface="+mn-lt"/>
          </a:endParaRPr>
        </a:p>
        <a:p>
          <a:pPr algn="l"/>
          <a:r>
            <a:rPr lang="en-US" sz="1800">
              <a:solidFill>
                <a:schemeClr val="accent1"/>
              </a:solidFill>
              <a:latin typeface="+mn-lt"/>
            </a:rPr>
            <a:t>(12 years of age to 18th birthday)</a:t>
          </a:r>
        </a:p>
      </dgm:t>
    </dgm:pt>
    <dgm:pt modelId="{0E01BD27-ACBB-4CBD-8BAA-746873A079D0}" type="parTrans" cxnId="{5113FA95-0718-47C8-AA0D-88A3842706A0}">
      <dgm:prSet/>
      <dgm:spPr/>
      <dgm:t>
        <a:bodyPr/>
        <a:lstStyle/>
        <a:p>
          <a:pPr algn="r"/>
          <a:endParaRPr lang="en-US" sz="2000">
            <a:solidFill>
              <a:schemeClr val="accent6"/>
            </a:solidFill>
          </a:endParaRPr>
        </a:p>
      </dgm:t>
    </dgm:pt>
    <dgm:pt modelId="{B974D8B1-AAFF-4E5D-B04A-9098BC3356D8}" type="sibTrans" cxnId="{5113FA95-0718-47C8-AA0D-88A3842706A0}">
      <dgm:prSet/>
      <dgm:spPr/>
      <dgm:t>
        <a:bodyPr/>
        <a:lstStyle/>
        <a:p>
          <a:pPr algn="r"/>
          <a:endParaRPr lang="en-US" sz="2000">
            <a:solidFill>
              <a:schemeClr val="accent6"/>
            </a:solidFill>
          </a:endParaRPr>
        </a:p>
      </dgm:t>
    </dgm:pt>
    <dgm:pt modelId="{171BB6FE-262A-4E82-8CDF-B0B33048E8DE}">
      <dgm:prSet custT="1"/>
      <dgm:spPr/>
      <dgm:t>
        <a:bodyPr/>
        <a:lstStyle/>
        <a:p>
          <a:pPr algn="just"/>
          <a:r>
            <a:rPr lang="en-US" sz="1800" b="1" dirty="0">
              <a:solidFill>
                <a:schemeClr val="accent6"/>
              </a:solidFill>
              <a:latin typeface="+mn-lt"/>
            </a:rPr>
            <a:t>FDA-approved medication </a:t>
          </a:r>
          <a:r>
            <a:rPr lang="en-US" sz="1800" dirty="0">
              <a:solidFill>
                <a:schemeClr val="accent6"/>
              </a:solidFill>
              <a:latin typeface="+mn-lt"/>
            </a:rPr>
            <a:t>for ADHD</a:t>
          </a:r>
        </a:p>
      </dgm:t>
    </dgm:pt>
    <dgm:pt modelId="{B1EA1D80-5926-4084-BFB5-BBBD8949E078}" type="parTrans" cxnId="{D2D70985-F241-4D7B-AC0E-1D014DABF78E}">
      <dgm:prSet/>
      <dgm:spPr/>
      <dgm:t>
        <a:bodyPr/>
        <a:lstStyle/>
        <a:p>
          <a:pPr algn="r"/>
          <a:endParaRPr lang="en-US" sz="2000">
            <a:solidFill>
              <a:schemeClr val="accent6"/>
            </a:solidFill>
          </a:endParaRPr>
        </a:p>
      </dgm:t>
    </dgm:pt>
    <dgm:pt modelId="{5FB2FAE5-094C-41BD-9065-2AC7A10F98D8}" type="sibTrans" cxnId="{D2D70985-F241-4D7B-AC0E-1D014DABF78E}">
      <dgm:prSet/>
      <dgm:spPr/>
      <dgm:t>
        <a:bodyPr/>
        <a:lstStyle/>
        <a:p>
          <a:pPr algn="r"/>
          <a:endParaRPr lang="en-US" sz="2000">
            <a:solidFill>
              <a:schemeClr val="accent6"/>
            </a:solidFill>
          </a:endParaRPr>
        </a:p>
      </dgm:t>
    </dgm:pt>
    <dgm:pt modelId="{49D541E2-B5EC-4E95-9ED5-848C9F6C7AFC}">
      <dgm:prSet custT="1"/>
      <dgm:spPr/>
      <dgm:t>
        <a:bodyPr/>
        <a:lstStyle/>
        <a:p>
          <a:pPr algn="just"/>
          <a:r>
            <a:rPr lang="en-US" sz="1800" dirty="0">
              <a:solidFill>
                <a:schemeClr val="accent6"/>
              </a:solidFill>
              <a:latin typeface="+mn-lt"/>
            </a:rPr>
            <a:t>Non-pharmacological interventions encouraged </a:t>
          </a:r>
        </a:p>
      </dgm:t>
    </dgm:pt>
    <dgm:pt modelId="{BFBC044B-85BA-4F1B-B1DE-455CA8CF1923}" type="parTrans" cxnId="{F75C5F8D-A3CE-4941-ADAC-2A3A5CFE9313}">
      <dgm:prSet/>
      <dgm:spPr/>
      <dgm:t>
        <a:bodyPr/>
        <a:lstStyle/>
        <a:p>
          <a:pPr algn="r"/>
          <a:endParaRPr lang="en-US" sz="2000">
            <a:solidFill>
              <a:schemeClr val="accent6"/>
            </a:solidFill>
          </a:endParaRPr>
        </a:p>
      </dgm:t>
    </dgm:pt>
    <dgm:pt modelId="{A76390B8-081B-4C25-973E-3AADAC21BEBE}" type="sibTrans" cxnId="{F75C5F8D-A3CE-4941-ADAC-2A3A5CFE9313}">
      <dgm:prSet/>
      <dgm:spPr/>
      <dgm:t>
        <a:bodyPr/>
        <a:lstStyle/>
        <a:p>
          <a:pPr algn="r"/>
          <a:endParaRPr lang="en-US" sz="2000">
            <a:solidFill>
              <a:schemeClr val="accent6"/>
            </a:solidFill>
          </a:endParaRPr>
        </a:p>
      </dgm:t>
    </dgm:pt>
    <dgm:pt modelId="{88A2B1F9-B6C4-4B56-B04B-9FA9F79BDC86}">
      <dgm:prSet custT="1"/>
      <dgm:spPr/>
      <dgm:t>
        <a:bodyPr/>
        <a:lstStyle/>
        <a:p>
          <a:pPr algn="l"/>
          <a:r>
            <a:rPr lang="en-US" sz="1800" b="1">
              <a:solidFill>
                <a:schemeClr val="accent1"/>
              </a:solidFill>
              <a:latin typeface="+mn-lt"/>
            </a:rPr>
            <a:t>Adults</a:t>
          </a:r>
          <a:r>
            <a:rPr lang="en-US" sz="1800" b="1" baseline="30000">
              <a:solidFill>
                <a:schemeClr val="accent1"/>
              </a:solidFill>
              <a:latin typeface="+mn-lt"/>
            </a:rPr>
            <a:t>2</a:t>
          </a:r>
          <a:r>
            <a:rPr lang="en-US" sz="1800">
              <a:solidFill>
                <a:schemeClr val="accent1"/>
              </a:solidFill>
              <a:latin typeface="+mn-lt"/>
            </a:rPr>
            <a:t> </a:t>
          </a:r>
        </a:p>
        <a:p>
          <a:pPr algn="l"/>
          <a:r>
            <a:rPr lang="en-US" sz="1800">
              <a:solidFill>
                <a:schemeClr val="accent1"/>
              </a:solidFill>
              <a:latin typeface="+mn-lt"/>
            </a:rPr>
            <a:t>(18 years of age and older)</a:t>
          </a:r>
        </a:p>
      </dgm:t>
    </dgm:pt>
    <dgm:pt modelId="{92362414-42D5-4763-9DAB-E42DC8DDDB35}" type="parTrans" cxnId="{86BE51B7-11DC-4C01-A088-8A4F0491555B}">
      <dgm:prSet/>
      <dgm:spPr/>
      <dgm:t>
        <a:bodyPr/>
        <a:lstStyle/>
        <a:p>
          <a:pPr algn="r"/>
          <a:endParaRPr lang="en-US" sz="2000">
            <a:solidFill>
              <a:schemeClr val="accent6"/>
            </a:solidFill>
          </a:endParaRPr>
        </a:p>
      </dgm:t>
    </dgm:pt>
    <dgm:pt modelId="{36BA0EEE-18B0-4159-899F-2C1544479222}" type="sibTrans" cxnId="{86BE51B7-11DC-4C01-A088-8A4F0491555B}">
      <dgm:prSet/>
      <dgm:spPr/>
      <dgm:t>
        <a:bodyPr/>
        <a:lstStyle/>
        <a:p>
          <a:pPr algn="r"/>
          <a:endParaRPr lang="en-US" sz="2000">
            <a:solidFill>
              <a:schemeClr val="accent6"/>
            </a:solidFill>
          </a:endParaRPr>
        </a:p>
      </dgm:t>
    </dgm:pt>
    <dgm:pt modelId="{B051C652-6C3D-4244-B8E6-305419B9F27D}">
      <dgm:prSet custT="1"/>
      <dgm:spPr/>
      <dgm:t>
        <a:bodyPr/>
        <a:lstStyle/>
        <a:p>
          <a:pPr algn="just"/>
          <a:r>
            <a:rPr lang="en-US" sz="1800" b="1" dirty="0">
              <a:solidFill>
                <a:schemeClr val="accent6"/>
              </a:solidFill>
              <a:latin typeface="+mn-lt"/>
            </a:rPr>
            <a:t>FDA-approved medication </a:t>
          </a:r>
          <a:r>
            <a:rPr lang="en-US" sz="1800" dirty="0">
              <a:solidFill>
                <a:schemeClr val="accent6"/>
              </a:solidFill>
              <a:latin typeface="+mn-lt"/>
            </a:rPr>
            <a:t>for ADHD</a:t>
          </a:r>
        </a:p>
      </dgm:t>
    </dgm:pt>
    <dgm:pt modelId="{DDDE376F-26B7-43A8-AF9B-A7608A6A0F67}" type="parTrans" cxnId="{21C711BC-76F9-4273-A8C2-8447A071C86B}">
      <dgm:prSet/>
      <dgm:spPr/>
      <dgm:t>
        <a:bodyPr/>
        <a:lstStyle/>
        <a:p>
          <a:pPr algn="r"/>
          <a:endParaRPr lang="en-US" sz="2000">
            <a:solidFill>
              <a:schemeClr val="accent6"/>
            </a:solidFill>
          </a:endParaRPr>
        </a:p>
      </dgm:t>
    </dgm:pt>
    <dgm:pt modelId="{4A47E00D-832F-4512-9FBC-C004C08790E5}" type="sibTrans" cxnId="{21C711BC-76F9-4273-A8C2-8447A071C86B}">
      <dgm:prSet/>
      <dgm:spPr/>
      <dgm:t>
        <a:bodyPr/>
        <a:lstStyle/>
        <a:p>
          <a:pPr algn="r"/>
          <a:endParaRPr lang="en-US" sz="2000">
            <a:solidFill>
              <a:schemeClr val="accent6"/>
            </a:solidFill>
          </a:endParaRPr>
        </a:p>
      </dgm:t>
    </dgm:pt>
    <dgm:pt modelId="{9BEC8EDB-C78B-4C93-9B64-7A0CD5F7E22A}">
      <dgm:prSet custT="1"/>
      <dgm:spPr>
        <a:ln>
          <a:noFill/>
        </a:ln>
      </dgm:spPr>
      <dgm:t>
        <a:bodyPr/>
        <a:lstStyle/>
        <a:p>
          <a:pPr algn="just"/>
          <a:r>
            <a:rPr lang="en-US" sz="1800" dirty="0">
              <a:solidFill>
                <a:schemeClr val="accent6"/>
              </a:solidFill>
              <a:latin typeface="+mn-lt"/>
            </a:rPr>
            <a:t>Non-pharmacological interventions may help symptoms</a:t>
          </a:r>
        </a:p>
      </dgm:t>
    </dgm:pt>
    <dgm:pt modelId="{CB70C15B-D28B-4DCA-BF2C-C4B160B32C13}" type="parTrans" cxnId="{B8585F48-8A1A-4AAA-BD73-5DDA1339FB4F}">
      <dgm:prSet/>
      <dgm:spPr/>
      <dgm:t>
        <a:bodyPr/>
        <a:lstStyle/>
        <a:p>
          <a:pPr algn="r"/>
          <a:endParaRPr lang="en-US" sz="2000">
            <a:solidFill>
              <a:schemeClr val="accent6"/>
            </a:solidFill>
          </a:endParaRPr>
        </a:p>
      </dgm:t>
    </dgm:pt>
    <dgm:pt modelId="{D3E35951-AB0C-4D8F-A280-7289E4B61193}" type="sibTrans" cxnId="{B8585F48-8A1A-4AAA-BD73-5DDA1339FB4F}">
      <dgm:prSet/>
      <dgm:spPr/>
      <dgm:t>
        <a:bodyPr/>
        <a:lstStyle/>
        <a:p>
          <a:pPr algn="r"/>
          <a:endParaRPr lang="en-US" sz="2000">
            <a:solidFill>
              <a:schemeClr val="accent6"/>
            </a:solidFill>
          </a:endParaRPr>
        </a:p>
      </dgm:t>
    </dgm:pt>
    <dgm:pt modelId="{92D669CE-9841-4DE7-8359-9A89382CDC82}">
      <dgm:prSet custT="1"/>
      <dgm:spPr/>
      <dgm:t>
        <a:bodyPr/>
        <a:lstStyle/>
        <a:p>
          <a:pPr algn="l"/>
          <a:r>
            <a:rPr lang="en-US" sz="1300" b="0" i="0" baseline="0" dirty="0">
              <a:solidFill>
                <a:schemeClr val="tx1"/>
              </a:solidFill>
              <a:latin typeface="+mn-lt"/>
            </a:rPr>
            <a:t>If there is no significant improvement and continued moderate to severe disturbance, consider </a:t>
          </a:r>
          <a:r>
            <a:rPr lang="en-US" sz="1300" b="1" i="0" baseline="0" dirty="0">
              <a:solidFill>
                <a:schemeClr val="tx1"/>
              </a:solidFill>
              <a:latin typeface="+mn-lt"/>
            </a:rPr>
            <a:t>methylphenidate</a:t>
          </a:r>
          <a:r>
            <a:rPr lang="en-US" sz="1300" b="0" i="0" baseline="0" dirty="0">
              <a:solidFill>
                <a:schemeClr val="tx1"/>
              </a:solidFill>
              <a:latin typeface="+mn-lt"/>
            </a:rPr>
            <a:t> (</a:t>
          </a:r>
          <a:r>
            <a:rPr lang="en-US" sz="1300" b="1" i="0" baseline="0" dirty="0">
              <a:solidFill>
                <a:schemeClr val="tx1"/>
              </a:solidFill>
              <a:latin typeface="+mn-lt"/>
            </a:rPr>
            <a:t>4 years of age and older</a:t>
          </a:r>
          <a:r>
            <a:rPr lang="en-US" sz="1300" b="0" i="0" baseline="0" dirty="0">
              <a:solidFill>
                <a:schemeClr val="tx1"/>
              </a:solidFill>
              <a:latin typeface="+mn-lt"/>
            </a:rPr>
            <a:t>). Weigh the risks of starting methylphenidate against the harm of delaying treatment before the age of 6 years in areas in which evidence-based behavioral treatment are not available.</a:t>
          </a:r>
          <a:endParaRPr lang="en-US" sz="1300" dirty="0">
            <a:solidFill>
              <a:schemeClr val="accent6"/>
            </a:solidFill>
            <a:latin typeface="+mn-lt"/>
          </a:endParaRPr>
        </a:p>
      </dgm:t>
    </dgm:pt>
    <dgm:pt modelId="{4CED06D5-C6FC-4DBE-8B53-17E32373EC0B}" type="sibTrans" cxnId="{0D54DEB6-3BE5-4B34-B99A-C0DB0CF8453C}">
      <dgm:prSet/>
      <dgm:spPr/>
      <dgm:t>
        <a:bodyPr/>
        <a:lstStyle/>
        <a:p>
          <a:pPr algn="r"/>
          <a:endParaRPr lang="en-US" sz="2000">
            <a:solidFill>
              <a:schemeClr val="accent6"/>
            </a:solidFill>
          </a:endParaRPr>
        </a:p>
      </dgm:t>
    </dgm:pt>
    <dgm:pt modelId="{205043E4-2E26-468E-A8A2-2580B26FB37B}" type="parTrans" cxnId="{0D54DEB6-3BE5-4B34-B99A-C0DB0CF8453C}">
      <dgm:prSet/>
      <dgm:spPr/>
      <dgm:t>
        <a:bodyPr/>
        <a:lstStyle/>
        <a:p>
          <a:pPr algn="r"/>
          <a:endParaRPr lang="en-US" sz="2000">
            <a:solidFill>
              <a:schemeClr val="accent6"/>
            </a:solidFill>
          </a:endParaRPr>
        </a:p>
      </dgm:t>
    </dgm:pt>
    <dgm:pt modelId="{F866FE8F-E66B-4F1F-9D4F-7D4D19641E55}" type="pres">
      <dgm:prSet presAssocID="{73FB8761-17F2-46FB-A87B-F8C1FC6BF6AD}" presName="vert0" presStyleCnt="0">
        <dgm:presLayoutVars>
          <dgm:dir/>
          <dgm:animOne val="branch"/>
          <dgm:animLvl val="lvl"/>
        </dgm:presLayoutVars>
      </dgm:prSet>
      <dgm:spPr/>
    </dgm:pt>
    <dgm:pt modelId="{68C0124B-2C0F-49A0-8247-D08BE7756B42}" type="pres">
      <dgm:prSet presAssocID="{930E9C04-6A6A-46B0-9B09-211D2FED65EB}" presName="thickLine" presStyleLbl="alignNode1" presStyleIdx="0" presStyleCnt="4"/>
      <dgm:spPr/>
    </dgm:pt>
    <dgm:pt modelId="{0F0824F3-4518-4DAB-8B37-248D0FCEA2A6}" type="pres">
      <dgm:prSet presAssocID="{930E9C04-6A6A-46B0-9B09-211D2FED65EB}" presName="horz1" presStyleCnt="0"/>
      <dgm:spPr/>
    </dgm:pt>
    <dgm:pt modelId="{0946FE89-388E-42A0-8090-7AF56E91C88A}" type="pres">
      <dgm:prSet presAssocID="{930E9C04-6A6A-46B0-9B09-211D2FED65EB}" presName="tx1" presStyleLbl="revTx" presStyleIdx="0" presStyleCnt="12"/>
      <dgm:spPr/>
    </dgm:pt>
    <dgm:pt modelId="{7CC48EF4-EA4E-412E-B2C0-C4BAC6180080}" type="pres">
      <dgm:prSet presAssocID="{930E9C04-6A6A-46B0-9B09-211D2FED65EB}" presName="vert1" presStyleCnt="0"/>
      <dgm:spPr/>
    </dgm:pt>
    <dgm:pt modelId="{6E8B5721-1C9D-48B7-965B-B8CDF1D1E9F1}" type="pres">
      <dgm:prSet presAssocID="{7DBC4C99-3B7C-40D9-9576-E203ABC50533}" presName="vertSpace2a" presStyleCnt="0"/>
      <dgm:spPr/>
    </dgm:pt>
    <dgm:pt modelId="{795EF0D9-7253-4187-BF6C-C323D563F4E4}" type="pres">
      <dgm:prSet presAssocID="{7DBC4C99-3B7C-40D9-9576-E203ABC50533}" presName="horz2" presStyleCnt="0"/>
      <dgm:spPr/>
    </dgm:pt>
    <dgm:pt modelId="{EEDCD82B-D03B-4E1C-A25A-483F2800B231}" type="pres">
      <dgm:prSet presAssocID="{7DBC4C99-3B7C-40D9-9576-E203ABC50533}" presName="horzSpace2" presStyleCnt="0"/>
      <dgm:spPr/>
    </dgm:pt>
    <dgm:pt modelId="{74FF115A-6402-46E1-8105-E0BDD7971E53}" type="pres">
      <dgm:prSet presAssocID="{7DBC4C99-3B7C-40D9-9576-E203ABC50533}" presName="tx2" presStyleLbl="revTx" presStyleIdx="1" presStyleCnt="12"/>
      <dgm:spPr/>
    </dgm:pt>
    <dgm:pt modelId="{A0F090F7-C14B-46EE-BC66-7B8004418FC9}" type="pres">
      <dgm:prSet presAssocID="{7DBC4C99-3B7C-40D9-9576-E203ABC50533}" presName="vert2" presStyleCnt="0"/>
      <dgm:spPr/>
    </dgm:pt>
    <dgm:pt modelId="{0260BBC5-21A7-4A55-8D04-A8D4F29FB9D5}" type="pres">
      <dgm:prSet presAssocID="{7DBC4C99-3B7C-40D9-9576-E203ABC50533}" presName="thinLine2b" presStyleLbl="callout" presStyleIdx="0" presStyleCnt="8"/>
      <dgm:spPr/>
    </dgm:pt>
    <dgm:pt modelId="{4710CC36-F656-48CE-B411-F8C11B654E2A}" type="pres">
      <dgm:prSet presAssocID="{7DBC4C99-3B7C-40D9-9576-E203ABC50533}" presName="vertSpace2b" presStyleCnt="0"/>
      <dgm:spPr/>
    </dgm:pt>
    <dgm:pt modelId="{E69BA5B5-F751-4CA4-A427-89D6D6D58295}" type="pres">
      <dgm:prSet presAssocID="{92D669CE-9841-4DE7-8359-9A89382CDC82}" presName="horz2" presStyleCnt="0"/>
      <dgm:spPr/>
    </dgm:pt>
    <dgm:pt modelId="{B9856849-48E6-4D37-8AE6-21F6690512F6}" type="pres">
      <dgm:prSet presAssocID="{92D669CE-9841-4DE7-8359-9A89382CDC82}" presName="horzSpace2" presStyleCnt="0"/>
      <dgm:spPr/>
    </dgm:pt>
    <dgm:pt modelId="{0229C35A-C23F-415C-AA69-B96D8BBCB3C1}" type="pres">
      <dgm:prSet presAssocID="{92D669CE-9841-4DE7-8359-9A89382CDC82}" presName="tx2" presStyleLbl="revTx" presStyleIdx="2" presStyleCnt="12"/>
      <dgm:spPr/>
    </dgm:pt>
    <dgm:pt modelId="{509FB7C3-AB67-425F-8A59-63EF4190EF35}" type="pres">
      <dgm:prSet presAssocID="{92D669CE-9841-4DE7-8359-9A89382CDC82}" presName="vert2" presStyleCnt="0"/>
      <dgm:spPr/>
    </dgm:pt>
    <dgm:pt modelId="{747A1110-B9FB-4F10-93A6-A804A3E97DFE}" type="pres">
      <dgm:prSet presAssocID="{92D669CE-9841-4DE7-8359-9A89382CDC82}" presName="thinLine2b" presStyleLbl="callout" presStyleIdx="1" presStyleCnt="8"/>
      <dgm:spPr/>
    </dgm:pt>
    <dgm:pt modelId="{35FEB905-B791-4204-B206-AA84F9D4D692}" type="pres">
      <dgm:prSet presAssocID="{92D669CE-9841-4DE7-8359-9A89382CDC82}" presName="vertSpace2b" presStyleCnt="0"/>
      <dgm:spPr/>
    </dgm:pt>
    <dgm:pt modelId="{33A77237-6231-432B-BCF9-79A79EAD5596}" type="pres">
      <dgm:prSet presAssocID="{DF04AC45-B4B0-4743-8B2B-166F7B0D0334}" presName="thickLine" presStyleLbl="alignNode1" presStyleIdx="1" presStyleCnt="4"/>
      <dgm:spPr/>
    </dgm:pt>
    <dgm:pt modelId="{9BC77F66-8DA2-44FC-9369-C635222F3901}" type="pres">
      <dgm:prSet presAssocID="{DF04AC45-B4B0-4743-8B2B-166F7B0D0334}" presName="horz1" presStyleCnt="0"/>
      <dgm:spPr/>
    </dgm:pt>
    <dgm:pt modelId="{B3BECB22-FD19-4109-9D9F-6E5EA2ED561B}" type="pres">
      <dgm:prSet presAssocID="{DF04AC45-B4B0-4743-8B2B-166F7B0D0334}" presName="tx1" presStyleLbl="revTx" presStyleIdx="3" presStyleCnt="12"/>
      <dgm:spPr/>
    </dgm:pt>
    <dgm:pt modelId="{CBA3A1FA-3A2F-467C-A17F-B2AA4D9DC6A1}" type="pres">
      <dgm:prSet presAssocID="{DF04AC45-B4B0-4743-8B2B-166F7B0D0334}" presName="vert1" presStyleCnt="0"/>
      <dgm:spPr/>
    </dgm:pt>
    <dgm:pt modelId="{B490DB75-D78C-4D88-80D7-9D943E95E96B}" type="pres">
      <dgm:prSet presAssocID="{54B62D50-3FCF-4BEC-8429-8E80728872F3}" presName="vertSpace2a" presStyleCnt="0"/>
      <dgm:spPr/>
    </dgm:pt>
    <dgm:pt modelId="{E057F914-6496-4ED9-AD5D-AFD77E72C2B6}" type="pres">
      <dgm:prSet presAssocID="{54B62D50-3FCF-4BEC-8429-8E80728872F3}" presName="horz2" presStyleCnt="0"/>
      <dgm:spPr/>
    </dgm:pt>
    <dgm:pt modelId="{18F8FF8B-A8DB-481F-86AD-752D23139DFF}" type="pres">
      <dgm:prSet presAssocID="{54B62D50-3FCF-4BEC-8429-8E80728872F3}" presName="horzSpace2" presStyleCnt="0"/>
      <dgm:spPr/>
    </dgm:pt>
    <dgm:pt modelId="{7DC8AB71-22B8-4B46-8BD1-8580370FC75B}" type="pres">
      <dgm:prSet presAssocID="{54B62D50-3FCF-4BEC-8429-8E80728872F3}" presName="tx2" presStyleLbl="revTx" presStyleIdx="4" presStyleCnt="12"/>
      <dgm:spPr/>
    </dgm:pt>
    <dgm:pt modelId="{689E3DDD-0A9B-4236-9804-B75F31B29CC7}" type="pres">
      <dgm:prSet presAssocID="{54B62D50-3FCF-4BEC-8429-8E80728872F3}" presName="vert2" presStyleCnt="0"/>
      <dgm:spPr/>
    </dgm:pt>
    <dgm:pt modelId="{91B436D1-AF04-41E8-A117-6786B7970862}" type="pres">
      <dgm:prSet presAssocID="{54B62D50-3FCF-4BEC-8429-8E80728872F3}" presName="thinLine2b" presStyleLbl="callout" presStyleIdx="2" presStyleCnt="8"/>
      <dgm:spPr/>
    </dgm:pt>
    <dgm:pt modelId="{D0708722-EA65-4C78-A2D5-C34551390961}" type="pres">
      <dgm:prSet presAssocID="{54B62D50-3FCF-4BEC-8429-8E80728872F3}" presName="vertSpace2b" presStyleCnt="0"/>
      <dgm:spPr/>
    </dgm:pt>
    <dgm:pt modelId="{4D3E11C3-A8BB-4A86-8B3C-5D180097027C}" type="pres">
      <dgm:prSet presAssocID="{CCC32F7E-CE3C-43C7-9F77-8864FB9718C5}" presName="horz2" presStyleCnt="0"/>
      <dgm:spPr/>
    </dgm:pt>
    <dgm:pt modelId="{2096CC3E-F1D6-4D4C-9808-65AC58041EE5}" type="pres">
      <dgm:prSet presAssocID="{CCC32F7E-CE3C-43C7-9F77-8864FB9718C5}" presName="horzSpace2" presStyleCnt="0"/>
      <dgm:spPr/>
    </dgm:pt>
    <dgm:pt modelId="{9367624B-B5E6-4A1E-8402-27CDC6AEF4FD}" type="pres">
      <dgm:prSet presAssocID="{CCC32F7E-CE3C-43C7-9F77-8864FB9718C5}" presName="tx2" presStyleLbl="revTx" presStyleIdx="5" presStyleCnt="12"/>
      <dgm:spPr/>
    </dgm:pt>
    <dgm:pt modelId="{5C0884E2-D771-414D-A754-4FE1FAC2CCAB}" type="pres">
      <dgm:prSet presAssocID="{CCC32F7E-CE3C-43C7-9F77-8864FB9718C5}" presName="vert2" presStyleCnt="0"/>
      <dgm:spPr/>
    </dgm:pt>
    <dgm:pt modelId="{A3804CA9-8218-4049-9C70-6C1BF01BF944}" type="pres">
      <dgm:prSet presAssocID="{CCC32F7E-CE3C-43C7-9F77-8864FB9718C5}" presName="thinLine2b" presStyleLbl="callout" presStyleIdx="3" presStyleCnt="8"/>
      <dgm:spPr/>
    </dgm:pt>
    <dgm:pt modelId="{24BCEF1A-6C91-4A16-A304-57D2EFBADFC7}" type="pres">
      <dgm:prSet presAssocID="{CCC32F7E-CE3C-43C7-9F77-8864FB9718C5}" presName="vertSpace2b" presStyleCnt="0"/>
      <dgm:spPr/>
    </dgm:pt>
    <dgm:pt modelId="{C80F9A51-C6B1-43D1-BA4F-95FB909EA3B7}" type="pres">
      <dgm:prSet presAssocID="{E610AC2D-650F-4E22-866A-36971068507D}" presName="thickLine" presStyleLbl="alignNode1" presStyleIdx="2" presStyleCnt="4"/>
      <dgm:spPr/>
    </dgm:pt>
    <dgm:pt modelId="{1FF78665-0458-4395-A3C1-8CA89042BF37}" type="pres">
      <dgm:prSet presAssocID="{E610AC2D-650F-4E22-866A-36971068507D}" presName="horz1" presStyleCnt="0"/>
      <dgm:spPr/>
    </dgm:pt>
    <dgm:pt modelId="{92BD3166-BBB7-4217-B0BD-7D81859D251B}" type="pres">
      <dgm:prSet presAssocID="{E610AC2D-650F-4E22-866A-36971068507D}" presName="tx1" presStyleLbl="revTx" presStyleIdx="6" presStyleCnt="12"/>
      <dgm:spPr/>
    </dgm:pt>
    <dgm:pt modelId="{FA299820-8E17-4535-8CA5-A14EAF7D54E2}" type="pres">
      <dgm:prSet presAssocID="{E610AC2D-650F-4E22-866A-36971068507D}" presName="vert1" presStyleCnt="0"/>
      <dgm:spPr/>
    </dgm:pt>
    <dgm:pt modelId="{35F11634-1496-468F-B6C2-CB9FAD978745}" type="pres">
      <dgm:prSet presAssocID="{171BB6FE-262A-4E82-8CDF-B0B33048E8DE}" presName="vertSpace2a" presStyleCnt="0"/>
      <dgm:spPr/>
    </dgm:pt>
    <dgm:pt modelId="{2CC2B75B-5C11-4464-BBFD-72E046A7D01B}" type="pres">
      <dgm:prSet presAssocID="{171BB6FE-262A-4E82-8CDF-B0B33048E8DE}" presName="horz2" presStyleCnt="0"/>
      <dgm:spPr/>
    </dgm:pt>
    <dgm:pt modelId="{84EED30D-B5AD-43B9-BB54-801D747D5FC4}" type="pres">
      <dgm:prSet presAssocID="{171BB6FE-262A-4E82-8CDF-B0B33048E8DE}" presName="horzSpace2" presStyleCnt="0"/>
      <dgm:spPr/>
    </dgm:pt>
    <dgm:pt modelId="{CC445732-DDAE-4C4B-A7FE-EFF3D6EB5C6D}" type="pres">
      <dgm:prSet presAssocID="{171BB6FE-262A-4E82-8CDF-B0B33048E8DE}" presName="tx2" presStyleLbl="revTx" presStyleIdx="7" presStyleCnt="12"/>
      <dgm:spPr/>
    </dgm:pt>
    <dgm:pt modelId="{D790D1DF-F1FF-48F0-81D3-A38808000990}" type="pres">
      <dgm:prSet presAssocID="{171BB6FE-262A-4E82-8CDF-B0B33048E8DE}" presName="vert2" presStyleCnt="0"/>
      <dgm:spPr/>
    </dgm:pt>
    <dgm:pt modelId="{F5CC058B-5E25-427F-8DF4-DFA70F3E2B7C}" type="pres">
      <dgm:prSet presAssocID="{171BB6FE-262A-4E82-8CDF-B0B33048E8DE}" presName="thinLine2b" presStyleLbl="callout" presStyleIdx="4" presStyleCnt="8"/>
      <dgm:spPr/>
    </dgm:pt>
    <dgm:pt modelId="{B0D1CAE2-17D4-49CA-A43F-522855876929}" type="pres">
      <dgm:prSet presAssocID="{171BB6FE-262A-4E82-8CDF-B0B33048E8DE}" presName="vertSpace2b" presStyleCnt="0"/>
      <dgm:spPr/>
    </dgm:pt>
    <dgm:pt modelId="{E7F91A9E-3AC0-46B8-BE2C-842383D334C8}" type="pres">
      <dgm:prSet presAssocID="{49D541E2-B5EC-4E95-9ED5-848C9F6C7AFC}" presName="horz2" presStyleCnt="0"/>
      <dgm:spPr/>
    </dgm:pt>
    <dgm:pt modelId="{98C4F7F9-5258-4126-A9C1-2731B258789A}" type="pres">
      <dgm:prSet presAssocID="{49D541E2-B5EC-4E95-9ED5-848C9F6C7AFC}" presName="horzSpace2" presStyleCnt="0"/>
      <dgm:spPr/>
    </dgm:pt>
    <dgm:pt modelId="{05BD9251-58FD-41C6-B149-B052A19111B3}" type="pres">
      <dgm:prSet presAssocID="{49D541E2-B5EC-4E95-9ED5-848C9F6C7AFC}" presName="tx2" presStyleLbl="revTx" presStyleIdx="8" presStyleCnt="12"/>
      <dgm:spPr/>
    </dgm:pt>
    <dgm:pt modelId="{3A2C5E64-FD46-44A5-B2D1-9EB689882F53}" type="pres">
      <dgm:prSet presAssocID="{49D541E2-B5EC-4E95-9ED5-848C9F6C7AFC}" presName="vert2" presStyleCnt="0"/>
      <dgm:spPr/>
    </dgm:pt>
    <dgm:pt modelId="{B0F08D29-1F93-4CA5-8BAF-CBA2D487EF9F}" type="pres">
      <dgm:prSet presAssocID="{49D541E2-B5EC-4E95-9ED5-848C9F6C7AFC}" presName="thinLine2b" presStyleLbl="callout" presStyleIdx="5" presStyleCnt="8"/>
      <dgm:spPr/>
    </dgm:pt>
    <dgm:pt modelId="{22B4819C-7445-4DB5-A544-1C36E6ACAD7A}" type="pres">
      <dgm:prSet presAssocID="{49D541E2-B5EC-4E95-9ED5-848C9F6C7AFC}" presName="vertSpace2b" presStyleCnt="0"/>
      <dgm:spPr/>
    </dgm:pt>
    <dgm:pt modelId="{EDEB26EE-F580-4EFF-9D82-7A9E356D4227}" type="pres">
      <dgm:prSet presAssocID="{88A2B1F9-B6C4-4B56-B04B-9FA9F79BDC86}" presName="thickLine" presStyleLbl="alignNode1" presStyleIdx="3" presStyleCnt="4"/>
      <dgm:spPr/>
    </dgm:pt>
    <dgm:pt modelId="{522BDA9B-030D-4DC3-A646-AA3A8525E291}" type="pres">
      <dgm:prSet presAssocID="{88A2B1F9-B6C4-4B56-B04B-9FA9F79BDC86}" presName="horz1" presStyleCnt="0"/>
      <dgm:spPr/>
    </dgm:pt>
    <dgm:pt modelId="{F22FAB46-0745-4D09-8B8E-EC69E54B0514}" type="pres">
      <dgm:prSet presAssocID="{88A2B1F9-B6C4-4B56-B04B-9FA9F79BDC86}" presName="tx1" presStyleLbl="revTx" presStyleIdx="9" presStyleCnt="12"/>
      <dgm:spPr/>
    </dgm:pt>
    <dgm:pt modelId="{92C2A25D-62B5-4D42-A30C-CF6389380B03}" type="pres">
      <dgm:prSet presAssocID="{88A2B1F9-B6C4-4B56-B04B-9FA9F79BDC86}" presName="vert1" presStyleCnt="0"/>
      <dgm:spPr/>
    </dgm:pt>
    <dgm:pt modelId="{2F32D73A-60B3-4B40-9B0A-2140CC8EF1ED}" type="pres">
      <dgm:prSet presAssocID="{B051C652-6C3D-4244-B8E6-305419B9F27D}" presName="vertSpace2a" presStyleCnt="0"/>
      <dgm:spPr/>
    </dgm:pt>
    <dgm:pt modelId="{AA9A8CD0-BA96-4F36-8F85-AC838D1FDAD6}" type="pres">
      <dgm:prSet presAssocID="{B051C652-6C3D-4244-B8E6-305419B9F27D}" presName="horz2" presStyleCnt="0"/>
      <dgm:spPr/>
    </dgm:pt>
    <dgm:pt modelId="{DD684CC2-46A4-4628-ABDF-E28F4617E190}" type="pres">
      <dgm:prSet presAssocID="{B051C652-6C3D-4244-B8E6-305419B9F27D}" presName="horzSpace2" presStyleCnt="0"/>
      <dgm:spPr/>
    </dgm:pt>
    <dgm:pt modelId="{6B6F0B25-0484-49D1-8EAA-10EE5FF60695}" type="pres">
      <dgm:prSet presAssocID="{B051C652-6C3D-4244-B8E6-305419B9F27D}" presName="tx2" presStyleLbl="revTx" presStyleIdx="10" presStyleCnt="12"/>
      <dgm:spPr/>
    </dgm:pt>
    <dgm:pt modelId="{4FEA64CF-40BD-496B-891F-BA020A604B2D}" type="pres">
      <dgm:prSet presAssocID="{B051C652-6C3D-4244-B8E6-305419B9F27D}" presName="vert2" presStyleCnt="0"/>
      <dgm:spPr/>
    </dgm:pt>
    <dgm:pt modelId="{FC2C21FB-4D00-464D-978B-D45B117094F6}" type="pres">
      <dgm:prSet presAssocID="{B051C652-6C3D-4244-B8E6-305419B9F27D}" presName="thinLine2b" presStyleLbl="callout" presStyleIdx="6" presStyleCnt="8"/>
      <dgm:spPr/>
    </dgm:pt>
    <dgm:pt modelId="{A0AAE586-7582-4B99-80C3-83AE56EF6B60}" type="pres">
      <dgm:prSet presAssocID="{B051C652-6C3D-4244-B8E6-305419B9F27D}" presName="vertSpace2b" presStyleCnt="0"/>
      <dgm:spPr/>
    </dgm:pt>
    <dgm:pt modelId="{511E381D-B596-44AC-9E96-DF4233A51986}" type="pres">
      <dgm:prSet presAssocID="{9BEC8EDB-C78B-4C93-9B64-7A0CD5F7E22A}" presName="horz2" presStyleCnt="0"/>
      <dgm:spPr/>
    </dgm:pt>
    <dgm:pt modelId="{427D3AEE-ADD7-4384-BB4F-FB8B87C8C112}" type="pres">
      <dgm:prSet presAssocID="{9BEC8EDB-C78B-4C93-9B64-7A0CD5F7E22A}" presName="horzSpace2" presStyleCnt="0"/>
      <dgm:spPr/>
    </dgm:pt>
    <dgm:pt modelId="{668998E5-FF6B-457A-AF09-8068D5CEFFA5}" type="pres">
      <dgm:prSet presAssocID="{9BEC8EDB-C78B-4C93-9B64-7A0CD5F7E22A}" presName="tx2" presStyleLbl="revTx" presStyleIdx="11" presStyleCnt="12"/>
      <dgm:spPr/>
    </dgm:pt>
    <dgm:pt modelId="{A5ED27C8-3E36-459B-8ED7-A702F85A44F9}" type="pres">
      <dgm:prSet presAssocID="{9BEC8EDB-C78B-4C93-9B64-7A0CD5F7E22A}" presName="vert2" presStyleCnt="0"/>
      <dgm:spPr/>
    </dgm:pt>
    <dgm:pt modelId="{5FB053C5-EBE9-4F82-9811-3478C65F70FE}" type="pres">
      <dgm:prSet presAssocID="{9BEC8EDB-C78B-4C93-9B64-7A0CD5F7E22A}" presName="thinLine2b" presStyleLbl="callout" presStyleIdx="7" presStyleCnt="8"/>
      <dgm:spPr/>
    </dgm:pt>
    <dgm:pt modelId="{9871D95F-B2F6-4D0E-BEF7-05388EF69933}" type="pres">
      <dgm:prSet presAssocID="{9BEC8EDB-C78B-4C93-9B64-7A0CD5F7E22A}" presName="vertSpace2b" presStyleCnt="0"/>
      <dgm:spPr/>
    </dgm:pt>
  </dgm:ptLst>
  <dgm:cxnLst>
    <dgm:cxn modelId="{A43C8C00-A5EB-4E87-93DC-190623A14155}" type="presOf" srcId="{54B62D50-3FCF-4BEC-8429-8E80728872F3}" destId="{7DC8AB71-22B8-4B46-8BD1-8580370FC75B}" srcOrd="0" destOrd="0" presId="urn:microsoft.com/office/officeart/2008/layout/LinedList"/>
    <dgm:cxn modelId="{95471E01-D451-41A7-B579-8D2745B58C7E}" type="presOf" srcId="{E610AC2D-650F-4E22-866A-36971068507D}" destId="{92BD3166-BBB7-4217-B0BD-7D81859D251B}" srcOrd="0" destOrd="0" presId="urn:microsoft.com/office/officeart/2008/layout/LinedList"/>
    <dgm:cxn modelId="{AEED5408-7E00-4B86-A64F-821C26BFBD8C}" srcId="{73FB8761-17F2-46FB-A87B-F8C1FC6BF6AD}" destId="{930E9C04-6A6A-46B0-9B09-211D2FED65EB}" srcOrd="0" destOrd="0" parTransId="{4E893FE0-5DAC-44CD-845B-25AA257A07E7}" sibTransId="{356C5455-207F-41D8-908B-92FFE1351376}"/>
    <dgm:cxn modelId="{8B2D680D-B12C-43DA-BAC2-F076BEAE0585}" type="presOf" srcId="{171BB6FE-262A-4E82-8CDF-B0B33048E8DE}" destId="{CC445732-DDAE-4C4B-A7FE-EFF3D6EB5C6D}" srcOrd="0" destOrd="0" presId="urn:microsoft.com/office/officeart/2008/layout/LinedList"/>
    <dgm:cxn modelId="{BCD9701B-AF0E-457E-A37B-C083EADDA4EA}" type="presOf" srcId="{92D669CE-9841-4DE7-8359-9A89382CDC82}" destId="{0229C35A-C23F-415C-AA69-B96D8BBCB3C1}" srcOrd="0" destOrd="0" presId="urn:microsoft.com/office/officeart/2008/layout/LinedList"/>
    <dgm:cxn modelId="{B8678347-AF02-4949-8AC5-84306399B225}" type="presOf" srcId="{B051C652-6C3D-4244-B8E6-305419B9F27D}" destId="{6B6F0B25-0484-49D1-8EAA-10EE5FF60695}" srcOrd="0" destOrd="0" presId="urn:microsoft.com/office/officeart/2008/layout/LinedList"/>
    <dgm:cxn modelId="{B8585F48-8A1A-4AAA-BD73-5DDA1339FB4F}" srcId="{88A2B1F9-B6C4-4B56-B04B-9FA9F79BDC86}" destId="{9BEC8EDB-C78B-4C93-9B64-7A0CD5F7E22A}" srcOrd="1" destOrd="0" parTransId="{CB70C15B-D28B-4DCA-BF2C-C4B160B32C13}" sibTransId="{D3E35951-AB0C-4D8F-A280-7289E4B61193}"/>
    <dgm:cxn modelId="{988AE949-C8F2-4873-869C-B8CC2D4B72EB}" type="presOf" srcId="{88A2B1F9-B6C4-4B56-B04B-9FA9F79BDC86}" destId="{F22FAB46-0745-4D09-8B8E-EC69E54B0514}" srcOrd="0" destOrd="0" presId="urn:microsoft.com/office/officeart/2008/layout/LinedList"/>
    <dgm:cxn modelId="{E523544A-E5B6-4A14-B534-F523B1C09659}" srcId="{930E9C04-6A6A-46B0-9B09-211D2FED65EB}" destId="{7DBC4C99-3B7C-40D9-9576-E203ABC50533}" srcOrd="0" destOrd="0" parTransId="{754C5684-F6EB-4BED-A1D0-BEECF8C7CDFD}" sibTransId="{0DB48AF3-9CEB-4A20-AA19-B70B10D939E8}"/>
    <dgm:cxn modelId="{D2D70985-F241-4D7B-AC0E-1D014DABF78E}" srcId="{E610AC2D-650F-4E22-866A-36971068507D}" destId="{171BB6FE-262A-4E82-8CDF-B0B33048E8DE}" srcOrd="0" destOrd="0" parTransId="{B1EA1D80-5926-4084-BFB5-BBBD8949E078}" sibTransId="{5FB2FAE5-094C-41BD-9065-2AC7A10F98D8}"/>
    <dgm:cxn modelId="{D1F3C38B-25E0-4C09-AD84-54884B5C874C}" type="presOf" srcId="{930E9C04-6A6A-46B0-9B09-211D2FED65EB}" destId="{0946FE89-388E-42A0-8090-7AF56E91C88A}" srcOrd="0" destOrd="0" presId="urn:microsoft.com/office/officeart/2008/layout/LinedList"/>
    <dgm:cxn modelId="{F75C5F8D-A3CE-4941-ADAC-2A3A5CFE9313}" srcId="{E610AC2D-650F-4E22-866A-36971068507D}" destId="{49D541E2-B5EC-4E95-9ED5-848C9F6C7AFC}" srcOrd="1" destOrd="0" parTransId="{BFBC044B-85BA-4F1B-B1DE-455CA8CF1923}" sibTransId="{A76390B8-081B-4C25-973E-3AADAC21BEBE}"/>
    <dgm:cxn modelId="{5113FA95-0718-47C8-AA0D-88A3842706A0}" srcId="{73FB8761-17F2-46FB-A87B-F8C1FC6BF6AD}" destId="{E610AC2D-650F-4E22-866A-36971068507D}" srcOrd="2" destOrd="0" parTransId="{0E01BD27-ACBB-4CBD-8BAA-746873A079D0}" sibTransId="{B974D8B1-AAFF-4E5D-B04A-9098BC3356D8}"/>
    <dgm:cxn modelId="{55BF66A6-5C79-477D-8DC3-9080C8BBDBF5}" type="presOf" srcId="{7DBC4C99-3B7C-40D9-9576-E203ABC50533}" destId="{74FF115A-6402-46E1-8105-E0BDD7971E53}" srcOrd="0" destOrd="0" presId="urn:microsoft.com/office/officeart/2008/layout/LinedList"/>
    <dgm:cxn modelId="{0D54DEB6-3BE5-4B34-B99A-C0DB0CF8453C}" srcId="{930E9C04-6A6A-46B0-9B09-211D2FED65EB}" destId="{92D669CE-9841-4DE7-8359-9A89382CDC82}" srcOrd="1" destOrd="0" parTransId="{205043E4-2E26-468E-A8A2-2580B26FB37B}" sibTransId="{4CED06D5-C6FC-4DBE-8B53-17E32373EC0B}"/>
    <dgm:cxn modelId="{86BE51B7-11DC-4C01-A088-8A4F0491555B}" srcId="{73FB8761-17F2-46FB-A87B-F8C1FC6BF6AD}" destId="{88A2B1F9-B6C4-4B56-B04B-9FA9F79BDC86}" srcOrd="3" destOrd="0" parTransId="{92362414-42D5-4763-9DAB-E42DC8DDDB35}" sibTransId="{36BA0EEE-18B0-4159-899F-2C1544479222}"/>
    <dgm:cxn modelId="{4EFF90BA-99B3-4370-8B52-BFA7A85CB5C3}" type="presOf" srcId="{49D541E2-B5EC-4E95-9ED5-848C9F6C7AFC}" destId="{05BD9251-58FD-41C6-B149-B052A19111B3}" srcOrd="0" destOrd="0" presId="urn:microsoft.com/office/officeart/2008/layout/LinedList"/>
    <dgm:cxn modelId="{6B98F7BB-8FC6-4D2D-9E04-B83528F8AA44}" type="presOf" srcId="{CCC32F7E-CE3C-43C7-9F77-8864FB9718C5}" destId="{9367624B-B5E6-4A1E-8402-27CDC6AEF4FD}" srcOrd="0" destOrd="0" presId="urn:microsoft.com/office/officeart/2008/layout/LinedList"/>
    <dgm:cxn modelId="{21C711BC-76F9-4273-A8C2-8447A071C86B}" srcId="{88A2B1F9-B6C4-4B56-B04B-9FA9F79BDC86}" destId="{B051C652-6C3D-4244-B8E6-305419B9F27D}" srcOrd="0" destOrd="0" parTransId="{DDDE376F-26B7-43A8-AF9B-A7608A6A0F67}" sibTransId="{4A47E00D-832F-4512-9FBC-C004C08790E5}"/>
    <dgm:cxn modelId="{4296D8CE-3D2C-401A-9C71-7508CBA01C54}" srcId="{73FB8761-17F2-46FB-A87B-F8C1FC6BF6AD}" destId="{DF04AC45-B4B0-4743-8B2B-166F7B0D0334}" srcOrd="1" destOrd="0" parTransId="{B1BF16F2-B6E2-446F-A2CB-9FF607457AEB}" sibTransId="{BB56C28A-2767-467F-BA59-BA77CECC220D}"/>
    <dgm:cxn modelId="{812CBEDC-EA40-4035-8C81-D1FFE44871FE}" type="presOf" srcId="{9BEC8EDB-C78B-4C93-9B64-7A0CD5F7E22A}" destId="{668998E5-FF6B-457A-AF09-8068D5CEFFA5}" srcOrd="0" destOrd="0" presId="urn:microsoft.com/office/officeart/2008/layout/LinedList"/>
    <dgm:cxn modelId="{145E3EE6-CDD1-4A3E-8711-3DF6CC334287}" type="presOf" srcId="{73FB8761-17F2-46FB-A87B-F8C1FC6BF6AD}" destId="{F866FE8F-E66B-4F1F-9D4F-7D4D19641E55}" srcOrd="0" destOrd="0" presId="urn:microsoft.com/office/officeart/2008/layout/LinedList"/>
    <dgm:cxn modelId="{5900E0F8-BD9C-41C1-B8F5-EC28D7C1D5A9}" srcId="{DF04AC45-B4B0-4743-8B2B-166F7B0D0334}" destId="{54B62D50-3FCF-4BEC-8429-8E80728872F3}" srcOrd="0" destOrd="0" parTransId="{0AC64769-9646-4D89-9BC8-42AD94FCB3AD}" sibTransId="{FDFF7ED8-6554-4BEF-8F01-BA127CDD5DE0}"/>
    <dgm:cxn modelId="{271DBAFA-6C31-4706-BA10-F6EDDDE9989F}" srcId="{DF04AC45-B4B0-4743-8B2B-166F7B0D0334}" destId="{CCC32F7E-CE3C-43C7-9F77-8864FB9718C5}" srcOrd="1" destOrd="0" parTransId="{F2B9E4EE-8EA0-4D07-B06C-A5CCAA198006}" sibTransId="{BAD12EAA-7CBB-4C6F-AC35-FE6EFEC2F21A}"/>
    <dgm:cxn modelId="{BEE0D4FF-D046-465C-A3FD-3649F1B673B3}" type="presOf" srcId="{DF04AC45-B4B0-4743-8B2B-166F7B0D0334}" destId="{B3BECB22-FD19-4109-9D9F-6E5EA2ED561B}" srcOrd="0" destOrd="0" presId="urn:microsoft.com/office/officeart/2008/layout/LinedList"/>
    <dgm:cxn modelId="{39D90A3B-8CE5-445B-8E99-02EDCE96AB50}" type="presParOf" srcId="{F866FE8F-E66B-4F1F-9D4F-7D4D19641E55}" destId="{68C0124B-2C0F-49A0-8247-D08BE7756B42}" srcOrd="0" destOrd="0" presId="urn:microsoft.com/office/officeart/2008/layout/LinedList"/>
    <dgm:cxn modelId="{9C5F76BD-BE20-42C5-BE59-8E49B6B3BEEE}" type="presParOf" srcId="{F866FE8F-E66B-4F1F-9D4F-7D4D19641E55}" destId="{0F0824F3-4518-4DAB-8B37-248D0FCEA2A6}" srcOrd="1" destOrd="0" presId="urn:microsoft.com/office/officeart/2008/layout/LinedList"/>
    <dgm:cxn modelId="{AE839DC5-A50C-4C2C-A4D7-90711FE8258C}" type="presParOf" srcId="{0F0824F3-4518-4DAB-8B37-248D0FCEA2A6}" destId="{0946FE89-388E-42A0-8090-7AF56E91C88A}" srcOrd="0" destOrd="0" presId="urn:microsoft.com/office/officeart/2008/layout/LinedList"/>
    <dgm:cxn modelId="{FC5D1E84-FBD7-43AF-9679-F933F6A8E078}" type="presParOf" srcId="{0F0824F3-4518-4DAB-8B37-248D0FCEA2A6}" destId="{7CC48EF4-EA4E-412E-B2C0-C4BAC6180080}" srcOrd="1" destOrd="0" presId="urn:microsoft.com/office/officeart/2008/layout/LinedList"/>
    <dgm:cxn modelId="{14938A80-0760-4F82-9584-AA3FE4DC6979}" type="presParOf" srcId="{7CC48EF4-EA4E-412E-B2C0-C4BAC6180080}" destId="{6E8B5721-1C9D-48B7-965B-B8CDF1D1E9F1}" srcOrd="0" destOrd="0" presId="urn:microsoft.com/office/officeart/2008/layout/LinedList"/>
    <dgm:cxn modelId="{78AB1656-6355-48E9-83C6-B862AB9AD23D}" type="presParOf" srcId="{7CC48EF4-EA4E-412E-B2C0-C4BAC6180080}" destId="{795EF0D9-7253-4187-BF6C-C323D563F4E4}" srcOrd="1" destOrd="0" presId="urn:microsoft.com/office/officeart/2008/layout/LinedList"/>
    <dgm:cxn modelId="{70878B41-40C0-4C3D-9524-B71CC538477F}" type="presParOf" srcId="{795EF0D9-7253-4187-BF6C-C323D563F4E4}" destId="{EEDCD82B-D03B-4E1C-A25A-483F2800B231}" srcOrd="0" destOrd="0" presId="urn:microsoft.com/office/officeart/2008/layout/LinedList"/>
    <dgm:cxn modelId="{23D9167D-74FB-4065-8D40-B985220F94E9}" type="presParOf" srcId="{795EF0D9-7253-4187-BF6C-C323D563F4E4}" destId="{74FF115A-6402-46E1-8105-E0BDD7971E53}" srcOrd="1" destOrd="0" presId="urn:microsoft.com/office/officeart/2008/layout/LinedList"/>
    <dgm:cxn modelId="{574C77D5-A7BD-49AE-9E74-49F1140F357D}" type="presParOf" srcId="{795EF0D9-7253-4187-BF6C-C323D563F4E4}" destId="{A0F090F7-C14B-46EE-BC66-7B8004418FC9}" srcOrd="2" destOrd="0" presId="urn:microsoft.com/office/officeart/2008/layout/LinedList"/>
    <dgm:cxn modelId="{7ECEF140-B89C-4039-BDFA-0EA6368D44C8}" type="presParOf" srcId="{7CC48EF4-EA4E-412E-B2C0-C4BAC6180080}" destId="{0260BBC5-21A7-4A55-8D04-A8D4F29FB9D5}" srcOrd="2" destOrd="0" presId="urn:microsoft.com/office/officeart/2008/layout/LinedList"/>
    <dgm:cxn modelId="{756FA9E1-7662-4DDD-90B9-6845A5226B16}" type="presParOf" srcId="{7CC48EF4-EA4E-412E-B2C0-C4BAC6180080}" destId="{4710CC36-F656-48CE-B411-F8C11B654E2A}" srcOrd="3" destOrd="0" presId="urn:microsoft.com/office/officeart/2008/layout/LinedList"/>
    <dgm:cxn modelId="{56417F73-7E50-40BA-B829-FA9014B11391}" type="presParOf" srcId="{7CC48EF4-EA4E-412E-B2C0-C4BAC6180080}" destId="{E69BA5B5-F751-4CA4-A427-89D6D6D58295}" srcOrd="4" destOrd="0" presId="urn:microsoft.com/office/officeart/2008/layout/LinedList"/>
    <dgm:cxn modelId="{47C10FBA-A7D1-4909-901C-D55F2C5299C0}" type="presParOf" srcId="{E69BA5B5-F751-4CA4-A427-89D6D6D58295}" destId="{B9856849-48E6-4D37-8AE6-21F6690512F6}" srcOrd="0" destOrd="0" presId="urn:microsoft.com/office/officeart/2008/layout/LinedList"/>
    <dgm:cxn modelId="{A8175D5C-DB71-429F-AA0F-51237BD8165C}" type="presParOf" srcId="{E69BA5B5-F751-4CA4-A427-89D6D6D58295}" destId="{0229C35A-C23F-415C-AA69-B96D8BBCB3C1}" srcOrd="1" destOrd="0" presId="urn:microsoft.com/office/officeart/2008/layout/LinedList"/>
    <dgm:cxn modelId="{39ECB6B3-902C-4FDB-BE81-8F78D7F21137}" type="presParOf" srcId="{E69BA5B5-F751-4CA4-A427-89D6D6D58295}" destId="{509FB7C3-AB67-425F-8A59-63EF4190EF35}" srcOrd="2" destOrd="0" presId="urn:microsoft.com/office/officeart/2008/layout/LinedList"/>
    <dgm:cxn modelId="{3B04FECD-C703-49C1-82C3-56C8D1D124E0}" type="presParOf" srcId="{7CC48EF4-EA4E-412E-B2C0-C4BAC6180080}" destId="{747A1110-B9FB-4F10-93A6-A804A3E97DFE}" srcOrd="5" destOrd="0" presId="urn:microsoft.com/office/officeart/2008/layout/LinedList"/>
    <dgm:cxn modelId="{BBA43675-8718-42FE-B59B-38B1811D630E}" type="presParOf" srcId="{7CC48EF4-EA4E-412E-B2C0-C4BAC6180080}" destId="{35FEB905-B791-4204-B206-AA84F9D4D692}" srcOrd="6" destOrd="0" presId="urn:microsoft.com/office/officeart/2008/layout/LinedList"/>
    <dgm:cxn modelId="{5787B18F-4B49-49F4-BDF2-AC15CE26E731}" type="presParOf" srcId="{F866FE8F-E66B-4F1F-9D4F-7D4D19641E55}" destId="{33A77237-6231-432B-BCF9-79A79EAD5596}" srcOrd="2" destOrd="0" presId="urn:microsoft.com/office/officeart/2008/layout/LinedList"/>
    <dgm:cxn modelId="{1489D0F6-6492-4968-8554-4711E016C554}" type="presParOf" srcId="{F866FE8F-E66B-4F1F-9D4F-7D4D19641E55}" destId="{9BC77F66-8DA2-44FC-9369-C635222F3901}" srcOrd="3" destOrd="0" presId="urn:microsoft.com/office/officeart/2008/layout/LinedList"/>
    <dgm:cxn modelId="{3AB253DB-625B-464C-866A-974B49C65490}" type="presParOf" srcId="{9BC77F66-8DA2-44FC-9369-C635222F3901}" destId="{B3BECB22-FD19-4109-9D9F-6E5EA2ED561B}" srcOrd="0" destOrd="0" presId="urn:microsoft.com/office/officeart/2008/layout/LinedList"/>
    <dgm:cxn modelId="{3E9658AD-4B52-4908-B9C0-1A76618C90EC}" type="presParOf" srcId="{9BC77F66-8DA2-44FC-9369-C635222F3901}" destId="{CBA3A1FA-3A2F-467C-A17F-B2AA4D9DC6A1}" srcOrd="1" destOrd="0" presId="urn:microsoft.com/office/officeart/2008/layout/LinedList"/>
    <dgm:cxn modelId="{E6A9876E-97E6-4138-A728-836EC82DCC46}" type="presParOf" srcId="{CBA3A1FA-3A2F-467C-A17F-B2AA4D9DC6A1}" destId="{B490DB75-D78C-4D88-80D7-9D943E95E96B}" srcOrd="0" destOrd="0" presId="urn:microsoft.com/office/officeart/2008/layout/LinedList"/>
    <dgm:cxn modelId="{3C4095DD-5C56-44F9-9C1C-CA6D6BF5C8C7}" type="presParOf" srcId="{CBA3A1FA-3A2F-467C-A17F-B2AA4D9DC6A1}" destId="{E057F914-6496-4ED9-AD5D-AFD77E72C2B6}" srcOrd="1" destOrd="0" presId="urn:microsoft.com/office/officeart/2008/layout/LinedList"/>
    <dgm:cxn modelId="{306D66D1-8E7F-4947-894A-A645C29769BE}" type="presParOf" srcId="{E057F914-6496-4ED9-AD5D-AFD77E72C2B6}" destId="{18F8FF8B-A8DB-481F-86AD-752D23139DFF}" srcOrd="0" destOrd="0" presId="urn:microsoft.com/office/officeart/2008/layout/LinedList"/>
    <dgm:cxn modelId="{B4ACE420-9940-44C5-A737-B4F528B187DA}" type="presParOf" srcId="{E057F914-6496-4ED9-AD5D-AFD77E72C2B6}" destId="{7DC8AB71-22B8-4B46-8BD1-8580370FC75B}" srcOrd="1" destOrd="0" presId="urn:microsoft.com/office/officeart/2008/layout/LinedList"/>
    <dgm:cxn modelId="{A8A959AD-9391-4CC7-BCD9-24B39418605A}" type="presParOf" srcId="{E057F914-6496-4ED9-AD5D-AFD77E72C2B6}" destId="{689E3DDD-0A9B-4236-9804-B75F31B29CC7}" srcOrd="2" destOrd="0" presId="urn:microsoft.com/office/officeart/2008/layout/LinedList"/>
    <dgm:cxn modelId="{DA21B5BB-9BBF-416F-8FF0-5AC9C38FF7CB}" type="presParOf" srcId="{CBA3A1FA-3A2F-467C-A17F-B2AA4D9DC6A1}" destId="{91B436D1-AF04-41E8-A117-6786B7970862}" srcOrd="2" destOrd="0" presId="urn:microsoft.com/office/officeart/2008/layout/LinedList"/>
    <dgm:cxn modelId="{302D4B06-134A-4D6F-A214-A8D77F400658}" type="presParOf" srcId="{CBA3A1FA-3A2F-467C-A17F-B2AA4D9DC6A1}" destId="{D0708722-EA65-4C78-A2D5-C34551390961}" srcOrd="3" destOrd="0" presId="urn:microsoft.com/office/officeart/2008/layout/LinedList"/>
    <dgm:cxn modelId="{2FC519C6-1422-4EBE-BDB0-36AFD470C147}" type="presParOf" srcId="{CBA3A1FA-3A2F-467C-A17F-B2AA4D9DC6A1}" destId="{4D3E11C3-A8BB-4A86-8B3C-5D180097027C}" srcOrd="4" destOrd="0" presId="urn:microsoft.com/office/officeart/2008/layout/LinedList"/>
    <dgm:cxn modelId="{79E70586-0691-417A-8E09-5641F53ECBA7}" type="presParOf" srcId="{4D3E11C3-A8BB-4A86-8B3C-5D180097027C}" destId="{2096CC3E-F1D6-4D4C-9808-65AC58041EE5}" srcOrd="0" destOrd="0" presId="urn:microsoft.com/office/officeart/2008/layout/LinedList"/>
    <dgm:cxn modelId="{0873B29A-B6D3-4AF1-8194-418397A5DB4E}" type="presParOf" srcId="{4D3E11C3-A8BB-4A86-8B3C-5D180097027C}" destId="{9367624B-B5E6-4A1E-8402-27CDC6AEF4FD}" srcOrd="1" destOrd="0" presId="urn:microsoft.com/office/officeart/2008/layout/LinedList"/>
    <dgm:cxn modelId="{2EF6374F-D05E-4325-8194-4AAEC6BBAD4C}" type="presParOf" srcId="{4D3E11C3-A8BB-4A86-8B3C-5D180097027C}" destId="{5C0884E2-D771-414D-A754-4FE1FAC2CCAB}" srcOrd="2" destOrd="0" presId="urn:microsoft.com/office/officeart/2008/layout/LinedList"/>
    <dgm:cxn modelId="{10553A18-52FC-4314-B395-864ED531CA53}" type="presParOf" srcId="{CBA3A1FA-3A2F-467C-A17F-B2AA4D9DC6A1}" destId="{A3804CA9-8218-4049-9C70-6C1BF01BF944}" srcOrd="5" destOrd="0" presId="urn:microsoft.com/office/officeart/2008/layout/LinedList"/>
    <dgm:cxn modelId="{241381B6-1037-42B4-A289-79BF803E49CF}" type="presParOf" srcId="{CBA3A1FA-3A2F-467C-A17F-B2AA4D9DC6A1}" destId="{24BCEF1A-6C91-4A16-A304-57D2EFBADFC7}" srcOrd="6" destOrd="0" presId="urn:microsoft.com/office/officeart/2008/layout/LinedList"/>
    <dgm:cxn modelId="{038817B0-39DA-4892-8488-A901542815FF}" type="presParOf" srcId="{F866FE8F-E66B-4F1F-9D4F-7D4D19641E55}" destId="{C80F9A51-C6B1-43D1-BA4F-95FB909EA3B7}" srcOrd="4" destOrd="0" presId="urn:microsoft.com/office/officeart/2008/layout/LinedList"/>
    <dgm:cxn modelId="{06D10A16-7759-4E19-A2CF-393950C0E52F}" type="presParOf" srcId="{F866FE8F-E66B-4F1F-9D4F-7D4D19641E55}" destId="{1FF78665-0458-4395-A3C1-8CA89042BF37}" srcOrd="5" destOrd="0" presId="urn:microsoft.com/office/officeart/2008/layout/LinedList"/>
    <dgm:cxn modelId="{7EAA5705-3BB4-468F-B8CA-574880F182DF}" type="presParOf" srcId="{1FF78665-0458-4395-A3C1-8CA89042BF37}" destId="{92BD3166-BBB7-4217-B0BD-7D81859D251B}" srcOrd="0" destOrd="0" presId="urn:microsoft.com/office/officeart/2008/layout/LinedList"/>
    <dgm:cxn modelId="{D5E4714A-10B5-40A7-915C-360EADAEE6B2}" type="presParOf" srcId="{1FF78665-0458-4395-A3C1-8CA89042BF37}" destId="{FA299820-8E17-4535-8CA5-A14EAF7D54E2}" srcOrd="1" destOrd="0" presId="urn:microsoft.com/office/officeart/2008/layout/LinedList"/>
    <dgm:cxn modelId="{62B120FB-FA10-45B2-8187-DDFA7C2FBE3A}" type="presParOf" srcId="{FA299820-8E17-4535-8CA5-A14EAF7D54E2}" destId="{35F11634-1496-468F-B6C2-CB9FAD978745}" srcOrd="0" destOrd="0" presId="urn:microsoft.com/office/officeart/2008/layout/LinedList"/>
    <dgm:cxn modelId="{3B5AFFAD-2341-4630-9DFB-0F9BD5A2E289}" type="presParOf" srcId="{FA299820-8E17-4535-8CA5-A14EAF7D54E2}" destId="{2CC2B75B-5C11-4464-BBFD-72E046A7D01B}" srcOrd="1" destOrd="0" presId="urn:microsoft.com/office/officeart/2008/layout/LinedList"/>
    <dgm:cxn modelId="{F3B32894-341D-495D-9F2B-F943C7A4324D}" type="presParOf" srcId="{2CC2B75B-5C11-4464-BBFD-72E046A7D01B}" destId="{84EED30D-B5AD-43B9-BB54-801D747D5FC4}" srcOrd="0" destOrd="0" presId="urn:microsoft.com/office/officeart/2008/layout/LinedList"/>
    <dgm:cxn modelId="{6D1B1C1D-47B3-4F61-BE68-D1CD5A42EC27}" type="presParOf" srcId="{2CC2B75B-5C11-4464-BBFD-72E046A7D01B}" destId="{CC445732-DDAE-4C4B-A7FE-EFF3D6EB5C6D}" srcOrd="1" destOrd="0" presId="urn:microsoft.com/office/officeart/2008/layout/LinedList"/>
    <dgm:cxn modelId="{672AF802-B429-43FE-8E3A-B6D4F40907FB}" type="presParOf" srcId="{2CC2B75B-5C11-4464-BBFD-72E046A7D01B}" destId="{D790D1DF-F1FF-48F0-81D3-A38808000990}" srcOrd="2" destOrd="0" presId="urn:microsoft.com/office/officeart/2008/layout/LinedList"/>
    <dgm:cxn modelId="{25F1BE4C-3F32-469A-AAE3-3327A3C287AF}" type="presParOf" srcId="{FA299820-8E17-4535-8CA5-A14EAF7D54E2}" destId="{F5CC058B-5E25-427F-8DF4-DFA70F3E2B7C}" srcOrd="2" destOrd="0" presId="urn:microsoft.com/office/officeart/2008/layout/LinedList"/>
    <dgm:cxn modelId="{7B33395A-2AAF-4167-996F-11670E78E4DB}" type="presParOf" srcId="{FA299820-8E17-4535-8CA5-A14EAF7D54E2}" destId="{B0D1CAE2-17D4-49CA-A43F-522855876929}" srcOrd="3" destOrd="0" presId="urn:microsoft.com/office/officeart/2008/layout/LinedList"/>
    <dgm:cxn modelId="{713B126F-DE8A-4884-9468-FF6A863ABDFF}" type="presParOf" srcId="{FA299820-8E17-4535-8CA5-A14EAF7D54E2}" destId="{E7F91A9E-3AC0-46B8-BE2C-842383D334C8}" srcOrd="4" destOrd="0" presId="urn:microsoft.com/office/officeart/2008/layout/LinedList"/>
    <dgm:cxn modelId="{AF33D012-E21C-487F-B1DC-9095E8A0FD15}" type="presParOf" srcId="{E7F91A9E-3AC0-46B8-BE2C-842383D334C8}" destId="{98C4F7F9-5258-4126-A9C1-2731B258789A}" srcOrd="0" destOrd="0" presId="urn:microsoft.com/office/officeart/2008/layout/LinedList"/>
    <dgm:cxn modelId="{C4B2A194-9754-4BA7-A67C-94EF8B59FE1D}" type="presParOf" srcId="{E7F91A9E-3AC0-46B8-BE2C-842383D334C8}" destId="{05BD9251-58FD-41C6-B149-B052A19111B3}" srcOrd="1" destOrd="0" presId="urn:microsoft.com/office/officeart/2008/layout/LinedList"/>
    <dgm:cxn modelId="{BB6851B9-87AB-46A2-964A-E73949E14911}" type="presParOf" srcId="{E7F91A9E-3AC0-46B8-BE2C-842383D334C8}" destId="{3A2C5E64-FD46-44A5-B2D1-9EB689882F53}" srcOrd="2" destOrd="0" presId="urn:microsoft.com/office/officeart/2008/layout/LinedList"/>
    <dgm:cxn modelId="{5336D9B5-3E89-44E4-B114-83E489691E63}" type="presParOf" srcId="{FA299820-8E17-4535-8CA5-A14EAF7D54E2}" destId="{B0F08D29-1F93-4CA5-8BAF-CBA2D487EF9F}" srcOrd="5" destOrd="0" presId="urn:microsoft.com/office/officeart/2008/layout/LinedList"/>
    <dgm:cxn modelId="{48BE041F-1699-444D-96CE-70D79C11B235}" type="presParOf" srcId="{FA299820-8E17-4535-8CA5-A14EAF7D54E2}" destId="{22B4819C-7445-4DB5-A544-1C36E6ACAD7A}" srcOrd="6" destOrd="0" presId="urn:microsoft.com/office/officeart/2008/layout/LinedList"/>
    <dgm:cxn modelId="{30214759-E8AA-4B04-B181-84A972137E9A}" type="presParOf" srcId="{F866FE8F-E66B-4F1F-9D4F-7D4D19641E55}" destId="{EDEB26EE-F580-4EFF-9D82-7A9E356D4227}" srcOrd="6" destOrd="0" presId="urn:microsoft.com/office/officeart/2008/layout/LinedList"/>
    <dgm:cxn modelId="{0B902358-2B4D-4DCD-A063-0B8F11A07ABC}" type="presParOf" srcId="{F866FE8F-E66B-4F1F-9D4F-7D4D19641E55}" destId="{522BDA9B-030D-4DC3-A646-AA3A8525E291}" srcOrd="7" destOrd="0" presId="urn:microsoft.com/office/officeart/2008/layout/LinedList"/>
    <dgm:cxn modelId="{19FA88C4-8071-479E-A175-63F3F5259DD0}" type="presParOf" srcId="{522BDA9B-030D-4DC3-A646-AA3A8525E291}" destId="{F22FAB46-0745-4D09-8B8E-EC69E54B0514}" srcOrd="0" destOrd="0" presId="urn:microsoft.com/office/officeart/2008/layout/LinedList"/>
    <dgm:cxn modelId="{BD1C2833-B7F1-4A8E-B516-14589FA678B4}" type="presParOf" srcId="{522BDA9B-030D-4DC3-A646-AA3A8525E291}" destId="{92C2A25D-62B5-4D42-A30C-CF6389380B03}" srcOrd="1" destOrd="0" presId="urn:microsoft.com/office/officeart/2008/layout/LinedList"/>
    <dgm:cxn modelId="{24D28168-5407-4E1F-9598-EF169B5E07C8}" type="presParOf" srcId="{92C2A25D-62B5-4D42-A30C-CF6389380B03}" destId="{2F32D73A-60B3-4B40-9B0A-2140CC8EF1ED}" srcOrd="0" destOrd="0" presId="urn:microsoft.com/office/officeart/2008/layout/LinedList"/>
    <dgm:cxn modelId="{1E1992D5-ED99-4932-92B4-1CB29072E67F}" type="presParOf" srcId="{92C2A25D-62B5-4D42-A30C-CF6389380B03}" destId="{AA9A8CD0-BA96-4F36-8F85-AC838D1FDAD6}" srcOrd="1" destOrd="0" presId="urn:microsoft.com/office/officeart/2008/layout/LinedList"/>
    <dgm:cxn modelId="{B089CAEA-B1C9-4DF8-824A-D9545058B70C}" type="presParOf" srcId="{AA9A8CD0-BA96-4F36-8F85-AC838D1FDAD6}" destId="{DD684CC2-46A4-4628-ABDF-E28F4617E190}" srcOrd="0" destOrd="0" presId="urn:microsoft.com/office/officeart/2008/layout/LinedList"/>
    <dgm:cxn modelId="{9680B786-2C5C-4CA2-8928-D330C54DD1ED}" type="presParOf" srcId="{AA9A8CD0-BA96-4F36-8F85-AC838D1FDAD6}" destId="{6B6F0B25-0484-49D1-8EAA-10EE5FF60695}" srcOrd="1" destOrd="0" presId="urn:microsoft.com/office/officeart/2008/layout/LinedList"/>
    <dgm:cxn modelId="{393B4D5E-563D-42DA-BA72-CF5C142F5E45}" type="presParOf" srcId="{AA9A8CD0-BA96-4F36-8F85-AC838D1FDAD6}" destId="{4FEA64CF-40BD-496B-891F-BA020A604B2D}" srcOrd="2" destOrd="0" presId="urn:microsoft.com/office/officeart/2008/layout/LinedList"/>
    <dgm:cxn modelId="{F31EA937-577B-400A-8D04-B17A27F2CEA6}" type="presParOf" srcId="{92C2A25D-62B5-4D42-A30C-CF6389380B03}" destId="{FC2C21FB-4D00-464D-978B-D45B117094F6}" srcOrd="2" destOrd="0" presId="urn:microsoft.com/office/officeart/2008/layout/LinedList"/>
    <dgm:cxn modelId="{40D9C7CE-E0A5-4338-B222-DF4AFD1A3AB4}" type="presParOf" srcId="{92C2A25D-62B5-4D42-A30C-CF6389380B03}" destId="{A0AAE586-7582-4B99-80C3-83AE56EF6B60}" srcOrd="3" destOrd="0" presId="urn:microsoft.com/office/officeart/2008/layout/LinedList"/>
    <dgm:cxn modelId="{325BBC82-287F-4627-B408-432B96296459}" type="presParOf" srcId="{92C2A25D-62B5-4D42-A30C-CF6389380B03}" destId="{511E381D-B596-44AC-9E96-DF4233A51986}" srcOrd="4" destOrd="0" presId="urn:microsoft.com/office/officeart/2008/layout/LinedList"/>
    <dgm:cxn modelId="{D7F770FE-6985-4D7E-BB39-AD98FF7B7942}" type="presParOf" srcId="{511E381D-B596-44AC-9E96-DF4233A51986}" destId="{427D3AEE-ADD7-4384-BB4F-FB8B87C8C112}" srcOrd="0" destOrd="0" presId="urn:microsoft.com/office/officeart/2008/layout/LinedList"/>
    <dgm:cxn modelId="{558007D9-12FB-47C1-AE14-35140D67B2FC}" type="presParOf" srcId="{511E381D-B596-44AC-9E96-DF4233A51986}" destId="{668998E5-FF6B-457A-AF09-8068D5CEFFA5}" srcOrd="1" destOrd="0" presId="urn:microsoft.com/office/officeart/2008/layout/LinedList"/>
    <dgm:cxn modelId="{90D91B59-FFC4-4E43-B2CB-EC1C231AE117}" type="presParOf" srcId="{511E381D-B596-44AC-9E96-DF4233A51986}" destId="{A5ED27C8-3E36-459B-8ED7-A702F85A44F9}" srcOrd="2" destOrd="0" presId="urn:microsoft.com/office/officeart/2008/layout/LinedList"/>
    <dgm:cxn modelId="{73B2B4EC-7AE3-4B7D-ACC8-3AF26C36DB8C}" type="presParOf" srcId="{92C2A25D-62B5-4D42-A30C-CF6389380B03}" destId="{5FB053C5-EBE9-4F82-9811-3478C65F70FE}" srcOrd="5" destOrd="0" presId="urn:microsoft.com/office/officeart/2008/layout/LinedList"/>
    <dgm:cxn modelId="{283DB5D2-4E84-417A-9C69-9CF8BE176782}" type="presParOf" srcId="{92C2A25D-62B5-4D42-A30C-CF6389380B03}" destId="{9871D95F-B2F6-4D0E-BEF7-05388EF69933}"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39280-73F1-4791-B432-70DA6BA7F8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0DEFCA-3B0F-4908-886B-803BC87EF5CC}">
      <dgm:prSet/>
      <dgm:spPr/>
      <dgm:t>
        <a:bodyPr/>
        <a:lstStyle/>
        <a:p>
          <a:pPr>
            <a:lnSpc>
              <a:spcPct val="100000"/>
            </a:lnSpc>
          </a:pPr>
          <a:r>
            <a:rPr lang="en-US" dirty="0">
              <a:latin typeface="+mn-lt"/>
            </a:rPr>
            <a:t>Cardiovascular disease</a:t>
          </a:r>
        </a:p>
      </dgm:t>
    </dgm:pt>
    <dgm:pt modelId="{DEA3AA52-91B8-4A20-8822-BF00F2495B37}" type="parTrans" cxnId="{1D08E9FF-0313-4961-B779-BB594A8C564A}">
      <dgm:prSet/>
      <dgm:spPr/>
      <dgm:t>
        <a:bodyPr/>
        <a:lstStyle/>
        <a:p>
          <a:endParaRPr lang="en-US">
            <a:latin typeface="Helvetica 45 Light" panose="020B0500000000000000" pitchFamily="34" charset="0"/>
          </a:endParaRPr>
        </a:p>
      </dgm:t>
    </dgm:pt>
    <dgm:pt modelId="{FB1DD685-C6DB-4DBF-ADEF-1E8DDC4BF9D2}" type="sibTrans" cxnId="{1D08E9FF-0313-4961-B779-BB594A8C564A}">
      <dgm:prSet/>
      <dgm:spPr/>
      <dgm:t>
        <a:bodyPr/>
        <a:lstStyle/>
        <a:p>
          <a:endParaRPr lang="en-US">
            <a:latin typeface="Helvetica 45 Light" panose="020B0500000000000000" pitchFamily="34" charset="0"/>
          </a:endParaRPr>
        </a:p>
      </dgm:t>
    </dgm:pt>
    <dgm:pt modelId="{7E35A977-BC58-4FCC-8C96-6BBCB44EC602}">
      <dgm:prSet/>
      <dgm:spPr/>
      <dgm:t>
        <a:bodyPr/>
        <a:lstStyle/>
        <a:p>
          <a:pPr>
            <a:lnSpc>
              <a:spcPct val="100000"/>
            </a:lnSpc>
          </a:pPr>
          <a:r>
            <a:rPr lang="en-US" dirty="0">
              <a:latin typeface="+mn-lt"/>
            </a:rPr>
            <a:t>Growth suppression</a:t>
          </a:r>
        </a:p>
      </dgm:t>
    </dgm:pt>
    <dgm:pt modelId="{7A2E1712-F140-45FF-8559-E5C9D9288994}" type="parTrans" cxnId="{DB8455BA-BF4C-4EF8-98B0-65A23050DD39}">
      <dgm:prSet/>
      <dgm:spPr/>
      <dgm:t>
        <a:bodyPr/>
        <a:lstStyle/>
        <a:p>
          <a:endParaRPr lang="en-US">
            <a:latin typeface="Helvetica 45 Light" panose="020B0500000000000000" pitchFamily="34" charset="0"/>
          </a:endParaRPr>
        </a:p>
      </dgm:t>
    </dgm:pt>
    <dgm:pt modelId="{2388E9E3-163D-4A81-93DC-E597FEC2285C}" type="sibTrans" cxnId="{DB8455BA-BF4C-4EF8-98B0-65A23050DD39}">
      <dgm:prSet/>
      <dgm:spPr/>
      <dgm:t>
        <a:bodyPr/>
        <a:lstStyle/>
        <a:p>
          <a:endParaRPr lang="en-US">
            <a:latin typeface="Helvetica 45 Light" panose="020B0500000000000000" pitchFamily="34" charset="0"/>
          </a:endParaRPr>
        </a:p>
      </dgm:t>
    </dgm:pt>
    <dgm:pt modelId="{D9233F8D-5388-4327-9838-70147790F5E4}">
      <dgm:prSet/>
      <dgm:spPr/>
      <dgm:t>
        <a:bodyPr/>
        <a:lstStyle/>
        <a:p>
          <a:pPr>
            <a:lnSpc>
              <a:spcPct val="100000"/>
            </a:lnSpc>
          </a:pPr>
          <a:r>
            <a:rPr lang="en-US" dirty="0">
              <a:latin typeface="+mn-lt"/>
            </a:rPr>
            <a:t>Hypertension</a:t>
          </a:r>
        </a:p>
      </dgm:t>
    </dgm:pt>
    <dgm:pt modelId="{8304F195-0EE9-413E-BBBE-B0E8F221BD63}" type="parTrans" cxnId="{6D26039E-1CB4-4737-9B4F-F666A24EE660}">
      <dgm:prSet/>
      <dgm:spPr/>
      <dgm:t>
        <a:bodyPr/>
        <a:lstStyle/>
        <a:p>
          <a:endParaRPr lang="en-US">
            <a:latin typeface="Helvetica 45 Light" panose="020B0500000000000000" pitchFamily="34" charset="0"/>
          </a:endParaRPr>
        </a:p>
      </dgm:t>
    </dgm:pt>
    <dgm:pt modelId="{389902DB-AC50-40DD-9DDC-9661E61FCE09}" type="sibTrans" cxnId="{6D26039E-1CB4-4737-9B4F-F666A24EE660}">
      <dgm:prSet/>
      <dgm:spPr/>
      <dgm:t>
        <a:bodyPr/>
        <a:lstStyle/>
        <a:p>
          <a:endParaRPr lang="en-US">
            <a:latin typeface="Helvetica 45 Light" panose="020B0500000000000000" pitchFamily="34" charset="0"/>
          </a:endParaRPr>
        </a:p>
      </dgm:t>
    </dgm:pt>
    <dgm:pt modelId="{2BF1BB26-FBE4-4052-9F69-E7EFAA0E6B71}">
      <dgm:prSet/>
      <dgm:spPr/>
      <dgm:t>
        <a:bodyPr/>
        <a:lstStyle/>
        <a:p>
          <a:pPr>
            <a:lnSpc>
              <a:spcPct val="100000"/>
            </a:lnSpc>
          </a:pPr>
          <a:r>
            <a:rPr lang="en-US">
              <a:latin typeface="+mn-lt"/>
            </a:rPr>
            <a:t>Glaucoma</a:t>
          </a:r>
        </a:p>
      </dgm:t>
    </dgm:pt>
    <dgm:pt modelId="{15817A81-6D50-4DCF-8A84-5373D3A51255}" type="parTrans" cxnId="{0AF34CED-4516-4D5C-A423-A3F8C6627A19}">
      <dgm:prSet/>
      <dgm:spPr/>
      <dgm:t>
        <a:bodyPr/>
        <a:lstStyle/>
        <a:p>
          <a:endParaRPr lang="en-US">
            <a:latin typeface="Helvetica 45 Light" panose="020B0500000000000000" pitchFamily="34" charset="0"/>
          </a:endParaRPr>
        </a:p>
      </dgm:t>
    </dgm:pt>
    <dgm:pt modelId="{D15CE355-87A9-4708-8B8F-28086D1A4109}" type="sibTrans" cxnId="{0AF34CED-4516-4D5C-A423-A3F8C6627A19}">
      <dgm:prSet/>
      <dgm:spPr/>
      <dgm:t>
        <a:bodyPr/>
        <a:lstStyle/>
        <a:p>
          <a:endParaRPr lang="en-US">
            <a:latin typeface="Helvetica 45 Light" panose="020B0500000000000000" pitchFamily="34" charset="0"/>
          </a:endParaRPr>
        </a:p>
      </dgm:t>
    </dgm:pt>
    <dgm:pt modelId="{33EDFBFA-90E0-44F9-866F-C84E9C22BAD8}">
      <dgm:prSet/>
      <dgm:spPr/>
      <dgm:t>
        <a:bodyPr/>
        <a:lstStyle/>
        <a:p>
          <a:pPr>
            <a:lnSpc>
              <a:spcPct val="100000"/>
            </a:lnSpc>
          </a:pPr>
          <a:r>
            <a:rPr lang="en-US">
              <a:latin typeface="+mn-lt"/>
            </a:rPr>
            <a:t>Anxiety</a:t>
          </a:r>
        </a:p>
      </dgm:t>
    </dgm:pt>
    <dgm:pt modelId="{B5E05D4C-271E-4300-85AD-F62022EA0B45}" type="parTrans" cxnId="{8EF89A6E-E1B8-4D85-8FAF-E8C69D601B50}">
      <dgm:prSet/>
      <dgm:spPr/>
      <dgm:t>
        <a:bodyPr/>
        <a:lstStyle/>
        <a:p>
          <a:endParaRPr lang="en-US">
            <a:latin typeface="Helvetica 45 Light" panose="020B0500000000000000" pitchFamily="34" charset="0"/>
          </a:endParaRPr>
        </a:p>
      </dgm:t>
    </dgm:pt>
    <dgm:pt modelId="{9EE56AD9-12F3-4B19-B89C-14B0C5F1FD17}" type="sibTrans" cxnId="{8EF89A6E-E1B8-4D85-8FAF-E8C69D601B50}">
      <dgm:prSet/>
      <dgm:spPr/>
      <dgm:t>
        <a:bodyPr/>
        <a:lstStyle/>
        <a:p>
          <a:endParaRPr lang="en-US">
            <a:latin typeface="Helvetica 45 Light" panose="020B0500000000000000" pitchFamily="34" charset="0"/>
          </a:endParaRPr>
        </a:p>
      </dgm:t>
    </dgm:pt>
    <dgm:pt modelId="{B08D4752-38EB-4076-BF09-664EBF5839B4}">
      <dgm:prSet/>
      <dgm:spPr/>
      <dgm:t>
        <a:bodyPr/>
        <a:lstStyle/>
        <a:p>
          <a:pPr>
            <a:lnSpc>
              <a:spcPct val="100000"/>
            </a:lnSpc>
          </a:pPr>
          <a:r>
            <a:rPr lang="en-US" dirty="0">
              <a:latin typeface="+mn-lt"/>
            </a:rPr>
            <a:t>Psychosis</a:t>
          </a:r>
        </a:p>
      </dgm:t>
    </dgm:pt>
    <dgm:pt modelId="{8D3CB2C7-79F1-4448-988F-16EC389C96B0}" type="parTrans" cxnId="{2DC0BCA8-FE78-454C-938A-F64CED2B68A3}">
      <dgm:prSet/>
      <dgm:spPr/>
      <dgm:t>
        <a:bodyPr/>
        <a:lstStyle/>
        <a:p>
          <a:endParaRPr lang="en-US">
            <a:latin typeface="Helvetica 45 Light" panose="020B0500000000000000" pitchFamily="34" charset="0"/>
          </a:endParaRPr>
        </a:p>
      </dgm:t>
    </dgm:pt>
    <dgm:pt modelId="{5B5BC985-D379-4ECE-A968-148E6FC1CC04}" type="sibTrans" cxnId="{2DC0BCA8-FE78-454C-938A-F64CED2B68A3}">
      <dgm:prSet/>
      <dgm:spPr/>
      <dgm:t>
        <a:bodyPr/>
        <a:lstStyle/>
        <a:p>
          <a:endParaRPr lang="en-US">
            <a:latin typeface="Helvetica 45 Light" panose="020B0500000000000000" pitchFamily="34" charset="0"/>
          </a:endParaRPr>
        </a:p>
      </dgm:t>
    </dgm:pt>
    <dgm:pt modelId="{BDA27D27-5D9F-412D-995A-58B5D4948058}">
      <dgm:prSet/>
      <dgm:spPr/>
      <dgm:t>
        <a:bodyPr/>
        <a:lstStyle/>
        <a:p>
          <a:pPr>
            <a:lnSpc>
              <a:spcPct val="100000"/>
            </a:lnSpc>
          </a:pPr>
          <a:r>
            <a:rPr lang="en-US" dirty="0">
              <a:latin typeface="+mn-lt"/>
            </a:rPr>
            <a:t>History of substance misuse or substance use disorder</a:t>
          </a:r>
        </a:p>
      </dgm:t>
    </dgm:pt>
    <dgm:pt modelId="{C316B9F0-B07E-4E37-BAE8-BBC16766EBA5}" type="parTrans" cxnId="{C04C38BC-754A-4068-BF3D-8D11BCC4B7BF}">
      <dgm:prSet/>
      <dgm:spPr/>
      <dgm:t>
        <a:bodyPr/>
        <a:lstStyle/>
        <a:p>
          <a:endParaRPr lang="en-US"/>
        </a:p>
      </dgm:t>
    </dgm:pt>
    <dgm:pt modelId="{756656D2-42C6-46F8-9B03-D66F3A4E11F3}" type="sibTrans" cxnId="{C04C38BC-754A-4068-BF3D-8D11BCC4B7BF}">
      <dgm:prSet/>
      <dgm:spPr/>
      <dgm:t>
        <a:bodyPr/>
        <a:lstStyle/>
        <a:p>
          <a:endParaRPr lang="en-US"/>
        </a:p>
      </dgm:t>
    </dgm:pt>
    <dgm:pt modelId="{64BE2CFC-293E-40DB-814F-D95EC49F63D4}" type="pres">
      <dgm:prSet presAssocID="{7D739280-73F1-4791-B432-70DA6BA7F84D}" presName="root" presStyleCnt="0">
        <dgm:presLayoutVars>
          <dgm:dir/>
          <dgm:resizeHandles val="exact"/>
        </dgm:presLayoutVars>
      </dgm:prSet>
      <dgm:spPr/>
    </dgm:pt>
    <dgm:pt modelId="{120E49E6-7596-4609-952D-4B3CFBD49CF5}" type="pres">
      <dgm:prSet presAssocID="{BDA27D27-5D9F-412D-995A-58B5D4948058}" presName="compNode" presStyleCnt="0"/>
      <dgm:spPr/>
    </dgm:pt>
    <dgm:pt modelId="{3BDB4E71-AD44-470B-8E32-A859699AEB24}" type="pres">
      <dgm:prSet presAssocID="{BDA27D27-5D9F-412D-995A-58B5D4948058}" presName="bgRect" presStyleLbl="bgShp" presStyleIdx="0" presStyleCnt="7"/>
      <dgm:spPr/>
    </dgm:pt>
    <dgm:pt modelId="{8D3EF79B-0481-42AC-8D7B-B49579802F7F}" type="pres">
      <dgm:prSet presAssocID="{BDA27D27-5D9F-412D-995A-58B5D494805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female with solid fill"/>
        </a:ext>
      </dgm:extLst>
    </dgm:pt>
    <dgm:pt modelId="{F91FC6A7-2EE3-4B6A-B799-EAEFA7CB0A43}" type="pres">
      <dgm:prSet presAssocID="{BDA27D27-5D9F-412D-995A-58B5D4948058}" presName="spaceRect" presStyleCnt="0"/>
      <dgm:spPr/>
    </dgm:pt>
    <dgm:pt modelId="{39E40D45-C429-46E9-B51B-F2E84AFFD495}" type="pres">
      <dgm:prSet presAssocID="{BDA27D27-5D9F-412D-995A-58B5D4948058}" presName="parTx" presStyleLbl="revTx" presStyleIdx="0" presStyleCnt="7">
        <dgm:presLayoutVars>
          <dgm:chMax val="0"/>
          <dgm:chPref val="0"/>
        </dgm:presLayoutVars>
      </dgm:prSet>
      <dgm:spPr/>
    </dgm:pt>
    <dgm:pt modelId="{19B51D47-6455-48F1-9E62-AA01130CF4F7}" type="pres">
      <dgm:prSet presAssocID="{756656D2-42C6-46F8-9B03-D66F3A4E11F3}" presName="sibTrans" presStyleCnt="0"/>
      <dgm:spPr/>
    </dgm:pt>
    <dgm:pt modelId="{9D1E5F55-3889-4CC2-9CAB-6A912292FC76}" type="pres">
      <dgm:prSet presAssocID="{5B0DEFCA-3B0F-4908-886B-803BC87EF5CC}" presName="compNode" presStyleCnt="0"/>
      <dgm:spPr/>
    </dgm:pt>
    <dgm:pt modelId="{9F071629-61A4-4622-A6A8-90FC458BA919}" type="pres">
      <dgm:prSet presAssocID="{5B0DEFCA-3B0F-4908-886B-803BC87EF5CC}" presName="bgRect" presStyleLbl="bgShp" presStyleIdx="1" presStyleCnt="7"/>
      <dgm:spPr/>
    </dgm:pt>
    <dgm:pt modelId="{03065FE7-6B77-4CBF-90F9-75D458DA9DC4}" type="pres">
      <dgm:prSet presAssocID="{5B0DEFCA-3B0F-4908-886B-803BC87EF5C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beat"/>
        </a:ext>
      </dgm:extLst>
    </dgm:pt>
    <dgm:pt modelId="{A6517F2A-5736-4C0C-A5B2-742DA4D73A94}" type="pres">
      <dgm:prSet presAssocID="{5B0DEFCA-3B0F-4908-886B-803BC87EF5CC}" presName="spaceRect" presStyleCnt="0"/>
      <dgm:spPr/>
    </dgm:pt>
    <dgm:pt modelId="{D6853269-C24F-4776-8270-348201E1BC39}" type="pres">
      <dgm:prSet presAssocID="{5B0DEFCA-3B0F-4908-886B-803BC87EF5CC}" presName="parTx" presStyleLbl="revTx" presStyleIdx="1" presStyleCnt="7">
        <dgm:presLayoutVars>
          <dgm:chMax val="0"/>
          <dgm:chPref val="0"/>
        </dgm:presLayoutVars>
      </dgm:prSet>
      <dgm:spPr/>
    </dgm:pt>
    <dgm:pt modelId="{30717EBD-F59F-4EDB-BF47-F76BD403B191}" type="pres">
      <dgm:prSet presAssocID="{FB1DD685-C6DB-4DBF-ADEF-1E8DDC4BF9D2}" presName="sibTrans" presStyleCnt="0"/>
      <dgm:spPr/>
    </dgm:pt>
    <dgm:pt modelId="{DC63BE08-5954-4EB5-A4E2-C64FA843415F}" type="pres">
      <dgm:prSet presAssocID="{7E35A977-BC58-4FCC-8C96-6BBCB44EC602}" presName="compNode" presStyleCnt="0"/>
      <dgm:spPr/>
    </dgm:pt>
    <dgm:pt modelId="{F7730D12-C830-47BC-9281-A5C5DC3FDD23}" type="pres">
      <dgm:prSet presAssocID="{7E35A977-BC58-4FCC-8C96-6BBCB44EC602}" presName="bgRect" presStyleLbl="bgShp" presStyleIdx="2" presStyleCnt="7"/>
      <dgm:spPr/>
    </dgm:pt>
    <dgm:pt modelId="{9C95D980-F17B-4CC0-9D45-A0E6179A0982}" type="pres">
      <dgm:prSet presAssocID="{7E35A977-BC58-4FCC-8C96-6BBCB44EC60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3B3ADEC3-B750-48D3-94C6-E4DA4F386B88}" type="pres">
      <dgm:prSet presAssocID="{7E35A977-BC58-4FCC-8C96-6BBCB44EC602}" presName="spaceRect" presStyleCnt="0"/>
      <dgm:spPr/>
    </dgm:pt>
    <dgm:pt modelId="{35F85C36-C528-4348-AEAC-74D2ABD85EDE}" type="pres">
      <dgm:prSet presAssocID="{7E35A977-BC58-4FCC-8C96-6BBCB44EC602}" presName="parTx" presStyleLbl="revTx" presStyleIdx="2" presStyleCnt="7">
        <dgm:presLayoutVars>
          <dgm:chMax val="0"/>
          <dgm:chPref val="0"/>
        </dgm:presLayoutVars>
      </dgm:prSet>
      <dgm:spPr/>
    </dgm:pt>
    <dgm:pt modelId="{AC763756-089C-4463-9BED-4B90A5B7A1EA}" type="pres">
      <dgm:prSet presAssocID="{2388E9E3-163D-4A81-93DC-E597FEC2285C}" presName="sibTrans" presStyleCnt="0"/>
      <dgm:spPr/>
    </dgm:pt>
    <dgm:pt modelId="{225B920B-DD6A-4111-8BA3-FFB4DE01541A}" type="pres">
      <dgm:prSet presAssocID="{D9233F8D-5388-4327-9838-70147790F5E4}" presName="compNode" presStyleCnt="0"/>
      <dgm:spPr/>
    </dgm:pt>
    <dgm:pt modelId="{A3C60468-9AE1-46F4-982A-131549031854}" type="pres">
      <dgm:prSet presAssocID="{D9233F8D-5388-4327-9838-70147790F5E4}" presName="bgRect" presStyleLbl="bgShp" presStyleIdx="3" presStyleCnt="7"/>
      <dgm:spPr/>
    </dgm:pt>
    <dgm:pt modelId="{1326F5F9-955A-4C28-9D1B-D738A7A90025}" type="pres">
      <dgm:prSet presAssocID="{D9233F8D-5388-4327-9838-70147790F5E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356F8511-885F-404B-B07A-3D6B5C92DBEE}" type="pres">
      <dgm:prSet presAssocID="{D9233F8D-5388-4327-9838-70147790F5E4}" presName="spaceRect" presStyleCnt="0"/>
      <dgm:spPr/>
    </dgm:pt>
    <dgm:pt modelId="{2FE783E6-4720-4070-A0D3-218E3B694A70}" type="pres">
      <dgm:prSet presAssocID="{D9233F8D-5388-4327-9838-70147790F5E4}" presName="parTx" presStyleLbl="revTx" presStyleIdx="3" presStyleCnt="7">
        <dgm:presLayoutVars>
          <dgm:chMax val="0"/>
          <dgm:chPref val="0"/>
        </dgm:presLayoutVars>
      </dgm:prSet>
      <dgm:spPr/>
    </dgm:pt>
    <dgm:pt modelId="{B9651580-45A4-47EA-AAAF-85F47B3288C6}" type="pres">
      <dgm:prSet presAssocID="{389902DB-AC50-40DD-9DDC-9661E61FCE09}" presName="sibTrans" presStyleCnt="0"/>
      <dgm:spPr/>
    </dgm:pt>
    <dgm:pt modelId="{DE478577-8A7D-4138-852E-2816AB56CCCD}" type="pres">
      <dgm:prSet presAssocID="{2BF1BB26-FBE4-4052-9F69-E7EFAA0E6B71}" presName="compNode" presStyleCnt="0"/>
      <dgm:spPr/>
    </dgm:pt>
    <dgm:pt modelId="{88675631-827A-4F1B-BD63-C7191D2BC1B2}" type="pres">
      <dgm:prSet presAssocID="{2BF1BB26-FBE4-4052-9F69-E7EFAA0E6B71}" presName="bgRect" presStyleLbl="bgShp" presStyleIdx="4" presStyleCnt="7"/>
      <dgm:spPr/>
    </dgm:pt>
    <dgm:pt modelId="{45F82F7F-97F5-4711-8CEF-2C917972E166}" type="pres">
      <dgm:prSet presAssocID="{2BF1BB26-FBE4-4052-9F69-E7EFAA0E6B7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lind"/>
        </a:ext>
      </dgm:extLst>
    </dgm:pt>
    <dgm:pt modelId="{1EAF09FA-E792-4CCE-8170-A71249580890}" type="pres">
      <dgm:prSet presAssocID="{2BF1BB26-FBE4-4052-9F69-E7EFAA0E6B71}" presName="spaceRect" presStyleCnt="0"/>
      <dgm:spPr/>
    </dgm:pt>
    <dgm:pt modelId="{960112EB-4D8D-423A-B96B-46DC0CB6BE83}" type="pres">
      <dgm:prSet presAssocID="{2BF1BB26-FBE4-4052-9F69-E7EFAA0E6B71}" presName="parTx" presStyleLbl="revTx" presStyleIdx="4" presStyleCnt="7">
        <dgm:presLayoutVars>
          <dgm:chMax val="0"/>
          <dgm:chPref val="0"/>
        </dgm:presLayoutVars>
      </dgm:prSet>
      <dgm:spPr/>
    </dgm:pt>
    <dgm:pt modelId="{F15BFC47-2C0C-4E75-A49F-F1964FA98F46}" type="pres">
      <dgm:prSet presAssocID="{D15CE355-87A9-4708-8B8F-28086D1A4109}" presName="sibTrans" presStyleCnt="0"/>
      <dgm:spPr/>
    </dgm:pt>
    <dgm:pt modelId="{A26A274E-8051-4791-92CC-B86F7CB6577F}" type="pres">
      <dgm:prSet presAssocID="{33EDFBFA-90E0-44F9-866F-C84E9C22BAD8}" presName="compNode" presStyleCnt="0"/>
      <dgm:spPr/>
    </dgm:pt>
    <dgm:pt modelId="{3FB6D855-EDEF-40D0-912B-87AEC904E4C8}" type="pres">
      <dgm:prSet presAssocID="{33EDFBFA-90E0-44F9-866F-C84E9C22BAD8}" presName="bgRect" presStyleLbl="bgShp" presStyleIdx="5" presStyleCnt="7"/>
      <dgm:spPr/>
    </dgm:pt>
    <dgm:pt modelId="{9FF8C173-1978-44E2-9026-0F4CE26C03AA}" type="pres">
      <dgm:prSet presAssocID="{33EDFBFA-90E0-44F9-866F-C84E9C22BAD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n in head"/>
        </a:ext>
      </dgm:extLst>
    </dgm:pt>
    <dgm:pt modelId="{3F22E863-5750-4837-921C-4EA3EE5EB6AE}" type="pres">
      <dgm:prSet presAssocID="{33EDFBFA-90E0-44F9-866F-C84E9C22BAD8}" presName="spaceRect" presStyleCnt="0"/>
      <dgm:spPr/>
    </dgm:pt>
    <dgm:pt modelId="{A2C0733E-6DAF-4711-B4C3-7E036FB5B001}" type="pres">
      <dgm:prSet presAssocID="{33EDFBFA-90E0-44F9-866F-C84E9C22BAD8}" presName="parTx" presStyleLbl="revTx" presStyleIdx="5" presStyleCnt="7">
        <dgm:presLayoutVars>
          <dgm:chMax val="0"/>
          <dgm:chPref val="0"/>
        </dgm:presLayoutVars>
      </dgm:prSet>
      <dgm:spPr/>
    </dgm:pt>
    <dgm:pt modelId="{AF1CD721-62C5-443A-AB72-030112AE12CD}" type="pres">
      <dgm:prSet presAssocID="{9EE56AD9-12F3-4B19-B89C-14B0C5F1FD17}" presName="sibTrans" presStyleCnt="0"/>
      <dgm:spPr/>
    </dgm:pt>
    <dgm:pt modelId="{CBEAC41C-A573-4E65-9BE3-A1EDCBFF6600}" type="pres">
      <dgm:prSet presAssocID="{B08D4752-38EB-4076-BF09-664EBF5839B4}" presName="compNode" presStyleCnt="0"/>
      <dgm:spPr/>
    </dgm:pt>
    <dgm:pt modelId="{3383750B-A361-4512-A44B-549ACF99550F}" type="pres">
      <dgm:prSet presAssocID="{B08D4752-38EB-4076-BF09-664EBF5839B4}" presName="bgRect" presStyleLbl="bgShp" presStyleIdx="6" presStyleCnt="7"/>
      <dgm:spPr/>
    </dgm:pt>
    <dgm:pt modelId="{7B4114B6-D5E3-4524-B8BA-A95D93EB2D45}" type="pres">
      <dgm:prSet presAssocID="{B08D4752-38EB-4076-BF09-664EBF5839B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BC77A844-700E-4A82-89C8-ED5867EDC522}" type="pres">
      <dgm:prSet presAssocID="{B08D4752-38EB-4076-BF09-664EBF5839B4}" presName="spaceRect" presStyleCnt="0"/>
      <dgm:spPr/>
    </dgm:pt>
    <dgm:pt modelId="{02508886-89E5-4A20-B0EC-714EFD51E8C4}" type="pres">
      <dgm:prSet presAssocID="{B08D4752-38EB-4076-BF09-664EBF5839B4}" presName="parTx" presStyleLbl="revTx" presStyleIdx="6" presStyleCnt="7">
        <dgm:presLayoutVars>
          <dgm:chMax val="0"/>
          <dgm:chPref val="0"/>
        </dgm:presLayoutVars>
      </dgm:prSet>
      <dgm:spPr/>
    </dgm:pt>
  </dgm:ptLst>
  <dgm:cxnLst>
    <dgm:cxn modelId="{29636F0B-C7F9-4F57-8122-DEB27B9B110E}" type="presOf" srcId="{2BF1BB26-FBE4-4052-9F69-E7EFAA0E6B71}" destId="{960112EB-4D8D-423A-B96B-46DC0CB6BE83}" srcOrd="0" destOrd="0" presId="urn:microsoft.com/office/officeart/2018/2/layout/IconVerticalSolidList"/>
    <dgm:cxn modelId="{05BB5032-B38D-4416-A493-2736205CC5C3}" type="presOf" srcId="{D9233F8D-5388-4327-9838-70147790F5E4}" destId="{2FE783E6-4720-4070-A0D3-218E3B694A70}" srcOrd="0" destOrd="0" presId="urn:microsoft.com/office/officeart/2018/2/layout/IconVerticalSolidList"/>
    <dgm:cxn modelId="{8EF89A6E-E1B8-4D85-8FAF-E8C69D601B50}" srcId="{7D739280-73F1-4791-B432-70DA6BA7F84D}" destId="{33EDFBFA-90E0-44F9-866F-C84E9C22BAD8}" srcOrd="5" destOrd="0" parTransId="{B5E05D4C-271E-4300-85AD-F62022EA0B45}" sibTransId="{9EE56AD9-12F3-4B19-B89C-14B0C5F1FD17}"/>
    <dgm:cxn modelId="{F78FA874-BF9B-44C2-8707-3FFA94E1166F}" type="presOf" srcId="{BDA27D27-5D9F-412D-995A-58B5D4948058}" destId="{39E40D45-C429-46E9-B51B-F2E84AFFD495}" srcOrd="0" destOrd="0" presId="urn:microsoft.com/office/officeart/2018/2/layout/IconVerticalSolidList"/>
    <dgm:cxn modelId="{7B025377-A10D-44D9-86C6-FED00A32802F}" type="presOf" srcId="{7D739280-73F1-4791-B432-70DA6BA7F84D}" destId="{64BE2CFC-293E-40DB-814F-D95EC49F63D4}" srcOrd="0" destOrd="0" presId="urn:microsoft.com/office/officeart/2018/2/layout/IconVerticalSolidList"/>
    <dgm:cxn modelId="{F4A0827F-ECE5-434C-A7BD-F83535C6172C}" type="presOf" srcId="{7E35A977-BC58-4FCC-8C96-6BBCB44EC602}" destId="{35F85C36-C528-4348-AEAC-74D2ABD85EDE}" srcOrd="0" destOrd="0" presId="urn:microsoft.com/office/officeart/2018/2/layout/IconVerticalSolidList"/>
    <dgm:cxn modelId="{9B64A18B-5225-4556-9E09-C5BF99EF409A}" type="presOf" srcId="{5B0DEFCA-3B0F-4908-886B-803BC87EF5CC}" destId="{D6853269-C24F-4776-8270-348201E1BC39}" srcOrd="0" destOrd="0" presId="urn:microsoft.com/office/officeart/2018/2/layout/IconVerticalSolidList"/>
    <dgm:cxn modelId="{ADB4A590-586F-42B2-8A05-9A8B17BF9914}" type="presOf" srcId="{33EDFBFA-90E0-44F9-866F-C84E9C22BAD8}" destId="{A2C0733E-6DAF-4711-B4C3-7E036FB5B001}" srcOrd="0" destOrd="0" presId="urn:microsoft.com/office/officeart/2018/2/layout/IconVerticalSolidList"/>
    <dgm:cxn modelId="{48AACA91-BECA-417F-85FD-80B883AC90DC}" type="presOf" srcId="{B08D4752-38EB-4076-BF09-664EBF5839B4}" destId="{02508886-89E5-4A20-B0EC-714EFD51E8C4}" srcOrd="0" destOrd="0" presId="urn:microsoft.com/office/officeart/2018/2/layout/IconVerticalSolidList"/>
    <dgm:cxn modelId="{6D26039E-1CB4-4737-9B4F-F666A24EE660}" srcId="{7D739280-73F1-4791-B432-70DA6BA7F84D}" destId="{D9233F8D-5388-4327-9838-70147790F5E4}" srcOrd="3" destOrd="0" parTransId="{8304F195-0EE9-413E-BBBE-B0E8F221BD63}" sibTransId="{389902DB-AC50-40DD-9DDC-9661E61FCE09}"/>
    <dgm:cxn modelId="{2DC0BCA8-FE78-454C-938A-F64CED2B68A3}" srcId="{7D739280-73F1-4791-B432-70DA6BA7F84D}" destId="{B08D4752-38EB-4076-BF09-664EBF5839B4}" srcOrd="6" destOrd="0" parTransId="{8D3CB2C7-79F1-4448-988F-16EC389C96B0}" sibTransId="{5B5BC985-D379-4ECE-A968-148E6FC1CC04}"/>
    <dgm:cxn modelId="{DB8455BA-BF4C-4EF8-98B0-65A23050DD39}" srcId="{7D739280-73F1-4791-B432-70DA6BA7F84D}" destId="{7E35A977-BC58-4FCC-8C96-6BBCB44EC602}" srcOrd="2" destOrd="0" parTransId="{7A2E1712-F140-45FF-8559-E5C9D9288994}" sibTransId="{2388E9E3-163D-4A81-93DC-E597FEC2285C}"/>
    <dgm:cxn modelId="{C04C38BC-754A-4068-BF3D-8D11BCC4B7BF}" srcId="{7D739280-73F1-4791-B432-70DA6BA7F84D}" destId="{BDA27D27-5D9F-412D-995A-58B5D4948058}" srcOrd="0" destOrd="0" parTransId="{C316B9F0-B07E-4E37-BAE8-BBC16766EBA5}" sibTransId="{756656D2-42C6-46F8-9B03-D66F3A4E11F3}"/>
    <dgm:cxn modelId="{0AF34CED-4516-4D5C-A423-A3F8C6627A19}" srcId="{7D739280-73F1-4791-B432-70DA6BA7F84D}" destId="{2BF1BB26-FBE4-4052-9F69-E7EFAA0E6B71}" srcOrd="4" destOrd="0" parTransId="{15817A81-6D50-4DCF-8A84-5373D3A51255}" sibTransId="{D15CE355-87A9-4708-8B8F-28086D1A4109}"/>
    <dgm:cxn modelId="{1D08E9FF-0313-4961-B779-BB594A8C564A}" srcId="{7D739280-73F1-4791-B432-70DA6BA7F84D}" destId="{5B0DEFCA-3B0F-4908-886B-803BC87EF5CC}" srcOrd="1" destOrd="0" parTransId="{DEA3AA52-91B8-4A20-8822-BF00F2495B37}" sibTransId="{FB1DD685-C6DB-4DBF-ADEF-1E8DDC4BF9D2}"/>
    <dgm:cxn modelId="{9E4B4E80-46EF-46F3-9C7A-77DEF70CBBC7}" type="presParOf" srcId="{64BE2CFC-293E-40DB-814F-D95EC49F63D4}" destId="{120E49E6-7596-4609-952D-4B3CFBD49CF5}" srcOrd="0" destOrd="0" presId="urn:microsoft.com/office/officeart/2018/2/layout/IconVerticalSolidList"/>
    <dgm:cxn modelId="{61DF6755-2F83-4723-9DB1-4A7B0AF3DF68}" type="presParOf" srcId="{120E49E6-7596-4609-952D-4B3CFBD49CF5}" destId="{3BDB4E71-AD44-470B-8E32-A859699AEB24}" srcOrd="0" destOrd="0" presId="urn:microsoft.com/office/officeart/2018/2/layout/IconVerticalSolidList"/>
    <dgm:cxn modelId="{C72A6CFC-2A03-468E-A57C-ADDFC968133D}" type="presParOf" srcId="{120E49E6-7596-4609-952D-4B3CFBD49CF5}" destId="{8D3EF79B-0481-42AC-8D7B-B49579802F7F}" srcOrd="1" destOrd="0" presId="urn:microsoft.com/office/officeart/2018/2/layout/IconVerticalSolidList"/>
    <dgm:cxn modelId="{C8000589-6D94-47ED-83BC-4286313B5503}" type="presParOf" srcId="{120E49E6-7596-4609-952D-4B3CFBD49CF5}" destId="{F91FC6A7-2EE3-4B6A-B799-EAEFA7CB0A43}" srcOrd="2" destOrd="0" presId="urn:microsoft.com/office/officeart/2018/2/layout/IconVerticalSolidList"/>
    <dgm:cxn modelId="{C33657E0-0156-4461-BBB1-7EAE27B1B4B4}" type="presParOf" srcId="{120E49E6-7596-4609-952D-4B3CFBD49CF5}" destId="{39E40D45-C429-46E9-B51B-F2E84AFFD495}" srcOrd="3" destOrd="0" presId="urn:microsoft.com/office/officeart/2018/2/layout/IconVerticalSolidList"/>
    <dgm:cxn modelId="{516E0712-4C14-4EE7-BBAD-6F7B9E712B89}" type="presParOf" srcId="{64BE2CFC-293E-40DB-814F-D95EC49F63D4}" destId="{19B51D47-6455-48F1-9E62-AA01130CF4F7}" srcOrd="1" destOrd="0" presId="urn:microsoft.com/office/officeart/2018/2/layout/IconVerticalSolidList"/>
    <dgm:cxn modelId="{B93A6233-941D-4382-9080-AB1F1C78C6E6}" type="presParOf" srcId="{64BE2CFC-293E-40DB-814F-D95EC49F63D4}" destId="{9D1E5F55-3889-4CC2-9CAB-6A912292FC76}" srcOrd="2" destOrd="0" presId="urn:microsoft.com/office/officeart/2018/2/layout/IconVerticalSolidList"/>
    <dgm:cxn modelId="{15C1E256-0F34-4F96-97BD-0397DB37E789}" type="presParOf" srcId="{9D1E5F55-3889-4CC2-9CAB-6A912292FC76}" destId="{9F071629-61A4-4622-A6A8-90FC458BA919}" srcOrd="0" destOrd="0" presId="urn:microsoft.com/office/officeart/2018/2/layout/IconVerticalSolidList"/>
    <dgm:cxn modelId="{D18F850F-71F4-4931-BFB8-CFDB8BA30310}" type="presParOf" srcId="{9D1E5F55-3889-4CC2-9CAB-6A912292FC76}" destId="{03065FE7-6B77-4CBF-90F9-75D458DA9DC4}" srcOrd="1" destOrd="0" presId="urn:microsoft.com/office/officeart/2018/2/layout/IconVerticalSolidList"/>
    <dgm:cxn modelId="{F5FC26EF-5139-49A9-96F2-E1EA08FEED58}" type="presParOf" srcId="{9D1E5F55-3889-4CC2-9CAB-6A912292FC76}" destId="{A6517F2A-5736-4C0C-A5B2-742DA4D73A94}" srcOrd="2" destOrd="0" presId="urn:microsoft.com/office/officeart/2018/2/layout/IconVerticalSolidList"/>
    <dgm:cxn modelId="{311CC54B-5F22-4CE8-B095-C3919C5ACFDF}" type="presParOf" srcId="{9D1E5F55-3889-4CC2-9CAB-6A912292FC76}" destId="{D6853269-C24F-4776-8270-348201E1BC39}" srcOrd="3" destOrd="0" presId="urn:microsoft.com/office/officeart/2018/2/layout/IconVerticalSolidList"/>
    <dgm:cxn modelId="{30112891-9EBE-4836-B79B-F4C96B5FDF7A}" type="presParOf" srcId="{64BE2CFC-293E-40DB-814F-D95EC49F63D4}" destId="{30717EBD-F59F-4EDB-BF47-F76BD403B191}" srcOrd="3" destOrd="0" presId="urn:microsoft.com/office/officeart/2018/2/layout/IconVerticalSolidList"/>
    <dgm:cxn modelId="{54FDB05A-D701-4CF9-9E19-749B64A910C5}" type="presParOf" srcId="{64BE2CFC-293E-40DB-814F-D95EC49F63D4}" destId="{DC63BE08-5954-4EB5-A4E2-C64FA843415F}" srcOrd="4" destOrd="0" presId="urn:microsoft.com/office/officeart/2018/2/layout/IconVerticalSolidList"/>
    <dgm:cxn modelId="{912CE1D3-F917-425D-BD93-83963FB78733}" type="presParOf" srcId="{DC63BE08-5954-4EB5-A4E2-C64FA843415F}" destId="{F7730D12-C830-47BC-9281-A5C5DC3FDD23}" srcOrd="0" destOrd="0" presId="urn:microsoft.com/office/officeart/2018/2/layout/IconVerticalSolidList"/>
    <dgm:cxn modelId="{4E7ABF60-0E10-482C-856D-648235299E27}" type="presParOf" srcId="{DC63BE08-5954-4EB5-A4E2-C64FA843415F}" destId="{9C95D980-F17B-4CC0-9D45-A0E6179A0982}" srcOrd="1" destOrd="0" presId="urn:microsoft.com/office/officeart/2018/2/layout/IconVerticalSolidList"/>
    <dgm:cxn modelId="{BA091E0B-0E36-4988-BB42-426D5776E896}" type="presParOf" srcId="{DC63BE08-5954-4EB5-A4E2-C64FA843415F}" destId="{3B3ADEC3-B750-48D3-94C6-E4DA4F386B88}" srcOrd="2" destOrd="0" presId="urn:microsoft.com/office/officeart/2018/2/layout/IconVerticalSolidList"/>
    <dgm:cxn modelId="{8CF5FB3D-7233-4737-8463-830EEA680BAF}" type="presParOf" srcId="{DC63BE08-5954-4EB5-A4E2-C64FA843415F}" destId="{35F85C36-C528-4348-AEAC-74D2ABD85EDE}" srcOrd="3" destOrd="0" presId="urn:microsoft.com/office/officeart/2018/2/layout/IconVerticalSolidList"/>
    <dgm:cxn modelId="{75B5DEAF-8038-4C50-86D3-44341BE5BFAF}" type="presParOf" srcId="{64BE2CFC-293E-40DB-814F-D95EC49F63D4}" destId="{AC763756-089C-4463-9BED-4B90A5B7A1EA}" srcOrd="5" destOrd="0" presId="urn:microsoft.com/office/officeart/2018/2/layout/IconVerticalSolidList"/>
    <dgm:cxn modelId="{FEC697B3-1582-45CC-AB21-BB6E5063AFCD}" type="presParOf" srcId="{64BE2CFC-293E-40DB-814F-D95EC49F63D4}" destId="{225B920B-DD6A-4111-8BA3-FFB4DE01541A}" srcOrd="6" destOrd="0" presId="urn:microsoft.com/office/officeart/2018/2/layout/IconVerticalSolidList"/>
    <dgm:cxn modelId="{2AE4DD56-2E7D-479C-8EA5-4029CE6D9967}" type="presParOf" srcId="{225B920B-DD6A-4111-8BA3-FFB4DE01541A}" destId="{A3C60468-9AE1-46F4-982A-131549031854}" srcOrd="0" destOrd="0" presId="urn:microsoft.com/office/officeart/2018/2/layout/IconVerticalSolidList"/>
    <dgm:cxn modelId="{C1866C6C-0677-4BAE-9ACF-D4D4C4A4481A}" type="presParOf" srcId="{225B920B-DD6A-4111-8BA3-FFB4DE01541A}" destId="{1326F5F9-955A-4C28-9D1B-D738A7A90025}" srcOrd="1" destOrd="0" presId="urn:microsoft.com/office/officeart/2018/2/layout/IconVerticalSolidList"/>
    <dgm:cxn modelId="{02DF9090-628D-45A4-9893-CB17E929E3C7}" type="presParOf" srcId="{225B920B-DD6A-4111-8BA3-FFB4DE01541A}" destId="{356F8511-885F-404B-B07A-3D6B5C92DBEE}" srcOrd="2" destOrd="0" presId="urn:microsoft.com/office/officeart/2018/2/layout/IconVerticalSolidList"/>
    <dgm:cxn modelId="{916192CD-B588-4EC6-B460-9B3A7716D11B}" type="presParOf" srcId="{225B920B-DD6A-4111-8BA3-FFB4DE01541A}" destId="{2FE783E6-4720-4070-A0D3-218E3B694A70}" srcOrd="3" destOrd="0" presId="urn:microsoft.com/office/officeart/2018/2/layout/IconVerticalSolidList"/>
    <dgm:cxn modelId="{3C7A79C6-F6B4-4574-B6C7-D501C81A2A07}" type="presParOf" srcId="{64BE2CFC-293E-40DB-814F-D95EC49F63D4}" destId="{B9651580-45A4-47EA-AAAF-85F47B3288C6}" srcOrd="7" destOrd="0" presId="urn:microsoft.com/office/officeart/2018/2/layout/IconVerticalSolidList"/>
    <dgm:cxn modelId="{BDA0ABCF-A5FF-4125-91D3-64A10C8AEF5E}" type="presParOf" srcId="{64BE2CFC-293E-40DB-814F-D95EC49F63D4}" destId="{DE478577-8A7D-4138-852E-2816AB56CCCD}" srcOrd="8" destOrd="0" presId="urn:microsoft.com/office/officeart/2018/2/layout/IconVerticalSolidList"/>
    <dgm:cxn modelId="{F5DC696D-30D6-48F5-9441-C1003DFA47A2}" type="presParOf" srcId="{DE478577-8A7D-4138-852E-2816AB56CCCD}" destId="{88675631-827A-4F1B-BD63-C7191D2BC1B2}" srcOrd="0" destOrd="0" presId="urn:microsoft.com/office/officeart/2018/2/layout/IconVerticalSolidList"/>
    <dgm:cxn modelId="{8D111CEB-5301-4C46-AFB9-DCA1E81C458F}" type="presParOf" srcId="{DE478577-8A7D-4138-852E-2816AB56CCCD}" destId="{45F82F7F-97F5-4711-8CEF-2C917972E166}" srcOrd="1" destOrd="0" presId="urn:microsoft.com/office/officeart/2018/2/layout/IconVerticalSolidList"/>
    <dgm:cxn modelId="{B546728D-F6E2-489E-8772-7B0C30405399}" type="presParOf" srcId="{DE478577-8A7D-4138-852E-2816AB56CCCD}" destId="{1EAF09FA-E792-4CCE-8170-A71249580890}" srcOrd="2" destOrd="0" presId="urn:microsoft.com/office/officeart/2018/2/layout/IconVerticalSolidList"/>
    <dgm:cxn modelId="{68522EE5-AADD-4CB3-B942-EC853E38B042}" type="presParOf" srcId="{DE478577-8A7D-4138-852E-2816AB56CCCD}" destId="{960112EB-4D8D-423A-B96B-46DC0CB6BE83}" srcOrd="3" destOrd="0" presId="urn:microsoft.com/office/officeart/2018/2/layout/IconVerticalSolidList"/>
    <dgm:cxn modelId="{EB0F9F09-E6AD-4542-942F-518224A29E75}" type="presParOf" srcId="{64BE2CFC-293E-40DB-814F-D95EC49F63D4}" destId="{F15BFC47-2C0C-4E75-A49F-F1964FA98F46}" srcOrd="9" destOrd="0" presId="urn:microsoft.com/office/officeart/2018/2/layout/IconVerticalSolidList"/>
    <dgm:cxn modelId="{90C1555A-A001-422A-93C1-303C15A9A0BD}" type="presParOf" srcId="{64BE2CFC-293E-40DB-814F-D95EC49F63D4}" destId="{A26A274E-8051-4791-92CC-B86F7CB6577F}" srcOrd="10" destOrd="0" presId="urn:microsoft.com/office/officeart/2018/2/layout/IconVerticalSolidList"/>
    <dgm:cxn modelId="{87E69499-CCA6-4C29-A6B4-112AA869C6A0}" type="presParOf" srcId="{A26A274E-8051-4791-92CC-B86F7CB6577F}" destId="{3FB6D855-EDEF-40D0-912B-87AEC904E4C8}" srcOrd="0" destOrd="0" presId="urn:microsoft.com/office/officeart/2018/2/layout/IconVerticalSolidList"/>
    <dgm:cxn modelId="{BCBA03E4-076C-4C03-9C03-6924DFB9EF6A}" type="presParOf" srcId="{A26A274E-8051-4791-92CC-B86F7CB6577F}" destId="{9FF8C173-1978-44E2-9026-0F4CE26C03AA}" srcOrd="1" destOrd="0" presId="urn:microsoft.com/office/officeart/2018/2/layout/IconVerticalSolidList"/>
    <dgm:cxn modelId="{12C13ED5-8424-4A04-87AC-00FBE1F80717}" type="presParOf" srcId="{A26A274E-8051-4791-92CC-B86F7CB6577F}" destId="{3F22E863-5750-4837-921C-4EA3EE5EB6AE}" srcOrd="2" destOrd="0" presId="urn:microsoft.com/office/officeart/2018/2/layout/IconVerticalSolidList"/>
    <dgm:cxn modelId="{6112DAD3-97E4-44D1-9DC0-47C1364D3AA9}" type="presParOf" srcId="{A26A274E-8051-4791-92CC-B86F7CB6577F}" destId="{A2C0733E-6DAF-4711-B4C3-7E036FB5B001}" srcOrd="3" destOrd="0" presId="urn:microsoft.com/office/officeart/2018/2/layout/IconVerticalSolidList"/>
    <dgm:cxn modelId="{449DA50E-F452-4FB1-836B-581EE90435AE}" type="presParOf" srcId="{64BE2CFC-293E-40DB-814F-D95EC49F63D4}" destId="{AF1CD721-62C5-443A-AB72-030112AE12CD}" srcOrd="11" destOrd="0" presId="urn:microsoft.com/office/officeart/2018/2/layout/IconVerticalSolidList"/>
    <dgm:cxn modelId="{1F7C1FA3-7269-404F-B41C-9627DE36E956}" type="presParOf" srcId="{64BE2CFC-293E-40DB-814F-D95EC49F63D4}" destId="{CBEAC41C-A573-4E65-9BE3-A1EDCBFF6600}" srcOrd="12" destOrd="0" presId="urn:microsoft.com/office/officeart/2018/2/layout/IconVerticalSolidList"/>
    <dgm:cxn modelId="{95EFAB26-5DB5-4B9A-8D90-7D767CE2531D}" type="presParOf" srcId="{CBEAC41C-A573-4E65-9BE3-A1EDCBFF6600}" destId="{3383750B-A361-4512-A44B-549ACF99550F}" srcOrd="0" destOrd="0" presId="urn:microsoft.com/office/officeart/2018/2/layout/IconVerticalSolidList"/>
    <dgm:cxn modelId="{0A98147C-1571-4D7D-9BB7-C6787821BCC0}" type="presParOf" srcId="{CBEAC41C-A573-4E65-9BE3-A1EDCBFF6600}" destId="{7B4114B6-D5E3-4524-B8BA-A95D93EB2D45}" srcOrd="1" destOrd="0" presId="urn:microsoft.com/office/officeart/2018/2/layout/IconVerticalSolidList"/>
    <dgm:cxn modelId="{AFF0CC81-9352-4903-B282-074D9445AC26}" type="presParOf" srcId="{CBEAC41C-A573-4E65-9BE3-A1EDCBFF6600}" destId="{BC77A844-700E-4A82-89C8-ED5867EDC522}" srcOrd="2" destOrd="0" presId="urn:microsoft.com/office/officeart/2018/2/layout/IconVerticalSolidList"/>
    <dgm:cxn modelId="{D83229DA-61C0-4982-9582-C9871CFF477E}" type="presParOf" srcId="{CBEAC41C-A573-4E65-9BE3-A1EDCBFF6600}" destId="{02508886-89E5-4A20-B0EC-714EFD51E8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B3808E-7D82-4BA1-BBFF-85218B4E9612}"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4C47B192-AC2D-4B79-8630-030336AEB798}">
      <dgm:prSet custT="1"/>
      <dgm:spPr/>
      <dgm:t>
        <a:bodyPr/>
        <a:lstStyle/>
        <a:p>
          <a:pPr>
            <a:lnSpc>
              <a:spcPct val="100000"/>
            </a:lnSpc>
          </a:pPr>
          <a:r>
            <a:rPr lang="en-US" sz="2000" dirty="0">
              <a:solidFill>
                <a:schemeClr val="accent6"/>
              </a:solidFill>
              <a:latin typeface="+mn-lt"/>
            </a:rPr>
            <a:t>Improved adherence</a:t>
          </a:r>
        </a:p>
      </dgm:t>
    </dgm:pt>
    <dgm:pt modelId="{24BFCCBA-CB9D-4542-B7DF-40D19028F094}" type="parTrans" cxnId="{6AC20844-F6FC-46E3-BD42-E5CF1F34D560}">
      <dgm:prSet/>
      <dgm:spPr/>
      <dgm:t>
        <a:bodyPr/>
        <a:lstStyle/>
        <a:p>
          <a:endParaRPr lang="en-US" sz="1800"/>
        </a:p>
      </dgm:t>
    </dgm:pt>
    <dgm:pt modelId="{9542CA84-7E60-4112-A72E-F9792B2F9372}" type="sibTrans" cxnId="{6AC20844-F6FC-46E3-BD42-E5CF1F34D560}">
      <dgm:prSet/>
      <dgm:spPr/>
      <dgm:t>
        <a:bodyPr/>
        <a:lstStyle/>
        <a:p>
          <a:pPr>
            <a:lnSpc>
              <a:spcPct val="100000"/>
            </a:lnSpc>
          </a:pPr>
          <a:endParaRPr lang="en-US" sz="1800"/>
        </a:p>
      </dgm:t>
    </dgm:pt>
    <dgm:pt modelId="{163D39A2-45E3-416F-B9D7-C3152D488C69}">
      <dgm:prSet custT="1"/>
      <dgm:spPr/>
      <dgm:t>
        <a:bodyPr/>
        <a:lstStyle/>
        <a:p>
          <a:pPr>
            <a:lnSpc>
              <a:spcPct val="100000"/>
            </a:lnSpc>
          </a:pPr>
          <a:r>
            <a:rPr lang="en-US" sz="2000" dirty="0">
              <a:solidFill>
                <a:schemeClr val="accent6"/>
              </a:solidFill>
              <a:latin typeface="+mn-lt"/>
            </a:rPr>
            <a:t>Consistent coverage throughout day</a:t>
          </a:r>
        </a:p>
      </dgm:t>
    </dgm:pt>
    <dgm:pt modelId="{FB461BCE-7542-4C53-9DAB-9325D7FBBB0E}" type="parTrans" cxnId="{7DB80A7B-47D0-4E55-8EBA-45FA27BCEAE0}">
      <dgm:prSet/>
      <dgm:spPr/>
      <dgm:t>
        <a:bodyPr/>
        <a:lstStyle/>
        <a:p>
          <a:endParaRPr lang="en-US" sz="1800"/>
        </a:p>
      </dgm:t>
    </dgm:pt>
    <dgm:pt modelId="{7FE59446-6212-4579-9B64-CB95C8822221}" type="sibTrans" cxnId="{7DB80A7B-47D0-4E55-8EBA-45FA27BCEAE0}">
      <dgm:prSet/>
      <dgm:spPr/>
      <dgm:t>
        <a:bodyPr/>
        <a:lstStyle/>
        <a:p>
          <a:pPr>
            <a:lnSpc>
              <a:spcPct val="100000"/>
            </a:lnSpc>
          </a:pPr>
          <a:endParaRPr lang="en-US" sz="1800"/>
        </a:p>
      </dgm:t>
    </dgm:pt>
    <dgm:pt modelId="{10C50BFD-E5AD-401E-AA0F-4A5E988FE378}">
      <dgm:prSet custT="1"/>
      <dgm:spPr/>
      <dgm:t>
        <a:bodyPr/>
        <a:lstStyle/>
        <a:p>
          <a:pPr>
            <a:lnSpc>
              <a:spcPct val="100000"/>
            </a:lnSpc>
          </a:pPr>
          <a:r>
            <a:rPr lang="en-US" sz="2000" dirty="0">
              <a:solidFill>
                <a:schemeClr val="accent6"/>
              </a:solidFill>
              <a:latin typeface="+mn-lt"/>
            </a:rPr>
            <a:t>Prevents school/work-time administration</a:t>
          </a:r>
        </a:p>
      </dgm:t>
    </dgm:pt>
    <dgm:pt modelId="{931B9A82-C9BD-4135-9748-C352139ECF4C}" type="parTrans" cxnId="{E53DF11F-4A4E-4C72-A6A7-8A6401A57ACB}">
      <dgm:prSet/>
      <dgm:spPr/>
      <dgm:t>
        <a:bodyPr/>
        <a:lstStyle/>
        <a:p>
          <a:endParaRPr lang="en-US" sz="1800"/>
        </a:p>
      </dgm:t>
    </dgm:pt>
    <dgm:pt modelId="{8D86F457-719C-48B6-AFC2-92795A2DAD85}" type="sibTrans" cxnId="{E53DF11F-4A4E-4C72-A6A7-8A6401A57ACB}">
      <dgm:prSet/>
      <dgm:spPr/>
      <dgm:t>
        <a:bodyPr/>
        <a:lstStyle/>
        <a:p>
          <a:pPr>
            <a:lnSpc>
              <a:spcPct val="100000"/>
            </a:lnSpc>
          </a:pPr>
          <a:endParaRPr lang="en-US" sz="1800"/>
        </a:p>
      </dgm:t>
    </dgm:pt>
    <dgm:pt modelId="{49C7E889-5DA1-479F-92F4-DD02BD1AA3C4}">
      <dgm:prSet custT="1"/>
      <dgm:spPr/>
      <dgm:t>
        <a:bodyPr/>
        <a:lstStyle/>
        <a:p>
          <a:pPr>
            <a:lnSpc>
              <a:spcPct val="100000"/>
            </a:lnSpc>
          </a:pPr>
          <a:r>
            <a:rPr lang="en-US" sz="2000" dirty="0">
              <a:solidFill>
                <a:schemeClr val="accent6"/>
              </a:solidFill>
              <a:latin typeface="+mn-lt"/>
            </a:rPr>
            <a:t>Prevents peaks and valleys</a:t>
          </a:r>
        </a:p>
      </dgm:t>
    </dgm:pt>
    <dgm:pt modelId="{091CC545-3D7C-4F56-B622-E3913EAAB4AF}" type="parTrans" cxnId="{94E80C9F-0FC5-41C9-9DFF-0F46EDD12E55}">
      <dgm:prSet/>
      <dgm:spPr/>
      <dgm:t>
        <a:bodyPr/>
        <a:lstStyle/>
        <a:p>
          <a:endParaRPr lang="en-US" sz="1800"/>
        </a:p>
      </dgm:t>
    </dgm:pt>
    <dgm:pt modelId="{7435C4C7-7349-4AEA-B58D-BD92A26B0C38}" type="sibTrans" cxnId="{94E80C9F-0FC5-41C9-9DFF-0F46EDD12E55}">
      <dgm:prSet/>
      <dgm:spPr/>
      <dgm:t>
        <a:bodyPr/>
        <a:lstStyle/>
        <a:p>
          <a:pPr>
            <a:lnSpc>
              <a:spcPct val="100000"/>
            </a:lnSpc>
          </a:pPr>
          <a:endParaRPr lang="en-US" sz="1800"/>
        </a:p>
      </dgm:t>
    </dgm:pt>
    <dgm:pt modelId="{E461E9E6-80B9-4601-B9A5-58AA9881753C}">
      <dgm:prSet custT="1"/>
      <dgm:spPr/>
      <dgm:t>
        <a:bodyPr/>
        <a:lstStyle/>
        <a:p>
          <a:pPr>
            <a:lnSpc>
              <a:spcPct val="100000"/>
            </a:lnSpc>
          </a:pPr>
          <a:r>
            <a:rPr lang="en-US" sz="2000" dirty="0">
              <a:solidFill>
                <a:schemeClr val="accent6"/>
              </a:solidFill>
              <a:latin typeface="+mn-lt"/>
            </a:rPr>
            <a:t>More likely to result in monotherapy</a:t>
          </a:r>
        </a:p>
      </dgm:t>
    </dgm:pt>
    <dgm:pt modelId="{557B2998-9446-4E41-92F2-A6F2645E4956}" type="parTrans" cxnId="{632E5825-EC41-424F-BEC0-BB787C3ADBE3}">
      <dgm:prSet/>
      <dgm:spPr/>
      <dgm:t>
        <a:bodyPr/>
        <a:lstStyle/>
        <a:p>
          <a:endParaRPr lang="en-US" sz="1800"/>
        </a:p>
      </dgm:t>
    </dgm:pt>
    <dgm:pt modelId="{6099ADB4-5040-4BA5-9668-67A46C821C78}" type="sibTrans" cxnId="{632E5825-EC41-424F-BEC0-BB787C3ADBE3}">
      <dgm:prSet/>
      <dgm:spPr/>
      <dgm:t>
        <a:bodyPr/>
        <a:lstStyle/>
        <a:p>
          <a:pPr>
            <a:lnSpc>
              <a:spcPct val="100000"/>
            </a:lnSpc>
          </a:pPr>
          <a:endParaRPr lang="en-US" sz="1800"/>
        </a:p>
      </dgm:t>
    </dgm:pt>
    <dgm:pt modelId="{8299D587-A920-4E39-AE3D-9042932FD9E7}">
      <dgm:prSet custT="1"/>
      <dgm:spPr/>
      <dgm:t>
        <a:bodyPr/>
        <a:lstStyle/>
        <a:p>
          <a:pPr>
            <a:lnSpc>
              <a:spcPct val="100000"/>
            </a:lnSpc>
          </a:pPr>
          <a:r>
            <a:rPr lang="en-US" sz="2000" dirty="0">
              <a:solidFill>
                <a:schemeClr val="accent6"/>
              </a:solidFill>
              <a:latin typeface="+mn-lt"/>
            </a:rPr>
            <a:t>Lowers risk of misuse</a:t>
          </a:r>
          <a:endParaRPr lang="en-US" sz="1800" dirty="0">
            <a:solidFill>
              <a:schemeClr val="accent6"/>
            </a:solidFill>
            <a:latin typeface="+mn-lt"/>
          </a:endParaRPr>
        </a:p>
      </dgm:t>
    </dgm:pt>
    <dgm:pt modelId="{CB9CE118-5CEA-47CC-A873-0BE5E14FC0F6}" type="parTrans" cxnId="{F521D920-9D73-4759-938C-4070E01A2415}">
      <dgm:prSet/>
      <dgm:spPr/>
      <dgm:t>
        <a:bodyPr/>
        <a:lstStyle/>
        <a:p>
          <a:endParaRPr lang="en-US" sz="1800"/>
        </a:p>
      </dgm:t>
    </dgm:pt>
    <dgm:pt modelId="{2F857307-FA36-4047-B553-74EB1F2A3ADE}" type="sibTrans" cxnId="{F521D920-9D73-4759-938C-4070E01A2415}">
      <dgm:prSet/>
      <dgm:spPr/>
      <dgm:t>
        <a:bodyPr/>
        <a:lstStyle/>
        <a:p>
          <a:endParaRPr lang="en-US" sz="1800"/>
        </a:p>
      </dgm:t>
    </dgm:pt>
    <dgm:pt modelId="{9D668090-71B4-4ECA-BD5C-AE35EC1804E2}" type="pres">
      <dgm:prSet presAssocID="{98B3808E-7D82-4BA1-BBFF-85218B4E9612}" presName="root" presStyleCnt="0">
        <dgm:presLayoutVars>
          <dgm:dir/>
          <dgm:resizeHandles val="exact"/>
        </dgm:presLayoutVars>
      </dgm:prSet>
      <dgm:spPr/>
    </dgm:pt>
    <dgm:pt modelId="{4C531286-7058-4D9A-A4BA-69A341BD6886}" type="pres">
      <dgm:prSet presAssocID="{98B3808E-7D82-4BA1-BBFF-85218B4E9612}" presName="container" presStyleCnt="0">
        <dgm:presLayoutVars>
          <dgm:dir/>
          <dgm:resizeHandles val="exact"/>
        </dgm:presLayoutVars>
      </dgm:prSet>
      <dgm:spPr/>
    </dgm:pt>
    <dgm:pt modelId="{46DBEC8B-ECD8-4498-B1BC-6F3D0384E728}" type="pres">
      <dgm:prSet presAssocID="{4C47B192-AC2D-4B79-8630-030336AEB798}" presName="compNode" presStyleCnt="0"/>
      <dgm:spPr/>
    </dgm:pt>
    <dgm:pt modelId="{AAF9FB47-2CB1-48BC-B161-E6CF6DC1FC4F}" type="pres">
      <dgm:prSet presAssocID="{4C47B192-AC2D-4B79-8630-030336AEB798}" presName="iconBgRect" presStyleLbl="bgShp" presStyleIdx="0" presStyleCnt="6"/>
      <dgm:spPr/>
    </dgm:pt>
    <dgm:pt modelId="{B531C451-F385-4B8D-AD16-096CCAC9108D}" type="pres">
      <dgm:prSet presAssocID="{4C47B192-AC2D-4B79-8630-030336AEB7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1151DB03-B454-4E05-BBD2-7E994A61C230}" type="pres">
      <dgm:prSet presAssocID="{4C47B192-AC2D-4B79-8630-030336AEB798}" presName="spaceRect" presStyleCnt="0"/>
      <dgm:spPr/>
    </dgm:pt>
    <dgm:pt modelId="{A6E3AF1D-842A-4F8F-A61E-99302E851419}" type="pres">
      <dgm:prSet presAssocID="{4C47B192-AC2D-4B79-8630-030336AEB798}" presName="textRect" presStyleLbl="revTx" presStyleIdx="0" presStyleCnt="6">
        <dgm:presLayoutVars>
          <dgm:chMax val="1"/>
          <dgm:chPref val="1"/>
        </dgm:presLayoutVars>
      </dgm:prSet>
      <dgm:spPr/>
    </dgm:pt>
    <dgm:pt modelId="{A73BCD81-8785-4A76-884D-FA19A75B6027}" type="pres">
      <dgm:prSet presAssocID="{9542CA84-7E60-4112-A72E-F9792B2F9372}" presName="sibTrans" presStyleLbl="sibTrans2D1" presStyleIdx="0" presStyleCnt="0"/>
      <dgm:spPr/>
    </dgm:pt>
    <dgm:pt modelId="{815AADD0-914A-4120-B0BB-3977E7B92464}" type="pres">
      <dgm:prSet presAssocID="{163D39A2-45E3-416F-B9D7-C3152D488C69}" presName="compNode" presStyleCnt="0"/>
      <dgm:spPr/>
    </dgm:pt>
    <dgm:pt modelId="{7AE44BF3-46BD-4170-8B19-F8B4277251AA}" type="pres">
      <dgm:prSet presAssocID="{163D39A2-45E3-416F-B9D7-C3152D488C69}" presName="iconBgRect" presStyleLbl="bgShp" presStyleIdx="1" presStyleCnt="6"/>
      <dgm:spPr/>
    </dgm:pt>
    <dgm:pt modelId="{60ED0D9F-90B4-4C8E-B90D-58F23A220253}" type="pres">
      <dgm:prSet presAssocID="{163D39A2-45E3-416F-B9D7-C3152D488C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9AD2748-2601-4601-917C-C7596770ABA8}" type="pres">
      <dgm:prSet presAssocID="{163D39A2-45E3-416F-B9D7-C3152D488C69}" presName="spaceRect" presStyleCnt="0"/>
      <dgm:spPr/>
    </dgm:pt>
    <dgm:pt modelId="{E0A1DE6A-9F4F-40FF-81F7-A886EC6B9DF9}" type="pres">
      <dgm:prSet presAssocID="{163D39A2-45E3-416F-B9D7-C3152D488C69}" presName="textRect" presStyleLbl="revTx" presStyleIdx="1" presStyleCnt="6">
        <dgm:presLayoutVars>
          <dgm:chMax val="1"/>
          <dgm:chPref val="1"/>
        </dgm:presLayoutVars>
      </dgm:prSet>
      <dgm:spPr/>
    </dgm:pt>
    <dgm:pt modelId="{0EF26761-347A-47EC-A898-803DA4FB4E3E}" type="pres">
      <dgm:prSet presAssocID="{7FE59446-6212-4579-9B64-CB95C8822221}" presName="sibTrans" presStyleLbl="sibTrans2D1" presStyleIdx="0" presStyleCnt="0"/>
      <dgm:spPr/>
    </dgm:pt>
    <dgm:pt modelId="{296096F9-79DF-437B-8D4E-4C6BF8A41BFA}" type="pres">
      <dgm:prSet presAssocID="{10C50BFD-E5AD-401E-AA0F-4A5E988FE378}" presName="compNode" presStyleCnt="0"/>
      <dgm:spPr/>
    </dgm:pt>
    <dgm:pt modelId="{DFDC9FB6-4538-4E0C-9516-EE8843F41650}" type="pres">
      <dgm:prSet presAssocID="{10C50BFD-E5AD-401E-AA0F-4A5E988FE378}" presName="iconBgRect" presStyleLbl="bgShp" presStyleIdx="2" presStyleCnt="6"/>
      <dgm:spPr/>
    </dgm:pt>
    <dgm:pt modelId="{9FE0B751-1290-4EE9-92EA-10F084836154}" type="pres">
      <dgm:prSet presAssocID="{10C50BFD-E5AD-401E-AA0F-4A5E988FE37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9F521F0E-4DA7-4AA9-A6D1-E93A631D661A}" type="pres">
      <dgm:prSet presAssocID="{10C50BFD-E5AD-401E-AA0F-4A5E988FE378}" presName="spaceRect" presStyleCnt="0"/>
      <dgm:spPr/>
    </dgm:pt>
    <dgm:pt modelId="{25809AB1-BB07-4274-8037-A1FA063ECAEB}" type="pres">
      <dgm:prSet presAssocID="{10C50BFD-E5AD-401E-AA0F-4A5E988FE378}" presName="textRect" presStyleLbl="revTx" presStyleIdx="2" presStyleCnt="6" custScaleX="99611" custLinFactNeighborX="-5312" custLinFactNeighborY="8456">
        <dgm:presLayoutVars>
          <dgm:chMax val="1"/>
          <dgm:chPref val="1"/>
        </dgm:presLayoutVars>
      </dgm:prSet>
      <dgm:spPr/>
    </dgm:pt>
    <dgm:pt modelId="{96639B1B-B629-46F9-8B35-8FD0409FC615}" type="pres">
      <dgm:prSet presAssocID="{8D86F457-719C-48B6-AFC2-92795A2DAD85}" presName="sibTrans" presStyleLbl="sibTrans2D1" presStyleIdx="0" presStyleCnt="0"/>
      <dgm:spPr/>
    </dgm:pt>
    <dgm:pt modelId="{8498493D-11AF-455E-819D-687CA01E4FFE}" type="pres">
      <dgm:prSet presAssocID="{49C7E889-5DA1-479F-92F4-DD02BD1AA3C4}" presName="compNode" presStyleCnt="0"/>
      <dgm:spPr/>
    </dgm:pt>
    <dgm:pt modelId="{E503A2D0-0A74-46D7-B7E9-72AF9DFE8421}" type="pres">
      <dgm:prSet presAssocID="{49C7E889-5DA1-479F-92F4-DD02BD1AA3C4}" presName="iconBgRect" presStyleLbl="bgShp" presStyleIdx="3" presStyleCnt="6"/>
      <dgm:spPr/>
    </dgm:pt>
    <dgm:pt modelId="{E18B98D5-057A-47B1-AC1D-93832ACA53DC}" type="pres">
      <dgm:prSet presAssocID="{49C7E889-5DA1-479F-92F4-DD02BD1AA3C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ntains"/>
        </a:ext>
      </dgm:extLst>
    </dgm:pt>
    <dgm:pt modelId="{1420381D-CA1B-4CF1-9DEE-821B80793879}" type="pres">
      <dgm:prSet presAssocID="{49C7E889-5DA1-479F-92F4-DD02BD1AA3C4}" presName="spaceRect" presStyleCnt="0"/>
      <dgm:spPr/>
    </dgm:pt>
    <dgm:pt modelId="{AA807514-F5BF-43D5-833A-E99EF5F30251}" type="pres">
      <dgm:prSet presAssocID="{49C7E889-5DA1-479F-92F4-DD02BD1AA3C4}" presName="textRect" presStyleLbl="revTx" presStyleIdx="3" presStyleCnt="6">
        <dgm:presLayoutVars>
          <dgm:chMax val="1"/>
          <dgm:chPref val="1"/>
        </dgm:presLayoutVars>
      </dgm:prSet>
      <dgm:spPr/>
    </dgm:pt>
    <dgm:pt modelId="{5CC10A3E-D58D-40A1-B339-6363095BEDF7}" type="pres">
      <dgm:prSet presAssocID="{7435C4C7-7349-4AEA-B58D-BD92A26B0C38}" presName="sibTrans" presStyleLbl="sibTrans2D1" presStyleIdx="0" presStyleCnt="0"/>
      <dgm:spPr/>
    </dgm:pt>
    <dgm:pt modelId="{7F2BFF75-9498-4CA9-87FE-461EA2C4036B}" type="pres">
      <dgm:prSet presAssocID="{E461E9E6-80B9-4601-B9A5-58AA9881753C}" presName="compNode" presStyleCnt="0"/>
      <dgm:spPr/>
    </dgm:pt>
    <dgm:pt modelId="{57FD6C84-E02E-4C66-91FB-0A5A593ACA64}" type="pres">
      <dgm:prSet presAssocID="{E461E9E6-80B9-4601-B9A5-58AA9881753C}" presName="iconBgRect" presStyleLbl="bgShp" presStyleIdx="4" presStyleCnt="6"/>
      <dgm:spPr/>
    </dgm:pt>
    <dgm:pt modelId="{1706B0C1-DF9A-4EA1-ADB0-EE8DB77E546E}" type="pres">
      <dgm:prSet presAssocID="{E461E9E6-80B9-4601-B9A5-58AA9881753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ine"/>
        </a:ext>
      </dgm:extLst>
    </dgm:pt>
    <dgm:pt modelId="{BF3D3103-4887-4DB8-B57B-6E7EEA6B7068}" type="pres">
      <dgm:prSet presAssocID="{E461E9E6-80B9-4601-B9A5-58AA9881753C}" presName="spaceRect" presStyleCnt="0"/>
      <dgm:spPr/>
    </dgm:pt>
    <dgm:pt modelId="{4090FC6A-7786-469C-8C51-4DEAE6B1C338}" type="pres">
      <dgm:prSet presAssocID="{E461E9E6-80B9-4601-B9A5-58AA9881753C}" presName="textRect" presStyleLbl="revTx" presStyleIdx="4" presStyleCnt="6">
        <dgm:presLayoutVars>
          <dgm:chMax val="1"/>
          <dgm:chPref val="1"/>
        </dgm:presLayoutVars>
      </dgm:prSet>
      <dgm:spPr/>
    </dgm:pt>
    <dgm:pt modelId="{F25FD2BF-342B-4C74-98C6-8C4D3A081EA3}" type="pres">
      <dgm:prSet presAssocID="{6099ADB4-5040-4BA5-9668-67A46C821C78}" presName="sibTrans" presStyleLbl="sibTrans2D1" presStyleIdx="0" presStyleCnt="0"/>
      <dgm:spPr/>
    </dgm:pt>
    <dgm:pt modelId="{81E1A2D4-5B43-474B-AA0B-241C23A21D6C}" type="pres">
      <dgm:prSet presAssocID="{8299D587-A920-4E39-AE3D-9042932FD9E7}" presName="compNode" presStyleCnt="0"/>
      <dgm:spPr/>
    </dgm:pt>
    <dgm:pt modelId="{328297BA-1505-4A7D-8603-BF84C076D730}" type="pres">
      <dgm:prSet presAssocID="{8299D587-A920-4E39-AE3D-9042932FD9E7}" presName="iconBgRect" presStyleLbl="bgShp" presStyleIdx="5" presStyleCnt="6"/>
      <dgm:spPr/>
    </dgm:pt>
    <dgm:pt modelId="{4BCF02EC-8037-4D3A-9C7A-9A13B6827F7C}" type="pres">
      <dgm:prSet presAssocID="{8299D587-A920-4E39-AE3D-9042932FD9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Downward trend graph outline"/>
        </a:ext>
      </dgm:extLst>
    </dgm:pt>
    <dgm:pt modelId="{BF59E208-0CB5-4415-926C-85BA965FC4B0}" type="pres">
      <dgm:prSet presAssocID="{8299D587-A920-4E39-AE3D-9042932FD9E7}" presName="spaceRect" presStyleCnt="0"/>
      <dgm:spPr/>
    </dgm:pt>
    <dgm:pt modelId="{EB171F85-534F-4D12-8259-C53A6DC8718A}" type="pres">
      <dgm:prSet presAssocID="{8299D587-A920-4E39-AE3D-9042932FD9E7}" presName="textRect" presStyleLbl="revTx" presStyleIdx="5" presStyleCnt="6">
        <dgm:presLayoutVars>
          <dgm:chMax val="1"/>
          <dgm:chPref val="1"/>
        </dgm:presLayoutVars>
      </dgm:prSet>
      <dgm:spPr/>
    </dgm:pt>
  </dgm:ptLst>
  <dgm:cxnLst>
    <dgm:cxn modelId="{E53DF11F-4A4E-4C72-A6A7-8A6401A57ACB}" srcId="{98B3808E-7D82-4BA1-BBFF-85218B4E9612}" destId="{10C50BFD-E5AD-401E-AA0F-4A5E988FE378}" srcOrd="2" destOrd="0" parTransId="{931B9A82-C9BD-4135-9748-C352139ECF4C}" sibTransId="{8D86F457-719C-48B6-AFC2-92795A2DAD85}"/>
    <dgm:cxn modelId="{F521D920-9D73-4759-938C-4070E01A2415}" srcId="{98B3808E-7D82-4BA1-BBFF-85218B4E9612}" destId="{8299D587-A920-4E39-AE3D-9042932FD9E7}" srcOrd="5" destOrd="0" parTransId="{CB9CE118-5CEA-47CC-A873-0BE5E14FC0F6}" sibTransId="{2F857307-FA36-4047-B553-74EB1F2A3ADE}"/>
    <dgm:cxn modelId="{632E5825-EC41-424F-BEC0-BB787C3ADBE3}" srcId="{98B3808E-7D82-4BA1-BBFF-85218B4E9612}" destId="{E461E9E6-80B9-4601-B9A5-58AA9881753C}" srcOrd="4" destOrd="0" parTransId="{557B2998-9446-4E41-92F2-A6F2645E4956}" sibTransId="{6099ADB4-5040-4BA5-9668-67A46C821C78}"/>
    <dgm:cxn modelId="{4CDF3D26-5A3F-4B6E-8D7A-E6820A5F759F}" type="presOf" srcId="{8299D587-A920-4E39-AE3D-9042932FD9E7}" destId="{EB171F85-534F-4D12-8259-C53A6DC8718A}" srcOrd="0" destOrd="0" presId="urn:microsoft.com/office/officeart/2018/2/layout/IconCircleList"/>
    <dgm:cxn modelId="{6AC20844-F6FC-46E3-BD42-E5CF1F34D560}" srcId="{98B3808E-7D82-4BA1-BBFF-85218B4E9612}" destId="{4C47B192-AC2D-4B79-8630-030336AEB798}" srcOrd="0" destOrd="0" parTransId="{24BFCCBA-CB9D-4542-B7DF-40D19028F094}" sibTransId="{9542CA84-7E60-4112-A72E-F9792B2F9372}"/>
    <dgm:cxn modelId="{FCE6AC6B-8DBD-4681-A6CF-0E04A9504541}" type="presOf" srcId="{163D39A2-45E3-416F-B9D7-C3152D488C69}" destId="{E0A1DE6A-9F4F-40FF-81F7-A886EC6B9DF9}" srcOrd="0" destOrd="0" presId="urn:microsoft.com/office/officeart/2018/2/layout/IconCircleList"/>
    <dgm:cxn modelId="{5B4E434D-4529-49DE-BB5C-7ACF2A1D0BC5}" type="presOf" srcId="{7435C4C7-7349-4AEA-B58D-BD92A26B0C38}" destId="{5CC10A3E-D58D-40A1-B339-6363095BEDF7}" srcOrd="0" destOrd="0" presId="urn:microsoft.com/office/officeart/2018/2/layout/IconCircleList"/>
    <dgm:cxn modelId="{B9389270-F930-439F-894F-98C64D37F7B9}" type="presOf" srcId="{4C47B192-AC2D-4B79-8630-030336AEB798}" destId="{A6E3AF1D-842A-4F8F-A61E-99302E851419}" srcOrd="0" destOrd="0" presId="urn:microsoft.com/office/officeart/2018/2/layout/IconCircleList"/>
    <dgm:cxn modelId="{79701551-5846-42DC-9C2E-EE4BF485982D}" type="presOf" srcId="{6099ADB4-5040-4BA5-9668-67A46C821C78}" destId="{F25FD2BF-342B-4C74-98C6-8C4D3A081EA3}" srcOrd="0" destOrd="0" presId="urn:microsoft.com/office/officeart/2018/2/layout/IconCircleList"/>
    <dgm:cxn modelId="{F4B02B54-4774-44A1-84C4-960FC36F55EF}" type="presOf" srcId="{E461E9E6-80B9-4601-B9A5-58AA9881753C}" destId="{4090FC6A-7786-469C-8C51-4DEAE6B1C338}" srcOrd="0" destOrd="0" presId="urn:microsoft.com/office/officeart/2018/2/layout/IconCircleList"/>
    <dgm:cxn modelId="{9377125A-5D8F-416A-8D46-12791D8FC9D8}" type="presOf" srcId="{10C50BFD-E5AD-401E-AA0F-4A5E988FE378}" destId="{25809AB1-BB07-4274-8037-A1FA063ECAEB}" srcOrd="0" destOrd="0" presId="urn:microsoft.com/office/officeart/2018/2/layout/IconCircleList"/>
    <dgm:cxn modelId="{7DB80A7B-47D0-4E55-8EBA-45FA27BCEAE0}" srcId="{98B3808E-7D82-4BA1-BBFF-85218B4E9612}" destId="{163D39A2-45E3-416F-B9D7-C3152D488C69}" srcOrd="1" destOrd="0" parTransId="{FB461BCE-7542-4C53-9DAB-9325D7FBBB0E}" sibTransId="{7FE59446-6212-4579-9B64-CB95C8822221}"/>
    <dgm:cxn modelId="{3E01FE86-E43F-48F5-9274-66454A2079FF}" type="presOf" srcId="{9542CA84-7E60-4112-A72E-F9792B2F9372}" destId="{A73BCD81-8785-4A76-884D-FA19A75B6027}" srcOrd="0" destOrd="0" presId="urn:microsoft.com/office/officeart/2018/2/layout/IconCircleList"/>
    <dgm:cxn modelId="{94E80C9F-0FC5-41C9-9DFF-0F46EDD12E55}" srcId="{98B3808E-7D82-4BA1-BBFF-85218B4E9612}" destId="{49C7E889-5DA1-479F-92F4-DD02BD1AA3C4}" srcOrd="3" destOrd="0" parTransId="{091CC545-3D7C-4F56-B622-E3913EAAB4AF}" sibTransId="{7435C4C7-7349-4AEA-B58D-BD92A26B0C38}"/>
    <dgm:cxn modelId="{D9B974B2-9DD8-4E64-8B0A-A4E779761F9B}" type="presOf" srcId="{8D86F457-719C-48B6-AFC2-92795A2DAD85}" destId="{96639B1B-B629-46F9-8B35-8FD0409FC615}" srcOrd="0" destOrd="0" presId="urn:microsoft.com/office/officeart/2018/2/layout/IconCircleList"/>
    <dgm:cxn modelId="{DD8375B3-1D8B-49ED-87F6-9F396792573B}" type="presOf" srcId="{98B3808E-7D82-4BA1-BBFF-85218B4E9612}" destId="{9D668090-71B4-4ECA-BD5C-AE35EC1804E2}" srcOrd="0" destOrd="0" presId="urn:microsoft.com/office/officeart/2018/2/layout/IconCircleList"/>
    <dgm:cxn modelId="{40CCE2C4-AA62-492B-8E7C-3DA4709D8ECF}" type="presOf" srcId="{7FE59446-6212-4579-9B64-CB95C8822221}" destId="{0EF26761-347A-47EC-A898-803DA4FB4E3E}" srcOrd="0" destOrd="0" presId="urn:microsoft.com/office/officeart/2018/2/layout/IconCircleList"/>
    <dgm:cxn modelId="{719C8FE3-537E-4089-8691-D42865B1D5AD}" type="presOf" srcId="{49C7E889-5DA1-479F-92F4-DD02BD1AA3C4}" destId="{AA807514-F5BF-43D5-833A-E99EF5F30251}" srcOrd="0" destOrd="0" presId="urn:microsoft.com/office/officeart/2018/2/layout/IconCircleList"/>
    <dgm:cxn modelId="{414AB17F-32BA-436E-AA63-01C3E74FD439}" type="presParOf" srcId="{9D668090-71B4-4ECA-BD5C-AE35EC1804E2}" destId="{4C531286-7058-4D9A-A4BA-69A341BD6886}" srcOrd="0" destOrd="0" presId="urn:microsoft.com/office/officeart/2018/2/layout/IconCircleList"/>
    <dgm:cxn modelId="{2C2354C5-CC0A-4BB2-9838-38A52C0BE924}" type="presParOf" srcId="{4C531286-7058-4D9A-A4BA-69A341BD6886}" destId="{46DBEC8B-ECD8-4498-B1BC-6F3D0384E728}" srcOrd="0" destOrd="0" presId="urn:microsoft.com/office/officeart/2018/2/layout/IconCircleList"/>
    <dgm:cxn modelId="{C78D04AC-0BEA-49D4-A611-461974C879B7}" type="presParOf" srcId="{46DBEC8B-ECD8-4498-B1BC-6F3D0384E728}" destId="{AAF9FB47-2CB1-48BC-B161-E6CF6DC1FC4F}" srcOrd="0" destOrd="0" presId="urn:microsoft.com/office/officeart/2018/2/layout/IconCircleList"/>
    <dgm:cxn modelId="{9C6507EE-292C-4F37-9AD2-C1EB46375835}" type="presParOf" srcId="{46DBEC8B-ECD8-4498-B1BC-6F3D0384E728}" destId="{B531C451-F385-4B8D-AD16-096CCAC9108D}" srcOrd="1" destOrd="0" presId="urn:microsoft.com/office/officeart/2018/2/layout/IconCircleList"/>
    <dgm:cxn modelId="{1E0D6AEB-ECF9-4E5D-A2DD-2E786DCB7400}" type="presParOf" srcId="{46DBEC8B-ECD8-4498-B1BC-6F3D0384E728}" destId="{1151DB03-B454-4E05-BBD2-7E994A61C230}" srcOrd="2" destOrd="0" presId="urn:microsoft.com/office/officeart/2018/2/layout/IconCircleList"/>
    <dgm:cxn modelId="{5C2FE324-156C-4D3E-8ABE-59F703799E48}" type="presParOf" srcId="{46DBEC8B-ECD8-4498-B1BC-6F3D0384E728}" destId="{A6E3AF1D-842A-4F8F-A61E-99302E851419}" srcOrd="3" destOrd="0" presId="urn:microsoft.com/office/officeart/2018/2/layout/IconCircleList"/>
    <dgm:cxn modelId="{E18FED2D-025C-44B4-9050-EAC6D7B43B43}" type="presParOf" srcId="{4C531286-7058-4D9A-A4BA-69A341BD6886}" destId="{A73BCD81-8785-4A76-884D-FA19A75B6027}" srcOrd="1" destOrd="0" presId="urn:microsoft.com/office/officeart/2018/2/layout/IconCircleList"/>
    <dgm:cxn modelId="{86DD0E55-3234-4566-B47C-7AE5C6DB49A6}" type="presParOf" srcId="{4C531286-7058-4D9A-A4BA-69A341BD6886}" destId="{815AADD0-914A-4120-B0BB-3977E7B92464}" srcOrd="2" destOrd="0" presId="urn:microsoft.com/office/officeart/2018/2/layout/IconCircleList"/>
    <dgm:cxn modelId="{47BD191C-965A-4CC2-8614-5069F11DD638}" type="presParOf" srcId="{815AADD0-914A-4120-B0BB-3977E7B92464}" destId="{7AE44BF3-46BD-4170-8B19-F8B4277251AA}" srcOrd="0" destOrd="0" presId="urn:microsoft.com/office/officeart/2018/2/layout/IconCircleList"/>
    <dgm:cxn modelId="{EE7E9CAD-151F-4B3E-AFCD-56DE58A953F2}" type="presParOf" srcId="{815AADD0-914A-4120-B0BB-3977E7B92464}" destId="{60ED0D9F-90B4-4C8E-B90D-58F23A220253}" srcOrd="1" destOrd="0" presId="urn:microsoft.com/office/officeart/2018/2/layout/IconCircleList"/>
    <dgm:cxn modelId="{B8340466-7977-422D-ADAF-795732A198A5}" type="presParOf" srcId="{815AADD0-914A-4120-B0BB-3977E7B92464}" destId="{C9AD2748-2601-4601-917C-C7596770ABA8}" srcOrd="2" destOrd="0" presId="urn:microsoft.com/office/officeart/2018/2/layout/IconCircleList"/>
    <dgm:cxn modelId="{BBC570EF-E239-4BB0-9F98-B0E2B11830EB}" type="presParOf" srcId="{815AADD0-914A-4120-B0BB-3977E7B92464}" destId="{E0A1DE6A-9F4F-40FF-81F7-A886EC6B9DF9}" srcOrd="3" destOrd="0" presId="urn:microsoft.com/office/officeart/2018/2/layout/IconCircleList"/>
    <dgm:cxn modelId="{E7F44AFC-F7E7-4DA7-9BAB-CBDA08BC1B85}" type="presParOf" srcId="{4C531286-7058-4D9A-A4BA-69A341BD6886}" destId="{0EF26761-347A-47EC-A898-803DA4FB4E3E}" srcOrd="3" destOrd="0" presId="urn:microsoft.com/office/officeart/2018/2/layout/IconCircleList"/>
    <dgm:cxn modelId="{7A3ADCEF-0ACB-4D5C-ABFB-228E77C56E63}" type="presParOf" srcId="{4C531286-7058-4D9A-A4BA-69A341BD6886}" destId="{296096F9-79DF-437B-8D4E-4C6BF8A41BFA}" srcOrd="4" destOrd="0" presId="urn:microsoft.com/office/officeart/2018/2/layout/IconCircleList"/>
    <dgm:cxn modelId="{97F2A3C0-5C47-431E-8B06-3941AB9CD797}" type="presParOf" srcId="{296096F9-79DF-437B-8D4E-4C6BF8A41BFA}" destId="{DFDC9FB6-4538-4E0C-9516-EE8843F41650}" srcOrd="0" destOrd="0" presId="urn:microsoft.com/office/officeart/2018/2/layout/IconCircleList"/>
    <dgm:cxn modelId="{2034F6F9-56B4-4B53-A318-4D1DB3D2C0BF}" type="presParOf" srcId="{296096F9-79DF-437B-8D4E-4C6BF8A41BFA}" destId="{9FE0B751-1290-4EE9-92EA-10F084836154}" srcOrd="1" destOrd="0" presId="urn:microsoft.com/office/officeart/2018/2/layout/IconCircleList"/>
    <dgm:cxn modelId="{C27BB0CB-656B-4F95-887C-1B9FFA35E9B4}" type="presParOf" srcId="{296096F9-79DF-437B-8D4E-4C6BF8A41BFA}" destId="{9F521F0E-4DA7-4AA9-A6D1-E93A631D661A}" srcOrd="2" destOrd="0" presId="urn:microsoft.com/office/officeart/2018/2/layout/IconCircleList"/>
    <dgm:cxn modelId="{6803150C-CB8C-4B00-922E-C2046C12C1BD}" type="presParOf" srcId="{296096F9-79DF-437B-8D4E-4C6BF8A41BFA}" destId="{25809AB1-BB07-4274-8037-A1FA063ECAEB}" srcOrd="3" destOrd="0" presId="urn:microsoft.com/office/officeart/2018/2/layout/IconCircleList"/>
    <dgm:cxn modelId="{2837821B-B483-4B0A-B7C2-869CD0748C8D}" type="presParOf" srcId="{4C531286-7058-4D9A-A4BA-69A341BD6886}" destId="{96639B1B-B629-46F9-8B35-8FD0409FC615}" srcOrd="5" destOrd="0" presId="urn:microsoft.com/office/officeart/2018/2/layout/IconCircleList"/>
    <dgm:cxn modelId="{8A8C5E8B-E0D8-46BC-967C-2D7D34F2933C}" type="presParOf" srcId="{4C531286-7058-4D9A-A4BA-69A341BD6886}" destId="{8498493D-11AF-455E-819D-687CA01E4FFE}" srcOrd="6" destOrd="0" presId="urn:microsoft.com/office/officeart/2018/2/layout/IconCircleList"/>
    <dgm:cxn modelId="{5DC3A909-4F35-48A1-B31D-0A6781F5D8C2}" type="presParOf" srcId="{8498493D-11AF-455E-819D-687CA01E4FFE}" destId="{E503A2D0-0A74-46D7-B7E9-72AF9DFE8421}" srcOrd="0" destOrd="0" presId="urn:microsoft.com/office/officeart/2018/2/layout/IconCircleList"/>
    <dgm:cxn modelId="{D710D7BF-22B5-4C83-A820-6DB8806C553D}" type="presParOf" srcId="{8498493D-11AF-455E-819D-687CA01E4FFE}" destId="{E18B98D5-057A-47B1-AC1D-93832ACA53DC}" srcOrd="1" destOrd="0" presId="urn:microsoft.com/office/officeart/2018/2/layout/IconCircleList"/>
    <dgm:cxn modelId="{DA998466-4FB0-4D11-A9A5-7AA8E4BC53C6}" type="presParOf" srcId="{8498493D-11AF-455E-819D-687CA01E4FFE}" destId="{1420381D-CA1B-4CF1-9DEE-821B80793879}" srcOrd="2" destOrd="0" presId="urn:microsoft.com/office/officeart/2018/2/layout/IconCircleList"/>
    <dgm:cxn modelId="{F9409939-6FBE-4028-81EC-24C9670134B9}" type="presParOf" srcId="{8498493D-11AF-455E-819D-687CA01E4FFE}" destId="{AA807514-F5BF-43D5-833A-E99EF5F30251}" srcOrd="3" destOrd="0" presId="urn:microsoft.com/office/officeart/2018/2/layout/IconCircleList"/>
    <dgm:cxn modelId="{FB25BC8E-9F2D-4804-8CD7-45B62150F13B}" type="presParOf" srcId="{4C531286-7058-4D9A-A4BA-69A341BD6886}" destId="{5CC10A3E-D58D-40A1-B339-6363095BEDF7}" srcOrd="7" destOrd="0" presId="urn:microsoft.com/office/officeart/2018/2/layout/IconCircleList"/>
    <dgm:cxn modelId="{70BA6FF5-390B-4B55-BE83-29C2D6BFED7F}" type="presParOf" srcId="{4C531286-7058-4D9A-A4BA-69A341BD6886}" destId="{7F2BFF75-9498-4CA9-87FE-461EA2C4036B}" srcOrd="8" destOrd="0" presId="urn:microsoft.com/office/officeart/2018/2/layout/IconCircleList"/>
    <dgm:cxn modelId="{C741F024-CB8F-4BC9-9348-67A3FEEF0073}" type="presParOf" srcId="{7F2BFF75-9498-4CA9-87FE-461EA2C4036B}" destId="{57FD6C84-E02E-4C66-91FB-0A5A593ACA64}" srcOrd="0" destOrd="0" presId="urn:microsoft.com/office/officeart/2018/2/layout/IconCircleList"/>
    <dgm:cxn modelId="{8D990035-8084-4E9D-A6A4-73E43A6FABFB}" type="presParOf" srcId="{7F2BFF75-9498-4CA9-87FE-461EA2C4036B}" destId="{1706B0C1-DF9A-4EA1-ADB0-EE8DB77E546E}" srcOrd="1" destOrd="0" presId="urn:microsoft.com/office/officeart/2018/2/layout/IconCircleList"/>
    <dgm:cxn modelId="{B3BB861B-47DE-4C64-B047-875D5039C986}" type="presParOf" srcId="{7F2BFF75-9498-4CA9-87FE-461EA2C4036B}" destId="{BF3D3103-4887-4DB8-B57B-6E7EEA6B7068}" srcOrd="2" destOrd="0" presId="urn:microsoft.com/office/officeart/2018/2/layout/IconCircleList"/>
    <dgm:cxn modelId="{3B106034-0713-46C8-A4EE-113617701921}" type="presParOf" srcId="{7F2BFF75-9498-4CA9-87FE-461EA2C4036B}" destId="{4090FC6A-7786-469C-8C51-4DEAE6B1C338}" srcOrd="3" destOrd="0" presId="urn:microsoft.com/office/officeart/2018/2/layout/IconCircleList"/>
    <dgm:cxn modelId="{2788DAA6-EB4E-4F23-A130-C9AF0C8DD842}" type="presParOf" srcId="{4C531286-7058-4D9A-A4BA-69A341BD6886}" destId="{F25FD2BF-342B-4C74-98C6-8C4D3A081EA3}" srcOrd="9" destOrd="0" presId="urn:microsoft.com/office/officeart/2018/2/layout/IconCircleList"/>
    <dgm:cxn modelId="{56A2D200-CBE5-4245-B963-AFAF8FF0CD19}" type="presParOf" srcId="{4C531286-7058-4D9A-A4BA-69A341BD6886}" destId="{81E1A2D4-5B43-474B-AA0B-241C23A21D6C}" srcOrd="10" destOrd="0" presId="urn:microsoft.com/office/officeart/2018/2/layout/IconCircleList"/>
    <dgm:cxn modelId="{30B7A1C4-2EAE-4272-80EE-7BC90A6C2629}" type="presParOf" srcId="{81E1A2D4-5B43-474B-AA0B-241C23A21D6C}" destId="{328297BA-1505-4A7D-8603-BF84C076D730}" srcOrd="0" destOrd="0" presId="urn:microsoft.com/office/officeart/2018/2/layout/IconCircleList"/>
    <dgm:cxn modelId="{D78E0557-8A7D-40C7-94D0-9B6945EE2FEF}" type="presParOf" srcId="{81E1A2D4-5B43-474B-AA0B-241C23A21D6C}" destId="{4BCF02EC-8037-4D3A-9C7A-9A13B6827F7C}" srcOrd="1" destOrd="0" presId="urn:microsoft.com/office/officeart/2018/2/layout/IconCircleList"/>
    <dgm:cxn modelId="{A9F576BC-2BAF-46FC-AD4B-3F6337F18616}" type="presParOf" srcId="{81E1A2D4-5B43-474B-AA0B-241C23A21D6C}" destId="{BF59E208-0CB5-4415-926C-85BA965FC4B0}" srcOrd="2" destOrd="0" presId="urn:microsoft.com/office/officeart/2018/2/layout/IconCircleList"/>
    <dgm:cxn modelId="{4C5EC424-5CA7-43C9-8EBA-B87A9BD3320E}" type="presParOf" srcId="{81E1A2D4-5B43-474B-AA0B-241C23A21D6C}" destId="{EB171F85-534F-4D12-8259-C53A6DC8718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C1E55E-2793-462E-8005-EEFFA51D322A}"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CC947C1C-3143-4CBB-8D7E-E766CF8D32D1}">
      <dgm:prSet/>
      <dgm:spPr/>
      <dgm:t>
        <a:bodyPr/>
        <a:lstStyle/>
        <a:p>
          <a:pPr>
            <a:defRPr b="1"/>
          </a:pPr>
          <a:r>
            <a:rPr lang="en-US" dirty="0">
              <a:latin typeface="+mn-lt"/>
            </a:rPr>
            <a:t>2009</a:t>
          </a:r>
        </a:p>
      </dgm:t>
    </dgm:pt>
    <dgm:pt modelId="{29378DFF-155C-4863-901C-6F38D9AEE7B5}" type="parTrans" cxnId="{73554CEA-FFDF-443A-B8BC-521EA7D58518}">
      <dgm:prSet/>
      <dgm:spPr/>
      <dgm:t>
        <a:bodyPr/>
        <a:lstStyle/>
        <a:p>
          <a:endParaRPr lang="en-US"/>
        </a:p>
      </dgm:t>
    </dgm:pt>
    <dgm:pt modelId="{98BB73F7-FF5F-46CF-985C-D88F867545EF}" type="sibTrans" cxnId="{73554CEA-FFDF-443A-B8BC-521EA7D58518}">
      <dgm:prSet/>
      <dgm:spPr/>
      <dgm:t>
        <a:bodyPr/>
        <a:lstStyle/>
        <a:p>
          <a:endParaRPr lang="en-US"/>
        </a:p>
      </dgm:t>
    </dgm:pt>
    <dgm:pt modelId="{6C6AA7DD-F2B0-4996-A273-57FD64F12562}">
      <dgm:prSet custT="1"/>
      <dgm:spPr/>
      <dgm:t>
        <a:bodyPr/>
        <a:lstStyle/>
        <a:p>
          <a:pPr>
            <a:buNone/>
          </a:pPr>
          <a:r>
            <a:rPr lang="en-US" sz="2000" b="1" dirty="0">
              <a:latin typeface="+mn-lt"/>
            </a:rPr>
            <a:t>Retrospective study</a:t>
          </a:r>
          <a:r>
            <a:rPr lang="en-US" sz="2000" b="1" baseline="30000" dirty="0">
              <a:latin typeface="+mn-lt"/>
            </a:rPr>
            <a:t>9</a:t>
          </a:r>
        </a:p>
      </dgm:t>
    </dgm:pt>
    <dgm:pt modelId="{652D49F0-B632-4C24-B1E4-71578B3057D0}" type="parTrans" cxnId="{0AED7C0F-0E32-49BF-9167-EAF54C3E2359}">
      <dgm:prSet/>
      <dgm:spPr/>
      <dgm:t>
        <a:bodyPr/>
        <a:lstStyle/>
        <a:p>
          <a:endParaRPr lang="en-US"/>
        </a:p>
      </dgm:t>
    </dgm:pt>
    <dgm:pt modelId="{E7DF945E-A0C3-4982-8BC0-9EDC9B58723C}" type="sibTrans" cxnId="{0AED7C0F-0E32-49BF-9167-EAF54C3E2359}">
      <dgm:prSet/>
      <dgm:spPr/>
      <dgm:t>
        <a:bodyPr/>
        <a:lstStyle/>
        <a:p>
          <a:endParaRPr lang="en-US"/>
        </a:p>
      </dgm:t>
    </dgm:pt>
    <dgm:pt modelId="{3DA8D0EB-880E-4897-BDB8-A01BB127EECC}">
      <dgm:prSet custT="1"/>
      <dgm:spPr/>
      <dgm:t>
        <a:bodyPr/>
        <a:lstStyle/>
        <a:p>
          <a:pPr>
            <a:buFont typeface="Wingdings" panose="05000000000000000000" pitchFamily="2" charset="2"/>
            <a:buChar char="§"/>
          </a:pPr>
          <a:r>
            <a:rPr lang="en-US" sz="1800" dirty="0">
              <a:latin typeface="+mn-lt"/>
            </a:rPr>
            <a:t>Compared various ADHD medications</a:t>
          </a:r>
        </a:p>
      </dgm:t>
    </dgm:pt>
    <dgm:pt modelId="{EE879DF5-B609-4829-9566-28971759AF26}" type="parTrans" cxnId="{215B4229-2CCE-4BD2-B3FD-EEA2F4C4780E}">
      <dgm:prSet/>
      <dgm:spPr/>
      <dgm:t>
        <a:bodyPr/>
        <a:lstStyle/>
        <a:p>
          <a:endParaRPr lang="en-US"/>
        </a:p>
      </dgm:t>
    </dgm:pt>
    <dgm:pt modelId="{2B13997B-9C32-4F49-A706-1E5043294E73}" type="sibTrans" cxnId="{215B4229-2CCE-4BD2-B3FD-EEA2F4C4780E}">
      <dgm:prSet/>
      <dgm:spPr/>
      <dgm:t>
        <a:bodyPr/>
        <a:lstStyle/>
        <a:p>
          <a:endParaRPr lang="en-US"/>
        </a:p>
      </dgm:t>
    </dgm:pt>
    <dgm:pt modelId="{74D2974B-5146-4048-8990-564FB8D9BB9E}">
      <dgm:prSet custT="1"/>
      <dgm:spPr/>
      <dgm:t>
        <a:bodyPr/>
        <a:lstStyle/>
        <a:p>
          <a:pPr>
            <a:buFont typeface="Wingdings" panose="05000000000000000000" pitchFamily="2" charset="2"/>
            <a:buChar char="§"/>
          </a:pPr>
          <a:r>
            <a:rPr lang="en-US" sz="1800" dirty="0">
              <a:latin typeface="+mn-lt"/>
            </a:rPr>
            <a:t>Atomoxetine and long-acting stimulants = more likely to result in monotherapy </a:t>
          </a:r>
        </a:p>
      </dgm:t>
    </dgm:pt>
    <dgm:pt modelId="{7CBB1101-A979-4522-A92F-66CBD3BEFAF3}" type="parTrans" cxnId="{C4E7FDF7-3100-4E21-BD98-CD405AF89322}">
      <dgm:prSet/>
      <dgm:spPr/>
      <dgm:t>
        <a:bodyPr/>
        <a:lstStyle/>
        <a:p>
          <a:endParaRPr lang="en-US"/>
        </a:p>
      </dgm:t>
    </dgm:pt>
    <dgm:pt modelId="{7F448A1F-C661-407D-9F35-B10C15AD7F39}" type="sibTrans" cxnId="{C4E7FDF7-3100-4E21-BD98-CD405AF89322}">
      <dgm:prSet/>
      <dgm:spPr/>
      <dgm:t>
        <a:bodyPr/>
        <a:lstStyle/>
        <a:p>
          <a:endParaRPr lang="en-US"/>
        </a:p>
      </dgm:t>
    </dgm:pt>
    <dgm:pt modelId="{6FF8AB08-F4DC-489F-A663-657CD4217CF1}">
      <dgm:prSet/>
      <dgm:spPr/>
      <dgm:t>
        <a:bodyPr/>
        <a:lstStyle/>
        <a:p>
          <a:pPr>
            <a:defRPr b="1"/>
          </a:pPr>
          <a:r>
            <a:rPr lang="en-US" dirty="0">
              <a:latin typeface="+mn-lt"/>
            </a:rPr>
            <a:t>2013</a:t>
          </a:r>
        </a:p>
      </dgm:t>
    </dgm:pt>
    <dgm:pt modelId="{C458AD3C-DC1D-473D-91CB-8CF86B2884CA}" type="parTrans" cxnId="{98D257F4-17EE-4097-86FA-CFEE8728CFF6}">
      <dgm:prSet/>
      <dgm:spPr/>
      <dgm:t>
        <a:bodyPr/>
        <a:lstStyle/>
        <a:p>
          <a:endParaRPr lang="en-US"/>
        </a:p>
      </dgm:t>
    </dgm:pt>
    <dgm:pt modelId="{054746C0-C51E-458D-966A-67BD22CAE0D7}" type="sibTrans" cxnId="{98D257F4-17EE-4097-86FA-CFEE8728CFF6}">
      <dgm:prSet/>
      <dgm:spPr/>
      <dgm:t>
        <a:bodyPr/>
        <a:lstStyle/>
        <a:p>
          <a:endParaRPr lang="en-US"/>
        </a:p>
      </dgm:t>
    </dgm:pt>
    <dgm:pt modelId="{908EE513-7A43-4E6C-8DF5-F32FC78237C3}">
      <dgm:prSet custT="1"/>
      <dgm:spPr/>
      <dgm:t>
        <a:bodyPr/>
        <a:lstStyle/>
        <a:p>
          <a:pPr>
            <a:buNone/>
          </a:pPr>
          <a:r>
            <a:rPr lang="en-US" sz="2000" b="1" dirty="0">
              <a:latin typeface="+mn-lt"/>
            </a:rPr>
            <a:t>Meta-analysis</a:t>
          </a:r>
          <a:r>
            <a:rPr lang="en-US" sz="2000" b="1" baseline="30000" dirty="0">
              <a:latin typeface="+mn-lt"/>
            </a:rPr>
            <a:t>10</a:t>
          </a:r>
        </a:p>
      </dgm:t>
    </dgm:pt>
    <dgm:pt modelId="{852993B5-BD41-444A-95A9-477FC828F1D3}" type="parTrans" cxnId="{23504ED2-025B-4526-917D-66EE850393AC}">
      <dgm:prSet/>
      <dgm:spPr/>
      <dgm:t>
        <a:bodyPr/>
        <a:lstStyle/>
        <a:p>
          <a:endParaRPr lang="en-US"/>
        </a:p>
      </dgm:t>
    </dgm:pt>
    <dgm:pt modelId="{BB20CC04-FF26-4808-875D-6D28B7525E06}" type="sibTrans" cxnId="{23504ED2-025B-4526-917D-66EE850393AC}">
      <dgm:prSet/>
      <dgm:spPr/>
      <dgm:t>
        <a:bodyPr/>
        <a:lstStyle/>
        <a:p>
          <a:endParaRPr lang="en-US"/>
        </a:p>
      </dgm:t>
    </dgm:pt>
    <dgm:pt modelId="{F9AEA452-BDB8-4EE7-B059-57D913B07C52}">
      <dgm:prSet custT="1"/>
      <dgm:spPr/>
      <dgm:t>
        <a:bodyPr/>
        <a:lstStyle/>
        <a:p>
          <a:pPr>
            <a:buFont typeface="Wingdings" panose="05000000000000000000" pitchFamily="2" charset="2"/>
            <a:buChar char="§"/>
          </a:pPr>
          <a:r>
            <a:rPr lang="en-US" sz="2000" dirty="0">
              <a:latin typeface="+mn-lt"/>
            </a:rPr>
            <a:t>Once daily regimes = higher adherence</a:t>
          </a:r>
        </a:p>
      </dgm:t>
    </dgm:pt>
    <dgm:pt modelId="{B18F2DE5-2539-4205-B0B7-2670E1831479}" type="parTrans" cxnId="{D3356BCD-0194-4F49-A466-B0581C698335}">
      <dgm:prSet/>
      <dgm:spPr/>
      <dgm:t>
        <a:bodyPr/>
        <a:lstStyle/>
        <a:p>
          <a:endParaRPr lang="en-US"/>
        </a:p>
      </dgm:t>
    </dgm:pt>
    <dgm:pt modelId="{2179F491-C1A3-4AC2-859B-6D6803DDFE7B}" type="sibTrans" cxnId="{D3356BCD-0194-4F49-A466-B0581C698335}">
      <dgm:prSet/>
      <dgm:spPr/>
      <dgm:t>
        <a:bodyPr/>
        <a:lstStyle/>
        <a:p>
          <a:endParaRPr lang="en-US"/>
        </a:p>
      </dgm:t>
    </dgm:pt>
    <dgm:pt modelId="{8582E235-5D47-4188-8818-F28CAA0A2F59}" type="pres">
      <dgm:prSet presAssocID="{02C1E55E-2793-462E-8005-EEFFA51D322A}" presName="root" presStyleCnt="0">
        <dgm:presLayoutVars>
          <dgm:chMax/>
          <dgm:chPref/>
          <dgm:animLvl val="lvl"/>
        </dgm:presLayoutVars>
      </dgm:prSet>
      <dgm:spPr/>
    </dgm:pt>
    <dgm:pt modelId="{227A4BAA-6618-4EF3-B05E-91249822F1BB}" type="pres">
      <dgm:prSet presAssocID="{02C1E55E-2793-462E-8005-EEFFA51D322A}" presName="divider" presStyleLbl="fgAcc1" presStyleIdx="0" presStyleCnt="3"/>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40257AEE-5927-471E-8BD9-DCD270F35C9A}" type="pres">
      <dgm:prSet presAssocID="{02C1E55E-2793-462E-8005-EEFFA51D322A}" presName="nodes" presStyleCnt="0">
        <dgm:presLayoutVars>
          <dgm:chMax/>
          <dgm:chPref/>
          <dgm:animLvl val="lvl"/>
        </dgm:presLayoutVars>
      </dgm:prSet>
      <dgm:spPr/>
    </dgm:pt>
    <dgm:pt modelId="{9435F091-9C47-4137-A519-022443FDE83A}" type="pres">
      <dgm:prSet presAssocID="{CC947C1C-3143-4CBB-8D7E-E766CF8D32D1}" presName="composite1" presStyleCnt="0"/>
      <dgm:spPr/>
    </dgm:pt>
    <dgm:pt modelId="{818DEE0E-258F-4AE2-ADCE-DE0F0F28B245}" type="pres">
      <dgm:prSet presAssocID="{CC947C1C-3143-4CBB-8D7E-E766CF8D32D1}" presName="ConnectorPoint1" presStyleLbl="lnNode1" presStyleIdx="0" presStyleCnt="2"/>
      <dgm:spPr/>
    </dgm:pt>
    <dgm:pt modelId="{3B42B986-502D-44B7-9430-AE967E96B881}" type="pres">
      <dgm:prSet presAssocID="{CC947C1C-3143-4CBB-8D7E-E766CF8D32D1}" presName="DropPinPlaceHolder1" presStyleCnt="0"/>
      <dgm:spPr/>
    </dgm:pt>
    <dgm:pt modelId="{5A7E91B5-843D-4F83-926A-AFAA8CD76FCB}" type="pres">
      <dgm:prSet presAssocID="{CC947C1C-3143-4CBB-8D7E-E766CF8D32D1}" presName="DropPin1" presStyleLbl="alignNode1" presStyleIdx="0" presStyleCnt="2"/>
      <dgm:spPr/>
    </dgm:pt>
    <dgm:pt modelId="{881DF0B7-3FCE-46D9-84A5-7817B90813E8}" type="pres">
      <dgm:prSet presAssocID="{CC947C1C-3143-4CBB-8D7E-E766CF8D32D1}" presName="Ellipse1" presStyleLbl="fgAcc1" presStyleIdx="1" presStyleCnt="3"/>
      <dgm:spPr>
        <a:solidFill>
          <a:schemeClr val="lt1">
            <a:alpha val="90000"/>
            <a:hueOff val="0"/>
            <a:satOff val="0"/>
            <a:lumOff val="0"/>
            <a:alphaOff val="0"/>
          </a:schemeClr>
        </a:solidFill>
        <a:ln w="15875" cap="flat" cmpd="sng" algn="ctr">
          <a:noFill/>
          <a:prstDash val="solid"/>
        </a:ln>
        <a:effectLst/>
      </dgm:spPr>
    </dgm:pt>
    <dgm:pt modelId="{D3C192DE-C694-400F-A913-47487C0D6D37}" type="pres">
      <dgm:prSet presAssocID="{CC947C1C-3143-4CBB-8D7E-E766CF8D32D1}" presName="L2TextContainer1" presStyleLbl="revTx" presStyleIdx="0" presStyleCnt="4" custScaleX="143247" custLinFactNeighborX="24607" custLinFactNeighborY="-7985">
        <dgm:presLayoutVars>
          <dgm:bulletEnabled val="1"/>
        </dgm:presLayoutVars>
      </dgm:prSet>
      <dgm:spPr/>
    </dgm:pt>
    <dgm:pt modelId="{9D2CE4B6-B98B-4F89-9A09-D56DF7C81F00}" type="pres">
      <dgm:prSet presAssocID="{CC947C1C-3143-4CBB-8D7E-E766CF8D32D1}" presName="L1TextContainer1" presStyleLbl="revTx" presStyleIdx="1" presStyleCnt="4">
        <dgm:presLayoutVars>
          <dgm:chMax val="1"/>
          <dgm:chPref val="1"/>
          <dgm:bulletEnabled val="1"/>
        </dgm:presLayoutVars>
      </dgm:prSet>
      <dgm:spPr/>
    </dgm:pt>
    <dgm:pt modelId="{DE1D25A2-09C6-4C5D-AEF1-E93662A83B02}" type="pres">
      <dgm:prSet presAssocID="{CC947C1C-3143-4CBB-8D7E-E766CF8D32D1}" presName="ConnectLine1" presStyleLbl="sibTrans1D1" presStyleIdx="0" presStyleCnt="2"/>
      <dgm:spPr>
        <a:noFill/>
        <a:ln w="12700" cap="flat" cmpd="sng" algn="ctr">
          <a:solidFill>
            <a:schemeClr val="accent1">
              <a:hueOff val="0"/>
              <a:satOff val="0"/>
              <a:lumOff val="0"/>
              <a:alphaOff val="0"/>
            </a:schemeClr>
          </a:solidFill>
          <a:prstDash val="dash"/>
        </a:ln>
        <a:effectLst/>
      </dgm:spPr>
    </dgm:pt>
    <dgm:pt modelId="{194A7A88-9CE6-4964-AA30-00B05D663E14}" type="pres">
      <dgm:prSet presAssocID="{CC947C1C-3143-4CBB-8D7E-E766CF8D32D1}" presName="EmptyPlaceHolder1" presStyleCnt="0"/>
      <dgm:spPr/>
    </dgm:pt>
    <dgm:pt modelId="{2CCA12F7-AA64-4BA5-BEF8-8D165E19D4D3}" type="pres">
      <dgm:prSet presAssocID="{98BB73F7-FF5F-46CF-985C-D88F867545EF}" presName="spaceBetweenRectangles1" presStyleCnt="0"/>
      <dgm:spPr/>
    </dgm:pt>
    <dgm:pt modelId="{38D46118-6772-42FE-AB14-564A47EBDEE8}" type="pres">
      <dgm:prSet presAssocID="{6FF8AB08-F4DC-489F-A663-657CD4217CF1}" presName="composite1" presStyleCnt="0"/>
      <dgm:spPr/>
    </dgm:pt>
    <dgm:pt modelId="{1B9F4952-5FA3-4BC5-8464-106BC47BCCF2}" type="pres">
      <dgm:prSet presAssocID="{6FF8AB08-F4DC-489F-A663-657CD4217CF1}" presName="ConnectorPoint1" presStyleLbl="lnNode1" presStyleIdx="1" presStyleCnt="2"/>
      <dgm:spPr/>
    </dgm:pt>
    <dgm:pt modelId="{DEB5E3F8-BBA4-4387-ABC6-3E9D7695CC9C}" type="pres">
      <dgm:prSet presAssocID="{6FF8AB08-F4DC-489F-A663-657CD4217CF1}" presName="DropPinPlaceHolder1" presStyleCnt="0"/>
      <dgm:spPr/>
    </dgm:pt>
    <dgm:pt modelId="{949DF1AF-3352-48AA-BF29-E9A9DE4895CA}" type="pres">
      <dgm:prSet presAssocID="{6FF8AB08-F4DC-489F-A663-657CD4217CF1}" presName="DropPin1" presStyleLbl="alignNode1" presStyleIdx="1" presStyleCnt="2" custLinFactX="-100000" custLinFactNeighborX="-134234" custLinFactNeighborY="-5218"/>
      <dgm:spPr/>
    </dgm:pt>
    <dgm:pt modelId="{00BB4F7D-F8D5-4E6E-A622-6A160D3E50D2}" type="pres">
      <dgm:prSet presAssocID="{6FF8AB08-F4DC-489F-A663-657CD4217CF1}" presName="Ellipse1" presStyleLbl="fgAcc1" presStyleIdx="2" presStyleCnt="3"/>
      <dgm:spPr>
        <a:solidFill>
          <a:schemeClr val="lt1">
            <a:alpha val="90000"/>
            <a:hueOff val="0"/>
            <a:satOff val="0"/>
            <a:lumOff val="0"/>
            <a:alphaOff val="0"/>
          </a:schemeClr>
        </a:solidFill>
        <a:ln w="15875" cap="flat" cmpd="sng" algn="ctr">
          <a:noFill/>
          <a:prstDash val="solid"/>
        </a:ln>
        <a:effectLst/>
      </dgm:spPr>
    </dgm:pt>
    <dgm:pt modelId="{BF7010A0-874B-4F07-BB08-95D39B36A3FA}" type="pres">
      <dgm:prSet presAssocID="{6FF8AB08-F4DC-489F-A663-657CD4217CF1}" presName="L2TextContainer1" presStyleLbl="revTx" presStyleIdx="2" presStyleCnt="4" custScaleX="159320" custLinFactNeighborX="-943" custLinFactNeighborY="6072">
        <dgm:presLayoutVars>
          <dgm:bulletEnabled val="1"/>
        </dgm:presLayoutVars>
      </dgm:prSet>
      <dgm:spPr/>
    </dgm:pt>
    <dgm:pt modelId="{4301418F-6202-47BE-A4F8-7EE1E84A8A50}" type="pres">
      <dgm:prSet presAssocID="{6FF8AB08-F4DC-489F-A663-657CD4217CF1}" presName="L1TextContainer1" presStyleLbl="revTx" presStyleIdx="3" presStyleCnt="4" custScaleX="34642" custLinFactNeighborX="-66320">
        <dgm:presLayoutVars>
          <dgm:chMax val="1"/>
          <dgm:chPref val="1"/>
          <dgm:bulletEnabled val="1"/>
        </dgm:presLayoutVars>
      </dgm:prSet>
      <dgm:spPr/>
    </dgm:pt>
    <dgm:pt modelId="{E286B766-13B9-44C0-83E9-01671C2C3CE1}" type="pres">
      <dgm:prSet presAssocID="{6FF8AB08-F4DC-489F-A663-657CD4217CF1}" presName="ConnectLine1" presStyleLbl="sibTrans1D1" presStyleIdx="1" presStyleCnt="2" custLinFactX="-1322506" custLinFactNeighborX="-1400000" custLinFactNeighborY="3958"/>
      <dgm:spPr>
        <a:noFill/>
        <a:ln w="12700" cap="flat" cmpd="sng" algn="ctr">
          <a:solidFill>
            <a:schemeClr val="accent1">
              <a:hueOff val="0"/>
              <a:satOff val="0"/>
              <a:lumOff val="0"/>
              <a:alphaOff val="0"/>
            </a:schemeClr>
          </a:solidFill>
          <a:prstDash val="dash"/>
        </a:ln>
        <a:effectLst/>
      </dgm:spPr>
    </dgm:pt>
    <dgm:pt modelId="{15F13595-F55B-4396-B355-690A70A4BF76}" type="pres">
      <dgm:prSet presAssocID="{6FF8AB08-F4DC-489F-A663-657CD4217CF1}" presName="EmptyPlaceHolder1" presStyleCnt="0"/>
      <dgm:spPr/>
    </dgm:pt>
  </dgm:ptLst>
  <dgm:cxnLst>
    <dgm:cxn modelId="{2474B207-2086-4A2E-9DEB-0308A113DC7D}" type="presOf" srcId="{F9AEA452-BDB8-4EE7-B059-57D913B07C52}" destId="{BF7010A0-874B-4F07-BB08-95D39B36A3FA}" srcOrd="0" destOrd="1" presId="urn:microsoft.com/office/officeart/2017/3/layout/DropPinTimeline"/>
    <dgm:cxn modelId="{0AED7C0F-0E32-49BF-9167-EAF54C3E2359}" srcId="{CC947C1C-3143-4CBB-8D7E-E766CF8D32D1}" destId="{6C6AA7DD-F2B0-4996-A273-57FD64F12562}" srcOrd="0" destOrd="0" parTransId="{652D49F0-B632-4C24-B1E4-71578B3057D0}" sibTransId="{E7DF945E-A0C3-4982-8BC0-9EDC9B58723C}"/>
    <dgm:cxn modelId="{BC427515-BA8F-4848-A4EC-5DAFDD50B0E8}" type="presOf" srcId="{908EE513-7A43-4E6C-8DF5-F32FC78237C3}" destId="{BF7010A0-874B-4F07-BB08-95D39B36A3FA}" srcOrd="0" destOrd="0" presId="urn:microsoft.com/office/officeart/2017/3/layout/DropPinTimeline"/>
    <dgm:cxn modelId="{F337A025-2DB2-4944-AC72-0A183EBCA27C}" type="presOf" srcId="{3DA8D0EB-880E-4897-BDB8-A01BB127EECC}" destId="{D3C192DE-C694-400F-A913-47487C0D6D37}" srcOrd="0" destOrd="1" presId="urn:microsoft.com/office/officeart/2017/3/layout/DropPinTimeline"/>
    <dgm:cxn modelId="{215B4229-2CCE-4BD2-B3FD-EEA2F4C4780E}" srcId="{6C6AA7DD-F2B0-4996-A273-57FD64F12562}" destId="{3DA8D0EB-880E-4897-BDB8-A01BB127EECC}" srcOrd="0" destOrd="0" parTransId="{EE879DF5-B609-4829-9566-28971759AF26}" sibTransId="{2B13997B-9C32-4F49-A706-1E5043294E73}"/>
    <dgm:cxn modelId="{3884E62C-A799-43DF-B1F9-64EFEDF59170}" type="presOf" srcId="{74D2974B-5146-4048-8990-564FB8D9BB9E}" destId="{D3C192DE-C694-400F-A913-47487C0D6D37}" srcOrd="0" destOrd="2" presId="urn:microsoft.com/office/officeart/2017/3/layout/DropPinTimeline"/>
    <dgm:cxn modelId="{46A5E569-478C-405B-8E62-2220516BA1FD}" type="presOf" srcId="{CC947C1C-3143-4CBB-8D7E-E766CF8D32D1}" destId="{9D2CE4B6-B98B-4F89-9A09-D56DF7C81F00}" srcOrd="0" destOrd="0" presId="urn:microsoft.com/office/officeart/2017/3/layout/DropPinTimeline"/>
    <dgm:cxn modelId="{D8EF6250-A4A6-4FCE-AC40-360789E42F81}" type="presOf" srcId="{6FF8AB08-F4DC-489F-A663-657CD4217CF1}" destId="{4301418F-6202-47BE-A4F8-7EE1E84A8A50}" srcOrd="0" destOrd="0" presId="urn:microsoft.com/office/officeart/2017/3/layout/DropPinTimeline"/>
    <dgm:cxn modelId="{16203781-3FF1-45C8-BC40-FBB7FA26C0F8}" type="presOf" srcId="{02C1E55E-2793-462E-8005-EEFFA51D322A}" destId="{8582E235-5D47-4188-8818-F28CAA0A2F59}" srcOrd="0" destOrd="0" presId="urn:microsoft.com/office/officeart/2017/3/layout/DropPinTimeline"/>
    <dgm:cxn modelId="{D3356BCD-0194-4F49-A466-B0581C698335}" srcId="{908EE513-7A43-4E6C-8DF5-F32FC78237C3}" destId="{F9AEA452-BDB8-4EE7-B059-57D913B07C52}" srcOrd="0" destOrd="0" parTransId="{B18F2DE5-2539-4205-B0B7-2670E1831479}" sibTransId="{2179F491-C1A3-4AC2-859B-6D6803DDFE7B}"/>
    <dgm:cxn modelId="{23504ED2-025B-4526-917D-66EE850393AC}" srcId="{6FF8AB08-F4DC-489F-A663-657CD4217CF1}" destId="{908EE513-7A43-4E6C-8DF5-F32FC78237C3}" srcOrd="0" destOrd="0" parTransId="{852993B5-BD41-444A-95A9-477FC828F1D3}" sibTransId="{BB20CC04-FF26-4808-875D-6D28B7525E06}"/>
    <dgm:cxn modelId="{56D1D3D7-A514-4EFF-97EA-FBBE4C4AB786}" type="presOf" srcId="{6C6AA7DD-F2B0-4996-A273-57FD64F12562}" destId="{D3C192DE-C694-400F-A913-47487C0D6D37}" srcOrd="0" destOrd="0" presId="urn:microsoft.com/office/officeart/2017/3/layout/DropPinTimeline"/>
    <dgm:cxn modelId="{73554CEA-FFDF-443A-B8BC-521EA7D58518}" srcId="{02C1E55E-2793-462E-8005-EEFFA51D322A}" destId="{CC947C1C-3143-4CBB-8D7E-E766CF8D32D1}" srcOrd="0" destOrd="0" parTransId="{29378DFF-155C-4863-901C-6F38D9AEE7B5}" sibTransId="{98BB73F7-FF5F-46CF-985C-D88F867545EF}"/>
    <dgm:cxn modelId="{98D257F4-17EE-4097-86FA-CFEE8728CFF6}" srcId="{02C1E55E-2793-462E-8005-EEFFA51D322A}" destId="{6FF8AB08-F4DC-489F-A663-657CD4217CF1}" srcOrd="1" destOrd="0" parTransId="{C458AD3C-DC1D-473D-91CB-8CF86B2884CA}" sibTransId="{054746C0-C51E-458D-966A-67BD22CAE0D7}"/>
    <dgm:cxn modelId="{C4E7FDF7-3100-4E21-BD98-CD405AF89322}" srcId="{6C6AA7DD-F2B0-4996-A273-57FD64F12562}" destId="{74D2974B-5146-4048-8990-564FB8D9BB9E}" srcOrd="1" destOrd="0" parTransId="{7CBB1101-A979-4522-A92F-66CBD3BEFAF3}" sibTransId="{7F448A1F-C661-407D-9F35-B10C15AD7F39}"/>
    <dgm:cxn modelId="{CA80E1AB-323F-4BF0-9605-8A8DEA70855E}" type="presParOf" srcId="{8582E235-5D47-4188-8818-F28CAA0A2F59}" destId="{227A4BAA-6618-4EF3-B05E-91249822F1BB}" srcOrd="0" destOrd="0" presId="urn:microsoft.com/office/officeart/2017/3/layout/DropPinTimeline"/>
    <dgm:cxn modelId="{69F3FA84-6F12-4E58-9CA9-045AE19D5861}" type="presParOf" srcId="{8582E235-5D47-4188-8818-F28CAA0A2F59}" destId="{40257AEE-5927-471E-8BD9-DCD270F35C9A}" srcOrd="1" destOrd="0" presId="urn:microsoft.com/office/officeart/2017/3/layout/DropPinTimeline"/>
    <dgm:cxn modelId="{4EBFC212-634E-48B7-8EBE-77E4BB9B72DF}" type="presParOf" srcId="{40257AEE-5927-471E-8BD9-DCD270F35C9A}" destId="{9435F091-9C47-4137-A519-022443FDE83A}" srcOrd="0" destOrd="0" presId="urn:microsoft.com/office/officeart/2017/3/layout/DropPinTimeline"/>
    <dgm:cxn modelId="{1307BBB3-0539-4E24-959F-0CDBAE6CB6D3}" type="presParOf" srcId="{9435F091-9C47-4137-A519-022443FDE83A}" destId="{818DEE0E-258F-4AE2-ADCE-DE0F0F28B245}" srcOrd="0" destOrd="0" presId="urn:microsoft.com/office/officeart/2017/3/layout/DropPinTimeline"/>
    <dgm:cxn modelId="{AA4A9817-5029-404B-9150-C65D1A74E9B5}" type="presParOf" srcId="{9435F091-9C47-4137-A519-022443FDE83A}" destId="{3B42B986-502D-44B7-9430-AE967E96B881}" srcOrd="1" destOrd="0" presId="urn:microsoft.com/office/officeart/2017/3/layout/DropPinTimeline"/>
    <dgm:cxn modelId="{021D0B83-FF50-45C4-A6B6-79CFA3774339}" type="presParOf" srcId="{3B42B986-502D-44B7-9430-AE967E96B881}" destId="{5A7E91B5-843D-4F83-926A-AFAA8CD76FCB}" srcOrd="0" destOrd="0" presId="urn:microsoft.com/office/officeart/2017/3/layout/DropPinTimeline"/>
    <dgm:cxn modelId="{FC0FB641-7E1A-41CB-BA3C-8D9E5AEF1D3F}" type="presParOf" srcId="{3B42B986-502D-44B7-9430-AE967E96B881}" destId="{881DF0B7-3FCE-46D9-84A5-7817B90813E8}" srcOrd="1" destOrd="0" presId="urn:microsoft.com/office/officeart/2017/3/layout/DropPinTimeline"/>
    <dgm:cxn modelId="{5187497A-FF4F-4C74-8720-A0CC2472D81C}" type="presParOf" srcId="{9435F091-9C47-4137-A519-022443FDE83A}" destId="{D3C192DE-C694-400F-A913-47487C0D6D37}" srcOrd="2" destOrd="0" presId="urn:microsoft.com/office/officeart/2017/3/layout/DropPinTimeline"/>
    <dgm:cxn modelId="{5C27ABC3-F4AA-45AE-8CFA-D81DEDFF6CDD}" type="presParOf" srcId="{9435F091-9C47-4137-A519-022443FDE83A}" destId="{9D2CE4B6-B98B-4F89-9A09-D56DF7C81F00}" srcOrd="3" destOrd="0" presId="urn:microsoft.com/office/officeart/2017/3/layout/DropPinTimeline"/>
    <dgm:cxn modelId="{007DA04A-4F9F-42FF-A734-21F9EE8B2696}" type="presParOf" srcId="{9435F091-9C47-4137-A519-022443FDE83A}" destId="{DE1D25A2-09C6-4C5D-AEF1-E93662A83B02}" srcOrd="4" destOrd="0" presId="urn:microsoft.com/office/officeart/2017/3/layout/DropPinTimeline"/>
    <dgm:cxn modelId="{27C5140E-FCD5-468F-B22E-0362282FB87A}" type="presParOf" srcId="{9435F091-9C47-4137-A519-022443FDE83A}" destId="{194A7A88-9CE6-4964-AA30-00B05D663E14}" srcOrd="5" destOrd="0" presId="urn:microsoft.com/office/officeart/2017/3/layout/DropPinTimeline"/>
    <dgm:cxn modelId="{11377479-4F72-4CF0-AD7A-5552C498F5BE}" type="presParOf" srcId="{40257AEE-5927-471E-8BD9-DCD270F35C9A}" destId="{2CCA12F7-AA64-4BA5-BEF8-8D165E19D4D3}" srcOrd="1" destOrd="0" presId="urn:microsoft.com/office/officeart/2017/3/layout/DropPinTimeline"/>
    <dgm:cxn modelId="{63C6EF9B-E889-4D72-8D86-E7F999690CFA}" type="presParOf" srcId="{40257AEE-5927-471E-8BD9-DCD270F35C9A}" destId="{38D46118-6772-42FE-AB14-564A47EBDEE8}" srcOrd="2" destOrd="0" presId="urn:microsoft.com/office/officeart/2017/3/layout/DropPinTimeline"/>
    <dgm:cxn modelId="{0E3D2407-3034-4D59-A0AB-D60E05890533}" type="presParOf" srcId="{38D46118-6772-42FE-AB14-564A47EBDEE8}" destId="{1B9F4952-5FA3-4BC5-8464-106BC47BCCF2}" srcOrd="0" destOrd="0" presId="urn:microsoft.com/office/officeart/2017/3/layout/DropPinTimeline"/>
    <dgm:cxn modelId="{69A6A575-C277-4ED0-8CEA-316A449F4E4B}" type="presParOf" srcId="{38D46118-6772-42FE-AB14-564A47EBDEE8}" destId="{DEB5E3F8-BBA4-4387-ABC6-3E9D7695CC9C}" srcOrd="1" destOrd="0" presId="urn:microsoft.com/office/officeart/2017/3/layout/DropPinTimeline"/>
    <dgm:cxn modelId="{934B8C0C-2B5A-443D-AECE-8FD16471AC51}" type="presParOf" srcId="{DEB5E3F8-BBA4-4387-ABC6-3E9D7695CC9C}" destId="{949DF1AF-3352-48AA-BF29-E9A9DE4895CA}" srcOrd="0" destOrd="0" presId="urn:microsoft.com/office/officeart/2017/3/layout/DropPinTimeline"/>
    <dgm:cxn modelId="{F8F2003B-2F79-4BDC-BE0D-C0465FE109F2}" type="presParOf" srcId="{DEB5E3F8-BBA4-4387-ABC6-3E9D7695CC9C}" destId="{00BB4F7D-F8D5-4E6E-A622-6A160D3E50D2}" srcOrd="1" destOrd="0" presId="urn:microsoft.com/office/officeart/2017/3/layout/DropPinTimeline"/>
    <dgm:cxn modelId="{B650E4AD-C4EC-4101-AA13-F24AA68C1F4D}" type="presParOf" srcId="{38D46118-6772-42FE-AB14-564A47EBDEE8}" destId="{BF7010A0-874B-4F07-BB08-95D39B36A3FA}" srcOrd="2" destOrd="0" presId="urn:microsoft.com/office/officeart/2017/3/layout/DropPinTimeline"/>
    <dgm:cxn modelId="{E3EA907F-D967-4E87-81C5-10190034EF25}" type="presParOf" srcId="{38D46118-6772-42FE-AB14-564A47EBDEE8}" destId="{4301418F-6202-47BE-A4F8-7EE1E84A8A50}" srcOrd="3" destOrd="0" presId="urn:microsoft.com/office/officeart/2017/3/layout/DropPinTimeline"/>
    <dgm:cxn modelId="{EADCD6EF-590C-4186-9DDC-826C56ED1AFF}" type="presParOf" srcId="{38D46118-6772-42FE-AB14-564A47EBDEE8}" destId="{E286B766-13B9-44C0-83E9-01671C2C3CE1}" srcOrd="4" destOrd="0" presId="urn:microsoft.com/office/officeart/2017/3/layout/DropPinTimeline"/>
    <dgm:cxn modelId="{53BF0400-9457-44B4-A14D-8640440A4447}" type="presParOf" srcId="{38D46118-6772-42FE-AB14-564A47EBDEE8}" destId="{15F13595-F55B-4396-B355-690A70A4BF76}"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C22B7F-E6C8-4E53-B190-2484F9FDB6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13DCE1-9CEB-4C27-A579-E115FCC3B3A7}">
      <dgm:prSet custT="1"/>
      <dgm:spPr/>
      <dgm:t>
        <a:bodyPr/>
        <a:lstStyle/>
        <a:p>
          <a:r>
            <a:rPr lang="en-US" sz="2800" dirty="0">
              <a:latin typeface="+mn-lt"/>
            </a:rPr>
            <a:t>Extended-release formulations of stimulants are potentially less likely to be misused than immediate-release medications</a:t>
          </a:r>
          <a:r>
            <a:rPr lang="en-US" sz="2800" baseline="30000" dirty="0">
              <a:latin typeface="+mn-lt"/>
            </a:rPr>
            <a:t>11</a:t>
          </a:r>
          <a:endParaRPr lang="en-US" sz="2800" dirty="0">
            <a:latin typeface="+mn-lt"/>
          </a:endParaRPr>
        </a:p>
      </dgm:t>
    </dgm:pt>
    <dgm:pt modelId="{A6B0FD0F-DB91-48AB-97FD-AFF3234CA961}" type="parTrans" cxnId="{9CF5EF5D-2027-46B4-B43A-CE609EBA7E67}">
      <dgm:prSet/>
      <dgm:spPr/>
      <dgm:t>
        <a:bodyPr/>
        <a:lstStyle/>
        <a:p>
          <a:endParaRPr lang="en-US" sz="2800"/>
        </a:p>
      </dgm:t>
    </dgm:pt>
    <dgm:pt modelId="{272F8ECC-241C-4C4D-821D-442130D4C400}" type="sibTrans" cxnId="{9CF5EF5D-2027-46B4-B43A-CE609EBA7E67}">
      <dgm:prSet/>
      <dgm:spPr/>
      <dgm:t>
        <a:bodyPr/>
        <a:lstStyle/>
        <a:p>
          <a:endParaRPr lang="en-US" sz="2800"/>
        </a:p>
      </dgm:t>
    </dgm:pt>
    <dgm:pt modelId="{1DC2ABB2-EDB1-49E3-BFD8-1270F71BF03E}">
      <dgm:prSet custT="1"/>
      <dgm:spPr/>
      <dgm:t>
        <a:bodyPr/>
        <a:lstStyle/>
        <a:p>
          <a:r>
            <a:rPr lang="en-US" sz="2800" dirty="0">
              <a:latin typeface="+mn-lt"/>
            </a:rPr>
            <a:t>More difficult to manipulate the extended-release formulations and administer via injection or intranasal routes</a:t>
          </a:r>
          <a:r>
            <a:rPr lang="en-US" sz="2800" baseline="30000" dirty="0">
              <a:latin typeface="+mn-lt"/>
            </a:rPr>
            <a:t>11</a:t>
          </a:r>
          <a:endParaRPr lang="en-US" sz="2800" dirty="0">
            <a:latin typeface="+mn-lt"/>
          </a:endParaRPr>
        </a:p>
      </dgm:t>
    </dgm:pt>
    <dgm:pt modelId="{6A4AC39B-1F7B-4EBA-9820-78880F72E001}" type="parTrans" cxnId="{E506CB9C-F5FD-4891-B73A-74B6872DE45F}">
      <dgm:prSet/>
      <dgm:spPr/>
      <dgm:t>
        <a:bodyPr/>
        <a:lstStyle/>
        <a:p>
          <a:endParaRPr lang="en-US" sz="2800"/>
        </a:p>
      </dgm:t>
    </dgm:pt>
    <dgm:pt modelId="{6268CD74-ADD8-48B4-A064-3960BA6AD892}" type="sibTrans" cxnId="{E506CB9C-F5FD-4891-B73A-74B6872DE45F}">
      <dgm:prSet/>
      <dgm:spPr/>
      <dgm:t>
        <a:bodyPr/>
        <a:lstStyle/>
        <a:p>
          <a:endParaRPr lang="en-US" sz="2800"/>
        </a:p>
      </dgm:t>
    </dgm:pt>
    <dgm:pt modelId="{C893B8BE-53F4-4C7A-8141-FE15F42A1E7C}" type="pres">
      <dgm:prSet presAssocID="{47C22B7F-E6C8-4E53-B190-2484F9FDB660}" presName="vert0" presStyleCnt="0">
        <dgm:presLayoutVars>
          <dgm:dir/>
          <dgm:animOne val="branch"/>
          <dgm:animLvl val="lvl"/>
        </dgm:presLayoutVars>
      </dgm:prSet>
      <dgm:spPr/>
    </dgm:pt>
    <dgm:pt modelId="{714D9044-C839-401E-A922-130C79B1F0D6}" type="pres">
      <dgm:prSet presAssocID="{C413DCE1-9CEB-4C27-A579-E115FCC3B3A7}" presName="thickLine" presStyleLbl="alignNode1" presStyleIdx="0" presStyleCnt="2"/>
      <dgm:spPr/>
    </dgm:pt>
    <dgm:pt modelId="{6D6E840D-0296-4D30-8780-A28F627C0F92}" type="pres">
      <dgm:prSet presAssocID="{C413DCE1-9CEB-4C27-A579-E115FCC3B3A7}" presName="horz1" presStyleCnt="0"/>
      <dgm:spPr/>
    </dgm:pt>
    <dgm:pt modelId="{714004D5-1018-447E-B4D7-411883A0CF98}" type="pres">
      <dgm:prSet presAssocID="{C413DCE1-9CEB-4C27-A579-E115FCC3B3A7}" presName="tx1" presStyleLbl="revTx" presStyleIdx="0" presStyleCnt="2"/>
      <dgm:spPr/>
    </dgm:pt>
    <dgm:pt modelId="{55DFB3A1-36D5-4F68-8216-044772A9E034}" type="pres">
      <dgm:prSet presAssocID="{C413DCE1-9CEB-4C27-A579-E115FCC3B3A7}" presName="vert1" presStyleCnt="0"/>
      <dgm:spPr/>
    </dgm:pt>
    <dgm:pt modelId="{06F1645E-A52F-4482-9124-3466E28BE65B}" type="pres">
      <dgm:prSet presAssocID="{1DC2ABB2-EDB1-49E3-BFD8-1270F71BF03E}" presName="thickLine" presStyleLbl="alignNode1" presStyleIdx="1" presStyleCnt="2"/>
      <dgm:spPr/>
    </dgm:pt>
    <dgm:pt modelId="{75759AE2-1AA3-4EC9-AB2A-A9D2B0F06AF9}" type="pres">
      <dgm:prSet presAssocID="{1DC2ABB2-EDB1-49E3-BFD8-1270F71BF03E}" presName="horz1" presStyleCnt="0"/>
      <dgm:spPr/>
    </dgm:pt>
    <dgm:pt modelId="{CB417C9B-2F18-4996-AABD-3056E72E0FBA}" type="pres">
      <dgm:prSet presAssocID="{1DC2ABB2-EDB1-49E3-BFD8-1270F71BF03E}" presName="tx1" presStyleLbl="revTx" presStyleIdx="1" presStyleCnt="2"/>
      <dgm:spPr/>
    </dgm:pt>
    <dgm:pt modelId="{27A86C51-FAD9-4E16-A897-CB50C07E99D7}" type="pres">
      <dgm:prSet presAssocID="{1DC2ABB2-EDB1-49E3-BFD8-1270F71BF03E}" presName="vert1" presStyleCnt="0"/>
      <dgm:spPr/>
    </dgm:pt>
  </dgm:ptLst>
  <dgm:cxnLst>
    <dgm:cxn modelId="{0CD52F1B-9458-4DE5-97D7-DC91322B2242}" type="presOf" srcId="{47C22B7F-E6C8-4E53-B190-2484F9FDB660}" destId="{C893B8BE-53F4-4C7A-8141-FE15F42A1E7C}" srcOrd="0" destOrd="0" presId="urn:microsoft.com/office/officeart/2008/layout/LinedList"/>
    <dgm:cxn modelId="{7D9EC03E-964E-459D-A9CC-C4532B32A95B}" type="presOf" srcId="{1DC2ABB2-EDB1-49E3-BFD8-1270F71BF03E}" destId="{CB417C9B-2F18-4996-AABD-3056E72E0FBA}" srcOrd="0" destOrd="0" presId="urn:microsoft.com/office/officeart/2008/layout/LinedList"/>
    <dgm:cxn modelId="{9CF5EF5D-2027-46B4-B43A-CE609EBA7E67}" srcId="{47C22B7F-E6C8-4E53-B190-2484F9FDB660}" destId="{C413DCE1-9CEB-4C27-A579-E115FCC3B3A7}" srcOrd="0" destOrd="0" parTransId="{A6B0FD0F-DB91-48AB-97FD-AFF3234CA961}" sibTransId="{272F8ECC-241C-4C4D-821D-442130D4C400}"/>
    <dgm:cxn modelId="{C3146084-AEFF-4A76-B52A-0F0F248A7389}" type="presOf" srcId="{C413DCE1-9CEB-4C27-A579-E115FCC3B3A7}" destId="{714004D5-1018-447E-B4D7-411883A0CF98}" srcOrd="0" destOrd="0" presId="urn:microsoft.com/office/officeart/2008/layout/LinedList"/>
    <dgm:cxn modelId="{E506CB9C-F5FD-4891-B73A-74B6872DE45F}" srcId="{47C22B7F-E6C8-4E53-B190-2484F9FDB660}" destId="{1DC2ABB2-EDB1-49E3-BFD8-1270F71BF03E}" srcOrd="1" destOrd="0" parTransId="{6A4AC39B-1F7B-4EBA-9820-78880F72E001}" sibTransId="{6268CD74-ADD8-48B4-A064-3960BA6AD892}"/>
    <dgm:cxn modelId="{F801FE06-2479-4C6A-9B6B-795DD4BA99C2}" type="presParOf" srcId="{C893B8BE-53F4-4C7A-8141-FE15F42A1E7C}" destId="{714D9044-C839-401E-A922-130C79B1F0D6}" srcOrd="0" destOrd="0" presId="urn:microsoft.com/office/officeart/2008/layout/LinedList"/>
    <dgm:cxn modelId="{6FC5F93B-BBDB-4142-83B4-7979768A373D}" type="presParOf" srcId="{C893B8BE-53F4-4C7A-8141-FE15F42A1E7C}" destId="{6D6E840D-0296-4D30-8780-A28F627C0F92}" srcOrd="1" destOrd="0" presId="urn:microsoft.com/office/officeart/2008/layout/LinedList"/>
    <dgm:cxn modelId="{77A96FD0-9BE0-4922-9D4F-A835879FCE3E}" type="presParOf" srcId="{6D6E840D-0296-4D30-8780-A28F627C0F92}" destId="{714004D5-1018-447E-B4D7-411883A0CF98}" srcOrd="0" destOrd="0" presId="urn:microsoft.com/office/officeart/2008/layout/LinedList"/>
    <dgm:cxn modelId="{6B142787-001E-4974-BA01-8A7AD6A222F6}" type="presParOf" srcId="{6D6E840D-0296-4D30-8780-A28F627C0F92}" destId="{55DFB3A1-36D5-4F68-8216-044772A9E034}" srcOrd="1" destOrd="0" presId="urn:microsoft.com/office/officeart/2008/layout/LinedList"/>
    <dgm:cxn modelId="{0DC1460F-55C3-43AC-ACC4-0631ED473A87}" type="presParOf" srcId="{C893B8BE-53F4-4C7A-8141-FE15F42A1E7C}" destId="{06F1645E-A52F-4482-9124-3466E28BE65B}" srcOrd="2" destOrd="0" presId="urn:microsoft.com/office/officeart/2008/layout/LinedList"/>
    <dgm:cxn modelId="{56337460-45E3-4813-A2F6-1678D584EFE1}" type="presParOf" srcId="{C893B8BE-53F4-4C7A-8141-FE15F42A1E7C}" destId="{75759AE2-1AA3-4EC9-AB2A-A9D2B0F06AF9}" srcOrd="3" destOrd="0" presId="urn:microsoft.com/office/officeart/2008/layout/LinedList"/>
    <dgm:cxn modelId="{064CB975-774C-471C-A937-A511C997511F}" type="presParOf" srcId="{75759AE2-1AA3-4EC9-AB2A-A9D2B0F06AF9}" destId="{CB417C9B-2F18-4996-AABD-3056E72E0FBA}" srcOrd="0" destOrd="0" presId="urn:microsoft.com/office/officeart/2008/layout/LinedList"/>
    <dgm:cxn modelId="{D9A9C491-DCC3-4D40-A985-742E6B48D99C}" type="presParOf" srcId="{75759AE2-1AA3-4EC9-AB2A-A9D2B0F06AF9}" destId="{27A86C51-FAD9-4E16-A897-CB50C07E99D7}"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F712BC-2B39-4206-873B-A9C6DC6EEA1B}"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0DB32BEB-854F-4636-B2F6-172D4E8B1FF7}">
      <dgm:prSet/>
      <dgm:spPr/>
      <dgm:t>
        <a:bodyPr/>
        <a:lstStyle/>
        <a:p>
          <a:pPr algn="ctr"/>
          <a:r>
            <a:rPr lang="en-US" dirty="0">
              <a:latin typeface="+mn-lt"/>
            </a:rPr>
            <a:t>Alternative to long-acting</a:t>
          </a:r>
        </a:p>
      </dgm:t>
    </dgm:pt>
    <dgm:pt modelId="{D28E452D-0775-4F5E-99E6-F31024ED0B08}" type="parTrans" cxnId="{D6FDB201-5919-464D-BEF8-90CF62C848EF}">
      <dgm:prSet/>
      <dgm:spPr/>
      <dgm:t>
        <a:bodyPr/>
        <a:lstStyle/>
        <a:p>
          <a:pPr algn="ctr"/>
          <a:endParaRPr lang="en-US"/>
        </a:p>
      </dgm:t>
    </dgm:pt>
    <dgm:pt modelId="{353468EF-4266-4702-8024-DAA92D7F2BF4}" type="sibTrans" cxnId="{D6FDB201-5919-464D-BEF8-90CF62C848EF}">
      <dgm:prSet/>
      <dgm:spPr/>
      <dgm:t>
        <a:bodyPr/>
        <a:lstStyle/>
        <a:p>
          <a:pPr algn="ctr"/>
          <a:endParaRPr lang="en-US"/>
        </a:p>
      </dgm:t>
    </dgm:pt>
    <dgm:pt modelId="{32B2F4B0-06B7-4F8F-A04B-2E51D21A0816}">
      <dgm:prSet/>
      <dgm:spPr/>
      <dgm:t>
        <a:bodyPr/>
        <a:lstStyle/>
        <a:p>
          <a:pPr algn="ctr"/>
          <a:r>
            <a:rPr lang="en-US" dirty="0">
              <a:latin typeface="+mn-lt"/>
            </a:rPr>
            <a:t>Usually more frequent dosing</a:t>
          </a:r>
        </a:p>
      </dgm:t>
    </dgm:pt>
    <dgm:pt modelId="{ED6E5343-C155-450F-888E-9CEB9A499676}" type="parTrans" cxnId="{B6631AB1-9FB1-4567-A4D6-28961D64888B}">
      <dgm:prSet/>
      <dgm:spPr/>
      <dgm:t>
        <a:bodyPr/>
        <a:lstStyle/>
        <a:p>
          <a:pPr algn="ctr"/>
          <a:endParaRPr lang="en-US"/>
        </a:p>
      </dgm:t>
    </dgm:pt>
    <dgm:pt modelId="{88B1486E-481A-47D4-B571-C64E1E36EBAC}" type="sibTrans" cxnId="{B6631AB1-9FB1-4567-A4D6-28961D64888B}">
      <dgm:prSet/>
      <dgm:spPr/>
      <dgm:t>
        <a:bodyPr/>
        <a:lstStyle/>
        <a:p>
          <a:pPr algn="ctr"/>
          <a:endParaRPr lang="en-US"/>
        </a:p>
      </dgm:t>
    </dgm:pt>
    <dgm:pt modelId="{827B7A8E-AD85-492E-8CD4-C142759854D5}">
      <dgm:prSet/>
      <dgm:spPr/>
      <dgm:t>
        <a:bodyPr/>
        <a:lstStyle/>
        <a:p>
          <a:pPr algn="ctr"/>
          <a:r>
            <a:rPr lang="en-US" dirty="0">
              <a:latin typeface="+mn-lt"/>
            </a:rPr>
            <a:t>May offer more flexibility</a:t>
          </a:r>
        </a:p>
      </dgm:t>
    </dgm:pt>
    <dgm:pt modelId="{98725D7F-989B-4E60-B524-17EF13A119B5}" type="parTrans" cxnId="{B10B12EC-C1BE-4739-9665-65C06E036A54}">
      <dgm:prSet/>
      <dgm:spPr/>
      <dgm:t>
        <a:bodyPr/>
        <a:lstStyle/>
        <a:p>
          <a:pPr algn="ctr"/>
          <a:endParaRPr lang="en-US"/>
        </a:p>
      </dgm:t>
    </dgm:pt>
    <dgm:pt modelId="{CF8DECB9-BDCD-46EE-A9ED-331249CF2931}" type="sibTrans" cxnId="{B10B12EC-C1BE-4739-9665-65C06E036A54}">
      <dgm:prSet/>
      <dgm:spPr/>
      <dgm:t>
        <a:bodyPr/>
        <a:lstStyle/>
        <a:p>
          <a:pPr algn="ctr"/>
          <a:endParaRPr lang="en-US"/>
        </a:p>
      </dgm:t>
    </dgm:pt>
    <dgm:pt modelId="{599FB2B1-EAAB-427A-B5A5-51FDB12A1284}">
      <dgm:prSet custT="1"/>
      <dgm:spPr/>
      <dgm:t>
        <a:bodyPr/>
        <a:lstStyle/>
        <a:p>
          <a:pPr algn="ctr"/>
          <a:r>
            <a:rPr lang="en-US" sz="2200" dirty="0">
              <a:latin typeface="+mn-lt"/>
            </a:rPr>
            <a:t>Sometimes utilized to mitigate adverse effects </a:t>
          </a:r>
        </a:p>
        <a:p>
          <a:pPr algn="ctr"/>
          <a:r>
            <a:rPr lang="en-US" sz="2200" dirty="0">
              <a:latin typeface="+mn-lt"/>
            </a:rPr>
            <a:t>(e.g., insomnia, appetite suppression)</a:t>
          </a:r>
        </a:p>
      </dgm:t>
    </dgm:pt>
    <dgm:pt modelId="{0A3D6E53-C216-466C-94F0-5C42AF3D7319}" type="parTrans" cxnId="{21E6B1B7-0B18-44D0-9AD3-E54C7D4CC066}">
      <dgm:prSet/>
      <dgm:spPr/>
      <dgm:t>
        <a:bodyPr/>
        <a:lstStyle/>
        <a:p>
          <a:pPr algn="ctr"/>
          <a:endParaRPr lang="en-US"/>
        </a:p>
      </dgm:t>
    </dgm:pt>
    <dgm:pt modelId="{B676028F-B584-4DF2-9789-8A6D45ADF9E5}" type="sibTrans" cxnId="{21E6B1B7-0B18-44D0-9AD3-E54C7D4CC066}">
      <dgm:prSet/>
      <dgm:spPr/>
      <dgm:t>
        <a:bodyPr/>
        <a:lstStyle/>
        <a:p>
          <a:pPr algn="ctr"/>
          <a:endParaRPr lang="en-US"/>
        </a:p>
      </dgm:t>
    </dgm:pt>
    <dgm:pt modelId="{B25978C5-83BA-44F4-8B9C-ECAB62A2535D}" type="pres">
      <dgm:prSet presAssocID="{CDF712BC-2B39-4206-873B-A9C6DC6EEA1B}" presName="vert0" presStyleCnt="0">
        <dgm:presLayoutVars>
          <dgm:dir/>
          <dgm:animOne val="branch"/>
          <dgm:animLvl val="lvl"/>
        </dgm:presLayoutVars>
      </dgm:prSet>
      <dgm:spPr/>
    </dgm:pt>
    <dgm:pt modelId="{4D44B82E-F41A-4FD0-960B-09EFB51BE572}" type="pres">
      <dgm:prSet presAssocID="{0DB32BEB-854F-4636-B2F6-172D4E8B1FF7}" presName="thickLine" presStyleLbl="alignNode1" presStyleIdx="0" presStyleCnt="4"/>
      <dgm:spPr/>
    </dgm:pt>
    <dgm:pt modelId="{731B3B33-0AF7-4A6A-906A-EFF10180726C}" type="pres">
      <dgm:prSet presAssocID="{0DB32BEB-854F-4636-B2F6-172D4E8B1FF7}" presName="horz1" presStyleCnt="0"/>
      <dgm:spPr/>
    </dgm:pt>
    <dgm:pt modelId="{89F7634B-672D-4F1D-BC05-660927B268FC}" type="pres">
      <dgm:prSet presAssocID="{0DB32BEB-854F-4636-B2F6-172D4E8B1FF7}" presName="tx1" presStyleLbl="revTx" presStyleIdx="0" presStyleCnt="4"/>
      <dgm:spPr/>
    </dgm:pt>
    <dgm:pt modelId="{49F7C8B7-81CF-412D-B4BD-77717A6EAA66}" type="pres">
      <dgm:prSet presAssocID="{0DB32BEB-854F-4636-B2F6-172D4E8B1FF7}" presName="vert1" presStyleCnt="0"/>
      <dgm:spPr/>
    </dgm:pt>
    <dgm:pt modelId="{67D7B6A0-B9C8-4E25-89CD-6D98BAF91DE1}" type="pres">
      <dgm:prSet presAssocID="{32B2F4B0-06B7-4F8F-A04B-2E51D21A0816}" presName="thickLine" presStyleLbl="alignNode1" presStyleIdx="1" presStyleCnt="4"/>
      <dgm:spPr/>
    </dgm:pt>
    <dgm:pt modelId="{477B6760-048D-42DD-83BE-298F63D72C99}" type="pres">
      <dgm:prSet presAssocID="{32B2F4B0-06B7-4F8F-A04B-2E51D21A0816}" presName="horz1" presStyleCnt="0"/>
      <dgm:spPr/>
    </dgm:pt>
    <dgm:pt modelId="{A64244C8-4B4F-471C-88A2-3F3B8E6EB634}" type="pres">
      <dgm:prSet presAssocID="{32B2F4B0-06B7-4F8F-A04B-2E51D21A0816}" presName="tx1" presStyleLbl="revTx" presStyleIdx="1" presStyleCnt="4"/>
      <dgm:spPr/>
    </dgm:pt>
    <dgm:pt modelId="{00D58C8D-4298-43C5-A624-92A7E93D3FE9}" type="pres">
      <dgm:prSet presAssocID="{32B2F4B0-06B7-4F8F-A04B-2E51D21A0816}" presName="vert1" presStyleCnt="0"/>
      <dgm:spPr/>
    </dgm:pt>
    <dgm:pt modelId="{A79AC2B6-999E-4EF5-83B6-1874A5DB5957}" type="pres">
      <dgm:prSet presAssocID="{827B7A8E-AD85-492E-8CD4-C142759854D5}" presName="thickLine" presStyleLbl="alignNode1" presStyleIdx="2" presStyleCnt="4"/>
      <dgm:spPr/>
    </dgm:pt>
    <dgm:pt modelId="{A7BBF580-C341-4502-BCDF-A97CCC5AA072}" type="pres">
      <dgm:prSet presAssocID="{827B7A8E-AD85-492E-8CD4-C142759854D5}" presName="horz1" presStyleCnt="0"/>
      <dgm:spPr/>
    </dgm:pt>
    <dgm:pt modelId="{BD7843BD-A3F2-4951-83C1-FFADCCFA341E}" type="pres">
      <dgm:prSet presAssocID="{827B7A8E-AD85-492E-8CD4-C142759854D5}" presName="tx1" presStyleLbl="revTx" presStyleIdx="2" presStyleCnt="4"/>
      <dgm:spPr/>
    </dgm:pt>
    <dgm:pt modelId="{C05F17F2-2A44-4372-A58B-F28BDAB61B7A}" type="pres">
      <dgm:prSet presAssocID="{827B7A8E-AD85-492E-8CD4-C142759854D5}" presName="vert1" presStyleCnt="0"/>
      <dgm:spPr/>
    </dgm:pt>
    <dgm:pt modelId="{38D99DB3-809C-4ABD-B476-61EF5050C64E}" type="pres">
      <dgm:prSet presAssocID="{599FB2B1-EAAB-427A-B5A5-51FDB12A1284}" presName="thickLine" presStyleLbl="alignNode1" presStyleIdx="3" presStyleCnt="4"/>
      <dgm:spPr/>
    </dgm:pt>
    <dgm:pt modelId="{38A7F2D9-07DC-400C-A439-61DE04A2C38F}" type="pres">
      <dgm:prSet presAssocID="{599FB2B1-EAAB-427A-B5A5-51FDB12A1284}" presName="horz1" presStyleCnt="0"/>
      <dgm:spPr/>
    </dgm:pt>
    <dgm:pt modelId="{94F32D33-2DA7-4DB3-AC39-7D83A74BB067}" type="pres">
      <dgm:prSet presAssocID="{599FB2B1-EAAB-427A-B5A5-51FDB12A1284}" presName="tx1" presStyleLbl="revTx" presStyleIdx="3" presStyleCnt="4"/>
      <dgm:spPr/>
    </dgm:pt>
    <dgm:pt modelId="{B99BC564-6136-44D4-BB6E-A781F70C2ADE}" type="pres">
      <dgm:prSet presAssocID="{599FB2B1-EAAB-427A-B5A5-51FDB12A1284}" presName="vert1" presStyleCnt="0"/>
      <dgm:spPr/>
    </dgm:pt>
  </dgm:ptLst>
  <dgm:cxnLst>
    <dgm:cxn modelId="{D6FDB201-5919-464D-BEF8-90CF62C848EF}" srcId="{CDF712BC-2B39-4206-873B-A9C6DC6EEA1B}" destId="{0DB32BEB-854F-4636-B2F6-172D4E8B1FF7}" srcOrd="0" destOrd="0" parTransId="{D28E452D-0775-4F5E-99E6-F31024ED0B08}" sibTransId="{353468EF-4266-4702-8024-DAA92D7F2BF4}"/>
    <dgm:cxn modelId="{15028F0D-F792-4D5C-8212-030AE5E38225}" type="presOf" srcId="{32B2F4B0-06B7-4F8F-A04B-2E51D21A0816}" destId="{A64244C8-4B4F-471C-88A2-3F3B8E6EB634}" srcOrd="0" destOrd="0" presId="urn:microsoft.com/office/officeart/2008/layout/LinedList"/>
    <dgm:cxn modelId="{31C5054A-BA63-430C-9601-289203C5C9FA}" type="presOf" srcId="{CDF712BC-2B39-4206-873B-A9C6DC6EEA1B}" destId="{B25978C5-83BA-44F4-8B9C-ECAB62A2535D}" srcOrd="0" destOrd="0" presId="urn:microsoft.com/office/officeart/2008/layout/LinedList"/>
    <dgm:cxn modelId="{B1AB7B73-98E7-4EEC-B876-975E65443205}" type="presOf" srcId="{827B7A8E-AD85-492E-8CD4-C142759854D5}" destId="{BD7843BD-A3F2-4951-83C1-FFADCCFA341E}" srcOrd="0" destOrd="0" presId="urn:microsoft.com/office/officeart/2008/layout/LinedList"/>
    <dgm:cxn modelId="{53216C8E-B4A2-40FD-84D3-C7BCC3730992}" type="presOf" srcId="{0DB32BEB-854F-4636-B2F6-172D4E8B1FF7}" destId="{89F7634B-672D-4F1D-BC05-660927B268FC}" srcOrd="0" destOrd="0" presId="urn:microsoft.com/office/officeart/2008/layout/LinedList"/>
    <dgm:cxn modelId="{B6631AB1-9FB1-4567-A4D6-28961D64888B}" srcId="{CDF712BC-2B39-4206-873B-A9C6DC6EEA1B}" destId="{32B2F4B0-06B7-4F8F-A04B-2E51D21A0816}" srcOrd="1" destOrd="0" parTransId="{ED6E5343-C155-450F-888E-9CEB9A499676}" sibTransId="{88B1486E-481A-47D4-B571-C64E1E36EBAC}"/>
    <dgm:cxn modelId="{FC4963B2-7BB7-49CC-8503-61358F2C5E85}" type="presOf" srcId="{599FB2B1-EAAB-427A-B5A5-51FDB12A1284}" destId="{94F32D33-2DA7-4DB3-AC39-7D83A74BB067}" srcOrd="0" destOrd="0" presId="urn:microsoft.com/office/officeart/2008/layout/LinedList"/>
    <dgm:cxn modelId="{21E6B1B7-0B18-44D0-9AD3-E54C7D4CC066}" srcId="{CDF712BC-2B39-4206-873B-A9C6DC6EEA1B}" destId="{599FB2B1-EAAB-427A-B5A5-51FDB12A1284}" srcOrd="3" destOrd="0" parTransId="{0A3D6E53-C216-466C-94F0-5C42AF3D7319}" sibTransId="{B676028F-B584-4DF2-9789-8A6D45ADF9E5}"/>
    <dgm:cxn modelId="{B10B12EC-C1BE-4739-9665-65C06E036A54}" srcId="{CDF712BC-2B39-4206-873B-A9C6DC6EEA1B}" destId="{827B7A8E-AD85-492E-8CD4-C142759854D5}" srcOrd="2" destOrd="0" parTransId="{98725D7F-989B-4E60-B524-17EF13A119B5}" sibTransId="{CF8DECB9-BDCD-46EE-A9ED-331249CF2931}"/>
    <dgm:cxn modelId="{ECF97D6B-AF7D-4B58-95D2-09AD893BBF87}" type="presParOf" srcId="{B25978C5-83BA-44F4-8B9C-ECAB62A2535D}" destId="{4D44B82E-F41A-4FD0-960B-09EFB51BE572}" srcOrd="0" destOrd="0" presId="urn:microsoft.com/office/officeart/2008/layout/LinedList"/>
    <dgm:cxn modelId="{80327810-6F5B-4148-99C8-8029A0238CDB}" type="presParOf" srcId="{B25978C5-83BA-44F4-8B9C-ECAB62A2535D}" destId="{731B3B33-0AF7-4A6A-906A-EFF10180726C}" srcOrd="1" destOrd="0" presId="urn:microsoft.com/office/officeart/2008/layout/LinedList"/>
    <dgm:cxn modelId="{34636C81-C85D-4D4A-A5AF-D7E61E35B0F3}" type="presParOf" srcId="{731B3B33-0AF7-4A6A-906A-EFF10180726C}" destId="{89F7634B-672D-4F1D-BC05-660927B268FC}" srcOrd="0" destOrd="0" presId="urn:microsoft.com/office/officeart/2008/layout/LinedList"/>
    <dgm:cxn modelId="{27B9B289-B202-44AA-97A9-9B9C7D6A4D34}" type="presParOf" srcId="{731B3B33-0AF7-4A6A-906A-EFF10180726C}" destId="{49F7C8B7-81CF-412D-B4BD-77717A6EAA66}" srcOrd="1" destOrd="0" presId="urn:microsoft.com/office/officeart/2008/layout/LinedList"/>
    <dgm:cxn modelId="{B368067B-C7FE-48B0-9310-1E7EC88264C9}" type="presParOf" srcId="{B25978C5-83BA-44F4-8B9C-ECAB62A2535D}" destId="{67D7B6A0-B9C8-4E25-89CD-6D98BAF91DE1}" srcOrd="2" destOrd="0" presId="urn:microsoft.com/office/officeart/2008/layout/LinedList"/>
    <dgm:cxn modelId="{21230C2F-036F-4FC5-B4A3-D24C9BB9453B}" type="presParOf" srcId="{B25978C5-83BA-44F4-8B9C-ECAB62A2535D}" destId="{477B6760-048D-42DD-83BE-298F63D72C99}" srcOrd="3" destOrd="0" presId="urn:microsoft.com/office/officeart/2008/layout/LinedList"/>
    <dgm:cxn modelId="{C8FC3BB1-A4B8-4CC5-83DD-F407DBDDD777}" type="presParOf" srcId="{477B6760-048D-42DD-83BE-298F63D72C99}" destId="{A64244C8-4B4F-471C-88A2-3F3B8E6EB634}" srcOrd="0" destOrd="0" presId="urn:microsoft.com/office/officeart/2008/layout/LinedList"/>
    <dgm:cxn modelId="{2E258470-85C3-4286-91CB-A9F24828FA78}" type="presParOf" srcId="{477B6760-048D-42DD-83BE-298F63D72C99}" destId="{00D58C8D-4298-43C5-A624-92A7E93D3FE9}" srcOrd="1" destOrd="0" presId="urn:microsoft.com/office/officeart/2008/layout/LinedList"/>
    <dgm:cxn modelId="{38213744-519E-4A7A-BF8D-00717BA3E59C}" type="presParOf" srcId="{B25978C5-83BA-44F4-8B9C-ECAB62A2535D}" destId="{A79AC2B6-999E-4EF5-83B6-1874A5DB5957}" srcOrd="4" destOrd="0" presId="urn:microsoft.com/office/officeart/2008/layout/LinedList"/>
    <dgm:cxn modelId="{3CBB838B-9105-405C-AB87-F485E27202E4}" type="presParOf" srcId="{B25978C5-83BA-44F4-8B9C-ECAB62A2535D}" destId="{A7BBF580-C341-4502-BCDF-A97CCC5AA072}" srcOrd="5" destOrd="0" presId="urn:microsoft.com/office/officeart/2008/layout/LinedList"/>
    <dgm:cxn modelId="{8394414E-6907-45D8-A9ED-2EE209541837}" type="presParOf" srcId="{A7BBF580-C341-4502-BCDF-A97CCC5AA072}" destId="{BD7843BD-A3F2-4951-83C1-FFADCCFA341E}" srcOrd="0" destOrd="0" presId="urn:microsoft.com/office/officeart/2008/layout/LinedList"/>
    <dgm:cxn modelId="{30BEED91-4910-4FA4-9F8F-FF4CF9A91AAD}" type="presParOf" srcId="{A7BBF580-C341-4502-BCDF-A97CCC5AA072}" destId="{C05F17F2-2A44-4372-A58B-F28BDAB61B7A}" srcOrd="1" destOrd="0" presId="urn:microsoft.com/office/officeart/2008/layout/LinedList"/>
    <dgm:cxn modelId="{100E502C-647F-4668-951F-A6F3827559D6}" type="presParOf" srcId="{B25978C5-83BA-44F4-8B9C-ECAB62A2535D}" destId="{38D99DB3-809C-4ABD-B476-61EF5050C64E}" srcOrd="6" destOrd="0" presId="urn:microsoft.com/office/officeart/2008/layout/LinedList"/>
    <dgm:cxn modelId="{941DB512-99F6-4522-80C1-AEAB0F60B47F}" type="presParOf" srcId="{B25978C5-83BA-44F4-8B9C-ECAB62A2535D}" destId="{38A7F2D9-07DC-400C-A439-61DE04A2C38F}" srcOrd="7" destOrd="0" presId="urn:microsoft.com/office/officeart/2008/layout/LinedList"/>
    <dgm:cxn modelId="{5337A9FA-0684-4AA7-B5EB-25F7550E7D3A}" type="presParOf" srcId="{38A7F2D9-07DC-400C-A439-61DE04A2C38F}" destId="{94F32D33-2DA7-4DB3-AC39-7D83A74BB067}" srcOrd="0" destOrd="0" presId="urn:microsoft.com/office/officeart/2008/layout/LinedList"/>
    <dgm:cxn modelId="{1BB69C8B-852C-4559-A73F-56DE6212234B}" type="presParOf" srcId="{38A7F2D9-07DC-400C-A439-61DE04A2C38F}" destId="{B99BC564-6136-44D4-BB6E-A781F70C2AD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1E77C4-B608-43FE-BC7D-5C4B13F8FC31}" type="doc">
      <dgm:prSet loTypeId="urn:microsoft.com/office/officeart/2005/8/layout/matrix3" loCatId="matrix" qsTypeId="urn:microsoft.com/office/officeart/2005/8/quickstyle/simple2" qsCatId="simple" csTypeId="urn:microsoft.com/office/officeart/2005/8/colors/colorful3" csCatId="colorful" phldr="1"/>
      <dgm:spPr/>
      <dgm:t>
        <a:bodyPr/>
        <a:lstStyle/>
        <a:p>
          <a:endParaRPr lang="en-US"/>
        </a:p>
      </dgm:t>
    </dgm:pt>
    <dgm:pt modelId="{283AE611-00FC-440B-90AF-65C25A18484C}">
      <dgm:prSet custT="1"/>
      <dgm:spPr/>
      <dgm:t>
        <a:bodyPr/>
        <a:lstStyle/>
        <a:p>
          <a:r>
            <a:rPr lang="en-US" sz="2100">
              <a:effectLst/>
              <a:latin typeface="+mn-lt"/>
            </a:rPr>
            <a:t>First-line for adults and patients with substance use (active or historical)</a:t>
          </a:r>
        </a:p>
        <a:p>
          <a:r>
            <a:rPr lang="en-US" sz="2100">
              <a:latin typeface="+mn-lt"/>
            </a:rPr>
            <a:t>Useful when a</a:t>
          </a:r>
          <a:r>
            <a:rPr lang="en-US" sz="2100">
              <a:effectLst/>
              <a:latin typeface="+mn-lt"/>
            </a:rPr>
            <a:t>nxiety, tics, or insomnia is present</a:t>
          </a:r>
          <a:endParaRPr lang="en-US" sz="2100" dirty="0">
            <a:effectLst/>
            <a:latin typeface="+mn-lt"/>
          </a:endParaRPr>
        </a:p>
      </dgm:t>
    </dgm:pt>
    <dgm:pt modelId="{1A9A8864-A4F7-42D9-B380-9CAFAD542671}" type="parTrans" cxnId="{14E614F6-7FE2-4771-BA25-592EE16D8FEE}">
      <dgm:prSet/>
      <dgm:spPr/>
      <dgm:t>
        <a:bodyPr/>
        <a:lstStyle/>
        <a:p>
          <a:endParaRPr lang="en-US"/>
        </a:p>
      </dgm:t>
    </dgm:pt>
    <dgm:pt modelId="{1C0DD32A-4843-46DE-94D1-C406F851E433}" type="sibTrans" cxnId="{14E614F6-7FE2-4771-BA25-592EE16D8FEE}">
      <dgm:prSet/>
      <dgm:spPr/>
      <dgm:t>
        <a:bodyPr/>
        <a:lstStyle/>
        <a:p>
          <a:endParaRPr lang="en-US"/>
        </a:p>
      </dgm:t>
    </dgm:pt>
    <dgm:pt modelId="{7018A2C6-437C-49A9-9DE9-65932A6880B9}">
      <dgm:prSet custT="1"/>
      <dgm:spPr/>
      <dgm:t>
        <a:bodyPr anchor="ctr"/>
        <a:lstStyle/>
        <a:p>
          <a:r>
            <a:rPr lang="en-US" sz="2100" b="1">
              <a:latin typeface="+mn-lt"/>
            </a:rPr>
            <a:t>FDA-approval </a:t>
          </a:r>
        </a:p>
        <a:p>
          <a:r>
            <a:rPr lang="en-US" sz="2100" b="0">
              <a:latin typeface="+mn-lt"/>
            </a:rPr>
            <a:t>6 years of age and older</a:t>
          </a:r>
        </a:p>
        <a:p>
          <a:r>
            <a:rPr lang="en-US" sz="2100" b="1">
              <a:latin typeface="+mn-lt"/>
            </a:rPr>
            <a:t>Max treatment benefit seen in 6 to 8 weeks</a:t>
          </a:r>
          <a:endParaRPr lang="en-US" sz="2100" b="0" dirty="0">
            <a:latin typeface="+mn-lt"/>
          </a:endParaRPr>
        </a:p>
      </dgm:t>
    </dgm:pt>
    <dgm:pt modelId="{5F397F81-28DC-4C4B-9A98-01802575DFEA}" type="parTrans" cxnId="{63B99B1D-DEC7-43C5-993E-4FC2A877D140}">
      <dgm:prSet/>
      <dgm:spPr/>
      <dgm:t>
        <a:bodyPr/>
        <a:lstStyle/>
        <a:p>
          <a:endParaRPr lang="en-US"/>
        </a:p>
      </dgm:t>
    </dgm:pt>
    <dgm:pt modelId="{FF51F6C6-C15D-4908-B971-243D039B4502}" type="sibTrans" cxnId="{63B99B1D-DEC7-43C5-993E-4FC2A877D140}">
      <dgm:prSet/>
      <dgm:spPr/>
      <dgm:t>
        <a:bodyPr/>
        <a:lstStyle/>
        <a:p>
          <a:endParaRPr lang="en-US"/>
        </a:p>
      </dgm:t>
    </dgm:pt>
    <dgm:pt modelId="{3F7F2011-B722-4A69-A2F9-CED1CA66AFBE}">
      <dgm:prSet custT="1"/>
      <dgm:spPr/>
      <dgm:t>
        <a:bodyPr anchor="t"/>
        <a:lstStyle/>
        <a:p>
          <a:pPr algn="ctr"/>
          <a:r>
            <a:rPr lang="en-US" sz="2100" b="1" dirty="0">
              <a:latin typeface="+mn-lt"/>
            </a:rPr>
            <a:t>Mechanism of action: </a:t>
          </a:r>
        </a:p>
        <a:p>
          <a:pPr algn="ctr"/>
          <a:r>
            <a:rPr lang="en-US" sz="1700" dirty="0">
              <a:latin typeface="+mn-lt"/>
            </a:rPr>
            <a:t>Selective norepinephrine reuptake inhibition indirectly increases the concentration of norepinephrine in the synapse</a:t>
          </a:r>
        </a:p>
      </dgm:t>
    </dgm:pt>
    <dgm:pt modelId="{9BB818C0-9AB0-4E67-AF47-FF4A10F94A92}" type="parTrans" cxnId="{F7C8E522-EA58-4CD1-80C6-9249BF5275EB}">
      <dgm:prSet/>
      <dgm:spPr/>
      <dgm:t>
        <a:bodyPr/>
        <a:lstStyle/>
        <a:p>
          <a:endParaRPr lang="en-US"/>
        </a:p>
      </dgm:t>
    </dgm:pt>
    <dgm:pt modelId="{A92678F3-FE16-4534-8CD8-B850BA04A174}" type="sibTrans" cxnId="{F7C8E522-EA58-4CD1-80C6-9249BF5275EB}">
      <dgm:prSet/>
      <dgm:spPr/>
      <dgm:t>
        <a:bodyPr/>
        <a:lstStyle/>
        <a:p>
          <a:endParaRPr lang="en-US"/>
        </a:p>
      </dgm:t>
    </dgm:pt>
    <dgm:pt modelId="{0D63C0BD-06B7-48F2-81AD-4D8CD0160C09}">
      <dgm:prSet custT="1"/>
      <dgm:spPr/>
      <dgm:t>
        <a:bodyPr/>
        <a:lstStyle/>
        <a:p>
          <a:pPr algn="ctr"/>
          <a:r>
            <a:rPr lang="en-US" sz="2000" b="1">
              <a:latin typeface="+mn-lt"/>
            </a:rPr>
            <a:t>Common Adverse </a:t>
          </a:r>
          <a:r>
            <a:rPr lang="en-US" sz="1800" b="1">
              <a:latin typeface="+mn-lt"/>
            </a:rPr>
            <a:t>Effects</a:t>
          </a:r>
        </a:p>
        <a:p>
          <a:pPr algn="ctr">
            <a:buFont typeface="Arial" panose="020B0604020202020204" pitchFamily="34" charset="0"/>
            <a:buChar char="•"/>
          </a:pPr>
          <a:r>
            <a:rPr lang="en-US" sz="1800">
              <a:latin typeface="+mn-lt"/>
            </a:rPr>
            <a:t>Headache, insomnia, decreased appetite</a:t>
          </a:r>
        </a:p>
        <a:p>
          <a:pPr algn="ctr">
            <a:buFont typeface="Arial" panose="020B0604020202020204" pitchFamily="34" charset="0"/>
            <a:buChar char="•"/>
          </a:pPr>
          <a:r>
            <a:rPr lang="en-US" sz="1800" b="1">
              <a:latin typeface="+mn-lt"/>
            </a:rPr>
            <a:t>Boxed Warning</a:t>
          </a:r>
        </a:p>
        <a:p>
          <a:pPr algn="ctr">
            <a:buFont typeface="Arial" panose="020B0604020202020204" pitchFamily="34" charset="0"/>
            <a:buChar char="•"/>
          </a:pPr>
          <a:r>
            <a:rPr lang="en-US" sz="1800">
              <a:latin typeface="+mn-lt"/>
            </a:rPr>
            <a:t>Suicidal thoughts and behavior</a:t>
          </a:r>
          <a:endParaRPr lang="en-US" sz="1800" dirty="0">
            <a:latin typeface="+mn-lt"/>
          </a:endParaRPr>
        </a:p>
      </dgm:t>
    </dgm:pt>
    <dgm:pt modelId="{D0C57AA2-AF16-4DC9-9B9F-9BFF80584BBC}" type="parTrans" cxnId="{81084447-E4A8-4A86-B9D0-76369468B04F}">
      <dgm:prSet/>
      <dgm:spPr/>
      <dgm:t>
        <a:bodyPr/>
        <a:lstStyle/>
        <a:p>
          <a:endParaRPr lang="en-US"/>
        </a:p>
      </dgm:t>
    </dgm:pt>
    <dgm:pt modelId="{A2FD176F-C1CB-494A-820B-DA5D28D05339}" type="sibTrans" cxnId="{81084447-E4A8-4A86-B9D0-76369468B04F}">
      <dgm:prSet/>
      <dgm:spPr/>
      <dgm:t>
        <a:bodyPr/>
        <a:lstStyle/>
        <a:p>
          <a:endParaRPr lang="en-US"/>
        </a:p>
      </dgm:t>
    </dgm:pt>
    <dgm:pt modelId="{E965FE72-12D3-4D6D-83D4-9941E01E1C05}" type="pres">
      <dgm:prSet presAssocID="{9D1E77C4-B608-43FE-BC7D-5C4B13F8FC31}" presName="matrix" presStyleCnt="0">
        <dgm:presLayoutVars>
          <dgm:chMax val="1"/>
          <dgm:dir/>
          <dgm:resizeHandles val="exact"/>
        </dgm:presLayoutVars>
      </dgm:prSet>
      <dgm:spPr/>
    </dgm:pt>
    <dgm:pt modelId="{4E498D34-5D84-4381-BC57-5D067688B21D}" type="pres">
      <dgm:prSet presAssocID="{9D1E77C4-B608-43FE-BC7D-5C4B13F8FC31}" presName="diamond" presStyleLbl="bgShp" presStyleIdx="0" presStyleCnt="1"/>
      <dgm:spPr/>
    </dgm:pt>
    <dgm:pt modelId="{3618010D-80FE-42D0-8A5C-99FE69DE1BBF}" type="pres">
      <dgm:prSet presAssocID="{9D1E77C4-B608-43FE-BC7D-5C4B13F8FC31}" presName="quad1" presStyleLbl="node1" presStyleIdx="0" presStyleCnt="4" custLinFactY="6980" custLinFactNeighborX="1169" custLinFactNeighborY="100000">
        <dgm:presLayoutVars>
          <dgm:chMax val="0"/>
          <dgm:chPref val="0"/>
          <dgm:bulletEnabled val="1"/>
        </dgm:presLayoutVars>
      </dgm:prSet>
      <dgm:spPr/>
    </dgm:pt>
    <dgm:pt modelId="{03F54AE8-1FBB-48F8-A4C8-B9709ABAB2C1}" type="pres">
      <dgm:prSet presAssocID="{9D1E77C4-B608-43FE-BC7D-5C4B13F8FC31}" presName="quad2" presStyleLbl="node1" presStyleIdx="1" presStyleCnt="4">
        <dgm:presLayoutVars>
          <dgm:chMax val="0"/>
          <dgm:chPref val="0"/>
          <dgm:bulletEnabled val="1"/>
        </dgm:presLayoutVars>
      </dgm:prSet>
      <dgm:spPr/>
    </dgm:pt>
    <dgm:pt modelId="{ADB2C9AD-2A0C-4672-8FD9-7BE0CF1F9143}" type="pres">
      <dgm:prSet presAssocID="{9D1E77C4-B608-43FE-BC7D-5C4B13F8FC31}" presName="quad3" presStyleLbl="node1" presStyleIdx="2" presStyleCnt="4" custLinFactY="-8521" custLinFactNeighborX="1753" custLinFactNeighborY="-100000">
        <dgm:presLayoutVars>
          <dgm:chMax val="0"/>
          <dgm:chPref val="0"/>
          <dgm:bulletEnabled val="1"/>
        </dgm:presLayoutVars>
      </dgm:prSet>
      <dgm:spPr/>
    </dgm:pt>
    <dgm:pt modelId="{6458122F-8C8E-46A0-AA74-4D4C284793E5}" type="pres">
      <dgm:prSet presAssocID="{9D1E77C4-B608-43FE-BC7D-5C4B13F8FC31}" presName="quad4" presStyleLbl="node1" presStyleIdx="3" presStyleCnt="4">
        <dgm:presLayoutVars>
          <dgm:chMax val="0"/>
          <dgm:chPref val="0"/>
          <dgm:bulletEnabled val="1"/>
        </dgm:presLayoutVars>
      </dgm:prSet>
      <dgm:spPr/>
    </dgm:pt>
  </dgm:ptLst>
  <dgm:cxnLst>
    <dgm:cxn modelId="{63B99B1D-DEC7-43C5-993E-4FC2A877D140}" srcId="{9D1E77C4-B608-43FE-BC7D-5C4B13F8FC31}" destId="{7018A2C6-437C-49A9-9DE9-65932A6880B9}" srcOrd="1" destOrd="0" parTransId="{5F397F81-28DC-4C4B-9A98-01802575DFEA}" sibTransId="{FF51F6C6-C15D-4908-B971-243D039B4502}"/>
    <dgm:cxn modelId="{F7C8E522-EA58-4CD1-80C6-9249BF5275EB}" srcId="{9D1E77C4-B608-43FE-BC7D-5C4B13F8FC31}" destId="{3F7F2011-B722-4A69-A2F9-CED1CA66AFBE}" srcOrd="2" destOrd="0" parTransId="{9BB818C0-9AB0-4E67-AF47-FF4A10F94A92}" sibTransId="{A92678F3-FE16-4534-8CD8-B850BA04A174}"/>
    <dgm:cxn modelId="{F161762B-20D2-456A-AD98-18ECDCD77656}" type="presOf" srcId="{3F7F2011-B722-4A69-A2F9-CED1CA66AFBE}" destId="{ADB2C9AD-2A0C-4672-8FD9-7BE0CF1F9143}" srcOrd="0" destOrd="0" presId="urn:microsoft.com/office/officeart/2005/8/layout/matrix3"/>
    <dgm:cxn modelId="{81084447-E4A8-4A86-B9D0-76369468B04F}" srcId="{9D1E77C4-B608-43FE-BC7D-5C4B13F8FC31}" destId="{0D63C0BD-06B7-48F2-81AD-4D8CD0160C09}" srcOrd="3" destOrd="0" parTransId="{D0C57AA2-AF16-4DC9-9B9F-9BFF80584BBC}" sibTransId="{A2FD176F-C1CB-494A-820B-DA5D28D05339}"/>
    <dgm:cxn modelId="{793B5E87-4A5D-49C7-AFA8-DACDB5783138}" type="presOf" srcId="{7018A2C6-437C-49A9-9DE9-65932A6880B9}" destId="{03F54AE8-1FBB-48F8-A4C8-B9709ABAB2C1}" srcOrd="0" destOrd="0" presId="urn:microsoft.com/office/officeart/2005/8/layout/matrix3"/>
    <dgm:cxn modelId="{32A61D8C-DD9B-4800-B210-A06DCB42F5E1}" type="presOf" srcId="{283AE611-00FC-440B-90AF-65C25A18484C}" destId="{3618010D-80FE-42D0-8A5C-99FE69DE1BBF}" srcOrd="0" destOrd="0" presId="urn:microsoft.com/office/officeart/2005/8/layout/matrix3"/>
    <dgm:cxn modelId="{B6B21E9B-6BE8-477A-81DC-3A2578483DFD}" type="presOf" srcId="{9D1E77C4-B608-43FE-BC7D-5C4B13F8FC31}" destId="{E965FE72-12D3-4D6D-83D4-9941E01E1C05}" srcOrd="0" destOrd="0" presId="urn:microsoft.com/office/officeart/2005/8/layout/matrix3"/>
    <dgm:cxn modelId="{F7842BDF-D576-4989-8433-386292D19287}" type="presOf" srcId="{0D63C0BD-06B7-48F2-81AD-4D8CD0160C09}" destId="{6458122F-8C8E-46A0-AA74-4D4C284793E5}" srcOrd="0" destOrd="0" presId="urn:microsoft.com/office/officeart/2005/8/layout/matrix3"/>
    <dgm:cxn modelId="{14E614F6-7FE2-4771-BA25-592EE16D8FEE}" srcId="{9D1E77C4-B608-43FE-BC7D-5C4B13F8FC31}" destId="{283AE611-00FC-440B-90AF-65C25A18484C}" srcOrd="0" destOrd="0" parTransId="{1A9A8864-A4F7-42D9-B380-9CAFAD542671}" sibTransId="{1C0DD32A-4843-46DE-94D1-C406F851E433}"/>
    <dgm:cxn modelId="{8ABAF9C9-CA05-4487-AADB-DD08746AF8B2}" type="presParOf" srcId="{E965FE72-12D3-4D6D-83D4-9941E01E1C05}" destId="{4E498D34-5D84-4381-BC57-5D067688B21D}" srcOrd="0" destOrd="0" presId="urn:microsoft.com/office/officeart/2005/8/layout/matrix3"/>
    <dgm:cxn modelId="{48F2BA6F-14CE-421C-8777-D940318817F1}" type="presParOf" srcId="{E965FE72-12D3-4D6D-83D4-9941E01E1C05}" destId="{3618010D-80FE-42D0-8A5C-99FE69DE1BBF}" srcOrd="1" destOrd="0" presId="urn:microsoft.com/office/officeart/2005/8/layout/matrix3"/>
    <dgm:cxn modelId="{DECCEECC-96EE-4EA3-B9D5-FC217A907D87}" type="presParOf" srcId="{E965FE72-12D3-4D6D-83D4-9941E01E1C05}" destId="{03F54AE8-1FBB-48F8-A4C8-B9709ABAB2C1}" srcOrd="2" destOrd="0" presId="urn:microsoft.com/office/officeart/2005/8/layout/matrix3"/>
    <dgm:cxn modelId="{4788B154-0ACF-4B9B-A5D9-48C321121771}" type="presParOf" srcId="{E965FE72-12D3-4D6D-83D4-9941E01E1C05}" destId="{ADB2C9AD-2A0C-4672-8FD9-7BE0CF1F9143}" srcOrd="3" destOrd="0" presId="urn:microsoft.com/office/officeart/2005/8/layout/matrix3"/>
    <dgm:cxn modelId="{93C55B68-7F6E-4707-AF77-FE20969B313F}" type="presParOf" srcId="{E965FE72-12D3-4D6D-83D4-9941E01E1C05}" destId="{6458122F-8C8E-46A0-AA74-4D4C284793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D3C52-8AC8-48C8-B247-D3956C6CE9DA}">
      <dsp:nvSpPr>
        <dsp:cNvPr id="0" name=""/>
        <dsp:cNvSpPr/>
      </dsp:nvSpPr>
      <dsp:spPr>
        <a:xfrm>
          <a:off x="0" y="964191"/>
          <a:ext cx="2828924" cy="179636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B76AB21-F707-4EE0-9E24-69CE675F11E9}">
      <dsp:nvSpPr>
        <dsp:cNvPr id="0" name=""/>
        <dsp:cNvSpPr/>
      </dsp:nvSpPr>
      <dsp:spPr>
        <a:xfrm>
          <a:off x="31432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Outline the steps for initiating pharmacological therapy, including confirming the ADHD diagnosis, establishing clear objectives for treatment, anticipating potential adverse effects, and outlining follow-up protocols to evaluate medication efficacy.</a:t>
          </a:r>
        </a:p>
      </dsp:txBody>
      <dsp:txXfrm>
        <a:off x="366939" y="1315414"/>
        <a:ext cx="2723696" cy="1691139"/>
      </dsp:txXfrm>
    </dsp:sp>
    <dsp:sp modelId="{5CF953D2-DAF5-46D8-9FDE-58E85319D84C}">
      <dsp:nvSpPr>
        <dsp:cNvPr id="0" name=""/>
        <dsp:cNvSpPr/>
      </dsp:nvSpPr>
      <dsp:spPr>
        <a:xfrm>
          <a:off x="3457574" y="964191"/>
          <a:ext cx="2828924" cy="179636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EACD90E-EC08-4E76-AC7E-ED3F9601A887}">
      <dsp:nvSpPr>
        <dsp:cNvPr id="0" name=""/>
        <dsp:cNvSpPr/>
      </dsp:nvSpPr>
      <dsp:spPr>
        <a:xfrm>
          <a:off x="3771899"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Describe various ADHD medications, including stimulant and non-stimulant options and how to personalize treatment based on individual patient-specific factors.</a:t>
          </a:r>
        </a:p>
      </dsp:txBody>
      <dsp:txXfrm>
        <a:off x="3824513" y="1315414"/>
        <a:ext cx="2723696" cy="1691139"/>
      </dsp:txXfrm>
    </dsp:sp>
    <dsp:sp modelId="{CCA3FB71-40BD-4184-9C1C-5E22F409878E}">
      <dsp:nvSpPr>
        <dsp:cNvPr id="0" name=""/>
        <dsp:cNvSpPr/>
      </dsp:nvSpPr>
      <dsp:spPr>
        <a:xfrm>
          <a:off x="6915149" y="964191"/>
          <a:ext cx="2828924" cy="179636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E4AD1D1-5059-441C-A2BF-1231687EA7FE}">
      <dsp:nvSpPr>
        <dsp:cNvPr id="0" name=""/>
        <dsp:cNvSpPr/>
      </dsp:nvSpPr>
      <dsp:spPr>
        <a:xfrm>
          <a:off x="722947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Recall federal and state regulations governing stimulant prescribing and how they apply to nurse practitioners.</a:t>
          </a:r>
        </a:p>
      </dsp:txBody>
      <dsp:txXfrm>
        <a:off x="7282089" y="1315414"/>
        <a:ext cx="2723696" cy="16911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latin typeface="+mn-lt"/>
            </a:rPr>
            <a:t>Available as a generic </a:t>
          </a:r>
          <a:endParaRPr lang="en-US" sz="21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effectLst/>
              <a:latin typeface="+mn-lt"/>
            </a:rPr>
            <a:t>Metabolized </a:t>
          </a:r>
          <a:r>
            <a:rPr lang="en-US" sz="2100" kern="1200">
              <a:latin typeface="+mn-lt"/>
            </a:rPr>
            <a:t>by</a:t>
          </a:r>
          <a:r>
            <a:rPr lang="en-US" sz="2100" kern="1200">
              <a:effectLst/>
              <a:latin typeface="+mn-lt"/>
            </a:rPr>
            <a:t> CYP2D6 </a:t>
          </a:r>
          <a:endParaRPr lang="en-US" sz="21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Flexible dosing options: once or twice daily </a:t>
          </a:r>
          <a:endParaRPr lang="en-US" sz="2100" b="1" kern="1200" dirty="0">
            <a:latin typeface="+mn-lt"/>
          </a:endParaRPr>
        </a:p>
      </dsp:txBody>
      <dsp:txXfrm>
        <a:off x="1472186" y="759909"/>
        <a:ext cx="2413492" cy="2413492"/>
      </dsp:txXfrm>
    </dsp:sp>
    <dsp:sp modelId="{6458122F-8C8E-46A0-AA74-4D4C284793E5}">
      <dsp:nvSpPr>
        <dsp:cNvPr id="0" name=""/>
        <dsp:cNvSpPr/>
      </dsp:nvSpPr>
      <dsp:spPr>
        <a:xfrm>
          <a:off x="4177048" y="3531870"/>
          <a:ext cx="2670715"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Uncommon adverse effect:</a:t>
          </a:r>
        </a:p>
        <a:p>
          <a:pPr marL="0" lvl="0" indent="0" algn="ctr" defTabSz="933450">
            <a:lnSpc>
              <a:spcPct val="90000"/>
            </a:lnSpc>
            <a:spcBef>
              <a:spcPct val="0"/>
            </a:spcBef>
            <a:spcAft>
              <a:spcPct val="35000"/>
            </a:spcAft>
            <a:buNone/>
          </a:pPr>
          <a:r>
            <a:rPr lang="en-US" sz="2100" kern="1200">
              <a:latin typeface="+mn-lt"/>
            </a:rPr>
            <a:t> liver toxicity</a:t>
          </a:r>
          <a:endParaRPr lang="en-US" sz="2100" b="1" kern="1200" dirty="0">
            <a:latin typeface="+mn-lt"/>
          </a:endParaRPr>
        </a:p>
      </dsp:txBody>
      <dsp:txXfrm>
        <a:off x="4307422" y="3662244"/>
        <a:ext cx="2409967" cy="24138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effectLst/>
              <a:latin typeface="+mn-lt"/>
            </a:rPr>
            <a:t>Currently, no generic available</a:t>
          </a:r>
          <a:endParaRPr lang="en-US" sz="21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CYP1A2 Inhibitor</a:t>
          </a:r>
        </a:p>
        <a:p>
          <a:pPr marL="0" lvl="0" indent="0" algn="ctr" defTabSz="933450">
            <a:lnSpc>
              <a:spcPct val="90000"/>
            </a:lnSpc>
            <a:spcBef>
              <a:spcPct val="0"/>
            </a:spcBef>
            <a:spcAft>
              <a:spcPct val="35000"/>
            </a:spcAft>
            <a:buNone/>
          </a:pPr>
          <a:r>
            <a:rPr lang="en-US" sz="2100" kern="1200">
              <a:effectLst/>
              <a:latin typeface="+mn-lt"/>
            </a:rPr>
            <a:t>(Caffeine) </a:t>
          </a:r>
          <a:endParaRPr lang="en-US" sz="21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effectLst/>
              <a:latin typeface="+mn-lt"/>
            </a:rPr>
            <a:t>Useful </a:t>
          </a:r>
          <a:r>
            <a:rPr lang="en-US" sz="2100" kern="1200">
              <a:latin typeface="+mn-lt"/>
            </a:rPr>
            <a:t>when there are CYP</a:t>
          </a:r>
          <a:r>
            <a:rPr lang="en-US" sz="2100" kern="1200">
              <a:effectLst/>
              <a:latin typeface="+mn-lt"/>
            </a:rPr>
            <a:t>2D6 metabolizing concerns</a:t>
          </a:r>
          <a:endParaRPr lang="en-US" sz="2100" b="1" kern="1200" dirty="0">
            <a:latin typeface="+mn-lt"/>
          </a:endParaRPr>
        </a:p>
      </dsp:txBody>
      <dsp:txXfrm>
        <a:off x="1472186" y="759909"/>
        <a:ext cx="2413492" cy="2413492"/>
      </dsp:txXfrm>
    </dsp:sp>
    <dsp:sp modelId="{6458122F-8C8E-46A0-AA74-4D4C284793E5}">
      <dsp:nvSpPr>
        <dsp:cNvPr id="0" name=""/>
        <dsp:cNvSpPr/>
      </dsp:nvSpPr>
      <dsp:spPr>
        <a:xfrm>
          <a:off x="4177048" y="3531870"/>
          <a:ext cx="2670715"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effectLst/>
              <a:latin typeface="+mn-lt"/>
            </a:rPr>
            <a:t>Cap</a:t>
          </a:r>
          <a:r>
            <a:rPr lang="en-US" sz="2100" kern="1200">
              <a:latin typeface="+mn-lt"/>
            </a:rPr>
            <a:t>sules can be opened and sprinkled on applesauce or pudding</a:t>
          </a:r>
          <a:endParaRPr lang="en-US" sz="2100" b="1" kern="1200" dirty="0">
            <a:latin typeface="+mn-lt"/>
          </a:endParaRPr>
        </a:p>
      </dsp:txBody>
      <dsp:txXfrm>
        <a:off x="4307422" y="3662244"/>
        <a:ext cx="2409967" cy="24138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latin typeface="+mn-lt"/>
            </a:rPr>
            <a:t>*Useful as adjunctive therapy </a:t>
          </a:r>
          <a:endParaRPr lang="en-US" sz="2000" b="1" kern="1200">
            <a:latin typeface="+mn-lt"/>
          </a:endParaRPr>
        </a:p>
        <a:p>
          <a:pPr marL="0" lvl="0" indent="0" algn="ctr" defTabSz="889000">
            <a:lnSpc>
              <a:spcPct val="90000"/>
            </a:lnSpc>
            <a:spcBef>
              <a:spcPct val="0"/>
            </a:spcBef>
            <a:spcAft>
              <a:spcPct val="35000"/>
            </a:spcAft>
            <a:buNone/>
          </a:pPr>
          <a:r>
            <a:rPr lang="en-US" sz="2000" b="1" kern="1200">
              <a:latin typeface="+mn-lt"/>
            </a:rPr>
            <a:t>Max treatment benefit seen in 2 to 4 weeks</a:t>
          </a:r>
          <a:endParaRPr lang="en-US" sz="20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a:latin typeface="+mn-lt"/>
            </a:rPr>
            <a:t>FDA-approval </a:t>
          </a:r>
        </a:p>
        <a:p>
          <a:pPr marL="0" lvl="0" indent="0" algn="ctr" defTabSz="889000">
            <a:lnSpc>
              <a:spcPct val="90000"/>
            </a:lnSpc>
            <a:spcBef>
              <a:spcPct val="0"/>
            </a:spcBef>
            <a:spcAft>
              <a:spcPct val="35000"/>
            </a:spcAft>
            <a:buNone/>
          </a:pPr>
          <a:r>
            <a:rPr lang="en-US" sz="2000" b="0" kern="1200">
              <a:latin typeface="+mn-lt"/>
            </a:rPr>
            <a:t>6 to 17 years of age</a:t>
          </a:r>
        </a:p>
        <a:p>
          <a:pPr marL="0" lvl="0" indent="0" algn="ctr" defTabSz="889000">
            <a:lnSpc>
              <a:spcPct val="90000"/>
            </a:lnSpc>
            <a:spcBef>
              <a:spcPct val="0"/>
            </a:spcBef>
            <a:spcAft>
              <a:spcPct val="35000"/>
            </a:spcAft>
            <a:buFont typeface="Arial" panose="020B0604020202020204" pitchFamily="34" charset="0"/>
            <a:buNone/>
          </a:pPr>
          <a:r>
            <a:rPr lang="en-US" sz="2000" kern="1200">
              <a:latin typeface="+mn-lt"/>
            </a:rPr>
            <a:t>Literature supports use in adults</a:t>
          </a:r>
        </a:p>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mn-lt"/>
            </a:rPr>
            <a:t>Immediate-release formulations are off-label use for ADHD</a:t>
          </a:r>
          <a:endParaRPr lang="en-US" sz="20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US" sz="1900" b="1" kern="1200" dirty="0">
              <a:latin typeface="+mn-lt"/>
            </a:rPr>
            <a:t>Mechanism of action: </a:t>
          </a:r>
        </a:p>
        <a:p>
          <a:pPr marL="0" lvl="0" indent="0" algn="ctr" defTabSz="844550">
            <a:lnSpc>
              <a:spcPct val="90000"/>
            </a:lnSpc>
            <a:spcBef>
              <a:spcPct val="0"/>
            </a:spcBef>
            <a:spcAft>
              <a:spcPct val="35000"/>
            </a:spcAft>
            <a:buNone/>
          </a:pPr>
          <a:r>
            <a:rPr lang="en-US" sz="1900" kern="1200" dirty="0">
              <a:latin typeface="+mn-lt"/>
            </a:rPr>
            <a:t>It is hypothesized agents mimic the effect of norepinephrine at the alpha</a:t>
          </a:r>
          <a:r>
            <a:rPr lang="en-US" sz="1900" kern="1200" baseline="-25000" dirty="0">
              <a:latin typeface="+mn-lt"/>
            </a:rPr>
            <a:t>2</a:t>
          </a:r>
          <a:r>
            <a:rPr lang="en-US" sz="1900" kern="1200" dirty="0">
              <a:latin typeface="+mn-lt"/>
            </a:rPr>
            <a:t>-adrenoreceptors in the prefrontal cortex</a:t>
          </a:r>
        </a:p>
      </dsp:txBody>
      <dsp:txXfrm>
        <a:off x="1472186" y="759909"/>
        <a:ext cx="2413492" cy="2413492"/>
      </dsp:txXfrm>
    </dsp:sp>
    <dsp:sp modelId="{6458122F-8C8E-46A0-AA74-4D4C284793E5}">
      <dsp:nvSpPr>
        <dsp:cNvPr id="0" name=""/>
        <dsp:cNvSpPr/>
      </dsp:nvSpPr>
      <dsp:spPr>
        <a:xfrm>
          <a:off x="4175096" y="3531870"/>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Adverse Effects</a:t>
          </a:r>
        </a:p>
        <a:p>
          <a:pPr marL="0" lvl="0" indent="0" algn="ctr" defTabSz="889000">
            <a:lnSpc>
              <a:spcPct val="90000"/>
            </a:lnSpc>
            <a:spcBef>
              <a:spcPct val="0"/>
            </a:spcBef>
            <a:spcAft>
              <a:spcPct val="35000"/>
            </a:spcAft>
            <a:buFont typeface="Arial" panose="020B0604020202020204" pitchFamily="34" charset="0"/>
            <a:buNone/>
          </a:pPr>
          <a:r>
            <a:rPr lang="en-US" sz="2000" kern="1200">
              <a:latin typeface="+mn-lt"/>
            </a:rPr>
            <a:t>Hypotension, rebound hypertension, somnolence, dry mouth, irritability</a:t>
          </a:r>
          <a:endParaRPr lang="en-US" sz="2000" kern="1200" dirty="0">
            <a:latin typeface="+mn-lt"/>
          </a:endParaRPr>
        </a:p>
      </dsp:txBody>
      <dsp:txXfrm>
        <a:off x="4305660" y="3662434"/>
        <a:ext cx="2413492" cy="24134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Amantadine</a:t>
          </a:r>
          <a:endParaRPr lang="en-US" sz="21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Modafinil</a:t>
          </a:r>
          <a:endParaRPr lang="en-US" sz="21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Bupropion</a:t>
          </a:r>
          <a:endParaRPr lang="en-US" sz="2100" b="1" kern="1200" dirty="0">
            <a:latin typeface="+mn-lt"/>
          </a:endParaRPr>
        </a:p>
      </dsp:txBody>
      <dsp:txXfrm>
        <a:off x="1472186" y="759909"/>
        <a:ext cx="2413492" cy="2413492"/>
      </dsp:txXfrm>
    </dsp:sp>
    <dsp:sp modelId="{6458122F-8C8E-46A0-AA74-4D4C284793E5}">
      <dsp:nvSpPr>
        <dsp:cNvPr id="0" name=""/>
        <dsp:cNvSpPr/>
      </dsp:nvSpPr>
      <dsp:spPr>
        <a:xfrm>
          <a:off x="4177048" y="3531870"/>
          <a:ext cx="2670715"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Tricyclic Antidepressants (TCA)’s</a:t>
          </a:r>
          <a:endParaRPr lang="en-US" sz="2100" b="1" kern="1200" dirty="0">
            <a:latin typeface="+mn-lt"/>
          </a:endParaRPr>
        </a:p>
      </dsp:txBody>
      <dsp:txXfrm>
        <a:off x="4307422" y="3662244"/>
        <a:ext cx="2409967" cy="24138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n-lt"/>
            </a:rPr>
            <a:t>May be beneficial for those patients with coexisting conditions such as tobacco use, or substance use disorder</a:t>
          </a:r>
          <a:r>
            <a:rPr lang="en-US" sz="1700" kern="1200" baseline="30000" dirty="0">
              <a:latin typeface="+mn-lt"/>
            </a:rPr>
            <a:t>17</a:t>
          </a:r>
          <a:endParaRPr lang="en-US" sz="17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n-lt"/>
            </a:rPr>
            <a:t>Superior to placebo to reduce symptoms of ADHD</a:t>
          </a:r>
          <a:endParaRPr lang="en-US" sz="17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mn-lt"/>
            </a:rPr>
            <a:t>Mechanism of action:</a:t>
          </a:r>
        </a:p>
        <a:p>
          <a:pPr marL="0" lvl="0" indent="0" algn="ctr" defTabSz="755650">
            <a:lnSpc>
              <a:spcPct val="90000"/>
            </a:lnSpc>
            <a:spcBef>
              <a:spcPct val="0"/>
            </a:spcBef>
            <a:spcAft>
              <a:spcPct val="35000"/>
            </a:spcAft>
            <a:buNone/>
          </a:pPr>
          <a:r>
            <a:rPr lang="en-US" sz="1700" kern="1200">
              <a:latin typeface="+mn-lt"/>
            </a:rPr>
            <a:t>Weak inhibitor of neuronal uptake of dopamine and norepinephrine</a:t>
          </a:r>
          <a:endParaRPr lang="en-US" sz="1700" b="1" kern="1200" dirty="0">
            <a:latin typeface="+mn-lt"/>
          </a:endParaRPr>
        </a:p>
      </dsp:txBody>
      <dsp:txXfrm>
        <a:off x="1472186" y="759909"/>
        <a:ext cx="2413492" cy="2413492"/>
      </dsp:txXfrm>
    </dsp:sp>
    <dsp:sp modelId="{6458122F-8C8E-46A0-AA74-4D4C284793E5}">
      <dsp:nvSpPr>
        <dsp:cNvPr id="0" name=""/>
        <dsp:cNvSpPr/>
      </dsp:nvSpPr>
      <dsp:spPr>
        <a:xfrm>
          <a:off x="4175096" y="3529917"/>
          <a:ext cx="2670715"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mn-lt"/>
            </a:rPr>
            <a:t>Adverse effects: </a:t>
          </a:r>
        </a:p>
        <a:p>
          <a:pPr marL="0" lvl="0" indent="0" algn="ctr" defTabSz="755650">
            <a:lnSpc>
              <a:spcPct val="90000"/>
            </a:lnSpc>
            <a:spcBef>
              <a:spcPct val="0"/>
            </a:spcBef>
            <a:spcAft>
              <a:spcPct val="35000"/>
            </a:spcAft>
            <a:buNone/>
          </a:pPr>
          <a:r>
            <a:rPr lang="en-US" sz="1700" kern="1200">
              <a:latin typeface="+mn-lt"/>
            </a:rPr>
            <a:t>Tachycardia, weight loss, nausea and vomiting</a:t>
          </a:r>
        </a:p>
        <a:p>
          <a:pPr marL="0" lvl="0" indent="0" algn="ctr" defTabSz="755650">
            <a:lnSpc>
              <a:spcPct val="90000"/>
            </a:lnSpc>
            <a:spcBef>
              <a:spcPct val="0"/>
            </a:spcBef>
            <a:spcAft>
              <a:spcPct val="35000"/>
            </a:spcAft>
            <a:buNone/>
          </a:pPr>
          <a:r>
            <a:rPr lang="en-US" sz="1700" b="0" kern="1200">
              <a:latin typeface="+mn-lt"/>
            </a:rPr>
            <a:t>Warnings for s</a:t>
          </a:r>
          <a:r>
            <a:rPr lang="en-US" sz="1700" kern="1200">
              <a:latin typeface="+mn-lt"/>
            </a:rPr>
            <a:t>uicidal ideation and behavior, dose-dependent seizures, potential for precipitating mania in patients with bipolar disorder</a:t>
          </a:r>
          <a:r>
            <a:rPr lang="en-US" sz="1700" kern="1200" baseline="30000">
              <a:latin typeface="+mn-lt"/>
            </a:rPr>
            <a:t>15</a:t>
          </a:r>
          <a:endParaRPr lang="en-US" sz="1700" b="1" kern="1200" dirty="0">
            <a:latin typeface="+mn-lt"/>
          </a:endParaRPr>
        </a:p>
      </dsp:txBody>
      <dsp:txXfrm>
        <a:off x="4305470" y="3660291"/>
        <a:ext cx="2409967" cy="24138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n-lt"/>
            </a:rPr>
            <a:t>Schedule IV </a:t>
          </a:r>
          <a:r>
            <a:rPr lang="en-US" sz="2100" b="0" kern="1200" dirty="0">
              <a:latin typeface="+mn-lt"/>
            </a:rPr>
            <a:t>controlled substance</a:t>
          </a:r>
          <a:r>
            <a:rPr lang="en-US" sz="2100" b="1" kern="1200" dirty="0">
              <a:latin typeface="+mn-lt"/>
            </a:rPr>
            <a:t> </a:t>
          </a:r>
          <a:r>
            <a:rPr lang="en-US" sz="2100" kern="1200" dirty="0">
              <a:latin typeface="+mn-lt"/>
            </a:rPr>
            <a:t>due to potential for misuse</a:t>
          </a:r>
        </a:p>
        <a:p>
          <a:pPr marL="0" lvl="0" indent="0" algn="ctr" defTabSz="933450">
            <a:lnSpc>
              <a:spcPct val="90000"/>
            </a:lnSpc>
            <a:spcBef>
              <a:spcPct val="0"/>
            </a:spcBef>
            <a:spcAft>
              <a:spcPct val="35000"/>
            </a:spcAft>
            <a:buNone/>
          </a:pPr>
          <a:r>
            <a:rPr lang="en-US" sz="2100" kern="1200" dirty="0">
              <a:latin typeface="+mn-lt"/>
            </a:rPr>
            <a:t>Avoid in patients who are not candidates for stimulant therapy</a:t>
          </a:r>
          <a:endParaRPr lang="en-US" sz="21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rPr>
            <a:t>Not efficacious for improvement in ADHD symptoms in adults when compared to placebo.</a:t>
          </a:r>
        </a:p>
        <a:p>
          <a:pPr marL="0" lvl="0" indent="0" algn="ctr" defTabSz="844550">
            <a:lnSpc>
              <a:spcPct val="90000"/>
            </a:lnSpc>
            <a:spcBef>
              <a:spcPct val="0"/>
            </a:spcBef>
            <a:spcAft>
              <a:spcPct val="35000"/>
            </a:spcAft>
            <a:buNone/>
          </a:pPr>
          <a:r>
            <a:rPr lang="en-US" sz="1900" kern="1200">
              <a:latin typeface="+mn-lt"/>
            </a:rPr>
            <a:t>Symptom benefit in children by both clinicians and teachers</a:t>
          </a:r>
          <a:endParaRPr lang="en-US" sz="19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Mechanism of action: </a:t>
          </a:r>
        </a:p>
        <a:p>
          <a:pPr marL="0" lvl="0" indent="0" algn="ctr" defTabSz="889000">
            <a:lnSpc>
              <a:spcPct val="90000"/>
            </a:lnSpc>
            <a:spcBef>
              <a:spcPct val="0"/>
            </a:spcBef>
            <a:spcAft>
              <a:spcPct val="35000"/>
            </a:spcAft>
            <a:buNone/>
          </a:pPr>
          <a:r>
            <a:rPr lang="en-US" sz="2000" kern="1200">
              <a:latin typeface="+mn-lt"/>
            </a:rPr>
            <a:t>Unclear, but has been shown to block dopamine transporters and increase dopamine in the brain</a:t>
          </a:r>
          <a:endParaRPr lang="en-US" sz="2000" b="1" kern="1200" dirty="0">
            <a:latin typeface="+mn-lt"/>
          </a:endParaRPr>
        </a:p>
      </dsp:txBody>
      <dsp:txXfrm>
        <a:off x="1472186" y="759909"/>
        <a:ext cx="2413492" cy="2413492"/>
      </dsp:txXfrm>
    </dsp:sp>
    <dsp:sp modelId="{6458122F-8C8E-46A0-AA74-4D4C284793E5}">
      <dsp:nvSpPr>
        <dsp:cNvPr id="0" name=""/>
        <dsp:cNvSpPr/>
      </dsp:nvSpPr>
      <dsp:spPr>
        <a:xfrm>
          <a:off x="4175096" y="3529917"/>
          <a:ext cx="2670715"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77887">
            <a:lnSpc>
              <a:spcPct val="90000"/>
            </a:lnSpc>
            <a:spcBef>
              <a:spcPct val="0"/>
            </a:spcBef>
            <a:spcAft>
              <a:spcPct val="35000"/>
            </a:spcAft>
            <a:buNone/>
          </a:pPr>
          <a:r>
            <a:rPr lang="en-US" sz="1975" b="1" kern="1200">
              <a:latin typeface="+mn-lt"/>
            </a:rPr>
            <a:t>Common adverse effect:</a:t>
          </a:r>
        </a:p>
        <a:p>
          <a:pPr marL="0" lvl="0" indent="0" algn="ctr" defTabSz="877887">
            <a:lnSpc>
              <a:spcPct val="90000"/>
            </a:lnSpc>
            <a:spcBef>
              <a:spcPct val="0"/>
            </a:spcBef>
            <a:spcAft>
              <a:spcPct val="35000"/>
            </a:spcAft>
            <a:buFontTx/>
            <a:buNone/>
          </a:pPr>
          <a:r>
            <a:rPr lang="en-US" sz="1975" b="0" kern="1200">
              <a:latin typeface="+mn-lt"/>
            </a:rPr>
            <a:t>insomnia</a:t>
          </a:r>
        </a:p>
        <a:p>
          <a:pPr marL="0" lvl="0" indent="0" algn="ctr" defTabSz="877887">
            <a:lnSpc>
              <a:spcPct val="90000"/>
            </a:lnSpc>
            <a:spcBef>
              <a:spcPct val="0"/>
            </a:spcBef>
            <a:spcAft>
              <a:spcPct val="35000"/>
            </a:spcAft>
            <a:buFontTx/>
            <a:buNone/>
          </a:pPr>
          <a:r>
            <a:rPr lang="en-US" sz="1975" b="1" kern="1200">
              <a:latin typeface="+mn-lt"/>
            </a:rPr>
            <a:t>Rare adverse effect:</a:t>
          </a:r>
        </a:p>
        <a:p>
          <a:pPr marL="0" lvl="0" indent="0" algn="ctr" defTabSz="877887">
            <a:lnSpc>
              <a:spcPct val="90000"/>
            </a:lnSpc>
            <a:spcBef>
              <a:spcPct val="0"/>
            </a:spcBef>
            <a:spcAft>
              <a:spcPct val="35000"/>
            </a:spcAft>
            <a:buFontTx/>
            <a:buNone/>
          </a:pPr>
          <a:r>
            <a:rPr lang="en-US" sz="1975" b="0" kern="1200">
              <a:latin typeface="+mn-lt"/>
            </a:rPr>
            <a:t>Toxic Epidermal Necrolysis, Stevens-Johnson Syndrome</a:t>
          </a:r>
          <a:endParaRPr lang="en-US" sz="1975" b="0" kern="1200" dirty="0">
            <a:latin typeface="+mn-lt"/>
          </a:endParaRPr>
        </a:p>
      </dsp:txBody>
      <dsp:txXfrm>
        <a:off x="4305470" y="3660291"/>
        <a:ext cx="2409967" cy="24138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mn-lt"/>
            </a:rPr>
            <a:t>In children and adolescents, the reduction in ADHD symptoms was not significantly different from methylphenidate</a:t>
          </a:r>
          <a:endParaRPr lang="en-US" sz="21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Improves irritability, impulsiveness, hyperactivity, aggression, and oppositional behavior in children </a:t>
          </a:r>
          <a:endParaRPr lang="en-US" sz="21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Mechanism of action:</a:t>
          </a:r>
        </a:p>
        <a:p>
          <a:pPr marL="0" lvl="0" indent="0" algn="ctr" defTabSz="933450">
            <a:lnSpc>
              <a:spcPct val="90000"/>
            </a:lnSpc>
            <a:spcBef>
              <a:spcPct val="0"/>
            </a:spcBef>
            <a:spcAft>
              <a:spcPct val="35000"/>
            </a:spcAft>
            <a:buNone/>
          </a:pPr>
          <a:r>
            <a:rPr lang="en-US" sz="2100" kern="1200">
              <a:latin typeface="+mn-lt"/>
            </a:rPr>
            <a:t>Dopamine reuptake inhibition/NMDA receptor antagonist </a:t>
          </a:r>
          <a:endParaRPr lang="en-US" sz="2100" b="1" kern="1200" dirty="0">
            <a:latin typeface="+mn-lt"/>
          </a:endParaRPr>
        </a:p>
      </dsp:txBody>
      <dsp:txXfrm>
        <a:off x="1472186" y="759909"/>
        <a:ext cx="2413492" cy="2413492"/>
      </dsp:txXfrm>
    </dsp:sp>
    <dsp:sp modelId="{6458122F-8C8E-46A0-AA74-4D4C284793E5}">
      <dsp:nvSpPr>
        <dsp:cNvPr id="0" name=""/>
        <dsp:cNvSpPr/>
      </dsp:nvSpPr>
      <dsp:spPr>
        <a:xfrm>
          <a:off x="4177048" y="3531870"/>
          <a:ext cx="2670715"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Adverse effects: </a:t>
          </a:r>
        </a:p>
        <a:p>
          <a:pPr marL="0" lvl="0" indent="0" algn="ctr" defTabSz="933450">
            <a:lnSpc>
              <a:spcPct val="90000"/>
            </a:lnSpc>
            <a:spcBef>
              <a:spcPct val="0"/>
            </a:spcBef>
            <a:spcAft>
              <a:spcPct val="35000"/>
            </a:spcAft>
            <a:buNone/>
          </a:pPr>
          <a:r>
            <a:rPr lang="en-US" sz="2100" kern="1200">
              <a:latin typeface="+mn-lt"/>
            </a:rPr>
            <a:t>suicidal ideation, psychosis, orthostatic hypotension, and dizziness</a:t>
          </a:r>
          <a:endParaRPr lang="en-US" sz="2100" b="1" kern="1200" dirty="0">
            <a:latin typeface="+mn-lt"/>
          </a:endParaRPr>
        </a:p>
      </dsp:txBody>
      <dsp:txXfrm>
        <a:off x="4307422" y="3662244"/>
        <a:ext cx="2409967" cy="24138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825374"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Can be beneficial for patients with a coexisting tic disorder</a:t>
          </a:r>
          <a:endParaRPr lang="en-US" sz="2100" b="1" kern="1200" dirty="0">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mn-lt"/>
            </a:rPr>
            <a:t>Can be utilized when depression, anxiety disorders, or concerns for substance use are present</a:t>
          </a:r>
          <a:endParaRPr lang="en-US" sz="210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mn-lt"/>
            </a:rPr>
            <a:t>Mechanism of action:</a:t>
          </a:r>
        </a:p>
        <a:p>
          <a:pPr marL="0" lvl="0" indent="0" algn="ctr" defTabSz="844550">
            <a:lnSpc>
              <a:spcPct val="90000"/>
            </a:lnSpc>
            <a:spcBef>
              <a:spcPct val="0"/>
            </a:spcBef>
            <a:spcAft>
              <a:spcPct val="35000"/>
            </a:spcAft>
            <a:buNone/>
          </a:pPr>
          <a:r>
            <a:rPr lang="en-US" sz="1900" kern="1200">
              <a:latin typeface="+mn-lt"/>
            </a:rPr>
            <a:t>Inhibition of presynaptic reuptake of norepinephrine and serotonin </a:t>
          </a:r>
        </a:p>
        <a:p>
          <a:pPr marL="0" lvl="0" indent="0" algn="ctr" defTabSz="844550">
            <a:lnSpc>
              <a:spcPct val="90000"/>
            </a:lnSpc>
            <a:spcBef>
              <a:spcPct val="0"/>
            </a:spcBef>
            <a:spcAft>
              <a:spcPct val="35000"/>
            </a:spcAft>
            <a:buNone/>
          </a:pPr>
          <a:r>
            <a:rPr lang="en-US" sz="1900" kern="1200">
              <a:latin typeface="+mn-lt"/>
            </a:rPr>
            <a:t>Inhibition of histamine and acetylcholine activity</a:t>
          </a:r>
          <a:endParaRPr lang="en-US" sz="1900" b="1" kern="1200" dirty="0">
            <a:latin typeface="+mn-lt"/>
          </a:endParaRPr>
        </a:p>
      </dsp:txBody>
      <dsp:txXfrm>
        <a:off x="1472186" y="759909"/>
        <a:ext cx="2413492" cy="2413492"/>
      </dsp:txXfrm>
    </dsp:sp>
    <dsp:sp modelId="{6458122F-8C8E-46A0-AA74-4D4C284793E5}">
      <dsp:nvSpPr>
        <dsp:cNvPr id="0" name=""/>
        <dsp:cNvSpPr/>
      </dsp:nvSpPr>
      <dsp:spPr>
        <a:xfrm>
          <a:off x="4175096" y="3529917"/>
          <a:ext cx="2670715"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Adverse effects:</a:t>
          </a:r>
        </a:p>
        <a:p>
          <a:pPr marL="0" lvl="0" indent="0" algn="ctr" defTabSz="933450">
            <a:lnSpc>
              <a:spcPct val="90000"/>
            </a:lnSpc>
            <a:spcBef>
              <a:spcPct val="0"/>
            </a:spcBef>
            <a:spcAft>
              <a:spcPct val="35000"/>
            </a:spcAft>
            <a:buNone/>
          </a:pPr>
          <a:r>
            <a:rPr lang="en-US" sz="2100" kern="1200">
              <a:latin typeface="+mn-lt"/>
            </a:rPr>
            <a:t>cardiovascular concerns, weight gain, sedation, insomnia, agitation, and sexual dysfunction</a:t>
          </a:r>
          <a:endParaRPr lang="en-US" sz="2100" b="1" kern="1200" dirty="0">
            <a:latin typeface="+mn-lt"/>
          </a:endParaRPr>
        </a:p>
      </dsp:txBody>
      <dsp:txXfrm>
        <a:off x="4305470" y="3660291"/>
        <a:ext cx="2409967" cy="24138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C4D28-238C-49A7-9F04-456347C6D0D2}">
      <dsp:nvSpPr>
        <dsp:cNvPr id="0" name=""/>
        <dsp:cNvSpPr/>
      </dsp:nvSpPr>
      <dsp:spPr>
        <a:xfrm>
          <a:off x="454788" y="1316323"/>
          <a:ext cx="1296097" cy="129609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40E1D-D38C-4DC2-93C2-BCE2A9C4072D}">
      <dsp:nvSpPr>
        <dsp:cNvPr id="0" name=""/>
        <dsp:cNvSpPr/>
      </dsp:nvSpPr>
      <dsp:spPr>
        <a:xfrm>
          <a:off x="731006" y="1592541"/>
          <a:ext cx="743662" cy="7436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AA0F97-4A02-47DB-94D2-99D2BF773B13}">
      <dsp:nvSpPr>
        <dsp:cNvPr id="0" name=""/>
        <dsp:cNvSpPr/>
      </dsp:nvSpPr>
      <dsp:spPr>
        <a:xfrm>
          <a:off x="40462" y="3016123"/>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solidFill>
                <a:schemeClr val="tx1"/>
              </a:solidFill>
              <a:latin typeface="+mn-lt"/>
            </a:rPr>
            <a:t>Start low and go slow</a:t>
          </a:r>
        </a:p>
      </dsp:txBody>
      <dsp:txXfrm>
        <a:off x="40462" y="3016123"/>
        <a:ext cx="2124750" cy="720000"/>
      </dsp:txXfrm>
    </dsp:sp>
    <dsp:sp modelId="{4C365163-1CFD-4A86-8D17-4330AF320A7F}">
      <dsp:nvSpPr>
        <dsp:cNvPr id="0" name=""/>
        <dsp:cNvSpPr/>
      </dsp:nvSpPr>
      <dsp:spPr>
        <a:xfrm>
          <a:off x="2951370" y="1316323"/>
          <a:ext cx="1296097" cy="129609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6B8CE-B960-4E7B-8002-33BDFBEA1552}">
      <dsp:nvSpPr>
        <dsp:cNvPr id="0" name=""/>
        <dsp:cNvSpPr/>
      </dsp:nvSpPr>
      <dsp:spPr>
        <a:xfrm>
          <a:off x="3227587" y="1592541"/>
          <a:ext cx="743662" cy="7436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C2143D-2BB6-494B-8A47-2D042D52F043}">
      <dsp:nvSpPr>
        <dsp:cNvPr id="0" name=""/>
        <dsp:cNvSpPr/>
      </dsp:nvSpPr>
      <dsp:spPr>
        <a:xfrm>
          <a:off x="2537043" y="3016123"/>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solidFill>
                <a:schemeClr val="tx1"/>
              </a:solidFill>
              <a:latin typeface="+mn-lt"/>
            </a:rPr>
            <a:t>Monitor for side effects</a:t>
          </a:r>
        </a:p>
      </dsp:txBody>
      <dsp:txXfrm>
        <a:off x="2537043" y="3016123"/>
        <a:ext cx="2124750" cy="720000"/>
      </dsp:txXfrm>
    </dsp:sp>
    <dsp:sp modelId="{AD475F7D-F594-4B79-8392-AF8AC1F5ABA7}">
      <dsp:nvSpPr>
        <dsp:cNvPr id="0" name=""/>
        <dsp:cNvSpPr/>
      </dsp:nvSpPr>
      <dsp:spPr>
        <a:xfrm>
          <a:off x="5447951" y="1316323"/>
          <a:ext cx="1296097" cy="129609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CD2DE-4068-450E-B264-CD2B8E8E1657}">
      <dsp:nvSpPr>
        <dsp:cNvPr id="0" name=""/>
        <dsp:cNvSpPr/>
      </dsp:nvSpPr>
      <dsp:spPr>
        <a:xfrm>
          <a:off x="5724168" y="1592541"/>
          <a:ext cx="743662" cy="7436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C3E687-8A14-4E62-BA89-473E560C5E9E}">
      <dsp:nvSpPr>
        <dsp:cNvPr id="0" name=""/>
        <dsp:cNvSpPr/>
      </dsp:nvSpPr>
      <dsp:spPr>
        <a:xfrm>
          <a:off x="5033625" y="3016123"/>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solidFill>
                <a:schemeClr val="tx1"/>
              </a:solidFill>
              <a:latin typeface="+mn-lt"/>
            </a:rPr>
            <a:t>Adjust dosage and timing as needed</a:t>
          </a:r>
        </a:p>
      </dsp:txBody>
      <dsp:txXfrm>
        <a:off x="5033625" y="3016123"/>
        <a:ext cx="2124750" cy="720000"/>
      </dsp:txXfrm>
    </dsp:sp>
    <dsp:sp modelId="{58BAF7A6-D4E1-4630-807C-2F5D258AEC1A}">
      <dsp:nvSpPr>
        <dsp:cNvPr id="0" name=""/>
        <dsp:cNvSpPr/>
      </dsp:nvSpPr>
      <dsp:spPr>
        <a:xfrm>
          <a:off x="7944532" y="1316323"/>
          <a:ext cx="1296097" cy="129609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40068-E394-4A29-81AB-BFFA11E077CB}">
      <dsp:nvSpPr>
        <dsp:cNvPr id="0" name=""/>
        <dsp:cNvSpPr/>
      </dsp:nvSpPr>
      <dsp:spPr>
        <a:xfrm>
          <a:off x="8220750" y="1592541"/>
          <a:ext cx="743662" cy="7436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47623B-1011-4403-B2ED-B06CF39B705C}">
      <dsp:nvSpPr>
        <dsp:cNvPr id="0" name=""/>
        <dsp:cNvSpPr/>
      </dsp:nvSpPr>
      <dsp:spPr>
        <a:xfrm>
          <a:off x="7530206" y="3016123"/>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solidFill>
                <a:schemeClr val="tx1"/>
              </a:solidFill>
              <a:latin typeface="+mn-lt"/>
            </a:rPr>
            <a:t>Engage patients in shared decision-making</a:t>
          </a:r>
        </a:p>
      </dsp:txBody>
      <dsp:txXfrm>
        <a:off x="7530206" y="3016123"/>
        <a:ext cx="2124750" cy="720000"/>
      </dsp:txXfrm>
    </dsp:sp>
    <dsp:sp modelId="{741515D6-66E8-4F36-AE0C-8ECF9640211A}">
      <dsp:nvSpPr>
        <dsp:cNvPr id="0" name=""/>
        <dsp:cNvSpPr/>
      </dsp:nvSpPr>
      <dsp:spPr>
        <a:xfrm>
          <a:off x="10441113" y="1316323"/>
          <a:ext cx="1296097" cy="129609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0B72C-F9CE-40F6-8B3B-3056A3EC4F48}">
      <dsp:nvSpPr>
        <dsp:cNvPr id="0" name=""/>
        <dsp:cNvSpPr/>
      </dsp:nvSpPr>
      <dsp:spPr>
        <a:xfrm>
          <a:off x="10717331" y="1592541"/>
          <a:ext cx="743662" cy="7436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030EE9-E586-44A4-9412-FEA8AD508759}">
      <dsp:nvSpPr>
        <dsp:cNvPr id="0" name=""/>
        <dsp:cNvSpPr/>
      </dsp:nvSpPr>
      <dsp:spPr>
        <a:xfrm>
          <a:off x="10026787" y="3016123"/>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solidFill>
                <a:schemeClr val="tx1"/>
              </a:solidFill>
              <a:latin typeface="+mn-lt"/>
            </a:rPr>
            <a:t>Utilize Risk Reduction Strategies</a:t>
          </a:r>
        </a:p>
      </dsp:txBody>
      <dsp:txXfrm>
        <a:off x="10026787" y="3016123"/>
        <a:ext cx="2124750" cy="72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7B647-FC92-4009-A83F-F9B62C9D739F}">
      <dsp:nvSpPr>
        <dsp:cNvPr id="0" name=""/>
        <dsp:cNvSpPr/>
      </dsp:nvSpPr>
      <dsp:spPr>
        <a:xfrm>
          <a:off x="4023360" y="0"/>
          <a:ext cx="6035040" cy="1257101"/>
        </a:xfrm>
        <a:prstGeom prst="rightArrow">
          <a:avLst>
            <a:gd name="adj1" fmla="val 75000"/>
            <a:gd name="adj2" fmla="val 50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Heroin, Lysergic Acid Diethylamide (LSD), Marijuana</a:t>
          </a:r>
        </a:p>
        <a:p>
          <a:pPr marL="171450" lvl="1" indent="-171450" algn="l" defTabSz="755650">
            <a:lnSpc>
              <a:spcPct val="90000"/>
            </a:lnSpc>
            <a:spcBef>
              <a:spcPct val="0"/>
            </a:spcBef>
            <a:spcAft>
              <a:spcPct val="15000"/>
            </a:spcAft>
            <a:buChar char="•"/>
          </a:pPr>
          <a:r>
            <a:rPr lang="en-US" sz="1700" b="1" kern="1200" dirty="0"/>
            <a:t>May not prescribe</a:t>
          </a:r>
        </a:p>
      </dsp:txBody>
      <dsp:txXfrm>
        <a:off x="4023360" y="157138"/>
        <a:ext cx="5563627" cy="942825"/>
      </dsp:txXfrm>
    </dsp:sp>
    <dsp:sp modelId="{73B53026-514C-412B-9C3B-A79BF29A76C6}">
      <dsp:nvSpPr>
        <dsp:cNvPr id="0" name=""/>
        <dsp:cNvSpPr/>
      </dsp:nvSpPr>
      <dsp:spPr>
        <a:xfrm>
          <a:off x="0" y="0"/>
          <a:ext cx="4023360" cy="125710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Schedule 1 Substance</a:t>
          </a:r>
        </a:p>
      </dsp:txBody>
      <dsp:txXfrm>
        <a:off x="61367" y="61367"/>
        <a:ext cx="3900626" cy="1134367"/>
      </dsp:txXfrm>
    </dsp:sp>
    <dsp:sp modelId="{FCEC2F7B-0C9D-47D6-A60C-79BBA1F5E178}">
      <dsp:nvSpPr>
        <dsp:cNvPr id="0" name=""/>
        <dsp:cNvSpPr/>
      </dsp:nvSpPr>
      <dsp:spPr>
        <a:xfrm>
          <a:off x="4023360" y="1382811"/>
          <a:ext cx="6035040" cy="1257101"/>
        </a:xfrm>
        <a:prstGeom prst="rightArrow">
          <a:avLst>
            <a:gd name="adj1" fmla="val 75000"/>
            <a:gd name="adj2" fmla="val 50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Oxycodone, Hydrocodone, </a:t>
          </a:r>
          <a:r>
            <a:rPr lang="en-US" sz="1700" kern="1200" dirty="0" err="1"/>
            <a:t>Tapentadol</a:t>
          </a:r>
          <a:r>
            <a:rPr lang="en-US" sz="1700" kern="1200" dirty="0"/>
            <a:t>, Methadone</a:t>
          </a:r>
        </a:p>
        <a:p>
          <a:pPr marL="171450" lvl="1" indent="-171450" algn="l" defTabSz="755650">
            <a:lnSpc>
              <a:spcPct val="90000"/>
            </a:lnSpc>
            <a:spcBef>
              <a:spcPct val="0"/>
            </a:spcBef>
            <a:spcAft>
              <a:spcPct val="15000"/>
            </a:spcAft>
            <a:buChar char="•"/>
          </a:pPr>
          <a:r>
            <a:rPr lang="en-US" sz="1700" b="1" kern="1200" dirty="0"/>
            <a:t>May prescribe up to a maximum of 3-day supply </a:t>
          </a:r>
        </a:p>
      </dsp:txBody>
      <dsp:txXfrm>
        <a:off x="4023360" y="1539949"/>
        <a:ext cx="5563627" cy="942825"/>
      </dsp:txXfrm>
    </dsp:sp>
    <dsp:sp modelId="{FFB0FBC1-D75A-40D9-91F0-7C398A5B5545}">
      <dsp:nvSpPr>
        <dsp:cNvPr id="0" name=""/>
        <dsp:cNvSpPr/>
      </dsp:nvSpPr>
      <dsp:spPr>
        <a:xfrm>
          <a:off x="0" y="1382811"/>
          <a:ext cx="4023360" cy="125710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Schedule 2 Narcotics</a:t>
          </a:r>
        </a:p>
      </dsp:txBody>
      <dsp:txXfrm>
        <a:off x="61367" y="1444178"/>
        <a:ext cx="3900626" cy="1134367"/>
      </dsp:txXfrm>
    </dsp:sp>
    <dsp:sp modelId="{7CACBE93-EC3E-4AE4-A9AB-094E1B09644A}">
      <dsp:nvSpPr>
        <dsp:cNvPr id="0" name=""/>
        <dsp:cNvSpPr/>
      </dsp:nvSpPr>
      <dsp:spPr>
        <a:xfrm>
          <a:off x="4023360" y="2765623"/>
          <a:ext cx="6035040" cy="1257101"/>
        </a:xfrm>
        <a:prstGeom prst="rightArrow">
          <a:avLst>
            <a:gd name="adj1" fmla="val 75000"/>
            <a:gd name="adj2" fmla="val 50000"/>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Stimulants (methylphenidate and amphetamines)</a:t>
          </a:r>
        </a:p>
        <a:p>
          <a:pPr marL="171450" lvl="1" indent="-171450" algn="l" defTabSz="755650">
            <a:lnSpc>
              <a:spcPct val="90000"/>
            </a:lnSpc>
            <a:spcBef>
              <a:spcPct val="0"/>
            </a:spcBef>
            <a:spcAft>
              <a:spcPct val="15000"/>
            </a:spcAft>
            <a:buChar char="•"/>
          </a:pPr>
          <a:r>
            <a:rPr lang="en-US" sz="1700" b="1" kern="1200" dirty="0"/>
            <a:t>Similar prescriptive limitations imposed on ALL prescribers</a:t>
          </a:r>
        </a:p>
        <a:p>
          <a:pPr marL="171450" lvl="1" indent="-171450" algn="l" defTabSz="755650">
            <a:lnSpc>
              <a:spcPct val="90000"/>
            </a:lnSpc>
            <a:spcBef>
              <a:spcPct val="0"/>
            </a:spcBef>
            <a:spcAft>
              <a:spcPct val="15000"/>
            </a:spcAft>
            <a:buChar char="•"/>
          </a:pPr>
          <a:endParaRPr lang="en-US" sz="1700" kern="1200" dirty="0"/>
        </a:p>
      </dsp:txBody>
      <dsp:txXfrm>
        <a:off x="4023360" y="2922761"/>
        <a:ext cx="5563627" cy="942825"/>
      </dsp:txXfrm>
    </dsp:sp>
    <dsp:sp modelId="{23052748-FBF2-4393-A7B4-D3C6B6487285}">
      <dsp:nvSpPr>
        <dsp:cNvPr id="0" name=""/>
        <dsp:cNvSpPr/>
      </dsp:nvSpPr>
      <dsp:spPr>
        <a:xfrm>
          <a:off x="0" y="2765623"/>
          <a:ext cx="4023360" cy="125710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Schedule 2 non-narcotics</a:t>
          </a:r>
        </a:p>
      </dsp:txBody>
      <dsp:txXfrm>
        <a:off x="61367" y="2826990"/>
        <a:ext cx="3900626" cy="1134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3A4E4-8DDB-4FA9-A8F9-F1E0340A1092}">
      <dsp:nvSpPr>
        <dsp:cNvPr id="0" name=""/>
        <dsp:cNvSpPr/>
      </dsp:nvSpPr>
      <dsp:spPr>
        <a:xfrm>
          <a:off x="489253" y="909716"/>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E0B59-D1B1-4A1F-BC6A-832B3C7CBFDE}">
      <dsp:nvSpPr>
        <dsp:cNvPr id="0" name=""/>
        <dsp:cNvSpPr/>
      </dsp:nvSpPr>
      <dsp:spPr>
        <a:xfrm>
          <a:off x="4405" y="2033753"/>
          <a:ext cx="1763085" cy="107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dirty="0"/>
            <a:t>Confirm diagnosis </a:t>
          </a:r>
          <a:endParaRPr lang="en-US" sz="1400" kern="1200" dirty="0"/>
        </a:p>
      </dsp:txBody>
      <dsp:txXfrm>
        <a:off x="4405" y="2033753"/>
        <a:ext cx="1763085" cy="1079890"/>
      </dsp:txXfrm>
    </dsp:sp>
    <dsp:sp modelId="{1F7ED579-277F-4B87-88A9-A47D51C9F841}">
      <dsp:nvSpPr>
        <dsp:cNvPr id="0" name=""/>
        <dsp:cNvSpPr/>
      </dsp:nvSpPr>
      <dsp:spPr>
        <a:xfrm>
          <a:off x="2560879" y="909716"/>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53DC2-339B-4974-A96D-02437FDA871E}">
      <dsp:nvSpPr>
        <dsp:cNvPr id="0" name=""/>
        <dsp:cNvSpPr/>
      </dsp:nvSpPr>
      <dsp:spPr>
        <a:xfrm>
          <a:off x="2076031" y="2033753"/>
          <a:ext cx="1763085" cy="107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Review goals of treatment</a:t>
          </a:r>
        </a:p>
      </dsp:txBody>
      <dsp:txXfrm>
        <a:off x="2076031" y="2033753"/>
        <a:ext cx="1763085" cy="1079890"/>
      </dsp:txXfrm>
    </dsp:sp>
    <dsp:sp modelId="{19BCE435-1D4C-4FFF-BE96-EA061E031C72}">
      <dsp:nvSpPr>
        <dsp:cNvPr id="0" name=""/>
        <dsp:cNvSpPr/>
      </dsp:nvSpPr>
      <dsp:spPr>
        <a:xfrm>
          <a:off x="4632505" y="909716"/>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4B3B1-684A-496A-97A3-B3C6919E22F1}">
      <dsp:nvSpPr>
        <dsp:cNvPr id="0" name=""/>
        <dsp:cNvSpPr/>
      </dsp:nvSpPr>
      <dsp:spPr>
        <a:xfrm>
          <a:off x="4147657" y="2033753"/>
          <a:ext cx="1763085" cy="107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dirty="0"/>
            <a:t>Address symptoms </a:t>
          </a:r>
          <a:r>
            <a:rPr lang="en-US" sz="1400" kern="1200" dirty="0"/>
            <a:t>medication will not improve</a:t>
          </a:r>
        </a:p>
      </dsp:txBody>
      <dsp:txXfrm>
        <a:off x="4147657" y="2033753"/>
        <a:ext cx="1763085" cy="1079890"/>
      </dsp:txXfrm>
    </dsp:sp>
    <dsp:sp modelId="{CA8B92EE-4F42-41F5-932A-19A990287D7D}">
      <dsp:nvSpPr>
        <dsp:cNvPr id="0" name=""/>
        <dsp:cNvSpPr/>
      </dsp:nvSpPr>
      <dsp:spPr>
        <a:xfrm>
          <a:off x="6704131" y="909716"/>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DAC11-39DF-458A-A902-04676D74850E}">
      <dsp:nvSpPr>
        <dsp:cNvPr id="0" name=""/>
        <dsp:cNvSpPr/>
      </dsp:nvSpPr>
      <dsp:spPr>
        <a:xfrm>
          <a:off x="6219283" y="2033753"/>
          <a:ext cx="1763085" cy="107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Review potential adverse</a:t>
          </a:r>
          <a:r>
            <a:rPr lang="en-US" sz="1400" b="0" i="0" kern="1200" baseline="0" dirty="0"/>
            <a:t> effects</a:t>
          </a:r>
          <a:endParaRPr lang="en-US" sz="1400" kern="1200" dirty="0"/>
        </a:p>
      </dsp:txBody>
      <dsp:txXfrm>
        <a:off x="6219283" y="2033753"/>
        <a:ext cx="1763085" cy="1079890"/>
      </dsp:txXfrm>
    </dsp:sp>
    <dsp:sp modelId="{42DE28F8-2BF5-4300-ADD5-B08B73679533}">
      <dsp:nvSpPr>
        <dsp:cNvPr id="0" name=""/>
        <dsp:cNvSpPr/>
      </dsp:nvSpPr>
      <dsp:spPr>
        <a:xfrm>
          <a:off x="8775757" y="909716"/>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70682-CD69-4751-9CF1-40B5AB722E40}">
      <dsp:nvSpPr>
        <dsp:cNvPr id="0" name=""/>
        <dsp:cNvSpPr/>
      </dsp:nvSpPr>
      <dsp:spPr>
        <a:xfrm>
          <a:off x="8290908" y="2033753"/>
          <a:ext cx="1763085" cy="107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dirty="0"/>
            <a:t>Review follow-up requirements and </a:t>
          </a:r>
          <a:r>
            <a:rPr lang="en-US" sz="1400" kern="1200" dirty="0"/>
            <a:t>processes</a:t>
          </a:r>
          <a:r>
            <a:rPr lang="en-US" sz="1400" b="0" i="0" kern="1200" baseline="0" dirty="0"/>
            <a:t> to assess the effectiveness of treatment </a:t>
          </a:r>
          <a:endParaRPr lang="en-US" sz="1400" kern="1200" dirty="0"/>
        </a:p>
      </dsp:txBody>
      <dsp:txXfrm>
        <a:off x="8290908" y="2033753"/>
        <a:ext cx="1763085" cy="10798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8A621-9A32-48AE-9D00-654D7BAD04B2}">
      <dsp:nvSpPr>
        <dsp:cNvPr id="0" name=""/>
        <dsp:cNvSpPr/>
      </dsp:nvSpPr>
      <dsp:spPr>
        <a:xfrm>
          <a:off x="0" y="56593"/>
          <a:ext cx="6492240" cy="151039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Per WV Law, Prescriptions may be issued for a total of a 90-day supply with no refills </a:t>
          </a:r>
        </a:p>
      </dsp:txBody>
      <dsp:txXfrm>
        <a:off x="73731" y="130324"/>
        <a:ext cx="6344778" cy="1362934"/>
      </dsp:txXfrm>
    </dsp:sp>
    <dsp:sp modelId="{C9DB0B1B-2C87-4D9E-9882-7077336682A7}">
      <dsp:nvSpPr>
        <dsp:cNvPr id="0" name=""/>
        <dsp:cNvSpPr/>
      </dsp:nvSpPr>
      <dsp:spPr>
        <a:xfrm>
          <a:off x="0" y="1566990"/>
          <a:ext cx="649224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One 90-day </a:t>
          </a:r>
          <a:r>
            <a:rPr lang="en-US" sz="2100" kern="1200" dirty="0" err="1"/>
            <a:t>rx</a:t>
          </a:r>
          <a:r>
            <a:rPr lang="en-US" sz="2100" kern="1200" dirty="0"/>
            <a:t>, no refills </a:t>
          </a:r>
        </a:p>
        <a:p>
          <a:pPr marL="228600" lvl="1" indent="-228600" algn="l" defTabSz="933450">
            <a:lnSpc>
              <a:spcPct val="90000"/>
            </a:lnSpc>
            <a:spcBef>
              <a:spcPct val="0"/>
            </a:spcBef>
            <a:spcAft>
              <a:spcPct val="20000"/>
            </a:spcAft>
            <a:buChar char="•"/>
          </a:pPr>
          <a:r>
            <a:rPr lang="en-US" sz="2100" kern="1200" dirty="0"/>
            <a:t>Three separate 30-days </a:t>
          </a:r>
          <a:r>
            <a:rPr lang="en-US" sz="2100" kern="1200" dirty="0" err="1"/>
            <a:t>rx</a:t>
          </a:r>
          <a:r>
            <a:rPr lang="en-US" sz="2100" kern="1200" dirty="0"/>
            <a:t>, no refills, “Do not fill until…”, must be dated with date of issuance</a:t>
          </a:r>
        </a:p>
      </dsp:txBody>
      <dsp:txXfrm>
        <a:off x="0" y="1566990"/>
        <a:ext cx="6492240" cy="1033964"/>
      </dsp:txXfrm>
    </dsp:sp>
    <dsp:sp modelId="{C1F1609D-E157-4858-8A8C-3A31B9AC8C94}">
      <dsp:nvSpPr>
        <dsp:cNvPr id="0" name=""/>
        <dsp:cNvSpPr/>
      </dsp:nvSpPr>
      <dsp:spPr>
        <a:xfrm>
          <a:off x="0" y="2600955"/>
          <a:ext cx="6492240" cy="151039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Most insurers in West Virginia limit controlled substance prescriptions to       30-day supply </a:t>
          </a:r>
        </a:p>
      </dsp:txBody>
      <dsp:txXfrm>
        <a:off x="73731" y="2674686"/>
        <a:ext cx="6344778" cy="1362934"/>
      </dsp:txXfrm>
    </dsp:sp>
    <dsp:sp modelId="{08E10B37-3D98-4C48-B591-206E51B74E1F}">
      <dsp:nvSpPr>
        <dsp:cNvPr id="0" name=""/>
        <dsp:cNvSpPr/>
      </dsp:nvSpPr>
      <dsp:spPr>
        <a:xfrm>
          <a:off x="0" y="4111351"/>
          <a:ext cx="649224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Dosing adjustments</a:t>
          </a:r>
        </a:p>
        <a:p>
          <a:pPr marL="228600" lvl="1" indent="-228600" algn="l" defTabSz="933450">
            <a:lnSpc>
              <a:spcPct val="90000"/>
            </a:lnSpc>
            <a:spcBef>
              <a:spcPct val="0"/>
            </a:spcBef>
            <a:spcAft>
              <a:spcPct val="20000"/>
            </a:spcAft>
            <a:buChar char="•"/>
          </a:pPr>
          <a:r>
            <a:rPr lang="en-US" sz="2100" kern="1200" dirty="0"/>
            <a:t>Diversion</a:t>
          </a:r>
        </a:p>
        <a:p>
          <a:pPr marL="228600" lvl="1" indent="-228600" algn="l" defTabSz="933450">
            <a:lnSpc>
              <a:spcPct val="90000"/>
            </a:lnSpc>
            <a:spcBef>
              <a:spcPct val="0"/>
            </a:spcBef>
            <a:spcAft>
              <a:spcPct val="20000"/>
            </a:spcAft>
            <a:buChar char="•"/>
          </a:pPr>
          <a:r>
            <a:rPr lang="en-US" sz="2100" kern="1200" dirty="0"/>
            <a:t>Ongoing monitoring for efficacy and safety </a:t>
          </a:r>
        </a:p>
      </dsp:txBody>
      <dsp:txXfrm>
        <a:off x="0" y="4111351"/>
        <a:ext cx="6492240" cy="10898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EC6BC-C02C-4537-A360-1550E71954AA}">
      <dsp:nvSpPr>
        <dsp:cNvPr id="0" name=""/>
        <dsp:cNvSpPr/>
      </dsp:nvSpPr>
      <dsp:spPr>
        <a:xfrm>
          <a:off x="0" y="386550"/>
          <a:ext cx="6492240" cy="2772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3870" tIns="458216" rIns="50387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mn-lt"/>
            </a:rPr>
            <a:t>All licensed prescribers must check the CSMP when initially prescribing a Schedule II controlled substance, any opioid, or any benzodiazepine for a patient not suffering from a terminal illness and at minimum at least annually thereafter if treatment is continued</a:t>
          </a:r>
          <a:endParaRPr lang="en-US" sz="2200" kern="1200" dirty="0"/>
        </a:p>
      </dsp:txBody>
      <dsp:txXfrm>
        <a:off x="0" y="386550"/>
        <a:ext cx="6492240" cy="2772000"/>
      </dsp:txXfrm>
    </dsp:sp>
    <dsp:sp modelId="{A68A965E-FCCD-475B-839D-2499FE842453}">
      <dsp:nvSpPr>
        <dsp:cNvPr id="0" name=""/>
        <dsp:cNvSpPr/>
      </dsp:nvSpPr>
      <dsp:spPr>
        <a:xfrm>
          <a:off x="324612" y="61830"/>
          <a:ext cx="4544568" cy="64944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774" tIns="0" rIns="171774" bIns="0" numCol="1" spcCol="1270" anchor="ctr" anchorCtr="0">
          <a:noAutofit/>
        </a:bodyPr>
        <a:lstStyle/>
        <a:p>
          <a:pPr marL="0" lvl="0" indent="0" algn="l" defTabSz="977900">
            <a:lnSpc>
              <a:spcPct val="90000"/>
            </a:lnSpc>
            <a:spcBef>
              <a:spcPct val="0"/>
            </a:spcBef>
            <a:spcAft>
              <a:spcPct val="35000"/>
            </a:spcAft>
            <a:buNone/>
          </a:pPr>
          <a:r>
            <a:rPr lang="en-US" sz="2200" kern="1200" dirty="0"/>
            <a:t>WV Law</a:t>
          </a:r>
        </a:p>
      </dsp:txBody>
      <dsp:txXfrm>
        <a:off x="356315" y="93533"/>
        <a:ext cx="4481162" cy="586034"/>
      </dsp:txXfrm>
    </dsp:sp>
    <dsp:sp modelId="{45F69718-80B5-46E9-9B27-57AD25D4168C}">
      <dsp:nvSpPr>
        <dsp:cNvPr id="0" name=""/>
        <dsp:cNvSpPr/>
      </dsp:nvSpPr>
      <dsp:spPr>
        <a:xfrm>
          <a:off x="0" y="3566444"/>
          <a:ext cx="6492240" cy="15939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3870" tIns="458216" rIns="503870"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b="0" i="0" kern="1200" dirty="0"/>
            <a:t>Checking the CSMP when a new prescription is provided, or at least every 3 months</a:t>
          </a:r>
          <a:endParaRPr lang="en-US" sz="2200" kern="1200" dirty="0"/>
        </a:p>
      </dsp:txBody>
      <dsp:txXfrm>
        <a:off x="0" y="3566444"/>
        <a:ext cx="6492240" cy="1593900"/>
      </dsp:txXfrm>
    </dsp:sp>
    <dsp:sp modelId="{3A1CA4EB-CAEF-4E6F-9B09-073E1DD8E140}">
      <dsp:nvSpPr>
        <dsp:cNvPr id="0" name=""/>
        <dsp:cNvSpPr/>
      </dsp:nvSpPr>
      <dsp:spPr>
        <a:xfrm>
          <a:off x="324612" y="3277349"/>
          <a:ext cx="4544568" cy="64944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774" tIns="0" rIns="171774" bIns="0" numCol="1" spcCol="1270" anchor="ctr" anchorCtr="0">
          <a:noAutofit/>
        </a:bodyPr>
        <a:lstStyle/>
        <a:p>
          <a:pPr marL="0" lvl="0" indent="0" algn="l" defTabSz="977900">
            <a:lnSpc>
              <a:spcPct val="90000"/>
            </a:lnSpc>
            <a:spcBef>
              <a:spcPct val="0"/>
            </a:spcBef>
            <a:spcAft>
              <a:spcPct val="35000"/>
            </a:spcAft>
            <a:buNone/>
          </a:pPr>
          <a:r>
            <a:rPr lang="en-US" sz="2200" kern="1200" dirty="0"/>
            <a:t>Best Practice</a:t>
          </a:r>
        </a:p>
      </dsp:txBody>
      <dsp:txXfrm>
        <a:off x="356315" y="3309052"/>
        <a:ext cx="4481162"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0124B-2C0F-49A0-8247-D08BE7756B42}">
      <dsp:nvSpPr>
        <dsp:cNvPr id="0" name=""/>
        <dsp:cNvSpPr/>
      </dsp:nvSpPr>
      <dsp:spPr>
        <a:xfrm>
          <a:off x="0" y="0"/>
          <a:ext cx="805395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6FE89-388E-42A0-8090-7AF56E91C88A}">
      <dsp:nvSpPr>
        <dsp:cNvPr id="0" name=""/>
        <dsp:cNvSpPr/>
      </dsp:nvSpPr>
      <dsp:spPr>
        <a:xfrm>
          <a:off x="0" y="0"/>
          <a:ext cx="1610790"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1"/>
              </a:solidFill>
              <a:latin typeface="+mn-lt"/>
            </a:rPr>
            <a:t>Preschool-aged Children</a:t>
          </a:r>
          <a:r>
            <a:rPr lang="en-US" sz="1800" b="1" kern="1200" baseline="30000" dirty="0">
              <a:solidFill>
                <a:schemeClr val="accent1"/>
              </a:solidFill>
              <a:latin typeface="+mn-lt"/>
            </a:rPr>
            <a:t>1</a:t>
          </a:r>
          <a:r>
            <a:rPr lang="en-US" sz="1800" b="1" kern="1200" dirty="0">
              <a:solidFill>
                <a:schemeClr val="accent1"/>
              </a:solidFill>
              <a:latin typeface="+mn-lt"/>
            </a:rPr>
            <a:t> </a:t>
          </a:r>
        </a:p>
        <a:p>
          <a:pPr marL="0" lvl="0" indent="0" algn="l" defTabSz="800100">
            <a:lnSpc>
              <a:spcPct val="90000"/>
            </a:lnSpc>
            <a:spcBef>
              <a:spcPct val="0"/>
            </a:spcBef>
            <a:spcAft>
              <a:spcPct val="35000"/>
            </a:spcAft>
            <a:buNone/>
          </a:pPr>
          <a:r>
            <a:rPr lang="en-US" sz="1800" kern="1200" dirty="0">
              <a:solidFill>
                <a:schemeClr val="accent1"/>
              </a:solidFill>
              <a:latin typeface="+mn-lt"/>
            </a:rPr>
            <a:t>(&lt; 6 years of age)</a:t>
          </a:r>
        </a:p>
      </dsp:txBody>
      <dsp:txXfrm>
        <a:off x="0" y="0"/>
        <a:ext cx="1610790" cy="1714500"/>
      </dsp:txXfrm>
    </dsp:sp>
    <dsp:sp modelId="{74FF115A-6402-46E1-8105-E0BDD7971E53}">
      <dsp:nvSpPr>
        <dsp:cNvPr id="0" name=""/>
        <dsp:cNvSpPr/>
      </dsp:nvSpPr>
      <dsp:spPr>
        <a:xfrm>
          <a:off x="1731599" y="39848"/>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0" kern="1200" dirty="0">
              <a:solidFill>
                <a:schemeClr val="accent6"/>
              </a:solidFill>
              <a:latin typeface="+mn-lt"/>
            </a:rPr>
            <a:t>Behavioral parent management training (BPMT) and/or classroom interventions</a:t>
          </a:r>
        </a:p>
      </dsp:txBody>
      <dsp:txXfrm>
        <a:off x="1731599" y="39848"/>
        <a:ext cx="6322353" cy="796974"/>
      </dsp:txXfrm>
    </dsp:sp>
    <dsp:sp modelId="{0260BBC5-21A7-4A55-8D04-A8D4F29FB9D5}">
      <dsp:nvSpPr>
        <dsp:cNvPr id="0" name=""/>
        <dsp:cNvSpPr/>
      </dsp:nvSpPr>
      <dsp:spPr>
        <a:xfrm>
          <a:off x="1610790" y="836823"/>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9C35A-C23F-415C-AA69-B96D8BBCB3C1}">
      <dsp:nvSpPr>
        <dsp:cNvPr id="0" name=""/>
        <dsp:cNvSpPr/>
      </dsp:nvSpPr>
      <dsp:spPr>
        <a:xfrm>
          <a:off x="1731599" y="876672"/>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baseline="0" dirty="0">
              <a:solidFill>
                <a:schemeClr val="tx1"/>
              </a:solidFill>
              <a:latin typeface="+mn-lt"/>
            </a:rPr>
            <a:t>If there is no significant improvement and continued moderate to severe disturbance, consider </a:t>
          </a:r>
          <a:r>
            <a:rPr lang="en-US" sz="1300" b="1" i="0" kern="1200" baseline="0" dirty="0">
              <a:solidFill>
                <a:schemeClr val="tx1"/>
              </a:solidFill>
              <a:latin typeface="+mn-lt"/>
            </a:rPr>
            <a:t>methylphenidate</a:t>
          </a:r>
          <a:r>
            <a:rPr lang="en-US" sz="1300" b="0" i="0" kern="1200" baseline="0" dirty="0">
              <a:solidFill>
                <a:schemeClr val="tx1"/>
              </a:solidFill>
              <a:latin typeface="+mn-lt"/>
            </a:rPr>
            <a:t> (</a:t>
          </a:r>
          <a:r>
            <a:rPr lang="en-US" sz="1300" b="1" i="0" kern="1200" baseline="0" dirty="0">
              <a:solidFill>
                <a:schemeClr val="tx1"/>
              </a:solidFill>
              <a:latin typeface="+mn-lt"/>
            </a:rPr>
            <a:t>4 years of age and older</a:t>
          </a:r>
          <a:r>
            <a:rPr lang="en-US" sz="1300" b="0" i="0" kern="1200" baseline="0" dirty="0">
              <a:solidFill>
                <a:schemeClr val="tx1"/>
              </a:solidFill>
              <a:latin typeface="+mn-lt"/>
            </a:rPr>
            <a:t>). Weigh the risks of starting methylphenidate against the harm of delaying treatment before the age of 6 years in areas in which evidence-based behavioral treatment are not available.</a:t>
          </a:r>
          <a:endParaRPr lang="en-US" sz="1300" kern="1200" dirty="0">
            <a:solidFill>
              <a:schemeClr val="accent6"/>
            </a:solidFill>
            <a:latin typeface="+mn-lt"/>
          </a:endParaRPr>
        </a:p>
      </dsp:txBody>
      <dsp:txXfrm>
        <a:off x="1731599" y="876672"/>
        <a:ext cx="6322353" cy="796974"/>
      </dsp:txXfrm>
    </dsp:sp>
    <dsp:sp modelId="{747A1110-B9FB-4F10-93A6-A804A3E97DFE}">
      <dsp:nvSpPr>
        <dsp:cNvPr id="0" name=""/>
        <dsp:cNvSpPr/>
      </dsp:nvSpPr>
      <dsp:spPr>
        <a:xfrm>
          <a:off x="1610790" y="1673646"/>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77237-6231-432B-BCF9-79A79EAD5596}">
      <dsp:nvSpPr>
        <dsp:cNvPr id="0" name=""/>
        <dsp:cNvSpPr/>
      </dsp:nvSpPr>
      <dsp:spPr>
        <a:xfrm>
          <a:off x="0" y="1714500"/>
          <a:ext cx="805395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BECB22-FD19-4109-9D9F-6E5EA2ED561B}">
      <dsp:nvSpPr>
        <dsp:cNvPr id="0" name=""/>
        <dsp:cNvSpPr/>
      </dsp:nvSpPr>
      <dsp:spPr>
        <a:xfrm>
          <a:off x="0" y="1714500"/>
          <a:ext cx="1610790"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accent1"/>
              </a:solidFill>
              <a:latin typeface="+mn-lt"/>
            </a:rPr>
            <a:t>School-aged Children</a:t>
          </a:r>
          <a:r>
            <a:rPr lang="en-US" sz="1800" b="1" kern="1200" baseline="30000" dirty="0">
              <a:solidFill>
                <a:schemeClr val="accent1"/>
              </a:solidFill>
              <a:latin typeface="+mn-lt"/>
            </a:rPr>
            <a:t>1</a:t>
          </a:r>
          <a:r>
            <a:rPr lang="en-US" sz="1800" b="1" kern="1200" dirty="0">
              <a:solidFill>
                <a:schemeClr val="accent1"/>
              </a:solidFill>
              <a:latin typeface="+mn-lt"/>
            </a:rPr>
            <a:t> </a:t>
          </a:r>
        </a:p>
        <a:p>
          <a:pPr marL="0" lvl="0" indent="0" algn="l" defTabSz="800100">
            <a:lnSpc>
              <a:spcPct val="90000"/>
            </a:lnSpc>
            <a:spcBef>
              <a:spcPct val="0"/>
            </a:spcBef>
            <a:spcAft>
              <a:spcPct val="35000"/>
            </a:spcAft>
            <a:buNone/>
          </a:pPr>
          <a:r>
            <a:rPr lang="en-US" sz="1800" kern="1200" dirty="0">
              <a:solidFill>
                <a:schemeClr val="accent1"/>
              </a:solidFill>
              <a:latin typeface="+mn-lt"/>
            </a:rPr>
            <a:t>(6 years of age to 12th birthday)</a:t>
          </a:r>
        </a:p>
      </dsp:txBody>
      <dsp:txXfrm>
        <a:off x="0" y="1714500"/>
        <a:ext cx="1610790" cy="1714500"/>
      </dsp:txXfrm>
    </dsp:sp>
    <dsp:sp modelId="{7DC8AB71-22B8-4B46-8BD1-8580370FC75B}">
      <dsp:nvSpPr>
        <dsp:cNvPr id="0" name=""/>
        <dsp:cNvSpPr/>
      </dsp:nvSpPr>
      <dsp:spPr>
        <a:xfrm>
          <a:off x="1731599" y="1754348"/>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chemeClr val="accent6"/>
              </a:solidFill>
              <a:latin typeface="+mn-lt"/>
            </a:rPr>
            <a:t>FDA-approved medication </a:t>
          </a:r>
          <a:r>
            <a:rPr lang="en-US" sz="1800" kern="1200" dirty="0">
              <a:solidFill>
                <a:schemeClr val="accent6"/>
              </a:solidFill>
              <a:latin typeface="+mn-lt"/>
            </a:rPr>
            <a:t>for ADHD</a:t>
          </a:r>
        </a:p>
      </dsp:txBody>
      <dsp:txXfrm>
        <a:off x="1731599" y="1754348"/>
        <a:ext cx="6322353" cy="796974"/>
      </dsp:txXfrm>
    </dsp:sp>
    <dsp:sp modelId="{91B436D1-AF04-41E8-A117-6786B7970862}">
      <dsp:nvSpPr>
        <dsp:cNvPr id="0" name=""/>
        <dsp:cNvSpPr/>
      </dsp:nvSpPr>
      <dsp:spPr>
        <a:xfrm>
          <a:off x="1610790" y="2551323"/>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7624B-B5E6-4A1E-8402-27CDC6AEF4FD}">
      <dsp:nvSpPr>
        <dsp:cNvPr id="0" name=""/>
        <dsp:cNvSpPr/>
      </dsp:nvSpPr>
      <dsp:spPr>
        <a:xfrm>
          <a:off x="1731599" y="2591172"/>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solidFill>
                <a:schemeClr val="accent6"/>
              </a:solidFill>
              <a:latin typeface="+mn-lt"/>
            </a:rPr>
            <a:t>With non-pharmacological interventions </a:t>
          </a:r>
        </a:p>
      </dsp:txBody>
      <dsp:txXfrm>
        <a:off x="1731599" y="2591172"/>
        <a:ext cx="6322353" cy="796974"/>
      </dsp:txXfrm>
    </dsp:sp>
    <dsp:sp modelId="{A3804CA9-8218-4049-9C70-6C1BF01BF944}">
      <dsp:nvSpPr>
        <dsp:cNvPr id="0" name=""/>
        <dsp:cNvSpPr/>
      </dsp:nvSpPr>
      <dsp:spPr>
        <a:xfrm>
          <a:off x="1610790" y="3388146"/>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F9A51-C6B1-43D1-BA4F-95FB909EA3B7}">
      <dsp:nvSpPr>
        <dsp:cNvPr id="0" name=""/>
        <dsp:cNvSpPr/>
      </dsp:nvSpPr>
      <dsp:spPr>
        <a:xfrm>
          <a:off x="0" y="3429000"/>
          <a:ext cx="805395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D3166-BBB7-4217-B0BD-7D81859D251B}">
      <dsp:nvSpPr>
        <dsp:cNvPr id="0" name=""/>
        <dsp:cNvSpPr/>
      </dsp:nvSpPr>
      <dsp:spPr>
        <a:xfrm>
          <a:off x="0" y="3429000"/>
          <a:ext cx="1610790"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accent1"/>
              </a:solidFill>
              <a:latin typeface="+mn-lt"/>
            </a:rPr>
            <a:t>Adolescents</a:t>
          </a:r>
          <a:r>
            <a:rPr lang="en-US" sz="1800" b="1" kern="1200" baseline="30000">
              <a:solidFill>
                <a:schemeClr val="accent1"/>
              </a:solidFill>
              <a:latin typeface="+mn-lt"/>
            </a:rPr>
            <a:t>1</a:t>
          </a:r>
          <a:endParaRPr lang="en-US" sz="1800" b="1" kern="1200">
            <a:solidFill>
              <a:schemeClr val="accent1"/>
            </a:solidFill>
            <a:latin typeface="+mn-lt"/>
          </a:endParaRPr>
        </a:p>
        <a:p>
          <a:pPr marL="0" lvl="0" indent="0" algn="l" defTabSz="800100">
            <a:lnSpc>
              <a:spcPct val="90000"/>
            </a:lnSpc>
            <a:spcBef>
              <a:spcPct val="0"/>
            </a:spcBef>
            <a:spcAft>
              <a:spcPct val="35000"/>
            </a:spcAft>
            <a:buNone/>
          </a:pPr>
          <a:r>
            <a:rPr lang="en-US" sz="1800" kern="1200">
              <a:solidFill>
                <a:schemeClr val="accent1"/>
              </a:solidFill>
              <a:latin typeface="+mn-lt"/>
            </a:rPr>
            <a:t>(12 years of age to 18th birthday)</a:t>
          </a:r>
        </a:p>
      </dsp:txBody>
      <dsp:txXfrm>
        <a:off x="0" y="3429000"/>
        <a:ext cx="1610790" cy="1714500"/>
      </dsp:txXfrm>
    </dsp:sp>
    <dsp:sp modelId="{CC445732-DDAE-4C4B-A7FE-EFF3D6EB5C6D}">
      <dsp:nvSpPr>
        <dsp:cNvPr id="0" name=""/>
        <dsp:cNvSpPr/>
      </dsp:nvSpPr>
      <dsp:spPr>
        <a:xfrm>
          <a:off x="1731599" y="3468848"/>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chemeClr val="accent6"/>
              </a:solidFill>
              <a:latin typeface="+mn-lt"/>
            </a:rPr>
            <a:t>FDA-approved medication </a:t>
          </a:r>
          <a:r>
            <a:rPr lang="en-US" sz="1800" kern="1200" dirty="0">
              <a:solidFill>
                <a:schemeClr val="accent6"/>
              </a:solidFill>
              <a:latin typeface="+mn-lt"/>
            </a:rPr>
            <a:t>for ADHD</a:t>
          </a:r>
        </a:p>
      </dsp:txBody>
      <dsp:txXfrm>
        <a:off x="1731599" y="3468848"/>
        <a:ext cx="6322353" cy="796974"/>
      </dsp:txXfrm>
    </dsp:sp>
    <dsp:sp modelId="{F5CC058B-5E25-427F-8DF4-DFA70F3E2B7C}">
      <dsp:nvSpPr>
        <dsp:cNvPr id="0" name=""/>
        <dsp:cNvSpPr/>
      </dsp:nvSpPr>
      <dsp:spPr>
        <a:xfrm>
          <a:off x="1610790" y="4265823"/>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BD9251-58FD-41C6-B149-B052A19111B3}">
      <dsp:nvSpPr>
        <dsp:cNvPr id="0" name=""/>
        <dsp:cNvSpPr/>
      </dsp:nvSpPr>
      <dsp:spPr>
        <a:xfrm>
          <a:off x="1731599" y="4305672"/>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solidFill>
                <a:schemeClr val="accent6"/>
              </a:solidFill>
              <a:latin typeface="+mn-lt"/>
            </a:rPr>
            <a:t>Non-pharmacological interventions encouraged </a:t>
          </a:r>
        </a:p>
      </dsp:txBody>
      <dsp:txXfrm>
        <a:off x="1731599" y="4305672"/>
        <a:ext cx="6322353" cy="796974"/>
      </dsp:txXfrm>
    </dsp:sp>
    <dsp:sp modelId="{B0F08D29-1F93-4CA5-8BAF-CBA2D487EF9F}">
      <dsp:nvSpPr>
        <dsp:cNvPr id="0" name=""/>
        <dsp:cNvSpPr/>
      </dsp:nvSpPr>
      <dsp:spPr>
        <a:xfrm>
          <a:off x="1610790" y="5102646"/>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EB26EE-F580-4EFF-9D82-7A9E356D4227}">
      <dsp:nvSpPr>
        <dsp:cNvPr id="0" name=""/>
        <dsp:cNvSpPr/>
      </dsp:nvSpPr>
      <dsp:spPr>
        <a:xfrm>
          <a:off x="0" y="5143500"/>
          <a:ext cx="805395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FAB46-0745-4D09-8B8E-EC69E54B0514}">
      <dsp:nvSpPr>
        <dsp:cNvPr id="0" name=""/>
        <dsp:cNvSpPr/>
      </dsp:nvSpPr>
      <dsp:spPr>
        <a:xfrm>
          <a:off x="0" y="5143500"/>
          <a:ext cx="1610790" cy="171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accent1"/>
              </a:solidFill>
              <a:latin typeface="+mn-lt"/>
            </a:rPr>
            <a:t>Adults</a:t>
          </a:r>
          <a:r>
            <a:rPr lang="en-US" sz="1800" b="1" kern="1200" baseline="30000">
              <a:solidFill>
                <a:schemeClr val="accent1"/>
              </a:solidFill>
              <a:latin typeface="+mn-lt"/>
            </a:rPr>
            <a:t>2</a:t>
          </a:r>
          <a:r>
            <a:rPr lang="en-US" sz="1800" kern="1200">
              <a:solidFill>
                <a:schemeClr val="accent1"/>
              </a:solidFill>
              <a:latin typeface="+mn-lt"/>
            </a:rPr>
            <a:t> </a:t>
          </a:r>
        </a:p>
        <a:p>
          <a:pPr marL="0" lvl="0" indent="0" algn="l" defTabSz="800100">
            <a:lnSpc>
              <a:spcPct val="90000"/>
            </a:lnSpc>
            <a:spcBef>
              <a:spcPct val="0"/>
            </a:spcBef>
            <a:spcAft>
              <a:spcPct val="35000"/>
            </a:spcAft>
            <a:buNone/>
          </a:pPr>
          <a:r>
            <a:rPr lang="en-US" sz="1800" kern="1200">
              <a:solidFill>
                <a:schemeClr val="accent1"/>
              </a:solidFill>
              <a:latin typeface="+mn-lt"/>
            </a:rPr>
            <a:t>(18 years of age and older)</a:t>
          </a:r>
        </a:p>
      </dsp:txBody>
      <dsp:txXfrm>
        <a:off x="0" y="5143500"/>
        <a:ext cx="1610790" cy="1714500"/>
      </dsp:txXfrm>
    </dsp:sp>
    <dsp:sp modelId="{6B6F0B25-0484-49D1-8EAA-10EE5FF60695}">
      <dsp:nvSpPr>
        <dsp:cNvPr id="0" name=""/>
        <dsp:cNvSpPr/>
      </dsp:nvSpPr>
      <dsp:spPr>
        <a:xfrm>
          <a:off x="1731599" y="5183348"/>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chemeClr val="accent6"/>
              </a:solidFill>
              <a:latin typeface="+mn-lt"/>
            </a:rPr>
            <a:t>FDA-approved medication </a:t>
          </a:r>
          <a:r>
            <a:rPr lang="en-US" sz="1800" kern="1200" dirty="0">
              <a:solidFill>
                <a:schemeClr val="accent6"/>
              </a:solidFill>
              <a:latin typeface="+mn-lt"/>
            </a:rPr>
            <a:t>for ADHD</a:t>
          </a:r>
        </a:p>
      </dsp:txBody>
      <dsp:txXfrm>
        <a:off x="1731599" y="5183348"/>
        <a:ext cx="6322353" cy="796974"/>
      </dsp:txXfrm>
    </dsp:sp>
    <dsp:sp modelId="{FC2C21FB-4D00-464D-978B-D45B117094F6}">
      <dsp:nvSpPr>
        <dsp:cNvPr id="0" name=""/>
        <dsp:cNvSpPr/>
      </dsp:nvSpPr>
      <dsp:spPr>
        <a:xfrm>
          <a:off x="1610790" y="5980323"/>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998E5-FF6B-457A-AF09-8068D5CEFFA5}">
      <dsp:nvSpPr>
        <dsp:cNvPr id="0" name=""/>
        <dsp:cNvSpPr/>
      </dsp:nvSpPr>
      <dsp:spPr>
        <a:xfrm>
          <a:off x="1731599" y="6020172"/>
          <a:ext cx="6322353" cy="79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kern="1200" dirty="0">
              <a:solidFill>
                <a:schemeClr val="accent6"/>
              </a:solidFill>
              <a:latin typeface="+mn-lt"/>
            </a:rPr>
            <a:t>Non-pharmacological interventions may help symptoms</a:t>
          </a:r>
        </a:p>
      </dsp:txBody>
      <dsp:txXfrm>
        <a:off x="1731599" y="6020172"/>
        <a:ext cx="6322353" cy="796974"/>
      </dsp:txXfrm>
    </dsp:sp>
    <dsp:sp modelId="{5FB053C5-EBE9-4F82-9811-3478C65F70FE}">
      <dsp:nvSpPr>
        <dsp:cNvPr id="0" name=""/>
        <dsp:cNvSpPr/>
      </dsp:nvSpPr>
      <dsp:spPr>
        <a:xfrm>
          <a:off x="1610790" y="6817146"/>
          <a:ext cx="644316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4E71-AD44-470B-8E32-A859699AEB24}">
      <dsp:nvSpPr>
        <dsp:cNvPr id="0" name=""/>
        <dsp:cNvSpPr/>
      </dsp:nvSpPr>
      <dsp:spPr>
        <a:xfrm>
          <a:off x="0" y="471"/>
          <a:ext cx="6364287" cy="648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EF79B-0481-42AC-8D7B-B49579802F7F}">
      <dsp:nvSpPr>
        <dsp:cNvPr id="0" name=""/>
        <dsp:cNvSpPr/>
      </dsp:nvSpPr>
      <dsp:spPr>
        <a:xfrm>
          <a:off x="196234" y="146430"/>
          <a:ext cx="356790" cy="3567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40D45-C429-46E9-B51B-F2E84AFFD495}">
      <dsp:nvSpPr>
        <dsp:cNvPr id="0" name=""/>
        <dsp:cNvSpPr/>
      </dsp:nvSpPr>
      <dsp:spPr>
        <a:xfrm>
          <a:off x="749259" y="471"/>
          <a:ext cx="5615027" cy="64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55" tIns="68655" rIns="68655" bIns="68655"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n-lt"/>
            </a:rPr>
            <a:t>History of substance misuse or substance use disorder</a:t>
          </a:r>
        </a:p>
      </dsp:txBody>
      <dsp:txXfrm>
        <a:off x="749259" y="471"/>
        <a:ext cx="5615027" cy="648709"/>
      </dsp:txXfrm>
    </dsp:sp>
    <dsp:sp modelId="{9F071629-61A4-4622-A6A8-90FC458BA919}">
      <dsp:nvSpPr>
        <dsp:cNvPr id="0" name=""/>
        <dsp:cNvSpPr/>
      </dsp:nvSpPr>
      <dsp:spPr>
        <a:xfrm>
          <a:off x="0" y="811358"/>
          <a:ext cx="6364287" cy="648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65FE7-6B77-4CBF-90F9-75D458DA9DC4}">
      <dsp:nvSpPr>
        <dsp:cNvPr id="0" name=""/>
        <dsp:cNvSpPr/>
      </dsp:nvSpPr>
      <dsp:spPr>
        <a:xfrm>
          <a:off x="196234" y="957318"/>
          <a:ext cx="356790" cy="3567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853269-C24F-4776-8270-348201E1BC39}">
      <dsp:nvSpPr>
        <dsp:cNvPr id="0" name=""/>
        <dsp:cNvSpPr/>
      </dsp:nvSpPr>
      <dsp:spPr>
        <a:xfrm>
          <a:off x="749259" y="811358"/>
          <a:ext cx="5615027" cy="64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55" tIns="68655" rIns="68655" bIns="68655"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n-lt"/>
            </a:rPr>
            <a:t>Cardiovascular disease</a:t>
          </a:r>
        </a:p>
      </dsp:txBody>
      <dsp:txXfrm>
        <a:off x="749259" y="811358"/>
        <a:ext cx="5615027" cy="648709"/>
      </dsp:txXfrm>
    </dsp:sp>
    <dsp:sp modelId="{F7730D12-C830-47BC-9281-A5C5DC3FDD23}">
      <dsp:nvSpPr>
        <dsp:cNvPr id="0" name=""/>
        <dsp:cNvSpPr/>
      </dsp:nvSpPr>
      <dsp:spPr>
        <a:xfrm>
          <a:off x="0" y="1622245"/>
          <a:ext cx="6364287" cy="648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5D980-F17B-4CC0-9D45-A0E6179A0982}">
      <dsp:nvSpPr>
        <dsp:cNvPr id="0" name=""/>
        <dsp:cNvSpPr/>
      </dsp:nvSpPr>
      <dsp:spPr>
        <a:xfrm>
          <a:off x="196234" y="1768205"/>
          <a:ext cx="356790" cy="3567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F85C36-C528-4348-AEAC-74D2ABD85EDE}">
      <dsp:nvSpPr>
        <dsp:cNvPr id="0" name=""/>
        <dsp:cNvSpPr/>
      </dsp:nvSpPr>
      <dsp:spPr>
        <a:xfrm>
          <a:off x="749259" y="1622245"/>
          <a:ext cx="5615027" cy="64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55" tIns="68655" rIns="68655" bIns="68655"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n-lt"/>
            </a:rPr>
            <a:t>Growth suppression</a:t>
          </a:r>
        </a:p>
      </dsp:txBody>
      <dsp:txXfrm>
        <a:off x="749259" y="1622245"/>
        <a:ext cx="5615027" cy="648709"/>
      </dsp:txXfrm>
    </dsp:sp>
    <dsp:sp modelId="{A3C60468-9AE1-46F4-982A-131549031854}">
      <dsp:nvSpPr>
        <dsp:cNvPr id="0" name=""/>
        <dsp:cNvSpPr/>
      </dsp:nvSpPr>
      <dsp:spPr>
        <a:xfrm>
          <a:off x="0" y="2433132"/>
          <a:ext cx="6364287" cy="648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6F5F9-955A-4C28-9D1B-D738A7A90025}">
      <dsp:nvSpPr>
        <dsp:cNvPr id="0" name=""/>
        <dsp:cNvSpPr/>
      </dsp:nvSpPr>
      <dsp:spPr>
        <a:xfrm>
          <a:off x="196234" y="2579092"/>
          <a:ext cx="356790" cy="3567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E783E6-4720-4070-A0D3-218E3B694A70}">
      <dsp:nvSpPr>
        <dsp:cNvPr id="0" name=""/>
        <dsp:cNvSpPr/>
      </dsp:nvSpPr>
      <dsp:spPr>
        <a:xfrm>
          <a:off x="749259" y="2433132"/>
          <a:ext cx="5615027" cy="64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55" tIns="68655" rIns="68655" bIns="68655"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n-lt"/>
            </a:rPr>
            <a:t>Hypertension</a:t>
          </a:r>
        </a:p>
      </dsp:txBody>
      <dsp:txXfrm>
        <a:off x="749259" y="2433132"/>
        <a:ext cx="5615027" cy="648709"/>
      </dsp:txXfrm>
    </dsp:sp>
    <dsp:sp modelId="{88675631-827A-4F1B-BD63-C7191D2BC1B2}">
      <dsp:nvSpPr>
        <dsp:cNvPr id="0" name=""/>
        <dsp:cNvSpPr/>
      </dsp:nvSpPr>
      <dsp:spPr>
        <a:xfrm>
          <a:off x="0" y="3244019"/>
          <a:ext cx="6364287" cy="648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F82F7F-97F5-4711-8CEF-2C917972E166}">
      <dsp:nvSpPr>
        <dsp:cNvPr id="0" name=""/>
        <dsp:cNvSpPr/>
      </dsp:nvSpPr>
      <dsp:spPr>
        <a:xfrm>
          <a:off x="196234" y="3389979"/>
          <a:ext cx="356790" cy="3567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0112EB-4D8D-423A-B96B-46DC0CB6BE83}">
      <dsp:nvSpPr>
        <dsp:cNvPr id="0" name=""/>
        <dsp:cNvSpPr/>
      </dsp:nvSpPr>
      <dsp:spPr>
        <a:xfrm>
          <a:off x="749259" y="3244019"/>
          <a:ext cx="5615027" cy="64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55" tIns="68655" rIns="68655" bIns="68655" numCol="1" spcCol="1270" anchor="ctr" anchorCtr="0">
          <a:noAutofit/>
        </a:bodyPr>
        <a:lstStyle/>
        <a:p>
          <a:pPr marL="0" lvl="0" indent="0" algn="l" defTabSz="711200">
            <a:lnSpc>
              <a:spcPct val="100000"/>
            </a:lnSpc>
            <a:spcBef>
              <a:spcPct val="0"/>
            </a:spcBef>
            <a:spcAft>
              <a:spcPct val="35000"/>
            </a:spcAft>
            <a:buNone/>
          </a:pPr>
          <a:r>
            <a:rPr lang="en-US" sz="1600" kern="1200">
              <a:latin typeface="+mn-lt"/>
            </a:rPr>
            <a:t>Glaucoma</a:t>
          </a:r>
        </a:p>
      </dsp:txBody>
      <dsp:txXfrm>
        <a:off x="749259" y="3244019"/>
        <a:ext cx="5615027" cy="648709"/>
      </dsp:txXfrm>
    </dsp:sp>
    <dsp:sp modelId="{3FB6D855-EDEF-40D0-912B-87AEC904E4C8}">
      <dsp:nvSpPr>
        <dsp:cNvPr id="0" name=""/>
        <dsp:cNvSpPr/>
      </dsp:nvSpPr>
      <dsp:spPr>
        <a:xfrm>
          <a:off x="0" y="4054906"/>
          <a:ext cx="6364287" cy="648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8C173-1978-44E2-9026-0F4CE26C03AA}">
      <dsp:nvSpPr>
        <dsp:cNvPr id="0" name=""/>
        <dsp:cNvSpPr/>
      </dsp:nvSpPr>
      <dsp:spPr>
        <a:xfrm>
          <a:off x="196234" y="4200866"/>
          <a:ext cx="356790" cy="3567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C0733E-6DAF-4711-B4C3-7E036FB5B001}">
      <dsp:nvSpPr>
        <dsp:cNvPr id="0" name=""/>
        <dsp:cNvSpPr/>
      </dsp:nvSpPr>
      <dsp:spPr>
        <a:xfrm>
          <a:off x="749259" y="4054906"/>
          <a:ext cx="5615027" cy="64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55" tIns="68655" rIns="68655" bIns="68655" numCol="1" spcCol="1270" anchor="ctr" anchorCtr="0">
          <a:noAutofit/>
        </a:bodyPr>
        <a:lstStyle/>
        <a:p>
          <a:pPr marL="0" lvl="0" indent="0" algn="l" defTabSz="711200">
            <a:lnSpc>
              <a:spcPct val="100000"/>
            </a:lnSpc>
            <a:spcBef>
              <a:spcPct val="0"/>
            </a:spcBef>
            <a:spcAft>
              <a:spcPct val="35000"/>
            </a:spcAft>
            <a:buNone/>
          </a:pPr>
          <a:r>
            <a:rPr lang="en-US" sz="1600" kern="1200">
              <a:latin typeface="+mn-lt"/>
            </a:rPr>
            <a:t>Anxiety</a:t>
          </a:r>
        </a:p>
      </dsp:txBody>
      <dsp:txXfrm>
        <a:off x="749259" y="4054906"/>
        <a:ext cx="5615027" cy="648709"/>
      </dsp:txXfrm>
    </dsp:sp>
    <dsp:sp modelId="{3383750B-A361-4512-A44B-549ACF99550F}">
      <dsp:nvSpPr>
        <dsp:cNvPr id="0" name=""/>
        <dsp:cNvSpPr/>
      </dsp:nvSpPr>
      <dsp:spPr>
        <a:xfrm>
          <a:off x="0" y="4865794"/>
          <a:ext cx="6364287" cy="6487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114B6-D5E3-4524-B8BA-A95D93EB2D45}">
      <dsp:nvSpPr>
        <dsp:cNvPr id="0" name=""/>
        <dsp:cNvSpPr/>
      </dsp:nvSpPr>
      <dsp:spPr>
        <a:xfrm>
          <a:off x="196234" y="5011753"/>
          <a:ext cx="356790" cy="35679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08886-89E5-4A20-B0EC-714EFD51E8C4}">
      <dsp:nvSpPr>
        <dsp:cNvPr id="0" name=""/>
        <dsp:cNvSpPr/>
      </dsp:nvSpPr>
      <dsp:spPr>
        <a:xfrm>
          <a:off x="749259" y="4865794"/>
          <a:ext cx="5615027" cy="64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55" tIns="68655" rIns="68655" bIns="68655"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n-lt"/>
            </a:rPr>
            <a:t>Psychosis</a:t>
          </a:r>
        </a:p>
      </dsp:txBody>
      <dsp:txXfrm>
        <a:off x="749259" y="4865794"/>
        <a:ext cx="5615027" cy="648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9FB47-2CB1-48BC-B161-E6CF6DC1FC4F}">
      <dsp:nvSpPr>
        <dsp:cNvPr id="0" name=""/>
        <dsp:cNvSpPr/>
      </dsp:nvSpPr>
      <dsp:spPr>
        <a:xfrm>
          <a:off x="129675" y="166299"/>
          <a:ext cx="908887" cy="9088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1C451-F385-4B8D-AD16-096CCAC9108D}">
      <dsp:nvSpPr>
        <dsp:cNvPr id="0" name=""/>
        <dsp:cNvSpPr/>
      </dsp:nvSpPr>
      <dsp:spPr>
        <a:xfrm>
          <a:off x="320541" y="357166"/>
          <a:ext cx="527155" cy="5271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E3AF1D-842A-4F8F-A61E-99302E851419}">
      <dsp:nvSpPr>
        <dsp:cNvPr id="0" name=""/>
        <dsp:cNvSpPr/>
      </dsp:nvSpPr>
      <dsp:spPr>
        <a:xfrm>
          <a:off x="1233325" y="166299"/>
          <a:ext cx="2142378" cy="90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solidFill>
              <a:latin typeface="+mn-lt"/>
            </a:rPr>
            <a:t>Improved adherence</a:t>
          </a:r>
        </a:p>
      </dsp:txBody>
      <dsp:txXfrm>
        <a:off x="1233325" y="166299"/>
        <a:ext cx="2142378" cy="908887"/>
      </dsp:txXfrm>
    </dsp:sp>
    <dsp:sp modelId="{7AE44BF3-46BD-4170-8B19-F8B4277251AA}">
      <dsp:nvSpPr>
        <dsp:cNvPr id="0" name=""/>
        <dsp:cNvSpPr/>
      </dsp:nvSpPr>
      <dsp:spPr>
        <a:xfrm>
          <a:off x="3748997" y="166299"/>
          <a:ext cx="908887" cy="9088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D0D9F-90B4-4C8E-B90D-58F23A220253}">
      <dsp:nvSpPr>
        <dsp:cNvPr id="0" name=""/>
        <dsp:cNvSpPr/>
      </dsp:nvSpPr>
      <dsp:spPr>
        <a:xfrm>
          <a:off x="3939863" y="357166"/>
          <a:ext cx="527155" cy="527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A1DE6A-9F4F-40FF-81F7-A886EC6B9DF9}">
      <dsp:nvSpPr>
        <dsp:cNvPr id="0" name=""/>
        <dsp:cNvSpPr/>
      </dsp:nvSpPr>
      <dsp:spPr>
        <a:xfrm>
          <a:off x="4852646" y="166299"/>
          <a:ext cx="2142378" cy="90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solidFill>
              <a:latin typeface="+mn-lt"/>
            </a:rPr>
            <a:t>Consistent coverage throughout day</a:t>
          </a:r>
        </a:p>
      </dsp:txBody>
      <dsp:txXfrm>
        <a:off x="4852646" y="166299"/>
        <a:ext cx="2142378" cy="908887"/>
      </dsp:txXfrm>
    </dsp:sp>
    <dsp:sp modelId="{DFDC9FB6-4538-4E0C-9516-EE8843F41650}">
      <dsp:nvSpPr>
        <dsp:cNvPr id="0" name=""/>
        <dsp:cNvSpPr/>
      </dsp:nvSpPr>
      <dsp:spPr>
        <a:xfrm>
          <a:off x="129675" y="1863179"/>
          <a:ext cx="908887" cy="9088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0B751-1290-4EE9-92EA-10F084836154}">
      <dsp:nvSpPr>
        <dsp:cNvPr id="0" name=""/>
        <dsp:cNvSpPr/>
      </dsp:nvSpPr>
      <dsp:spPr>
        <a:xfrm>
          <a:off x="320541" y="2054045"/>
          <a:ext cx="527155" cy="527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809AB1-BB07-4274-8037-A1FA063ECAEB}">
      <dsp:nvSpPr>
        <dsp:cNvPr id="0" name=""/>
        <dsp:cNvSpPr/>
      </dsp:nvSpPr>
      <dsp:spPr>
        <a:xfrm>
          <a:off x="1123688" y="1940035"/>
          <a:ext cx="2134044" cy="90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solidFill>
              <a:latin typeface="+mn-lt"/>
            </a:rPr>
            <a:t>Prevents school/work-time administration</a:t>
          </a:r>
        </a:p>
      </dsp:txBody>
      <dsp:txXfrm>
        <a:off x="1123688" y="1940035"/>
        <a:ext cx="2134044" cy="908887"/>
      </dsp:txXfrm>
    </dsp:sp>
    <dsp:sp modelId="{E503A2D0-0A74-46D7-B7E9-72AF9DFE8421}">
      <dsp:nvSpPr>
        <dsp:cNvPr id="0" name=""/>
        <dsp:cNvSpPr/>
      </dsp:nvSpPr>
      <dsp:spPr>
        <a:xfrm>
          <a:off x="3744830" y="1863179"/>
          <a:ext cx="908887" cy="9088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B98D5-057A-47B1-AC1D-93832ACA53DC}">
      <dsp:nvSpPr>
        <dsp:cNvPr id="0" name=""/>
        <dsp:cNvSpPr/>
      </dsp:nvSpPr>
      <dsp:spPr>
        <a:xfrm>
          <a:off x="3935696" y="2054045"/>
          <a:ext cx="527155" cy="527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807514-F5BF-43D5-833A-E99EF5F30251}">
      <dsp:nvSpPr>
        <dsp:cNvPr id="0" name=""/>
        <dsp:cNvSpPr/>
      </dsp:nvSpPr>
      <dsp:spPr>
        <a:xfrm>
          <a:off x="4848479" y="1863179"/>
          <a:ext cx="2142378" cy="90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solidFill>
              <a:latin typeface="+mn-lt"/>
            </a:rPr>
            <a:t>Prevents peaks and valleys</a:t>
          </a:r>
        </a:p>
      </dsp:txBody>
      <dsp:txXfrm>
        <a:off x="4848479" y="1863179"/>
        <a:ext cx="2142378" cy="908887"/>
      </dsp:txXfrm>
    </dsp:sp>
    <dsp:sp modelId="{57FD6C84-E02E-4C66-91FB-0A5A593ACA64}">
      <dsp:nvSpPr>
        <dsp:cNvPr id="0" name=""/>
        <dsp:cNvSpPr/>
      </dsp:nvSpPr>
      <dsp:spPr>
        <a:xfrm>
          <a:off x="129675" y="3560059"/>
          <a:ext cx="908887" cy="9088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6B0C1-DF9A-4EA1-ADB0-EE8DB77E546E}">
      <dsp:nvSpPr>
        <dsp:cNvPr id="0" name=""/>
        <dsp:cNvSpPr/>
      </dsp:nvSpPr>
      <dsp:spPr>
        <a:xfrm>
          <a:off x="320541" y="3750925"/>
          <a:ext cx="527155" cy="527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90FC6A-7786-469C-8C51-4DEAE6B1C338}">
      <dsp:nvSpPr>
        <dsp:cNvPr id="0" name=""/>
        <dsp:cNvSpPr/>
      </dsp:nvSpPr>
      <dsp:spPr>
        <a:xfrm>
          <a:off x="1233325" y="3560059"/>
          <a:ext cx="2142378" cy="90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solidFill>
              <a:latin typeface="+mn-lt"/>
            </a:rPr>
            <a:t>More likely to result in monotherapy</a:t>
          </a:r>
        </a:p>
      </dsp:txBody>
      <dsp:txXfrm>
        <a:off x="1233325" y="3560059"/>
        <a:ext cx="2142378" cy="908887"/>
      </dsp:txXfrm>
    </dsp:sp>
    <dsp:sp modelId="{328297BA-1505-4A7D-8603-BF84C076D730}">
      <dsp:nvSpPr>
        <dsp:cNvPr id="0" name=""/>
        <dsp:cNvSpPr/>
      </dsp:nvSpPr>
      <dsp:spPr>
        <a:xfrm>
          <a:off x="3748997" y="3560059"/>
          <a:ext cx="908887" cy="9088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F02EC-8037-4D3A-9C7A-9A13B6827F7C}">
      <dsp:nvSpPr>
        <dsp:cNvPr id="0" name=""/>
        <dsp:cNvSpPr/>
      </dsp:nvSpPr>
      <dsp:spPr>
        <a:xfrm>
          <a:off x="3939863" y="3750925"/>
          <a:ext cx="527155" cy="5271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71F85-534F-4D12-8259-C53A6DC8718A}">
      <dsp:nvSpPr>
        <dsp:cNvPr id="0" name=""/>
        <dsp:cNvSpPr/>
      </dsp:nvSpPr>
      <dsp:spPr>
        <a:xfrm>
          <a:off x="4852646" y="3560059"/>
          <a:ext cx="2142378" cy="90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solidFill>
              <a:latin typeface="+mn-lt"/>
            </a:rPr>
            <a:t>Lowers risk of misuse</a:t>
          </a:r>
          <a:endParaRPr lang="en-US" sz="1800" kern="1200" dirty="0">
            <a:solidFill>
              <a:schemeClr val="accent6"/>
            </a:solidFill>
            <a:latin typeface="+mn-lt"/>
          </a:endParaRPr>
        </a:p>
      </dsp:txBody>
      <dsp:txXfrm>
        <a:off x="4852646" y="3560059"/>
        <a:ext cx="2142378" cy="908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A4BAA-6618-4EF3-B05E-91249822F1BB}">
      <dsp:nvSpPr>
        <dsp:cNvPr id="0" name=""/>
        <dsp:cNvSpPr/>
      </dsp:nvSpPr>
      <dsp:spPr>
        <a:xfrm>
          <a:off x="0" y="2011680"/>
          <a:ext cx="1005839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5A7E91B5-843D-4F83-926A-AFAA8CD76FCB}">
      <dsp:nvSpPr>
        <dsp:cNvPr id="0" name=""/>
        <dsp:cNvSpPr/>
      </dsp:nvSpPr>
      <dsp:spPr>
        <a:xfrm rot="8100000">
          <a:off x="290759" y="463613"/>
          <a:ext cx="295874" cy="295874"/>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DF0B7-3FCE-46D9-84A5-7817B90813E8}">
      <dsp:nvSpPr>
        <dsp:cNvPr id="0" name=""/>
        <dsp:cNvSpPr/>
      </dsp:nvSpPr>
      <dsp:spPr>
        <a:xfrm>
          <a:off x="323628" y="496482"/>
          <a:ext cx="230136" cy="23013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3C192DE-C694-400F-A913-47487C0D6D37}">
      <dsp:nvSpPr>
        <dsp:cNvPr id="0" name=""/>
        <dsp:cNvSpPr/>
      </dsp:nvSpPr>
      <dsp:spPr>
        <a:xfrm>
          <a:off x="737301" y="725670"/>
          <a:ext cx="4291903" cy="119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0" bIns="1905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mn-lt"/>
            </a:rPr>
            <a:t>Retrospective study</a:t>
          </a:r>
          <a:r>
            <a:rPr lang="en-US" sz="2000" b="1" kern="1200" baseline="30000" dirty="0">
              <a:latin typeface="+mn-lt"/>
            </a:rPr>
            <a:t>9</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mn-lt"/>
            </a:rPr>
            <a:t>Compared various ADHD medications</a:t>
          </a:r>
        </a:p>
        <a:p>
          <a:pPr marL="171450" lvl="1" indent="-171450" algn="l" defTabSz="800100">
            <a:lnSpc>
              <a:spcPct val="90000"/>
            </a:lnSpc>
            <a:spcBef>
              <a:spcPct val="0"/>
            </a:spcBef>
            <a:spcAft>
              <a:spcPct val="15000"/>
            </a:spcAft>
            <a:buFont typeface="Wingdings" panose="05000000000000000000" pitchFamily="2" charset="2"/>
            <a:buChar char="§"/>
          </a:pPr>
          <a:r>
            <a:rPr lang="en-US" sz="1800" kern="1200" dirty="0">
              <a:latin typeface="+mn-lt"/>
            </a:rPr>
            <a:t>Atomoxetine and long-acting stimulants = more likely to result in monotherapy </a:t>
          </a:r>
        </a:p>
      </dsp:txBody>
      <dsp:txXfrm>
        <a:off x="737301" y="725670"/>
        <a:ext cx="4291903" cy="1190914"/>
      </dsp:txXfrm>
    </dsp:sp>
    <dsp:sp modelId="{9D2CE4B6-B98B-4F89-9A09-D56DF7C81F00}">
      <dsp:nvSpPr>
        <dsp:cNvPr id="0" name=""/>
        <dsp:cNvSpPr/>
      </dsp:nvSpPr>
      <dsp:spPr>
        <a:xfrm>
          <a:off x="647911" y="402335"/>
          <a:ext cx="2996155" cy="41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mn-lt"/>
            </a:rPr>
            <a:t>2009</a:t>
          </a:r>
        </a:p>
      </dsp:txBody>
      <dsp:txXfrm>
        <a:off x="647911" y="402335"/>
        <a:ext cx="2996155" cy="418429"/>
      </dsp:txXfrm>
    </dsp:sp>
    <dsp:sp modelId="{DE1D25A2-09C6-4C5D-AEF1-E93662A83B02}">
      <dsp:nvSpPr>
        <dsp:cNvPr id="0" name=""/>
        <dsp:cNvSpPr/>
      </dsp:nvSpPr>
      <dsp:spPr>
        <a:xfrm>
          <a:off x="438696" y="820765"/>
          <a:ext cx="0" cy="119091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18DEE0E-258F-4AE2-ADCE-DE0F0F28B245}">
      <dsp:nvSpPr>
        <dsp:cNvPr id="0" name=""/>
        <dsp:cNvSpPr/>
      </dsp:nvSpPr>
      <dsp:spPr>
        <a:xfrm>
          <a:off x="401038" y="1974021"/>
          <a:ext cx="75317" cy="7531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DF1AF-3352-48AA-BF29-E9A9DE4895CA}">
      <dsp:nvSpPr>
        <dsp:cNvPr id="0" name=""/>
        <dsp:cNvSpPr/>
      </dsp:nvSpPr>
      <dsp:spPr>
        <a:xfrm rot="18900000">
          <a:off x="4850781" y="3242038"/>
          <a:ext cx="295874" cy="295874"/>
        </a:xfrm>
        <a:prstGeom prst="teardrop">
          <a:avLst>
            <a:gd name="adj" fmla="val 115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B4F7D-F8D5-4E6E-A622-6A160D3E50D2}">
      <dsp:nvSpPr>
        <dsp:cNvPr id="0" name=""/>
        <dsp:cNvSpPr/>
      </dsp:nvSpPr>
      <dsp:spPr>
        <a:xfrm>
          <a:off x="4883650" y="3274907"/>
          <a:ext cx="230136" cy="23013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F7010A0-874B-4F07-BB08-95D39B36A3FA}">
      <dsp:nvSpPr>
        <dsp:cNvPr id="0" name=""/>
        <dsp:cNvSpPr/>
      </dsp:nvSpPr>
      <dsp:spPr>
        <a:xfrm>
          <a:off x="5274543" y="2083992"/>
          <a:ext cx="4755670" cy="119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127000" bIns="127000" numCol="1" spcCol="1270" anchor="b" anchorCtr="0">
          <a:noAutofit/>
        </a:bodyPr>
        <a:lstStyle/>
        <a:p>
          <a:pPr marL="0" lvl="0" indent="0" algn="l" defTabSz="889000">
            <a:lnSpc>
              <a:spcPct val="90000"/>
            </a:lnSpc>
            <a:spcBef>
              <a:spcPct val="0"/>
            </a:spcBef>
            <a:spcAft>
              <a:spcPct val="35000"/>
            </a:spcAft>
            <a:buNone/>
          </a:pPr>
          <a:r>
            <a:rPr lang="en-US" sz="2000" b="1" kern="1200" dirty="0">
              <a:latin typeface="+mn-lt"/>
            </a:rPr>
            <a:t>Meta-analysis</a:t>
          </a:r>
          <a:r>
            <a:rPr lang="en-US" sz="2000" b="1" kern="1200" baseline="30000" dirty="0">
              <a:latin typeface="+mn-lt"/>
            </a:rPr>
            <a:t>10</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latin typeface="+mn-lt"/>
            </a:rPr>
            <a:t>Once daily regimes = higher adherence</a:t>
          </a:r>
        </a:p>
      </dsp:txBody>
      <dsp:txXfrm>
        <a:off x="5274543" y="2083992"/>
        <a:ext cx="4755670" cy="1190914"/>
      </dsp:txXfrm>
    </dsp:sp>
    <dsp:sp modelId="{4301418F-6202-47BE-A4F8-7EE1E84A8A50}">
      <dsp:nvSpPr>
        <dsp:cNvPr id="0" name=""/>
        <dsp:cNvSpPr/>
      </dsp:nvSpPr>
      <dsp:spPr>
        <a:xfrm>
          <a:off x="5183860" y="3202594"/>
          <a:ext cx="1034056" cy="41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mn-lt"/>
            </a:rPr>
            <a:t>2013</a:t>
          </a:r>
        </a:p>
      </dsp:txBody>
      <dsp:txXfrm>
        <a:off x="5183860" y="3202594"/>
        <a:ext cx="1034056" cy="418429"/>
      </dsp:txXfrm>
    </dsp:sp>
    <dsp:sp modelId="{E286B766-13B9-44C0-83E9-01671C2C3CE1}">
      <dsp:nvSpPr>
        <dsp:cNvPr id="0" name=""/>
        <dsp:cNvSpPr/>
      </dsp:nvSpPr>
      <dsp:spPr>
        <a:xfrm>
          <a:off x="4998720" y="2058816"/>
          <a:ext cx="0" cy="119091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B9F4952-5FA3-4BC5-8464-106BC47BCCF2}">
      <dsp:nvSpPr>
        <dsp:cNvPr id="0" name=""/>
        <dsp:cNvSpPr/>
      </dsp:nvSpPr>
      <dsp:spPr>
        <a:xfrm>
          <a:off x="4961061" y="2021157"/>
          <a:ext cx="75317" cy="7531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D9044-C839-401E-A922-130C79B1F0D6}">
      <dsp:nvSpPr>
        <dsp:cNvPr id="0" name=""/>
        <dsp:cNvSpPr/>
      </dsp:nvSpPr>
      <dsp:spPr>
        <a:xfrm>
          <a:off x="0" y="0"/>
          <a:ext cx="64922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004D5-1018-447E-B4D7-411883A0CF98}">
      <dsp:nvSpPr>
        <dsp:cNvPr id="0" name=""/>
        <dsp:cNvSpPr/>
      </dsp:nvSpPr>
      <dsp:spPr>
        <a:xfrm>
          <a:off x="0" y="0"/>
          <a:ext cx="6492240" cy="2436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n-lt"/>
            </a:rPr>
            <a:t>Extended-release formulations of stimulants are potentially less likely to be misused than immediate-release medications</a:t>
          </a:r>
          <a:r>
            <a:rPr lang="en-US" sz="2800" kern="1200" baseline="30000" dirty="0">
              <a:latin typeface="+mn-lt"/>
            </a:rPr>
            <a:t>11</a:t>
          </a:r>
          <a:endParaRPr lang="en-US" sz="2800" kern="1200" dirty="0">
            <a:latin typeface="+mn-lt"/>
          </a:endParaRPr>
        </a:p>
      </dsp:txBody>
      <dsp:txXfrm>
        <a:off x="0" y="0"/>
        <a:ext cx="6492240" cy="2436721"/>
      </dsp:txXfrm>
    </dsp:sp>
    <dsp:sp modelId="{06F1645E-A52F-4482-9124-3466E28BE65B}">
      <dsp:nvSpPr>
        <dsp:cNvPr id="0" name=""/>
        <dsp:cNvSpPr/>
      </dsp:nvSpPr>
      <dsp:spPr>
        <a:xfrm>
          <a:off x="0" y="2436721"/>
          <a:ext cx="64922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417C9B-2F18-4996-AABD-3056E72E0FBA}">
      <dsp:nvSpPr>
        <dsp:cNvPr id="0" name=""/>
        <dsp:cNvSpPr/>
      </dsp:nvSpPr>
      <dsp:spPr>
        <a:xfrm>
          <a:off x="0" y="2436721"/>
          <a:ext cx="6492240" cy="2436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n-lt"/>
            </a:rPr>
            <a:t>More difficult to manipulate the extended-release formulations and administer via injection or intranasal routes</a:t>
          </a:r>
          <a:r>
            <a:rPr lang="en-US" sz="2800" kern="1200" baseline="30000" dirty="0">
              <a:latin typeface="+mn-lt"/>
            </a:rPr>
            <a:t>11</a:t>
          </a:r>
          <a:endParaRPr lang="en-US" sz="2800" kern="1200" dirty="0">
            <a:latin typeface="+mn-lt"/>
          </a:endParaRPr>
        </a:p>
      </dsp:txBody>
      <dsp:txXfrm>
        <a:off x="0" y="2436721"/>
        <a:ext cx="6492240" cy="24367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4B82E-F41A-4FD0-960B-09EFB51BE572}">
      <dsp:nvSpPr>
        <dsp:cNvPr id="0" name=""/>
        <dsp:cNvSpPr/>
      </dsp:nvSpPr>
      <dsp:spPr>
        <a:xfrm>
          <a:off x="0" y="0"/>
          <a:ext cx="1007225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9F7634B-672D-4F1D-BC05-660927B268FC}">
      <dsp:nvSpPr>
        <dsp:cNvPr id="0" name=""/>
        <dsp:cNvSpPr/>
      </dsp:nvSpPr>
      <dsp:spPr>
        <a:xfrm>
          <a:off x="0" y="0"/>
          <a:ext cx="10072255" cy="74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90000"/>
            </a:lnSpc>
            <a:spcBef>
              <a:spcPct val="0"/>
            </a:spcBef>
            <a:spcAft>
              <a:spcPct val="35000"/>
            </a:spcAft>
            <a:buNone/>
          </a:pPr>
          <a:r>
            <a:rPr lang="en-US" sz="3400" kern="1200" dirty="0">
              <a:latin typeface="+mn-lt"/>
            </a:rPr>
            <a:t>Alternative to long-acting</a:t>
          </a:r>
        </a:p>
      </dsp:txBody>
      <dsp:txXfrm>
        <a:off x="0" y="0"/>
        <a:ext cx="10072255" cy="743651"/>
      </dsp:txXfrm>
    </dsp:sp>
    <dsp:sp modelId="{67D7B6A0-B9C8-4E25-89CD-6D98BAF91DE1}">
      <dsp:nvSpPr>
        <dsp:cNvPr id="0" name=""/>
        <dsp:cNvSpPr/>
      </dsp:nvSpPr>
      <dsp:spPr>
        <a:xfrm>
          <a:off x="0" y="743651"/>
          <a:ext cx="1007225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64244C8-4B4F-471C-88A2-3F3B8E6EB634}">
      <dsp:nvSpPr>
        <dsp:cNvPr id="0" name=""/>
        <dsp:cNvSpPr/>
      </dsp:nvSpPr>
      <dsp:spPr>
        <a:xfrm>
          <a:off x="0" y="743651"/>
          <a:ext cx="10072255" cy="74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90000"/>
            </a:lnSpc>
            <a:spcBef>
              <a:spcPct val="0"/>
            </a:spcBef>
            <a:spcAft>
              <a:spcPct val="35000"/>
            </a:spcAft>
            <a:buNone/>
          </a:pPr>
          <a:r>
            <a:rPr lang="en-US" sz="3400" kern="1200" dirty="0">
              <a:latin typeface="+mn-lt"/>
            </a:rPr>
            <a:t>Usually more frequent dosing</a:t>
          </a:r>
        </a:p>
      </dsp:txBody>
      <dsp:txXfrm>
        <a:off x="0" y="743651"/>
        <a:ext cx="10072255" cy="743651"/>
      </dsp:txXfrm>
    </dsp:sp>
    <dsp:sp modelId="{A79AC2B6-999E-4EF5-83B6-1874A5DB5957}">
      <dsp:nvSpPr>
        <dsp:cNvPr id="0" name=""/>
        <dsp:cNvSpPr/>
      </dsp:nvSpPr>
      <dsp:spPr>
        <a:xfrm>
          <a:off x="0" y="1487303"/>
          <a:ext cx="1007225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D7843BD-A3F2-4951-83C1-FFADCCFA341E}">
      <dsp:nvSpPr>
        <dsp:cNvPr id="0" name=""/>
        <dsp:cNvSpPr/>
      </dsp:nvSpPr>
      <dsp:spPr>
        <a:xfrm>
          <a:off x="0" y="1487303"/>
          <a:ext cx="10072255" cy="74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90000"/>
            </a:lnSpc>
            <a:spcBef>
              <a:spcPct val="0"/>
            </a:spcBef>
            <a:spcAft>
              <a:spcPct val="35000"/>
            </a:spcAft>
            <a:buNone/>
          </a:pPr>
          <a:r>
            <a:rPr lang="en-US" sz="3400" kern="1200" dirty="0">
              <a:latin typeface="+mn-lt"/>
            </a:rPr>
            <a:t>May offer more flexibility</a:t>
          </a:r>
        </a:p>
      </dsp:txBody>
      <dsp:txXfrm>
        <a:off x="0" y="1487303"/>
        <a:ext cx="10072255" cy="743651"/>
      </dsp:txXfrm>
    </dsp:sp>
    <dsp:sp modelId="{38D99DB3-809C-4ABD-B476-61EF5050C64E}">
      <dsp:nvSpPr>
        <dsp:cNvPr id="0" name=""/>
        <dsp:cNvSpPr/>
      </dsp:nvSpPr>
      <dsp:spPr>
        <a:xfrm>
          <a:off x="0" y="2230955"/>
          <a:ext cx="1007225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4F32D33-2DA7-4DB3-AC39-7D83A74BB067}">
      <dsp:nvSpPr>
        <dsp:cNvPr id="0" name=""/>
        <dsp:cNvSpPr/>
      </dsp:nvSpPr>
      <dsp:spPr>
        <a:xfrm>
          <a:off x="0" y="2230955"/>
          <a:ext cx="10072255" cy="74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latin typeface="+mn-lt"/>
            </a:rPr>
            <a:t>Sometimes utilized to mitigate adverse effects </a:t>
          </a:r>
        </a:p>
        <a:p>
          <a:pPr marL="0" lvl="0" indent="0" algn="ctr" defTabSz="977900">
            <a:lnSpc>
              <a:spcPct val="90000"/>
            </a:lnSpc>
            <a:spcBef>
              <a:spcPct val="0"/>
            </a:spcBef>
            <a:spcAft>
              <a:spcPct val="35000"/>
            </a:spcAft>
            <a:buNone/>
          </a:pPr>
          <a:r>
            <a:rPr lang="en-US" sz="2200" kern="1200" dirty="0">
              <a:latin typeface="+mn-lt"/>
            </a:rPr>
            <a:t>(e.g., insomnia, appetite suppression)</a:t>
          </a:r>
        </a:p>
      </dsp:txBody>
      <dsp:txXfrm>
        <a:off x="0" y="2230955"/>
        <a:ext cx="10072255" cy="7436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98D34-5D84-4381-BC57-5D067688B21D}">
      <dsp:nvSpPr>
        <dsp:cNvPr id="0" name=""/>
        <dsp:cNvSpPr/>
      </dsp:nvSpPr>
      <dsp:spPr>
        <a:xfrm>
          <a:off x="643225" y="0"/>
          <a:ext cx="6858000" cy="68580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010D-80FE-42D0-8A5C-99FE69DE1BBF}">
      <dsp:nvSpPr>
        <dsp:cNvPr id="0" name=""/>
        <dsp:cNvSpPr/>
      </dsp:nvSpPr>
      <dsp:spPr>
        <a:xfrm>
          <a:off x="1326002" y="3512818"/>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effectLst/>
              <a:latin typeface="+mn-lt"/>
            </a:rPr>
            <a:t>First-line for adults and patients with substance use (active or historical)</a:t>
          </a:r>
        </a:p>
        <a:p>
          <a:pPr marL="0" lvl="0" indent="0" algn="ctr" defTabSz="933450">
            <a:lnSpc>
              <a:spcPct val="90000"/>
            </a:lnSpc>
            <a:spcBef>
              <a:spcPct val="0"/>
            </a:spcBef>
            <a:spcAft>
              <a:spcPct val="35000"/>
            </a:spcAft>
            <a:buNone/>
          </a:pPr>
          <a:r>
            <a:rPr lang="en-US" sz="2100" kern="1200">
              <a:latin typeface="+mn-lt"/>
            </a:rPr>
            <a:t>Useful when a</a:t>
          </a:r>
          <a:r>
            <a:rPr lang="en-US" sz="2100" kern="1200">
              <a:effectLst/>
              <a:latin typeface="+mn-lt"/>
            </a:rPr>
            <a:t>nxiety, tics, or insomnia is present</a:t>
          </a:r>
          <a:endParaRPr lang="en-US" sz="2100" kern="1200" dirty="0">
            <a:effectLst/>
            <a:latin typeface="+mn-lt"/>
          </a:endParaRPr>
        </a:p>
      </dsp:txBody>
      <dsp:txXfrm>
        <a:off x="1456566" y="3643382"/>
        <a:ext cx="2413492" cy="2413492"/>
      </dsp:txXfrm>
    </dsp:sp>
    <dsp:sp modelId="{03F54AE8-1FBB-48F8-A4C8-B9709ABAB2C1}">
      <dsp:nvSpPr>
        <dsp:cNvPr id="0" name=""/>
        <dsp:cNvSpPr/>
      </dsp:nvSpPr>
      <dsp:spPr>
        <a:xfrm>
          <a:off x="4175096" y="651509"/>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FDA-approval </a:t>
          </a:r>
        </a:p>
        <a:p>
          <a:pPr marL="0" lvl="0" indent="0" algn="ctr" defTabSz="933450">
            <a:lnSpc>
              <a:spcPct val="90000"/>
            </a:lnSpc>
            <a:spcBef>
              <a:spcPct val="0"/>
            </a:spcBef>
            <a:spcAft>
              <a:spcPct val="35000"/>
            </a:spcAft>
            <a:buNone/>
          </a:pPr>
          <a:r>
            <a:rPr lang="en-US" sz="2100" b="0" kern="1200">
              <a:latin typeface="+mn-lt"/>
            </a:rPr>
            <a:t>6 years of age and older</a:t>
          </a:r>
        </a:p>
        <a:p>
          <a:pPr marL="0" lvl="0" indent="0" algn="ctr" defTabSz="933450">
            <a:lnSpc>
              <a:spcPct val="90000"/>
            </a:lnSpc>
            <a:spcBef>
              <a:spcPct val="0"/>
            </a:spcBef>
            <a:spcAft>
              <a:spcPct val="35000"/>
            </a:spcAft>
            <a:buNone/>
          </a:pPr>
          <a:r>
            <a:rPr lang="en-US" sz="2100" b="1" kern="1200">
              <a:latin typeface="+mn-lt"/>
            </a:rPr>
            <a:t>Max treatment benefit seen in 6 to 8 weeks</a:t>
          </a:r>
          <a:endParaRPr lang="en-US" sz="2100" b="0" kern="1200" dirty="0">
            <a:latin typeface="+mn-lt"/>
          </a:endParaRPr>
        </a:p>
      </dsp:txBody>
      <dsp:txXfrm>
        <a:off x="4305660" y="782073"/>
        <a:ext cx="2413492" cy="2413492"/>
      </dsp:txXfrm>
    </dsp:sp>
    <dsp:sp modelId="{ADB2C9AD-2A0C-4672-8FD9-7BE0CF1F9143}">
      <dsp:nvSpPr>
        <dsp:cNvPr id="0" name=""/>
        <dsp:cNvSpPr/>
      </dsp:nvSpPr>
      <dsp:spPr>
        <a:xfrm>
          <a:off x="1341622" y="629345"/>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b="1" kern="1200" dirty="0">
              <a:latin typeface="+mn-lt"/>
            </a:rPr>
            <a:t>Mechanism of action: </a:t>
          </a:r>
        </a:p>
        <a:p>
          <a:pPr marL="0" lvl="0" indent="0" algn="ctr" defTabSz="933450">
            <a:lnSpc>
              <a:spcPct val="90000"/>
            </a:lnSpc>
            <a:spcBef>
              <a:spcPct val="0"/>
            </a:spcBef>
            <a:spcAft>
              <a:spcPct val="35000"/>
            </a:spcAft>
            <a:buNone/>
          </a:pPr>
          <a:r>
            <a:rPr lang="en-US" sz="1700" kern="1200" dirty="0">
              <a:latin typeface="+mn-lt"/>
            </a:rPr>
            <a:t>Selective norepinephrine reuptake inhibition indirectly increases the concentration of norepinephrine in the synapse</a:t>
          </a:r>
        </a:p>
      </dsp:txBody>
      <dsp:txXfrm>
        <a:off x="1472186" y="759909"/>
        <a:ext cx="2413492" cy="2413492"/>
      </dsp:txXfrm>
    </dsp:sp>
    <dsp:sp modelId="{6458122F-8C8E-46A0-AA74-4D4C284793E5}">
      <dsp:nvSpPr>
        <dsp:cNvPr id="0" name=""/>
        <dsp:cNvSpPr/>
      </dsp:nvSpPr>
      <dsp:spPr>
        <a:xfrm>
          <a:off x="4175096" y="3531870"/>
          <a:ext cx="2674620" cy="26746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rPr>
            <a:t>Common Adverse </a:t>
          </a:r>
          <a:r>
            <a:rPr lang="en-US" sz="1800" b="1" kern="1200">
              <a:latin typeface="+mn-lt"/>
            </a:rPr>
            <a:t>Effects</a:t>
          </a:r>
        </a:p>
        <a:p>
          <a:pPr marL="0" lvl="0" indent="0" algn="ctr" defTabSz="889000">
            <a:lnSpc>
              <a:spcPct val="90000"/>
            </a:lnSpc>
            <a:spcBef>
              <a:spcPct val="0"/>
            </a:spcBef>
            <a:spcAft>
              <a:spcPct val="35000"/>
            </a:spcAft>
            <a:buFont typeface="Arial" panose="020B0604020202020204" pitchFamily="34" charset="0"/>
            <a:buNone/>
          </a:pPr>
          <a:r>
            <a:rPr lang="en-US" sz="1800" kern="1200">
              <a:latin typeface="+mn-lt"/>
            </a:rPr>
            <a:t>Headache, insomnia, decreased appetite</a:t>
          </a:r>
        </a:p>
        <a:p>
          <a:pPr marL="0" lvl="0" indent="0" algn="ctr" defTabSz="889000">
            <a:lnSpc>
              <a:spcPct val="90000"/>
            </a:lnSpc>
            <a:spcBef>
              <a:spcPct val="0"/>
            </a:spcBef>
            <a:spcAft>
              <a:spcPct val="35000"/>
            </a:spcAft>
            <a:buFont typeface="Arial" panose="020B0604020202020204" pitchFamily="34" charset="0"/>
            <a:buNone/>
          </a:pPr>
          <a:r>
            <a:rPr lang="en-US" sz="1800" b="1" kern="1200">
              <a:latin typeface="+mn-lt"/>
            </a:rPr>
            <a:t>Boxed Warning</a:t>
          </a:r>
        </a:p>
        <a:p>
          <a:pPr marL="0" lvl="0" indent="0" algn="ctr" defTabSz="889000">
            <a:lnSpc>
              <a:spcPct val="90000"/>
            </a:lnSpc>
            <a:spcBef>
              <a:spcPct val="0"/>
            </a:spcBef>
            <a:spcAft>
              <a:spcPct val="35000"/>
            </a:spcAft>
            <a:buFont typeface="Arial" panose="020B0604020202020204" pitchFamily="34" charset="0"/>
            <a:buNone/>
          </a:pPr>
          <a:r>
            <a:rPr lang="en-US" sz="1800" kern="1200">
              <a:latin typeface="+mn-lt"/>
            </a:rPr>
            <a:t>Suicidal thoughts and behavior</a:t>
          </a:r>
          <a:endParaRPr lang="en-US" sz="1800" kern="1200" dirty="0">
            <a:latin typeface="+mn-lt"/>
          </a:endParaRPr>
        </a:p>
      </dsp:txBody>
      <dsp:txXfrm>
        <a:off x="4305660" y="3662434"/>
        <a:ext cx="2413492" cy="24134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944BD-2B4D-4062-BA3E-3624651031A2}"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B6F0E-EE31-409C-9972-8CA2EF1FC29B}" type="slidenum">
              <a:rPr lang="en-US" smtClean="0"/>
              <a:t>‹#›</a:t>
            </a:fld>
            <a:endParaRPr lang="en-US"/>
          </a:p>
        </p:txBody>
      </p:sp>
    </p:spTree>
    <p:extLst>
      <p:ext uri="{BB962C8B-B14F-4D97-AF65-F5344CB8AC3E}">
        <p14:creationId xmlns:p14="http://schemas.microsoft.com/office/powerpoint/2010/main" val="28375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nline.factsandcomparisons.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186/1472-6963-9-9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ore.samhsa.gov/sites/default/files/d7/priv/sma15-4925.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nline.factsandcomparisons.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nline.factsandcomparisons.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nline.factsandcomparisons.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i.org/10.1089/cap.2006.012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cqa.org/"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ncqa.org/hedis/measures/follow-up-care-for-%20children-prescribed-adhd-medicati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afp.org/pubs/afp/issues/2012/0501/p890.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5863/1551-6776-21.3.19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i.org/10.1007/s40263-013-0130-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bi.nlm.nih.gov/books/NBK48245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online.factsandcomparisons.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review pharmacological ADHD treatment options, including FDA-approved medications and medications with literature-supported, off-label use for certain age groups with an</a:t>
            </a:r>
          </a:p>
          <a:p>
            <a:r>
              <a:rPr lang="en-US" dirty="0"/>
              <a:t>ADHD diagnosis</a:t>
            </a:r>
          </a:p>
        </p:txBody>
      </p:sp>
      <p:sp>
        <p:nvSpPr>
          <p:cNvPr id="4" name="Slide Number Placeholder 3"/>
          <p:cNvSpPr>
            <a:spLocks noGrp="1"/>
          </p:cNvSpPr>
          <p:nvPr>
            <p:ph type="sldNum" sz="quarter" idx="5"/>
          </p:nvPr>
        </p:nvSpPr>
        <p:spPr/>
        <p:txBody>
          <a:bodyPr/>
          <a:lstStyle/>
          <a:p>
            <a:fld id="{F8BB6F0E-EE31-409C-9972-8CA2EF1FC29B}" type="slidenum">
              <a:rPr lang="en-US" smtClean="0"/>
              <a:t>1</a:t>
            </a:fld>
            <a:endParaRPr lang="en-US"/>
          </a:p>
        </p:txBody>
      </p:sp>
    </p:spTree>
    <p:extLst>
      <p:ext uri="{BB962C8B-B14F-4D97-AF65-F5344CB8AC3E}">
        <p14:creationId xmlns:p14="http://schemas.microsoft.com/office/powerpoint/2010/main" val="257657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Understanding Stimulant Medication Side Effects:</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Just like any other medications, stimulants used in ADHD treatment come with potential side effects. It's crucial to be aware of the ins and outs of these drugs and tailor them best for each patient.</a:t>
            </a:r>
          </a:p>
          <a:p>
            <a:pPr algn="l"/>
            <a:r>
              <a:rPr lang="en-US" b="1" i="0" dirty="0">
                <a:solidFill>
                  <a:srgbClr val="374151"/>
                </a:solidFill>
                <a:effectLst/>
                <a:latin typeface="Söhne"/>
              </a:rPr>
              <a:t>FDA Box Warning:</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Notably, the FDA added a box warning in the spring, specifically cautioning about the potential for misuse associated with stimulants. This warning serves as a critical reminder of the need for responsible and vigilant use of these medications in clinical practice.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solidFill>
                <a:latin typeface="Helvetica 45 Light" panose="020B0500000000000000"/>
              </a:rPr>
              <a:t>7. Methylphenidate</a:t>
            </a:r>
            <a:r>
              <a:rPr lang="en-US" sz="1200" b="0" i="0" dirty="0">
                <a:solidFill>
                  <a:schemeClr val="accent6"/>
                </a:solidFill>
                <a:effectLst/>
                <a:latin typeface="Helvetica 45 Light" panose="020B0500000000000000"/>
              </a:rPr>
              <a:t>. In: Micromedex [database on the Internet]. Greenwood Village (CO): IBM Corporation; publication year [2023]. Available from: www.micromedexsolutions.com. </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11</a:t>
            </a:fld>
            <a:endParaRPr lang="en-US"/>
          </a:p>
        </p:txBody>
      </p:sp>
    </p:spTree>
    <p:extLst>
      <p:ext uri="{BB962C8B-B14F-4D97-AF65-F5344CB8AC3E}">
        <p14:creationId xmlns:p14="http://schemas.microsoft.com/office/powerpoint/2010/main" val="3620791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Common Concerns and Considerations with Stimulant Use</a:t>
            </a:r>
            <a:endParaRPr lang="en-US" b="0" i="0" dirty="0">
              <a:solidFill>
                <a:srgbClr val="374151"/>
              </a:solidFill>
              <a:effectLst/>
              <a:latin typeface="+mj-lt"/>
            </a:endParaRPr>
          </a:p>
          <a:p>
            <a:pPr algn="l"/>
            <a:r>
              <a:rPr lang="en-US" b="1" i="0" dirty="0">
                <a:solidFill>
                  <a:srgbClr val="374151"/>
                </a:solidFill>
                <a:effectLst/>
                <a:latin typeface="+mj-lt"/>
              </a:rPr>
              <a:t>Introduction:</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This list highlights common concerns associated with stimulant use, but it's not an exhaustive list.</a:t>
            </a:r>
          </a:p>
          <a:p>
            <a:pPr algn="l"/>
            <a:r>
              <a:rPr lang="en-US" b="1" i="0" dirty="0">
                <a:solidFill>
                  <a:srgbClr val="374151"/>
                </a:solidFill>
                <a:effectLst/>
                <a:latin typeface="+mj-lt"/>
              </a:rPr>
              <a:t>Cardiovascular Risks: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Stimulant use typically doesn't pose serious cardiovascular event risks in individuals without cardiac issues.</a:t>
            </a:r>
          </a:p>
          <a:p>
            <a:pPr algn="l">
              <a:buFont typeface="Arial" panose="020B0604020202020204" pitchFamily="34" charset="0"/>
              <a:buChar char="•"/>
            </a:pPr>
            <a:r>
              <a:rPr lang="en-US" b="0" i="0" dirty="0">
                <a:solidFill>
                  <a:srgbClr val="374151"/>
                </a:solidFill>
                <a:effectLst/>
                <a:latin typeface="+mj-lt"/>
              </a:rPr>
              <a:t>However, it's crucial to assess for a personal or family history of cardiac disease before initiating stimulant treatment due to associated risks.</a:t>
            </a:r>
          </a:p>
          <a:p>
            <a:pPr algn="l"/>
            <a:r>
              <a:rPr lang="en-US" b="1" i="0" dirty="0">
                <a:solidFill>
                  <a:srgbClr val="374151"/>
                </a:solidFill>
                <a:effectLst/>
                <a:latin typeface="+mj-lt"/>
              </a:rPr>
              <a:t>Growth Suppression:</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There is an association with mild growth suppression, which will be discussed further in a later slide.</a:t>
            </a:r>
          </a:p>
          <a:p>
            <a:pPr algn="l"/>
            <a:r>
              <a:rPr lang="en-US" b="1" i="0" dirty="0">
                <a:solidFill>
                  <a:srgbClr val="374151"/>
                </a:solidFill>
                <a:effectLst/>
                <a:latin typeface="+mj-lt"/>
              </a:rPr>
              <a:t>Glaucoma:</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Glaucoma is considered a contraindication for stimulant use.</a:t>
            </a:r>
          </a:p>
          <a:p>
            <a:pPr algn="l">
              <a:buFont typeface="Arial" panose="020B0604020202020204" pitchFamily="34" charset="0"/>
              <a:buChar char="•"/>
            </a:pPr>
            <a:r>
              <a:rPr lang="en-US" b="0" i="0" dirty="0">
                <a:solidFill>
                  <a:srgbClr val="374151"/>
                </a:solidFill>
                <a:effectLst/>
                <a:latin typeface="+mj-lt"/>
              </a:rPr>
              <a:t>Elevating blood pressure with stimulants can also increase eye pressure, which is a concern.</a:t>
            </a:r>
          </a:p>
          <a:p>
            <a:pPr algn="l"/>
            <a:r>
              <a:rPr lang="en-US" b="1" i="0" dirty="0">
                <a:solidFill>
                  <a:srgbClr val="374151"/>
                </a:solidFill>
                <a:effectLst/>
                <a:latin typeface="+mj-lt"/>
              </a:rPr>
              <a:t>Anxiety:</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Stimulant use can be a precaution for individuals with anxiety.</a:t>
            </a:r>
          </a:p>
          <a:p>
            <a:pPr algn="l">
              <a:buFont typeface="Arial" panose="020B0604020202020204" pitchFamily="34" charset="0"/>
              <a:buChar char="•"/>
            </a:pPr>
            <a:r>
              <a:rPr lang="en-US" b="0" i="0" dirty="0">
                <a:solidFill>
                  <a:srgbClr val="374151"/>
                </a:solidFill>
                <a:effectLst/>
                <a:latin typeface="+mj-lt"/>
              </a:rPr>
              <a:t>Increasing heart rate and blood pressure with stimulants may exacerbate anxiety, although not all patients with ADHD experience worsening anxiety symptoms with stimulant treatment.</a:t>
            </a:r>
          </a:p>
          <a:p>
            <a:pPr algn="l"/>
            <a:r>
              <a:rPr lang="en-US" b="1" i="0" dirty="0">
                <a:solidFill>
                  <a:srgbClr val="374151"/>
                </a:solidFill>
                <a:effectLst/>
                <a:latin typeface="+mj-lt"/>
              </a:rPr>
              <a:t>New Onset Psychosis: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New onset psychosis is a consideration with stimulant medications.</a:t>
            </a:r>
          </a:p>
          <a:p>
            <a:pPr algn="l"/>
            <a:r>
              <a:rPr lang="en-US" b="1" i="0" dirty="0">
                <a:solidFill>
                  <a:srgbClr val="374151"/>
                </a:solidFill>
                <a:effectLst/>
                <a:latin typeface="+mj-lt"/>
              </a:rPr>
              <a:t>Substance Use History: </a:t>
            </a:r>
          </a:p>
          <a:p>
            <a:pPr algn="l"/>
            <a:r>
              <a:rPr lang="en-US" b="1" i="0" dirty="0">
                <a:solidFill>
                  <a:srgbClr val="374151"/>
                </a:solidFill>
                <a:effectLst/>
                <a:latin typeface="+mj-lt"/>
              </a:rPr>
              <a:t>Per the AAFP Adult ADHD Toolkit - https://www.aafp.org/family-physician/patient-care/prevention-wellness/emotional-wellbeing/adhd-toolkit/frequently-asked-questions.html</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Stimulant medications should be used with caution or avoided in patients with a history of substance use.</a:t>
            </a:r>
          </a:p>
          <a:p>
            <a:pPr algn="l">
              <a:buFont typeface="Arial" panose="020B0604020202020204" pitchFamily="34" charset="0"/>
              <a:buChar char="•"/>
            </a:pPr>
            <a:r>
              <a:rPr lang="en-US" b="0" i="0" dirty="0">
                <a:solidFill>
                  <a:srgbClr val="374151"/>
                </a:solidFill>
                <a:effectLst/>
                <a:latin typeface="+mj-lt"/>
              </a:rPr>
              <a:t>Patients with active intravenous drug use (IVDU) or active nonmedical stimulant use (cocaine, amphetamines, or methylphenidates) should not be initiated on a stimulant for ADHD.</a:t>
            </a:r>
          </a:p>
          <a:p>
            <a:pPr algn="l">
              <a:buFont typeface="Arial" panose="020B0604020202020204" pitchFamily="34" charset="0"/>
              <a:buChar char="•"/>
            </a:pPr>
            <a:r>
              <a:rPr lang="en-US" b="0" i="0" dirty="0">
                <a:solidFill>
                  <a:srgbClr val="374151"/>
                </a:solidFill>
                <a:effectLst/>
                <a:latin typeface="+mj-lt"/>
              </a:rPr>
              <a:t>Patients with a history of substance use disorder (SUD) in remission may benefit from stimulant medication.</a:t>
            </a:r>
          </a:p>
          <a:p>
            <a:pPr algn="l">
              <a:buFont typeface="Arial" panose="020B0604020202020204" pitchFamily="34" charset="0"/>
              <a:buChar char="•"/>
            </a:pPr>
            <a:r>
              <a:rPr lang="en-US" b="0" i="0" dirty="0">
                <a:solidFill>
                  <a:srgbClr val="374151"/>
                </a:solidFill>
                <a:effectLst/>
                <a:latin typeface="+mj-lt"/>
              </a:rPr>
              <a:t>Methylphenidate OROS or </a:t>
            </a:r>
            <a:r>
              <a:rPr lang="en-US" b="0" i="0" dirty="0" err="1">
                <a:solidFill>
                  <a:srgbClr val="374151"/>
                </a:solidFill>
                <a:effectLst/>
                <a:latin typeface="+mj-lt"/>
              </a:rPr>
              <a:t>lisdexamfetamine</a:t>
            </a:r>
            <a:r>
              <a:rPr lang="en-US" b="0" i="0" dirty="0">
                <a:solidFill>
                  <a:srgbClr val="374151"/>
                </a:solidFill>
                <a:effectLst/>
                <a:latin typeface="+mj-lt"/>
              </a:rPr>
              <a:t> are preferred options to reduce the risk of nonmedical use via formulation manipulation to induce a rapid peak level in the serum.</a:t>
            </a:r>
          </a:p>
          <a:p>
            <a:pPr algn="l"/>
            <a:r>
              <a:rPr lang="en-US" b="1" i="0" dirty="0">
                <a:solidFill>
                  <a:srgbClr val="374151"/>
                </a:solidFill>
                <a:effectLst/>
                <a:latin typeface="+mj-lt"/>
              </a:rPr>
              <a:t>Seizure Risk:</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Seizures have been associated with prescription stimulant use, occurring in approximately 1 in 660 patients.</a:t>
            </a:r>
          </a:p>
          <a:p>
            <a:pPr algn="l">
              <a:buFont typeface="Arial" panose="020B0604020202020204" pitchFamily="34" charset="0"/>
              <a:buChar char="•"/>
            </a:pPr>
            <a:r>
              <a:rPr lang="en-US" b="0" i="0" dirty="0">
                <a:solidFill>
                  <a:srgbClr val="374151"/>
                </a:solidFill>
                <a:effectLst/>
                <a:latin typeface="+mj-lt"/>
              </a:rPr>
              <a:t>There is a slightly increased risk with the use of amphetamines compared to methylphenidate.</a:t>
            </a:r>
          </a:p>
          <a:p>
            <a:pPr marL="0" indent="0">
              <a:buFont typeface="Arial" panose="020B0604020202020204" pitchFamily="34" charset="0"/>
              <a:buNone/>
            </a:pPr>
            <a:endParaRPr lang="en-US"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75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Cardiovascular Risk:</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One of the primary concerns associated with the use of prescription psychostimulants is the potential for cardiovascular risk, including the rare but serious outcome of sudden death. This risk is particularly relevant in children and adolescents with underlying cardiac abnormalities.</a:t>
            </a:r>
          </a:p>
          <a:p>
            <a:pPr algn="l"/>
            <a:r>
              <a:rPr lang="en-US" b="1" i="0" dirty="0">
                <a:solidFill>
                  <a:srgbClr val="374151"/>
                </a:solidFill>
                <a:effectLst/>
                <a:latin typeface="Söhne"/>
              </a:rPr>
              <a:t>Pre-treatment Assessment:</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Prior to initiating psychostimulant therapy, it is imperative to conduct a thorough assessment for any personal or family history of cardiac disease. This evaluation should encompass factors such as a family history of sudden death, conditions like Wolff-Parkinson-White syndrome, hypertrophic cardiomyopathy, and long QT syndrome. If any findings suggest the possibility of cardiac disease, further evaluation, including an electrocardiogram, should be performed before commencing psychostimulant use.</a:t>
            </a:r>
          </a:p>
          <a:p>
            <a:pPr algn="l"/>
            <a:r>
              <a:rPr lang="en-US" b="1" i="0" dirty="0">
                <a:solidFill>
                  <a:srgbClr val="374151"/>
                </a:solidFill>
                <a:effectLst/>
                <a:latin typeface="Söhne"/>
              </a:rPr>
              <a:t>Monitoring and Immediate Evaluation:</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Additionally, it is essential to monitor patients for any cardiac symptoms or adverse events during the course of stimulant treatment. If chest pain, syncope, or other cardiac symptoms manifest in association with stimulant use, a prompt cardiac evaluation should be conducted.</a:t>
            </a:r>
          </a:p>
          <a:p>
            <a:pPr algn="l"/>
            <a:r>
              <a:rPr lang="en-US" b="1" i="0" dirty="0">
                <a:solidFill>
                  <a:srgbClr val="374151"/>
                </a:solidFill>
                <a:effectLst/>
                <a:latin typeface="Söhne"/>
              </a:rPr>
              <a:t>Positive Findings:</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Importantly, it's worth noting that while there are these concerns, studies have demonstrated that the use of stimulant medications does not increase the risk of serious cardiovascular events in children and adults who do not have preexisting cardiac concerns.</a:t>
            </a:r>
          </a:p>
          <a:p>
            <a:pPr algn="l"/>
            <a:r>
              <a:rPr lang="en-US" b="1" i="0" dirty="0">
                <a:solidFill>
                  <a:srgbClr val="374151"/>
                </a:solidFill>
                <a:effectLst/>
                <a:latin typeface="+mj-lt"/>
              </a:rPr>
              <a:t>Per the AAFP Adult ADHD Toolkit - https://www.aafp.org/family-physician/patient-care/prevention-wellness/emotional-wellbeing/adhd-toolkit/frequently-asked-questions.html</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Stimulant medications should be used with caution or avoided in patients with a history of substance use.</a:t>
            </a:r>
          </a:p>
          <a:p>
            <a:pPr algn="l">
              <a:buFont typeface="Arial" panose="020B0604020202020204" pitchFamily="34" charset="0"/>
              <a:buChar char="•"/>
            </a:pPr>
            <a:r>
              <a:rPr lang="en-US" b="0" i="0" dirty="0">
                <a:solidFill>
                  <a:srgbClr val="374151"/>
                </a:solidFill>
                <a:effectLst/>
                <a:latin typeface="+mj-lt"/>
              </a:rPr>
              <a:t>Patients with active intravenous drug use (IVDU) or active nonmedical stimulant use (cocaine, amphetamines, or methylphenidates) should not be initiated on a stimulant for ADHD.</a:t>
            </a:r>
          </a:p>
          <a:p>
            <a:pPr algn="l">
              <a:buFont typeface="Arial" panose="020B0604020202020204" pitchFamily="34" charset="0"/>
              <a:buChar char="•"/>
            </a:pPr>
            <a:r>
              <a:rPr lang="en-US" b="0" i="0" dirty="0">
                <a:solidFill>
                  <a:srgbClr val="374151"/>
                </a:solidFill>
                <a:effectLst/>
                <a:latin typeface="+mj-lt"/>
              </a:rPr>
              <a:t>Patients with a history of substance use disorder (SUD) in remission may benefit from stimulant medication.</a:t>
            </a:r>
          </a:p>
          <a:p>
            <a:pPr algn="l">
              <a:buFont typeface="Arial" panose="020B0604020202020204" pitchFamily="34" charset="0"/>
              <a:buChar char="•"/>
            </a:pPr>
            <a:r>
              <a:rPr lang="en-US" b="0" i="0" dirty="0">
                <a:solidFill>
                  <a:srgbClr val="374151"/>
                </a:solidFill>
                <a:effectLst/>
                <a:latin typeface="+mj-lt"/>
              </a:rPr>
              <a:t>Methylphenidate OROS or </a:t>
            </a:r>
            <a:r>
              <a:rPr lang="en-US" b="0" i="0" dirty="0" err="1">
                <a:solidFill>
                  <a:srgbClr val="374151"/>
                </a:solidFill>
                <a:effectLst/>
                <a:latin typeface="+mj-lt"/>
              </a:rPr>
              <a:t>lisdexamfetamine</a:t>
            </a:r>
            <a:r>
              <a:rPr lang="en-US" b="0" i="0" dirty="0">
                <a:solidFill>
                  <a:srgbClr val="374151"/>
                </a:solidFill>
                <a:effectLst/>
                <a:latin typeface="+mj-lt"/>
              </a:rPr>
              <a:t> are preferred options to reduce the risk of nonmedical use via formulation manipulation to induce a rapid peak level in the serum.</a:t>
            </a:r>
            <a:endParaRPr lang="en-US" b="0" i="0" dirty="0">
              <a:solidFill>
                <a:srgbClr val="374151"/>
              </a:solidFill>
              <a:effectLst/>
              <a:latin typeface="Söhne"/>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45 Light" panose="020B0500000000000000"/>
                <a:ea typeface="Times New Roman" panose="02020603050405020304" pitchFamily="18" charset="0"/>
              </a:rPr>
              <a:t>8. Drug</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and</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online.</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a:t>
            </a:r>
            <a:r>
              <a:rPr lang="en-US" sz="1200" spc="-1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Methylphenidate</a:t>
            </a:r>
            <a:r>
              <a:rPr lang="en-US" sz="1200" dirty="0">
                <a:effectLst/>
                <a:latin typeface="Helvetica 45 Light" panose="020B0500000000000000"/>
                <a:ea typeface="Times New Roman" panose="02020603050405020304" pitchFamily="18" charset="0"/>
              </a:rPr>
              <a:t>.</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November</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9,</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 Comparisons </a:t>
            </a:r>
            <a:r>
              <a:rPr lang="en-US" sz="1200" dirty="0" err="1">
                <a:effectLst/>
                <a:latin typeface="Helvetica 45 Light" panose="020B0500000000000000"/>
                <a:ea typeface="Times New Roman" panose="02020603050405020304" pitchFamily="18" charset="0"/>
              </a:rPr>
              <a:t>eAnswers</a:t>
            </a:r>
            <a:r>
              <a:rPr lang="en-US" sz="1200" dirty="0">
                <a:effectLst/>
                <a:latin typeface="Helvetica 45 Light" panose="020B0500000000000000"/>
                <a:ea typeface="Times New Roman" panose="02020603050405020304" pitchFamily="18" charset="0"/>
              </a:rPr>
              <a:t> online: </a:t>
            </a:r>
            <a:r>
              <a:rPr lang="en-US" sz="1200" dirty="0">
                <a:effectLst/>
                <a:latin typeface="Helvetica 45 Light" panose="020B0500000000000000"/>
                <a:ea typeface="Times New Roman" panose="02020603050405020304" pitchFamily="18" charset="0"/>
                <a:hlinkClick r:id="rId3"/>
              </a:rPr>
              <a:t>https://online.factsandcomparisons.com</a:t>
            </a:r>
            <a:endParaRPr lang="en-US" sz="1200" dirty="0">
              <a:effectLst/>
              <a:latin typeface="Helvetica 45 Light" panose="020B050000000000000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13</a:t>
            </a:fld>
            <a:endParaRPr lang="en-US"/>
          </a:p>
        </p:txBody>
      </p:sp>
    </p:spTree>
    <p:extLst>
      <p:ext uri="{BB962C8B-B14F-4D97-AF65-F5344CB8AC3E}">
        <p14:creationId xmlns:p14="http://schemas.microsoft.com/office/powerpoint/2010/main" val="298632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Long-Acting Formulations: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Preferred for school-aged children, adolescents, and adults due to their extended duration of action. These formulations offer several advantages, including the ability to avoid the need for medication administration during school hours, ensure continuous symptom coverage throughout the day, prevent the occurrence of peak and valley effects, and ultimately enhance medication adherence.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14</a:t>
            </a:fld>
            <a:endParaRPr lang="en-US"/>
          </a:p>
        </p:txBody>
      </p:sp>
    </p:spTree>
    <p:extLst>
      <p:ext uri="{BB962C8B-B14F-4D97-AF65-F5344CB8AC3E}">
        <p14:creationId xmlns:p14="http://schemas.microsoft.com/office/powerpoint/2010/main" val="305577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Here is a visual representation of how </a:t>
            </a:r>
            <a:r>
              <a:rPr lang="en-US" b="0" i="0" dirty="0">
                <a:solidFill>
                  <a:srgbClr val="374151"/>
                </a:solidFill>
                <a:effectLst/>
                <a:latin typeface="+mj-lt"/>
              </a:rPr>
              <a:t>long-acting stimulants provide a more consistent and even plasma concentration than short-acting ones. This leads to smoother and more sustained symptom control throughout the day.</a:t>
            </a:r>
            <a:endParaRPr lang="en-US" dirty="0">
              <a:latin typeface="+mj-lt"/>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15</a:t>
            </a:fld>
            <a:endParaRPr lang="en-US"/>
          </a:p>
        </p:txBody>
      </p:sp>
    </p:spTree>
    <p:extLst>
      <p:ext uri="{BB962C8B-B14F-4D97-AF65-F5344CB8AC3E}">
        <p14:creationId xmlns:p14="http://schemas.microsoft.com/office/powerpoint/2010/main" val="123676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Research Insight:</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A retrospective study conducted in 2009 compared various ADHD medications, including atomoxetine, long-acting stimulants, intermediate-acting stimulants, short-acting stimulants, bupropion, and alpha-2 adrenergic agonists.</a:t>
            </a:r>
          </a:p>
          <a:p>
            <a:pPr algn="l">
              <a:buFont typeface="Arial" panose="020B0604020202020204" pitchFamily="34" charset="0"/>
              <a:buChar char="•"/>
            </a:pPr>
            <a:r>
              <a:rPr lang="en-US" b="0" i="0" dirty="0">
                <a:solidFill>
                  <a:srgbClr val="374151"/>
                </a:solidFill>
                <a:effectLst/>
                <a:latin typeface="Söhne"/>
              </a:rPr>
              <a:t>The study found that atomoxetine and long-acting stimulants were more likely to lead to monotherapy unless the patient had a hyperactive component of ADHD. This suggests that long-acting stimulants can be effective as standalone treatments for many patients.</a:t>
            </a:r>
          </a:p>
          <a:p>
            <a:endParaRPr lang="en-US" dirty="0"/>
          </a:p>
          <a:p>
            <a:pPr marL="342900" indent="-342900">
              <a:buFont typeface="+mj-lt"/>
              <a:buAutoNum type="arabicPeriod"/>
            </a:pPr>
            <a:r>
              <a:rPr lang="en-US" sz="1200" dirty="0">
                <a:effectLst/>
                <a:latin typeface="Helvetica 45 Light" panose="020B0500000000000000"/>
                <a:ea typeface="Times New Roman" panose="02020603050405020304" pitchFamily="18" charset="0"/>
              </a:rPr>
              <a:t>Pohl,</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G.</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M.,</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Van</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Brunt,</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L.,</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Ye,</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W.,</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Stoops,</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W.</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W.,</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Johnston,</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J.</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(2009).</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retrospective</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claims</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analysis</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of combination</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therapy</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in</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the</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treatment</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of</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adult</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attention-deficit/hyperactivity</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disorder</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t>
            </a:r>
            <a:r>
              <a:rPr lang="en-US" sz="1200" dirty="0" err="1">
                <a:effectLst/>
                <a:latin typeface="Helvetica 45 Light" panose="020B0500000000000000"/>
                <a:ea typeface="Times New Roman" panose="02020603050405020304" pitchFamily="18" charset="0"/>
              </a:rPr>
              <a:t>Adhd</a:t>
            </a:r>
            <a:r>
              <a:rPr lang="en-US" sz="1200" dirty="0">
                <a:effectLst/>
                <a:latin typeface="Helvetica 45 Light" panose="020B0500000000000000"/>
                <a:ea typeface="Times New Roman" panose="02020603050405020304" pitchFamily="18" charset="0"/>
              </a:rPr>
              <a:t>).</a:t>
            </a:r>
            <a:r>
              <a:rPr lang="en-US" sz="1200" spc="-2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BMC</a:t>
            </a:r>
            <a:r>
              <a:rPr lang="en-US" sz="1200" i="1" spc="-2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Health Services Research</a:t>
            </a:r>
            <a:r>
              <a:rPr lang="en-US" sz="120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9</a:t>
            </a:r>
            <a:r>
              <a:rPr lang="en-US" sz="1200" dirty="0">
                <a:effectLst/>
                <a:latin typeface="Helvetica 45 Light" panose="020B0500000000000000"/>
                <a:ea typeface="Times New Roman" panose="02020603050405020304" pitchFamily="18" charset="0"/>
              </a:rPr>
              <a:t>(1), 95. </a:t>
            </a:r>
            <a:r>
              <a:rPr lang="en-US" sz="1200" u="sng" dirty="0">
                <a:solidFill>
                  <a:srgbClr val="0562C1"/>
                </a:solidFill>
                <a:effectLst/>
                <a:latin typeface="Helvetica 45 Light" panose="020B0500000000000000"/>
                <a:ea typeface="Times New Roman" panose="02020603050405020304" pitchFamily="18" charset="0"/>
                <a:hlinkClick r:id="rId3"/>
              </a:rPr>
              <a:t>https://doi.org/10.1186/1472-6963-9-95</a:t>
            </a:r>
            <a:endParaRPr lang="en-US" sz="1200" u="sng" dirty="0">
              <a:solidFill>
                <a:srgbClr val="0562C1"/>
              </a:solidFill>
              <a:effectLst/>
              <a:latin typeface="Helvetica 45 Light" panose="020B0500000000000000"/>
              <a:ea typeface="Times New Roman" panose="02020603050405020304" pitchFamily="18" charset="0"/>
            </a:endParaRPr>
          </a:p>
          <a:p>
            <a:pPr marL="342900" indent="-342900">
              <a:buFont typeface="+mj-lt"/>
              <a:buAutoNum type="arabicPeriod"/>
            </a:pPr>
            <a:r>
              <a:rPr lang="en-US" sz="1200" kern="100" dirty="0">
                <a:effectLst/>
                <a:latin typeface="Helvetica 45 Light" panose="020B0500000000000000"/>
                <a:ea typeface="Calibri" panose="020F0502020204030204" pitchFamily="34" charset="0"/>
              </a:rPr>
              <a:t>Srivastava, et al. 2013. Impact of reducing dosing frequency on adherence to oral therapies: a literature review and meta-analysis. </a:t>
            </a:r>
            <a:r>
              <a:rPr lang="en-US" sz="1200" i="1" kern="100" dirty="0">
                <a:effectLst/>
                <a:latin typeface="Helvetica 45 Light" panose="020B0500000000000000"/>
                <a:ea typeface="Calibri" panose="020F0502020204030204" pitchFamily="34" charset="0"/>
              </a:rPr>
              <a:t>Patient Prefer Adherence. </a:t>
            </a:r>
            <a:r>
              <a:rPr lang="en-US" sz="1200" i="1" kern="100" dirty="0">
                <a:latin typeface="Helvetica 45 Light" panose="020B0500000000000000"/>
                <a:ea typeface="Calibri" panose="020F0502020204030204" pitchFamily="34" charset="0"/>
              </a:rPr>
              <a:t>2</a:t>
            </a:r>
            <a:r>
              <a:rPr lang="en-US" sz="1200" kern="100" dirty="0">
                <a:effectLst/>
                <a:latin typeface="Helvetica 45 Light" panose="020B0500000000000000"/>
                <a:ea typeface="Calibri" panose="020F0502020204030204" pitchFamily="34" charset="0"/>
              </a:rPr>
              <a:t>0; 7:419-34. </a:t>
            </a:r>
            <a:endParaRPr lang="en-US" sz="1200" dirty="0">
              <a:latin typeface="Helvetica 45 Light" panose="020B0500000000000000"/>
            </a:endParaRP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16</a:t>
            </a:fld>
            <a:endParaRPr lang="en-US"/>
          </a:p>
        </p:txBody>
      </p:sp>
    </p:spTree>
    <p:extLst>
      <p:ext uri="{BB962C8B-B14F-4D97-AF65-F5344CB8AC3E}">
        <p14:creationId xmlns:p14="http://schemas.microsoft.com/office/powerpoint/2010/main" val="209417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1" i="0" dirty="0">
                <a:solidFill>
                  <a:srgbClr val="374151"/>
                </a:solidFill>
                <a:effectLst/>
                <a:latin typeface="Söhne"/>
              </a:rPr>
              <a:t>Why are long-acting medications less likely to be misused?</a:t>
            </a:r>
            <a:endParaRPr lang="en-US" sz="4000" b="0" i="0" dirty="0">
              <a:solidFill>
                <a:srgbClr val="374151"/>
              </a:solidFill>
              <a:effectLst/>
              <a:latin typeface="Söhne"/>
            </a:endParaRPr>
          </a:p>
          <a:p>
            <a:pPr algn="l">
              <a:buFont typeface="Arial" panose="020B0604020202020204" pitchFamily="34" charset="0"/>
              <a:buChar char="•"/>
            </a:pPr>
            <a:r>
              <a:rPr lang="en-US" sz="4000" b="0" i="0" dirty="0">
                <a:solidFill>
                  <a:srgbClr val="374151"/>
                </a:solidFill>
                <a:effectLst/>
                <a:latin typeface="Söhne"/>
              </a:rPr>
              <a:t>Extended-release formulations of stimulants are generally less susceptible to misuse compared to immediate-release medications due to several factors.</a:t>
            </a:r>
          </a:p>
          <a:p>
            <a:pPr algn="l">
              <a:buFont typeface="Arial" panose="020B0604020202020204" pitchFamily="34" charset="0"/>
              <a:buChar char="•"/>
            </a:pPr>
            <a:r>
              <a:rPr lang="en-US" sz="4000" b="0" i="0" dirty="0">
                <a:solidFill>
                  <a:srgbClr val="374151"/>
                </a:solidFill>
                <a:effectLst/>
                <a:latin typeface="Söhne"/>
              </a:rPr>
              <a:t>They are harder to manipulate into forms for injection or intranasal use, reducing the potential for abuse.</a:t>
            </a:r>
          </a:p>
          <a:p>
            <a:pPr algn="l">
              <a:buFont typeface="Arial" panose="020B0604020202020204" pitchFamily="34" charset="0"/>
              <a:buChar char="•"/>
            </a:pPr>
            <a:r>
              <a:rPr lang="en-US" sz="4000" b="0" i="0" dirty="0">
                <a:solidFill>
                  <a:srgbClr val="374151"/>
                </a:solidFill>
                <a:effectLst/>
                <a:latin typeface="Söhne"/>
              </a:rPr>
              <a:t>Extended-release stimulants release the medication gradually over an extended period, resulting in lower peak plasma concentrations, which lowers the risk of abuse.</a:t>
            </a:r>
          </a:p>
          <a:p>
            <a:pPr algn="l">
              <a:buFont typeface="Arial" panose="020B0604020202020204" pitchFamily="34" charset="0"/>
              <a:buChar char="•"/>
            </a:pPr>
            <a:r>
              <a:rPr lang="en-US" sz="4000" b="0" i="0" dirty="0">
                <a:solidFill>
                  <a:srgbClr val="374151"/>
                </a:solidFill>
                <a:effectLst/>
                <a:latin typeface="Söhne"/>
              </a:rPr>
              <a:t>Some extended-release formulations are tamper-resistant, making them difficult to break, crush, or manipulate for non-therapeutic purposes.</a:t>
            </a:r>
          </a:p>
          <a:p>
            <a:pPr algn="l">
              <a:buFont typeface="Arial" panose="020B0604020202020204" pitchFamily="34" charset="0"/>
              <a:buChar char="•"/>
            </a:pPr>
            <a:r>
              <a:rPr lang="en-US" sz="4000" b="0" i="0" dirty="0">
                <a:solidFill>
                  <a:srgbClr val="374151"/>
                </a:solidFill>
                <a:effectLst/>
                <a:latin typeface="Söhne"/>
              </a:rPr>
              <a:t>Examples of tamper-resistant formulations include </a:t>
            </a:r>
            <a:r>
              <a:rPr lang="en-US" sz="4000" b="0" i="0" dirty="0" err="1">
                <a:solidFill>
                  <a:srgbClr val="374151"/>
                </a:solidFill>
                <a:effectLst/>
                <a:latin typeface="Söhne"/>
              </a:rPr>
              <a:t>Concerta</a:t>
            </a:r>
            <a:r>
              <a:rPr lang="en-US" sz="4000" b="0" i="0" dirty="0">
                <a:solidFill>
                  <a:srgbClr val="374151"/>
                </a:solidFill>
                <a:effectLst/>
                <a:latin typeface="Söhne"/>
              </a:rPr>
              <a:t> (a long-acting methylphenidate with an osmotic delivery system), Vyvanse (a long-acting amphetamine prodrug), and </a:t>
            </a:r>
            <a:r>
              <a:rPr lang="en-US" sz="4000" b="0" i="0" dirty="0" err="1">
                <a:solidFill>
                  <a:srgbClr val="374151"/>
                </a:solidFill>
                <a:effectLst/>
                <a:latin typeface="Söhne"/>
              </a:rPr>
              <a:t>QuilliChew</a:t>
            </a:r>
            <a:r>
              <a:rPr lang="en-US" sz="4000" b="0" i="0" dirty="0">
                <a:solidFill>
                  <a:srgbClr val="374151"/>
                </a:solidFill>
                <a:effectLst/>
                <a:latin typeface="Söhne"/>
              </a:rPr>
              <a:t> ER (chewable tablets with a unique polymer matrix that requires thorough chewing before swallowing).</a:t>
            </a:r>
          </a:p>
          <a:p>
            <a:pPr algn="l">
              <a:buFont typeface="Arial" panose="020B0604020202020204" pitchFamily="34" charset="0"/>
              <a:buNone/>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Helvetica 45 Light" panose="020B0500000000000000"/>
              </a:rPr>
              <a:t>11. Substance Abuse and Mental Health Services Administration (SAMHSA). (2015). </a:t>
            </a:r>
            <a:r>
              <a:rPr lang="en-US" sz="1200" i="1" dirty="0">
                <a:latin typeface="Helvetica 45 Light" panose="020B0500000000000000"/>
              </a:rPr>
              <a:t>Adults with attention deficit disorder and substance use disorders. </a:t>
            </a:r>
            <a:r>
              <a:rPr lang="en-US" sz="1200" dirty="0">
                <a:latin typeface="Helvetica 45 Light" panose="020B0500000000000000"/>
              </a:rPr>
              <a:t>Retrieved 2022, from SAMHSA: </a:t>
            </a:r>
            <a:r>
              <a:rPr lang="en-US" sz="1200" dirty="0">
                <a:latin typeface="Helvetica 45 Light" panose="020B0500000000000000"/>
                <a:hlinkClick r:id="rId3"/>
              </a:rPr>
              <a:t>https://store.samhsa.gov/sites/default/files/d7/priv/sma15-4925.pdf</a:t>
            </a:r>
            <a:endParaRPr lang="en-US" sz="1200" dirty="0">
              <a:latin typeface="Helvetica 45 Light" panose="020B0500000000000000"/>
            </a:endParaRPr>
          </a:p>
          <a:p>
            <a:pPr algn="l">
              <a:buFont typeface="Arial" panose="020B0604020202020204" pitchFamily="34" charset="0"/>
              <a:buNone/>
            </a:pPr>
            <a:endParaRPr lang="en-US" b="0" i="0" dirty="0">
              <a:solidFill>
                <a:srgbClr val="374151"/>
              </a:solidFill>
              <a:effectLst/>
              <a:latin typeface="Söhne"/>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294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not to say that you can’t or shouldn’t use a short-acting stimulant.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1" i="0" dirty="0">
                <a:solidFill>
                  <a:srgbClr val="374151"/>
                </a:solidFill>
                <a:effectLst/>
                <a:latin typeface="Söhne"/>
              </a:rPr>
              <a:t>Considerations for Short-Acting Stimulants</a:t>
            </a:r>
            <a:endParaRPr lang="en-US" b="0" i="0" dirty="0">
              <a:solidFill>
                <a:srgbClr val="374151"/>
              </a:solidFill>
              <a:effectLst/>
              <a:latin typeface="Söhne"/>
            </a:endParaRPr>
          </a:p>
          <a:p>
            <a:pPr algn="l"/>
            <a:r>
              <a:rPr lang="en-US" b="0" i="0" dirty="0">
                <a:solidFill>
                  <a:srgbClr val="374151"/>
                </a:solidFill>
                <a:effectLst/>
                <a:latin typeface="Söhne"/>
              </a:rPr>
              <a:t>Short-acting stimulants have their place in ADHD treatment and can be considered based on specific factors:</a:t>
            </a:r>
          </a:p>
          <a:p>
            <a:pPr algn="l">
              <a:buFont typeface="Arial" panose="020B0604020202020204" pitchFamily="34" charset="0"/>
              <a:buChar char="•"/>
            </a:pPr>
            <a:r>
              <a:rPr lang="en-US" b="0" i="0" dirty="0">
                <a:solidFill>
                  <a:srgbClr val="374151"/>
                </a:solidFill>
                <a:effectLst/>
                <a:latin typeface="Söhne"/>
              </a:rPr>
              <a:t>Additional Dosing: Short-acting stimulants can be used to provide an additional dose later in the day, extending the coverage of long-acting stimulants.</a:t>
            </a:r>
          </a:p>
          <a:p>
            <a:pPr algn="l">
              <a:buFont typeface="Arial" panose="020B0604020202020204" pitchFamily="34" charset="0"/>
              <a:buChar char="•"/>
            </a:pPr>
            <a:r>
              <a:rPr lang="en-US" b="0" i="0" dirty="0">
                <a:solidFill>
                  <a:srgbClr val="374151"/>
                </a:solidFill>
                <a:effectLst/>
                <a:latin typeface="Söhne"/>
              </a:rPr>
              <a:t>Limited Daily Need: They may be suitable when symptom relief is only required for a few hours a day.</a:t>
            </a:r>
          </a:p>
          <a:p>
            <a:pPr algn="l">
              <a:buFont typeface="Arial" panose="020B0604020202020204" pitchFamily="34" charset="0"/>
              <a:buChar char="•"/>
            </a:pPr>
            <a:r>
              <a:rPr lang="en-US" b="0" i="0" dirty="0">
                <a:solidFill>
                  <a:srgbClr val="374151"/>
                </a:solidFill>
                <a:effectLst/>
                <a:latin typeface="Söhne"/>
              </a:rPr>
              <a:t>Flexible Schedule: Short-acting stimulants allow for a more flexible dosing schedule.</a:t>
            </a:r>
          </a:p>
          <a:p>
            <a:pPr algn="l">
              <a:buFont typeface="Arial" panose="020B0604020202020204" pitchFamily="34" charset="0"/>
              <a:buChar char="•"/>
            </a:pPr>
            <a:r>
              <a:rPr lang="en-US" b="0" i="0" dirty="0">
                <a:solidFill>
                  <a:srgbClr val="374151"/>
                </a:solidFill>
                <a:effectLst/>
                <a:latin typeface="Söhne"/>
              </a:rPr>
              <a:t>Consideration Factors: Clinicians and patients should evaluate various factors, including the timing of symptom coverage, potential side effects, coexisting conditions, required formulation, insurance coverage, and cost when deciding on the initial pharmacological approach for ADHD treatment.</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18</a:t>
            </a:fld>
            <a:endParaRPr lang="en-US"/>
          </a:p>
        </p:txBody>
      </p:sp>
    </p:spTree>
    <p:extLst>
      <p:ext uri="{BB962C8B-B14F-4D97-AF65-F5344CB8AC3E}">
        <p14:creationId xmlns:p14="http://schemas.microsoft.com/office/powerpoint/2010/main" val="879091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not to say that you can’t or shouldn’t use a short-acting stimulant.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1" i="0" dirty="0">
                <a:solidFill>
                  <a:srgbClr val="374151"/>
                </a:solidFill>
                <a:effectLst/>
                <a:latin typeface="Söhne"/>
              </a:rPr>
              <a:t>Considerations for Short-Acting Stimulants</a:t>
            </a:r>
            <a:endParaRPr lang="en-US" b="0" i="0" dirty="0">
              <a:solidFill>
                <a:srgbClr val="374151"/>
              </a:solidFill>
              <a:effectLst/>
              <a:latin typeface="Söhne"/>
            </a:endParaRPr>
          </a:p>
          <a:p>
            <a:pPr algn="l"/>
            <a:r>
              <a:rPr lang="en-US" b="0" i="0" dirty="0">
                <a:solidFill>
                  <a:srgbClr val="374151"/>
                </a:solidFill>
                <a:effectLst/>
                <a:latin typeface="Söhne"/>
              </a:rPr>
              <a:t>Short-acting stimulants have their place in ADHD treatment and can be considered based on specific factors:</a:t>
            </a:r>
          </a:p>
          <a:p>
            <a:pPr algn="l">
              <a:buFont typeface="Arial" panose="020B0604020202020204" pitchFamily="34" charset="0"/>
              <a:buChar char="•"/>
            </a:pPr>
            <a:r>
              <a:rPr lang="en-US" b="0" i="0" dirty="0">
                <a:solidFill>
                  <a:srgbClr val="374151"/>
                </a:solidFill>
                <a:effectLst/>
                <a:latin typeface="Söhne"/>
              </a:rPr>
              <a:t>Additional Dosing: Short-acting stimulants can be used to provide an additional dose later in the day, extending the coverage of long-acting stimulants.</a:t>
            </a:r>
          </a:p>
          <a:p>
            <a:pPr algn="l">
              <a:buFont typeface="Arial" panose="020B0604020202020204" pitchFamily="34" charset="0"/>
              <a:buChar char="•"/>
            </a:pPr>
            <a:r>
              <a:rPr lang="en-US" b="0" i="0" dirty="0">
                <a:solidFill>
                  <a:srgbClr val="374151"/>
                </a:solidFill>
                <a:effectLst/>
                <a:latin typeface="Söhne"/>
              </a:rPr>
              <a:t>Limited Daily Need: They may be suitable when symptom relief is only required for a few hours a day.</a:t>
            </a:r>
          </a:p>
          <a:p>
            <a:pPr algn="l">
              <a:buFont typeface="Arial" panose="020B0604020202020204" pitchFamily="34" charset="0"/>
              <a:buChar char="•"/>
            </a:pPr>
            <a:r>
              <a:rPr lang="en-US" b="0" i="0" dirty="0">
                <a:solidFill>
                  <a:srgbClr val="374151"/>
                </a:solidFill>
                <a:effectLst/>
                <a:latin typeface="Söhne"/>
              </a:rPr>
              <a:t>Flexible Schedule: Short-acting stimulants allow for a more flexible dosing schedule.</a:t>
            </a:r>
          </a:p>
          <a:p>
            <a:pPr algn="l">
              <a:buFont typeface="Arial" panose="020B0604020202020204" pitchFamily="34" charset="0"/>
              <a:buChar char="•"/>
            </a:pPr>
            <a:r>
              <a:rPr lang="en-US" b="0" i="0" dirty="0">
                <a:solidFill>
                  <a:srgbClr val="374151"/>
                </a:solidFill>
                <a:effectLst/>
                <a:latin typeface="Söhne"/>
              </a:rPr>
              <a:t>Consideration Factors: Clinicians and patients should evaluate various factors, including the timing of symptom coverage, potential side effects, coexisting conditions, required formulation, insurance coverage, and cost when deciding on the initial pharmacological approach for ADHD treatment.</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19</a:t>
            </a:fld>
            <a:endParaRPr lang="en-US"/>
          </a:p>
        </p:txBody>
      </p:sp>
    </p:spTree>
    <p:extLst>
      <p:ext uri="{BB962C8B-B14F-4D97-AF65-F5344CB8AC3E}">
        <p14:creationId xmlns:p14="http://schemas.microsoft.com/office/powerpoint/2010/main" val="2075771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not to say that you can’t or shouldn’t use a short-acting stimulant.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1" i="0" dirty="0">
                <a:solidFill>
                  <a:srgbClr val="374151"/>
                </a:solidFill>
                <a:effectLst/>
                <a:latin typeface="Söhne"/>
              </a:rPr>
              <a:t>Considerations for Short-Acting Stimulants</a:t>
            </a:r>
            <a:endParaRPr lang="en-US" b="0" i="0" dirty="0">
              <a:solidFill>
                <a:srgbClr val="374151"/>
              </a:solidFill>
              <a:effectLst/>
              <a:latin typeface="Söhne"/>
            </a:endParaRPr>
          </a:p>
          <a:p>
            <a:pPr algn="l"/>
            <a:r>
              <a:rPr lang="en-US" b="0" i="0" dirty="0">
                <a:solidFill>
                  <a:srgbClr val="374151"/>
                </a:solidFill>
                <a:effectLst/>
                <a:latin typeface="Söhne"/>
              </a:rPr>
              <a:t>Short-acting stimulants have their place in ADHD treatment and can be considered based on specific factors:</a:t>
            </a:r>
          </a:p>
          <a:p>
            <a:pPr algn="l">
              <a:buFont typeface="Arial" panose="020B0604020202020204" pitchFamily="34" charset="0"/>
              <a:buChar char="•"/>
            </a:pPr>
            <a:r>
              <a:rPr lang="en-US" b="0" i="0" dirty="0">
                <a:solidFill>
                  <a:srgbClr val="374151"/>
                </a:solidFill>
                <a:effectLst/>
                <a:latin typeface="Söhne"/>
              </a:rPr>
              <a:t>Additional Dosing: Short-acting stimulants can be used to provide an additional dose later in the day, extending the coverage of long-acting stimulants.</a:t>
            </a:r>
          </a:p>
          <a:p>
            <a:pPr algn="l">
              <a:buFont typeface="Arial" panose="020B0604020202020204" pitchFamily="34" charset="0"/>
              <a:buChar char="•"/>
            </a:pPr>
            <a:r>
              <a:rPr lang="en-US" b="0" i="0" dirty="0">
                <a:solidFill>
                  <a:srgbClr val="374151"/>
                </a:solidFill>
                <a:effectLst/>
                <a:latin typeface="Söhne"/>
              </a:rPr>
              <a:t>Limited Daily Need: They may be suitable when symptom relief is only required for a few hours a day.</a:t>
            </a:r>
          </a:p>
          <a:p>
            <a:pPr algn="l">
              <a:buFont typeface="Arial" panose="020B0604020202020204" pitchFamily="34" charset="0"/>
              <a:buChar char="•"/>
            </a:pPr>
            <a:r>
              <a:rPr lang="en-US" b="0" i="0" dirty="0">
                <a:solidFill>
                  <a:srgbClr val="374151"/>
                </a:solidFill>
                <a:effectLst/>
                <a:latin typeface="Söhne"/>
              </a:rPr>
              <a:t>Flexible Schedule: Short-acting stimulants allow for a more flexible dosing schedule.</a:t>
            </a:r>
          </a:p>
          <a:p>
            <a:pPr algn="l">
              <a:buFont typeface="Arial" panose="020B0604020202020204" pitchFamily="34" charset="0"/>
              <a:buChar char="•"/>
            </a:pPr>
            <a:r>
              <a:rPr lang="en-US" b="0" i="0" dirty="0">
                <a:solidFill>
                  <a:srgbClr val="374151"/>
                </a:solidFill>
                <a:effectLst/>
                <a:latin typeface="Söhne"/>
              </a:rPr>
              <a:t>Consideration Factors: Clinicians and patients should evaluate various factors, including the timing of symptom coverage, potential side effects, coexisting conditions, required formulation, insurance coverage, and cost when deciding on the initial pharmacological approach for ADHD treatment.</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20</a:t>
            </a:fld>
            <a:endParaRPr lang="en-US"/>
          </a:p>
        </p:txBody>
      </p:sp>
    </p:spTree>
    <p:extLst>
      <p:ext uri="{BB962C8B-B14F-4D97-AF65-F5344CB8AC3E}">
        <p14:creationId xmlns:p14="http://schemas.microsoft.com/office/powerpoint/2010/main" val="37778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delete if we don’t need </a:t>
            </a:r>
          </a:p>
        </p:txBody>
      </p:sp>
      <p:sp>
        <p:nvSpPr>
          <p:cNvPr id="4" name="Slide Number Placeholder 3"/>
          <p:cNvSpPr>
            <a:spLocks noGrp="1"/>
          </p:cNvSpPr>
          <p:nvPr>
            <p:ph type="sldNum" sz="quarter" idx="5"/>
          </p:nvPr>
        </p:nvSpPr>
        <p:spPr/>
        <p:txBody>
          <a:bodyPr/>
          <a:lstStyle/>
          <a:p>
            <a:fld id="{F8BB6F0E-EE31-409C-9972-8CA2EF1FC29B}" type="slidenum">
              <a:rPr lang="en-US" smtClean="0"/>
              <a:t>3</a:t>
            </a:fld>
            <a:endParaRPr lang="en-US"/>
          </a:p>
        </p:txBody>
      </p:sp>
    </p:spTree>
    <p:extLst>
      <p:ext uri="{BB962C8B-B14F-4D97-AF65-F5344CB8AC3E}">
        <p14:creationId xmlns:p14="http://schemas.microsoft.com/office/powerpoint/2010/main" val="2419772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not to say that you can’t or shouldn’t use a short-acting stimulant.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1" i="0" dirty="0">
                <a:solidFill>
                  <a:srgbClr val="374151"/>
                </a:solidFill>
                <a:effectLst/>
                <a:latin typeface="Söhne"/>
              </a:rPr>
              <a:t>Considerations for Short-Acting Stimulants</a:t>
            </a:r>
            <a:endParaRPr lang="en-US" b="0" i="0" dirty="0">
              <a:solidFill>
                <a:srgbClr val="374151"/>
              </a:solidFill>
              <a:effectLst/>
              <a:latin typeface="Söhne"/>
            </a:endParaRPr>
          </a:p>
          <a:p>
            <a:pPr algn="l"/>
            <a:r>
              <a:rPr lang="en-US" b="0" i="0" dirty="0">
                <a:solidFill>
                  <a:srgbClr val="374151"/>
                </a:solidFill>
                <a:effectLst/>
                <a:latin typeface="Söhne"/>
              </a:rPr>
              <a:t>Short-acting stimulants have their place in ADHD treatment and can be considered based on specific factors:</a:t>
            </a:r>
          </a:p>
          <a:p>
            <a:pPr algn="l">
              <a:buFont typeface="Arial" panose="020B0604020202020204" pitchFamily="34" charset="0"/>
              <a:buChar char="•"/>
            </a:pPr>
            <a:r>
              <a:rPr lang="en-US" b="0" i="0" dirty="0">
                <a:solidFill>
                  <a:srgbClr val="374151"/>
                </a:solidFill>
                <a:effectLst/>
                <a:latin typeface="Söhne"/>
              </a:rPr>
              <a:t>Additional Dosing: Short-acting stimulants can be used to provide an additional dose later in the day, extending the coverage of long-acting stimulants.</a:t>
            </a:r>
          </a:p>
          <a:p>
            <a:pPr algn="l">
              <a:buFont typeface="Arial" panose="020B0604020202020204" pitchFamily="34" charset="0"/>
              <a:buChar char="•"/>
            </a:pPr>
            <a:r>
              <a:rPr lang="en-US" b="0" i="0" dirty="0">
                <a:solidFill>
                  <a:srgbClr val="374151"/>
                </a:solidFill>
                <a:effectLst/>
                <a:latin typeface="Söhne"/>
              </a:rPr>
              <a:t>Limited Daily Need: They may be suitable when symptom relief is only required for a few hours a day.</a:t>
            </a:r>
          </a:p>
          <a:p>
            <a:pPr algn="l">
              <a:buFont typeface="Arial" panose="020B0604020202020204" pitchFamily="34" charset="0"/>
              <a:buChar char="•"/>
            </a:pPr>
            <a:r>
              <a:rPr lang="en-US" b="0" i="0" dirty="0">
                <a:solidFill>
                  <a:srgbClr val="374151"/>
                </a:solidFill>
                <a:effectLst/>
                <a:latin typeface="Söhne"/>
              </a:rPr>
              <a:t>Flexible Schedule: Short-acting stimulants allow for a more flexible dosing schedule.</a:t>
            </a:r>
          </a:p>
          <a:p>
            <a:pPr algn="l">
              <a:buFont typeface="Arial" panose="020B0604020202020204" pitchFamily="34" charset="0"/>
              <a:buChar char="•"/>
            </a:pPr>
            <a:r>
              <a:rPr lang="en-US" b="0" i="0" dirty="0">
                <a:solidFill>
                  <a:srgbClr val="374151"/>
                </a:solidFill>
                <a:effectLst/>
                <a:latin typeface="Söhne"/>
              </a:rPr>
              <a:t>Consideration Factors: Clinicians and patients should evaluate various factors, including the timing of symptom coverage, potential side effects, coexisting conditions, required formulation, insurance coverage, and cost when deciding on the initial pharmacological approach for ADHD treatment.</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21</a:t>
            </a:fld>
            <a:endParaRPr lang="en-US"/>
          </a:p>
        </p:txBody>
      </p:sp>
    </p:spTree>
    <p:extLst>
      <p:ext uri="{BB962C8B-B14F-4D97-AF65-F5344CB8AC3E}">
        <p14:creationId xmlns:p14="http://schemas.microsoft.com/office/powerpoint/2010/main" val="1898021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not to say that you can’t or shouldn’t use a short-acting stimulant.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1" i="0" dirty="0">
                <a:solidFill>
                  <a:srgbClr val="374151"/>
                </a:solidFill>
                <a:effectLst/>
                <a:latin typeface="Söhne"/>
              </a:rPr>
              <a:t>Considerations for Short-Acting Stimulants</a:t>
            </a:r>
            <a:endParaRPr lang="en-US" b="0" i="0" dirty="0">
              <a:solidFill>
                <a:srgbClr val="374151"/>
              </a:solidFill>
              <a:effectLst/>
              <a:latin typeface="Söhne"/>
            </a:endParaRPr>
          </a:p>
          <a:p>
            <a:pPr algn="l"/>
            <a:r>
              <a:rPr lang="en-US" b="0" i="0" dirty="0">
                <a:solidFill>
                  <a:srgbClr val="374151"/>
                </a:solidFill>
                <a:effectLst/>
                <a:latin typeface="Söhne"/>
              </a:rPr>
              <a:t>Short-acting stimulants have their place in ADHD treatment and can be considered based on specific factors:</a:t>
            </a:r>
          </a:p>
          <a:p>
            <a:pPr algn="l">
              <a:buFont typeface="Arial" panose="020B0604020202020204" pitchFamily="34" charset="0"/>
              <a:buChar char="•"/>
            </a:pPr>
            <a:r>
              <a:rPr lang="en-US" b="0" i="0" dirty="0">
                <a:solidFill>
                  <a:srgbClr val="374151"/>
                </a:solidFill>
                <a:effectLst/>
                <a:latin typeface="Söhne"/>
              </a:rPr>
              <a:t>Additional Dosing: Short-acting stimulants can be used to provide an additional dose later in the day, extending the coverage of long-acting stimulants.</a:t>
            </a:r>
          </a:p>
          <a:p>
            <a:pPr algn="l">
              <a:buFont typeface="Arial" panose="020B0604020202020204" pitchFamily="34" charset="0"/>
              <a:buChar char="•"/>
            </a:pPr>
            <a:r>
              <a:rPr lang="en-US" b="0" i="0" dirty="0">
                <a:solidFill>
                  <a:srgbClr val="374151"/>
                </a:solidFill>
                <a:effectLst/>
                <a:latin typeface="Söhne"/>
              </a:rPr>
              <a:t>Limited Daily Need: They may be suitable when symptom relief is only required for a few hours a day.</a:t>
            </a:r>
          </a:p>
          <a:p>
            <a:pPr algn="l">
              <a:buFont typeface="Arial" panose="020B0604020202020204" pitchFamily="34" charset="0"/>
              <a:buChar char="•"/>
            </a:pPr>
            <a:r>
              <a:rPr lang="en-US" b="0" i="0" dirty="0">
                <a:solidFill>
                  <a:srgbClr val="374151"/>
                </a:solidFill>
                <a:effectLst/>
                <a:latin typeface="Söhne"/>
              </a:rPr>
              <a:t>Flexible Schedule: Short-acting stimulants allow for a more flexible dosing schedule.</a:t>
            </a:r>
          </a:p>
          <a:p>
            <a:pPr algn="l">
              <a:buFont typeface="Arial" panose="020B0604020202020204" pitchFamily="34" charset="0"/>
              <a:buChar char="•"/>
            </a:pPr>
            <a:r>
              <a:rPr lang="en-US" b="0" i="0" dirty="0">
                <a:solidFill>
                  <a:srgbClr val="374151"/>
                </a:solidFill>
                <a:effectLst/>
                <a:latin typeface="Söhne"/>
              </a:rPr>
              <a:t>Consideration Factors: Clinicians and patients should evaluate various factors, including the timing of symptom coverage, potential side effects, coexisting conditions, required formulation, insurance coverage, and cost when deciding on the initial pharmacological approach for ADHD treatment.</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22</a:t>
            </a:fld>
            <a:endParaRPr lang="en-US"/>
          </a:p>
        </p:txBody>
      </p:sp>
    </p:spTree>
    <p:extLst>
      <p:ext uri="{BB962C8B-B14F-4D97-AF65-F5344CB8AC3E}">
        <p14:creationId xmlns:p14="http://schemas.microsoft.com/office/powerpoint/2010/main" val="588003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Contraindications, Patient Preferences, and Stigma:</a:t>
            </a:r>
            <a:r>
              <a:rPr lang="en-US" b="0" i="0" dirty="0">
                <a:solidFill>
                  <a:srgbClr val="374151"/>
                </a:solidFill>
                <a:effectLst/>
                <a:latin typeface="+mj-lt"/>
              </a:rPr>
              <a:t> Not everyone is an ideal candidate for stimulant medications such as methylphenidate. Some individuals may have a history of substance use disorder, or they might experience heightened sensitivity to stimulants, making them less suitable.</a:t>
            </a:r>
          </a:p>
          <a:p>
            <a:pPr algn="l"/>
            <a:r>
              <a:rPr lang="en-US" b="0" i="0" dirty="0">
                <a:solidFill>
                  <a:srgbClr val="374151"/>
                </a:solidFill>
                <a:effectLst/>
                <a:latin typeface="+mj-lt"/>
              </a:rPr>
              <a:t>Furthermore, it's important to consider that certain patients or their families may harbor concerns regarding the use of controlled medications. These concerns often revolve around the stigma attached to such medications, which can be particularly relevant in West Virginia's healthcare environment.</a:t>
            </a:r>
          </a:p>
          <a:p>
            <a:pPr algn="l"/>
            <a:r>
              <a:rPr lang="en-US" b="0" i="0" dirty="0">
                <a:solidFill>
                  <a:srgbClr val="374151"/>
                </a:solidFill>
                <a:effectLst/>
                <a:latin typeface="+mj-lt"/>
              </a:rPr>
              <a:t>Non-stimulant treatment alternatives offer a valuable solution in cases of medical contraindications or concerns related to the stigma associated with controlled substances. By providing these non-stimulant options, we demonstrate our commitment to delivering personalized, stigma-sensitive care that respects the unique needs and preferences of each patient. This approach aligns seamlessly with our goal of fostering a supportive and inclusive healthcare environment in West Virginia.</a:t>
            </a:r>
          </a:p>
        </p:txBody>
      </p:sp>
      <p:sp>
        <p:nvSpPr>
          <p:cNvPr id="4" name="Slide Number Placeholder 3"/>
          <p:cNvSpPr>
            <a:spLocks noGrp="1"/>
          </p:cNvSpPr>
          <p:nvPr>
            <p:ph type="sldNum" sz="quarter" idx="5"/>
          </p:nvPr>
        </p:nvSpPr>
        <p:spPr/>
        <p:txBody>
          <a:bodyPr/>
          <a:lstStyle/>
          <a:p>
            <a:fld id="{F8BB6F0E-EE31-409C-9972-8CA2EF1FC29B}" type="slidenum">
              <a:rPr lang="en-US" smtClean="0"/>
              <a:t>23</a:t>
            </a:fld>
            <a:endParaRPr lang="en-US"/>
          </a:p>
        </p:txBody>
      </p:sp>
    </p:spTree>
    <p:extLst>
      <p:ext uri="{BB962C8B-B14F-4D97-AF65-F5344CB8AC3E}">
        <p14:creationId xmlns:p14="http://schemas.microsoft.com/office/powerpoint/2010/main" val="2570767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Non-Stimulant Alternative: SNRIs</a:t>
            </a:r>
            <a:endParaRPr lang="en-US" b="0" i="0" dirty="0">
              <a:solidFill>
                <a:srgbClr val="374151"/>
              </a:solidFill>
              <a:effectLst/>
              <a:latin typeface="Söhne"/>
            </a:endParaRPr>
          </a:p>
          <a:p>
            <a:pPr algn="l"/>
            <a:r>
              <a:rPr lang="en-US" b="0" i="0" dirty="0">
                <a:solidFill>
                  <a:srgbClr val="374151"/>
                </a:solidFill>
                <a:effectLst/>
                <a:latin typeface="Söhne"/>
              </a:rPr>
              <a:t>SNRIs (Selective-Norepinephrine Reuptake Inhibitors) are a non-stimulant alternative for ADHD treatment. They work indirectly by increasing the concentration of norepinephrine in the synaptic cleft.</a:t>
            </a:r>
          </a:p>
          <a:p>
            <a:pPr algn="l"/>
            <a:r>
              <a:rPr lang="en-US" b="0" i="0" dirty="0">
                <a:solidFill>
                  <a:srgbClr val="374151"/>
                </a:solidFill>
                <a:effectLst/>
                <a:latin typeface="Söhne"/>
              </a:rPr>
              <a:t>There are two FDA-approved SNRIs for ADHD treatment. It’s essential to note that, unlike stimulants, SNRIs take approximately 6-8 weeks to reach their full therapeutic effect. Patient education is crucial to help them understand the need for patience as the medication builds to its therapeutic level.</a:t>
            </a:r>
          </a:p>
          <a:p>
            <a:endParaRPr lang="en-US" dirty="0"/>
          </a:p>
          <a:p>
            <a:pPr marL="0" indent="0">
              <a:buFont typeface="+mj-lt"/>
              <a:buNone/>
            </a:pPr>
            <a:r>
              <a:rPr lang="en-US" sz="1200" dirty="0">
                <a:effectLst/>
                <a:latin typeface="Helvetica 45 Light" panose="020B0500000000000000"/>
                <a:ea typeface="Times New Roman" panose="02020603050405020304" pitchFamily="18" charset="0"/>
              </a:rPr>
              <a:t>12. Drug</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online.</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(2021b).</a:t>
            </a:r>
            <a:r>
              <a:rPr lang="en-US" sz="1200" spc="-2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Atomoxetine</a:t>
            </a:r>
            <a:r>
              <a:rPr lang="en-US" sz="1200" dirty="0">
                <a:effectLst/>
                <a:latin typeface="Helvetica 45 Light" panose="020B0500000000000000"/>
                <a:ea typeface="Times New Roman" panose="02020603050405020304" pitchFamily="18" charset="0"/>
              </a:rPr>
              <a:t>.</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November</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9,</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 Comparisons </a:t>
            </a:r>
            <a:r>
              <a:rPr lang="en-US" sz="1200" dirty="0" err="1">
                <a:effectLst/>
                <a:latin typeface="Helvetica 45 Light" panose="020B0500000000000000"/>
                <a:ea typeface="Times New Roman" panose="02020603050405020304" pitchFamily="18" charset="0"/>
              </a:rPr>
              <a:t>eAnswers</a:t>
            </a:r>
            <a:r>
              <a:rPr lang="en-US" sz="1200" dirty="0">
                <a:effectLst/>
                <a:latin typeface="Helvetica 45 Light" panose="020B0500000000000000"/>
                <a:ea typeface="Times New Roman" panose="02020603050405020304" pitchFamily="18" charset="0"/>
              </a:rPr>
              <a:t> online: https://online.factsandcomparisons.com</a:t>
            </a:r>
          </a:p>
          <a:p>
            <a:pPr marL="0" indent="0">
              <a:buFont typeface="+mj-lt"/>
              <a:buNone/>
            </a:pPr>
            <a:r>
              <a:rPr lang="en-US" sz="1200" dirty="0">
                <a:effectLst/>
                <a:latin typeface="Helvetica 45 Light" panose="020B0500000000000000"/>
                <a:ea typeface="Times New Roman" panose="02020603050405020304" pitchFamily="18" charset="0"/>
              </a:rPr>
              <a:t>13. Drug</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online.</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(2021c).</a:t>
            </a:r>
            <a:r>
              <a:rPr lang="en-US" sz="1200" spc="-1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Viloxazine</a:t>
            </a:r>
            <a:r>
              <a:rPr lang="en-US" sz="1200" dirty="0">
                <a:effectLst/>
                <a:latin typeface="Helvetica 45 Light" panose="020B0500000000000000"/>
                <a:ea typeface="Times New Roman" panose="02020603050405020304" pitchFamily="18" charset="0"/>
              </a:rPr>
              <a:t>.</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November</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9,</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 </a:t>
            </a:r>
            <a:r>
              <a:rPr lang="en-US" sz="1200" dirty="0" err="1">
                <a:effectLst/>
                <a:latin typeface="Helvetica 45 Light" panose="020B0500000000000000"/>
                <a:ea typeface="Times New Roman" panose="02020603050405020304" pitchFamily="18" charset="0"/>
              </a:rPr>
              <a:t>eAnswers</a:t>
            </a:r>
            <a:r>
              <a:rPr lang="en-US" sz="1200" dirty="0">
                <a:effectLst/>
                <a:latin typeface="Helvetica 45 Light" panose="020B0500000000000000"/>
                <a:ea typeface="Times New Roman" panose="02020603050405020304" pitchFamily="18" charset="0"/>
              </a:rPr>
              <a:t> online: </a:t>
            </a:r>
            <a:r>
              <a:rPr lang="en-US" sz="1200" u="sng" dirty="0">
                <a:solidFill>
                  <a:srgbClr val="0562C1"/>
                </a:solidFill>
                <a:effectLst/>
                <a:latin typeface="Helvetica 45 Light" panose="020B0500000000000000"/>
                <a:ea typeface="Times New Roman" panose="02020603050405020304" pitchFamily="18" charset="0"/>
                <a:hlinkClick r:id="rId3"/>
              </a:rPr>
              <a:t>https://online.factsandcomparisons.com</a:t>
            </a:r>
            <a:endParaRPr lang="en-US" sz="1200" u="sng" dirty="0">
              <a:solidFill>
                <a:srgbClr val="0562C1"/>
              </a:solidFill>
              <a:effectLst/>
              <a:latin typeface="Helvetica 45 Light" panose="020B050000000000000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24</a:t>
            </a:fld>
            <a:endParaRPr lang="en-US"/>
          </a:p>
        </p:txBody>
      </p:sp>
    </p:spTree>
    <p:extLst>
      <p:ext uri="{BB962C8B-B14F-4D97-AF65-F5344CB8AC3E}">
        <p14:creationId xmlns:p14="http://schemas.microsoft.com/office/powerpoint/2010/main" val="3643350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Atomoxetine: A Non-Stimulant Option</a:t>
            </a:r>
            <a:endParaRPr lang="en-US" b="0" i="0" dirty="0">
              <a:solidFill>
                <a:srgbClr val="374151"/>
              </a:solidFill>
              <a:effectLst/>
              <a:latin typeface="+mj-lt"/>
            </a:endParaRPr>
          </a:p>
          <a:p>
            <a:pPr algn="l"/>
            <a:r>
              <a:rPr lang="en-US" b="0" i="0" dirty="0">
                <a:solidFill>
                  <a:srgbClr val="374151"/>
                </a:solidFill>
                <a:effectLst/>
                <a:latin typeface="+mj-lt"/>
              </a:rPr>
              <a:t>Atomoxetine is a valuable option for patients, both children, and adults when stimulants are not effective, not appropriate, intolerable, or contraindicated. Unlike prescription stimulants, atomoxetine is not a controlled substance.</a:t>
            </a:r>
          </a:p>
          <a:p>
            <a:pPr algn="l"/>
            <a:r>
              <a:rPr lang="en-US" b="0" i="0" dirty="0">
                <a:solidFill>
                  <a:srgbClr val="374151"/>
                </a:solidFill>
                <a:effectLst/>
                <a:latin typeface="+mj-lt"/>
              </a:rPr>
              <a:t>While atomoxetine, with an effect size of 0.7, has not shown superiority over stimulants for treating ADHD symptoms, multiple studies have demonstrated its effectiveness compared to a placebo.</a:t>
            </a:r>
          </a:p>
          <a:p>
            <a:pPr algn="l"/>
            <a:r>
              <a:rPr lang="en-US" b="0" i="0" dirty="0">
                <a:solidFill>
                  <a:srgbClr val="374151"/>
                </a:solidFill>
                <a:effectLst/>
                <a:latin typeface="+mj-lt"/>
              </a:rPr>
              <a:t>However, it's important to note that although rare, patients should be monitored for signs of liver failure, such as jaundice or changes in urine color. If these symptoms occur, the medication should be immediately discontinued, and liver function tests should be conducted.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45 Light" panose="020B0500000000000000"/>
                <a:ea typeface="Times New Roman" panose="02020603050405020304" pitchFamily="18" charset="0"/>
              </a:rPr>
              <a:t>12. Drug</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Online.</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(2021b).</a:t>
            </a:r>
            <a:r>
              <a:rPr lang="en-US" sz="1200" spc="-2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Atomoxetine</a:t>
            </a:r>
            <a:r>
              <a:rPr lang="en-US" sz="1200" dirty="0">
                <a:effectLst/>
                <a:latin typeface="Helvetica 45 Light" panose="020B0500000000000000"/>
                <a:ea typeface="Times New Roman" panose="02020603050405020304" pitchFamily="18" charset="0"/>
              </a:rPr>
              <a:t>.</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November</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9,</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 Comparisons </a:t>
            </a:r>
            <a:r>
              <a:rPr lang="en-US" sz="1200" dirty="0" err="1">
                <a:effectLst/>
                <a:latin typeface="Helvetica 45 Light" panose="020B0500000000000000"/>
                <a:ea typeface="Times New Roman" panose="02020603050405020304" pitchFamily="18" charset="0"/>
              </a:rPr>
              <a:t>eAnswers</a:t>
            </a:r>
            <a:r>
              <a:rPr lang="en-US" sz="1200" dirty="0">
                <a:effectLst/>
                <a:latin typeface="Helvetica 45 Light" panose="020B0500000000000000"/>
                <a:ea typeface="Times New Roman" panose="02020603050405020304" pitchFamily="18" charset="0"/>
              </a:rPr>
              <a:t> online: https://online.factsandcomparisons.com</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25</a:t>
            </a:fld>
            <a:endParaRPr lang="en-US"/>
          </a:p>
        </p:txBody>
      </p:sp>
    </p:spTree>
    <p:extLst>
      <p:ext uri="{BB962C8B-B14F-4D97-AF65-F5344CB8AC3E}">
        <p14:creationId xmlns:p14="http://schemas.microsoft.com/office/powerpoint/2010/main" val="4049476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Viloxazine: A New Non-Stimulant Option</a:t>
            </a:r>
            <a:endParaRPr lang="en-US" b="0" i="0" dirty="0">
              <a:solidFill>
                <a:srgbClr val="374151"/>
              </a:solidFill>
              <a:effectLst/>
              <a:latin typeface="+mj-lt"/>
            </a:endParaRPr>
          </a:p>
          <a:p>
            <a:pPr algn="l"/>
            <a:r>
              <a:rPr lang="en-US" b="0" i="0" dirty="0">
                <a:solidFill>
                  <a:srgbClr val="374151"/>
                </a:solidFill>
                <a:effectLst/>
                <a:latin typeface="+mj-lt"/>
              </a:rPr>
              <a:t>Viloxazine, a more recent addition to ADHD treatment options, gained FDA approval in 2021 for use in pediatric patients aged 6 to 17 years and in 2022 for adults with ADHD.</a:t>
            </a:r>
          </a:p>
          <a:p>
            <a:pPr algn="l"/>
            <a:r>
              <a:rPr lang="en-US" b="0" i="0" dirty="0">
                <a:solidFill>
                  <a:srgbClr val="374151"/>
                </a:solidFill>
                <a:effectLst/>
                <a:latin typeface="+mj-lt"/>
              </a:rPr>
              <a:t>This non-stimulant, non-controlled medication has demonstrated effectiveness in treating ADHD symptoms in children aged 6 and older when compared to a placebo. Viloxazine shares a similar mechanism of action with atomoxetine, leading to a comparable side effect profile, including increased diastolic blood pressure, elevated heart rate, drowsiness, and headaches.</a:t>
            </a:r>
          </a:p>
          <a:p>
            <a:pPr algn="l"/>
            <a:r>
              <a:rPr lang="en-US" b="0" i="0" dirty="0">
                <a:solidFill>
                  <a:srgbClr val="374151"/>
                </a:solidFill>
                <a:effectLst/>
                <a:latin typeface="+mj-lt"/>
              </a:rPr>
              <a:t>It's important to note that Viloxazine may not yet have a generic version available, potentially affecting patient affordability and accessibility.</a:t>
            </a:r>
          </a:p>
          <a:p>
            <a:endParaRPr lang="en-US"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Times New Roman" panose="02020603050405020304" pitchFamily="18" charset="0"/>
              </a:rPr>
              <a:t>13. Drug</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Facts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and</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Comparisons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online.</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(2021c).</a:t>
            </a:r>
            <a:r>
              <a:rPr lang="en-US" sz="1200" spc="-15" dirty="0">
                <a:effectLst/>
                <a:latin typeface="+mj-lt"/>
                <a:ea typeface="Times New Roman" panose="02020603050405020304" pitchFamily="18" charset="0"/>
              </a:rPr>
              <a:t> </a:t>
            </a:r>
            <a:r>
              <a:rPr lang="en-US" sz="1200" i="1" dirty="0">
                <a:effectLst/>
                <a:latin typeface="+mj-lt"/>
                <a:ea typeface="Times New Roman" panose="02020603050405020304" pitchFamily="18" charset="0"/>
              </a:rPr>
              <a:t>Viloxazine</a:t>
            </a:r>
            <a:r>
              <a:rPr lang="en-US" sz="1200" dirty="0">
                <a:effectLst/>
                <a:latin typeface="+mj-lt"/>
                <a:ea typeface="Times New Roman" panose="02020603050405020304" pitchFamily="18" charset="0"/>
              </a:rPr>
              <a:t>.</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Retrieved</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November</a:t>
            </a:r>
            <a:r>
              <a:rPr lang="en-US" sz="1200" spc="-25" dirty="0">
                <a:effectLst/>
                <a:latin typeface="+mj-lt"/>
                <a:ea typeface="Times New Roman" panose="02020603050405020304" pitchFamily="18" charset="0"/>
              </a:rPr>
              <a:t> </a:t>
            </a:r>
            <a:r>
              <a:rPr lang="en-US" sz="1200" dirty="0">
                <a:effectLst/>
                <a:latin typeface="+mj-lt"/>
                <a:ea typeface="Times New Roman" panose="02020603050405020304" pitchFamily="18" charset="0"/>
              </a:rPr>
              <a:t>9,</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2021,</a:t>
            </a:r>
            <a:r>
              <a:rPr lang="en-US" sz="1200" spc="-25" dirty="0">
                <a:effectLst/>
                <a:latin typeface="+mj-lt"/>
                <a:ea typeface="Times New Roman" panose="02020603050405020304" pitchFamily="18" charset="0"/>
              </a:rPr>
              <a:t> </a:t>
            </a:r>
            <a:r>
              <a:rPr lang="en-US" sz="1200" dirty="0">
                <a:effectLst/>
                <a:latin typeface="+mj-lt"/>
                <a:ea typeface="Times New Roman" panose="02020603050405020304" pitchFamily="18" charset="0"/>
              </a:rPr>
              <a:t>from</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Facts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&amp;</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Comparisons </a:t>
            </a:r>
            <a:r>
              <a:rPr lang="en-US" sz="1200" dirty="0" err="1">
                <a:effectLst/>
                <a:latin typeface="+mj-lt"/>
                <a:ea typeface="Times New Roman" panose="02020603050405020304" pitchFamily="18" charset="0"/>
              </a:rPr>
              <a:t>eAnswers</a:t>
            </a:r>
            <a:r>
              <a:rPr lang="en-US" sz="1200" dirty="0">
                <a:effectLst/>
                <a:latin typeface="+mj-lt"/>
                <a:ea typeface="Times New Roman" panose="02020603050405020304" pitchFamily="18" charset="0"/>
              </a:rPr>
              <a:t> online: </a:t>
            </a:r>
            <a:r>
              <a:rPr lang="en-US" sz="1200" u="sng" dirty="0">
                <a:solidFill>
                  <a:srgbClr val="0562C1"/>
                </a:solidFill>
                <a:effectLst/>
                <a:latin typeface="+mj-lt"/>
                <a:ea typeface="Times New Roman" panose="02020603050405020304" pitchFamily="18" charset="0"/>
                <a:hlinkClick r:id="rId3"/>
              </a:rPr>
              <a:t>https://online.factsandcomparisons.com</a:t>
            </a:r>
            <a:endParaRPr lang="en-US" sz="1200" u="sng" dirty="0">
              <a:solidFill>
                <a:srgbClr val="0562C1"/>
              </a:solidFill>
              <a:effectLst/>
              <a:latin typeface="+mj-lt"/>
              <a:ea typeface="Times New Roman" panose="02020603050405020304" pitchFamily="18" charset="0"/>
            </a:endParaRPr>
          </a:p>
          <a:p>
            <a:endParaRPr lang="en-US" dirty="0">
              <a:latin typeface="+mj-lt"/>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26</a:t>
            </a:fld>
            <a:endParaRPr lang="en-US"/>
          </a:p>
        </p:txBody>
      </p:sp>
    </p:spTree>
    <p:extLst>
      <p:ext uri="{BB962C8B-B14F-4D97-AF65-F5344CB8AC3E}">
        <p14:creationId xmlns:p14="http://schemas.microsoft.com/office/powerpoint/2010/main" val="2833693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Clonidine and Guanfacine: Potential Options for ADHD</a:t>
            </a:r>
            <a:endParaRPr lang="en-US" b="0" i="0" dirty="0">
              <a:solidFill>
                <a:srgbClr val="374151"/>
              </a:solidFill>
              <a:effectLst/>
              <a:latin typeface="+mj-lt"/>
            </a:endParaRPr>
          </a:p>
          <a:p>
            <a:pPr algn="l"/>
            <a:r>
              <a:rPr lang="en-US" b="0" i="0" dirty="0">
                <a:solidFill>
                  <a:srgbClr val="374151"/>
                </a:solidFill>
                <a:effectLst/>
                <a:latin typeface="+mj-lt"/>
              </a:rPr>
              <a:t>While not officially approved by the FDA for the treatment of ADHD in adults, there is literature available to suggest that extended-release formulations of clonidine and guanfacine may be considered as treatment options in this population.</a:t>
            </a:r>
          </a:p>
          <a:p>
            <a:pPr algn="l"/>
            <a:r>
              <a:rPr lang="en-US" b="0" i="0" dirty="0">
                <a:solidFill>
                  <a:srgbClr val="374151"/>
                </a:solidFill>
                <a:effectLst/>
                <a:latin typeface="+mj-lt"/>
              </a:rPr>
              <a:t>It's worth noting that the AAP's Clinical Practice Guideline for ADHD in children and adolescents does not recommend the use of clonidine or guanfacine for preschool-aged children. However, the Society for Developmental and Behavioral Pediatrics Clinical Practice Guideline, published in 2020, does advise considering clonidine or guanfacine for children aged 3 to 6 with ADHD who exhibit severe impulsivity, aggression, oppositional behavior, and/or irritability. It's important to acknowledge that there is limited evidence available to support their use in this age group at this time.</a:t>
            </a:r>
          </a:p>
          <a:p>
            <a:endParaRPr kumimoji="0" lang="en-US" sz="1200" b="0" i="0" u="none" strike="noStrike" cap="none" normalizeH="0" baseline="0" dirty="0">
              <a:ln>
                <a:noFill/>
              </a:ln>
              <a:effectLst/>
              <a:latin typeface="+mj-lt"/>
            </a:endParaRPr>
          </a:p>
          <a:p>
            <a:pPr marL="0" indent="0">
              <a:buFont typeface="+mj-lt"/>
              <a:buNone/>
            </a:pPr>
            <a:r>
              <a:rPr lang="en-US" sz="1200" dirty="0">
                <a:effectLst/>
                <a:latin typeface="+mj-lt"/>
                <a:ea typeface="Times New Roman" panose="02020603050405020304" pitchFamily="18" charset="0"/>
              </a:rPr>
              <a:t>14. Drug</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Facts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and</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Comparisons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online.</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(2019).</a:t>
            </a:r>
            <a:r>
              <a:rPr lang="en-US" sz="1200" spc="-10" dirty="0">
                <a:effectLst/>
                <a:latin typeface="+mj-lt"/>
                <a:ea typeface="Times New Roman" panose="02020603050405020304" pitchFamily="18" charset="0"/>
              </a:rPr>
              <a:t> </a:t>
            </a:r>
            <a:r>
              <a:rPr lang="en-US" sz="1200" i="1" spc="-10" dirty="0">
                <a:effectLst/>
                <a:latin typeface="+mj-lt"/>
                <a:ea typeface="Times New Roman" panose="02020603050405020304" pitchFamily="18" charset="0"/>
              </a:rPr>
              <a:t>Guanfacine</a:t>
            </a:r>
            <a:r>
              <a:rPr lang="en-US" sz="1200" dirty="0">
                <a:effectLst/>
                <a:latin typeface="+mj-lt"/>
                <a:ea typeface="Times New Roman" panose="02020603050405020304" pitchFamily="18" charset="0"/>
              </a:rPr>
              <a:t>.</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Retrieved</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November</a:t>
            </a:r>
            <a:r>
              <a:rPr lang="en-US" sz="1200" spc="-25" dirty="0">
                <a:effectLst/>
                <a:latin typeface="+mj-lt"/>
                <a:ea typeface="Times New Roman" panose="02020603050405020304" pitchFamily="18" charset="0"/>
              </a:rPr>
              <a:t> </a:t>
            </a:r>
            <a:r>
              <a:rPr lang="en-US" sz="1200" dirty="0">
                <a:effectLst/>
                <a:latin typeface="+mj-lt"/>
                <a:ea typeface="Times New Roman" panose="02020603050405020304" pitchFamily="18" charset="0"/>
              </a:rPr>
              <a:t>9,</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2021,</a:t>
            </a:r>
            <a:r>
              <a:rPr lang="en-US" sz="1200" spc="-25" dirty="0">
                <a:effectLst/>
                <a:latin typeface="+mj-lt"/>
                <a:ea typeface="Times New Roman" panose="02020603050405020304" pitchFamily="18" charset="0"/>
              </a:rPr>
              <a:t> </a:t>
            </a:r>
            <a:r>
              <a:rPr lang="en-US" sz="1200" dirty="0">
                <a:effectLst/>
                <a:latin typeface="+mj-lt"/>
                <a:ea typeface="Times New Roman" panose="02020603050405020304" pitchFamily="18" charset="0"/>
              </a:rPr>
              <a:t>from</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Facts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&amp;</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Comparisons </a:t>
            </a:r>
            <a:r>
              <a:rPr lang="en-US" sz="1200" dirty="0" err="1">
                <a:effectLst/>
                <a:latin typeface="+mj-lt"/>
                <a:ea typeface="Times New Roman" panose="02020603050405020304" pitchFamily="18" charset="0"/>
              </a:rPr>
              <a:t>eAnswers</a:t>
            </a:r>
            <a:r>
              <a:rPr lang="en-US" sz="1200" dirty="0">
                <a:effectLst/>
                <a:latin typeface="+mj-lt"/>
                <a:ea typeface="Times New Roman" panose="02020603050405020304" pitchFamily="18" charset="0"/>
              </a:rPr>
              <a:t> online: https://online.factsandcomparisons.com</a:t>
            </a:r>
          </a:p>
          <a:p>
            <a:pPr marL="0" indent="0">
              <a:buFont typeface="+mj-lt"/>
              <a:buNone/>
            </a:pPr>
            <a:r>
              <a:rPr lang="en-US" sz="1200" dirty="0">
                <a:effectLst/>
                <a:latin typeface="+mj-lt"/>
                <a:ea typeface="Times New Roman" panose="02020603050405020304" pitchFamily="18" charset="0"/>
              </a:rPr>
              <a:t>15. Drug</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Facts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and</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Comparisons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online.</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(2019).</a:t>
            </a:r>
            <a:r>
              <a:rPr lang="en-US" sz="1200" spc="-10" dirty="0">
                <a:effectLst/>
                <a:latin typeface="+mj-lt"/>
                <a:ea typeface="Times New Roman" panose="02020603050405020304" pitchFamily="18" charset="0"/>
              </a:rPr>
              <a:t> </a:t>
            </a:r>
            <a:r>
              <a:rPr lang="en-US" sz="1200" i="1" spc="-10" dirty="0">
                <a:latin typeface="+mj-lt"/>
                <a:ea typeface="Times New Roman" panose="02020603050405020304" pitchFamily="18" charset="0"/>
              </a:rPr>
              <a:t>Clonidine</a:t>
            </a:r>
            <a:r>
              <a:rPr lang="en-US" sz="1200" dirty="0">
                <a:effectLst/>
                <a:latin typeface="+mj-lt"/>
                <a:ea typeface="Times New Roman" panose="02020603050405020304" pitchFamily="18" charset="0"/>
              </a:rPr>
              <a:t>.</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Retrieved</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November</a:t>
            </a:r>
            <a:r>
              <a:rPr lang="en-US" sz="1200" spc="-25" dirty="0">
                <a:effectLst/>
                <a:latin typeface="+mj-lt"/>
                <a:ea typeface="Times New Roman" panose="02020603050405020304" pitchFamily="18" charset="0"/>
              </a:rPr>
              <a:t> </a:t>
            </a:r>
            <a:r>
              <a:rPr lang="en-US" sz="1200" dirty="0">
                <a:effectLst/>
                <a:latin typeface="+mj-lt"/>
                <a:ea typeface="Times New Roman" panose="02020603050405020304" pitchFamily="18" charset="0"/>
              </a:rPr>
              <a:t>9,</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2021,</a:t>
            </a:r>
            <a:r>
              <a:rPr lang="en-US" sz="1200" spc="-25" dirty="0">
                <a:effectLst/>
                <a:latin typeface="+mj-lt"/>
                <a:ea typeface="Times New Roman" panose="02020603050405020304" pitchFamily="18" charset="0"/>
              </a:rPr>
              <a:t> </a:t>
            </a:r>
            <a:r>
              <a:rPr lang="en-US" sz="1200" dirty="0">
                <a:effectLst/>
                <a:latin typeface="+mj-lt"/>
                <a:ea typeface="Times New Roman" panose="02020603050405020304" pitchFamily="18" charset="0"/>
              </a:rPr>
              <a:t>from</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Facts</a:t>
            </a:r>
            <a:r>
              <a:rPr lang="en-US" sz="1200" spc="-20" dirty="0">
                <a:effectLst/>
                <a:latin typeface="+mj-lt"/>
                <a:ea typeface="Times New Roman" panose="02020603050405020304" pitchFamily="18" charset="0"/>
              </a:rPr>
              <a:t> </a:t>
            </a:r>
            <a:r>
              <a:rPr lang="en-US" sz="1200" dirty="0">
                <a:effectLst/>
                <a:latin typeface="+mj-lt"/>
                <a:ea typeface="Times New Roman" panose="02020603050405020304" pitchFamily="18" charset="0"/>
              </a:rPr>
              <a:t>&amp;</a:t>
            </a:r>
            <a:r>
              <a:rPr lang="en-U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Comparisons </a:t>
            </a:r>
            <a:r>
              <a:rPr lang="en-US" sz="1200" dirty="0" err="1">
                <a:effectLst/>
                <a:latin typeface="+mj-lt"/>
                <a:ea typeface="Times New Roman" panose="02020603050405020304" pitchFamily="18" charset="0"/>
              </a:rPr>
              <a:t>eAnswers</a:t>
            </a:r>
            <a:r>
              <a:rPr lang="en-US" sz="1200" dirty="0">
                <a:effectLst/>
                <a:latin typeface="+mj-lt"/>
                <a:ea typeface="Times New Roman" panose="02020603050405020304" pitchFamily="18" charset="0"/>
              </a:rPr>
              <a:t> online: </a:t>
            </a:r>
            <a:r>
              <a:rPr lang="en-US" sz="1200" dirty="0">
                <a:effectLst/>
                <a:latin typeface="+mj-lt"/>
                <a:ea typeface="Times New Roman" panose="02020603050405020304" pitchFamily="18" charset="0"/>
                <a:hlinkClick r:id="rId3"/>
              </a:rPr>
              <a:t>https://online.factsandcomparisons.com</a:t>
            </a:r>
            <a:endParaRPr lang="en-US" sz="1200" u="sng" dirty="0">
              <a:solidFill>
                <a:srgbClr val="0562C1"/>
              </a:solidFill>
              <a:effectLst/>
              <a:latin typeface="+mj-lt"/>
              <a:ea typeface="Times New Roman" panose="02020603050405020304" pitchFamily="18" charset="0"/>
            </a:endParaRPr>
          </a:p>
          <a:p>
            <a:endParaRPr kumimoji="0" lang="en-US" sz="1200" b="0" i="0" u="none" strike="noStrike" cap="none" normalizeH="0" baseline="0" dirty="0">
              <a:ln>
                <a:noFill/>
              </a:ln>
              <a:effectLst/>
              <a:latin typeface="+mj-lt"/>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27</a:t>
            </a:fld>
            <a:endParaRPr lang="en-US"/>
          </a:p>
        </p:txBody>
      </p:sp>
    </p:spTree>
    <p:extLst>
      <p:ext uri="{BB962C8B-B14F-4D97-AF65-F5344CB8AC3E}">
        <p14:creationId xmlns:p14="http://schemas.microsoft.com/office/powerpoint/2010/main" val="2368295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Off-Label Medications for ADHD: Use with Caution</a:t>
            </a:r>
            <a:endParaRPr lang="en-US" b="0" i="0" dirty="0">
              <a:solidFill>
                <a:srgbClr val="374151"/>
              </a:solidFill>
              <a:effectLst/>
              <a:latin typeface="+mj-lt"/>
            </a:endParaRPr>
          </a:p>
          <a:p>
            <a:pPr algn="l"/>
            <a:r>
              <a:rPr lang="en-US" b="0" i="0" dirty="0">
                <a:solidFill>
                  <a:srgbClr val="374151"/>
                </a:solidFill>
                <a:effectLst/>
                <a:latin typeface="+mj-lt"/>
              </a:rPr>
              <a:t>It's important to note that certain medications may be used in clinical practice to treat ADHD, even though they do not have an FDA-approved indication for this purpose. The decision to use these off-label medications should be made with caution and careful consideration.</a:t>
            </a:r>
          </a:p>
          <a:p>
            <a:pPr algn="l"/>
            <a:r>
              <a:rPr lang="en-US" b="0" i="0" dirty="0">
                <a:solidFill>
                  <a:srgbClr val="374151"/>
                </a:solidFill>
                <a:effectLst/>
                <a:latin typeface="+mj-lt"/>
              </a:rPr>
              <a:t>These off-label medications may be appropriate for certain patients, particularly those with coexisting conditions that make traditional ADHD treatments less suitable. However, it's crucial to recognize that off-label medications have less documented safety and efficacy data for treating ADHD. Therefore, their use should only be considered under the careful discretion of a qualified clinician.</a:t>
            </a:r>
          </a:p>
          <a:p>
            <a:pPr algn="l"/>
            <a:r>
              <a:rPr lang="en-US" b="0" i="0" dirty="0">
                <a:solidFill>
                  <a:srgbClr val="374151"/>
                </a:solidFill>
                <a:effectLst/>
                <a:latin typeface="+mj-lt"/>
              </a:rPr>
              <a:t>In most cases, prescribing off-label medications for ADHD treatment should be reserved for specialists with specialized training in this area. If such treatment is deemed necessary, patients should be referred to these specialists for appropriate evaluation and management.</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28</a:t>
            </a:fld>
            <a:endParaRPr lang="en-US"/>
          </a:p>
        </p:txBody>
      </p:sp>
    </p:spTree>
    <p:extLst>
      <p:ext uri="{BB962C8B-B14F-4D97-AF65-F5344CB8AC3E}">
        <p14:creationId xmlns:p14="http://schemas.microsoft.com/office/powerpoint/2010/main" val="4271762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Bupropion for ADHD: Off-Label Use with Some Evidence</a:t>
            </a:r>
            <a:endParaRPr lang="en-US" b="0" i="0" dirty="0">
              <a:solidFill>
                <a:srgbClr val="374151"/>
              </a:solidFill>
              <a:effectLst/>
              <a:latin typeface="Söhne"/>
            </a:endParaRPr>
          </a:p>
          <a:p>
            <a:pPr algn="l"/>
            <a:r>
              <a:rPr lang="en-US" b="0" i="0" dirty="0">
                <a:solidFill>
                  <a:srgbClr val="374151"/>
                </a:solidFill>
                <a:effectLst/>
                <a:latin typeface="Söhne"/>
              </a:rPr>
              <a:t>While bupropion is not FDA-approved for the treatment of ADHD, it's worth noting that there is some evidence suggesting its potential efficacy in managing ADHD symptoms. A meta-analysis of 133 clinical trials involving children, adolescents, and adults with ADHD has shown that bupropion may be superior to placebo in reducing ADHD symptoms.</a:t>
            </a:r>
          </a:p>
          <a:p>
            <a:pPr algn="l"/>
            <a:r>
              <a:rPr lang="en-US" b="0" i="0" dirty="0">
                <a:solidFill>
                  <a:srgbClr val="374151"/>
                </a:solidFill>
                <a:effectLst/>
                <a:latin typeface="Söhne"/>
              </a:rPr>
              <a:t>However, it's important to emphasize that the use of bupropion for ADHD is considered off-label, meaning it is not the primary approved use of the medication. Clinicians should exercise caution and carefully assess individual patient needs and risk factors before considering bupropion as a treatment option for ADHD. Additionally, any off-label use of medications should be closely monitored and guided by a qualified healthcare professional.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45 Light" panose="020B0500000000000000"/>
                <a:ea typeface="Times New Roman" panose="02020603050405020304" pitchFamily="18" charset="0"/>
              </a:rPr>
              <a:t>16. Drug</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online.</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(2021d).</a:t>
            </a:r>
            <a:r>
              <a:rPr lang="en-US" sz="1200" spc="-2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Bupropion</a:t>
            </a:r>
            <a:r>
              <a:rPr lang="en-US" sz="1200" dirty="0">
                <a:effectLst/>
                <a:latin typeface="Helvetica 45 Light" panose="020B0500000000000000"/>
                <a:ea typeface="Times New Roman" panose="02020603050405020304" pitchFamily="18" charset="0"/>
              </a:rPr>
              <a:t>.</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November</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9,</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 </a:t>
            </a:r>
            <a:r>
              <a:rPr lang="en-US" sz="1200" dirty="0" err="1">
                <a:effectLst/>
                <a:latin typeface="Helvetica 45 Light" panose="020B0500000000000000"/>
                <a:ea typeface="Times New Roman" panose="02020603050405020304" pitchFamily="18" charset="0"/>
              </a:rPr>
              <a:t>eAnswers</a:t>
            </a:r>
            <a:r>
              <a:rPr lang="en-US" sz="1200" dirty="0">
                <a:effectLst/>
                <a:latin typeface="Helvetica 45 Light" panose="020B0500000000000000"/>
                <a:ea typeface="Times New Roman" panose="02020603050405020304" pitchFamily="18" charset="0"/>
              </a:rPr>
              <a:t> online: https://online.factsandcomparisons.com</a:t>
            </a: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29</a:t>
            </a:fld>
            <a:endParaRPr lang="en-US"/>
          </a:p>
        </p:txBody>
      </p:sp>
    </p:spTree>
    <p:extLst>
      <p:ext uri="{BB962C8B-B14F-4D97-AF65-F5344CB8AC3E}">
        <p14:creationId xmlns:p14="http://schemas.microsoft.com/office/powerpoint/2010/main" val="2258983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Modafinil for ADHD: Limited Efficacy and Risk of Misuse</a:t>
            </a:r>
            <a:endParaRPr lang="en-US" b="0" i="0" dirty="0">
              <a:solidFill>
                <a:srgbClr val="374151"/>
              </a:solidFill>
              <a:effectLst/>
              <a:latin typeface="Söhne"/>
            </a:endParaRPr>
          </a:p>
          <a:p>
            <a:pPr algn="l"/>
            <a:r>
              <a:rPr lang="en-US" b="0" i="0" dirty="0">
                <a:solidFill>
                  <a:srgbClr val="374151"/>
                </a:solidFill>
                <a:effectLst/>
                <a:latin typeface="Söhne"/>
              </a:rPr>
              <a:t>Modafinil is another medication that has been explored for the treatment of ADHD, particularly in children. Some clinicians and teachers have reported benefits in managing ADHD symptoms with modafinil in pediatric patients. However, it's essential to note that modafinil was not found to be efficacious in improving ADHD symptoms in adults when compared to placebo in clinical studies. Modafinil was not approved for use in children with ADHD due to the severe skin conditions associated with its adverse effect profile.</a:t>
            </a:r>
          </a:p>
          <a:p>
            <a:pPr algn="l"/>
            <a:r>
              <a:rPr lang="en-US" b="0" i="0" dirty="0">
                <a:solidFill>
                  <a:srgbClr val="374151"/>
                </a:solidFill>
                <a:effectLst/>
                <a:latin typeface="Söhne"/>
              </a:rPr>
              <a:t>It's crucial to exercise caution when considering modafinil for ADHD treatment due to its potential for misuse. Modafinil is classified as a DEA Schedule IV controlled substance, indicating a risk of abuse or dependence. Therefore, it should be reserved for patients who are considered suitable candidates for stimulant therapy and should only be prescribed and monitored by qualified healthcare professionals.</a:t>
            </a:r>
          </a:p>
          <a:p>
            <a:pPr algn="l"/>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45 Light" panose="020B0500000000000000"/>
                <a:ea typeface="Times New Roman" panose="02020603050405020304" pitchFamily="18" charset="0"/>
              </a:rPr>
              <a:t>17. Drug</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online.</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(2019).</a:t>
            </a:r>
            <a:r>
              <a:rPr lang="en-US" sz="1200" spc="-1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Modafinil</a:t>
            </a:r>
            <a:r>
              <a:rPr lang="en-US" sz="1200" dirty="0">
                <a:effectLst/>
                <a:latin typeface="Helvetica 45 Light" panose="020B0500000000000000"/>
                <a:ea typeface="Times New Roman" panose="02020603050405020304" pitchFamily="18" charset="0"/>
              </a:rPr>
              <a:t>.</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November</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9,</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Comparisons </a:t>
            </a:r>
            <a:r>
              <a:rPr lang="en-US" sz="1200" dirty="0" err="1">
                <a:effectLst/>
                <a:latin typeface="Helvetica 45 Light" panose="020B0500000000000000"/>
                <a:ea typeface="Times New Roman" panose="02020603050405020304" pitchFamily="18" charset="0"/>
              </a:rPr>
              <a:t>eAnswers</a:t>
            </a:r>
            <a:r>
              <a:rPr lang="en-US" sz="1200" dirty="0">
                <a:effectLst/>
                <a:latin typeface="Helvetica 45 Light" panose="020B0500000000000000"/>
                <a:ea typeface="Times New Roman" panose="02020603050405020304" pitchFamily="18" charset="0"/>
              </a:rPr>
              <a:t> online: https://online.factsandcomparisons.com</a:t>
            </a: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30</a:t>
            </a:fld>
            <a:endParaRPr lang="en-US"/>
          </a:p>
        </p:txBody>
      </p:sp>
    </p:spTree>
    <p:extLst>
      <p:ext uri="{BB962C8B-B14F-4D97-AF65-F5344CB8AC3E}">
        <p14:creationId xmlns:p14="http://schemas.microsoft.com/office/powerpoint/2010/main" val="131982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4</a:t>
            </a:fld>
            <a:endParaRPr lang="en-US"/>
          </a:p>
        </p:txBody>
      </p:sp>
    </p:spTree>
    <p:extLst>
      <p:ext uri="{BB962C8B-B14F-4D97-AF65-F5344CB8AC3E}">
        <p14:creationId xmlns:p14="http://schemas.microsoft.com/office/powerpoint/2010/main" val="1716797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Amantadine for ADHD: Off-Label Use with Potential Benefits</a:t>
            </a:r>
            <a:endParaRPr lang="en-US" b="0" i="0" dirty="0">
              <a:solidFill>
                <a:srgbClr val="374151"/>
              </a:solidFill>
              <a:effectLst/>
              <a:latin typeface="Söhne"/>
            </a:endParaRPr>
          </a:p>
          <a:p>
            <a:pPr algn="l"/>
            <a:r>
              <a:rPr lang="en-US" b="0" i="0" dirty="0">
                <a:solidFill>
                  <a:srgbClr val="374151"/>
                </a:solidFill>
                <a:effectLst/>
                <a:latin typeface="Söhne"/>
              </a:rPr>
              <a:t>Amantadine, primarily an antiviral medication, has shown promise in treating ADHD symptoms. It is worth noting that amantadine has demonstrated efficacy and tolerability, even in children as young as 1 year of age. However, it's essential to highlight that amantadine is not FDA-approved for the treatment of ADHD.</a:t>
            </a:r>
          </a:p>
          <a:p>
            <a:pPr algn="l"/>
            <a:r>
              <a:rPr lang="en-US" b="0" i="0" dirty="0">
                <a:solidFill>
                  <a:srgbClr val="374151"/>
                </a:solidFill>
                <a:effectLst/>
                <a:latin typeface="Söhne"/>
              </a:rPr>
              <a:t>While the reduction in ADHD symptoms with amantadine may be somewhat less pronounced compared to stimulant medications, it has been found to be effective in improving specific symptoms such as irritability, impulsiveness, hyperactivity, aggression, and oppositional behavior in children. This suggests that amantadine may be a valuable option for certain patients, especially when other treatments are not suitable or have not provided sufficient relief from these challenging symptoms.</a:t>
            </a:r>
          </a:p>
          <a:p>
            <a:pPr algn="l"/>
            <a:r>
              <a:rPr lang="en-US" b="0" i="0" dirty="0">
                <a:solidFill>
                  <a:srgbClr val="374151"/>
                </a:solidFill>
                <a:effectLst/>
                <a:latin typeface="Söhne"/>
              </a:rPr>
              <a:t>As with any off-label use of medications, the decision to prescribe amantadine for ADHD should be made with careful consideration and the informed judgment of the treating clinician. Patient response and potential side effects should be closely monitored In such cases.</a:t>
            </a:r>
          </a:p>
          <a:p>
            <a:pPr algn="l"/>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45 Light" panose="020B0500000000000000"/>
                <a:ea typeface="Times New Roman" panose="02020603050405020304" pitchFamily="18" charset="0"/>
              </a:rPr>
              <a:t>18. </a:t>
            </a:r>
            <a:r>
              <a:rPr lang="en-US" sz="1200" dirty="0" err="1">
                <a:effectLst/>
                <a:latin typeface="Helvetica 45 Light" panose="020B0500000000000000"/>
                <a:ea typeface="Times New Roman" panose="02020603050405020304" pitchFamily="18" charset="0"/>
              </a:rPr>
              <a:t>Donfrancesco</a:t>
            </a:r>
            <a:r>
              <a:rPr lang="en-US" sz="1200" dirty="0">
                <a:effectLst/>
                <a:latin typeface="Helvetica 45 Light" panose="020B0500000000000000"/>
                <a:ea typeface="Times New Roman" panose="02020603050405020304" pitchFamily="18" charset="0"/>
              </a:rPr>
              <a:t>, R., </a:t>
            </a:r>
            <a:r>
              <a:rPr lang="en-US" sz="1200" dirty="0" err="1">
                <a:effectLst/>
                <a:latin typeface="Helvetica 45 Light" panose="020B0500000000000000"/>
                <a:ea typeface="Times New Roman" panose="02020603050405020304" pitchFamily="18" charset="0"/>
              </a:rPr>
              <a:t>Calderoni</a:t>
            </a:r>
            <a:r>
              <a:rPr lang="en-US" sz="1200" dirty="0">
                <a:effectLst/>
                <a:latin typeface="Helvetica 45 Light" panose="020B0500000000000000"/>
                <a:ea typeface="Times New Roman" panose="02020603050405020304" pitchFamily="18" charset="0"/>
              </a:rPr>
              <a:t>, D., &amp; </a:t>
            </a:r>
            <a:r>
              <a:rPr lang="en-US" sz="1200" dirty="0" err="1">
                <a:effectLst/>
                <a:latin typeface="Helvetica 45 Light" panose="020B0500000000000000"/>
                <a:ea typeface="Times New Roman" panose="02020603050405020304" pitchFamily="18" charset="0"/>
              </a:rPr>
              <a:t>Vitiello</a:t>
            </a:r>
            <a:r>
              <a:rPr lang="en-US" sz="1200" dirty="0">
                <a:effectLst/>
                <a:latin typeface="Helvetica 45 Light" panose="020B0500000000000000"/>
                <a:ea typeface="Times New Roman" panose="02020603050405020304" pitchFamily="18" charset="0"/>
              </a:rPr>
              <a:t>, B. (2007). Open-label amantadine in children with attention- deficit/hyperactivity</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disorder.</a:t>
            </a:r>
            <a:r>
              <a:rPr lang="en-US" sz="1200" spc="-2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Journal</a:t>
            </a:r>
            <a:r>
              <a:rPr lang="en-US" sz="1200" i="1" spc="-2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of</a:t>
            </a:r>
            <a:r>
              <a:rPr lang="en-US" sz="1200" i="1" spc="-2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Child</a:t>
            </a:r>
            <a:r>
              <a:rPr lang="en-US" sz="1200" i="1" spc="-2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and</a:t>
            </a:r>
            <a:r>
              <a:rPr lang="en-US" sz="1200" i="1" spc="-1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Adolescent</a:t>
            </a:r>
            <a:r>
              <a:rPr lang="en-US" sz="1200" i="1" spc="-2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Psychopharmacology</a:t>
            </a:r>
            <a:r>
              <a:rPr lang="en-US" sz="1200" dirty="0">
                <a:effectLst/>
                <a:latin typeface="Helvetica 45 Light" panose="020B0500000000000000"/>
                <a:ea typeface="Times New Roman" panose="02020603050405020304" pitchFamily="18" charset="0"/>
              </a:rPr>
              <a:t>,</a:t>
            </a:r>
            <a:r>
              <a:rPr lang="en-US" sz="1200" spc="-3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17</a:t>
            </a:r>
            <a:r>
              <a:rPr lang="en-US" sz="1200" dirty="0">
                <a:effectLst/>
                <a:latin typeface="Helvetica 45 Light" panose="020B0500000000000000"/>
                <a:ea typeface="Times New Roman" panose="02020603050405020304" pitchFamily="18" charset="0"/>
              </a:rPr>
              <a:t>(5),</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657–663. </a:t>
            </a:r>
            <a:r>
              <a:rPr lang="en-US" sz="1200" u="sng" spc="-10" dirty="0">
                <a:solidFill>
                  <a:srgbClr val="0562C1"/>
                </a:solidFill>
                <a:effectLst/>
                <a:latin typeface="Helvetica 45 Light" panose="020B0500000000000000"/>
                <a:ea typeface="Times New Roman" panose="02020603050405020304" pitchFamily="18" charset="0"/>
                <a:hlinkClick r:id="rId3"/>
              </a:rPr>
              <a:t>https://doi.org/10.1089/cap.2006.0128</a:t>
            </a:r>
            <a:endParaRPr lang="en-US" sz="1200" u="sng" spc="-10" dirty="0">
              <a:solidFill>
                <a:srgbClr val="0562C1"/>
              </a:solidFill>
              <a:effectLst/>
              <a:latin typeface="Helvetica 45 Light" panose="020B0500000000000000"/>
              <a:ea typeface="Times New Roman" panose="02020603050405020304" pitchFamily="18" charset="0"/>
            </a:endParaRP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31</a:t>
            </a:fld>
            <a:endParaRPr lang="en-US"/>
          </a:p>
        </p:txBody>
      </p:sp>
    </p:spTree>
    <p:extLst>
      <p:ext uri="{BB962C8B-B14F-4D97-AF65-F5344CB8AC3E}">
        <p14:creationId xmlns:p14="http://schemas.microsoft.com/office/powerpoint/2010/main" val="1829280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Tricyclic Antidepressants (TCAs) for ADHD: An Off-Label Option with Caution</a:t>
            </a:r>
            <a:endParaRPr lang="en-US" b="0" i="0" dirty="0">
              <a:solidFill>
                <a:srgbClr val="374151"/>
              </a:solidFill>
              <a:effectLst/>
              <a:latin typeface="+mj-lt"/>
            </a:endParaRPr>
          </a:p>
          <a:p>
            <a:pPr algn="l"/>
            <a:r>
              <a:rPr lang="en-US" b="0" i="0" dirty="0">
                <a:solidFill>
                  <a:srgbClr val="374151"/>
                </a:solidFill>
                <a:effectLst/>
                <a:latin typeface="+mj-lt"/>
              </a:rPr>
              <a:t>Tricyclic Antidepressants (TCAs) have been considered as an off-label treatment option for reducing symptoms in individuals with ADHD. However, it's important to note that the evidence supporting their use for ADHD is weaker compared to the first-line medications recommended by the AACAP's Practice Parameter.</a:t>
            </a:r>
          </a:p>
          <a:p>
            <a:pPr algn="l"/>
            <a:r>
              <a:rPr lang="en-US" b="0" i="0" dirty="0">
                <a:solidFill>
                  <a:srgbClr val="374151"/>
                </a:solidFill>
                <a:effectLst/>
                <a:latin typeface="+mj-lt"/>
              </a:rPr>
              <a:t>Specific TCAs such as Desipramine, Nortriptyline, and Imipramine have been used off-label to address ADHD symptoms. Desipramine, in particular, may be beneficial for individuals with ADHD who also have a coexisting tic disorder. However, caution should be exercised when considering Desipramine due to its association with a rare but serious side effect: sudden death.</a:t>
            </a:r>
          </a:p>
          <a:p>
            <a:pPr algn="l"/>
            <a:r>
              <a:rPr lang="en-US" b="0" i="0" dirty="0">
                <a:solidFill>
                  <a:srgbClr val="374151"/>
                </a:solidFill>
                <a:effectLst/>
                <a:latin typeface="+mj-lt"/>
              </a:rPr>
              <a:t>Before initiating treatment with TCAs for ADHD, it is crucial to conduct a comprehensive cardiac evaluation, as these medications may pose cardiovascular risks. This evaluation helps ensure the safety of the patient and allows for informed decision-making regarding the use of TCAs in the context of ADHD treatment.</a:t>
            </a:r>
          </a:p>
          <a:p>
            <a:pPr algn="l"/>
            <a:endParaRPr lang="en-US" b="0" i="0" dirty="0">
              <a:solidFill>
                <a:srgbClr val="37415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45 Light" panose="020B0500000000000000"/>
                <a:ea typeface="Times New Roman" panose="02020603050405020304" pitchFamily="18" charset="0"/>
              </a:rPr>
              <a:t>19. Lexi-Drugs.</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December</a:t>
            </a:r>
            <a:r>
              <a:rPr lang="en-US" sz="1200" spc="-4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7).</a:t>
            </a:r>
            <a:r>
              <a:rPr lang="en-US" sz="1200" spc="-3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Desipramine</a:t>
            </a:r>
            <a:r>
              <a:rPr lang="en-US" sz="1200" dirty="0">
                <a:effectLst/>
                <a:latin typeface="Helvetica 45 Light" panose="020B0500000000000000"/>
                <a:ea typeface="Times New Roman" panose="02020603050405020304" pitchFamily="18" charset="0"/>
              </a:rPr>
              <a:t>.</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I.</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Wolters</a:t>
            </a:r>
            <a:r>
              <a:rPr lang="en-US" sz="1200" spc="-4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Kluwer</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UpToDate</a:t>
            </a:r>
            <a:r>
              <a:rPr lang="en-US" sz="1200" spc="-35" dirty="0">
                <a:effectLst/>
                <a:latin typeface="Helvetica 45 Light" panose="020B0500000000000000"/>
                <a:ea typeface="Times New Roman" panose="02020603050405020304" pitchFamily="18" charset="0"/>
              </a:rPr>
              <a:t> </a:t>
            </a:r>
            <a:r>
              <a:rPr lang="en-US" sz="1200" spc="-10" dirty="0">
                <a:effectLst/>
                <a:latin typeface="Helvetica 45 Light" panose="020B0500000000000000"/>
                <a:ea typeface="Times New Roman" panose="02020603050405020304" pitchFamily="18" charset="0"/>
              </a:rPr>
              <a:t>(Editor).</a:t>
            </a:r>
          </a:p>
          <a:p>
            <a:pPr algn="l"/>
            <a:endParaRPr lang="en-US" b="0" i="0" dirty="0">
              <a:solidFill>
                <a:srgbClr val="374151"/>
              </a:solidFill>
              <a:effectLst/>
              <a:latin typeface="+mj-lt"/>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32</a:t>
            </a:fld>
            <a:endParaRPr lang="en-US"/>
          </a:p>
        </p:txBody>
      </p:sp>
    </p:spTree>
    <p:extLst>
      <p:ext uri="{BB962C8B-B14F-4D97-AF65-F5344CB8AC3E}">
        <p14:creationId xmlns:p14="http://schemas.microsoft.com/office/powerpoint/2010/main" val="3054914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Monitoring and Follow-up in ADHD Treatment</a:t>
            </a:r>
            <a:endParaRPr lang="en-US" b="0" i="0" dirty="0">
              <a:solidFill>
                <a:srgbClr val="374151"/>
              </a:solidFill>
              <a:effectLst/>
              <a:latin typeface="+mj-lt"/>
            </a:endParaRPr>
          </a:p>
          <a:p>
            <a:pPr algn="l"/>
            <a:r>
              <a:rPr lang="en-US" b="0" i="0" dirty="0">
                <a:solidFill>
                  <a:srgbClr val="374151"/>
                </a:solidFill>
                <a:effectLst/>
                <a:latin typeface="+mj-lt"/>
              </a:rPr>
              <a:t>After initiating therapy for ADHD, a structured approach to monitoring and follow-up is crucial to optimize treatment outcomes and ensure patient safety. Here are the key recommendations for monitoring and follow-up in ADHD treatment:</a:t>
            </a:r>
          </a:p>
          <a:p>
            <a:pPr algn="l">
              <a:buFont typeface="+mj-lt"/>
              <a:buAutoNum type="arabicPeriod"/>
            </a:pPr>
            <a:r>
              <a:rPr lang="en-US" b="1" i="0" dirty="0">
                <a:solidFill>
                  <a:srgbClr val="374151"/>
                </a:solidFill>
                <a:effectLst/>
                <a:latin typeface="+mj-lt"/>
              </a:rPr>
              <a:t>Symptom Tracking:</a:t>
            </a:r>
            <a:r>
              <a:rPr lang="en-US" b="0" i="0" dirty="0">
                <a:solidFill>
                  <a:srgbClr val="374151"/>
                </a:solidFill>
                <a:effectLst/>
                <a:latin typeface="+mj-lt"/>
              </a:rPr>
              <a:t> Clinicians should regularly track the patient's symptomology, impairment, and overall improvement throughout the course of therapy. This helps assess the effectiveness of the treatment and make necessary adjustments.</a:t>
            </a:r>
          </a:p>
          <a:p>
            <a:pPr algn="l">
              <a:buFont typeface="+mj-lt"/>
              <a:buAutoNum type="arabicPeriod"/>
            </a:pPr>
            <a:r>
              <a:rPr lang="en-US" b="1" i="0" dirty="0">
                <a:solidFill>
                  <a:srgbClr val="374151"/>
                </a:solidFill>
                <a:effectLst/>
                <a:latin typeface="+mj-lt"/>
              </a:rPr>
              <a:t>Baseline Measurements:</a:t>
            </a:r>
            <a:r>
              <a:rPr lang="en-US" b="0" i="0" dirty="0">
                <a:solidFill>
                  <a:srgbClr val="374151"/>
                </a:solidFill>
                <a:effectLst/>
                <a:latin typeface="+mj-lt"/>
              </a:rPr>
              <a:t> Before starting pharmacological management of ADHD, baseline measurements should be documented. This includes measurements of height, weight, blood pressure, and heart rate. These baseline values serve as a reference point for monitoring changes during treatment.</a:t>
            </a:r>
          </a:p>
          <a:p>
            <a:pPr algn="l">
              <a:buFont typeface="+mj-lt"/>
              <a:buAutoNum type="arabicPeriod"/>
            </a:pPr>
            <a:r>
              <a:rPr lang="en-US" b="1" i="0" dirty="0">
                <a:solidFill>
                  <a:srgbClr val="374151"/>
                </a:solidFill>
                <a:effectLst/>
                <a:latin typeface="+mj-lt"/>
              </a:rPr>
              <a:t>Initiation of New Medication:</a:t>
            </a:r>
            <a:r>
              <a:rPr lang="en-US" b="0" i="0" dirty="0">
                <a:solidFill>
                  <a:srgbClr val="374151"/>
                </a:solidFill>
                <a:effectLst/>
                <a:latin typeface="+mj-lt"/>
              </a:rPr>
              <a:t> When a new medication is initiated, it is recommended to schedule a follow-up visit within 14 to 21 days. This early follow-up allows for close monitoring of the patient's response to the medication.</a:t>
            </a:r>
          </a:p>
          <a:p>
            <a:pPr algn="l">
              <a:buFont typeface="+mj-lt"/>
              <a:buAutoNum type="arabicPeriod"/>
            </a:pPr>
            <a:r>
              <a:rPr lang="en-US" b="1" i="0" dirty="0">
                <a:solidFill>
                  <a:srgbClr val="374151"/>
                </a:solidFill>
                <a:effectLst/>
                <a:latin typeface="+mj-lt"/>
              </a:rPr>
              <a:t>Frequency of Follow-up:</a:t>
            </a:r>
            <a:r>
              <a:rPr lang="en-US" b="0" i="0" dirty="0">
                <a:solidFill>
                  <a:srgbClr val="374151"/>
                </a:solidFill>
                <a:effectLst/>
                <a:latin typeface="+mj-lt"/>
              </a:rPr>
              <a:t> The recommended frequency of follow-up visits can vary, but it generally includes more frequent visits initially and less frequent ones as symptoms improve. Recommendations include:</a:t>
            </a:r>
          </a:p>
          <a:p>
            <a:pPr marL="742950" lvl="1" indent="-285750" algn="l">
              <a:buFont typeface="+mj-lt"/>
              <a:buAutoNum type="arabicPeriod"/>
            </a:pPr>
            <a:r>
              <a:rPr lang="en-US" b="0" i="0" dirty="0">
                <a:solidFill>
                  <a:srgbClr val="374151"/>
                </a:solidFill>
                <a:effectLst/>
                <a:latin typeface="+mj-lt"/>
              </a:rPr>
              <a:t>AAP and AAFP: Follow-up every 30 days until symptoms improve, then every 3 to 6 months.</a:t>
            </a:r>
          </a:p>
          <a:p>
            <a:pPr marL="742950" lvl="1" indent="-285750" algn="l">
              <a:buFont typeface="+mj-lt"/>
              <a:buAutoNum type="arabicPeriod"/>
            </a:pPr>
            <a:r>
              <a:rPr lang="en-US" b="0" i="0" dirty="0">
                <a:solidFill>
                  <a:srgbClr val="374151"/>
                </a:solidFill>
                <a:effectLst/>
                <a:latin typeface="+mj-lt"/>
              </a:rPr>
              <a:t>CHADD: Quarterly monitoring if the patient is stable on their regimen.</a:t>
            </a:r>
          </a:p>
          <a:p>
            <a:pPr marL="742950" lvl="1" indent="-285750" algn="l">
              <a:buFont typeface="+mj-lt"/>
              <a:buAutoNum type="arabicPeriod"/>
            </a:pPr>
            <a:r>
              <a:rPr lang="en-US" b="0" i="0" dirty="0">
                <a:solidFill>
                  <a:srgbClr val="374151"/>
                </a:solidFill>
                <a:effectLst/>
                <a:latin typeface="+mj-lt"/>
              </a:rPr>
              <a:t>Other organizations may recommend 30-, 60-, and 180-day follow-up visits at the start of a new medication.</a:t>
            </a:r>
          </a:p>
          <a:p>
            <a:pPr algn="l">
              <a:buFont typeface="+mj-lt"/>
              <a:buAutoNum type="arabicPeriod"/>
            </a:pPr>
            <a:r>
              <a:rPr lang="en-US" b="1" i="0" dirty="0">
                <a:solidFill>
                  <a:srgbClr val="374151"/>
                </a:solidFill>
                <a:effectLst/>
                <a:latin typeface="+mj-lt"/>
              </a:rPr>
              <a:t>Titration and Medication Adjustment:</a:t>
            </a:r>
            <a:r>
              <a:rPr lang="en-US" b="0" i="0" dirty="0">
                <a:solidFill>
                  <a:srgbClr val="374151"/>
                </a:solidFill>
                <a:effectLst/>
                <a:latin typeface="+mj-lt"/>
              </a:rPr>
              <a:t> Careful titration and monitoring of medications should occur to ensure that the dose is appropriately adjusted. This balance between efficacy and tolerability is essential for successful treatment.</a:t>
            </a:r>
          </a:p>
          <a:p>
            <a:pPr algn="l">
              <a:buFont typeface="+mj-lt"/>
              <a:buAutoNum type="arabicPeriod"/>
            </a:pPr>
            <a:r>
              <a:rPr lang="en-US" b="1" i="0" dirty="0">
                <a:solidFill>
                  <a:srgbClr val="374151"/>
                </a:solidFill>
                <a:effectLst/>
                <a:latin typeface="+mj-lt"/>
              </a:rPr>
              <a:t>State Regulations:</a:t>
            </a:r>
            <a:r>
              <a:rPr lang="en-US" b="0" i="0" dirty="0">
                <a:solidFill>
                  <a:srgbClr val="374151"/>
                </a:solidFill>
                <a:effectLst/>
                <a:latin typeface="+mj-lt"/>
              </a:rPr>
              <a:t> In West Virginia, specific regulations govern the prescription of stimulant medications. Patients in this state should be evaluated at least every three months, as stimulant prescriptions cannot be provided for more than a total of three months' supply according to West Virginia Code of State Regulations. The frequency of visits may increase when coexisting conditions are present.</a:t>
            </a:r>
          </a:p>
          <a:p>
            <a:pPr algn="l">
              <a:buFont typeface="+mj-lt"/>
              <a:buAutoNum type="arabicPeriod"/>
            </a:pPr>
            <a:endParaRPr lang="en-US" b="0" i="0" dirty="0">
              <a:solidFill>
                <a:srgbClr val="374151"/>
              </a:solidFill>
              <a:effectLst/>
              <a:latin typeface="+mj-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effectLst/>
                <a:latin typeface="Helvetica 45 Light" panose="020B0500000000000000"/>
                <a:ea typeface="Times New Roman" panose="02020603050405020304" pitchFamily="18" charset="0"/>
              </a:rPr>
              <a:t>20. National Committee for Quality Assurance (NCQA). (2022). </a:t>
            </a:r>
            <a:r>
              <a:rPr lang="en-US" sz="1200" i="1" dirty="0">
                <a:effectLst/>
                <a:latin typeface="Helvetica 45 Light" panose="020B0500000000000000"/>
                <a:ea typeface="Times New Roman" panose="02020603050405020304" pitchFamily="18" charset="0"/>
              </a:rPr>
              <a:t>Follow-up care for children prescribed ADHD medication</a:t>
            </a:r>
            <a:r>
              <a:rPr lang="en-US" sz="1200" dirty="0">
                <a:effectLst/>
                <a:latin typeface="Helvetica 45 Light" panose="020B0500000000000000"/>
                <a:ea typeface="Times New Roman" panose="02020603050405020304" pitchFamily="18" charset="0"/>
              </a:rPr>
              <a:t>.</a:t>
            </a:r>
            <a:r>
              <a:rPr lang="en-US" sz="1200" spc="-5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5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50" dirty="0">
                <a:effectLst/>
                <a:latin typeface="Helvetica 45 Light" panose="020B0500000000000000"/>
                <a:ea typeface="Times New Roman" panose="02020603050405020304" pitchFamily="18" charset="0"/>
              </a:rPr>
              <a:t> </a:t>
            </a:r>
            <a:r>
              <a:rPr lang="en-US" sz="1200" u="none" strike="noStrike" dirty="0">
                <a:solidFill>
                  <a:srgbClr val="0000FF"/>
                </a:solidFill>
                <a:effectLst/>
                <a:latin typeface="Helvetica 45 Light" panose="020B0500000000000000"/>
                <a:ea typeface="Times New Roman" panose="02020603050405020304" pitchFamily="18" charset="0"/>
                <a:hlinkClick r:id="rId3"/>
              </a:rPr>
              <a:t>www.ncqa.org:</a:t>
            </a:r>
            <a:r>
              <a:rPr lang="en-US" sz="1200" spc="-50" dirty="0">
                <a:effectLst/>
                <a:latin typeface="Helvetica 45 Light" panose="020B0500000000000000"/>
                <a:ea typeface="Times New Roman" panose="02020603050405020304" pitchFamily="18" charset="0"/>
              </a:rPr>
              <a:t> </a:t>
            </a:r>
            <a:r>
              <a:rPr lang="en-US" sz="1200" u="sng" dirty="0">
                <a:solidFill>
                  <a:srgbClr val="0562C1"/>
                </a:solidFill>
                <a:effectLst/>
                <a:latin typeface="Helvetica 45 Light" panose="020B0500000000000000"/>
                <a:ea typeface="Times New Roman" panose="02020603050405020304" pitchFamily="18" charset="0"/>
                <a:hlinkClick r:id="rId4"/>
              </a:rPr>
              <a:t>https://www.ncqa.org/hedis/measures/follow-up-care-for-</a:t>
            </a:r>
            <a:r>
              <a:rPr lang="en-US" sz="1200" dirty="0">
                <a:solidFill>
                  <a:srgbClr val="0562C1"/>
                </a:solidFill>
                <a:effectLst/>
                <a:latin typeface="Helvetica 45 Light" panose="020B0500000000000000"/>
                <a:ea typeface="Times New Roman" panose="02020603050405020304" pitchFamily="18" charset="0"/>
                <a:hlinkClick r:id="rId4"/>
              </a:rPr>
              <a:t> </a:t>
            </a:r>
            <a:r>
              <a:rPr lang="en-US" sz="1200" u="sng" spc="-10" dirty="0">
                <a:solidFill>
                  <a:srgbClr val="0562C1"/>
                </a:solidFill>
                <a:effectLst/>
                <a:latin typeface="Helvetica 45 Light" panose="020B0500000000000000"/>
                <a:ea typeface="Times New Roman" panose="02020603050405020304" pitchFamily="18" charset="0"/>
                <a:hlinkClick r:id="rId4"/>
              </a:rPr>
              <a:t>children-prescribed-</a:t>
            </a:r>
            <a:r>
              <a:rPr lang="en-US" sz="1200" u="sng" spc="-10" dirty="0" err="1">
                <a:solidFill>
                  <a:srgbClr val="0562C1"/>
                </a:solidFill>
                <a:effectLst/>
                <a:latin typeface="Helvetica 45 Light" panose="020B0500000000000000"/>
                <a:ea typeface="Times New Roman" panose="02020603050405020304" pitchFamily="18" charset="0"/>
                <a:hlinkClick r:id="rId4"/>
              </a:rPr>
              <a:t>adhd</a:t>
            </a:r>
            <a:r>
              <a:rPr lang="en-US" sz="1200" u="sng" spc="-10" dirty="0">
                <a:solidFill>
                  <a:srgbClr val="0562C1"/>
                </a:solidFill>
                <a:effectLst/>
                <a:latin typeface="Helvetica 45 Light" panose="020B0500000000000000"/>
                <a:ea typeface="Times New Roman" panose="02020603050405020304" pitchFamily="18" charset="0"/>
                <a:hlinkClick r:id="rId4"/>
              </a:rPr>
              <a:t>-medication</a:t>
            </a:r>
            <a:r>
              <a:rPr lang="en-US" sz="1200" u="sng" spc="-10" dirty="0">
                <a:solidFill>
                  <a:srgbClr val="0562C1"/>
                </a:solidFill>
                <a:latin typeface="Helvetica 45 Light" panose="020B0500000000000000"/>
                <a:ea typeface="Times New Roman" panose="02020603050405020304" pitchFamily="18" charset="0"/>
              </a:rPr>
              <a:t> </a:t>
            </a:r>
          </a:p>
          <a:p>
            <a:pPr algn="l">
              <a:buFont typeface="+mj-lt"/>
              <a:buAutoNum type="arabicPeriod"/>
            </a:pPr>
            <a:endParaRPr lang="en-US" b="0" i="0" dirty="0">
              <a:solidFill>
                <a:srgbClr val="374151"/>
              </a:solidFill>
              <a:effectLst/>
              <a:latin typeface="+mj-lt"/>
            </a:endParaRPr>
          </a:p>
          <a:p>
            <a:endParaRPr lang="en-US" dirty="0">
              <a:latin typeface="+mj-lt"/>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33</a:t>
            </a:fld>
            <a:endParaRPr lang="en-US"/>
          </a:p>
        </p:txBody>
      </p:sp>
    </p:spTree>
    <p:extLst>
      <p:ext uri="{BB962C8B-B14F-4D97-AF65-F5344CB8AC3E}">
        <p14:creationId xmlns:p14="http://schemas.microsoft.com/office/powerpoint/2010/main" val="1236592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Risk Reduction and Monitoring in ADHD Medication Prescribing</a:t>
            </a:r>
            <a:endParaRPr lang="en-US" b="0" i="0" dirty="0">
              <a:solidFill>
                <a:srgbClr val="374151"/>
              </a:solidFill>
              <a:effectLst/>
              <a:latin typeface="Söhne"/>
            </a:endParaRPr>
          </a:p>
          <a:p>
            <a:pPr algn="l"/>
            <a:r>
              <a:rPr lang="en-US" b="0" i="0" dirty="0">
                <a:solidFill>
                  <a:srgbClr val="374151"/>
                </a:solidFill>
                <a:effectLst/>
                <a:latin typeface="Söhne"/>
              </a:rPr>
              <a:t>Prescribing stimulant medications for ADHD comes with the responsibility of mitigating the risks associated with these Schedule II-controlled substances. Here are strategies and tools to consider for risk reduction and monitoring:</a:t>
            </a:r>
          </a:p>
          <a:p>
            <a:pPr algn="l">
              <a:buFont typeface="+mj-lt"/>
              <a:buAutoNum type="arabicPeriod"/>
            </a:pPr>
            <a:r>
              <a:rPr lang="en-US" b="1" i="0" dirty="0">
                <a:solidFill>
                  <a:srgbClr val="374151"/>
                </a:solidFill>
                <a:effectLst/>
                <a:latin typeface="Söhne"/>
              </a:rPr>
              <a:t>Risk Assessment:</a:t>
            </a:r>
            <a:r>
              <a:rPr lang="en-US" b="0" i="0" dirty="0">
                <a:solidFill>
                  <a:srgbClr val="374151"/>
                </a:solidFill>
                <a:effectLst/>
                <a:latin typeface="Söhne"/>
              </a:rPr>
              <a:t> While there are no specific screening tools to identify prescription stimulant misuse, various assessments can evaluate the risk of substance misuse and behavioral health issues in both adolescents and adults. The West Virginia Academy of Child and Adolescent Psychiatry (WVACC) guidelines provide a helpful National Institute on Drug Abuse (NIDA) chart outlining different screening options.</a:t>
            </a:r>
          </a:p>
          <a:p>
            <a:pPr algn="l">
              <a:buFont typeface="+mj-lt"/>
              <a:buAutoNum type="arabicPeriod"/>
            </a:pPr>
            <a:r>
              <a:rPr lang="en-US" b="1" i="0" dirty="0">
                <a:solidFill>
                  <a:srgbClr val="374151"/>
                </a:solidFill>
                <a:effectLst/>
                <a:latin typeface="Söhne"/>
              </a:rPr>
              <a:t>Drug Screening/</a:t>
            </a:r>
            <a:r>
              <a:rPr lang="en-US" b="1" i="0" dirty="0">
                <a:solidFill>
                  <a:srgbClr val="374151"/>
                </a:solidFill>
                <a:effectLst/>
                <a:latin typeface="+mj-lt"/>
              </a:rPr>
              <a:t>Testing</a:t>
            </a:r>
            <a:r>
              <a:rPr lang="en-US" b="1" i="0" dirty="0">
                <a:solidFill>
                  <a:srgbClr val="374151"/>
                </a:solidFill>
                <a:effectLst/>
                <a:latin typeface="Söhne"/>
              </a:rPr>
              <a:t>:</a:t>
            </a:r>
            <a:r>
              <a:rPr lang="en-US" b="0" i="0" dirty="0">
                <a:solidFill>
                  <a:srgbClr val="374151"/>
                </a:solidFill>
                <a:effectLst/>
                <a:latin typeface="Söhne"/>
              </a:rPr>
              <a:t> Regular drug screening and testing can be a valuable mechanism to monitor adherence to prescribed pharmacotherapy and detect the use of other substances that may increase the risk of adverse events or overdose.</a:t>
            </a:r>
          </a:p>
          <a:p>
            <a:pPr algn="l">
              <a:buFont typeface="+mj-lt"/>
              <a:buAutoNum type="arabicPeriod"/>
            </a:pPr>
            <a:r>
              <a:rPr lang="en-US" b="1" i="0" dirty="0">
                <a:solidFill>
                  <a:srgbClr val="374151"/>
                </a:solidFill>
                <a:effectLst/>
                <a:latin typeface="Söhne"/>
              </a:rPr>
              <a:t>Prescription Drug Monitoring Programs (PDMP):</a:t>
            </a:r>
            <a:r>
              <a:rPr lang="en-US" b="0" i="0" dirty="0">
                <a:solidFill>
                  <a:srgbClr val="374151"/>
                </a:solidFill>
                <a:effectLst/>
                <a:latin typeface="Söhne"/>
              </a:rPr>
              <a:t> These programs are available in nearly all states and provide an electronic database for tracking controlled substances. Clinicians, pharmacists, and state agencies can use PDMPs to monitor prescribing trends and identify potential issues. In West Virginia, licensed prescribers are required to check the PDMP at the initiation of each Schedule-II controlled substance prescription, as well as for opioids or benzodiazepines, and at least annually after that for continued treatment.</a:t>
            </a:r>
          </a:p>
          <a:p>
            <a:pPr algn="l">
              <a:buFont typeface="+mj-lt"/>
              <a:buAutoNum type="arabicPeriod"/>
            </a:pPr>
            <a:r>
              <a:rPr lang="en-US" b="1" i="0" dirty="0">
                <a:solidFill>
                  <a:srgbClr val="374151"/>
                </a:solidFill>
                <a:effectLst/>
                <a:latin typeface="Söhne"/>
              </a:rPr>
              <a:t>Patient-Provider Agreement:</a:t>
            </a:r>
            <a:r>
              <a:rPr lang="en-US" b="0" i="0" dirty="0">
                <a:solidFill>
                  <a:srgbClr val="374151"/>
                </a:solidFill>
                <a:effectLst/>
                <a:latin typeface="Söhne"/>
              </a:rPr>
              <a:t> A patient-provider agreement is a written document signed by the healthcare clinician and the patient (or caregiver). It outlines the roles and responsibilities of each party regarding treatment. The agreement serves several purposes, including promoting responsible medication use, clarifying the understanding of medication risks and benefits, obtaining consent for urine drug screens and pill counts when deemed necessary, and establishing a commitment to regular follow-up appointments with the clinician.</a:t>
            </a:r>
          </a:p>
        </p:txBody>
      </p:sp>
      <p:sp>
        <p:nvSpPr>
          <p:cNvPr id="4" name="Slide Number Placeholder 3"/>
          <p:cNvSpPr>
            <a:spLocks noGrp="1"/>
          </p:cNvSpPr>
          <p:nvPr>
            <p:ph type="sldNum" sz="quarter" idx="5"/>
          </p:nvPr>
        </p:nvSpPr>
        <p:spPr/>
        <p:txBody>
          <a:bodyPr/>
          <a:lstStyle/>
          <a:p>
            <a:fld id="{F8BB6F0E-EE31-409C-9972-8CA2EF1FC29B}" type="slidenum">
              <a:rPr lang="en-US" smtClean="0"/>
              <a:t>34</a:t>
            </a:fld>
            <a:endParaRPr lang="en-US"/>
          </a:p>
        </p:txBody>
      </p:sp>
    </p:spTree>
    <p:extLst>
      <p:ext uri="{BB962C8B-B14F-4D97-AF65-F5344CB8AC3E}">
        <p14:creationId xmlns:p14="http://schemas.microsoft.com/office/powerpoint/2010/main" val="3995431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94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Drug Holidays: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A break from medication with plans to restart later.</a:t>
            </a:r>
          </a:p>
          <a:p>
            <a:pPr algn="l">
              <a:buFont typeface="Arial" panose="020B0604020202020204" pitchFamily="34" charset="0"/>
              <a:buChar char="•"/>
            </a:pPr>
            <a:r>
              <a:rPr lang="en-US" b="0" i="0" dirty="0">
                <a:solidFill>
                  <a:srgbClr val="374151"/>
                </a:solidFill>
                <a:effectLst/>
                <a:latin typeface="+mj-lt"/>
              </a:rPr>
              <a:t>Can be short (e.g., a weekend) or long (e.g., summer break).</a:t>
            </a:r>
          </a:p>
          <a:p>
            <a:pPr algn="l">
              <a:buFont typeface="Arial" panose="020B0604020202020204" pitchFamily="34" charset="0"/>
              <a:buChar char="•"/>
            </a:pPr>
            <a:r>
              <a:rPr lang="en-US" b="0" i="0" dirty="0">
                <a:solidFill>
                  <a:srgbClr val="374151"/>
                </a:solidFill>
                <a:effectLst/>
                <a:latin typeface="+mj-lt"/>
              </a:rPr>
              <a:t>Useful for those needing meds only during specific times, like school or work days.</a:t>
            </a:r>
          </a:p>
          <a:p>
            <a:pPr algn="l">
              <a:buFont typeface="Arial" panose="020B0604020202020204" pitchFamily="34" charset="0"/>
              <a:buChar char="•"/>
            </a:pPr>
            <a:r>
              <a:rPr lang="en-US" b="0" i="0" dirty="0">
                <a:solidFill>
                  <a:srgbClr val="374151"/>
                </a:solidFill>
                <a:effectLst/>
                <a:latin typeface="+mj-lt"/>
              </a:rPr>
              <a:t>Suggested potential benefits: potential growth catchup periods, increased doctor oversight, re-sensitization, and fewer side effects.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74151"/>
                </a:solidFill>
                <a:effectLst/>
                <a:latin typeface="+mj-lt"/>
              </a:rPr>
              <a:t>Growth suppression management in ADHD varies. While the UK's NICE suggests drug holidays for "catch-up," WVACC doesn’t routinely recommend them due to potential issues such as withdrawal symptoms, adherence issues upon return, the potential for drug diversion, and </a:t>
            </a:r>
            <a:r>
              <a:rPr lang="en-US" b="0" i="0" dirty="0">
                <a:solidFill>
                  <a:srgbClr val="374151"/>
                </a:solidFill>
                <a:effectLst/>
                <a:latin typeface="+mj-lt"/>
              </a:rPr>
              <a:t>concerns from patients and families. However, clinicians need to make this decision based on patient-specific factors.</a:t>
            </a:r>
            <a:endParaRPr lang="en-US" sz="1200" b="0" i="0" dirty="0">
              <a:solidFill>
                <a:srgbClr val="374151"/>
              </a:solidFill>
              <a:effectLst/>
              <a:latin typeface="+mj-lt"/>
            </a:endParaRPr>
          </a:p>
          <a:p>
            <a:pPr marL="628650" lvl="1" indent="-171450">
              <a:buFont typeface="Arial" panose="020B0604020202020204" pitchFamily="34" charset="0"/>
              <a:buChar char="•"/>
            </a:pPr>
            <a:r>
              <a:rPr lang="en-US" sz="1800" dirty="0">
                <a:effectLst/>
                <a:latin typeface="+mj-lt"/>
                <a:ea typeface="Calibri" panose="020F0502020204030204" pitchFamily="34" charset="0"/>
              </a:rPr>
              <a:t>One study showed the difference was around 1.29 centimeters shorter than their peers and around 2.5 cm shorter than their expected adult height</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Risks: Not a standard practice; should be based on individual needs and clinician's judgment.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mj-lt"/>
            </a:endParaRPr>
          </a:p>
          <a:p>
            <a:endParaRPr lang="en-US" dirty="0">
              <a:latin typeface="+mj-lt"/>
            </a:endParaRPr>
          </a:p>
        </p:txBody>
      </p:sp>
      <p:sp>
        <p:nvSpPr>
          <p:cNvPr id="4" name="Slide Number Placeholder 3"/>
          <p:cNvSpPr>
            <a:spLocks noGrp="1"/>
          </p:cNvSpPr>
          <p:nvPr>
            <p:ph type="sldNum" sz="quarter" idx="5"/>
          </p:nvPr>
        </p:nvSpPr>
        <p:spPr/>
        <p:txBody>
          <a:bodyPr/>
          <a:lstStyle/>
          <a:p>
            <a:fld id="{6D515C82-2DE8-45E2-9618-60CA0AE694EF}" type="slidenum">
              <a:rPr lang="en-US" smtClean="0"/>
              <a:t>36</a:t>
            </a:fld>
            <a:endParaRPr lang="en-US"/>
          </a:p>
        </p:txBody>
      </p:sp>
    </p:spTree>
    <p:extLst>
      <p:ext uri="{BB962C8B-B14F-4D97-AF65-F5344CB8AC3E}">
        <p14:creationId xmlns:p14="http://schemas.microsoft.com/office/powerpoint/2010/main" val="2272055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a:p>
            <a:pPr algn="l">
              <a:buFont typeface="+mj-lt"/>
              <a:buAutoNum type="arabicPeriod"/>
            </a:pPr>
            <a:endParaRPr lang="en-US" b="0" i="0" dirty="0">
              <a:solidFill>
                <a:srgbClr val="374151"/>
              </a:solidFill>
              <a:effectLst/>
              <a:latin typeface="+mj-lt"/>
            </a:endParaRPr>
          </a:p>
          <a:p>
            <a:pPr algn="l">
              <a:buFont typeface="+mj-lt"/>
              <a:buNone/>
            </a:pPr>
            <a:r>
              <a:rPr lang="en-US" b="0" i="0" dirty="0">
                <a:solidFill>
                  <a:srgbClr val="374151"/>
                </a:solidFill>
                <a:effectLst/>
                <a:latin typeface="+mj-lt"/>
              </a:rPr>
              <a:t>NEED to add DEA verbiage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94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a:p>
            <a:pPr algn="l">
              <a:buFont typeface="+mj-lt"/>
              <a:buAutoNum type="arabicPeriod"/>
            </a:pPr>
            <a:endParaRPr lang="en-US" b="0" i="0" dirty="0">
              <a:solidFill>
                <a:srgbClr val="374151"/>
              </a:solidFill>
              <a:effectLst/>
              <a:latin typeface="+mj-lt"/>
            </a:endParaRPr>
          </a:p>
          <a:p>
            <a:pPr algn="l">
              <a:buFont typeface="+mj-lt"/>
              <a:buNone/>
            </a:pPr>
            <a:endParaRPr lang="en-US" b="0" i="0" dirty="0">
              <a:solidFill>
                <a:srgbClr val="374151"/>
              </a:solidFill>
              <a:effectLst/>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487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660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1. </a:t>
            </a:r>
            <a:r>
              <a:rPr lang="en-US" b="1" dirty="0"/>
              <a:t>Initiating Treatment:</a:t>
            </a:r>
            <a:br>
              <a:rPr lang="en-US" dirty="0"/>
            </a:br>
            <a:r>
              <a:rPr lang="en-US" dirty="0"/>
              <a:t>• Confirm ADHD diagnosis through clinical evaluation.</a:t>
            </a:r>
            <a:br>
              <a:rPr lang="en-US" dirty="0"/>
            </a:br>
            <a:r>
              <a:rPr lang="en-US" dirty="0"/>
              <a:t>• Establish clear treatment goals (e.g., symptom reduction, functional improvement).</a:t>
            </a:r>
            <a:br>
              <a:rPr lang="en-US" dirty="0"/>
            </a:br>
            <a:r>
              <a:rPr lang="en-US" dirty="0"/>
              <a:t>• Consider potential adverse effects of medications.</a:t>
            </a:r>
            <a:br>
              <a:rPr lang="en-US" dirty="0"/>
            </a:br>
            <a:r>
              <a:rPr lang="en-US" dirty="0"/>
              <a:t>• Set follow-up protocols to assess medication efficacy and adjust as needed.</a:t>
            </a:r>
            <a:br>
              <a:rPr lang="en-US" dirty="0"/>
            </a:br>
            <a:r>
              <a:rPr lang="en-US" dirty="0"/>
              <a:t>2. </a:t>
            </a:r>
            <a:r>
              <a:rPr lang="en-US" b="1" dirty="0"/>
              <a:t>Medications for ADHD:</a:t>
            </a:r>
            <a:br>
              <a:rPr lang="en-US" dirty="0"/>
            </a:br>
            <a:r>
              <a:rPr lang="en-US" dirty="0"/>
              <a:t>• </a:t>
            </a:r>
            <a:r>
              <a:rPr lang="en-US" b="1" dirty="0"/>
              <a:t>Stimulants</a:t>
            </a:r>
            <a:r>
              <a:rPr lang="en-US" dirty="0"/>
              <a:t>: Common first-line treatment (e.g., methylphenidate, amphetamines).</a:t>
            </a:r>
            <a:br>
              <a:rPr lang="en-US" dirty="0"/>
            </a:br>
            <a:r>
              <a:rPr lang="en-US" dirty="0"/>
              <a:t>• </a:t>
            </a:r>
            <a:r>
              <a:rPr lang="en-US" b="1" dirty="0"/>
              <a:t>Non-stimulants</a:t>
            </a:r>
            <a:r>
              <a:rPr lang="en-US" dirty="0"/>
              <a:t>: Alternatives for certain patients (e.g., atomoxetine, guanfacine).</a:t>
            </a:r>
            <a:br>
              <a:rPr lang="en-US" dirty="0"/>
            </a:br>
            <a:r>
              <a:rPr lang="en-US" dirty="0"/>
              <a:t>• Personalize treatment based on individual patient needs, response, and comorbid conditions.</a:t>
            </a:r>
            <a:br>
              <a:rPr lang="en-US" dirty="0"/>
            </a:br>
            <a:r>
              <a:rPr lang="en-US" dirty="0"/>
              <a:t>3. </a:t>
            </a:r>
            <a:r>
              <a:rPr lang="en-US" b="1" dirty="0"/>
              <a:t>Regulatory Considerations:</a:t>
            </a:r>
            <a:br>
              <a:rPr lang="en-US" dirty="0"/>
            </a:br>
            <a:r>
              <a:rPr lang="en-US" dirty="0"/>
              <a:t>• Understand federal and state regulations for stimulant prescribing.</a:t>
            </a:r>
            <a:br>
              <a:rPr lang="en-US" dirty="0"/>
            </a:br>
            <a:r>
              <a:rPr lang="en-US" dirty="0"/>
              <a:t>• Nurse practitioners must adhere to prescribing guidelines and controlled substance regulations.</a:t>
            </a:r>
            <a:endParaRPr lang="en-US" b="0" i="0" dirty="0">
              <a:solidFill>
                <a:srgbClr val="374151"/>
              </a:solidFill>
              <a:effectLst/>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17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Pre-Therapy Assessment:</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Conduct a thorough family history and patient evaluation before starting any therapy.</a:t>
            </a:r>
          </a:p>
          <a:p>
            <a:pPr algn="l">
              <a:buFont typeface="Arial" panose="020B0604020202020204" pitchFamily="34" charset="0"/>
              <a:buChar char="•"/>
            </a:pPr>
            <a:r>
              <a:rPr lang="en-US" b="0" i="0" dirty="0">
                <a:solidFill>
                  <a:srgbClr val="374151"/>
                </a:solidFill>
                <a:effectLst/>
                <a:latin typeface="+mj-lt"/>
              </a:rPr>
              <a:t>Ensure that the patient meets the DSM-5-TR criteria for an ADHD diagnosis.</a:t>
            </a:r>
          </a:p>
          <a:p>
            <a:pPr algn="l"/>
            <a:r>
              <a:rPr lang="en-US" b="1" i="0" dirty="0">
                <a:solidFill>
                  <a:srgbClr val="374151"/>
                </a:solidFill>
                <a:effectLst/>
                <a:latin typeface="+mj-lt"/>
              </a:rPr>
              <a:t>Patient Education:</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Before initiating medication, educate the patient/caregiver about the treatment plan.</a:t>
            </a:r>
          </a:p>
          <a:p>
            <a:pPr algn="l">
              <a:buFont typeface="Arial" panose="020B0604020202020204" pitchFamily="34" charset="0"/>
              <a:buChar char="•"/>
            </a:pPr>
            <a:r>
              <a:rPr lang="en-US" b="0" i="0" dirty="0">
                <a:solidFill>
                  <a:srgbClr val="374151"/>
                </a:solidFill>
                <a:effectLst/>
                <a:latin typeface="+mj-lt"/>
              </a:rPr>
              <a:t>Explain that medication aims to improve focus and self-control to manage ADHD symptoms.</a:t>
            </a:r>
          </a:p>
          <a:p>
            <a:pPr algn="l"/>
            <a:r>
              <a:rPr lang="en-US" b="1" i="0" dirty="0">
                <a:solidFill>
                  <a:srgbClr val="374151"/>
                </a:solidFill>
                <a:effectLst/>
                <a:latin typeface="+mj-lt"/>
              </a:rPr>
              <a:t>Setting Realistic Expectations: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Have an honest discussion about what medication can and cannot address.</a:t>
            </a:r>
          </a:p>
          <a:p>
            <a:pPr algn="l">
              <a:buFont typeface="Arial" panose="020B0604020202020204" pitchFamily="34" charset="0"/>
              <a:buChar char="•"/>
            </a:pPr>
            <a:r>
              <a:rPr lang="en-US" b="0" i="0" dirty="0">
                <a:solidFill>
                  <a:srgbClr val="374151"/>
                </a:solidFill>
                <a:effectLst/>
                <a:latin typeface="+mj-lt"/>
              </a:rPr>
              <a:t>Emphasize that medications may not significantly help with symptoms of disorganization.</a:t>
            </a:r>
          </a:p>
          <a:p>
            <a:pPr algn="l">
              <a:buFont typeface="Arial" panose="020B0604020202020204" pitchFamily="34" charset="0"/>
              <a:buChar char="•"/>
            </a:pPr>
            <a:r>
              <a:rPr lang="en-US" b="0" i="0" dirty="0">
                <a:solidFill>
                  <a:srgbClr val="374151"/>
                </a:solidFill>
                <a:effectLst/>
                <a:latin typeface="+mj-lt"/>
              </a:rPr>
              <a:t>Highlight that ADHD has no "cure" to set realistic treatment goals.</a:t>
            </a:r>
          </a:p>
          <a:p>
            <a:pPr algn="l"/>
            <a:r>
              <a:rPr lang="en-US" b="1" i="0" dirty="0">
                <a:solidFill>
                  <a:srgbClr val="374151"/>
                </a:solidFill>
                <a:effectLst/>
                <a:latin typeface="+mj-lt"/>
              </a:rPr>
              <a:t>Follow-Up Requirements: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Educate the patient/caregiver about follow-up requirements.</a:t>
            </a:r>
          </a:p>
          <a:p>
            <a:pPr algn="l">
              <a:buFont typeface="Arial" panose="020B0604020202020204" pitchFamily="34" charset="0"/>
              <a:buChar char="•"/>
            </a:pPr>
            <a:r>
              <a:rPr lang="en-US" b="0" i="0" dirty="0">
                <a:solidFill>
                  <a:srgbClr val="374151"/>
                </a:solidFill>
                <a:effectLst/>
                <a:latin typeface="+mj-lt"/>
              </a:rPr>
              <a:t>Discuss the frequency of follow-up visits.</a:t>
            </a:r>
          </a:p>
          <a:p>
            <a:pPr algn="l">
              <a:buFont typeface="Arial" panose="020B0604020202020204" pitchFamily="34" charset="0"/>
              <a:buChar char="•"/>
            </a:pPr>
            <a:r>
              <a:rPr lang="en-US" b="0" i="0" dirty="0">
                <a:solidFill>
                  <a:srgbClr val="374151"/>
                </a:solidFill>
                <a:effectLst/>
                <a:latin typeface="+mj-lt"/>
              </a:rPr>
              <a:t>Explain what symptoms or behaviors to monitor and report.</a:t>
            </a:r>
          </a:p>
          <a:p>
            <a:pPr algn="l">
              <a:buFont typeface="Arial" panose="020B0604020202020204" pitchFamily="34" charset="0"/>
              <a:buChar char="•"/>
            </a:pPr>
            <a:r>
              <a:rPr lang="en-US" b="0" i="0" dirty="0">
                <a:solidFill>
                  <a:srgbClr val="374151"/>
                </a:solidFill>
                <a:effectLst/>
                <a:latin typeface="+mj-lt"/>
              </a:rPr>
              <a:t>Instruct on how to assess the efficacy of treatment.</a:t>
            </a:r>
          </a:p>
          <a:p>
            <a:pPr algn="l">
              <a:buFont typeface="Arial" panose="020B0604020202020204" pitchFamily="34" charset="0"/>
              <a:buChar char="•"/>
            </a:pPr>
            <a:r>
              <a:rPr lang="en-US" b="0" i="0" dirty="0">
                <a:solidFill>
                  <a:srgbClr val="374151"/>
                </a:solidFill>
                <a:effectLst/>
                <a:latin typeface="+mj-lt"/>
              </a:rPr>
              <a:t>Advise on what information to bring to follow-up appointments.</a:t>
            </a:r>
          </a:p>
          <a:p>
            <a:endParaRPr lang="en-US" dirty="0">
              <a:latin typeface="+mj-lt"/>
            </a:endParaRPr>
          </a:p>
        </p:txBody>
      </p:sp>
      <p:sp>
        <p:nvSpPr>
          <p:cNvPr id="4" name="Slide Number Placeholder 3"/>
          <p:cNvSpPr>
            <a:spLocks noGrp="1"/>
          </p:cNvSpPr>
          <p:nvPr>
            <p:ph type="sldNum" sz="quarter" idx="5"/>
          </p:nvPr>
        </p:nvSpPr>
        <p:spPr/>
        <p:txBody>
          <a:bodyPr/>
          <a:lstStyle/>
          <a:p>
            <a:fld id="{F8BB6F0E-EE31-409C-9972-8CA2EF1FC29B}" type="slidenum">
              <a:rPr lang="en-US" smtClean="0"/>
              <a:t>5</a:t>
            </a:fld>
            <a:endParaRPr lang="en-US"/>
          </a:p>
        </p:txBody>
      </p:sp>
    </p:spTree>
    <p:extLst>
      <p:ext uri="{BB962C8B-B14F-4D97-AF65-F5344CB8AC3E}">
        <p14:creationId xmlns:p14="http://schemas.microsoft.com/office/powerpoint/2010/main" val="4283639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28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563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669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04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649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881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035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903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92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Prescribing Tips for ADHD Medications</a:t>
            </a:r>
            <a:endParaRPr lang="en-US" b="0" i="0" dirty="0">
              <a:solidFill>
                <a:srgbClr val="374151"/>
              </a:solidFill>
              <a:effectLst/>
              <a:latin typeface="+mj-lt"/>
            </a:endParaRPr>
          </a:p>
          <a:p>
            <a:pPr algn="l"/>
            <a:r>
              <a:rPr lang="en-US" b="0" i="0" dirty="0">
                <a:solidFill>
                  <a:srgbClr val="374151"/>
                </a:solidFill>
                <a:effectLst/>
                <a:latin typeface="+mj-lt"/>
              </a:rPr>
              <a:t>When prescribing medications for ADHD, it's important to follow these guidelines to ensure safe and effective treatment:</a:t>
            </a:r>
          </a:p>
          <a:p>
            <a:pPr algn="l">
              <a:buFont typeface="+mj-lt"/>
              <a:buAutoNum type="arabicPeriod"/>
            </a:pPr>
            <a:r>
              <a:rPr lang="en-US" b="1" i="0" dirty="0">
                <a:solidFill>
                  <a:srgbClr val="374151"/>
                </a:solidFill>
                <a:effectLst/>
                <a:latin typeface="+mj-lt"/>
              </a:rPr>
              <a:t>Shared Decision-Making:</a:t>
            </a:r>
            <a:r>
              <a:rPr lang="en-US" b="0" i="0" dirty="0">
                <a:solidFill>
                  <a:srgbClr val="374151"/>
                </a:solidFill>
                <a:effectLst/>
                <a:latin typeface="+mj-lt"/>
              </a:rPr>
              <a:t> The decision to initiate treatment with a controlled substance, such as prescription stimulants, should be a collaborative process between the healthcare clinician and the patient, parent, family, or caregiver. Patient and caregiver education is essential, including counseling to review potential adverse events, symptom monitoring, and guidance on when to seek additional medical advice.</a:t>
            </a:r>
          </a:p>
          <a:p>
            <a:pPr algn="l">
              <a:buFont typeface="+mj-lt"/>
              <a:buAutoNum type="arabicPeriod"/>
            </a:pPr>
            <a:r>
              <a:rPr lang="en-US" b="1" i="0" dirty="0">
                <a:solidFill>
                  <a:srgbClr val="374151"/>
                </a:solidFill>
                <a:effectLst/>
                <a:latin typeface="+mj-lt"/>
              </a:rPr>
              <a:t>Start Low and Go Slow:</a:t>
            </a:r>
            <a:r>
              <a:rPr lang="en-US" b="0" i="0" dirty="0">
                <a:solidFill>
                  <a:srgbClr val="374151"/>
                </a:solidFill>
                <a:effectLst/>
                <a:latin typeface="+mj-lt"/>
              </a:rPr>
              <a:t> Initiate treatment with the lowest effective dose and titrate upwards gradually as needed to achieve symptom control. This approach minimizes the risk of side effects while optimizing treatment effectiveness.</a:t>
            </a:r>
          </a:p>
          <a:p>
            <a:pPr algn="l">
              <a:buFont typeface="+mj-lt"/>
              <a:buAutoNum type="arabicPeriod"/>
            </a:pPr>
            <a:r>
              <a:rPr lang="en-US" b="1" i="0" dirty="0">
                <a:solidFill>
                  <a:srgbClr val="374151"/>
                </a:solidFill>
                <a:effectLst/>
                <a:latin typeface="+mj-lt"/>
              </a:rPr>
              <a:t>Monitor for Side Effects:</a:t>
            </a:r>
            <a:r>
              <a:rPr lang="en-US" b="0" i="0" dirty="0">
                <a:solidFill>
                  <a:srgbClr val="374151"/>
                </a:solidFill>
                <a:effectLst/>
                <a:latin typeface="+mj-lt"/>
              </a:rPr>
              <a:t> Instruct patients to report any side effects they may experience. Regularly monitor parameters such as weight, height, heart rate, and blood pressure. Consider discontinuation or dose reduction if significant side effects occur.</a:t>
            </a:r>
          </a:p>
          <a:p>
            <a:pPr algn="l">
              <a:buFont typeface="+mj-lt"/>
              <a:buAutoNum type="arabicPeriod"/>
            </a:pPr>
            <a:r>
              <a:rPr lang="en-US" b="1" i="0" dirty="0">
                <a:solidFill>
                  <a:srgbClr val="374151"/>
                </a:solidFill>
                <a:effectLst/>
                <a:latin typeface="+mj-lt"/>
              </a:rPr>
              <a:t>Adjust Dosage and Timing:</a:t>
            </a:r>
            <a:r>
              <a:rPr lang="en-US" b="0" i="0" dirty="0">
                <a:solidFill>
                  <a:srgbClr val="374151"/>
                </a:solidFill>
                <a:effectLst/>
                <a:latin typeface="+mj-lt"/>
              </a:rPr>
              <a:t> If symptoms are not adequately controlled, consider increasing the dosage or adjusting the timing of medication administration. If the patient does not respond to the initial medication, be open to switching to a different option.</a:t>
            </a:r>
          </a:p>
          <a:p>
            <a:pPr algn="l">
              <a:buFont typeface="+mj-lt"/>
              <a:buAutoNum type="arabicPeriod"/>
            </a:pPr>
            <a:r>
              <a:rPr lang="en-US" b="1" i="0" dirty="0">
                <a:solidFill>
                  <a:srgbClr val="374151"/>
                </a:solidFill>
                <a:effectLst/>
                <a:latin typeface="+mj-lt"/>
              </a:rPr>
              <a:t>Engage in Shared Decision-Making:</a:t>
            </a:r>
            <a:r>
              <a:rPr lang="en-US" b="0" i="0" dirty="0">
                <a:solidFill>
                  <a:srgbClr val="374151"/>
                </a:solidFill>
                <a:effectLst/>
                <a:latin typeface="+mj-lt"/>
              </a:rPr>
              <a:t> Take the time to explain the benefits and risks of various medication choices. Involve patients in the decision-making process and address any concerns or questions they may have.</a:t>
            </a:r>
          </a:p>
          <a:p>
            <a:pPr algn="l">
              <a:buFont typeface="+mj-lt"/>
              <a:buAutoNum type="arabicPeriod"/>
            </a:pPr>
            <a:r>
              <a:rPr lang="en-US" b="1" i="0" dirty="0">
                <a:solidFill>
                  <a:srgbClr val="374151"/>
                </a:solidFill>
                <a:effectLst/>
                <a:latin typeface="+mj-lt"/>
              </a:rPr>
              <a:t>Provide Education and Support:</a:t>
            </a:r>
            <a:r>
              <a:rPr lang="en-US" b="0" i="0" dirty="0">
                <a:solidFill>
                  <a:srgbClr val="374151"/>
                </a:solidFill>
                <a:effectLst/>
                <a:latin typeface="+mj-lt"/>
              </a:rPr>
              <a:t> Equip patients and caregivers with educational materials about ADHD and its treatment. Offer ongoing support and connect them with appropriate resources as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10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Age-Based Treatment Guidelines for ADHD:</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Treatment approaches for ADHD vary depending on the patient's age.</a:t>
            </a:r>
          </a:p>
          <a:p>
            <a:pPr algn="l">
              <a:buFont typeface="Arial" panose="020B0604020202020204" pitchFamily="34" charset="0"/>
              <a:buChar char="•"/>
            </a:pPr>
            <a:r>
              <a:rPr lang="en-US" b="1" i="0" dirty="0">
                <a:solidFill>
                  <a:srgbClr val="FF0000"/>
                </a:solidFill>
                <a:effectLst/>
                <a:latin typeface="+mj-lt"/>
              </a:rPr>
              <a:t>*Of note, the AAP advises to avoid a diagnosis of ADHD prior to the age of four years.</a:t>
            </a:r>
          </a:p>
          <a:p>
            <a:pPr algn="l">
              <a:buFont typeface="Arial" panose="020B0604020202020204" pitchFamily="34" charset="0"/>
              <a:buChar char="•"/>
            </a:pPr>
            <a:r>
              <a:rPr lang="en-US" b="0" i="0" dirty="0">
                <a:solidFill>
                  <a:srgbClr val="374151"/>
                </a:solidFill>
                <a:effectLst/>
                <a:latin typeface="+mj-lt"/>
              </a:rPr>
              <a:t> Behavioral intervention, which focuses on equipping children with essential behavior management skills, is the first-line treatment for children under the age of 6.</a:t>
            </a:r>
          </a:p>
          <a:p>
            <a:pPr algn="l">
              <a:buFont typeface="Arial" panose="020B0604020202020204" pitchFamily="34" charset="0"/>
              <a:buChar char="•"/>
            </a:pPr>
            <a:r>
              <a:rPr lang="en-US" b="0" i="0" dirty="0">
                <a:solidFill>
                  <a:srgbClr val="374151"/>
                </a:solidFill>
                <a:effectLst/>
                <a:latin typeface="+mj-lt"/>
              </a:rPr>
              <a:t>For children aged 6 to 12, a multimodal treatment plan is recommended, combining behavioral therapy with FDA-approved medications.</a:t>
            </a:r>
          </a:p>
          <a:p>
            <a:pPr algn="l"/>
            <a:r>
              <a:rPr lang="en-US" b="1" i="0" dirty="0">
                <a:solidFill>
                  <a:srgbClr val="374151"/>
                </a:solidFill>
                <a:effectLst/>
                <a:latin typeface="+mj-lt"/>
              </a:rPr>
              <a:t>Benefits of Early Nonpharmacological Interventions: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Early implementation of nonpharmacological interventions can have significant advantages. It may delay the need for medication or even make it unnecessary.</a:t>
            </a:r>
          </a:p>
          <a:p>
            <a:pPr algn="l">
              <a:buFont typeface="Arial" panose="020B0604020202020204" pitchFamily="34" charset="0"/>
              <a:buChar char="•"/>
            </a:pPr>
            <a:r>
              <a:rPr lang="en-US" b="0" i="0" dirty="0">
                <a:solidFill>
                  <a:srgbClr val="374151"/>
                </a:solidFill>
                <a:effectLst/>
                <a:latin typeface="+mj-lt"/>
              </a:rPr>
              <a:t>Nonpharmacological interventions, particularly when initiated early, play a crucial role in managing ADHD.</a:t>
            </a:r>
          </a:p>
          <a:p>
            <a:endParaRPr lang="en-US" dirty="0"/>
          </a:p>
          <a:p>
            <a:pPr marL="342900" indent="-342900">
              <a:buFont typeface="+mj-lt"/>
              <a:buAutoNum type="arabicPeriod"/>
            </a:pPr>
            <a:r>
              <a:rPr lang="en-US" sz="1200" dirty="0" err="1">
                <a:effectLst/>
                <a:latin typeface="Helvetica 45 Light" panose="020B0500000000000000" pitchFamily="34" charset="0"/>
                <a:ea typeface="Calibri" panose="020F0502020204030204" pitchFamily="34" charset="0"/>
                <a:cs typeface="Arial" panose="020B0604020202020204" pitchFamily="34" charset="0"/>
              </a:rPr>
              <a:t>Wolraich</a:t>
            </a:r>
            <a:r>
              <a:rPr lang="en-US" sz="1200" dirty="0">
                <a:effectLst/>
                <a:latin typeface="Helvetica 45 Light" panose="020B0500000000000000" pitchFamily="34" charset="0"/>
                <a:ea typeface="Calibri" panose="020F0502020204030204" pitchFamily="34" charset="0"/>
                <a:cs typeface="Arial" panose="020B0604020202020204" pitchFamily="34" charset="0"/>
              </a:rPr>
              <a:t>, M. L., Hagan, J. F., Allan, C., Chan, E., Davison, D., Earls, M., . . . </a:t>
            </a:r>
            <a:r>
              <a:rPr lang="en-US" sz="1200" dirty="0" err="1">
                <a:effectLst/>
                <a:latin typeface="Helvetica 45 Light" panose="020B0500000000000000" pitchFamily="34" charset="0"/>
                <a:ea typeface="Calibri" panose="020F0502020204030204" pitchFamily="34" charset="0"/>
                <a:cs typeface="Arial" panose="020B0604020202020204" pitchFamily="34" charset="0"/>
              </a:rPr>
              <a:t>Zurhellen</a:t>
            </a:r>
            <a:r>
              <a:rPr lang="en-US" sz="1200" dirty="0">
                <a:effectLst/>
                <a:latin typeface="Helvetica 45 Light" panose="020B0500000000000000" pitchFamily="34" charset="0"/>
                <a:ea typeface="Calibri" panose="020F0502020204030204" pitchFamily="34" charset="0"/>
                <a:cs typeface="Arial" panose="020B0604020202020204" pitchFamily="34" charset="0"/>
              </a:rPr>
              <a:t>, W. (2019). Clinical Practice Guideline for the Diagnosis, Evaluation, and Treatment of Attention-Deficit/Hyperactivity Disorder in Children and Adolescents. </a:t>
            </a:r>
            <a:r>
              <a:rPr lang="en-US" sz="1200" i="1" dirty="0">
                <a:effectLst/>
                <a:latin typeface="Helvetica 45 Light" panose="020B0500000000000000" pitchFamily="34" charset="0"/>
                <a:ea typeface="Calibri" panose="020F0502020204030204" pitchFamily="34" charset="0"/>
                <a:cs typeface="Arial" panose="020B0604020202020204" pitchFamily="34" charset="0"/>
              </a:rPr>
              <a:t>Pediatrics, 144</a:t>
            </a:r>
            <a:r>
              <a:rPr lang="en-US" sz="1200" dirty="0">
                <a:effectLst/>
                <a:latin typeface="Helvetica 45 Light" panose="020B0500000000000000" pitchFamily="34" charset="0"/>
                <a:ea typeface="Calibri" panose="020F0502020204030204" pitchFamily="34" charset="0"/>
                <a:cs typeface="Arial" panose="020B0604020202020204" pitchFamily="34" charset="0"/>
              </a:rPr>
              <a:t>(4). </a:t>
            </a:r>
            <a:r>
              <a:rPr lang="en-US" sz="1200" dirty="0" err="1">
                <a:effectLst/>
                <a:latin typeface="Helvetica 45 Light" panose="020B0500000000000000" pitchFamily="34" charset="0"/>
                <a:ea typeface="Calibri" panose="020F0502020204030204" pitchFamily="34" charset="0"/>
                <a:cs typeface="Arial" panose="020B0604020202020204" pitchFamily="34" charset="0"/>
              </a:rPr>
              <a:t>doi:https</a:t>
            </a:r>
            <a:r>
              <a:rPr lang="en-US" sz="1200" dirty="0">
                <a:effectLst/>
                <a:latin typeface="Helvetica 45 Light" panose="020B0500000000000000" pitchFamily="34" charset="0"/>
                <a:ea typeface="Calibri" panose="020F0502020204030204" pitchFamily="34" charset="0"/>
                <a:cs typeface="Arial" panose="020B0604020202020204" pitchFamily="34" charset="0"/>
              </a:rPr>
              <a:t>://doi.org/10.1542/peds.2019-2528</a:t>
            </a:r>
          </a:p>
          <a:p>
            <a:pPr marL="342900" indent="-342900">
              <a:buFont typeface="+mj-lt"/>
              <a:buAutoNum type="arabicPeriod"/>
            </a:pPr>
            <a:r>
              <a:rPr lang="en-US" sz="1200" dirty="0">
                <a:effectLst/>
                <a:latin typeface="Helvetica 45 Light" panose="020B0500000000000000" pitchFamily="34" charset="0"/>
                <a:ea typeface="Calibri" panose="020F0502020204030204" pitchFamily="34" charset="0"/>
                <a:cs typeface="Arial" panose="020B0604020202020204" pitchFamily="34" charset="0"/>
              </a:rPr>
              <a:t>Post, R. E., &amp; </a:t>
            </a:r>
            <a:r>
              <a:rPr lang="en-US" sz="1200" dirty="0" err="1">
                <a:effectLst/>
                <a:latin typeface="Helvetica 45 Light" panose="020B0500000000000000" pitchFamily="34" charset="0"/>
                <a:ea typeface="Calibri" panose="020F0502020204030204" pitchFamily="34" charset="0"/>
                <a:cs typeface="Arial" panose="020B0604020202020204" pitchFamily="34" charset="0"/>
              </a:rPr>
              <a:t>Kurlansik</a:t>
            </a:r>
            <a:r>
              <a:rPr lang="en-US" sz="1200" dirty="0">
                <a:effectLst/>
                <a:latin typeface="Helvetica 45 Light" panose="020B0500000000000000" pitchFamily="34" charset="0"/>
                <a:ea typeface="Calibri" panose="020F0502020204030204" pitchFamily="34" charset="0"/>
                <a:cs typeface="Arial" panose="020B0604020202020204" pitchFamily="34" charset="0"/>
              </a:rPr>
              <a:t>, S. L. (2012). Diagnosis and management of adult attention-deficit/hyperactivity disorder. </a:t>
            </a:r>
            <a:r>
              <a:rPr lang="en-US" sz="1200" i="1" dirty="0">
                <a:effectLst/>
                <a:latin typeface="Helvetica 45 Light" panose="020B0500000000000000" pitchFamily="34" charset="0"/>
                <a:ea typeface="Calibri" panose="020F0502020204030204" pitchFamily="34" charset="0"/>
                <a:cs typeface="Arial" panose="020B0604020202020204" pitchFamily="34" charset="0"/>
              </a:rPr>
              <a:t>American Family Physician, 85</a:t>
            </a:r>
            <a:r>
              <a:rPr lang="en-US" sz="1200" dirty="0">
                <a:effectLst/>
                <a:latin typeface="Helvetica 45 Light" panose="020B0500000000000000" pitchFamily="34" charset="0"/>
                <a:ea typeface="Calibri" panose="020F0502020204030204" pitchFamily="34" charset="0"/>
                <a:cs typeface="Arial" panose="020B0604020202020204" pitchFamily="34" charset="0"/>
              </a:rPr>
              <a:t>(9), 890-896. Retrieved from </a:t>
            </a:r>
            <a:r>
              <a:rPr lang="en-US" sz="1200" dirty="0">
                <a:effectLst/>
                <a:latin typeface="Helvetica 45 Light" panose="020B0500000000000000" pitchFamily="34" charset="0"/>
                <a:ea typeface="Calibri" panose="020F0502020204030204" pitchFamily="34" charset="0"/>
                <a:cs typeface="Arial" panose="020B0604020202020204" pitchFamily="34" charset="0"/>
                <a:hlinkClick r:id="rId3"/>
              </a:rPr>
              <a:t>https://www.aafp.org/pubs/afp/issues/2012/0501/p890.html</a:t>
            </a:r>
            <a:endParaRPr lang="en-US" sz="1200" dirty="0">
              <a:effectLst/>
              <a:latin typeface="Helvetica 45 Light" panose="020B0500000000000000"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6</a:t>
            </a:fld>
            <a:endParaRPr lang="en-US"/>
          </a:p>
        </p:txBody>
      </p:sp>
    </p:spTree>
    <p:extLst>
      <p:ext uri="{BB962C8B-B14F-4D97-AF65-F5344CB8AC3E}">
        <p14:creationId xmlns:p14="http://schemas.microsoft.com/office/powerpoint/2010/main" val="60993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First-Line Treatment Options by Age Group</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The representation provided illustrates the first-line treatment options for different age groups:</a:t>
            </a:r>
          </a:p>
          <a:p>
            <a:pPr marL="742950" lvl="1" indent="-285750" algn="l">
              <a:buFont typeface="Arial" panose="020B0604020202020204" pitchFamily="34" charset="0"/>
              <a:buChar char="•"/>
            </a:pPr>
            <a:r>
              <a:rPr lang="en-US" b="0" i="0" dirty="0">
                <a:solidFill>
                  <a:srgbClr val="374151"/>
                </a:solidFill>
                <a:effectLst/>
                <a:latin typeface="+mj-lt"/>
              </a:rPr>
              <a:t>One asterisk (*) corresponds to preschool and school-aged children.</a:t>
            </a:r>
          </a:p>
          <a:p>
            <a:pPr marL="742950" lvl="1" indent="-285750" algn="l">
              <a:buFont typeface="Arial" panose="020B0604020202020204" pitchFamily="34" charset="0"/>
              <a:buChar char="•"/>
            </a:pPr>
            <a:r>
              <a:rPr lang="en-US" b="0" i="0" dirty="0">
                <a:solidFill>
                  <a:srgbClr val="374151"/>
                </a:solidFill>
                <a:effectLst/>
                <a:latin typeface="+mj-lt"/>
              </a:rPr>
              <a:t>Two asterisks (**) apply to school-aged children.</a:t>
            </a:r>
          </a:p>
          <a:p>
            <a:pPr marL="742950" lvl="1" indent="-285750" algn="l">
              <a:buFont typeface="Arial" panose="020B0604020202020204" pitchFamily="34" charset="0"/>
              <a:buChar char="•"/>
            </a:pPr>
            <a:r>
              <a:rPr lang="en-US" b="0" i="0" dirty="0">
                <a:solidFill>
                  <a:srgbClr val="374151"/>
                </a:solidFill>
                <a:effectLst/>
                <a:latin typeface="+mj-lt"/>
              </a:rPr>
              <a:t>Three asterisks (***) encompass school-aged children and adolescents.</a:t>
            </a:r>
          </a:p>
          <a:p>
            <a:endParaRPr lang="en-US" dirty="0"/>
          </a:p>
        </p:txBody>
      </p:sp>
      <p:sp>
        <p:nvSpPr>
          <p:cNvPr id="4" name="Slide Number Placeholder 3"/>
          <p:cNvSpPr>
            <a:spLocks noGrp="1"/>
          </p:cNvSpPr>
          <p:nvPr>
            <p:ph type="sldNum" sz="quarter" idx="5"/>
          </p:nvPr>
        </p:nvSpPr>
        <p:spPr/>
        <p:txBody>
          <a:bodyPr/>
          <a:lstStyle/>
          <a:p>
            <a:fld id="{7DA8DB25-E808-47B1-B364-31C0B9A91EC3}" type="slidenum">
              <a:rPr lang="en-US" smtClean="0"/>
              <a:t>7</a:t>
            </a:fld>
            <a:endParaRPr lang="en-US"/>
          </a:p>
        </p:txBody>
      </p:sp>
    </p:spTree>
    <p:extLst>
      <p:ext uri="{BB962C8B-B14F-4D97-AF65-F5344CB8AC3E}">
        <p14:creationId xmlns:p14="http://schemas.microsoft.com/office/powerpoint/2010/main" val="160030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Considerations for Selecting an Agent for ADHD:</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Timing of symptom coverage is an essential factor. Long-acting stimulants offer consistent coverage throughout the day, reducing the need for additional doses. The timing of medication administration should align with the patient's daily routine, whether it's for school or work.</a:t>
            </a:r>
          </a:p>
          <a:p>
            <a:pPr algn="l">
              <a:buFont typeface="Arial" panose="020B0604020202020204" pitchFamily="34" charset="0"/>
              <a:buChar char="•"/>
            </a:pPr>
            <a:r>
              <a:rPr lang="en-US" b="0" i="0" dirty="0">
                <a:solidFill>
                  <a:srgbClr val="374151"/>
                </a:solidFill>
                <a:effectLst/>
                <a:latin typeface="+mj-lt"/>
              </a:rPr>
              <a:t>Side effects vary among medications. For instance, some stimulants may lead to appetite suppression or sleep disturbances. It's crucial to discuss potential side effects with the patient and carefully balance the benefits of symptom relief with the risks of side effects.</a:t>
            </a:r>
          </a:p>
          <a:p>
            <a:pPr algn="l">
              <a:buFont typeface="Arial" panose="020B0604020202020204" pitchFamily="34" charset="0"/>
              <a:buChar char="•"/>
            </a:pPr>
            <a:r>
              <a:rPr lang="en-US" b="0" i="0" dirty="0">
                <a:solidFill>
                  <a:srgbClr val="374151"/>
                </a:solidFill>
                <a:effectLst/>
                <a:latin typeface="+mj-lt"/>
              </a:rPr>
              <a:t>Coexisting conditions often accompany ADHD. These comorbidities are common and can influence the choice of medication.</a:t>
            </a:r>
          </a:p>
          <a:p>
            <a:pPr algn="l">
              <a:buFont typeface="Arial" panose="020B0604020202020204" pitchFamily="34" charset="0"/>
              <a:buChar char="•"/>
            </a:pPr>
            <a:r>
              <a:rPr lang="en-US" b="0" i="0" dirty="0">
                <a:solidFill>
                  <a:srgbClr val="374151"/>
                </a:solidFill>
                <a:effectLst/>
                <a:latin typeface="+mj-lt"/>
              </a:rPr>
              <a:t>Medication formulation is another consideration. Medications are available in various forms, including tablets, capsules, patches, or liquids. Patient preferences and their ability to swallow specific forms should be taken into account, as the chosen formulation can impact both effectiveness and side effects.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CEB2E-9B99-4BE0-83E2-0F24C4A23C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5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Understanding Stimulant Categories for ADHD:</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While there are several stimulant formulations approved by the FDA for ADHD treatment, they can be broadly categorized into two types: methylphenidates and amphetamines, which simplifies the choices.</a:t>
            </a:r>
          </a:p>
          <a:p>
            <a:pPr algn="l">
              <a:buFont typeface="Arial" panose="020B0604020202020204" pitchFamily="34" charset="0"/>
              <a:buChar char="•"/>
            </a:pPr>
            <a:r>
              <a:rPr lang="en-US" b="0" i="0" dirty="0">
                <a:solidFill>
                  <a:srgbClr val="374151"/>
                </a:solidFill>
                <a:effectLst/>
                <a:latin typeface="+mj-lt"/>
              </a:rPr>
              <a:t>Notably, around 40% of patients exhibit positive responses to both amphetamines and methylphenidates. However, an equally significant 40% may respond to only one of these two stimulant categories.</a:t>
            </a:r>
          </a:p>
          <a:p>
            <a:endParaRPr lang="en-US" dirty="0"/>
          </a:p>
          <a:p>
            <a:pPr marL="228600" indent="-228600">
              <a:buFont typeface="+mj-lt"/>
              <a:buAutoNum type="arabicPeriod"/>
            </a:pPr>
            <a:r>
              <a:rPr lang="en-US" sz="1200" dirty="0" err="1">
                <a:effectLst/>
                <a:latin typeface="Helvetica 45 Light" panose="020B0500000000000000" pitchFamily="34" charset="0"/>
                <a:ea typeface="Calibri" panose="020F0502020204030204" pitchFamily="34" charset="0"/>
                <a:cs typeface="Arial" panose="020B0604020202020204" pitchFamily="34" charset="0"/>
              </a:rPr>
              <a:t>Wolraich</a:t>
            </a:r>
            <a:r>
              <a:rPr lang="en-US" sz="1200" dirty="0">
                <a:effectLst/>
                <a:latin typeface="Helvetica 45 Light" panose="020B0500000000000000" pitchFamily="34" charset="0"/>
                <a:ea typeface="Calibri" panose="020F0502020204030204" pitchFamily="34" charset="0"/>
                <a:cs typeface="Arial" panose="020B0604020202020204" pitchFamily="34" charset="0"/>
              </a:rPr>
              <a:t>, M. L., Hagan, J. F., Allan, C., Chan, E., Davison, D., Earls, M., . . . </a:t>
            </a:r>
            <a:r>
              <a:rPr lang="en-US" sz="1200" dirty="0" err="1">
                <a:effectLst/>
                <a:latin typeface="Helvetica 45 Light" panose="020B0500000000000000" pitchFamily="34" charset="0"/>
                <a:ea typeface="Calibri" panose="020F0502020204030204" pitchFamily="34" charset="0"/>
                <a:cs typeface="Arial" panose="020B0604020202020204" pitchFamily="34" charset="0"/>
              </a:rPr>
              <a:t>Zurhellen</a:t>
            </a:r>
            <a:r>
              <a:rPr lang="en-US" sz="1200" dirty="0">
                <a:effectLst/>
                <a:latin typeface="Helvetica 45 Light" panose="020B0500000000000000" pitchFamily="34" charset="0"/>
                <a:ea typeface="Calibri" panose="020F0502020204030204" pitchFamily="34" charset="0"/>
                <a:cs typeface="Arial" panose="020B0604020202020204" pitchFamily="34" charset="0"/>
              </a:rPr>
              <a:t>, W. (2019). Clinical Practice Guideline for the Diagnosis, Evaluation, and Treatment of Attention-Deficit/Hyperactivity Disorder in Children and Adolescents. </a:t>
            </a:r>
            <a:r>
              <a:rPr lang="en-US" sz="1200" i="1" dirty="0">
                <a:effectLst/>
                <a:latin typeface="Helvetica 45 Light" panose="020B0500000000000000" pitchFamily="34" charset="0"/>
                <a:ea typeface="Calibri" panose="020F0502020204030204" pitchFamily="34" charset="0"/>
                <a:cs typeface="Arial" panose="020B0604020202020204" pitchFamily="34" charset="0"/>
              </a:rPr>
              <a:t>Pediatrics, 144</a:t>
            </a:r>
            <a:r>
              <a:rPr lang="en-US" sz="1200" dirty="0">
                <a:effectLst/>
                <a:latin typeface="Helvetica 45 Light" panose="020B0500000000000000" pitchFamily="34" charset="0"/>
                <a:ea typeface="Calibri" panose="020F0502020204030204" pitchFamily="34" charset="0"/>
                <a:cs typeface="Arial" panose="020B0604020202020204" pitchFamily="34" charset="0"/>
              </a:rPr>
              <a:t>(4). </a:t>
            </a:r>
            <a:r>
              <a:rPr lang="en-US" sz="1200" dirty="0" err="1">
                <a:effectLst/>
                <a:latin typeface="Helvetica 45 Light" panose="020B0500000000000000" pitchFamily="34" charset="0"/>
                <a:ea typeface="Calibri" panose="020F0502020204030204" pitchFamily="34" charset="0"/>
                <a:cs typeface="Arial" panose="020B0604020202020204" pitchFamily="34" charset="0"/>
              </a:rPr>
              <a:t>doi:https</a:t>
            </a:r>
            <a:r>
              <a:rPr lang="en-US" sz="1200" dirty="0">
                <a:effectLst/>
                <a:latin typeface="Helvetica 45 Light" panose="020B0500000000000000" pitchFamily="34" charset="0"/>
                <a:ea typeface="Calibri" panose="020F0502020204030204" pitchFamily="34" charset="0"/>
                <a:cs typeface="Arial" panose="020B0604020202020204" pitchFamily="34" charset="0"/>
              </a:rPr>
              <a:t>://doi.org/10.1542/peds.2019-2528</a:t>
            </a:r>
          </a:p>
          <a:p>
            <a:pPr marL="0" indent="0">
              <a:buFont typeface="+mj-lt"/>
              <a:buNone/>
            </a:pPr>
            <a:endParaRPr lang="en-US" sz="1200" dirty="0">
              <a:effectLst/>
              <a:latin typeface="Helvetica 45 Light" panose="020B0500000000000000" pitchFamily="34" charset="0"/>
              <a:ea typeface="Calibri" panose="020F0502020204030204" pitchFamily="34" charset="0"/>
              <a:cs typeface="Arial" panose="020B0604020202020204" pitchFamily="34" charset="0"/>
            </a:endParaRPr>
          </a:p>
          <a:p>
            <a:pPr marL="0" indent="0">
              <a:buFont typeface="+mj-lt"/>
              <a:buNone/>
            </a:pPr>
            <a:r>
              <a:rPr lang="en-US" sz="1200" dirty="0">
                <a:effectLst/>
                <a:latin typeface="Helvetica 45 Light" panose="020B0500000000000000"/>
                <a:ea typeface="Times New Roman" panose="02020603050405020304" pitchFamily="18" charset="0"/>
              </a:rPr>
              <a:t>3. Briars,</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L.,</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Todd,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T.</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(2016).</a:t>
            </a:r>
            <a:r>
              <a:rPr lang="en-US" sz="1200" spc="-3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review</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of</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pharmacological</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management</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of</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attention-deficit/hyperactivity disorder. </a:t>
            </a:r>
            <a:r>
              <a:rPr lang="en-US" sz="1200" i="1" dirty="0">
                <a:effectLst/>
                <a:latin typeface="Helvetica 45 Light" panose="020B0500000000000000"/>
                <a:ea typeface="Times New Roman" panose="02020603050405020304" pitchFamily="18" charset="0"/>
              </a:rPr>
              <a:t>The Journal of Pediatric Pharmacology and Therapeutics</a:t>
            </a:r>
            <a:r>
              <a:rPr lang="en-US" sz="1200"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21</a:t>
            </a:r>
            <a:r>
              <a:rPr lang="en-US" sz="1200" dirty="0">
                <a:effectLst/>
                <a:latin typeface="Helvetica 45 Light" panose="020B0500000000000000"/>
                <a:ea typeface="Times New Roman" panose="02020603050405020304" pitchFamily="18" charset="0"/>
              </a:rPr>
              <a:t>(3), 192–206. </a:t>
            </a:r>
            <a:r>
              <a:rPr lang="en-US" sz="1200" u="sng" spc="-10" dirty="0">
                <a:solidFill>
                  <a:srgbClr val="0562C1"/>
                </a:solidFill>
                <a:effectLst/>
                <a:latin typeface="Helvetica 45 Light" panose="020B0500000000000000"/>
                <a:ea typeface="Times New Roman" panose="02020603050405020304" pitchFamily="18" charset="0"/>
                <a:hlinkClick r:id="rId3"/>
              </a:rPr>
              <a:t>https://doi.org/10.5863/1551-6776-21.3.192</a:t>
            </a:r>
            <a:endParaRPr lang="en-US" sz="1200" u="sng" spc="-10" dirty="0">
              <a:solidFill>
                <a:srgbClr val="0562C1"/>
              </a:solidFill>
              <a:effectLst/>
              <a:latin typeface="Helvetica 45 Light" panose="020B0500000000000000"/>
              <a:ea typeface="Times New Roman" panose="02020603050405020304" pitchFamily="18" charset="0"/>
            </a:endParaRPr>
          </a:p>
          <a:p>
            <a:pPr marL="0" indent="0">
              <a:buFont typeface="+mj-lt"/>
              <a:buNone/>
            </a:pPr>
            <a:endParaRPr lang="en-US" sz="1200" u="sng" spc="-10" dirty="0">
              <a:solidFill>
                <a:srgbClr val="0562C1"/>
              </a:solidFill>
              <a:effectLst/>
              <a:latin typeface="Helvetica 45 Light" panose="020B0500000000000000"/>
              <a:ea typeface="Times New Roman" panose="02020603050405020304" pitchFamily="18" charset="0"/>
            </a:endParaRPr>
          </a:p>
          <a:p>
            <a:pPr marL="0" indent="0">
              <a:buFont typeface="+mj-lt"/>
              <a:buNone/>
            </a:pPr>
            <a:r>
              <a:rPr lang="en-US" sz="1200" u="sng" spc="-10" dirty="0">
                <a:solidFill>
                  <a:schemeClr val="accent6"/>
                </a:solidFill>
                <a:latin typeface="Helvetica 45 Light" panose="020B0500000000000000"/>
                <a:ea typeface="Times New Roman" panose="02020603050405020304" pitchFamily="18" charset="0"/>
              </a:rPr>
              <a:t>4. C</a:t>
            </a:r>
            <a:r>
              <a:rPr lang="en-US" sz="1200" b="0" i="0" dirty="0">
                <a:solidFill>
                  <a:schemeClr val="accent6"/>
                </a:solidFill>
                <a:effectLst/>
                <a:latin typeface="Helvetica 45 Light" panose="020B0500000000000000"/>
              </a:rPr>
              <a:t>hildress AC, </a:t>
            </a:r>
            <a:r>
              <a:rPr lang="en-US" sz="1200" b="0" i="0" dirty="0" err="1">
                <a:solidFill>
                  <a:schemeClr val="accent6"/>
                </a:solidFill>
                <a:effectLst/>
                <a:latin typeface="Helvetica 45 Light" panose="020B0500000000000000"/>
              </a:rPr>
              <a:t>Sallee</a:t>
            </a:r>
            <a:r>
              <a:rPr lang="en-US" sz="1200" b="0" i="0" dirty="0">
                <a:solidFill>
                  <a:schemeClr val="accent6"/>
                </a:solidFill>
                <a:effectLst/>
                <a:latin typeface="Helvetica 45 Light" panose="020B0500000000000000"/>
              </a:rPr>
              <a:t> FR. Attention-deficit/hyperactivity disorder with inadequate response to stimulants: approaches to management. </a:t>
            </a:r>
            <a:r>
              <a:rPr lang="en-US" sz="1200" b="0" i="1" dirty="0">
                <a:solidFill>
                  <a:schemeClr val="accent6"/>
                </a:solidFill>
                <a:effectLst/>
                <a:latin typeface="Helvetica 45 Light" panose="020B0500000000000000"/>
              </a:rPr>
              <a:t>CNS Drugs.</a:t>
            </a:r>
            <a:r>
              <a:rPr lang="en-US" sz="1200" b="0" i="0" dirty="0">
                <a:solidFill>
                  <a:schemeClr val="accent6"/>
                </a:solidFill>
                <a:effectLst/>
                <a:latin typeface="Helvetica 45 Light" panose="020B0500000000000000"/>
              </a:rPr>
              <a:t> 2014;28(2):121‐129. doi:</a:t>
            </a:r>
            <a:r>
              <a:rPr lang="en-US" sz="1200" b="0" i="0" u="sng" dirty="0">
                <a:solidFill>
                  <a:schemeClr val="accent6"/>
                </a:solidFill>
                <a:effectLst/>
                <a:latin typeface="Helvetica 45 Light" panose="020B0500000000000000"/>
                <a:hlinkClick r:id="rId4">
                  <a:extLst>
                    <a:ext uri="{A12FA001-AC4F-418D-AE19-62706E023703}">
                      <ahyp:hlinkClr xmlns:ahyp="http://schemas.microsoft.com/office/drawing/2018/hyperlinkcolor" val="tx"/>
                    </a:ext>
                  </a:extLst>
                </a:hlinkClick>
              </a:rPr>
              <a:t>10.1007/s40263-013-0130-6</a:t>
            </a:r>
            <a:endParaRPr lang="en-US" sz="1200" b="0" i="0" u="sng" dirty="0">
              <a:solidFill>
                <a:schemeClr val="accent6"/>
              </a:solidFill>
              <a:effectLst/>
              <a:latin typeface="Helvetica 45 Light" panose="020B0500000000000000"/>
            </a:endParaRPr>
          </a:p>
          <a:p>
            <a:endParaRPr lang="en-US" dirty="0"/>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9</a:t>
            </a:fld>
            <a:endParaRPr lang="en-US"/>
          </a:p>
        </p:txBody>
      </p:sp>
    </p:spTree>
    <p:extLst>
      <p:ext uri="{BB962C8B-B14F-4D97-AF65-F5344CB8AC3E}">
        <p14:creationId xmlns:p14="http://schemas.microsoft.com/office/powerpoint/2010/main" val="316601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mj-lt"/>
              </a:rPr>
              <a:t>Understanding the Impact on Neural Transmitters:</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When discussing medications for ADHD, it's crucial to recognize their impact on essential neurotransmitters like dopamine and norepinephrine, which play a pivotal role in ADHD management. Both amphetamines and methylphenidates (MPHs) influence these neurotransmitters, ultimately leading to increased availability of norepinephrine and dopamine in the synaptic cleft.</a:t>
            </a:r>
          </a:p>
          <a:p>
            <a:pPr algn="l"/>
            <a:r>
              <a:rPr lang="en-US" b="1" i="0" dirty="0">
                <a:solidFill>
                  <a:srgbClr val="374151"/>
                </a:solidFill>
                <a:effectLst/>
                <a:latin typeface="+mj-lt"/>
              </a:rPr>
              <a:t>Treatment Considerations for Preschool-Aged Children:</a:t>
            </a:r>
            <a:endParaRPr lang="en-US" b="0" i="0" dirty="0">
              <a:solidFill>
                <a:srgbClr val="374151"/>
              </a:solidFill>
              <a:effectLst/>
              <a:latin typeface="+mj-lt"/>
            </a:endParaRPr>
          </a:p>
          <a:p>
            <a:pPr algn="l">
              <a:buFont typeface="Arial" panose="020B0604020202020204" pitchFamily="34" charset="0"/>
              <a:buChar char="•"/>
            </a:pPr>
            <a:r>
              <a:rPr lang="en-US" b="0" i="0" dirty="0">
                <a:solidFill>
                  <a:srgbClr val="374151"/>
                </a:solidFill>
                <a:effectLst/>
                <a:latin typeface="+mj-lt"/>
              </a:rPr>
              <a:t>While amphetamines are FDA-approved for preschool-aged children, the American Academy of Pediatrics (AAP) recommends methylphenidate due to its comparatively better side effect profile. </a:t>
            </a:r>
          </a:p>
          <a:p>
            <a:endParaRPr lang="en-US" dirty="0"/>
          </a:p>
          <a:p>
            <a:endParaRPr lang="en-US" dirty="0"/>
          </a:p>
          <a:p>
            <a:pPr marL="0" indent="0">
              <a:buFont typeface="+mj-lt"/>
              <a:buNone/>
            </a:pPr>
            <a:r>
              <a:rPr lang="en-US" sz="1200" dirty="0">
                <a:effectLst/>
                <a:latin typeface="Helvetica 45 Light" panose="020B0500000000000000"/>
                <a:ea typeface="Times New Roman" panose="02020603050405020304" pitchFamily="18" charset="0"/>
              </a:rPr>
              <a:t>5. </a:t>
            </a:r>
            <a:r>
              <a:rPr lang="en-US" sz="1200" dirty="0" err="1">
                <a:effectLst/>
                <a:latin typeface="Helvetica 45 Light" panose="020B0500000000000000"/>
                <a:ea typeface="Times New Roman" panose="02020603050405020304" pitchFamily="18" charset="0"/>
              </a:rPr>
              <a:t>Verghese</a:t>
            </a:r>
            <a:r>
              <a:rPr lang="en-US" sz="1200" dirty="0">
                <a:effectLst/>
                <a:latin typeface="Helvetica 45 Light" panose="020B0500000000000000"/>
                <a:ea typeface="Times New Roman" panose="02020603050405020304" pitchFamily="18" charset="0"/>
              </a:rPr>
              <a:t>,</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C.,</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a:t>
            </a:r>
            <a:r>
              <a:rPr lang="en-US" sz="1200" spc="-15" dirty="0">
                <a:effectLst/>
                <a:latin typeface="Helvetica 45 Light" panose="020B0500000000000000"/>
                <a:ea typeface="Times New Roman" panose="02020603050405020304" pitchFamily="18" charset="0"/>
              </a:rPr>
              <a:t> </a:t>
            </a:r>
            <a:r>
              <a:rPr lang="en-US" sz="1200" dirty="0" err="1">
                <a:effectLst/>
                <a:latin typeface="Helvetica 45 Light" panose="020B0500000000000000"/>
                <a:ea typeface="Times New Roman" panose="02020603050405020304" pitchFamily="18" charset="0"/>
              </a:rPr>
              <a:t>Abdijadid</a:t>
            </a:r>
            <a:r>
              <a:rPr lang="en-US" sz="1200" dirty="0">
                <a:effectLst/>
                <a:latin typeface="Helvetica 45 Light" panose="020B0500000000000000"/>
                <a:ea typeface="Times New Roman" panose="02020603050405020304" pitchFamily="18" charset="0"/>
              </a:rPr>
              <a:t>,</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S.</a:t>
            </a:r>
            <a:r>
              <a:rPr lang="en-US" sz="1200" spc="-3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(2023).</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Methylphenidate.</a:t>
            </a:r>
            <a:r>
              <a:rPr lang="en-US" sz="1200" spc="-1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In</a:t>
            </a:r>
            <a:r>
              <a:rPr lang="en-US" sz="1200" spc="-30" dirty="0">
                <a:effectLst/>
                <a:latin typeface="Helvetica 45 Light" panose="020B0500000000000000"/>
                <a:ea typeface="Times New Roman" panose="02020603050405020304" pitchFamily="18" charset="0"/>
              </a:rPr>
              <a:t> </a:t>
            </a:r>
            <a:r>
              <a:rPr lang="en-US" sz="1200" i="1" dirty="0" err="1">
                <a:effectLst/>
                <a:latin typeface="Helvetica 45 Light" panose="020B0500000000000000"/>
                <a:ea typeface="Times New Roman" panose="02020603050405020304" pitchFamily="18" charset="0"/>
              </a:rPr>
              <a:t>StatPearls</a:t>
            </a:r>
            <a:r>
              <a:rPr lang="en-US" sz="1200" dirty="0">
                <a:effectLst/>
                <a:latin typeface="Helvetica 45 Light" panose="020B0500000000000000"/>
                <a:ea typeface="Times New Roman" panose="02020603050405020304" pitchFamily="18" charset="0"/>
              </a:rPr>
              <a:t>.</a:t>
            </a:r>
            <a:r>
              <a:rPr lang="en-US" sz="1200" spc="-15" dirty="0">
                <a:effectLst/>
                <a:latin typeface="Helvetica 45 Light" panose="020B0500000000000000"/>
                <a:ea typeface="Times New Roman" panose="02020603050405020304" pitchFamily="18" charset="0"/>
              </a:rPr>
              <a:t> </a:t>
            </a:r>
            <a:r>
              <a:rPr lang="en-US" sz="1200" dirty="0" err="1">
                <a:effectLst/>
                <a:latin typeface="Helvetica 45 Light" panose="020B0500000000000000"/>
                <a:ea typeface="Times New Roman" panose="02020603050405020304" pitchFamily="18" charset="0"/>
              </a:rPr>
              <a:t>StatPearls</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Publishing. </a:t>
            </a:r>
            <a:r>
              <a:rPr lang="en-US" sz="1200" u="sng" spc="-10" dirty="0">
                <a:solidFill>
                  <a:srgbClr val="0562C1"/>
                </a:solidFill>
                <a:effectLst/>
                <a:latin typeface="Helvetica 45 Light" panose="020B0500000000000000"/>
                <a:ea typeface="Times New Roman" panose="02020603050405020304" pitchFamily="18" charset="0"/>
                <a:hlinkClick r:id="rId3"/>
              </a:rPr>
              <a:t>http://www.ncbi.nlm.nih.gov/books/NBK482451/</a:t>
            </a:r>
            <a:endParaRPr lang="en-US" sz="1200" u="sng" spc="-10" dirty="0">
              <a:solidFill>
                <a:srgbClr val="0562C1"/>
              </a:solidFill>
              <a:effectLst/>
              <a:latin typeface="Helvetica 45 Light" panose="020B0500000000000000"/>
              <a:ea typeface="Times New Roman" panose="02020603050405020304" pitchFamily="18" charset="0"/>
            </a:endParaRPr>
          </a:p>
          <a:p>
            <a:pPr marL="0" indent="0">
              <a:buFont typeface="+mj-lt"/>
              <a:buNone/>
            </a:pPr>
            <a:r>
              <a:rPr lang="en-US" sz="1200" dirty="0">
                <a:effectLst/>
                <a:latin typeface="Helvetica 45 Light" panose="020B0500000000000000"/>
                <a:ea typeface="Times New Roman" panose="02020603050405020304" pitchFamily="18" charset="0"/>
              </a:rPr>
              <a:t>6. Drug</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and</a:t>
            </a:r>
            <a:r>
              <a:rPr lang="en-US" sz="1200" spc="-10" dirty="0">
                <a:effectLst/>
                <a:latin typeface="Helvetica 45 Light" panose="020B0500000000000000"/>
                <a:ea typeface="Times New Roman" panose="02020603050405020304" pitchFamily="18" charset="0"/>
              </a:rPr>
              <a:t> </a:t>
            </a:r>
            <a:r>
              <a:rPr lang="en-US" sz="1200" dirty="0" err="1">
                <a:effectLst/>
                <a:latin typeface="Helvetica 45 Light" panose="020B0500000000000000"/>
                <a:ea typeface="Times New Roman" panose="02020603050405020304" pitchFamily="18" charset="0"/>
              </a:rPr>
              <a:t>Comparions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online.</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(2019a).</a:t>
            </a:r>
            <a:r>
              <a:rPr lang="en-US" sz="1200" spc="-15" dirty="0">
                <a:effectLst/>
                <a:latin typeface="Helvetica 45 Light" panose="020B0500000000000000"/>
                <a:ea typeface="Times New Roman" panose="02020603050405020304" pitchFamily="18" charset="0"/>
              </a:rPr>
              <a:t> </a:t>
            </a:r>
            <a:r>
              <a:rPr lang="en-US" sz="1200" i="1" dirty="0">
                <a:effectLst/>
                <a:latin typeface="Helvetica 45 Light" panose="020B0500000000000000"/>
                <a:ea typeface="Times New Roman" panose="02020603050405020304" pitchFamily="18" charset="0"/>
              </a:rPr>
              <a:t>Amphetamines</a:t>
            </a:r>
            <a:r>
              <a:rPr lang="en-US" sz="1200" dirty="0">
                <a:effectLst/>
                <a:latin typeface="Helvetica 45 Light" panose="020B0500000000000000"/>
                <a:ea typeface="Times New Roman" panose="02020603050405020304" pitchFamily="18" charset="0"/>
              </a:rPr>
              <a:t>.</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Retrieved</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November</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9,</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2021,</a:t>
            </a:r>
            <a:r>
              <a:rPr lang="en-US" sz="1200" spc="-25"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from</a:t>
            </a:r>
            <a:r>
              <a:rPr lang="en-US" sz="1200" spc="-1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Facts</a:t>
            </a:r>
            <a:r>
              <a:rPr lang="en-US" sz="1200" spc="-20" dirty="0">
                <a:effectLst/>
                <a:latin typeface="Helvetica 45 Light" panose="020B0500000000000000"/>
                <a:ea typeface="Times New Roman" panose="02020603050405020304" pitchFamily="18" charset="0"/>
              </a:rPr>
              <a:t> </a:t>
            </a:r>
            <a:r>
              <a:rPr lang="en-US" sz="1200" dirty="0">
                <a:effectLst/>
                <a:latin typeface="Helvetica 45 Light" panose="020B0500000000000000"/>
                <a:ea typeface="Times New Roman" panose="02020603050405020304" pitchFamily="18" charset="0"/>
              </a:rPr>
              <a:t>&amp; Comparisons </a:t>
            </a:r>
            <a:r>
              <a:rPr lang="en-US" sz="1200" dirty="0" err="1">
                <a:effectLst/>
                <a:latin typeface="Helvetica 45 Light" panose="020B0500000000000000"/>
                <a:ea typeface="Times New Roman" panose="02020603050405020304" pitchFamily="18" charset="0"/>
              </a:rPr>
              <a:t>eAnswers</a:t>
            </a:r>
            <a:r>
              <a:rPr lang="en-US" sz="1200" dirty="0">
                <a:effectLst/>
                <a:latin typeface="Helvetica 45 Light" panose="020B0500000000000000"/>
                <a:ea typeface="Times New Roman" panose="02020603050405020304" pitchFamily="18" charset="0"/>
              </a:rPr>
              <a:t> online: </a:t>
            </a:r>
            <a:r>
              <a:rPr lang="en-US" sz="1200" dirty="0">
                <a:effectLst/>
                <a:latin typeface="Helvetica 45 Light" panose="020B0500000000000000"/>
                <a:ea typeface="Times New Roman" panose="02020603050405020304" pitchFamily="18" charset="0"/>
                <a:hlinkClick r:id="rId4"/>
              </a:rPr>
              <a:t>https://online.factsandcomparisons.com</a:t>
            </a:r>
            <a:endParaRPr lang="en-US" sz="1200" dirty="0">
              <a:latin typeface="Helvetica 45 Light" panose="020B050000000000000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8BB6F0E-EE31-409C-9972-8CA2EF1FC29B}" type="slidenum">
              <a:rPr lang="en-US" smtClean="0"/>
              <a:t>10</a:t>
            </a:fld>
            <a:endParaRPr lang="en-US"/>
          </a:p>
        </p:txBody>
      </p:sp>
    </p:spTree>
    <p:extLst>
      <p:ext uri="{BB962C8B-B14F-4D97-AF65-F5344CB8AC3E}">
        <p14:creationId xmlns:p14="http://schemas.microsoft.com/office/powerpoint/2010/main" val="3345497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281469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15223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52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B32C46A4-8DB2-5F72-CB8D-75A5E560B295}"/>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71550" y="-1219200"/>
            <a:ext cx="9610725" cy="9610725"/>
          </a:xfrm>
          <a:prstGeom prst="rect">
            <a:avLst/>
          </a:prstGeom>
        </p:spPr>
      </p:pic>
    </p:spTree>
    <p:extLst>
      <p:ext uri="{BB962C8B-B14F-4D97-AF65-F5344CB8AC3E}">
        <p14:creationId xmlns:p14="http://schemas.microsoft.com/office/powerpoint/2010/main" val="35470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descr="A picture containing graphics, graphic design, clipart, art&#10;&#10;Description automatically generated">
            <a:extLst>
              <a:ext uri="{FF2B5EF4-FFF2-40B4-BE49-F238E27FC236}">
                <a16:creationId xmlns:a16="http://schemas.microsoft.com/office/drawing/2014/main" id="{26EECD4D-1B78-FDF3-4682-0C6E50B3D8B0}"/>
              </a:ext>
            </a:extLst>
          </p:cNvPr>
          <p:cNvPicPr>
            <a:picLocks noChangeAspect="1"/>
          </p:cNvPicPr>
          <p:nvPr userDrawn="1"/>
        </p:nvPicPr>
        <p:blipFill>
          <a:blip r:embed="rId2">
            <a:alphaModFix amt="80000"/>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971550" y="-1219200"/>
            <a:ext cx="9610725" cy="9610725"/>
          </a:xfrm>
          <a:prstGeom prst="rect">
            <a:avLst/>
          </a:prstGeom>
          <a:noFill/>
          <a:effectLst>
            <a:outerShdw blurRad="533400" dist="38100" algn="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87129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801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descr="A picture containing graphics, logo, font, graphic design&#10;&#10;Description automatically generated">
            <a:extLst>
              <a:ext uri="{FF2B5EF4-FFF2-40B4-BE49-F238E27FC236}">
                <a16:creationId xmlns:a16="http://schemas.microsoft.com/office/drawing/2014/main" id="{1CC1E681-8A6A-1E5B-6443-EA5F243385AC}"/>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220788" y="1878240"/>
            <a:ext cx="8782050" cy="3933261"/>
          </a:xfrm>
          <a:prstGeom prst="rect">
            <a:avLst/>
          </a:prstGeom>
        </p:spPr>
      </p:pic>
    </p:spTree>
    <p:extLst>
      <p:ext uri="{BB962C8B-B14F-4D97-AF65-F5344CB8AC3E}">
        <p14:creationId xmlns:p14="http://schemas.microsoft.com/office/powerpoint/2010/main" val="40905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128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1696287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2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B32C46A4-8DB2-5F72-CB8D-75A5E560B295}"/>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71550" y="-1219200"/>
            <a:ext cx="9610725" cy="9610725"/>
          </a:xfrm>
          <a:prstGeom prst="rect">
            <a:avLst/>
          </a:prstGeom>
        </p:spPr>
      </p:pic>
    </p:spTree>
    <p:extLst>
      <p:ext uri="{BB962C8B-B14F-4D97-AF65-F5344CB8AC3E}">
        <p14:creationId xmlns:p14="http://schemas.microsoft.com/office/powerpoint/2010/main" val="168458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720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descr="A picture containing graphics, graphic design, clipart, art&#10;&#10;Description automatically generated">
            <a:extLst>
              <a:ext uri="{FF2B5EF4-FFF2-40B4-BE49-F238E27FC236}">
                <a16:creationId xmlns:a16="http://schemas.microsoft.com/office/drawing/2014/main" id="{26EECD4D-1B78-FDF3-4682-0C6E50B3D8B0}"/>
              </a:ext>
            </a:extLst>
          </p:cNvPr>
          <p:cNvPicPr>
            <a:picLocks noChangeAspect="1"/>
          </p:cNvPicPr>
          <p:nvPr userDrawn="1"/>
        </p:nvPicPr>
        <p:blipFill>
          <a:blip r:embed="rId2">
            <a:alphaModFix amt="80000"/>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971550" y="-1219200"/>
            <a:ext cx="9610725" cy="9610725"/>
          </a:xfrm>
          <a:prstGeom prst="rect">
            <a:avLst/>
          </a:prstGeom>
          <a:noFill/>
          <a:effectLst>
            <a:outerShdw blurRad="533400" dist="38100" algn="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2748589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631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descr="A picture containing graphics, logo, font, graphic design&#10;&#10;Description automatically generated">
            <a:extLst>
              <a:ext uri="{FF2B5EF4-FFF2-40B4-BE49-F238E27FC236}">
                <a16:creationId xmlns:a16="http://schemas.microsoft.com/office/drawing/2014/main" id="{1CC1E681-8A6A-1E5B-6443-EA5F243385AC}"/>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220788" y="1878240"/>
            <a:ext cx="8782050" cy="3933261"/>
          </a:xfrm>
          <a:prstGeom prst="rect">
            <a:avLst/>
          </a:prstGeom>
        </p:spPr>
      </p:pic>
    </p:spTree>
    <p:extLst>
      <p:ext uri="{BB962C8B-B14F-4D97-AF65-F5344CB8AC3E}">
        <p14:creationId xmlns:p14="http://schemas.microsoft.com/office/powerpoint/2010/main" val="97717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10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3037591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393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descr="A picture containing graphics, graphic design, clipart, art&#10;&#10;Description automatically generated">
            <a:extLst>
              <a:ext uri="{FF2B5EF4-FFF2-40B4-BE49-F238E27FC236}">
                <a16:creationId xmlns:a16="http://schemas.microsoft.com/office/drawing/2014/main" id="{523EF6C4-831D-3B34-48B6-366F75F73CFE}"/>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71550" y="-1219200"/>
            <a:ext cx="9610725" cy="9610725"/>
          </a:xfrm>
          <a:prstGeom prst="rect">
            <a:avLst/>
          </a:prstGeom>
        </p:spPr>
      </p:pic>
    </p:spTree>
    <p:extLst>
      <p:ext uri="{BB962C8B-B14F-4D97-AF65-F5344CB8AC3E}">
        <p14:creationId xmlns:p14="http://schemas.microsoft.com/office/powerpoint/2010/main" val="478851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descr="A picture containing graphics, graphic design, clipart, art&#10;&#10;Description automatically generated">
            <a:extLst>
              <a:ext uri="{FF2B5EF4-FFF2-40B4-BE49-F238E27FC236}">
                <a16:creationId xmlns:a16="http://schemas.microsoft.com/office/drawing/2014/main" id="{68C47092-0787-9F92-FFCA-75A69815223B}"/>
              </a:ext>
            </a:extLst>
          </p:cNvPr>
          <p:cNvPicPr>
            <a:picLocks noChangeAspect="1"/>
          </p:cNvPicPr>
          <p:nvPr userDrawn="1"/>
        </p:nvPicPr>
        <p:blipFill>
          <a:blip r:embed="rId2">
            <a:alphaModFix amt="80000"/>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971550" y="-1219200"/>
            <a:ext cx="9610725" cy="9610725"/>
          </a:xfrm>
          <a:prstGeom prst="rect">
            <a:avLst/>
          </a:prstGeom>
          <a:noFill/>
          <a:effectLst>
            <a:outerShdw blurRad="533400" dist="38100" algn="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4123975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33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6" name="Picture 5" descr="A picture containing graphics, logo, font, graphic design&#10;&#10;Description automatically generated">
            <a:extLst>
              <a:ext uri="{FF2B5EF4-FFF2-40B4-BE49-F238E27FC236}">
                <a16:creationId xmlns:a16="http://schemas.microsoft.com/office/drawing/2014/main" id="{D91CEC64-93A4-FF68-A6AE-A6D5741642C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220788" y="1878240"/>
            <a:ext cx="8782050" cy="3933261"/>
          </a:xfrm>
          <a:prstGeom prst="rect">
            <a:avLst/>
          </a:prstGeom>
        </p:spPr>
      </p:pic>
    </p:spTree>
    <p:extLst>
      <p:ext uri="{BB962C8B-B14F-4D97-AF65-F5344CB8AC3E}">
        <p14:creationId xmlns:p14="http://schemas.microsoft.com/office/powerpoint/2010/main" val="231217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pic>
        <p:nvPicPr>
          <p:cNvPr id="7" name="Picture 6" descr="A picture containing graphics, graphic design, clipart, art&#10;&#10;Description automatically generated">
            <a:extLst>
              <a:ext uri="{FF2B5EF4-FFF2-40B4-BE49-F238E27FC236}">
                <a16:creationId xmlns:a16="http://schemas.microsoft.com/office/drawing/2014/main" id="{DE8AA45A-F639-3BB7-B6FD-654FA00F050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971550" y="-1219200"/>
            <a:ext cx="9610725" cy="9610725"/>
          </a:xfrm>
          <a:prstGeom prst="rect">
            <a:avLst/>
          </a:prstGeom>
        </p:spPr>
      </p:pic>
    </p:spTree>
    <p:extLst>
      <p:ext uri="{BB962C8B-B14F-4D97-AF65-F5344CB8AC3E}">
        <p14:creationId xmlns:p14="http://schemas.microsoft.com/office/powerpoint/2010/main" val="931418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descr="A picture containing graphics, graphic design, clipart, art&#10;&#10;Description automatically generated">
            <a:extLst>
              <a:ext uri="{FF2B5EF4-FFF2-40B4-BE49-F238E27FC236}">
                <a16:creationId xmlns:a16="http://schemas.microsoft.com/office/drawing/2014/main" id="{0384A96C-01AE-5434-F8C1-CB42760B5D63}"/>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71550" y="-1219200"/>
            <a:ext cx="9610725" cy="9610725"/>
          </a:xfrm>
          <a:prstGeom prst="rect">
            <a:avLst/>
          </a:prstGeom>
        </p:spPr>
      </p:pic>
    </p:spTree>
    <p:extLst>
      <p:ext uri="{BB962C8B-B14F-4D97-AF65-F5344CB8AC3E}">
        <p14:creationId xmlns:p14="http://schemas.microsoft.com/office/powerpoint/2010/main" val="3387252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44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435255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873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4D698496-D0E1-EFE4-E1E5-58798DDB56FD}"/>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71550" y="-1219200"/>
            <a:ext cx="9610725" cy="9610725"/>
          </a:xfrm>
          <a:prstGeom prst="rect">
            <a:avLst/>
          </a:prstGeom>
        </p:spPr>
      </p:pic>
    </p:spTree>
    <p:extLst>
      <p:ext uri="{BB962C8B-B14F-4D97-AF65-F5344CB8AC3E}">
        <p14:creationId xmlns:p14="http://schemas.microsoft.com/office/powerpoint/2010/main" val="1964574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A picture containing graphics, graphic design, clipart, art&#10;&#10;Description automatically generated">
            <a:extLst>
              <a:ext uri="{FF2B5EF4-FFF2-40B4-BE49-F238E27FC236}">
                <a16:creationId xmlns:a16="http://schemas.microsoft.com/office/drawing/2014/main" id="{41B8BB3D-0CA7-B6EC-32B4-09C25E5D3F51}"/>
              </a:ext>
            </a:extLst>
          </p:cNvPr>
          <p:cNvPicPr>
            <a:picLocks noChangeAspect="1"/>
          </p:cNvPicPr>
          <p:nvPr userDrawn="1"/>
        </p:nvPicPr>
        <p:blipFill>
          <a:blip r:embed="rId2">
            <a:alphaModFix amt="80000"/>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971550" y="-1219200"/>
            <a:ext cx="9610725" cy="9610725"/>
          </a:xfrm>
          <a:prstGeom prst="rect">
            <a:avLst/>
          </a:prstGeom>
          <a:noFill/>
          <a:effectLst>
            <a:outerShdw blurRad="533400" dist="38100" algn="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2306877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311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6" name="Picture 5" descr="A picture containing graphics, logo, font, graphic design&#10;&#10;Description automatically generated">
            <a:extLst>
              <a:ext uri="{FF2B5EF4-FFF2-40B4-BE49-F238E27FC236}">
                <a16:creationId xmlns:a16="http://schemas.microsoft.com/office/drawing/2014/main" id="{3CA4DFCE-BE02-0251-BEA8-5953C2C2E5B4}"/>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220788" y="1878240"/>
            <a:ext cx="8782050" cy="3933261"/>
          </a:xfrm>
          <a:prstGeom prst="rect">
            <a:avLst/>
          </a:prstGeom>
        </p:spPr>
      </p:pic>
    </p:spTree>
    <p:extLst>
      <p:ext uri="{BB962C8B-B14F-4D97-AF65-F5344CB8AC3E}">
        <p14:creationId xmlns:p14="http://schemas.microsoft.com/office/powerpoint/2010/main" val="856294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08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83774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4" descr="A picture containing graphics, graphic design, clipart, art&#10;&#10;Description automatically generated">
            <a:extLst>
              <a:ext uri="{FF2B5EF4-FFF2-40B4-BE49-F238E27FC236}">
                <a16:creationId xmlns:a16="http://schemas.microsoft.com/office/drawing/2014/main" id="{3ADF6920-F3BA-DA25-7815-17ED30DAC2A6}"/>
              </a:ext>
            </a:extLst>
          </p:cNvPr>
          <p:cNvPicPr>
            <a:picLocks noChangeAspect="1"/>
          </p:cNvPicPr>
          <p:nvPr/>
        </p:nvPicPr>
        <p:blipFill>
          <a:blip r:embed="rId2">
            <a:alphaModFix amt="80000"/>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971550" y="-1219200"/>
            <a:ext cx="9610725" cy="9610725"/>
          </a:xfrm>
          <a:prstGeom prst="rect">
            <a:avLst/>
          </a:prstGeom>
          <a:noFill/>
          <a:effectLst>
            <a:outerShdw blurRad="533400" dist="38100" algn="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999518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756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B32C46A4-8DB2-5F72-CB8D-75A5E560B295}"/>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971550" y="-1219200"/>
            <a:ext cx="9610725" cy="9610725"/>
          </a:xfrm>
          <a:prstGeom prst="rect">
            <a:avLst/>
          </a:prstGeom>
        </p:spPr>
      </p:pic>
    </p:spTree>
    <p:extLst>
      <p:ext uri="{BB962C8B-B14F-4D97-AF65-F5344CB8AC3E}">
        <p14:creationId xmlns:p14="http://schemas.microsoft.com/office/powerpoint/2010/main" val="2281361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descr="A picture containing graphics, graphic design, clipart, art&#10;&#10;Description automatically generated">
            <a:extLst>
              <a:ext uri="{FF2B5EF4-FFF2-40B4-BE49-F238E27FC236}">
                <a16:creationId xmlns:a16="http://schemas.microsoft.com/office/drawing/2014/main" id="{26EECD4D-1B78-FDF3-4682-0C6E50B3D8B0}"/>
              </a:ext>
            </a:extLst>
          </p:cNvPr>
          <p:cNvPicPr>
            <a:picLocks noChangeAspect="1"/>
          </p:cNvPicPr>
          <p:nvPr userDrawn="1"/>
        </p:nvPicPr>
        <p:blipFill>
          <a:blip r:embed="rId2">
            <a:alphaModFix amt="80000"/>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tretch>
            <a:fillRect/>
          </a:stretch>
        </p:blipFill>
        <p:spPr>
          <a:xfrm>
            <a:off x="971550" y="-1219200"/>
            <a:ext cx="9610725" cy="9610725"/>
          </a:xfrm>
          <a:prstGeom prst="rect">
            <a:avLst/>
          </a:prstGeom>
          <a:noFill/>
          <a:effectLst>
            <a:outerShdw blurRad="533400" dist="38100" algn="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4246925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848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descr="A picture containing graphics, logo, font, graphic design&#10;&#10;Description automatically generated">
            <a:extLst>
              <a:ext uri="{FF2B5EF4-FFF2-40B4-BE49-F238E27FC236}">
                <a16:creationId xmlns:a16="http://schemas.microsoft.com/office/drawing/2014/main" id="{1CC1E681-8A6A-1E5B-6443-EA5F243385AC}"/>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220788" y="1878240"/>
            <a:ext cx="8782050" cy="3933261"/>
          </a:xfrm>
          <a:prstGeom prst="rect">
            <a:avLst/>
          </a:prstGeom>
        </p:spPr>
      </p:pic>
    </p:spTree>
    <p:extLst>
      <p:ext uri="{BB962C8B-B14F-4D97-AF65-F5344CB8AC3E}">
        <p14:creationId xmlns:p14="http://schemas.microsoft.com/office/powerpoint/2010/main" val="3071617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01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3DBF89-B255-4DE0-8BA7-1D1EE07C3BEC}"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186BD-8EC4-4021-8483-EE0BD7E557C7}" type="slidenum">
              <a:rPr lang="en-US" smtClean="0"/>
              <a:t>‹#›</a:t>
            </a:fld>
            <a:endParaRPr lang="en-US"/>
          </a:p>
        </p:txBody>
      </p:sp>
    </p:spTree>
    <p:extLst>
      <p:ext uri="{BB962C8B-B14F-4D97-AF65-F5344CB8AC3E}">
        <p14:creationId xmlns:p14="http://schemas.microsoft.com/office/powerpoint/2010/main" val="1878242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DBF89-B255-4DE0-8BA7-1D1EE07C3BE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186BD-8EC4-4021-8483-EE0BD7E557C7}" type="slidenum">
              <a:rPr lang="en-US" smtClean="0"/>
              <a:t>‹#›</a:t>
            </a:fld>
            <a:endParaRPr lang="en-US"/>
          </a:p>
        </p:txBody>
      </p:sp>
    </p:spTree>
    <p:extLst>
      <p:ext uri="{BB962C8B-B14F-4D97-AF65-F5344CB8AC3E}">
        <p14:creationId xmlns:p14="http://schemas.microsoft.com/office/powerpoint/2010/main" val="3002109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56B3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97CB7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3735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DBF89-B255-4DE0-8BA7-1D1EE07C3BE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E8E186BD-8EC4-4021-8483-EE0BD7E557C7}" type="slidenum">
              <a:rPr lang="en-US" smtClean="0"/>
              <a:t>‹#›</a:t>
            </a:fld>
            <a:endParaRPr lang="en-US"/>
          </a:p>
        </p:txBody>
      </p:sp>
    </p:spTree>
    <p:extLst>
      <p:ext uri="{BB962C8B-B14F-4D97-AF65-F5344CB8AC3E}">
        <p14:creationId xmlns:p14="http://schemas.microsoft.com/office/powerpoint/2010/main" val="31190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075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56B38"/>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803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056B38"/>
                </a:solidFill>
              </a:defRPr>
            </a:lvl1p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solidFill>
                  <a:srgbClr val="056B38"/>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rgbClr val="056B38"/>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066B6-1968-4FDF-93F6-F67E36CC72F4}"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06572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056B38"/>
                </a:solidFill>
              </a:defRPr>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056B38"/>
                </a:solidFill>
              </a:defRPr>
            </a:lvl1pPr>
            <a:lvl2pPr>
              <a:defRPr>
                <a:solidFill>
                  <a:srgbClr val="97CB7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056B38"/>
                </a:solidFill>
              </a:defRPr>
            </a:lvl1pPr>
            <a:lvl2pPr>
              <a:defRPr>
                <a:solidFill>
                  <a:srgbClr val="97CB72"/>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2462443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B3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703DBF89-B255-4DE0-8BA7-1D1EE07C3BEC}"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E8E186BD-8EC4-4021-8483-EE0BD7E557C7}" type="slidenum">
              <a:rPr lang="en-US" smtClean="0"/>
              <a:t>‹#›</a:t>
            </a:fld>
            <a:endParaRPr lang="en-US"/>
          </a:p>
        </p:txBody>
      </p:sp>
    </p:spTree>
    <p:extLst>
      <p:ext uri="{BB962C8B-B14F-4D97-AF65-F5344CB8AC3E}">
        <p14:creationId xmlns:p14="http://schemas.microsoft.com/office/powerpoint/2010/main" val="1385712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334704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rgbClr val="056B38"/>
                </a:solidFill>
              </a:defRPr>
            </a:lvl1pPr>
            <a:lvl2pPr>
              <a:defRPr>
                <a:solidFill>
                  <a:srgbClr val="E9AA21"/>
                </a:solidFill>
              </a:defRPr>
            </a:lvl2pPr>
            <a:lvl3pPr>
              <a:defRPr>
                <a:solidFill>
                  <a:srgbClr val="E9AA21"/>
                </a:solidFill>
              </a:defRPr>
            </a:lvl3pPr>
            <a:lvl4pPr>
              <a:defRPr>
                <a:solidFill>
                  <a:srgbClr val="E9AA21"/>
                </a:solidFill>
              </a:defRPr>
            </a:lvl4pPr>
            <a:lvl5pPr>
              <a:defRPr>
                <a:solidFill>
                  <a:srgbClr val="E9AA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Tree>
    <p:extLst>
      <p:ext uri="{BB962C8B-B14F-4D97-AF65-F5344CB8AC3E}">
        <p14:creationId xmlns:p14="http://schemas.microsoft.com/office/powerpoint/2010/main" val="127500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A066B6-1968-4FDF-93F6-F67E36CC72F4}"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2878050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56B38"/>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a:solidFill>
                  <a:srgbClr val="97CB72"/>
                </a:solidFill>
              </a:defRPr>
            </a:lvl1pPr>
            <a:lvl2pPr>
              <a:defRPr>
                <a:solidFill>
                  <a:srgbClr val="E9AA21"/>
                </a:solidFill>
              </a:defRPr>
            </a:lvl2pPr>
            <a:lvl3pPr>
              <a:defRPr>
                <a:solidFill>
                  <a:srgbClr val="E9AA21"/>
                </a:solidFill>
              </a:defRPr>
            </a:lvl3pPr>
            <a:lvl4pPr>
              <a:defRPr>
                <a:solidFill>
                  <a:srgbClr val="E9AA21"/>
                </a:solidFill>
              </a:defRPr>
            </a:lvl4pPr>
            <a:lvl5pPr>
              <a:defRPr>
                <a:solidFill>
                  <a:srgbClr val="E9AA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21112606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056B38"/>
                </a:solidFill>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solidFill>
                  <a:srgbClr val="97CB72"/>
                </a:solidFill>
              </a:defRPr>
            </a:lvl1pPr>
            <a:lvl2pPr>
              <a:defRPr>
                <a:solidFill>
                  <a:srgbClr val="E9AA21"/>
                </a:solidFill>
              </a:defRPr>
            </a:lvl2pPr>
            <a:lvl3pPr>
              <a:defRPr>
                <a:solidFill>
                  <a:srgbClr val="E9AA21"/>
                </a:solidFill>
              </a:defRPr>
            </a:lvl3pPr>
            <a:lvl4pPr>
              <a:defRPr>
                <a:solidFill>
                  <a:srgbClr val="E9AA21"/>
                </a:solidFill>
              </a:defRPr>
            </a:lvl4pPr>
            <a:lvl5pPr>
              <a:defRPr>
                <a:solidFill>
                  <a:srgbClr val="E9AA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27136115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3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pic>
        <p:nvPicPr>
          <p:cNvPr id="6" name="Picture 5" descr="A picture containing graphics, logo, font, graphic design&#10;&#10;Description automatically generated">
            <a:extLst>
              <a:ext uri="{FF2B5EF4-FFF2-40B4-BE49-F238E27FC236}">
                <a16:creationId xmlns:a16="http://schemas.microsoft.com/office/drawing/2014/main" id="{2C3CF3A1-F824-1F57-80E6-A87E97875303}"/>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220788" y="1878240"/>
            <a:ext cx="8782050" cy="3933261"/>
          </a:xfrm>
          <a:prstGeom prst="rect">
            <a:avLst/>
          </a:prstGeom>
        </p:spPr>
      </p:pic>
    </p:spTree>
    <p:extLst>
      <p:ext uri="{BB962C8B-B14F-4D97-AF65-F5344CB8AC3E}">
        <p14:creationId xmlns:p14="http://schemas.microsoft.com/office/powerpoint/2010/main" val="1181371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983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9AA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02D5B"/>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E9AA2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762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30663395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9AA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02D5B"/>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4255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002D5B"/>
                </a:solidFill>
              </a:defRPr>
            </a:lvl1p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solidFill>
                  <a:srgbClr val="002D5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rgbClr val="002D5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066B6-1968-4FDF-93F6-F67E36CC72F4}"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51142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002D5B"/>
                </a:solidFill>
              </a:defRPr>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002D5B"/>
                </a:solidFill>
              </a:defRPr>
            </a:lvl1pPr>
            <a:lvl2pPr>
              <a:defRPr>
                <a:solidFill>
                  <a:srgbClr val="002D5B"/>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002D5B"/>
                </a:solidFill>
              </a:defRPr>
            </a:lvl1pPr>
            <a:lvl2pPr>
              <a:defRPr>
                <a:solidFill>
                  <a:srgbClr val="002D5B"/>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2268686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D5B"/>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DEA066B6-1968-4FDF-93F6-F67E36CC72F4}"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3781933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rgbClr val="E9AA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1537676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E9AA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rgbClr val="002D5B"/>
                </a:solidFill>
              </a:defRPr>
            </a:lvl1pPr>
            <a:lvl2pPr>
              <a:defRPr>
                <a:solidFill>
                  <a:srgbClr val="E9AA21"/>
                </a:solidFill>
              </a:defRPr>
            </a:lvl2pPr>
            <a:lvl3pPr>
              <a:defRPr>
                <a:solidFill>
                  <a:srgbClr val="E9AA21"/>
                </a:solidFill>
              </a:defRPr>
            </a:lvl3pPr>
            <a:lvl4pPr>
              <a:defRPr>
                <a:solidFill>
                  <a:srgbClr val="E9AA21"/>
                </a:solidFill>
              </a:defRPr>
            </a:lvl4pPr>
            <a:lvl5pPr>
              <a:defRPr>
                <a:solidFill>
                  <a:srgbClr val="E9AA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Tree>
    <p:extLst>
      <p:ext uri="{BB962C8B-B14F-4D97-AF65-F5344CB8AC3E}">
        <p14:creationId xmlns:p14="http://schemas.microsoft.com/office/powerpoint/2010/main" val="501366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E9AA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A066B6-1968-4FDF-93F6-F67E36CC72F4}"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75886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227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D5B"/>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a:solidFill>
                  <a:srgbClr val="002D5B"/>
                </a:solidFill>
              </a:defRPr>
            </a:lvl1pPr>
            <a:lvl2pPr>
              <a:defRPr>
                <a:solidFill>
                  <a:srgbClr val="E9AA21"/>
                </a:solidFill>
              </a:defRPr>
            </a:lvl2pPr>
            <a:lvl3pPr>
              <a:defRPr>
                <a:solidFill>
                  <a:srgbClr val="E9AA21"/>
                </a:solidFill>
              </a:defRPr>
            </a:lvl3pPr>
            <a:lvl4pPr>
              <a:defRPr>
                <a:solidFill>
                  <a:srgbClr val="E9AA21"/>
                </a:solidFill>
              </a:defRPr>
            </a:lvl4pPr>
            <a:lvl5pPr>
              <a:defRPr>
                <a:solidFill>
                  <a:srgbClr val="E9AA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16955747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9AA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002D5B"/>
                </a:solidFill>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lvl1pPr>
              <a:defRPr>
                <a:solidFill>
                  <a:srgbClr val="002D5B"/>
                </a:solidFill>
              </a:defRPr>
            </a:lvl1pPr>
            <a:lvl2pPr>
              <a:defRPr>
                <a:solidFill>
                  <a:srgbClr val="E9AA21"/>
                </a:solidFill>
              </a:defRPr>
            </a:lvl2pPr>
            <a:lvl3pPr>
              <a:defRPr>
                <a:solidFill>
                  <a:srgbClr val="E9AA21"/>
                </a:solidFill>
              </a:defRPr>
            </a:lvl3pPr>
            <a:lvl4pPr>
              <a:defRPr>
                <a:solidFill>
                  <a:srgbClr val="E9AA21"/>
                </a:solidFill>
              </a:defRPr>
            </a:lvl4pPr>
            <a:lvl5pPr>
              <a:defRPr>
                <a:solidFill>
                  <a:srgbClr val="E9AA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30498522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294710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435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7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56B3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97CB7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94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5457084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7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56B38"/>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97CB72"/>
                </a:solidFill>
                <a:latin typeface="Helvetica 45 Light" panose="020B0500000000000000"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651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066B6-1968-4FDF-93F6-F67E36CC72F4}"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1651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32884556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A066B6-1968-4FDF-93F6-F67E36CC72F4}"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254859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3DBF89-B255-4DE0-8BA7-1D1EE07C3BEC}"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186BD-8EC4-4021-8483-EE0BD7E557C7}" type="slidenum">
              <a:rPr lang="en-US" smtClean="0"/>
              <a:t>‹#›</a:t>
            </a:fld>
            <a:endParaRPr lang="en-US"/>
          </a:p>
        </p:txBody>
      </p:sp>
    </p:spTree>
    <p:extLst>
      <p:ext uri="{BB962C8B-B14F-4D97-AF65-F5344CB8AC3E}">
        <p14:creationId xmlns:p14="http://schemas.microsoft.com/office/powerpoint/2010/main" val="24306274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rgbClr val="E7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3716546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E7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rgbClr val="056B38"/>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Tree>
    <p:extLst>
      <p:ext uri="{BB962C8B-B14F-4D97-AF65-F5344CB8AC3E}">
        <p14:creationId xmlns:p14="http://schemas.microsoft.com/office/powerpoint/2010/main" val="893326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E7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A066B6-1968-4FDF-93F6-F67E36CC72F4}"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14594655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2654082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778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1127194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descr="A picture containing graphics, graphic design, clipart, art&#10;&#10;Description automatically generated">
            <a:extLst>
              <a:ext uri="{FF2B5EF4-FFF2-40B4-BE49-F238E27FC236}">
                <a16:creationId xmlns:a16="http://schemas.microsoft.com/office/drawing/2014/main" id="{1308B33F-CEEE-A9A0-763D-A3CB19D5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 y="-180522"/>
            <a:ext cx="9364463" cy="9364463"/>
          </a:xfrm>
          <a:prstGeom prst="rect">
            <a:avLst/>
          </a:prstGeom>
        </p:spPr>
      </p:pic>
    </p:spTree>
    <p:extLst>
      <p:ext uri="{BB962C8B-B14F-4D97-AF65-F5344CB8AC3E}">
        <p14:creationId xmlns:p14="http://schemas.microsoft.com/office/powerpoint/2010/main" val="2215324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1436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408751"/>
            <a:ext cx="12199951" cy="548640"/>
          </a:xfrm>
          <a:prstGeom prst="rect">
            <a:avLst/>
          </a:prstGeom>
          <a:solidFill>
            <a:srgbClr val="002D5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E9AA21">
              <a:alpha val="89804"/>
            </a:srgbClr>
          </a:solidFill>
          <a:ln>
            <a:solidFill>
              <a:srgbClr val="E9AA21">
                <a:alpha val="89804"/>
              </a:srgb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02D5B"/>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E9AA2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093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31034209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505428"/>
          </a:xfrm>
          <a:prstGeom prst="rect">
            <a:avLst/>
          </a:prstGeom>
          <a:solidFill>
            <a:srgbClr val="002D5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E9AA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02D5B"/>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4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3DBF89-B255-4DE0-8BA7-1D1EE07C3BEC}"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186BD-8EC4-4021-8483-EE0BD7E557C7}" type="slidenum">
              <a:rPr lang="en-US" smtClean="0"/>
              <a:t>‹#›</a:t>
            </a:fld>
            <a:endParaRPr lang="en-US"/>
          </a:p>
        </p:txBody>
      </p:sp>
    </p:spTree>
    <p:extLst>
      <p:ext uri="{BB962C8B-B14F-4D97-AF65-F5344CB8AC3E}">
        <p14:creationId xmlns:p14="http://schemas.microsoft.com/office/powerpoint/2010/main" val="42631949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A066B6-1968-4FDF-93F6-F67E36CC72F4}" type="datetimeFigureOut">
              <a:rPr lang="en-US" smtClean="0"/>
              <a:t>5/10/2025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1497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3168461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A066B6-1968-4FDF-93F6-F67E36CC72F4}" type="datetimeFigureOut">
              <a:rPr lang="en-US" smtClean="0"/>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41206393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rgbClr val="002D5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9AA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A066B6-1968-4FDF-93F6-F67E36CC72F4}" type="datetimeFigureOut">
              <a:rPr lang="en-US" smtClean="0"/>
              <a:t>5/10/2025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Tree>
    <p:extLst>
      <p:ext uri="{BB962C8B-B14F-4D97-AF65-F5344CB8AC3E}">
        <p14:creationId xmlns:p14="http://schemas.microsoft.com/office/powerpoint/2010/main" val="11764914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2D5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9AA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Tree>
    <p:extLst>
      <p:ext uri="{BB962C8B-B14F-4D97-AF65-F5344CB8AC3E}">
        <p14:creationId xmlns:p14="http://schemas.microsoft.com/office/powerpoint/2010/main" val="10158798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rgbClr val="002D5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9AA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25038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15339403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2D5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9AA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066B6-1968-4FDF-93F6-F67E36CC72F4}" type="datetimeFigureOut">
              <a:rPr lang="en-US" smtClean="0"/>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98BF674-94AD-451E-AB59-DC11E651D335}" type="slidenum">
              <a:rPr lang="en-US" smtClean="0"/>
              <a:t>‹#›</a:t>
            </a:fld>
            <a:endParaRPr lang="en-US"/>
          </a:p>
        </p:txBody>
      </p:sp>
    </p:spTree>
    <p:extLst>
      <p:ext uri="{BB962C8B-B14F-4D97-AF65-F5344CB8AC3E}">
        <p14:creationId xmlns:p14="http://schemas.microsoft.com/office/powerpoint/2010/main" val="3608708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2800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01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6.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AE1F6-E72E-6D0A-32AE-9A4AC8575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F06D58-5F0F-6A30-36A4-ECEE9FEAB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9119FC7-F259-1AC6-731A-01B7A57879DC}"/>
              </a:ext>
            </a:extLst>
          </p:cNvPr>
          <p:cNvSpPr/>
          <p:nvPr/>
        </p:nvSpPr>
        <p:spPr>
          <a:xfrm>
            <a:off x="0" y="5811501"/>
            <a:ext cx="12192000" cy="1046499"/>
          </a:xfrm>
          <a:prstGeom prst="rect">
            <a:avLst/>
          </a:prstGeom>
          <a:solidFill>
            <a:srgbClr val="A2D08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117536499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defTabSz="914400" rtl="0" eaLnBrk="1" latinLnBrk="0" hangingPunct="1">
        <a:lnSpc>
          <a:spcPct val="90000"/>
        </a:lnSpc>
        <a:spcBef>
          <a:spcPct val="0"/>
        </a:spcBef>
        <a:buNone/>
        <a:defRPr sz="4400" kern="1200">
          <a:solidFill>
            <a:schemeClr val="tx1"/>
          </a:solidFill>
          <a:latin typeface="Helvetica 45 Light"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45 Light" panose="020B05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45 Light" panose="020B05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45 Light" panose="020B05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64736"/>
          </a:xfrm>
          <a:prstGeom prst="rect">
            <a:avLst/>
          </a:prstGeom>
          <a:solidFill>
            <a:srgbClr val="002D5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E9AA21">
              <a:alpha val="89804"/>
            </a:srgbClr>
          </a:solidFill>
          <a:ln>
            <a:solidFill>
              <a:srgbClr val="E9AA21">
                <a:alpha val="89804"/>
              </a:srgb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A066B6-1968-4FDF-93F6-F67E36CC72F4}" type="datetimeFigureOut">
              <a:rPr lang="en-US" smtClean="0"/>
              <a:t>5/10/2025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Tree>
    <p:extLst>
      <p:ext uri="{BB962C8B-B14F-4D97-AF65-F5344CB8AC3E}">
        <p14:creationId xmlns:p14="http://schemas.microsoft.com/office/powerpoint/2010/main" val="255905502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90" r:id="rId12"/>
    <p:sldLayoutId id="2147483891" r:id="rId13"/>
  </p:sldLayoutIdLst>
  <p:txStyles>
    <p:titleStyle>
      <a:lvl1pPr algn="l" defTabSz="914400" rtl="0" eaLnBrk="1" latinLnBrk="0" hangingPunct="1">
        <a:lnSpc>
          <a:spcPct val="85000"/>
        </a:lnSpc>
        <a:spcBef>
          <a:spcPct val="0"/>
        </a:spcBef>
        <a:buNone/>
        <a:defRPr sz="4800" kern="1200" spc="-50" baseline="0">
          <a:solidFill>
            <a:srgbClr val="002D5B"/>
          </a:solidFill>
          <a:latin typeface="Helvetica 45 Light" panose="020B0500000000000000"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D5B"/>
          </a:solidFill>
          <a:latin typeface="Helvetica 45 Light" panose="020B0500000000000000"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D5B"/>
          </a:solidFill>
          <a:latin typeface="Helvetica 45 Light" panose="020B0500000000000000"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75E7AE-214D-E898-E5B5-5B521BD8F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2D864-BA93-D713-8F6A-147507809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96A471-D2F3-3612-4A32-939AF013BA99}"/>
              </a:ext>
            </a:extLst>
          </p:cNvPr>
          <p:cNvSpPr/>
          <p:nvPr/>
        </p:nvSpPr>
        <p:spPr>
          <a:xfrm>
            <a:off x="0" y="5811501"/>
            <a:ext cx="12192000" cy="1046499"/>
          </a:xfrm>
          <a:prstGeom prst="rect">
            <a:avLst/>
          </a:prstGeom>
          <a:solidFill>
            <a:srgbClr val="002D5B">
              <a:alpha val="89804"/>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3113546937"/>
      </p:ext>
    </p:extLst>
  </p:cSld>
  <p:clrMap bg1="lt1" tx1="dk1" bg2="lt2" tx2="dk2" accent1="accent1" accent2="accent2" accent3="accent3" accent4="accent4" accent5="accent5" accent6="accent6" hlink="hlink" folHlink="folHlink"/>
  <p:sldLayoutIdLst>
    <p:sldLayoutId id="2147483761" r:id="rId1"/>
    <p:sldLayoutId id="2147483763" r:id="rId2"/>
    <p:sldLayoutId id="2147483764" r:id="rId3"/>
    <p:sldLayoutId id="2147483765" r:id="rId4"/>
    <p:sldLayoutId id="2147483766" r:id="rId5"/>
    <p:sldLayoutId id="2147483767"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Helvetica 45 Light"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45 Light" panose="020B05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45 Light" panose="020B05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45 Light" panose="020B05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75E7AE-214D-E898-E5B5-5B521BD8F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2D864-BA93-D713-8F6A-147507809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96A471-D2F3-3612-4A32-939AF013BA99}"/>
              </a:ext>
            </a:extLst>
          </p:cNvPr>
          <p:cNvSpPr/>
          <p:nvPr/>
        </p:nvSpPr>
        <p:spPr>
          <a:xfrm>
            <a:off x="0" y="5811501"/>
            <a:ext cx="12192000" cy="1046499"/>
          </a:xfrm>
          <a:prstGeom prst="rect">
            <a:avLst/>
          </a:prstGeom>
          <a:solidFill>
            <a:srgbClr val="E77824">
              <a:alpha val="89804"/>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789253887"/>
      </p:ext>
    </p:extLst>
  </p:cSld>
  <p:clrMap bg1="lt1" tx1="dk1" bg2="lt2" tx2="dk2" accent1="accent1" accent2="accent2" accent3="accent3" accent4="accent4" accent5="accent5" accent6="accent6" hlink="hlink" folHlink="folHlink"/>
  <p:sldLayoutIdLst>
    <p:sldLayoutId id="2147483770" r:id="rId1"/>
    <p:sldLayoutId id="2147483772" r:id="rId2"/>
    <p:sldLayoutId id="2147483773" r:id="rId3"/>
    <p:sldLayoutId id="2147483774" r:id="rId4"/>
    <p:sldLayoutId id="2147483775" r:id="rId5"/>
    <p:sldLayoutId id="2147483776" r:id="rId6"/>
    <p:sldLayoutId id="2147483777" r:id="rId7"/>
  </p:sldLayoutIdLst>
  <p:txStyles>
    <p:titleStyle>
      <a:lvl1pPr algn="l" defTabSz="914400" rtl="0" eaLnBrk="1" latinLnBrk="0" hangingPunct="1">
        <a:lnSpc>
          <a:spcPct val="90000"/>
        </a:lnSpc>
        <a:spcBef>
          <a:spcPct val="0"/>
        </a:spcBef>
        <a:buNone/>
        <a:defRPr sz="4400" kern="1200">
          <a:solidFill>
            <a:schemeClr val="tx1"/>
          </a:solidFill>
          <a:latin typeface="Helvetica 45 Light"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45 Light" panose="020B05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45 Light" panose="020B05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45 Light" panose="020B05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63E46-FC89-B881-C188-8B8039FFC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207A6-8C7B-BE2A-F5A5-78DFE58FB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AE24B3F-8DE6-F22A-FE2A-21808ED20A21}"/>
              </a:ext>
            </a:extLst>
          </p:cNvPr>
          <p:cNvSpPr/>
          <p:nvPr/>
        </p:nvSpPr>
        <p:spPr>
          <a:xfrm>
            <a:off x="0" y="5811501"/>
            <a:ext cx="12192000" cy="1046499"/>
          </a:xfrm>
          <a:prstGeom prst="rect">
            <a:avLst/>
          </a:prstGeom>
          <a:solidFill>
            <a:srgbClr val="E9AA21">
              <a:alpha val="89804"/>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40308745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2" r:id="rId3"/>
    <p:sldLayoutId id="2147483783" r:id="rId4"/>
    <p:sldLayoutId id="2147483784" r:id="rId5"/>
    <p:sldLayoutId id="2147483785" r:id="rId6"/>
    <p:sldLayoutId id="2147483786" r:id="rId7"/>
    <p:sldLayoutId id="2147483787" r:id="rId8"/>
  </p:sldLayoutIdLst>
  <p:txStyles>
    <p:titleStyle>
      <a:lvl1pPr algn="l" defTabSz="914400" rtl="0" eaLnBrk="1" latinLnBrk="0" hangingPunct="1">
        <a:lnSpc>
          <a:spcPct val="90000"/>
        </a:lnSpc>
        <a:spcBef>
          <a:spcPct val="0"/>
        </a:spcBef>
        <a:buNone/>
        <a:defRPr sz="4400" kern="1200">
          <a:solidFill>
            <a:schemeClr val="tx1"/>
          </a:solidFill>
          <a:latin typeface="Helvetica 45 Light"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45 Light" panose="020B05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45 Light" panose="020B05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45 Light" panose="020B05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0DF5A-E179-3A75-791D-29F7B68D3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F36BF-FBF0-9436-EF9C-AD34D63CE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1DF851-2D82-AD43-8277-661284036C2D}"/>
              </a:ext>
            </a:extLst>
          </p:cNvPr>
          <p:cNvSpPr/>
          <p:nvPr/>
        </p:nvSpPr>
        <p:spPr>
          <a:xfrm>
            <a:off x="0" y="5811501"/>
            <a:ext cx="12192000" cy="1046499"/>
          </a:xfrm>
          <a:prstGeom prst="rect">
            <a:avLst/>
          </a:prstGeom>
          <a:solidFill>
            <a:srgbClr val="056B38">
              <a:alpha val="89804"/>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136390041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2" r:id="rId3"/>
    <p:sldLayoutId id="2147483793" r:id="rId4"/>
    <p:sldLayoutId id="2147483794" r:id="rId5"/>
    <p:sldLayoutId id="2147483795" r:id="rId6"/>
    <p:sldLayoutId id="2147483796" r:id="rId7"/>
  </p:sldLayoutIdLst>
  <p:txStyles>
    <p:titleStyle>
      <a:lvl1pPr algn="l" defTabSz="914400" rtl="0" eaLnBrk="1" latinLnBrk="0" hangingPunct="1">
        <a:lnSpc>
          <a:spcPct val="90000"/>
        </a:lnSpc>
        <a:spcBef>
          <a:spcPct val="0"/>
        </a:spcBef>
        <a:buNone/>
        <a:defRPr sz="4400" kern="1200">
          <a:solidFill>
            <a:schemeClr val="tx1"/>
          </a:solidFill>
          <a:latin typeface="Helvetica 45 Light"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45 Light" panose="020B05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45 Light" panose="020B05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45 Light" panose="020B05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75E7AE-214D-E898-E5B5-5B521BD8F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2D864-BA93-D713-8F6A-147507809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296A471-D2F3-3612-4A32-939AF013BA99}"/>
              </a:ext>
            </a:extLst>
          </p:cNvPr>
          <p:cNvSpPr/>
          <p:nvPr/>
        </p:nvSpPr>
        <p:spPr>
          <a:xfrm>
            <a:off x="0" y="5811501"/>
            <a:ext cx="12192000" cy="1046499"/>
          </a:xfrm>
          <a:prstGeom prst="rect">
            <a:avLst/>
          </a:prstGeom>
          <a:solidFill>
            <a:srgbClr val="002D5B">
              <a:alpha val="89804"/>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2833135024"/>
      </p:ext>
    </p:extLst>
  </p:cSld>
  <p:clrMap bg1="lt1" tx1="dk1" bg2="lt2" tx2="dk2" accent1="accent1" accent2="accent2" accent3="accent3" accent4="accent4" accent5="accent5" accent6="accent6" hlink="hlink" folHlink="folHlink"/>
  <p:sldLayoutIdLst>
    <p:sldLayoutId id="2147483798" r:id="rId1"/>
    <p:sldLayoutId id="2147483800" r:id="rId2"/>
    <p:sldLayoutId id="2147483801" r:id="rId3"/>
    <p:sldLayoutId id="2147483802" r:id="rId4"/>
    <p:sldLayoutId id="2147483803" r:id="rId5"/>
    <p:sldLayoutId id="2147483804" r:id="rId6"/>
    <p:sldLayoutId id="2147483805" r:id="rId7"/>
    <p:sldLayoutId id="2147483834" r:id="rId8"/>
    <p:sldLayoutId id="2147483835" r:id="rId9"/>
  </p:sldLayoutIdLst>
  <p:txStyles>
    <p:titleStyle>
      <a:lvl1pPr algn="l" defTabSz="914400" rtl="0" eaLnBrk="1" latinLnBrk="0" hangingPunct="1">
        <a:lnSpc>
          <a:spcPct val="90000"/>
        </a:lnSpc>
        <a:spcBef>
          <a:spcPct val="0"/>
        </a:spcBef>
        <a:buNone/>
        <a:defRPr sz="4400" kern="1200">
          <a:solidFill>
            <a:schemeClr val="tx1"/>
          </a:solidFill>
          <a:latin typeface="Helvetica 45 Light"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45 Light" panose="020B050000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45 Light" panose="020B050000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45 Light" panose="020B050000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45 Light" panose="020B050000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A066B6-1968-4FDF-93F6-F67E36CC72F4}" type="datetimeFigureOut">
              <a:rPr lang="en-US" smtClean="0"/>
              <a:t>5/10/2025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Tree>
    <p:extLst>
      <p:ext uri="{BB962C8B-B14F-4D97-AF65-F5344CB8AC3E}">
        <p14:creationId xmlns:p14="http://schemas.microsoft.com/office/powerpoint/2010/main" val="19776198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l" defTabSz="914400" rtl="0" eaLnBrk="1" latinLnBrk="0" hangingPunct="1">
        <a:lnSpc>
          <a:spcPct val="85000"/>
        </a:lnSpc>
        <a:spcBef>
          <a:spcPct val="0"/>
        </a:spcBef>
        <a:buNone/>
        <a:defRPr sz="4800" kern="1200" spc="-50" baseline="0">
          <a:solidFill>
            <a:srgbClr val="056B38"/>
          </a:solidFill>
          <a:latin typeface="Helvetica 45 Light" panose="020B0500000000000000"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56B38"/>
          </a:solidFill>
          <a:latin typeface="Helvetica 45 Light" panose="020B0500000000000000"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56B38"/>
          </a:solidFill>
          <a:latin typeface="Helvetica 45 Light" panose="020B0500000000000000"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56B38"/>
          </a:solidFill>
          <a:latin typeface="Helvetica 45 Light" panose="020B0500000000000000"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56B38"/>
          </a:solidFill>
          <a:latin typeface="Helvetica 45 Light" panose="020B0500000000000000"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56B38"/>
          </a:solidFill>
          <a:latin typeface="Helvetica 45 Light" panose="020B0500000000000000"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E9AA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A066B6-1968-4FDF-93F6-F67E36CC72F4}" type="datetimeFigureOut">
              <a:rPr lang="en-US" smtClean="0"/>
              <a:t>5/10/2025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Tree>
    <p:extLst>
      <p:ext uri="{BB962C8B-B14F-4D97-AF65-F5344CB8AC3E}">
        <p14:creationId xmlns:p14="http://schemas.microsoft.com/office/powerpoint/2010/main" val="78590333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86" r:id="rId12"/>
    <p:sldLayoutId id="2147483887" r:id="rId13"/>
  </p:sldLayoutIdLst>
  <p:txStyles>
    <p:titleStyle>
      <a:lvl1pPr algn="l" defTabSz="914400" rtl="0" eaLnBrk="1" latinLnBrk="0" hangingPunct="1">
        <a:lnSpc>
          <a:spcPct val="85000"/>
        </a:lnSpc>
        <a:spcBef>
          <a:spcPct val="0"/>
        </a:spcBef>
        <a:buNone/>
        <a:defRPr sz="4800" kern="1200" spc="-50" baseline="0">
          <a:solidFill>
            <a:srgbClr val="002D5B"/>
          </a:solidFill>
          <a:latin typeface="Helvetica 45 Light" panose="020B0500000000000000"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D5B"/>
          </a:solidFill>
          <a:latin typeface="Helvetica 45 Light" panose="020B0500000000000000"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D5B"/>
          </a:solidFill>
          <a:latin typeface="Helvetica 45 Light" panose="020B0500000000000000"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E7782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A066B6-1968-4FDF-93F6-F67E36CC72F4}" type="datetimeFigureOut">
              <a:rPr lang="en-US" smtClean="0"/>
              <a:t>5/10/2025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Tree>
    <p:extLst>
      <p:ext uri="{BB962C8B-B14F-4D97-AF65-F5344CB8AC3E}">
        <p14:creationId xmlns:p14="http://schemas.microsoft.com/office/powerpoint/2010/main" val="117977485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88" r:id="rId12"/>
    <p:sldLayoutId id="2147483889" r:id="rId13"/>
  </p:sldLayoutIdLst>
  <p:txStyles>
    <p:titleStyle>
      <a:lvl1pPr algn="l" defTabSz="914400" rtl="0" eaLnBrk="1" latinLnBrk="0" hangingPunct="1">
        <a:lnSpc>
          <a:spcPct val="85000"/>
        </a:lnSpc>
        <a:spcBef>
          <a:spcPct val="0"/>
        </a:spcBef>
        <a:buNone/>
        <a:defRPr sz="4800" kern="1200" spc="-50" baseline="0">
          <a:solidFill>
            <a:srgbClr val="056B38"/>
          </a:solidFill>
          <a:latin typeface="Helvetica 45 Light" panose="020B0500000000000000"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97CB72"/>
          </a:solidFill>
          <a:latin typeface="Helvetica 45 Light" panose="020B0500000000000000"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97CB72"/>
          </a:solidFill>
          <a:latin typeface="Helvetica 45 Light" panose="020B0500000000000000"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97CB72"/>
          </a:solidFill>
          <a:latin typeface="Helvetica 45 Light" panose="020B0500000000000000"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97CB72"/>
          </a:solidFill>
          <a:latin typeface="Helvetica 45 Light" panose="020B0500000000000000"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97CB72"/>
          </a:solidFill>
          <a:latin typeface="Helvetica 45 Light" panose="020B0500000000000000"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9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90.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9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88.xml"/><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9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94.xml"/><Relationship Id="rId6" Type="http://schemas.openxmlformats.org/officeDocument/2006/relationships/diagramColors" Target="../diagrams/colors7.xml"/><Relationship Id="rId11" Type="http://schemas.openxmlformats.org/officeDocument/2006/relationships/image" Target="../media/image61.svg"/><Relationship Id="rId5" Type="http://schemas.openxmlformats.org/officeDocument/2006/relationships/diagramQuickStyle" Target="../diagrams/quickStyle7.xml"/><Relationship Id="rId10" Type="http://schemas.openxmlformats.org/officeDocument/2006/relationships/image" Target="../media/image60.png"/><Relationship Id="rId4" Type="http://schemas.openxmlformats.org/officeDocument/2006/relationships/diagramLayout" Target="../diagrams/layout7.xml"/><Relationship Id="rId9" Type="http://schemas.openxmlformats.org/officeDocument/2006/relationships/image" Target="../media/image59.sv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9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93.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9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9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9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9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9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9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9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9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9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8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93.xml"/><Relationship Id="rId6" Type="http://schemas.openxmlformats.org/officeDocument/2006/relationships/image" Target="../media/image81.png"/><Relationship Id="rId5" Type="http://schemas.openxmlformats.org/officeDocument/2006/relationships/image" Target="../media/image80.png"/><Relationship Id="rId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8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9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9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8" Type="http://schemas.openxmlformats.org/officeDocument/2006/relationships/hyperlink" Target="https://www.uptodate.com/contents/attention-deficit-hyperactivity-disorder-in-children-and-adolescents-treatment-with-" TargetMode="External"/><Relationship Id="rId3" Type="http://schemas.openxmlformats.org/officeDocument/2006/relationships/hyperlink" Target="https://doi.org/10.5863/1551-6776-21.3.192" TargetMode="External"/><Relationship Id="rId7" Type="http://schemas.openxmlformats.org/officeDocument/2006/relationships/hyperlink" Target="https://doi.org/10.1186/1472-6963-9-95" TargetMode="External"/><Relationship Id="rId2" Type="http://schemas.openxmlformats.org/officeDocument/2006/relationships/hyperlink" Target="https://www.aafp.org/pubs/afp/issues/2012/0501/p890.html" TargetMode="External"/><Relationship Id="rId1" Type="http://schemas.openxmlformats.org/officeDocument/2006/relationships/slideLayout" Target="../slideLayouts/slideLayout98.xml"/><Relationship Id="rId6" Type="http://schemas.openxmlformats.org/officeDocument/2006/relationships/hyperlink" Target="https://online.factsandcomparisons.com/" TargetMode="External"/><Relationship Id="rId5" Type="http://schemas.openxmlformats.org/officeDocument/2006/relationships/hyperlink" Target="http://www.ncbi.nlm.nih.gov/books/NBK482451/" TargetMode="External"/><Relationship Id="rId4" Type="http://schemas.openxmlformats.org/officeDocument/2006/relationships/hyperlink" Target="https://doi.org/10.1007/s40263-013-0130-6"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online.factsandcomparisons.com/" TargetMode="External"/><Relationship Id="rId7" Type="http://schemas.openxmlformats.org/officeDocument/2006/relationships/hyperlink" Target="https://www.wvbop.com/download_resource.asp?id=273" TargetMode="External"/><Relationship Id="rId2" Type="http://schemas.openxmlformats.org/officeDocument/2006/relationships/hyperlink" Target="https://store.samhsa.gov/sites/default/files/d7/priv/sma15-4925.pdf" TargetMode="External"/><Relationship Id="rId1" Type="http://schemas.openxmlformats.org/officeDocument/2006/relationships/slideLayout" Target="../slideLayouts/slideLayout98.xml"/><Relationship Id="rId6" Type="http://schemas.openxmlformats.org/officeDocument/2006/relationships/hyperlink" Target="https://www.ncqa.org/hedis/measures/follow-up-care-for-%20children-prescribed-adhd-medication/" TargetMode="External"/><Relationship Id="rId5" Type="http://schemas.openxmlformats.org/officeDocument/2006/relationships/hyperlink" Target="http://www.ncqa.org/" TargetMode="External"/><Relationship Id="rId4" Type="http://schemas.openxmlformats.org/officeDocument/2006/relationships/hyperlink" Target="https://doi.org/10.1089/cap.2006.0128"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wvadhd@hsc.wvu.edu" TargetMode="External"/><Relationship Id="rId2" Type="http://schemas.openxmlformats.org/officeDocument/2006/relationships/image" Target="../media/image83.png"/><Relationship Id="rId1" Type="http://schemas.openxmlformats.org/officeDocument/2006/relationships/slideLayout" Target="../slideLayouts/slideLayout93.xml"/><Relationship Id="rId5" Type="http://schemas.openxmlformats.org/officeDocument/2006/relationships/image" Target="../media/image84.png"/><Relationship Id="rId4" Type="http://schemas.openxmlformats.org/officeDocument/2006/relationships/hyperlink" Target="https://pharmacy.hsc.wvu.edu/rdtp/academic-detaili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diagramColors" Target="../diagrams/colors3.xml"/><Relationship Id="rId11" Type="http://schemas.openxmlformats.org/officeDocument/2006/relationships/image" Target="../media/image18.jpe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95.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4.xml"/><Relationship Id="rId5" Type="http://schemas.openxmlformats.org/officeDocument/2006/relationships/chart" Target="../charts/char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4F0855-2105-BE8E-DD19-3507501907EF}"/>
              </a:ext>
            </a:extLst>
          </p:cNvPr>
          <p:cNvSpPr>
            <a:spLocks noGrp="1"/>
          </p:cNvSpPr>
          <p:nvPr>
            <p:ph type="title" idx="4294967295"/>
          </p:nvPr>
        </p:nvSpPr>
        <p:spPr>
          <a:xfrm>
            <a:off x="277019" y="-217407"/>
            <a:ext cx="11380787" cy="3646407"/>
          </a:xfrm>
        </p:spPr>
        <p:txBody>
          <a:bodyPr vert="horz" lIns="91440" tIns="45720" rIns="91440" bIns="45720" rtlCol="0" anchor="b">
            <a:normAutofit/>
          </a:bodyPr>
          <a:lstStyle/>
          <a:p>
            <a:pPr algn="ctr"/>
            <a:r>
              <a:rPr lang="en-US" b="1" kern="1200" dirty="0">
                <a:solidFill>
                  <a:schemeClr val="tx1"/>
                </a:solidFill>
                <a:latin typeface="+mj-lt"/>
              </a:rPr>
              <a:t>Unlocking Focus: Breakthrough Pharmacological Treatments for ADHD</a:t>
            </a:r>
            <a:endParaRPr lang="en-US" kern="1200" dirty="0">
              <a:solidFill>
                <a:schemeClr val="tx1"/>
              </a:solidFill>
              <a:latin typeface="+mj-lt"/>
            </a:endParaRPr>
          </a:p>
        </p:txBody>
      </p:sp>
      <p:sp>
        <p:nvSpPr>
          <p:cNvPr id="2" name="TextBox 1">
            <a:extLst>
              <a:ext uri="{FF2B5EF4-FFF2-40B4-BE49-F238E27FC236}">
                <a16:creationId xmlns:a16="http://schemas.microsoft.com/office/drawing/2014/main" id="{0B318EC4-932A-2A30-50E2-38C3F96767A8}"/>
              </a:ext>
            </a:extLst>
          </p:cNvPr>
          <p:cNvSpPr txBox="1"/>
          <p:nvPr/>
        </p:nvSpPr>
        <p:spPr>
          <a:xfrm>
            <a:off x="237506" y="3705101"/>
            <a:ext cx="11483439" cy="461665"/>
          </a:xfrm>
          <a:prstGeom prst="rect">
            <a:avLst/>
          </a:prstGeom>
          <a:noFill/>
        </p:spPr>
        <p:txBody>
          <a:bodyPr wrap="square" rtlCol="0">
            <a:spAutoFit/>
          </a:bodyPr>
          <a:lstStyle/>
          <a:p>
            <a:pPr algn="ctr"/>
            <a:r>
              <a:rPr lang="en-US" sz="2400" b="1" dirty="0"/>
              <a:t>Presented By: Ryan Archer, PharmD, MBA; Kaleb Thompson, PharmD</a:t>
            </a:r>
          </a:p>
        </p:txBody>
      </p:sp>
    </p:spTree>
    <p:extLst>
      <p:ext uri="{BB962C8B-B14F-4D97-AF65-F5344CB8AC3E}">
        <p14:creationId xmlns:p14="http://schemas.microsoft.com/office/powerpoint/2010/main" val="96614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extLst>
              <a:ext uri="{BEBA8EAE-BF5A-486C-A8C5-ECC9F3942E4B}">
                <a14:imgProps xmlns:a14="http://schemas.microsoft.com/office/drawing/2010/main">
                  <a14:imgLayer r:embed="rId4">
                    <a14:imgEffect>
                      <a14:saturation sat="99000"/>
                    </a14:imgEffect>
                  </a14:imgLayer>
                </a14:imgProps>
              </a:ext>
            </a:extLst>
          </a:blip>
          <a:srcRect/>
          <a:stretch>
            <a:fillRect l="-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AF93-4A3F-743D-308B-12E640011D42}"/>
              </a:ext>
            </a:extLst>
          </p:cNvPr>
          <p:cNvSpPr>
            <a:spLocks noGrp="1"/>
          </p:cNvSpPr>
          <p:nvPr>
            <p:ph type="title"/>
          </p:nvPr>
        </p:nvSpPr>
        <p:spPr>
          <a:xfrm>
            <a:off x="1066800" y="179129"/>
            <a:ext cx="10058400" cy="1450757"/>
          </a:xfrm>
        </p:spPr>
        <p:txBody>
          <a:bodyPr anchor="ctr"/>
          <a:lstStyle/>
          <a:p>
            <a:pPr algn="ctr"/>
            <a:r>
              <a:rPr lang="en-US" b="1" dirty="0">
                <a:latin typeface="+mj-lt"/>
              </a:rPr>
              <a:t>Stimulants: Mechanism of Action</a:t>
            </a:r>
          </a:p>
        </p:txBody>
      </p:sp>
      <p:sp>
        <p:nvSpPr>
          <p:cNvPr id="6" name="TextBox 5">
            <a:extLst>
              <a:ext uri="{FF2B5EF4-FFF2-40B4-BE49-F238E27FC236}">
                <a16:creationId xmlns:a16="http://schemas.microsoft.com/office/drawing/2014/main" id="{0B006EEF-D594-07A2-31D6-2625E33024D3}"/>
              </a:ext>
            </a:extLst>
          </p:cNvPr>
          <p:cNvSpPr txBox="1"/>
          <p:nvPr/>
        </p:nvSpPr>
        <p:spPr>
          <a:xfrm>
            <a:off x="1191303" y="2138640"/>
            <a:ext cx="2748280" cy="523220"/>
          </a:xfrm>
          <a:prstGeom prst="rect">
            <a:avLst/>
          </a:prstGeom>
          <a:noFill/>
        </p:spPr>
        <p:txBody>
          <a:bodyPr wrap="square">
            <a:spAutoFit/>
          </a:bodyPr>
          <a:lstStyle/>
          <a:p>
            <a:r>
              <a:rPr lang="en-US" sz="2800" b="1" dirty="0"/>
              <a:t>Methylphenidate</a:t>
            </a:r>
            <a:r>
              <a:rPr lang="en-US" sz="2800" dirty="0"/>
              <a:t> </a:t>
            </a:r>
          </a:p>
        </p:txBody>
      </p:sp>
      <p:sp>
        <p:nvSpPr>
          <p:cNvPr id="8" name="TextBox 7">
            <a:extLst>
              <a:ext uri="{FF2B5EF4-FFF2-40B4-BE49-F238E27FC236}">
                <a16:creationId xmlns:a16="http://schemas.microsoft.com/office/drawing/2014/main" id="{F12142F7-A20E-E63C-BA55-61B2C93F0809}"/>
              </a:ext>
            </a:extLst>
          </p:cNvPr>
          <p:cNvSpPr txBox="1"/>
          <p:nvPr/>
        </p:nvSpPr>
        <p:spPr>
          <a:xfrm>
            <a:off x="6507479" y="2133031"/>
            <a:ext cx="2291080" cy="523220"/>
          </a:xfrm>
          <a:prstGeom prst="rect">
            <a:avLst/>
          </a:prstGeom>
          <a:noFill/>
        </p:spPr>
        <p:txBody>
          <a:bodyPr wrap="square">
            <a:spAutoFit/>
          </a:bodyPr>
          <a:lstStyle/>
          <a:p>
            <a:r>
              <a:rPr lang="en-US" sz="2800" b="1" dirty="0"/>
              <a:t>Amphetamine</a:t>
            </a:r>
            <a:r>
              <a:rPr lang="en-US" sz="2800" dirty="0"/>
              <a:t> </a:t>
            </a:r>
          </a:p>
        </p:txBody>
      </p:sp>
      <p:sp>
        <p:nvSpPr>
          <p:cNvPr id="9" name="Content Placeholder 3">
            <a:extLst>
              <a:ext uri="{FF2B5EF4-FFF2-40B4-BE49-F238E27FC236}">
                <a16:creationId xmlns:a16="http://schemas.microsoft.com/office/drawing/2014/main" id="{9613DC80-180D-AB22-C2A4-48043EE103A0}"/>
              </a:ext>
            </a:extLst>
          </p:cNvPr>
          <p:cNvSpPr txBox="1">
            <a:spLocks/>
          </p:cNvSpPr>
          <p:nvPr/>
        </p:nvSpPr>
        <p:spPr>
          <a:xfrm>
            <a:off x="1036320" y="2999581"/>
            <a:ext cx="5157787" cy="36845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D5B"/>
                </a:solidFill>
                <a:latin typeface="Helvetica 45 Light" panose="020B0500000000000000"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D5B"/>
                </a:solidFill>
                <a:latin typeface="Helvetica 45 Light" panose="020B0500000000000000"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b="1" dirty="0">
                <a:latin typeface="+mn-lt"/>
              </a:rPr>
              <a:t>Blocks reuptake of norepinephrine and dopamine in the synaptic cleft</a:t>
            </a:r>
            <a:r>
              <a:rPr lang="en-US" b="1" baseline="30000" dirty="0">
                <a:latin typeface="+mn-lt"/>
              </a:rPr>
              <a:t>5</a:t>
            </a:r>
            <a:endParaRPr lang="en-US" b="1" dirty="0">
              <a:latin typeface="+mn-lt"/>
              <a:sym typeface="Wingdings" panose="05000000000000000000" pitchFamily="2" charset="2"/>
            </a:endParaRPr>
          </a:p>
          <a:p>
            <a:pPr>
              <a:buFont typeface="Wingdings" panose="05000000000000000000" pitchFamily="2" charset="2"/>
              <a:buChar char="§"/>
            </a:pPr>
            <a:r>
              <a:rPr lang="en-US" b="1" dirty="0">
                <a:latin typeface="+mn-lt"/>
              </a:rPr>
              <a:t>Recommended after failure of behavioral interventions in patients 4 to 6 years of age by the AAP</a:t>
            </a:r>
            <a:r>
              <a:rPr lang="en-US" b="1" baseline="30000" dirty="0">
                <a:latin typeface="+mn-lt"/>
              </a:rPr>
              <a:t>1</a:t>
            </a:r>
            <a:r>
              <a:rPr lang="en-US" b="1" dirty="0">
                <a:latin typeface="+mn-lt"/>
              </a:rPr>
              <a:t>, although not FDA-approved </a:t>
            </a:r>
            <a:r>
              <a:rPr kumimoji="0" lang="en-US" sz="2000" b="1" i="0" u="none" strike="noStrike" kern="1200" cap="none" spc="0" normalizeH="0" baseline="0" noProof="0" dirty="0">
                <a:ln>
                  <a:noFill/>
                </a:ln>
                <a:solidFill>
                  <a:srgbClr val="002D5B"/>
                </a:solidFill>
                <a:effectLst/>
                <a:uLnTx/>
                <a:uFillTx/>
                <a:latin typeface="+mn-lt"/>
                <a:ea typeface="+mn-ea"/>
                <a:cs typeface="+mn-cs"/>
              </a:rPr>
              <a:t>for children under 6 years of age</a:t>
            </a:r>
          </a:p>
          <a:p>
            <a:endParaRPr kumimoji="0" lang="en-US" sz="2000" b="0" i="0" u="none" strike="noStrike" kern="1200" cap="none" spc="0" normalizeH="0" baseline="0" noProof="0" dirty="0">
              <a:ln>
                <a:noFill/>
              </a:ln>
              <a:solidFill>
                <a:srgbClr val="002D5B"/>
              </a:solidFill>
              <a:effectLst/>
              <a:uLnTx/>
              <a:uFillTx/>
              <a:latin typeface="Helvetica 45 Light" panose="020B0500000000000000" pitchFamily="34" charset="0"/>
              <a:ea typeface="+mn-ea"/>
              <a:cs typeface="+mn-cs"/>
            </a:endParaRPr>
          </a:p>
          <a:p>
            <a:endParaRPr lang="en-US" dirty="0"/>
          </a:p>
        </p:txBody>
      </p:sp>
      <p:sp>
        <p:nvSpPr>
          <p:cNvPr id="10" name="Content Placeholder 5">
            <a:extLst>
              <a:ext uri="{FF2B5EF4-FFF2-40B4-BE49-F238E27FC236}">
                <a16:creationId xmlns:a16="http://schemas.microsoft.com/office/drawing/2014/main" id="{E4A40EC3-6EFD-0938-596D-5308FE931713}"/>
              </a:ext>
            </a:extLst>
          </p:cNvPr>
          <p:cNvSpPr txBox="1">
            <a:spLocks/>
          </p:cNvSpPr>
          <p:nvPr/>
        </p:nvSpPr>
        <p:spPr>
          <a:xfrm>
            <a:off x="6507479" y="2979261"/>
            <a:ext cx="5183188" cy="36845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D5B"/>
                </a:solidFill>
                <a:latin typeface="Helvetica 45 Light" panose="020B0500000000000000"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D5B"/>
                </a:solidFill>
                <a:latin typeface="Helvetica 45 Light" panose="020B0500000000000000"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b="1" dirty="0">
                <a:latin typeface="+mn-lt"/>
              </a:rPr>
              <a:t>Blocks reuptake of norepinephrine and dopamine in the synaptic cleft AND promotes the release of norepinephrine </a:t>
            </a:r>
            <a:r>
              <a:rPr lang="en-US" b="1">
                <a:latin typeface="+mn-lt"/>
              </a:rPr>
              <a:t>and dopamine into </a:t>
            </a:r>
            <a:r>
              <a:rPr lang="en-US" b="1" dirty="0">
                <a:latin typeface="+mn-lt"/>
              </a:rPr>
              <a:t>the synaptic cleft</a:t>
            </a:r>
            <a:r>
              <a:rPr lang="en-US" b="1" baseline="30000" dirty="0">
                <a:latin typeface="+mn-lt"/>
              </a:rPr>
              <a:t>6</a:t>
            </a:r>
            <a:endParaRPr lang="en-US" b="1" dirty="0">
              <a:latin typeface="+mn-lt"/>
            </a:endParaRPr>
          </a:p>
          <a:p>
            <a:pPr>
              <a:buFont typeface="Wingdings" panose="05000000000000000000" pitchFamily="2" charset="2"/>
              <a:buChar char="§"/>
            </a:pPr>
            <a:r>
              <a:rPr lang="en-US" sz="2000" b="1" dirty="0">
                <a:latin typeface="+mn-lt"/>
              </a:rPr>
              <a:t>FDA approval in preschool-aged children for some products </a:t>
            </a:r>
          </a:p>
          <a:p>
            <a:endParaRPr lang="en-US" dirty="0"/>
          </a:p>
          <a:p>
            <a:endParaRPr lang="en-US" dirty="0"/>
          </a:p>
        </p:txBody>
      </p:sp>
    </p:spTree>
    <p:extLst>
      <p:ext uri="{BB962C8B-B14F-4D97-AF65-F5344CB8AC3E}">
        <p14:creationId xmlns:p14="http://schemas.microsoft.com/office/powerpoint/2010/main" val="357868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68C2-09F2-4BCF-8216-9EA2E1F33C69}"/>
              </a:ext>
            </a:extLst>
          </p:cNvPr>
          <p:cNvSpPr>
            <a:spLocks noGrp="1"/>
          </p:cNvSpPr>
          <p:nvPr>
            <p:ph type="title"/>
          </p:nvPr>
        </p:nvSpPr>
        <p:spPr>
          <a:xfrm>
            <a:off x="534572" y="350771"/>
            <a:ext cx="10058400" cy="1450757"/>
          </a:xfrm>
        </p:spPr>
        <p:txBody>
          <a:bodyPr/>
          <a:lstStyle/>
          <a:p>
            <a:r>
              <a:rPr lang="en-US" b="1" dirty="0">
                <a:latin typeface="+mj-lt"/>
              </a:rPr>
              <a:t>Adverse Effects of Stimulants</a:t>
            </a:r>
          </a:p>
        </p:txBody>
      </p:sp>
      <p:sp>
        <p:nvSpPr>
          <p:cNvPr id="4" name="TextBox 3">
            <a:extLst>
              <a:ext uri="{FF2B5EF4-FFF2-40B4-BE49-F238E27FC236}">
                <a16:creationId xmlns:a16="http://schemas.microsoft.com/office/drawing/2014/main" id="{86278C24-0DA7-403E-9B41-6A90BA6A39A6}"/>
              </a:ext>
            </a:extLst>
          </p:cNvPr>
          <p:cNvSpPr txBox="1"/>
          <p:nvPr/>
        </p:nvSpPr>
        <p:spPr>
          <a:xfrm>
            <a:off x="534572" y="2251608"/>
            <a:ext cx="5561428" cy="2308324"/>
          </a:xfrm>
          <a:prstGeom prst="rect">
            <a:avLst/>
          </a:prstGeom>
          <a:noFill/>
        </p:spPr>
        <p:txBody>
          <a:bodyPr wrap="square">
            <a:spAutoFit/>
          </a:bodyPr>
          <a:lstStyle/>
          <a:p>
            <a:r>
              <a:rPr lang="en-US" sz="2400" b="1" dirty="0"/>
              <a:t>Adverse Effects</a:t>
            </a:r>
            <a:r>
              <a:rPr lang="en-US" sz="2400" b="1" baseline="30000" dirty="0"/>
              <a:t>7 </a:t>
            </a:r>
            <a:endParaRPr lang="en-US" sz="2400" dirty="0"/>
          </a:p>
          <a:p>
            <a:pPr marL="742950" lvl="1" indent="-285750">
              <a:buFont typeface="Wingdings" panose="05000000000000000000" pitchFamily="2" charset="2"/>
              <a:buChar char="§"/>
            </a:pPr>
            <a:r>
              <a:rPr lang="en-US" sz="2400" dirty="0"/>
              <a:t>Decreased appetite, nausea, dry mouth, headache, irritability, insomnia, increased blood pressure, tachycardia, palpitations</a:t>
            </a:r>
          </a:p>
          <a:p>
            <a:pPr marL="742950" lvl="1" indent="-285750">
              <a:buFont typeface="Wingdings" panose="05000000000000000000" pitchFamily="2" charset="2"/>
              <a:buChar char="§"/>
            </a:pPr>
            <a:r>
              <a:rPr lang="en-US" sz="2400" dirty="0"/>
              <a:t>Rare: Dermatologic reactions </a:t>
            </a:r>
          </a:p>
        </p:txBody>
      </p:sp>
      <p:sp>
        <p:nvSpPr>
          <p:cNvPr id="6" name="TextBox 5">
            <a:extLst>
              <a:ext uri="{FF2B5EF4-FFF2-40B4-BE49-F238E27FC236}">
                <a16:creationId xmlns:a16="http://schemas.microsoft.com/office/drawing/2014/main" id="{7C652B60-CD29-4F22-B46A-9B9EC8A66C59}"/>
              </a:ext>
            </a:extLst>
          </p:cNvPr>
          <p:cNvSpPr txBox="1"/>
          <p:nvPr/>
        </p:nvSpPr>
        <p:spPr>
          <a:xfrm>
            <a:off x="6096000" y="2251609"/>
            <a:ext cx="6104372" cy="3416320"/>
          </a:xfrm>
          <a:prstGeom prst="rect">
            <a:avLst/>
          </a:prstGeom>
          <a:noFill/>
        </p:spPr>
        <p:txBody>
          <a:bodyPr wrap="square">
            <a:spAutoFit/>
          </a:bodyPr>
          <a:lstStyle/>
          <a:p>
            <a:r>
              <a:rPr lang="en-US" sz="2400" b="1" dirty="0"/>
              <a:t>Boxed Warning</a:t>
            </a:r>
            <a:r>
              <a:rPr lang="en-US" sz="2400" b="1" baseline="30000" dirty="0"/>
              <a:t>  </a:t>
            </a:r>
            <a:r>
              <a:rPr lang="en-US" sz="2400" b="1" dirty="0"/>
              <a:t>(May 2023)</a:t>
            </a:r>
            <a:r>
              <a:rPr lang="en-US" sz="2400" b="1" baseline="30000" dirty="0"/>
              <a:t>7</a:t>
            </a:r>
            <a:endParaRPr lang="en-US" sz="2400" dirty="0"/>
          </a:p>
          <a:p>
            <a:pPr marL="742950" lvl="1" indent="-285750">
              <a:buFont typeface="Wingdings" panose="05000000000000000000" pitchFamily="2" charset="2"/>
              <a:buChar char="§"/>
            </a:pPr>
            <a:r>
              <a:rPr lang="en-US" sz="2400" dirty="0"/>
              <a:t>CNS stimulants, including amphetamine-containing products and methylphenidate, have a high potential for abuse and dependence. Assess the risk of abuse prior to prescribing and monitor for signs of abuse and dependence while on therapy.</a:t>
            </a:r>
          </a:p>
          <a:p>
            <a:pPr marL="457200" lvl="1" indent="0">
              <a:buNone/>
            </a:pPr>
            <a:endParaRPr lang="en-US" sz="2400" dirty="0"/>
          </a:p>
        </p:txBody>
      </p:sp>
    </p:spTree>
    <p:extLst>
      <p:ext uri="{BB962C8B-B14F-4D97-AF65-F5344CB8AC3E}">
        <p14:creationId xmlns:p14="http://schemas.microsoft.com/office/powerpoint/2010/main" val="5081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83B8-ED53-6481-2F58-4CD82B75D8B9}"/>
              </a:ext>
            </a:extLst>
          </p:cNvPr>
          <p:cNvSpPr>
            <a:spLocks noGrp="1"/>
          </p:cNvSpPr>
          <p:nvPr>
            <p:ph type="title" idx="4294967295"/>
          </p:nvPr>
        </p:nvSpPr>
        <p:spPr>
          <a:xfrm>
            <a:off x="355598" y="2321019"/>
            <a:ext cx="4920155" cy="1670050"/>
          </a:xfrm>
        </p:spPr>
        <p:txBody>
          <a:bodyPr>
            <a:noAutofit/>
          </a:bodyPr>
          <a:lstStyle/>
          <a:p>
            <a:r>
              <a:rPr lang="en-US" sz="3300" b="1" dirty="0">
                <a:effectLst/>
                <a:latin typeface="+mj-lt"/>
                <a:ea typeface="Calibri" panose="020F0502020204030204" pitchFamily="34" charset="0"/>
              </a:rPr>
              <a:t>Contraindications and </a:t>
            </a:r>
            <a:r>
              <a:rPr lang="en-US" sz="3300" b="1" dirty="0">
                <a:latin typeface="+mj-lt"/>
                <a:ea typeface="Calibri" panose="020F0502020204030204" pitchFamily="34" charset="0"/>
              </a:rPr>
              <a:t>P</a:t>
            </a:r>
            <a:r>
              <a:rPr lang="en-US" sz="3300" b="1" dirty="0">
                <a:effectLst/>
                <a:latin typeface="+mj-lt"/>
                <a:ea typeface="Calibri" panose="020F0502020204030204" pitchFamily="34" charset="0"/>
              </a:rPr>
              <a:t>recautions for Stimulants</a:t>
            </a:r>
            <a:endParaRPr lang="en-US" sz="3300" b="1" dirty="0">
              <a:latin typeface="+mj-lt"/>
            </a:endParaRPr>
          </a:p>
        </p:txBody>
      </p:sp>
      <p:graphicFrame>
        <p:nvGraphicFramePr>
          <p:cNvPr id="5" name="Content Placeholder 2">
            <a:extLst>
              <a:ext uri="{FF2B5EF4-FFF2-40B4-BE49-F238E27FC236}">
                <a16:creationId xmlns:a16="http://schemas.microsoft.com/office/drawing/2014/main" id="{08FA57A3-1CCB-716B-10D6-E14D20B5048B}"/>
              </a:ext>
            </a:extLst>
          </p:cNvPr>
          <p:cNvGraphicFramePr>
            <a:graphicFrameLocks noGrp="1"/>
          </p:cNvGraphicFramePr>
          <p:nvPr>
            <p:ph idx="4294967295"/>
            <p:extLst>
              <p:ext uri="{D42A27DB-BD31-4B8C-83A1-F6EECF244321}">
                <p14:modId xmlns:p14="http://schemas.microsoft.com/office/powerpoint/2010/main" val="361139978"/>
              </p:ext>
            </p:extLst>
          </p:nvPr>
        </p:nvGraphicFramePr>
        <p:xfrm>
          <a:off x="5275753" y="398557"/>
          <a:ext cx="6364287" cy="5514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64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FDB8-1303-5CF3-ACBA-D256C46770E0}"/>
              </a:ext>
            </a:extLst>
          </p:cNvPr>
          <p:cNvSpPr txBox="1">
            <a:spLocks/>
          </p:cNvSpPr>
          <p:nvPr/>
        </p:nvSpPr>
        <p:spPr>
          <a:xfrm>
            <a:off x="0" y="286603"/>
            <a:ext cx="12192000" cy="145075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rgbClr val="002D5B"/>
                </a:solidFill>
                <a:latin typeface="Helvetica 45 Light" panose="020B0500000000000000" pitchFamily="34" charset="0"/>
                <a:ea typeface="+mj-ea"/>
                <a:cs typeface="+mj-cs"/>
              </a:defRPr>
            </a:lvl1pPr>
          </a:lstStyle>
          <a:p>
            <a:pPr algn="ctr">
              <a:spcAft>
                <a:spcPts val="600"/>
              </a:spcAft>
            </a:pPr>
            <a:r>
              <a:rPr lang="en-US" sz="4400" b="1" kern="1200" spc="-50" baseline="0" dirty="0">
                <a:latin typeface="+mn-lt"/>
                <a:ea typeface="+mj-ea"/>
                <a:cs typeface="+mj-cs"/>
              </a:rPr>
              <a:t>Who may </a:t>
            </a:r>
            <a:r>
              <a:rPr lang="en-US" sz="4400" b="1" dirty="0">
                <a:latin typeface="+mn-lt"/>
              </a:rPr>
              <a:t>n</a:t>
            </a:r>
            <a:r>
              <a:rPr lang="en-US" sz="4400" b="1" kern="1200" spc="-50" baseline="0" dirty="0">
                <a:latin typeface="+mn-lt"/>
                <a:ea typeface="+mj-ea"/>
                <a:cs typeface="+mj-cs"/>
              </a:rPr>
              <a:t>ot be a candidate for stimulants?</a:t>
            </a:r>
          </a:p>
        </p:txBody>
      </p:sp>
      <p:sp>
        <p:nvSpPr>
          <p:cNvPr id="3" name="TextBox 2">
            <a:extLst>
              <a:ext uri="{FF2B5EF4-FFF2-40B4-BE49-F238E27FC236}">
                <a16:creationId xmlns:a16="http://schemas.microsoft.com/office/drawing/2014/main" id="{1343A7CE-86FE-4E3A-9D21-49C592C62B69}"/>
              </a:ext>
            </a:extLst>
          </p:cNvPr>
          <p:cNvSpPr txBox="1"/>
          <p:nvPr/>
        </p:nvSpPr>
        <p:spPr>
          <a:xfrm>
            <a:off x="281708" y="1809750"/>
            <a:ext cx="5368289" cy="3950970"/>
          </a:xfrm>
          <a:prstGeom prst="rect">
            <a:avLst/>
          </a:prstGeom>
        </p:spPr>
        <p:txBody>
          <a:bodyPr vert="horz" lIns="0" tIns="45720" rIns="0" bIns="45720" rtlCol="0">
            <a:normAutofit/>
          </a:bodyPr>
          <a:lstStyle/>
          <a:p>
            <a:pPr marL="800100" lvl="1" indent="-342900">
              <a:lnSpc>
                <a:spcPct val="90000"/>
              </a:lnSpc>
              <a:spcBef>
                <a:spcPct val="0"/>
              </a:spcBef>
              <a:spcAft>
                <a:spcPct val="35000"/>
              </a:spcAft>
              <a:buClr>
                <a:schemeClr val="accent1"/>
              </a:buClr>
              <a:buFont typeface="Wingdings" panose="05000000000000000000" pitchFamily="2" charset="2"/>
              <a:buChar char="§"/>
            </a:pPr>
            <a:r>
              <a:rPr lang="en-US" sz="2400" b="1" dirty="0">
                <a:latin typeface="Helvetica 45 Light" panose="020B0500000000000000" pitchFamily="34" charset="0"/>
              </a:rPr>
              <a:t>	</a:t>
            </a:r>
            <a:r>
              <a:rPr lang="en-US" sz="2400" b="1" dirty="0"/>
              <a:t>Cardiac conditions</a:t>
            </a:r>
            <a:r>
              <a:rPr lang="en-US" sz="2400" b="1" baseline="30000" dirty="0"/>
              <a:t>8</a:t>
            </a:r>
            <a:r>
              <a:rPr lang="en-US" sz="2400" b="1" dirty="0"/>
              <a:t> </a:t>
            </a:r>
          </a:p>
          <a:p>
            <a:pPr marL="1714500" lvl="3" indent="-342900">
              <a:lnSpc>
                <a:spcPct val="90000"/>
              </a:lnSpc>
              <a:spcBef>
                <a:spcPct val="0"/>
              </a:spcBef>
              <a:spcAft>
                <a:spcPct val="35000"/>
              </a:spcAft>
              <a:buClr>
                <a:schemeClr val="accent1"/>
              </a:buClr>
              <a:buFont typeface="Wingdings" panose="05000000000000000000" pitchFamily="2" charset="2"/>
              <a:buChar char="§"/>
            </a:pPr>
            <a:r>
              <a:rPr lang="en-US" sz="2000" dirty="0"/>
              <a:t>Abnormal BP/HR</a:t>
            </a:r>
          </a:p>
          <a:p>
            <a:pPr marL="1714500" lvl="3" indent="-342900">
              <a:lnSpc>
                <a:spcPct val="90000"/>
              </a:lnSpc>
              <a:spcBef>
                <a:spcPct val="0"/>
              </a:spcBef>
              <a:spcAft>
                <a:spcPct val="35000"/>
              </a:spcAft>
              <a:buClr>
                <a:schemeClr val="accent1"/>
              </a:buClr>
              <a:buFont typeface="Wingdings" panose="05000000000000000000" pitchFamily="2" charset="2"/>
              <a:buChar char="§"/>
            </a:pPr>
            <a:r>
              <a:rPr lang="en-US" sz="2000" dirty="0"/>
              <a:t>Personal/family history of MI, sudden death, stroke or Wolff-Parkinson-White Syndrome</a:t>
            </a:r>
            <a:endParaRPr lang="en-US" sz="2000" b="1" dirty="0"/>
          </a:p>
          <a:p>
            <a:pPr marL="1714500" lvl="3" indent="-342900">
              <a:lnSpc>
                <a:spcPct val="90000"/>
              </a:lnSpc>
              <a:spcBef>
                <a:spcPct val="0"/>
              </a:spcBef>
              <a:spcAft>
                <a:spcPct val="35000"/>
              </a:spcAft>
              <a:buClr>
                <a:schemeClr val="accent1"/>
              </a:buClr>
              <a:buFont typeface="Wingdings" panose="05000000000000000000" pitchFamily="2" charset="2"/>
              <a:buChar char="§"/>
            </a:pPr>
            <a:r>
              <a:rPr lang="en-US" sz="2000" b="1" dirty="0"/>
              <a:t>Electrocardiogram if</a:t>
            </a:r>
            <a:r>
              <a:rPr lang="en-US" sz="2000" b="1" baseline="30000" dirty="0"/>
              <a:t>8</a:t>
            </a:r>
            <a:r>
              <a:rPr lang="en-US" sz="2000" b="1" dirty="0"/>
              <a:t>:</a:t>
            </a:r>
          </a:p>
          <a:p>
            <a:pPr marL="2171700" lvl="4" indent="-342900">
              <a:lnSpc>
                <a:spcPct val="90000"/>
              </a:lnSpc>
              <a:spcBef>
                <a:spcPct val="0"/>
              </a:spcBef>
              <a:spcAft>
                <a:spcPct val="35000"/>
              </a:spcAft>
              <a:buClr>
                <a:schemeClr val="accent1"/>
              </a:buClr>
              <a:buFont typeface="Wingdings" panose="05000000000000000000" pitchFamily="2" charset="2"/>
              <a:buChar char="§"/>
            </a:pPr>
            <a:r>
              <a:rPr kumimoji="0" lang="en-US" sz="1900" i="0" u="none" strike="noStrike" cap="none" spc="0" normalizeH="0" baseline="0" noProof="0" dirty="0">
                <a:ln>
                  <a:noFill/>
                </a:ln>
                <a:effectLst/>
                <a:uLnTx/>
                <a:uFillTx/>
              </a:rPr>
              <a:t>Suspected cardiac disease prior to initiating stimulant use</a:t>
            </a:r>
            <a:endParaRPr lang="en-US" sz="1900" noProof="0" dirty="0"/>
          </a:p>
          <a:p>
            <a:pPr marL="2171700" lvl="4" indent="-342900">
              <a:lnSpc>
                <a:spcPct val="90000"/>
              </a:lnSpc>
              <a:spcBef>
                <a:spcPct val="0"/>
              </a:spcBef>
              <a:spcAft>
                <a:spcPct val="35000"/>
              </a:spcAft>
              <a:buClr>
                <a:schemeClr val="accent1"/>
              </a:buClr>
              <a:buFont typeface="Wingdings" panose="05000000000000000000" pitchFamily="2" charset="2"/>
              <a:buChar char="§"/>
            </a:pPr>
            <a:r>
              <a:rPr kumimoji="0" lang="en-US" sz="1900" i="0" u="none" strike="noStrike" cap="none" spc="0" normalizeH="0" baseline="0" noProof="0" dirty="0">
                <a:ln>
                  <a:noFill/>
                </a:ln>
                <a:effectLst/>
                <a:uLnTx/>
                <a:uFillTx/>
              </a:rPr>
              <a:t>Chest pain, syncope, or other cardiac symptoms present with stimulant use</a:t>
            </a:r>
          </a:p>
          <a:p>
            <a:pPr lvl="2">
              <a:lnSpc>
                <a:spcPct val="90000"/>
              </a:lnSpc>
              <a:spcBef>
                <a:spcPct val="0"/>
              </a:spcBef>
              <a:spcAft>
                <a:spcPct val="35000"/>
              </a:spcAft>
              <a:buClr>
                <a:schemeClr val="accent1"/>
              </a:buClr>
            </a:pPr>
            <a:endParaRPr lang="en-US" sz="2000" b="1" dirty="0">
              <a:latin typeface="Helvetica 45 Light" panose="020B0500000000000000"/>
            </a:endParaRPr>
          </a:p>
          <a:p>
            <a:pPr>
              <a:lnSpc>
                <a:spcPct val="90000"/>
              </a:lnSpc>
              <a:buClr>
                <a:schemeClr val="accent1"/>
              </a:buClr>
              <a:buFont typeface="Calibri" panose="020F0502020204030204" pitchFamily="34" charset="0"/>
              <a:buChar char=" "/>
            </a:pPr>
            <a:endParaRPr lang="en-US" sz="2000" dirty="0">
              <a:solidFill>
                <a:srgbClr val="002D5B"/>
              </a:solidFill>
              <a:latin typeface="Helvetica 45 Light" panose="020B0500000000000000" pitchFamily="34" charset="0"/>
            </a:endParaRPr>
          </a:p>
        </p:txBody>
      </p:sp>
      <p:pic>
        <p:nvPicPr>
          <p:cNvPr id="6" name="Content Placeholder 5" descr="Apple with heart shape cutout">
            <a:extLst>
              <a:ext uri="{FF2B5EF4-FFF2-40B4-BE49-F238E27FC236}">
                <a16:creationId xmlns:a16="http://schemas.microsoft.com/office/drawing/2014/main" id="{71FFE949-8924-4CA5-BC8C-BD2B41D19F0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4101252"/>
            <a:ext cx="1876216" cy="1876216"/>
          </a:xfrm>
        </p:spPr>
      </p:pic>
      <p:sp>
        <p:nvSpPr>
          <p:cNvPr id="13" name="TextBox 12">
            <a:extLst>
              <a:ext uri="{FF2B5EF4-FFF2-40B4-BE49-F238E27FC236}">
                <a16:creationId xmlns:a16="http://schemas.microsoft.com/office/drawing/2014/main" id="{2AB02A35-EFA4-4D22-8DBB-03764436C0F4}"/>
              </a:ext>
            </a:extLst>
          </p:cNvPr>
          <p:cNvSpPr txBox="1"/>
          <p:nvPr/>
        </p:nvSpPr>
        <p:spPr>
          <a:xfrm>
            <a:off x="5931705" y="1737360"/>
            <a:ext cx="5978587" cy="1938992"/>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a:t>Known Hypersensitivity</a:t>
            </a:r>
          </a:p>
          <a:p>
            <a:pPr marL="342900" indent="-342900">
              <a:buFont typeface="Wingdings" panose="05000000000000000000" pitchFamily="2" charset="2"/>
              <a:buChar char="§"/>
            </a:pPr>
            <a:r>
              <a:rPr lang="en-US" sz="2400" b="1" dirty="0"/>
              <a:t>Recent use of MAOI or methylene blue</a:t>
            </a:r>
          </a:p>
          <a:p>
            <a:pPr marL="342900" indent="-342900">
              <a:buFont typeface="Wingdings" panose="05000000000000000000" pitchFamily="2" charset="2"/>
              <a:buChar char="§"/>
            </a:pPr>
            <a:r>
              <a:rPr lang="en-US" sz="2400" b="1" dirty="0"/>
              <a:t>Glaucoma</a:t>
            </a:r>
          </a:p>
          <a:p>
            <a:pPr marL="342900" indent="-342900">
              <a:buFont typeface="Wingdings" panose="05000000000000000000" pitchFamily="2" charset="2"/>
              <a:buChar char="§"/>
            </a:pPr>
            <a:r>
              <a:rPr lang="en-US" sz="2400" b="1" dirty="0"/>
              <a:t>Hyperthyroidism </a:t>
            </a:r>
          </a:p>
          <a:p>
            <a:pPr marL="342900" indent="-342900">
              <a:buFont typeface="Wingdings" panose="05000000000000000000" pitchFamily="2" charset="2"/>
              <a:buChar char="§"/>
            </a:pPr>
            <a:r>
              <a:rPr lang="en-US" sz="2400" b="1" dirty="0"/>
              <a:t>Substance use (active or historical)</a:t>
            </a:r>
          </a:p>
        </p:txBody>
      </p:sp>
      <p:pic>
        <p:nvPicPr>
          <p:cNvPr id="14" name="Picture 10" descr="Methylene Blue Solution 1% (Aqueous), 100ml">
            <a:extLst>
              <a:ext uri="{FF2B5EF4-FFF2-40B4-BE49-F238E27FC236}">
                <a16:creationId xmlns:a16="http://schemas.microsoft.com/office/drawing/2014/main" id="{959DE2DE-F714-4161-A761-10F294D28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634" y="4890073"/>
            <a:ext cx="1213692" cy="12136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8" descr="Signs of Cataracts and Glaucoma">
            <a:extLst>
              <a:ext uri="{FF2B5EF4-FFF2-40B4-BE49-F238E27FC236}">
                <a16:creationId xmlns:a16="http://schemas.microsoft.com/office/drawing/2014/main" id="{91296BE4-49EE-4A65-AEDB-BEABFD4AB1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8068" y="4144132"/>
            <a:ext cx="1765901" cy="976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8AB48C4-0EA8-4EA3-A981-6CD7BCA1CA97}"/>
              </a:ext>
            </a:extLst>
          </p:cNvPr>
          <p:cNvPicPr>
            <a:picLocks noChangeAspect="1"/>
          </p:cNvPicPr>
          <p:nvPr/>
        </p:nvPicPr>
        <p:blipFill>
          <a:blip r:embed="rId6"/>
          <a:stretch>
            <a:fillRect/>
          </a:stretch>
        </p:blipFill>
        <p:spPr>
          <a:xfrm>
            <a:off x="6983779" y="4835291"/>
            <a:ext cx="2248214" cy="1228896"/>
          </a:xfrm>
          <a:prstGeom prst="rect">
            <a:avLst/>
          </a:prstGeom>
        </p:spPr>
      </p:pic>
    </p:spTree>
    <p:extLst>
      <p:ext uri="{BB962C8B-B14F-4D97-AF65-F5344CB8AC3E}">
        <p14:creationId xmlns:p14="http://schemas.microsoft.com/office/powerpoint/2010/main" val="154935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9832F3E-65C6-1CD6-B4D1-AAB124FE31A7}"/>
              </a:ext>
            </a:extLst>
          </p:cNvPr>
          <p:cNvGraphicFramePr>
            <a:graphicFrameLocks/>
          </p:cNvGraphicFramePr>
          <p:nvPr>
            <p:extLst>
              <p:ext uri="{D42A27DB-BD31-4B8C-83A1-F6EECF244321}">
                <p14:modId xmlns:p14="http://schemas.microsoft.com/office/powerpoint/2010/main" val="1251829031"/>
              </p:ext>
            </p:extLst>
          </p:nvPr>
        </p:nvGraphicFramePr>
        <p:xfrm>
          <a:off x="2533649" y="1381035"/>
          <a:ext cx="7124701" cy="4635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Hourglass - Free Tools and utensils icons">
            <a:extLst>
              <a:ext uri="{FF2B5EF4-FFF2-40B4-BE49-F238E27FC236}">
                <a16:creationId xmlns:a16="http://schemas.microsoft.com/office/drawing/2014/main" id="{50E01EDF-5998-CC32-08AD-0626454B23B4}"/>
              </a:ext>
            </a:extLst>
          </p:cNvPr>
          <p:cNvPicPr>
            <a:picLocks noChangeAspect="1" noChangeArrowheads="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0423" y="716875"/>
            <a:ext cx="1450757" cy="1450757"/>
          </a:xfrm>
          <a:prstGeom prst="rect">
            <a:avLst/>
          </a:prstGeom>
          <a:solidFill>
            <a:schemeClr val="accent6"/>
          </a:solidFill>
        </p:spPr>
      </p:pic>
      <p:sp>
        <p:nvSpPr>
          <p:cNvPr id="4" name="Title 3">
            <a:extLst>
              <a:ext uri="{FF2B5EF4-FFF2-40B4-BE49-F238E27FC236}">
                <a16:creationId xmlns:a16="http://schemas.microsoft.com/office/drawing/2014/main" id="{3DACDE6C-1505-4F04-9D5B-58CD9DD0B754}"/>
              </a:ext>
            </a:extLst>
          </p:cNvPr>
          <p:cNvSpPr>
            <a:spLocks noGrp="1"/>
          </p:cNvSpPr>
          <p:nvPr>
            <p:ph type="title"/>
          </p:nvPr>
        </p:nvSpPr>
        <p:spPr/>
        <p:txBody>
          <a:bodyPr>
            <a:normAutofit/>
          </a:bodyPr>
          <a:lstStyle/>
          <a:p>
            <a:pPr algn="ctr"/>
            <a:r>
              <a:rPr lang="en-US" b="1" dirty="0">
                <a:latin typeface="+mj-lt"/>
              </a:rPr>
              <a:t>Benefits of Long-Acting Stimulants</a:t>
            </a:r>
            <a:br>
              <a:rPr lang="en-US" b="1" dirty="0">
                <a:latin typeface="+mj-lt"/>
              </a:rPr>
            </a:br>
            <a:endParaRPr lang="en-US" b="1" dirty="0">
              <a:latin typeface="+mj-lt"/>
            </a:endParaRPr>
          </a:p>
        </p:txBody>
      </p:sp>
    </p:spTree>
    <p:extLst>
      <p:ext uri="{BB962C8B-B14F-4D97-AF65-F5344CB8AC3E}">
        <p14:creationId xmlns:p14="http://schemas.microsoft.com/office/powerpoint/2010/main" val="736992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E261-AAFC-419D-AB62-817284DC47C7}"/>
              </a:ext>
            </a:extLst>
          </p:cNvPr>
          <p:cNvSpPr>
            <a:spLocks noGrp="1"/>
          </p:cNvSpPr>
          <p:nvPr>
            <p:ph type="title"/>
          </p:nvPr>
        </p:nvSpPr>
        <p:spPr>
          <a:xfrm>
            <a:off x="910590" y="286603"/>
            <a:ext cx="10370820" cy="1450757"/>
          </a:xfrm>
        </p:spPr>
        <p:txBody>
          <a:bodyPr anchor="ctr">
            <a:normAutofit/>
          </a:bodyPr>
          <a:lstStyle/>
          <a:p>
            <a:pPr algn="ctr"/>
            <a:r>
              <a:rPr lang="en-US" b="1" dirty="0">
                <a:latin typeface="+mj-lt"/>
              </a:rPr>
              <a:t>Preventing Peak and Valley Effects</a:t>
            </a:r>
          </a:p>
        </p:txBody>
      </p:sp>
      <p:pic>
        <p:nvPicPr>
          <p:cNvPr id="1026" name="Picture 2" descr="Ijms 13 00018f1 1024">
            <a:extLst>
              <a:ext uri="{FF2B5EF4-FFF2-40B4-BE49-F238E27FC236}">
                <a16:creationId xmlns:a16="http://schemas.microsoft.com/office/drawing/2014/main" id="{CC416932-068B-473E-9861-4AEAD9A7700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bwMode="auto">
          <a:xfrm>
            <a:off x="4577715" y="2152858"/>
            <a:ext cx="7614285" cy="3045714"/>
          </a:xfrm>
          <a:prstGeom prst="rect">
            <a:avLst/>
          </a:prstGeom>
          <a:solidFill>
            <a:srgbClr val="FFFFFF"/>
          </a:solidFill>
        </p:spPr>
      </p:pic>
      <p:sp>
        <p:nvSpPr>
          <p:cNvPr id="11" name="Oval 10">
            <a:extLst>
              <a:ext uri="{FF2B5EF4-FFF2-40B4-BE49-F238E27FC236}">
                <a16:creationId xmlns:a16="http://schemas.microsoft.com/office/drawing/2014/main" id="{7253C94B-E52D-4394-B668-CF2C56A95FF1}"/>
              </a:ext>
            </a:extLst>
          </p:cNvPr>
          <p:cNvSpPr/>
          <p:nvPr/>
        </p:nvSpPr>
        <p:spPr>
          <a:xfrm>
            <a:off x="6248400" y="3188117"/>
            <a:ext cx="3905250" cy="54568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3E02B9E-0690-4C69-89C2-C3CA1C4F018B}"/>
              </a:ext>
            </a:extLst>
          </p:cNvPr>
          <p:cNvSpPr txBox="1"/>
          <p:nvPr/>
        </p:nvSpPr>
        <p:spPr>
          <a:xfrm>
            <a:off x="456248" y="1460665"/>
            <a:ext cx="4121468" cy="5276750"/>
          </a:xfrm>
          <a:prstGeom prst="rect">
            <a:avLst/>
          </a:prstGeom>
          <a:noFill/>
        </p:spPr>
        <p:txBody>
          <a:bodyPr wrap="square" rtlCol="0">
            <a:spAutoFit/>
          </a:bodyPr>
          <a:lstStyle/>
          <a:p>
            <a:r>
              <a:rPr lang="en-US" sz="2000" b="1" dirty="0"/>
              <a:t>Short-acting Formulations</a:t>
            </a:r>
          </a:p>
          <a:p>
            <a:pPr marL="285750" indent="-285750">
              <a:buFont typeface="Wingdings" panose="05000000000000000000" pitchFamily="2" charset="2"/>
              <a:buChar char="§"/>
            </a:pPr>
            <a:r>
              <a:rPr lang="en-US" sz="2000" dirty="0"/>
              <a:t>Plasma concentrations increase and decrease with each new dose</a:t>
            </a:r>
          </a:p>
          <a:p>
            <a:pPr marL="285750" indent="-285750">
              <a:buFont typeface="Wingdings" panose="05000000000000000000" pitchFamily="2" charset="2"/>
              <a:buChar char="§"/>
            </a:pPr>
            <a:r>
              <a:rPr lang="en-US" sz="2000" dirty="0"/>
              <a:t>Higher peak concentrations can potentiate adverse effects</a:t>
            </a:r>
          </a:p>
          <a:p>
            <a:pPr marL="285750" indent="-285750">
              <a:buFont typeface="Wingdings" panose="05000000000000000000" pitchFamily="2" charset="2"/>
              <a:buChar char="§"/>
            </a:pPr>
            <a:r>
              <a:rPr lang="en-US" sz="2000" dirty="0"/>
              <a:t>Lower trough concentrations can lead to uncontrolled symptoms  </a:t>
            </a:r>
          </a:p>
          <a:p>
            <a:endParaRPr lang="en-US" sz="2000" dirty="0"/>
          </a:p>
          <a:p>
            <a:r>
              <a:rPr lang="en-US" sz="2000" b="1" dirty="0"/>
              <a:t>Long-acting Formulations</a:t>
            </a:r>
          </a:p>
          <a:p>
            <a:pPr marL="285750" indent="-285750">
              <a:buFont typeface="Wingdings" panose="05000000000000000000" pitchFamily="2" charset="2"/>
              <a:buChar char="§"/>
            </a:pPr>
            <a:r>
              <a:rPr lang="en-US" sz="2000" dirty="0"/>
              <a:t>Plasma concentrations remain more consistent with once-daily dosing, avoiding peaks and troughs</a:t>
            </a:r>
          </a:p>
          <a:p>
            <a:pPr marL="285750" indent="-285750">
              <a:buFont typeface="Wingdings" panose="05000000000000000000" pitchFamily="2" charset="2"/>
              <a:buChar char="§"/>
            </a:pPr>
            <a:r>
              <a:rPr lang="en-US" sz="2000" dirty="0"/>
              <a:t>Can improve adherence  </a:t>
            </a:r>
          </a:p>
          <a:p>
            <a:pPr marL="285750" indent="-285750">
              <a:buFont typeface="Wingdings" panose="05000000000000000000" pitchFamily="2" charset="2"/>
              <a:buChar char="§"/>
            </a:pPr>
            <a:r>
              <a:rPr lang="en-US" sz="2000" dirty="0"/>
              <a:t>Prevents school/work time administration </a:t>
            </a:r>
          </a:p>
          <a:p>
            <a:pPr marL="285750" indent="-285750">
              <a:buFont typeface="Wingdings" panose="05000000000000000000" pitchFamily="2" charset="2"/>
              <a:buChar char="§"/>
            </a:pPr>
            <a:endParaRPr lang="en-US" sz="2000" dirty="0">
              <a:latin typeface="Helvetica 45 Light" panose="020B0500000000000000"/>
            </a:endParaRPr>
          </a:p>
          <a:p>
            <a:endParaRPr lang="en-US" sz="2000" b="1" dirty="0">
              <a:latin typeface="Helvetica 45 Light" panose="020B0500000000000000"/>
            </a:endParaRPr>
          </a:p>
        </p:txBody>
      </p:sp>
      <p:sp>
        <p:nvSpPr>
          <p:cNvPr id="3" name="Rectangle 2">
            <a:extLst>
              <a:ext uri="{FF2B5EF4-FFF2-40B4-BE49-F238E27FC236}">
                <a16:creationId xmlns:a16="http://schemas.microsoft.com/office/drawing/2014/main" id="{A2C3B9E0-4E54-4791-A127-312AB80908E1}"/>
              </a:ext>
            </a:extLst>
          </p:cNvPr>
          <p:cNvSpPr/>
          <p:nvPr/>
        </p:nvSpPr>
        <p:spPr>
          <a:xfrm>
            <a:off x="10401300" y="3429000"/>
            <a:ext cx="1790700" cy="1085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770548-86D5-4846-AEEF-5A9FA8B73C0C}"/>
              </a:ext>
            </a:extLst>
          </p:cNvPr>
          <p:cNvSpPr txBox="1"/>
          <p:nvPr/>
        </p:nvSpPr>
        <p:spPr>
          <a:xfrm>
            <a:off x="10401299" y="3591056"/>
            <a:ext cx="1543050" cy="646331"/>
          </a:xfrm>
          <a:prstGeom prst="rect">
            <a:avLst/>
          </a:prstGeom>
          <a:noFill/>
        </p:spPr>
        <p:txBody>
          <a:bodyPr wrap="square" rtlCol="0">
            <a:spAutoFit/>
          </a:bodyPr>
          <a:lstStyle/>
          <a:p>
            <a:pPr algn="ctr"/>
            <a:r>
              <a:rPr lang="en-US" sz="1200" b="1" dirty="0">
                <a:solidFill>
                  <a:srgbClr val="000408"/>
                </a:solidFill>
              </a:rPr>
              <a:t>Long-acting medication avoids peaks and troughs</a:t>
            </a:r>
          </a:p>
        </p:txBody>
      </p:sp>
      <p:sp>
        <p:nvSpPr>
          <p:cNvPr id="5" name="Rectangle 4">
            <a:extLst>
              <a:ext uri="{FF2B5EF4-FFF2-40B4-BE49-F238E27FC236}">
                <a16:creationId xmlns:a16="http://schemas.microsoft.com/office/drawing/2014/main" id="{5CB9C8CC-D02F-4518-B686-6F6BC6D8A3BE}"/>
              </a:ext>
            </a:extLst>
          </p:cNvPr>
          <p:cNvSpPr/>
          <p:nvPr/>
        </p:nvSpPr>
        <p:spPr>
          <a:xfrm>
            <a:off x="10258425" y="2085975"/>
            <a:ext cx="1443038" cy="52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F5F936F-A47B-497E-B8FA-B808071E66AF}"/>
              </a:ext>
            </a:extLst>
          </p:cNvPr>
          <p:cNvSpPr txBox="1"/>
          <p:nvPr/>
        </p:nvSpPr>
        <p:spPr>
          <a:xfrm>
            <a:off x="10258425" y="1737360"/>
            <a:ext cx="1790700" cy="830997"/>
          </a:xfrm>
          <a:prstGeom prst="rect">
            <a:avLst/>
          </a:prstGeom>
          <a:noFill/>
        </p:spPr>
        <p:txBody>
          <a:bodyPr wrap="square" rtlCol="0">
            <a:spAutoFit/>
          </a:bodyPr>
          <a:lstStyle/>
          <a:p>
            <a:pPr algn="ctr"/>
            <a:r>
              <a:rPr lang="en-US" sz="1200" b="1" dirty="0">
                <a:solidFill>
                  <a:srgbClr val="000408"/>
                </a:solidFill>
              </a:rPr>
              <a:t>Short-acting medication can result in peaks and troughs of drug concentrations </a:t>
            </a:r>
          </a:p>
        </p:txBody>
      </p:sp>
    </p:spTree>
    <p:extLst>
      <p:ext uri="{BB962C8B-B14F-4D97-AF65-F5344CB8AC3E}">
        <p14:creationId xmlns:p14="http://schemas.microsoft.com/office/powerpoint/2010/main" val="1206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53EF-849C-257B-7510-D64ACDCC8607}"/>
              </a:ext>
            </a:extLst>
          </p:cNvPr>
          <p:cNvSpPr>
            <a:spLocks noGrp="1"/>
          </p:cNvSpPr>
          <p:nvPr>
            <p:ph type="title"/>
          </p:nvPr>
        </p:nvSpPr>
        <p:spPr/>
        <p:txBody>
          <a:bodyPr anchor="t"/>
          <a:lstStyle/>
          <a:p>
            <a:pPr algn="ctr"/>
            <a:r>
              <a:rPr lang="en-US" b="1" dirty="0">
                <a:latin typeface="+mj-lt"/>
              </a:rPr>
              <a:t>Higher Likelihood of Monotherapy</a:t>
            </a:r>
          </a:p>
        </p:txBody>
      </p:sp>
      <p:graphicFrame>
        <p:nvGraphicFramePr>
          <p:cNvPr id="3" name="Content Placeholder 2">
            <a:extLst>
              <a:ext uri="{FF2B5EF4-FFF2-40B4-BE49-F238E27FC236}">
                <a16:creationId xmlns:a16="http://schemas.microsoft.com/office/drawing/2014/main" id="{FA9B2F8B-F1CF-1403-C69A-E26789C101DF}"/>
              </a:ext>
            </a:extLst>
          </p:cNvPr>
          <p:cNvGraphicFramePr/>
          <p:nvPr>
            <p:extLst>
              <p:ext uri="{D42A27DB-BD31-4B8C-83A1-F6EECF244321}">
                <p14:modId xmlns:p14="http://schemas.microsoft.com/office/powerpoint/2010/main" val="4263212296"/>
              </p:ext>
            </p:extLst>
          </p:nvPr>
        </p:nvGraphicFramePr>
        <p:xfrm>
          <a:off x="1097280" y="2028835"/>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Around The Clock Stock Illustration - Download Image Now - Clock, Change,  Time - iStock">
            <a:extLst>
              <a:ext uri="{FF2B5EF4-FFF2-40B4-BE49-F238E27FC236}">
                <a16:creationId xmlns:a16="http://schemas.microsoft.com/office/drawing/2014/main" id="{A001D312-559A-8FFD-4B6B-590C831A6F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2753" y="1011981"/>
            <a:ext cx="3270971" cy="2303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3935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70B0-DBFA-47EE-D8C6-67CDF9FE4197}"/>
              </a:ext>
            </a:extLst>
          </p:cNvPr>
          <p:cNvSpPr>
            <a:spLocks noGrp="1"/>
          </p:cNvSpPr>
          <p:nvPr>
            <p:ph type="title"/>
          </p:nvPr>
        </p:nvSpPr>
        <p:spPr>
          <a:xfrm>
            <a:off x="426203" y="2286000"/>
            <a:ext cx="3200400" cy="2286000"/>
          </a:xfrm>
        </p:spPr>
        <p:txBody>
          <a:bodyPr anchor="b">
            <a:normAutofit/>
          </a:bodyPr>
          <a:lstStyle/>
          <a:p>
            <a:r>
              <a:rPr lang="en-US" sz="3300" b="1" dirty="0">
                <a:latin typeface="+mj-lt"/>
              </a:rPr>
              <a:t>Long-Acting Stimulants: Reducing Potential for Misuse</a:t>
            </a:r>
          </a:p>
        </p:txBody>
      </p:sp>
      <p:graphicFrame>
        <p:nvGraphicFramePr>
          <p:cNvPr id="5" name="Content Placeholder 2">
            <a:extLst>
              <a:ext uri="{FF2B5EF4-FFF2-40B4-BE49-F238E27FC236}">
                <a16:creationId xmlns:a16="http://schemas.microsoft.com/office/drawing/2014/main" id="{7BED6166-21C8-BB9B-302F-ABD68FCE70B0}"/>
              </a:ext>
            </a:extLst>
          </p:cNvPr>
          <p:cNvGraphicFramePr>
            <a:graphicFrameLocks noGrp="1"/>
          </p:cNvGraphicFramePr>
          <p:nvPr>
            <p:ph idx="1"/>
            <p:extLst>
              <p:ext uri="{D42A27DB-BD31-4B8C-83A1-F6EECF244321}">
                <p14:modId xmlns:p14="http://schemas.microsoft.com/office/powerpoint/2010/main" val="1410740235"/>
              </p:ext>
            </p:extLst>
          </p:nvPr>
        </p:nvGraphicFramePr>
        <p:xfrm>
          <a:off x="4692112" y="992279"/>
          <a:ext cx="6492240" cy="4873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Medicine">
            <a:extLst>
              <a:ext uri="{FF2B5EF4-FFF2-40B4-BE49-F238E27FC236}">
                <a16:creationId xmlns:a16="http://schemas.microsoft.com/office/drawing/2014/main" id="{F4DADE16-33E4-40E7-9A03-902CBE7BFF63}"/>
              </a:ext>
            </a:extLst>
          </p:cNvPr>
          <p:cNvSpPr/>
          <p:nvPr/>
        </p:nvSpPr>
        <p:spPr>
          <a:xfrm>
            <a:off x="10852425" y="1623887"/>
            <a:ext cx="663854" cy="65779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Rectangle 6" descr="Needle">
            <a:extLst>
              <a:ext uri="{FF2B5EF4-FFF2-40B4-BE49-F238E27FC236}">
                <a16:creationId xmlns:a16="http://schemas.microsoft.com/office/drawing/2014/main" id="{028B2841-5E45-4BBC-881F-341C4319697F}"/>
              </a:ext>
            </a:extLst>
          </p:cNvPr>
          <p:cNvSpPr/>
          <p:nvPr/>
        </p:nvSpPr>
        <p:spPr>
          <a:xfrm>
            <a:off x="10852425" y="3753164"/>
            <a:ext cx="663854" cy="66385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751479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6AD9-0D55-9B62-7DFF-3F9ED9548ADC}"/>
              </a:ext>
            </a:extLst>
          </p:cNvPr>
          <p:cNvSpPr txBox="1">
            <a:spLocks/>
          </p:cNvSpPr>
          <p:nvPr/>
        </p:nvSpPr>
        <p:spPr>
          <a:xfrm>
            <a:off x="1097280" y="286603"/>
            <a:ext cx="10495280" cy="1034197"/>
          </a:xfrm>
          <a:prstGeom prst="rect">
            <a:avLst/>
          </a:prstGeom>
        </p:spPr>
        <p:txBody>
          <a:bodyPr anchor="b">
            <a:normAutofit/>
          </a:bodyPr>
          <a:lstStyle>
            <a:lvl1pPr algn="l" defTabSz="914400" rtl="0" eaLnBrk="1" latinLnBrk="0" hangingPunct="1">
              <a:lnSpc>
                <a:spcPct val="85000"/>
              </a:lnSpc>
              <a:spcBef>
                <a:spcPct val="0"/>
              </a:spcBef>
              <a:buNone/>
              <a:defRPr sz="4800" kern="1200" spc="-50" baseline="0">
                <a:solidFill>
                  <a:srgbClr val="002D5B"/>
                </a:solidFill>
                <a:latin typeface="Helvetica 45 Light" panose="020B0500000000000000" pitchFamily="34" charset="0"/>
                <a:ea typeface="+mj-ea"/>
                <a:cs typeface="+mj-cs"/>
              </a:defRPr>
            </a:lvl1pPr>
          </a:lstStyle>
          <a:p>
            <a:r>
              <a:rPr lang="en-US" b="1" dirty="0">
                <a:latin typeface="+mj-lt"/>
              </a:rPr>
              <a:t>The Use of Short-Acting Stimulants</a:t>
            </a:r>
            <a:endParaRPr lang="en-US" dirty="0">
              <a:latin typeface="+mj-lt"/>
            </a:endParaRPr>
          </a:p>
        </p:txBody>
      </p:sp>
      <p:graphicFrame>
        <p:nvGraphicFramePr>
          <p:cNvPr id="3" name="Content Placeholder 2">
            <a:extLst>
              <a:ext uri="{FF2B5EF4-FFF2-40B4-BE49-F238E27FC236}">
                <a16:creationId xmlns:a16="http://schemas.microsoft.com/office/drawing/2014/main" id="{93556321-9725-539D-8F0C-84EFC74A091A}"/>
              </a:ext>
            </a:extLst>
          </p:cNvPr>
          <p:cNvGraphicFramePr>
            <a:graphicFrameLocks/>
          </p:cNvGraphicFramePr>
          <p:nvPr>
            <p:extLst>
              <p:ext uri="{D42A27DB-BD31-4B8C-83A1-F6EECF244321}">
                <p14:modId xmlns:p14="http://schemas.microsoft.com/office/powerpoint/2010/main" val="3074476168"/>
              </p:ext>
            </p:extLst>
          </p:nvPr>
        </p:nvGraphicFramePr>
        <p:xfrm>
          <a:off x="1066799" y="1799274"/>
          <a:ext cx="10072255" cy="2974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59C838F-6597-081A-3974-D5DB12366992}"/>
              </a:ext>
            </a:extLst>
          </p:cNvPr>
          <p:cNvPicPr>
            <a:picLocks noChangeAspect="1"/>
          </p:cNvPicPr>
          <p:nvPr/>
        </p:nvPicPr>
        <p:blipFill>
          <a:blip r:embed="rId8"/>
          <a:stretch>
            <a:fillRect/>
          </a:stretch>
        </p:blipFill>
        <p:spPr>
          <a:xfrm>
            <a:off x="288644" y="4861342"/>
            <a:ext cx="4575549" cy="1355221"/>
          </a:xfrm>
          <a:prstGeom prst="rect">
            <a:avLst/>
          </a:prstGeom>
        </p:spPr>
      </p:pic>
    </p:spTree>
    <p:extLst>
      <p:ext uri="{BB962C8B-B14F-4D97-AF65-F5344CB8AC3E}">
        <p14:creationId xmlns:p14="http://schemas.microsoft.com/office/powerpoint/2010/main" val="299560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4296D9-0883-544C-98A1-B989CE2EDCC6}"/>
              </a:ext>
            </a:extLst>
          </p:cNvPr>
          <p:cNvPicPr>
            <a:picLocks noChangeAspect="1"/>
          </p:cNvPicPr>
          <p:nvPr/>
        </p:nvPicPr>
        <p:blipFill>
          <a:blip r:embed="rId3"/>
          <a:stretch>
            <a:fillRect/>
          </a:stretch>
        </p:blipFill>
        <p:spPr>
          <a:xfrm>
            <a:off x="1281004" y="179009"/>
            <a:ext cx="9629992" cy="6118982"/>
          </a:xfrm>
          <a:prstGeom prst="rect">
            <a:avLst/>
          </a:prstGeom>
        </p:spPr>
      </p:pic>
      <p:sp>
        <p:nvSpPr>
          <p:cNvPr id="6" name="TextBox 5">
            <a:extLst>
              <a:ext uri="{FF2B5EF4-FFF2-40B4-BE49-F238E27FC236}">
                <a16:creationId xmlns:a16="http://schemas.microsoft.com/office/drawing/2014/main" id="{C6FABF71-DBEC-AD16-FF0D-8360A1915A04}"/>
              </a:ext>
            </a:extLst>
          </p:cNvPr>
          <p:cNvSpPr txBox="1"/>
          <p:nvPr/>
        </p:nvSpPr>
        <p:spPr>
          <a:xfrm>
            <a:off x="10011834" y="6596390"/>
            <a:ext cx="3467100" cy="261610"/>
          </a:xfrm>
          <a:prstGeom prst="rect">
            <a:avLst/>
          </a:prstGeom>
          <a:noFill/>
        </p:spPr>
        <p:txBody>
          <a:bodyPr wrap="square" rtlCol="0">
            <a:spAutoFit/>
          </a:bodyPr>
          <a:lstStyle/>
          <a:p>
            <a:r>
              <a:rPr lang="en-US" sz="1100" b="1" i="0" baseline="30000" dirty="0">
                <a:solidFill>
                  <a:schemeClr val="bg1"/>
                </a:solidFill>
                <a:effectLst/>
              </a:rPr>
              <a:t>12</a:t>
            </a:r>
            <a:r>
              <a:rPr lang="en-US" sz="1100" b="1" baseline="30000" dirty="0">
                <a:solidFill>
                  <a:schemeClr val="bg1"/>
                </a:solidFill>
              </a:rPr>
              <a:t> </a:t>
            </a:r>
            <a:r>
              <a:rPr lang="en-US" sz="1100" b="1" i="0" dirty="0">
                <a:solidFill>
                  <a:schemeClr val="bg1"/>
                </a:solidFill>
                <a:effectLst/>
              </a:rPr>
              <a:t>https://wvadhd.org/guidelines</a:t>
            </a:r>
            <a:endParaRPr lang="en-US" sz="1100" b="1" dirty="0">
              <a:solidFill>
                <a:schemeClr val="bg1"/>
              </a:solidFill>
            </a:endParaRPr>
          </a:p>
        </p:txBody>
      </p:sp>
    </p:spTree>
    <p:extLst>
      <p:ext uri="{BB962C8B-B14F-4D97-AF65-F5344CB8AC3E}">
        <p14:creationId xmlns:p14="http://schemas.microsoft.com/office/powerpoint/2010/main" val="422457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5404-24D8-3A7C-E844-8B9DDCA0AA87}"/>
              </a:ext>
            </a:extLst>
          </p:cNvPr>
          <p:cNvSpPr>
            <a:spLocks noGrp="1"/>
          </p:cNvSpPr>
          <p:nvPr>
            <p:ph type="title"/>
          </p:nvPr>
        </p:nvSpPr>
        <p:spPr>
          <a:xfrm>
            <a:off x="726831" y="0"/>
            <a:ext cx="10058400" cy="1450757"/>
          </a:xfrm>
        </p:spPr>
        <p:txBody>
          <a:bodyPr/>
          <a:lstStyle/>
          <a:p>
            <a:r>
              <a:rPr lang="en-US" sz="4400" b="1" dirty="0">
                <a:solidFill>
                  <a:schemeClr val="tx1"/>
                </a:solidFill>
                <a:latin typeface="+mj-lt"/>
              </a:rPr>
              <a:t>Disclosures</a:t>
            </a:r>
            <a:endParaRPr lang="en-US" dirty="0">
              <a:solidFill>
                <a:schemeClr val="tx1"/>
              </a:solidFill>
              <a:latin typeface="+mj-lt"/>
            </a:endParaRPr>
          </a:p>
        </p:txBody>
      </p:sp>
      <p:sp>
        <p:nvSpPr>
          <p:cNvPr id="3" name="Content Placeholder 2">
            <a:extLst>
              <a:ext uri="{FF2B5EF4-FFF2-40B4-BE49-F238E27FC236}">
                <a16:creationId xmlns:a16="http://schemas.microsoft.com/office/drawing/2014/main" id="{1330DFCF-2C6F-993B-0E41-EEC102720C43}"/>
              </a:ext>
            </a:extLst>
          </p:cNvPr>
          <p:cNvSpPr>
            <a:spLocks noGrp="1"/>
          </p:cNvSpPr>
          <p:nvPr>
            <p:ph idx="1"/>
          </p:nvPr>
        </p:nvSpPr>
        <p:spPr>
          <a:xfrm>
            <a:off x="782515" y="1463797"/>
            <a:ext cx="9947031" cy="3930406"/>
          </a:xfrm>
        </p:spPr>
        <p:txBody>
          <a:bodyPr>
            <a:noAutofit/>
          </a:bodyPr>
          <a:lstStyle/>
          <a:p>
            <a:r>
              <a:rPr lang="en-US" sz="3600" b="1" dirty="0">
                <a:solidFill>
                  <a:schemeClr val="tx1"/>
                </a:solidFill>
                <a:latin typeface="Calibri" panose="020F0502020204030204" pitchFamily="34" charset="0"/>
                <a:ea typeface="Times New Roman" panose="02020603050405020304" pitchFamily="18" charset="0"/>
              </a:rPr>
              <a:t>Ryan Archer and Kaleb Thompson h</a:t>
            </a:r>
            <a:r>
              <a:rPr lang="en-US" sz="3600" b="1" dirty="0">
                <a:solidFill>
                  <a:schemeClr val="tx1"/>
                </a:solidFill>
                <a:effectLst/>
                <a:latin typeface="Calibri" panose="020F0502020204030204" pitchFamily="34" charset="0"/>
                <a:ea typeface="Times New Roman" panose="02020603050405020304" pitchFamily="18" charset="0"/>
              </a:rPr>
              <a:t>ave nothing to disclose concerning possible financial relationships with ineligible companies that may have a direct or indirect interest in the subject matter of this presentation. </a:t>
            </a:r>
            <a:endParaRPr lang="en-US" sz="3600" b="1" dirty="0">
              <a:solidFill>
                <a:schemeClr val="tx1"/>
              </a:solidFill>
            </a:endParaRPr>
          </a:p>
        </p:txBody>
      </p:sp>
    </p:spTree>
    <p:extLst>
      <p:ext uri="{BB962C8B-B14F-4D97-AF65-F5344CB8AC3E}">
        <p14:creationId xmlns:p14="http://schemas.microsoft.com/office/powerpoint/2010/main" val="109779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7D718-34AE-F7D4-7256-606A92505A67}"/>
              </a:ext>
            </a:extLst>
          </p:cNvPr>
          <p:cNvPicPr>
            <a:picLocks noChangeAspect="1"/>
          </p:cNvPicPr>
          <p:nvPr/>
        </p:nvPicPr>
        <p:blipFill>
          <a:blip r:embed="rId3"/>
          <a:stretch>
            <a:fillRect/>
          </a:stretch>
        </p:blipFill>
        <p:spPr>
          <a:xfrm>
            <a:off x="825360" y="165100"/>
            <a:ext cx="10541279" cy="6108699"/>
          </a:xfrm>
          <a:prstGeom prst="rect">
            <a:avLst/>
          </a:prstGeom>
        </p:spPr>
      </p:pic>
      <p:sp>
        <p:nvSpPr>
          <p:cNvPr id="6" name="TextBox 5">
            <a:extLst>
              <a:ext uri="{FF2B5EF4-FFF2-40B4-BE49-F238E27FC236}">
                <a16:creationId xmlns:a16="http://schemas.microsoft.com/office/drawing/2014/main" id="{22F2EEA0-00C8-6015-A442-44376CB64893}"/>
              </a:ext>
            </a:extLst>
          </p:cNvPr>
          <p:cNvSpPr txBox="1"/>
          <p:nvPr/>
        </p:nvSpPr>
        <p:spPr>
          <a:xfrm>
            <a:off x="10011834" y="6596390"/>
            <a:ext cx="3467100" cy="261610"/>
          </a:xfrm>
          <a:prstGeom prst="rect">
            <a:avLst/>
          </a:prstGeom>
          <a:noFill/>
        </p:spPr>
        <p:txBody>
          <a:bodyPr wrap="square" rtlCol="0">
            <a:spAutoFit/>
          </a:bodyPr>
          <a:lstStyle/>
          <a:p>
            <a:r>
              <a:rPr lang="en-US" sz="1100" b="1" i="0" baseline="30000" dirty="0">
                <a:solidFill>
                  <a:schemeClr val="bg1"/>
                </a:solidFill>
                <a:effectLst/>
              </a:rPr>
              <a:t>12</a:t>
            </a:r>
            <a:r>
              <a:rPr lang="en-US" sz="1100" b="1" baseline="30000" dirty="0">
                <a:solidFill>
                  <a:schemeClr val="bg1"/>
                </a:solidFill>
              </a:rPr>
              <a:t> </a:t>
            </a:r>
            <a:r>
              <a:rPr lang="en-US" sz="1100" b="1" i="0" dirty="0">
                <a:solidFill>
                  <a:schemeClr val="bg1"/>
                </a:solidFill>
                <a:effectLst/>
              </a:rPr>
              <a:t>https://wvadhd.org/guidelines</a:t>
            </a:r>
            <a:endParaRPr lang="en-US" sz="1100" b="1" dirty="0">
              <a:solidFill>
                <a:schemeClr val="bg1"/>
              </a:solidFill>
            </a:endParaRPr>
          </a:p>
        </p:txBody>
      </p:sp>
    </p:spTree>
    <p:extLst>
      <p:ext uri="{BB962C8B-B14F-4D97-AF65-F5344CB8AC3E}">
        <p14:creationId xmlns:p14="http://schemas.microsoft.com/office/powerpoint/2010/main" val="4070106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97456-2AF1-631E-2AE4-3EF2CC0F03CA}"/>
              </a:ext>
            </a:extLst>
          </p:cNvPr>
          <p:cNvPicPr>
            <a:picLocks noChangeAspect="1"/>
          </p:cNvPicPr>
          <p:nvPr/>
        </p:nvPicPr>
        <p:blipFill>
          <a:blip r:embed="rId3"/>
          <a:stretch>
            <a:fillRect/>
          </a:stretch>
        </p:blipFill>
        <p:spPr>
          <a:xfrm>
            <a:off x="678469" y="220195"/>
            <a:ext cx="10835061" cy="5958476"/>
          </a:xfrm>
          <a:prstGeom prst="rect">
            <a:avLst/>
          </a:prstGeom>
        </p:spPr>
      </p:pic>
      <p:sp>
        <p:nvSpPr>
          <p:cNvPr id="6" name="TextBox 5">
            <a:extLst>
              <a:ext uri="{FF2B5EF4-FFF2-40B4-BE49-F238E27FC236}">
                <a16:creationId xmlns:a16="http://schemas.microsoft.com/office/drawing/2014/main" id="{5F4E324F-B06D-022C-14C2-BE9DF046385F}"/>
              </a:ext>
            </a:extLst>
          </p:cNvPr>
          <p:cNvSpPr txBox="1"/>
          <p:nvPr/>
        </p:nvSpPr>
        <p:spPr>
          <a:xfrm>
            <a:off x="10011834" y="6596390"/>
            <a:ext cx="3467100" cy="261610"/>
          </a:xfrm>
          <a:prstGeom prst="rect">
            <a:avLst/>
          </a:prstGeom>
          <a:noFill/>
        </p:spPr>
        <p:txBody>
          <a:bodyPr wrap="square" rtlCol="0">
            <a:spAutoFit/>
          </a:bodyPr>
          <a:lstStyle/>
          <a:p>
            <a:r>
              <a:rPr lang="en-US" sz="1100" b="1" i="0" baseline="30000" dirty="0">
                <a:solidFill>
                  <a:schemeClr val="bg1"/>
                </a:solidFill>
                <a:effectLst/>
              </a:rPr>
              <a:t>12</a:t>
            </a:r>
            <a:r>
              <a:rPr lang="en-US" sz="1100" b="1" baseline="30000" dirty="0">
                <a:solidFill>
                  <a:schemeClr val="bg1"/>
                </a:solidFill>
              </a:rPr>
              <a:t> </a:t>
            </a:r>
            <a:r>
              <a:rPr lang="en-US" sz="1100" b="1" i="0" dirty="0">
                <a:solidFill>
                  <a:schemeClr val="bg1"/>
                </a:solidFill>
                <a:effectLst/>
              </a:rPr>
              <a:t>https://wvadhd.org/guidelines</a:t>
            </a:r>
            <a:endParaRPr lang="en-US" sz="1100" b="1" dirty="0">
              <a:solidFill>
                <a:schemeClr val="bg1"/>
              </a:solidFill>
            </a:endParaRPr>
          </a:p>
        </p:txBody>
      </p:sp>
    </p:spTree>
    <p:extLst>
      <p:ext uri="{BB962C8B-B14F-4D97-AF65-F5344CB8AC3E}">
        <p14:creationId xmlns:p14="http://schemas.microsoft.com/office/powerpoint/2010/main" val="1185730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0AFD3-0773-E92C-852E-172EE4136750}"/>
              </a:ext>
            </a:extLst>
          </p:cNvPr>
          <p:cNvPicPr>
            <a:picLocks noChangeAspect="1"/>
          </p:cNvPicPr>
          <p:nvPr/>
        </p:nvPicPr>
        <p:blipFill>
          <a:blip r:embed="rId3"/>
          <a:stretch>
            <a:fillRect/>
          </a:stretch>
        </p:blipFill>
        <p:spPr>
          <a:xfrm>
            <a:off x="817687" y="1651000"/>
            <a:ext cx="10556626" cy="3556000"/>
          </a:xfrm>
          <a:prstGeom prst="rect">
            <a:avLst/>
          </a:prstGeom>
        </p:spPr>
      </p:pic>
      <p:sp>
        <p:nvSpPr>
          <p:cNvPr id="6" name="TextBox 5">
            <a:extLst>
              <a:ext uri="{FF2B5EF4-FFF2-40B4-BE49-F238E27FC236}">
                <a16:creationId xmlns:a16="http://schemas.microsoft.com/office/drawing/2014/main" id="{E8265A83-AC77-64FA-FB5F-F3C60CC53C89}"/>
              </a:ext>
            </a:extLst>
          </p:cNvPr>
          <p:cNvSpPr txBox="1"/>
          <p:nvPr/>
        </p:nvSpPr>
        <p:spPr>
          <a:xfrm>
            <a:off x="10011834" y="6596390"/>
            <a:ext cx="3467100" cy="261610"/>
          </a:xfrm>
          <a:prstGeom prst="rect">
            <a:avLst/>
          </a:prstGeom>
          <a:noFill/>
        </p:spPr>
        <p:txBody>
          <a:bodyPr wrap="square" rtlCol="0">
            <a:spAutoFit/>
          </a:bodyPr>
          <a:lstStyle/>
          <a:p>
            <a:r>
              <a:rPr lang="en-US" sz="1100" b="1" i="0" baseline="30000" dirty="0">
                <a:solidFill>
                  <a:schemeClr val="bg1"/>
                </a:solidFill>
                <a:effectLst/>
              </a:rPr>
              <a:t>12</a:t>
            </a:r>
            <a:r>
              <a:rPr lang="en-US" sz="1100" b="1" baseline="30000" dirty="0">
                <a:solidFill>
                  <a:schemeClr val="bg1"/>
                </a:solidFill>
              </a:rPr>
              <a:t> </a:t>
            </a:r>
            <a:r>
              <a:rPr lang="en-US" sz="1100" b="1" i="0" dirty="0">
                <a:solidFill>
                  <a:schemeClr val="bg1"/>
                </a:solidFill>
                <a:effectLst/>
              </a:rPr>
              <a:t>https://wvadhd.org/guidelines</a:t>
            </a:r>
            <a:endParaRPr lang="en-US" sz="1100" b="1" dirty="0">
              <a:solidFill>
                <a:schemeClr val="bg1"/>
              </a:solidFill>
            </a:endParaRPr>
          </a:p>
        </p:txBody>
      </p:sp>
    </p:spTree>
    <p:extLst>
      <p:ext uri="{BB962C8B-B14F-4D97-AF65-F5344CB8AC3E}">
        <p14:creationId xmlns:p14="http://schemas.microsoft.com/office/powerpoint/2010/main" val="1896163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6000" t="-3000" b="1000"/>
          </a:stretch>
        </a:blipFill>
        <a:effectLst/>
      </p:bgPr>
    </p:bg>
    <p:spTree>
      <p:nvGrpSpPr>
        <p:cNvPr id="1" name=""/>
        <p:cNvGrpSpPr/>
        <p:nvPr/>
      </p:nvGrpSpPr>
      <p:grpSpPr>
        <a:xfrm>
          <a:off x="0" y="0"/>
          <a:ext cx="0" cy="0"/>
          <a:chOff x="0" y="0"/>
          <a:chExt cx="0" cy="0"/>
        </a:xfrm>
      </p:grpSpPr>
      <p:pic>
        <p:nvPicPr>
          <p:cNvPr id="4" name="Picture 4" descr="Week 7: DEA Controlled Substances Diagram | Quizlet">
            <a:extLst>
              <a:ext uri="{FF2B5EF4-FFF2-40B4-BE49-F238E27FC236}">
                <a16:creationId xmlns:a16="http://schemas.microsoft.com/office/drawing/2014/main" id="{147C44B4-3B17-296B-840C-1240AAE35031}"/>
              </a:ext>
            </a:extLst>
          </p:cNvPr>
          <p:cNvPicPr>
            <a:picLocks noChangeAspect="1" noChangeArrowheads="1"/>
          </p:cNvPicPr>
          <p:nvPr/>
        </p:nvPicPr>
        <p:blipFill>
          <a:blip r:embed="rId4">
            <a:biLevel thresh="75000"/>
            <a:alphaModFix amt="26000"/>
            <a:extLst>
              <a:ext uri="{28A0092B-C50C-407E-A947-70E740481C1C}">
                <a14:useLocalDpi xmlns:a14="http://schemas.microsoft.com/office/drawing/2010/main" val="0"/>
              </a:ext>
            </a:extLst>
          </a:blip>
          <a:srcRect/>
          <a:stretch>
            <a:fillRect/>
          </a:stretch>
        </p:blipFill>
        <p:spPr bwMode="auto">
          <a:xfrm rot="1937376">
            <a:off x="7737208" y="4246689"/>
            <a:ext cx="2337150" cy="923591"/>
          </a:xfrm>
          <a:prstGeom prst="rect">
            <a:avLst/>
          </a:prstGeom>
          <a:noFill/>
          <a:extLst>
            <a:ext uri="{909E8E84-426E-40DD-AFC4-6F175D3DCCD1}">
              <a14:hiddenFill xmlns:a14="http://schemas.microsoft.com/office/drawing/2010/main">
                <a:solidFill>
                  <a:srgbClr val="FFFFFF"/>
                </a:solidFill>
              </a14:hiddenFill>
            </a:ext>
          </a:extLst>
        </p:spPr>
      </p:pic>
      <p:sp>
        <p:nvSpPr>
          <p:cNvPr id="3" name="&quot;Not Allowed&quot; Symbol 2">
            <a:extLst>
              <a:ext uri="{FF2B5EF4-FFF2-40B4-BE49-F238E27FC236}">
                <a16:creationId xmlns:a16="http://schemas.microsoft.com/office/drawing/2014/main" id="{D41AD9BA-92F3-5346-0E16-B4321245A97C}"/>
              </a:ext>
            </a:extLst>
          </p:cNvPr>
          <p:cNvSpPr/>
          <p:nvPr/>
        </p:nvSpPr>
        <p:spPr>
          <a:xfrm rot="12201679">
            <a:off x="8116314" y="4024931"/>
            <a:ext cx="1578937" cy="1367105"/>
          </a:xfrm>
          <a:prstGeom prst="noSmoking">
            <a:avLst>
              <a:gd name="adj" fmla="val 6314"/>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F1D6CADD-C2AA-C896-0DAD-A8F60020AE18}"/>
              </a:ext>
            </a:extLst>
          </p:cNvPr>
          <p:cNvGrpSpPr/>
          <p:nvPr/>
        </p:nvGrpSpPr>
        <p:grpSpPr>
          <a:xfrm>
            <a:off x="557940" y="1550147"/>
            <a:ext cx="10793232" cy="3730976"/>
            <a:chOff x="3614737" y="6248"/>
            <a:chExt cx="3286125" cy="1971675"/>
          </a:xfrm>
          <a:noFill/>
        </p:grpSpPr>
        <p:sp>
          <p:nvSpPr>
            <p:cNvPr id="6" name="Rectangle 5">
              <a:extLst>
                <a:ext uri="{FF2B5EF4-FFF2-40B4-BE49-F238E27FC236}">
                  <a16:creationId xmlns:a16="http://schemas.microsoft.com/office/drawing/2014/main" id="{E390492D-1308-7DFF-A300-6C95E36696C4}"/>
                </a:ext>
              </a:extLst>
            </p:cNvPr>
            <p:cNvSpPr/>
            <p:nvPr/>
          </p:nvSpPr>
          <p:spPr>
            <a:xfrm>
              <a:off x="3614737" y="6248"/>
              <a:ext cx="3286125" cy="1971675"/>
            </a:xfrm>
            <a:prstGeom prst="rect">
              <a:avLst/>
            </a:prstGeom>
            <a:grpFill/>
            <a:ln>
              <a:no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7A717919-EEE4-D675-D01F-50F42772D36A}"/>
                </a:ext>
              </a:extLst>
            </p:cNvPr>
            <p:cNvSpPr txBox="1"/>
            <p:nvPr/>
          </p:nvSpPr>
          <p:spPr>
            <a:xfrm>
              <a:off x="3614737" y="6248"/>
              <a:ext cx="3286125" cy="197167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grpSp>
      <p:sp>
        <p:nvSpPr>
          <p:cNvPr id="8" name="Title 1">
            <a:extLst>
              <a:ext uri="{FF2B5EF4-FFF2-40B4-BE49-F238E27FC236}">
                <a16:creationId xmlns:a16="http://schemas.microsoft.com/office/drawing/2014/main" id="{EF6E7EE7-3C1E-9E86-707E-E4F5030D4D26}"/>
              </a:ext>
            </a:extLst>
          </p:cNvPr>
          <p:cNvSpPr txBox="1">
            <a:spLocks/>
          </p:cNvSpPr>
          <p:nvPr/>
        </p:nvSpPr>
        <p:spPr>
          <a:xfrm>
            <a:off x="1169003" y="633432"/>
            <a:ext cx="10512972" cy="3158339"/>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rgbClr val="002D5B"/>
                </a:solidFill>
                <a:latin typeface="Helvetica 45 Light" panose="020B0500000000000000" pitchFamily="34" charset="0"/>
                <a:ea typeface="+mj-ea"/>
                <a:cs typeface="+mj-cs"/>
              </a:defRPr>
            </a:lvl1pPr>
          </a:lstStyle>
          <a:p>
            <a:pPr algn="ctr"/>
            <a:r>
              <a:rPr lang="en-US" sz="5400" b="1" dirty="0">
                <a:solidFill>
                  <a:schemeClr val="accent3"/>
                </a:solidFill>
                <a:latin typeface="+mj-lt"/>
              </a:rPr>
              <a:t>Non-stimulant,</a:t>
            </a:r>
            <a:br>
              <a:rPr lang="en-US" sz="5400" b="1" dirty="0">
                <a:solidFill>
                  <a:schemeClr val="accent3"/>
                </a:solidFill>
                <a:latin typeface="+mj-lt"/>
              </a:rPr>
            </a:br>
            <a:r>
              <a:rPr lang="en-US" sz="5400" b="1" dirty="0">
                <a:solidFill>
                  <a:schemeClr val="accent3"/>
                </a:solidFill>
                <a:latin typeface="+mj-lt"/>
              </a:rPr>
              <a:t>Non-controlled </a:t>
            </a:r>
            <a:br>
              <a:rPr lang="en-US" sz="5400" b="1" dirty="0">
                <a:solidFill>
                  <a:schemeClr val="accent3"/>
                </a:solidFill>
                <a:latin typeface="+mj-lt"/>
              </a:rPr>
            </a:br>
            <a:r>
              <a:rPr lang="en-US" sz="5400" b="1" dirty="0">
                <a:solidFill>
                  <a:schemeClr val="accent3"/>
                </a:solidFill>
                <a:latin typeface="+mj-lt"/>
              </a:rPr>
              <a:t>Treatment Options </a:t>
            </a:r>
          </a:p>
        </p:txBody>
      </p:sp>
    </p:spTree>
    <p:extLst>
      <p:ext uri="{BB962C8B-B14F-4D97-AF65-F5344CB8AC3E}">
        <p14:creationId xmlns:p14="http://schemas.microsoft.com/office/powerpoint/2010/main" val="295485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Content Placeholder 2">
            <a:extLst>
              <a:ext uri="{FF2B5EF4-FFF2-40B4-BE49-F238E27FC236}">
                <a16:creationId xmlns:a16="http://schemas.microsoft.com/office/drawing/2014/main" id="{24E96EF8-FF02-4B8D-8E01-0BAD27AAFC27}"/>
              </a:ext>
            </a:extLst>
          </p:cNvPr>
          <p:cNvGraphicFramePr>
            <a:graphicFrameLocks/>
          </p:cNvGraphicFramePr>
          <p:nvPr>
            <p:extLst>
              <p:ext uri="{D42A27DB-BD31-4B8C-83A1-F6EECF244321}">
                <p14:modId xmlns:p14="http://schemas.microsoft.com/office/powerpoint/2010/main" val="3046694488"/>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8BED6CD6-BF29-4E4D-9E9B-C68F147DD0CF}"/>
              </a:ext>
            </a:extLst>
          </p:cNvPr>
          <p:cNvSpPr>
            <a:spLocks noGrp="1"/>
          </p:cNvSpPr>
          <p:nvPr>
            <p:ph type="title"/>
          </p:nvPr>
        </p:nvSpPr>
        <p:spPr>
          <a:xfrm>
            <a:off x="401456" y="2060831"/>
            <a:ext cx="3200400" cy="2286000"/>
          </a:xfrm>
        </p:spPr>
        <p:txBody>
          <a:bodyPr>
            <a:normAutofit fontScale="90000"/>
          </a:bodyPr>
          <a:lstStyle/>
          <a:p>
            <a:r>
              <a:rPr lang="en-US" sz="3700" b="1" dirty="0">
                <a:solidFill>
                  <a:schemeClr val="bg1"/>
                </a:solidFill>
                <a:latin typeface="+mj-lt"/>
              </a:rPr>
              <a:t>Selective Norepinephrine Re-uptake Inhibitors </a:t>
            </a:r>
            <a:br>
              <a:rPr lang="en-US" sz="3600" b="1" dirty="0">
                <a:solidFill>
                  <a:schemeClr val="bg1"/>
                </a:solidFill>
                <a:latin typeface="Helvetica 45 Light" panose="020B0500000000000000" pitchFamily="34" charset="0"/>
              </a:rPr>
            </a:br>
            <a:endParaRPr lang="en-US" b="1" dirty="0"/>
          </a:p>
        </p:txBody>
      </p:sp>
      <p:sp>
        <p:nvSpPr>
          <p:cNvPr id="18" name="Text Placeholder 17">
            <a:extLst>
              <a:ext uri="{FF2B5EF4-FFF2-40B4-BE49-F238E27FC236}">
                <a16:creationId xmlns:a16="http://schemas.microsoft.com/office/drawing/2014/main" id="{FA78B5FB-360F-48F3-B92C-1EFE3A71AA60}"/>
              </a:ext>
            </a:extLst>
          </p:cNvPr>
          <p:cNvSpPr>
            <a:spLocks noGrp="1"/>
          </p:cNvSpPr>
          <p:nvPr>
            <p:ph type="body" sz="half" idx="2"/>
          </p:nvPr>
        </p:nvSpPr>
        <p:spPr>
          <a:xfrm>
            <a:off x="457200" y="4935064"/>
            <a:ext cx="3200400" cy="1081886"/>
          </a:xfrm>
        </p:spPr>
        <p:txBody>
          <a:bodyPr>
            <a:noAutofit/>
          </a:bodyPr>
          <a:lstStyle/>
          <a:p>
            <a:pPr marL="457200" indent="-457200">
              <a:buFont typeface="Wingdings" panose="05000000000000000000" pitchFamily="2" charset="2"/>
              <a:buChar char="§"/>
            </a:pPr>
            <a:r>
              <a:rPr lang="en-US" sz="2800" b="1" dirty="0">
                <a:solidFill>
                  <a:schemeClr val="bg1"/>
                </a:solidFill>
                <a:latin typeface="+mn-lt"/>
              </a:rPr>
              <a:t>Atomoxetine</a:t>
            </a:r>
            <a:r>
              <a:rPr lang="en-US" sz="2800" b="1" baseline="30000" dirty="0">
                <a:solidFill>
                  <a:schemeClr val="bg1"/>
                </a:solidFill>
                <a:latin typeface="+mn-lt"/>
              </a:rPr>
              <a:t>13</a:t>
            </a:r>
            <a:endParaRPr lang="en-US" sz="2800" b="1" dirty="0">
              <a:solidFill>
                <a:schemeClr val="bg1"/>
              </a:solidFill>
              <a:latin typeface="+mn-lt"/>
            </a:endParaRPr>
          </a:p>
          <a:p>
            <a:pPr marL="457200" indent="-457200">
              <a:buFont typeface="Wingdings" panose="05000000000000000000" pitchFamily="2" charset="2"/>
              <a:buChar char="§"/>
            </a:pPr>
            <a:r>
              <a:rPr lang="en-US" sz="2800" b="1" dirty="0">
                <a:solidFill>
                  <a:schemeClr val="bg1"/>
                </a:solidFill>
                <a:latin typeface="+mn-lt"/>
              </a:rPr>
              <a:t>Viloxazine</a:t>
            </a:r>
            <a:r>
              <a:rPr lang="en-US" sz="2800" b="1" baseline="30000" dirty="0">
                <a:solidFill>
                  <a:schemeClr val="bg1"/>
                </a:solidFill>
                <a:latin typeface="+mn-lt"/>
              </a:rPr>
              <a:t>14</a:t>
            </a:r>
            <a:r>
              <a:rPr lang="en-US" sz="2800" b="1" dirty="0">
                <a:solidFill>
                  <a:schemeClr val="bg1"/>
                </a:solidFill>
                <a:latin typeface="+mn-lt"/>
              </a:rPr>
              <a:t> </a:t>
            </a:r>
          </a:p>
        </p:txBody>
      </p:sp>
    </p:spTree>
    <p:extLst>
      <p:ext uri="{BB962C8B-B14F-4D97-AF65-F5344CB8AC3E}">
        <p14:creationId xmlns:p14="http://schemas.microsoft.com/office/powerpoint/2010/main" val="65984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5517-246C-2A6F-E05B-9B8E15E4F616}"/>
              </a:ext>
            </a:extLst>
          </p:cNvPr>
          <p:cNvSpPr>
            <a:spLocks noGrp="1"/>
          </p:cNvSpPr>
          <p:nvPr>
            <p:ph type="title"/>
          </p:nvPr>
        </p:nvSpPr>
        <p:spPr>
          <a:xfrm>
            <a:off x="395207" y="1845735"/>
            <a:ext cx="3200400" cy="2286000"/>
          </a:xfrm>
        </p:spPr>
        <p:txBody>
          <a:bodyPr vert="horz" lIns="91440" tIns="45720" rIns="91440" bIns="45720" rtlCol="0" anchor="b">
            <a:normAutofit/>
          </a:bodyPr>
          <a:lstStyle/>
          <a:p>
            <a:r>
              <a:rPr lang="en-US" sz="3300" b="1" kern="1200" spc="-50" baseline="0" dirty="0">
                <a:latin typeface="+mj-lt"/>
                <a:ea typeface="+mj-ea"/>
                <a:cs typeface="+mj-cs"/>
              </a:rPr>
              <a:t>Atomoxetine</a:t>
            </a:r>
            <a:r>
              <a:rPr lang="en-US" sz="3300" b="1" kern="1200" spc="-50" baseline="30000" dirty="0">
                <a:latin typeface="+mj-lt"/>
                <a:ea typeface="+mj-ea"/>
                <a:cs typeface="+mj-cs"/>
              </a:rPr>
              <a:t>13</a:t>
            </a:r>
            <a:br>
              <a:rPr lang="en-US" sz="3300" b="0" kern="1200" spc="-50" baseline="0" dirty="0">
                <a:latin typeface="+mj-lt"/>
                <a:ea typeface="+mj-ea"/>
                <a:cs typeface="+mj-cs"/>
              </a:rPr>
            </a:br>
            <a:endParaRPr lang="en-US" sz="3300" b="0" kern="1200" spc="-50" baseline="0" dirty="0">
              <a:latin typeface="+mj-lt"/>
              <a:ea typeface="+mj-ea"/>
              <a:cs typeface="+mj-cs"/>
            </a:endParaRPr>
          </a:p>
        </p:txBody>
      </p:sp>
      <p:graphicFrame>
        <p:nvGraphicFramePr>
          <p:cNvPr id="8" name="Content Placeholder 2">
            <a:extLst>
              <a:ext uri="{FF2B5EF4-FFF2-40B4-BE49-F238E27FC236}">
                <a16:creationId xmlns:a16="http://schemas.microsoft.com/office/drawing/2014/main" id="{65E48D1F-C55F-40F6-8F7A-AE358DC46314}"/>
              </a:ext>
            </a:extLst>
          </p:cNvPr>
          <p:cNvGraphicFramePr>
            <a:graphicFrameLocks/>
          </p:cNvGraphicFramePr>
          <p:nvPr>
            <p:extLst>
              <p:ext uri="{D42A27DB-BD31-4B8C-83A1-F6EECF244321}">
                <p14:modId xmlns:p14="http://schemas.microsoft.com/office/powerpoint/2010/main" val="3790052523"/>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2924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DDBE-4930-4E69-C3F9-FCEEBFA71430}"/>
              </a:ext>
            </a:extLst>
          </p:cNvPr>
          <p:cNvSpPr>
            <a:spLocks noGrp="1"/>
          </p:cNvSpPr>
          <p:nvPr>
            <p:ph type="title"/>
          </p:nvPr>
        </p:nvSpPr>
        <p:spPr>
          <a:xfrm>
            <a:off x="473528" y="1522564"/>
            <a:ext cx="3200400" cy="2286000"/>
          </a:xfrm>
        </p:spPr>
        <p:txBody>
          <a:bodyPr vert="horz" lIns="91440" tIns="45720" rIns="91440" bIns="45720" rtlCol="0" anchor="b">
            <a:normAutofit/>
          </a:bodyPr>
          <a:lstStyle/>
          <a:p>
            <a:r>
              <a:rPr lang="en-US" sz="3300" b="1" kern="1200" spc="-50" baseline="0" dirty="0">
                <a:latin typeface="+mj-lt"/>
                <a:ea typeface="+mj-ea"/>
                <a:cs typeface="+mj-cs"/>
              </a:rPr>
              <a:t>Viloxazine</a:t>
            </a:r>
            <a:r>
              <a:rPr lang="en-US" sz="3300" b="1" kern="1200" spc="-50" baseline="30000" dirty="0">
                <a:latin typeface="+mj-lt"/>
                <a:ea typeface="+mj-ea"/>
                <a:cs typeface="+mj-cs"/>
              </a:rPr>
              <a:t>14</a:t>
            </a:r>
            <a:endParaRPr lang="en-US" sz="3300" b="1" kern="1200" spc="-50" baseline="0" dirty="0">
              <a:latin typeface="+mj-lt"/>
              <a:ea typeface="+mj-ea"/>
              <a:cs typeface="+mj-cs"/>
            </a:endParaRPr>
          </a:p>
        </p:txBody>
      </p:sp>
      <p:graphicFrame>
        <p:nvGraphicFramePr>
          <p:cNvPr id="6" name="Content Placeholder 2">
            <a:extLst>
              <a:ext uri="{FF2B5EF4-FFF2-40B4-BE49-F238E27FC236}">
                <a16:creationId xmlns:a16="http://schemas.microsoft.com/office/drawing/2014/main" id="{F8282EC7-BCC1-4CDF-B2BF-AA0D3E142F93}"/>
              </a:ext>
            </a:extLst>
          </p:cNvPr>
          <p:cNvGraphicFramePr>
            <a:graphicFrameLocks/>
          </p:cNvGraphicFramePr>
          <p:nvPr>
            <p:extLst>
              <p:ext uri="{D42A27DB-BD31-4B8C-83A1-F6EECF244321}">
                <p14:modId xmlns:p14="http://schemas.microsoft.com/office/powerpoint/2010/main" val="136340189"/>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170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44D2F-85BF-4DD6-A847-37E2B2DEF568}"/>
              </a:ext>
            </a:extLst>
          </p:cNvPr>
          <p:cNvSpPr>
            <a:spLocks noGrp="1"/>
          </p:cNvSpPr>
          <p:nvPr>
            <p:ph type="title"/>
          </p:nvPr>
        </p:nvSpPr>
        <p:spPr>
          <a:xfrm>
            <a:off x="457200" y="2159688"/>
            <a:ext cx="3200400" cy="2286000"/>
          </a:xfrm>
        </p:spPr>
        <p:txBody>
          <a:bodyPr/>
          <a:lstStyle/>
          <a:p>
            <a:r>
              <a:rPr lang="en-US" sz="3300" b="1" dirty="0">
                <a:latin typeface="+mj-lt"/>
              </a:rPr>
              <a:t>Alpha-2 Agonists</a:t>
            </a:r>
            <a:br>
              <a:rPr lang="en-US" b="1" dirty="0">
                <a:latin typeface="+mj-lt"/>
              </a:rPr>
            </a:br>
            <a:endParaRPr lang="en-US" dirty="0">
              <a:latin typeface="+mj-lt"/>
            </a:endParaRPr>
          </a:p>
        </p:txBody>
      </p:sp>
      <p:sp>
        <p:nvSpPr>
          <p:cNvPr id="6" name="Text Placeholder 5">
            <a:extLst>
              <a:ext uri="{FF2B5EF4-FFF2-40B4-BE49-F238E27FC236}">
                <a16:creationId xmlns:a16="http://schemas.microsoft.com/office/drawing/2014/main" id="{33ADACA4-57FF-4F0D-A4F2-5106136E2ABC}"/>
              </a:ext>
            </a:extLst>
          </p:cNvPr>
          <p:cNvSpPr>
            <a:spLocks noGrp="1"/>
          </p:cNvSpPr>
          <p:nvPr>
            <p:ph type="body" sz="half" idx="2"/>
          </p:nvPr>
        </p:nvSpPr>
        <p:spPr>
          <a:xfrm>
            <a:off x="457200" y="5188832"/>
            <a:ext cx="3590348" cy="1242964"/>
          </a:xfrm>
        </p:spPr>
        <p:txBody>
          <a:bodyPr>
            <a:normAutofit fontScale="85000" lnSpcReduction="10000"/>
          </a:bodyPr>
          <a:lstStyle/>
          <a:p>
            <a:pPr marL="457200" indent="-457200">
              <a:buFont typeface="Wingdings" panose="05000000000000000000" pitchFamily="2" charset="2"/>
              <a:buChar char="§"/>
            </a:pPr>
            <a:r>
              <a:rPr lang="en-US" sz="2800" b="1" dirty="0">
                <a:solidFill>
                  <a:schemeClr val="bg1"/>
                </a:solidFill>
                <a:latin typeface="+mn-lt"/>
              </a:rPr>
              <a:t>Guanfacine (Extended-release [ER])</a:t>
            </a:r>
            <a:r>
              <a:rPr lang="en-US" sz="2800" b="1" baseline="30000" dirty="0">
                <a:solidFill>
                  <a:schemeClr val="bg1"/>
                </a:solidFill>
                <a:latin typeface="+mn-lt"/>
              </a:rPr>
              <a:t>15</a:t>
            </a:r>
            <a:endParaRPr lang="en-US" sz="2800" b="1" dirty="0">
              <a:solidFill>
                <a:schemeClr val="bg1"/>
              </a:solidFill>
              <a:latin typeface="+mn-lt"/>
            </a:endParaRPr>
          </a:p>
          <a:p>
            <a:pPr marL="457200" indent="-457200">
              <a:buFont typeface="Wingdings" panose="05000000000000000000" pitchFamily="2" charset="2"/>
              <a:buChar char="§"/>
            </a:pPr>
            <a:r>
              <a:rPr lang="en-US" sz="2800" b="1" dirty="0">
                <a:solidFill>
                  <a:schemeClr val="bg1"/>
                </a:solidFill>
                <a:latin typeface="+mn-lt"/>
              </a:rPr>
              <a:t>Clonidine (ER)</a:t>
            </a:r>
            <a:r>
              <a:rPr lang="en-US" sz="2800" b="1" baseline="30000" dirty="0">
                <a:solidFill>
                  <a:schemeClr val="bg1"/>
                </a:solidFill>
                <a:latin typeface="+mn-lt"/>
              </a:rPr>
              <a:t>16</a:t>
            </a:r>
            <a:endParaRPr lang="en-US" sz="2800" b="1" dirty="0">
              <a:solidFill>
                <a:schemeClr val="bg1"/>
              </a:solidFill>
              <a:latin typeface="+mn-lt"/>
            </a:endParaRPr>
          </a:p>
        </p:txBody>
      </p:sp>
      <p:graphicFrame>
        <p:nvGraphicFramePr>
          <p:cNvPr id="18" name="Content Placeholder 2">
            <a:extLst>
              <a:ext uri="{FF2B5EF4-FFF2-40B4-BE49-F238E27FC236}">
                <a16:creationId xmlns:a16="http://schemas.microsoft.com/office/drawing/2014/main" id="{3F0533C3-58E7-43D8-BC1A-DF452F8C6EA5}"/>
              </a:ext>
            </a:extLst>
          </p:cNvPr>
          <p:cNvGraphicFramePr>
            <a:graphicFrameLocks/>
          </p:cNvGraphicFramePr>
          <p:nvPr>
            <p:extLst>
              <p:ext uri="{D42A27DB-BD31-4B8C-83A1-F6EECF244321}">
                <p14:modId xmlns:p14="http://schemas.microsoft.com/office/powerpoint/2010/main" val="2488703859"/>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916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ABFCBF-58D4-4BCC-8362-7C51EE136691}"/>
              </a:ext>
            </a:extLst>
          </p:cNvPr>
          <p:cNvSpPr>
            <a:spLocks noGrp="1"/>
          </p:cNvSpPr>
          <p:nvPr>
            <p:ph type="title"/>
          </p:nvPr>
        </p:nvSpPr>
        <p:spPr>
          <a:xfrm>
            <a:off x="457200" y="1019014"/>
            <a:ext cx="3200400" cy="2286000"/>
          </a:xfrm>
        </p:spPr>
        <p:txBody>
          <a:bodyPr>
            <a:normAutofit/>
          </a:bodyPr>
          <a:lstStyle/>
          <a:p>
            <a:r>
              <a:rPr kumimoji="0" lang="en-US" sz="3300" b="1" i="0" u="none" strike="noStrike" kern="1200" cap="none" spc="0" normalizeH="0" baseline="0" noProof="0" dirty="0">
                <a:ln>
                  <a:noFill/>
                </a:ln>
                <a:effectLst/>
                <a:uLnTx/>
                <a:uFillTx/>
                <a:latin typeface="+mj-lt"/>
                <a:ea typeface="+mj-ea"/>
                <a:cs typeface="+mj-cs"/>
              </a:rPr>
              <a:t>Off-label Use for ADHD</a:t>
            </a:r>
            <a:endParaRPr lang="en-US" sz="3300" b="1" dirty="0">
              <a:latin typeface="+mj-lt"/>
            </a:endParaRPr>
          </a:p>
        </p:txBody>
      </p:sp>
      <p:sp>
        <p:nvSpPr>
          <p:cNvPr id="14" name="Text Placeholder 13">
            <a:extLst>
              <a:ext uri="{FF2B5EF4-FFF2-40B4-BE49-F238E27FC236}">
                <a16:creationId xmlns:a16="http://schemas.microsoft.com/office/drawing/2014/main" id="{14DC158F-F58D-4073-B518-CF91C7B2DC0A}"/>
              </a:ext>
            </a:extLst>
          </p:cNvPr>
          <p:cNvSpPr>
            <a:spLocks noGrp="1"/>
          </p:cNvSpPr>
          <p:nvPr>
            <p:ph type="body" sz="half" idx="2"/>
          </p:nvPr>
        </p:nvSpPr>
        <p:spPr>
          <a:xfrm>
            <a:off x="457200" y="3675422"/>
            <a:ext cx="3200400" cy="3043093"/>
          </a:xfrm>
        </p:spPr>
        <p:txBody>
          <a:bodyPr>
            <a:normAutofit lnSpcReduction="10000"/>
          </a:bodyPr>
          <a:lstStyle/>
          <a:p>
            <a:pPr marL="285750" lvl="0" indent="-285750" defTabSz="1155700">
              <a:spcBef>
                <a:spcPct val="0"/>
              </a:spcBef>
              <a:spcAft>
                <a:spcPct val="35000"/>
              </a:spcAft>
              <a:buFont typeface="Wingdings" panose="05000000000000000000" pitchFamily="2" charset="2"/>
              <a:buChar char="§"/>
            </a:pPr>
            <a:r>
              <a:rPr lang="en-US" sz="1800" b="1" dirty="0">
                <a:solidFill>
                  <a:schemeClr val="bg1"/>
                </a:solidFill>
                <a:latin typeface="+mn-lt"/>
              </a:rPr>
              <a:t>May be appropriate in certain patients with co-existing conditions</a:t>
            </a:r>
          </a:p>
          <a:p>
            <a:pPr marL="285750" lvl="0" indent="-285750" defTabSz="1155700">
              <a:spcBef>
                <a:spcPct val="0"/>
              </a:spcBef>
              <a:spcAft>
                <a:spcPct val="35000"/>
              </a:spcAft>
              <a:buFont typeface="Wingdings" panose="05000000000000000000" pitchFamily="2" charset="2"/>
              <a:buChar char="§"/>
            </a:pPr>
            <a:endParaRPr lang="en-US" sz="1800" b="1" dirty="0">
              <a:solidFill>
                <a:schemeClr val="bg1"/>
              </a:solidFill>
              <a:latin typeface="+mn-lt"/>
            </a:endParaRPr>
          </a:p>
          <a:p>
            <a:pPr marL="285750" lvl="0" indent="-285750" defTabSz="1155700">
              <a:spcBef>
                <a:spcPct val="0"/>
              </a:spcBef>
              <a:spcAft>
                <a:spcPct val="35000"/>
              </a:spcAft>
              <a:buFont typeface="Wingdings" panose="05000000000000000000" pitchFamily="2" charset="2"/>
              <a:buChar char="§"/>
            </a:pPr>
            <a:r>
              <a:rPr lang="en-US" sz="1800" b="1" dirty="0">
                <a:solidFill>
                  <a:schemeClr val="bg1"/>
                </a:solidFill>
                <a:latin typeface="+mn-lt"/>
              </a:rPr>
              <a:t>Should only be used at the careful discretion of the clinician; in most cases, prescribing should not be done without specialized training and/or consultation with a specialist</a:t>
            </a:r>
            <a:endParaRPr lang="en-US" sz="1800" b="1" i="0" kern="1200" baseline="0" dirty="0">
              <a:solidFill>
                <a:schemeClr val="bg1"/>
              </a:solidFill>
              <a:latin typeface="+mn-lt"/>
              <a:sym typeface="Wingdings" panose="05000000000000000000" pitchFamily="2" charset="2"/>
            </a:endParaRPr>
          </a:p>
          <a:p>
            <a:endParaRPr lang="en-US" dirty="0"/>
          </a:p>
        </p:txBody>
      </p:sp>
      <p:graphicFrame>
        <p:nvGraphicFramePr>
          <p:cNvPr id="20" name="Content Placeholder 2">
            <a:extLst>
              <a:ext uri="{FF2B5EF4-FFF2-40B4-BE49-F238E27FC236}">
                <a16:creationId xmlns:a16="http://schemas.microsoft.com/office/drawing/2014/main" id="{2C2238DA-E752-477A-B52D-7C6515B21B90}"/>
              </a:ext>
            </a:extLst>
          </p:cNvPr>
          <p:cNvGraphicFramePr>
            <a:graphicFrameLocks/>
          </p:cNvGraphicFramePr>
          <p:nvPr>
            <p:extLst>
              <p:ext uri="{D42A27DB-BD31-4B8C-83A1-F6EECF244321}">
                <p14:modId xmlns:p14="http://schemas.microsoft.com/office/powerpoint/2010/main" val="3065258406"/>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84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9274F6-592F-4A7A-8AF0-4874FE056F54}"/>
              </a:ext>
            </a:extLst>
          </p:cNvPr>
          <p:cNvSpPr/>
          <p:nvPr/>
        </p:nvSpPr>
        <p:spPr>
          <a:xfrm>
            <a:off x="9978325" y="5873857"/>
            <a:ext cx="2040610" cy="984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84BDD-BD09-7408-7DCD-0C05C6677714}"/>
              </a:ext>
            </a:extLst>
          </p:cNvPr>
          <p:cNvSpPr>
            <a:spLocks noGrp="1"/>
          </p:cNvSpPr>
          <p:nvPr>
            <p:ph type="title"/>
          </p:nvPr>
        </p:nvSpPr>
        <p:spPr>
          <a:xfrm>
            <a:off x="534691" y="2286000"/>
            <a:ext cx="3200400" cy="2286000"/>
          </a:xfrm>
        </p:spPr>
        <p:txBody>
          <a:bodyPr vert="horz" lIns="91440" tIns="45720" rIns="91440" bIns="45720" rtlCol="0" anchor="ctr">
            <a:normAutofit/>
          </a:bodyPr>
          <a:lstStyle/>
          <a:p>
            <a:r>
              <a:rPr lang="en-US" sz="3300" b="1" kern="1200" dirty="0">
                <a:latin typeface="+mj-lt"/>
              </a:rPr>
              <a:t>Bupropion</a:t>
            </a:r>
            <a:r>
              <a:rPr lang="en-US" sz="3300" b="1" baseline="30000" dirty="0">
                <a:latin typeface="+mj-lt"/>
              </a:rPr>
              <a:t>17</a:t>
            </a:r>
            <a:endParaRPr lang="en-US" sz="3300" b="1" kern="1200" dirty="0">
              <a:latin typeface="+mj-lt"/>
            </a:endParaRPr>
          </a:p>
        </p:txBody>
      </p:sp>
      <p:graphicFrame>
        <p:nvGraphicFramePr>
          <p:cNvPr id="6" name="Content Placeholder 2">
            <a:extLst>
              <a:ext uri="{FF2B5EF4-FFF2-40B4-BE49-F238E27FC236}">
                <a16:creationId xmlns:a16="http://schemas.microsoft.com/office/drawing/2014/main" id="{0BA43B71-5099-4EF3-B8C0-0698CAC8B533}"/>
              </a:ext>
            </a:extLst>
          </p:cNvPr>
          <p:cNvGraphicFramePr>
            <a:graphicFrameLocks/>
          </p:cNvGraphicFramePr>
          <p:nvPr>
            <p:extLst>
              <p:ext uri="{D42A27DB-BD31-4B8C-83A1-F6EECF244321}">
                <p14:modId xmlns:p14="http://schemas.microsoft.com/office/powerpoint/2010/main" val="82019526"/>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30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5404-24D8-3A7C-E844-8B9DDCA0AA87}"/>
              </a:ext>
            </a:extLst>
          </p:cNvPr>
          <p:cNvSpPr>
            <a:spLocks noGrp="1"/>
          </p:cNvSpPr>
          <p:nvPr>
            <p:ph type="title"/>
          </p:nvPr>
        </p:nvSpPr>
        <p:spPr>
          <a:xfrm>
            <a:off x="726831" y="0"/>
            <a:ext cx="10058400" cy="1450757"/>
          </a:xfrm>
        </p:spPr>
        <p:txBody>
          <a:bodyPr/>
          <a:lstStyle/>
          <a:p>
            <a:r>
              <a:rPr lang="en-US" sz="4400" b="1" dirty="0">
                <a:solidFill>
                  <a:schemeClr val="tx1"/>
                </a:solidFill>
                <a:latin typeface="+mj-lt"/>
              </a:rPr>
              <a:t>Learning Assessment Questions</a:t>
            </a:r>
            <a:endParaRPr lang="en-US" dirty="0">
              <a:solidFill>
                <a:schemeClr val="tx1"/>
              </a:solidFill>
              <a:latin typeface="+mj-lt"/>
            </a:endParaRPr>
          </a:p>
        </p:txBody>
      </p:sp>
      <p:sp>
        <p:nvSpPr>
          <p:cNvPr id="3" name="Content Placeholder 2">
            <a:extLst>
              <a:ext uri="{FF2B5EF4-FFF2-40B4-BE49-F238E27FC236}">
                <a16:creationId xmlns:a16="http://schemas.microsoft.com/office/drawing/2014/main" id="{1330DFCF-2C6F-993B-0E41-EEC102720C43}"/>
              </a:ext>
            </a:extLst>
          </p:cNvPr>
          <p:cNvSpPr>
            <a:spLocks noGrp="1"/>
          </p:cNvSpPr>
          <p:nvPr>
            <p:ph idx="1"/>
          </p:nvPr>
        </p:nvSpPr>
        <p:spPr>
          <a:xfrm>
            <a:off x="782515" y="1463797"/>
            <a:ext cx="9947031" cy="3930406"/>
          </a:xfrm>
        </p:spPr>
        <p:txBody>
          <a:bodyPr>
            <a:noAutofit/>
          </a:bodyPr>
          <a:lstStyle/>
          <a:p>
            <a:r>
              <a:rPr lang="en-US" sz="2400" b="1" dirty="0">
                <a:latin typeface="+mn-lt"/>
              </a:rPr>
              <a:t>1. Which of the following are important considerations when initiating a medication for ADHD?</a:t>
            </a:r>
          </a:p>
          <a:p>
            <a:r>
              <a:rPr lang="en-US" sz="2400" b="1" dirty="0">
                <a:latin typeface="+mn-lt"/>
              </a:rPr>
              <a:t>2. Which of the following is not a contraindication for a stimulant medication?</a:t>
            </a:r>
          </a:p>
          <a:p>
            <a:r>
              <a:rPr lang="en-US" sz="2400" b="1" dirty="0">
                <a:latin typeface="+mn-lt"/>
              </a:rPr>
              <a:t>3. Which of the following is a non-stimulant medication for ADHD?</a:t>
            </a:r>
          </a:p>
          <a:p>
            <a:r>
              <a:rPr lang="en-US" sz="2400" b="1" dirty="0">
                <a:latin typeface="+mn-lt"/>
              </a:rPr>
              <a:t>4. True or False: Nurse Practitioners can write a prescription for a 90-day supply of methylphenidate.</a:t>
            </a:r>
          </a:p>
          <a:p>
            <a:r>
              <a:rPr lang="en-US" sz="2400" b="1" dirty="0">
                <a:solidFill>
                  <a:schemeClr val="tx1"/>
                </a:solidFill>
                <a:latin typeface="+mn-lt"/>
              </a:rPr>
              <a:t>5. </a:t>
            </a:r>
            <a:r>
              <a:rPr lang="en-US" sz="2400" b="1" dirty="0">
                <a:solidFill>
                  <a:schemeClr val="tx1"/>
                </a:solidFill>
                <a:effectLst/>
                <a:latin typeface="+mn-lt"/>
              </a:rPr>
              <a:t>Per West Virginia state law, how often, at minimum, must the CSMP be accessed when prescribing Class II controlled substances?</a:t>
            </a:r>
            <a:endParaRPr lang="en-US" sz="3600" b="1" dirty="0">
              <a:solidFill>
                <a:schemeClr val="tx1"/>
              </a:solidFill>
              <a:latin typeface="+mn-lt"/>
            </a:endParaRPr>
          </a:p>
        </p:txBody>
      </p:sp>
    </p:spTree>
    <p:extLst>
      <p:ext uri="{BB962C8B-B14F-4D97-AF65-F5344CB8AC3E}">
        <p14:creationId xmlns:p14="http://schemas.microsoft.com/office/powerpoint/2010/main" val="4264937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69BE9-7A18-D0CE-44C6-1D40C72197CD}"/>
              </a:ext>
            </a:extLst>
          </p:cNvPr>
          <p:cNvSpPr>
            <a:spLocks noGrp="1"/>
          </p:cNvSpPr>
          <p:nvPr>
            <p:ph type="title"/>
          </p:nvPr>
        </p:nvSpPr>
        <p:spPr>
          <a:xfrm>
            <a:off x="457200" y="1431267"/>
            <a:ext cx="3200400" cy="2286000"/>
          </a:xfrm>
        </p:spPr>
        <p:txBody>
          <a:bodyPr vert="horz" lIns="91440" tIns="45720" rIns="91440" bIns="45720" rtlCol="0" anchor="b">
            <a:normAutofit/>
          </a:bodyPr>
          <a:lstStyle/>
          <a:p>
            <a:r>
              <a:rPr lang="en-US" sz="3300" b="1" kern="1200" dirty="0">
                <a:latin typeface="+mj-lt"/>
              </a:rPr>
              <a:t>Modafinil</a:t>
            </a:r>
            <a:r>
              <a:rPr lang="en-US" sz="3300" b="1" baseline="30000" dirty="0">
                <a:latin typeface="+mj-lt"/>
              </a:rPr>
              <a:t>18</a:t>
            </a:r>
            <a:endParaRPr lang="en-US" sz="3300" b="1" kern="1200" dirty="0">
              <a:latin typeface="+mj-lt"/>
            </a:endParaRPr>
          </a:p>
        </p:txBody>
      </p:sp>
      <p:graphicFrame>
        <p:nvGraphicFramePr>
          <p:cNvPr id="7" name="Content Placeholder 2">
            <a:extLst>
              <a:ext uri="{FF2B5EF4-FFF2-40B4-BE49-F238E27FC236}">
                <a16:creationId xmlns:a16="http://schemas.microsoft.com/office/drawing/2014/main" id="{7CF3723F-A592-47BC-AB88-6145CCF61406}"/>
              </a:ext>
            </a:extLst>
          </p:cNvPr>
          <p:cNvGraphicFramePr>
            <a:graphicFrameLocks/>
          </p:cNvGraphicFramePr>
          <p:nvPr>
            <p:extLst>
              <p:ext uri="{D42A27DB-BD31-4B8C-83A1-F6EECF244321}">
                <p14:modId xmlns:p14="http://schemas.microsoft.com/office/powerpoint/2010/main" val="2219517262"/>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327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743B-3823-A128-AB17-6FD933402697}"/>
              </a:ext>
            </a:extLst>
          </p:cNvPr>
          <p:cNvSpPr>
            <a:spLocks noGrp="1"/>
          </p:cNvSpPr>
          <p:nvPr>
            <p:ph type="title"/>
          </p:nvPr>
        </p:nvSpPr>
        <p:spPr>
          <a:xfrm>
            <a:off x="503695" y="2286000"/>
            <a:ext cx="3200400" cy="2286000"/>
          </a:xfrm>
        </p:spPr>
        <p:txBody>
          <a:bodyPr vert="horz" lIns="91440" tIns="45720" rIns="91440" bIns="45720" rtlCol="0" anchor="ctr">
            <a:normAutofit/>
          </a:bodyPr>
          <a:lstStyle/>
          <a:p>
            <a:r>
              <a:rPr lang="en-US" sz="3300" b="1" kern="1200" dirty="0">
                <a:latin typeface="+mj-lt"/>
              </a:rPr>
              <a:t>Amantadine</a:t>
            </a:r>
            <a:r>
              <a:rPr lang="en-US" sz="3300" b="1" baseline="30000" dirty="0">
                <a:latin typeface="+mj-lt"/>
              </a:rPr>
              <a:t>19</a:t>
            </a:r>
            <a:endParaRPr lang="en-US" sz="3300" b="1" kern="1200" dirty="0">
              <a:latin typeface="+mj-lt"/>
            </a:endParaRPr>
          </a:p>
        </p:txBody>
      </p:sp>
      <p:graphicFrame>
        <p:nvGraphicFramePr>
          <p:cNvPr id="6" name="Content Placeholder 2">
            <a:extLst>
              <a:ext uri="{FF2B5EF4-FFF2-40B4-BE49-F238E27FC236}">
                <a16:creationId xmlns:a16="http://schemas.microsoft.com/office/drawing/2014/main" id="{0607F6FF-A142-447E-9C71-CAD5FE042F4A}"/>
              </a:ext>
            </a:extLst>
          </p:cNvPr>
          <p:cNvGraphicFramePr>
            <a:graphicFrameLocks/>
          </p:cNvGraphicFramePr>
          <p:nvPr>
            <p:extLst>
              <p:ext uri="{D42A27DB-BD31-4B8C-83A1-F6EECF244321}">
                <p14:modId xmlns:p14="http://schemas.microsoft.com/office/powerpoint/2010/main" val="767714620"/>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29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31E2C-FDD8-6C38-9B4B-FF6813E45021}"/>
              </a:ext>
            </a:extLst>
          </p:cNvPr>
          <p:cNvSpPr>
            <a:spLocks noGrp="1"/>
          </p:cNvSpPr>
          <p:nvPr>
            <p:ph type="title"/>
          </p:nvPr>
        </p:nvSpPr>
        <p:spPr>
          <a:xfrm>
            <a:off x="436276" y="2286000"/>
            <a:ext cx="3453799" cy="2286000"/>
          </a:xfrm>
        </p:spPr>
        <p:txBody>
          <a:bodyPr vert="horz" lIns="91440" tIns="45720" rIns="91440" bIns="45720" rtlCol="0" anchor="ctr">
            <a:normAutofit/>
          </a:bodyPr>
          <a:lstStyle/>
          <a:p>
            <a:r>
              <a:rPr lang="en-US" sz="3300" b="1" kern="1200" dirty="0">
                <a:latin typeface="+mj-lt"/>
              </a:rPr>
              <a:t>Tricyclic Antidepressants (TCAs)</a:t>
            </a:r>
            <a:r>
              <a:rPr lang="en-US" sz="3300" b="1" kern="1200" baseline="30000" dirty="0">
                <a:latin typeface="+mj-lt"/>
              </a:rPr>
              <a:t>20</a:t>
            </a:r>
            <a:endParaRPr lang="en-US" sz="3300" b="1" kern="1200" dirty="0">
              <a:latin typeface="+mj-lt"/>
            </a:endParaRPr>
          </a:p>
        </p:txBody>
      </p:sp>
      <p:graphicFrame>
        <p:nvGraphicFramePr>
          <p:cNvPr id="7" name="Content Placeholder 2">
            <a:extLst>
              <a:ext uri="{FF2B5EF4-FFF2-40B4-BE49-F238E27FC236}">
                <a16:creationId xmlns:a16="http://schemas.microsoft.com/office/drawing/2014/main" id="{4E7C8A90-255E-4CD7-9871-6FEEF049A778}"/>
              </a:ext>
            </a:extLst>
          </p:cNvPr>
          <p:cNvGraphicFramePr>
            <a:graphicFrameLocks/>
          </p:cNvGraphicFramePr>
          <p:nvPr>
            <p:extLst>
              <p:ext uri="{D42A27DB-BD31-4B8C-83A1-F6EECF244321}">
                <p14:modId xmlns:p14="http://schemas.microsoft.com/office/powerpoint/2010/main" val="1862271520"/>
              </p:ext>
            </p:extLst>
          </p:nvPr>
        </p:nvGraphicFramePr>
        <p:xfrm>
          <a:off x="4047548" y="0"/>
          <a:ext cx="814445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13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2DAA-9C32-9CD7-24BA-9DF6068B3E0A}"/>
              </a:ext>
            </a:extLst>
          </p:cNvPr>
          <p:cNvSpPr>
            <a:spLocks noGrp="1"/>
          </p:cNvSpPr>
          <p:nvPr>
            <p:ph type="title"/>
          </p:nvPr>
        </p:nvSpPr>
        <p:spPr>
          <a:xfrm>
            <a:off x="1097280" y="286603"/>
            <a:ext cx="10058400" cy="1450757"/>
          </a:xfrm>
        </p:spPr>
        <p:txBody>
          <a:bodyPr vert="horz" lIns="91440" tIns="45720" rIns="91440" bIns="45720" rtlCol="0" anchor="t">
            <a:normAutofit/>
          </a:bodyPr>
          <a:lstStyle/>
          <a:p>
            <a:pPr algn="ctr"/>
            <a:r>
              <a:rPr lang="en-US" b="1" kern="1200" spc="-50" baseline="0" dirty="0">
                <a:latin typeface="+mj-lt"/>
                <a:ea typeface="+mj-ea"/>
                <a:cs typeface="+mj-cs"/>
              </a:rPr>
              <a:t>Monitoring, and Follow-up</a:t>
            </a:r>
          </a:p>
        </p:txBody>
      </p:sp>
      <p:sp>
        <p:nvSpPr>
          <p:cNvPr id="4" name="Rectangle 3">
            <a:extLst>
              <a:ext uri="{FF2B5EF4-FFF2-40B4-BE49-F238E27FC236}">
                <a16:creationId xmlns:a16="http://schemas.microsoft.com/office/drawing/2014/main" id="{2E41492F-CA8C-4F0C-888E-1D2E84A78ECF}"/>
              </a:ext>
            </a:extLst>
          </p:cNvPr>
          <p:cNvSpPr/>
          <p:nvPr/>
        </p:nvSpPr>
        <p:spPr>
          <a:xfrm>
            <a:off x="8206353" y="1166842"/>
            <a:ext cx="3834720" cy="4023360"/>
          </a:xfrm>
          <a:prstGeom prst="rect">
            <a:avLst/>
          </a:prstGeom>
        </p:spPr>
        <p:txBody>
          <a:bodyPr vert="horz" lIns="0" tIns="45720" rIns="0" bIns="45720" rtlCol="0">
            <a:normAutofit fontScale="92500"/>
          </a:bodyPr>
          <a:lstStyle/>
          <a:p>
            <a:pPr marL="342900" lvl="0" indent="-342900">
              <a:lnSpc>
                <a:spcPct val="90000"/>
              </a:lnSpc>
              <a:spcAft>
                <a:spcPts val="600"/>
              </a:spcAft>
              <a:buClr>
                <a:schemeClr val="accent1"/>
              </a:buClr>
              <a:buFont typeface="Wingdings" panose="05000000000000000000" pitchFamily="2" charset="2"/>
              <a:buChar char="§"/>
            </a:pPr>
            <a:r>
              <a:rPr lang="en-US" sz="2400" b="1" dirty="0"/>
              <a:t>Less than half </a:t>
            </a:r>
            <a:r>
              <a:rPr lang="en-US" sz="2400" dirty="0"/>
              <a:t>(43.9%) of children on Medicaid’s </a:t>
            </a:r>
            <a:r>
              <a:rPr lang="en-US" sz="2400" b="1" dirty="0"/>
              <a:t>HMO received follow-up care </a:t>
            </a:r>
            <a:r>
              <a:rPr lang="en-US" sz="2400" dirty="0"/>
              <a:t>within 30 days of initiating a new medication for ADHD in 2020</a:t>
            </a:r>
            <a:r>
              <a:rPr lang="en-US" sz="2400" baseline="30000" dirty="0"/>
              <a:t>21</a:t>
            </a:r>
            <a:endParaRPr lang="en-US" sz="2400" dirty="0"/>
          </a:p>
          <a:p>
            <a:pPr marL="342900" lvl="0" indent="-342900">
              <a:lnSpc>
                <a:spcPct val="90000"/>
              </a:lnSpc>
              <a:spcAft>
                <a:spcPts val="600"/>
              </a:spcAft>
              <a:buClr>
                <a:schemeClr val="accent1"/>
              </a:buClr>
              <a:buFont typeface="Wingdings" panose="05000000000000000000" pitchFamily="2" charset="2"/>
              <a:buChar char="§"/>
            </a:pPr>
            <a:endParaRPr lang="en-US" sz="2400" dirty="0"/>
          </a:p>
          <a:p>
            <a:pPr marL="342900" lvl="0" indent="-342900">
              <a:lnSpc>
                <a:spcPct val="90000"/>
              </a:lnSpc>
              <a:spcAft>
                <a:spcPts val="600"/>
              </a:spcAft>
              <a:buClr>
                <a:schemeClr val="accent1"/>
              </a:buClr>
              <a:buFont typeface="Wingdings" panose="05000000000000000000" pitchFamily="2" charset="2"/>
              <a:buChar char="§"/>
            </a:pPr>
            <a:r>
              <a:rPr lang="en-US" sz="2400" b="1" dirty="0"/>
              <a:t>Just over half </a:t>
            </a:r>
            <a:r>
              <a:rPr lang="en-US" sz="2400" dirty="0"/>
              <a:t>(53.5%) of children on Medicaid’s HMO </a:t>
            </a:r>
            <a:r>
              <a:rPr lang="en-US" sz="2400" b="1" dirty="0"/>
              <a:t>received at least 2 follow-up visits within 9 months </a:t>
            </a:r>
            <a:r>
              <a:rPr lang="en-US" sz="2400" dirty="0"/>
              <a:t>of initiating a drug for ADHD</a:t>
            </a:r>
            <a:r>
              <a:rPr lang="en-US" sz="2400" baseline="30000" dirty="0"/>
              <a:t>21</a:t>
            </a:r>
            <a:endParaRPr lang="en-US" sz="2400" dirty="0"/>
          </a:p>
        </p:txBody>
      </p:sp>
      <p:pic>
        <p:nvPicPr>
          <p:cNvPr id="7" name="Picture 6">
            <a:extLst>
              <a:ext uri="{FF2B5EF4-FFF2-40B4-BE49-F238E27FC236}">
                <a16:creationId xmlns:a16="http://schemas.microsoft.com/office/drawing/2014/main" id="{DE6C95A2-DB33-4BDE-B727-A5CCA32C6B3C}"/>
              </a:ext>
            </a:extLst>
          </p:cNvPr>
          <p:cNvPicPr>
            <a:picLocks noChangeAspect="1"/>
          </p:cNvPicPr>
          <p:nvPr/>
        </p:nvPicPr>
        <p:blipFill>
          <a:blip r:embed="rId3"/>
          <a:stretch>
            <a:fillRect/>
          </a:stretch>
        </p:blipFill>
        <p:spPr>
          <a:xfrm>
            <a:off x="6126480" y="2160240"/>
            <a:ext cx="2079873" cy="4023360"/>
          </a:xfrm>
          <a:prstGeom prst="rect">
            <a:avLst/>
          </a:prstGeom>
        </p:spPr>
      </p:pic>
      <p:sp>
        <p:nvSpPr>
          <p:cNvPr id="12" name="TextBox 11">
            <a:extLst>
              <a:ext uri="{FF2B5EF4-FFF2-40B4-BE49-F238E27FC236}">
                <a16:creationId xmlns:a16="http://schemas.microsoft.com/office/drawing/2014/main" id="{9AF7631E-E907-47E1-9253-FAC52B965AFE}"/>
              </a:ext>
            </a:extLst>
          </p:cNvPr>
          <p:cNvSpPr txBox="1"/>
          <p:nvPr/>
        </p:nvSpPr>
        <p:spPr>
          <a:xfrm>
            <a:off x="429660" y="1450281"/>
            <a:ext cx="6230318" cy="4401205"/>
          </a:xfrm>
          <a:prstGeom prst="rect">
            <a:avLst/>
          </a:prstGeom>
          <a:noFill/>
        </p:spPr>
        <p:txBody>
          <a:bodyPr wrap="square">
            <a:spAutoFit/>
          </a:bodyPr>
          <a:lstStyle/>
          <a:p>
            <a:pPr marL="91440" rtl="0"/>
            <a:r>
              <a:rPr lang="en-US" sz="2000" b="1" dirty="0">
                <a:effectLst/>
                <a:latin typeface="+mj-lt"/>
              </a:rPr>
              <a:t>Review of Symptoms</a:t>
            </a:r>
          </a:p>
          <a:p>
            <a:pPr marL="726948" indent="-342900" rtl="0">
              <a:buFont typeface="Wingdings" panose="05000000000000000000" pitchFamily="2" charset="2"/>
              <a:buChar char="§"/>
            </a:pPr>
            <a:r>
              <a:rPr lang="en-US" sz="2000" dirty="0">
                <a:effectLst/>
                <a:latin typeface="+mj-lt"/>
              </a:rPr>
              <a:t>Comparison to baseline</a:t>
            </a:r>
          </a:p>
          <a:p>
            <a:pPr marL="726948" indent="-342900" rtl="0">
              <a:buFont typeface="Wingdings" panose="05000000000000000000" pitchFamily="2" charset="2"/>
              <a:buChar char="§"/>
            </a:pPr>
            <a:r>
              <a:rPr lang="en-US" sz="2000" dirty="0">
                <a:effectLst/>
                <a:latin typeface="+mj-lt"/>
              </a:rPr>
              <a:t>BP, HR, height, weight</a:t>
            </a:r>
          </a:p>
          <a:p>
            <a:pPr marL="91440" rtl="0"/>
            <a:r>
              <a:rPr lang="en-US" sz="2000" b="1" dirty="0">
                <a:effectLst/>
                <a:latin typeface="+mj-lt"/>
              </a:rPr>
              <a:t>Medication Management</a:t>
            </a:r>
          </a:p>
          <a:p>
            <a:pPr marL="726948" indent="-342900" rtl="0">
              <a:buFont typeface="Wingdings" panose="05000000000000000000" pitchFamily="2" charset="2"/>
              <a:buChar char="§"/>
            </a:pPr>
            <a:r>
              <a:rPr lang="en-US" sz="2000" dirty="0">
                <a:effectLst/>
                <a:latin typeface="+mj-lt"/>
              </a:rPr>
              <a:t>Adverse events</a:t>
            </a:r>
          </a:p>
          <a:p>
            <a:pPr marL="726948" indent="-342900" rtl="0">
              <a:buFont typeface="Wingdings" panose="05000000000000000000" pitchFamily="2" charset="2"/>
              <a:buChar char="§"/>
            </a:pPr>
            <a:r>
              <a:rPr lang="en-US" sz="2000" dirty="0">
                <a:effectLst/>
                <a:latin typeface="+mj-lt"/>
              </a:rPr>
              <a:t>Symptom Control</a:t>
            </a:r>
          </a:p>
          <a:p>
            <a:pPr marL="726948" indent="-342900" rtl="0">
              <a:buFont typeface="Wingdings" panose="05000000000000000000" pitchFamily="2" charset="2"/>
              <a:buChar char="§"/>
            </a:pPr>
            <a:r>
              <a:rPr lang="en-US" sz="2000" dirty="0">
                <a:effectLst/>
                <a:latin typeface="+mj-lt"/>
              </a:rPr>
              <a:t>Adherence</a:t>
            </a:r>
          </a:p>
          <a:p>
            <a:pPr marL="726948" indent="-342900" rtl="0">
              <a:buFont typeface="Wingdings" panose="05000000000000000000" pitchFamily="2" charset="2"/>
              <a:buChar char="§"/>
            </a:pPr>
            <a:r>
              <a:rPr lang="en-US" sz="2000" dirty="0">
                <a:effectLst/>
                <a:latin typeface="+mj-lt"/>
              </a:rPr>
              <a:t>Risk Reduction Strategies</a:t>
            </a:r>
          </a:p>
          <a:p>
            <a:pPr marL="91440" rtl="0"/>
            <a:r>
              <a:rPr lang="en-US" sz="2000" b="1" dirty="0">
                <a:effectLst/>
                <a:latin typeface="+mj-lt"/>
              </a:rPr>
              <a:t>Nonpharmacological Management</a:t>
            </a:r>
          </a:p>
          <a:p>
            <a:pPr marL="726948" indent="-342900" rtl="0">
              <a:buFont typeface="Wingdings" panose="05000000000000000000" pitchFamily="2" charset="2"/>
              <a:buChar char="§"/>
            </a:pPr>
            <a:r>
              <a:rPr lang="en-US" sz="2000" dirty="0">
                <a:effectLst/>
                <a:latin typeface="+mj-lt"/>
              </a:rPr>
              <a:t>Appropriate referrals and coordination of care</a:t>
            </a:r>
          </a:p>
          <a:p>
            <a:pPr marL="726948" indent="-342900" rtl="0">
              <a:buFont typeface="Wingdings" panose="05000000000000000000" pitchFamily="2" charset="2"/>
              <a:buChar char="§"/>
            </a:pPr>
            <a:r>
              <a:rPr lang="en-US" sz="2000" dirty="0">
                <a:effectLst/>
                <a:latin typeface="+mj-lt"/>
              </a:rPr>
              <a:t>School/workplace accommodations</a:t>
            </a:r>
          </a:p>
          <a:p>
            <a:pPr marL="91440" rtl="0"/>
            <a:r>
              <a:rPr lang="en-US" sz="2000" b="1" dirty="0">
                <a:effectLst/>
                <a:latin typeface="+mj-lt"/>
              </a:rPr>
              <a:t>Overall Review of Treatment Plan</a:t>
            </a:r>
          </a:p>
          <a:p>
            <a:pPr marL="726948" indent="-342900" rtl="0">
              <a:buFont typeface="Wingdings" panose="05000000000000000000" pitchFamily="2" charset="2"/>
              <a:buChar char="§"/>
            </a:pPr>
            <a:r>
              <a:rPr lang="en-US" sz="2000" dirty="0">
                <a:effectLst/>
                <a:latin typeface="+mj-lt"/>
              </a:rPr>
              <a:t>Patient-related concerns addressed</a:t>
            </a:r>
          </a:p>
          <a:p>
            <a:pPr marL="726948" indent="-342900" rtl="0">
              <a:buFont typeface="Wingdings" panose="05000000000000000000" pitchFamily="2" charset="2"/>
              <a:buChar char="§"/>
            </a:pPr>
            <a:r>
              <a:rPr lang="en-US" sz="2000" dirty="0">
                <a:effectLst/>
                <a:latin typeface="+mj-lt"/>
              </a:rPr>
              <a:t>Scheduling follow-up visits</a:t>
            </a:r>
          </a:p>
        </p:txBody>
      </p:sp>
    </p:spTree>
    <p:extLst>
      <p:ext uri="{BB962C8B-B14F-4D97-AF65-F5344CB8AC3E}">
        <p14:creationId xmlns:p14="http://schemas.microsoft.com/office/powerpoint/2010/main" val="38947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CC444089-5DAA-467A-A370-A8BEE3260EEA}"/>
              </a:ext>
            </a:extLst>
          </p:cNvPr>
          <p:cNvGrpSpPr>
            <a:grpSpLocks noChangeAspect="1"/>
          </p:cNvGrpSpPr>
          <p:nvPr/>
        </p:nvGrpSpPr>
        <p:grpSpPr>
          <a:xfrm>
            <a:off x="5693072" y="1217724"/>
            <a:ext cx="6235651" cy="4163578"/>
            <a:chOff x="153097" y="48686"/>
            <a:chExt cx="5198453" cy="3471035"/>
          </a:xfrm>
        </p:grpSpPr>
        <p:sp>
          <p:nvSpPr>
            <p:cNvPr id="7" name="Freeform 5">
              <a:extLst>
                <a:ext uri="{FF2B5EF4-FFF2-40B4-BE49-F238E27FC236}">
                  <a16:creationId xmlns:a16="http://schemas.microsoft.com/office/drawing/2014/main" id="{05508094-46D3-46D7-81B2-832C86D1826B}"/>
                </a:ext>
              </a:extLst>
            </p:cNvPr>
            <p:cNvSpPr/>
            <p:nvPr/>
          </p:nvSpPr>
          <p:spPr>
            <a:xfrm>
              <a:off x="153097" y="48686"/>
              <a:ext cx="5198453" cy="3471035"/>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3"/>
              <a:stretch>
                <a:fillRect b="-3616"/>
              </a:stretch>
            </a:blipFill>
          </p:spPr>
          <p:txBody>
            <a:bodyPr/>
            <a:lstStyle/>
            <a:p>
              <a:endParaRPr lang="en-US"/>
            </a:p>
          </p:txBody>
        </p:sp>
      </p:grpSp>
      <p:sp>
        <p:nvSpPr>
          <p:cNvPr id="2" name="Title 1">
            <a:extLst>
              <a:ext uri="{FF2B5EF4-FFF2-40B4-BE49-F238E27FC236}">
                <a16:creationId xmlns:a16="http://schemas.microsoft.com/office/drawing/2014/main" id="{C7404C1D-4C1D-428E-A192-D6D22C5EB675}"/>
              </a:ext>
            </a:extLst>
          </p:cNvPr>
          <p:cNvSpPr>
            <a:spLocks noGrp="1"/>
          </p:cNvSpPr>
          <p:nvPr>
            <p:ph type="title"/>
          </p:nvPr>
        </p:nvSpPr>
        <p:spPr/>
        <p:txBody>
          <a:bodyPr anchor="t"/>
          <a:lstStyle/>
          <a:p>
            <a:r>
              <a:rPr lang="en-US" b="1" dirty="0">
                <a:latin typeface="+mj-lt"/>
              </a:rPr>
              <a:t>Risk Reduction</a:t>
            </a:r>
          </a:p>
        </p:txBody>
      </p:sp>
      <p:sp>
        <p:nvSpPr>
          <p:cNvPr id="5" name="TextBox 4">
            <a:extLst>
              <a:ext uri="{FF2B5EF4-FFF2-40B4-BE49-F238E27FC236}">
                <a16:creationId xmlns:a16="http://schemas.microsoft.com/office/drawing/2014/main" id="{7495C841-2E83-4D63-AF03-B8DBF538BD8D}"/>
              </a:ext>
            </a:extLst>
          </p:cNvPr>
          <p:cNvSpPr txBox="1"/>
          <p:nvPr/>
        </p:nvSpPr>
        <p:spPr>
          <a:xfrm>
            <a:off x="672737" y="1217724"/>
            <a:ext cx="5793377" cy="5016758"/>
          </a:xfrm>
          <a:prstGeom prst="rect">
            <a:avLst/>
          </a:prstGeom>
          <a:noFill/>
        </p:spPr>
        <p:txBody>
          <a:bodyPr wrap="square" rtlCol="0">
            <a:spAutoFit/>
          </a:bodyPr>
          <a:lstStyle/>
          <a:p>
            <a:pPr marL="285750" indent="-285750">
              <a:buFont typeface="Wingdings" panose="05000000000000000000" pitchFamily="2" charset="2"/>
              <a:buChar char="§"/>
            </a:pPr>
            <a:r>
              <a:rPr lang="en-US" sz="3200" dirty="0"/>
              <a:t>Consider utilizing: </a:t>
            </a:r>
          </a:p>
          <a:p>
            <a:pPr marL="742950" lvl="1" indent="-285750">
              <a:buFont typeface="Wingdings" panose="05000000000000000000" pitchFamily="2" charset="2"/>
              <a:buChar char="§"/>
            </a:pPr>
            <a:r>
              <a:rPr lang="en-US" sz="3200" dirty="0"/>
              <a:t>Risk screenings and assessments</a:t>
            </a:r>
          </a:p>
          <a:p>
            <a:pPr marL="742950" lvl="1" indent="-285750">
              <a:buFont typeface="Wingdings" panose="05000000000000000000" pitchFamily="2" charset="2"/>
              <a:buChar char="§"/>
            </a:pPr>
            <a:r>
              <a:rPr lang="en-US" sz="3200" dirty="0"/>
              <a:t>Urine drug screenings/tests</a:t>
            </a:r>
          </a:p>
          <a:p>
            <a:pPr marL="742950" lvl="1" indent="-285750">
              <a:buFont typeface="Wingdings" panose="05000000000000000000" pitchFamily="2" charset="2"/>
              <a:buChar char="§"/>
            </a:pPr>
            <a:r>
              <a:rPr lang="en-US" sz="3200" dirty="0"/>
              <a:t>Patient and provider agreements </a:t>
            </a:r>
          </a:p>
          <a:p>
            <a:pPr marL="285750" indent="-285750">
              <a:buFont typeface="Wingdings" panose="05000000000000000000" pitchFamily="2" charset="2"/>
              <a:buChar char="§"/>
            </a:pPr>
            <a:r>
              <a:rPr lang="en-US" sz="3200" dirty="0"/>
              <a:t>Routinely check West Virginia’s prescription drug monitoring program (PDMP)</a:t>
            </a:r>
          </a:p>
          <a:p>
            <a:pPr marL="285750" indent="-285750">
              <a:buFont typeface="Wingdings" panose="05000000000000000000" pitchFamily="2" charset="2"/>
              <a:buChar char="§"/>
            </a:pPr>
            <a:endParaRPr lang="en-US" sz="3200" dirty="0"/>
          </a:p>
        </p:txBody>
      </p:sp>
    </p:spTree>
    <p:extLst>
      <p:ext uri="{BB962C8B-B14F-4D97-AF65-F5344CB8AC3E}">
        <p14:creationId xmlns:p14="http://schemas.microsoft.com/office/powerpoint/2010/main" val="968899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474922" y="345869"/>
            <a:ext cx="9482380" cy="1450757"/>
          </a:xfrm>
        </p:spPr>
        <p:txBody>
          <a:bodyPr anchor="ctr">
            <a:normAutofit/>
          </a:bodyPr>
          <a:lstStyle/>
          <a:p>
            <a:pPr algn="ctr"/>
            <a:r>
              <a:rPr lang="en-US" sz="3700" b="1" kern="100" dirty="0">
                <a:effectLst/>
                <a:latin typeface="+mj-lt"/>
              </a:rPr>
              <a:t>Practical Tips for Prescribing and Monitoring</a:t>
            </a:r>
            <a:br>
              <a:rPr lang="en-US" sz="3700" b="1" kern="100" dirty="0">
                <a:effectLst/>
                <a:latin typeface="+mj-lt"/>
              </a:rPr>
            </a:br>
            <a:endParaRPr lang="en-US" sz="3700" b="1" dirty="0">
              <a:latin typeface="+mj-lt"/>
            </a:endParaRPr>
          </a:p>
        </p:txBody>
      </p:sp>
      <p:graphicFrame>
        <p:nvGraphicFramePr>
          <p:cNvPr id="5" name="Content Placeholder 2">
            <a:extLst>
              <a:ext uri="{FF2B5EF4-FFF2-40B4-BE49-F238E27FC236}">
                <a16:creationId xmlns:a16="http://schemas.microsoft.com/office/drawing/2014/main" id="{28FA4D43-B321-896B-1C2F-3B1DC58269E4}"/>
              </a:ext>
            </a:extLst>
          </p:cNvPr>
          <p:cNvGraphicFramePr>
            <a:graphicFrameLocks noGrp="1"/>
          </p:cNvGraphicFramePr>
          <p:nvPr>
            <p:ph idx="1"/>
            <p:extLst>
              <p:ext uri="{D42A27DB-BD31-4B8C-83A1-F6EECF244321}">
                <p14:modId xmlns:p14="http://schemas.microsoft.com/office/powerpoint/2010/main" val="3793527435"/>
              </p:ext>
            </p:extLst>
          </p:nvPr>
        </p:nvGraphicFramePr>
        <p:xfrm>
          <a:off x="123986" y="902776"/>
          <a:ext cx="12192000" cy="5052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090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black, darkness&#10;&#10;Description automatically generated">
            <a:extLst>
              <a:ext uri="{FF2B5EF4-FFF2-40B4-BE49-F238E27FC236}">
                <a16:creationId xmlns:a16="http://schemas.microsoft.com/office/drawing/2014/main" id="{9B3547EE-B7BC-B1EB-9D83-06E1E3E603FD}"/>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31165" y="986998"/>
            <a:ext cx="3582977" cy="3582977"/>
          </a:xfrm>
          <a:prstGeom prst="rect">
            <a:avLst/>
          </a:prstGeom>
        </p:spPr>
      </p:pic>
      <p:sp>
        <p:nvSpPr>
          <p:cNvPr id="2" name="Title 1">
            <a:extLst>
              <a:ext uri="{FF2B5EF4-FFF2-40B4-BE49-F238E27FC236}">
                <a16:creationId xmlns:a16="http://schemas.microsoft.com/office/drawing/2014/main" id="{82DACF39-C4F0-D442-B4CF-BF5AD52AED8B}"/>
              </a:ext>
            </a:extLst>
          </p:cNvPr>
          <p:cNvSpPr>
            <a:spLocks noGrp="1"/>
          </p:cNvSpPr>
          <p:nvPr>
            <p:ph type="title" idx="4294967295"/>
          </p:nvPr>
        </p:nvSpPr>
        <p:spPr>
          <a:xfrm>
            <a:off x="7218363" y="1081088"/>
            <a:ext cx="4973637" cy="2835275"/>
          </a:xfrm>
        </p:spPr>
        <p:txBody>
          <a:bodyPr vert="horz" lIns="91440" tIns="45720" rIns="91440" bIns="45720" rtlCol="0" anchor="t">
            <a:noAutofit/>
          </a:bodyPr>
          <a:lstStyle/>
          <a:p>
            <a:pPr algn="ctr"/>
            <a:r>
              <a:rPr lang="en-US" sz="6600" b="1" kern="1200" dirty="0">
                <a:solidFill>
                  <a:schemeClr val="bg1"/>
                </a:solidFill>
                <a:latin typeface="+mj-lt"/>
                <a:ea typeface="+mj-ea"/>
                <a:cs typeface="+mj-cs"/>
              </a:rPr>
              <a:t>Drug Holiday</a:t>
            </a:r>
            <a:br>
              <a:rPr lang="en-US" sz="6600" b="1" kern="1200" dirty="0">
                <a:solidFill>
                  <a:schemeClr val="bg1"/>
                </a:solidFill>
                <a:latin typeface="+mj-lt"/>
                <a:ea typeface="+mj-ea"/>
                <a:cs typeface="+mj-cs"/>
              </a:rPr>
            </a:br>
            <a:r>
              <a:rPr lang="en-US" sz="3600" kern="1200" dirty="0">
                <a:solidFill>
                  <a:schemeClr val="bg1"/>
                </a:solidFill>
                <a:latin typeface="+mj-lt"/>
                <a:ea typeface="+mj-ea"/>
                <a:cs typeface="+mj-cs"/>
              </a:rPr>
              <a:t>Planned period when  medication therapy is temporarily discontinued</a:t>
            </a:r>
            <a:endParaRPr lang="en-US" sz="3600" b="1" kern="1200" dirty="0">
              <a:solidFill>
                <a:schemeClr val="bg1"/>
              </a:solidFill>
              <a:latin typeface="+mj-lt"/>
              <a:ea typeface="+mj-ea"/>
              <a:cs typeface="+mj-cs"/>
            </a:endParaRPr>
          </a:p>
        </p:txBody>
      </p:sp>
      <p:pic>
        <p:nvPicPr>
          <p:cNvPr id="6" name="Picture 5" descr="A picture containing furniture, umbrella, design&#10;&#10;Description automatically generated">
            <a:extLst>
              <a:ext uri="{FF2B5EF4-FFF2-40B4-BE49-F238E27FC236}">
                <a16:creationId xmlns:a16="http://schemas.microsoft.com/office/drawing/2014/main" id="{9C4E2B16-BB79-0EE9-97AE-BE2CAEB77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5502" y="2638348"/>
            <a:ext cx="3826998" cy="3826998"/>
          </a:xfrm>
          <a:prstGeom prst="rect">
            <a:avLst/>
          </a:prstGeom>
        </p:spPr>
      </p:pic>
      <p:pic>
        <p:nvPicPr>
          <p:cNvPr id="8" name="Picture 7" descr="A blue and pink pill&#10;&#10;Description automatically generated with medium confidence">
            <a:extLst>
              <a:ext uri="{FF2B5EF4-FFF2-40B4-BE49-F238E27FC236}">
                <a16:creationId xmlns:a16="http://schemas.microsoft.com/office/drawing/2014/main" id="{04D26C37-D187-1344-3858-B48082DE1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19548">
            <a:off x="3442899" y="3763398"/>
            <a:ext cx="2309291" cy="2309291"/>
          </a:xfrm>
          <a:prstGeom prst="rect">
            <a:avLst/>
          </a:prstGeom>
          <a:ln>
            <a:noFill/>
          </a:ln>
        </p:spPr>
      </p:pic>
      <p:sp>
        <p:nvSpPr>
          <p:cNvPr id="9" name="TextBox 8">
            <a:extLst>
              <a:ext uri="{FF2B5EF4-FFF2-40B4-BE49-F238E27FC236}">
                <a16:creationId xmlns:a16="http://schemas.microsoft.com/office/drawing/2014/main" id="{06F769DA-DB1F-D0B4-6A62-73533EF2D7F6}"/>
              </a:ext>
            </a:extLst>
          </p:cNvPr>
          <p:cNvSpPr txBox="1"/>
          <p:nvPr/>
        </p:nvSpPr>
        <p:spPr>
          <a:xfrm rot="19369995">
            <a:off x="4080946" y="4793872"/>
            <a:ext cx="865386" cy="369332"/>
          </a:xfrm>
          <a:prstGeom prst="rect">
            <a:avLst/>
          </a:prstGeom>
          <a:noFill/>
        </p:spPr>
        <p:txBody>
          <a:bodyPr wrap="square" rtlCol="0">
            <a:spAutoFit/>
          </a:bodyPr>
          <a:lstStyle/>
          <a:p>
            <a:r>
              <a:rPr lang="en-US" b="1">
                <a:solidFill>
                  <a:schemeClr val="accent6"/>
                </a:solidFill>
              </a:rPr>
              <a:t>RX</a:t>
            </a:r>
          </a:p>
        </p:txBody>
      </p:sp>
      <p:sp>
        <p:nvSpPr>
          <p:cNvPr id="10" name="TextBox 9">
            <a:extLst>
              <a:ext uri="{FF2B5EF4-FFF2-40B4-BE49-F238E27FC236}">
                <a16:creationId xmlns:a16="http://schemas.microsoft.com/office/drawing/2014/main" id="{0687B947-C74E-A00C-6A12-6E74CCAA6BC0}"/>
              </a:ext>
            </a:extLst>
          </p:cNvPr>
          <p:cNvSpPr txBox="1"/>
          <p:nvPr/>
        </p:nvSpPr>
        <p:spPr>
          <a:xfrm rot="19548215">
            <a:off x="4562207" y="4511779"/>
            <a:ext cx="706073" cy="369332"/>
          </a:xfrm>
          <a:prstGeom prst="rect">
            <a:avLst/>
          </a:prstGeom>
          <a:noFill/>
        </p:spPr>
        <p:txBody>
          <a:bodyPr wrap="square" rtlCol="0">
            <a:spAutoFit/>
          </a:bodyPr>
          <a:lstStyle/>
          <a:p>
            <a:r>
              <a:rPr lang="en-US" b="1">
                <a:solidFill>
                  <a:schemeClr val="accent6"/>
                </a:solidFill>
              </a:rPr>
              <a:t>139</a:t>
            </a:r>
          </a:p>
        </p:txBody>
      </p:sp>
      <p:sp>
        <p:nvSpPr>
          <p:cNvPr id="17" name="TextBox 16">
            <a:extLst>
              <a:ext uri="{FF2B5EF4-FFF2-40B4-BE49-F238E27FC236}">
                <a16:creationId xmlns:a16="http://schemas.microsoft.com/office/drawing/2014/main" id="{3D296EA2-B27E-E751-F993-C2811A4374FA}"/>
              </a:ext>
            </a:extLst>
          </p:cNvPr>
          <p:cNvSpPr txBox="1"/>
          <p:nvPr/>
        </p:nvSpPr>
        <p:spPr>
          <a:xfrm>
            <a:off x="1049763" y="1728015"/>
            <a:ext cx="3183947" cy="461665"/>
          </a:xfrm>
          <a:prstGeom prst="rect">
            <a:avLst/>
          </a:prstGeom>
          <a:noFill/>
        </p:spPr>
        <p:txBody>
          <a:bodyPr wrap="square" rtlCol="0">
            <a:spAutoFit/>
          </a:bodyPr>
          <a:lstStyle/>
          <a:p>
            <a:r>
              <a:rPr lang="en-US" sz="2400" b="1">
                <a:solidFill>
                  <a:schemeClr val="bg1">
                    <a:alpha val="54000"/>
                  </a:schemeClr>
                </a:solidFill>
                <a:latin typeface="Amasis MT Pro" panose="020B0604020202020204" pitchFamily="18" charset="0"/>
              </a:rPr>
              <a:t>WELCOME TO </a:t>
            </a:r>
          </a:p>
        </p:txBody>
      </p:sp>
      <p:sp>
        <p:nvSpPr>
          <p:cNvPr id="19" name="TextBox 18">
            <a:extLst>
              <a:ext uri="{FF2B5EF4-FFF2-40B4-BE49-F238E27FC236}">
                <a16:creationId xmlns:a16="http://schemas.microsoft.com/office/drawing/2014/main" id="{6E8D052F-E321-26EE-3DED-6D2A7C9BAAE8}"/>
              </a:ext>
            </a:extLst>
          </p:cNvPr>
          <p:cNvSpPr txBox="1"/>
          <p:nvPr/>
        </p:nvSpPr>
        <p:spPr>
          <a:xfrm rot="21088491">
            <a:off x="482462" y="2253628"/>
            <a:ext cx="4034335" cy="769441"/>
          </a:xfrm>
          <a:prstGeom prst="rect">
            <a:avLst/>
          </a:prstGeom>
          <a:noFill/>
        </p:spPr>
        <p:txBody>
          <a:bodyPr wrap="square" rtlCol="0">
            <a:spAutoFit/>
          </a:bodyPr>
          <a:lstStyle/>
          <a:p>
            <a:r>
              <a:rPr lang="en-US" sz="4400">
                <a:solidFill>
                  <a:schemeClr val="bg1">
                    <a:alpha val="62000"/>
                  </a:schemeClr>
                </a:solidFill>
                <a:latin typeface="Brush Script MT" panose="03060802040406070304" pitchFamily="66" charset="0"/>
              </a:rPr>
              <a:t>Myrtle Beach!!!</a:t>
            </a:r>
          </a:p>
        </p:txBody>
      </p:sp>
      <p:sp>
        <p:nvSpPr>
          <p:cNvPr id="11" name="TextBox 10">
            <a:extLst>
              <a:ext uri="{FF2B5EF4-FFF2-40B4-BE49-F238E27FC236}">
                <a16:creationId xmlns:a16="http://schemas.microsoft.com/office/drawing/2014/main" id="{32E490A9-53F6-4001-A0AE-8A5D341DF491}"/>
              </a:ext>
            </a:extLst>
          </p:cNvPr>
          <p:cNvSpPr txBox="1"/>
          <p:nvPr/>
        </p:nvSpPr>
        <p:spPr>
          <a:xfrm rot="21088491">
            <a:off x="634862" y="2406028"/>
            <a:ext cx="4034335" cy="769441"/>
          </a:xfrm>
          <a:prstGeom prst="rect">
            <a:avLst/>
          </a:prstGeom>
          <a:noFill/>
        </p:spPr>
        <p:txBody>
          <a:bodyPr wrap="square" rtlCol="0">
            <a:spAutoFit/>
          </a:bodyPr>
          <a:lstStyle/>
          <a:p>
            <a:r>
              <a:rPr lang="en-US" sz="4400">
                <a:solidFill>
                  <a:schemeClr val="accent6">
                    <a:alpha val="62000"/>
                  </a:schemeClr>
                </a:solidFill>
                <a:latin typeface="Brush Script MT" panose="03060802040406070304" pitchFamily="66" charset="0"/>
              </a:rPr>
              <a:t>Myrtle Beach!!!</a:t>
            </a:r>
          </a:p>
        </p:txBody>
      </p:sp>
      <p:sp>
        <p:nvSpPr>
          <p:cNvPr id="12" name="TextBox 11">
            <a:extLst>
              <a:ext uri="{FF2B5EF4-FFF2-40B4-BE49-F238E27FC236}">
                <a16:creationId xmlns:a16="http://schemas.microsoft.com/office/drawing/2014/main" id="{AD5F0BE0-F1BD-437B-916C-86FC979076B0}"/>
              </a:ext>
            </a:extLst>
          </p:cNvPr>
          <p:cNvSpPr txBox="1"/>
          <p:nvPr/>
        </p:nvSpPr>
        <p:spPr>
          <a:xfrm>
            <a:off x="1202163" y="1880415"/>
            <a:ext cx="3183947" cy="461665"/>
          </a:xfrm>
          <a:prstGeom prst="rect">
            <a:avLst/>
          </a:prstGeom>
          <a:noFill/>
        </p:spPr>
        <p:txBody>
          <a:bodyPr wrap="square" rtlCol="0">
            <a:spAutoFit/>
          </a:bodyPr>
          <a:lstStyle/>
          <a:p>
            <a:r>
              <a:rPr lang="en-US" sz="2400" b="1">
                <a:solidFill>
                  <a:schemeClr val="accent6">
                    <a:alpha val="54000"/>
                  </a:schemeClr>
                </a:solidFill>
                <a:latin typeface="Amasis MT Pro" panose="020B0604020202020204" pitchFamily="18" charset="0"/>
              </a:rPr>
              <a:t>WELCOME TO </a:t>
            </a:r>
          </a:p>
        </p:txBody>
      </p:sp>
      <p:sp>
        <p:nvSpPr>
          <p:cNvPr id="13" name="Title 1">
            <a:extLst>
              <a:ext uri="{FF2B5EF4-FFF2-40B4-BE49-F238E27FC236}">
                <a16:creationId xmlns:a16="http://schemas.microsoft.com/office/drawing/2014/main" id="{2C493000-B57F-4ED7-9825-841C68F8F4C3}"/>
              </a:ext>
            </a:extLst>
          </p:cNvPr>
          <p:cNvSpPr txBox="1">
            <a:spLocks/>
          </p:cNvSpPr>
          <p:nvPr/>
        </p:nvSpPr>
        <p:spPr>
          <a:xfrm>
            <a:off x="6647841" y="1029581"/>
            <a:ext cx="5620646" cy="126099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800" kern="1200" spc="-50" baseline="0">
                <a:solidFill>
                  <a:srgbClr val="002D5B"/>
                </a:solidFill>
                <a:latin typeface="Helvetica 45 Light" panose="020B0500000000000000" pitchFamily="34" charset="0"/>
                <a:ea typeface="+mj-ea"/>
                <a:cs typeface="+mj-cs"/>
              </a:defRPr>
            </a:lvl1pPr>
          </a:lstStyle>
          <a:p>
            <a:pPr algn="ctr"/>
            <a:r>
              <a:rPr lang="en-US" sz="6600" b="1" dirty="0">
                <a:solidFill>
                  <a:schemeClr val="accent6"/>
                </a:solidFill>
                <a:latin typeface="+mj-lt"/>
              </a:rPr>
              <a:t>Drug Holiday</a:t>
            </a:r>
            <a:br>
              <a:rPr lang="en-US" sz="6600" b="1" dirty="0">
                <a:solidFill>
                  <a:schemeClr val="accent6"/>
                </a:solidFill>
                <a:latin typeface="+mj-lt"/>
              </a:rPr>
            </a:br>
            <a:endParaRPr lang="en-US" sz="3600" b="1" dirty="0">
              <a:solidFill>
                <a:schemeClr val="accent6"/>
              </a:solidFill>
              <a:latin typeface="+mj-lt"/>
            </a:endParaRPr>
          </a:p>
        </p:txBody>
      </p:sp>
      <p:pic>
        <p:nvPicPr>
          <p:cNvPr id="1026" name="Picture 2" descr="Sunshine sun clip art with transparent background free - Clipartix">
            <a:extLst>
              <a:ext uri="{FF2B5EF4-FFF2-40B4-BE49-F238E27FC236}">
                <a16:creationId xmlns:a16="http://schemas.microsoft.com/office/drawing/2014/main" id="{CD1AD4F3-4197-4029-A213-20D016E5B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7495" y="465533"/>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EC8F410-CD6B-496A-99F4-FEB21BFD387B}"/>
              </a:ext>
            </a:extLst>
          </p:cNvPr>
          <p:cNvSpPr txBox="1"/>
          <p:nvPr/>
        </p:nvSpPr>
        <p:spPr>
          <a:xfrm>
            <a:off x="6819587" y="2335601"/>
            <a:ext cx="5277155" cy="2862322"/>
          </a:xfrm>
          <a:prstGeom prst="rect">
            <a:avLst/>
          </a:prstGeom>
          <a:noFill/>
        </p:spPr>
        <p:txBody>
          <a:bodyPr wrap="square" rtlCol="0">
            <a:spAutoFit/>
          </a:bodyPr>
          <a:lstStyle/>
          <a:p>
            <a:pPr marL="285750" indent="-285750">
              <a:buFont typeface="Wingdings" panose="05000000000000000000" pitchFamily="2" charset="2"/>
              <a:buChar char="§"/>
            </a:pPr>
            <a:r>
              <a:rPr lang="en-US" sz="1800" kern="1200" dirty="0">
                <a:solidFill>
                  <a:schemeClr val="accent6"/>
                </a:solidFill>
              </a:rPr>
              <a:t>Planned period when  medication therapy is temporarily discontinued</a:t>
            </a:r>
          </a:p>
          <a:p>
            <a:pPr marL="285750" indent="-285750">
              <a:buFont typeface="Wingdings" panose="05000000000000000000" pitchFamily="2" charset="2"/>
              <a:buChar char="§"/>
            </a:pPr>
            <a:r>
              <a:rPr lang="en-US" b="1" dirty="0">
                <a:solidFill>
                  <a:schemeClr val="accent6"/>
                </a:solidFill>
              </a:rPr>
              <a:t>Clinician decision based on patient-specific factors only when believed to be beneficial to patient outcomes </a:t>
            </a:r>
          </a:p>
          <a:p>
            <a:pPr marL="285750" indent="-285750">
              <a:buFont typeface="Wingdings" panose="05000000000000000000" pitchFamily="2" charset="2"/>
              <a:buChar char="§"/>
            </a:pPr>
            <a:r>
              <a:rPr lang="en-US" dirty="0">
                <a:solidFill>
                  <a:schemeClr val="accent6"/>
                </a:solidFill>
              </a:rPr>
              <a:t>Examples include;</a:t>
            </a:r>
          </a:p>
          <a:p>
            <a:pPr marL="742950" lvl="1" indent="-285750">
              <a:buFont typeface="Wingdings" panose="05000000000000000000" pitchFamily="2" charset="2"/>
              <a:buChar char="§"/>
            </a:pPr>
            <a:r>
              <a:rPr lang="en-US" dirty="0">
                <a:solidFill>
                  <a:schemeClr val="accent6"/>
                </a:solidFill>
              </a:rPr>
              <a:t>Patients who only require pharmacological control at certain times (e.g., school, work)</a:t>
            </a:r>
          </a:p>
          <a:p>
            <a:pPr marL="742950" lvl="1" indent="-285750">
              <a:buFont typeface="Wingdings" panose="05000000000000000000" pitchFamily="2" charset="2"/>
              <a:buChar char="§"/>
            </a:pPr>
            <a:r>
              <a:rPr lang="en-US" dirty="0">
                <a:solidFill>
                  <a:schemeClr val="accent6"/>
                </a:solidFill>
              </a:rPr>
              <a:t>Can be short-term (e.g., weekends) or long-term (e.g., summer break)</a:t>
            </a:r>
          </a:p>
        </p:txBody>
      </p:sp>
    </p:spTree>
    <p:extLst>
      <p:ext uri="{BB962C8B-B14F-4D97-AF65-F5344CB8AC3E}">
        <p14:creationId xmlns:p14="http://schemas.microsoft.com/office/powerpoint/2010/main" val="204421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104405" y="332509"/>
            <a:ext cx="10051274" cy="1033153"/>
          </a:xfrm>
        </p:spPr>
        <p:txBody>
          <a:bodyPr anchor="ctr">
            <a:normAutofit/>
          </a:bodyPr>
          <a:lstStyle/>
          <a:p>
            <a:pPr algn="ctr"/>
            <a:r>
              <a:rPr lang="en-US" sz="3700" b="1" kern="100" dirty="0">
                <a:effectLst/>
                <a:latin typeface="+mj-lt"/>
              </a:rPr>
              <a:t>Prescriptive Authority for Nurse Practitioners</a:t>
            </a:r>
            <a:r>
              <a:rPr lang="en-US" sz="3700" b="1" kern="100" baseline="30000" dirty="0">
                <a:effectLst/>
                <a:latin typeface="+mj-lt"/>
              </a:rPr>
              <a:t>22</a:t>
            </a:r>
            <a:endParaRPr lang="en-US" sz="3700" b="1" dirty="0">
              <a:latin typeface="+mj-lt"/>
            </a:endParaRPr>
          </a:p>
        </p:txBody>
      </p:sp>
      <p:graphicFrame>
        <p:nvGraphicFramePr>
          <p:cNvPr id="6" name="Content Placeholder 5">
            <a:extLst>
              <a:ext uri="{FF2B5EF4-FFF2-40B4-BE49-F238E27FC236}">
                <a16:creationId xmlns:a16="http://schemas.microsoft.com/office/drawing/2014/main" id="{8744BCFC-C120-9D73-286F-DA18D3FDC132}"/>
              </a:ext>
            </a:extLst>
          </p:cNvPr>
          <p:cNvGraphicFramePr>
            <a:graphicFrameLocks noGrp="1"/>
          </p:cNvGraphicFramePr>
          <p:nvPr>
            <p:ph idx="1"/>
            <p:extLst>
              <p:ext uri="{D42A27DB-BD31-4B8C-83A1-F6EECF244321}">
                <p14:modId xmlns:p14="http://schemas.microsoft.com/office/powerpoint/2010/main" val="122062526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88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504701" y="511231"/>
            <a:ext cx="3212275" cy="3597631"/>
          </a:xfrm>
        </p:spPr>
        <p:txBody>
          <a:bodyPr anchor="b">
            <a:normAutofit/>
          </a:bodyPr>
          <a:lstStyle/>
          <a:p>
            <a:r>
              <a:rPr lang="en-US" b="1" kern="100" dirty="0">
                <a:effectLst/>
                <a:latin typeface="+mj-lt"/>
              </a:rPr>
              <a:t>Schedule 2 non-narcotics</a:t>
            </a:r>
            <a:r>
              <a:rPr lang="en-US" b="1" kern="100" baseline="30000" dirty="0">
                <a:effectLst/>
                <a:latin typeface="+mj-lt"/>
              </a:rPr>
              <a:t>22</a:t>
            </a:r>
            <a:endParaRPr lang="en-US" b="1" dirty="0">
              <a:latin typeface="+mj-lt"/>
            </a:endParaRPr>
          </a:p>
        </p:txBody>
      </p:sp>
      <p:graphicFrame>
        <p:nvGraphicFramePr>
          <p:cNvPr id="6" name="Content Placeholder 3">
            <a:extLst>
              <a:ext uri="{FF2B5EF4-FFF2-40B4-BE49-F238E27FC236}">
                <a16:creationId xmlns:a16="http://schemas.microsoft.com/office/drawing/2014/main" id="{1DD6D95B-8B54-F19A-821A-8B36812D4E18}"/>
              </a:ext>
            </a:extLst>
          </p:cNvPr>
          <p:cNvGraphicFramePr>
            <a:graphicFrameLocks noGrp="1"/>
          </p:cNvGraphicFramePr>
          <p:nvPr>
            <p:ph idx="1"/>
            <p:extLst>
              <p:ext uri="{D42A27DB-BD31-4B8C-83A1-F6EECF244321}">
                <p14:modId xmlns:p14="http://schemas.microsoft.com/office/powerpoint/2010/main" val="2154860143"/>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934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504702" y="2286000"/>
            <a:ext cx="3200400" cy="2286000"/>
          </a:xfrm>
        </p:spPr>
        <p:txBody>
          <a:bodyPr anchor="b">
            <a:normAutofit/>
          </a:bodyPr>
          <a:lstStyle/>
          <a:p>
            <a:r>
              <a:rPr lang="en-US" sz="2800" b="1" kern="100" dirty="0">
                <a:effectLst/>
                <a:latin typeface="+mj-lt"/>
              </a:rPr>
              <a:t>West Virginia Controlled Substance Monitoring Program (CSMP)</a:t>
            </a:r>
            <a:r>
              <a:rPr lang="en-US" sz="2800" b="1" kern="100" baseline="30000" dirty="0">
                <a:effectLst/>
                <a:latin typeface="+mj-lt"/>
              </a:rPr>
              <a:t>23</a:t>
            </a:r>
            <a:endParaRPr lang="en-US" sz="2800" b="1" dirty="0">
              <a:latin typeface="+mj-lt"/>
            </a:endParaRPr>
          </a:p>
        </p:txBody>
      </p:sp>
      <p:graphicFrame>
        <p:nvGraphicFramePr>
          <p:cNvPr id="5" name="Diagram 4">
            <a:extLst>
              <a:ext uri="{FF2B5EF4-FFF2-40B4-BE49-F238E27FC236}">
                <a16:creationId xmlns:a16="http://schemas.microsoft.com/office/drawing/2014/main" id="{E15F080C-22BD-1870-1556-565635275A51}"/>
              </a:ext>
            </a:extLst>
          </p:cNvPr>
          <p:cNvGraphicFramePr/>
          <p:nvPr>
            <p:extLst>
              <p:ext uri="{D42A27DB-BD31-4B8C-83A1-F6EECF244321}">
                <p14:modId xmlns:p14="http://schemas.microsoft.com/office/powerpoint/2010/main" val="2039183105"/>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25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5404-24D8-3A7C-E844-8B9DDCA0AA87}"/>
              </a:ext>
            </a:extLst>
          </p:cNvPr>
          <p:cNvSpPr>
            <a:spLocks noGrp="1"/>
          </p:cNvSpPr>
          <p:nvPr>
            <p:ph type="title"/>
          </p:nvPr>
        </p:nvSpPr>
        <p:spPr>
          <a:xfrm>
            <a:off x="1097280" y="286603"/>
            <a:ext cx="10058400" cy="1450757"/>
          </a:xfrm>
        </p:spPr>
        <p:txBody>
          <a:bodyPr anchor="b">
            <a:normAutofit/>
          </a:bodyPr>
          <a:lstStyle/>
          <a:p>
            <a:r>
              <a:rPr lang="en-US" b="1" dirty="0">
                <a:latin typeface="+mj-lt"/>
              </a:rPr>
              <a:t>Objectives</a:t>
            </a:r>
            <a:endParaRPr lang="en-US" dirty="0">
              <a:latin typeface="+mj-lt"/>
            </a:endParaRPr>
          </a:p>
        </p:txBody>
      </p:sp>
      <p:graphicFrame>
        <p:nvGraphicFramePr>
          <p:cNvPr id="7" name="Content Placeholder 2">
            <a:extLst>
              <a:ext uri="{FF2B5EF4-FFF2-40B4-BE49-F238E27FC236}">
                <a16:creationId xmlns:a16="http://schemas.microsoft.com/office/drawing/2014/main" id="{C4F571B2-48CB-EA73-8519-E08117F79D32}"/>
              </a:ext>
            </a:extLst>
          </p:cNvPr>
          <p:cNvGraphicFramePr>
            <a:graphicFrameLocks noGrp="1"/>
          </p:cNvGraphicFramePr>
          <p:nvPr>
            <p:ph idx="1"/>
            <p:extLst>
              <p:ext uri="{D42A27DB-BD31-4B8C-83A1-F6EECF244321}">
                <p14:modId xmlns:p14="http://schemas.microsoft.com/office/powerpoint/2010/main" val="163443379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559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104405" y="332509"/>
            <a:ext cx="10051274" cy="1033153"/>
          </a:xfrm>
        </p:spPr>
        <p:txBody>
          <a:bodyPr anchor="ctr">
            <a:normAutofit/>
          </a:bodyPr>
          <a:lstStyle/>
          <a:p>
            <a:pPr algn="ctr"/>
            <a:r>
              <a:rPr lang="en-US" sz="3700" b="1" kern="100" dirty="0">
                <a:effectLst/>
                <a:latin typeface="+mj-lt"/>
              </a:rPr>
              <a:t>Summary</a:t>
            </a:r>
            <a:endParaRPr lang="en-US" sz="3700" b="1" dirty="0">
              <a:latin typeface="+mj-lt"/>
            </a:endParaRPr>
          </a:p>
        </p:txBody>
      </p:sp>
      <p:sp>
        <p:nvSpPr>
          <p:cNvPr id="3" name="TextBox 2">
            <a:extLst>
              <a:ext uri="{FF2B5EF4-FFF2-40B4-BE49-F238E27FC236}">
                <a16:creationId xmlns:a16="http://schemas.microsoft.com/office/drawing/2014/main" id="{68F6C97B-372A-EF89-179B-DA9AEA91AC5F}"/>
              </a:ext>
            </a:extLst>
          </p:cNvPr>
          <p:cNvSpPr txBox="1"/>
          <p:nvPr/>
        </p:nvSpPr>
        <p:spPr>
          <a:xfrm>
            <a:off x="615537" y="1086692"/>
            <a:ext cx="10960925" cy="4708981"/>
          </a:xfrm>
          <a:prstGeom prst="rect">
            <a:avLst/>
          </a:prstGeom>
          <a:noFill/>
        </p:spPr>
        <p:txBody>
          <a:bodyPr wrap="square" rtlCol="0">
            <a:spAutoFit/>
          </a:bodyPr>
          <a:lstStyle/>
          <a:p>
            <a:pPr marL="285750" indent="-285750">
              <a:buFont typeface="Arial" panose="020B0604020202020204" pitchFamily="34" charset="0"/>
              <a:buChar char="•"/>
            </a:pPr>
            <a:r>
              <a:rPr lang="en-US" sz="2800" dirty="0"/>
              <a:t>It is vital to confirm an ADHD diagnosis through a thorough clinical evaluation, establish clear treatment goals, and set protocols to assess medication efficacy and adjust therapy as needed.</a:t>
            </a:r>
          </a:p>
          <a:p>
            <a:endParaRPr lang="en-US" sz="2800" dirty="0"/>
          </a:p>
          <a:p>
            <a:pPr marL="285750" indent="-285750">
              <a:buFont typeface="Arial" panose="020B0604020202020204" pitchFamily="34" charset="0"/>
              <a:buChar char="•"/>
            </a:pPr>
            <a:r>
              <a:rPr lang="en-US" sz="2800" dirty="0"/>
              <a:t>ADHD treatment can vary based on patient needs, response, and comorbid conditions. It is important to individualize treatment plans based on patient factors and medication availability.</a:t>
            </a:r>
          </a:p>
          <a:p>
            <a:endParaRPr lang="en-US" sz="2800" dirty="0"/>
          </a:p>
          <a:p>
            <a:pPr marL="285750" indent="-285750">
              <a:buFont typeface="Arial" panose="020B0604020202020204" pitchFamily="34" charset="0"/>
              <a:buChar char="•"/>
            </a:pPr>
            <a:r>
              <a:rPr lang="en-US" sz="2800" dirty="0"/>
              <a:t>Schedule II non-narcotic medications have no additional restrictions for nurse practitioners compared to other prescribers</a:t>
            </a:r>
          </a:p>
          <a:p>
            <a:endParaRPr lang="en-US" sz="2000" dirty="0"/>
          </a:p>
        </p:txBody>
      </p:sp>
    </p:spTree>
    <p:extLst>
      <p:ext uri="{BB962C8B-B14F-4D97-AF65-F5344CB8AC3E}">
        <p14:creationId xmlns:p14="http://schemas.microsoft.com/office/powerpoint/2010/main" val="109369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#1</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5416868"/>
          </a:xfrm>
          <a:prstGeom prst="rect">
            <a:avLst/>
          </a:prstGeom>
          <a:noFill/>
        </p:spPr>
        <p:txBody>
          <a:bodyPr wrap="square" rtlCol="0">
            <a:spAutoFit/>
          </a:bodyPr>
          <a:lstStyle/>
          <a:p>
            <a:r>
              <a:rPr lang="en-US" sz="3200" b="1" dirty="0">
                <a:latin typeface="+mn-lt"/>
              </a:rPr>
              <a:t>Which of the following are important considerations when initiating a medication for ADHD?</a:t>
            </a:r>
          </a:p>
          <a:p>
            <a:endParaRPr lang="en-US" sz="3200" b="1" dirty="0"/>
          </a:p>
          <a:p>
            <a:pPr marL="457200" indent="-457200">
              <a:buAutoNum type="alphaUcPeriod"/>
            </a:pPr>
            <a:r>
              <a:rPr lang="en-US" sz="3200" b="1" dirty="0">
                <a:latin typeface="+mn-lt"/>
              </a:rPr>
              <a:t>Patient’s age </a:t>
            </a:r>
          </a:p>
          <a:p>
            <a:pPr marL="457200" indent="-457200">
              <a:buAutoNum type="alphaUcPeriod"/>
            </a:pPr>
            <a:r>
              <a:rPr lang="en-US" sz="3200" b="1" dirty="0"/>
              <a:t>Current medications and previous trials </a:t>
            </a:r>
          </a:p>
          <a:p>
            <a:pPr marL="457200" indent="-457200">
              <a:buAutoNum type="alphaUcPeriod"/>
            </a:pPr>
            <a:r>
              <a:rPr lang="en-US" sz="3200" b="1" dirty="0"/>
              <a:t>Family history </a:t>
            </a:r>
          </a:p>
          <a:p>
            <a:pPr marL="457200" indent="-457200">
              <a:buAutoNum type="alphaUcPeriod"/>
            </a:pPr>
            <a:r>
              <a:rPr lang="en-US" sz="3200" b="1" dirty="0"/>
              <a:t>Timing of needed coverage </a:t>
            </a:r>
          </a:p>
          <a:p>
            <a:pPr marL="457200" indent="-457200">
              <a:buAutoNum type="alphaUcPeriod"/>
            </a:pPr>
            <a:r>
              <a:rPr lang="en-US" sz="3200" b="1" dirty="0"/>
              <a:t>All of the above </a:t>
            </a:r>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2777445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#1</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5416868"/>
          </a:xfrm>
          <a:prstGeom prst="rect">
            <a:avLst/>
          </a:prstGeom>
          <a:noFill/>
        </p:spPr>
        <p:txBody>
          <a:bodyPr wrap="square" rtlCol="0">
            <a:spAutoFit/>
          </a:bodyPr>
          <a:lstStyle/>
          <a:p>
            <a:r>
              <a:rPr lang="en-US" sz="3200" b="1" dirty="0">
                <a:latin typeface="+mn-lt"/>
              </a:rPr>
              <a:t>Which of the following are important considerations when initiating a medication for ADHD?</a:t>
            </a:r>
          </a:p>
          <a:p>
            <a:endParaRPr lang="en-US" sz="3200" b="1" dirty="0"/>
          </a:p>
          <a:p>
            <a:pPr marL="457200" indent="-457200">
              <a:buAutoNum type="alphaUcPeriod"/>
            </a:pPr>
            <a:r>
              <a:rPr lang="en-US" sz="3200" b="1" dirty="0">
                <a:latin typeface="+mn-lt"/>
              </a:rPr>
              <a:t>Patient’s age </a:t>
            </a:r>
          </a:p>
          <a:p>
            <a:pPr marL="457200" indent="-457200">
              <a:buAutoNum type="alphaUcPeriod"/>
            </a:pPr>
            <a:r>
              <a:rPr lang="en-US" sz="3200" b="1" dirty="0"/>
              <a:t>Current medications and previous trials </a:t>
            </a:r>
          </a:p>
          <a:p>
            <a:pPr marL="457200" indent="-457200">
              <a:buAutoNum type="alphaUcPeriod"/>
            </a:pPr>
            <a:r>
              <a:rPr lang="en-US" sz="3200" b="1" dirty="0"/>
              <a:t>Family history </a:t>
            </a:r>
          </a:p>
          <a:p>
            <a:pPr marL="457200" indent="-457200">
              <a:buAutoNum type="alphaUcPeriod"/>
            </a:pPr>
            <a:r>
              <a:rPr lang="en-US" sz="3200" b="1" dirty="0"/>
              <a:t>Timing of needed coverage </a:t>
            </a:r>
          </a:p>
          <a:p>
            <a:pPr marL="457200" indent="-457200">
              <a:buAutoNum type="alphaUcPeriod"/>
            </a:pPr>
            <a:r>
              <a:rPr lang="en-US" sz="3200" b="1" dirty="0">
                <a:highlight>
                  <a:srgbClr val="FFFF00"/>
                </a:highlight>
              </a:rPr>
              <a:t>All of the above </a:t>
            </a:r>
          </a:p>
          <a:p>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1164402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#2</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4924425"/>
          </a:xfrm>
          <a:prstGeom prst="rect">
            <a:avLst/>
          </a:prstGeom>
          <a:noFill/>
        </p:spPr>
        <p:txBody>
          <a:bodyPr wrap="square" rtlCol="0">
            <a:spAutoFit/>
          </a:bodyPr>
          <a:lstStyle/>
          <a:p>
            <a:r>
              <a:rPr lang="en-US" sz="3200" b="1" dirty="0">
                <a:latin typeface="+mn-lt"/>
              </a:rPr>
              <a:t>Which of the following is not a contraindication for a </a:t>
            </a:r>
          </a:p>
          <a:p>
            <a:r>
              <a:rPr lang="en-US" sz="3200" b="1" dirty="0">
                <a:latin typeface="+mn-lt"/>
              </a:rPr>
              <a:t>stimulant</a:t>
            </a:r>
            <a:r>
              <a:rPr lang="en-US" sz="3200" b="1" dirty="0"/>
              <a:t> </a:t>
            </a:r>
            <a:r>
              <a:rPr lang="en-US" sz="3200" b="1" dirty="0">
                <a:latin typeface="+mn-lt"/>
              </a:rPr>
              <a:t>medication?</a:t>
            </a:r>
          </a:p>
          <a:p>
            <a:endParaRPr lang="en-US" sz="3200" b="1" dirty="0"/>
          </a:p>
          <a:p>
            <a:pPr marL="457200" indent="-457200">
              <a:buAutoNum type="alphaUcPeriod"/>
            </a:pPr>
            <a:r>
              <a:rPr lang="en-US" sz="3200" b="1" dirty="0"/>
              <a:t>Glaucoma </a:t>
            </a:r>
            <a:endParaRPr lang="en-US" sz="3200" b="1" dirty="0">
              <a:latin typeface="+mn-lt"/>
            </a:endParaRPr>
          </a:p>
          <a:p>
            <a:pPr marL="457200" indent="-457200">
              <a:buAutoNum type="alphaUcPeriod"/>
            </a:pPr>
            <a:r>
              <a:rPr lang="en-US" sz="3200" b="1" dirty="0"/>
              <a:t>Active substance use </a:t>
            </a:r>
          </a:p>
          <a:p>
            <a:pPr marL="457200" indent="-457200">
              <a:buAutoNum type="alphaUcPeriod"/>
            </a:pPr>
            <a:r>
              <a:rPr lang="en-US" sz="3200" b="1" dirty="0"/>
              <a:t>Cardiovascular disease</a:t>
            </a:r>
          </a:p>
          <a:p>
            <a:pPr marL="457200" indent="-457200">
              <a:buAutoNum type="alphaUcPeriod"/>
            </a:pPr>
            <a:r>
              <a:rPr lang="en-US" sz="3200" b="1" dirty="0"/>
              <a:t>Male birth sex </a:t>
            </a:r>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3507357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#2</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4924425"/>
          </a:xfrm>
          <a:prstGeom prst="rect">
            <a:avLst/>
          </a:prstGeom>
          <a:noFill/>
        </p:spPr>
        <p:txBody>
          <a:bodyPr wrap="square" rtlCol="0">
            <a:spAutoFit/>
          </a:bodyPr>
          <a:lstStyle/>
          <a:p>
            <a:r>
              <a:rPr lang="en-US" sz="3200" b="1" dirty="0">
                <a:latin typeface="+mn-lt"/>
              </a:rPr>
              <a:t>Which of the following is not a contraindication for a stimulant</a:t>
            </a:r>
            <a:r>
              <a:rPr lang="en-US" sz="3200" b="1" dirty="0"/>
              <a:t> </a:t>
            </a:r>
            <a:r>
              <a:rPr lang="en-US" sz="3200" b="1" dirty="0">
                <a:latin typeface="+mn-lt"/>
              </a:rPr>
              <a:t>medication?</a:t>
            </a:r>
          </a:p>
          <a:p>
            <a:endParaRPr lang="en-US" sz="3200" b="1" dirty="0"/>
          </a:p>
          <a:p>
            <a:pPr marL="457200" indent="-457200">
              <a:buAutoNum type="alphaUcPeriod"/>
            </a:pPr>
            <a:r>
              <a:rPr lang="en-US" sz="3200" b="1" dirty="0"/>
              <a:t>Glaucoma </a:t>
            </a:r>
            <a:endParaRPr lang="en-US" sz="3200" b="1" dirty="0">
              <a:latin typeface="+mn-lt"/>
            </a:endParaRPr>
          </a:p>
          <a:p>
            <a:pPr marL="457200" indent="-457200">
              <a:buAutoNum type="alphaUcPeriod"/>
            </a:pPr>
            <a:r>
              <a:rPr lang="en-US" sz="3200" b="1" dirty="0"/>
              <a:t>Active substance use </a:t>
            </a:r>
          </a:p>
          <a:p>
            <a:pPr marL="457200" indent="-457200">
              <a:buAutoNum type="alphaUcPeriod"/>
            </a:pPr>
            <a:r>
              <a:rPr lang="en-US" sz="3200" b="1" dirty="0"/>
              <a:t>Cardiovascular disease</a:t>
            </a:r>
          </a:p>
          <a:p>
            <a:pPr marL="457200" indent="-457200">
              <a:buAutoNum type="alphaUcPeriod"/>
            </a:pPr>
            <a:r>
              <a:rPr lang="en-US" sz="3200" b="1" dirty="0">
                <a:highlight>
                  <a:srgbClr val="FFFF00"/>
                </a:highlight>
              </a:rPr>
              <a:t>Male birth sex </a:t>
            </a:r>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4086824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#3</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4924425"/>
          </a:xfrm>
          <a:prstGeom prst="rect">
            <a:avLst/>
          </a:prstGeom>
          <a:noFill/>
        </p:spPr>
        <p:txBody>
          <a:bodyPr wrap="square" rtlCol="0">
            <a:spAutoFit/>
          </a:bodyPr>
          <a:lstStyle/>
          <a:p>
            <a:r>
              <a:rPr lang="en-US" sz="3200" b="1" dirty="0">
                <a:latin typeface="+mn-lt"/>
              </a:rPr>
              <a:t>Which of the following is a non-stimulant medication for ADHD?</a:t>
            </a:r>
          </a:p>
          <a:p>
            <a:endParaRPr lang="en-US" sz="3200" b="1" dirty="0"/>
          </a:p>
          <a:p>
            <a:pPr marL="457200" indent="-457200">
              <a:buAutoNum type="alphaUcPeriod"/>
            </a:pPr>
            <a:r>
              <a:rPr lang="en-US" sz="3200" b="1" dirty="0"/>
              <a:t>Viloxazine</a:t>
            </a:r>
            <a:endParaRPr lang="en-US" sz="3200" b="1" dirty="0">
              <a:latin typeface="+mn-lt"/>
            </a:endParaRPr>
          </a:p>
          <a:p>
            <a:pPr marL="457200" indent="-457200">
              <a:buAutoNum type="alphaUcPeriod"/>
            </a:pPr>
            <a:r>
              <a:rPr lang="en-US" sz="3200" b="1" dirty="0"/>
              <a:t>Vyvanse</a:t>
            </a:r>
          </a:p>
          <a:p>
            <a:pPr marL="457200" indent="-457200">
              <a:buAutoNum type="alphaUcPeriod"/>
            </a:pPr>
            <a:r>
              <a:rPr lang="en-US" sz="3200" b="1" dirty="0"/>
              <a:t>Adderall </a:t>
            </a:r>
          </a:p>
          <a:p>
            <a:pPr marL="457200" indent="-457200">
              <a:buAutoNum type="alphaUcPeriod"/>
            </a:pPr>
            <a:r>
              <a:rPr lang="en-US" sz="3200" b="1" dirty="0" err="1"/>
              <a:t>Daytrana</a:t>
            </a:r>
            <a:endParaRPr lang="en-US" sz="3200" b="1" dirty="0"/>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1302310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#3</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4924425"/>
          </a:xfrm>
          <a:prstGeom prst="rect">
            <a:avLst/>
          </a:prstGeom>
          <a:noFill/>
        </p:spPr>
        <p:txBody>
          <a:bodyPr wrap="square" rtlCol="0">
            <a:spAutoFit/>
          </a:bodyPr>
          <a:lstStyle/>
          <a:p>
            <a:r>
              <a:rPr lang="en-US" sz="3200" b="1" dirty="0">
                <a:latin typeface="+mn-lt"/>
              </a:rPr>
              <a:t>Which of the following is a non-stimulant medication approved for ADHD?</a:t>
            </a:r>
          </a:p>
          <a:p>
            <a:endParaRPr lang="en-US" sz="3200" b="1" dirty="0"/>
          </a:p>
          <a:p>
            <a:pPr marL="457200" indent="-457200">
              <a:buAutoNum type="alphaUcPeriod"/>
            </a:pPr>
            <a:r>
              <a:rPr lang="en-US" sz="3200" b="1" dirty="0">
                <a:highlight>
                  <a:srgbClr val="FFFF00"/>
                </a:highlight>
              </a:rPr>
              <a:t>Viloxazine</a:t>
            </a:r>
            <a:endParaRPr lang="en-US" sz="3200" b="1" dirty="0">
              <a:highlight>
                <a:srgbClr val="FFFF00"/>
              </a:highlight>
              <a:latin typeface="+mn-lt"/>
            </a:endParaRPr>
          </a:p>
          <a:p>
            <a:pPr marL="457200" indent="-457200">
              <a:buAutoNum type="alphaUcPeriod"/>
            </a:pPr>
            <a:r>
              <a:rPr lang="en-US" sz="3200" b="1" dirty="0"/>
              <a:t>Vyvanse</a:t>
            </a:r>
          </a:p>
          <a:p>
            <a:pPr marL="457200" indent="-457200">
              <a:buAutoNum type="alphaUcPeriod"/>
            </a:pPr>
            <a:r>
              <a:rPr lang="en-US" sz="3200" b="1" dirty="0"/>
              <a:t>Adderall </a:t>
            </a:r>
          </a:p>
          <a:p>
            <a:pPr marL="457200" indent="-457200">
              <a:buAutoNum type="alphaUcPeriod"/>
            </a:pPr>
            <a:r>
              <a:rPr lang="en-US" sz="3200" b="1" dirty="0" err="1"/>
              <a:t>Daytrana</a:t>
            </a:r>
            <a:endParaRPr lang="en-US" sz="3200" b="1" dirty="0"/>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4004807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#4</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3939540"/>
          </a:xfrm>
          <a:prstGeom prst="rect">
            <a:avLst/>
          </a:prstGeom>
          <a:noFill/>
        </p:spPr>
        <p:txBody>
          <a:bodyPr wrap="square" rtlCol="0">
            <a:spAutoFit/>
          </a:bodyPr>
          <a:lstStyle/>
          <a:p>
            <a:r>
              <a:rPr lang="en-US" sz="3200" b="1" dirty="0">
                <a:latin typeface="+mn-lt"/>
              </a:rPr>
              <a:t>True or False: Nurse Practitioners can write a prescription for a 90-day supply of methylphenidate.</a:t>
            </a:r>
          </a:p>
          <a:p>
            <a:endParaRPr lang="en-US" sz="3200" b="1" dirty="0"/>
          </a:p>
          <a:p>
            <a:pPr marL="457200" indent="-457200">
              <a:buAutoNum type="alphaUcPeriod"/>
            </a:pPr>
            <a:r>
              <a:rPr lang="en-US" sz="3200" b="1" dirty="0"/>
              <a:t>True</a:t>
            </a:r>
          </a:p>
          <a:p>
            <a:pPr marL="457200" indent="-457200">
              <a:buAutoNum type="alphaUcPeriod"/>
            </a:pPr>
            <a:r>
              <a:rPr lang="en-US" sz="3200" b="1" dirty="0"/>
              <a:t>False</a:t>
            </a:r>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1201630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#4</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3939540"/>
          </a:xfrm>
          <a:prstGeom prst="rect">
            <a:avLst/>
          </a:prstGeom>
          <a:noFill/>
        </p:spPr>
        <p:txBody>
          <a:bodyPr wrap="square" rtlCol="0">
            <a:spAutoFit/>
          </a:bodyPr>
          <a:lstStyle/>
          <a:p>
            <a:r>
              <a:rPr lang="en-US" sz="3200" b="1" dirty="0">
                <a:latin typeface="+mn-lt"/>
              </a:rPr>
              <a:t>True or False: Nurse Practitioners can write a prescription for a 90-day supply of methylphenidate.</a:t>
            </a:r>
          </a:p>
          <a:p>
            <a:endParaRPr lang="en-US" sz="3200" b="1" dirty="0"/>
          </a:p>
          <a:p>
            <a:pPr marL="457200" indent="-457200">
              <a:buAutoNum type="alphaUcPeriod"/>
            </a:pPr>
            <a:r>
              <a:rPr lang="en-US" sz="3200" b="1" dirty="0">
                <a:highlight>
                  <a:srgbClr val="FFFF00"/>
                </a:highlight>
              </a:rPr>
              <a:t>True</a:t>
            </a:r>
          </a:p>
          <a:p>
            <a:pPr marL="457200" indent="-457200">
              <a:buAutoNum type="alphaUcPeriod"/>
            </a:pPr>
            <a:r>
              <a:rPr lang="en-US" sz="3200" b="1" dirty="0"/>
              <a:t>False</a:t>
            </a:r>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1726279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#5</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5416868"/>
          </a:xfrm>
          <a:prstGeom prst="rect">
            <a:avLst/>
          </a:prstGeom>
          <a:noFill/>
        </p:spPr>
        <p:txBody>
          <a:bodyPr wrap="square" rtlCol="0">
            <a:spAutoFit/>
          </a:bodyPr>
          <a:lstStyle/>
          <a:p>
            <a:r>
              <a:rPr lang="en-US" sz="3200" b="1" dirty="0">
                <a:solidFill>
                  <a:schemeClr val="tx1"/>
                </a:solidFill>
                <a:effectLst/>
                <a:latin typeface="+mn-lt"/>
              </a:rPr>
              <a:t>Per West Virginia state law, how often, at minimum, must the CSMP be accessed when prescribing Class II controlled substances?</a:t>
            </a:r>
            <a:endParaRPr lang="en-US" sz="4400" b="1" dirty="0">
              <a:solidFill>
                <a:schemeClr val="tx1"/>
              </a:solidFill>
              <a:latin typeface="+mn-lt"/>
            </a:endParaRPr>
          </a:p>
          <a:p>
            <a:endParaRPr lang="en-US" sz="3200" b="1" dirty="0"/>
          </a:p>
          <a:p>
            <a:pPr marL="457200" indent="-457200">
              <a:buAutoNum type="alphaUcPeriod"/>
            </a:pPr>
            <a:r>
              <a:rPr lang="en-US" sz="3200" b="1" dirty="0"/>
              <a:t>Every 6 months </a:t>
            </a:r>
          </a:p>
          <a:p>
            <a:pPr marL="457200" indent="-457200">
              <a:buAutoNum type="alphaUcPeriod"/>
            </a:pPr>
            <a:r>
              <a:rPr lang="en-US" sz="3200" b="1" dirty="0"/>
              <a:t>Every 3 months </a:t>
            </a:r>
          </a:p>
          <a:p>
            <a:pPr marL="457200" indent="-457200">
              <a:buAutoNum type="alphaUcPeriod"/>
            </a:pPr>
            <a:r>
              <a:rPr lang="en-US" sz="3200" b="1" dirty="0"/>
              <a:t>Prior to an initial prescription, then monthly</a:t>
            </a:r>
          </a:p>
          <a:p>
            <a:pPr marL="457200" indent="-457200">
              <a:buAutoNum type="alphaUcPeriod"/>
            </a:pPr>
            <a:r>
              <a:rPr lang="en-US" sz="3200" b="1" dirty="0"/>
              <a:t>Prior to an initial prescription, then annually </a:t>
            </a:r>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286820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57F117-31D7-355B-6E40-FEBF5B5ED85D}"/>
              </a:ext>
            </a:extLst>
          </p:cNvPr>
          <p:cNvSpPr txBox="1"/>
          <p:nvPr/>
        </p:nvSpPr>
        <p:spPr>
          <a:xfrm>
            <a:off x="1097280" y="286603"/>
            <a:ext cx="10058400" cy="1450757"/>
          </a:xfrm>
          <a:prstGeom prst="rect">
            <a:avLst/>
          </a:prstGeom>
        </p:spPr>
        <p:txBody>
          <a:bodyPr vert="horz" lIns="91440" tIns="45720" rIns="91440" bIns="45720" rtlCol="0" anchor="b">
            <a:normAutofit/>
          </a:bodyPr>
          <a:lstStyle/>
          <a:p>
            <a:pPr>
              <a:lnSpc>
                <a:spcPct val="85000"/>
              </a:lnSpc>
              <a:spcBef>
                <a:spcPct val="0"/>
              </a:spcBef>
              <a:spcAft>
                <a:spcPts val="600"/>
              </a:spcAft>
            </a:pPr>
            <a:r>
              <a:rPr kumimoji="0" lang="en-US" sz="4800" b="1" i="0" u="none" strike="noStrike" kern="1200" cap="none" spc="-50" normalizeH="0" baseline="0" noProof="0" dirty="0">
                <a:ln>
                  <a:noFill/>
                </a:ln>
                <a:solidFill>
                  <a:srgbClr val="002D5B"/>
                </a:solidFill>
                <a:effectLst/>
                <a:uLnTx/>
                <a:uFillTx/>
                <a:latin typeface="+mj-lt"/>
                <a:ea typeface="+mj-ea"/>
                <a:cs typeface="+mj-cs"/>
              </a:rPr>
              <a:t>Prior to Starting Medication </a:t>
            </a:r>
            <a:endParaRPr lang="en-US" sz="4800" b="1" kern="1200" spc="-50" baseline="0" dirty="0">
              <a:solidFill>
                <a:srgbClr val="002D5B"/>
              </a:solidFill>
              <a:latin typeface="+mj-lt"/>
              <a:ea typeface="+mj-ea"/>
              <a:cs typeface="+mj-cs"/>
            </a:endParaRPr>
          </a:p>
        </p:txBody>
      </p:sp>
      <p:sp>
        <p:nvSpPr>
          <p:cNvPr id="3" name="TextBox 2">
            <a:extLst>
              <a:ext uri="{FF2B5EF4-FFF2-40B4-BE49-F238E27FC236}">
                <a16:creationId xmlns:a16="http://schemas.microsoft.com/office/drawing/2014/main" id="{F764198F-7E05-CA6D-9529-90F3BE5C089B}"/>
              </a:ext>
            </a:extLst>
          </p:cNvPr>
          <p:cNvSpPr txBox="1"/>
          <p:nvPr/>
        </p:nvSpPr>
        <p:spPr>
          <a:xfrm>
            <a:off x="1566041" y="2133600"/>
            <a:ext cx="7441326" cy="404336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800"/>
          </a:p>
        </p:txBody>
      </p:sp>
      <p:graphicFrame>
        <p:nvGraphicFramePr>
          <p:cNvPr id="7" name="TextBox 3">
            <a:extLst>
              <a:ext uri="{FF2B5EF4-FFF2-40B4-BE49-F238E27FC236}">
                <a16:creationId xmlns:a16="http://schemas.microsoft.com/office/drawing/2014/main" id="{EC96D0CA-5812-889C-AC81-A6329A61FD26}"/>
              </a:ext>
            </a:extLst>
          </p:cNvPr>
          <p:cNvGraphicFramePr/>
          <p:nvPr>
            <p:extLst>
              <p:ext uri="{D42A27DB-BD31-4B8C-83A1-F6EECF244321}">
                <p14:modId xmlns:p14="http://schemas.microsoft.com/office/powerpoint/2010/main" val="110364148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2325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0B74-9BBC-951B-BCC5-58D59D69F607}"/>
              </a:ext>
            </a:extLst>
          </p:cNvPr>
          <p:cNvSpPr>
            <a:spLocks noGrp="1"/>
          </p:cNvSpPr>
          <p:nvPr>
            <p:ph type="title"/>
          </p:nvPr>
        </p:nvSpPr>
        <p:spPr>
          <a:xfrm>
            <a:off x="1070363" y="256309"/>
            <a:ext cx="10051274" cy="1033153"/>
          </a:xfrm>
        </p:spPr>
        <p:txBody>
          <a:bodyPr anchor="ctr">
            <a:normAutofit/>
          </a:bodyPr>
          <a:lstStyle/>
          <a:p>
            <a:pPr algn="ctr"/>
            <a:r>
              <a:rPr lang="en-US" sz="3700" b="1" kern="100" dirty="0">
                <a:effectLst/>
                <a:latin typeface="+mj-lt"/>
              </a:rPr>
              <a:t>Learning Assessment Question #5</a:t>
            </a:r>
            <a:endParaRPr lang="en-US" sz="3700" b="1" dirty="0">
              <a:latin typeface="+mj-lt"/>
            </a:endParaRPr>
          </a:p>
        </p:txBody>
      </p:sp>
      <p:sp>
        <p:nvSpPr>
          <p:cNvPr id="3" name="TextBox 2">
            <a:extLst>
              <a:ext uri="{FF2B5EF4-FFF2-40B4-BE49-F238E27FC236}">
                <a16:creationId xmlns:a16="http://schemas.microsoft.com/office/drawing/2014/main" id="{7C2E2A92-FA24-7E55-07E6-FD682E847A7B}"/>
              </a:ext>
            </a:extLst>
          </p:cNvPr>
          <p:cNvSpPr txBox="1"/>
          <p:nvPr/>
        </p:nvSpPr>
        <p:spPr>
          <a:xfrm>
            <a:off x="1003300" y="1511300"/>
            <a:ext cx="10147300" cy="5416868"/>
          </a:xfrm>
          <a:prstGeom prst="rect">
            <a:avLst/>
          </a:prstGeom>
          <a:noFill/>
        </p:spPr>
        <p:txBody>
          <a:bodyPr wrap="square" rtlCol="0">
            <a:spAutoFit/>
          </a:bodyPr>
          <a:lstStyle/>
          <a:p>
            <a:r>
              <a:rPr lang="en-US" sz="3200" b="1" dirty="0">
                <a:solidFill>
                  <a:schemeClr val="tx1"/>
                </a:solidFill>
                <a:effectLst/>
                <a:latin typeface="+mn-lt"/>
              </a:rPr>
              <a:t>Per West Virginia state law, how often, at minimum, must the CSMP be accessed when prescribing Class II controlled substances?</a:t>
            </a:r>
            <a:endParaRPr lang="en-US" sz="4400" b="1" dirty="0">
              <a:solidFill>
                <a:schemeClr val="tx1"/>
              </a:solidFill>
              <a:latin typeface="+mn-lt"/>
            </a:endParaRPr>
          </a:p>
          <a:p>
            <a:endParaRPr lang="en-US" sz="3200" b="1" dirty="0"/>
          </a:p>
          <a:p>
            <a:pPr marL="457200" indent="-457200">
              <a:buAutoNum type="alphaUcPeriod"/>
            </a:pPr>
            <a:r>
              <a:rPr lang="en-US" sz="3200" b="1" dirty="0"/>
              <a:t>Every 6 months </a:t>
            </a:r>
          </a:p>
          <a:p>
            <a:pPr marL="457200" indent="-457200">
              <a:buAutoNum type="alphaUcPeriod"/>
            </a:pPr>
            <a:r>
              <a:rPr lang="en-US" sz="3200" b="1" dirty="0"/>
              <a:t>Every 3 months </a:t>
            </a:r>
          </a:p>
          <a:p>
            <a:pPr marL="457200" indent="-457200">
              <a:buAutoNum type="alphaUcPeriod"/>
            </a:pPr>
            <a:r>
              <a:rPr lang="en-US" sz="3200" b="1" dirty="0"/>
              <a:t>Prior to an initial prescription, then monthly</a:t>
            </a:r>
          </a:p>
          <a:p>
            <a:pPr marL="457200" indent="-457200">
              <a:buAutoNum type="alphaUcPeriod"/>
            </a:pPr>
            <a:r>
              <a:rPr lang="en-US" sz="3200" b="1" dirty="0">
                <a:highlight>
                  <a:srgbClr val="FFFF00"/>
                </a:highlight>
              </a:rPr>
              <a:t>Prior to an initial prescription, then annually </a:t>
            </a:r>
          </a:p>
          <a:p>
            <a:pPr marL="457200" indent="-457200">
              <a:buAutoNum type="alphaUcPeriod"/>
            </a:pPr>
            <a:endParaRPr lang="en-US" sz="2400" b="1" dirty="0"/>
          </a:p>
          <a:p>
            <a:endParaRPr lang="en-US" sz="2400" b="1" dirty="0">
              <a:latin typeface="+mn-lt"/>
            </a:endParaRPr>
          </a:p>
          <a:p>
            <a:pPr marL="457200" indent="-457200">
              <a:buAutoNum type="alphaUcPeriod"/>
            </a:pPr>
            <a:endParaRPr lang="en-US" sz="2400" b="1" dirty="0">
              <a:latin typeface="+mn-lt"/>
            </a:endParaRPr>
          </a:p>
          <a:p>
            <a:endParaRPr lang="en-US" dirty="0"/>
          </a:p>
        </p:txBody>
      </p:sp>
    </p:spTree>
    <p:extLst>
      <p:ext uri="{BB962C8B-B14F-4D97-AF65-F5344CB8AC3E}">
        <p14:creationId xmlns:p14="http://schemas.microsoft.com/office/powerpoint/2010/main" val="268729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06044-25C1-3D87-B394-B461C13BCCE9}"/>
              </a:ext>
            </a:extLst>
          </p:cNvPr>
          <p:cNvSpPr txBox="1"/>
          <p:nvPr/>
        </p:nvSpPr>
        <p:spPr>
          <a:xfrm>
            <a:off x="559292" y="402445"/>
            <a:ext cx="6569475" cy="646331"/>
          </a:xfrm>
          <a:prstGeom prst="rect">
            <a:avLst/>
          </a:prstGeom>
          <a:noFill/>
        </p:spPr>
        <p:txBody>
          <a:bodyPr wrap="square" rtlCol="0">
            <a:spAutoFit/>
          </a:bodyPr>
          <a:lstStyle/>
          <a:p>
            <a:r>
              <a:rPr lang="en-US" sz="3600" b="1" dirty="0">
                <a:latin typeface="+mj-lt"/>
              </a:rPr>
              <a:t>References</a:t>
            </a:r>
          </a:p>
        </p:txBody>
      </p:sp>
      <p:sp>
        <p:nvSpPr>
          <p:cNvPr id="3" name="TextBox 2">
            <a:extLst>
              <a:ext uri="{FF2B5EF4-FFF2-40B4-BE49-F238E27FC236}">
                <a16:creationId xmlns:a16="http://schemas.microsoft.com/office/drawing/2014/main" id="{284B08B4-F0EB-E7D7-9619-DF80CE9FC6E5}"/>
              </a:ext>
            </a:extLst>
          </p:cNvPr>
          <p:cNvSpPr txBox="1"/>
          <p:nvPr/>
        </p:nvSpPr>
        <p:spPr>
          <a:xfrm>
            <a:off x="559292" y="1257978"/>
            <a:ext cx="11425561" cy="12449562"/>
          </a:xfrm>
          <a:prstGeom prst="rect">
            <a:avLst/>
          </a:prstGeom>
          <a:noFill/>
        </p:spPr>
        <p:txBody>
          <a:bodyPr wrap="square" rtlCol="0">
            <a:spAutoFit/>
          </a:bodyPr>
          <a:lstStyle/>
          <a:p>
            <a:pPr marL="342900" indent="-342900">
              <a:buFont typeface="+mj-lt"/>
              <a:buAutoNum type="arabicPeriod"/>
            </a:pPr>
            <a:r>
              <a:rPr lang="en-US" sz="1400" dirty="0" err="1">
                <a:effectLst/>
                <a:ea typeface="Calibri" panose="020F0502020204030204" pitchFamily="34" charset="0"/>
                <a:cs typeface="Arial" panose="020B0604020202020204" pitchFamily="34" charset="0"/>
              </a:rPr>
              <a:t>Wolraich</a:t>
            </a:r>
            <a:r>
              <a:rPr lang="en-US" sz="1400" dirty="0">
                <a:effectLst/>
                <a:ea typeface="Calibri" panose="020F0502020204030204" pitchFamily="34" charset="0"/>
                <a:cs typeface="Arial" panose="020B0604020202020204" pitchFamily="34" charset="0"/>
              </a:rPr>
              <a:t>, M. L., Hagan, J. F., Allan, C., Chan, E., Davison, D., Earls, M., . . . </a:t>
            </a:r>
            <a:r>
              <a:rPr lang="en-US" sz="1400" dirty="0" err="1">
                <a:effectLst/>
                <a:ea typeface="Calibri" panose="020F0502020204030204" pitchFamily="34" charset="0"/>
                <a:cs typeface="Arial" panose="020B0604020202020204" pitchFamily="34" charset="0"/>
              </a:rPr>
              <a:t>Zurhellen</a:t>
            </a:r>
            <a:r>
              <a:rPr lang="en-US" sz="1400" dirty="0">
                <a:effectLst/>
                <a:ea typeface="Calibri" panose="020F0502020204030204" pitchFamily="34" charset="0"/>
                <a:cs typeface="Arial" panose="020B0604020202020204" pitchFamily="34" charset="0"/>
              </a:rPr>
              <a:t>, W. (2019). Clinical Practice Guideline for the Diagnosis, Evaluation, and Treatment of Attention-Deficit/Hyperactivity Disorder in Children and Adolescents. </a:t>
            </a:r>
            <a:r>
              <a:rPr lang="en-US" sz="1400" i="1" dirty="0">
                <a:effectLst/>
                <a:ea typeface="Calibri" panose="020F0502020204030204" pitchFamily="34" charset="0"/>
                <a:cs typeface="Arial" panose="020B0604020202020204" pitchFamily="34" charset="0"/>
              </a:rPr>
              <a:t>Pediatrics, 144</a:t>
            </a:r>
            <a:r>
              <a:rPr lang="en-US" sz="1400" dirty="0">
                <a:effectLst/>
                <a:ea typeface="Calibri" panose="020F0502020204030204" pitchFamily="34" charset="0"/>
                <a:cs typeface="Arial" panose="020B0604020202020204" pitchFamily="34" charset="0"/>
              </a:rPr>
              <a:t>(4). </a:t>
            </a:r>
            <a:r>
              <a:rPr lang="en-US" sz="1400" dirty="0" err="1">
                <a:effectLst/>
                <a:ea typeface="Calibri" panose="020F0502020204030204" pitchFamily="34" charset="0"/>
                <a:cs typeface="Arial" panose="020B0604020202020204" pitchFamily="34" charset="0"/>
              </a:rPr>
              <a:t>doi:https</a:t>
            </a:r>
            <a:r>
              <a:rPr lang="en-US" sz="1400" dirty="0">
                <a:effectLst/>
                <a:ea typeface="Calibri" panose="020F0502020204030204" pitchFamily="34" charset="0"/>
                <a:cs typeface="Arial" panose="020B0604020202020204" pitchFamily="34" charset="0"/>
              </a:rPr>
              <a:t>://doi.org/10.1542/peds.2019-2528</a:t>
            </a:r>
          </a:p>
          <a:p>
            <a:pPr marL="342900" indent="-342900">
              <a:buFont typeface="+mj-lt"/>
              <a:buAutoNum type="arabicPeriod"/>
            </a:pPr>
            <a:r>
              <a:rPr lang="en-US" sz="1400" dirty="0">
                <a:effectLst/>
                <a:ea typeface="Calibri" panose="020F0502020204030204" pitchFamily="34" charset="0"/>
                <a:cs typeface="Arial" panose="020B0604020202020204" pitchFamily="34" charset="0"/>
              </a:rPr>
              <a:t>Post, R. E., &amp; </a:t>
            </a:r>
            <a:r>
              <a:rPr lang="en-US" sz="1400" dirty="0" err="1">
                <a:effectLst/>
                <a:ea typeface="Calibri" panose="020F0502020204030204" pitchFamily="34" charset="0"/>
                <a:cs typeface="Arial" panose="020B0604020202020204" pitchFamily="34" charset="0"/>
              </a:rPr>
              <a:t>Kurlansik</a:t>
            </a:r>
            <a:r>
              <a:rPr lang="en-US" sz="1400" dirty="0">
                <a:effectLst/>
                <a:ea typeface="Calibri" panose="020F0502020204030204" pitchFamily="34" charset="0"/>
                <a:cs typeface="Arial" panose="020B0604020202020204" pitchFamily="34" charset="0"/>
              </a:rPr>
              <a:t>, S. L. (2012). Diagnosis and management of adult attention-deficit/hyperactivity disorder. </a:t>
            </a:r>
            <a:r>
              <a:rPr lang="en-US" sz="1400" i="1" dirty="0">
                <a:effectLst/>
                <a:ea typeface="Calibri" panose="020F0502020204030204" pitchFamily="34" charset="0"/>
                <a:cs typeface="Arial" panose="020B0604020202020204" pitchFamily="34" charset="0"/>
              </a:rPr>
              <a:t>American Family Physician, 85</a:t>
            </a:r>
            <a:r>
              <a:rPr lang="en-US" sz="1400" dirty="0">
                <a:effectLst/>
                <a:ea typeface="Calibri" panose="020F0502020204030204" pitchFamily="34" charset="0"/>
                <a:cs typeface="Arial" panose="020B0604020202020204" pitchFamily="34" charset="0"/>
              </a:rPr>
              <a:t>(9), 890-896. Retrieved from </a:t>
            </a:r>
            <a:r>
              <a:rPr lang="en-US" sz="1400" dirty="0">
                <a:effectLst/>
                <a:ea typeface="Calibri" panose="020F0502020204030204" pitchFamily="34" charset="0"/>
                <a:cs typeface="Arial" panose="020B0604020202020204" pitchFamily="34" charset="0"/>
                <a:hlinkClick r:id="rId2"/>
              </a:rPr>
              <a:t>https://www.aafp.org/pubs/afp/issues/2012/0501/p890.html</a:t>
            </a:r>
            <a:endParaRPr lang="en-US" sz="1400" dirty="0">
              <a:effectLst/>
              <a:ea typeface="Calibri" panose="020F0502020204030204" pitchFamily="34" charset="0"/>
              <a:cs typeface="Arial" panose="020B0604020202020204" pitchFamily="34" charset="0"/>
            </a:endParaRPr>
          </a:p>
          <a:p>
            <a:pPr marL="342900" indent="-342900">
              <a:buFont typeface="+mj-lt"/>
              <a:buAutoNum type="arabicPeriod"/>
            </a:pPr>
            <a:r>
              <a:rPr lang="en-US" sz="1400" dirty="0">
                <a:effectLst/>
                <a:ea typeface="Times New Roman" panose="02020603050405020304" pitchFamily="18" charset="0"/>
              </a:rPr>
              <a:t>Briars,</a:t>
            </a:r>
            <a:r>
              <a:rPr lang="en-US" sz="1400" spc="-10" dirty="0">
                <a:effectLst/>
                <a:ea typeface="Times New Roman" panose="02020603050405020304" pitchFamily="18" charset="0"/>
              </a:rPr>
              <a:t> </a:t>
            </a:r>
            <a:r>
              <a:rPr lang="en-US" sz="1400" dirty="0">
                <a:effectLst/>
                <a:ea typeface="Times New Roman" panose="02020603050405020304" pitchFamily="18" charset="0"/>
              </a:rPr>
              <a:t>L.,</a:t>
            </a:r>
            <a:r>
              <a:rPr lang="en-US" sz="1400" spc="-10" dirty="0">
                <a:effectLst/>
                <a:ea typeface="Times New Roman" panose="02020603050405020304" pitchFamily="18" charset="0"/>
              </a:rPr>
              <a:t> </a:t>
            </a:r>
            <a:r>
              <a:rPr lang="en-US" sz="1400" dirty="0">
                <a:effectLst/>
                <a:ea typeface="Times New Roman" panose="02020603050405020304" pitchFamily="18" charset="0"/>
              </a:rPr>
              <a:t>&amp;</a:t>
            </a:r>
            <a:r>
              <a:rPr lang="en-US" sz="1400" spc="-10" dirty="0">
                <a:effectLst/>
                <a:ea typeface="Times New Roman" panose="02020603050405020304" pitchFamily="18" charset="0"/>
              </a:rPr>
              <a:t> </a:t>
            </a:r>
            <a:r>
              <a:rPr lang="en-US" sz="1400" dirty="0">
                <a:effectLst/>
                <a:ea typeface="Times New Roman" panose="02020603050405020304" pitchFamily="18" charset="0"/>
              </a:rPr>
              <a:t>Todd,</a:t>
            </a:r>
            <a:r>
              <a:rPr lang="en-US" sz="1400" spc="-10" dirty="0">
                <a:effectLst/>
                <a:ea typeface="Times New Roman" panose="02020603050405020304" pitchFamily="18" charset="0"/>
              </a:rPr>
              <a:t> </a:t>
            </a:r>
            <a:r>
              <a:rPr lang="en-US" sz="1400" dirty="0">
                <a:effectLst/>
                <a:ea typeface="Times New Roman" panose="02020603050405020304" pitchFamily="18" charset="0"/>
              </a:rPr>
              <a:t>T.</a:t>
            </a:r>
            <a:r>
              <a:rPr lang="en-US" sz="1400" spc="-25" dirty="0">
                <a:effectLst/>
                <a:ea typeface="Times New Roman" panose="02020603050405020304" pitchFamily="18" charset="0"/>
              </a:rPr>
              <a:t> </a:t>
            </a:r>
            <a:r>
              <a:rPr lang="en-US" sz="1400" dirty="0">
                <a:effectLst/>
                <a:ea typeface="Times New Roman" panose="02020603050405020304" pitchFamily="18" charset="0"/>
              </a:rPr>
              <a:t>(2016).</a:t>
            </a:r>
            <a:r>
              <a:rPr lang="en-US" sz="1400" spc="-35" dirty="0">
                <a:effectLst/>
                <a:ea typeface="Times New Roman" panose="02020603050405020304" pitchFamily="18" charset="0"/>
              </a:rPr>
              <a:t> </a:t>
            </a:r>
            <a:r>
              <a:rPr lang="en-US" sz="1400" dirty="0">
                <a:effectLst/>
                <a:ea typeface="Times New Roman" panose="02020603050405020304" pitchFamily="18" charset="0"/>
              </a:rPr>
              <a:t>A</a:t>
            </a:r>
            <a:r>
              <a:rPr lang="en-US" sz="1400" spc="-15" dirty="0">
                <a:effectLst/>
                <a:ea typeface="Times New Roman" panose="02020603050405020304" pitchFamily="18" charset="0"/>
              </a:rPr>
              <a:t> </a:t>
            </a:r>
            <a:r>
              <a:rPr lang="en-US" sz="1400" dirty="0">
                <a:effectLst/>
                <a:ea typeface="Times New Roman" panose="02020603050405020304" pitchFamily="18" charset="0"/>
              </a:rPr>
              <a:t>review</a:t>
            </a:r>
            <a:r>
              <a:rPr lang="en-US" sz="1400" spc="-15" dirty="0">
                <a:effectLst/>
                <a:ea typeface="Times New Roman" panose="02020603050405020304" pitchFamily="18" charset="0"/>
              </a:rPr>
              <a:t> </a:t>
            </a:r>
            <a:r>
              <a:rPr lang="en-US" sz="1400" dirty="0">
                <a:effectLst/>
                <a:ea typeface="Times New Roman" panose="02020603050405020304" pitchFamily="18" charset="0"/>
              </a:rPr>
              <a:t>of</a:t>
            </a:r>
            <a:r>
              <a:rPr lang="en-US" sz="1400" spc="-10" dirty="0">
                <a:effectLst/>
                <a:ea typeface="Times New Roman" panose="02020603050405020304" pitchFamily="18" charset="0"/>
              </a:rPr>
              <a:t> </a:t>
            </a:r>
            <a:r>
              <a:rPr lang="en-US" sz="1400" dirty="0">
                <a:effectLst/>
                <a:ea typeface="Times New Roman" panose="02020603050405020304" pitchFamily="18" charset="0"/>
              </a:rPr>
              <a:t>pharmacological</a:t>
            </a:r>
            <a:r>
              <a:rPr lang="en-US" sz="1400" spc="-30" dirty="0">
                <a:effectLst/>
                <a:ea typeface="Times New Roman" panose="02020603050405020304" pitchFamily="18" charset="0"/>
              </a:rPr>
              <a:t> </a:t>
            </a:r>
            <a:r>
              <a:rPr lang="en-US" sz="1400" dirty="0">
                <a:effectLst/>
                <a:ea typeface="Times New Roman" panose="02020603050405020304" pitchFamily="18" charset="0"/>
              </a:rPr>
              <a:t>management</a:t>
            </a:r>
            <a:r>
              <a:rPr lang="en-US" sz="1400" spc="-30" dirty="0">
                <a:effectLst/>
                <a:ea typeface="Times New Roman" panose="02020603050405020304" pitchFamily="18" charset="0"/>
              </a:rPr>
              <a:t> </a:t>
            </a:r>
            <a:r>
              <a:rPr lang="en-US" sz="1400" dirty="0">
                <a:effectLst/>
                <a:ea typeface="Times New Roman" panose="02020603050405020304" pitchFamily="18" charset="0"/>
              </a:rPr>
              <a:t>of</a:t>
            </a:r>
            <a:r>
              <a:rPr lang="en-US" sz="1400" spc="-10" dirty="0">
                <a:effectLst/>
                <a:ea typeface="Times New Roman" panose="02020603050405020304" pitchFamily="18" charset="0"/>
              </a:rPr>
              <a:t> </a:t>
            </a:r>
            <a:r>
              <a:rPr lang="en-US" sz="1400" dirty="0">
                <a:effectLst/>
                <a:ea typeface="Times New Roman" panose="02020603050405020304" pitchFamily="18" charset="0"/>
              </a:rPr>
              <a:t>attention-deficit/hyperactivity disorder. </a:t>
            </a:r>
            <a:r>
              <a:rPr lang="en-US" sz="1400" i="1" dirty="0">
                <a:effectLst/>
                <a:ea typeface="Times New Roman" panose="02020603050405020304" pitchFamily="18" charset="0"/>
              </a:rPr>
              <a:t>The Journal of Pediatric Pharmacology and Therapeutics</a:t>
            </a:r>
            <a:r>
              <a:rPr lang="en-US" sz="1400" dirty="0">
                <a:effectLst/>
                <a:ea typeface="Times New Roman" panose="02020603050405020304" pitchFamily="18" charset="0"/>
              </a:rPr>
              <a:t>, </a:t>
            </a:r>
            <a:r>
              <a:rPr lang="en-US" sz="1400" i="1" dirty="0">
                <a:effectLst/>
                <a:ea typeface="Times New Roman" panose="02020603050405020304" pitchFamily="18" charset="0"/>
              </a:rPr>
              <a:t>21</a:t>
            </a:r>
            <a:r>
              <a:rPr lang="en-US" sz="1400" dirty="0">
                <a:effectLst/>
                <a:ea typeface="Times New Roman" panose="02020603050405020304" pitchFamily="18" charset="0"/>
              </a:rPr>
              <a:t>(3), 192–206. </a:t>
            </a:r>
            <a:r>
              <a:rPr lang="en-US" sz="1400" u="sng" spc="-10" dirty="0">
                <a:solidFill>
                  <a:srgbClr val="0562C1"/>
                </a:solidFill>
                <a:effectLst/>
                <a:ea typeface="Times New Roman" panose="02020603050405020304" pitchFamily="18" charset="0"/>
                <a:hlinkClick r:id="rId3"/>
              </a:rPr>
              <a:t>https://doi.org/10.5863/1551-6776-21.3.192</a:t>
            </a:r>
            <a:endParaRPr lang="en-US" sz="1400" u="sng" spc="-10" dirty="0">
              <a:solidFill>
                <a:srgbClr val="0562C1"/>
              </a:solidFill>
              <a:effectLst/>
              <a:ea typeface="Times New Roman" panose="02020603050405020304" pitchFamily="18" charset="0"/>
            </a:endParaRPr>
          </a:p>
          <a:p>
            <a:pPr marL="342900" indent="-342900">
              <a:buFont typeface="+mj-lt"/>
              <a:buAutoNum type="arabicPeriod"/>
            </a:pPr>
            <a:r>
              <a:rPr lang="en-US" sz="1400" u="sng" spc="-10" dirty="0">
                <a:solidFill>
                  <a:schemeClr val="accent6"/>
                </a:solidFill>
                <a:ea typeface="Times New Roman" panose="02020603050405020304" pitchFamily="18" charset="0"/>
              </a:rPr>
              <a:t>C</a:t>
            </a:r>
            <a:r>
              <a:rPr lang="en-US" sz="1400" b="0" i="0" dirty="0">
                <a:solidFill>
                  <a:schemeClr val="accent6"/>
                </a:solidFill>
                <a:effectLst/>
              </a:rPr>
              <a:t>hildress AC, </a:t>
            </a:r>
            <a:r>
              <a:rPr lang="en-US" sz="1400" b="0" i="0" dirty="0" err="1">
                <a:solidFill>
                  <a:schemeClr val="accent6"/>
                </a:solidFill>
                <a:effectLst/>
              </a:rPr>
              <a:t>Sallee</a:t>
            </a:r>
            <a:r>
              <a:rPr lang="en-US" sz="1400" b="0" i="0" dirty="0">
                <a:solidFill>
                  <a:schemeClr val="accent6"/>
                </a:solidFill>
                <a:effectLst/>
              </a:rPr>
              <a:t> FR. Attention-deficit/hyperactivity disorder with inadequate response to stimulants: approaches to management. </a:t>
            </a:r>
            <a:r>
              <a:rPr lang="en-US" sz="1400" b="0" i="1" dirty="0">
                <a:solidFill>
                  <a:schemeClr val="accent6"/>
                </a:solidFill>
                <a:effectLst/>
              </a:rPr>
              <a:t>CNS Drugs.</a:t>
            </a:r>
            <a:r>
              <a:rPr lang="en-US" sz="1400" b="0" i="0" dirty="0">
                <a:solidFill>
                  <a:schemeClr val="accent6"/>
                </a:solidFill>
                <a:effectLst/>
              </a:rPr>
              <a:t> 2014;28(2):121‐129. doi:</a:t>
            </a:r>
            <a:r>
              <a:rPr lang="en-US" sz="1400" b="0" i="0" u="sng" dirty="0">
                <a:solidFill>
                  <a:schemeClr val="accent6"/>
                </a:solidFill>
                <a:effectLst/>
                <a:hlinkClick r:id="rId4">
                  <a:extLst>
                    <a:ext uri="{A12FA001-AC4F-418D-AE19-62706E023703}">
                      <ahyp:hlinkClr xmlns:ahyp="http://schemas.microsoft.com/office/drawing/2018/hyperlinkcolor" val="tx"/>
                    </a:ext>
                  </a:extLst>
                </a:hlinkClick>
              </a:rPr>
              <a:t>10.1007/s40263-013-0130-6</a:t>
            </a:r>
            <a:endParaRPr lang="en-US" sz="1400" b="0" i="0" u="sng" dirty="0">
              <a:solidFill>
                <a:schemeClr val="accent6"/>
              </a:solidFill>
              <a:effectLst/>
            </a:endParaRPr>
          </a:p>
          <a:p>
            <a:pPr marL="342900" indent="-342900">
              <a:buFont typeface="+mj-lt"/>
              <a:buAutoNum type="arabicPeriod"/>
            </a:pPr>
            <a:r>
              <a:rPr lang="en-US" sz="1400" dirty="0" err="1">
                <a:effectLst/>
                <a:ea typeface="Times New Roman" panose="02020603050405020304" pitchFamily="18" charset="0"/>
              </a:rPr>
              <a:t>Verghese</a:t>
            </a:r>
            <a:r>
              <a:rPr lang="en-US" sz="1400" dirty="0">
                <a:effectLst/>
                <a:ea typeface="Times New Roman" panose="02020603050405020304" pitchFamily="18" charset="0"/>
              </a:rPr>
              <a:t>,</a:t>
            </a:r>
            <a:r>
              <a:rPr lang="en-US" sz="1400" spc="-15" dirty="0">
                <a:effectLst/>
                <a:ea typeface="Times New Roman" panose="02020603050405020304" pitchFamily="18" charset="0"/>
              </a:rPr>
              <a:t> </a:t>
            </a:r>
            <a:r>
              <a:rPr lang="en-US" sz="1400" dirty="0">
                <a:effectLst/>
                <a:ea typeface="Times New Roman" panose="02020603050405020304" pitchFamily="18" charset="0"/>
              </a:rPr>
              <a:t>C.,</a:t>
            </a:r>
            <a:r>
              <a:rPr lang="en-US" sz="1400" spc="-15" dirty="0">
                <a:effectLst/>
                <a:ea typeface="Times New Roman" panose="02020603050405020304" pitchFamily="18" charset="0"/>
              </a:rPr>
              <a:t> </a:t>
            </a:r>
            <a:r>
              <a:rPr lang="en-US" sz="1400" dirty="0">
                <a:effectLst/>
                <a:ea typeface="Times New Roman" panose="02020603050405020304" pitchFamily="18" charset="0"/>
              </a:rPr>
              <a:t>&amp;</a:t>
            </a:r>
            <a:r>
              <a:rPr lang="en-US" sz="1400" spc="-15" dirty="0">
                <a:effectLst/>
                <a:ea typeface="Times New Roman" panose="02020603050405020304" pitchFamily="18" charset="0"/>
              </a:rPr>
              <a:t> </a:t>
            </a:r>
            <a:r>
              <a:rPr lang="en-US" sz="1400" dirty="0" err="1">
                <a:effectLst/>
                <a:ea typeface="Times New Roman" panose="02020603050405020304" pitchFamily="18" charset="0"/>
              </a:rPr>
              <a:t>Abdijadid</a:t>
            </a:r>
            <a:r>
              <a:rPr lang="en-US" sz="1400" dirty="0">
                <a:effectLst/>
                <a:ea typeface="Times New Roman" panose="02020603050405020304" pitchFamily="18" charset="0"/>
              </a:rPr>
              <a:t>,</a:t>
            </a:r>
            <a:r>
              <a:rPr lang="en-US" sz="1400" spc="-15" dirty="0">
                <a:effectLst/>
                <a:ea typeface="Times New Roman" panose="02020603050405020304" pitchFamily="18" charset="0"/>
              </a:rPr>
              <a:t> </a:t>
            </a:r>
            <a:r>
              <a:rPr lang="en-US" sz="1400" dirty="0">
                <a:effectLst/>
                <a:ea typeface="Times New Roman" panose="02020603050405020304" pitchFamily="18" charset="0"/>
              </a:rPr>
              <a:t>S.</a:t>
            </a:r>
            <a:r>
              <a:rPr lang="en-US" sz="1400" spc="-30" dirty="0">
                <a:effectLst/>
                <a:ea typeface="Times New Roman" panose="02020603050405020304" pitchFamily="18" charset="0"/>
              </a:rPr>
              <a:t> </a:t>
            </a:r>
            <a:r>
              <a:rPr lang="en-US" sz="1400" dirty="0">
                <a:effectLst/>
                <a:ea typeface="Times New Roman" panose="02020603050405020304" pitchFamily="18" charset="0"/>
              </a:rPr>
              <a:t>(2023).</a:t>
            </a:r>
            <a:r>
              <a:rPr lang="en-US" sz="1400" spc="-15" dirty="0">
                <a:effectLst/>
                <a:ea typeface="Times New Roman" panose="02020603050405020304" pitchFamily="18" charset="0"/>
              </a:rPr>
              <a:t> </a:t>
            </a:r>
            <a:r>
              <a:rPr lang="en-US" sz="1400" dirty="0">
                <a:effectLst/>
                <a:ea typeface="Times New Roman" panose="02020603050405020304" pitchFamily="18" charset="0"/>
              </a:rPr>
              <a:t>Methylphenidate.</a:t>
            </a:r>
            <a:r>
              <a:rPr lang="en-US" sz="1400" spc="-15" dirty="0">
                <a:effectLst/>
                <a:ea typeface="Times New Roman" panose="02020603050405020304" pitchFamily="18" charset="0"/>
              </a:rPr>
              <a:t> </a:t>
            </a:r>
            <a:r>
              <a:rPr lang="en-US" sz="1400" dirty="0">
                <a:effectLst/>
                <a:ea typeface="Times New Roman" panose="02020603050405020304" pitchFamily="18" charset="0"/>
              </a:rPr>
              <a:t>In</a:t>
            </a:r>
            <a:r>
              <a:rPr lang="en-US" sz="1400" spc="-30" dirty="0">
                <a:effectLst/>
                <a:ea typeface="Times New Roman" panose="02020603050405020304" pitchFamily="18" charset="0"/>
              </a:rPr>
              <a:t> </a:t>
            </a:r>
            <a:r>
              <a:rPr lang="en-US" sz="1400" i="1" dirty="0" err="1">
                <a:effectLst/>
                <a:ea typeface="Times New Roman" panose="02020603050405020304" pitchFamily="18" charset="0"/>
              </a:rPr>
              <a:t>StatPearls</a:t>
            </a:r>
            <a:r>
              <a:rPr lang="en-US" sz="1400" dirty="0">
                <a:effectLst/>
                <a:ea typeface="Times New Roman" panose="02020603050405020304" pitchFamily="18" charset="0"/>
              </a:rPr>
              <a:t>.</a:t>
            </a:r>
            <a:r>
              <a:rPr lang="en-US" sz="1400" spc="-15" dirty="0">
                <a:effectLst/>
                <a:ea typeface="Times New Roman" panose="02020603050405020304" pitchFamily="18" charset="0"/>
              </a:rPr>
              <a:t> </a:t>
            </a:r>
            <a:r>
              <a:rPr lang="en-US" sz="1400" dirty="0" err="1">
                <a:effectLst/>
                <a:ea typeface="Times New Roman" panose="02020603050405020304" pitchFamily="18" charset="0"/>
              </a:rPr>
              <a:t>StatPearls</a:t>
            </a:r>
            <a:r>
              <a:rPr lang="en-US" sz="1400" spc="-25" dirty="0">
                <a:effectLst/>
                <a:ea typeface="Times New Roman" panose="02020603050405020304" pitchFamily="18" charset="0"/>
              </a:rPr>
              <a:t> </a:t>
            </a:r>
            <a:r>
              <a:rPr lang="en-US" sz="1400" dirty="0">
                <a:effectLst/>
                <a:ea typeface="Times New Roman" panose="02020603050405020304" pitchFamily="18" charset="0"/>
              </a:rPr>
              <a:t>Publishing. </a:t>
            </a:r>
            <a:r>
              <a:rPr lang="en-US" sz="1400" u="sng" spc="-10" dirty="0">
                <a:solidFill>
                  <a:srgbClr val="0562C1"/>
                </a:solidFill>
                <a:effectLst/>
                <a:ea typeface="Times New Roman" panose="02020603050405020304" pitchFamily="18" charset="0"/>
                <a:hlinkClick r:id="rId5"/>
              </a:rPr>
              <a:t>http://www.ncbi.nlm.nih.gov/books/NBK482451/</a:t>
            </a:r>
            <a:endParaRPr lang="en-US" sz="1400" u="sng" spc="-10" dirty="0">
              <a:solidFill>
                <a:srgbClr val="0562C1"/>
              </a:solidFill>
              <a:effectLst/>
              <a:ea typeface="Times New Roman" panose="02020603050405020304" pitchFamily="18" charset="0"/>
            </a:endParaRPr>
          </a:p>
          <a:p>
            <a:pPr marL="342900" indent="-342900">
              <a:buFont typeface="+mj-lt"/>
              <a:buAutoNum type="arabicPeriod"/>
            </a:pPr>
            <a:r>
              <a:rPr lang="en-US" sz="1400" dirty="0">
                <a:effectLst/>
                <a:ea typeface="Times New Roman" panose="02020603050405020304" pitchFamily="18" charset="0"/>
              </a:rPr>
              <a:t>Drug</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0" dirty="0">
                <a:effectLst/>
                <a:ea typeface="Times New Roman" panose="02020603050405020304" pitchFamily="18" charset="0"/>
              </a:rPr>
              <a:t> </a:t>
            </a:r>
            <a:r>
              <a:rPr lang="en-US" sz="1400" dirty="0" err="1">
                <a:effectLst/>
                <a:ea typeface="Times New Roman" panose="02020603050405020304" pitchFamily="18" charset="0"/>
              </a:rPr>
              <a:t>Comparions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0" dirty="0">
                <a:effectLst/>
                <a:ea typeface="Times New Roman" panose="02020603050405020304" pitchFamily="18" charset="0"/>
              </a:rPr>
              <a:t> </a:t>
            </a:r>
            <a:r>
              <a:rPr lang="en-US" sz="1400" dirty="0">
                <a:effectLst/>
                <a:ea typeface="Times New Roman" panose="02020603050405020304" pitchFamily="18" charset="0"/>
              </a:rPr>
              <a:t>(2019a).</a:t>
            </a:r>
            <a:r>
              <a:rPr lang="en-US" sz="1400" spc="-15" dirty="0">
                <a:effectLst/>
                <a:ea typeface="Times New Roman" panose="02020603050405020304" pitchFamily="18" charset="0"/>
              </a:rPr>
              <a:t> </a:t>
            </a:r>
            <a:r>
              <a:rPr lang="en-US" sz="1400" i="1" dirty="0">
                <a:effectLst/>
                <a:ea typeface="Times New Roman" panose="02020603050405020304" pitchFamily="18" charset="0"/>
              </a:rPr>
              <a:t>Amphetamines</a:t>
            </a:r>
            <a:r>
              <a:rPr lang="en-US" sz="1400" dirty="0">
                <a:effectLst/>
                <a:ea typeface="Times New Roman" panose="02020603050405020304" pitchFamily="18" charset="0"/>
              </a:rPr>
              <a:t>.</a:t>
            </a:r>
            <a:r>
              <a:rPr lang="en-US" sz="1400" spc="-1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0" dirty="0">
                <a:effectLst/>
                <a:ea typeface="Times New Roman" panose="02020603050405020304" pitchFamily="18" charset="0"/>
              </a:rPr>
              <a:t> </a:t>
            </a:r>
            <a:r>
              <a:rPr lang="en-US" sz="1400" dirty="0">
                <a:effectLst/>
                <a:ea typeface="Times New Roman" panose="02020603050405020304" pitchFamily="18" charset="0"/>
              </a:rPr>
              <a:t>November</a:t>
            </a:r>
            <a:r>
              <a:rPr lang="en-US" sz="1400" spc="-10" dirty="0">
                <a:effectLst/>
                <a:ea typeface="Times New Roman" panose="02020603050405020304" pitchFamily="18" charset="0"/>
              </a:rPr>
              <a:t> </a:t>
            </a:r>
            <a:r>
              <a:rPr lang="en-US" sz="1400" dirty="0">
                <a:effectLst/>
                <a:ea typeface="Times New Roman" panose="02020603050405020304" pitchFamily="18" charset="0"/>
              </a:rPr>
              <a:t>9,</a:t>
            </a:r>
            <a:r>
              <a:rPr lang="en-US" sz="1400" spc="-25" dirty="0">
                <a:effectLst/>
                <a:ea typeface="Times New Roman" panose="02020603050405020304" pitchFamily="18" charset="0"/>
              </a:rPr>
              <a:t> </a:t>
            </a:r>
            <a:r>
              <a:rPr lang="en-US" sz="1400" dirty="0">
                <a:effectLst/>
                <a:ea typeface="Times New Roman" panose="02020603050405020304" pitchFamily="18" charset="0"/>
              </a:rPr>
              <a:t>2021,</a:t>
            </a:r>
            <a:r>
              <a:rPr lang="en-US" sz="1400" spc="-25" dirty="0">
                <a:effectLst/>
                <a:ea typeface="Times New Roman" panose="02020603050405020304" pitchFamily="18" charset="0"/>
              </a:rPr>
              <a:t> </a:t>
            </a:r>
            <a:r>
              <a:rPr lang="en-US" sz="1400" dirty="0">
                <a:effectLst/>
                <a:ea typeface="Times New Roman" panose="02020603050405020304" pitchFamily="18" charset="0"/>
              </a:rPr>
              <a:t>from</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 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a:t>
            </a:r>
            <a:r>
              <a:rPr lang="en-US" sz="1400" dirty="0">
                <a:effectLst/>
                <a:ea typeface="Times New Roman" panose="02020603050405020304" pitchFamily="18" charset="0"/>
                <a:hlinkClick r:id="rId6"/>
              </a:rPr>
              <a:t>https://online.factsandcomparisons.com</a:t>
            </a:r>
            <a:endParaRPr lang="en-US" sz="1400" dirty="0">
              <a:ea typeface="Times New Roman" panose="02020603050405020304" pitchFamily="18" charset="0"/>
            </a:endParaRPr>
          </a:p>
          <a:p>
            <a:pPr marL="342900" indent="-342900">
              <a:buFont typeface="+mj-lt"/>
              <a:buAutoNum type="arabicPeriod"/>
            </a:pPr>
            <a:r>
              <a:rPr lang="en-US" sz="1400" dirty="0">
                <a:solidFill>
                  <a:schemeClr val="accent6"/>
                </a:solidFill>
              </a:rPr>
              <a:t>Methylphenidate</a:t>
            </a:r>
            <a:r>
              <a:rPr lang="en-US" sz="1400" b="0" i="0" dirty="0">
                <a:solidFill>
                  <a:schemeClr val="accent6"/>
                </a:solidFill>
                <a:effectLst/>
              </a:rPr>
              <a:t>. In: Micromedex [database on the Internet]. Greenwood Village (CO): IBM Corporation; publication year [2023]. Available from: www.micromedexsolutions.com. </a:t>
            </a:r>
          </a:p>
          <a:p>
            <a:pPr marL="342900" indent="-342900">
              <a:buFont typeface="+mj-lt"/>
              <a:buAutoNum type="arabicPeriod"/>
            </a:pPr>
            <a:r>
              <a:rPr lang="en-US" sz="1400" dirty="0">
                <a:effectLst/>
                <a:ea typeface="Times New Roman" panose="02020603050405020304" pitchFamily="18" charset="0"/>
              </a:rPr>
              <a:t>Drug</a:t>
            </a:r>
            <a:r>
              <a:rPr lang="en-US" sz="1400" spc="-15"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5" dirty="0">
                <a:effectLst/>
                <a:ea typeface="Times New Roman" panose="02020603050405020304" pitchFamily="18" charset="0"/>
              </a:rPr>
              <a:t> </a:t>
            </a:r>
            <a:r>
              <a:rPr lang="en-US" sz="1400" dirty="0">
                <a:effectLst/>
                <a:ea typeface="Times New Roman" panose="02020603050405020304" pitchFamily="18" charset="0"/>
              </a:rPr>
              <a:t>Comparisons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5" dirty="0">
                <a:effectLst/>
                <a:ea typeface="Times New Roman" panose="02020603050405020304" pitchFamily="18" charset="0"/>
              </a:rPr>
              <a:t> </a:t>
            </a:r>
            <a:r>
              <a:rPr lang="en-US" sz="1400" dirty="0">
                <a:effectLst/>
                <a:ea typeface="Times New Roman" panose="02020603050405020304" pitchFamily="18" charset="0"/>
              </a:rPr>
              <a:t>(2021a).</a:t>
            </a:r>
            <a:r>
              <a:rPr lang="en-US" sz="1400" spc="-15" dirty="0">
                <a:effectLst/>
                <a:ea typeface="Times New Roman" panose="02020603050405020304" pitchFamily="18" charset="0"/>
              </a:rPr>
              <a:t> </a:t>
            </a:r>
            <a:r>
              <a:rPr lang="en-US" sz="1400" i="1" dirty="0">
                <a:effectLst/>
                <a:ea typeface="Times New Roman" panose="02020603050405020304" pitchFamily="18" charset="0"/>
              </a:rPr>
              <a:t>Methylphenidate</a:t>
            </a:r>
            <a:r>
              <a:rPr lang="en-US" sz="1400" dirty="0">
                <a:effectLst/>
                <a:ea typeface="Times New Roman" panose="02020603050405020304" pitchFamily="18" charset="0"/>
              </a:rPr>
              <a:t>.</a:t>
            </a:r>
            <a:r>
              <a:rPr lang="en-US" sz="1400" spc="-15"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5" dirty="0">
                <a:effectLst/>
                <a:ea typeface="Times New Roman" panose="02020603050405020304" pitchFamily="18" charset="0"/>
              </a:rPr>
              <a:t> </a:t>
            </a:r>
            <a:r>
              <a:rPr lang="en-US" sz="1400" dirty="0">
                <a:effectLst/>
                <a:ea typeface="Times New Roman" panose="02020603050405020304" pitchFamily="18" charset="0"/>
              </a:rPr>
              <a:t>November</a:t>
            </a:r>
            <a:r>
              <a:rPr lang="en-US" sz="1400" spc="-15" dirty="0">
                <a:effectLst/>
                <a:ea typeface="Times New Roman" panose="02020603050405020304" pitchFamily="18" charset="0"/>
              </a:rPr>
              <a:t> </a:t>
            </a:r>
            <a:r>
              <a:rPr lang="en-US" sz="1400" dirty="0">
                <a:effectLst/>
                <a:ea typeface="Times New Roman" panose="02020603050405020304" pitchFamily="18" charset="0"/>
              </a:rPr>
              <a:t>9,</a:t>
            </a:r>
            <a:r>
              <a:rPr lang="en-US" sz="1400" spc="-15" dirty="0">
                <a:effectLst/>
                <a:ea typeface="Times New Roman" panose="02020603050405020304" pitchFamily="18" charset="0"/>
              </a:rPr>
              <a:t> </a:t>
            </a:r>
            <a:r>
              <a:rPr lang="en-US" sz="1400" dirty="0">
                <a:effectLst/>
                <a:ea typeface="Times New Roman" panose="02020603050405020304" pitchFamily="18" charset="0"/>
              </a:rPr>
              <a:t>2021,</a:t>
            </a:r>
            <a:r>
              <a:rPr lang="en-US" sz="1400" spc="-25" dirty="0">
                <a:effectLst/>
                <a:ea typeface="Times New Roman" panose="02020603050405020304" pitchFamily="18" charset="0"/>
              </a:rPr>
              <a:t> </a:t>
            </a:r>
            <a:r>
              <a:rPr lang="en-US" sz="1400" dirty="0">
                <a:effectLst/>
                <a:ea typeface="Times New Roman" panose="02020603050405020304" pitchFamily="18" charset="0"/>
              </a:rPr>
              <a:t>from</a:t>
            </a:r>
            <a:r>
              <a:rPr lang="en-US" sz="1400" spc="-15"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 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a:t>
            </a:r>
            <a:r>
              <a:rPr lang="en-US" sz="1400" dirty="0">
                <a:effectLst/>
                <a:ea typeface="Times New Roman" panose="02020603050405020304" pitchFamily="18" charset="0"/>
                <a:hlinkClick r:id="rId6"/>
              </a:rPr>
              <a:t>https://online.factsandcomparisons.com</a:t>
            </a:r>
            <a:endParaRPr lang="en-US" sz="1400" dirty="0">
              <a:effectLst/>
              <a:ea typeface="Times New Roman" panose="02020603050405020304" pitchFamily="18" charset="0"/>
            </a:endParaRPr>
          </a:p>
          <a:p>
            <a:pPr marL="342900" indent="-342900">
              <a:buFont typeface="+mj-lt"/>
              <a:buAutoNum type="arabicPeriod"/>
            </a:pPr>
            <a:r>
              <a:rPr lang="en-US" sz="1400" dirty="0">
                <a:effectLst/>
                <a:ea typeface="Times New Roman" panose="02020603050405020304" pitchFamily="18" charset="0"/>
              </a:rPr>
              <a:t>Pohl,</a:t>
            </a:r>
            <a:r>
              <a:rPr lang="en-US" sz="1400" spc="-10" dirty="0">
                <a:effectLst/>
                <a:ea typeface="Times New Roman" panose="02020603050405020304" pitchFamily="18" charset="0"/>
              </a:rPr>
              <a:t> </a:t>
            </a:r>
            <a:r>
              <a:rPr lang="en-US" sz="1400" dirty="0">
                <a:effectLst/>
                <a:ea typeface="Times New Roman" panose="02020603050405020304" pitchFamily="18" charset="0"/>
              </a:rPr>
              <a:t>G.</a:t>
            </a:r>
            <a:r>
              <a:rPr lang="en-US" sz="1400" spc="-10" dirty="0">
                <a:effectLst/>
                <a:ea typeface="Times New Roman" panose="02020603050405020304" pitchFamily="18" charset="0"/>
              </a:rPr>
              <a:t> </a:t>
            </a:r>
            <a:r>
              <a:rPr lang="en-US" sz="1400" dirty="0">
                <a:effectLst/>
                <a:ea typeface="Times New Roman" panose="02020603050405020304" pitchFamily="18" charset="0"/>
              </a:rPr>
              <a:t>M.,</a:t>
            </a:r>
            <a:r>
              <a:rPr lang="en-US" sz="1400" spc="-10" dirty="0">
                <a:effectLst/>
                <a:ea typeface="Times New Roman" panose="02020603050405020304" pitchFamily="18" charset="0"/>
              </a:rPr>
              <a:t> </a:t>
            </a:r>
            <a:r>
              <a:rPr lang="en-US" sz="1400" dirty="0">
                <a:effectLst/>
                <a:ea typeface="Times New Roman" panose="02020603050405020304" pitchFamily="18" charset="0"/>
              </a:rPr>
              <a:t>Van</a:t>
            </a:r>
            <a:r>
              <a:rPr lang="en-US" sz="1400" spc="-10" dirty="0">
                <a:effectLst/>
                <a:ea typeface="Times New Roman" panose="02020603050405020304" pitchFamily="18" charset="0"/>
              </a:rPr>
              <a:t> </a:t>
            </a:r>
            <a:r>
              <a:rPr lang="en-US" sz="1400" dirty="0">
                <a:effectLst/>
                <a:ea typeface="Times New Roman" panose="02020603050405020304" pitchFamily="18" charset="0"/>
              </a:rPr>
              <a:t>Brunt,</a:t>
            </a:r>
            <a:r>
              <a:rPr lang="en-US" sz="1400" spc="-10" dirty="0">
                <a:effectLst/>
                <a:ea typeface="Times New Roman" panose="02020603050405020304" pitchFamily="18" charset="0"/>
              </a:rPr>
              <a:t> </a:t>
            </a:r>
            <a:r>
              <a:rPr lang="en-US" sz="1400" dirty="0">
                <a:effectLst/>
                <a:ea typeface="Times New Roman" panose="02020603050405020304" pitchFamily="18" charset="0"/>
              </a:rPr>
              <a:t>D.</a:t>
            </a:r>
            <a:r>
              <a:rPr lang="en-US" sz="1400" spc="-10" dirty="0">
                <a:effectLst/>
                <a:ea typeface="Times New Roman" panose="02020603050405020304" pitchFamily="18" charset="0"/>
              </a:rPr>
              <a:t> </a:t>
            </a:r>
            <a:r>
              <a:rPr lang="en-US" sz="1400" dirty="0">
                <a:effectLst/>
                <a:ea typeface="Times New Roman" panose="02020603050405020304" pitchFamily="18" charset="0"/>
              </a:rPr>
              <a:t>L.,</a:t>
            </a:r>
            <a:r>
              <a:rPr lang="en-US" sz="1400" spc="-20" dirty="0">
                <a:effectLst/>
                <a:ea typeface="Times New Roman" panose="02020603050405020304" pitchFamily="18" charset="0"/>
              </a:rPr>
              <a:t> </a:t>
            </a:r>
            <a:r>
              <a:rPr lang="en-US" sz="1400" dirty="0">
                <a:effectLst/>
                <a:ea typeface="Times New Roman" panose="02020603050405020304" pitchFamily="18" charset="0"/>
              </a:rPr>
              <a:t>Ye,</a:t>
            </a:r>
            <a:r>
              <a:rPr lang="en-US" sz="1400" spc="-10" dirty="0">
                <a:effectLst/>
                <a:ea typeface="Times New Roman" panose="02020603050405020304" pitchFamily="18" charset="0"/>
              </a:rPr>
              <a:t> </a:t>
            </a:r>
            <a:r>
              <a:rPr lang="en-US" sz="1400" dirty="0">
                <a:effectLst/>
                <a:ea typeface="Times New Roman" panose="02020603050405020304" pitchFamily="18" charset="0"/>
              </a:rPr>
              <a:t>W.,</a:t>
            </a:r>
            <a:r>
              <a:rPr lang="en-US" sz="1400" spc="-10" dirty="0">
                <a:effectLst/>
                <a:ea typeface="Times New Roman" panose="02020603050405020304" pitchFamily="18" charset="0"/>
              </a:rPr>
              <a:t> </a:t>
            </a:r>
            <a:r>
              <a:rPr lang="en-US" sz="1400" dirty="0">
                <a:effectLst/>
                <a:ea typeface="Times New Roman" panose="02020603050405020304" pitchFamily="18" charset="0"/>
              </a:rPr>
              <a:t>Stoops,</a:t>
            </a:r>
            <a:r>
              <a:rPr lang="en-US" sz="1400" spc="-10" dirty="0">
                <a:effectLst/>
                <a:ea typeface="Times New Roman" panose="02020603050405020304" pitchFamily="18" charset="0"/>
              </a:rPr>
              <a:t> </a:t>
            </a:r>
            <a:r>
              <a:rPr lang="en-US" sz="1400" dirty="0">
                <a:effectLst/>
                <a:ea typeface="Times New Roman" panose="02020603050405020304" pitchFamily="18" charset="0"/>
              </a:rPr>
              <a:t>W.</a:t>
            </a:r>
            <a:r>
              <a:rPr lang="en-US" sz="1400" spc="-10" dirty="0">
                <a:effectLst/>
                <a:ea typeface="Times New Roman" panose="02020603050405020304" pitchFamily="18" charset="0"/>
              </a:rPr>
              <a:t> </a:t>
            </a:r>
            <a:r>
              <a:rPr lang="en-US" sz="1400" dirty="0">
                <a:effectLst/>
                <a:ea typeface="Times New Roman" panose="02020603050405020304" pitchFamily="18" charset="0"/>
              </a:rPr>
              <a:t>W.,</a:t>
            </a:r>
            <a:r>
              <a:rPr lang="en-US" sz="1400" spc="-10" dirty="0">
                <a:effectLst/>
                <a:ea typeface="Times New Roman" panose="02020603050405020304" pitchFamily="18" charset="0"/>
              </a:rPr>
              <a:t> </a:t>
            </a:r>
            <a:r>
              <a:rPr lang="en-US" sz="1400" dirty="0">
                <a:effectLst/>
                <a:ea typeface="Times New Roman" panose="02020603050405020304" pitchFamily="18" charset="0"/>
              </a:rPr>
              <a:t>&amp;</a:t>
            </a:r>
            <a:r>
              <a:rPr lang="en-US" sz="1400" spc="-10" dirty="0">
                <a:effectLst/>
                <a:ea typeface="Times New Roman" panose="02020603050405020304" pitchFamily="18" charset="0"/>
              </a:rPr>
              <a:t> </a:t>
            </a:r>
            <a:r>
              <a:rPr lang="en-US" sz="1400" dirty="0">
                <a:effectLst/>
                <a:ea typeface="Times New Roman" panose="02020603050405020304" pitchFamily="18" charset="0"/>
              </a:rPr>
              <a:t>Johnston,</a:t>
            </a:r>
            <a:r>
              <a:rPr lang="en-US" sz="1400" spc="-10" dirty="0">
                <a:effectLst/>
                <a:ea typeface="Times New Roman" panose="02020603050405020304" pitchFamily="18" charset="0"/>
              </a:rPr>
              <a:t> </a:t>
            </a:r>
            <a:r>
              <a:rPr lang="en-US" sz="1400" dirty="0">
                <a:effectLst/>
                <a:ea typeface="Times New Roman" panose="02020603050405020304" pitchFamily="18" charset="0"/>
              </a:rPr>
              <a:t>J.</a:t>
            </a:r>
            <a:r>
              <a:rPr lang="en-US" sz="1400" spc="-10" dirty="0">
                <a:effectLst/>
                <a:ea typeface="Times New Roman" panose="02020603050405020304" pitchFamily="18" charset="0"/>
              </a:rPr>
              <a:t> </a:t>
            </a:r>
            <a:r>
              <a:rPr lang="en-US" sz="1400" dirty="0">
                <a:effectLst/>
                <a:ea typeface="Times New Roman" panose="02020603050405020304" pitchFamily="18" charset="0"/>
              </a:rPr>
              <a:t>A.</a:t>
            </a:r>
            <a:r>
              <a:rPr lang="en-US" sz="1400" spc="-10" dirty="0">
                <a:effectLst/>
                <a:ea typeface="Times New Roman" panose="02020603050405020304" pitchFamily="18" charset="0"/>
              </a:rPr>
              <a:t> </a:t>
            </a:r>
            <a:r>
              <a:rPr lang="en-US" sz="1400" dirty="0">
                <a:effectLst/>
                <a:ea typeface="Times New Roman" panose="02020603050405020304" pitchFamily="18" charset="0"/>
              </a:rPr>
              <a:t>(2009).</a:t>
            </a:r>
            <a:r>
              <a:rPr lang="en-US" sz="1400" spc="-10" dirty="0">
                <a:effectLst/>
                <a:ea typeface="Times New Roman" panose="02020603050405020304" pitchFamily="18" charset="0"/>
              </a:rPr>
              <a:t> </a:t>
            </a:r>
            <a:r>
              <a:rPr lang="en-US" sz="1400" dirty="0">
                <a:effectLst/>
                <a:ea typeface="Times New Roman" panose="02020603050405020304" pitchFamily="18" charset="0"/>
              </a:rPr>
              <a:t>A</a:t>
            </a:r>
            <a:r>
              <a:rPr lang="en-US" sz="1400" spc="-15" dirty="0">
                <a:effectLst/>
                <a:ea typeface="Times New Roman" panose="02020603050405020304" pitchFamily="18" charset="0"/>
              </a:rPr>
              <a:t> </a:t>
            </a:r>
            <a:r>
              <a:rPr lang="en-US" sz="1400" dirty="0">
                <a:effectLst/>
                <a:ea typeface="Times New Roman" panose="02020603050405020304" pitchFamily="18" charset="0"/>
              </a:rPr>
              <a:t>retrospective</a:t>
            </a:r>
            <a:r>
              <a:rPr lang="en-US" sz="1400" spc="-15" dirty="0">
                <a:effectLst/>
                <a:ea typeface="Times New Roman" panose="02020603050405020304" pitchFamily="18" charset="0"/>
              </a:rPr>
              <a:t> </a:t>
            </a:r>
            <a:r>
              <a:rPr lang="en-US" sz="1400" dirty="0">
                <a:effectLst/>
                <a:ea typeface="Times New Roman" panose="02020603050405020304" pitchFamily="18" charset="0"/>
              </a:rPr>
              <a:t>claims</a:t>
            </a:r>
            <a:r>
              <a:rPr lang="en-US" sz="1400" spc="-15" dirty="0">
                <a:effectLst/>
                <a:ea typeface="Times New Roman" panose="02020603050405020304" pitchFamily="18" charset="0"/>
              </a:rPr>
              <a:t> </a:t>
            </a:r>
            <a:r>
              <a:rPr lang="en-US" sz="1400" dirty="0">
                <a:effectLst/>
                <a:ea typeface="Times New Roman" panose="02020603050405020304" pitchFamily="18" charset="0"/>
              </a:rPr>
              <a:t>analysis</a:t>
            </a:r>
            <a:r>
              <a:rPr lang="en-US" sz="1400" spc="-15" dirty="0">
                <a:effectLst/>
                <a:ea typeface="Times New Roman" panose="02020603050405020304" pitchFamily="18" charset="0"/>
              </a:rPr>
              <a:t> </a:t>
            </a:r>
            <a:r>
              <a:rPr lang="en-US" sz="1400" dirty="0">
                <a:effectLst/>
                <a:ea typeface="Times New Roman" panose="02020603050405020304" pitchFamily="18" charset="0"/>
              </a:rPr>
              <a:t>of combination</a:t>
            </a:r>
            <a:r>
              <a:rPr lang="en-US" sz="1400" spc="-25" dirty="0">
                <a:effectLst/>
                <a:ea typeface="Times New Roman" panose="02020603050405020304" pitchFamily="18" charset="0"/>
              </a:rPr>
              <a:t> </a:t>
            </a:r>
            <a:r>
              <a:rPr lang="en-US" sz="1400" dirty="0">
                <a:effectLst/>
                <a:ea typeface="Times New Roman" panose="02020603050405020304" pitchFamily="18" charset="0"/>
              </a:rPr>
              <a:t>therapy</a:t>
            </a:r>
            <a:r>
              <a:rPr lang="en-US" sz="1400" spc="-15" dirty="0">
                <a:effectLst/>
                <a:ea typeface="Times New Roman" panose="02020603050405020304" pitchFamily="18" charset="0"/>
              </a:rPr>
              <a:t> </a:t>
            </a:r>
            <a:r>
              <a:rPr lang="en-US" sz="1400" dirty="0">
                <a:effectLst/>
                <a:ea typeface="Times New Roman" panose="02020603050405020304" pitchFamily="18" charset="0"/>
              </a:rPr>
              <a:t>in</a:t>
            </a:r>
            <a:r>
              <a:rPr lang="en-US" sz="1400" spc="-15" dirty="0">
                <a:effectLst/>
                <a:ea typeface="Times New Roman" panose="02020603050405020304" pitchFamily="18" charset="0"/>
              </a:rPr>
              <a:t> </a:t>
            </a:r>
            <a:r>
              <a:rPr lang="en-US" sz="1400" dirty="0">
                <a:effectLst/>
                <a:ea typeface="Times New Roman" panose="02020603050405020304" pitchFamily="18" charset="0"/>
              </a:rPr>
              <a:t>the</a:t>
            </a:r>
            <a:r>
              <a:rPr lang="en-US" sz="1400" spc="-30" dirty="0">
                <a:effectLst/>
                <a:ea typeface="Times New Roman" panose="02020603050405020304" pitchFamily="18" charset="0"/>
              </a:rPr>
              <a:t> </a:t>
            </a:r>
            <a:r>
              <a:rPr lang="en-US" sz="1400" dirty="0">
                <a:effectLst/>
                <a:ea typeface="Times New Roman" panose="02020603050405020304" pitchFamily="18" charset="0"/>
              </a:rPr>
              <a:t>treatment</a:t>
            </a:r>
            <a:r>
              <a:rPr lang="en-US" sz="1400" spc="-20" dirty="0">
                <a:effectLst/>
                <a:ea typeface="Times New Roman" panose="02020603050405020304" pitchFamily="18" charset="0"/>
              </a:rPr>
              <a:t> </a:t>
            </a:r>
            <a:r>
              <a:rPr lang="en-US" sz="1400" dirty="0">
                <a:effectLst/>
                <a:ea typeface="Times New Roman" panose="02020603050405020304" pitchFamily="18" charset="0"/>
              </a:rPr>
              <a:t>of</a:t>
            </a:r>
            <a:r>
              <a:rPr lang="en-US" sz="1400" spc="-15" dirty="0">
                <a:effectLst/>
                <a:ea typeface="Times New Roman" panose="02020603050405020304" pitchFamily="18" charset="0"/>
              </a:rPr>
              <a:t> </a:t>
            </a:r>
            <a:r>
              <a:rPr lang="en-US" sz="1400" dirty="0">
                <a:effectLst/>
                <a:ea typeface="Times New Roman" panose="02020603050405020304" pitchFamily="18" charset="0"/>
              </a:rPr>
              <a:t>adult</a:t>
            </a:r>
            <a:r>
              <a:rPr lang="en-US" sz="1400" spc="-20" dirty="0">
                <a:effectLst/>
                <a:ea typeface="Times New Roman" panose="02020603050405020304" pitchFamily="18" charset="0"/>
              </a:rPr>
              <a:t> </a:t>
            </a:r>
            <a:r>
              <a:rPr lang="en-US" sz="1400" dirty="0">
                <a:effectLst/>
                <a:ea typeface="Times New Roman" panose="02020603050405020304" pitchFamily="18" charset="0"/>
              </a:rPr>
              <a:t>attention-deficit/hyperactivity</a:t>
            </a:r>
            <a:r>
              <a:rPr lang="en-US" sz="1400" spc="-15" dirty="0">
                <a:effectLst/>
                <a:ea typeface="Times New Roman" panose="02020603050405020304" pitchFamily="18" charset="0"/>
              </a:rPr>
              <a:t> </a:t>
            </a:r>
            <a:r>
              <a:rPr lang="en-US" sz="1400" dirty="0">
                <a:effectLst/>
                <a:ea typeface="Times New Roman" panose="02020603050405020304" pitchFamily="18" charset="0"/>
              </a:rPr>
              <a:t>disorder</a:t>
            </a:r>
            <a:r>
              <a:rPr lang="en-US" sz="1400" spc="-15" dirty="0">
                <a:effectLst/>
                <a:ea typeface="Times New Roman" panose="02020603050405020304" pitchFamily="18" charset="0"/>
              </a:rPr>
              <a:t> </a:t>
            </a:r>
            <a:r>
              <a:rPr lang="en-US" sz="1400" dirty="0">
                <a:effectLst/>
                <a:ea typeface="Times New Roman" panose="02020603050405020304" pitchFamily="18" charset="0"/>
              </a:rPr>
              <a:t>(</a:t>
            </a:r>
            <a:r>
              <a:rPr lang="en-US" sz="1400" dirty="0" err="1">
                <a:effectLst/>
                <a:ea typeface="Times New Roman" panose="02020603050405020304" pitchFamily="18" charset="0"/>
              </a:rPr>
              <a:t>Adhd</a:t>
            </a:r>
            <a:r>
              <a:rPr lang="en-US" sz="1400" dirty="0">
                <a:effectLst/>
                <a:ea typeface="Times New Roman" panose="02020603050405020304" pitchFamily="18" charset="0"/>
              </a:rPr>
              <a:t>).</a:t>
            </a:r>
            <a:r>
              <a:rPr lang="en-US" sz="1400" spc="-20" dirty="0">
                <a:effectLst/>
                <a:ea typeface="Times New Roman" panose="02020603050405020304" pitchFamily="18" charset="0"/>
              </a:rPr>
              <a:t> </a:t>
            </a:r>
            <a:r>
              <a:rPr lang="en-US" sz="1400" i="1" dirty="0">
                <a:effectLst/>
                <a:ea typeface="Times New Roman" panose="02020603050405020304" pitchFamily="18" charset="0"/>
              </a:rPr>
              <a:t>BMC</a:t>
            </a:r>
            <a:r>
              <a:rPr lang="en-US" sz="1400" i="1" spc="-25" dirty="0">
                <a:effectLst/>
                <a:ea typeface="Times New Roman" panose="02020603050405020304" pitchFamily="18" charset="0"/>
              </a:rPr>
              <a:t> </a:t>
            </a:r>
            <a:r>
              <a:rPr lang="en-US" sz="1400" i="1" dirty="0">
                <a:effectLst/>
                <a:ea typeface="Times New Roman" panose="02020603050405020304" pitchFamily="18" charset="0"/>
              </a:rPr>
              <a:t>Health Services Research</a:t>
            </a:r>
            <a:r>
              <a:rPr lang="en-US" sz="1400" dirty="0">
                <a:effectLst/>
                <a:ea typeface="Times New Roman" panose="02020603050405020304" pitchFamily="18" charset="0"/>
              </a:rPr>
              <a:t>, </a:t>
            </a:r>
            <a:r>
              <a:rPr lang="en-US" sz="1400" i="1" dirty="0">
                <a:effectLst/>
                <a:ea typeface="Times New Roman" panose="02020603050405020304" pitchFamily="18" charset="0"/>
              </a:rPr>
              <a:t>9</a:t>
            </a:r>
            <a:r>
              <a:rPr lang="en-US" sz="1400" dirty="0">
                <a:effectLst/>
                <a:ea typeface="Times New Roman" panose="02020603050405020304" pitchFamily="18" charset="0"/>
              </a:rPr>
              <a:t>(1), 95. </a:t>
            </a:r>
            <a:r>
              <a:rPr lang="en-US" sz="1400" u="sng" dirty="0">
                <a:solidFill>
                  <a:srgbClr val="0562C1"/>
                </a:solidFill>
                <a:effectLst/>
                <a:ea typeface="Times New Roman" panose="02020603050405020304" pitchFamily="18" charset="0"/>
                <a:hlinkClick r:id="rId7"/>
              </a:rPr>
              <a:t>https://doi.org/10.1186/1472-6963-9-95</a:t>
            </a:r>
            <a:endParaRPr lang="en-US" sz="1400" u="sng" dirty="0">
              <a:solidFill>
                <a:srgbClr val="0562C1"/>
              </a:solidFill>
              <a:effectLst/>
              <a:ea typeface="Times New Roman" panose="02020603050405020304" pitchFamily="18" charset="0"/>
            </a:endParaRPr>
          </a:p>
          <a:p>
            <a:pPr marL="342900" indent="-342900">
              <a:buFont typeface="+mj-lt"/>
              <a:buAutoNum type="arabicPeriod"/>
            </a:pPr>
            <a:r>
              <a:rPr lang="en-US" sz="1400" kern="100" dirty="0">
                <a:effectLst/>
                <a:ea typeface="Calibri" panose="020F0502020204030204" pitchFamily="34" charset="0"/>
              </a:rPr>
              <a:t>Srivastava, et al. 2013. Impact of reducing dosing frequency on adherence to oral therapies: a literature review and meta-analysis. </a:t>
            </a:r>
            <a:r>
              <a:rPr lang="en-US" sz="1400" i="1" kern="100" dirty="0">
                <a:effectLst/>
                <a:ea typeface="Calibri" panose="020F0502020204030204" pitchFamily="34" charset="0"/>
              </a:rPr>
              <a:t>Patient Prefer Adherence. </a:t>
            </a:r>
            <a:r>
              <a:rPr lang="en-US" sz="1400" i="1" kern="100" dirty="0">
                <a:ea typeface="Calibri" panose="020F0502020204030204" pitchFamily="34" charset="0"/>
              </a:rPr>
              <a:t>2</a:t>
            </a:r>
            <a:r>
              <a:rPr lang="en-US" sz="1400" kern="100" dirty="0">
                <a:effectLst/>
                <a:ea typeface="Calibri" panose="020F0502020204030204" pitchFamily="34" charset="0"/>
              </a:rPr>
              <a:t>0; 7:419-34. </a:t>
            </a:r>
            <a:endParaRPr lang="en-US" sz="1400" dirty="0"/>
          </a:p>
          <a:p>
            <a:pPr marL="342900" indent="-342900">
              <a:buFont typeface="+mj-lt"/>
              <a:buAutoNum type="arabicPeriod"/>
            </a:pPr>
            <a:endParaRPr lang="en-US" sz="14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400" b="0" i="0" dirty="0">
              <a:solidFill>
                <a:schemeClr val="accent6"/>
              </a:solidFill>
              <a:effectLst/>
              <a:latin typeface="Helvetica 45 Light" panose="020B0500000000000000"/>
            </a:endParaRPr>
          </a:p>
          <a:p>
            <a:pPr marL="342900" indent="-342900">
              <a:buFont typeface="+mj-lt"/>
              <a:buAutoNum type="arabicPeriod"/>
            </a:pPr>
            <a:endParaRPr lang="en-US" sz="14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b="1"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u="sng" dirty="0">
              <a:solidFill>
                <a:srgbClr val="0562C1"/>
              </a:solidFill>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latin typeface="Helvetica 45 Light" panose="020B050000000000000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u="sng" spc="-10" dirty="0">
              <a:solidFill>
                <a:schemeClr val="accent6"/>
              </a:solidFill>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a:pPr>
            <a:endParaRPr lang="en-US" sz="1100" dirty="0">
              <a:effectLst/>
              <a:latin typeface="Helvetica 45 Light" panose="020B0500000000000000" pitchFamily="34" charset="0"/>
              <a:ea typeface="Calibri" panose="020F0502020204030204" pitchFamily="34" charset="0"/>
              <a:cs typeface="Arial" panose="020B0604020202020204" pitchFamily="34" charset="0"/>
            </a:endParaRPr>
          </a:p>
          <a:p>
            <a:pPr marL="342900" indent="-342900">
              <a:buFont typeface="+mj-lt"/>
              <a:buAutoNum type="arabicPeriod"/>
            </a:pPr>
            <a:endParaRPr lang="en-US" sz="1100" dirty="0">
              <a:effectLst/>
              <a:latin typeface="Helvetica 45 Light" panose="020B0500000000000000" pitchFamily="34" charset="0"/>
              <a:ea typeface="Calibri" panose="020F0502020204030204" pitchFamily="34" charset="0"/>
            </a:endParaRP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rPr>
              <a:t>Krull, K. R. (2021). </a:t>
            </a:r>
            <a:r>
              <a:rPr lang="en-US" sz="1100" i="1" dirty="0">
                <a:effectLst/>
                <a:latin typeface="Helvetica 45 Light" panose="020B0500000000000000" pitchFamily="34" charset="0"/>
                <a:ea typeface="Calibri" panose="020F0502020204030204" pitchFamily="34" charset="0"/>
              </a:rPr>
              <a:t>Attention deficit hyperactivity disorder in children and adolescents: Treatment with medications</a:t>
            </a:r>
            <a:r>
              <a:rPr lang="en-US" sz="1100" dirty="0">
                <a:effectLst/>
                <a:latin typeface="Helvetica 45 Light" panose="020B0500000000000000" pitchFamily="34" charset="0"/>
                <a:ea typeface="Calibri" panose="020F0502020204030204" pitchFamily="34" charset="0"/>
              </a:rPr>
              <a:t>. (M. </a:t>
            </a:r>
            <a:r>
              <a:rPr lang="en-US" sz="1100" dirty="0" err="1">
                <a:effectLst/>
                <a:latin typeface="Helvetica 45 Light" panose="020B0500000000000000" pitchFamily="34" charset="0"/>
                <a:ea typeface="Calibri" panose="020F0502020204030204" pitchFamily="34" charset="0"/>
              </a:rPr>
              <a:t>Augustyn</a:t>
            </a:r>
            <a:r>
              <a:rPr lang="en-US" sz="1100" dirty="0">
                <a:effectLst/>
                <a:latin typeface="Helvetica 45 Light" panose="020B0500000000000000" pitchFamily="34" charset="0"/>
                <a:ea typeface="Calibri" panose="020F0502020204030204" pitchFamily="34" charset="0"/>
              </a:rPr>
              <a:t>, &amp; M. M. Torchia, Editors) Retrieved from UpToDate: </a:t>
            </a:r>
            <a:r>
              <a:rPr lang="en-US" sz="1100" dirty="0">
                <a:effectLst/>
                <a:latin typeface="Helvetica 45 Light" panose="020B0500000000000000" pitchFamily="34" charset="0"/>
                <a:ea typeface="Calibri" panose="020F0502020204030204" pitchFamily="34" charset="0"/>
                <a:hlinkClick r:id="rId8"/>
              </a:rPr>
              <a:t>https://www.uptodate.com/contents/attention-deficit-hyperactivity-disorder-in-children-and-adolescents-treatment-with-</a:t>
            </a:r>
            <a:endParaRPr lang="en-US" sz="1100" dirty="0">
              <a:effectLst/>
              <a:latin typeface="Helvetica 45 Light" panose="020B0500000000000000" pitchFamily="34" charset="0"/>
              <a:ea typeface="Calibri" panose="020F0502020204030204" pitchFamily="34" charset="0"/>
            </a:endParaRP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Briars, L., &amp; Todd, T. (2016, May 1). A Review of Pharmacological Management of Attention-Deficit/Hyperactivity Disorder.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The Journal of Pediatric Pharmacology and Therapeutics, 21</a:t>
            </a:r>
            <a:r>
              <a:rPr lang="en-US" sz="1100" dirty="0">
                <a:effectLst/>
                <a:latin typeface="Helvetica 45 Light" panose="020B0500000000000000" pitchFamily="34" charset="0"/>
                <a:ea typeface="Calibri" panose="020F0502020204030204" pitchFamily="34" charset="0"/>
                <a:cs typeface="Arial" panose="020B0604020202020204" pitchFamily="34" charset="0"/>
              </a:rPr>
              <a:t>(3), 192-206.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doi:https</a:t>
            </a:r>
            <a:r>
              <a:rPr lang="en-US" sz="1100" dirty="0">
                <a:effectLst/>
                <a:latin typeface="Helvetica 45 Light" panose="020B0500000000000000" pitchFamily="34" charset="0"/>
                <a:ea typeface="Calibri" panose="020F0502020204030204" pitchFamily="34" charset="0"/>
                <a:cs typeface="Arial" panose="020B0604020202020204" pitchFamily="34" charset="0"/>
              </a:rPr>
              <a:t>://doi.org/10.5863/1551-6776-21.3.192</a:t>
            </a:r>
          </a:p>
          <a:p>
            <a:pPr marL="342900" indent="-342900">
              <a:buFont typeface="+mj-lt"/>
              <a:buAutoNum type="arabicPeriod"/>
            </a:pPr>
            <a:r>
              <a:rPr lang="en-US" sz="1100" dirty="0" err="1">
                <a:effectLst/>
                <a:latin typeface="Helvetica 45 Light" panose="020B0500000000000000" pitchFamily="34" charset="0"/>
                <a:ea typeface="Calibri" panose="020F0502020204030204" pitchFamily="34" charset="0"/>
                <a:cs typeface="Arial" panose="020B0604020202020204" pitchFamily="34" charset="0"/>
              </a:rPr>
              <a:t>Verghese</a:t>
            </a:r>
            <a:r>
              <a:rPr lang="en-US" sz="1100" dirty="0">
                <a:effectLst/>
                <a:latin typeface="Helvetica 45 Light" panose="020B0500000000000000" pitchFamily="34" charset="0"/>
                <a:ea typeface="Calibri" panose="020F0502020204030204" pitchFamily="34" charset="0"/>
                <a:cs typeface="Arial" panose="020B0604020202020204" pitchFamily="34" charset="0"/>
              </a:rPr>
              <a:t>, C., &amp;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Abdijadid</a:t>
            </a:r>
            <a:r>
              <a:rPr lang="en-US" sz="1100" dirty="0">
                <a:effectLst/>
                <a:latin typeface="Helvetica 45 Light" panose="020B0500000000000000" pitchFamily="34" charset="0"/>
                <a:ea typeface="Calibri" panose="020F0502020204030204" pitchFamily="34" charset="0"/>
                <a:cs typeface="Arial" panose="020B0604020202020204" pitchFamily="34" charset="0"/>
              </a:rPr>
              <a:t>, S. (2021, May 4). Methylphenidate. In </a:t>
            </a:r>
            <a:r>
              <a:rPr lang="en-US" sz="1100" i="1" dirty="0" err="1">
                <a:effectLst/>
                <a:latin typeface="Helvetica 45 Light" panose="020B0500000000000000" pitchFamily="34" charset="0"/>
                <a:ea typeface="Calibri" panose="020F0502020204030204" pitchFamily="34" charset="0"/>
                <a:cs typeface="Arial" panose="020B0604020202020204" pitchFamily="34" charset="0"/>
              </a:rPr>
              <a:t>StatPearls</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a:t>
            </a:r>
            <a:r>
              <a:rPr lang="en-US" sz="1100" dirty="0">
                <a:effectLst/>
                <a:latin typeface="Helvetica 45 Light" panose="020B0500000000000000" pitchFamily="34" charset="0"/>
                <a:ea typeface="Calibri" panose="020F0502020204030204" pitchFamily="34" charset="0"/>
                <a:cs typeface="Arial" panose="020B0604020202020204" pitchFamily="34" charset="0"/>
              </a:rPr>
              <a:t> Treasure Island (FL):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StatPearls</a:t>
            </a:r>
            <a:r>
              <a:rPr lang="en-US" sz="1100" dirty="0">
                <a:effectLst/>
                <a:latin typeface="Helvetica 45 Light" panose="020B0500000000000000" pitchFamily="34" charset="0"/>
                <a:ea typeface="Calibri" panose="020F0502020204030204" pitchFamily="34" charset="0"/>
                <a:cs typeface="Arial" panose="020B0604020202020204" pitchFamily="34" charset="0"/>
              </a:rPr>
              <a:t> Publishing. Retrieved from National Library of Medicine: https://www.ncbi.nlm.nih.gov/books/NBK482451/</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Drug Facts and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Comparions</a:t>
            </a:r>
            <a:r>
              <a:rPr lang="en-US" sz="1100" dirty="0">
                <a:effectLst/>
                <a:latin typeface="Helvetica 45 Light" panose="020B0500000000000000" pitchFamily="34" charset="0"/>
                <a:ea typeface="Calibri" panose="020F0502020204030204" pitchFamily="34" charset="0"/>
                <a:cs typeface="Arial" panose="020B0604020202020204" pitchFamily="34" charset="0"/>
              </a:rPr>
              <a:t> online. (2019).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Amphetamines</a:t>
            </a:r>
            <a:r>
              <a:rPr lang="en-US" sz="1100" dirty="0">
                <a:effectLst/>
                <a:latin typeface="Helvetica 45 Light" panose="020B0500000000000000" pitchFamily="34" charset="0"/>
                <a:ea typeface="Calibri" panose="020F0502020204030204" pitchFamily="34" charset="0"/>
                <a:cs typeface="Arial" panose="020B0604020202020204" pitchFamily="34" charset="0"/>
              </a:rPr>
              <a:t>. Retrieved November 9, 2021, from Facts &amp; Comparisons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eAnswers</a:t>
            </a:r>
            <a:r>
              <a:rPr lang="en-US" sz="1100" dirty="0">
                <a:effectLst/>
                <a:latin typeface="Helvetica 45 Light" panose="020B0500000000000000" pitchFamily="34" charset="0"/>
                <a:ea typeface="Calibri" panose="020F0502020204030204" pitchFamily="34" charset="0"/>
                <a:cs typeface="Arial" panose="020B0604020202020204" pitchFamily="34" charset="0"/>
              </a:rPr>
              <a:t> online: https://online.factsandcomparisons.com</a:t>
            </a:r>
          </a:p>
          <a:p>
            <a:pPr marL="342900" indent="-342900">
              <a:buFont typeface="+mj-lt"/>
              <a:buAutoNum type="arabicPeriod"/>
            </a:pPr>
            <a:r>
              <a:rPr lang="en-US" sz="1100" dirty="0" err="1">
                <a:effectLst/>
                <a:latin typeface="Helvetica 45 Light" panose="020B0500000000000000" pitchFamily="34" charset="0"/>
                <a:ea typeface="Calibri" panose="020F0502020204030204" pitchFamily="34" charset="0"/>
                <a:cs typeface="Arial" panose="020B0604020202020204" pitchFamily="34" charset="0"/>
              </a:rPr>
              <a:t>Faraone</a:t>
            </a:r>
            <a:r>
              <a:rPr lang="en-US" sz="1100" dirty="0">
                <a:effectLst/>
                <a:latin typeface="Helvetica 45 Light" panose="020B0500000000000000" pitchFamily="34" charset="0"/>
                <a:ea typeface="Calibri" panose="020F0502020204030204" pitchFamily="34" charset="0"/>
                <a:cs typeface="Arial" panose="020B0604020202020204" pitchFamily="34" charset="0"/>
              </a:rPr>
              <a:t>, S. V. (2018, April). The pharmacology of amphetamine and methylphenidate: Relevance to the neurobiology of attention-deficit/hyperactivity disorder and other psychiatric comorbidities.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Neuroscience &amp; Biobehavioral Reviews, 87</a:t>
            </a:r>
            <a:r>
              <a:rPr lang="en-US" sz="1100" dirty="0">
                <a:effectLst/>
                <a:latin typeface="Helvetica 45 Light" panose="020B0500000000000000" pitchFamily="34" charset="0"/>
                <a:ea typeface="Calibri" panose="020F0502020204030204" pitchFamily="34" charset="0"/>
                <a:cs typeface="Arial" panose="020B0604020202020204" pitchFamily="34" charset="0"/>
              </a:rPr>
              <a:t>, 255-270. doi:10.1016/j.neubiorev.2018.02.001</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Pohl, G. M., Van Brunt, D. L., Ye, W., Stoops, W. W., &amp; Johnston, J. A. (2009, June 8). A retrospective claims analysis of combination therapy in the treatment of adult attention-deficit/hyperactivity disorder (ADHD).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BMC Health Services Research, 9</a:t>
            </a:r>
            <a:r>
              <a:rPr lang="en-US" sz="1100" dirty="0">
                <a:effectLst/>
                <a:latin typeface="Helvetica 45 Light" panose="020B0500000000000000" pitchFamily="34" charset="0"/>
                <a:ea typeface="Calibri" panose="020F0502020204030204" pitchFamily="34" charset="0"/>
                <a:cs typeface="Arial" panose="020B0604020202020204" pitchFamily="34" charset="0"/>
              </a:rPr>
              <a:t>(1). doi:10.1186/1472-6963-9-95</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SAMHSA. (2021).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Prescription Stimulant Misuse and Prevention Among Youth and Young Adults.</a:t>
            </a:r>
            <a:r>
              <a:rPr lang="en-US" sz="1100" dirty="0">
                <a:effectLst/>
                <a:latin typeface="Helvetica 45 Light" panose="020B0500000000000000" pitchFamily="34" charset="0"/>
                <a:ea typeface="Calibri" panose="020F0502020204030204" pitchFamily="34" charset="0"/>
                <a:cs typeface="Arial" panose="020B0604020202020204" pitchFamily="34" charset="0"/>
              </a:rPr>
              <a:t> Retrieved from SAMHSA: https://store.samhsa.gov/sites/default/files/SAMHSA_Digital_Download/PEP21-06-01-003.pdf</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Drug Facts and Comparisons online. (2021).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Atomoxetine</a:t>
            </a:r>
            <a:r>
              <a:rPr lang="en-US" sz="1100" dirty="0">
                <a:effectLst/>
                <a:latin typeface="Helvetica 45 Light" panose="020B0500000000000000" pitchFamily="34" charset="0"/>
                <a:ea typeface="Calibri" panose="020F0502020204030204" pitchFamily="34" charset="0"/>
                <a:cs typeface="Arial" panose="020B0604020202020204" pitchFamily="34" charset="0"/>
              </a:rPr>
              <a:t>. Retrieved November 9, 2021, from Facts &amp; Comparisons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eAnswers</a:t>
            </a:r>
            <a:r>
              <a:rPr lang="en-US" sz="1100" dirty="0">
                <a:effectLst/>
                <a:latin typeface="Helvetica 45 Light" panose="020B0500000000000000" pitchFamily="34" charset="0"/>
                <a:ea typeface="Calibri" panose="020F0502020204030204" pitchFamily="34" charset="0"/>
                <a:cs typeface="Arial" panose="020B0604020202020204" pitchFamily="34" charset="0"/>
              </a:rPr>
              <a:t> online: https://online.factsandcomparisons.com</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Drug Facts and Comparisons online. (2021).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Viloxazine</a:t>
            </a:r>
            <a:r>
              <a:rPr lang="en-US" sz="1100" dirty="0">
                <a:effectLst/>
                <a:latin typeface="Helvetica 45 Light" panose="020B0500000000000000" pitchFamily="34" charset="0"/>
                <a:ea typeface="Calibri" panose="020F0502020204030204" pitchFamily="34" charset="0"/>
                <a:cs typeface="Arial" panose="020B0604020202020204" pitchFamily="34" charset="0"/>
              </a:rPr>
              <a:t>. Retrieved November 9, 2021, from Facts &amp; Comparisons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eAnswers</a:t>
            </a:r>
            <a:r>
              <a:rPr lang="en-US" sz="1100" dirty="0">
                <a:effectLst/>
                <a:latin typeface="Helvetica 45 Light" panose="020B0500000000000000" pitchFamily="34" charset="0"/>
                <a:ea typeface="Calibri" panose="020F0502020204030204" pitchFamily="34" charset="0"/>
                <a:cs typeface="Arial" panose="020B0604020202020204" pitchFamily="34" charset="0"/>
              </a:rPr>
              <a:t> online: https://online.factsandcomparisons.com</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Canadian ADHD Resource Alliance. (2020).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Canadian ADHD Practice Guidelines 4.1 Edition.</a:t>
            </a:r>
            <a:r>
              <a:rPr lang="en-US" sz="1100" dirty="0">
                <a:effectLst/>
                <a:latin typeface="Helvetica 45 Light" panose="020B0500000000000000" pitchFamily="34" charset="0"/>
                <a:ea typeface="Calibri" panose="020F0502020204030204" pitchFamily="34" charset="0"/>
                <a:cs typeface="Arial" panose="020B0604020202020204" pitchFamily="34" charset="0"/>
              </a:rPr>
              <a:t> Retrieved from CADDRA: https://www.caddra.ca/wp-content/uploads/Canadian-ADHD-Practice-Guidelines-4.1-January-6-2021.pdf</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Briars, L., &amp; Todd, T. (2016, May 1). A Review of Pharmacological Management of Attention-Deficit/Hyperactivity Disorder.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The Journal of Pediatric Pharmacology and Therapeutics, 21</a:t>
            </a:r>
            <a:r>
              <a:rPr lang="en-US" sz="1100" dirty="0">
                <a:effectLst/>
                <a:latin typeface="Helvetica 45 Light" panose="020B0500000000000000" pitchFamily="34" charset="0"/>
                <a:ea typeface="Calibri" panose="020F0502020204030204" pitchFamily="34" charset="0"/>
                <a:cs typeface="Arial" panose="020B0604020202020204" pitchFamily="34" charset="0"/>
              </a:rPr>
              <a:t>(3), 192-206.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doi:https</a:t>
            </a:r>
            <a:r>
              <a:rPr lang="en-US" sz="1100" dirty="0">
                <a:effectLst/>
                <a:latin typeface="Helvetica 45 Light" panose="020B0500000000000000" pitchFamily="34" charset="0"/>
                <a:ea typeface="Calibri" panose="020F0502020204030204" pitchFamily="34" charset="0"/>
                <a:cs typeface="Arial" panose="020B0604020202020204" pitchFamily="34" charset="0"/>
              </a:rPr>
              <a:t>://doi.org/10.5863/1551-6776-21.3.192</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Yu, C., Garcia-Olivares, J., Candler, S., Schwabe, S., &amp;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Maletic</a:t>
            </a:r>
            <a:r>
              <a:rPr lang="en-US" sz="1100" dirty="0">
                <a:effectLst/>
                <a:latin typeface="Helvetica 45 Light" panose="020B0500000000000000" pitchFamily="34" charset="0"/>
                <a:ea typeface="Calibri" panose="020F0502020204030204" pitchFamily="34" charset="0"/>
                <a:cs typeface="Arial" panose="020B0604020202020204" pitchFamily="34" charset="0"/>
              </a:rPr>
              <a:t>, V. (2020). New Insights into the Mechanism of Action of Viloxazine: Serotonin and Norepinephrine Modulating Properties.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Journal of Experimental Pharmacology, 2020:12</a:t>
            </a:r>
            <a:r>
              <a:rPr lang="en-US" sz="1100" dirty="0">
                <a:effectLst/>
                <a:latin typeface="Helvetica 45 Light" panose="020B0500000000000000" pitchFamily="34" charset="0"/>
                <a:ea typeface="Calibri" panose="020F0502020204030204" pitchFamily="34" charset="0"/>
                <a:cs typeface="Arial" panose="020B0604020202020204" pitchFamily="34" charset="0"/>
              </a:rPr>
              <a:t>, 285-300.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doi:https</a:t>
            </a:r>
            <a:r>
              <a:rPr lang="en-US" sz="1100" dirty="0">
                <a:effectLst/>
                <a:latin typeface="Helvetica 45 Light" panose="020B0500000000000000" pitchFamily="34" charset="0"/>
                <a:ea typeface="Calibri" panose="020F0502020204030204" pitchFamily="34" charset="0"/>
                <a:cs typeface="Arial" panose="020B0604020202020204" pitchFamily="34" charset="0"/>
              </a:rPr>
              <a:t>://doi.org/10.2147/JEP.S256586</a:t>
            </a:r>
          </a:p>
          <a:p>
            <a:pPr marL="342900" indent="-342900">
              <a:buFont typeface="+mj-lt"/>
              <a:buAutoNum type="arabicPeriod"/>
            </a:pPr>
            <a:r>
              <a:rPr lang="en-US" sz="1100" dirty="0">
                <a:effectLst/>
                <a:latin typeface="Helvetica 45 Light" panose="020B0500000000000000" pitchFamily="34" charset="0"/>
                <a:ea typeface="Calibri" panose="020F0502020204030204" pitchFamily="34" charset="0"/>
                <a:cs typeface="Arial" panose="020B0604020202020204" pitchFamily="34" charset="0"/>
              </a:rPr>
              <a:t>Drug Facts and Comparisons online. (2021). </a:t>
            </a:r>
            <a:r>
              <a:rPr lang="en-US" sz="1100" i="1" dirty="0">
                <a:effectLst/>
                <a:latin typeface="Helvetica 45 Light" panose="020B0500000000000000" pitchFamily="34" charset="0"/>
                <a:ea typeface="Calibri" panose="020F0502020204030204" pitchFamily="34" charset="0"/>
                <a:cs typeface="Arial" panose="020B0604020202020204" pitchFamily="34" charset="0"/>
              </a:rPr>
              <a:t>Bupropion</a:t>
            </a:r>
            <a:r>
              <a:rPr lang="en-US" sz="1100" dirty="0">
                <a:effectLst/>
                <a:latin typeface="Helvetica 45 Light" panose="020B0500000000000000" pitchFamily="34" charset="0"/>
                <a:ea typeface="Calibri" panose="020F0502020204030204" pitchFamily="34" charset="0"/>
                <a:cs typeface="Arial" panose="020B0604020202020204" pitchFamily="34" charset="0"/>
              </a:rPr>
              <a:t>. Retrieved November 9, 2021, from Facts &amp; Comparisons </a:t>
            </a:r>
            <a:r>
              <a:rPr lang="en-US" sz="1100" dirty="0" err="1">
                <a:effectLst/>
                <a:latin typeface="Helvetica 45 Light" panose="020B0500000000000000" pitchFamily="34" charset="0"/>
                <a:ea typeface="Calibri" panose="020F0502020204030204" pitchFamily="34" charset="0"/>
                <a:cs typeface="Arial" panose="020B0604020202020204" pitchFamily="34" charset="0"/>
              </a:rPr>
              <a:t>eAnswers</a:t>
            </a:r>
            <a:r>
              <a:rPr lang="en-US" sz="1100" dirty="0">
                <a:effectLst/>
                <a:latin typeface="Helvetica 45 Light" panose="020B0500000000000000" pitchFamily="34" charset="0"/>
                <a:ea typeface="Calibri" panose="020F0502020204030204" pitchFamily="34" charset="0"/>
                <a:cs typeface="Arial" panose="020B0604020202020204" pitchFamily="34" charset="0"/>
              </a:rPr>
              <a:t> online: https://online.factsandcomparisons.com</a:t>
            </a:r>
          </a:p>
          <a:p>
            <a:pPr marL="342900" indent="-342900">
              <a:buFont typeface="+mj-lt"/>
              <a:buAutoNum type="arabicPeriod"/>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131305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06044-25C1-3D87-B394-B461C13BCCE9}"/>
              </a:ext>
            </a:extLst>
          </p:cNvPr>
          <p:cNvSpPr txBox="1"/>
          <p:nvPr/>
        </p:nvSpPr>
        <p:spPr>
          <a:xfrm>
            <a:off x="559292" y="402445"/>
            <a:ext cx="6569475" cy="646331"/>
          </a:xfrm>
          <a:prstGeom prst="rect">
            <a:avLst/>
          </a:prstGeom>
          <a:noFill/>
        </p:spPr>
        <p:txBody>
          <a:bodyPr wrap="square" rtlCol="0">
            <a:spAutoFit/>
          </a:bodyPr>
          <a:lstStyle/>
          <a:p>
            <a:r>
              <a:rPr lang="en-US" sz="3600" b="1" dirty="0">
                <a:latin typeface="+mj-lt"/>
              </a:rPr>
              <a:t>References</a:t>
            </a:r>
          </a:p>
        </p:txBody>
      </p:sp>
      <p:sp>
        <p:nvSpPr>
          <p:cNvPr id="3" name="TextBox 2">
            <a:extLst>
              <a:ext uri="{FF2B5EF4-FFF2-40B4-BE49-F238E27FC236}">
                <a16:creationId xmlns:a16="http://schemas.microsoft.com/office/drawing/2014/main" id="{284B08B4-F0EB-E7D7-9619-DF80CE9FC6E5}"/>
              </a:ext>
            </a:extLst>
          </p:cNvPr>
          <p:cNvSpPr txBox="1"/>
          <p:nvPr/>
        </p:nvSpPr>
        <p:spPr>
          <a:xfrm>
            <a:off x="559292" y="1257978"/>
            <a:ext cx="11425561" cy="9956572"/>
          </a:xfrm>
          <a:prstGeom prst="rect">
            <a:avLst/>
          </a:prstGeom>
          <a:noFill/>
        </p:spPr>
        <p:txBody>
          <a:bodyPr wrap="square" rtlCol="0">
            <a:spAutoFit/>
          </a:bodyPr>
          <a:lstStyle/>
          <a:p>
            <a:pPr marL="342900" indent="-342900">
              <a:buFont typeface="+mj-lt"/>
              <a:buAutoNum type="arabicPeriod" startAt="11"/>
            </a:pPr>
            <a:r>
              <a:rPr lang="en-US" sz="1400" dirty="0"/>
              <a:t>Substance Abuse and Mental Health Services Administration (SAMHSA). (2015). </a:t>
            </a:r>
            <a:r>
              <a:rPr lang="en-US" sz="1400" i="1" dirty="0"/>
              <a:t>Adults with attention deficit disorder and substance use disorders. </a:t>
            </a:r>
            <a:r>
              <a:rPr lang="en-US" sz="1400" dirty="0"/>
              <a:t>Retrieved 2022, from SAMHSA: </a:t>
            </a:r>
            <a:r>
              <a:rPr lang="en-US" sz="1400" dirty="0">
                <a:hlinkClick r:id="rId2"/>
              </a:rPr>
              <a:t>https://store.samhsa.gov/sites/default/files/d7/priv/sma15-4925.pdf</a:t>
            </a:r>
            <a:endParaRPr lang="en-US" sz="1400" dirty="0"/>
          </a:p>
          <a:p>
            <a:pPr marL="342900" indent="-342900">
              <a:buFont typeface="+mj-lt"/>
              <a:buAutoNum type="arabicPeriod" startAt="11"/>
            </a:pPr>
            <a:r>
              <a:rPr lang="en-US" sz="1400" dirty="0"/>
              <a:t>WV ADHD. Guidelines. Available at: https://wvadhd.org/guidelines/. Accessed March 11, 2025.</a:t>
            </a:r>
          </a:p>
          <a:p>
            <a:pPr marL="342900" indent="-342900">
              <a:buFont typeface="+mj-lt"/>
              <a:buAutoNum type="arabicPeriod" startAt="11"/>
            </a:pPr>
            <a:r>
              <a:rPr lang="en-US" sz="1400" dirty="0">
                <a:effectLst/>
                <a:ea typeface="Times New Roman" panose="02020603050405020304" pitchFamily="18" charset="0"/>
              </a:rPr>
              <a:t>Drug</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0" dirty="0">
                <a:effectLst/>
                <a:ea typeface="Times New Roman" panose="02020603050405020304" pitchFamily="18" charset="0"/>
              </a:rPr>
              <a:t> </a:t>
            </a:r>
            <a:r>
              <a:rPr lang="en-US" sz="1400" dirty="0">
                <a:effectLst/>
                <a:ea typeface="Times New Roman" panose="02020603050405020304" pitchFamily="18" charset="0"/>
              </a:rPr>
              <a:t>(2021b).</a:t>
            </a:r>
            <a:r>
              <a:rPr lang="en-US" sz="1400" spc="-20" dirty="0">
                <a:effectLst/>
                <a:ea typeface="Times New Roman" panose="02020603050405020304" pitchFamily="18" charset="0"/>
              </a:rPr>
              <a:t> </a:t>
            </a:r>
            <a:r>
              <a:rPr lang="en-US" sz="1400" i="1" dirty="0">
                <a:effectLst/>
                <a:ea typeface="Times New Roman" panose="02020603050405020304" pitchFamily="18" charset="0"/>
              </a:rPr>
              <a:t>Atomoxetine</a:t>
            </a:r>
            <a:r>
              <a:rPr lang="en-US" sz="1400" dirty="0">
                <a:effectLst/>
                <a:ea typeface="Times New Roman" panose="02020603050405020304" pitchFamily="18" charset="0"/>
              </a:rPr>
              <a:t>.</a:t>
            </a:r>
            <a:r>
              <a:rPr lang="en-US" sz="1400" spc="-2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0" dirty="0">
                <a:effectLst/>
                <a:ea typeface="Times New Roman" panose="02020603050405020304" pitchFamily="18" charset="0"/>
              </a:rPr>
              <a:t> </a:t>
            </a:r>
            <a:r>
              <a:rPr lang="en-US" sz="1400" dirty="0">
                <a:effectLst/>
                <a:ea typeface="Times New Roman" panose="02020603050405020304" pitchFamily="18" charset="0"/>
              </a:rPr>
              <a:t>November</a:t>
            </a:r>
            <a:r>
              <a:rPr lang="en-US" sz="1400" spc="-20" dirty="0">
                <a:effectLst/>
                <a:ea typeface="Times New Roman" panose="02020603050405020304" pitchFamily="18" charset="0"/>
              </a:rPr>
              <a:t> </a:t>
            </a:r>
            <a:r>
              <a:rPr lang="en-US" sz="1400" dirty="0">
                <a:effectLst/>
                <a:ea typeface="Times New Roman" panose="02020603050405020304" pitchFamily="18" charset="0"/>
              </a:rPr>
              <a:t>9,</a:t>
            </a:r>
            <a:r>
              <a:rPr lang="en-US" sz="1400" spc="-20" dirty="0">
                <a:effectLst/>
                <a:ea typeface="Times New Roman" panose="02020603050405020304" pitchFamily="18" charset="0"/>
              </a:rPr>
              <a:t> </a:t>
            </a:r>
            <a:r>
              <a:rPr lang="en-US" sz="1400" dirty="0">
                <a:effectLst/>
                <a:ea typeface="Times New Roman" panose="02020603050405020304" pitchFamily="18" charset="0"/>
              </a:rPr>
              <a:t>2021,</a:t>
            </a:r>
            <a:r>
              <a:rPr lang="en-US" sz="1400" spc="-20" dirty="0">
                <a:effectLst/>
                <a:ea typeface="Times New Roman" panose="02020603050405020304" pitchFamily="18" charset="0"/>
              </a:rPr>
              <a:t> </a:t>
            </a:r>
            <a:r>
              <a:rPr lang="en-US" sz="1400" dirty="0">
                <a:effectLst/>
                <a:ea typeface="Times New Roman" panose="02020603050405020304" pitchFamily="18" charset="0"/>
              </a:rPr>
              <a:t>from</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 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https://online.factsandcomparisons.com</a:t>
            </a:r>
          </a:p>
          <a:p>
            <a:pPr marL="342900" indent="-342900">
              <a:buFont typeface="+mj-lt"/>
              <a:buAutoNum type="arabicPeriod" startAt="11"/>
            </a:pPr>
            <a:r>
              <a:rPr lang="en-US" sz="1400" dirty="0">
                <a:effectLst/>
                <a:ea typeface="Times New Roman" panose="02020603050405020304" pitchFamily="18" charset="0"/>
              </a:rPr>
              <a:t>Drug</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0" dirty="0">
                <a:effectLst/>
                <a:ea typeface="Times New Roman" panose="02020603050405020304" pitchFamily="18" charset="0"/>
              </a:rPr>
              <a:t> </a:t>
            </a:r>
            <a:r>
              <a:rPr lang="en-US" sz="1400" dirty="0">
                <a:effectLst/>
                <a:ea typeface="Times New Roman" panose="02020603050405020304" pitchFamily="18" charset="0"/>
              </a:rPr>
              <a:t>(2021c).</a:t>
            </a:r>
            <a:r>
              <a:rPr lang="en-US" sz="1400" spc="-15" dirty="0">
                <a:effectLst/>
                <a:ea typeface="Times New Roman" panose="02020603050405020304" pitchFamily="18" charset="0"/>
              </a:rPr>
              <a:t> </a:t>
            </a:r>
            <a:r>
              <a:rPr lang="en-US" sz="1400" i="1" dirty="0">
                <a:effectLst/>
                <a:ea typeface="Times New Roman" panose="02020603050405020304" pitchFamily="18" charset="0"/>
              </a:rPr>
              <a:t>Viloxazine</a:t>
            </a:r>
            <a:r>
              <a:rPr lang="en-US" sz="1400" dirty="0">
                <a:effectLst/>
                <a:ea typeface="Times New Roman" panose="02020603050405020304" pitchFamily="18" charset="0"/>
              </a:rPr>
              <a:t>.</a:t>
            </a:r>
            <a:r>
              <a:rPr lang="en-US" sz="1400" spc="-1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0" dirty="0">
                <a:effectLst/>
                <a:ea typeface="Times New Roman" panose="02020603050405020304" pitchFamily="18" charset="0"/>
              </a:rPr>
              <a:t> </a:t>
            </a:r>
            <a:r>
              <a:rPr lang="en-US" sz="1400" dirty="0">
                <a:effectLst/>
                <a:ea typeface="Times New Roman" panose="02020603050405020304" pitchFamily="18" charset="0"/>
              </a:rPr>
              <a:t>November</a:t>
            </a:r>
            <a:r>
              <a:rPr lang="en-US" sz="1400" spc="-25" dirty="0">
                <a:effectLst/>
                <a:ea typeface="Times New Roman" panose="02020603050405020304" pitchFamily="18" charset="0"/>
              </a:rPr>
              <a:t> </a:t>
            </a:r>
            <a:r>
              <a:rPr lang="en-US" sz="1400" dirty="0">
                <a:effectLst/>
                <a:ea typeface="Times New Roman" panose="02020603050405020304" pitchFamily="18" charset="0"/>
              </a:rPr>
              <a:t>9,</a:t>
            </a:r>
            <a:r>
              <a:rPr lang="en-US" sz="1400" spc="-10" dirty="0">
                <a:effectLst/>
                <a:ea typeface="Times New Roman" panose="02020603050405020304" pitchFamily="18" charset="0"/>
              </a:rPr>
              <a:t> </a:t>
            </a:r>
            <a:r>
              <a:rPr lang="en-US" sz="1400" dirty="0">
                <a:effectLst/>
                <a:ea typeface="Times New Roman" panose="02020603050405020304" pitchFamily="18" charset="0"/>
              </a:rPr>
              <a:t>2021,</a:t>
            </a:r>
            <a:r>
              <a:rPr lang="en-US" sz="1400" spc="-25" dirty="0">
                <a:effectLst/>
                <a:ea typeface="Times New Roman" panose="02020603050405020304" pitchFamily="18" charset="0"/>
              </a:rPr>
              <a:t> </a:t>
            </a:r>
            <a:r>
              <a:rPr lang="en-US" sz="1400" dirty="0">
                <a:effectLst/>
                <a:ea typeface="Times New Roman" panose="02020603050405020304" pitchFamily="18" charset="0"/>
              </a:rPr>
              <a:t>from</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a:t>
            </a:r>
            <a:r>
              <a:rPr lang="en-US" sz="1400" u="sng" dirty="0">
                <a:solidFill>
                  <a:srgbClr val="0562C1"/>
                </a:solidFill>
                <a:effectLst/>
                <a:ea typeface="Times New Roman" panose="02020603050405020304" pitchFamily="18" charset="0"/>
                <a:hlinkClick r:id="rId3"/>
              </a:rPr>
              <a:t>https://online.factsandcomparisons.com</a:t>
            </a:r>
            <a:endParaRPr lang="en-US" sz="1400" u="sng" dirty="0">
              <a:solidFill>
                <a:srgbClr val="0562C1"/>
              </a:solidFill>
              <a:effectLst/>
              <a:ea typeface="Times New Roman" panose="02020603050405020304" pitchFamily="18" charset="0"/>
            </a:endParaRPr>
          </a:p>
          <a:p>
            <a:pPr marL="342900" indent="-342900">
              <a:buFont typeface="+mj-lt"/>
              <a:buAutoNum type="arabicPeriod" startAt="11"/>
            </a:pPr>
            <a:r>
              <a:rPr lang="en-US" sz="1400" dirty="0">
                <a:effectLst/>
                <a:ea typeface="Times New Roman" panose="02020603050405020304" pitchFamily="18" charset="0"/>
              </a:rPr>
              <a:t>Drug</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0" dirty="0">
                <a:effectLst/>
                <a:ea typeface="Times New Roman" panose="02020603050405020304" pitchFamily="18" charset="0"/>
              </a:rPr>
              <a:t> </a:t>
            </a:r>
            <a:r>
              <a:rPr lang="en-US" sz="1400" dirty="0">
                <a:effectLst/>
                <a:ea typeface="Times New Roman" panose="02020603050405020304" pitchFamily="18" charset="0"/>
              </a:rPr>
              <a:t>(2019).</a:t>
            </a:r>
            <a:r>
              <a:rPr lang="en-US" sz="1400" spc="-10" dirty="0">
                <a:effectLst/>
                <a:ea typeface="Times New Roman" panose="02020603050405020304" pitchFamily="18" charset="0"/>
              </a:rPr>
              <a:t> </a:t>
            </a:r>
            <a:r>
              <a:rPr lang="en-US" sz="1400" i="1" spc="-10" dirty="0">
                <a:effectLst/>
                <a:ea typeface="Times New Roman" panose="02020603050405020304" pitchFamily="18" charset="0"/>
              </a:rPr>
              <a:t>Guanfacine</a:t>
            </a:r>
            <a:r>
              <a:rPr lang="en-US" sz="1400" dirty="0">
                <a:effectLst/>
                <a:ea typeface="Times New Roman" panose="02020603050405020304" pitchFamily="18" charset="0"/>
              </a:rPr>
              <a:t>.</a:t>
            </a:r>
            <a:r>
              <a:rPr lang="en-US" sz="1400" spc="-1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0" dirty="0">
                <a:effectLst/>
                <a:ea typeface="Times New Roman" panose="02020603050405020304" pitchFamily="18" charset="0"/>
              </a:rPr>
              <a:t> </a:t>
            </a:r>
            <a:r>
              <a:rPr lang="en-US" sz="1400" dirty="0">
                <a:effectLst/>
                <a:ea typeface="Times New Roman" panose="02020603050405020304" pitchFamily="18" charset="0"/>
              </a:rPr>
              <a:t>November</a:t>
            </a:r>
            <a:r>
              <a:rPr lang="en-US" sz="1400" spc="-25" dirty="0">
                <a:effectLst/>
                <a:ea typeface="Times New Roman" panose="02020603050405020304" pitchFamily="18" charset="0"/>
              </a:rPr>
              <a:t> </a:t>
            </a:r>
            <a:r>
              <a:rPr lang="en-US" sz="1400" dirty="0">
                <a:effectLst/>
                <a:ea typeface="Times New Roman" panose="02020603050405020304" pitchFamily="18" charset="0"/>
              </a:rPr>
              <a:t>9,</a:t>
            </a:r>
            <a:r>
              <a:rPr lang="en-US" sz="1400" spc="-10" dirty="0">
                <a:effectLst/>
                <a:ea typeface="Times New Roman" panose="02020603050405020304" pitchFamily="18" charset="0"/>
              </a:rPr>
              <a:t> </a:t>
            </a:r>
            <a:r>
              <a:rPr lang="en-US" sz="1400" dirty="0">
                <a:effectLst/>
                <a:ea typeface="Times New Roman" panose="02020603050405020304" pitchFamily="18" charset="0"/>
              </a:rPr>
              <a:t>2021,</a:t>
            </a:r>
            <a:r>
              <a:rPr lang="en-US" sz="1400" spc="-25" dirty="0">
                <a:effectLst/>
                <a:ea typeface="Times New Roman" panose="02020603050405020304" pitchFamily="18" charset="0"/>
              </a:rPr>
              <a:t> </a:t>
            </a:r>
            <a:r>
              <a:rPr lang="en-US" sz="1400" dirty="0">
                <a:effectLst/>
                <a:ea typeface="Times New Roman" panose="02020603050405020304" pitchFamily="18" charset="0"/>
              </a:rPr>
              <a:t>from</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https://online.factsandcomparisons.com</a:t>
            </a:r>
          </a:p>
          <a:p>
            <a:pPr marL="342900" indent="-342900">
              <a:buFont typeface="+mj-lt"/>
              <a:buAutoNum type="arabicPeriod" startAt="11"/>
            </a:pPr>
            <a:r>
              <a:rPr lang="en-US" sz="1400" dirty="0">
                <a:effectLst/>
                <a:ea typeface="Times New Roman" panose="02020603050405020304" pitchFamily="18" charset="0"/>
              </a:rPr>
              <a:t>Drug</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0" dirty="0">
                <a:effectLst/>
                <a:ea typeface="Times New Roman" panose="02020603050405020304" pitchFamily="18" charset="0"/>
              </a:rPr>
              <a:t> </a:t>
            </a:r>
            <a:r>
              <a:rPr lang="en-US" sz="1400" dirty="0">
                <a:effectLst/>
                <a:ea typeface="Times New Roman" panose="02020603050405020304" pitchFamily="18" charset="0"/>
              </a:rPr>
              <a:t>(2019).</a:t>
            </a:r>
            <a:r>
              <a:rPr lang="en-US" sz="1400" spc="-10" dirty="0">
                <a:effectLst/>
                <a:ea typeface="Times New Roman" panose="02020603050405020304" pitchFamily="18" charset="0"/>
              </a:rPr>
              <a:t> </a:t>
            </a:r>
            <a:r>
              <a:rPr lang="en-US" sz="1400" i="1" spc="-10" dirty="0">
                <a:ea typeface="Times New Roman" panose="02020603050405020304" pitchFamily="18" charset="0"/>
              </a:rPr>
              <a:t>Clonidine</a:t>
            </a:r>
            <a:r>
              <a:rPr lang="en-US" sz="1400" dirty="0">
                <a:effectLst/>
                <a:ea typeface="Times New Roman" panose="02020603050405020304" pitchFamily="18" charset="0"/>
              </a:rPr>
              <a:t>.</a:t>
            </a:r>
            <a:r>
              <a:rPr lang="en-US" sz="1400" spc="-1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0" dirty="0">
                <a:effectLst/>
                <a:ea typeface="Times New Roman" panose="02020603050405020304" pitchFamily="18" charset="0"/>
              </a:rPr>
              <a:t> </a:t>
            </a:r>
            <a:r>
              <a:rPr lang="en-US" sz="1400" dirty="0">
                <a:effectLst/>
                <a:ea typeface="Times New Roman" panose="02020603050405020304" pitchFamily="18" charset="0"/>
              </a:rPr>
              <a:t>November</a:t>
            </a:r>
            <a:r>
              <a:rPr lang="en-US" sz="1400" spc="-25" dirty="0">
                <a:effectLst/>
                <a:ea typeface="Times New Roman" panose="02020603050405020304" pitchFamily="18" charset="0"/>
              </a:rPr>
              <a:t> </a:t>
            </a:r>
            <a:r>
              <a:rPr lang="en-US" sz="1400" dirty="0">
                <a:effectLst/>
                <a:ea typeface="Times New Roman" panose="02020603050405020304" pitchFamily="18" charset="0"/>
              </a:rPr>
              <a:t>9,</a:t>
            </a:r>
            <a:r>
              <a:rPr lang="en-US" sz="1400" spc="-10" dirty="0">
                <a:effectLst/>
                <a:ea typeface="Times New Roman" panose="02020603050405020304" pitchFamily="18" charset="0"/>
              </a:rPr>
              <a:t> </a:t>
            </a:r>
            <a:r>
              <a:rPr lang="en-US" sz="1400" dirty="0">
                <a:effectLst/>
                <a:ea typeface="Times New Roman" panose="02020603050405020304" pitchFamily="18" charset="0"/>
              </a:rPr>
              <a:t>2021,</a:t>
            </a:r>
            <a:r>
              <a:rPr lang="en-US" sz="1400" spc="-25" dirty="0">
                <a:effectLst/>
                <a:ea typeface="Times New Roman" panose="02020603050405020304" pitchFamily="18" charset="0"/>
              </a:rPr>
              <a:t> </a:t>
            </a:r>
            <a:r>
              <a:rPr lang="en-US" sz="1400" dirty="0">
                <a:effectLst/>
                <a:ea typeface="Times New Roman" panose="02020603050405020304" pitchFamily="18" charset="0"/>
              </a:rPr>
              <a:t>from</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a:t>
            </a:r>
            <a:r>
              <a:rPr lang="en-US" sz="1400" dirty="0">
                <a:effectLst/>
                <a:ea typeface="Times New Roman" panose="02020603050405020304" pitchFamily="18" charset="0"/>
                <a:hlinkClick r:id="rId3"/>
              </a:rPr>
              <a:t>https://online.factsandcomparisons.com</a:t>
            </a:r>
            <a:endParaRPr lang="en-US" sz="1400" u="sng" dirty="0">
              <a:solidFill>
                <a:srgbClr val="0562C1"/>
              </a:solidFill>
              <a:effectLst/>
              <a:ea typeface="Times New Roman" panose="02020603050405020304" pitchFamily="18" charset="0"/>
            </a:endParaRPr>
          </a:p>
          <a:p>
            <a:pPr marL="342900" indent="-342900">
              <a:buFont typeface="+mj-lt"/>
              <a:buAutoNum type="arabicPeriod" startAt="11"/>
            </a:pPr>
            <a:r>
              <a:rPr lang="en-US" sz="1400" dirty="0">
                <a:effectLst/>
                <a:ea typeface="Times New Roman" panose="02020603050405020304" pitchFamily="18" charset="0"/>
              </a:rPr>
              <a:t>Drug</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0" dirty="0">
                <a:effectLst/>
                <a:ea typeface="Times New Roman" panose="02020603050405020304" pitchFamily="18" charset="0"/>
              </a:rPr>
              <a:t> </a:t>
            </a:r>
            <a:r>
              <a:rPr lang="en-US" sz="1400" dirty="0">
                <a:effectLst/>
                <a:ea typeface="Times New Roman" panose="02020603050405020304" pitchFamily="18" charset="0"/>
              </a:rPr>
              <a:t>(2021d).</a:t>
            </a:r>
            <a:r>
              <a:rPr lang="en-US" sz="1400" spc="-25" dirty="0">
                <a:effectLst/>
                <a:ea typeface="Times New Roman" panose="02020603050405020304" pitchFamily="18" charset="0"/>
              </a:rPr>
              <a:t> </a:t>
            </a:r>
            <a:r>
              <a:rPr lang="en-US" sz="1400" i="1" dirty="0">
                <a:effectLst/>
                <a:ea typeface="Times New Roman" panose="02020603050405020304" pitchFamily="18" charset="0"/>
              </a:rPr>
              <a:t>Bupropion</a:t>
            </a:r>
            <a:r>
              <a:rPr lang="en-US" sz="1400" dirty="0">
                <a:effectLst/>
                <a:ea typeface="Times New Roman" panose="02020603050405020304" pitchFamily="18" charset="0"/>
              </a:rPr>
              <a:t>.</a:t>
            </a:r>
            <a:r>
              <a:rPr lang="en-US" sz="1400" spc="-1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0" dirty="0">
                <a:effectLst/>
                <a:ea typeface="Times New Roman" panose="02020603050405020304" pitchFamily="18" charset="0"/>
              </a:rPr>
              <a:t> </a:t>
            </a:r>
            <a:r>
              <a:rPr lang="en-US" sz="1400" dirty="0">
                <a:effectLst/>
                <a:ea typeface="Times New Roman" panose="02020603050405020304" pitchFamily="18" charset="0"/>
              </a:rPr>
              <a:t>November</a:t>
            </a:r>
            <a:r>
              <a:rPr lang="en-US" sz="1400" spc="-25" dirty="0">
                <a:effectLst/>
                <a:ea typeface="Times New Roman" panose="02020603050405020304" pitchFamily="18" charset="0"/>
              </a:rPr>
              <a:t> </a:t>
            </a:r>
            <a:r>
              <a:rPr lang="en-US" sz="1400" dirty="0">
                <a:effectLst/>
                <a:ea typeface="Times New Roman" panose="02020603050405020304" pitchFamily="18" charset="0"/>
              </a:rPr>
              <a:t>9,</a:t>
            </a:r>
            <a:r>
              <a:rPr lang="en-US" sz="1400" spc="-10" dirty="0">
                <a:effectLst/>
                <a:ea typeface="Times New Roman" panose="02020603050405020304" pitchFamily="18" charset="0"/>
              </a:rPr>
              <a:t> </a:t>
            </a:r>
            <a:r>
              <a:rPr lang="en-US" sz="1400" dirty="0">
                <a:effectLst/>
                <a:ea typeface="Times New Roman" panose="02020603050405020304" pitchFamily="18" charset="0"/>
              </a:rPr>
              <a:t>2021,</a:t>
            </a:r>
            <a:r>
              <a:rPr lang="en-US" sz="1400" spc="-25" dirty="0">
                <a:effectLst/>
                <a:ea typeface="Times New Roman" panose="02020603050405020304" pitchFamily="18" charset="0"/>
              </a:rPr>
              <a:t> </a:t>
            </a:r>
            <a:r>
              <a:rPr lang="en-US" sz="1400" dirty="0">
                <a:effectLst/>
                <a:ea typeface="Times New Roman" panose="02020603050405020304" pitchFamily="18" charset="0"/>
              </a:rPr>
              <a:t>from</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https://online.factsandcomparisons.com</a:t>
            </a:r>
          </a:p>
          <a:p>
            <a:pPr marL="342900" indent="-342900">
              <a:buFont typeface="+mj-lt"/>
              <a:buAutoNum type="arabicPeriod" startAt="11"/>
            </a:pPr>
            <a:r>
              <a:rPr lang="en-US" sz="1400" dirty="0">
                <a:effectLst/>
                <a:ea typeface="Times New Roman" panose="02020603050405020304" pitchFamily="18" charset="0"/>
              </a:rPr>
              <a:t>Drug</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and</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a:t>
            </a:r>
            <a:r>
              <a:rPr lang="en-US" sz="1400" spc="-20" dirty="0">
                <a:effectLst/>
                <a:ea typeface="Times New Roman" panose="02020603050405020304" pitchFamily="18" charset="0"/>
              </a:rPr>
              <a:t> </a:t>
            </a:r>
            <a:r>
              <a:rPr lang="en-US" sz="1400" dirty="0">
                <a:effectLst/>
                <a:ea typeface="Times New Roman" panose="02020603050405020304" pitchFamily="18" charset="0"/>
              </a:rPr>
              <a:t>online.</a:t>
            </a:r>
            <a:r>
              <a:rPr lang="en-US" sz="1400" spc="-10" dirty="0">
                <a:effectLst/>
                <a:ea typeface="Times New Roman" panose="02020603050405020304" pitchFamily="18" charset="0"/>
              </a:rPr>
              <a:t> </a:t>
            </a:r>
            <a:r>
              <a:rPr lang="en-US" sz="1400" dirty="0">
                <a:effectLst/>
                <a:ea typeface="Times New Roman" panose="02020603050405020304" pitchFamily="18" charset="0"/>
              </a:rPr>
              <a:t>(2019).</a:t>
            </a:r>
            <a:r>
              <a:rPr lang="en-US" sz="1400" spc="-10" dirty="0">
                <a:effectLst/>
                <a:ea typeface="Times New Roman" panose="02020603050405020304" pitchFamily="18" charset="0"/>
              </a:rPr>
              <a:t> </a:t>
            </a:r>
            <a:r>
              <a:rPr lang="en-US" sz="1400" i="1" dirty="0">
                <a:effectLst/>
                <a:ea typeface="Times New Roman" panose="02020603050405020304" pitchFamily="18" charset="0"/>
              </a:rPr>
              <a:t>Modafinil</a:t>
            </a:r>
            <a:r>
              <a:rPr lang="en-US" sz="1400" dirty="0">
                <a:effectLst/>
                <a:ea typeface="Times New Roman" panose="02020603050405020304" pitchFamily="18" charset="0"/>
              </a:rPr>
              <a:t>.</a:t>
            </a:r>
            <a:r>
              <a:rPr lang="en-US" sz="1400" spc="-1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10" dirty="0">
                <a:effectLst/>
                <a:ea typeface="Times New Roman" panose="02020603050405020304" pitchFamily="18" charset="0"/>
              </a:rPr>
              <a:t> </a:t>
            </a:r>
            <a:r>
              <a:rPr lang="en-US" sz="1400" dirty="0">
                <a:effectLst/>
                <a:ea typeface="Times New Roman" panose="02020603050405020304" pitchFamily="18" charset="0"/>
              </a:rPr>
              <a:t>November</a:t>
            </a:r>
            <a:r>
              <a:rPr lang="en-US" sz="1400" spc="-25" dirty="0">
                <a:effectLst/>
                <a:ea typeface="Times New Roman" panose="02020603050405020304" pitchFamily="18" charset="0"/>
              </a:rPr>
              <a:t> </a:t>
            </a:r>
            <a:r>
              <a:rPr lang="en-US" sz="1400" dirty="0">
                <a:effectLst/>
                <a:ea typeface="Times New Roman" panose="02020603050405020304" pitchFamily="18" charset="0"/>
              </a:rPr>
              <a:t>9,</a:t>
            </a:r>
            <a:r>
              <a:rPr lang="en-US" sz="1400" spc="-10" dirty="0">
                <a:effectLst/>
                <a:ea typeface="Times New Roman" panose="02020603050405020304" pitchFamily="18" charset="0"/>
              </a:rPr>
              <a:t> </a:t>
            </a:r>
            <a:r>
              <a:rPr lang="en-US" sz="1400" dirty="0">
                <a:effectLst/>
                <a:ea typeface="Times New Roman" panose="02020603050405020304" pitchFamily="18" charset="0"/>
              </a:rPr>
              <a:t>2021,</a:t>
            </a:r>
            <a:r>
              <a:rPr lang="en-US" sz="1400" spc="-25" dirty="0">
                <a:effectLst/>
                <a:ea typeface="Times New Roman" panose="02020603050405020304" pitchFamily="18" charset="0"/>
              </a:rPr>
              <a:t> </a:t>
            </a:r>
            <a:r>
              <a:rPr lang="en-US" sz="1400" dirty="0">
                <a:effectLst/>
                <a:ea typeface="Times New Roman" panose="02020603050405020304" pitchFamily="18" charset="0"/>
              </a:rPr>
              <a:t>from</a:t>
            </a:r>
            <a:r>
              <a:rPr lang="en-US" sz="1400" spc="-10" dirty="0">
                <a:effectLst/>
                <a:ea typeface="Times New Roman" panose="02020603050405020304" pitchFamily="18" charset="0"/>
              </a:rPr>
              <a:t> </a:t>
            </a:r>
            <a:r>
              <a:rPr lang="en-US" sz="1400" dirty="0">
                <a:effectLst/>
                <a:ea typeface="Times New Roman" panose="02020603050405020304" pitchFamily="18" charset="0"/>
              </a:rPr>
              <a:t>Facts</a:t>
            </a:r>
            <a:r>
              <a:rPr lang="en-US" sz="1400" spc="-20" dirty="0">
                <a:effectLst/>
                <a:ea typeface="Times New Roman" panose="02020603050405020304" pitchFamily="18" charset="0"/>
              </a:rPr>
              <a:t> </a:t>
            </a:r>
            <a:r>
              <a:rPr lang="en-US" sz="1400" dirty="0">
                <a:effectLst/>
                <a:ea typeface="Times New Roman" panose="02020603050405020304" pitchFamily="18" charset="0"/>
              </a:rPr>
              <a:t>&amp;</a:t>
            </a:r>
            <a:r>
              <a:rPr lang="en-US" sz="1400" spc="-10" dirty="0">
                <a:effectLst/>
                <a:ea typeface="Times New Roman" panose="02020603050405020304" pitchFamily="18" charset="0"/>
              </a:rPr>
              <a:t> </a:t>
            </a:r>
            <a:r>
              <a:rPr lang="en-US" sz="1400" dirty="0">
                <a:effectLst/>
                <a:ea typeface="Times New Roman" panose="02020603050405020304" pitchFamily="18" charset="0"/>
              </a:rPr>
              <a:t>Comparisons </a:t>
            </a:r>
            <a:r>
              <a:rPr lang="en-US" sz="1400" dirty="0" err="1">
                <a:effectLst/>
                <a:ea typeface="Times New Roman" panose="02020603050405020304" pitchFamily="18" charset="0"/>
              </a:rPr>
              <a:t>eAnswers</a:t>
            </a:r>
            <a:r>
              <a:rPr lang="en-US" sz="1400" dirty="0">
                <a:effectLst/>
                <a:ea typeface="Times New Roman" panose="02020603050405020304" pitchFamily="18" charset="0"/>
              </a:rPr>
              <a:t> online: https://online.factsandcomparisons.com</a:t>
            </a:r>
          </a:p>
          <a:p>
            <a:pPr marL="342900" indent="-342900">
              <a:buFont typeface="+mj-lt"/>
              <a:buAutoNum type="arabicPeriod" startAt="11"/>
            </a:pPr>
            <a:r>
              <a:rPr lang="en-US" sz="1400" dirty="0" err="1">
                <a:effectLst/>
                <a:ea typeface="Times New Roman" panose="02020603050405020304" pitchFamily="18" charset="0"/>
              </a:rPr>
              <a:t>Donfrancesco</a:t>
            </a:r>
            <a:r>
              <a:rPr lang="en-US" sz="1400" dirty="0">
                <a:effectLst/>
                <a:ea typeface="Times New Roman" panose="02020603050405020304" pitchFamily="18" charset="0"/>
              </a:rPr>
              <a:t>, R., </a:t>
            </a:r>
            <a:r>
              <a:rPr lang="en-US" sz="1400" dirty="0" err="1">
                <a:effectLst/>
                <a:ea typeface="Times New Roman" panose="02020603050405020304" pitchFamily="18" charset="0"/>
              </a:rPr>
              <a:t>Calderoni</a:t>
            </a:r>
            <a:r>
              <a:rPr lang="en-US" sz="1400" dirty="0">
                <a:effectLst/>
                <a:ea typeface="Times New Roman" panose="02020603050405020304" pitchFamily="18" charset="0"/>
              </a:rPr>
              <a:t>, D., &amp; </a:t>
            </a:r>
            <a:r>
              <a:rPr lang="en-US" sz="1400" dirty="0" err="1">
                <a:effectLst/>
                <a:ea typeface="Times New Roman" panose="02020603050405020304" pitchFamily="18" charset="0"/>
              </a:rPr>
              <a:t>Vitiello</a:t>
            </a:r>
            <a:r>
              <a:rPr lang="en-US" sz="1400" dirty="0">
                <a:effectLst/>
                <a:ea typeface="Times New Roman" panose="02020603050405020304" pitchFamily="18" charset="0"/>
              </a:rPr>
              <a:t>, B. (2007). Open-label amantadine in children with attention- deficit/hyperactivity</a:t>
            </a:r>
            <a:r>
              <a:rPr lang="en-US" sz="1400" spc="-25" dirty="0">
                <a:effectLst/>
                <a:ea typeface="Times New Roman" panose="02020603050405020304" pitchFamily="18" charset="0"/>
              </a:rPr>
              <a:t> </a:t>
            </a:r>
            <a:r>
              <a:rPr lang="en-US" sz="1400" dirty="0">
                <a:effectLst/>
                <a:ea typeface="Times New Roman" panose="02020603050405020304" pitchFamily="18" charset="0"/>
              </a:rPr>
              <a:t>disorder.</a:t>
            </a:r>
            <a:r>
              <a:rPr lang="en-US" sz="1400" spc="-25" dirty="0">
                <a:effectLst/>
                <a:ea typeface="Times New Roman" panose="02020603050405020304" pitchFamily="18" charset="0"/>
              </a:rPr>
              <a:t> </a:t>
            </a:r>
            <a:r>
              <a:rPr lang="en-US" sz="1400" i="1" dirty="0">
                <a:effectLst/>
                <a:ea typeface="Times New Roman" panose="02020603050405020304" pitchFamily="18" charset="0"/>
              </a:rPr>
              <a:t>Journal</a:t>
            </a:r>
            <a:r>
              <a:rPr lang="en-US" sz="1400" i="1" spc="-20" dirty="0">
                <a:effectLst/>
                <a:ea typeface="Times New Roman" panose="02020603050405020304" pitchFamily="18" charset="0"/>
              </a:rPr>
              <a:t> </a:t>
            </a:r>
            <a:r>
              <a:rPr lang="en-US" sz="1400" i="1" dirty="0">
                <a:effectLst/>
                <a:ea typeface="Times New Roman" panose="02020603050405020304" pitchFamily="18" charset="0"/>
              </a:rPr>
              <a:t>of</a:t>
            </a:r>
            <a:r>
              <a:rPr lang="en-US" sz="1400" i="1" spc="-20" dirty="0">
                <a:effectLst/>
                <a:ea typeface="Times New Roman" panose="02020603050405020304" pitchFamily="18" charset="0"/>
              </a:rPr>
              <a:t> </a:t>
            </a:r>
            <a:r>
              <a:rPr lang="en-US" sz="1400" i="1" dirty="0">
                <a:effectLst/>
                <a:ea typeface="Times New Roman" panose="02020603050405020304" pitchFamily="18" charset="0"/>
              </a:rPr>
              <a:t>Child</a:t>
            </a:r>
            <a:r>
              <a:rPr lang="en-US" sz="1400" i="1" spc="-25" dirty="0">
                <a:effectLst/>
                <a:ea typeface="Times New Roman" panose="02020603050405020304" pitchFamily="18" charset="0"/>
              </a:rPr>
              <a:t> </a:t>
            </a:r>
            <a:r>
              <a:rPr lang="en-US" sz="1400" i="1" dirty="0">
                <a:effectLst/>
                <a:ea typeface="Times New Roman" panose="02020603050405020304" pitchFamily="18" charset="0"/>
              </a:rPr>
              <a:t>and</a:t>
            </a:r>
            <a:r>
              <a:rPr lang="en-US" sz="1400" i="1" spc="-15" dirty="0">
                <a:effectLst/>
                <a:ea typeface="Times New Roman" panose="02020603050405020304" pitchFamily="18" charset="0"/>
              </a:rPr>
              <a:t> </a:t>
            </a:r>
            <a:r>
              <a:rPr lang="en-US" sz="1400" i="1" dirty="0">
                <a:effectLst/>
                <a:ea typeface="Times New Roman" panose="02020603050405020304" pitchFamily="18" charset="0"/>
              </a:rPr>
              <a:t>Adolescent</a:t>
            </a:r>
            <a:r>
              <a:rPr lang="en-US" sz="1400" i="1" spc="-20" dirty="0">
                <a:effectLst/>
                <a:ea typeface="Times New Roman" panose="02020603050405020304" pitchFamily="18" charset="0"/>
              </a:rPr>
              <a:t> </a:t>
            </a:r>
            <a:r>
              <a:rPr lang="en-US" sz="1400" i="1" dirty="0">
                <a:effectLst/>
                <a:ea typeface="Times New Roman" panose="02020603050405020304" pitchFamily="18" charset="0"/>
              </a:rPr>
              <a:t>Psychopharmacology</a:t>
            </a:r>
            <a:r>
              <a:rPr lang="en-US" sz="1400" dirty="0">
                <a:effectLst/>
                <a:ea typeface="Times New Roman" panose="02020603050405020304" pitchFamily="18" charset="0"/>
              </a:rPr>
              <a:t>,</a:t>
            </a:r>
            <a:r>
              <a:rPr lang="en-US" sz="1400" spc="-30" dirty="0">
                <a:effectLst/>
                <a:ea typeface="Times New Roman" panose="02020603050405020304" pitchFamily="18" charset="0"/>
              </a:rPr>
              <a:t> </a:t>
            </a:r>
            <a:r>
              <a:rPr lang="en-US" sz="1400" i="1" dirty="0">
                <a:effectLst/>
                <a:ea typeface="Times New Roman" panose="02020603050405020304" pitchFamily="18" charset="0"/>
              </a:rPr>
              <a:t>17</a:t>
            </a:r>
            <a:r>
              <a:rPr lang="en-US" sz="1400" dirty="0">
                <a:effectLst/>
                <a:ea typeface="Times New Roman" panose="02020603050405020304" pitchFamily="18" charset="0"/>
              </a:rPr>
              <a:t>(5),</a:t>
            </a:r>
            <a:r>
              <a:rPr lang="en-US" sz="1400" spc="-15" dirty="0">
                <a:effectLst/>
                <a:ea typeface="Times New Roman" panose="02020603050405020304" pitchFamily="18" charset="0"/>
              </a:rPr>
              <a:t> </a:t>
            </a:r>
            <a:r>
              <a:rPr lang="en-US" sz="1400" dirty="0">
                <a:effectLst/>
                <a:ea typeface="Times New Roman" panose="02020603050405020304" pitchFamily="18" charset="0"/>
              </a:rPr>
              <a:t>657–663. </a:t>
            </a:r>
            <a:r>
              <a:rPr lang="en-US" sz="1400" u="sng" spc="-10" dirty="0">
                <a:solidFill>
                  <a:srgbClr val="0562C1"/>
                </a:solidFill>
                <a:effectLst/>
                <a:ea typeface="Times New Roman" panose="02020603050405020304" pitchFamily="18" charset="0"/>
                <a:hlinkClick r:id="rId4"/>
              </a:rPr>
              <a:t>https://doi.org/10.1089/cap.2006.0128</a:t>
            </a:r>
            <a:endParaRPr lang="en-US" sz="1400" u="sng" spc="-10" dirty="0">
              <a:solidFill>
                <a:srgbClr val="0562C1"/>
              </a:solidFill>
              <a:effectLst/>
              <a:ea typeface="Times New Roman" panose="02020603050405020304" pitchFamily="18" charset="0"/>
            </a:endParaRPr>
          </a:p>
          <a:p>
            <a:pPr marL="342900" indent="-342900">
              <a:buFont typeface="+mj-lt"/>
              <a:buAutoNum type="arabicPeriod" startAt="11"/>
            </a:pPr>
            <a:r>
              <a:rPr lang="en-US" sz="1400" dirty="0">
                <a:effectLst/>
                <a:ea typeface="Times New Roman" panose="02020603050405020304" pitchFamily="18" charset="0"/>
              </a:rPr>
              <a:t>Lexi-Drugs.</a:t>
            </a:r>
            <a:r>
              <a:rPr lang="en-US" sz="1400" spc="-30" dirty="0">
                <a:effectLst/>
                <a:ea typeface="Times New Roman" panose="02020603050405020304" pitchFamily="18" charset="0"/>
              </a:rPr>
              <a:t> </a:t>
            </a:r>
            <a:r>
              <a:rPr lang="en-US" sz="1400" dirty="0">
                <a:effectLst/>
                <a:ea typeface="Times New Roman" panose="02020603050405020304" pitchFamily="18" charset="0"/>
              </a:rPr>
              <a:t>(2021,</a:t>
            </a:r>
            <a:r>
              <a:rPr lang="en-US" sz="1400" spc="-30" dirty="0">
                <a:effectLst/>
                <a:ea typeface="Times New Roman" panose="02020603050405020304" pitchFamily="18" charset="0"/>
              </a:rPr>
              <a:t> </a:t>
            </a:r>
            <a:r>
              <a:rPr lang="en-US" sz="1400" dirty="0">
                <a:effectLst/>
                <a:ea typeface="Times New Roman" panose="02020603050405020304" pitchFamily="18" charset="0"/>
              </a:rPr>
              <a:t>December</a:t>
            </a:r>
            <a:r>
              <a:rPr lang="en-US" sz="1400" spc="-45" dirty="0">
                <a:effectLst/>
                <a:ea typeface="Times New Roman" panose="02020603050405020304" pitchFamily="18" charset="0"/>
              </a:rPr>
              <a:t> </a:t>
            </a:r>
            <a:r>
              <a:rPr lang="en-US" sz="1400" dirty="0">
                <a:effectLst/>
                <a:ea typeface="Times New Roman" panose="02020603050405020304" pitchFamily="18" charset="0"/>
              </a:rPr>
              <a:t>7).</a:t>
            </a:r>
            <a:r>
              <a:rPr lang="en-US" sz="1400" spc="-30" dirty="0">
                <a:effectLst/>
                <a:ea typeface="Times New Roman" panose="02020603050405020304" pitchFamily="18" charset="0"/>
              </a:rPr>
              <a:t> </a:t>
            </a:r>
            <a:r>
              <a:rPr lang="en-US" sz="1400" i="1" dirty="0">
                <a:effectLst/>
                <a:ea typeface="Times New Roman" panose="02020603050405020304" pitchFamily="18" charset="0"/>
              </a:rPr>
              <a:t>Desipramine</a:t>
            </a:r>
            <a:r>
              <a:rPr lang="en-US" sz="1400" dirty="0">
                <a:effectLst/>
                <a:ea typeface="Times New Roman" panose="02020603050405020304" pitchFamily="18" charset="0"/>
              </a:rPr>
              <a:t>.</a:t>
            </a:r>
            <a:r>
              <a:rPr lang="en-US" sz="1400" spc="-30" dirty="0">
                <a:effectLst/>
                <a:ea typeface="Times New Roman" panose="02020603050405020304" pitchFamily="18" charset="0"/>
              </a:rPr>
              <a:t> </a:t>
            </a:r>
            <a:r>
              <a:rPr lang="en-US" sz="1400" dirty="0">
                <a:effectLst/>
                <a:ea typeface="Times New Roman" panose="02020603050405020304" pitchFamily="18" charset="0"/>
              </a:rPr>
              <a:t>I.</a:t>
            </a:r>
            <a:r>
              <a:rPr lang="en-US" sz="1400" spc="-30" dirty="0">
                <a:effectLst/>
                <a:ea typeface="Times New Roman" panose="02020603050405020304" pitchFamily="18" charset="0"/>
              </a:rPr>
              <a:t> </a:t>
            </a:r>
            <a:r>
              <a:rPr lang="en-US" sz="1400" dirty="0">
                <a:effectLst/>
                <a:ea typeface="Times New Roman" panose="02020603050405020304" pitchFamily="18" charset="0"/>
              </a:rPr>
              <a:t>Wolters</a:t>
            </a:r>
            <a:r>
              <a:rPr lang="en-US" sz="1400" spc="-40" dirty="0">
                <a:effectLst/>
                <a:ea typeface="Times New Roman" panose="02020603050405020304" pitchFamily="18" charset="0"/>
              </a:rPr>
              <a:t> </a:t>
            </a:r>
            <a:r>
              <a:rPr lang="en-US" sz="1400" dirty="0">
                <a:effectLst/>
                <a:ea typeface="Times New Roman" panose="02020603050405020304" pitchFamily="18" charset="0"/>
              </a:rPr>
              <a:t>Kluwer</a:t>
            </a:r>
            <a:r>
              <a:rPr lang="en-US" sz="1400" spc="-30" dirty="0">
                <a:effectLst/>
                <a:ea typeface="Times New Roman" panose="02020603050405020304" pitchFamily="18" charset="0"/>
              </a:rPr>
              <a:t> </a:t>
            </a:r>
            <a:r>
              <a:rPr lang="en-US" sz="1400" dirty="0">
                <a:effectLst/>
                <a:ea typeface="Times New Roman" panose="02020603050405020304" pitchFamily="18" charset="0"/>
              </a:rPr>
              <a:t>UpToDate</a:t>
            </a:r>
            <a:r>
              <a:rPr lang="en-US" sz="1400" spc="-35" dirty="0">
                <a:effectLst/>
                <a:ea typeface="Times New Roman" panose="02020603050405020304" pitchFamily="18" charset="0"/>
              </a:rPr>
              <a:t> </a:t>
            </a:r>
            <a:r>
              <a:rPr lang="en-US" sz="1400" spc="-10" dirty="0">
                <a:effectLst/>
                <a:ea typeface="Times New Roman" panose="02020603050405020304" pitchFamily="18" charset="0"/>
              </a:rPr>
              <a:t>(Editor).</a:t>
            </a:r>
          </a:p>
          <a:p>
            <a:pPr marL="342900" indent="-342900">
              <a:buFont typeface="+mj-lt"/>
              <a:buAutoNum type="arabicPeriod" startAt="11"/>
            </a:pPr>
            <a:r>
              <a:rPr lang="en-US" sz="1400" dirty="0">
                <a:effectLst/>
                <a:ea typeface="Times New Roman" panose="02020603050405020304" pitchFamily="18" charset="0"/>
              </a:rPr>
              <a:t>National Committee for Quality Assurance (NCQA). (2022). </a:t>
            </a:r>
            <a:r>
              <a:rPr lang="en-US" sz="1400" i="1" dirty="0">
                <a:effectLst/>
                <a:ea typeface="Times New Roman" panose="02020603050405020304" pitchFamily="18" charset="0"/>
              </a:rPr>
              <a:t>Follow-up care for children prescribed ADHD medication</a:t>
            </a:r>
            <a:r>
              <a:rPr lang="en-US" sz="1400" dirty="0">
                <a:effectLst/>
                <a:ea typeface="Times New Roman" panose="02020603050405020304" pitchFamily="18" charset="0"/>
              </a:rPr>
              <a:t>.</a:t>
            </a:r>
            <a:r>
              <a:rPr lang="en-US" sz="1400" spc="-50" dirty="0">
                <a:effectLst/>
                <a:ea typeface="Times New Roman" panose="02020603050405020304" pitchFamily="18" charset="0"/>
              </a:rPr>
              <a:t> </a:t>
            </a:r>
            <a:r>
              <a:rPr lang="en-US" sz="1400" dirty="0">
                <a:effectLst/>
                <a:ea typeface="Times New Roman" panose="02020603050405020304" pitchFamily="18" charset="0"/>
              </a:rPr>
              <a:t>Retrieved</a:t>
            </a:r>
            <a:r>
              <a:rPr lang="en-US" sz="1400" spc="-50" dirty="0">
                <a:effectLst/>
                <a:ea typeface="Times New Roman" panose="02020603050405020304" pitchFamily="18" charset="0"/>
              </a:rPr>
              <a:t> </a:t>
            </a:r>
            <a:r>
              <a:rPr lang="en-US" sz="1400" dirty="0">
                <a:effectLst/>
                <a:ea typeface="Times New Roman" panose="02020603050405020304" pitchFamily="18" charset="0"/>
              </a:rPr>
              <a:t>from</a:t>
            </a:r>
            <a:r>
              <a:rPr lang="en-US" sz="1400" spc="-50" dirty="0">
                <a:effectLst/>
                <a:ea typeface="Times New Roman" panose="02020603050405020304" pitchFamily="18" charset="0"/>
              </a:rPr>
              <a:t> </a:t>
            </a:r>
            <a:r>
              <a:rPr lang="en-US" sz="1400" u="none" strike="noStrike" dirty="0">
                <a:solidFill>
                  <a:srgbClr val="0000FF"/>
                </a:solidFill>
                <a:effectLst/>
                <a:ea typeface="Times New Roman" panose="02020603050405020304" pitchFamily="18" charset="0"/>
                <a:hlinkClick r:id="rId5"/>
              </a:rPr>
              <a:t>www.ncqa.org:</a:t>
            </a:r>
            <a:r>
              <a:rPr lang="en-US" sz="1400" spc="-50" dirty="0">
                <a:effectLst/>
                <a:ea typeface="Times New Roman" panose="02020603050405020304" pitchFamily="18" charset="0"/>
              </a:rPr>
              <a:t> </a:t>
            </a:r>
            <a:r>
              <a:rPr lang="en-US" sz="1400" u="sng" dirty="0">
                <a:solidFill>
                  <a:srgbClr val="0562C1"/>
                </a:solidFill>
                <a:effectLst/>
                <a:ea typeface="Times New Roman" panose="02020603050405020304" pitchFamily="18" charset="0"/>
                <a:hlinkClick r:id="rId6"/>
              </a:rPr>
              <a:t>https://www.ncqa.org/hedis/measures/follow-up-care-for-</a:t>
            </a:r>
            <a:r>
              <a:rPr lang="en-US" sz="1400" dirty="0">
                <a:solidFill>
                  <a:srgbClr val="0562C1"/>
                </a:solidFill>
                <a:effectLst/>
                <a:ea typeface="Times New Roman" panose="02020603050405020304" pitchFamily="18" charset="0"/>
                <a:hlinkClick r:id="rId6"/>
              </a:rPr>
              <a:t> </a:t>
            </a:r>
            <a:r>
              <a:rPr lang="en-US" sz="1400" u="sng" spc="-10" dirty="0">
                <a:solidFill>
                  <a:srgbClr val="0562C1"/>
                </a:solidFill>
                <a:effectLst/>
                <a:ea typeface="Times New Roman" panose="02020603050405020304" pitchFamily="18" charset="0"/>
                <a:hlinkClick r:id="rId6"/>
              </a:rPr>
              <a:t>children-prescribed-</a:t>
            </a:r>
            <a:r>
              <a:rPr lang="en-US" sz="1400" u="sng" spc="-10" dirty="0" err="1">
                <a:solidFill>
                  <a:srgbClr val="0562C1"/>
                </a:solidFill>
                <a:effectLst/>
                <a:ea typeface="Times New Roman" panose="02020603050405020304" pitchFamily="18" charset="0"/>
                <a:hlinkClick r:id="rId6"/>
              </a:rPr>
              <a:t>adhd</a:t>
            </a:r>
            <a:r>
              <a:rPr lang="en-US" sz="1400" u="sng" spc="-10" dirty="0">
                <a:solidFill>
                  <a:srgbClr val="0562C1"/>
                </a:solidFill>
                <a:effectLst/>
                <a:ea typeface="Times New Roman" panose="02020603050405020304" pitchFamily="18" charset="0"/>
                <a:hlinkClick r:id="rId6"/>
              </a:rPr>
              <a:t>-medication</a:t>
            </a:r>
            <a:r>
              <a:rPr lang="en-US" sz="1400" u="sng" spc="-10" dirty="0">
                <a:solidFill>
                  <a:srgbClr val="0562C1"/>
                </a:solidFill>
                <a:ea typeface="Times New Roman" panose="02020603050405020304" pitchFamily="18" charset="0"/>
              </a:rPr>
              <a:t> </a:t>
            </a:r>
          </a:p>
          <a:p>
            <a:pPr marL="342900" indent="-342900">
              <a:buFont typeface="+mj-lt"/>
              <a:buAutoNum type="arabicPeriod" startAt="11"/>
            </a:pPr>
            <a:r>
              <a:rPr lang="en-US" sz="1400" b="0" i="0" dirty="0">
                <a:solidFill>
                  <a:srgbClr val="242424"/>
                </a:solidFill>
                <a:effectLst/>
                <a:latin typeface="Segoe UI" panose="020B0502040204020203" pitchFamily="34" charset="0"/>
              </a:rPr>
              <a:t>West Virginia Board of Pharmacy. (2022). </a:t>
            </a:r>
            <a:r>
              <a:rPr lang="en-US" sz="1400" b="0" i="1" dirty="0">
                <a:solidFill>
                  <a:srgbClr val="242424"/>
                </a:solidFill>
                <a:effectLst/>
                <a:latin typeface="Segoe UI" panose="020B0502040204020203" pitchFamily="34" charset="0"/>
              </a:rPr>
              <a:t>Controlled Substances Monitoring Program (CSMP) Annual Report</a:t>
            </a:r>
            <a:r>
              <a:rPr lang="en-US" sz="1400" b="0" i="0" dirty="0">
                <a:solidFill>
                  <a:srgbClr val="242424"/>
                </a:solidFill>
                <a:effectLst/>
                <a:latin typeface="Segoe UI" panose="020B0502040204020203" pitchFamily="34" charset="0"/>
              </a:rPr>
              <a:t>. Retrieved from </a:t>
            </a:r>
            <a:r>
              <a:rPr lang="en-US" sz="1400" i="0" dirty="0">
                <a:effectLst/>
                <a:latin typeface="Segoe UI" panose="020B0502040204020203" pitchFamily="34" charset="0"/>
                <a:hlinkClick r:id="rId7"/>
              </a:rPr>
              <a:t>https://www.wvbop.com/download_resource.asp?id=414</a:t>
            </a:r>
            <a:r>
              <a:rPr lang="en-US" sz="1400" b="0" i="0" dirty="0">
                <a:solidFill>
                  <a:srgbClr val="242424"/>
                </a:solidFill>
                <a:effectLst/>
                <a:latin typeface="Segoe UI" panose="020B0502040204020203" pitchFamily="34" charset="0"/>
              </a:rPr>
              <a:t>.</a:t>
            </a:r>
            <a:endParaRPr lang="en-US" sz="1400" b="0" i="0" u="sng" spc="-10" dirty="0">
              <a:solidFill>
                <a:srgbClr val="0562C1"/>
              </a:solidFill>
              <a:effectLst/>
              <a:latin typeface="Segoe UI" panose="020B0502040204020203" pitchFamily="34" charset="0"/>
            </a:endParaRPr>
          </a:p>
          <a:p>
            <a:pPr marL="342900" indent="-342900">
              <a:buFont typeface="+mj-lt"/>
              <a:buAutoNum type="arabicPeriod" startAt="11"/>
            </a:pPr>
            <a:r>
              <a:rPr lang="en-US" sz="1400" b="0" i="0" dirty="0">
                <a:solidFill>
                  <a:srgbClr val="242424"/>
                </a:solidFill>
                <a:effectLst/>
                <a:latin typeface="Segoe UI" panose="020B0502040204020203" pitchFamily="34" charset="0"/>
              </a:rPr>
              <a:t>West Virginia Legislature. (2023). </a:t>
            </a:r>
            <a:r>
              <a:rPr lang="en-US" sz="1400" b="0" i="1" dirty="0">
                <a:solidFill>
                  <a:srgbClr val="242424"/>
                </a:solidFill>
                <a:effectLst/>
                <a:latin typeface="Segoe UI" panose="020B0502040204020203" pitchFamily="34" charset="0"/>
              </a:rPr>
              <a:t>West Virginia Code §30-3E-3: Rulemaking</a:t>
            </a:r>
            <a:r>
              <a:rPr lang="en-US" sz="1400" b="0" i="0" dirty="0">
                <a:solidFill>
                  <a:srgbClr val="242424"/>
                </a:solidFill>
                <a:effectLst/>
                <a:latin typeface="Segoe UI" panose="020B0502040204020203" pitchFamily="34" charset="0"/>
              </a:rPr>
              <a:t>. Retrieved from https://code.wvlegislature.gov/30-3E-3/.</a:t>
            </a:r>
            <a:endParaRPr lang="en-US" sz="1400" u="sng" spc="-10" dirty="0">
              <a:solidFill>
                <a:srgbClr val="0562C1"/>
              </a:solidFill>
              <a:latin typeface="Segoe UI" panose="020B0502040204020203" pitchFamily="34" charset="0"/>
            </a:endParaRPr>
          </a:p>
          <a:p>
            <a:endParaRPr lang="en-US" sz="1400" u="sng" spc="-10" dirty="0">
              <a:solidFill>
                <a:srgbClr val="0562C1"/>
              </a:solidFill>
              <a:ea typeface="Times New Roman" panose="02020603050405020304" pitchFamily="18" charset="0"/>
            </a:endParaRPr>
          </a:p>
          <a:p>
            <a:pPr marL="342900" indent="-342900">
              <a:buFont typeface="+mj-lt"/>
              <a:buAutoNum type="arabicPeriod" startAt="11"/>
            </a:pPr>
            <a:endParaRPr lang="en-US" sz="1400" spc="-1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800" spc="-1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800" spc="-1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600" u="sng" dirty="0">
              <a:solidFill>
                <a:srgbClr val="0562C1"/>
              </a:solidFill>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400" dirty="0">
              <a:latin typeface="Helvetica 45 Light" panose="020B0500000000000000"/>
            </a:endParaRPr>
          </a:p>
          <a:p>
            <a:pPr marL="342900" indent="-342900">
              <a:buFont typeface="+mj-lt"/>
              <a:buAutoNum type="arabicPeriod" startAt="11"/>
            </a:pPr>
            <a:endParaRPr lang="en-US" sz="1400" dirty="0">
              <a:latin typeface="Helvetica 45 Light" panose="020B0500000000000000"/>
            </a:endParaRPr>
          </a:p>
          <a:p>
            <a:pPr marL="342900" indent="-342900">
              <a:buFont typeface="+mj-lt"/>
              <a:buAutoNum type="arabicPeriod" startAt="11"/>
            </a:pPr>
            <a:endParaRPr lang="en-US" sz="1400" b="0" i="0" dirty="0">
              <a:solidFill>
                <a:schemeClr val="accent6"/>
              </a:solidFill>
              <a:effectLst/>
              <a:latin typeface="Helvetica 45 Light" panose="020B0500000000000000"/>
            </a:endParaRPr>
          </a:p>
          <a:p>
            <a:pPr marL="342900" indent="-342900">
              <a:buFont typeface="+mj-lt"/>
              <a:buAutoNum type="arabicPeriod" startAt="11"/>
            </a:pPr>
            <a:endParaRPr lang="en-US" sz="14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b="1"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u="sng" dirty="0">
              <a:solidFill>
                <a:srgbClr val="0562C1"/>
              </a:solidFill>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latin typeface="Helvetica 45 Light" panose="020B050000000000000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u="sng" spc="-10" dirty="0">
              <a:solidFill>
                <a:schemeClr val="accent6"/>
              </a:solidFill>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a:ea typeface="Times New Roman" panose="02020603050405020304" pitchFamily="18" charset="0"/>
            </a:endParaRPr>
          </a:p>
          <a:p>
            <a:pPr marL="342900" indent="-342900">
              <a:buFont typeface="+mj-lt"/>
              <a:buAutoNum type="arabicPeriod" startAt="11"/>
            </a:pPr>
            <a:endParaRPr lang="en-US" sz="1100" dirty="0">
              <a:effectLst/>
              <a:latin typeface="Helvetica 45 Light" panose="020B0500000000000000" pitchFamily="34" charset="0"/>
              <a:ea typeface="Calibri" panose="020F0502020204030204" pitchFamily="34" charset="0"/>
              <a:cs typeface="Arial" panose="020B0604020202020204" pitchFamily="34" charset="0"/>
            </a:endParaRPr>
          </a:p>
          <a:p>
            <a:pPr marL="342900" indent="-342900">
              <a:buFont typeface="+mj-lt"/>
              <a:buAutoNum type="arabicPeriod" startAt="11"/>
            </a:pPr>
            <a:endParaRPr lang="en-US" sz="1100" dirty="0">
              <a:effectLst/>
              <a:latin typeface="Helvetica 45 Light" panose="020B0500000000000000" pitchFamily="34" charset="0"/>
              <a:ea typeface="Calibri" panose="020F0502020204030204" pitchFamily="34" charset="0"/>
            </a:endParaRPr>
          </a:p>
          <a:p>
            <a:pPr marL="342900" indent="-342900">
              <a:buFont typeface="+mj-lt"/>
              <a:buAutoNum type="arabicPeriod" startAt="11"/>
            </a:pPr>
            <a:endParaRPr lang="en-US" dirty="0"/>
          </a:p>
        </p:txBody>
      </p:sp>
    </p:spTree>
    <p:extLst>
      <p:ext uri="{BB962C8B-B14F-4D97-AF65-F5344CB8AC3E}">
        <p14:creationId xmlns:p14="http://schemas.microsoft.com/office/powerpoint/2010/main" val="240906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qr code with a pill inside&#10;&#10;Description automatically generated with medium confidence">
            <a:extLst>
              <a:ext uri="{FF2B5EF4-FFF2-40B4-BE49-F238E27FC236}">
                <a16:creationId xmlns:a16="http://schemas.microsoft.com/office/drawing/2014/main" id="{0A7B7333-E56B-B443-0A1F-4892C83B1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521" y="527334"/>
            <a:ext cx="3281186" cy="3281186"/>
          </a:xfrm>
          <a:prstGeom prst="rect">
            <a:avLst/>
          </a:prstGeom>
        </p:spPr>
      </p:pic>
      <p:sp>
        <p:nvSpPr>
          <p:cNvPr id="3" name="Content Placeholder 2">
            <a:extLst>
              <a:ext uri="{FF2B5EF4-FFF2-40B4-BE49-F238E27FC236}">
                <a16:creationId xmlns:a16="http://schemas.microsoft.com/office/drawing/2014/main" id="{0205414D-6E40-BD8A-7CEC-B886419AAC3D}"/>
              </a:ext>
            </a:extLst>
          </p:cNvPr>
          <p:cNvSpPr txBox="1">
            <a:spLocks/>
          </p:cNvSpPr>
          <p:nvPr/>
        </p:nvSpPr>
        <p:spPr>
          <a:xfrm>
            <a:off x="4203289" y="527334"/>
            <a:ext cx="6492240" cy="5257800"/>
          </a:xfrm>
          <a:prstGeom prst="rect">
            <a:avLst/>
          </a:prstGeom>
        </p:spPr>
        <p:txBody>
          <a:bodyPr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D5B"/>
                </a:solidFill>
                <a:latin typeface="Helvetica 45 Light" panose="020B0500000000000000"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D5B"/>
                </a:solidFill>
                <a:latin typeface="Helvetica 45 Light" panose="020B0500000000000000"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D5B"/>
                </a:solidFill>
                <a:latin typeface="Helvetica 45 Light" panose="020B0500000000000000"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400">
                <a:solidFill>
                  <a:schemeClr val="accent6">
                    <a:lumMod val="90000"/>
                    <a:lumOff val="10000"/>
                  </a:schemeClr>
                </a:solidFill>
              </a:rPr>
              <a:t>Contact Us</a:t>
            </a:r>
          </a:p>
          <a:p>
            <a:endParaRPr lang="en-US" sz="2800">
              <a:solidFill>
                <a:schemeClr val="accent6">
                  <a:lumMod val="90000"/>
                  <a:lumOff val="10000"/>
                </a:schemeClr>
              </a:solidFill>
            </a:endParaRPr>
          </a:p>
          <a:p>
            <a:r>
              <a:rPr lang="en-US" sz="2400">
                <a:solidFill>
                  <a:schemeClr val="accent6">
                    <a:lumMod val="90000"/>
                    <a:lumOff val="10000"/>
                  </a:schemeClr>
                </a:solidFill>
              </a:rPr>
              <a:t>Phone: 304-293-2317</a:t>
            </a:r>
          </a:p>
          <a:p>
            <a:endParaRPr lang="en-US" sz="2400">
              <a:solidFill>
                <a:schemeClr val="accent6">
                  <a:lumMod val="90000"/>
                  <a:lumOff val="10000"/>
                </a:schemeClr>
              </a:solidFill>
            </a:endParaRPr>
          </a:p>
          <a:p>
            <a:r>
              <a:rPr lang="en-US" sz="2400">
                <a:solidFill>
                  <a:schemeClr val="accent6">
                    <a:lumMod val="90000"/>
                    <a:lumOff val="10000"/>
                  </a:schemeClr>
                </a:solidFill>
              </a:rPr>
              <a:t>Email: </a:t>
            </a:r>
            <a:r>
              <a:rPr lang="en-US" sz="2400">
                <a:solidFill>
                  <a:schemeClr val="accent6">
                    <a:lumMod val="90000"/>
                    <a:lumOff val="10000"/>
                  </a:schemeClr>
                </a:solidFill>
                <a:hlinkClick r:id="rId3">
                  <a:extLst>
                    <a:ext uri="{A12FA001-AC4F-418D-AE19-62706E023703}">
                      <ahyp:hlinkClr xmlns:ahyp="http://schemas.microsoft.com/office/drawing/2018/hyperlinkcolor" val="tx"/>
                    </a:ext>
                  </a:extLst>
                </a:hlinkClick>
              </a:rPr>
              <a:t>wvadhd@hsc.wvu.edu</a:t>
            </a:r>
            <a:endParaRPr lang="en-US" sz="2400">
              <a:solidFill>
                <a:schemeClr val="accent6">
                  <a:lumMod val="90000"/>
                  <a:lumOff val="10000"/>
                </a:schemeClr>
              </a:solidFill>
            </a:endParaRPr>
          </a:p>
          <a:p>
            <a:endParaRPr lang="en-US" sz="2400">
              <a:solidFill>
                <a:schemeClr val="accent6">
                  <a:lumMod val="90000"/>
                  <a:lumOff val="10000"/>
                </a:schemeClr>
              </a:solidFill>
            </a:endParaRPr>
          </a:p>
          <a:p>
            <a:r>
              <a:rPr lang="en-US" sz="2400">
                <a:solidFill>
                  <a:schemeClr val="accent6">
                    <a:lumMod val="90000"/>
                    <a:lumOff val="10000"/>
                  </a:schemeClr>
                </a:solidFill>
              </a:rPr>
              <a:t>Website: </a:t>
            </a:r>
            <a:r>
              <a:rPr lang="en-US" sz="2400">
                <a:solidFill>
                  <a:schemeClr val="accent6">
                    <a:lumMod val="90000"/>
                    <a:lumOff val="10000"/>
                  </a:schemeClr>
                </a:solidFill>
                <a:hlinkClick r:id="rId4">
                  <a:extLst>
                    <a:ext uri="{A12FA001-AC4F-418D-AE19-62706E023703}">
                      <ahyp:hlinkClr xmlns:ahyp="http://schemas.microsoft.com/office/drawing/2018/hyperlinkcolor" val="tx"/>
                    </a:ext>
                  </a:extLst>
                </a:hlinkClick>
              </a:rPr>
              <a:t>https://pharmacy.hsc.wvu.edu/rdtp/academic-detailing/</a:t>
            </a:r>
            <a:endParaRPr lang="en-US" sz="2400">
              <a:solidFill>
                <a:schemeClr val="accent6">
                  <a:lumMod val="90000"/>
                  <a:lumOff val="10000"/>
                </a:schemeClr>
              </a:solidFill>
            </a:endParaRPr>
          </a:p>
          <a:p>
            <a:endParaRPr lang="en-US" sz="2200"/>
          </a:p>
        </p:txBody>
      </p:sp>
      <p:pic>
        <p:nvPicPr>
          <p:cNvPr id="4" name="Picture 3" descr="A picture containing text, graphic design, font, poster&#10;&#10;Description automatically generated">
            <a:extLst>
              <a:ext uri="{FF2B5EF4-FFF2-40B4-BE49-F238E27FC236}">
                <a16:creationId xmlns:a16="http://schemas.microsoft.com/office/drawing/2014/main" id="{1F90E2D5-1B3E-8E91-553F-F9C40340F7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31" y="2167927"/>
            <a:ext cx="3830855" cy="2348491"/>
          </a:xfrm>
          <a:prstGeom prst="rect">
            <a:avLst/>
          </a:prstGeom>
        </p:spPr>
      </p:pic>
    </p:spTree>
    <p:extLst>
      <p:ext uri="{BB962C8B-B14F-4D97-AF65-F5344CB8AC3E}">
        <p14:creationId xmlns:p14="http://schemas.microsoft.com/office/powerpoint/2010/main" val="357468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8A9F4-0B72-4975-B229-7EC05F6898C4}"/>
              </a:ext>
            </a:extLst>
          </p:cNvPr>
          <p:cNvSpPr/>
          <p:nvPr/>
        </p:nvSpPr>
        <p:spPr>
          <a:xfrm>
            <a:off x="9996407" y="5829916"/>
            <a:ext cx="2056106" cy="1028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43A324-CE11-CA7E-72B1-E32E68238583}"/>
              </a:ext>
            </a:extLst>
          </p:cNvPr>
          <p:cNvSpPr txBox="1"/>
          <p:nvPr/>
        </p:nvSpPr>
        <p:spPr>
          <a:xfrm>
            <a:off x="0" y="4346193"/>
            <a:ext cx="3998561" cy="2286000"/>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3200" b="1" kern="1200" spc="-50" baseline="0" dirty="0">
                <a:solidFill>
                  <a:srgbClr val="FFFFFF"/>
                </a:solidFill>
                <a:latin typeface="+mj-lt"/>
                <a:ea typeface="+mj-ea"/>
                <a:cs typeface="+mj-cs"/>
              </a:rPr>
              <a:t>Medications</a:t>
            </a:r>
            <a:r>
              <a:rPr lang="en-US" sz="3200" b="1" spc="-50" dirty="0">
                <a:solidFill>
                  <a:srgbClr val="FFFFFF"/>
                </a:solidFill>
                <a:latin typeface="+mj-lt"/>
                <a:ea typeface="+mj-ea"/>
                <a:cs typeface="+mj-cs"/>
              </a:rPr>
              <a:t> by Age</a:t>
            </a:r>
            <a:endParaRPr lang="en-US" sz="3200" b="1" kern="1200" spc="-50" baseline="0" dirty="0">
              <a:solidFill>
                <a:srgbClr val="FFFFFF"/>
              </a:solidFill>
              <a:latin typeface="+mj-lt"/>
              <a:ea typeface="+mj-ea"/>
              <a:cs typeface="+mj-cs"/>
            </a:endParaRPr>
          </a:p>
        </p:txBody>
      </p:sp>
      <p:graphicFrame>
        <p:nvGraphicFramePr>
          <p:cNvPr id="21" name="TextBox 18">
            <a:extLst>
              <a:ext uri="{FF2B5EF4-FFF2-40B4-BE49-F238E27FC236}">
                <a16:creationId xmlns:a16="http://schemas.microsoft.com/office/drawing/2014/main" id="{E731E0EA-CD60-DE2A-39B4-DCC22B6813C3}"/>
              </a:ext>
            </a:extLst>
          </p:cNvPr>
          <p:cNvGraphicFramePr/>
          <p:nvPr>
            <p:extLst>
              <p:ext uri="{D42A27DB-BD31-4B8C-83A1-F6EECF244321}">
                <p14:modId xmlns:p14="http://schemas.microsoft.com/office/powerpoint/2010/main" val="478112801"/>
              </p:ext>
            </p:extLst>
          </p:nvPr>
        </p:nvGraphicFramePr>
        <p:xfrm>
          <a:off x="4138047" y="0"/>
          <a:ext cx="805395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1">
            <a:extLst>
              <a:ext uri="{FF2B5EF4-FFF2-40B4-BE49-F238E27FC236}">
                <a16:creationId xmlns:a16="http://schemas.microsoft.com/office/drawing/2014/main" id="{25344F1C-E9C6-46AA-ADAB-5DA92DF11B1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300565" y="105740"/>
            <a:ext cx="1397430" cy="1284258"/>
          </a:xfrm>
          <a:prstGeom prst="rect">
            <a:avLst/>
          </a:prstGeom>
        </p:spPr>
      </p:pic>
      <p:pic>
        <p:nvPicPr>
          <p:cNvPr id="23" name="Picture 4">
            <a:extLst>
              <a:ext uri="{FF2B5EF4-FFF2-40B4-BE49-F238E27FC236}">
                <a16:creationId xmlns:a16="http://schemas.microsoft.com/office/drawing/2014/main" id="{9D785BBA-BDCE-410B-99BF-28F9A59273B6}"/>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295708" y="1575828"/>
            <a:ext cx="1407144" cy="11621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4" name="Picture 23" descr="Adolescents' right to take part in society">
            <a:extLst>
              <a:ext uri="{FF2B5EF4-FFF2-40B4-BE49-F238E27FC236}">
                <a16:creationId xmlns:a16="http://schemas.microsoft.com/office/drawing/2014/main" id="{7D390F86-E5C9-4729-AA3C-80676094E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0295" y="3092895"/>
            <a:ext cx="1387700" cy="11621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6" name="Picture 2" descr="Chronic Diseases in America | CDC">
            <a:extLst>
              <a:ext uri="{FF2B5EF4-FFF2-40B4-BE49-F238E27FC236}">
                <a16:creationId xmlns:a16="http://schemas.microsoft.com/office/drawing/2014/main" id="{9E62A78B-E951-409A-83DA-23851C78B5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6392" y="4609962"/>
            <a:ext cx="2045776" cy="960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E86320-2623-0877-CA99-A0739DB31873}"/>
              </a:ext>
            </a:extLst>
          </p:cNvPr>
          <p:cNvSpPr txBox="1"/>
          <p:nvPr/>
        </p:nvSpPr>
        <p:spPr>
          <a:xfrm>
            <a:off x="5807034" y="1787584"/>
            <a:ext cx="3811979" cy="369332"/>
          </a:xfrm>
          <a:prstGeom prst="rect">
            <a:avLst/>
          </a:prstGeom>
          <a:noFill/>
          <a:ln w="76200">
            <a:solidFill>
              <a:srgbClr val="FFFF00"/>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2831EF11-571B-A924-2EC6-E4BCEFCF9B2F}"/>
              </a:ext>
            </a:extLst>
          </p:cNvPr>
          <p:cNvSpPr txBox="1"/>
          <p:nvPr/>
        </p:nvSpPr>
        <p:spPr>
          <a:xfrm>
            <a:off x="5807034" y="3489317"/>
            <a:ext cx="3811979" cy="369332"/>
          </a:xfrm>
          <a:prstGeom prst="rect">
            <a:avLst/>
          </a:prstGeom>
          <a:noFill/>
          <a:ln w="76200">
            <a:solidFill>
              <a:srgbClr val="FFFF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DC1AE890-672B-5CFF-0F98-78C405A78E1A}"/>
              </a:ext>
            </a:extLst>
          </p:cNvPr>
          <p:cNvSpPr txBox="1"/>
          <p:nvPr/>
        </p:nvSpPr>
        <p:spPr>
          <a:xfrm>
            <a:off x="5710052" y="5173658"/>
            <a:ext cx="3811979" cy="369332"/>
          </a:xfrm>
          <a:prstGeom prst="rect">
            <a:avLst/>
          </a:prstGeom>
          <a:noFill/>
          <a:ln w="76200">
            <a:solidFill>
              <a:srgbClr val="FFFF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8F48697-8BE5-58A5-1383-4ED202455056}"/>
              </a:ext>
            </a:extLst>
          </p:cNvPr>
          <p:cNvSpPr txBox="1"/>
          <p:nvPr/>
        </p:nvSpPr>
        <p:spPr>
          <a:xfrm>
            <a:off x="6073238" y="1038483"/>
            <a:ext cx="3448793" cy="351515"/>
          </a:xfrm>
          <a:prstGeom prst="rect">
            <a:avLst/>
          </a:prstGeom>
          <a:noFill/>
          <a:ln w="76200">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val="33022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circle, logo&#10;&#10;Description automatically generated">
            <a:extLst>
              <a:ext uri="{FF2B5EF4-FFF2-40B4-BE49-F238E27FC236}">
                <a16:creationId xmlns:a16="http://schemas.microsoft.com/office/drawing/2014/main" id="{D6E971EB-E371-8670-B48F-956B1F652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55" y="-1975306"/>
            <a:ext cx="10871587" cy="10458540"/>
          </a:xfrm>
          <a:prstGeom prst="rect">
            <a:avLst/>
          </a:prstGeom>
        </p:spPr>
      </p:pic>
      <p:sp>
        <p:nvSpPr>
          <p:cNvPr id="2" name="TextBox 1">
            <a:extLst>
              <a:ext uri="{FF2B5EF4-FFF2-40B4-BE49-F238E27FC236}">
                <a16:creationId xmlns:a16="http://schemas.microsoft.com/office/drawing/2014/main" id="{E81556C5-0DB1-D60F-C3CB-8D6E1721CD51}"/>
              </a:ext>
            </a:extLst>
          </p:cNvPr>
          <p:cNvSpPr txBox="1"/>
          <p:nvPr/>
        </p:nvSpPr>
        <p:spPr>
          <a:xfrm>
            <a:off x="3225508" y="4861218"/>
            <a:ext cx="5210176" cy="1208279"/>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D5B"/>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srgbClr val="002D5B"/>
                </a:solidFill>
                <a:effectLst/>
                <a:uLnTx/>
                <a:uFillTx/>
                <a:latin typeface="Calibri" panose="020F0502020204030204"/>
                <a:ea typeface="+mn-ea"/>
                <a:cs typeface="+mn-cs"/>
              </a:rPr>
              <a:t>First-line in preschool and school-aged children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D5B"/>
                </a:solidFill>
                <a:effectLst/>
                <a:uLnTx/>
                <a:uFillTx/>
                <a:latin typeface="Calibri" panose="020F0502020204030204"/>
                <a:ea typeface="+mn-ea"/>
                <a:cs typeface="+mn-cs"/>
              </a:rPr>
              <a:t>**First-line in school-aged children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D5B"/>
                </a:solidFill>
                <a:effectLst/>
                <a:uLnTx/>
                <a:uFillTx/>
                <a:latin typeface="Calibri" panose="020F0502020204030204"/>
                <a:ea typeface="+mn-ea"/>
                <a:cs typeface="+mn-cs"/>
              </a:rPr>
              <a:t>***First-line in school-aged children and adolescents</a:t>
            </a:r>
          </a:p>
        </p:txBody>
      </p:sp>
    </p:spTree>
    <p:extLst>
      <p:ext uri="{BB962C8B-B14F-4D97-AF65-F5344CB8AC3E}">
        <p14:creationId xmlns:p14="http://schemas.microsoft.com/office/powerpoint/2010/main" val="322394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miling hospital staff">
            <a:extLst>
              <a:ext uri="{FF2B5EF4-FFF2-40B4-BE49-F238E27FC236}">
                <a16:creationId xmlns:a16="http://schemas.microsoft.com/office/drawing/2014/main" id="{56537CBF-ECB5-4777-BACD-ACC5E0AFBFC8}"/>
              </a:ext>
            </a:extLst>
          </p:cNvPr>
          <p:cNvPicPr preferRelativeResize="0">
            <a:picLocks noGrp="1" noChangeArrowheads="1"/>
          </p:cNvPicPr>
          <p:nvPr>
            <p:ph type="pic" idx="1"/>
          </p:nvPr>
        </p:nvPicPr>
        <p:blipFill>
          <a:blip r:embed="rId3">
            <a:alphaModFix amt="18000"/>
            <a:extLst>
              <a:ext uri="{28A0092B-C50C-407E-A947-70E740481C1C}">
                <a14:useLocalDpi xmlns:a14="http://schemas.microsoft.com/office/drawing/2010/main" val="0"/>
              </a:ext>
            </a:extLst>
          </a:blip>
          <a:srcRect t="21247" b="21247"/>
          <a:stretch/>
        </p:blipFill>
        <p:spPr bwMode="auto">
          <a:xfrm>
            <a:off x="25831" y="0"/>
            <a:ext cx="12166169" cy="4743450"/>
          </a:xfrm>
          <a:prstGeom prst="rect">
            <a:avLst/>
          </a:prstGeom>
          <a:noFill/>
          <a:ln w="101600" cap="sq">
            <a:solidFill>
              <a:srgbClr val="FDFDFD"/>
            </a:solidFill>
            <a:miter lim="800000"/>
          </a:ln>
          <a:effectLst/>
        </p:spPr>
      </p:pic>
      <p:sp>
        <p:nvSpPr>
          <p:cNvPr id="2" name="Title 1">
            <a:extLst>
              <a:ext uri="{FF2B5EF4-FFF2-40B4-BE49-F238E27FC236}">
                <a16:creationId xmlns:a16="http://schemas.microsoft.com/office/drawing/2014/main" id="{E521FE26-DAFD-061F-9AE3-3A19C54A2DBC}"/>
              </a:ext>
            </a:extLst>
          </p:cNvPr>
          <p:cNvSpPr>
            <a:spLocks noGrp="1"/>
          </p:cNvSpPr>
          <p:nvPr>
            <p:ph type="title"/>
          </p:nvPr>
        </p:nvSpPr>
        <p:spPr>
          <a:xfrm>
            <a:off x="25831" y="5074920"/>
            <a:ext cx="12166169" cy="822960"/>
          </a:xfrm>
        </p:spPr>
        <p:txBody>
          <a:bodyPr anchor="ctr">
            <a:normAutofit/>
          </a:bodyPr>
          <a:lstStyle/>
          <a:p>
            <a:pPr algn="ctr"/>
            <a:r>
              <a:rPr lang="en-US" sz="4400" b="1" dirty="0">
                <a:effectLst/>
                <a:latin typeface="+mj-lt"/>
              </a:rPr>
              <a:t>Considerations for </a:t>
            </a:r>
            <a:r>
              <a:rPr lang="en-US" sz="4400" b="1" dirty="0">
                <a:latin typeface="+mj-lt"/>
              </a:rPr>
              <a:t>S</a:t>
            </a:r>
            <a:r>
              <a:rPr lang="en-US" sz="4400" b="1" dirty="0">
                <a:effectLst/>
                <a:latin typeface="+mj-lt"/>
              </a:rPr>
              <a:t>electing an ADHD Agent </a:t>
            </a:r>
            <a:endParaRPr lang="en-US" sz="4400" b="1" dirty="0">
              <a:latin typeface="+mj-lt"/>
            </a:endParaRPr>
          </a:p>
        </p:txBody>
      </p:sp>
      <p:sp>
        <p:nvSpPr>
          <p:cNvPr id="3" name="Content Placeholder 2">
            <a:extLst>
              <a:ext uri="{FF2B5EF4-FFF2-40B4-BE49-F238E27FC236}">
                <a16:creationId xmlns:a16="http://schemas.microsoft.com/office/drawing/2014/main" id="{628B77BB-D3C7-2F13-C5B7-00B7E0DBCDB9}"/>
              </a:ext>
            </a:extLst>
          </p:cNvPr>
          <p:cNvSpPr>
            <a:spLocks noGrp="1"/>
          </p:cNvSpPr>
          <p:nvPr>
            <p:ph type="body" sz="half" idx="2"/>
          </p:nvPr>
        </p:nvSpPr>
        <p:spPr>
          <a:xfrm>
            <a:off x="399630" y="960120"/>
            <a:ext cx="11792370" cy="2640330"/>
          </a:xfrm>
        </p:spPr>
        <p:txBody>
          <a:bodyPr>
            <a:noAutofit/>
          </a:bodyPr>
          <a:lstStyle/>
          <a:p>
            <a:pPr>
              <a:buFont typeface="Wingdings" panose="05000000000000000000" pitchFamily="2" charset="2"/>
              <a:buChar char="§"/>
            </a:pPr>
            <a:r>
              <a:rPr lang="en-US" sz="3200" b="1" dirty="0">
                <a:solidFill>
                  <a:schemeClr val="accent6"/>
                </a:solidFill>
                <a:latin typeface="+mn-lt"/>
              </a:rPr>
              <a:t>Patient/caregiver preference </a:t>
            </a:r>
          </a:p>
          <a:p>
            <a:pPr>
              <a:buFont typeface="Wingdings" panose="05000000000000000000" pitchFamily="2" charset="2"/>
              <a:buChar char="§"/>
            </a:pPr>
            <a:r>
              <a:rPr lang="en-US" sz="3200" b="1" dirty="0">
                <a:solidFill>
                  <a:schemeClr val="accent6"/>
                </a:solidFill>
                <a:latin typeface="+mn-lt"/>
              </a:rPr>
              <a:t>Patient’s age</a:t>
            </a:r>
          </a:p>
          <a:p>
            <a:pPr>
              <a:buFont typeface="Wingdings" panose="05000000000000000000" pitchFamily="2" charset="2"/>
              <a:buChar char="§"/>
            </a:pPr>
            <a:r>
              <a:rPr lang="en-US" sz="3200" b="1" dirty="0">
                <a:solidFill>
                  <a:schemeClr val="accent6"/>
                </a:solidFill>
                <a:latin typeface="+mn-lt"/>
              </a:rPr>
              <a:t>Medical/family/social history</a:t>
            </a:r>
          </a:p>
          <a:p>
            <a:pPr>
              <a:buFont typeface="Wingdings" panose="05000000000000000000" pitchFamily="2" charset="2"/>
              <a:buChar char="§"/>
            </a:pPr>
            <a:r>
              <a:rPr lang="en-US" sz="3200" b="1" dirty="0">
                <a:solidFill>
                  <a:schemeClr val="accent6"/>
                </a:solidFill>
                <a:latin typeface="+mn-lt"/>
              </a:rPr>
              <a:t>Symptom severity</a:t>
            </a:r>
          </a:p>
          <a:p>
            <a:pPr>
              <a:buFont typeface="Wingdings" panose="05000000000000000000" pitchFamily="2" charset="2"/>
              <a:buChar char="§"/>
            </a:pPr>
            <a:r>
              <a:rPr lang="en-US" sz="3200" b="1" dirty="0">
                <a:solidFill>
                  <a:schemeClr val="accent6"/>
                </a:solidFill>
                <a:latin typeface="+mn-lt"/>
              </a:rPr>
              <a:t>Current medications and previous trials </a:t>
            </a:r>
          </a:p>
          <a:p>
            <a:pPr>
              <a:buFont typeface="Wingdings" panose="05000000000000000000" pitchFamily="2" charset="2"/>
              <a:buChar char="§"/>
            </a:pPr>
            <a:r>
              <a:rPr lang="en-US" sz="3200" b="1" dirty="0">
                <a:solidFill>
                  <a:schemeClr val="accent6"/>
                </a:solidFill>
                <a:latin typeface="+mn-lt"/>
              </a:rPr>
              <a:t>Timing of needed coverage </a:t>
            </a:r>
          </a:p>
          <a:p>
            <a:pPr>
              <a:buFont typeface="Wingdings" panose="05000000000000000000" pitchFamily="2" charset="2"/>
              <a:buChar char="§"/>
            </a:pPr>
            <a:r>
              <a:rPr lang="en-US" sz="3200" b="1" dirty="0">
                <a:solidFill>
                  <a:schemeClr val="accent6"/>
                </a:solidFill>
                <a:latin typeface="+mn-lt"/>
              </a:rPr>
              <a:t>Cost</a:t>
            </a:r>
          </a:p>
        </p:txBody>
      </p:sp>
      <p:pic>
        <p:nvPicPr>
          <p:cNvPr id="6" name="Graphic 5" descr="Pinch Zoom Out outline">
            <a:extLst>
              <a:ext uri="{FF2B5EF4-FFF2-40B4-BE49-F238E27FC236}">
                <a16:creationId xmlns:a16="http://schemas.microsoft.com/office/drawing/2014/main" id="{EA0D0BE7-86FC-44BA-B651-19445445AB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8770" y="-250104"/>
            <a:ext cx="4265909" cy="4265909"/>
          </a:xfrm>
          <a:prstGeom prst="rect">
            <a:avLst/>
          </a:prstGeom>
        </p:spPr>
      </p:pic>
    </p:spTree>
    <p:extLst>
      <p:ext uri="{BB962C8B-B14F-4D97-AF65-F5344CB8AC3E}">
        <p14:creationId xmlns:p14="http://schemas.microsoft.com/office/powerpoint/2010/main" val="100726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206-1292-63B1-578C-189D086C4C5B}"/>
              </a:ext>
            </a:extLst>
          </p:cNvPr>
          <p:cNvSpPr>
            <a:spLocks noGrp="1"/>
          </p:cNvSpPr>
          <p:nvPr>
            <p:ph type="title"/>
          </p:nvPr>
        </p:nvSpPr>
        <p:spPr>
          <a:xfrm>
            <a:off x="0" y="1451137"/>
            <a:ext cx="4098471" cy="2286000"/>
          </a:xfrm>
        </p:spPr>
        <p:txBody>
          <a:bodyPr anchor="ctr">
            <a:normAutofit/>
          </a:bodyPr>
          <a:lstStyle/>
          <a:p>
            <a:pPr algn="ctr"/>
            <a:r>
              <a:rPr lang="en-US" sz="5400" b="1" dirty="0">
                <a:latin typeface="+mj-lt"/>
              </a:rPr>
              <a:t>Stimulants</a:t>
            </a:r>
          </a:p>
        </p:txBody>
      </p:sp>
      <p:pic>
        <p:nvPicPr>
          <p:cNvPr id="14" name="Picture 2">
            <a:extLst>
              <a:ext uri="{FF2B5EF4-FFF2-40B4-BE49-F238E27FC236}">
                <a16:creationId xmlns:a16="http://schemas.microsoft.com/office/drawing/2014/main" id="{ECBB0BD2-583E-4AC4-A276-E324F6AA2A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46187" y="5262220"/>
            <a:ext cx="2251129" cy="1001421"/>
          </a:xfrm>
          <a:prstGeom prst="rect">
            <a:avLst/>
          </a:prstGeom>
          <a:solidFill>
            <a:schemeClr val="bg1"/>
          </a:solidFill>
        </p:spPr>
      </p:pic>
      <p:pic>
        <p:nvPicPr>
          <p:cNvPr id="15" name="Content Placeholder 7" descr="methylphenidate - Wikidata">
            <a:extLst>
              <a:ext uri="{FF2B5EF4-FFF2-40B4-BE49-F238E27FC236}">
                <a16:creationId xmlns:a16="http://schemas.microsoft.com/office/drawing/2014/main" id="{E37840FE-540B-4A79-8317-902E39A4A105}"/>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7704840" y="5037509"/>
            <a:ext cx="1921345" cy="156937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0E6382FE-EB55-D6C1-0856-F8B6CCA7770A}"/>
              </a:ext>
            </a:extLst>
          </p:cNvPr>
          <p:cNvSpPr>
            <a:spLocks noGrp="1"/>
          </p:cNvSpPr>
          <p:nvPr>
            <p:ph type="body" sz="half" idx="2"/>
          </p:nvPr>
        </p:nvSpPr>
        <p:spPr>
          <a:xfrm>
            <a:off x="4098471" y="594359"/>
            <a:ext cx="8093529" cy="3379124"/>
          </a:xfrm>
        </p:spPr>
        <p:txBody>
          <a:bodyPr>
            <a:normAutofit/>
          </a:bodyPr>
          <a:lstStyle/>
          <a:p>
            <a:pPr algn="ctr"/>
            <a:r>
              <a:rPr lang="en-US" sz="3200" b="1" dirty="0">
                <a:solidFill>
                  <a:schemeClr val="accent1"/>
                </a:solidFill>
                <a:latin typeface="+mn-lt"/>
              </a:rPr>
              <a:t>Methylphenidates versus Amphetamines</a:t>
            </a:r>
            <a:r>
              <a:rPr lang="en-US" b="1" dirty="0">
                <a:solidFill>
                  <a:schemeClr val="accent1"/>
                </a:solidFill>
                <a:latin typeface="+mn-lt"/>
              </a:rPr>
              <a:t>	</a:t>
            </a:r>
          </a:p>
        </p:txBody>
      </p:sp>
      <p:sp>
        <p:nvSpPr>
          <p:cNvPr id="10" name="TextBox 9">
            <a:extLst>
              <a:ext uri="{FF2B5EF4-FFF2-40B4-BE49-F238E27FC236}">
                <a16:creationId xmlns:a16="http://schemas.microsoft.com/office/drawing/2014/main" id="{11CD4500-0D24-5E53-1679-03A23081A41C}"/>
              </a:ext>
            </a:extLst>
          </p:cNvPr>
          <p:cNvSpPr txBox="1"/>
          <p:nvPr/>
        </p:nvSpPr>
        <p:spPr>
          <a:xfrm>
            <a:off x="3967360" y="1522477"/>
            <a:ext cx="8093529" cy="3231654"/>
          </a:xfrm>
          <a:prstGeom prst="rect">
            <a:avLst/>
          </a:prstGeom>
          <a:noFill/>
        </p:spPr>
        <p:txBody>
          <a:bodyPr wrap="square" rtlCol="0">
            <a:spAutoFit/>
          </a:bodyPr>
          <a:lstStyle/>
          <a:p>
            <a:pPr algn="ctr"/>
            <a:r>
              <a:rPr lang="en-US" sz="2400" b="1" dirty="0"/>
              <a:t>Stimulants are effective in 75-80% of children with ADHD</a:t>
            </a:r>
            <a:r>
              <a:rPr lang="en-US" sz="2400" b="1" baseline="30000" dirty="0"/>
              <a:t> 3</a:t>
            </a:r>
          </a:p>
          <a:p>
            <a:endParaRPr lang="en-US" sz="2400" dirty="0"/>
          </a:p>
          <a:p>
            <a:pPr marL="742950" lvl="1" indent="-285750">
              <a:buFont typeface="Wingdings" panose="05000000000000000000" pitchFamily="2" charset="2"/>
              <a:buChar char="§"/>
            </a:pPr>
            <a:r>
              <a:rPr lang="en-US" sz="2400" dirty="0"/>
              <a:t>40% of children will respond to both methylphenidates and amphetamines</a:t>
            </a:r>
            <a:r>
              <a:rPr lang="en-US" sz="2400" baseline="30000" dirty="0"/>
              <a:t>1</a:t>
            </a:r>
            <a:endParaRPr lang="en-US" sz="2400" dirty="0"/>
          </a:p>
          <a:p>
            <a:pPr marL="742950" lvl="1" indent="-285750">
              <a:buFont typeface="Wingdings" panose="05000000000000000000" pitchFamily="2" charset="2"/>
              <a:buChar char="§"/>
            </a:pPr>
            <a:r>
              <a:rPr lang="en-US" sz="2400" dirty="0"/>
              <a:t>40% will respond to either one but not the other</a:t>
            </a:r>
            <a:r>
              <a:rPr lang="en-US" sz="2400" baseline="30000" dirty="0"/>
              <a:t> 1</a:t>
            </a:r>
            <a:endParaRPr lang="en-US" sz="2400" dirty="0"/>
          </a:p>
          <a:p>
            <a:pPr marL="742950" lvl="1" indent="-285750">
              <a:buFont typeface="Wingdings" panose="05000000000000000000" pitchFamily="2" charset="2"/>
              <a:buChar char="§"/>
            </a:pPr>
            <a:r>
              <a:rPr lang="en-US" sz="2400" dirty="0"/>
              <a:t>20-35% will not respond to either methylphenidates or amphetamines</a:t>
            </a:r>
            <a:r>
              <a:rPr lang="en-US" sz="2400" baseline="30000" dirty="0"/>
              <a:t>4</a:t>
            </a:r>
          </a:p>
          <a:p>
            <a:endParaRPr lang="en-US" dirty="0"/>
          </a:p>
          <a:p>
            <a:endParaRPr lang="en-US" dirty="0"/>
          </a:p>
        </p:txBody>
      </p:sp>
      <p:graphicFrame>
        <p:nvGraphicFramePr>
          <p:cNvPr id="16" name="Chart 15">
            <a:extLst>
              <a:ext uri="{FF2B5EF4-FFF2-40B4-BE49-F238E27FC236}">
                <a16:creationId xmlns:a16="http://schemas.microsoft.com/office/drawing/2014/main" id="{41B62E4B-5321-40CB-A26D-83F8B549FF1B}"/>
              </a:ext>
            </a:extLst>
          </p:cNvPr>
          <p:cNvGraphicFramePr/>
          <p:nvPr>
            <p:extLst>
              <p:ext uri="{D42A27DB-BD31-4B8C-83A1-F6EECF244321}">
                <p14:modId xmlns:p14="http://schemas.microsoft.com/office/powerpoint/2010/main" val="1865812608"/>
              </p:ext>
            </p:extLst>
          </p:nvPr>
        </p:nvGraphicFramePr>
        <p:xfrm>
          <a:off x="175685" y="3424228"/>
          <a:ext cx="3526489" cy="28394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261801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FB087D-6620-440A-B43F-11C76024E740}" vid="{2BB0C47F-2EC9-4EB0-91E5-5496C21A41A2}"/>
    </a:ext>
  </a:extLst>
</a:theme>
</file>

<file path=ppt/theme/theme10.xml><?xml version="1.0" encoding="utf-8"?>
<a:theme xmlns:a="http://schemas.openxmlformats.org/drawingml/2006/main" name="1_Retrospect">
  <a:themeElements>
    <a:clrScheme name="Custom 1">
      <a:dk1>
        <a:srgbClr val="002D5B"/>
      </a:dk1>
      <a:lt1>
        <a:srgbClr val="FFFFFF"/>
      </a:lt1>
      <a:dk2>
        <a:srgbClr val="E9AA21"/>
      </a:dk2>
      <a:lt2>
        <a:srgbClr val="E77824"/>
      </a:lt2>
      <a:accent1>
        <a:srgbClr val="056B38"/>
      </a:accent1>
      <a:accent2>
        <a:srgbClr val="97CB72"/>
      </a:accent2>
      <a:accent3>
        <a:srgbClr val="002D5B"/>
      </a:accent3>
      <a:accent4>
        <a:srgbClr val="002D5B"/>
      </a:accent4>
      <a:accent5>
        <a:srgbClr val="002D5B"/>
      </a:accent5>
      <a:accent6>
        <a:srgbClr val="002D5B"/>
      </a:accent6>
      <a:hlink>
        <a:srgbClr val="E9AA21"/>
      </a:hlink>
      <a:folHlink>
        <a:srgbClr val="002D5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AA43009F-E269-4C33-922B-9FC7C49ABCBB}" vid="{DB102599-E275-4EA6-AD15-A3729304882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FB087D-6620-440A-B43F-11C76024E740}" vid="{C9A650CE-763B-4A92-9D1B-A3C719EE3797}"/>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FB087D-6620-440A-B43F-11C76024E740}" vid="{EB8B9B6E-5099-4A7E-A79D-C5EB8BB9A25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FB087D-6620-440A-B43F-11C76024E740}" vid="{5B33C324-7128-4587-8392-B70B0FCDB09C}"/>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FB087D-6620-440A-B43F-11C76024E740}" vid="{2CEAAA15-F66E-42B9-99BE-474CBBAC320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FB087D-6620-440A-B43F-11C76024E740}" vid="{C9A650CE-763B-4A92-9D1B-A3C719EE3797}"/>
    </a:ext>
  </a:extLst>
</a:theme>
</file>

<file path=ppt/theme/theme7.xml><?xml version="1.0" encoding="utf-8"?>
<a:theme xmlns:a="http://schemas.openxmlformats.org/drawingml/2006/main" name="Retrospect">
  <a:themeElements>
    <a:clrScheme name="Custom 1">
      <a:dk1>
        <a:srgbClr val="002D5B"/>
      </a:dk1>
      <a:lt1>
        <a:srgbClr val="FFFFFF"/>
      </a:lt1>
      <a:dk2>
        <a:srgbClr val="E9AA21"/>
      </a:dk2>
      <a:lt2>
        <a:srgbClr val="E77824"/>
      </a:lt2>
      <a:accent1>
        <a:srgbClr val="056B38"/>
      </a:accent1>
      <a:accent2>
        <a:srgbClr val="97CB72"/>
      </a:accent2>
      <a:accent3>
        <a:srgbClr val="002D5B"/>
      </a:accent3>
      <a:accent4>
        <a:srgbClr val="002D5B"/>
      </a:accent4>
      <a:accent5>
        <a:srgbClr val="002D5B"/>
      </a:accent5>
      <a:accent6>
        <a:srgbClr val="002D5B"/>
      </a:accent6>
      <a:hlink>
        <a:srgbClr val="E9AA21"/>
      </a:hlink>
      <a:folHlink>
        <a:srgbClr val="002D5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AA43009F-E269-4C33-922B-9FC7C49ABCBB}" vid="{64D3B579-8C52-40A3-AEA9-46E14033DFF3}"/>
    </a:ext>
  </a:extLst>
</a:theme>
</file>

<file path=ppt/theme/theme8.xml><?xml version="1.0" encoding="utf-8"?>
<a:theme xmlns:a="http://schemas.openxmlformats.org/drawingml/2006/main" name="3_Retrospect">
  <a:themeElements>
    <a:clrScheme name="Custom 1">
      <a:dk1>
        <a:srgbClr val="002D5B"/>
      </a:dk1>
      <a:lt1>
        <a:srgbClr val="FFFFFF"/>
      </a:lt1>
      <a:dk2>
        <a:srgbClr val="E9AA21"/>
      </a:dk2>
      <a:lt2>
        <a:srgbClr val="E77824"/>
      </a:lt2>
      <a:accent1>
        <a:srgbClr val="056B38"/>
      </a:accent1>
      <a:accent2>
        <a:srgbClr val="97CB72"/>
      </a:accent2>
      <a:accent3>
        <a:srgbClr val="002D5B"/>
      </a:accent3>
      <a:accent4>
        <a:srgbClr val="002D5B"/>
      </a:accent4>
      <a:accent5>
        <a:srgbClr val="002D5B"/>
      </a:accent5>
      <a:accent6>
        <a:srgbClr val="002D5B"/>
      </a:accent6>
      <a:hlink>
        <a:srgbClr val="E9AA21"/>
      </a:hlink>
      <a:folHlink>
        <a:srgbClr val="002D5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AA43009F-E269-4C33-922B-9FC7C49ABCBB}" vid="{763C829B-515C-4035-9E5E-0AE6ABAC5C7E}"/>
    </a:ext>
  </a:extLst>
</a:theme>
</file>

<file path=ppt/theme/theme9.xml><?xml version="1.0" encoding="utf-8"?>
<a:theme xmlns:a="http://schemas.openxmlformats.org/drawingml/2006/main" name="2_Retrospect">
  <a:themeElements>
    <a:clrScheme name="Custom 1">
      <a:dk1>
        <a:srgbClr val="002D5B"/>
      </a:dk1>
      <a:lt1>
        <a:srgbClr val="FFFFFF"/>
      </a:lt1>
      <a:dk2>
        <a:srgbClr val="E9AA21"/>
      </a:dk2>
      <a:lt2>
        <a:srgbClr val="E77824"/>
      </a:lt2>
      <a:accent1>
        <a:srgbClr val="056B38"/>
      </a:accent1>
      <a:accent2>
        <a:srgbClr val="97CB72"/>
      </a:accent2>
      <a:accent3>
        <a:srgbClr val="002D5B"/>
      </a:accent3>
      <a:accent4>
        <a:srgbClr val="002D5B"/>
      </a:accent4>
      <a:accent5>
        <a:srgbClr val="002D5B"/>
      </a:accent5>
      <a:accent6>
        <a:srgbClr val="002D5B"/>
      </a:accent6>
      <a:hlink>
        <a:srgbClr val="E9AA21"/>
      </a:hlink>
      <a:folHlink>
        <a:srgbClr val="002D5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AA43009F-E269-4C33-922B-9FC7C49ABCBB}" vid="{DFA8F212-1422-455F-8918-987B1FA529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c25941c-e58f-4302-9b24-34d6bbfce9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C324F6F9EC274DA8D84EBA6EB523DF" ma:contentTypeVersion="12" ma:contentTypeDescription="Create a new document." ma:contentTypeScope="" ma:versionID="c95c3ac6cab753c0b2bd6ba316e64128">
  <xsd:schema xmlns:xsd="http://www.w3.org/2001/XMLSchema" xmlns:xs="http://www.w3.org/2001/XMLSchema" xmlns:p="http://schemas.microsoft.com/office/2006/metadata/properties" xmlns:ns3="cc25941c-e58f-4302-9b24-34d6bbfce9b7" xmlns:ns4="2776652a-a5fe-4ecd-b121-2893427de6e7" targetNamespace="http://schemas.microsoft.com/office/2006/metadata/properties" ma:root="true" ma:fieldsID="d673b41eefd4b0ab0e91298ffc92ce01" ns3:_="" ns4:_="">
    <xsd:import namespace="cc25941c-e58f-4302-9b24-34d6bbfce9b7"/>
    <xsd:import namespace="2776652a-a5fe-4ecd-b121-2893427de6e7"/>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5941c-e58f-4302-9b24-34d6bbfce9b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76652a-a5fe-4ecd-b121-2893427de6e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CBA80-01AD-4513-B78A-F667593FE8A8}">
  <ds:schemaRefs>
    <ds:schemaRef ds:uri="http://schemas.microsoft.com/sharepoint/v3/contenttype/forms"/>
  </ds:schemaRefs>
</ds:datastoreItem>
</file>

<file path=customXml/itemProps2.xml><?xml version="1.0" encoding="utf-8"?>
<ds:datastoreItem xmlns:ds="http://schemas.openxmlformats.org/officeDocument/2006/customXml" ds:itemID="{092A9A9E-9526-44E5-9CB1-96462F5F5415}">
  <ds:schemaRefs>
    <ds:schemaRef ds:uri="http://purl.org/dc/dcmitype/"/>
    <ds:schemaRef ds:uri="cc25941c-e58f-4302-9b24-34d6bbfce9b7"/>
    <ds:schemaRef ds:uri="http://schemas.openxmlformats.org/package/2006/metadata/core-properties"/>
    <ds:schemaRef ds:uri="http://www.w3.org/XML/1998/namespace"/>
    <ds:schemaRef ds:uri="http://purl.org/dc/terms/"/>
    <ds:schemaRef ds:uri="2776652a-a5fe-4ecd-b121-2893427de6e7"/>
    <ds:schemaRef ds:uri="http://schemas.microsoft.com/office/2006/documentManagement/types"/>
    <ds:schemaRef ds:uri="http://purl.org/dc/elements/1.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7D399B3-E42E-46B4-B079-CC25B7AD0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5941c-e58f-4302-9b24-34d6bbfce9b7"/>
    <ds:schemaRef ds:uri="2776652a-a5fe-4ecd-b121-2893427de6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WV ACC Powerpoint template - Multicolored</Template>
  <TotalTime>5779</TotalTime>
  <Words>13595</Words>
  <Application>Microsoft Office PowerPoint</Application>
  <PresentationFormat>Widescreen</PresentationFormat>
  <Paragraphs>870</Paragraphs>
  <Slides>53</Slides>
  <Notes>49</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53</vt:i4>
      </vt:variant>
    </vt:vector>
  </HeadingPairs>
  <TitlesOfParts>
    <vt:vector size="72" baseType="lpstr">
      <vt:lpstr>Amasis MT Pro</vt:lpstr>
      <vt:lpstr>Arial</vt:lpstr>
      <vt:lpstr>Brush Script MT</vt:lpstr>
      <vt:lpstr>Calibri</vt:lpstr>
      <vt:lpstr>Helvetica 45 Light</vt:lpstr>
      <vt:lpstr>Segoe UI</vt:lpstr>
      <vt:lpstr>Söhne</vt:lpstr>
      <vt:lpstr>Times New Roman</vt:lpstr>
      <vt:lpstr>Wingdings</vt:lpstr>
      <vt:lpstr>1_Custom Design</vt:lpstr>
      <vt:lpstr>2_Custom Design</vt:lpstr>
      <vt:lpstr>4_Custom Design</vt:lpstr>
      <vt:lpstr>Custom Design</vt:lpstr>
      <vt:lpstr>3_Custom Design</vt:lpstr>
      <vt:lpstr>5_Custom Design</vt:lpstr>
      <vt:lpstr>Retrospect</vt:lpstr>
      <vt:lpstr>3_Retrospect</vt:lpstr>
      <vt:lpstr>2_Retrospect</vt:lpstr>
      <vt:lpstr>1_Retrospect</vt:lpstr>
      <vt:lpstr>Unlocking Focus: Breakthrough Pharmacological Treatments for ADHD</vt:lpstr>
      <vt:lpstr>Disclosures</vt:lpstr>
      <vt:lpstr>Learning Assessment Questions</vt:lpstr>
      <vt:lpstr>Objectives</vt:lpstr>
      <vt:lpstr>PowerPoint Presentation</vt:lpstr>
      <vt:lpstr>PowerPoint Presentation</vt:lpstr>
      <vt:lpstr>PowerPoint Presentation</vt:lpstr>
      <vt:lpstr>Considerations for Selecting an ADHD Agent </vt:lpstr>
      <vt:lpstr>Stimulants</vt:lpstr>
      <vt:lpstr>Stimulants: Mechanism of Action</vt:lpstr>
      <vt:lpstr>Adverse Effects of Stimulants</vt:lpstr>
      <vt:lpstr>Contraindications and Precautions for Stimulants</vt:lpstr>
      <vt:lpstr>PowerPoint Presentation</vt:lpstr>
      <vt:lpstr>Benefits of Long-Acting Stimulants </vt:lpstr>
      <vt:lpstr>Preventing Peak and Valley Effects</vt:lpstr>
      <vt:lpstr>Higher Likelihood of Monotherapy</vt:lpstr>
      <vt:lpstr>Long-Acting Stimulants: Reducing Potential for Misuse</vt:lpstr>
      <vt:lpstr>PowerPoint Presentation</vt:lpstr>
      <vt:lpstr>PowerPoint Presentation</vt:lpstr>
      <vt:lpstr>PowerPoint Presentation</vt:lpstr>
      <vt:lpstr>PowerPoint Presentation</vt:lpstr>
      <vt:lpstr>PowerPoint Presentation</vt:lpstr>
      <vt:lpstr>PowerPoint Presentation</vt:lpstr>
      <vt:lpstr>Selective Norepinephrine Re-uptake Inhibitors  </vt:lpstr>
      <vt:lpstr>Atomoxetine13 </vt:lpstr>
      <vt:lpstr>Viloxazine14</vt:lpstr>
      <vt:lpstr>Alpha-2 Agonists </vt:lpstr>
      <vt:lpstr>Off-label Use for ADHD</vt:lpstr>
      <vt:lpstr>Bupropion17</vt:lpstr>
      <vt:lpstr>Modafinil18</vt:lpstr>
      <vt:lpstr>Amantadine19</vt:lpstr>
      <vt:lpstr>Tricyclic Antidepressants (TCAs)20</vt:lpstr>
      <vt:lpstr>Monitoring, and Follow-up</vt:lpstr>
      <vt:lpstr>Risk Reduction</vt:lpstr>
      <vt:lpstr>Practical Tips for Prescribing and Monitoring </vt:lpstr>
      <vt:lpstr>Drug Holiday Planned period when  medication therapy is temporarily discontinued</vt:lpstr>
      <vt:lpstr>Prescriptive Authority for Nurse Practitioners22</vt:lpstr>
      <vt:lpstr>Schedule 2 non-narcotics22</vt:lpstr>
      <vt:lpstr>West Virginia Controlled Substance Monitoring Program (CSMP)23</vt:lpstr>
      <vt:lpstr>Summary</vt:lpstr>
      <vt:lpstr>Learning Assessment Question #1</vt:lpstr>
      <vt:lpstr>Learning Assessment Question #1</vt:lpstr>
      <vt:lpstr>Learning Assessment Question #2</vt:lpstr>
      <vt:lpstr>Learning Assessment Question #2</vt:lpstr>
      <vt:lpstr>Learning Assessment Question #3</vt:lpstr>
      <vt:lpstr>Learning Assessment Question #3</vt:lpstr>
      <vt:lpstr>Learning Assessment Question #4</vt:lpstr>
      <vt:lpstr>Learning Assessment Question #4</vt:lpstr>
      <vt:lpstr>Learning Assessment Question #5</vt:lpstr>
      <vt:lpstr>Learning Assessment Question #5</vt:lpstr>
      <vt:lpstr>PowerPoint Presentation</vt:lpstr>
      <vt:lpstr>PowerPoint Presentation</vt:lpstr>
      <vt:lpstr>PowerPoint Presentation</vt:lpstr>
    </vt:vector>
  </TitlesOfParts>
  <Company>West Virginia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Pharmacological Treatment Options for ADHD</dc:title>
  <dc:creator>Newhouse, Marlin</dc:creator>
  <cp:lastModifiedBy>Abigail Parks</cp:lastModifiedBy>
  <cp:revision>16</cp:revision>
  <dcterms:created xsi:type="dcterms:W3CDTF">2023-05-02T16:05:55Z</dcterms:created>
  <dcterms:modified xsi:type="dcterms:W3CDTF">2025-05-11T00:18:51Z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0x010100DFC324F6F9EC274DA8D84EBA6EB523DF</vt:lpwstr>
  </property>
</Properties>
</file>