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25"/>
  </p:notesMasterIdLst>
  <p:sldIdLst>
    <p:sldId id="287" r:id="rId2"/>
    <p:sldId id="257" r:id="rId3"/>
    <p:sldId id="259" r:id="rId4"/>
    <p:sldId id="288" r:id="rId5"/>
    <p:sldId id="260" r:id="rId6"/>
    <p:sldId id="262" r:id="rId7"/>
    <p:sldId id="263" r:id="rId8"/>
    <p:sldId id="264" r:id="rId9"/>
    <p:sldId id="267" r:id="rId10"/>
    <p:sldId id="290" r:id="rId11"/>
    <p:sldId id="261" r:id="rId12"/>
    <p:sldId id="266" r:id="rId13"/>
    <p:sldId id="286" r:id="rId14"/>
    <p:sldId id="268" r:id="rId15"/>
    <p:sldId id="270" r:id="rId16"/>
    <p:sldId id="275" r:id="rId17"/>
    <p:sldId id="274" r:id="rId18"/>
    <p:sldId id="271" r:id="rId19"/>
    <p:sldId id="272" r:id="rId20"/>
    <p:sldId id="273" r:id="rId21"/>
    <p:sldId id="277" r:id="rId22"/>
    <p:sldId id="289"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01"/>
  </p:normalViewPr>
  <p:slideViewPr>
    <p:cSldViewPr snapToGrid="0">
      <p:cViewPr varScale="1">
        <p:scale>
          <a:sx n="87" d="100"/>
          <a:sy n="87" d="100"/>
        </p:scale>
        <p:origin x="66" y="4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60311-3A03-0747-B25E-696C9F2C3CA8}"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5A531-2373-0F43-82DE-FC1F8BFE543B}" type="slidenum">
              <a:rPr lang="en-US" smtClean="0"/>
              <a:t>‹#›</a:t>
            </a:fld>
            <a:endParaRPr lang="en-US"/>
          </a:p>
        </p:txBody>
      </p:sp>
    </p:spTree>
    <p:extLst>
      <p:ext uri="{BB962C8B-B14F-4D97-AF65-F5344CB8AC3E}">
        <p14:creationId xmlns:p14="http://schemas.microsoft.com/office/powerpoint/2010/main" val="400966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rnewswire.com/news-releases/new-study-finds-50-of-nurses-have-side-hustle-for-extra-income-301893136.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thenewnursebyconnectrn.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 Title Slide</a:t>
            </a:r>
            <a:r>
              <a:rPr lang="en-US" dirty="0"/>
              <a:t> </a:t>
            </a:r>
            <a:r>
              <a:rPr lang="en-US" i="1" dirty="0"/>
              <a:t>Spoken Script:</a:t>
            </a:r>
            <a:r>
              <a:rPr lang="en-US" dirty="0"/>
              <a:t> "Good [morning/afternoon], everyone! I'm so excited to welcome you to today's session, </a:t>
            </a:r>
            <a:r>
              <a:rPr lang="en-US" i="1" dirty="0"/>
              <a:t>'From Bedside to Business: Unleashing the Entrepreneurial Power of Nurses.'</a:t>
            </a:r>
            <a:r>
              <a:rPr lang="en-US" dirty="0"/>
              <a:t> My name is Laure Marino, and I'm a nurse practitioner, educator, and passionate believer in the power of nurses to lead, innovate, and create. Let’s get started."</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a:t>
            </a:fld>
            <a:endParaRPr lang="en-US"/>
          </a:p>
        </p:txBody>
      </p:sp>
    </p:spTree>
    <p:extLst>
      <p:ext uri="{BB962C8B-B14F-4D97-AF65-F5344CB8AC3E}">
        <p14:creationId xmlns:p14="http://schemas.microsoft.com/office/powerpoint/2010/main" val="133447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 Types of Nurse-Led Ventures</a:t>
            </a:r>
            <a:r>
              <a:rPr lang="en-US" dirty="0"/>
              <a:t> </a:t>
            </a:r>
            <a:r>
              <a:rPr lang="en-US" i="1" dirty="0"/>
              <a:t>Spoken Script:</a:t>
            </a:r>
            <a:r>
              <a:rPr lang="en-US" dirty="0"/>
              <a:t> "Nurse entrepreneurs are out there building concierge practices, consulting, offering coaching and education, and even inventing medical products. Your business can look any number of ways depending on your interests and strengths."</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11</a:t>
            </a:fld>
            <a:endParaRPr lang="en-US"/>
          </a:p>
        </p:txBody>
      </p:sp>
    </p:spTree>
    <p:extLst>
      <p:ext uri="{BB962C8B-B14F-4D97-AF65-F5344CB8AC3E}">
        <p14:creationId xmlns:p14="http://schemas.microsoft.com/office/powerpoint/2010/main" val="401071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11: Success Stories</a:t>
            </a:r>
            <a:r>
              <a:rPr lang="en-US" dirty="0"/>
              <a:t> </a:t>
            </a:r>
            <a:r>
              <a:rPr lang="en-US" i="1" dirty="0"/>
              <a:t>Spoken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do nurse owned businesses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Over 200 that I know of in WV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And these images are of adv practice businesses like your 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Each on </a:t>
            </a:r>
            <a:r>
              <a:rPr lang="en-US" i="1" dirty="0" err="1"/>
              <a:t>eof</a:t>
            </a:r>
            <a:r>
              <a:rPr lang="en-US" i="1" dirty="0"/>
              <a:t> these owners is a potential mentor to you in starting a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"Nurse Blake started with humor and now sells out theaters.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Donna Cardillo is a speaking and coaching powerhouse.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Latrina Walden built a review business for NP students. Each saw a need and filled it."</a:t>
            </a:r>
          </a:p>
          <a:p>
            <a:r>
              <a:rPr lang="en-US" dirty="0"/>
              <a:t>Barbars Phillips</a:t>
            </a:r>
          </a:p>
          <a:p>
            <a:endParaRPr lang="en-US" dirty="0"/>
          </a:p>
          <a:p>
            <a:r>
              <a:rPr lang="en-US" dirty="0"/>
              <a:t>Chad Hott</a:t>
            </a:r>
          </a:p>
          <a:p>
            <a:r>
              <a:rPr lang="en-US" dirty="0"/>
              <a:t>Health O Neal </a:t>
            </a:r>
          </a:p>
          <a:p>
            <a:r>
              <a:rPr lang="en-US" dirty="0"/>
              <a:t>Mary Curry </a:t>
            </a:r>
          </a:p>
        </p:txBody>
      </p:sp>
      <p:sp>
        <p:nvSpPr>
          <p:cNvPr id="4" name="Slide Number Placeholder 3"/>
          <p:cNvSpPr>
            <a:spLocks noGrp="1"/>
          </p:cNvSpPr>
          <p:nvPr>
            <p:ph type="sldNum" sz="quarter" idx="5"/>
          </p:nvPr>
        </p:nvSpPr>
        <p:spPr/>
        <p:txBody>
          <a:bodyPr/>
          <a:lstStyle/>
          <a:p>
            <a:fld id="{2F55A531-2373-0F43-82DE-FC1F8BFE543B}" type="slidenum">
              <a:rPr lang="en-US" smtClean="0"/>
              <a:t>12</a:t>
            </a:fld>
            <a:endParaRPr lang="en-US"/>
          </a:p>
        </p:txBody>
      </p:sp>
    </p:spTree>
    <p:extLst>
      <p:ext uri="{BB962C8B-B14F-4D97-AF65-F5344CB8AC3E}">
        <p14:creationId xmlns:p14="http://schemas.microsoft.com/office/powerpoint/2010/main" val="161762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Slide 13: Validate Your Idea</a:t>
            </a:r>
            <a:r>
              <a:rPr lang="en-US" dirty="0"/>
              <a:t> </a:t>
            </a:r>
            <a:r>
              <a:rPr lang="en-US" i="1" dirty="0"/>
              <a:t>Spoken Script:</a:t>
            </a:r>
            <a:r>
              <a:rPr lang="en-US" dirty="0"/>
              <a:t> "Before you build it, ask: Who is this for? Will they pay for it? Do others have this problem too? Market research doesn’t have to be formal—start with conversations."</a:t>
            </a:r>
          </a:p>
          <a:p>
            <a:pPr>
              <a:buNone/>
            </a:pPr>
            <a:r>
              <a:rPr lang="en-US" b="1" dirty="0"/>
              <a:t>Slide 14: Choosing a Business Model</a:t>
            </a:r>
            <a:r>
              <a:rPr lang="en-US" dirty="0"/>
              <a:t> </a:t>
            </a:r>
            <a:r>
              <a:rPr lang="en-US" i="1" dirty="0"/>
              <a:t>Spoken Script:</a:t>
            </a:r>
            <a:r>
              <a:rPr lang="en-US" dirty="0"/>
              <a:t> "Think about what you want to sell and how. Do you want to provide services, create a product, or build a digital offering? And do you want active or passive income—or a mix?"</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14</a:t>
            </a:fld>
            <a:endParaRPr lang="en-US"/>
          </a:p>
        </p:txBody>
      </p:sp>
    </p:spTree>
    <p:extLst>
      <p:ext uri="{BB962C8B-B14F-4D97-AF65-F5344CB8AC3E}">
        <p14:creationId xmlns:p14="http://schemas.microsoft.com/office/powerpoint/2010/main" val="64667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 Choosing a Business Model</a:t>
            </a:r>
            <a:r>
              <a:rPr lang="en-US" dirty="0"/>
              <a:t> </a:t>
            </a:r>
            <a:r>
              <a:rPr lang="en-US" i="1" dirty="0"/>
              <a:t>Spoken Script:</a:t>
            </a:r>
            <a:r>
              <a:rPr lang="en-US" dirty="0"/>
              <a:t> "Think about what you want to sell and how. Do you want to provide services, create a product, or build a digital offering? And do you want active or passive income—or a mix?"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15: Business Structures</a:t>
            </a:r>
            <a:r>
              <a:rPr lang="en-US" dirty="0"/>
              <a:t> </a:t>
            </a:r>
            <a:r>
              <a:rPr lang="en-US" i="1" dirty="0"/>
              <a:t>Spoken Script:</a:t>
            </a:r>
            <a:r>
              <a:rPr lang="en-US" dirty="0"/>
              <a:t> "This is the legal part. You’ll likely want to form an LLC or PLLC. Make sure you understand liability protection, tax implications, and your state’s scope of practice."</a:t>
            </a:r>
          </a:p>
          <a:p>
            <a:endParaRPr lang="en-US" dirty="0"/>
          </a:p>
          <a:p>
            <a:r>
              <a:rPr lang="en-US" dirty="0"/>
              <a:t>Panacea was a Greek goddess, she cam e from a long  line of healers, her grandpa was apollo    , her dad was </a:t>
            </a:r>
            <a:r>
              <a:rPr lang="en-US" dirty="0" err="1"/>
              <a:t>asclepious</a:t>
            </a:r>
            <a:r>
              <a:rPr lang="en-US" dirty="0"/>
              <a:t>, the god of medicine. Panacea  is a symbol of holistic care , an all in one solution to </a:t>
            </a:r>
            <a:r>
              <a:rPr lang="en-US" dirty="0" err="1"/>
              <a:t>suffereing</a:t>
            </a:r>
            <a:endParaRPr lang="en-US" dirty="0"/>
          </a:p>
          <a:p>
            <a:r>
              <a:rPr lang="en-US" dirty="0"/>
              <a:t>Sounds awesome doesn’t it </a:t>
            </a:r>
          </a:p>
          <a:p>
            <a:r>
              <a:rPr lang="en-US" dirty="0"/>
              <a:t>So my first </a:t>
            </a:r>
            <a:r>
              <a:rPr lang="en-US" dirty="0" err="1"/>
              <a:t>beusinees</a:t>
            </a:r>
            <a:r>
              <a:rPr lang="en-US" dirty="0"/>
              <a:t> was going to Panacea House Calls Practice PHCP---- </a:t>
            </a:r>
          </a:p>
          <a:p>
            <a:r>
              <a:rPr lang="en-US" dirty="0"/>
              <a:t>Greek </a:t>
            </a:r>
            <a:r>
              <a:rPr lang="en-US" dirty="0" err="1"/>
              <a:t>Godness</a:t>
            </a:r>
            <a:r>
              <a:rPr lang="en-US" dirty="0"/>
              <a:t>, in southern WV</a:t>
            </a:r>
          </a:p>
          <a:p>
            <a:endParaRPr lang="en-US" dirty="0"/>
          </a:p>
          <a:p>
            <a:r>
              <a:rPr lang="en-US" dirty="0"/>
              <a:t>I floated this name in a focus group  , you know what they said? PENIS, </a:t>
            </a:r>
            <a:r>
              <a:rPr lang="en-US" dirty="0" err="1"/>
              <a:t>pancea</a:t>
            </a:r>
            <a:r>
              <a:rPr lang="en-US" dirty="0"/>
              <a:t> closed before is ever opened.</a:t>
            </a:r>
          </a:p>
        </p:txBody>
      </p:sp>
      <p:sp>
        <p:nvSpPr>
          <p:cNvPr id="4" name="Slide Number Placeholder 3"/>
          <p:cNvSpPr>
            <a:spLocks noGrp="1"/>
          </p:cNvSpPr>
          <p:nvPr>
            <p:ph type="sldNum" sz="quarter" idx="5"/>
          </p:nvPr>
        </p:nvSpPr>
        <p:spPr/>
        <p:txBody>
          <a:bodyPr/>
          <a:lstStyle/>
          <a:p>
            <a:fld id="{2F55A531-2373-0F43-82DE-FC1F8BFE543B}" type="slidenum">
              <a:rPr lang="en-US" smtClean="0"/>
              <a:t>15</a:t>
            </a:fld>
            <a:endParaRPr lang="en-US"/>
          </a:p>
        </p:txBody>
      </p:sp>
    </p:spTree>
    <p:extLst>
      <p:ext uri="{BB962C8B-B14F-4D97-AF65-F5344CB8AC3E}">
        <p14:creationId xmlns:p14="http://schemas.microsoft.com/office/powerpoint/2010/main" val="3311302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20: Resources for Nurse Entrepreneurs</a:t>
            </a:r>
            <a:r>
              <a:rPr lang="en-US" dirty="0"/>
              <a:t> </a:t>
            </a:r>
            <a:r>
              <a:rPr lang="en-US" i="1" dirty="0"/>
              <a:t>Spoken Script:</a:t>
            </a:r>
            <a:r>
              <a:rPr lang="en-US" dirty="0"/>
              <a:t> "You don’t have to do this alone. Organizations like the ANA, NNBA, and SBDC offer support. SCORE connects you with free business mentors. And don’t underestimate podcasts and books—they keep you learning and inspired."</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16</a:t>
            </a:fld>
            <a:endParaRPr lang="en-US"/>
          </a:p>
        </p:txBody>
      </p:sp>
    </p:spTree>
    <p:extLst>
      <p:ext uri="{BB962C8B-B14F-4D97-AF65-F5344CB8AC3E}">
        <p14:creationId xmlns:p14="http://schemas.microsoft.com/office/powerpoint/2010/main" val="420367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19: Business Planning Tools</a:t>
            </a:r>
            <a:r>
              <a:rPr lang="en-US" dirty="0"/>
              <a:t> </a:t>
            </a:r>
            <a:r>
              <a:rPr lang="en-US" i="1" dirty="0"/>
              <a:t>Spoken Script:</a:t>
            </a:r>
            <a:r>
              <a:rPr lang="en-US" dirty="0"/>
              <a:t> "A traditional 30-page business plan isn’t always needed. Start with a one-page business model canvas or lean start-up plan. It keeps you focused and flexible."</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17</a:t>
            </a:fld>
            <a:endParaRPr lang="en-US"/>
          </a:p>
        </p:txBody>
      </p:sp>
    </p:spTree>
    <p:extLst>
      <p:ext uri="{BB962C8B-B14F-4D97-AF65-F5344CB8AC3E}">
        <p14:creationId xmlns:p14="http://schemas.microsoft.com/office/powerpoint/2010/main" val="508905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Slide 16: Funding Your Venture</a:t>
            </a:r>
            <a:r>
              <a:rPr lang="en-US" dirty="0"/>
              <a:t> </a:t>
            </a:r>
            <a:r>
              <a:rPr lang="en-US" i="1" dirty="0"/>
              <a:t>Spoken Script:</a:t>
            </a:r>
            <a:r>
              <a:rPr lang="en-US" dirty="0"/>
              <a:t> "Start-up funding can come from your savings, loans, grants, or investors. Many nurses start small and reinvest earnings to grow. Don’t let funding be the reason you don’t begin."</a:t>
            </a:r>
          </a:p>
          <a:p>
            <a:pPr>
              <a:buNone/>
            </a:pPr>
            <a:r>
              <a:rPr lang="en-US" b="1" dirty="0"/>
              <a:t>Slide 17: Marketing Essentials</a:t>
            </a:r>
            <a:r>
              <a:rPr lang="en-US" dirty="0"/>
              <a:t> </a:t>
            </a:r>
            <a:r>
              <a:rPr lang="en-US" i="1" dirty="0"/>
              <a:t>Spoken Script:</a:t>
            </a:r>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18</a:t>
            </a:fld>
            <a:endParaRPr lang="en-US"/>
          </a:p>
        </p:txBody>
      </p:sp>
    </p:spTree>
    <p:extLst>
      <p:ext uri="{BB962C8B-B14F-4D97-AF65-F5344CB8AC3E}">
        <p14:creationId xmlns:p14="http://schemas.microsoft.com/office/powerpoint/2010/main" val="266444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"Marketing starts with knowing who you serve and what problem you solve. Then: build a brand, get online, and get talking. Word of mouth is powerful in nursing circles."</a:t>
            </a:r>
          </a:p>
          <a:p>
            <a:pPr>
              <a:buNone/>
            </a:pPr>
            <a:r>
              <a:rPr lang="en-US" b="1" dirty="0"/>
              <a:t>Slide 18: Compliance &amp; Ethics</a:t>
            </a:r>
            <a:r>
              <a:rPr lang="en-US" dirty="0"/>
              <a:t> </a:t>
            </a:r>
            <a:r>
              <a:rPr lang="en-US" i="1" dirty="0"/>
              <a:t>Spoken Script:</a:t>
            </a:r>
            <a:r>
              <a:rPr lang="en-US" dirty="0"/>
              <a:t> "Always stay within your license and scope. If you’re collecting patient data</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19</a:t>
            </a:fld>
            <a:endParaRPr lang="en-US"/>
          </a:p>
        </p:txBody>
      </p:sp>
    </p:spTree>
    <p:extLst>
      <p:ext uri="{BB962C8B-B14F-4D97-AF65-F5344CB8AC3E}">
        <p14:creationId xmlns:p14="http://schemas.microsoft.com/office/powerpoint/2010/main" val="1449487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22: Build Your Network</a:t>
            </a:r>
            <a:r>
              <a:rPr lang="en-US" dirty="0"/>
              <a:t> </a:t>
            </a:r>
            <a:r>
              <a:rPr lang="en-US" i="1" dirty="0"/>
              <a:t>Spoken Script:</a:t>
            </a:r>
            <a:r>
              <a:rPr lang="en-US" dirty="0"/>
              <a:t> "Find people who’ve done what you want to do. Join nurse entrepreneur Facebook groups, attend meetups, reach out to mentors. You’re not alone."</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21</a:t>
            </a:fld>
            <a:endParaRPr lang="en-US"/>
          </a:p>
        </p:txBody>
      </p:sp>
    </p:spTree>
    <p:extLst>
      <p:ext uri="{BB962C8B-B14F-4D97-AF65-F5344CB8AC3E}">
        <p14:creationId xmlns:p14="http://schemas.microsoft.com/office/powerpoint/2010/main" val="287412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27: Contact Info</a:t>
            </a:r>
            <a:r>
              <a:rPr lang="en-US" dirty="0"/>
              <a:t> </a:t>
            </a:r>
            <a:r>
              <a:rPr lang="en-US" i="1" dirty="0"/>
              <a:t>Spoken Script:</a:t>
            </a:r>
            <a:r>
              <a:rPr lang="en-US" dirty="0"/>
              <a:t> "If you'd like to stay in touch, here’s how to reach me. I’m happy to connect, support, or answer questions as you explore your own entrepreneurial journey."</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23</a:t>
            </a:fld>
            <a:endParaRPr lang="en-US"/>
          </a:p>
        </p:txBody>
      </p:sp>
    </p:spTree>
    <p:extLst>
      <p:ext uri="{BB962C8B-B14F-4D97-AF65-F5344CB8AC3E}">
        <p14:creationId xmlns:p14="http://schemas.microsoft.com/office/powerpoint/2010/main" val="64258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 Program Objectives</a:t>
            </a:r>
            <a:r>
              <a:rPr lang="en-US" dirty="0"/>
              <a:t> </a:t>
            </a:r>
            <a:r>
              <a:rPr lang="en-US" i="1" dirty="0"/>
              <a:t>Spoken Script:</a:t>
            </a:r>
            <a:r>
              <a:rPr lang="en-US" dirty="0"/>
              <a:t> "We’re going to walk through three big ideas today. First, we’ll define what entrepreneurship really means—especially in the nursing context—and look at what makes a successful nurse-led business. Second, we’ll talk about why nurses are uniquely positioned to be entrepreneurs. And third, we’ll outline the practical steps to help you move from idea to action."</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2</a:t>
            </a:fld>
            <a:endParaRPr lang="en-US"/>
          </a:p>
        </p:txBody>
      </p:sp>
    </p:spTree>
    <p:extLst>
      <p:ext uri="{BB962C8B-B14F-4D97-AF65-F5344CB8AC3E}">
        <p14:creationId xmlns:p14="http://schemas.microsoft.com/office/powerpoint/2010/main" val="197820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 What is Entrepreneurship?</a:t>
            </a:r>
            <a:r>
              <a:rPr lang="en-US" dirty="0"/>
              <a:t> </a:t>
            </a:r>
            <a:r>
              <a:rPr lang="en-US" i="1" dirty="0"/>
              <a:t>Spoken Script:</a:t>
            </a:r>
            <a:r>
              <a:rPr lang="en-US" dirty="0"/>
              <a:t> "At its core, entrepreneurship is about identifying a need and building a solution that adds value. It’s not just about starting a business—it’s about solving a problem. Nurse entrepreneurship is simply doing that in the healthcare space, using your clinical insight to make things better."</a:t>
            </a:r>
          </a:p>
          <a:p>
            <a:endParaRPr lang="en-US" dirty="0"/>
          </a:p>
          <a:p>
            <a:r>
              <a:rPr lang="en-US" dirty="0"/>
              <a:t>Nurse entrepreneurship is the process by which nurses use their clinical expertise, leadership skills, and insight into patient and system needs to create and operate healthcare-related ventures that deliver innovative solutions, services, or products. It combines business principles with the nursing perspective to improve care delivery, address system gaps, and advance public health.</a:t>
            </a:r>
          </a:p>
          <a:p>
            <a:endParaRPr lang="en-US" dirty="0"/>
          </a:p>
          <a:p>
            <a:r>
              <a:rPr lang="en-US" sz="1200" dirty="0"/>
              <a:t>Entrepreneurship may be the best kept secret of our profession</a:t>
            </a:r>
          </a:p>
          <a:p>
            <a:r>
              <a:rPr lang="en-US" sz="1200" dirty="0"/>
              <a:t>Aim to change that</a:t>
            </a:r>
          </a:p>
          <a:p>
            <a:r>
              <a:rPr lang="en-US" sz="1200" dirty="0"/>
              <a:t>World wide Less than 1 % of nurses own businesses</a:t>
            </a:r>
          </a:p>
          <a:p>
            <a:r>
              <a:rPr lang="en-US" sz="1200" dirty="0"/>
              <a:t>No real data base and it may not be a health related business</a:t>
            </a:r>
          </a:p>
          <a:p>
            <a:r>
              <a:rPr lang="en-US" sz="1200" dirty="0"/>
              <a:t>Beckers Hospital conducted a survey in 2023</a:t>
            </a:r>
          </a:p>
          <a:p>
            <a:endParaRPr lang="en-US" sz="1200" dirty="0"/>
          </a:p>
          <a:p>
            <a:endParaRPr lang="en-US" sz="1200" dirty="0"/>
          </a:p>
          <a:p>
            <a:pPr algn="l"/>
            <a:r>
              <a:rPr lang="en-US" sz="1200" b="0" i="0" dirty="0">
                <a:solidFill>
                  <a:srgbClr val="292929"/>
                </a:solidFill>
                <a:effectLst/>
                <a:latin typeface="Helvetica" pitchFamily="2" charset="0"/>
              </a:rPr>
              <a:t>more than 1,300 U.S. nurses found about 50 percent have side hustles outside of nursing to earn extra income — and many of them plan on making side gigs their full-time job, according to newly released </a:t>
            </a:r>
            <a:r>
              <a:rPr lang="en-US" sz="1200" b="0" i="0" u="none" strike="noStrike" dirty="0">
                <a:solidFill>
                  <a:srgbClr val="003974"/>
                </a:solidFill>
                <a:effectLst/>
                <a:latin typeface="Helvetica" pitchFamily="2" charset="0"/>
                <a:hlinkClick r:id="rId3"/>
              </a:rPr>
              <a:t>findings</a:t>
            </a:r>
            <a:r>
              <a:rPr lang="en-US" sz="1200" b="0" i="0" dirty="0">
                <a:solidFill>
                  <a:srgbClr val="292929"/>
                </a:solidFill>
                <a:effectLst/>
                <a:latin typeface="Helvetica" pitchFamily="2" charset="0"/>
              </a:rPr>
              <a:t> from staffing platform </a:t>
            </a:r>
            <a:r>
              <a:rPr lang="en-US" sz="1200" b="0" i="0" dirty="0" err="1">
                <a:solidFill>
                  <a:srgbClr val="292929"/>
                </a:solidFill>
                <a:effectLst/>
                <a:latin typeface="Helvetica" pitchFamily="2" charset="0"/>
              </a:rPr>
              <a:t>ConnectRN</a:t>
            </a:r>
            <a:r>
              <a:rPr lang="en-US" sz="1200" b="0" i="0" dirty="0">
                <a:solidFill>
                  <a:srgbClr val="292929"/>
                </a:solidFill>
                <a:effectLst/>
                <a:latin typeface="Helvetica" pitchFamily="2" charset="0"/>
              </a:rPr>
              <a:t>. </a:t>
            </a:r>
          </a:p>
          <a:p>
            <a:pPr algn="l"/>
            <a:r>
              <a:rPr lang="en-US" sz="1200" b="0" i="0" dirty="0">
                <a:solidFill>
                  <a:srgbClr val="292929"/>
                </a:solidFill>
                <a:effectLst/>
                <a:latin typeface="Helvetica" pitchFamily="2" charset="0"/>
              </a:rPr>
              <a:t>The staffing platform worked with </a:t>
            </a:r>
            <a:r>
              <a:rPr lang="en-US" sz="1200" b="0" i="1" dirty="0">
                <a:solidFill>
                  <a:srgbClr val="292929"/>
                </a:solidFill>
                <a:effectLst/>
                <a:latin typeface="Helvetica" pitchFamily="2" charset="0"/>
              </a:rPr>
              <a:t>The Nursing Beat</a:t>
            </a:r>
            <a:r>
              <a:rPr lang="en-US" sz="1200" b="0" i="0" dirty="0">
                <a:solidFill>
                  <a:srgbClr val="292929"/>
                </a:solidFill>
                <a:effectLst/>
                <a:latin typeface="Helvetica" pitchFamily="2" charset="0"/>
              </a:rPr>
              <a:t>, a newsletter, to conduct the </a:t>
            </a:r>
            <a:r>
              <a:rPr lang="en-US" sz="1200" b="0" i="0" u="none" strike="noStrike" dirty="0">
                <a:solidFill>
                  <a:srgbClr val="003974"/>
                </a:solidFill>
                <a:effectLst/>
                <a:latin typeface="Helvetica" pitchFamily="2" charset="0"/>
                <a:hlinkClick r:id="rId4"/>
              </a:rPr>
              <a:t>survey</a:t>
            </a:r>
            <a:r>
              <a:rPr lang="en-US" sz="1200" b="0" i="0" dirty="0">
                <a:solidFill>
                  <a:srgbClr val="292929"/>
                </a:solidFill>
                <a:effectLst/>
                <a:latin typeface="Helvetica" pitchFamily="2" charset="0"/>
              </a:rPr>
              <a:t>, and findings were published Aug. 3. Thirty-nine percent of respondents were certified nursing assistants, 27 percent were licensed practical nurses and more than a third were registered nurses. </a:t>
            </a:r>
          </a:p>
          <a:p>
            <a:pPr algn="l"/>
            <a:r>
              <a:rPr lang="en-US" sz="1200" b="0" i="0" dirty="0">
                <a:solidFill>
                  <a:srgbClr val="292929"/>
                </a:solidFill>
                <a:effectLst/>
                <a:latin typeface="Helvetica" pitchFamily="2" charset="0"/>
              </a:rPr>
              <a:t>Four notes: </a:t>
            </a:r>
          </a:p>
          <a:p>
            <a:pPr algn="l">
              <a:buFont typeface="Arial" panose="020B0604020202020204" pitchFamily="34" charset="0"/>
              <a:buChar char="•"/>
            </a:pPr>
            <a:r>
              <a:rPr lang="en-US" sz="1200" b="0" i="0" dirty="0">
                <a:solidFill>
                  <a:srgbClr val="292929"/>
                </a:solidFill>
                <a:effectLst/>
                <a:latin typeface="Helvetica" pitchFamily="2" charset="0"/>
              </a:rPr>
              <a:t>Half of respondents who were new nurses, meaning they were in the profession for less than three years, said they plan to transition out of nursing and make their side hustle a full-time job. Among all respondents, this figure was 26 percent.  </a:t>
            </a:r>
          </a:p>
          <a:p>
            <a:pPr algn="l">
              <a:buFont typeface="Arial" panose="020B0604020202020204" pitchFamily="34" charset="0"/>
              <a:buChar char="•"/>
            </a:pPr>
            <a:r>
              <a:rPr lang="en-US" sz="1200" b="0" i="0" dirty="0">
                <a:solidFill>
                  <a:srgbClr val="292929"/>
                </a:solidFill>
                <a:effectLst/>
                <a:latin typeface="Helvetica" pitchFamily="2" charset="0"/>
              </a:rPr>
              <a:t>Eighty percent of respondents said they have ambitions to start their own business. </a:t>
            </a:r>
          </a:p>
          <a:p>
            <a:pPr algn="l">
              <a:buFont typeface="Arial" panose="020B0604020202020204" pitchFamily="34" charset="0"/>
              <a:buChar char="•"/>
            </a:pPr>
            <a:r>
              <a:rPr lang="en-US" sz="1200" b="0" i="0" dirty="0">
                <a:solidFill>
                  <a:srgbClr val="292929"/>
                </a:solidFill>
                <a:effectLst/>
                <a:latin typeface="Helvetica" pitchFamily="2" charset="0"/>
              </a:rPr>
              <a:t>More than half of nurses indicated they want to further their education, but can't due to their schedule. </a:t>
            </a:r>
          </a:p>
          <a:p>
            <a:pPr algn="l">
              <a:buFont typeface="Arial" panose="020B0604020202020204" pitchFamily="34" charset="0"/>
              <a:buChar char="•"/>
            </a:pPr>
            <a:r>
              <a:rPr lang="en-US" sz="1200" b="0" i="0" dirty="0">
                <a:solidFill>
                  <a:srgbClr val="292929"/>
                </a:solidFill>
                <a:effectLst/>
                <a:latin typeface="Helvetica" pitchFamily="2" charset="0"/>
              </a:rPr>
              <a:t>For 90 percent of nurses, these were the top five factors they indicated were extremely important to them: maintaining their mental health; being present for family and friends; maintaining a work-life balance; maintaining their physical health; and excelling at work. </a:t>
            </a:r>
          </a:p>
          <a:p>
            <a:pPr algn="l">
              <a:buFont typeface="Arial" panose="020B0604020202020204" pitchFamily="34" charset="0"/>
              <a:buChar char="•"/>
            </a:pPr>
            <a:endParaRPr lang="en-US" sz="1200" b="0" i="0" dirty="0">
              <a:solidFill>
                <a:srgbClr val="292929"/>
              </a:solidFill>
              <a:effectLst/>
              <a:latin typeface="Helvetica" pitchFamily="2" charset="0"/>
            </a:endParaRPr>
          </a:p>
          <a:p>
            <a:pPr algn="l">
              <a:buFont typeface="Arial" panose="020B0604020202020204" pitchFamily="34" charset="0"/>
              <a:buChar char="•"/>
            </a:pPr>
            <a:r>
              <a:rPr lang="en-US" sz="1200" b="0" i="0" dirty="0">
                <a:solidFill>
                  <a:srgbClr val="292929"/>
                </a:solidFill>
                <a:effectLst/>
                <a:latin typeface="Helvetica" pitchFamily="2" charset="0"/>
              </a:rPr>
              <a:t>I do think entrepreneurship is on the rise, and COVID may have helped this</a:t>
            </a:r>
          </a:p>
          <a:p>
            <a:pPr algn="l">
              <a:buFont typeface="Arial" panose="020B0604020202020204" pitchFamily="34" charset="0"/>
              <a:buChar char="•"/>
            </a:pPr>
            <a:r>
              <a:rPr lang="en-US" sz="1200" b="0" i="0" dirty="0">
                <a:solidFill>
                  <a:srgbClr val="292929"/>
                </a:solidFill>
                <a:effectLst/>
                <a:latin typeface="Helvetica" pitchFamily="2" charset="0"/>
              </a:rPr>
              <a:t>Nurses looking for better safer practice opportunities, Nurses became capitalists (travel nursing) </a:t>
            </a:r>
          </a:p>
          <a:p>
            <a:pPr algn="l">
              <a:buFont typeface="Arial" panose="020B0604020202020204" pitchFamily="34" charset="0"/>
              <a:buChar char="•"/>
            </a:pPr>
            <a:endParaRPr lang="en-US" sz="1200" b="0" i="0" dirty="0">
              <a:solidFill>
                <a:srgbClr val="292929"/>
              </a:solidFill>
              <a:effectLst/>
              <a:latin typeface="Helvetica" pitchFamily="2" charset="0"/>
            </a:endParaRPr>
          </a:p>
          <a:p>
            <a:pPr eaLnBrk="1" hangingPunct="1">
              <a:lnSpc>
                <a:spcPct val="200000"/>
              </a:lnSpc>
              <a:spcBef>
                <a:spcPct val="0"/>
              </a:spcBef>
            </a:pPr>
            <a:r>
              <a:rPr lang="en-US" sz="2800" b="0" i="0" dirty="0">
                <a:solidFill>
                  <a:srgbClr val="374151"/>
                </a:solidFill>
                <a:effectLst/>
                <a:latin typeface="Söhne"/>
              </a:rPr>
              <a:t>Nurse entrepreneurs are individuals who leverage their nursing background to </a:t>
            </a:r>
          </a:p>
          <a:p>
            <a:pPr eaLnBrk="1" hangingPunct="1">
              <a:lnSpc>
                <a:spcPct val="200000"/>
              </a:lnSpc>
              <a:spcBef>
                <a:spcPct val="0"/>
              </a:spcBef>
            </a:pPr>
            <a:r>
              <a:rPr lang="en-US" sz="2800" b="0" i="0" dirty="0">
                <a:solidFill>
                  <a:srgbClr val="374151"/>
                </a:solidFill>
                <a:effectLst/>
                <a:latin typeface="Söhne"/>
              </a:rPr>
              <a:t>start and manage businesses or ventures in the healthcare industry. </a:t>
            </a:r>
          </a:p>
          <a:p>
            <a:pPr eaLnBrk="1" hangingPunct="1">
              <a:lnSpc>
                <a:spcPct val="200000"/>
              </a:lnSpc>
              <a:spcBef>
                <a:spcPct val="0"/>
              </a:spcBef>
            </a:pPr>
            <a:r>
              <a:rPr lang="en-US" sz="2800" b="0" i="0" dirty="0">
                <a:solidFill>
                  <a:srgbClr val="374151"/>
                </a:solidFill>
                <a:effectLst/>
                <a:latin typeface="Söhne"/>
              </a:rPr>
              <a:t>While the traditional role of nurses involves providing direct patient care in hospitals or other healthcare settings, </a:t>
            </a:r>
          </a:p>
          <a:p>
            <a:pPr eaLnBrk="1" hangingPunct="1">
              <a:lnSpc>
                <a:spcPct val="200000"/>
              </a:lnSpc>
              <a:spcBef>
                <a:spcPct val="0"/>
              </a:spcBef>
            </a:pPr>
            <a:r>
              <a:rPr lang="en-US" sz="2800" b="0" i="0" dirty="0">
                <a:solidFill>
                  <a:srgbClr val="374151"/>
                </a:solidFill>
                <a:effectLst/>
                <a:latin typeface="Söhne"/>
              </a:rPr>
              <a:t>nurse entrepreneurs take a more business-oriented approach to contribute to the healthcare sector.</a:t>
            </a:r>
          </a:p>
          <a:p>
            <a:pPr eaLnBrk="1" hangingPunct="1">
              <a:lnSpc>
                <a:spcPct val="200000"/>
              </a:lnSpc>
              <a:spcBef>
                <a:spcPct val="0"/>
              </a:spcBef>
            </a:pPr>
            <a:endParaRPr lang="en-US" altLang="en-US" sz="2800" b="0" i="0" dirty="0">
              <a:solidFill>
                <a:srgbClr val="374151"/>
              </a:solidFill>
              <a:effectLst/>
              <a:highlight>
                <a:srgbClr val="FFFF00"/>
              </a:highlight>
              <a:latin typeface="Söhne"/>
            </a:endParaRPr>
          </a:p>
          <a:p>
            <a:pPr eaLnBrk="1" hangingPunct="1">
              <a:lnSpc>
                <a:spcPct val="200000"/>
              </a:lnSpc>
              <a:spcBef>
                <a:spcPct val="0"/>
              </a:spcBef>
            </a:pPr>
            <a:endParaRPr lang="en-US" altLang="en-US" sz="2800" b="0" i="0" dirty="0">
              <a:solidFill>
                <a:srgbClr val="374151"/>
              </a:solidFill>
              <a:effectLst/>
              <a:highlight>
                <a:srgbClr val="FFFF00"/>
              </a:highlight>
              <a:latin typeface="Söhne"/>
            </a:endParaRP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Some nurses will take their innovation to bring new goods and services to the market- this is nurse entrepreneurship.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Other nurses will use their knowledge to effect change and growth in their current position.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This is known as being an intrapreneur, seeing a gap and leveraging existing resources of the institution to create local change. </a:t>
            </a:r>
          </a:p>
          <a:p>
            <a:pPr marL="0" marR="0" lvl="0" indent="0" algn="l" defTabSz="914400" rtl="0" eaLnBrk="1" fontAlgn="auto" latinLnBrk="0" hangingPunct="1">
              <a:lnSpc>
                <a:spcPct val="200000"/>
              </a:lnSpc>
              <a:spcBef>
                <a:spcPct val="0"/>
              </a:spcBef>
              <a:spcAft>
                <a:spcPts val="0"/>
              </a:spcAft>
              <a:buClrTx/>
              <a:buSzTx/>
              <a:buFontTx/>
              <a:buNone/>
              <a:tabLst/>
              <a:defRPr/>
            </a:pPr>
            <a:endPar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Worldwide we have seen the expansion of “Innovation Centers” in the health care delivery system,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recognizing that nurses, creative problem solvers, are the key drivers to system change resulting in better health outcomes and cost savings.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Both important, entre the focus of this presentation and what you learn tonight can be used, the process to be innovative while employed </a:t>
            </a:r>
          </a:p>
          <a:p>
            <a:pPr algn="l">
              <a:buFont typeface="Arial" panose="020B0604020202020204" pitchFamily="34" charset="0"/>
              <a:buChar char="•"/>
            </a:pPr>
            <a:endParaRPr lang="en-US" sz="1200" b="0" i="0" dirty="0">
              <a:solidFill>
                <a:srgbClr val="292929"/>
              </a:solidFill>
              <a:effectLst/>
              <a:latin typeface="Helvetica" pitchFamily="2" charset="0"/>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3</a:t>
            </a:fld>
            <a:endParaRPr lang="en-US"/>
          </a:p>
        </p:txBody>
      </p:sp>
    </p:spTree>
    <p:extLst>
      <p:ext uri="{BB962C8B-B14F-4D97-AF65-F5344CB8AC3E}">
        <p14:creationId xmlns:p14="http://schemas.microsoft.com/office/powerpoint/2010/main" val="397050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200000"/>
              </a:lnSpc>
              <a:spcBef>
                <a:spcPct val="0"/>
              </a:spcBef>
            </a:pPr>
            <a:r>
              <a:rPr lang="en-PH" altLang="en-US" sz="1200" dirty="0">
                <a:solidFill>
                  <a:srgbClr val="333333"/>
                </a:solidFill>
                <a:highlight>
                  <a:srgbClr val="FFFF00"/>
                </a:highlight>
                <a:latin typeface="Georgia" panose="02040502050405020303" pitchFamily="18" charset="0"/>
              </a:rPr>
              <a:t>Aging population</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USA&lt; 10 K turn 65 every day! This has been happening every day </a:t>
            </a:r>
            <a:r>
              <a:rPr lang="en-US" sz="1200" dirty="0" err="1"/>
              <a:t>sinc</a:t>
            </a:r>
            <a:r>
              <a:rPr lang="en-US" sz="1200" dirty="0"/>
              <a:t> e2012 and will continue until into the  2030s!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Gen Z and </a:t>
            </a:r>
            <a:r>
              <a:rPr lang="en-US" sz="1200" dirty="0" err="1"/>
              <a:t>Millenials</a:t>
            </a:r>
            <a:r>
              <a:rPr lang="en-US" sz="1200" dirty="0"/>
              <a:t>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Baby Boom</a:t>
            </a:r>
          </a:p>
          <a:p>
            <a:pPr marL="0" marR="0" lvl="0" indent="0" algn="l" defTabSz="914400" rtl="0" eaLnBrk="1" fontAlgn="auto" latinLnBrk="0" hangingPunct="1">
              <a:lnSpc>
                <a:spcPct val="2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IOM report-</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Increased emphasis on the nurse as entrepreneur</a:t>
            </a:r>
          </a:p>
          <a:p>
            <a:pPr marL="0" marR="0" lvl="0" indent="0" algn="l" defTabSz="914400" rtl="0" eaLnBrk="1" fontAlgn="auto" latinLnBrk="0" hangingPunct="1">
              <a:lnSpc>
                <a:spcPct val="2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t>ACA: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Radical changes in health care reform brought about by the Patient Protection and Affordable Care Act (ACA) in the US, brought upwards of 20 million people into the health care system, clamoring for services and access to providers (ASPE, 2016). This massive influx not only increased the demand for clinicians but also for a broader variety of goods and services. Entities that could rapidly respond to the </a:t>
            </a:r>
            <a:r>
              <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policy impact of the ACA benefitted the most. Since a primary care physician shortage existed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long before the ACA was passed, the medical establishment has been less able to react quickly or adequately to meet the demand for providers (AAMC, 2008). On the other hand, the nursing profession provided a ready solution, increasing the supply of advanced practice nurses. By 2018, APRNs were providing over one billion heath care visits annually with nearly 90% of all Nurse Practitioners (NPs) prepared in primary care (AANP, 2019). APRN care outcomes are shown to be equal to or better than the same care provided by physicians. Patients report a higher satisfaction with APRN care, and they adhere better to the treatment plans they design with an APRN (Stanik-Hutt, et al 2013). </a:t>
            </a:r>
          </a:p>
          <a:p>
            <a:pPr marL="0" marR="0" lvl="0" indent="0" algn="l" defTabSz="914400" rtl="0" eaLnBrk="1" fontAlgn="auto" latinLnBrk="0" hangingPunct="1">
              <a:lnSpc>
                <a:spcPct val="200000"/>
              </a:lnSpc>
              <a:spcBef>
                <a:spcPct val="0"/>
              </a:spcBef>
              <a:spcAft>
                <a:spcPts val="0"/>
              </a:spcAft>
              <a:buClrTx/>
              <a:buSzTx/>
              <a:buFontTx/>
              <a:buNone/>
              <a:tabLst/>
              <a:defRPr/>
            </a:pP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Tell my story of cash pay for PC for small businesses </a:t>
            </a:r>
          </a:p>
          <a:p>
            <a:pPr marL="0" marR="0" lvl="0" indent="0" algn="l" defTabSz="914400" rtl="0" eaLnBrk="1" fontAlgn="auto" latinLnBrk="0" hangingPunct="1">
              <a:lnSpc>
                <a:spcPct val="200000"/>
              </a:lnSpc>
              <a:spcBef>
                <a:spcPct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WV passed a law that this would count as health  insurance (Direct access practices) </a:t>
            </a:r>
            <a:endParaRPr lang="en-US" sz="1200"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200000"/>
              </a:lnSpc>
              <a:spcBef>
                <a:spcPct val="0"/>
              </a:spcBef>
              <a:spcAft>
                <a:spcPts val="0"/>
              </a:spcAft>
              <a:buClrTx/>
              <a:buSzTx/>
              <a:buFontTx/>
              <a:buNone/>
              <a:tabLst/>
              <a:defRPr/>
            </a:pPr>
            <a:endParaRPr lang="en-US" sz="1200" dirty="0"/>
          </a:p>
          <a:p>
            <a:pPr eaLnBrk="1" hangingPunct="1">
              <a:lnSpc>
                <a:spcPct val="200000"/>
              </a:lnSpc>
              <a:spcBef>
                <a:spcPct val="0"/>
              </a:spcBef>
            </a:pPr>
            <a:r>
              <a:rPr lang="en-PH" altLang="en-US" sz="1200" dirty="0">
                <a:solidFill>
                  <a:srgbClr val="333333"/>
                </a:solidFill>
                <a:highlight>
                  <a:srgbClr val="FFFF00"/>
                </a:highlight>
                <a:latin typeface="Georgia" panose="02040502050405020303" pitchFamily="18" charset="0"/>
              </a:rPr>
              <a:t> </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4</a:t>
            </a:fld>
            <a:endParaRPr lang="en-US"/>
          </a:p>
        </p:txBody>
      </p:sp>
    </p:spTree>
    <p:extLst>
      <p:ext uri="{BB962C8B-B14F-4D97-AF65-F5344CB8AC3E}">
        <p14:creationId xmlns:p14="http://schemas.microsoft.com/office/powerpoint/2010/main" val="47821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 Myths vs. Reality</a:t>
            </a:r>
            <a:r>
              <a:rPr lang="en-US" dirty="0"/>
              <a:t> </a:t>
            </a:r>
            <a:r>
              <a:rPr lang="en-US" i="1" dirty="0"/>
              <a:t>Spoken Script:</a:t>
            </a:r>
            <a:r>
              <a:rPr lang="en-US" dirty="0"/>
              <a:t> "Let’s bust a few myths. No, you don’t need an MBA. No, you don’t need a million dollars. And yes, there’s risk—but there’s also reward, and more structure and support than ever before."</a:t>
            </a:r>
          </a:p>
          <a:p>
            <a:pPr>
              <a:buNone/>
            </a:pPr>
            <a:r>
              <a:rPr lang="en-US" b="1" dirty="0"/>
              <a:t>Myth #1: Nurses aren't business-minded.</a:t>
            </a:r>
          </a:p>
          <a:p>
            <a:pPr>
              <a:buNone/>
            </a:pPr>
            <a:r>
              <a:rPr lang="en-US" b="1" dirty="0"/>
              <a:t>Truth:</a:t>
            </a:r>
            <a:r>
              <a:rPr lang="en-US" dirty="0"/>
              <a:t> Nurses are </a:t>
            </a:r>
            <a:r>
              <a:rPr lang="en-US" b="1" dirty="0"/>
              <a:t>natural problem-solvers</a:t>
            </a:r>
            <a:r>
              <a:rPr lang="en-US" dirty="0"/>
              <a:t> and systems thinkers. Their experience managing care coordination, prioritizing tasks, and leading teams makes them well-suited for entrepreneurial roles. Many just haven’t been exposed to business concepts—yet.</a:t>
            </a:r>
          </a:p>
          <a:p>
            <a:pPr>
              <a:buNone/>
            </a:pPr>
            <a:r>
              <a:rPr lang="en-US" b="1" dirty="0"/>
              <a:t>🔍 Myth #2: You need an MBA to start a business.</a:t>
            </a:r>
          </a:p>
          <a:p>
            <a:pPr>
              <a:buNone/>
            </a:pPr>
            <a:r>
              <a:rPr lang="en-US" b="1" dirty="0"/>
              <a:t>Truth:</a:t>
            </a:r>
            <a:r>
              <a:rPr lang="en-US" dirty="0"/>
              <a:t> While formal business education can help, it’s </a:t>
            </a:r>
            <a:r>
              <a:rPr lang="en-US" b="1" dirty="0"/>
              <a:t>not a requirement</a:t>
            </a:r>
            <a:r>
              <a:rPr lang="en-US" dirty="0"/>
              <a:t>. Many successful nurse entrepreneurs learn as they go, take short courses, or surround themselves with mentors and advisors who guide them through the business side.</a:t>
            </a:r>
          </a:p>
          <a:p>
            <a:pPr>
              <a:buNone/>
            </a:pPr>
            <a:r>
              <a:rPr lang="en-US" b="1" dirty="0"/>
              <a:t>🔍 Myth #3: Entrepreneurship means leaving patient care.</a:t>
            </a:r>
          </a:p>
          <a:p>
            <a:pPr>
              <a:buNone/>
            </a:pPr>
            <a:r>
              <a:rPr lang="en-US" b="1" dirty="0"/>
              <a:t>Truth:</a:t>
            </a:r>
            <a:r>
              <a:rPr lang="en-US" dirty="0"/>
              <a:t> Not always. Many nurse-led businesses </a:t>
            </a:r>
            <a:r>
              <a:rPr lang="en-US" b="1" dirty="0"/>
              <a:t>center around clinical expertise</a:t>
            </a:r>
            <a:r>
              <a:rPr lang="en-US" dirty="0"/>
              <a:t>—like starting a concierge NP practice, wellness coaching, legal nurse consulting, or launching a mobile clinic. It’s often an </a:t>
            </a:r>
            <a:r>
              <a:rPr lang="en-US" i="1" dirty="0"/>
              <a:t>expansion</a:t>
            </a:r>
            <a:r>
              <a:rPr lang="en-US" dirty="0"/>
              <a:t> of practice, not an abandonment of it.</a:t>
            </a:r>
          </a:p>
          <a:p>
            <a:pPr>
              <a:buNone/>
            </a:pPr>
            <a:r>
              <a:rPr lang="en-US" b="1" dirty="0"/>
              <a:t>🔍 Myth #4: You need a lot of money to get started.</a:t>
            </a:r>
          </a:p>
          <a:p>
            <a:pPr>
              <a:buNone/>
            </a:pPr>
            <a:r>
              <a:rPr lang="en-US" b="1" dirty="0"/>
              <a:t>Truth:</a:t>
            </a:r>
            <a:r>
              <a:rPr lang="en-US" dirty="0"/>
              <a:t> Some ventures do require significant capital, but many nurse businesses (like telehealth, education, or consulting) can </a:t>
            </a:r>
            <a:r>
              <a:rPr lang="en-US" b="1" dirty="0"/>
              <a:t>start lean</a:t>
            </a:r>
            <a:r>
              <a:rPr lang="en-US" dirty="0"/>
              <a:t> with minimal overhead. Creative funding options—grants, crowdfunding, or low-cost digital platforms—can help.</a:t>
            </a:r>
          </a:p>
          <a:p>
            <a:pPr>
              <a:buNone/>
            </a:pPr>
            <a:r>
              <a:rPr lang="en-US" b="1" dirty="0"/>
              <a:t>🔍 Myth #5: It’s risky and unstable compared to a steady job.</a:t>
            </a:r>
          </a:p>
          <a:p>
            <a:pPr>
              <a:buNone/>
            </a:pPr>
            <a:r>
              <a:rPr lang="en-US" b="1" dirty="0"/>
              <a:t>Truth:</a:t>
            </a:r>
            <a:r>
              <a:rPr lang="en-US" dirty="0"/>
              <a:t> Entrepreneurship carries risk, but so does working in a rapidly changing healthcare environment. With good planning and support, nurse entrepreneurs can </a:t>
            </a:r>
            <a:r>
              <a:rPr lang="en-US" b="1" dirty="0"/>
              <a:t>create stability and autonomy</a:t>
            </a:r>
            <a:r>
              <a:rPr lang="en-US" dirty="0"/>
              <a:t> on their own terms.</a:t>
            </a:r>
          </a:p>
          <a:p>
            <a:pPr>
              <a:buNone/>
            </a:pPr>
            <a:r>
              <a:rPr lang="en-US" b="1" dirty="0"/>
              <a:t>🔍 Myth #6: Nurses should just focus on care, not business.</a:t>
            </a:r>
          </a:p>
          <a:p>
            <a:pPr>
              <a:buNone/>
            </a:pPr>
            <a:r>
              <a:rPr lang="en-US" b="1" dirty="0"/>
              <a:t>Truth:</a:t>
            </a:r>
            <a:r>
              <a:rPr lang="en-US" dirty="0"/>
              <a:t> This mindset undervalues the broad influence nurses can have. Nurse entrepreneurs </a:t>
            </a:r>
            <a:r>
              <a:rPr lang="en-US" b="1" dirty="0"/>
              <a:t>drive innovation, increase access to care, and improve health outcomes</a:t>
            </a:r>
            <a:r>
              <a:rPr lang="en-US" dirty="0"/>
              <a:t>—while showing that nursing and business can go hand-in-hand.</a:t>
            </a:r>
          </a:p>
          <a:p>
            <a:pPr>
              <a:buNone/>
            </a:pPr>
            <a:r>
              <a:rPr lang="en-US" dirty="0"/>
              <a:t>Would you like these turned into a slide or handout format for your nurse entrepreneurship presentation?</a:t>
            </a:r>
          </a:p>
          <a:p>
            <a:pPr>
              <a:buNone/>
            </a:pPr>
            <a:r>
              <a:rPr lang="en-US" dirty="0"/>
              <a:t>4o</a:t>
            </a:r>
          </a:p>
          <a:p>
            <a:r>
              <a:rPr lang="en-US" dirty="0"/>
              <a:t>window.__oai_</a:t>
            </a:r>
            <a:r>
              <a:rPr lang="en-US" dirty="0" err="1"/>
              <a:t>logHTML?window</a:t>
            </a:r>
            <a:r>
              <a:rPr lang="en-US" dirty="0"/>
              <a:t>.__</a:t>
            </a:r>
            <a:r>
              <a:rPr lang="en-US" dirty="0" err="1"/>
              <a:t>oai_logHTML</a:t>
            </a:r>
            <a:r>
              <a:rPr lang="en-US" dirty="0"/>
              <a:t>():window.__</a:t>
            </a:r>
            <a:r>
              <a:rPr lang="en-US" dirty="0" err="1"/>
              <a:t>oai_SSR_HTML</a:t>
            </a:r>
            <a:r>
              <a:rPr lang="en-US" dirty="0"/>
              <a:t>=window.__</a:t>
            </a:r>
            <a:r>
              <a:rPr lang="en-US" dirty="0" err="1"/>
              <a:t>oai_SSR_HTML</a:t>
            </a:r>
            <a:r>
              <a:rPr lang="en-US" dirty="0"/>
              <a:t>||</a:t>
            </a:r>
            <a:r>
              <a:rPr lang="en-US" dirty="0" err="1"/>
              <a:t>Date.now</a:t>
            </a:r>
            <a:r>
              <a:rPr lang="en-US" dirty="0"/>
              <a:t>();</a:t>
            </a:r>
            <a:r>
              <a:rPr lang="en-US" dirty="0" err="1"/>
              <a:t>requestAnimationFrame</a:t>
            </a:r>
            <a:r>
              <a:rPr lang="en-US" dirty="0"/>
              <a:t>((function(){window.__oai_</a:t>
            </a:r>
            <a:r>
              <a:rPr lang="en-US" dirty="0" err="1"/>
              <a:t>logTTI?window</a:t>
            </a:r>
            <a:r>
              <a:rPr lang="en-US" dirty="0"/>
              <a:t>.__</a:t>
            </a:r>
            <a:r>
              <a:rPr lang="en-US" dirty="0" err="1"/>
              <a:t>oai_logTTI</a:t>
            </a:r>
            <a:r>
              <a:rPr lang="en-US" dirty="0"/>
              <a:t>():window.__</a:t>
            </a:r>
            <a:r>
              <a:rPr lang="en-US" dirty="0" err="1"/>
              <a:t>oai_SSR_TTI</a:t>
            </a:r>
            <a:r>
              <a:rPr lang="en-US" dirty="0"/>
              <a:t>=window.__</a:t>
            </a:r>
            <a:r>
              <a:rPr lang="en-US" dirty="0" err="1"/>
              <a:t>oai_SSR_TTI</a:t>
            </a:r>
            <a:r>
              <a:rPr lang="en-US" dirty="0"/>
              <a:t>||</a:t>
            </a:r>
            <a:r>
              <a:rPr lang="en-US" dirty="0" err="1"/>
              <a:t>Date.now</a:t>
            </a:r>
            <a:r>
              <a:rPr lang="en-US" dirty="0"/>
              <a:t>()}))</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5</a:t>
            </a:fld>
            <a:endParaRPr lang="en-US"/>
          </a:p>
        </p:txBody>
      </p:sp>
    </p:spTree>
    <p:extLst>
      <p:ext uri="{BB962C8B-B14F-4D97-AF65-F5344CB8AC3E}">
        <p14:creationId xmlns:p14="http://schemas.microsoft.com/office/powerpoint/2010/main" val="222720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 Characteristics of Nurse Entrepreneurs</a:t>
            </a:r>
            <a:r>
              <a:rPr lang="en-US" dirty="0"/>
              <a:t> </a:t>
            </a:r>
            <a:r>
              <a:rPr lang="en-US" i="1" dirty="0"/>
              <a:t>Spoken Script:</a:t>
            </a:r>
            <a:r>
              <a:rPr lang="en-US" dirty="0"/>
              <a:t> "What do successful nurse entrepreneurs have in common? They’re visionary, resilient, and adaptable. They know how to solve problems, stay the course, and pivot when needed. Sound familiar? These are the same traits we use every day in patient care."</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6</a:t>
            </a:fld>
            <a:endParaRPr lang="en-US"/>
          </a:p>
        </p:txBody>
      </p:sp>
    </p:spTree>
    <p:extLst>
      <p:ext uri="{BB962C8B-B14F-4D97-AF65-F5344CB8AC3E}">
        <p14:creationId xmlns:p14="http://schemas.microsoft.com/office/powerpoint/2010/main" val="227975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8: Why Nurses Excel as Entrepreneurs</a:t>
            </a:r>
            <a:r>
              <a:rPr lang="en-US" dirty="0"/>
              <a:t> </a:t>
            </a:r>
            <a:r>
              <a:rPr lang="en-US" i="1" dirty="0"/>
              <a:t>Spoken Script:</a:t>
            </a:r>
            <a:r>
              <a:rPr lang="en-US" dirty="0"/>
              <a:t> "Nurses are trained to assess, diagnose, and act. We are natural systems thinkers and process improvers. These are exactly the kinds of skills entrepreneurs rely on."</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7</a:t>
            </a:fld>
            <a:endParaRPr lang="en-US"/>
          </a:p>
        </p:txBody>
      </p:sp>
    </p:spTree>
    <p:extLst>
      <p:ext uri="{BB962C8B-B14F-4D97-AF65-F5344CB8AC3E}">
        <p14:creationId xmlns:p14="http://schemas.microsoft.com/office/powerpoint/2010/main" val="55515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9: Built-In Trust</a:t>
            </a:r>
            <a:r>
              <a:rPr lang="en-US" dirty="0"/>
              <a:t> </a:t>
            </a:r>
            <a:r>
              <a:rPr lang="en-US" i="1" dirty="0"/>
              <a:t>Spoken Script:</a:t>
            </a:r>
            <a:r>
              <a:rPr lang="en-US" dirty="0"/>
              <a:t> "Every year, Gallup polls rank nurses as the most trusted profession. That trust follows you. In business, trust is a huge asset—you’re already ahead."</a:t>
            </a:r>
          </a:p>
          <a:p>
            <a:endParaRPr lang="en-US" dirty="0"/>
          </a:p>
        </p:txBody>
      </p:sp>
      <p:sp>
        <p:nvSpPr>
          <p:cNvPr id="4" name="Slide Number Placeholder 3"/>
          <p:cNvSpPr>
            <a:spLocks noGrp="1"/>
          </p:cNvSpPr>
          <p:nvPr>
            <p:ph type="sldNum" sz="quarter" idx="5"/>
          </p:nvPr>
        </p:nvSpPr>
        <p:spPr/>
        <p:txBody>
          <a:bodyPr/>
          <a:lstStyle/>
          <a:p>
            <a:fld id="{2F55A531-2373-0F43-82DE-FC1F8BFE543B}" type="slidenum">
              <a:rPr lang="en-US" smtClean="0"/>
              <a:t>8</a:t>
            </a:fld>
            <a:endParaRPr lang="en-US"/>
          </a:p>
        </p:txBody>
      </p:sp>
    </p:spTree>
    <p:extLst>
      <p:ext uri="{BB962C8B-B14F-4D97-AF65-F5344CB8AC3E}">
        <p14:creationId xmlns:p14="http://schemas.microsoft.com/office/powerpoint/2010/main" val="265198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Slide 12: Where Business Ideas Come From</a:t>
            </a:r>
            <a:r>
              <a:rPr lang="en-US" dirty="0"/>
              <a:t> </a:t>
            </a:r>
            <a:r>
              <a:rPr lang="en-US" i="1" dirty="0"/>
              <a:t>Spoken Script:</a:t>
            </a:r>
            <a:r>
              <a:rPr lang="en-US" dirty="0"/>
              <a:t> "Business ideas often come from your own experience—frustrations, inefficiencies, or unmet patient needs. Keep your eyes open for problems worth solving."</a:t>
            </a:r>
          </a:p>
          <a:p>
            <a:endParaRPr lang="en-US" dirty="0"/>
          </a:p>
          <a:p>
            <a:endParaRPr lang="en-US" dirty="0"/>
          </a:p>
          <a:p>
            <a:r>
              <a:rPr lang="en-US" dirty="0"/>
              <a:t>For a lot of us it will be an extension of what you are doing right now</a:t>
            </a:r>
          </a:p>
          <a:p>
            <a:endParaRPr lang="en-US" dirty="0"/>
          </a:p>
          <a:p>
            <a:r>
              <a:rPr lang="en-US" dirty="0"/>
              <a:t>Little Caesars pizza boxes </a:t>
            </a:r>
          </a:p>
        </p:txBody>
      </p:sp>
      <p:sp>
        <p:nvSpPr>
          <p:cNvPr id="4" name="Slide Number Placeholder 3"/>
          <p:cNvSpPr>
            <a:spLocks noGrp="1"/>
          </p:cNvSpPr>
          <p:nvPr>
            <p:ph type="sldNum" sz="quarter" idx="5"/>
          </p:nvPr>
        </p:nvSpPr>
        <p:spPr/>
        <p:txBody>
          <a:bodyPr/>
          <a:lstStyle/>
          <a:p>
            <a:fld id="{2F55A531-2373-0F43-82DE-FC1F8BFE543B}" type="slidenum">
              <a:rPr lang="en-US" smtClean="0"/>
              <a:t>9</a:t>
            </a:fld>
            <a:endParaRPr lang="en-US"/>
          </a:p>
        </p:txBody>
      </p:sp>
    </p:spTree>
    <p:extLst>
      <p:ext uri="{BB962C8B-B14F-4D97-AF65-F5344CB8AC3E}">
        <p14:creationId xmlns:p14="http://schemas.microsoft.com/office/powerpoint/2010/main" val="257150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EDD9F-6E7F-FE4E-81C2-7C670659D610}"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81556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EDD9F-6E7F-FE4E-81C2-7C670659D610}"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65403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EDD9F-6E7F-FE4E-81C2-7C670659D610}"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384899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EDD9F-6E7F-FE4E-81C2-7C670659D610}"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386669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4EDD9F-6E7F-FE4E-81C2-7C670659D610}"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116638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4EDD9F-6E7F-FE4E-81C2-7C670659D610}"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145522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4EDD9F-6E7F-FE4E-81C2-7C670659D610}" type="datetimeFigureOut">
              <a:rPr lang="en-US" smtClean="0"/>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261522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4EDD9F-6E7F-FE4E-81C2-7C670659D610}" type="datetimeFigureOut">
              <a:rPr lang="en-US" smtClean="0"/>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215507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EDD9F-6E7F-FE4E-81C2-7C670659D610}" type="datetimeFigureOut">
              <a:rPr lang="en-US" smtClean="0"/>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92637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EDD9F-6E7F-FE4E-81C2-7C670659D610}"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336723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EDD9F-6E7F-FE4E-81C2-7C670659D610}"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EB907-923B-4940-A19F-166BA2FBD481}" type="slidenum">
              <a:rPr lang="en-US" smtClean="0"/>
              <a:t>‹#›</a:t>
            </a:fld>
            <a:endParaRPr lang="en-US"/>
          </a:p>
        </p:txBody>
      </p:sp>
    </p:spTree>
    <p:extLst>
      <p:ext uri="{BB962C8B-B14F-4D97-AF65-F5344CB8AC3E}">
        <p14:creationId xmlns:p14="http://schemas.microsoft.com/office/powerpoint/2010/main" val="21443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EDD9F-6E7F-FE4E-81C2-7C670659D610}" type="datetimeFigureOut">
              <a:rPr lang="en-US" smtClean="0"/>
              <a:t>5/10/2025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EB907-923B-4940-A19F-166BA2FBD481}" type="slidenum">
              <a:rPr lang="en-US" smtClean="0"/>
              <a:t>‹#›</a:t>
            </a:fld>
            <a:endParaRPr lang="en-US"/>
          </a:p>
        </p:txBody>
      </p:sp>
    </p:spTree>
    <p:extLst>
      <p:ext uri="{BB962C8B-B14F-4D97-AF65-F5344CB8AC3E}">
        <p14:creationId xmlns:p14="http://schemas.microsoft.com/office/powerpoint/2010/main" val="36825197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vsbdc.com/" TargetMode="External"/><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ba.gov/business-guide/plan-your-business/write-your-business-plan" TargetMode="External"/><Relationship Id="rId5" Type="http://schemas.openxmlformats.org/officeDocument/2006/relationships/hyperlink" Target="https://www.score.org/" TargetMode="External"/><Relationship Id="rId10" Type="http://schemas.openxmlformats.org/officeDocument/2006/relationships/image" Target="../media/image1.png"/><Relationship Id="rId4" Type="http://schemas.openxmlformats.org/officeDocument/2006/relationships/hyperlink" Target="https://nursesbusiness.com/" TargetMode="Externa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bni.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LMarino19@gmai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F073C-E8DD-B937-6C05-85E35C8E3723}"/>
              </a:ext>
            </a:extLst>
          </p:cNvPr>
          <p:cNvSpPr>
            <a:spLocks noGrp="1"/>
          </p:cNvSpPr>
          <p:nvPr>
            <p:ph type="ctrTitle"/>
          </p:nvPr>
        </p:nvSpPr>
        <p:spPr>
          <a:xfrm>
            <a:off x="838200" y="451381"/>
            <a:ext cx="10512552" cy="4066540"/>
          </a:xfrm>
        </p:spPr>
        <p:txBody>
          <a:bodyPr anchor="b">
            <a:normAutofit/>
          </a:bodyPr>
          <a:lstStyle/>
          <a:p>
            <a:pPr algn="l"/>
            <a:br>
              <a:rPr lang="en-US" sz="6100" kern="1200" dirty="0">
                <a:latin typeface="+mj-lt"/>
                <a:ea typeface="+mj-ea"/>
                <a:cs typeface="+mj-cs"/>
              </a:rPr>
            </a:br>
            <a:r>
              <a:rPr lang="en-US" sz="6100" b="1" i="1" kern="1200" dirty="0">
                <a:latin typeface="+mn-lt"/>
                <a:ea typeface="+mj-ea"/>
                <a:cs typeface="+mj-cs"/>
              </a:rPr>
              <a:t>From Bedside to Business: </a:t>
            </a:r>
            <a:br>
              <a:rPr lang="en-US" sz="6100" b="1" i="1" kern="1200" dirty="0">
                <a:latin typeface="+mn-lt"/>
                <a:ea typeface="+mj-ea"/>
                <a:cs typeface="+mj-cs"/>
              </a:rPr>
            </a:br>
            <a:r>
              <a:rPr lang="en-US" sz="6100" b="1" i="1" kern="1200" dirty="0">
                <a:latin typeface="+mn-lt"/>
                <a:ea typeface="+mj-ea"/>
                <a:cs typeface="+mj-cs"/>
              </a:rPr>
              <a:t>Unleashing the Entrepreneurial Power of Nurses</a:t>
            </a:r>
            <a:endParaRPr lang="en-US" sz="6100" b="1" dirty="0">
              <a:latin typeface="+mn-lt"/>
            </a:endParaRPr>
          </a:p>
        </p:txBody>
      </p:sp>
      <p:sp>
        <p:nvSpPr>
          <p:cNvPr id="3" name="Subtitle 2">
            <a:extLst>
              <a:ext uri="{FF2B5EF4-FFF2-40B4-BE49-F238E27FC236}">
                <a16:creationId xmlns:a16="http://schemas.microsoft.com/office/drawing/2014/main" id="{19B22FB2-72FF-25FA-18AC-A4C2AD0F0AEE}"/>
              </a:ext>
            </a:extLst>
          </p:cNvPr>
          <p:cNvSpPr>
            <a:spLocks noGrp="1"/>
          </p:cNvSpPr>
          <p:nvPr>
            <p:ph type="subTitle" idx="1"/>
          </p:nvPr>
        </p:nvSpPr>
        <p:spPr>
          <a:xfrm>
            <a:off x="838199" y="4983276"/>
            <a:ext cx="10512552" cy="1126680"/>
          </a:xfrm>
        </p:spPr>
        <p:txBody>
          <a:bodyPr>
            <a:normAutofit fontScale="25000" lnSpcReduction="20000"/>
          </a:bodyPr>
          <a:lstStyle/>
          <a:p>
            <a:pPr algn="l"/>
            <a:endParaRPr lang="en-US" sz="8000" dirty="0"/>
          </a:p>
          <a:p>
            <a:r>
              <a:rPr lang="en-US" sz="8000" b="1" dirty="0">
                <a:solidFill>
                  <a:schemeClr val="accent2"/>
                </a:solidFill>
              </a:rPr>
              <a:t>Laure Marino, DNP, APRN, FNP-BC, CNE, </a:t>
            </a:r>
          </a:p>
          <a:p>
            <a:r>
              <a:rPr lang="en-US" sz="8000" b="1" dirty="0">
                <a:solidFill>
                  <a:schemeClr val="accent2"/>
                </a:solidFill>
              </a:rPr>
              <a:t>Owner, The Concierge NP, LLC </a:t>
            </a:r>
          </a:p>
          <a:p>
            <a:r>
              <a:rPr lang="en-US" sz="8000" b="1" dirty="0">
                <a:solidFill>
                  <a:schemeClr val="accent2"/>
                </a:solidFill>
              </a:rPr>
              <a:t>May 15, 2025    Marshall Health APN Conference      Huntington, WV </a:t>
            </a:r>
          </a:p>
          <a:p>
            <a:pPr algn="l"/>
            <a:endParaRPr lang="en-US" sz="600" dirty="0"/>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63ABBB-704D-B1D2-1C94-90D706C0E081}"/>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1531540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8B0380-44F7-6D73-54E1-5389D659BD86}"/>
              </a:ext>
            </a:extLst>
          </p:cNvPr>
          <p:cNvSpPr>
            <a:spLocks noGrp="1"/>
          </p:cNvSpPr>
          <p:nvPr>
            <p:ph idx="1"/>
          </p:nvPr>
        </p:nvSpPr>
        <p:spPr>
          <a:xfrm>
            <a:off x="640080" y="2872899"/>
            <a:ext cx="4243589" cy="3320668"/>
          </a:xfrm>
        </p:spPr>
        <p:txBody>
          <a:bodyPr>
            <a:normAutofit lnSpcReduction="10000"/>
          </a:bodyPr>
          <a:lstStyle/>
          <a:p>
            <a:pPr marL="0" indent="0">
              <a:buNone/>
            </a:pPr>
            <a:endParaRPr lang="en-US" sz="2200" b="1" dirty="0"/>
          </a:p>
          <a:p>
            <a:pPr marL="0" indent="0">
              <a:buNone/>
            </a:pPr>
            <a:endParaRPr lang="en-US" sz="2200" b="1" dirty="0"/>
          </a:p>
          <a:p>
            <a:pPr marL="0" indent="0">
              <a:buNone/>
            </a:pPr>
            <a:endParaRPr lang="en-US" sz="2200" b="1" dirty="0"/>
          </a:p>
          <a:p>
            <a:pPr marL="0" indent="0">
              <a:buNone/>
            </a:pPr>
            <a:r>
              <a:rPr lang="en-US" b="1" dirty="0"/>
              <a:t>If you had no worries and all the time and support in the world, </a:t>
            </a:r>
          </a:p>
          <a:p>
            <a:pPr marL="0" indent="0">
              <a:buNone/>
            </a:pPr>
            <a:r>
              <a:rPr lang="en-US" b="1" dirty="0"/>
              <a:t>what business would you bring to the market?</a:t>
            </a:r>
          </a:p>
          <a:p>
            <a:pPr marL="0" indent="0">
              <a:buNone/>
            </a:pPr>
            <a:endParaRPr lang="en-US" sz="2200" b="1" dirty="0"/>
          </a:p>
          <a:p>
            <a:pPr marL="0" indent="0">
              <a:buNone/>
            </a:pPr>
            <a:endParaRPr lang="en-US" sz="2200" b="1" dirty="0"/>
          </a:p>
        </p:txBody>
      </p:sp>
      <p:pic>
        <p:nvPicPr>
          <p:cNvPr id="9" name="Picture 8" descr="A napkin with a drawing on it and a pen on it&#10;&#10;AI-generated content may be incorrect.">
            <a:extLst>
              <a:ext uri="{FF2B5EF4-FFF2-40B4-BE49-F238E27FC236}">
                <a16:creationId xmlns:a16="http://schemas.microsoft.com/office/drawing/2014/main" id="{89C24424-B94D-4090-3904-804A0263539E}"/>
              </a:ext>
            </a:extLst>
          </p:cNvPr>
          <p:cNvPicPr>
            <a:picLocks noChangeAspect="1"/>
          </p:cNvPicPr>
          <p:nvPr/>
        </p:nvPicPr>
        <p:blipFill>
          <a:blip r:embed="rId2"/>
          <a:srcRect l="11196" r="2385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6483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1A290-AA4F-1391-C324-34321D0BE319}"/>
              </a:ext>
            </a:extLst>
          </p:cNvPr>
          <p:cNvSpPr>
            <a:spLocks noGrp="1"/>
          </p:cNvSpPr>
          <p:nvPr>
            <p:ph type="title"/>
          </p:nvPr>
        </p:nvSpPr>
        <p:spPr>
          <a:xfrm>
            <a:off x="838200" y="365125"/>
            <a:ext cx="10515600" cy="1325563"/>
          </a:xfrm>
        </p:spPr>
        <p:txBody>
          <a:bodyPr>
            <a:normAutofit/>
          </a:bodyPr>
          <a:lstStyle/>
          <a:p>
            <a:r>
              <a:rPr lang="en-US" sz="4000" b="1" dirty="0">
                <a:latin typeface="+mn-lt"/>
              </a:rPr>
              <a:t>What does a nurse-owned business look like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6B5173-FEBE-6F66-07B8-8B93E2FED761}"/>
              </a:ext>
            </a:extLst>
          </p:cNvPr>
          <p:cNvSpPr>
            <a:spLocks noGrp="1"/>
          </p:cNvSpPr>
          <p:nvPr>
            <p:ph idx="1"/>
          </p:nvPr>
        </p:nvSpPr>
        <p:spPr>
          <a:xfrm>
            <a:off x="838200" y="1929384"/>
            <a:ext cx="10515600" cy="4251960"/>
          </a:xfrm>
        </p:spPr>
        <p:txBody>
          <a:bodyPr>
            <a:normAutofit/>
          </a:bodyPr>
          <a:lstStyle/>
          <a:p>
            <a:r>
              <a:rPr lang="en-US" sz="2200" b="1" dirty="0"/>
              <a:t>Endless, and is based on YOU</a:t>
            </a:r>
          </a:p>
          <a:p>
            <a:r>
              <a:rPr lang="en-US" sz="2200" b="1" dirty="0"/>
              <a:t>Direct Clinical Practices </a:t>
            </a:r>
          </a:p>
          <a:p>
            <a:pPr lvl="1"/>
            <a:r>
              <a:rPr lang="en-US" sz="2200" b="1" dirty="0"/>
              <a:t>(PC, MH, Functional, Derm, House Calls, Telehealth)</a:t>
            </a:r>
          </a:p>
          <a:p>
            <a:r>
              <a:rPr lang="en-US" sz="2200" b="1" dirty="0"/>
              <a:t>Niche Practices: Aesthetics,  Weight Management, Recovery, Wound Care</a:t>
            </a:r>
          </a:p>
          <a:p>
            <a:r>
              <a:rPr lang="en-US" sz="2200" b="1" dirty="0"/>
              <a:t>Educators (CE, SANE training)</a:t>
            </a:r>
          </a:p>
          <a:p>
            <a:r>
              <a:rPr lang="en-US" sz="2200" b="1" dirty="0"/>
              <a:t>Consultants (Business Coaching, Attorneys)</a:t>
            </a:r>
          </a:p>
          <a:p>
            <a:r>
              <a:rPr lang="en-US" sz="2200" b="1" dirty="0"/>
              <a:t>Speakers (Motivational) </a:t>
            </a:r>
          </a:p>
          <a:p>
            <a:r>
              <a:rPr lang="en-US" sz="2200" b="1" dirty="0"/>
              <a:t>Authors (podcast, books, bloggers</a:t>
            </a:r>
          </a:p>
          <a:p>
            <a:r>
              <a:rPr lang="en-US" sz="2200" b="1" dirty="0"/>
              <a:t>Product Developers: </a:t>
            </a:r>
            <a:r>
              <a:rPr lang="en-US" sz="2200" b="1" dirty="0" err="1"/>
              <a:t>CathWear</a:t>
            </a:r>
            <a:r>
              <a:rPr lang="en-US" sz="2200" b="1" dirty="0"/>
              <a:t>; </a:t>
            </a:r>
          </a:p>
        </p:txBody>
      </p:sp>
      <p:pic>
        <p:nvPicPr>
          <p:cNvPr id="4" name="Picture 3">
            <a:extLst>
              <a:ext uri="{FF2B5EF4-FFF2-40B4-BE49-F238E27FC236}">
                <a16:creationId xmlns:a16="http://schemas.microsoft.com/office/drawing/2014/main" id="{7D357598-858B-79F9-F188-7966C357FE6B}"/>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26763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6794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C270B8-DF43-5930-F216-8EEB2C914E65}"/>
              </a:ext>
            </a:extLst>
          </p:cNvPr>
          <p:cNvPicPr>
            <a:picLocks noGrp="1" noChangeAspect="1"/>
          </p:cNvPicPr>
          <p:nvPr>
            <p:ph idx="1"/>
          </p:nvPr>
        </p:nvPicPr>
        <p:blipFill>
          <a:blip r:embed="rId3"/>
          <a:stretch>
            <a:fillRect/>
          </a:stretch>
        </p:blipFill>
        <p:spPr>
          <a:xfrm>
            <a:off x="4854780" y="664542"/>
            <a:ext cx="2280146" cy="1337229"/>
          </a:xfrm>
        </p:spPr>
      </p:pic>
      <p:pic>
        <p:nvPicPr>
          <p:cNvPr id="7" name="Picture 6">
            <a:extLst>
              <a:ext uri="{FF2B5EF4-FFF2-40B4-BE49-F238E27FC236}">
                <a16:creationId xmlns:a16="http://schemas.microsoft.com/office/drawing/2014/main" id="{70E5C1B1-D163-69C5-B48E-19EEDE987965}"/>
              </a:ext>
            </a:extLst>
          </p:cNvPr>
          <p:cNvPicPr>
            <a:picLocks noChangeAspect="1"/>
          </p:cNvPicPr>
          <p:nvPr/>
        </p:nvPicPr>
        <p:blipFill>
          <a:blip r:embed="rId4"/>
          <a:stretch>
            <a:fillRect/>
          </a:stretch>
        </p:blipFill>
        <p:spPr>
          <a:xfrm>
            <a:off x="1352652" y="5340582"/>
            <a:ext cx="2000599" cy="1387082"/>
          </a:xfrm>
          <a:prstGeom prst="rect">
            <a:avLst/>
          </a:prstGeom>
        </p:spPr>
      </p:pic>
      <p:pic>
        <p:nvPicPr>
          <p:cNvPr id="9" name="Picture 8">
            <a:extLst>
              <a:ext uri="{FF2B5EF4-FFF2-40B4-BE49-F238E27FC236}">
                <a16:creationId xmlns:a16="http://schemas.microsoft.com/office/drawing/2014/main" id="{F07F1A61-BFAA-FC8A-AC02-F7A928486260}"/>
              </a:ext>
            </a:extLst>
          </p:cNvPr>
          <p:cNvPicPr>
            <a:picLocks noChangeAspect="1"/>
          </p:cNvPicPr>
          <p:nvPr/>
        </p:nvPicPr>
        <p:blipFill>
          <a:blip r:embed="rId5"/>
          <a:stretch>
            <a:fillRect/>
          </a:stretch>
        </p:blipFill>
        <p:spPr>
          <a:xfrm>
            <a:off x="4515450" y="5094834"/>
            <a:ext cx="2800347" cy="1154782"/>
          </a:xfrm>
          <a:prstGeom prst="rect">
            <a:avLst/>
          </a:prstGeom>
        </p:spPr>
      </p:pic>
      <p:pic>
        <p:nvPicPr>
          <p:cNvPr id="11" name="Picture 10">
            <a:extLst>
              <a:ext uri="{FF2B5EF4-FFF2-40B4-BE49-F238E27FC236}">
                <a16:creationId xmlns:a16="http://schemas.microsoft.com/office/drawing/2014/main" id="{83F5FA9D-9116-5EB3-022E-433AF9D3387F}"/>
              </a:ext>
            </a:extLst>
          </p:cNvPr>
          <p:cNvPicPr>
            <a:picLocks noChangeAspect="1"/>
          </p:cNvPicPr>
          <p:nvPr/>
        </p:nvPicPr>
        <p:blipFill>
          <a:blip r:embed="rId6"/>
          <a:stretch>
            <a:fillRect/>
          </a:stretch>
        </p:blipFill>
        <p:spPr>
          <a:xfrm>
            <a:off x="8083027" y="5761979"/>
            <a:ext cx="2474174" cy="965685"/>
          </a:xfrm>
          <a:prstGeom prst="rect">
            <a:avLst/>
          </a:prstGeom>
        </p:spPr>
      </p:pic>
      <p:pic>
        <p:nvPicPr>
          <p:cNvPr id="13" name="Picture 12">
            <a:extLst>
              <a:ext uri="{FF2B5EF4-FFF2-40B4-BE49-F238E27FC236}">
                <a16:creationId xmlns:a16="http://schemas.microsoft.com/office/drawing/2014/main" id="{36B54F54-C2BA-8A57-45D3-9E2CE1B5CDD8}"/>
              </a:ext>
            </a:extLst>
          </p:cNvPr>
          <p:cNvPicPr>
            <a:picLocks noChangeAspect="1"/>
          </p:cNvPicPr>
          <p:nvPr/>
        </p:nvPicPr>
        <p:blipFill>
          <a:blip r:embed="rId7"/>
          <a:stretch>
            <a:fillRect/>
          </a:stretch>
        </p:blipFill>
        <p:spPr>
          <a:xfrm>
            <a:off x="3689649" y="2676305"/>
            <a:ext cx="1792318" cy="1933238"/>
          </a:xfrm>
          <a:prstGeom prst="rect">
            <a:avLst/>
          </a:prstGeom>
        </p:spPr>
      </p:pic>
      <p:pic>
        <p:nvPicPr>
          <p:cNvPr id="8" name="Picture 7" descr="A close up of a logo&#10;&#10;AI-generated content may be incorrect.">
            <a:extLst>
              <a:ext uri="{FF2B5EF4-FFF2-40B4-BE49-F238E27FC236}">
                <a16:creationId xmlns:a16="http://schemas.microsoft.com/office/drawing/2014/main" id="{4B915D23-C0B0-BEF5-D2CB-8416FCC214C4}"/>
              </a:ext>
            </a:extLst>
          </p:cNvPr>
          <p:cNvPicPr>
            <a:picLocks noChangeAspect="1"/>
          </p:cNvPicPr>
          <p:nvPr/>
        </p:nvPicPr>
        <p:blipFill>
          <a:blip r:embed="rId8"/>
          <a:stretch>
            <a:fillRect/>
          </a:stretch>
        </p:blipFill>
        <p:spPr>
          <a:xfrm>
            <a:off x="440315" y="303996"/>
            <a:ext cx="3398790" cy="1337229"/>
          </a:xfrm>
          <a:prstGeom prst="rect">
            <a:avLst/>
          </a:prstGeom>
        </p:spPr>
      </p:pic>
      <p:pic>
        <p:nvPicPr>
          <p:cNvPr id="19" name="Picture 18" descr="A logo with a cross and stars&#10;&#10;AI-generated content may be incorrect.">
            <a:extLst>
              <a:ext uri="{FF2B5EF4-FFF2-40B4-BE49-F238E27FC236}">
                <a16:creationId xmlns:a16="http://schemas.microsoft.com/office/drawing/2014/main" id="{4987387E-76ED-D257-FDE7-0AA6F09DC967}"/>
              </a:ext>
            </a:extLst>
          </p:cNvPr>
          <p:cNvPicPr>
            <a:picLocks noChangeAspect="1"/>
          </p:cNvPicPr>
          <p:nvPr/>
        </p:nvPicPr>
        <p:blipFill>
          <a:blip r:embed="rId9"/>
          <a:stretch>
            <a:fillRect/>
          </a:stretch>
        </p:blipFill>
        <p:spPr>
          <a:xfrm>
            <a:off x="9895055" y="3669490"/>
            <a:ext cx="1792318" cy="1388415"/>
          </a:xfrm>
          <a:prstGeom prst="rect">
            <a:avLst/>
          </a:prstGeom>
        </p:spPr>
      </p:pic>
      <p:pic>
        <p:nvPicPr>
          <p:cNvPr id="21" name="Picture 20" descr="A logo for a family care company&#10;&#10;AI-generated content may be incorrect.">
            <a:extLst>
              <a:ext uri="{FF2B5EF4-FFF2-40B4-BE49-F238E27FC236}">
                <a16:creationId xmlns:a16="http://schemas.microsoft.com/office/drawing/2014/main" id="{E7FE7070-8F64-0EB1-3E00-B2A972F8043E}"/>
              </a:ext>
            </a:extLst>
          </p:cNvPr>
          <p:cNvPicPr>
            <a:picLocks noChangeAspect="1"/>
          </p:cNvPicPr>
          <p:nvPr/>
        </p:nvPicPr>
        <p:blipFill>
          <a:blip r:embed="rId10"/>
          <a:stretch>
            <a:fillRect/>
          </a:stretch>
        </p:blipFill>
        <p:spPr>
          <a:xfrm>
            <a:off x="6250637" y="3331243"/>
            <a:ext cx="3069477" cy="1383701"/>
          </a:xfrm>
          <a:prstGeom prst="rect">
            <a:avLst/>
          </a:prstGeom>
        </p:spPr>
      </p:pic>
      <p:pic>
        <p:nvPicPr>
          <p:cNvPr id="23" name="Picture 22" descr="A close-up of a logo&#10;&#10;AI-generated content may be incorrect.">
            <a:extLst>
              <a:ext uri="{FF2B5EF4-FFF2-40B4-BE49-F238E27FC236}">
                <a16:creationId xmlns:a16="http://schemas.microsoft.com/office/drawing/2014/main" id="{75245CF5-A81E-8312-7862-34F7AE360F18}"/>
              </a:ext>
            </a:extLst>
          </p:cNvPr>
          <p:cNvPicPr>
            <a:picLocks noChangeAspect="1"/>
          </p:cNvPicPr>
          <p:nvPr/>
        </p:nvPicPr>
        <p:blipFill>
          <a:blip r:embed="rId11"/>
          <a:stretch>
            <a:fillRect/>
          </a:stretch>
        </p:blipFill>
        <p:spPr>
          <a:xfrm>
            <a:off x="6184263" y="2233082"/>
            <a:ext cx="3069477" cy="815724"/>
          </a:xfrm>
          <a:prstGeom prst="rect">
            <a:avLst/>
          </a:prstGeom>
        </p:spPr>
      </p:pic>
      <p:pic>
        <p:nvPicPr>
          <p:cNvPr id="25" name="Picture 24" descr="A blue text with brown and brown tail&#10;&#10;AI-generated content may be incorrect.">
            <a:extLst>
              <a:ext uri="{FF2B5EF4-FFF2-40B4-BE49-F238E27FC236}">
                <a16:creationId xmlns:a16="http://schemas.microsoft.com/office/drawing/2014/main" id="{636999B4-72F5-E394-33E9-AA914509D07B}"/>
              </a:ext>
            </a:extLst>
          </p:cNvPr>
          <p:cNvPicPr>
            <a:picLocks noChangeAspect="1"/>
          </p:cNvPicPr>
          <p:nvPr/>
        </p:nvPicPr>
        <p:blipFill>
          <a:blip r:embed="rId12"/>
          <a:stretch>
            <a:fillRect/>
          </a:stretch>
        </p:blipFill>
        <p:spPr>
          <a:xfrm>
            <a:off x="90365" y="3642924"/>
            <a:ext cx="3069477" cy="1387081"/>
          </a:xfrm>
          <a:prstGeom prst="rect">
            <a:avLst/>
          </a:prstGeom>
        </p:spPr>
      </p:pic>
      <p:pic>
        <p:nvPicPr>
          <p:cNvPr id="27" name="Picture 26" descr="A logo for a health care company&#10;&#10;AI-generated content may be incorrect.">
            <a:extLst>
              <a:ext uri="{FF2B5EF4-FFF2-40B4-BE49-F238E27FC236}">
                <a16:creationId xmlns:a16="http://schemas.microsoft.com/office/drawing/2014/main" id="{95A93A38-B53F-D756-8C39-7E3E3A062526}"/>
              </a:ext>
            </a:extLst>
          </p:cNvPr>
          <p:cNvPicPr>
            <a:picLocks noChangeAspect="1"/>
          </p:cNvPicPr>
          <p:nvPr/>
        </p:nvPicPr>
        <p:blipFill>
          <a:blip r:embed="rId13"/>
          <a:stretch>
            <a:fillRect/>
          </a:stretch>
        </p:blipFill>
        <p:spPr>
          <a:xfrm>
            <a:off x="914889" y="1968007"/>
            <a:ext cx="2088905" cy="983014"/>
          </a:xfrm>
          <a:prstGeom prst="rect">
            <a:avLst/>
          </a:prstGeom>
        </p:spPr>
      </p:pic>
      <p:pic>
        <p:nvPicPr>
          <p:cNvPr id="29" name="Picture 28" descr="A close-up of a sign&#10;&#10;AI-generated content may be incorrect.">
            <a:extLst>
              <a:ext uri="{FF2B5EF4-FFF2-40B4-BE49-F238E27FC236}">
                <a16:creationId xmlns:a16="http://schemas.microsoft.com/office/drawing/2014/main" id="{6BAF48D3-6917-B757-538D-C94B8EC04315}"/>
              </a:ext>
            </a:extLst>
          </p:cNvPr>
          <p:cNvPicPr>
            <a:picLocks noChangeAspect="1"/>
          </p:cNvPicPr>
          <p:nvPr/>
        </p:nvPicPr>
        <p:blipFill>
          <a:blip r:embed="rId14"/>
          <a:stretch>
            <a:fillRect/>
          </a:stretch>
        </p:blipFill>
        <p:spPr>
          <a:xfrm>
            <a:off x="7622976" y="178848"/>
            <a:ext cx="2000599" cy="1294506"/>
          </a:xfrm>
          <a:prstGeom prst="rect">
            <a:avLst/>
          </a:prstGeom>
        </p:spPr>
      </p:pic>
      <p:pic>
        <p:nvPicPr>
          <p:cNvPr id="31" name="Picture 30" descr="A logo with a sun and a flower&#10;&#10;AI-generated content may be incorrect.">
            <a:extLst>
              <a:ext uri="{FF2B5EF4-FFF2-40B4-BE49-F238E27FC236}">
                <a16:creationId xmlns:a16="http://schemas.microsoft.com/office/drawing/2014/main" id="{5D567432-E69E-3E2F-09E4-1F468F728B44}"/>
              </a:ext>
            </a:extLst>
          </p:cNvPr>
          <p:cNvPicPr>
            <a:picLocks noChangeAspect="1"/>
          </p:cNvPicPr>
          <p:nvPr/>
        </p:nvPicPr>
        <p:blipFill>
          <a:blip r:embed="rId15"/>
          <a:stretch>
            <a:fillRect/>
          </a:stretch>
        </p:blipFill>
        <p:spPr>
          <a:xfrm>
            <a:off x="9956037" y="1294508"/>
            <a:ext cx="1795648" cy="1738704"/>
          </a:xfrm>
          <a:prstGeom prst="rect">
            <a:avLst/>
          </a:prstGeom>
        </p:spPr>
      </p:pic>
    </p:spTree>
    <p:extLst>
      <p:ext uri="{BB962C8B-B14F-4D97-AF65-F5344CB8AC3E}">
        <p14:creationId xmlns:p14="http://schemas.microsoft.com/office/powerpoint/2010/main" val="373471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C9CF2-A4E7-8953-E4A3-161E841B64C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b="1" dirty="0">
                <a:latin typeface="+mn-lt"/>
              </a:rPr>
              <a:t>Nationally Recognized Nurse-Owned Businesses </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A8E4348-084C-10F4-57FF-A96599C10938}"/>
              </a:ext>
            </a:extLst>
          </p:cNvPr>
          <p:cNvPicPr>
            <a:picLocks noGrp="1" noChangeAspect="1"/>
          </p:cNvPicPr>
          <p:nvPr>
            <p:ph idx="1"/>
          </p:nvPr>
        </p:nvPicPr>
        <p:blipFill>
          <a:blip r:embed="rId2"/>
          <a:stretch>
            <a:fillRect/>
          </a:stretch>
        </p:blipFill>
        <p:spPr>
          <a:xfrm>
            <a:off x="1244332" y="2642616"/>
            <a:ext cx="3765832" cy="3605784"/>
          </a:xfrm>
          <a:prstGeom prst="rect">
            <a:avLst/>
          </a:prstGeom>
        </p:spPr>
      </p:pic>
      <p:pic>
        <p:nvPicPr>
          <p:cNvPr id="5" name="Picture 4">
            <a:extLst>
              <a:ext uri="{FF2B5EF4-FFF2-40B4-BE49-F238E27FC236}">
                <a16:creationId xmlns:a16="http://schemas.microsoft.com/office/drawing/2014/main" id="{82663E00-51FC-EFFC-E567-DD087B9E5AF1}"/>
              </a:ext>
            </a:extLst>
          </p:cNvPr>
          <p:cNvPicPr>
            <a:picLocks noChangeAspect="1"/>
          </p:cNvPicPr>
          <p:nvPr/>
        </p:nvPicPr>
        <p:blipFill>
          <a:blip r:embed="rId3"/>
          <a:stretch>
            <a:fillRect/>
          </a:stretch>
        </p:blipFill>
        <p:spPr>
          <a:xfrm>
            <a:off x="6513446" y="2642616"/>
            <a:ext cx="5096516" cy="3605784"/>
          </a:xfrm>
          <a:prstGeom prst="rect">
            <a:avLst/>
          </a:prstGeom>
        </p:spPr>
      </p:pic>
    </p:spTree>
    <p:extLst>
      <p:ext uri="{BB962C8B-B14F-4D97-AF65-F5344CB8AC3E}">
        <p14:creationId xmlns:p14="http://schemas.microsoft.com/office/powerpoint/2010/main" val="228250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ight bulb with drawings on the side&#10;&#10;AI-generated content may be incorrect.">
            <a:extLst>
              <a:ext uri="{FF2B5EF4-FFF2-40B4-BE49-F238E27FC236}">
                <a16:creationId xmlns:a16="http://schemas.microsoft.com/office/drawing/2014/main" id="{E9BF4226-F1A8-2515-2A5D-CA545492A78B}"/>
              </a:ext>
            </a:extLst>
          </p:cNvPr>
          <p:cNvPicPr>
            <a:picLocks noChangeAspect="1"/>
          </p:cNvPicPr>
          <p:nvPr/>
        </p:nvPicPr>
        <p:blipFill>
          <a:blip r:embed="rId3"/>
          <a:srcRect b="1496"/>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2CBB0A-15B4-30F1-861E-859BBE4BC47F}"/>
              </a:ext>
            </a:extLst>
          </p:cNvPr>
          <p:cNvSpPr>
            <a:spLocks noGrp="1"/>
          </p:cNvSpPr>
          <p:nvPr>
            <p:ph type="title"/>
          </p:nvPr>
        </p:nvSpPr>
        <p:spPr>
          <a:xfrm>
            <a:off x="6252520" y="365125"/>
            <a:ext cx="5101280" cy="1899912"/>
          </a:xfrm>
        </p:spPr>
        <p:txBody>
          <a:bodyPr>
            <a:normAutofit/>
          </a:bodyPr>
          <a:lstStyle/>
          <a:p>
            <a:r>
              <a:rPr lang="en-US" b="1" dirty="0">
                <a:latin typeface="+mn-lt"/>
              </a:rPr>
              <a:t>Validate Your Idea </a:t>
            </a:r>
            <a:br>
              <a:rPr lang="en-US" sz="4000" b="1" dirty="0">
                <a:latin typeface="+mn-lt"/>
              </a:rPr>
            </a:br>
            <a:endParaRPr lang="en-US" sz="4000" b="1" dirty="0">
              <a:latin typeface="+mn-lt"/>
            </a:endParaRPr>
          </a:p>
        </p:txBody>
      </p:sp>
      <p:sp>
        <p:nvSpPr>
          <p:cNvPr id="3" name="Content Placeholder 2">
            <a:extLst>
              <a:ext uri="{FF2B5EF4-FFF2-40B4-BE49-F238E27FC236}">
                <a16:creationId xmlns:a16="http://schemas.microsoft.com/office/drawing/2014/main" id="{09F7DEC9-9834-1C81-B467-E2E928AA5142}"/>
              </a:ext>
            </a:extLst>
          </p:cNvPr>
          <p:cNvSpPr>
            <a:spLocks noGrp="1"/>
          </p:cNvSpPr>
          <p:nvPr>
            <p:ph idx="1"/>
          </p:nvPr>
        </p:nvSpPr>
        <p:spPr>
          <a:xfrm>
            <a:off x="6450228" y="1655805"/>
            <a:ext cx="4903572" cy="4521158"/>
          </a:xfrm>
        </p:spPr>
        <p:txBody>
          <a:bodyPr>
            <a:normAutofit lnSpcReduction="10000"/>
          </a:bodyPr>
          <a:lstStyle/>
          <a:p>
            <a:r>
              <a:rPr lang="en-US" b="1" dirty="0"/>
              <a:t>Who is this for?</a:t>
            </a:r>
          </a:p>
          <a:p>
            <a:r>
              <a:rPr lang="en-US" b="1" dirty="0"/>
              <a:t>Do others have this problem too?</a:t>
            </a:r>
          </a:p>
          <a:p>
            <a:r>
              <a:rPr lang="en-US" b="1" dirty="0"/>
              <a:t>Will they pay for it?</a:t>
            </a:r>
          </a:p>
          <a:p>
            <a:r>
              <a:rPr lang="en-US" b="1" dirty="0"/>
              <a:t>Who else offers this service?</a:t>
            </a:r>
          </a:p>
          <a:p>
            <a:r>
              <a:rPr lang="en-US" b="1" dirty="0"/>
              <a:t>Why would someone choose my business?</a:t>
            </a:r>
          </a:p>
          <a:p>
            <a:endParaRPr lang="en-US" b="1" dirty="0"/>
          </a:p>
          <a:p>
            <a:r>
              <a:rPr lang="en-US" b="1" dirty="0"/>
              <a:t>Your nursing practice is your biggest business asset. </a:t>
            </a:r>
          </a:p>
          <a:p>
            <a:endParaRPr lang="en-US" sz="2000" dirty="0"/>
          </a:p>
        </p:txBody>
      </p:sp>
      <p:pic>
        <p:nvPicPr>
          <p:cNvPr id="4" name="Picture 3">
            <a:extLst>
              <a:ext uri="{FF2B5EF4-FFF2-40B4-BE49-F238E27FC236}">
                <a16:creationId xmlns:a16="http://schemas.microsoft.com/office/drawing/2014/main" id="{9DC2A2C7-10C2-E99C-C0A1-3747BCF4E44A}"/>
              </a:ext>
            </a:extLst>
          </p:cNvPr>
          <p:cNvPicPr>
            <a:picLocks noChangeAspect="1"/>
          </p:cNvPicPr>
          <p:nvPr/>
        </p:nvPicPr>
        <p:blipFill>
          <a:blip r:embed="rId4"/>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4287295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A09DD3-6E61-6313-600F-B7EA828E2D69}"/>
              </a:ext>
            </a:extLst>
          </p:cNvPr>
          <p:cNvSpPr>
            <a:spLocks noGrp="1"/>
          </p:cNvSpPr>
          <p:nvPr>
            <p:ph type="title"/>
          </p:nvPr>
        </p:nvSpPr>
        <p:spPr>
          <a:xfrm>
            <a:off x="630936" y="457200"/>
            <a:ext cx="4343400" cy="1929384"/>
          </a:xfrm>
        </p:spPr>
        <p:txBody>
          <a:bodyPr vert="horz" lIns="91440" tIns="45720" rIns="91440" bIns="45720" rtlCol="0" anchor="ctr">
            <a:normAutofit fontScale="90000"/>
          </a:bodyPr>
          <a:lstStyle/>
          <a:p>
            <a:r>
              <a:rPr lang="en-US" b="1" dirty="0">
                <a:latin typeface="+mn-lt"/>
              </a:rPr>
              <a:t>Choose a Business Structure &amp; Name</a:t>
            </a:r>
          </a:p>
        </p:txBody>
      </p:sp>
      <p:sp>
        <p:nvSpPr>
          <p:cNvPr id="1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299F14-E208-B7FA-1233-CF78733E0A65}"/>
              </a:ext>
            </a:extLst>
          </p:cNvPr>
          <p:cNvSpPr txBox="1"/>
          <p:nvPr/>
        </p:nvSpPr>
        <p:spPr>
          <a:xfrm>
            <a:off x="5541263" y="457200"/>
            <a:ext cx="6007608" cy="1929384"/>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sz="2000" b="1" dirty="0"/>
              <a:t>Conduct a Name Search </a:t>
            </a:r>
          </a:p>
          <a:p>
            <a:pPr defTabSz="914400">
              <a:lnSpc>
                <a:spcPct val="90000"/>
              </a:lnSpc>
              <a:spcAft>
                <a:spcPts val="600"/>
              </a:spcAft>
            </a:pPr>
            <a:r>
              <a:rPr lang="en-US" sz="2000" b="1" dirty="0"/>
              <a:t>Test the Name Out! </a:t>
            </a:r>
          </a:p>
          <a:p>
            <a:pPr defTabSz="914400">
              <a:lnSpc>
                <a:spcPct val="90000"/>
              </a:lnSpc>
              <a:spcAft>
                <a:spcPts val="600"/>
              </a:spcAft>
            </a:pPr>
            <a:endParaRPr lang="en-US" sz="1500" b="1" dirty="0"/>
          </a:p>
          <a:p>
            <a:pPr indent="-228600" defTabSz="914400">
              <a:lnSpc>
                <a:spcPct val="90000"/>
              </a:lnSpc>
              <a:spcAft>
                <a:spcPts val="600"/>
              </a:spcAft>
              <a:buFont typeface="Arial" panose="020B0604020202020204" pitchFamily="34" charset="0"/>
              <a:buChar char="•"/>
            </a:pPr>
            <a:endParaRPr lang="en-US" sz="1500" b="1" dirty="0"/>
          </a:p>
          <a:p>
            <a:pPr defTabSz="914400">
              <a:lnSpc>
                <a:spcPct val="90000"/>
              </a:lnSpc>
              <a:spcAft>
                <a:spcPts val="600"/>
              </a:spcAft>
            </a:pPr>
            <a:r>
              <a:rPr lang="en-US" b="1" dirty="0"/>
              <a:t>Register your business           </a:t>
            </a:r>
            <a:r>
              <a:rPr lang="en-US" sz="1500" b="1" dirty="0"/>
              <a:t>https://business4.wv.gov/</a:t>
            </a:r>
            <a:r>
              <a:rPr lang="en-US" sz="1500" b="1" dirty="0" err="1"/>
              <a:t>startmybusiness</a:t>
            </a:r>
            <a:r>
              <a:rPr lang="en-US" sz="1500" b="1" dirty="0"/>
              <a:t>/pages/register-your-</a:t>
            </a:r>
            <a:r>
              <a:rPr lang="en-US" sz="1500" b="1" dirty="0" err="1"/>
              <a:t>business.aspx</a:t>
            </a:r>
            <a:endParaRPr lang="en-US" sz="1500" b="1" dirty="0"/>
          </a:p>
        </p:txBody>
      </p:sp>
      <p:pic>
        <p:nvPicPr>
          <p:cNvPr id="5" name="Content Placeholder 4">
            <a:extLst>
              <a:ext uri="{FF2B5EF4-FFF2-40B4-BE49-F238E27FC236}">
                <a16:creationId xmlns:a16="http://schemas.microsoft.com/office/drawing/2014/main" id="{2EBC7471-F1C2-775F-75C5-265565477A4A}"/>
              </a:ext>
            </a:extLst>
          </p:cNvPr>
          <p:cNvPicPr>
            <a:picLocks noGrp="1" noChangeAspect="1"/>
          </p:cNvPicPr>
          <p:nvPr>
            <p:ph idx="1"/>
          </p:nvPr>
        </p:nvPicPr>
        <p:blipFill>
          <a:blip r:embed="rId3"/>
          <a:stretch>
            <a:fillRect/>
          </a:stretch>
        </p:blipFill>
        <p:spPr>
          <a:xfrm>
            <a:off x="466344" y="2611290"/>
            <a:ext cx="5468112" cy="3595283"/>
          </a:xfrm>
          <a:prstGeom prst="rect">
            <a:avLst/>
          </a:prstGeom>
        </p:spPr>
      </p:pic>
      <p:pic>
        <p:nvPicPr>
          <p:cNvPr id="8" name="Picture 7">
            <a:extLst>
              <a:ext uri="{FF2B5EF4-FFF2-40B4-BE49-F238E27FC236}">
                <a16:creationId xmlns:a16="http://schemas.microsoft.com/office/drawing/2014/main" id="{8932A26B-5087-12F5-8150-3B9A5912765F}"/>
              </a:ext>
            </a:extLst>
          </p:cNvPr>
          <p:cNvPicPr>
            <a:picLocks noChangeAspect="1"/>
          </p:cNvPicPr>
          <p:nvPr/>
        </p:nvPicPr>
        <p:blipFill>
          <a:blip r:embed="rId4"/>
          <a:stretch>
            <a:fillRect/>
          </a:stretch>
        </p:blipFill>
        <p:spPr>
          <a:xfrm>
            <a:off x="6254496" y="3602385"/>
            <a:ext cx="5468112" cy="1613093"/>
          </a:xfrm>
          <a:prstGeom prst="rect">
            <a:avLst/>
          </a:prstGeom>
        </p:spPr>
      </p:pic>
      <p:pic>
        <p:nvPicPr>
          <p:cNvPr id="3" name="Picture 2">
            <a:extLst>
              <a:ext uri="{FF2B5EF4-FFF2-40B4-BE49-F238E27FC236}">
                <a16:creationId xmlns:a16="http://schemas.microsoft.com/office/drawing/2014/main" id="{3A95C6C9-96C5-1FB3-EEB5-B5F50DEC8A5C}"/>
              </a:ext>
            </a:extLst>
          </p:cNvPr>
          <p:cNvPicPr>
            <a:picLocks noChangeAspect="1"/>
          </p:cNvPicPr>
          <p:nvPr/>
        </p:nvPicPr>
        <p:blipFill>
          <a:blip r:embed="rId5"/>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58595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7FF6-4E43-AC9D-74DE-EDA7D5ECB977}"/>
              </a:ext>
            </a:extLst>
          </p:cNvPr>
          <p:cNvSpPr>
            <a:spLocks noGrp="1"/>
          </p:cNvSpPr>
          <p:nvPr>
            <p:ph type="title"/>
          </p:nvPr>
        </p:nvSpPr>
        <p:spPr/>
        <p:txBody>
          <a:bodyPr/>
          <a:lstStyle/>
          <a:p>
            <a:r>
              <a:rPr lang="en-US" b="1" dirty="0">
                <a:latin typeface="+mn-lt"/>
              </a:rPr>
              <a:t>Getting Started, Staying Open</a:t>
            </a:r>
          </a:p>
        </p:txBody>
      </p:sp>
      <p:sp>
        <p:nvSpPr>
          <p:cNvPr id="3" name="Content Placeholder 2">
            <a:extLst>
              <a:ext uri="{FF2B5EF4-FFF2-40B4-BE49-F238E27FC236}">
                <a16:creationId xmlns:a16="http://schemas.microsoft.com/office/drawing/2014/main" id="{68E009D9-F0AE-62EE-8B7A-16B078BC3D5B}"/>
              </a:ext>
            </a:extLst>
          </p:cNvPr>
          <p:cNvSpPr>
            <a:spLocks noGrp="1"/>
          </p:cNvSpPr>
          <p:nvPr>
            <p:ph idx="1"/>
          </p:nvPr>
        </p:nvSpPr>
        <p:spPr/>
        <p:txBody>
          <a:bodyPr>
            <a:normAutofit fontScale="92500" lnSpcReduction="10000"/>
          </a:bodyPr>
          <a:lstStyle/>
          <a:p>
            <a:r>
              <a:rPr lang="en-US" b="1" dirty="0"/>
              <a:t>SBDC: Free, 1:1 Coaching     </a:t>
            </a:r>
            <a:r>
              <a:rPr lang="en-US" b="1" dirty="0">
                <a:hlinkClick r:id="rId3"/>
              </a:rPr>
              <a:t>https://wvsbdc.com/</a:t>
            </a:r>
            <a:r>
              <a:rPr lang="en-US" b="1" dirty="0"/>
              <a:t> </a:t>
            </a:r>
          </a:p>
          <a:p>
            <a:r>
              <a:rPr lang="en-US" b="1" dirty="0"/>
              <a:t>NNBA National Nurses in Business </a:t>
            </a:r>
            <a:r>
              <a:rPr lang="en-US" b="1" dirty="0">
                <a:hlinkClick r:id="rId4"/>
              </a:rPr>
              <a:t>https://nursesbusiness.com/</a:t>
            </a:r>
            <a:r>
              <a:rPr lang="en-US" b="1" dirty="0"/>
              <a:t> </a:t>
            </a:r>
          </a:p>
          <a:p>
            <a:r>
              <a:rPr lang="en-US" b="1" dirty="0"/>
              <a:t>SCORE </a:t>
            </a:r>
            <a:r>
              <a:rPr lang="en-US" b="1" dirty="0">
                <a:hlinkClick r:id="rId5"/>
              </a:rPr>
              <a:t>https://www.score.org/</a:t>
            </a:r>
            <a:r>
              <a:rPr lang="en-US" b="1" dirty="0"/>
              <a:t> </a:t>
            </a:r>
          </a:p>
          <a:p>
            <a:r>
              <a:rPr lang="en-US" b="1" dirty="0">
                <a:hlinkClick r:id="rId6"/>
              </a:rPr>
              <a:t>https://www.sba.gov/business-guide/plan-your-business/write-your-business-plan</a:t>
            </a:r>
            <a:endParaRPr lang="en-US" b="1" dirty="0"/>
          </a:p>
          <a:p>
            <a:endParaRPr lang="en-US" dirty="0"/>
          </a:p>
          <a:p>
            <a:endParaRPr lang="en-US" dirty="0"/>
          </a:p>
          <a:p>
            <a:pPr marL="0" indent="0">
              <a:buNone/>
            </a:pPr>
            <a:endParaRPr lang="en-US" dirty="0"/>
          </a:p>
          <a:p>
            <a:endParaRPr lang="en-US" dirty="0"/>
          </a:p>
          <a:p>
            <a:r>
              <a:rPr lang="en-US" b="1" dirty="0"/>
              <a:t>Nurse Entrepreneur Groups </a:t>
            </a:r>
          </a:p>
          <a:p>
            <a:endParaRPr lang="en-US" dirty="0"/>
          </a:p>
          <a:p>
            <a:pPr marL="0" indent="0">
              <a:buNone/>
            </a:pPr>
            <a:endParaRPr lang="en-US" dirty="0"/>
          </a:p>
        </p:txBody>
      </p:sp>
      <p:pic>
        <p:nvPicPr>
          <p:cNvPr id="5" name="Picture 4" descr="A blue and white logo&#10;&#10;AI-generated content may be incorrect.">
            <a:extLst>
              <a:ext uri="{FF2B5EF4-FFF2-40B4-BE49-F238E27FC236}">
                <a16:creationId xmlns:a16="http://schemas.microsoft.com/office/drawing/2014/main" id="{B55900C8-C48A-E57D-3F60-83DA76952C91}"/>
              </a:ext>
            </a:extLst>
          </p:cNvPr>
          <p:cNvPicPr>
            <a:picLocks noChangeAspect="1"/>
          </p:cNvPicPr>
          <p:nvPr/>
        </p:nvPicPr>
        <p:blipFill>
          <a:blip r:embed="rId7"/>
          <a:stretch>
            <a:fillRect/>
          </a:stretch>
        </p:blipFill>
        <p:spPr>
          <a:xfrm>
            <a:off x="8137979" y="4231027"/>
            <a:ext cx="2705100" cy="1155700"/>
          </a:xfrm>
          <a:prstGeom prst="rect">
            <a:avLst/>
          </a:prstGeom>
        </p:spPr>
      </p:pic>
      <p:pic>
        <p:nvPicPr>
          <p:cNvPr id="7" name="Picture 6" descr="A close-up of a logo&#10;&#10;AI-generated content may be incorrect.">
            <a:extLst>
              <a:ext uri="{FF2B5EF4-FFF2-40B4-BE49-F238E27FC236}">
                <a16:creationId xmlns:a16="http://schemas.microsoft.com/office/drawing/2014/main" id="{7E203810-6568-E8E2-60B9-72BC56084468}"/>
              </a:ext>
            </a:extLst>
          </p:cNvPr>
          <p:cNvPicPr>
            <a:picLocks noChangeAspect="1"/>
          </p:cNvPicPr>
          <p:nvPr/>
        </p:nvPicPr>
        <p:blipFill>
          <a:blip r:embed="rId8"/>
          <a:stretch>
            <a:fillRect/>
          </a:stretch>
        </p:blipFill>
        <p:spPr>
          <a:xfrm>
            <a:off x="1260475" y="4067969"/>
            <a:ext cx="1879600" cy="1511300"/>
          </a:xfrm>
          <a:prstGeom prst="rect">
            <a:avLst/>
          </a:prstGeom>
        </p:spPr>
      </p:pic>
      <p:pic>
        <p:nvPicPr>
          <p:cNvPr id="9" name="Picture 8" descr="A logo for a company&#10;&#10;AI-generated content may be incorrect.">
            <a:extLst>
              <a:ext uri="{FF2B5EF4-FFF2-40B4-BE49-F238E27FC236}">
                <a16:creationId xmlns:a16="http://schemas.microsoft.com/office/drawing/2014/main" id="{6F7CFB3C-B6F4-A565-46B3-E809785FFFB8}"/>
              </a:ext>
            </a:extLst>
          </p:cNvPr>
          <p:cNvPicPr>
            <a:picLocks noChangeAspect="1"/>
          </p:cNvPicPr>
          <p:nvPr/>
        </p:nvPicPr>
        <p:blipFill>
          <a:blip r:embed="rId9"/>
          <a:stretch>
            <a:fillRect/>
          </a:stretch>
        </p:blipFill>
        <p:spPr>
          <a:xfrm>
            <a:off x="3692979" y="4252119"/>
            <a:ext cx="4267200" cy="1143000"/>
          </a:xfrm>
          <a:prstGeom prst="rect">
            <a:avLst/>
          </a:prstGeom>
        </p:spPr>
      </p:pic>
      <p:pic>
        <p:nvPicPr>
          <p:cNvPr id="10" name="Picture 9">
            <a:extLst>
              <a:ext uri="{FF2B5EF4-FFF2-40B4-BE49-F238E27FC236}">
                <a16:creationId xmlns:a16="http://schemas.microsoft.com/office/drawing/2014/main" id="{8BAA9FF1-C78A-84D1-C1D7-E29C7AE0CFF3}"/>
              </a:ext>
            </a:extLst>
          </p:cNvPr>
          <p:cNvPicPr>
            <a:picLocks noChangeAspect="1"/>
          </p:cNvPicPr>
          <p:nvPr/>
        </p:nvPicPr>
        <p:blipFill>
          <a:blip r:embed="rId10"/>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156773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E1EF-308B-683F-C58C-A26D06B29FAC}"/>
              </a:ext>
            </a:extLst>
          </p:cNvPr>
          <p:cNvSpPr>
            <a:spLocks noGrp="1"/>
          </p:cNvSpPr>
          <p:nvPr>
            <p:ph type="title"/>
          </p:nvPr>
        </p:nvSpPr>
        <p:spPr>
          <a:xfrm>
            <a:off x="838200" y="365125"/>
            <a:ext cx="10515600" cy="840677"/>
          </a:xfrm>
        </p:spPr>
        <p:txBody>
          <a:bodyPr>
            <a:normAutofit fontScale="90000"/>
          </a:bodyPr>
          <a:lstStyle/>
          <a:p>
            <a:pPr algn="ctr"/>
            <a:r>
              <a:rPr lang="en-US" b="1" dirty="0">
                <a:latin typeface="+mn-lt"/>
              </a:rPr>
              <a:t>I want to start a business, </a:t>
            </a:r>
            <a:br>
              <a:rPr lang="en-US" b="1" dirty="0">
                <a:latin typeface="+mn-lt"/>
              </a:rPr>
            </a:br>
            <a:r>
              <a:rPr lang="en-US" b="1" dirty="0">
                <a:latin typeface="+mn-lt"/>
              </a:rPr>
              <a:t>but I’ve never written a business plan..</a:t>
            </a:r>
          </a:p>
        </p:txBody>
      </p:sp>
      <p:pic>
        <p:nvPicPr>
          <p:cNvPr id="5" name="Content Placeholder 4" descr="A model canvas with many black text&#10;&#10;AI-generated content may be incorrect.">
            <a:extLst>
              <a:ext uri="{FF2B5EF4-FFF2-40B4-BE49-F238E27FC236}">
                <a16:creationId xmlns:a16="http://schemas.microsoft.com/office/drawing/2014/main" id="{E75115FA-5D75-1E9E-9F32-A722DDBB36AB}"/>
              </a:ext>
            </a:extLst>
          </p:cNvPr>
          <p:cNvPicPr>
            <a:picLocks noGrp="1" noChangeAspect="1"/>
          </p:cNvPicPr>
          <p:nvPr>
            <p:ph idx="1"/>
          </p:nvPr>
        </p:nvPicPr>
        <p:blipFill>
          <a:blip r:embed="rId3"/>
          <a:stretch>
            <a:fillRect/>
          </a:stretch>
        </p:blipFill>
        <p:spPr>
          <a:xfrm>
            <a:off x="2081683" y="1778560"/>
            <a:ext cx="8028633" cy="4633930"/>
          </a:xfrm>
        </p:spPr>
      </p:pic>
    </p:spTree>
    <p:extLst>
      <p:ext uri="{BB962C8B-B14F-4D97-AF65-F5344CB8AC3E}">
        <p14:creationId xmlns:p14="http://schemas.microsoft.com/office/powerpoint/2010/main" val="42369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DBCA02-D7A4-DB77-22DD-CF200EE37137}"/>
              </a:ext>
            </a:extLst>
          </p:cNvPr>
          <p:cNvSpPr>
            <a:spLocks noGrp="1"/>
          </p:cNvSpPr>
          <p:nvPr>
            <p:ph type="title"/>
          </p:nvPr>
        </p:nvSpPr>
        <p:spPr>
          <a:xfrm>
            <a:off x="640080" y="325369"/>
            <a:ext cx="4368602" cy="1956841"/>
          </a:xfrm>
        </p:spPr>
        <p:txBody>
          <a:bodyPr anchor="b">
            <a:normAutofit/>
          </a:bodyPr>
          <a:lstStyle/>
          <a:p>
            <a:r>
              <a:rPr lang="en-US" sz="5400" b="1" dirty="0">
                <a:latin typeface="+mn-lt"/>
              </a:rPr>
              <a:t>Funding your venture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0D9ACC-F723-2B3F-BF40-3CEF1F717514}"/>
              </a:ext>
            </a:extLst>
          </p:cNvPr>
          <p:cNvSpPr>
            <a:spLocks noGrp="1"/>
          </p:cNvSpPr>
          <p:nvPr>
            <p:ph idx="1"/>
          </p:nvPr>
        </p:nvSpPr>
        <p:spPr>
          <a:xfrm>
            <a:off x="640080" y="2872899"/>
            <a:ext cx="4243589" cy="3320668"/>
          </a:xfrm>
        </p:spPr>
        <p:txBody>
          <a:bodyPr>
            <a:normAutofit fontScale="85000" lnSpcReduction="20000"/>
          </a:bodyPr>
          <a:lstStyle/>
          <a:p>
            <a:r>
              <a:rPr lang="en-US" b="1" dirty="0"/>
              <a:t>Personal Savings</a:t>
            </a:r>
          </a:p>
          <a:p>
            <a:r>
              <a:rPr lang="en-US" b="1" dirty="0"/>
              <a:t>Crowd Funding </a:t>
            </a:r>
          </a:p>
          <a:p>
            <a:r>
              <a:rPr lang="en-US" b="1" dirty="0"/>
              <a:t>Loans (Grants- maybe) </a:t>
            </a:r>
          </a:p>
          <a:p>
            <a:r>
              <a:rPr lang="en-US" b="1" dirty="0"/>
              <a:t>Investors</a:t>
            </a:r>
          </a:p>
          <a:p>
            <a:endParaRPr lang="en-US" b="1" dirty="0"/>
          </a:p>
          <a:p>
            <a:r>
              <a:rPr lang="en-US" b="1" dirty="0"/>
              <a:t>Start small, keep your day job</a:t>
            </a:r>
          </a:p>
          <a:p>
            <a:endParaRPr lang="en-US" b="1" dirty="0"/>
          </a:p>
          <a:p>
            <a:r>
              <a:rPr lang="en-US" b="1" dirty="0"/>
              <a:t>How much money do you really need?  </a:t>
            </a:r>
          </a:p>
          <a:p>
            <a:endParaRPr lang="en-US" sz="1900" dirty="0"/>
          </a:p>
          <a:p>
            <a:endParaRPr lang="en-US" sz="1900" dirty="0"/>
          </a:p>
        </p:txBody>
      </p:sp>
      <p:pic>
        <p:nvPicPr>
          <p:cNvPr id="5" name="Picture 4">
            <a:extLst>
              <a:ext uri="{FF2B5EF4-FFF2-40B4-BE49-F238E27FC236}">
                <a16:creationId xmlns:a16="http://schemas.microsoft.com/office/drawing/2014/main" id="{1DB7447E-6BCC-8CCF-3848-612BA2329234}"/>
              </a:ext>
            </a:extLst>
          </p:cNvPr>
          <p:cNvPicPr>
            <a:picLocks noChangeAspect="1"/>
          </p:cNvPicPr>
          <p:nvPr/>
        </p:nvPicPr>
        <p:blipFill>
          <a:blip r:embed="rId3"/>
          <a:srcRect l="25655" r="256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338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ight bulb with words in the shape of a light bulb&#10;&#10;AI-generated content may be incorrect.">
            <a:extLst>
              <a:ext uri="{FF2B5EF4-FFF2-40B4-BE49-F238E27FC236}">
                <a16:creationId xmlns:a16="http://schemas.microsoft.com/office/drawing/2014/main" id="{74B4E211-9300-E2DA-30AE-B3D25F2234B5}"/>
              </a:ext>
            </a:extLst>
          </p:cNvPr>
          <p:cNvPicPr>
            <a:picLocks noChangeAspect="1"/>
          </p:cNvPicPr>
          <p:nvPr/>
        </p:nvPicPr>
        <p:blipFill>
          <a:blip r:embed="rId3"/>
          <a:srcRect t="3935" r="-1" b="7552"/>
          <a:stretch/>
        </p:blipFill>
        <p:spPr>
          <a:xfrm>
            <a:off x="-1989574" y="0"/>
            <a:ext cx="9224387" cy="7119257"/>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5A3EFE-2B80-EFD3-858D-44F7B5053229}"/>
              </a:ext>
            </a:extLst>
          </p:cNvPr>
          <p:cNvSpPr>
            <a:spLocks noGrp="1"/>
          </p:cNvSpPr>
          <p:nvPr>
            <p:ph idx="1"/>
          </p:nvPr>
        </p:nvSpPr>
        <p:spPr>
          <a:xfrm>
            <a:off x="6209882" y="365124"/>
            <a:ext cx="5143918" cy="5811839"/>
          </a:xfrm>
        </p:spPr>
        <p:txBody>
          <a:bodyPr>
            <a:normAutofit fontScale="85000" lnSpcReduction="20000"/>
          </a:bodyPr>
          <a:lstStyle/>
          <a:p>
            <a:r>
              <a:rPr lang="en-US" b="1" dirty="0"/>
              <a:t>Begins with knowing who you want to serve, what problems you want to solve </a:t>
            </a:r>
          </a:p>
          <a:p>
            <a:r>
              <a:rPr lang="en-US" b="1" dirty="0"/>
              <a:t>The BASICS: Clear Signage and Branding</a:t>
            </a:r>
          </a:p>
          <a:p>
            <a:pPr lvl="1"/>
            <a:r>
              <a:rPr lang="en-US" sz="2800" b="1" dirty="0"/>
              <a:t>Create a 90-second pitch; business cards/materials </a:t>
            </a:r>
          </a:p>
          <a:p>
            <a:r>
              <a:rPr lang="en-US" b="1" dirty="0"/>
              <a:t>Get out there</a:t>
            </a:r>
          </a:p>
          <a:p>
            <a:pPr lvl="1"/>
            <a:r>
              <a:rPr lang="en-US" sz="2800" b="1" dirty="0"/>
              <a:t>Build a strong online presence: website, SEO, Google Ads, online reviews</a:t>
            </a:r>
          </a:p>
          <a:p>
            <a:pPr lvl="1"/>
            <a:r>
              <a:rPr lang="en-US" sz="2800" b="1" dirty="0"/>
              <a:t>Use Social Media strategically; it depends on your target audience</a:t>
            </a:r>
          </a:p>
          <a:p>
            <a:pPr lvl="1"/>
            <a:r>
              <a:rPr lang="en-US" sz="2800" b="1" dirty="0"/>
              <a:t>Be a Community Partner, Join BNI    </a:t>
            </a:r>
            <a:r>
              <a:rPr lang="en-US" sz="2800" b="1" dirty="0">
                <a:hlinkClick r:id="rId4"/>
              </a:rPr>
              <a:t>https://www.bni.com/</a:t>
            </a:r>
            <a:r>
              <a:rPr lang="en-US" sz="2800" b="1" dirty="0"/>
              <a:t> </a:t>
            </a:r>
          </a:p>
          <a:p>
            <a:pPr lvl="1"/>
            <a:r>
              <a:rPr lang="en-US" sz="2800" b="1" dirty="0"/>
              <a:t>Leverage Word of Mouth Referrals</a:t>
            </a:r>
          </a:p>
          <a:p>
            <a:pPr lvl="1"/>
            <a:r>
              <a:rPr lang="en-US" sz="2800" b="1" dirty="0"/>
              <a:t>Network with Referral Sources</a:t>
            </a:r>
          </a:p>
          <a:p>
            <a:pPr lvl="1"/>
            <a:endParaRPr lang="en-US" sz="1400" b="1" dirty="0"/>
          </a:p>
          <a:p>
            <a:endParaRPr lang="en-US" sz="1400" dirty="0"/>
          </a:p>
        </p:txBody>
      </p:sp>
      <p:pic>
        <p:nvPicPr>
          <p:cNvPr id="4" name="Picture 3" descr="A stethoscope on a black background&#10;&#10;AI-generated content may be incorrect.">
            <a:extLst>
              <a:ext uri="{FF2B5EF4-FFF2-40B4-BE49-F238E27FC236}">
                <a16:creationId xmlns:a16="http://schemas.microsoft.com/office/drawing/2014/main" id="{A805DB86-F69D-5EBB-8920-D7512ED2F0AB}"/>
              </a:ext>
            </a:extLst>
          </p:cNvPr>
          <p:cNvPicPr>
            <a:picLocks noChangeAspect="1"/>
          </p:cNvPicPr>
          <p:nvPr/>
        </p:nvPicPr>
        <p:blipFill>
          <a:blip r:embed="rId5"/>
          <a:stretch>
            <a:fillRect/>
          </a:stretch>
        </p:blipFill>
        <p:spPr>
          <a:xfrm>
            <a:off x="10191401" y="5731318"/>
            <a:ext cx="2000599" cy="1126681"/>
          </a:xfrm>
          <a:prstGeom prst="rect">
            <a:avLst/>
          </a:prstGeom>
        </p:spPr>
      </p:pic>
      <p:pic>
        <p:nvPicPr>
          <p:cNvPr id="9" name="Picture 8" descr="A light bulb with words in the shape of a light bulb&#10;&#10;AI-generated content may be incorrect.">
            <a:extLst>
              <a:ext uri="{FF2B5EF4-FFF2-40B4-BE49-F238E27FC236}">
                <a16:creationId xmlns:a16="http://schemas.microsoft.com/office/drawing/2014/main" id="{501B1FF8-990C-EA41-A84A-2E4C32574C79}"/>
              </a:ext>
            </a:extLst>
          </p:cNvPr>
          <p:cNvPicPr>
            <a:picLocks noChangeAspect="1"/>
          </p:cNvPicPr>
          <p:nvPr/>
        </p:nvPicPr>
        <p:blipFill>
          <a:blip r:embed="rId3"/>
          <a:srcRect t="3935" r="-1" b="7552"/>
          <a:stretch/>
        </p:blipFill>
        <p:spPr>
          <a:xfrm>
            <a:off x="-1837173" y="152400"/>
            <a:ext cx="8044010" cy="7119257"/>
          </a:xfrm>
          <a:prstGeom prst="rect">
            <a:avLst/>
          </a:prstGeom>
        </p:spPr>
      </p:pic>
    </p:spTree>
    <p:extLst>
      <p:ext uri="{BB962C8B-B14F-4D97-AF65-F5344CB8AC3E}">
        <p14:creationId xmlns:p14="http://schemas.microsoft.com/office/powerpoint/2010/main" val="351104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4DB12-7B7D-6E99-96D9-47BAF326F263}"/>
              </a:ext>
            </a:extLst>
          </p:cNvPr>
          <p:cNvSpPr>
            <a:spLocks noGrp="1"/>
          </p:cNvSpPr>
          <p:nvPr>
            <p:ph type="title"/>
          </p:nvPr>
        </p:nvSpPr>
        <p:spPr>
          <a:xfrm>
            <a:off x="841248" y="548640"/>
            <a:ext cx="3600860" cy="5431536"/>
          </a:xfrm>
        </p:spPr>
        <p:txBody>
          <a:bodyPr>
            <a:normAutofit/>
          </a:bodyPr>
          <a:lstStyle/>
          <a:p>
            <a:r>
              <a:rPr lang="en-US" sz="5400" b="1" dirty="0">
                <a:latin typeface="+mn-lt"/>
              </a:rPr>
              <a:t>Disclosure and Program</a:t>
            </a:r>
            <a:r>
              <a:rPr lang="en-US" sz="5400" b="1" dirty="0"/>
              <a:t> </a:t>
            </a:r>
            <a:r>
              <a:rPr lang="en-US" sz="5400" b="1" dirty="0">
                <a:latin typeface="+mn-lt"/>
              </a:rPr>
              <a:t>Objectives</a:t>
            </a:r>
            <a:br>
              <a:rPr lang="en-US" sz="5400" dirty="0"/>
            </a:b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9C264F-DBA0-7EFF-FA7A-52B3AC6C8773}"/>
              </a:ext>
            </a:extLst>
          </p:cNvPr>
          <p:cNvSpPr>
            <a:spLocks noGrp="1"/>
          </p:cNvSpPr>
          <p:nvPr>
            <p:ph idx="1"/>
          </p:nvPr>
        </p:nvSpPr>
        <p:spPr>
          <a:xfrm>
            <a:off x="5126418" y="552091"/>
            <a:ext cx="6224335" cy="5431536"/>
          </a:xfrm>
        </p:spPr>
        <p:txBody>
          <a:bodyPr anchor="ctr">
            <a:normAutofit fontScale="85000" lnSpcReduction="20000"/>
          </a:bodyPr>
          <a:lstStyle/>
          <a:p>
            <a:pPr>
              <a:buFont typeface="+mj-lt"/>
              <a:buAutoNum type="arabicPeriod"/>
            </a:pPr>
            <a:r>
              <a:rPr lang="en-US" sz="3600" b="1" dirty="0"/>
              <a:t>Define entrepreneurship and identify key characteristics of successful nurse-led businesses.</a:t>
            </a:r>
          </a:p>
          <a:p>
            <a:pPr>
              <a:buFont typeface="+mj-lt"/>
              <a:buAutoNum type="arabicPeriod"/>
            </a:pPr>
            <a:endParaRPr lang="en-US" sz="3600" b="1" dirty="0"/>
          </a:p>
          <a:p>
            <a:pPr>
              <a:buFont typeface="+mj-lt"/>
              <a:buAutoNum type="arabicPeriod"/>
            </a:pPr>
            <a:r>
              <a:rPr lang="en-US" sz="3600" b="1" dirty="0"/>
              <a:t>Explain why nurses are uniquely positioned to excel as entrepreneurs.</a:t>
            </a:r>
          </a:p>
          <a:p>
            <a:pPr>
              <a:buFont typeface="+mj-lt"/>
              <a:buAutoNum type="arabicPeriod"/>
            </a:pPr>
            <a:endParaRPr lang="en-US" sz="3600" b="1" dirty="0"/>
          </a:p>
          <a:p>
            <a:pPr>
              <a:buFont typeface="+mj-lt"/>
              <a:buAutoNum type="arabicPeriod"/>
            </a:pPr>
            <a:r>
              <a:rPr lang="en-US" sz="3600" b="1" dirty="0"/>
              <a:t>Outline practical steps to start a healthcare-related venture.</a:t>
            </a:r>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b="1" i="1" dirty="0"/>
              <a:t>I have no conflict of interest to disclose</a:t>
            </a:r>
          </a:p>
        </p:txBody>
      </p:sp>
      <p:pic>
        <p:nvPicPr>
          <p:cNvPr id="4" name="Picture 3">
            <a:extLst>
              <a:ext uri="{FF2B5EF4-FFF2-40B4-BE49-F238E27FC236}">
                <a16:creationId xmlns:a16="http://schemas.microsoft.com/office/drawing/2014/main" id="{8C29914E-2BAF-1DE1-B51E-68A042BCA0E0}"/>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75968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writing a diagram of compliance&#10;&#10;AI-generated content may be incorrect.">
            <a:extLst>
              <a:ext uri="{FF2B5EF4-FFF2-40B4-BE49-F238E27FC236}">
                <a16:creationId xmlns:a16="http://schemas.microsoft.com/office/drawing/2014/main" id="{3A2EBBFD-DFBD-7EF3-DAAB-8A68A1DBAEAA}"/>
              </a:ext>
            </a:extLst>
          </p:cNvPr>
          <p:cNvPicPr>
            <a:picLocks noChangeAspect="1"/>
          </p:cNvPicPr>
          <p:nvPr/>
        </p:nvPicPr>
        <p:blipFill>
          <a:blip r:embed="rId2"/>
          <a:srcRect l="6307" r="2748" b="-1"/>
          <a:stretch/>
        </p:blipFill>
        <p:spPr>
          <a:xfrm>
            <a:off x="1" y="1"/>
            <a:ext cx="8706273" cy="6988628"/>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E2916B9-0EBE-12AF-F4FE-0A632F1F3D25}"/>
              </a:ext>
            </a:extLst>
          </p:cNvPr>
          <p:cNvSpPr>
            <a:spLocks noGrp="1"/>
          </p:cNvSpPr>
          <p:nvPr>
            <p:ph idx="1"/>
          </p:nvPr>
        </p:nvSpPr>
        <p:spPr>
          <a:xfrm>
            <a:off x="8706274" y="200967"/>
            <a:ext cx="3485726" cy="5975997"/>
          </a:xfrm>
        </p:spPr>
        <p:txBody>
          <a:bodyPr>
            <a:normAutofit/>
          </a:bodyPr>
          <a:lstStyle/>
          <a:p>
            <a:r>
              <a:rPr lang="en-US" sz="1800" b="1" dirty="0"/>
              <a:t>Stay in Scope</a:t>
            </a:r>
          </a:p>
          <a:p>
            <a:r>
              <a:rPr lang="en-US" sz="1800" b="1" dirty="0"/>
              <a:t>You do not need approval from the WV RN Board</a:t>
            </a:r>
          </a:p>
          <a:p>
            <a:r>
              <a:rPr lang="en-US" sz="1800" b="1" dirty="0"/>
              <a:t>The WV RN Board cannot advise you on business structure, services, or fees</a:t>
            </a:r>
          </a:p>
          <a:p>
            <a:r>
              <a:rPr lang="en-US" sz="1800" b="1" dirty="0"/>
              <a:t>Take steps to become informed on HR, hiring and firing, offering benefits</a:t>
            </a:r>
          </a:p>
          <a:p>
            <a:r>
              <a:rPr lang="en-US" sz="1800" b="1" dirty="0">
                <a:solidFill>
                  <a:srgbClr val="FF0000"/>
                </a:solidFill>
              </a:rPr>
              <a:t>Always have your attorney review any  contracts</a:t>
            </a:r>
          </a:p>
          <a:p>
            <a:r>
              <a:rPr lang="en-US" sz="1800" b="1" dirty="0"/>
              <a:t>Enlist other Professionals:</a:t>
            </a:r>
          </a:p>
          <a:p>
            <a:pPr lvl="1"/>
            <a:r>
              <a:rPr lang="en-US" sz="1800" b="1" dirty="0"/>
              <a:t>Lawyer, Accountant, Billing/Coding, Web Designer, Marketing</a:t>
            </a:r>
          </a:p>
        </p:txBody>
      </p:sp>
      <p:pic>
        <p:nvPicPr>
          <p:cNvPr id="4" name="Picture 3" descr="A stethoscope on a black background&#10;&#10;AI-generated content may be incorrect.">
            <a:extLst>
              <a:ext uri="{FF2B5EF4-FFF2-40B4-BE49-F238E27FC236}">
                <a16:creationId xmlns:a16="http://schemas.microsoft.com/office/drawing/2014/main" id="{0954EBD1-715B-4E19-AE93-C9706E53DED6}"/>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363338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falling into a hole&#10;&#10;AI-generated content may be incorrect.">
            <a:extLst>
              <a:ext uri="{FF2B5EF4-FFF2-40B4-BE49-F238E27FC236}">
                <a16:creationId xmlns:a16="http://schemas.microsoft.com/office/drawing/2014/main" id="{B722FF20-4D35-11FF-78EE-D68B2E1D246B}"/>
              </a:ext>
            </a:extLst>
          </p:cNvPr>
          <p:cNvPicPr>
            <a:picLocks noChangeAspect="1"/>
          </p:cNvPicPr>
          <p:nvPr/>
        </p:nvPicPr>
        <p:blipFill>
          <a:blip r:embed="rId3"/>
          <a:srcRect l="17308" r="11487" b="-1"/>
          <a:stretch/>
        </p:blipFill>
        <p:spPr>
          <a:xfrm>
            <a:off x="0" y="0"/>
            <a:ext cx="9669642" cy="7119258"/>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60996-67B4-9507-E288-3E56F96FCA4A}"/>
              </a:ext>
            </a:extLst>
          </p:cNvPr>
          <p:cNvSpPr>
            <a:spLocks noGrp="1"/>
          </p:cNvSpPr>
          <p:nvPr>
            <p:ph type="title"/>
          </p:nvPr>
        </p:nvSpPr>
        <p:spPr>
          <a:xfrm>
            <a:off x="7531610" y="365125"/>
            <a:ext cx="3822189" cy="944691"/>
          </a:xfrm>
        </p:spPr>
        <p:txBody>
          <a:bodyPr>
            <a:normAutofit/>
          </a:bodyPr>
          <a:lstStyle/>
          <a:p>
            <a:r>
              <a:rPr lang="en-US" sz="4000" b="1" dirty="0">
                <a:latin typeface="+mn-lt"/>
              </a:rPr>
              <a:t>Avoid Pitfalls </a:t>
            </a:r>
          </a:p>
        </p:txBody>
      </p:sp>
      <p:sp>
        <p:nvSpPr>
          <p:cNvPr id="3" name="Content Placeholder 2">
            <a:extLst>
              <a:ext uri="{FF2B5EF4-FFF2-40B4-BE49-F238E27FC236}">
                <a16:creationId xmlns:a16="http://schemas.microsoft.com/office/drawing/2014/main" id="{37FB7BF8-9078-1A7F-D50A-4D337F69E9C8}"/>
              </a:ext>
            </a:extLst>
          </p:cNvPr>
          <p:cNvSpPr>
            <a:spLocks noGrp="1"/>
          </p:cNvSpPr>
          <p:nvPr>
            <p:ph idx="1"/>
          </p:nvPr>
        </p:nvSpPr>
        <p:spPr>
          <a:xfrm>
            <a:off x="7531610" y="1445741"/>
            <a:ext cx="3822189" cy="4731222"/>
          </a:xfrm>
        </p:spPr>
        <p:txBody>
          <a:bodyPr>
            <a:normAutofit/>
          </a:bodyPr>
          <a:lstStyle/>
          <a:p>
            <a:r>
              <a:rPr lang="en-US" sz="2400" b="1" dirty="0"/>
              <a:t>Underpricing your Services</a:t>
            </a:r>
          </a:p>
          <a:p>
            <a:r>
              <a:rPr lang="en-US" sz="2400" b="1" dirty="0"/>
              <a:t>Not including your pay in your expenses</a:t>
            </a:r>
          </a:p>
          <a:p>
            <a:r>
              <a:rPr lang="en-US" sz="2400" b="1" dirty="0"/>
              <a:t>Waiting for Perfection</a:t>
            </a:r>
          </a:p>
          <a:p>
            <a:r>
              <a:rPr lang="en-US" sz="2400" b="1" dirty="0"/>
              <a:t>Lacking Clarity (being all things to all consumers in the market) </a:t>
            </a:r>
          </a:p>
          <a:p>
            <a:r>
              <a:rPr lang="en-US" sz="2400" b="1" dirty="0"/>
              <a:t>Growing your team too fast; adding services w/o forecasting</a:t>
            </a:r>
          </a:p>
          <a:p>
            <a:r>
              <a:rPr lang="en-US" sz="2400" b="1" dirty="0">
                <a:solidFill>
                  <a:srgbClr val="FF0000"/>
                </a:solidFill>
              </a:rPr>
              <a:t>Opening before you are credentialled </a:t>
            </a:r>
          </a:p>
          <a:p>
            <a:endParaRPr lang="en-US" sz="2000" dirty="0"/>
          </a:p>
        </p:txBody>
      </p:sp>
      <p:pic>
        <p:nvPicPr>
          <p:cNvPr id="4" name="Picture 3">
            <a:extLst>
              <a:ext uri="{FF2B5EF4-FFF2-40B4-BE49-F238E27FC236}">
                <a16:creationId xmlns:a16="http://schemas.microsoft.com/office/drawing/2014/main" id="{B4FD969E-D9B8-CAD1-2D8F-AA57E26ECD2B}"/>
              </a:ext>
            </a:extLst>
          </p:cNvPr>
          <p:cNvPicPr>
            <a:picLocks noChangeAspect="1"/>
          </p:cNvPicPr>
          <p:nvPr/>
        </p:nvPicPr>
        <p:blipFill>
          <a:blip r:embed="rId4"/>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34077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ird flying in the sky&#10;&#10;AI-generated content may be incorrect.">
            <a:extLst>
              <a:ext uri="{FF2B5EF4-FFF2-40B4-BE49-F238E27FC236}">
                <a16:creationId xmlns:a16="http://schemas.microsoft.com/office/drawing/2014/main" id="{4AB053FD-31F5-9FAD-C0A9-E6423145E893}"/>
              </a:ext>
            </a:extLst>
          </p:cNvPr>
          <p:cNvPicPr>
            <a:picLocks noGrp="1" noChangeAspect="1"/>
          </p:cNvPicPr>
          <p:nvPr>
            <p:ph idx="1"/>
          </p:nvPr>
        </p:nvPicPr>
        <p:blipFill>
          <a:blip r:embed="rId2"/>
          <a:srcRect t="21246" b="12199"/>
          <a:stretch/>
        </p:blipFill>
        <p:spPr>
          <a:xfrm>
            <a:off x="7942" y="1"/>
            <a:ext cx="12191980" cy="7380514"/>
          </a:xfrm>
          <a:prstGeom prst="rect">
            <a:avLst/>
          </a:prstGeom>
        </p:spPr>
      </p:pic>
      <p:sp>
        <p:nvSpPr>
          <p:cNvPr id="8" name="TextBox 7">
            <a:extLst>
              <a:ext uri="{FF2B5EF4-FFF2-40B4-BE49-F238E27FC236}">
                <a16:creationId xmlns:a16="http://schemas.microsoft.com/office/drawing/2014/main" id="{AF52542B-7F4D-97AB-6D1B-4A4F98C50A9C}"/>
              </a:ext>
            </a:extLst>
          </p:cNvPr>
          <p:cNvSpPr txBox="1"/>
          <p:nvPr/>
        </p:nvSpPr>
        <p:spPr>
          <a:xfrm>
            <a:off x="211015" y="673240"/>
            <a:ext cx="11973043" cy="769441"/>
          </a:xfrm>
          <a:prstGeom prst="rect">
            <a:avLst/>
          </a:prstGeom>
          <a:noFill/>
        </p:spPr>
        <p:txBody>
          <a:bodyPr wrap="square" rtlCol="0">
            <a:spAutoFit/>
          </a:bodyPr>
          <a:lstStyle/>
          <a:p>
            <a:r>
              <a:rPr lang="en-US" sz="4400" dirty="0">
                <a:solidFill>
                  <a:schemeClr val="bg1"/>
                </a:solidFill>
              </a:rPr>
              <a:t>What’s the best part of being an entrepreneur? </a:t>
            </a:r>
          </a:p>
        </p:txBody>
      </p:sp>
    </p:spTree>
    <p:extLst>
      <p:ext uri="{BB962C8B-B14F-4D97-AF65-F5344CB8AC3E}">
        <p14:creationId xmlns:p14="http://schemas.microsoft.com/office/powerpoint/2010/main" val="215808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CF0B9-2ACC-690E-9D3E-6D055B21D2D0}"/>
              </a:ext>
            </a:extLst>
          </p:cNvPr>
          <p:cNvSpPr>
            <a:spLocks noGrp="1"/>
          </p:cNvSpPr>
          <p:nvPr>
            <p:ph type="title"/>
          </p:nvPr>
        </p:nvSpPr>
        <p:spPr>
          <a:xfrm>
            <a:off x="838200" y="365125"/>
            <a:ext cx="10515600" cy="1325563"/>
          </a:xfrm>
        </p:spPr>
        <p:txBody>
          <a:bodyPr>
            <a:normAutofit/>
          </a:bodyPr>
          <a:lstStyle/>
          <a:p>
            <a:r>
              <a:rPr lang="en-US" sz="5400" b="1" dirty="0"/>
              <a:t>Let’s Talk!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038367-DC80-F007-BD19-C8E20DA9BFF7}"/>
              </a:ext>
            </a:extLst>
          </p:cNvPr>
          <p:cNvSpPr>
            <a:spLocks noGrp="1"/>
          </p:cNvSpPr>
          <p:nvPr>
            <p:ph idx="1"/>
          </p:nvPr>
        </p:nvSpPr>
        <p:spPr>
          <a:xfrm>
            <a:off x="838200" y="1929384"/>
            <a:ext cx="10515600" cy="4251960"/>
          </a:xfrm>
        </p:spPr>
        <p:txBody>
          <a:bodyPr>
            <a:normAutofit/>
          </a:bodyPr>
          <a:lstStyle/>
          <a:p>
            <a:pPr marL="0" indent="0">
              <a:buNone/>
            </a:pPr>
            <a:r>
              <a:rPr lang="en-US" sz="2200" b="1" dirty="0"/>
              <a:t>If you'd like to stay in touch, here’s how to reach me. </a:t>
            </a:r>
          </a:p>
          <a:p>
            <a:pPr marL="0" indent="0">
              <a:buNone/>
            </a:pPr>
            <a:r>
              <a:rPr lang="en-US" sz="2200" b="1" dirty="0"/>
              <a:t>I’m happy to connect, support, or answer questions as you explore your entrepreneurial journey."</a:t>
            </a:r>
          </a:p>
          <a:p>
            <a:endParaRPr lang="en-US" sz="2200" b="1" dirty="0"/>
          </a:p>
          <a:p>
            <a:r>
              <a:rPr lang="en-US" sz="2200" b="1" dirty="0"/>
              <a:t>Laure Marino </a:t>
            </a:r>
          </a:p>
          <a:p>
            <a:r>
              <a:rPr lang="en-US" sz="2200" b="1" dirty="0">
                <a:hlinkClick r:id="rId3"/>
              </a:rPr>
              <a:t>LMarino19@gmail.com</a:t>
            </a:r>
            <a:endParaRPr lang="en-US" sz="2200" b="1" dirty="0"/>
          </a:p>
          <a:p>
            <a:r>
              <a:rPr lang="en-US" sz="2200" b="1" dirty="0"/>
              <a:t>304-419-1300 </a:t>
            </a:r>
          </a:p>
        </p:txBody>
      </p:sp>
      <p:pic>
        <p:nvPicPr>
          <p:cNvPr id="4" name="Picture 3">
            <a:extLst>
              <a:ext uri="{FF2B5EF4-FFF2-40B4-BE49-F238E27FC236}">
                <a16:creationId xmlns:a16="http://schemas.microsoft.com/office/drawing/2014/main" id="{C7C7D5BC-C80C-2126-99BC-83B5E8EEE25A}"/>
              </a:ext>
            </a:extLst>
          </p:cNvPr>
          <p:cNvPicPr>
            <a:picLocks noChangeAspect="1"/>
          </p:cNvPicPr>
          <p:nvPr/>
        </p:nvPicPr>
        <p:blipFill>
          <a:blip r:embed="rId4"/>
          <a:stretch>
            <a:fillRect/>
          </a:stretch>
        </p:blipFill>
        <p:spPr>
          <a:xfrm>
            <a:off x="6344804" y="3018258"/>
            <a:ext cx="5178160" cy="2916194"/>
          </a:xfrm>
          <a:prstGeom prst="rect">
            <a:avLst/>
          </a:prstGeom>
        </p:spPr>
      </p:pic>
    </p:spTree>
    <p:extLst>
      <p:ext uri="{BB962C8B-B14F-4D97-AF65-F5344CB8AC3E}">
        <p14:creationId xmlns:p14="http://schemas.microsoft.com/office/powerpoint/2010/main" val="307002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black background with white text&#10;&#10;AI-generated content may be incorrect.">
            <a:extLst>
              <a:ext uri="{FF2B5EF4-FFF2-40B4-BE49-F238E27FC236}">
                <a16:creationId xmlns:a16="http://schemas.microsoft.com/office/drawing/2014/main" id="{9464E7FA-A658-AD06-7221-C26FF91BDCF3}"/>
              </a:ext>
            </a:extLst>
          </p:cNvPr>
          <p:cNvPicPr>
            <a:picLocks noChangeAspect="1"/>
          </p:cNvPicPr>
          <p:nvPr/>
        </p:nvPicPr>
        <p:blipFill>
          <a:blip r:embed="rId3"/>
          <a:srcRect t="19600" b="19600"/>
          <a:stretch/>
        </p:blipFill>
        <p:spPr>
          <a:xfrm>
            <a:off x="20" y="1282"/>
            <a:ext cx="12191980" cy="6856718"/>
          </a:xfrm>
          <a:prstGeom prst="rect">
            <a:avLst/>
          </a:prstGeom>
        </p:spPr>
      </p:pic>
      <p:pic>
        <p:nvPicPr>
          <p:cNvPr id="5" name="Picture 4" descr="A stethoscope on a black background&#10;&#10;AI-generated content may be incorrect.">
            <a:extLst>
              <a:ext uri="{FF2B5EF4-FFF2-40B4-BE49-F238E27FC236}">
                <a16:creationId xmlns:a16="http://schemas.microsoft.com/office/drawing/2014/main" id="{D01AAAF7-E618-F05D-C091-E3CE4F91196B}"/>
              </a:ext>
            </a:extLst>
          </p:cNvPr>
          <p:cNvPicPr>
            <a:picLocks noChangeAspect="1"/>
          </p:cNvPicPr>
          <p:nvPr/>
        </p:nvPicPr>
        <p:blipFill>
          <a:blip r:embed="rId4"/>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77806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D359-54F9-87D3-0DB2-B9256809732D}"/>
              </a:ext>
            </a:extLst>
          </p:cNvPr>
          <p:cNvSpPr>
            <a:spLocks noGrp="1"/>
          </p:cNvSpPr>
          <p:nvPr>
            <p:ph type="title"/>
          </p:nvPr>
        </p:nvSpPr>
        <p:spPr/>
        <p:txBody>
          <a:bodyPr/>
          <a:lstStyle/>
          <a:p>
            <a:r>
              <a:rPr lang="en-US" b="1" dirty="0">
                <a:latin typeface="+mn-lt"/>
              </a:rPr>
              <a:t>Trends that Support/Hinder NE </a:t>
            </a:r>
          </a:p>
        </p:txBody>
      </p:sp>
      <p:sp>
        <p:nvSpPr>
          <p:cNvPr id="3" name="Text Placeholder 2">
            <a:extLst>
              <a:ext uri="{FF2B5EF4-FFF2-40B4-BE49-F238E27FC236}">
                <a16:creationId xmlns:a16="http://schemas.microsoft.com/office/drawing/2014/main" id="{F49A5802-4E71-1425-FC72-8956D7FA67BA}"/>
              </a:ext>
            </a:extLst>
          </p:cNvPr>
          <p:cNvSpPr>
            <a:spLocks noGrp="1"/>
          </p:cNvSpPr>
          <p:nvPr>
            <p:ph type="body" idx="1"/>
          </p:nvPr>
        </p:nvSpPr>
        <p:spPr/>
        <p:txBody>
          <a:bodyPr>
            <a:normAutofit/>
          </a:bodyPr>
          <a:lstStyle/>
          <a:p>
            <a:pPr algn="ctr"/>
            <a:r>
              <a:rPr lang="en-US" sz="4000" dirty="0"/>
              <a:t>Support </a:t>
            </a:r>
          </a:p>
        </p:txBody>
      </p:sp>
      <p:sp>
        <p:nvSpPr>
          <p:cNvPr id="4" name="Content Placeholder 3">
            <a:extLst>
              <a:ext uri="{FF2B5EF4-FFF2-40B4-BE49-F238E27FC236}">
                <a16:creationId xmlns:a16="http://schemas.microsoft.com/office/drawing/2014/main" id="{42CF47DB-4BC5-20B7-4121-9D679D38DE85}"/>
              </a:ext>
            </a:extLst>
          </p:cNvPr>
          <p:cNvSpPr>
            <a:spLocks noGrp="1"/>
          </p:cNvSpPr>
          <p:nvPr>
            <p:ph sz="half" idx="2"/>
          </p:nvPr>
        </p:nvSpPr>
        <p:spPr/>
        <p:txBody>
          <a:bodyPr>
            <a:normAutofit fontScale="40000" lnSpcReduction="20000"/>
          </a:bodyPr>
          <a:lstStyle/>
          <a:p>
            <a:pPr marL="0" algn="l" rtl="0" eaLnBrk="1" fontAlgn="t" latinLnBrk="0" hangingPunct="1">
              <a:buNone/>
            </a:pPr>
            <a:r>
              <a:rPr lang="en-US" sz="1800" b="1" i="0" u="none" strike="noStrike" kern="1200" dirty="0">
                <a:solidFill>
                  <a:srgbClr val="FFFFFF"/>
                </a:solidFill>
                <a:effectLst/>
                <a:latin typeface="Calibri" panose="020F0502020204030204" pitchFamily="34" charset="0"/>
              </a:rPr>
              <a:t>Policy: ACA. IOM , Telehealth</a:t>
            </a:r>
            <a:endParaRPr lang="en-US" sz="1800" b="0" i="0" u="none" strike="noStrike" dirty="0">
              <a:effectLst/>
              <a:latin typeface="Arial" panose="020B0604020202020204" pitchFamily="34" charset="0"/>
            </a:endParaRPr>
          </a:p>
          <a:p>
            <a:pPr marL="0" algn="l" rtl="0" eaLnBrk="1" fontAlgn="t" latinLnBrk="0" hangingPunct="1">
              <a:buNone/>
            </a:pPr>
            <a:endParaRPr lang="en-US" sz="1800" b="0" i="0" u="none" strike="noStrike" kern="1200" dirty="0">
              <a:solidFill>
                <a:srgbClr val="000000"/>
              </a:solidFill>
              <a:effectLst/>
              <a:latin typeface="Calibri" panose="020F0502020204030204" pitchFamily="34" charset="0"/>
            </a:endParaRP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Policy:  ACA, IOM  FPA</a:t>
            </a:r>
          </a:p>
          <a:p>
            <a:pPr marL="0" algn="ctr" rtl="0" eaLnBrk="1" fontAlgn="t" latinLnBrk="0" hangingPunct="1">
              <a:buNone/>
            </a:pPr>
            <a:r>
              <a:rPr lang="en-US" sz="7000" b="1" dirty="0">
                <a:solidFill>
                  <a:srgbClr val="000000"/>
                </a:solidFill>
                <a:latin typeface="Calibri" panose="020F0502020204030204" pitchFamily="34" charset="0"/>
              </a:rPr>
              <a:t>Public Health: COVID  (TH)</a:t>
            </a:r>
            <a:br>
              <a:rPr lang="en-US" sz="7000" b="1" i="0" u="none" strike="noStrike" kern="1200" dirty="0">
                <a:solidFill>
                  <a:srgbClr val="000000"/>
                </a:solidFill>
                <a:effectLst/>
                <a:latin typeface="Calibri" panose="020F0502020204030204" pitchFamily="34" charset="0"/>
              </a:rPr>
            </a:br>
            <a:endParaRPr lang="en-US" sz="7000" b="1" i="0" u="none" strike="noStrike" kern="1200" dirty="0">
              <a:solidFill>
                <a:srgbClr val="000000"/>
              </a:solidFill>
              <a:effectLst/>
              <a:latin typeface="Calibri" panose="020F0502020204030204" pitchFamily="34" charset="0"/>
            </a:endParaRP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Population Demographics</a:t>
            </a:r>
            <a:endParaRPr lang="en-US" sz="7000" b="1" i="0" u="none" strike="noStrike" dirty="0">
              <a:effectLst/>
              <a:latin typeface="Arial" panose="020B0604020202020204" pitchFamily="34" charset="0"/>
            </a:endParaRPr>
          </a:p>
          <a:p>
            <a:pPr marL="0" indent="0" algn="ctr" rtl="0" eaLnBrk="1" fontAlgn="t" latinLnBrk="0" hangingPunct="1">
              <a:buNone/>
            </a:pPr>
            <a:endParaRPr lang="en-US" sz="7000" b="1" i="0" u="none" strike="noStrike" kern="1200" dirty="0">
              <a:solidFill>
                <a:srgbClr val="000000"/>
              </a:solidFill>
              <a:effectLst/>
              <a:latin typeface="Calibri" panose="020F0502020204030204" pitchFamily="34" charset="0"/>
            </a:endParaRPr>
          </a:p>
          <a:p>
            <a:pPr marL="0" indent="0" algn="ctr" rtl="0" eaLnBrk="1" fontAlgn="t" latinLnBrk="0" hangingPunct="1">
              <a:buNone/>
            </a:pPr>
            <a:r>
              <a:rPr lang="en-US" sz="7000" b="1" dirty="0">
                <a:solidFill>
                  <a:srgbClr val="000000"/>
                </a:solidFill>
                <a:latin typeface="Calibri" panose="020F0502020204030204" pitchFamily="34" charset="0"/>
              </a:rPr>
              <a:t>Small Business </a:t>
            </a:r>
          </a:p>
          <a:p>
            <a:pPr marL="0" indent="0" algn="ctr" rtl="0" eaLnBrk="1" fontAlgn="t" latinLnBrk="0" hangingPunct="1">
              <a:buNone/>
            </a:pPr>
            <a:r>
              <a:rPr lang="en-US" sz="7000" b="1" i="0" u="none" strike="noStrike" kern="1200" dirty="0">
                <a:solidFill>
                  <a:srgbClr val="000000"/>
                </a:solidFill>
                <a:effectLst/>
                <a:latin typeface="Calibri" panose="020F0502020204030204" pitchFamily="34" charset="0"/>
              </a:rPr>
              <a:t>Backbone of the Economy</a:t>
            </a:r>
            <a:endParaRPr lang="en-US" sz="7000" b="1" i="0" u="none" strike="noStrike" dirty="0">
              <a:effectLst/>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FBA001EF-E9E3-9B94-64DF-67392A2A4B23}"/>
              </a:ext>
            </a:extLst>
          </p:cNvPr>
          <p:cNvSpPr>
            <a:spLocks noGrp="1"/>
          </p:cNvSpPr>
          <p:nvPr>
            <p:ph type="body" sz="quarter" idx="3"/>
          </p:nvPr>
        </p:nvSpPr>
        <p:spPr/>
        <p:txBody>
          <a:bodyPr>
            <a:normAutofit/>
          </a:bodyPr>
          <a:lstStyle/>
          <a:p>
            <a:pPr algn="ctr"/>
            <a:r>
              <a:rPr lang="en-US" sz="4000" dirty="0"/>
              <a:t>Hinder </a:t>
            </a:r>
          </a:p>
        </p:txBody>
      </p:sp>
      <p:sp>
        <p:nvSpPr>
          <p:cNvPr id="6" name="Content Placeholder 5">
            <a:extLst>
              <a:ext uri="{FF2B5EF4-FFF2-40B4-BE49-F238E27FC236}">
                <a16:creationId xmlns:a16="http://schemas.microsoft.com/office/drawing/2014/main" id="{88BF05B4-9BC6-6657-5016-469867C65EDB}"/>
              </a:ext>
            </a:extLst>
          </p:cNvPr>
          <p:cNvSpPr>
            <a:spLocks noGrp="1"/>
          </p:cNvSpPr>
          <p:nvPr>
            <p:ph sz="quarter" idx="4"/>
          </p:nvPr>
        </p:nvSpPr>
        <p:spPr/>
        <p:txBody>
          <a:bodyPr>
            <a:normAutofit fontScale="40000" lnSpcReduction="20000"/>
          </a:bodyPr>
          <a:lstStyle/>
          <a:p>
            <a:pPr marL="0" algn="l" rtl="0" eaLnBrk="1" fontAlgn="t" latinLnBrk="0" hangingPunct="1">
              <a:buNone/>
            </a:pPr>
            <a:r>
              <a:rPr lang="en-US" sz="1800" b="1" i="0" u="none" strike="noStrike" kern="1200" dirty="0">
                <a:solidFill>
                  <a:srgbClr val="FFFFFF"/>
                </a:solidFill>
                <a:effectLst/>
                <a:latin typeface="Calibri" panose="020F0502020204030204" pitchFamily="34" charset="0"/>
              </a:rPr>
              <a:t>Policy, SOP </a:t>
            </a:r>
            <a:endParaRPr lang="en-US" sz="1800" b="0" i="0" u="none" strike="noStrike" dirty="0">
              <a:effectLst/>
              <a:latin typeface="Arial" panose="020B0604020202020204" pitchFamily="34" charset="0"/>
            </a:endParaRPr>
          </a:p>
          <a:p>
            <a:pPr marL="0" algn="l" rtl="0" eaLnBrk="1" fontAlgn="t" latinLnBrk="0" hangingPunct="1">
              <a:buNone/>
            </a:pPr>
            <a:endParaRPr lang="en-US" sz="1800" b="0" i="0" u="none" strike="noStrike" kern="1200" dirty="0">
              <a:solidFill>
                <a:srgbClr val="000000"/>
              </a:solidFill>
              <a:effectLst/>
              <a:latin typeface="Calibri" panose="020F0502020204030204" pitchFamily="34" charset="0"/>
            </a:endParaRP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Policy: CPA</a:t>
            </a: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Business Restrictions (Amazon) </a:t>
            </a: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Curriculum Gap</a:t>
            </a:r>
            <a:endParaRPr lang="en-US" sz="7000" b="1" i="0" u="none" strike="noStrike" dirty="0">
              <a:effectLst/>
              <a:latin typeface="Arial" panose="020B0604020202020204" pitchFamily="34" charset="0"/>
            </a:endParaRP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Access to Capital</a:t>
            </a:r>
            <a:endParaRPr lang="en-US" sz="7000" b="1" i="0" u="none" strike="noStrike" dirty="0">
              <a:effectLst/>
              <a:latin typeface="Arial" panose="020B0604020202020204" pitchFamily="34" charset="0"/>
            </a:endParaRPr>
          </a:p>
          <a:p>
            <a:pPr marL="0" algn="ctr" rtl="0" eaLnBrk="1" fontAlgn="t" latinLnBrk="0" hangingPunct="1">
              <a:buNone/>
            </a:pPr>
            <a:r>
              <a:rPr lang="en-US" sz="7000" b="1" i="0" u="none" strike="noStrike" kern="1200" dirty="0">
                <a:solidFill>
                  <a:srgbClr val="000000"/>
                </a:solidFill>
                <a:effectLst/>
                <a:latin typeface="Calibri" panose="020F0502020204030204" pitchFamily="34" charset="0"/>
              </a:rPr>
              <a:t>Visibility </a:t>
            </a:r>
          </a:p>
          <a:p>
            <a:pPr marL="0" algn="ctr" rtl="0" eaLnBrk="1" fontAlgn="t" latinLnBrk="0" hangingPunct="1">
              <a:buNone/>
            </a:pPr>
            <a:r>
              <a:rPr lang="en-US" sz="9800" b="1" i="0" u="none" strike="noStrike" kern="1200" dirty="0">
                <a:solidFill>
                  <a:srgbClr val="FF0000"/>
                </a:solidFill>
                <a:effectLst/>
                <a:latin typeface="Calibri" panose="020F0502020204030204" pitchFamily="34" charset="0"/>
              </a:rPr>
              <a:t>Our own Thinking </a:t>
            </a:r>
            <a:endParaRPr lang="en-US" sz="9800" b="1" i="0" u="none" strike="noStrike" dirty="0">
              <a:solidFill>
                <a:srgbClr val="FF0000"/>
              </a:solidFill>
              <a:effectLst/>
              <a:latin typeface="Arial" panose="020B0604020202020204" pitchFamily="34" charset="0"/>
            </a:endParaRPr>
          </a:p>
          <a:p>
            <a:pPr algn="ctr"/>
            <a:endParaRPr lang="en-US" dirty="0"/>
          </a:p>
        </p:txBody>
      </p:sp>
      <p:pic>
        <p:nvPicPr>
          <p:cNvPr id="7" name="Picture 6">
            <a:extLst>
              <a:ext uri="{FF2B5EF4-FFF2-40B4-BE49-F238E27FC236}">
                <a16:creationId xmlns:a16="http://schemas.microsoft.com/office/drawing/2014/main" id="{0687330C-D9BD-FC7C-C58B-A4548B9810AB}"/>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0356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 calcmode="lin" valueType="num">
                                      <p:cBhvr additive="base">
                                        <p:cTn id="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alyzing medical x-ray results">
            <a:extLst>
              <a:ext uri="{FF2B5EF4-FFF2-40B4-BE49-F238E27FC236}">
                <a16:creationId xmlns:a16="http://schemas.microsoft.com/office/drawing/2014/main" id="{8420F6EE-A47C-8E57-BB0C-80FA8AB4E76C}"/>
              </a:ext>
            </a:extLst>
          </p:cNvPr>
          <p:cNvPicPr>
            <a:picLocks noChangeAspect="1"/>
          </p:cNvPicPr>
          <p:nvPr/>
        </p:nvPicPr>
        <p:blipFill>
          <a:blip r:embed="rId3"/>
          <a:srcRect l="5884" r="-1" b="-1"/>
          <a:stretch/>
        </p:blipFill>
        <p:spPr>
          <a:xfrm>
            <a:off x="0" y="0"/>
            <a:ext cx="12188951" cy="7119257"/>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0CE7C5-E052-BCE1-A461-124A4174E472}"/>
              </a:ext>
            </a:extLst>
          </p:cNvPr>
          <p:cNvSpPr>
            <a:spLocks noGrp="1"/>
          </p:cNvSpPr>
          <p:nvPr>
            <p:ph type="title"/>
          </p:nvPr>
        </p:nvSpPr>
        <p:spPr>
          <a:xfrm>
            <a:off x="321548" y="0"/>
            <a:ext cx="11032252" cy="2265037"/>
          </a:xfrm>
        </p:spPr>
        <p:txBody>
          <a:bodyPr>
            <a:normAutofit/>
          </a:bodyPr>
          <a:lstStyle/>
          <a:p>
            <a:r>
              <a:rPr lang="en-US" sz="4000" b="1" dirty="0">
                <a:latin typeface="+mn-lt"/>
              </a:rPr>
              <a:t>Let’s Bust a few Myths </a:t>
            </a:r>
          </a:p>
        </p:txBody>
      </p:sp>
      <p:sp>
        <p:nvSpPr>
          <p:cNvPr id="3" name="Content Placeholder 2">
            <a:extLst>
              <a:ext uri="{FF2B5EF4-FFF2-40B4-BE49-F238E27FC236}">
                <a16:creationId xmlns:a16="http://schemas.microsoft.com/office/drawing/2014/main" id="{B515872F-8730-904A-1B3B-64D39DCBC775}"/>
              </a:ext>
            </a:extLst>
          </p:cNvPr>
          <p:cNvSpPr>
            <a:spLocks noGrp="1"/>
          </p:cNvSpPr>
          <p:nvPr>
            <p:ph idx="1"/>
          </p:nvPr>
        </p:nvSpPr>
        <p:spPr>
          <a:xfrm>
            <a:off x="4913644" y="2029767"/>
            <a:ext cx="6440155" cy="4147196"/>
          </a:xfrm>
        </p:spPr>
        <p:txBody>
          <a:bodyPr>
            <a:normAutofit lnSpcReduction="10000"/>
          </a:bodyPr>
          <a:lstStyle/>
          <a:p>
            <a:r>
              <a:rPr lang="en-US" sz="3200" b="1" dirty="0"/>
              <a:t>Nurses aren’t business-minded </a:t>
            </a:r>
          </a:p>
          <a:p>
            <a:pPr lvl="1"/>
            <a:r>
              <a:rPr lang="en-US" sz="3200" b="1" dirty="0"/>
              <a:t>You need an advanced degree/MBA</a:t>
            </a:r>
          </a:p>
          <a:p>
            <a:r>
              <a:rPr lang="en-US" sz="3200" b="1" dirty="0"/>
              <a:t>You need a lot of money</a:t>
            </a:r>
          </a:p>
          <a:p>
            <a:r>
              <a:rPr lang="en-US" sz="3200" b="1" dirty="0"/>
              <a:t>You need an MD to collaborate</a:t>
            </a:r>
          </a:p>
          <a:p>
            <a:r>
              <a:rPr lang="en-US" sz="3200" b="1" dirty="0"/>
              <a:t>It’s risky and unstable </a:t>
            </a:r>
          </a:p>
          <a:p>
            <a:r>
              <a:rPr lang="en-US" sz="3200" b="1" dirty="0"/>
              <a:t>Entrepreneurship means leaving patient care </a:t>
            </a:r>
          </a:p>
          <a:p>
            <a:endParaRPr lang="en-US" sz="2000" dirty="0"/>
          </a:p>
        </p:txBody>
      </p:sp>
      <p:pic>
        <p:nvPicPr>
          <p:cNvPr id="4" name="Picture 3">
            <a:extLst>
              <a:ext uri="{FF2B5EF4-FFF2-40B4-BE49-F238E27FC236}">
                <a16:creationId xmlns:a16="http://schemas.microsoft.com/office/drawing/2014/main" id="{45E24D2F-F8DB-D69F-0079-1D8AF1C92987}"/>
              </a:ext>
            </a:extLst>
          </p:cNvPr>
          <p:cNvPicPr>
            <a:picLocks noChangeAspect="1"/>
          </p:cNvPicPr>
          <p:nvPr/>
        </p:nvPicPr>
        <p:blipFill>
          <a:blip r:embed="rId4"/>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125194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D82C8F-C101-36F5-5725-C414DA76C209}"/>
              </a:ext>
            </a:extLst>
          </p:cNvPr>
          <p:cNvSpPr>
            <a:spLocks noGrp="1"/>
          </p:cNvSpPr>
          <p:nvPr>
            <p:ph type="title"/>
          </p:nvPr>
        </p:nvSpPr>
        <p:spPr>
          <a:xfrm>
            <a:off x="5297762" y="329184"/>
            <a:ext cx="6251110" cy="1783080"/>
          </a:xfrm>
        </p:spPr>
        <p:txBody>
          <a:bodyPr anchor="b">
            <a:normAutofit/>
          </a:bodyPr>
          <a:lstStyle/>
          <a:p>
            <a:r>
              <a:rPr lang="en-US" sz="5400" b="1">
                <a:latin typeface="+mn-lt"/>
              </a:rPr>
              <a:t>Characteristics of Entrepreneurs</a:t>
            </a:r>
          </a:p>
        </p:txBody>
      </p:sp>
      <p:pic>
        <p:nvPicPr>
          <p:cNvPr id="6" name="Picture 5" descr="A person pointing at herself&#10;&#10;AI-generated content may be incorrect.">
            <a:extLst>
              <a:ext uri="{FF2B5EF4-FFF2-40B4-BE49-F238E27FC236}">
                <a16:creationId xmlns:a16="http://schemas.microsoft.com/office/drawing/2014/main" id="{15FBA6FD-77F7-386C-3882-DA80D127E439}"/>
              </a:ext>
            </a:extLst>
          </p:cNvPr>
          <p:cNvPicPr>
            <a:picLocks noChangeAspect="1"/>
          </p:cNvPicPr>
          <p:nvPr/>
        </p:nvPicPr>
        <p:blipFill>
          <a:blip r:embed="rId3"/>
          <a:srcRect l="27339" r="27839" b="-1"/>
          <a:stretch/>
        </p:blipFill>
        <p:spPr>
          <a:xfrm>
            <a:off x="0" y="36576"/>
            <a:ext cx="4764210" cy="768094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52813E-746D-67EE-6E34-7E0FEF55A3A3}"/>
              </a:ext>
            </a:extLst>
          </p:cNvPr>
          <p:cNvSpPr>
            <a:spLocks noGrp="1"/>
          </p:cNvSpPr>
          <p:nvPr>
            <p:ph idx="1"/>
          </p:nvPr>
        </p:nvSpPr>
        <p:spPr>
          <a:xfrm>
            <a:off x="5297762" y="2706624"/>
            <a:ext cx="6251110" cy="3483864"/>
          </a:xfrm>
        </p:spPr>
        <p:txBody>
          <a:bodyPr>
            <a:normAutofit fontScale="92500" lnSpcReduction="10000"/>
          </a:bodyPr>
          <a:lstStyle/>
          <a:p>
            <a:pPr marL="0" indent="0">
              <a:buNone/>
            </a:pPr>
            <a:r>
              <a:rPr lang="en-US" sz="2400" b="1" dirty="0"/>
              <a:t>Visionary, Confident                    Risk-Tolerant	</a:t>
            </a:r>
          </a:p>
          <a:p>
            <a:pPr marL="0" indent="0">
              <a:buNone/>
            </a:pPr>
            <a:r>
              <a:rPr lang="en-US" sz="2400" b="1" dirty="0"/>
              <a:t>Curious 	   Networked         Resourceful</a:t>
            </a:r>
          </a:p>
          <a:p>
            <a:pPr marL="0" indent="0">
              <a:buNone/>
            </a:pPr>
            <a:r>
              <a:rPr lang="en-US" sz="2400" b="1" dirty="0"/>
              <a:t>Use Persuasive Communication	</a:t>
            </a:r>
          </a:p>
          <a:p>
            <a:pPr marL="0" indent="0">
              <a:buNone/>
            </a:pPr>
            <a:r>
              <a:rPr lang="en-US" sz="2400" b="1" dirty="0"/>
              <a:t>Lead and Motivate Teams                                                                                 </a:t>
            </a:r>
          </a:p>
          <a:p>
            <a:pPr marL="0" indent="0">
              <a:buNone/>
            </a:pPr>
            <a:r>
              <a:rPr lang="en-US" sz="2400" b="1" dirty="0"/>
              <a:t>Resilient 	                                 Adaptable				         </a:t>
            </a:r>
          </a:p>
          <a:p>
            <a:pPr marL="0" indent="0">
              <a:buNone/>
            </a:pPr>
            <a:r>
              <a:rPr lang="en-US" sz="2400" b="1" dirty="0"/>
              <a:t>Know how to solve problems </a:t>
            </a:r>
          </a:p>
          <a:p>
            <a:pPr marL="0" indent="0">
              <a:buNone/>
            </a:pPr>
            <a:r>
              <a:rPr lang="en-US" sz="2400" b="1" dirty="0"/>
              <a:t>Stay the course,--yet---Pivot when needed</a:t>
            </a:r>
          </a:p>
          <a:p>
            <a:pPr marL="0" indent="0">
              <a:buNone/>
            </a:pPr>
            <a:r>
              <a:rPr lang="en-US" sz="2400" b="1" dirty="0"/>
              <a:t>Self-Motivated		</a:t>
            </a:r>
          </a:p>
          <a:p>
            <a:endParaRPr lang="en-US" sz="1200" b="1" dirty="0"/>
          </a:p>
          <a:p>
            <a:endParaRPr lang="en-US" sz="1200" b="1" dirty="0"/>
          </a:p>
        </p:txBody>
      </p:sp>
      <p:pic>
        <p:nvPicPr>
          <p:cNvPr id="4" name="Picture 3">
            <a:extLst>
              <a:ext uri="{FF2B5EF4-FFF2-40B4-BE49-F238E27FC236}">
                <a16:creationId xmlns:a16="http://schemas.microsoft.com/office/drawing/2014/main" id="{82F25D6D-E0FA-F93D-E28C-FE78B0B40FCF}"/>
              </a:ext>
            </a:extLst>
          </p:cNvPr>
          <p:cNvPicPr>
            <a:picLocks noChangeAspect="1"/>
          </p:cNvPicPr>
          <p:nvPr/>
        </p:nvPicPr>
        <p:blipFill>
          <a:blip r:embed="rId4"/>
          <a:stretch>
            <a:fillRect/>
          </a:stretch>
        </p:blipFill>
        <p:spPr>
          <a:xfrm>
            <a:off x="10191401" y="5731318"/>
            <a:ext cx="2000599" cy="1126681"/>
          </a:xfrm>
          <a:prstGeom prst="rect">
            <a:avLst/>
          </a:prstGeom>
        </p:spPr>
      </p:pic>
      <p:sp>
        <p:nvSpPr>
          <p:cNvPr id="7" name="TextBox 6">
            <a:extLst>
              <a:ext uri="{FF2B5EF4-FFF2-40B4-BE49-F238E27FC236}">
                <a16:creationId xmlns:a16="http://schemas.microsoft.com/office/drawing/2014/main" id="{1F723DE3-EB0E-8218-E3E6-7380F6BC72CB}"/>
              </a:ext>
            </a:extLst>
          </p:cNvPr>
          <p:cNvSpPr txBox="1"/>
          <p:nvPr/>
        </p:nvSpPr>
        <p:spPr>
          <a:xfrm>
            <a:off x="693893" y="5438930"/>
            <a:ext cx="3376423" cy="1446550"/>
          </a:xfrm>
          <a:prstGeom prst="rect">
            <a:avLst/>
          </a:prstGeom>
          <a:noFill/>
        </p:spPr>
        <p:txBody>
          <a:bodyPr wrap="square" rtlCol="0">
            <a:spAutoFit/>
          </a:bodyPr>
          <a:lstStyle/>
          <a:p>
            <a:r>
              <a:rPr lang="en-US" sz="4400" b="1" dirty="0">
                <a:solidFill>
                  <a:srgbClr val="FF0000"/>
                </a:solidFill>
              </a:rPr>
              <a:t>HEY!  </a:t>
            </a:r>
          </a:p>
          <a:p>
            <a:r>
              <a:rPr lang="en-US" sz="4400" b="1" dirty="0">
                <a:solidFill>
                  <a:srgbClr val="FF0000"/>
                </a:solidFill>
              </a:rPr>
              <a:t>That’s Me!!!!</a:t>
            </a:r>
          </a:p>
        </p:txBody>
      </p:sp>
    </p:spTree>
    <p:extLst>
      <p:ext uri="{BB962C8B-B14F-4D97-AF65-F5344CB8AC3E}">
        <p14:creationId xmlns:p14="http://schemas.microsoft.com/office/powerpoint/2010/main" val="4487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D78D8-F595-D20E-3D75-45BD6136883A}"/>
              </a:ext>
            </a:extLst>
          </p:cNvPr>
          <p:cNvSpPr>
            <a:spLocks noGrp="1"/>
          </p:cNvSpPr>
          <p:nvPr>
            <p:ph type="title"/>
          </p:nvPr>
        </p:nvSpPr>
        <p:spPr>
          <a:xfrm>
            <a:off x="838200" y="365125"/>
            <a:ext cx="10515600" cy="1325563"/>
          </a:xfrm>
        </p:spPr>
        <p:txBody>
          <a:bodyPr>
            <a:normAutofit/>
          </a:bodyPr>
          <a:lstStyle/>
          <a:p>
            <a:r>
              <a:rPr lang="en-US" sz="5400" b="1" dirty="0"/>
              <a:t>Why Nurses Excel as Entrepreneurs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2C9F5E-35F6-5B51-B10C-83FB97B20702}"/>
              </a:ext>
            </a:extLst>
          </p:cNvPr>
          <p:cNvSpPr>
            <a:spLocks noGrp="1"/>
          </p:cNvSpPr>
          <p:nvPr>
            <p:ph idx="1"/>
          </p:nvPr>
        </p:nvSpPr>
        <p:spPr>
          <a:xfrm>
            <a:off x="838200" y="1929384"/>
            <a:ext cx="10515600" cy="4251960"/>
          </a:xfrm>
        </p:spPr>
        <p:txBody>
          <a:bodyPr>
            <a:noAutofit/>
          </a:bodyPr>
          <a:lstStyle/>
          <a:p>
            <a:r>
              <a:rPr lang="en-US" b="1" dirty="0"/>
              <a:t>The transition is more natural than you think.</a:t>
            </a:r>
          </a:p>
          <a:p>
            <a:endParaRPr lang="en-US" b="1" dirty="0"/>
          </a:p>
          <a:p>
            <a:r>
              <a:rPr lang="en-US" b="1" dirty="0"/>
              <a:t>Nursing Process- Assess, Diagnose, Act– Same for business.</a:t>
            </a:r>
          </a:p>
          <a:p>
            <a:r>
              <a:rPr lang="en-US" b="1" dirty="0"/>
              <a:t>We lead care teams</a:t>
            </a:r>
          </a:p>
          <a:p>
            <a:r>
              <a:rPr lang="en-US" b="1" dirty="0"/>
              <a:t>We make rapid decisions </a:t>
            </a:r>
          </a:p>
          <a:p>
            <a:r>
              <a:rPr lang="en-US" b="1" dirty="0"/>
              <a:t>We manage complexity</a:t>
            </a:r>
            <a:endParaRPr lang="en-US" sz="2000" b="1" dirty="0"/>
          </a:p>
          <a:p>
            <a:r>
              <a:rPr lang="en-US" b="1" dirty="0"/>
              <a:t>Natural Systems Thinkers</a:t>
            </a:r>
          </a:p>
          <a:p>
            <a:r>
              <a:rPr lang="en-US" b="1" dirty="0"/>
              <a:t>Process Improvers</a:t>
            </a:r>
          </a:p>
          <a:p>
            <a:pPr marL="0" indent="0">
              <a:buNone/>
            </a:pPr>
            <a:r>
              <a:rPr lang="en-US" b="1" dirty="0">
                <a:solidFill>
                  <a:srgbClr val="FF0000"/>
                </a:solidFill>
              </a:rPr>
              <a:t>We are problem finders and problem solvers</a:t>
            </a:r>
          </a:p>
        </p:txBody>
      </p:sp>
      <p:pic>
        <p:nvPicPr>
          <p:cNvPr id="4" name="Picture 3">
            <a:extLst>
              <a:ext uri="{FF2B5EF4-FFF2-40B4-BE49-F238E27FC236}">
                <a16:creationId xmlns:a16="http://schemas.microsoft.com/office/drawing/2014/main" id="{32F38ED9-6228-6013-F3EC-E26E44562D2C}"/>
              </a:ext>
            </a:extLst>
          </p:cNvPr>
          <p:cNvPicPr>
            <a:picLocks noChangeAspect="1"/>
          </p:cNvPicPr>
          <p:nvPr/>
        </p:nvPicPr>
        <p:blipFill>
          <a:blip r:embed="rId3"/>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35633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D1783-901A-B0B7-AC4F-A1E5F1AB9B8E}"/>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5100" b="1" kern="1200" dirty="0">
                <a:solidFill>
                  <a:schemeClr val="tx1"/>
                </a:solidFill>
                <a:latin typeface="+mn-lt"/>
                <a:ea typeface="+mj-ea"/>
                <a:cs typeface="+mj-cs"/>
              </a:rPr>
              <a:t>And </a:t>
            </a:r>
            <a:br>
              <a:rPr lang="en-US" sz="5100" b="1" kern="1200" dirty="0">
                <a:solidFill>
                  <a:schemeClr val="tx1"/>
                </a:solidFill>
                <a:latin typeface="+mn-lt"/>
                <a:ea typeface="+mj-ea"/>
                <a:cs typeface="+mj-cs"/>
              </a:rPr>
            </a:br>
            <a:r>
              <a:rPr lang="en-US" sz="5100" b="1" kern="1200" dirty="0">
                <a:solidFill>
                  <a:schemeClr val="tx1"/>
                </a:solidFill>
                <a:latin typeface="+mn-lt"/>
                <a:ea typeface="+mj-ea"/>
                <a:cs typeface="+mj-cs"/>
              </a:rPr>
              <a:t>Let’s not forget! </a:t>
            </a:r>
            <a:br>
              <a:rPr lang="en-US" sz="5100" b="1" kern="1200" dirty="0">
                <a:solidFill>
                  <a:schemeClr val="tx1"/>
                </a:solidFill>
                <a:latin typeface="+mn-lt"/>
                <a:ea typeface="+mj-ea"/>
                <a:cs typeface="+mj-cs"/>
              </a:rPr>
            </a:br>
            <a:r>
              <a:rPr lang="en-US" sz="5100" b="1" kern="1200" dirty="0">
                <a:solidFill>
                  <a:schemeClr val="tx1"/>
                </a:solidFill>
                <a:latin typeface="+mn-lt"/>
                <a:ea typeface="+mj-ea"/>
                <a:cs typeface="+mj-cs"/>
              </a:rPr>
              <a:t>We </a:t>
            </a:r>
            <a:br>
              <a:rPr lang="en-US" sz="5100" b="1" kern="1200" dirty="0">
                <a:solidFill>
                  <a:schemeClr val="tx1"/>
                </a:solidFill>
                <a:latin typeface="+mn-lt"/>
                <a:ea typeface="+mj-ea"/>
                <a:cs typeface="+mj-cs"/>
              </a:rPr>
            </a:br>
            <a:r>
              <a:rPr lang="en-US" sz="5100" b="1" kern="1200" dirty="0">
                <a:solidFill>
                  <a:schemeClr val="tx1"/>
                </a:solidFill>
                <a:latin typeface="+mn-lt"/>
                <a:ea typeface="+mj-ea"/>
                <a:cs typeface="+mj-cs"/>
              </a:rPr>
              <a:t>have </a:t>
            </a:r>
            <a:br>
              <a:rPr lang="en-US" sz="5100" b="1" kern="1200" dirty="0">
                <a:solidFill>
                  <a:schemeClr val="tx1"/>
                </a:solidFill>
                <a:latin typeface="+mn-lt"/>
                <a:ea typeface="+mj-ea"/>
                <a:cs typeface="+mj-cs"/>
              </a:rPr>
            </a:br>
            <a:r>
              <a:rPr lang="en-US" sz="5100" b="1" kern="1200" dirty="0">
                <a:solidFill>
                  <a:schemeClr val="tx1"/>
                </a:solidFill>
                <a:latin typeface="+mn-lt"/>
                <a:ea typeface="+mj-ea"/>
                <a:cs typeface="+mj-cs"/>
              </a:rPr>
              <a:t>Built in Trust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00BC519-FC1E-E892-D6F6-E31EB31A198A}"/>
              </a:ext>
            </a:extLst>
          </p:cNvPr>
          <p:cNvPicPr>
            <a:picLocks noGrp="1" noChangeAspect="1"/>
          </p:cNvPicPr>
          <p:nvPr>
            <p:ph idx="1"/>
          </p:nvPr>
        </p:nvPicPr>
        <p:blipFill>
          <a:blip r:embed="rId3"/>
          <a:stretch>
            <a:fillRect/>
          </a:stretch>
        </p:blipFill>
        <p:spPr>
          <a:xfrm>
            <a:off x="5514153" y="640080"/>
            <a:ext cx="5494902" cy="5550408"/>
          </a:xfrm>
          <a:prstGeom prst="rect">
            <a:avLst/>
          </a:prstGeom>
        </p:spPr>
      </p:pic>
      <p:pic>
        <p:nvPicPr>
          <p:cNvPr id="3" name="Picture 2">
            <a:extLst>
              <a:ext uri="{FF2B5EF4-FFF2-40B4-BE49-F238E27FC236}">
                <a16:creationId xmlns:a16="http://schemas.microsoft.com/office/drawing/2014/main" id="{3E8CF752-0606-64EE-CE3D-F34C2F1175B9}"/>
              </a:ext>
            </a:extLst>
          </p:cNvPr>
          <p:cNvPicPr>
            <a:picLocks noChangeAspect="1"/>
          </p:cNvPicPr>
          <p:nvPr/>
        </p:nvPicPr>
        <p:blipFill>
          <a:blip r:embed="rId4"/>
          <a:stretch>
            <a:fillRect/>
          </a:stretch>
        </p:blipFill>
        <p:spPr>
          <a:xfrm>
            <a:off x="10191401" y="5731318"/>
            <a:ext cx="2000599" cy="1126681"/>
          </a:xfrm>
          <a:prstGeom prst="rect">
            <a:avLst/>
          </a:prstGeom>
        </p:spPr>
      </p:pic>
    </p:spTree>
    <p:extLst>
      <p:ext uri="{BB962C8B-B14F-4D97-AF65-F5344CB8AC3E}">
        <p14:creationId xmlns:p14="http://schemas.microsoft.com/office/powerpoint/2010/main" val="2040808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D0B3-D387-C10B-B2A5-917457F108F4}"/>
              </a:ext>
            </a:extLst>
          </p:cNvPr>
          <p:cNvSpPr>
            <a:spLocks noGrp="1"/>
          </p:cNvSpPr>
          <p:nvPr>
            <p:ph type="title"/>
          </p:nvPr>
        </p:nvSpPr>
        <p:spPr>
          <a:xfrm>
            <a:off x="481013" y="3752849"/>
            <a:ext cx="3290887" cy="2452687"/>
          </a:xfrm>
        </p:spPr>
        <p:txBody>
          <a:bodyPr anchor="ctr">
            <a:normAutofit/>
          </a:bodyPr>
          <a:lstStyle/>
          <a:p>
            <a:r>
              <a:rPr lang="en-US" sz="3600" b="1" dirty="0">
                <a:latin typeface="+mn-lt"/>
              </a:rPr>
              <a:t>How do you get an idea </a:t>
            </a:r>
            <a:br>
              <a:rPr lang="en-US" sz="3600" b="1" dirty="0">
                <a:latin typeface="+mn-lt"/>
              </a:rPr>
            </a:br>
            <a:r>
              <a:rPr lang="en-US" sz="3600" b="1" dirty="0">
                <a:latin typeface="+mn-lt"/>
              </a:rPr>
              <a:t>for a business?</a:t>
            </a:r>
          </a:p>
        </p:txBody>
      </p:sp>
      <p:sp>
        <p:nvSpPr>
          <p:cNvPr id="3" name="Content Placeholder 2">
            <a:extLst>
              <a:ext uri="{FF2B5EF4-FFF2-40B4-BE49-F238E27FC236}">
                <a16:creationId xmlns:a16="http://schemas.microsoft.com/office/drawing/2014/main" id="{E506DD64-E2D2-B055-407F-8309083CF02C}"/>
              </a:ext>
            </a:extLst>
          </p:cNvPr>
          <p:cNvSpPr>
            <a:spLocks noGrp="1"/>
          </p:cNvSpPr>
          <p:nvPr>
            <p:ph idx="1"/>
          </p:nvPr>
        </p:nvSpPr>
        <p:spPr>
          <a:xfrm>
            <a:off x="4223982" y="3752850"/>
            <a:ext cx="7485413" cy="2452687"/>
          </a:xfrm>
        </p:spPr>
        <p:txBody>
          <a:bodyPr anchor="ctr">
            <a:normAutofit/>
          </a:bodyPr>
          <a:lstStyle/>
          <a:p>
            <a:pPr marL="0" indent="0">
              <a:buNone/>
            </a:pPr>
            <a:r>
              <a:rPr lang="en-US" b="1" dirty="0"/>
              <a:t>   Our own experiences! </a:t>
            </a:r>
          </a:p>
          <a:p>
            <a:r>
              <a:rPr lang="en-US" b="1" dirty="0"/>
              <a:t>Frustrations, inefficiencies, or unmet needs </a:t>
            </a:r>
          </a:p>
          <a:p>
            <a:r>
              <a:rPr lang="en-US" b="1" dirty="0"/>
              <a:t>We see a gap-—we know how to meet it</a:t>
            </a:r>
          </a:p>
          <a:p>
            <a:endParaRPr lang="en-US" sz="1800" dirty="0"/>
          </a:p>
        </p:txBody>
      </p:sp>
      <p:pic>
        <p:nvPicPr>
          <p:cNvPr id="5" name="Picture 4">
            <a:extLst>
              <a:ext uri="{FF2B5EF4-FFF2-40B4-BE49-F238E27FC236}">
                <a16:creationId xmlns:a16="http://schemas.microsoft.com/office/drawing/2014/main" id="{ED5B07D4-E057-3A83-EFC3-57954AB76B76}"/>
              </a:ext>
            </a:extLst>
          </p:cNvPr>
          <p:cNvPicPr>
            <a:picLocks noChangeAspect="1"/>
          </p:cNvPicPr>
          <p:nvPr/>
        </p:nvPicPr>
        <p:blipFill>
          <a:blip r:embed="rId3"/>
          <a:srcRect t="2245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91289305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473</TotalTime>
  <Words>3293</Words>
  <Application>Microsoft Office PowerPoint</Application>
  <PresentationFormat>Widescreen</PresentationFormat>
  <Paragraphs>281</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Calibri Light</vt:lpstr>
      <vt:lpstr>Georgia</vt:lpstr>
      <vt:lpstr>Helvetica</vt:lpstr>
      <vt:lpstr>Söhne</vt:lpstr>
      <vt:lpstr>Office 2013 - 2022 Theme</vt:lpstr>
      <vt:lpstr> From Bedside to Business:  Unleashing the Entrepreneurial Power of Nurses</vt:lpstr>
      <vt:lpstr>Disclosure and Program Objectives </vt:lpstr>
      <vt:lpstr>PowerPoint Presentation</vt:lpstr>
      <vt:lpstr>Trends that Support/Hinder NE </vt:lpstr>
      <vt:lpstr>Let’s Bust a few Myths </vt:lpstr>
      <vt:lpstr>Characteristics of Entrepreneurs</vt:lpstr>
      <vt:lpstr>Why Nurses Excel as Entrepreneurs</vt:lpstr>
      <vt:lpstr>And  Let’s not forget!  We  have  Built in Trust </vt:lpstr>
      <vt:lpstr>How do you get an idea  for a business?</vt:lpstr>
      <vt:lpstr>PowerPoint Presentation</vt:lpstr>
      <vt:lpstr>What does a nurse-owned business look like ?</vt:lpstr>
      <vt:lpstr>PowerPoint Presentation</vt:lpstr>
      <vt:lpstr>Nationally Recognized Nurse-Owned Businesses </vt:lpstr>
      <vt:lpstr>Validate Your Idea  </vt:lpstr>
      <vt:lpstr>Choose a Business Structure &amp; Name</vt:lpstr>
      <vt:lpstr>Getting Started, Staying Open</vt:lpstr>
      <vt:lpstr>I want to start a business,  but I’ve never written a business plan..</vt:lpstr>
      <vt:lpstr>Funding your venture </vt:lpstr>
      <vt:lpstr>PowerPoint Presentation</vt:lpstr>
      <vt:lpstr>PowerPoint Presentation</vt:lpstr>
      <vt:lpstr>Avoid Pitfalls </vt:lpstr>
      <vt:lpstr>PowerPoint Presentation</vt:lpstr>
      <vt:lpstr>Let’s Talk!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Marino, Laure</dc:creator>
  <cp:lastModifiedBy>Abigail Parks</cp:lastModifiedBy>
  <cp:revision>2</cp:revision>
  <dcterms:created xsi:type="dcterms:W3CDTF">2025-04-21T01:54:17Z</dcterms:created>
  <dcterms:modified xsi:type="dcterms:W3CDTF">2025-05-11T00:14:10Z</dcterms:modified>
</cp:coreProperties>
</file>