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75" r:id="rId2"/>
    <p:sldId id="257" r:id="rId3"/>
    <p:sldId id="258" r:id="rId4"/>
    <p:sldId id="259" r:id="rId5"/>
    <p:sldId id="260" r:id="rId6"/>
    <p:sldId id="278" r:id="rId7"/>
    <p:sldId id="276" r:id="rId8"/>
    <p:sldId id="277" r:id="rId9"/>
    <p:sldId id="261" r:id="rId10"/>
    <p:sldId id="264" r:id="rId11"/>
    <p:sldId id="262" r:id="rId12"/>
    <p:sldId id="263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64" d="100"/>
          <a:sy n="64" d="100"/>
        </p:scale>
        <p:origin x="678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5/11/2026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5/11/2026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5/11/2026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5/11/2026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5/11/2026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5/11/2026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5/11/2026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Rectangle 36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Drawing medicine from vial">
            <a:extLst>
              <a:ext uri="{FF2B5EF4-FFF2-40B4-BE49-F238E27FC236}">
                <a16:creationId xmlns:a16="http://schemas.microsoft.com/office/drawing/2014/main" id="{4BE0F908-FAA9-C1EC-9A28-8D4B4CDF0F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11569" t="6484" r="29254" b="-1"/>
          <a:stretch>
            <a:fillRect/>
          </a:stretch>
        </p:blipFill>
        <p:spPr>
          <a:xfrm>
            <a:off x="2642616" y="10"/>
            <a:ext cx="6501384" cy="6857990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7004404" cy="6858000"/>
          </a:xfrm>
          <a:prstGeom prst="rect">
            <a:avLst/>
          </a:prstGeom>
          <a:gradFill>
            <a:gsLst>
              <a:gs pos="58000">
                <a:schemeClr val="tx1"/>
              </a:gs>
              <a:gs pos="33000">
                <a:schemeClr val="tx1">
                  <a:alpha val="64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4871E1E-5B0E-2568-B1FF-8B3CFCB730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485" y="1122363"/>
            <a:ext cx="301752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 defTabSz="914400">
              <a:lnSpc>
                <a:spcPct val="90000"/>
              </a:lnSpc>
            </a:pPr>
            <a:r>
              <a:rPr lang="en-US" sz="2600" dirty="0">
                <a:solidFill>
                  <a:schemeClr val="bg1"/>
                </a:solidFill>
              </a:rPr>
              <a:t>Regenerative Therapies in Advanced Practice</a:t>
            </a:r>
            <a:br>
              <a:rPr lang="en-US" sz="2600" dirty="0">
                <a:solidFill>
                  <a:schemeClr val="bg1"/>
                </a:solidFill>
              </a:rPr>
            </a:br>
            <a:br>
              <a:rPr lang="en-US" sz="2600" dirty="0">
                <a:solidFill>
                  <a:schemeClr val="bg1"/>
                </a:solidFill>
              </a:rPr>
            </a:br>
            <a:br>
              <a:rPr lang="en-US" sz="2600" dirty="0">
                <a:solidFill>
                  <a:schemeClr val="bg1"/>
                </a:solidFill>
              </a:rPr>
            </a:br>
            <a:br>
              <a:rPr lang="en-US" sz="2600" dirty="0">
                <a:solidFill>
                  <a:schemeClr val="bg1"/>
                </a:solidFill>
              </a:rPr>
            </a:br>
            <a:r>
              <a:rPr lang="en-US" sz="2600" dirty="0">
                <a:solidFill>
                  <a:schemeClr val="bg1"/>
                </a:solidFill>
              </a:rPr>
              <a:t>Ashly Yount FNP-BC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51653" y="434802"/>
            <a:ext cx="146304" cy="52806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0771" y="4546920"/>
            <a:ext cx="298323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61381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AA72BD9-2C5A-4EDC-931F-5AA08EACA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ssorted pills and tablets">
            <a:extLst>
              <a:ext uri="{FF2B5EF4-FFF2-40B4-BE49-F238E27FC236}">
                <a16:creationId xmlns:a16="http://schemas.microsoft.com/office/drawing/2014/main" id="{CCF60D34-0F8F-3B42-110E-AECD2CEC176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030" r="24683" b="-1"/>
          <a:stretch>
            <a:fillRect/>
          </a:stretch>
        </p:blipFill>
        <p:spPr>
          <a:xfrm>
            <a:off x="2641851" y="10"/>
            <a:ext cx="6502149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D3981AC-7B61-4947-BCF3-F7AA7FA385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7317451" cy="6858000"/>
          </a:xfrm>
          <a:prstGeom prst="rect">
            <a:avLst/>
          </a:prstGeom>
          <a:gradFill>
            <a:gsLst>
              <a:gs pos="58000">
                <a:schemeClr val="tx1"/>
              </a:gs>
              <a:gs pos="35000">
                <a:schemeClr val="tx1">
                  <a:alpha val="78000"/>
                </a:schemeClr>
              </a:gs>
              <a:gs pos="19000">
                <a:schemeClr val="tx1">
                  <a:alpha val="38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8320" y="1161288"/>
            <a:ext cx="2578608" cy="1124712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400">
                <a:solidFill>
                  <a:schemeClr val="bg1"/>
                </a:solidFill>
              </a:rPr>
              <a:t>Functional Medicine Applications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87775" y="674370"/>
            <a:ext cx="73152" cy="4114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183" y="2443480"/>
            <a:ext cx="2475738" cy="9144"/>
          </a:xfrm>
          <a:prstGeom prst="rect">
            <a:avLst/>
          </a:prstGeom>
          <a:solidFill>
            <a:schemeClr val="tx1"/>
          </a:solidFill>
          <a:ln w="3175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8320" y="2718054"/>
            <a:ext cx="2579180" cy="3207258"/>
          </a:xfrm>
        </p:spPr>
        <p:txBody>
          <a:bodyPr anchor="t">
            <a:norm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Chronic inflammatory conditions </a:t>
            </a:r>
          </a:p>
          <a:p>
            <a:pPr lvl="1"/>
            <a:r>
              <a:rPr lang="en-US" sz="1600" dirty="0">
                <a:solidFill>
                  <a:schemeClr val="bg1"/>
                </a:solidFill>
              </a:rPr>
              <a:t>Immune modulation support</a:t>
            </a:r>
          </a:p>
          <a:p>
            <a:pPr lvl="1"/>
            <a:r>
              <a:rPr lang="en-US" sz="1600" dirty="0">
                <a:solidFill>
                  <a:schemeClr val="bg1"/>
                </a:solidFill>
              </a:rPr>
              <a:t>Chronic fatigue patterns</a:t>
            </a:r>
          </a:p>
          <a:p>
            <a:pPr lvl="1"/>
            <a:r>
              <a:rPr lang="en-US" sz="1600" dirty="0">
                <a:solidFill>
                  <a:schemeClr val="bg1"/>
                </a:solidFill>
              </a:rPr>
              <a:t>Adjunct in metabolic dysfunction (emerging data)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A0118C5-4F8D-4CF4-BADD-53FEACC6C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A57EACD-61CA-4775-9551-2078FC0BC7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298403" y="5203828"/>
            <a:ext cx="1396122" cy="1557272"/>
            <a:chOff x="9731107" y="5203828"/>
            <a:chExt cx="1861478" cy="1557272"/>
          </a:xfrm>
          <a:solidFill>
            <a:schemeClr val="bg1"/>
          </a:solidFill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5EA9CEFA-65DF-4773-AB16-4E08113480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31112" y="5203828"/>
              <a:ext cx="36465" cy="36221"/>
            </a:xfrm>
            <a:custGeom>
              <a:avLst/>
              <a:gdLst>
                <a:gd name="connsiteX0" fmla="*/ 14192 w 14192"/>
                <a:gd name="connsiteY0" fmla="*/ 7049 h 14097"/>
                <a:gd name="connsiteX1" fmla="*/ 7144 w 14192"/>
                <a:gd name="connsiteY1" fmla="*/ 14097 h 14097"/>
                <a:gd name="connsiteX2" fmla="*/ 0 w 14192"/>
                <a:gd name="connsiteY2" fmla="*/ 7049 h 14097"/>
                <a:gd name="connsiteX3" fmla="*/ 7049 w 14192"/>
                <a:gd name="connsiteY3" fmla="*/ 0 h 14097"/>
                <a:gd name="connsiteX4" fmla="*/ 14192 w 14192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A5B46568-197D-4462-A2AB-B32016E07D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83335" y="5203828"/>
              <a:ext cx="36221" cy="36221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3A310550-C5D3-4B44-A74F-CA522D3EA1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35314" y="5203828"/>
              <a:ext cx="36218" cy="36221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F4320944-CB85-404B-ACEB-4C621A2DE0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87538" y="5203828"/>
              <a:ext cx="36218" cy="36221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CF09ADAE-8ED7-4349-9F53-C9846B34AC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39519" y="5203828"/>
              <a:ext cx="36218" cy="36221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44A30888-D632-4303-AD63-F9F6425F67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491745" y="5203828"/>
              <a:ext cx="36221" cy="36221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C494E026-3245-4E27-8FA4-B5E5039893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643724" y="5203828"/>
              <a:ext cx="36218" cy="36221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70980A2D-E8F8-4D53-96BD-549B6E43CE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795947" y="5203828"/>
              <a:ext cx="36221" cy="36221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6953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F9B2DDE9-70F9-46DE-A98D-A9E6A15B0C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7929" y="5203828"/>
              <a:ext cx="36218" cy="36221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CD6359C0-FED2-4F38-AF2C-D2CCB137CB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00152" y="5203828"/>
              <a:ext cx="36218" cy="36221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9 w 14096"/>
                <a:gd name="connsiteY1" fmla="*/ 14097 h 14097"/>
                <a:gd name="connsiteX2" fmla="*/ 0 w 14096"/>
                <a:gd name="connsiteY2" fmla="*/ 7049 h 14097"/>
                <a:gd name="connsiteX3" fmla="*/ 6953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859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E731DFD6-7643-4367-B357-419597215F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252131" y="5203828"/>
              <a:ext cx="36218" cy="36221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BD5AD929-BDD1-4C17-B069-7F26DA2398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404357" y="5203828"/>
              <a:ext cx="36218" cy="36221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6953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858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A89B223-AC6D-428A-ADA0-A8107F132C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556336" y="5203828"/>
              <a:ext cx="36218" cy="36221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D55AE910-CDA0-467B-91F1-30022FC702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31112" y="5356051"/>
              <a:ext cx="36465" cy="36221"/>
            </a:xfrm>
            <a:custGeom>
              <a:avLst/>
              <a:gdLst>
                <a:gd name="connsiteX0" fmla="*/ 14192 w 14192"/>
                <a:gd name="connsiteY0" fmla="*/ 7049 h 14097"/>
                <a:gd name="connsiteX1" fmla="*/ 7144 w 14192"/>
                <a:gd name="connsiteY1" fmla="*/ 14097 h 14097"/>
                <a:gd name="connsiteX2" fmla="*/ 0 w 14192"/>
                <a:gd name="connsiteY2" fmla="*/ 7049 h 14097"/>
                <a:gd name="connsiteX3" fmla="*/ 7049 w 14192"/>
                <a:gd name="connsiteY3" fmla="*/ 0 h 14097"/>
                <a:gd name="connsiteX4" fmla="*/ 14192 w 14192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A280BBB4-49D0-40C7-949B-CE40E918B3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83335" y="5356046"/>
              <a:ext cx="36221" cy="36226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25A691FB-DA8E-4CB6-B2CB-43996A8A62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35314" y="5356046"/>
              <a:ext cx="36218" cy="36226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26ABC7EF-0297-4356-A5FE-85B70C2267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87538" y="5356046"/>
              <a:ext cx="36218" cy="36226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E2A4C124-2BE2-47A7-88BD-0D0E702258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39519" y="5356046"/>
              <a:ext cx="36218" cy="36226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C77B5782-F97B-49E6-B4CF-05080D43F7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491742" y="5356051"/>
              <a:ext cx="36221" cy="36221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8 w 14097"/>
                <a:gd name="connsiteY1" fmla="*/ 14097 h 14097"/>
                <a:gd name="connsiteX2" fmla="*/ 0 w 14097"/>
                <a:gd name="connsiteY2" fmla="*/ 7049 h 14097"/>
                <a:gd name="connsiteX3" fmla="*/ 7048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8B45F28A-82A7-4E2A-AC1D-A9080F5F5A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643724" y="5356046"/>
              <a:ext cx="36218" cy="36226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904D3904-C2B3-4481-9AD0-4F4B97BF79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795947" y="5356044"/>
              <a:ext cx="36221" cy="36226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17E99BD2-8425-452F-BBC9-DA271A4D4B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7929" y="5356044"/>
              <a:ext cx="36218" cy="36226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26826B2E-CE5F-4751-AB16-2F5D38E0D5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00152" y="5356044"/>
              <a:ext cx="36218" cy="36226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73D69C59-2023-4CEC-BA7C-5EE1834EC6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252131" y="5356044"/>
              <a:ext cx="36218" cy="36226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CB90D7BC-1D4E-4E24-B1E4-700CFE90C9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404357" y="5356041"/>
              <a:ext cx="36218" cy="36226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79425F03-8DA8-4B30-8D52-0F823F557C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556336" y="5356046"/>
              <a:ext cx="36218" cy="36221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E5042418-2AFD-437C-BDFE-95057749D1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31112" y="5508030"/>
              <a:ext cx="36465" cy="36219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6F7247EC-FBD7-42B0-89E1-9814018978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83335" y="5508030"/>
              <a:ext cx="36221" cy="36221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C642B17A-8F41-4932-B0D0-CAA198A367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35314" y="5508030"/>
              <a:ext cx="36218" cy="36219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0BC09251-BDF7-47DB-8213-2FD24431C9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87538" y="5508030"/>
              <a:ext cx="36218" cy="36219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0F3F5D47-FD51-41B4-B385-72FB1B83FD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39519" y="5508030"/>
              <a:ext cx="36218" cy="36219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5FEDA36F-4DFB-4CF9-AFCB-DF2830797B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491745" y="5508030"/>
              <a:ext cx="36221" cy="36221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74B82A4E-24F2-4AF9-ACD9-032004D5C7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643724" y="5508030"/>
              <a:ext cx="36218" cy="36219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948A1B0D-4A06-45BC-B4BC-CFC5300FB0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795947" y="5508025"/>
              <a:ext cx="36221" cy="36219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E5FAD49E-FD72-4576-A940-2428587BC1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7929" y="5508025"/>
              <a:ext cx="36218" cy="36219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50C5050F-FCF4-41AE-A014-DA0E79C9D0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00152" y="5508025"/>
              <a:ext cx="36218" cy="36219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C05C37E2-39BD-41F3-A48B-0D6656AFDF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252131" y="5508025"/>
              <a:ext cx="36218" cy="36219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AADE8E63-21C2-4361-9759-81558A67FB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404357" y="5508025"/>
              <a:ext cx="36218" cy="36219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1BB2F91E-6261-407E-AB8B-BC2971C5EC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556336" y="5508025"/>
              <a:ext cx="36218" cy="36221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51B8D98F-3287-4463-9C66-4D55628802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31112" y="5660254"/>
              <a:ext cx="36465" cy="36219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94B4DF75-5954-4360-BD08-C0F14F07BC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83335" y="5660248"/>
              <a:ext cx="36221" cy="36226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D9646D91-7334-4EF7-854E-31229C0EBD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35314" y="5660248"/>
              <a:ext cx="36218" cy="36226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6B52D0D3-BAB6-4E87-A7E3-042FE194E0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87538" y="5660248"/>
              <a:ext cx="36218" cy="36226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7C99FAD0-CAF0-416B-A5C2-BF67795C5B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39519" y="5660248"/>
              <a:ext cx="36218" cy="36226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0E22E26C-C150-4D82-9949-7CBE6C6E37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491742" y="5660254"/>
              <a:ext cx="36221" cy="36219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D072F62D-B9FA-4CBD-8427-DCDAE97240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643724" y="5660248"/>
              <a:ext cx="36218" cy="36226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4A5E7E19-8DF1-4E35-B975-14DB353C5C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795947" y="5660246"/>
              <a:ext cx="36221" cy="36226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29CC129-69D0-48B1-969C-406A8EC16C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7929" y="5660246"/>
              <a:ext cx="36218" cy="36226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0863A762-C2BE-4B7F-8F77-FB38598FD6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00152" y="5660246"/>
              <a:ext cx="36218" cy="36226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875ED5B7-A269-4716-8A91-60C4640BC4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252131" y="5660246"/>
              <a:ext cx="36218" cy="36226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B53D700F-89B5-47C3-88CF-F491CCA231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404357" y="5660246"/>
              <a:ext cx="36218" cy="36226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A60B6165-C5E0-4495-B9AC-5D3FAA17C3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556336" y="5660251"/>
              <a:ext cx="36218" cy="36219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72C06BE7-B255-49E8-AFD7-16EA0DEEDA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31112" y="5812233"/>
              <a:ext cx="36465" cy="36219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A62BAA60-4FD3-4ED5-85B8-FA1AEBB543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83335" y="5812233"/>
              <a:ext cx="36221" cy="36219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7D285C5F-B15D-4C99-876E-11EA0EDDB8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35314" y="5812233"/>
              <a:ext cx="36218" cy="36219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31D3315B-6CF6-4B8A-9AD6-15E8ED774D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87538" y="5812233"/>
              <a:ext cx="36218" cy="36219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22316A1B-DF30-4B08-A25E-634088C3A8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39519" y="5812233"/>
              <a:ext cx="36218" cy="36219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13B9824C-F3A0-4BB5-BA2D-E7B2C87394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491742" y="5812233"/>
              <a:ext cx="36221" cy="36219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E74AA607-331A-4D12-9628-01D4184CA8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643724" y="5812233"/>
              <a:ext cx="36218" cy="36219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BC5FC238-AD32-4501-B2D5-55A3F14093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795947" y="5812233"/>
              <a:ext cx="36221" cy="36219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92651C95-EE88-4D97-A4BD-842E093F04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7929" y="5812233"/>
              <a:ext cx="36218" cy="36219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DD800BB2-C68A-40A6-8CD4-A733BD0DBA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00152" y="5812233"/>
              <a:ext cx="36218" cy="36219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8697780E-7DCF-4651-9953-FE1A7062C3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252131" y="5812233"/>
              <a:ext cx="36218" cy="36219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6B417FEE-0006-405F-A3EF-741EC0C607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404357" y="5812233"/>
              <a:ext cx="36218" cy="36219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ED2CA75D-333A-4FC0-A35C-1502189323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556336" y="5812230"/>
              <a:ext cx="36218" cy="36219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71FE7FEB-856E-4B91-9524-7CB608A04D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31112" y="5964459"/>
              <a:ext cx="36465" cy="36221"/>
            </a:xfrm>
            <a:custGeom>
              <a:avLst/>
              <a:gdLst>
                <a:gd name="connsiteX0" fmla="*/ 14192 w 14192"/>
                <a:gd name="connsiteY0" fmla="*/ 7048 h 14097"/>
                <a:gd name="connsiteX1" fmla="*/ 7144 w 14192"/>
                <a:gd name="connsiteY1" fmla="*/ 14097 h 14097"/>
                <a:gd name="connsiteX2" fmla="*/ 0 w 14192"/>
                <a:gd name="connsiteY2" fmla="*/ 7048 h 14097"/>
                <a:gd name="connsiteX3" fmla="*/ 7049 w 14192"/>
                <a:gd name="connsiteY3" fmla="*/ 0 h 14097"/>
                <a:gd name="connsiteX4" fmla="*/ 14192 w 14192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B815A820-71A2-4F06-909A-802956FCD9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83335" y="5964453"/>
              <a:ext cx="36221" cy="36226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4135222E-6463-4F37-A52D-8E5F48B17D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35314" y="5964453"/>
              <a:ext cx="36218" cy="36226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34C684AC-F7CB-4096-BD97-E024A22032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87538" y="5964453"/>
              <a:ext cx="36218" cy="36226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2AEB483C-20AB-4095-912D-AB52A7C322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39519" y="5964453"/>
              <a:ext cx="36218" cy="36226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2D1625C5-4D6F-4AF0-8F52-3E430AD86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491742" y="5964459"/>
              <a:ext cx="36221" cy="36221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8 w 14097"/>
                <a:gd name="connsiteY1" fmla="*/ 14097 h 14097"/>
                <a:gd name="connsiteX2" fmla="*/ 0 w 14097"/>
                <a:gd name="connsiteY2" fmla="*/ 7048 h 14097"/>
                <a:gd name="connsiteX3" fmla="*/ 7048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BE6AC22C-25A4-400A-8E40-0DA9119C5D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643724" y="5964453"/>
              <a:ext cx="36218" cy="36226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B4586291-7B87-4844-A3C7-1B10E7070A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795947" y="5964451"/>
              <a:ext cx="36221" cy="36226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7E6C849B-AC63-4611-9425-9677632806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7929" y="5964451"/>
              <a:ext cx="36218" cy="36226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D3DD2AB7-F94D-4A1E-8D17-3A8418C7D8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00152" y="5964451"/>
              <a:ext cx="36218" cy="36226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D99CE3DE-A5D3-4CBC-9771-BA0D4A71C3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252131" y="5964451"/>
              <a:ext cx="36218" cy="36226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F51F4BCD-DCFB-49C5-AA53-912A2644D5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404357" y="5964448"/>
              <a:ext cx="36218" cy="36226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217BD47A-2F24-467E-A016-650656A35B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556336" y="5964453"/>
              <a:ext cx="36218" cy="36221"/>
            </a:xfrm>
            <a:custGeom>
              <a:avLst/>
              <a:gdLst>
                <a:gd name="connsiteX0" fmla="*/ 14097 w 14096"/>
                <a:gd name="connsiteY0" fmla="*/ 7048 h 14097"/>
                <a:gd name="connsiteX1" fmla="*/ 7048 w 14096"/>
                <a:gd name="connsiteY1" fmla="*/ 14097 h 14097"/>
                <a:gd name="connsiteX2" fmla="*/ 0 w 14096"/>
                <a:gd name="connsiteY2" fmla="*/ 7048 h 14097"/>
                <a:gd name="connsiteX3" fmla="*/ 7048 w 14096"/>
                <a:gd name="connsiteY3" fmla="*/ 0 h 14097"/>
                <a:gd name="connsiteX4" fmla="*/ 14097 w 14096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260F5B69-D34A-4A38-AC4F-E04BB730A0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31112" y="6116440"/>
              <a:ext cx="36465" cy="36219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36D5DFC6-ED6D-4E93-BBFD-32876861C6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83335" y="6116440"/>
              <a:ext cx="36221" cy="36219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046009FB-3E9E-46F5-9DC9-B225C7B7D6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35314" y="6116440"/>
              <a:ext cx="36218" cy="36219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E10C4A9D-1BAD-4C1A-B643-39CEA7C56A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87538" y="6116440"/>
              <a:ext cx="36218" cy="36219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B3786231-B3C8-45C0-AB76-F0F35D7E1D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39519" y="6116440"/>
              <a:ext cx="36218" cy="36219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8E05DBD8-3FC9-47DE-88E7-849A2BE28C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491742" y="6116440"/>
              <a:ext cx="36221" cy="36219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F8B45623-D400-48AE-99CB-C50EF8208C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643724" y="6116440"/>
              <a:ext cx="36218" cy="36219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650817F4-286D-4A64-A707-3199641184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795947" y="6116435"/>
              <a:ext cx="36221" cy="36219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CE2CBB23-BC03-4233-B66D-F3E1BC3612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7929" y="6116435"/>
              <a:ext cx="36218" cy="36219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45B057C8-A242-41ED-B0DB-78B245C078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00152" y="6116435"/>
              <a:ext cx="36218" cy="36219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9CB4C1C0-5F41-4E24-A7CD-AFB1DE7B39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252131" y="6116433"/>
              <a:ext cx="36218" cy="36219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9153209C-5637-4CEC-AB94-73A0EA2C7A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404357" y="6116438"/>
              <a:ext cx="36218" cy="36219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F7A55A31-FEC9-482A-B837-9658289139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556336" y="6116440"/>
              <a:ext cx="36218" cy="36219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93BA94A3-F00C-4D17-9254-A955E4414F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31112" y="6268419"/>
              <a:ext cx="36465" cy="36219"/>
            </a:xfrm>
            <a:custGeom>
              <a:avLst/>
              <a:gdLst>
                <a:gd name="connsiteX0" fmla="*/ 14192 w 14192"/>
                <a:gd name="connsiteY0" fmla="*/ 7049 h 14096"/>
                <a:gd name="connsiteX1" fmla="*/ 7144 w 14192"/>
                <a:gd name="connsiteY1" fmla="*/ 14097 h 14096"/>
                <a:gd name="connsiteX2" fmla="*/ 0 w 14192"/>
                <a:gd name="connsiteY2" fmla="*/ 7049 h 14096"/>
                <a:gd name="connsiteX3" fmla="*/ 7049 w 14192"/>
                <a:gd name="connsiteY3" fmla="*/ 0 h 14096"/>
                <a:gd name="connsiteX4" fmla="*/ 14192 w 14192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1049"/>
                    <a:pt x="0" y="7049"/>
                  </a:cubicBezTo>
                  <a:cubicBezTo>
                    <a:pt x="0" y="3048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9A2902DE-23EF-49CE-A669-B9096A9D4B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83335" y="6268419"/>
              <a:ext cx="36221" cy="36221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35780746-7CB1-459B-ACF8-EE4C8FA2DA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35314" y="6268419"/>
              <a:ext cx="36218" cy="36219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6EC72100-CCC7-485B-AB73-AFE6263C26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87538" y="6268419"/>
              <a:ext cx="36218" cy="36219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90330226-7157-4C26-8B12-849E7E40B5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39519" y="6268419"/>
              <a:ext cx="36218" cy="36219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F6FC5CE2-A4E9-48A9-A687-9D3CBDF2C8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491745" y="6268419"/>
              <a:ext cx="36221" cy="36221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971F8A61-039C-4875-ABD2-DDAD0AF611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643724" y="6268419"/>
              <a:ext cx="36218" cy="36219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5E9C48D7-E617-453A-95A7-4CBADCB709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795968" y="6268419"/>
              <a:ext cx="36221" cy="36219"/>
            </a:xfrm>
            <a:custGeom>
              <a:avLst/>
              <a:gdLst>
                <a:gd name="connsiteX0" fmla="*/ 14097 w 14097"/>
                <a:gd name="connsiteY0" fmla="*/ 7049 h 14096"/>
                <a:gd name="connsiteX1" fmla="*/ 7049 w 14097"/>
                <a:gd name="connsiteY1" fmla="*/ 14097 h 14096"/>
                <a:gd name="connsiteX2" fmla="*/ 0 w 14097"/>
                <a:gd name="connsiteY2" fmla="*/ 7049 h 14096"/>
                <a:gd name="connsiteX3" fmla="*/ 7049 w 14097"/>
                <a:gd name="connsiteY3" fmla="*/ 0 h 14096"/>
                <a:gd name="connsiteX4" fmla="*/ 14097 w 14097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6028847A-3236-456C-ABCA-F17FACC740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7950" y="6268419"/>
              <a:ext cx="36218" cy="36219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768F10DA-E024-4DFF-B71A-284CE37839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00173" y="6268419"/>
              <a:ext cx="36218" cy="36219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9 w 14096"/>
                <a:gd name="connsiteY1" fmla="*/ 14097 h 14096"/>
                <a:gd name="connsiteX2" fmla="*/ 0 w 14096"/>
                <a:gd name="connsiteY2" fmla="*/ 7049 h 14096"/>
                <a:gd name="connsiteX3" fmla="*/ 7049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5D1258F2-08D2-4674-BB2B-00DA3F0541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252154" y="6268419"/>
              <a:ext cx="36218" cy="36219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1CA4E673-ADD3-4C6A-B67D-077CD7F768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404380" y="6268419"/>
              <a:ext cx="36218" cy="36219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E8412C5A-7E5C-437B-A36E-FD4ADC57EE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556357" y="6268417"/>
              <a:ext cx="36218" cy="36221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B56AC8FA-ED34-4749-9A15-E878B40889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31112" y="6420645"/>
              <a:ext cx="36465" cy="36219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EEE8845F-6312-4CB4-8345-10FAA6E91F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83335" y="6420645"/>
              <a:ext cx="36221" cy="36221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9 w 14097"/>
                <a:gd name="connsiteY1" fmla="*/ 14097 h 14097"/>
                <a:gd name="connsiteX2" fmla="*/ 0 w 14097"/>
                <a:gd name="connsiteY2" fmla="*/ 7048 h 14097"/>
                <a:gd name="connsiteX3" fmla="*/ 7049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B6649974-BABE-465B-934C-798CD398A3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35314" y="6420645"/>
              <a:ext cx="36218" cy="36219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9A2E8120-B8AC-4058-AB81-44A99CF53A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87538" y="6420645"/>
              <a:ext cx="36218" cy="36219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EB3ACBEF-904A-4B73-A8B1-3A62AC125D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39519" y="6420645"/>
              <a:ext cx="36218" cy="36219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F80CD75B-0C3D-4186-B1D8-E58A7580E5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491745" y="6420645"/>
              <a:ext cx="36221" cy="36221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9 w 14097"/>
                <a:gd name="connsiteY1" fmla="*/ 14097 h 14097"/>
                <a:gd name="connsiteX2" fmla="*/ 0 w 14097"/>
                <a:gd name="connsiteY2" fmla="*/ 7048 h 14097"/>
                <a:gd name="connsiteX3" fmla="*/ 7049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C17D40FB-488F-4EFD-9019-8E5802A73E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643724" y="6420645"/>
              <a:ext cx="36218" cy="36219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7089A9FA-C815-459B-8D43-862AC2805A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795968" y="6420653"/>
              <a:ext cx="36221" cy="36219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CA360E5B-3ABC-46DD-9DFE-5D8D1D4D21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7950" y="6420661"/>
              <a:ext cx="36218" cy="36219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DBCC9121-E8F5-49AE-869E-1245398D1D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00173" y="6420668"/>
              <a:ext cx="36218" cy="36219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B190A7C8-B00C-4DCB-929A-3288110391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252154" y="6420668"/>
              <a:ext cx="36218" cy="36219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DFBC02C4-69CC-4293-9249-E28D9F2C5A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404380" y="6420673"/>
              <a:ext cx="36218" cy="36219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C4748328-B03B-4EDD-96F0-DAF6527201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556357" y="6420679"/>
              <a:ext cx="36218" cy="36221"/>
            </a:xfrm>
            <a:custGeom>
              <a:avLst/>
              <a:gdLst>
                <a:gd name="connsiteX0" fmla="*/ 14097 w 14096"/>
                <a:gd name="connsiteY0" fmla="*/ 7048 h 14097"/>
                <a:gd name="connsiteX1" fmla="*/ 7048 w 14096"/>
                <a:gd name="connsiteY1" fmla="*/ 14097 h 14097"/>
                <a:gd name="connsiteX2" fmla="*/ 0 w 14096"/>
                <a:gd name="connsiteY2" fmla="*/ 7048 h 14097"/>
                <a:gd name="connsiteX3" fmla="*/ 7048 w 14096"/>
                <a:gd name="connsiteY3" fmla="*/ 0 h 14097"/>
                <a:gd name="connsiteX4" fmla="*/ 14097 w 14096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17E29EF6-5C38-4836-AE46-64215DD789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31112" y="6572627"/>
              <a:ext cx="36465" cy="36219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333BC27D-A755-4489-B73A-5B0EA4BDD4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83335" y="6572627"/>
              <a:ext cx="36221" cy="36219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E018ADBF-7412-4D0F-BC0F-8710DB9A4D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35314" y="6572627"/>
              <a:ext cx="36218" cy="36219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370D54CD-D372-4C7F-B2AC-AB600FE525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87538" y="6572627"/>
              <a:ext cx="36218" cy="36219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9BB9398E-F21C-4918-8C5A-90735B80B3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39519" y="6572627"/>
              <a:ext cx="36218" cy="36219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4A7E3180-5F52-4B48-B3BD-F02177C418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491742" y="6572627"/>
              <a:ext cx="36221" cy="36219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B657DEC7-1A91-41CA-B3FD-593EFF9427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643724" y="6572627"/>
              <a:ext cx="36218" cy="36219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1F66DBED-0EF0-4BC7-A733-8CEB9301F0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795968" y="6572658"/>
              <a:ext cx="36221" cy="36219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327BC7E2-BB50-457E-8D53-CBADC3D0A8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7950" y="6572658"/>
              <a:ext cx="36218" cy="36219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2E5B2F2A-FBC8-42A5-9305-B5C98A24DB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00173" y="6572658"/>
              <a:ext cx="36218" cy="36219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67BC862E-B59F-4BFB-A777-05409E7271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252154" y="6572658"/>
              <a:ext cx="36218" cy="36219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33FB1571-92E7-4829-BCCD-7DCB0FE981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404380" y="6572653"/>
              <a:ext cx="36218" cy="36219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E4F917C1-A8BC-4A0E-AE36-F9D0BE9818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556357" y="6572658"/>
              <a:ext cx="36218" cy="36219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76F8931C-3AC8-4029-B30C-5361BFBCAE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31107" y="6724848"/>
              <a:ext cx="36465" cy="36219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076E87F7-1BC0-472D-B19E-FFB4942471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83333" y="6724848"/>
              <a:ext cx="36221" cy="36219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id="{465149F4-5FFD-4DA3-B387-25DDFF149B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35312" y="6724848"/>
              <a:ext cx="36218" cy="36219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id="{FCC143A2-5B71-45E0-A5DC-1AE44CF27E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87538" y="6724848"/>
              <a:ext cx="36218" cy="36219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5" name="Freeform: Shape 144">
              <a:extLst>
                <a:ext uri="{FF2B5EF4-FFF2-40B4-BE49-F238E27FC236}">
                  <a16:creationId xmlns:a16="http://schemas.microsoft.com/office/drawing/2014/main" id="{A29C66E6-99F1-4166-B11B-8C47DD3103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39517" y="6724848"/>
              <a:ext cx="36218" cy="36219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id="{5D782C24-70D1-4DF0-A631-9FA2642920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491740" y="6724848"/>
              <a:ext cx="36221" cy="36219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204EA4D6-FB90-4EE9-9C94-FACE6D79A1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643724" y="6724848"/>
              <a:ext cx="36218" cy="36219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id="{F71E17C7-CF11-4295-85DA-5237670B3A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795968" y="6724881"/>
              <a:ext cx="36221" cy="36219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id="{73AF0AFB-AF22-44B2-B981-AF6098F197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7950" y="6724881"/>
              <a:ext cx="36218" cy="36219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0" name="Freeform: Shape 149">
              <a:extLst>
                <a:ext uri="{FF2B5EF4-FFF2-40B4-BE49-F238E27FC236}">
                  <a16:creationId xmlns:a16="http://schemas.microsoft.com/office/drawing/2014/main" id="{EC7A3631-6B95-4E40-89A4-0DC231A1A2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00173" y="6724881"/>
              <a:ext cx="36218" cy="36219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1" name="Freeform: Shape 150">
              <a:extLst>
                <a:ext uri="{FF2B5EF4-FFF2-40B4-BE49-F238E27FC236}">
                  <a16:creationId xmlns:a16="http://schemas.microsoft.com/office/drawing/2014/main" id="{E320EDD3-FA1E-4F06-B5E6-86BA66BFFF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252154" y="6724881"/>
              <a:ext cx="36218" cy="36219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2" name="Freeform: Shape 151">
              <a:extLst>
                <a:ext uri="{FF2B5EF4-FFF2-40B4-BE49-F238E27FC236}">
                  <a16:creationId xmlns:a16="http://schemas.microsoft.com/office/drawing/2014/main" id="{25CB6263-11E9-4CF8-B171-7C627720CC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404380" y="6724881"/>
              <a:ext cx="36218" cy="36219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3" name="Freeform: Shape 152">
              <a:extLst>
                <a:ext uri="{FF2B5EF4-FFF2-40B4-BE49-F238E27FC236}">
                  <a16:creationId xmlns:a16="http://schemas.microsoft.com/office/drawing/2014/main" id="{19FB7707-C4F1-4107-A1AA-C702870A59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556367" y="6724876"/>
              <a:ext cx="36218" cy="36219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70244" y="1202026"/>
            <a:ext cx="3022599" cy="4406508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bg1"/>
                </a:solidFill>
              </a:rPr>
              <a:t>Aesthetic Applications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9171" y="1257565"/>
            <a:ext cx="3912879" cy="435133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Facial rejuvenation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Filler replacement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Acne scar remodeling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Post-laser healing support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Microneedling</a:t>
            </a:r>
          </a:p>
        </p:txBody>
      </p:sp>
      <p:grpSp>
        <p:nvGrpSpPr>
          <p:cNvPr id="155" name="Graphic 190">
            <a:extLst>
              <a:ext uri="{FF2B5EF4-FFF2-40B4-BE49-F238E27FC236}">
                <a16:creationId xmlns:a16="http://schemas.microsoft.com/office/drawing/2014/main" id="{55A100E1-E66E-4ED2-A56A-F7A819228F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868648" y="725954"/>
            <a:ext cx="1199122" cy="531293"/>
            <a:chOff x="2504802" y="1755501"/>
            <a:chExt cx="1598829" cy="531293"/>
          </a:xfrm>
          <a:solidFill>
            <a:schemeClr val="bg1"/>
          </a:solidFill>
        </p:grpSpPr>
        <p:sp>
          <p:nvSpPr>
            <p:cNvPr id="156" name="Freeform: Shape 155">
              <a:extLst>
                <a:ext uri="{FF2B5EF4-FFF2-40B4-BE49-F238E27FC236}">
                  <a16:creationId xmlns:a16="http://schemas.microsoft.com/office/drawing/2014/main" id="{4AB9672F-EB60-4C69-965D-C7AD5217C2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4802" y="2113855"/>
              <a:ext cx="1598614" cy="172939"/>
            </a:xfrm>
            <a:custGeom>
              <a:avLst/>
              <a:gdLst>
                <a:gd name="connsiteX0" fmla="*/ 1248648 w 1598614"/>
                <a:gd name="connsiteY0" fmla="*/ 172939 h 172939"/>
                <a:gd name="connsiteX1" fmla="*/ 1123031 w 1598614"/>
                <a:gd name="connsiteY1" fmla="*/ 92708 h 172939"/>
                <a:gd name="connsiteX2" fmla="*/ 1024085 w 1598614"/>
                <a:gd name="connsiteY2" fmla="*/ 29469 h 172939"/>
                <a:gd name="connsiteX3" fmla="*/ 925140 w 1598614"/>
                <a:gd name="connsiteY3" fmla="*/ 92708 h 172939"/>
                <a:gd name="connsiteX4" fmla="*/ 799522 w 1598614"/>
                <a:gd name="connsiteY4" fmla="*/ 172939 h 172939"/>
                <a:gd name="connsiteX5" fmla="*/ 799522 w 1598614"/>
                <a:gd name="connsiteY5" fmla="*/ 172939 h 172939"/>
                <a:gd name="connsiteX6" fmla="*/ 673905 w 1598614"/>
                <a:gd name="connsiteY6" fmla="*/ 92708 h 172939"/>
                <a:gd name="connsiteX7" fmla="*/ 574959 w 1598614"/>
                <a:gd name="connsiteY7" fmla="*/ 29469 h 172939"/>
                <a:gd name="connsiteX8" fmla="*/ 476014 w 1598614"/>
                <a:gd name="connsiteY8" fmla="*/ 92708 h 172939"/>
                <a:gd name="connsiteX9" fmla="*/ 350396 w 1598614"/>
                <a:gd name="connsiteY9" fmla="*/ 172939 h 172939"/>
                <a:gd name="connsiteX10" fmla="*/ 224778 w 1598614"/>
                <a:gd name="connsiteY10" fmla="*/ 92708 h 172939"/>
                <a:gd name="connsiteX11" fmla="*/ 125833 w 1598614"/>
                <a:gd name="connsiteY11" fmla="*/ 29469 h 172939"/>
                <a:gd name="connsiteX12" fmla="*/ 26887 w 1598614"/>
                <a:gd name="connsiteY12" fmla="*/ 92708 h 172939"/>
                <a:gd name="connsiteX13" fmla="*/ 0 w 1598614"/>
                <a:gd name="connsiteY13" fmla="*/ 80232 h 172939"/>
                <a:gd name="connsiteX14" fmla="*/ 125618 w 1598614"/>
                <a:gd name="connsiteY14" fmla="*/ 0 h 172939"/>
                <a:gd name="connsiteX15" fmla="*/ 251235 w 1598614"/>
                <a:gd name="connsiteY15" fmla="*/ 80232 h 172939"/>
                <a:gd name="connsiteX16" fmla="*/ 350181 w 1598614"/>
                <a:gd name="connsiteY16" fmla="*/ 143471 h 172939"/>
                <a:gd name="connsiteX17" fmla="*/ 449126 w 1598614"/>
                <a:gd name="connsiteY17" fmla="*/ 80232 h 172939"/>
                <a:gd name="connsiteX18" fmla="*/ 574744 w 1598614"/>
                <a:gd name="connsiteY18" fmla="*/ 0 h 172939"/>
                <a:gd name="connsiteX19" fmla="*/ 700362 w 1598614"/>
                <a:gd name="connsiteY19" fmla="*/ 80232 h 172939"/>
                <a:gd name="connsiteX20" fmla="*/ 799307 w 1598614"/>
                <a:gd name="connsiteY20" fmla="*/ 143471 h 172939"/>
                <a:gd name="connsiteX21" fmla="*/ 799307 w 1598614"/>
                <a:gd name="connsiteY21" fmla="*/ 143471 h 172939"/>
                <a:gd name="connsiteX22" fmla="*/ 898253 w 1598614"/>
                <a:gd name="connsiteY22" fmla="*/ 80232 h 172939"/>
                <a:gd name="connsiteX23" fmla="*/ 1023870 w 1598614"/>
                <a:gd name="connsiteY23" fmla="*/ 0 h 172939"/>
                <a:gd name="connsiteX24" fmla="*/ 1149488 w 1598614"/>
                <a:gd name="connsiteY24" fmla="*/ 80232 h 172939"/>
                <a:gd name="connsiteX25" fmla="*/ 1248433 w 1598614"/>
                <a:gd name="connsiteY25" fmla="*/ 143471 h 172939"/>
                <a:gd name="connsiteX26" fmla="*/ 1347379 w 1598614"/>
                <a:gd name="connsiteY26" fmla="*/ 80232 h 172939"/>
                <a:gd name="connsiteX27" fmla="*/ 1472997 w 1598614"/>
                <a:gd name="connsiteY27" fmla="*/ 0 h 172939"/>
                <a:gd name="connsiteX28" fmla="*/ 1598614 w 1598614"/>
                <a:gd name="connsiteY28" fmla="*/ 80232 h 172939"/>
                <a:gd name="connsiteX29" fmla="*/ 1571942 w 1598614"/>
                <a:gd name="connsiteY29" fmla="*/ 92708 h 172939"/>
                <a:gd name="connsiteX30" fmla="*/ 1472997 w 1598614"/>
                <a:gd name="connsiteY30" fmla="*/ 29469 h 172939"/>
                <a:gd name="connsiteX31" fmla="*/ 1374051 w 1598614"/>
                <a:gd name="connsiteY31" fmla="*/ 92708 h 172939"/>
                <a:gd name="connsiteX32" fmla="*/ 1248648 w 1598614"/>
                <a:gd name="connsiteY32" fmla="*/ 172939 h 172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598614" h="172939">
                  <a:moveTo>
                    <a:pt x="1248648" y="172939"/>
                  </a:moveTo>
                  <a:cubicBezTo>
                    <a:pt x="1194229" y="172939"/>
                    <a:pt x="1146046" y="142180"/>
                    <a:pt x="1123031" y="92708"/>
                  </a:cubicBezTo>
                  <a:cubicBezTo>
                    <a:pt x="1104962" y="53775"/>
                    <a:pt x="1067105" y="29469"/>
                    <a:pt x="1024085" y="29469"/>
                  </a:cubicBezTo>
                  <a:cubicBezTo>
                    <a:pt x="981066" y="29469"/>
                    <a:pt x="943208" y="53775"/>
                    <a:pt x="925140" y="92708"/>
                  </a:cubicBezTo>
                  <a:cubicBezTo>
                    <a:pt x="902124" y="142180"/>
                    <a:pt x="853942" y="172939"/>
                    <a:pt x="799522" y="172939"/>
                  </a:cubicBezTo>
                  <a:cubicBezTo>
                    <a:pt x="799522" y="172939"/>
                    <a:pt x="799522" y="172939"/>
                    <a:pt x="799522" y="172939"/>
                  </a:cubicBezTo>
                  <a:cubicBezTo>
                    <a:pt x="744887" y="172939"/>
                    <a:pt x="696920" y="142180"/>
                    <a:pt x="673905" y="92708"/>
                  </a:cubicBezTo>
                  <a:cubicBezTo>
                    <a:pt x="655836" y="53775"/>
                    <a:pt x="617979" y="29469"/>
                    <a:pt x="574959" y="29469"/>
                  </a:cubicBezTo>
                  <a:cubicBezTo>
                    <a:pt x="531939" y="29469"/>
                    <a:pt x="494082" y="53775"/>
                    <a:pt x="476014" y="92708"/>
                  </a:cubicBezTo>
                  <a:cubicBezTo>
                    <a:pt x="452998" y="142180"/>
                    <a:pt x="405031" y="172939"/>
                    <a:pt x="350396" y="172939"/>
                  </a:cubicBezTo>
                  <a:cubicBezTo>
                    <a:pt x="295976" y="172939"/>
                    <a:pt x="247794" y="142180"/>
                    <a:pt x="224778" y="92708"/>
                  </a:cubicBezTo>
                  <a:cubicBezTo>
                    <a:pt x="206710" y="53775"/>
                    <a:pt x="168853" y="29469"/>
                    <a:pt x="125833" y="29469"/>
                  </a:cubicBezTo>
                  <a:cubicBezTo>
                    <a:pt x="82813" y="29469"/>
                    <a:pt x="44956" y="53775"/>
                    <a:pt x="26887" y="92708"/>
                  </a:cubicBezTo>
                  <a:lnTo>
                    <a:pt x="0" y="80232"/>
                  </a:lnTo>
                  <a:cubicBezTo>
                    <a:pt x="23016" y="30759"/>
                    <a:pt x="70983" y="0"/>
                    <a:pt x="125618" y="0"/>
                  </a:cubicBezTo>
                  <a:cubicBezTo>
                    <a:pt x="180253" y="0"/>
                    <a:pt x="228220" y="30759"/>
                    <a:pt x="251235" y="80232"/>
                  </a:cubicBezTo>
                  <a:cubicBezTo>
                    <a:pt x="269304" y="119165"/>
                    <a:pt x="307376" y="143471"/>
                    <a:pt x="350181" y="143471"/>
                  </a:cubicBezTo>
                  <a:cubicBezTo>
                    <a:pt x="393201" y="143471"/>
                    <a:pt x="431058" y="119165"/>
                    <a:pt x="449126" y="80232"/>
                  </a:cubicBezTo>
                  <a:cubicBezTo>
                    <a:pt x="472142" y="30759"/>
                    <a:pt x="520324" y="0"/>
                    <a:pt x="574744" y="0"/>
                  </a:cubicBezTo>
                  <a:cubicBezTo>
                    <a:pt x="629164" y="0"/>
                    <a:pt x="677346" y="30759"/>
                    <a:pt x="700362" y="80232"/>
                  </a:cubicBezTo>
                  <a:cubicBezTo>
                    <a:pt x="718430" y="119165"/>
                    <a:pt x="756287" y="143471"/>
                    <a:pt x="799307" y="143471"/>
                  </a:cubicBezTo>
                  <a:lnTo>
                    <a:pt x="799307" y="143471"/>
                  </a:lnTo>
                  <a:cubicBezTo>
                    <a:pt x="842327" y="143471"/>
                    <a:pt x="880184" y="119165"/>
                    <a:pt x="898253" y="80232"/>
                  </a:cubicBezTo>
                  <a:cubicBezTo>
                    <a:pt x="921268" y="30759"/>
                    <a:pt x="969235" y="0"/>
                    <a:pt x="1023870" y="0"/>
                  </a:cubicBezTo>
                  <a:cubicBezTo>
                    <a:pt x="1078505" y="0"/>
                    <a:pt x="1126472" y="30759"/>
                    <a:pt x="1149488" y="80232"/>
                  </a:cubicBezTo>
                  <a:cubicBezTo>
                    <a:pt x="1167556" y="119165"/>
                    <a:pt x="1205414" y="143471"/>
                    <a:pt x="1248433" y="143471"/>
                  </a:cubicBezTo>
                  <a:cubicBezTo>
                    <a:pt x="1291453" y="143471"/>
                    <a:pt x="1329311" y="119165"/>
                    <a:pt x="1347379" y="80232"/>
                  </a:cubicBezTo>
                  <a:cubicBezTo>
                    <a:pt x="1370394" y="30759"/>
                    <a:pt x="1418361" y="0"/>
                    <a:pt x="1472997" y="0"/>
                  </a:cubicBezTo>
                  <a:cubicBezTo>
                    <a:pt x="1527632" y="0"/>
                    <a:pt x="1575814" y="30759"/>
                    <a:pt x="1598614" y="80232"/>
                  </a:cubicBezTo>
                  <a:lnTo>
                    <a:pt x="1571942" y="92708"/>
                  </a:lnTo>
                  <a:cubicBezTo>
                    <a:pt x="1553874" y="53775"/>
                    <a:pt x="1515801" y="29469"/>
                    <a:pt x="1472997" y="29469"/>
                  </a:cubicBezTo>
                  <a:cubicBezTo>
                    <a:pt x="1429977" y="29469"/>
                    <a:pt x="1392119" y="53775"/>
                    <a:pt x="1374051" y="92708"/>
                  </a:cubicBezTo>
                  <a:cubicBezTo>
                    <a:pt x="1351251" y="142180"/>
                    <a:pt x="1303069" y="172939"/>
                    <a:pt x="1248648" y="172939"/>
                  </a:cubicBezTo>
                  <a:close/>
                </a:path>
              </a:pathLst>
            </a:custGeom>
            <a:grpFill/>
            <a:ln w="214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7" name="Freeform: Shape 156">
              <a:extLst>
                <a:ext uri="{FF2B5EF4-FFF2-40B4-BE49-F238E27FC236}">
                  <a16:creationId xmlns:a16="http://schemas.microsoft.com/office/drawing/2014/main" id="{47B9190C-E3A6-476A-9BBD-79CC3E7A04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4802" y="1755501"/>
              <a:ext cx="1598829" cy="172724"/>
            </a:xfrm>
            <a:custGeom>
              <a:avLst/>
              <a:gdLst>
                <a:gd name="connsiteX0" fmla="*/ 1248648 w 1598829"/>
                <a:gd name="connsiteY0" fmla="*/ 172724 h 172724"/>
                <a:gd name="connsiteX1" fmla="*/ 1123031 w 1598829"/>
                <a:gd name="connsiteY1" fmla="*/ 92492 h 172724"/>
                <a:gd name="connsiteX2" fmla="*/ 1024085 w 1598829"/>
                <a:gd name="connsiteY2" fmla="*/ 29253 h 172724"/>
                <a:gd name="connsiteX3" fmla="*/ 925140 w 1598829"/>
                <a:gd name="connsiteY3" fmla="*/ 92492 h 172724"/>
                <a:gd name="connsiteX4" fmla="*/ 799522 w 1598829"/>
                <a:gd name="connsiteY4" fmla="*/ 172724 h 172724"/>
                <a:gd name="connsiteX5" fmla="*/ 799522 w 1598829"/>
                <a:gd name="connsiteY5" fmla="*/ 172724 h 172724"/>
                <a:gd name="connsiteX6" fmla="*/ 673905 w 1598829"/>
                <a:gd name="connsiteY6" fmla="*/ 92492 h 172724"/>
                <a:gd name="connsiteX7" fmla="*/ 574959 w 1598829"/>
                <a:gd name="connsiteY7" fmla="*/ 29253 h 172724"/>
                <a:gd name="connsiteX8" fmla="*/ 476014 w 1598829"/>
                <a:gd name="connsiteY8" fmla="*/ 92492 h 172724"/>
                <a:gd name="connsiteX9" fmla="*/ 350396 w 1598829"/>
                <a:gd name="connsiteY9" fmla="*/ 172724 h 172724"/>
                <a:gd name="connsiteX10" fmla="*/ 224778 w 1598829"/>
                <a:gd name="connsiteY10" fmla="*/ 92492 h 172724"/>
                <a:gd name="connsiteX11" fmla="*/ 125833 w 1598829"/>
                <a:gd name="connsiteY11" fmla="*/ 29253 h 172724"/>
                <a:gd name="connsiteX12" fmla="*/ 26887 w 1598829"/>
                <a:gd name="connsiteY12" fmla="*/ 92492 h 172724"/>
                <a:gd name="connsiteX13" fmla="*/ 0 w 1598829"/>
                <a:gd name="connsiteY13" fmla="*/ 80232 h 172724"/>
                <a:gd name="connsiteX14" fmla="*/ 125618 w 1598829"/>
                <a:gd name="connsiteY14" fmla="*/ 0 h 172724"/>
                <a:gd name="connsiteX15" fmla="*/ 251235 w 1598829"/>
                <a:gd name="connsiteY15" fmla="*/ 80232 h 172724"/>
                <a:gd name="connsiteX16" fmla="*/ 350181 w 1598829"/>
                <a:gd name="connsiteY16" fmla="*/ 143471 h 172724"/>
                <a:gd name="connsiteX17" fmla="*/ 449126 w 1598829"/>
                <a:gd name="connsiteY17" fmla="*/ 80232 h 172724"/>
                <a:gd name="connsiteX18" fmla="*/ 574744 w 1598829"/>
                <a:gd name="connsiteY18" fmla="*/ 0 h 172724"/>
                <a:gd name="connsiteX19" fmla="*/ 700362 w 1598829"/>
                <a:gd name="connsiteY19" fmla="*/ 80232 h 172724"/>
                <a:gd name="connsiteX20" fmla="*/ 799307 w 1598829"/>
                <a:gd name="connsiteY20" fmla="*/ 143471 h 172724"/>
                <a:gd name="connsiteX21" fmla="*/ 799307 w 1598829"/>
                <a:gd name="connsiteY21" fmla="*/ 143471 h 172724"/>
                <a:gd name="connsiteX22" fmla="*/ 898253 w 1598829"/>
                <a:gd name="connsiteY22" fmla="*/ 80232 h 172724"/>
                <a:gd name="connsiteX23" fmla="*/ 1024085 w 1598829"/>
                <a:gd name="connsiteY23" fmla="*/ 0 h 172724"/>
                <a:gd name="connsiteX24" fmla="*/ 1149703 w 1598829"/>
                <a:gd name="connsiteY24" fmla="*/ 80232 h 172724"/>
                <a:gd name="connsiteX25" fmla="*/ 1248648 w 1598829"/>
                <a:gd name="connsiteY25" fmla="*/ 143471 h 172724"/>
                <a:gd name="connsiteX26" fmla="*/ 1347594 w 1598829"/>
                <a:gd name="connsiteY26" fmla="*/ 80232 h 172724"/>
                <a:gd name="connsiteX27" fmla="*/ 1473212 w 1598829"/>
                <a:gd name="connsiteY27" fmla="*/ 0 h 172724"/>
                <a:gd name="connsiteX28" fmla="*/ 1598829 w 1598829"/>
                <a:gd name="connsiteY28" fmla="*/ 80232 h 172724"/>
                <a:gd name="connsiteX29" fmla="*/ 1572157 w 1598829"/>
                <a:gd name="connsiteY29" fmla="*/ 92492 h 172724"/>
                <a:gd name="connsiteX30" fmla="*/ 1473212 w 1598829"/>
                <a:gd name="connsiteY30" fmla="*/ 29253 h 172724"/>
                <a:gd name="connsiteX31" fmla="*/ 1374266 w 1598829"/>
                <a:gd name="connsiteY31" fmla="*/ 92492 h 172724"/>
                <a:gd name="connsiteX32" fmla="*/ 1248648 w 1598829"/>
                <a:gd name="connsiteY32" fmla="*/ 172724 h 17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598829" h="172724">
                  <a:moveTo>
                    <a:pt x="1248648" y="172724"/>
                  </a:moveTo>
                  <a:cubicBezTo>
                    <a:pt x="1194229" y="172724"/>
                    <a:pt x="1146046" y="141965"/>
                    <a:pt x="1123031" y="92492"/>
                  </a:cubicBezTo>
                  <a:cubicBezTo>
                    <a:pt x="1104962" y="53560"/>
                    <a:pt x="1067105" y="29253"/>
                    <a:pt x="1024085" y="29253"/>
                  </a:cubicBezTo>
                  <a:cubicBezTo>
                    <a:pt x="981066" y="29253"/>
                    <a:pt x="943208" y="53560"/>
                    <a:pt x="925140" y="92492"/>
                  </a:cubicBezTo>
                  <a:cubicBezTo>
                    <a:pt x="902124" y="141965"/>
                    <a:pt x="853942" y="172724"/>
                    <a:pt x="799522" y="172724"/>
                  </a:cubicBezTo>
                  <a:cubicBezTo>
                    <a:pt x="799522" y="172724"/>
                    <a:pt x="799522" y="172724"/>
                    <a:pt x="799522" y="172724"/>
                  </a:cubicBezTo>
                  <a:cubicBezTo>
                    <a:pt x="744887" y="172724"/>
                    <a:pt x="696920" y="141965"/>
                    <a:pt x="673905" y="92492"/>
                  </a:cubicBezTo>
                  <a:cubicBezTo>
                    <a:pt x="655836" y="53560"/>
                    <a:pt x="617979" y="29253"/>
                    <a:pt x="574959" y="29253"/>
                  </a:cubicBezTo>
                  <a:cubicBezTo>
                    <a:pt x="531939" y="29253"/>
                    <a:pt x="494082" y="53560"/>
                    <a:pt x="476014" y="92492"/>
                  </a:cubicBezTo>
                  <a:cubicBezTo>
                    <a:pt x="452998" y="141965"/>
                    <a:pt x="405031" y="172724"/>
                    <a:pt x="350396" y="172724"/>
                  </a:cubicBezTo>
                  <a:cubicBezTo>
                    <a:pt x="295976" y="172724"/>
                    <a:pt x="247794" y="141965"/>
                    <a:pt x="224778" y="92492"/>
                  </a:cubicBezTo>
                  <a:cubicBezTo>
                    <a:pt x="206710" y="53560"/>
                    <a:pt x="168853" y="29253"/>
                    <a:pt x="125833" y="29253"/>
                  </a:cubicBezTo>
                  <a:cubicBezTo>
                    <a:pt x="82813" y="29253"/>
                    <a:pt x="44956" y="53560"/>
                    <a:pt x="26887" y="92492"/>
                  </a:cubicBezTo>
                  <a:lnTo>
                    <a:pt x="0" y="80232"/>
                  </a:lnTo>
                  <a:cubicBezTo>
                    <a:pt x="23016" y="30759"/>
                    <a:pt x="70983" y="0"/>
                    <a:pt x="125618" y="0"/>
                  </a:cubicBezTo>
                  <a:cubicBezTo>
                    <a:pt x="180253" y="0"/>
                    <a:pt x="228220" y="30759"/>
                    <a:pt x="251235" y="80232"/>
                  </a:cubicBezTo>
                  <a:cubicBezTo>
                    <a:pt x="269304" y="119165"/>
                    <a:pt x="307376" y="143471"/>
                    <a:pt x="350181" y="143471"/>
                  </a:cubicBezTo>
                  <a:cubicBezTo>
                    <a:pt x="393201" y="143471"/>
                    <a:pt x="431058" y="119165"/>
                    <a:pt x="449126" y="80232"/>
                  </a:cubicBezTo>
                  <a:cubicBezTo>
                    <a:pt x="472142" y="30759"/>
                    <a:pt x="520324" y="0"/>
                    <a:pt x="574744" y="0"/>
                  </a:cubicBezTo>
                  <a:cubicBezTo>
                    <a:pt x="629164" y="0"/>
                    <a:pt x="677346" y="30759"/>
                    <a:pt x="700362" y="80232"/>
                  </a:cubicBezTo>
                  <a:cubicBezTo>
                    <a:pt x="718430" y="119165"/>
                    <a:pt x="756287" y="143471"/>
                    <a:pt x="799307" y="143471"/>
                  </a:cubicBezTo>
                  <a:lnTo>
                    <a:pt x="799307" y="143471"/>
                  </a:lnTo>
                  <a:cubicBezTo>
                    <a:pt x="842327" y="143471"/>
                    <a:pt x="880184" y="119165"/>
                    <a:pt x="898253" y="80232"/>
                  </a:cubicBezTo>
                  <a:cubicBezTo>
                    <a:pt x="921483" y="30759"/>
                    <a:pt x="969450" y="0"/>
                    <a:pt x="1024085" y="0"/>
                  </a:cubicBezTo>
                  <a:cubicBezTo>
                    <a:pt x="1078720" y="0"/>
                    <a:pt x="1126688" y="30759"/>
                    <a:pt x="1149703" y="80232"/>
                  </a:cubicBezTo>
                  <a:cubicBezTo>
                    <a:pt x="1167771" y="119165"/>
                    <a:pt x="1205629" y="143471"/>
                    <a:pt x="1248648" y="143471"/>
                  </a:cubicBezTo>
                  <a:cubicBezTo>
                    <a:pt x="1291668" y="143471"/>
                    <a:pt x="1329526" y="119165"/>
                    <a:pt x="1347594" y="80232"/>
                  </a:cubicBezTo>
                  <a:cubicBezTo>
                    <a:pt x="1370610" y="30759"/>
                    <a:pt x="1418792" y="0"/>
                    <a:pt x="1473212" y="0"/>
                  </a:cubicBezTo>
                  <a:cubicBezTo>
                    <a:pt x="1527847" y="0"/>
                    <a:pt x="1576029" y="30759"/>
                    <a:pt x="1598829" y="80232"/>
                  </a:cubicBezTo>
                  <a:lnTo>
                    <a:pt x="1572157" y="92492"/>
                  </a:lnTo>
                  <a:cubicBezTo>
                    <a:pt x="1554089" y="53560"/>
                    <a:pt x="1516016" y="29253"/>
                    <a:pt x="1473212" y="29253"/>
                  </a:cubicBezTo>
                  <a:cubicBezTo>
                    <a:pt x="1430192" y="29253"/>
                    <a:pt x="1392335" y="53560"/>
                    <a:pt x="1374266" y="92492"/>
                  </a:cubicBezTo>
                  <a:cubicBezTo>
                    <a:pt x="1351251" y="141965"/>
                    <a:pt x="1303069" y="172724"/>
                    <a:pt x="1248648" y="172724"/>
                  </a:cubicBezTo>
                  <a:close/>
                </a:path>
              </a:pathLst>
            </a:custGeom>
            <a:grpFill/>
            <a:ln w="214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159" name="Graphic 212">
            <a:extLst>
              <a:ext uri="{FF2B5EF4-FFF2-40B4-BE49-F238E27FC236}">
                <a16:creationId xmlns:a16="http://schemas.microsoft.com/office/drawing/2014/main" id="{CAB9AD4F-A248-4D49-8779-CE40E64C00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93443" y="315927"/>
            <a:ext cx="699150" cy="932200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rgbClr val="FFFFFF"/>
          </a:solidFill>
          <a:ln w="285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161" name="Graphic 212">
            <a:extLst>
              <a:ext uri="{FF2B5EF4-FFF2-40B4-BE49-F238E27FC236}">
                <a16:creationId xmlns:a16="http://schemas.microsoft.com/office/drawing/2014/main" id="{3D4C1981-3D8B-446C-BFAE-E7EE5CF2DD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93443" y="315927"/>
            <a:ext cx="699150" cy="932200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chemeClr val="accent6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A0118C5-4F8D-4CF4-BADD-53FEACC6C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A57EACD-61CA-4775-9551-2078FC0BC7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298403" y="5203828"/>
            <a:ext cx="1396122" cy="1557272"/>
            <a:chOff x="9731107" y="5203828"/>
            <a:chExt cx="1861478" cy="1557272"/>
          </a:xfrm>
          <a:solidFill>
            <a:schemeClr val="bg1"/>
          </a:solidFill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5EA9CEFA-65DF-4773-AB16-4E08113480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31112" y="5203828"/>
              <a:ext cx="36465" cy="36221"/>
            </a:xfrm>
            <a:custGeom>
              <a:avLst/>
              <a:gdLst>
                <a:gd name="connsiteX0" fmla="*/ 14192 w 14192"/>
                <a:gd name="connsiteY0" fmla="*/ 7049 h 14097"/>
                <a:gd name="connsiteX1" fmla="*/ 7144 w 14192"/>
                <a:gd name="connsiteY1" fmla="*/ 14097 h 14097"/>
                <a:gd name="connsiteX2" fmla="*/ 0 w 14192"/>
                <a:gd name="connsiteY2" fmla="*/ 7049 h 14097"/>
                <a:gd name="connsiteX3" fmla="*/ 7049 w 14192"/>
                <a:gd name="connsiteY3" fmla="*/ 0 h 14097"/>
                <a:gd name="connsiteX4" fmla="*/ 14192 w 14192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A5B46568-197D-4462-A2AB-B32016E07D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83335" y="5203828"/>
              <a:ext cx="36221" cy="36221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3A310550-C5D3-4B44-A74F-CA522D3EA1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35314" y="5203828"/>
              <a:ext cx="36218" cy="36221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F4320944-CB85-404B-ACEB-4C621A2DE0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87538" y="5203828"/>
              <a:ext cx="36218" cy="36221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CF09ADAE-8ED7-4349-9F53-C9846B34AC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39519" y="5203828"/>
              <a:ext cx="36218" cy="36221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44A30888-D632-4303-AD63-F9F6425F67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491745" y="5203828"/>
              <a:ext cx="36221" cy="36221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C494E026-3245-4E27-8FA4-B5E5039893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643724" y="5203828"/>
              <a:ext cx="36218" cy="36221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70980A2D-E8F8-4D53-96BD-549B6E43CE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795947" y="5203828"/>
              <a:ext cx="36221" cy="36221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6953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F9B2DDE9-70F9-46DE-A98D-A9E6A15B0C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7929" y="5203828"/>
              <a:ext cx="36218" cy="36221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CD6359C0-FED2-4F38-AF2C-D2CCB137CB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00152" y="5203828"/>
              <a:ext cx="36218" cy="36221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9 w 14096"/>
                <a:gd name="connsiteY1" fmla="*/ 14097 h 14097"/>
                <a:gd name="connsiteX2" fmla="*/ 0 w 14096"/>
                <a:gd name="connsiteY2" fmla="*/ 7049 h 14097"/>
                <a:gd name="connsiteX3" fmla="*/ 6953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859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E731DFD6-7643-4367-B357-419597215F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252131" y="5203828"/>
              <a:ext cx="36218" cy="36221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BD5AD929-BDD1-4C17-B069-7F26DA2398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404357" y="5203828"/>
              <a:ext cx="36218" cy="36221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6953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858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A89B223-AC6D-428A-ADA0-A8107F132C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556336" y="5203828"/>
              <a:ext cx="36218" cy="36221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D55AE910-CDA0-467B-91F1-30022FC702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31112" y="5356051"/>
              <a:ext cx="36465" cy="36221"/>
            </a:xfrm>
            <a:custGeom>
              <a:avLst/>
              <a:gdLst>
                <a:gd name="connsiteX0" fmla="*/ 14192 w 14192"/>
                <a:gd name="connsiteY0" fmla="*/ 7049 h 14097"/>
                <a:gd name="connsiteX1" fmla="*/ 7144 w 14192"/>
                <a:gd name="connsiteY1" fmla="*/ 14097 h 14097"/>
                <a:gd name="connsiteX2" fmla="*/ 0 w 14192"/>
                <a:gd name="connsiteY2" fmla="*/ 7049 h 14097"/>
                <a:gd name="connsiteX3" fmla="*/ 7049 w 14192"/>
                <a:gd name="connsiteY3" fmla="*/ 0 h 14097"/>
                <a:gd name="connsiteX4" fmla="*/ 14192 w 14192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A280BBB4-49D0-40C7-949B-CE40E918B3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83335" y="5356046"/>
              <a:ext cx="36221" cy="36226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25A691FB-DA8E-4CB6-B2CB-43996A8A62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35314" y="5356046"/>
              <a:ext cx="36218" cy="36226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26ABC7EF-0297-4356-A5FE-85B70C2267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87538" y="5356046"/>
              <a:ext cx="36218" cy="36226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E2A4C124-2BE2-47A7-88BD-0D0E702258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39519" y="5356046"/>
              <a:ext cx="36218" cy="36226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C77B5782-F97B-49E6-B4CF-05080D43F7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491742" y="5356051"/>
              <a:ext cx="36221" cy="36221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8 w 14097"/>
                <a:gd name="connsiteY1" fmla="*/ 14097 h 14097"/>
                <a:gd name="connsiteX2" fmla="*/ 0 w 14097"/>
                <a:gd name="connsiteY2" fmla="*/ 7049 h 14097"/>
                <a:gd name="connsiteX3" fmla="*/ 7048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8B45F28A-82A7-4E2A-AC1D-A9080F5F5A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643724" y="5356046"/>
              <a:ext cx="36218" cy="36226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904D3904-C2B3-4481-9AD0-4F4B97BF79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795947" y="5356044"/>
              <a:ext cx="36221" cy="36226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17E99BD2-8425-452F-BBC9-DA271A4D4B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7929" y="5356044"/>
              <a:ext cx="36218" cy="36226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26826B2E-CE5F-4751-AB16-2F5D38E0D5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00152" y="5356044"/>
              <a:ext cx="36218" cy="36226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73D69C59-2023-4CEC-BA7C-5EE1834EC6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252131" y="5356044"/>
              <a:ext cx="36218" cy="36226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CB90D7BC-1D4E-4E24-B1E4-700CFE90C9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404357" y="5356041"/>
              <a:ext cx="36218" cy="36226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79425F03-8DA8-4B30-8D52-0F823F557C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556336" y="5356046"/>
              <a:ext cx="36218" cy="36221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E5042418-2AFD-437C-BDFE-95057749D1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31112" y="5508030"/>
              <a:ext cx="36465" cy="36219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6F7247EC-FBD7-42B0-89E1-9814018978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83335" y="5508030"/>
              <a:ext cx="36221" cy="36221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C642B17A-8F41-4932-B0D0-CAA198A367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35314" y="5508030"/>
              <a:ext cx="36218" cy="36219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0BC09251-BDF7-47DB-8213-2FD24431C9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87538" y="5508030"/>
              <a:ext cx="36218" cy="36219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0F3F5D47-FD51-41B4-B385-72FB1B83FD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39519" y="5508030"/>
              <a:ext cx="36218" cy="36219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5FEDA36F-4DFB-4CF9-AFCB-DF2830797B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491745" y="5508030"/>
              <a:ext cx="36221" cy="36221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74B82A4E-24F2-4AF9-ACD9-032004D5C7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643724" y="5508030"/>
              <a:ext cx="36218" cy="36219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948A1B0D-4A06-45BC-B4BC-CFC5300FB0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795947" y="5508025"/>
              <a:ext cx="36221" cy="36219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E5FAD49E-FD72-4576-A940-2428587BC1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7929" y="5508025"/>
              <a:ext cx="36218" cy="36219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50C5050F-FCF4-41AE-A014-DA0E79C9D0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00152" y="5508025"/>
              <a:ext cx="36218" cy="36219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C05C37E2-39BD-41F3-A48B-0D6656AFDF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252131" y="5508025"/>
              <a:ext cx="36218" cy="36219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AADE8E63-21C2-4361-9759-81558A67FB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404357" y="5508025"/>
              <a:ext cx="36218" cy="36219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1BB2F91E-6261-407E-AB8B-BC2971C5EC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556336" y="5508025"/>
              <a:ext cx="36218" cy="36221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51B8D98F-3287-4463-9C66-4D55628802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31112" y="5660254"/>
              <a:ext cx="36465" cy="36219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94B4DF75-5954-4360-BD08-C0F14F07BC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83335" y="5660248"/>
              <a:ext cx="36221" cy="36226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D9646D91-7334-4EF7-854E-31229C0EBD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35314" y="5660248"/>
              <a:ext cx="36218" cy="36226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6B52D0D3-BAB6-4E87-A7E3-042FE194E0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87538" y="5660248"/>
              <a:ext cx="36218" cy="36226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7C99FAD0-CAF0-416B-A5C2-BF67795C5B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39519" y="5660248"/>
              <a:ext cx="36218" cy="36226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0E22E26C-C150-4D82-9949-7CBE6C6E37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491742" y="5660254"/>
              <a:ext cx="36221" cy="36219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D072F62D-B9FA-4CBD-8427-DCDAE97240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643724" y="5660248"/>
              <a:ext cx="36218" cy="36226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4A5E7E19-8DF1-4E35-B975-14DB353C5C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795947" y="5660246"/>
              <a:ext cx="36221" cy="36226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29CC129-69D0-48B1-969C-406A8EC16C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7929" y="5660246"/>
              <a:ext cx="36218" cy="36226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0863A762-C2BE-4B7F-8F77-FB38598FD6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00152" y="5660246"/>
              <a:ext cx="36218" cy="36226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875ED5B7-A269-4716-8A91-60C4640BC4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252131" y="5660246"/>
              <a:ext cx="36218" cy="36226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B53D700F-89B5-47C3-88CF-F491CCA231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404357" y="5660246"/>
              <a:ext cx="36218" cy="36226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A60B6165-C5E0-4495-B9AC-5D3FAA17C3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556336" y="5660251"/>
              <a:ext cx="36218" cy="36219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72C06BE7-B255-49E8-AFD7-16EA0DEEDA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31112" y="5812233"/>
              <a:ext cx="36465" cy="36219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A62BAA60-4FD3-4ED5-85B8-FA1AEBB543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83335" y="5812233"/>
              <a:ext cx="36221" cy="36219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7D285C5F-B15D-4C99-876E-11EA0EDDB8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35314" y="5812233"/>
              <a:ext cx="36218" cy="36219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31D3315B-6CF6-4B8A-9AD6-15E8ED774D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87538" y="5812233"/>
              <a:ext cx="36218" cy="36219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22316A1B-DF30-4B08-A25E-634088C3A8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39519" y="5812233"/>
              <a:ext cx="36218" cy="36219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13B9824C-F3A0-4BB5-BA2D-E7B2C87394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491742" y="5812233"/>
              <a:ext cx="36221" cy="36219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E74AA607-331A-4D12-9628-01D4184CA8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643724" y="5812233"/>
              <a:ext cx="36218" cy="36219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BC5FC238-AD32-4501-B2D5-55A3F14093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795947" y="5812233"/>
              <a:ext cx="36221" cy="36219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92651C95-EE88-4D97-A4BD-842E093F04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7929" y="5812233"/>
              <a:ext cx="36218" cy="36219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DD800BB2-C68A-40A6-8CD4-A733BD0DBA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00152" y="5812233"/>
              <a:ext cx="36218" cy="36219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8697780E-7DCF-4651-9953-FE1A7062C3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252131" y="5812233"/>
              <a:ext cx="36218" cy="36219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6B417FEE-0006-405F-A3EF-741EC0C607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404357" y="5812233"/>
              <a:ext cx="36218" cy="36219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ED2CA75D-333A-4FC0-A35C-1502189323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556336" y="5812230"/>
              <a:ext cx="36218" cy="36219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71FE7FEB-856E-4B91-9524-7CB608A04D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31112" y="5964459"/>
              <a:ext cx="36465" cy="36221"/>
            </a:xfrm>
            <a:custGeom>
              <a:avLst/>
              <a:gdLst>
                <a:gd name="connsiteX0" fmla="*/ 14192 w 14192"/>
                <a:gd name="connsiteY0" fmla="*/ 7048 h 14097"/>
                <a:gd name="connsiteX1" fmla="*/ 7144 w 14192"/>
                <a:gd name="connsiteY1" fmla="*/ 14097 h 14097"/>
                <a:gd name="connsiteX2" fmla="*/ 0 w 14192"/>
                <a:gd name="connsiteY2" fmla="*/ 7048 h 14097"/>
                <a:gd name="connsiteX3" fmla="*/ 7049 w 14192"/>
                <a:gd name="connsiteY3" fmla="*/ 0 h 14097"/>
                <a:gd name="connsiteX4" fmla="*/ 14192 w 14192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B815A820-71A2-4F06-909A-802956FCD9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83335" y="5964453"/>
              <a:ext cx="36221" cy="36226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4135222E-6463-4F37-A52D-8E5F48B17D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35314" y="5964453"/>
              <a:ext cx="36218" cy="36226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34C684AC-F7CB-4096-BD97-E024A22032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87538" y="5964453"/>
              <a:ext cx="36218" cy="36226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2AEB483C-20AB-4095-912D-AB52A7C322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39519" y="5964453"/>
              <a:ext cx="36218" cy="36226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2D1625C5-4D6F-4AF0-8F52-3E430AD86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491742" y="5964459"/>
              <a:ext cx="36221" cy="36221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8 w 14097"/>
                <a:gd name="connsiteY1" fmla="*/ 14097 h 14097"/>
                <a:gd name="connsiteX2" fmla="*/ 0 w 14097"/>
                <a:gd name="connsiteY2" fmla="*/ 7048 h 14097"/>
                <a:gd name="connsiteX3" fmla="*/ 7048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BE6AC22C-25A4-400A-8E40-0DA9119C5D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643724" y="5964453"/>
              <a:ext cx="36218" cy="36226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B4586291-7B87-4844-A3C7-1B10E7070A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795947" y="5964451"/>
              <a:ext cx="36221" cy="36226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7E6C849B-AC63-4611-9425-9677632806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7929" y="5964451"/>
              <a:ext cx="36218" cy="36226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D3DD2AB7-F94D-4A1E-8D17-3A8418C7D8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00152" y="5964451"/>
              <a:ext cx="36218" cy="36226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D99CE3DE-A5D3-4CBC-9771-BA0D4A71C3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252131" y="5964451"/>
              <a:ext cx="36218" cy="36226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F51F4BCD-DCFB-49C5-AA53-912A2644D5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404357" y="5964448"/>
              <a:ext cx="36218" cy="36226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217BD47A-2F24-467E-A016-650656A35B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556336" y="5964453"/>
              <a:ext cx="36218" cy="36221"/>
            </a:xfrm>
            <a:custGeom>
              <a:avLst/>
              <a:gdLst>
                <a:gd name="connsiteX0" fmla="*/ 14097 w 14096"/>
                <a:gd name="connsiteY0" fmla="*/ 7048 h 14097"/>
                <a:gd name="connsiteX1" fmla="*/ 7048 w 14096"/>
                <a:gd name="connsiteY1" fmla="*/ 14097 h 14097"/>
                <a:gd name="connsiteX2" fmla="*/ 0 w 14096"/>
                <a:gd name="connsiteY2" fmla="*/ 7048 h 14097"/>
                <a:gd name="connsiteX3" fmla="*/ 7048 w 14096"/>
                <a:gd name="connsiteY3" fmla="*/ 0 h 14097"/>
                <a:gd name="connsiteX4" fmla="*/ 14097 w 14096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260F5B69-D34A-4A38-AC4F-E04BB730A0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31112" y="6116440"/>
              <a:ext cx="36465" cy="36219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36D5DFC6-ED6D-4E93-BBFD-32876861C6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83335" y="6116440"/>
              <a:ext cx="36221" cy="36219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046009FB-3E9E-46F5-9DC9-B225C7B7D6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35314" y="6116440"/>
              <a:ext cx="36218" cy="36219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E10C4A9D-1BAD-4C1A-B643-39CEA7C56A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87538" y="6116440"/>
              <a:ext cx="36218" cy="36219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B3786231-B3C8-45C0-AB76-F0F35D7E1D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39519" y="6116440"/>
              <a:ext cx="36218" cy="36219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8E05DBD8-3FC9-47DE-88E7-849A2BE28C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491742" y="6116440"/>
              <a:ext cx="36221" cy="36219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F8B45623-D400-48AE-99CB-C50EF8208C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643724" y="6116440"/>
              <a:ext cx="36218" cy="36219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650817F4-286D-4A64-A707-3199641184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795947" y="6116435"/>
              <a:ext cx="36221" cy="36219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CE2CBB23-BC03-4233-B66D-F3E1BC3612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7929" y="6116435"/>
              <a:ext cx="36218" cy="36219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45B057C8-A242-41ED-B0DB-78B245C078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00152" y="6116435"/>
              <a:ext cx="36218" cy="36219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9CB4C1C0-5F41-4E24-A7CD-AFB1DE7B39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252131" y="6116433"/>
              <a:ext cx="36218" cy="36219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9153209C-5637-4CEC-AB94-73A0EA2C7A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404357" y="6116438"/>
              <a:ext cx="36218" cy="36219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F7A55A31-FEC9-482A-B837-9658289139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556336" y="6116440"/>
              <a:ext cx="36218" cy="36219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93BA94A3-F00C-4D17-9254-A955E4414F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31112" y="6268419"/>
              <a:ext cx="36465" cy="36219"/>
            </a:xfrm>
            <a:custGeom>
              <a:avLst/>
              <a:gdLst>
                <a:gd name="connsiteX0" fmla="*/ 14192 w 14192"/>
                <a:gd name="connsiteY0" fmla="*/ 7049 h 14096"/>
                <a:gd name="connsiteX1" fmla="*/ 7144 w 14192"/>
                <a:gd name="connsiteY1" fmla="*/ 14097 h 14096"/>
                <a:gd name="connsiteX2" fmla="*/ 0 w 14192"/>
                <a:gd name="connsiteY2" fmla="*/ 7049 h 14096"/>
                <a:gd name="connsiteX3" fmla="*/ 7049 w 14192"/>
                <a:gd name="connsiteY3" fmla="*/ 0 h 14096"/>
                <a:gd name="connsiteX4" fmla="*/ 14192 w 14192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1049"/>
                    <a:pt x="0" y="7049"/>
                  </a:cubicBezTo>
                  <a:cubicBezTo>
                    <a:pt x="0" y="3048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9A2902DE-23EF-49CE-A669-B9096A9D4B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83335" y="6268419"/>
              <a:ext cx="36221" cy="36221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35780746-7CB1-459B-ACF8-EE4C8FA2DA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35314" y="6268419"/>
              <a:ext cx="36218" cy="36219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6EC72100-CCC7-485B-AB73-AFE6263C26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87538" y="6268419"/>
              <a:ext cx="36218" cy="36219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90330226-7157-4C26-8B12-849E7E40B5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39519" y="6268419"/>
              <a:ext cx="36218" cy="36219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F6FC5CE2-A4E9-48A9-A687-9D3CBDF2C8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491745" y="6268419"/>
              <a:ext cx="36221" cy="36221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971F8A61-039C-4875-ABD2-DDAD0AF611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643724" y="6268419"/>
              <a:ext cx="36218" cy="36219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5E9C48D7-E617-453A-95A7-4CBADCB709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795968" y="6268419"/>
              <a:ext cx="36221" cy="36219"/>
            </a:xfrm>
            <a:custGeom>
              <a:avLst/>
              <a:gdLst>
                <a:gd name="connsiteX0" fmla="*/ 14097 w 14097"/>
                <a:gd name="connsiteY0" fmla="*/ 7049 h 14096"/>
                <a:gd name="connsiteX1" fmla="*/ 7049 w 14097"/>
                <a:gd name="connsiteY1" fmla="*/ 14097 h 14096"/>
                <a:gd name="connsiteX2" fmla="*/ 0 w 14097"/>
                <a:gd name="connsiteY2" fmla="*/ 7049 h 14096"/>
                <a:gd name="connsiteX3" fmla="*/ 7049 w 14097"/>
                <a:gd name="connsiteY3" fmla="*/ 0 h 14096"/>
                <a:gd name="connsiteX4" fmla="*/ 14097 w 14097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6028847A-3236-456C-ABCA-F17FACC740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7950" y="6268419"/>
              <a:ext cx="36218" cy="36219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768F10DA-E024-4DFF-B71A-284CE37839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00173" y="6268419"/>
              <a:ext cx="36218" cy="36219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9 w 14096"/>
                <a:gd name="connsiteY1" fmla="*/ 14097 h 14096"/>
                <a:gd name="connsiteX2" fmla="*/ 0 w 14096"/>
                <a:gd name="connsiteY2" fmla="*/ 7049 h 14096"/>
                <a:gd name="connsiteX3" fmla="*/ 7049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5D1258F2-08D2-4674-BB2B-00DA3F0541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252154" y="6268419"/>
              <a:ext cx="36218" cy="36219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1CA4E673-ADD3-4C6A-B67D-077CD7F768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404380" y="6268419"/>
              <a:ext cx="36218" cy="36219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E8412C5A-7E5C-437B-A36E-FD4ADC57EE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556357" y="6268417"/>
              <a:ext cx="36218" cy="36221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B56AC8FA-ED34-4749-9A15-E878B40889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31112" y="6420645"/>
              <a:ext cx="36465" cy="36219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EEE8845F-6312-4CB4-8345-10FAA6E91F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83335" y="6420645"/>
              <a:ext cx="36221" cy="36221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9 w 14097"/>
                <a:gd name="connsiteY1" fmla="*/ 14097 h 14097"/>
                <a:gd name="connsiteX2" fmla="*/ 0 w 14097"/>
                <a:gd name="connsiteY2" fmla="*/ 7048 h 14097"/>
                <a:gd name="connsiteX3" fmla="*/ 7049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B6649974-BABE-465B-934C-798CD398A3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35314" y="6420645"/>
              <a:ext cx="36218" cy="36219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9A2E8120-B8AC-4058-AB81-44A99CF53A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87538" y="6420645"/>
              <a:ext cx="36218" cy="36219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EB3ACBEF-904A-4B73-A8B1-3A62AC125D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39519" y="6420645"/>
              <a:ext cx="36218" cy="36219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F80CD75B-0C3D-4186-B1D8-E58A7580E5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491745" y="6420645"/>
              <a:ext cx="36221" cy="36221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9 w 14097"/>
                <a:gd name="connsiteY1" fmla="*/ 14097 h 14097"/>
                <a:gd name="connsiteX2" fmla="*/ 0 w 14097"/>
                <a:gd name="connsiteY2" fmla="*/ 7048 h 14097"/>
                <a:gd name="connsiteX3" fmla="*/ 7049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C17D40FB-488F-4EFD-9019-8E5802A73E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643724" y="6420645"/>
              <a:ext cx="36218" cy="36219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7089A9FA-C815-459B-8D43-862AC2805A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795968" y="6420653"/>
              <a:ext cx="36221" cy="36219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CA360E5B-3ABC-46DD-9DFE-5D8D1D4D21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7950" y="6420661"/>
              <a:ext cx="36218" cy="36219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DBCC9121-E8F5-49AE-869E-1245398D1D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00173" y="6420668"/>
              <a:ext cx="36218" cy="36219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B190A7C8-B00C-4DCB-929A-3288110391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252154" y="6420668"/>
              <a:ext cx="36218" cy="36219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DFBC02C4-69CC-4293-9249-E28D9F2C5A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404380" y="6420673"/>
              <a:ext cx="36218" cy="36219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C4748328-B03B-4EDD-96F0-DAF6527201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556357" y="6420679"/>
              <a:ext cx="36218" cy="36221"/>
            </a:xfrm>
            <a:custGeom>
              <a:avLst/>
              <a:gdLst>
                <a:gd name="connsiteX0" fmla="*/ 14097 w 14096"/>
                <a:gd name="connsiteY0" fmla="*/ 7048 h 14097"/>
                <a:gd name="connsiteX1" fmla="*/ 7048 w 14096"/>
                <a:gd name="connsiteY1" fmla="*/ 14097 h 14097"/>
                <a:gd name="connsiteX2" fmla="*/ 0 w 14096"/>
                <a:gd name="connsiteY2" fmla="*/ 7048 h 14097"/>
                <a:gd name="connsiteX3" fmla="*/ 7048 w 14096"/>
                <a:gd name="connsiteY3" fmla="*/ 0 h 14097"/>
                <a:gd name="connsiteX4" fmla="*/ 14097 w 14096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17E29EF6-5C38-4836-AE46-64215DD789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31112" y="6572627"/>
              <a:ext cx="36465" cy="36219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333BC27D-A755-4489-B73A-5B0EA4BDD4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83335" y="6572627"/>
              <a:ext cx="36221" cy="36219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E018ADBF-7412-4D0F-BC0F-8710DB9A4D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35314" y="6572627"/>
              <a:ext cx="36218" cy="36219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370D54CD-D372-4C7F-B2AC-AB600FE525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87538" y="6572627"/>
              <a:ext cx="36218" cy="36219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9BB9398E-F21C-4918-8C5A-90735B80B3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39519" y="6572627"/>
              <a:ext cx="36218" cy="36219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4A7E3180-5F52-4B48-B3BD-F02177C418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491742" y="6572627"/>
              <a:ext cx="36221" cy="36219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B657DEC7-1A91-41CA-B3FD-593EFF9427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643724" y="6572627"/>
              <a:ext cx="36218" cy="36219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1F66DBED-0EF0-4BC7-A733-8CEB9301F0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795968" y="6572658"/>
              <a:ext cx="36221" cy="36219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327BC7E2-BB50-457E-8D53-CBADC3D0A8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7950" y="6572658"/>
              <a:ext cx="36218" cy="36219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2E5B2F2A-FBC8-42A5-9305-B5C98A24DB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00173" y="6572658"/>
              <a:ext cx="36218" cy="36219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67BC862E-B59F-4BFB-A777-05409E7271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252154" y="6572658"/>
              <a:ext cx="36218" cy="36219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33FB1571-92E7-4829-BCCD-7DCB0FE981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404380" y="6572653"/>
              <a:ext cx="36218" cy="36219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E4F917C1-A8BC-4A0E-AE36-F9D0BE9818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556357" y="6572658"/>
              <a:ext cx="36218" cy="36219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76F8931C-3AC8-4029-B30C-5361BFBCAE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31107" y="6724848"/>
              <a:ext cx="36465" cy="36219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076E87F7-1BC0-472D-B19E-FFB4942471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83333" y="6724848"/>
              <a:ext cx="36221" cy="36219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id="{465149F4-5FFD-4DA3-B387-25DDFF149B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35312" y="6724848"/>
              <a:ext cx="36218" cy="36219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id="{FCC143A2-5B71-45E0-A5DC-1AE44CF27E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87538" y="6724848"/>
              <a:ext cx="36218" cy="36219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5" name="Freeform: Shape 144">
              <a:extLst>
                <a:ext uri="{FF2B5EF4-FFF2-40B4-BE49-F238E27FC236}">
                  <a16:creationId xmlns:a16="http://schemas.microsoft.com/office/drawing/2014/main" id="{A29C66E6-99F1-4166-B11B-8C47DD3103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39517" y="6724848"/>
              <a:ext cx="36218" cy="36219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id="{5D782C24-70D1-4DF0-A631-9FA2642920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491740" y="6724848"/>
              <a:ext cx="36221" cy="36219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204EA4D6-FB90-4EE9-9C94-FACE6D79A1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643724" y="6724848"/>
              <a:ext cx="36218" cy="36219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id="{F71E17C7-CF11-4295-85DA-5237670B3A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795968" y="6724881"/>
              <a:ext cx="36221" cy="36219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id="{73AF0AFB-AF22-44B2-B981-AF6098F197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7950" y="6724881"/>
              <a:ext cx="36218" cy="36219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0" name="Freeform: Shape 149">
              <a:extLst>
                <a:ext uri="{FF2B5EF4-FFF2-40B4-BE49-F238E27FC236}">
                  <a16:creationId xmlns:a16="http://schemas.microsoft.com/office/drawing/2014/main" id="{EC7A3631-6B95-4E40-89A4-0DC231A1A2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00173" y="6724881"/>
              <a:ext cx="36218" cy="36219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1" name="Freeform: Shape 150">
              <a:extLst>
                <a:ext uri="{FF2B5EF4-FFF2-40B4-BE49-F238E27FC236}">
                  <a16:creationId xmlns:a16="http://schemas.microsoft.com/office/drawing/2014/main" id="{E320EDD3-FA1E-4F06-B5E6-86BA66BFFF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252154" y="6724881"/>
              <a:ext cx="36218" cy="36219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2" name="Freeform: Shape 151">
              <a:extLst>
                <a:ext uri="{FF2B5EF4-FFF2-40B4-BE49-F238E27FC236}">
                  <a16:creationId xmlns:a16="http://schemas.microsoft.com/office/drawing/2014/main" id="{25CB6263-11E9-4CF8-B171-7C627720CC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404380" y="6724881"/>
              <a:ext cx="36218" cy="36219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3" name="Freeform: Shape 152">
              <a:extLst>
                <a:ext uri="{FF2B5EF4-FFF2-40B4-BE49-F238E27FC236}">
                  <a16:creationId xmlns:a16="http://schemas.microsoft.com/office/drawing/2014/main" id="{19FB7707-C4F1-4107-A1AA-C702870A59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556367" y="6724876"/>
              <a:ext cx="36218" cy="36219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70244" y="1202026"/>
            <a:ext cx="3022599" cy="4406508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bg1"/>
                </a:solidFill>
              </a:rPr>
              <a:t>Hair Restoration Uses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9171" y="1257565"/>
            <a:ext cx="3912879" cy="4351338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bg1"/>
                </a:solidFill>
              </a:rPr>
              <a:t>Androgenic alopecia</a:t>
            </a:r>
          </a:p>
          <a:p>
            <a:pPr lvl="1"/>
            <a:r>
              <a:rPr lang="en-US">
                <a:solidFill>
                  <a:schemeClr val="bg1"/>
                </a:solidFill>
              </a:rPr>
              <a:t>Telogen effluvium</a:t>
            </a:r>
          </a:p>
          <a:p>
            <a:pPr lvl="1"/>
            <a:r>
              <a:rPr lang="en-US">
                <a:solidFill>
                  <a:schemeClr val="bg1"/>
                </a:solidFill>
              </a:rPr>
              <a:t>Perimenopausal thinning</a:t>
            </a:r>
          </a:p>
          <a:p>
            <a:pPr lvl="1"/>
            <a:r>
              <a:rPr lang="en-US">
                <a:solidFill>
                  <a:schemeClr val="bg1"/>
                </a:solidFill>
              </a:rPr>
              <a:t>Often combined with PRP and microneedling</a:t>
            </a:r>
          </a:p>
        </p:txBody>
      </p:sp>
      <p:grpSp>
        <p:nvGrpSpPr>
          <p:cNvPr id="155" name="Graphic 190">
            <a:extLst>
              <a:ext uri="{FF2B5EF4-FFF2-40B4-BE49-F238E27FC236}">
                <a16:creationId xmlns:a16="http://schemas.microsoft.com/office/drawing/2014/main" id="{55A100E1-E66E-4ED2-A56A-F7A819228F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868648" y="725954"/>
            <a:ext cx="1199122" cy="531293"/>
            <a:chOff x="2504802" y="1755501"/>
            <a:chExt cx="1598829" cy="531293"/>
          </a:xfrm>
          <a:solidFill>
            <a:schemeClr val="bg1"/>
          </a:solidFill>
        </p:grpSpPr>
        <p:sp>
          <p:nvSpPr>
            <p:cNvPr id="156" name="Freeform: Shape 155">
              <a:extLst>
                <a:ext uri="{FF2B5EF4-FFF2-40B4-BE49-F238E27FC236}">
                  <a16:creationId xmlns:a16="http://schemas.microsoft.com/office/drawing/2014/main" id="{4AB9672F-EB60-4C69-965D-C7AD5217C2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4802" y="2113855"/>
              <a:ext cx="1598614" cy="172939"/>
            </a:xfrm>
            <a:custGeom>
              <a:avLst/>
              <a:gdLst>
                <a:gd name="connsiteX0" fmla="*/ 1248648 w 1598614"/>
                <a:gd name="connsiteY0" fmla="*/ 172939 h 172939"/>
                <a:gd name="connsiteX1" fmla="*/ 1123031 w 1598614"/>
                <a:gd name="connsiteY1" fmla="*/ 92708 h 172939"/>
                <a:gd name="connsiteX2" fmla="*/ 1024085 w 1598614"/>
                <a:gd name="connsiteY2" fmla="*/ 29469 h 172939"/>
                <a:gd name="connsiteX3" fmla="*/ 925140 w 1598614"/>
                <a:gd name="connsiteY3" fmla="*/ 92708 h 172939"/>
                <a:gd name="connsiteX4" fmla="*/ 799522 w 1598614"/>
                <a:gd name="connsiteY4" fmla="*/ 172939 h 172939"/>
                <a:gd name="connsiteX5" fmla="*/ 799522 w 1598614"/>
                <a:gd name="connsiteY5" fmla="*/ 172939 h 172939"/>
                <a:gd name="connsiteX6" fmla="*/ 673905 w 1598614"/>
                <a:gd name="connsiteY6" fmla="*/ 92708 h 172939"/>
                <a:gd name="connsiteX7" fmla="*/ 574959 w 1598614"/>
                <a:gd name="connsiteY7" fmla="*/ 29469 h 172939"/>
                <a:gd name="connsiteX8" fmla="*/ 476014 w 1598614"/>
                <a:gd name="connsiteY8" fmla="*/ 92708 h 172939"/>
                <a:gd name="connsiteX9" fmla="*/ 350396 w 1598614"/>
                <a:gd name="connsiteY9" fmla="*/ 172939 h 172939"/>
                <a:gd name="connsiteX10" fmla="*/ 224778 w 1598614"/>
                <a:gd name="connsiteY10" fmla="*/ 92708 h 172939"/>
                <a:gd name="connsiteX11" fmla="*/ 125833 w 1598614"/>
                <a:gd name="connsiteY11" fmla="*/ 29469 h 172939"/>
                <a:gd name="connsiteX12" fmla="*/ 26887 w 1598614"/>
                <a:gd name="connsiteY12" fmla="*/ 92708 h 172939"/>
                <a:gd name="connsiteX13" fmla="*/ 0 w 1598614"/>
                <a:gd name="connsiteY13" fmla="*/ 80232 h 172939"/>
                <a:gd name="connsiteX14" fmla="*/ 125618 w 1598614"/>
                <a:gd name="connsiteY14" fmla="*/ 0 h 172939"/>
                <a:gd name="connsiteX15" fmla="*/ 251235 w 1598614"/>
                <a:gd name="connsiteY15" fmla="*/ 80232 h 172939"/>
                <a:gd name="connsiteX16" fmla="*/ 350181 w 1598614"/>
                <a:gd name="connsiteY16" fmla="*/ 143471 h 172939"/>
                <a:gd name="connsiteX17" fmla="*/ 449126 w 1598614"/>
                <a:gd name="connsiteY17" fmla="*/ 80232 h 172939"/>
                <a:gd name="connsiteX18" fmla="*/ 574744 w 1598614"/>
                <a:gd name="connsiteY18" fmla="*/ 0 h 172939"/>
                <a:gd name="connsiteX19" fmla="*/ 700362 w 1598614"/>
                <a:gd name="connsiteY19" fmla="*/ 80232 h 172939"/>
                <a:gd name="connsiteX20" fmla="*/ 799307 w 1598614"/>
                <a:gd name="connsiteY20" fmla="*/ 143471 h 172939"/>
                <a:gd name="connsiteX21" fmla="*/ 799307 w 1598614"/>
                <a:gd name="connsiteY21" fmla="*/ 143471 h 172939"/>
                <a:gd name="connsiteX22" fmla="*/ 898253 w 1598614"/>
                <a:gd name="connsiteY22" fmla="*/ 80232 h 172939"/>
                <a:gd name="connsiteX23" fmla="*/ 1023870 w 1598614"/>
                <a:gd name="connsiteY23" fmla="*/ 0 h 172939"/>
                <a:gd name="connsiteX24" fmla="*/ 1149488 w 1598614"/>
                <a:gd name="connsiteY24" fmla="*/ 80232 h 172939"/>
                <a:gd name="connsiteX25" fmla="*/ 1248433 w 1598614"/>
                <a:gd name="connsiteY25" fmla="*/ 143471 h 172939"/>
                <a:gd name="connsiteX26" fmla="*/ 1347379 w 1598614"/>
                <a:gd name="connsiteY26" fmla="*/ 80232 h 172939"/>
                <a:gd name="connsiteX27" fmla="*/ 1472997 w 1598614"/>
                <a:gd name="connsiteY27" fmla="*/ 0 h 172939"/>
                <a:gd name="connsiteX28" fmla="*/ 1598614 w 1598614"/>
                <a:gd name="connsiteY28" fmla="*/ 80232 h 172939"/>
                <a:gd name="connsiteX29" fmla="*/ 1571942 w 1598614"/>
                <a:gd name="connsiteY29" fmla="*/ 92708 h 172939"/>
                <a:gd name="connsiteX30" fmla="*/ 1472997 w 1598614"/>
                <a:gd name="connsiteY30" fmla="*/ 29469 h 172939"/>
                <a:gd name="connsiteX31" fmla="*/ 1374051 w 1598614"/>
                <a:gd name="connsiteY31" fmla="*/ 92708 h 172939"/>
                <a:gd name="connsiteX32" fmla="*/ 1248648 w 1598614"/>
                <a:gd name="connsiteY32" fmla="*/ 172939 h 172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598614" h="172939">
                  <a:moveTo>
                    <a:pt x="1248648" y="172939"/>
                  </a:moveTo>
                  <a:cubicBezTo>
                    <a:pt x="1194229" y="172939"/>
                    <a:pt x="1146046" y="142180"/>
                    <a:pt x="1123031" y="92708"/>
                  </a:cubicBezTo>
                  <a:cubicBezTo>
                    <a:pt x="1104962" y="53775"/>
                    <a:pt x="1067105" y="29469"/>
                    <a:pt x="1024085" y="29469"/>
                  </a:cubicBezTo>
                  <a:cubicBezTo>
                    <a:pt x="981066" y="29469"/>
                    <a:pt x="943208" y="53775"/>
                    <a:pt x="925140" y="92708"/>
                  </a:cubicBezTo>
                  <a:cubicBezTo>
                    <a:pt x="902124" y="142180"/>
                    <a:pt x="853942" y="172939"/>
                    <a:pt x="799522" y="172939"/>
                  </a:cubicBezTo>
                  <a:cubicBezTo>
                    <a:pt x="799522" y="172939"/>
                    <a:pt x="799522" y="172939"/>
                    <a:pt x="799522" y="172939"/>
                  </a:cubicBezTo>
                  <a:cubicBezTo>
                    <a:pt x="744887" y="172939"/>
                    <a:pt x="696920" y="142180"/>
                    <a:pt x="673905" y="92708"/>
                  </a:cubicBezTo>
                  <a:cubicBezTo>
                    <a:pt x="655836" y="53775"/>
                    <a:pt x="617979" y="29469"/>
                    <a:pt x="574959" y="29469"/>
                  </a:cubicBezTo>
                  <a:cubicBezTo>
                    <a:pt x="531939" y="29469"/>
                    <a:pt x="494082" y="53775"/>
                    <a:pt x="476014" y="92708"/>
                  </a:cubicBezTo>
                  <a:cubicBezTo>
                    <a:pt x="452998" y="142180"/>
                    <a:pt x="405031" y="172939"/>
                    <a:pt x="350396" y="172939"/>
                  </a:cubicBezTo>
                  <a:cubicBezTo>
                    <a:pt x="295976" y="172939"/>
                    <a:pt x="247794" y="142180"/>
                    <a:pt x="224778" y="92708"/>
                  </a:cubicBezTo>
                  <a:cubicBezTo>
                    <a:pt x="206710" y="53775"/>
                    <a:pt x="168853" y="29469"/>
                    <a:pt x="125833" y="29469"/>
                  </a:cubicBezTo>
                  <a:cubicBezTo>
                    <a:pt x="82813" y="29469"/>
                    <a:pt x="44956" y="53775"/>
                    <a:pt x="26887" y="92708"/>
                  </a:cubicBezTo>
                  <a:lnTo>
                    <a:pt x="0" y="80232"/>
                  </a:lnTo>
                  <a:cubicBezTo>
                    <a:pt x="23016" y="30759"/>
                    <a:pt x="70983" y="0"/>
                    <a:pt x="125618" y="0"/>
                  </a:cubicBezTo>
                  <a:cubicBezTo>
                    <a:pt x="180253" y="0"/>
                    <a:pt x="228220" y="30759"/>
                    <a:pt x="251235" y="80232"/>
                  </a:cubicBezTo>
                  <a:cubicBezTo>
                    <a:pt x="269304" y="119165"/>
                    <a:pt x="307376" y="143471"/>
                    <a:pt x="350181" y="143471"/>
                  </a:cubicBezTo>
                  <a:cubicBezTo>
                    <a:pt x="393201" y="143471"/>
                    <a:pt x="431058" y="119165"/>
                    <a:pt x="449126" y="80232"/>
                  </a:cubicBezTo>
                  <a:cubicBezTo>
                    <a:pt x="472142" y="30759"/>
                    <a:pt x="520324" y="0"/>
                    <a:pt x="574744" y="0"/>
                  </a:cubicBezTo>
                  <a:cubicBezTo>
                    <a:pt x="629164" y="0"/>
                    <a:pt x="677346" y="30759"/>
                    <a:pt x="700362" y="80232"/>
                  </a:cubicBezTo>
                  <a:cubicBezTo>
                    <a:pt x="718430" y="119165"/>
                    <a:pt x="756287" y="143471"/>
                    <a:pt x="799307" y="143471"/>
                  </a:cubicBezTo>
                  <a:lnTo>
                    <a:pt x="799307" y="143471"/>
                  </a:lnTo>
                  <a:cubicBezTo>
                    <a:pt x="842327" y="143471"/>
                    <a:pt x="880184" y="119165"/>
                    <a:pt x="898253" y="80232"/>
                  </a:cubicBezTo>
                  <a:cubicBezTo>
                    <a:pt x="921268" y="30759"/>
                    <a:pt x="969235" y="0"/>
                    <a:pt x="1023870" y="0"/>
                  </a:cubicBezTo>
                  <a:cubicBezTo>
                    <a:pt x="1078505" y="0"/>
                    <a:pt x="1126472" y="30759"/>
                    <a:pt x="1149488" y="80232"/>
                  </a:cubicBezTo>
                  <a:cubicBezTo>
                    <a:pt x="1167556" y="119165"/>
                    <a:pt x="1205414" y="143471"/>
                    <a:pt x="1248433" y="143471"/>
                  </a:cubicBezTo>
                  <a:cubicBezTo>
                    <a:pt x="1291453" y="143471"/>
                    <a:pt x="1329311" y="119165"/>
                    <a:pt x="1347379" y="80232"/>
                  </a:cubicBezTo>
                  <a:cubicBezTo>
                    <a:pt x="1370394" y="30759"/>
                    <a:pt x="1418361" y="0"/>
                    <a:pt x="1472997" y="0"/>
                  </a:cubicBezTo>
                  <a:cubicBezTo>
                    <a:pt x="1527632" y="0"/>
                    <a:pt x="1575814" y="30759"/>
                    <a:pt x="1598614" y="80232"/>
                  </a:cubicBezTo>
                  <a:lnTo>
                    <a:pt x="1571942" y="92708"/>
                  </a:lnTo>
                  <a:cubicBezTo>
                    <a:pt x="1553874" y="53775"/>
                    <a:pt x="1515801" y="29469"/>
                    <a:pt x="1472997" y="29469"/>
                  </a:cubicBezTo>
                  <a:cubicBezTo>
                    <a:pt x="1429977" y="29469"/>
                    <a:pt x="1392119" y="53775"/>
                    <a:pt x="1374051" y="92708"/>
                  </a:cubicBezTo>
                  <a:cubicBezTo>
                    <a:pt x="1351251" y="142180"/>
                    <a:pt x="1303069" y="172939"/>
                    <a:pt x="1248648" y="172939"/>
                  </a:cubicBezTo>
                  <a:close/>
                </a:path>
              </a:pathLst>
            </a:custGeom>
            <a:grpFill/>
            <a:ln w="214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7" name="Freeform: Shape 156">
              <a:extLst>
                <a:ext uri="{FF2B5EF4-FFF2-40B4-BE49-F238E27FC236}">
                  <a16:creationId xmlns:a16="http://schemas.microsoft.com/office/drawing/2014/main" id="{47B9190C-E3A6-476A-9BBD-79CC3E7A04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4802" y="1755501"/>
              <a:ext cx="1598829" cy="172724"/>
            </a:xfrm>
            <a:custGeom>
              <a:avLst/>
              <a:gdLst>
                <a:gd name="connsiteX0" fmla="*/ 1248648 w 1598829"/>
                <a:gd name="connsiteY0" fmla="*/ 172724 h 172724"/>
                <a:gd name="connsiteX1" fmla="*/ 1123031 w 1598829"/>
                <a:gd name="connsiteY1" fmla="*/ 92492 h 172724"/>
                <a:gd name="connsiteX2" fmla="*/ 1024085 w 1598829"/>
                <a:gd name="connsiteY2" fmla="*/ 29253 h 172724"/>
                <a:gd name="connsiteX3" fmla="*/ 925140 w 1598829"/>
                <a:gd name="connsiteY3" fmla="*/ 92492 h 172724"/>
                <a:gd name="connsiteX4" fmla="*/ 799522 w 1598829"/>
                <a:gd name="connsiteY4" fmla="*/ 172724 h 172724"/>
                <a:gd name="connsiteX5" fmla="*/ 799522 w 1598829"/>
                <a:gd name="connsiteY5" fmla="*/ 172724 h 172724"/>
                <a:gd name="connsiteX6" fmla="*/ 673905 w 1598829"/>
                <a:gd name="connsiteY6" fmla="*/ 92492 h 172724"/>
                <a:gd name="connsiteX7" fmla="*/ 574959 w 1598829"/>
                <a:gd name="connsiteY7" fmla="*/ 29253 h 172724"/>
                <a:gd name="connsiteX8" fmla="*/ 476014 w 1598829"/>
                <a:gd name="connsiteY8" fmla="*/ 92492 h 172724"/>
                <a:gd name="connsiteX9" fmla="*/ 350396 w 1598829"/>
                <a:gd name="connsiteY9" fmla="*/ 172724 h 172724"/>
                <a:gd name="connsiteX10" fmla="*/ 224778 w 1598829"/>
                <a:gd name="connsiteY10" fmla="*/ 92492 h 172724"/>
                <a:gd name="connsiteX11" fmla="*/ 125833 w 1598829"/>
                <a:gd name="connsiteY11" fmla="*/ 29253 h 172724"/>
                <a:gd name="connsiteX12" fmla="*/ 26887 w 1598829"/>
                <a:gd name="connsiteY12" fmla="*/ 92492 h 172724"/>
                <a:gd name="connsiteX13" fmla="*/ 0 w 1598829"/>
                <a:gd name="connsiteY13" fmla="*/ 80232 h 172724"/>
                <a:gd name="connsiteX14" fmla="*/ 125618 w 1598829"/>
                <a:gd name="connsiteY14" fmla="*/ 0 h 172724"/>
                <a:gd name="connsiteX15" fmla="*/ 251235 w 1598829"/>
                <a:gd name="connsiteY15" fmla="*/ 80232 h 172724"/>
                <a:gd name="connsiteX16" fmla="*/ 350181 w 1598829"/>
                <a:gd name="connsiteY16" fmla="*/ 143471 h 172724"/>
                <a:gd name="connsiteX17" fmla="*/ 449126 w 1598829"/>
                <a:gd name="connsiteY17" fmla="*/ 80232 h 172724"/>
                <a:gd name="connsiteX18" fmla="*/ 574744 w 1598829"/>
                <a:gd name="connsiteY18" fmla="*/ 0 h 172724"/>
                <a:gd name="connsiteX19" fmla="*/ 700362 w 1598829"/>
                <a:gd name="connsiteY19" fmla="*/ 80232 h 172724"/>
                <a:gd name="connsiteX20" fmla="*/ 799307 w 1598829"/>
                <a:gd name="connsiteY20" fmla="*/ 143471 h 172724"/>
                <a:gd name="connsiteX21" fmla="*/ 799307 w 1598829"/>
                <a:gd name="connsiteY21" fmla="*/ 143471 h 172724"/>
                <a:gd name="connsiteX22" fmla="*/ 898253 w 1598829"/>
                <a:gd name="connsiteY22" fmla="*/ 80232 h 172724"/>
                <a:gd name="connsiteX23" fmla="*/ 1024085 w 1598829"/>
                <a:gd name="connsiteY23" fmla="*/ 0 h 172724"/>
                <a:gd name="connsiteX24" fmla="*/ 1149703 w 1598829"/>
                <a:gd name="connsiteY24" fmla="*/ 80232 h 172724"/>
                <a:gd name="connsiteX25" fmla="*/ 1248648 w 1598829"/>
                <a:gd name="connsiteY25" fmla="*/ 143471 h 172724"/>
                <a:gd name="connsiteX26" fmla="*/ 1347594 w 1598829"/>
                <a:gd name="connsiteY26" fmla="*/ 80232 h 172724"/>
                <a:gd name="connsiteX27" fmla="*/ 1473212 w 1598829"/>
                <a:gd name="connsiteY27" fmla="*/ 0 h 172724"/>
                <a:gd name="connsiteX28" fmla="*/ 1598829 w 1598829"/>
                <a:gd name="connsiteY28" fmla="*/ 80232 h 172724"/>
                <a:gd name="connsiteX29" fmla="*/ 1572157 w 1598829"/>
                <a:gd name="connsiteY29" fmla="*/ 92492 h 172724"/>
                <a:gd name="connsiteX30" fmla="*/ 1473212 w 1598829"/>
                <a:gd name="connsiteY30" fmla="*/ 29253 h 172724"/>
                <a:gd name="connsiteX31" fmla="*/ 1374266 w 1598829"/>
                <a:gd name="connsiteY31" fmla="*/ 92492 h 172724"/>
                <a:gd name="connsiteX32" fmla="*/ 1248648 w 1598829"/>
                <a:gd name="connsiteY32" fmla="*/ 172724 h 17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598829" h="172724">
                  <a:moveTo>
                    <a:pt x="1248648" y="172724"/>
                  </a:moveTo>
                  <a:cubicBezTo>
                    <a:pt x="1194229" y="172724"/>
                    <a:pt x="1146046" y="141965"/>
                    <a:pt x="1123031" y="92492"/>
                  </a:cubicBezTo>
                  <a:cubicBezTo>
                    <a:pt x="1104962" y="53560"/>
                    <a:pt x="1067105" y="29253"/>
                    <a:pt x="1024085" y="29253"/>
                  </a:cubicBezTo>
                  <a:cubicBezTo>
                    <a:pt x="981066" y="29253"/>
                    <a:pt x="943208" y="53560"/>
                    <a:pt x="925140" y="92492"/>
                  </a:cubicBezTo>
                  <a:cubicBezTo>
                    <a:pt x="902124" y="141965"/>
                    <a:pt x="853942" y="172724"/>
                    <a:pt x="799522" y="172724"/>
                  </a:cubicBezTo>
                  <a:cubicBezTo>
                    <a:pt x="799522" y="172724"/>
                    <a:pt x="799522" y="172724"/>
                    <a:pt x="799522" y="172724"/>
                  </a:cubicBezTo>
                  <a:cubicBezTo>
                    <a:pt x="744887" y="172724"/>
                    <a:pt x="696920" y="141965"/>
                    <a:pt x="673905" y="92492"/>
                  </a:cubicBezTo>
                  <a:cubicBezTo>
                    <a:pt x="655836" y="53560"/>
                    <a:pt x="617979" y="29253"/>
                    <a:pt x="574959" y="29253"/>
                  </a:cubicBezTo>
                  <a:cubicBezTo>
                    <a:pt x="531939" y="29253"/>
                    <a:pt x="494082" y="53560"/>
                    <a:pt x="476014" y="92492"/>
                  </a:cubicBezTo>
                  <a:cubicBezTo>
                    <a:pt x="452998" y="141965"/>
                    <a:pt x="405031" y="172724"/>
                    <a:pt x="350396" y="172724"/>
                  </a:cubicBezTo>
                  <a:cubicBezTo>
                    <a:pt x="295976" y="172724"/>
                    <a:pt x="247794" y="141965"/>
                    <a:pt x="224778" y="92492"/>
                  </a:cubicBezTo>
                  <a:cubicBezTo>
                    <a:pt x="206710" y="53560"/>
                    <a:pt x="168853" y="29253"/>
                    <a:pt x="125833" y="29253"/>
                  </a:cubicBezTo>
                  <a:cubicBezTo>
                    <a:pt x="82813" y="29253"/>
                    <a:pt x="44956" y="53560"/>
                    <a:pt x="26887" y="92492"/>
                  </a:cubicBezTo>
                  <a:lnTo>
                    <a:pt x="0" y="80232"/>
                  </a:lnTo>
                  <a:cubicBezTo>
                    <a:pt x="23016" y="30759"/>
                    <a:pt x="70983" y="0"/>
                    <a:pt x="125618" y="0"/>
                  </a:cubicBezTo>
                  <a:cubicBezTo>
                    <a:pt x="180253" y="0"/>
                    <a:pt x="228220" y="30759"/>
                    <a:pt x="251235" y="80232"/>
                  </a:cubicBezTo>
                  <a:cubicBezTo>
                    <a:pt x="269304" y="119165"/>
                    <a:pt x="307376" y="143471"/>
                    <a:pt x="350181" y="143471"/>
                  </a:cubicBezTo>
                  <a:cubicBezTo>
                    <a:pt x="393201" y="143471"/>
                    <a:pt x="431058" y="119165"/>
                    <a:pt x="449126" y="80232"/>
                  </a:cubicBezTo>
                  <a:cubicBezTo>
                    <a:pt x="472142" y="30759"/>
                    <a:pt x="520324" y="0"/>
                    <a:pt x="574744" y="0"/>
                  </a:cubicBezTo>
                  <a:cubicBezTo>
                    <a:pt x="629164" y="0"/>
                    <a:pt x="677346" y="30759"/>
                    <a:pt x="700362" y="80232"/>
                  </a:cubicBezTo>
                  <a:cubicBezTo>
                    <a:pt x="718430" y="119165"/>
                    <a:pt x="756287" y="143471"/>
                    <a:pt x="799307" y="143471"/>
                  </a:cubicBezTo>
                  <a:lnTo>
                    <a:pt x="799307" y="143471"/>
                  </a:lnTo>
                  <a:cubicBezTo>
                    <a:pt x="842327" y="143471"/>
                    <a:pt x="880184" y="119165"/>
                    <a:pt x="898253" y="80232"/>
                  </a:cubicBezTo>
                  <a:cubicBezTo>
                    <a:pt x="921483" y="30759"/>
                    <a:pt x="969450" y="0"/>
                    <a:pt x="1024085" y="0"/>
                  </a:cubicBezTo>
                  <a:cubicBezTo>
                    <a:pt x="1078720" y="0"/>
                    <a:pt x="1126688" y="30759"/>
                    <a:pt x="1149703" y="80232"/>
                  </a:cubicBezTo>
                  <a:cubicBezTo>
                    <a:pt x="1167771" y="119165"/>
                    <a:pt x="1205629" y="143471"/>
                    <a:pt x="1248648" y="143471"/>
                  </a:cubicBezTo>
                  <a:cubicBezTo>
                    <a:pt x="1291668" y="143471"/>
                    <a:pt x="1329526" y="119165"/>
                    <a:pt x="1347594" y="80232"/>
                  </a:cubicBezTo>
                  <a:cubicBezTo>
                    <a:pt x="1370610" y="30759"/>
                    <a:pt x="1418792" y="0"/>
                    <a:pt x="1473212" y="0"/>
                  </a:cubicBezTo>
                  <a:cubicBezTo>
                    <a:pt x="1527847" y="0"/>
                    <a:pt x="1576029" y="30759"/>
                    <a:pt x="1598829" y="80232"/>
                  </a:cubicBezTo>
                  <a:lnTo>
                    <a:pt x="1572157" y="92492"/>
                  </a:lnTo>
                  <a:cubicBezTo>
                    <a:pt x="1554089" y="53560"/>
                    <a:pt x="1516016" y="29253"/>
                    <a:pt x="1473212" y="29253"/>
                  </a:cubicBezTo>
                  <a:cubicBezTo>
                    <a:pt x="1430192" y="29253"/>
                    <a:pt x="1392335" y="53560"/>
                    <a:pt x="1374266" y="92492"/>
                  </a:cubicBezTo>
                  <a:cubicBezTo>
                    <a:pt x="1351251" y="141965"/>
                    <a:pt x="1303069" y="172724"/>
                    <a:pt x="1248648" y="172724"/>
                  </a:cubicBezTo>
                  <a:close/>
                </a:path>
              </a:pathLst>
            </a:custGeom>
            <a:grpFill/>
            <a:ln w="214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159" name="Graphic 212">
            <a:extLst>
              <a:ext uri="{FF2B5EF4-FFF2-40B4-BE49-F238E27FC236}">
                <a16:creationId xmlns:a16="http://schemas.microsoft.com/office/drawing/2014/main" id="{CAB9AD4F-A248-4D49-8779-CE40E64C00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93443" y="315927"/>
            <a:ext cx="699150" cy="932200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rgbClr val="FFFFFF"/>
          </a:solidFill>
          <a:ln w="285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161" name="Graphic 212">
            <a:extLst>
              <a:ext uri="{FF2B5EF4-FFF2-40B4-BE49-F238E27FC236}">
                <a16:creationId xmlns:a16="http://schemas.microsoft.com/office/drawing/2014/main" id="{3D4C1981-3D8B-446C-BFAE-E7EE5CF2DD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93443" y="315927"/>
            <a:ext cx="699150" cy="932200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chemeClr val="accent6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A0118C5-4F8D-4CF4-BADD-53FEACC6C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6776" y="694268"/>
            <a:ext cx="2665132" cy="5477932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bg1"/>
                </a:solidFill>
              </a:rPr>
              <a:t>Patient Selection</a:t>
            </a:r>
          </a:p>
        </p:txBody>
      </p:sp>
      <p:grpSp>
        <p:nvGrpSpPr>
          <p:cNvPr id="10" name="Graphic 38">
            <a:extLst>
              <a:ext uri="{FF2B5EF4-FFF2-40B4-BE49-F238E27FC236}">
                <a16:creationId xmlns:a16="http://schemas.microsoft.com/office/drawing/2014/main" id="{1E8369D0-2C3B-4E27-AC6C-A246AC28CD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02912"/>
            <a:ext cx="1432689" cy="709660"/>
            <a:chOff x="2267504" y="2540250"/>
            <a:chExt cx="1990951" cy="739640"/>
          </a:xfrm>
          <a:solidFill>
            <a:schemeClr val="bg1"/>
          </a:solidFill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A3D5586F-4573-4C57-9793-1EBFDC8963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267504" y="2540250"/>
              <a:ext cx="1990951" cy="286230"/>
            </a:xfrm>
            <a:custGeom>
              <a:avLst/>
              <a:gdLst>
                <a:gd name="connsiteX0" fmla="*/ 1489414 w 1990951"/>
                <a:gd name="connsiteY0" fmla="*/ 286231 h 286230"/>
                <a:gd name="connsiteX1" fmla="*/ 1243712 w 1990951"/>
                <a:gd name="connsiteY1" fmla="*/ 40528 h 286230"/>
                <a:gd name="connsiteX2" fmla="*/ 995476 w 1990951"/>
                <a:gd name="connsiteY2" fmla="*/ 286231 h 286230"/>
                <a:gd name="connsiteX3" fmla="*/ 749773 w 1990951"/>
                <a:gd name="connsiteY3" fmla="*/ 40528 h 286230"/>
                <a:gd name="connsiteX4" fmla="*/ 504071 w 1990951"/>
                <a:gd name="connsiteY4" fmla="*/ 286231 h 286230"/>
                <a:gd name="connsiteX5" fmla="*/ 255835 w 1990951"/>
                <a:gd name="connsiteY5" fmla="*/ 40528 h 286230"/>
                <a:gd name="connsiteX6" fmla="*/ 20264 w 1990951"/>
                <a:gd name="connsiteY6" fmla="*/ 276099 h 286230"/>
                <a:gd name="connsiteX7" fmla="*/ 0 w 1990951"/>
                <a:gd name="connsiteY7" fmla="*/ 255835 h 286230"/>
                <a:gd name="connsiteX8" fmla="*/ 255835 w 1990951"/>
                <a:gd name="connsiteY8" fmla="*/ 0 h 286230"/>
                <a:gd name="connsiteX9" fmla="*/ 504071 w 1990951"/>
                <a:gd name="connsiteY9" fmla="*/ 245703 h 286230"/>
                <a:gd name="connsiteX10" fmla="*/ 749773 w 1990951"/>
                <a:gd name="connsiteY10" fmla="*/ 0 h 286230"/>
                <a:gd name="connsiteX11" fmla="*/ 995476 w 1990951"/>
                <a:gd name="connsiteY11" fmla="*/ 245703 h 286230"/>
                <a:gd name="connsiteX12" fmla="*/ 1243712 w 1990951"/>
                <a:gd name="connsiteY12" fmla="*/ 0 h 286230"/>
                <a:gd name="connsiteX13" fmla="*/ 1489414 w 1990951"/>
                <a:gd name="connsiteY13" fmla="*/ 245703 h 286230"/>
                <a:gd name="connsiteX14" fmla="*/ 1735117 w 1990951"/>
                <a:gd name="connsiteY14" fmla="*/ 0 h 286230"/>
                <a:gd name="connsiteX15" fmla="*/ 1990952 w 1990951"/>
                <a:gd name="connsiteY15" fmla="*/ 255835 h 286230"/>
                <a:gd name="connsiteX16" fmla="*/ 1973221 w 1990951"/>
                <a:gd name="connsiteY16" fmla="*/ 276099 h 286230"/>
                <a:gd name="connsiteX17" fmla="*/ 1735117 w 1990951"/>
                <a:gd name="connsiteY17" fmla="*/ 40528 h 286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90951" h="286230">
                  <a:moveTo>
                    <a:pt x="1489414" y="286231"/>
                  </a:moveTo>
                  <a:lnTo>
                    <a:pt x="1243712" y="40528"/>
                  </a:lnTo>
                  <a:lnTo>
                    <a:pt x="995476" y="286231"/>
                  </a:lnTo>
                  <a:lnTo>
                    <a:pt x="749773" y="40528"/>
                  </a:lnTo>
                  <a:lnTo>
                    <a:pt x="504071" y="286231"/>
                  </a:lnTo>
                  <a:lnTo>
                    <a:pt x="255835" y="40528"/>
                  </a:lnTo>
                  <a:lnTo>
                    <a:pt x="20264" y="276099"/>
                  </a:lnTo>
                  <a:lnTo>
                    <a:pt x="0" y="255835"/>
                  </a:lnTo>
                  <a:lnTo>
                    <a:pt x="255835" y="0"/>
                  </a:lnTo>
                  <a:lnTo>
                    <a:pt x="504071" y="245703"/>
                  </a:lnTo>
                  <a:lnTo>
                    <a:pt x="749773" y="0"/>
                  </a:lnTo>
                  <a:lnTo>
                    <a:pt x="995476" y="245703"/>
                  </a:lnTo>
                  <a:lnTo>
                    <a:pt x="1243712" y="0"/>
                  </a:lnTo>
                  <a:lnTo>
                    <a:pt x="1489414" y="245703"/>
                  </a:lnTo>
                  <a:lnTo>
                    <a:pt x="1735117" y="0"/>
                  </a:lnTo>
                  <a:lnTo>
                    <a:pt x="1990952" y="255835"/>
                  </a:lnTo>
                  <a:lnTo>
                    <a:pt x="1973221" y="276099"/>
                  </a:lnTo>
                  <a:lnTo>
                    <a:pt x="1735117" y="40528"/>
                  </a:lnTo>
                  <a:close/>
                </a:path>
              </a:pathLst>
            </a:custGeom>
            <a:grpFill/>
            <a:ln w="253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EED35EF-93A0-4921-941C-ECC67AE2A4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267504" y="2993660"/>
              <a:ext cx="1990951" cy="286230"/>
            </a:xfrm>
            <a:custGeom>
              <a:avLst/>
              <a:gdLst>
                <a:gd name="connsiteX0" fmla="*/ 1489414 w 1990951"/>
                <a:gd name="connsiteY0" fmla="*/ 286231 h 286230"/>
                <a:gd name="connsiteX1" fmla="*/ 1243712 w 1990951"/>
                <a:gd name="connsiteY1" fmla="*/ 40528 h 286230"/>
                <a:gd name="connsiteX2" fmla="*/ 995476 w 1990951"/>
                <a:gd name="connsiteY2" fmla="*/ 286231 h 286230"/>
                <a:gd name="connsiteX3" fmla="*/ 749773 w 1990951"/>
                <a:gd name="connsiteY3" fmla="*/ 40528 h 286230"/>
                <a:gd name="connsiteX4" fmla="*/ 504071 w 1990951"/>
                <a:gd name="connsiteY4" fmla="*/ 286231 h 286230"/>
                <a:gd name="connsiteX5" fmla="*/ 255835 w 1990951"/>
                <a:gd name="connsiteY5" fmla="*/ 40528 h 286230"/>
                <a:gd name="connsiteX6" fmla="*/ 20264 w 1990951"/>
                <a:gd name="connsiteY6" fmla="*/ 276099 h 286230"/>
                <a:gd name="connsiteX7" fmla="*/ 0 w 1990951"/>
                <a:gd name="connsiteY7" fmla="*/ 258368 h 286230"/>
                <a:gd name="connsiteX8" fmla="*/ 255835 w 1990951"/>
                <a:gd name="connsiteY8" fmla="*/ 0 h 286230"/>
                <a:gd name="connsiteX9" fmla="*/ 504071 w 1990951"/>
                <a:gd name="connsiteY9" fmla="*/ 248236 h 286230"/>
                <a:gd name="connsiteX10" fmla="*/ 749773 w 1990951"/>
                <a:gd name="connsiteY10" fmla="*/ 0 h 286230"/>
                <a:gd name="connsiteX11" fmla="*/ 995476 w 1990951"/>
                <a:gd name="connsiteY11" fmla="*/ 248236 h 286230"/>
                <a:gd name="connsiteX12" fmla="*/ 1243712 w 1990951"/>
                <a:gd name="connsiteY12" fmla="*/ 0 h 286230"/>
                <a:gd name="connsiteX13" fmla="*/ 1489414 w 1990951"/>
                <a:gd name="connsiteY13" fmla="*/ 248236 h 286230"/>
                <a:gd name="connsiteX14" fmla="*/ 1735117 w 1990951"/>
                <a:gd name="connsiteY14" fmla="*/ 0 h 286230"/>
                <a:gd name="connsiteX15" fmla="*/ 1990952 w 1990951"/>
                <a:gd name="connsiteY15" fmla="*/ 258368 h 286230"/>
                <a:gd name="connsiteX16" fmla="*/ 1973221 w 1990951"/>
                <a:gd name="connsiteY16" fmla="*/ 276099 h 286230"/>
                <a:gd name="connsiteX17" fmla="*/ 1735117 w 1990951"/>
                <a:gd name="connsiteY17" fmla="*/ 40528 h 286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90951" h="286230">
                  <a:moveTo>
                    <a:pt x="1489414" y="286231"/>
                  </a:moveTo>
                  <a:lnTo>
                    <a:pt x="1243712" y="40528"/>
                  </a:lnTo>
                  <a:lnTo>
                    <a:pt x="995476" y="286231"/>
                  </a:lnTo>
                  <a:lnTo>
                    <a:pt x="749773" y="40528"/>
                  </a:lnTo>
                  <a:lnTo>
                    <a:pt x="504071" y="286231"/>
                  </a:lnTo>
                  <a:lnTo>
                    <a:pt x="255835" y="40528"/>
                  </a:lnTo>
                  <a:lnTo>
                    <a:pt x="20264" y="276099"/>
                  </a:lnTo>
                  <a:lnTo>
                    <a:pt x="0" y="258368"/>
                  </a:lnTo>
                  <a:lnTo>
                    <a:pt x="255835" y="0"/>
                  </a:lnTo>
                  <a:lnTo>
                    <a:pt x="504071" y="248236"/>
                  </a:lnTo>
                  <a:lnTo>
                    <a:pt x="749773" y="0"/>
                  </a:lnTo>
                  <a:lnTo>
                    <a:pt x="995476" y="248236"/>
                  </a:lnTo>
                  <a:lnTo>
                    <a:pt x="1243712" y="0"/>
                  </a:lnTo>
                  <a:lnTo>
                    <a:pt x="1489414" y="248236"/>
                  </a:lnTo>
                  <a:lnTo>
                    <a:pt x="1735117" y="0"/>
                  </a:lnTo>
                  <a:lnTo>
                    <a:pt x="1990952" y="258368"/>
                  </a:lnTo>
                  <a:lnTo>
                    <a:pt x="1973221" y="276099"/>
                  </a:lnTo>
                  <a:lnTo>
                    <a:pt x="1735117" y="40528"/>
                  </a:lnTo>
                  <a:close/>
                </a:path>
              </a:pathLst>
            </a:custGeom>
            <a:grpFill/>
            <a:ln w="253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4" name="Graphic 4">
            <a:extLst>
              <a:ext uri="{FF2B5EF4-FFF2-40B4-BE49-F238E27FC236}">
                <a16:creationId xmlns:a16="http://schemas.microsoft.com/office/drawing/2014/main" id="{C6F74901-2A71-43C3-837C-27CCD6B6D6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553033" y="2203010"/>
            <a:ext cx="731374" cy="975171"/>
            <a:chOff x="5829300" y="3162300"/>
            <a:chExt cx="532256" cy="532257"/>
          </a:xfrm>
          <a:solidFill>
            <a:schemeClr val="bg1"/>
          </a:solidFill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A92DF49A-063A-4F60-BE30-D268264925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9208" y="3192208"/>
              <a:ext cx="112966" cy="112966"/>
            </a:xfrm>
            <a:custGeom>
              <a:avLst/>
              <a:gdLst>
                <a:gd name="connsiteX0" fmla="*/ 112967 w 112966"/>
                <a:gd name="connsiteY0" fmla="*/ 0 h 112966"/>
                <a:gd name="connsiteX1" fmla="*/ 0 w 112966"/>
                <a:gd name="connsiteY1" fmla="*/ 112967 h 112966"/>
                <a:gd name="connsiteX2" fmla="*/ 112967 w 112966"/>
                <a:gd name="connsiteY2" fmla="*/ 0 h 112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2966" h="112966">
                  <a:moveTo>
                    <a:pt x="112967" y="0"/>
                  </a:moveTo>
                  <a:lnTo>
                    <a:pt x="0" y="112967"/>
                  </a:lnTo>
                  <a:cubicBezTo>
                    <a:pt x="25356" y="64747"/>
                    <a:pt x="64747" y="25356"/>
                    <a:pt x="11296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70DCBBE0-7DEE-43ED-BEE3-ABB179CFC1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31205" y="3164205"/>
              <a:ext cx="230314" cy="230314"/>
            </a:xfrm>
            <a:custGeom>
              <a:avLst/>
              <a:gdLst>
                <a:gd name="connsiteX0" fmla="*/ 230314 w 230314"/>
                <a:gd name="connsiteY0" fmla="*/ 0 h 230314"/>
                <a:gd name="connsiteX1" fmla="*/ 0 w 230314"/>
                <a:gd name="connsiteY1" fmla="*/ 230314 h 230314"/>
                <a:gd name="connsiteX2" fmla="*/ 3524 w 230314"/>
                <a:gd name="connsiteY2" fmla="*/ 209550 h 230314"/>
                <a:gd name="connsiteX3" fmla="*/ 209550 w 230314"/>
                <a:gd name="connsiteY3" fmla="*/ 3524 h 230314"/>
                <a:gd name="connsiteX4" fmla="*/ 230314 w 230314"/>
                <a:gd name="connsiteY4" fmla="*/ 0 h 230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0314" h="230314">
                  <a:moveTo>
                    <a:pt x="230314" y="0"/>
                  </a:moveTo>
                  <a:lnTo>
                    <a:pt x="0" y="230314"/>
                  </a:lnTo>
                  <a:cubicBezTo>
                    <a:pt x="953" y="223361"/>
                    <a:pt x="2095" y="216408"/>
                    <a:pt x="3524" y="209550"/>
                  </a:cubicBezTo>
                  <a:lnTo>
                    <a:pt x="209550" y="3524"/>
                  </a:lnTo>
                  <a:cubicBezTo>
                    <a:pt x="216408" y="2095"/>
                    <a:pt x="223361" y="953"/>
                    <a:pt x="230314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539FE8DF-D1B2-4074-9BDF-C458EA0123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29300" y="3162300"/>
              <a:ext cx="294131" cy="294131"/>
            </a:xfrm>
            <a:custGeom>
              <a:avLst/>
              <a:gdLst>
                <a:gd name="connsiteX0" fmla="*/ 294132 w 294131"/>
                <a:gd name="connsiteY0" fmla="*/ 1238 h 294131"/>
                <a:gd name="connsiteX1" fmla="*/ 1238 w 294131"/>
                <a:gd name="connsiteY1" fmla="*/ 294132 h 294131"/>
                <a:gd name="connsiteX2" fmla="*/ 0 w 294131"/>
                <a:gd name="connsiteY2" fmla="*/ 278225 h 294131"/>
                <a:gd name="connsiteX3" fmla="*/ 278225 w 294131"/>
                <a:gd name="connsiteY3" fmla="*/ 0 h 294131"/>
                <a:gd name="connsiteX4" fmla="*/ 294132 w 294131"/>
                <a:gd name="connsiteY4" fmla="*/ 1238 h 294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131" h="294131">
                  <a:moveTo>
                    <a:pt x="294132" y="1238"/>
                  </a:moveTo>
                  <a:lnTo>
                    <a:pt x="1238" y="294132"/>
                  </a:lnTo>
                  <a:cubicBezTo>
                    <a:pt x="667" y="288893"/>
                    <a:pt x="0" y="283559"/>
                    <a:pt x="0" y="278225"/>
                  </a:cubicBezTo>
                  <a:lnTo>
                    <a:pt x="278225" y="0"/>
                  </a:lnTo>
                  <a:cubicBezTo>
                    <a:pt x="283559" y="0"/>
                    <a:pt x="288893" y="667"/>
                    <a:pt x="294132" y="123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61C143B5-6E24-417D-A035-65747A8E9D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37205" y="3170110"/>
              <a:ext cx="337184" cy="337280"/>
            </a:xfrm>
            <a:custGeom>
              <a:avLst/>
              <a:gdLst>
                <a:gd name="connsiteX0" fmla="*/ 337185 w 337184"/>
                <a:gd name="connsiteY0" fmla="*/ 3905 h 337280"/>
                <a:gd name="connsiteX1" fmla="*/ 3810 w 337184"/>
                <a:gd name="connsiteY1" fmla="*/ 337280 h 337280"/>
                <a:gd name="connsiteX2" fmla="*/ 0 w 337184"/>
                <a:gd name="connsiteY2" fmla="*/ 323850 h 337280"/>
                <a:gd name="connsiteX3" fmla="*/ 323850 w 337184"/>
                <a:gd name="connsiteY3" fmla="*/ 0 h 337280"/>
                <a:gd name="connsiteX4" fmla="*/ 337185 w 337184"/>
                <a:gd name="connsiteY4" fmla="*/ 3905 h 337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7184" h="337280">
                  <a:moveTo>
                    <a:pt x="337185" y="3905"/>
                  </a:moveTo>
                  <a:lnTo>
                    <a:pt x="3810" y="337280"/>
                  </a:lnTo>
                  <a:cubicBezTo>
                    <a:pt x="2381" y="332899"/>
                    <a:pt x="1143" y="328422"/>
                    <a:pt x="0" y="323850"/>
                  </a:cubicBezTo>
                  <a:lnTo>
                    <a:pt x="323850" y="0"/>
                  </a:lnTo>
                  <a:cubicBezTo>
                    <a:pt x="328327" y="1715"/>
                    <a:pt x="332804" y="2477"/>
                    <a:pt x="337185" y="3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0331ED8C-8819-4FFB-BF3C-FDA6A90D4B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3207" y="3186207"/>
              <a:ext cx="364617" cy="364617"/>
            </a:xfrm>
            <a:custGeom>
              <a:avLst/>
              <a:gdLst>
                <a:gd name="connsiteX0" fmla="*/ 364617 w 364617"/>
                <a:gd name="connsiteY0" fmla="*/ 5620 h 364617"/>
                <a:gd name="connsiteX1" fmla="*/ 5620 w 364617"/>
                <a:gd name="connsiteY1" fmla="*/ 364617 h 364617"/>
                <a:gd name="connsiteX2" fmla="*/ 0 w 364617"/>
                <a:gd name="connsiteY2" fmla="*/ 353187 h 364617"/>
                <a:gd name="connsiteX3" fmla="*/ 353187 w 364617"/>
                <a:gd name="connsiteY3" fmla="*/ 0 h 364617"/>
                <a:gd name="connsiteX4" fmla="*/ 364617 w 364617"/>
                <a:gd name="connsiteY4" fmla="*/ 5620 h 364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4617" h="364617">
                  <a:moveTo>
                    <a:pt x="364617" y="5620"/>
                  </a:moveTo>
                  <a:lnTo>
                    <a:pt x="5620" y="364617"/>
                  </a:lnTo>
                  <a:cubicBezTo>
                    <a:pt x="3620" y="360902"/>
                    <a:pt x="1715" y="357092"/>
                    <a:pt x="0" y="353187"/>
                  </a:cubicBezTo>
                  <a:lnTo>
                    <a:pt x="353187" y="0"/>
                  </a:lnTo>
                  <a:cubicBezTo>
                    <a:pt x="357092" y="1715"/>
                    <a:pt x="360902" y="3715"/>
                    <a:pt x="364617" y="562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2A39574D-5ECC-4A94-9CB6-646D90DA5A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75305" y="3208305"/>
              <a:ext cx="380238" cy="380238"/>
            </a:xfrm>
            <a:custGeom>
              <a:avLst/>
              <a:gdLst>
                <a:gd name="connsiteX0" fmla="*/ 380238 w 380238"/>
                <a:gd name="connsiteY0" fmla="*/ 7239 h 380238"/>
                <a:gd name="connsiteX1" fmla="*/ 7239 w 380238"/>
                <a:gd name="connsiteY1" fmla="*/ 380238 h 380238"/>
                <a:gd name="connsiteX2" fmla="*/ 0 w 380238"/>
                <a:gd name="connsiteY2" fmla="*/ 370713 h 380238"/>
                <a:gd name="connsiteX3" fmla="*/ 370237 w 380238"/>
                <a:gd name="connsiteY3" fmla="*/ 0 h 380238"/>
                <a:gd name="connsiteX4" fmla="*/ 380238 w 380238"/>
                <a:gd name="connsiteY4" fmla="*/ 7239 h 380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0238" h="380238">
                  <a:moveTo>
                    <a:pt x="380238" y="7239"/>
                  </a:moveTo>
                  <a:lnTo>
                    <a:pt x="7239" y="380238"/>
                  </a:lnTo>
                  <a:cubicBezTo>
                    <a:pt x="4763" y="377000"/>
                    <a:pt x="2381" y="373571"/>
                    <a:pt x="0" y="370713"/>
                  </a:cubicBezTo>
                  <a:lnTo>
                    <a:pt x="370237" y="0"/>
                  </a:lnTo>
                  <a:cubicBezTo>
                    <a:pt x="373571" y="2381"/>
                    <a:pt x="377000" y="4763"/>
                    <a:pt x="380238" y="723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6A73D6F7-977D-4026-8F68-CA63C162C6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02832" y="3235832"/>
              <a:ext cx="385191" cy="385191"/>
            </a:xfrm>
            <a:custGeom>
              <a:avLst/>
              <a:gdLst>
                <a:gd name="connsiteX0" fmla="*/ 380905 w 385191"/>
                <a:gd name="connsiteY0" fmla="*/ 4286 h 385191"/>
                <a:gd name="connsiteX1" fmla="*/ 385191 w 385191"/>
                <a:gd name="connsiteY1" fmla="*/ 8573 h 385191"/>
                <a:gd name="connsiteX2" fmla="*/ 8573 w 385191"/>
                <a:gd name="connsiteY2" fmla="*/ 385191 h 385191"/>
                <a:gd name="connsiteX3" fmla="*/ 4286 w 385191"/>
                <a:gd name="connsiteY3" fmla="*/ 380905 h 385191"/>
                <a:gd name="connsiteX4" fmla="*/ 0 w 385191"/>
                <a:gd name="connsiteY4" fmla="*/ 376523 h 385191"/>
                <a:gd name="connsiteX5" fmla="*/ 376523 w 385191"/>
                <a:gd name="connsiteY5" fmla="*/ 0 h 385191"/>
                <a:gd name="connsiteX6" fmla="*/ 380905 w 385191"/>
                <a:gd name="connsiteY6" fmla="*/ 4286 h 385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5191" h="385191">
                  <a:moveTo>
                    <a:pt x="380905" y="4286"/>
                  </a:moveTo>
                  <a:lnTo>
                    <a:pt x="385191" y="8573"/>
                  </a:lnTo>
                  <a:lnTo>
                    <a:pt x="8573" y="385191"/>
                  </a:lnTo>
                  <a:lnTo>
                    <a:pt x="4286" y="380905"/>
                  </a:lnTo>
                  <a:cubicBezTo>
                    <a:pt x="2762" y="379476"/>
                    <a:pt x="1334" y="377952"/>
                    <a:pt x="0" y="376523"/>
                  </a:cubicBezTo>
                  <a:lnTo>
                    <a:pt x="376523" y="0"/>
                  </a:lnTo>
                  <a:cubicBezTo>
                    <a:pt x="377952" y="1334"/>
                    <a:pt x="379476" y="2667"/>
                    <a:pt x="380905" y="428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56348370-4FD9-4A99-BB05-944D5B0B0E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35789" y="3268313"/>
              <a:ext cx="379761" cy="380237"/>
            </a:xfrm>
            <a:custGeom>
              <a:avLst/>
              <a:gdLst>
                <a:gd name="connsiteX0" fmla="*/ 372428 w 379761"/>
                <a:gd name="connsiteY0" fmla="*/ 0 h 380237"/>
                <a:gd name="connsiteX1" fmla="*/ 379762 w 379761"/>
                <a:gd name="connsiteY1" fmla="*/ 9525 h 380237"/>
                <a:gd name="connsiteX2" fmla="*/ 9525 w 379761"/>
                <a:gd name="connsiteY2" fmla="*/ 380238 h 380237"/>
                <a:gd name="connsiteX3" fmla="*/ 0 w 379761"/>
                <a:gd name="connsiteY3" fmla="*/ 372904 h 38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9761" h="380237">
                  <a:moveTo>
                    <a:pt x="372428" y="0"/>
                  </a:moveTo>
                  <a:cubicBezTo>
                    <a:pt x="374999" y="3239"/>
                    <a:pt x="377381" y="6572"/>
                    <a:pt x="379762" y="9525"/>
                  </a:cubicBezTo>
                  <a:lnTo>
                    <a:pt x="9525" y="380238"/>
                  </a:lnTo>
                  <a:cubicBezTo>
                    <a:pt x="6096" y="377857"/>
                    <a:pt x="2762" y="375476"/>
                    <a:pt x="0" y="37290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D1146D46-43DB-4487-A191-0970511C33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2841" y="3305841"/>
              <a:ext cx="364807" cy="364807"/>
            </a:xfrm>
            <a:custGeom>
              <a:avLst/>
              <a:gdLst>
                <a:gd name="connsiteX0" fmla="*/ 359188 w 364807"/>
                <a:gd name="connsiteY0" fmla="*/ 0 h 364807"/>
                <a:gd name="connsiteX1" fmla="*/ 364808 w 364807"/>
                <a:gd name="connsiteY1" fmla="*/ 11621 h 364807"/>
                <a:gd name="connsiteX2" fmla="*/ 11621 w 364807"/>
                <a:gd name="connsiteY2" fmla="*/ 364808 h 364807"/>
                <a:gd name="connsiteX3" fmla="*/ 0 w 364807"/>
                <a:gd name="connsiteY3" fmla="*/ 359188 h 364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4807" h="364807">
                  <a:moveTo>
                    <a:pt x="359188" y="0"/>
                  </a:moveTo>
                  <a:cubicBezTo>
                    <a:pt x="361188" y="3905"/>
                    <a:pt x="362998" y="7715"/>
                    <a:pt x="364808" y="11621"/>
                  </a:cubicBezTo>
                  <a:lnTo>
                    <a:pt x="11621" y="364808"/>
                  </a:lnTo>
                  <a:cubicBezTo>
                    <a:pt x="7715" y="362998"/>
                    <a:pt x="3905" y="361188"/>
                    <a:pt x="0" y="35918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517B7142-9D64-4D34-B23C-9471326AD6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16370" y="3349466"/>
              <a:ext cx="337280" cy="337280"/>
            </a:xfrm>
            <a:custGeom>
              <a:avLst/>
              <a:gdLst>
                <a:gd name="connsiteX0" fmla="*/ 333470 w 337280"/>
                <a:gd name="connsiteY0" fmla="*/ 0 h 337280"/>
                <a:gd name="connsiteX1" fmla="*/ 337280 w 337280"/>
                <a:gd name="connsiteY1" fmla="*/ 13430 h 337280"/>
                <a:gd name="connsiteX2" fmla="*/ 13430 w 337280"/>
                <a:gd name="connsiteY2" fmla="*/ 337280 h 337280"/>
                <a:gd name="connsiteX3" fmla="*/ 0 w 337280"/>
                <a:gd name="connsiteY3" fmla="*/ 333470 h 337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7280" h="337280">
                  <a:moveTo>
                    <a:pt x="333470" y="0"/>
                  </a:moveTo>
                  <a:cubicBezTo>
                    <a:pt x="334899" y="4382"/>
                    <a:pt x="336137" y="8858"/>
                    <a:pt x="337280" y="13430"/>
                  </a:cubicBezTo>
                  <a:lnTo>
                    <a:pt x="13430" y="337280"/>
                  </a:lnTo>
                  <a:cubicBezTo>
                    <a:pt x="8858" y="336137"/>
                    <a:pt x="4382" y="334899"/>
                    <a:pt x="0" y="33347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E8EB71CD-AB26-440E-A0D5-E1081DB55A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67329" y="3400425"/>
              <a:ext cx="294227" cy="294132"/>
            </a:xfrm>
            <a:custGeom>
              <a:avLst/>
              <a:gdLst>
                <a:gd name="connsiteX0" fmla="*/ 292989 w 294227"/>
                <a:gd name="connsiteY0" fmla="*/ 0 h 294132"/>
                <a:gd name="connsiteX1" fmla="*/ 294227 w 294227"/>
                <a:gd name="connsiteY1" fmla="*/ 15907 h 294132"/>
                <a:gd name="connsiteX2" fmla="*/ 15907 w 294227"/>
                <a:gd name="connsiteY2" fmla="*/ 294132 h 294132"/>
                <a:gd name="connsiteX3" fmla="*/ 0 w 294227"/>
                <a:gd name="connsiteY3" fmla="*/ 292894 h 294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4227" h="294132">
                  <a:moveTo>
                    <a:pt x="292989" y="0"/>
                  </a:moveTo>
                  <a:cubicBezTo>
                    <a:pt x="293561" y="5334"/>
                    <a:pt x="293942" y="10668"/>
                    <a:pt x="294227" y="15907"/>
                  </a:cubicBezTo>
                  <a:lnTo>
                    <a:pt x="15907" y="294132"/>
                  </a:lnTo>
                  <a:cubicBezTo>
                    <a:pt x="10668" y="294132"/>
                    <a:pt x="5334" y="293465"/>
                    <a:pt x="0" y="29289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34423BD2-7458-4680-AF49-5013C9D30E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29337" y="3462337"/>
              <a:ext cx="230314" cy="230314"/>
            </a:xfrm>
            <a:custGeom>
              <a:avLst/>
              <a:gdLst>
                <a:gd name="connsiteX0" fmla="*/ 230315 w 230314"/>
                <a:gd name="connsiteY0" fmla="*/ 0 h 230314"/>
                <a:gd name="connsiteX1" fmla="*/ 226886 w 230314"/>
                <a:gd name="connsiteY1" fmla="*/ 20574 h 230314"/>
                <a:gd name="connsiteX2" fmla="*/ 20669 w 230314"/>
                <a:gd name="connsiteY2" fmla="*/ 226790 h 230314"/>
                <a:gd name="connsiteX3" fmla="*/ 0 w 230314"/>
                <a:gd name="connsiteY3" fmla="*/ 230315 h 230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0314" h="230314">
                  <a:moveTo>
                    <a:pt x="230315" y="0"/>
                  </a:moveTo>
                  <a:cubicBezTo>
                    <a:pt x="229457" y="6953"/>
                    <a:pt x="228314" y="13716"/>
                    <a:pt x="226886" y="20574"/>
                  </a:cubicBezTo>
                  <a:lnTo>
                    <a:pt x="20669" y="226790"/>
                  </a:lnTo>
                  <a:cubicBezTo>
                    <a:pt x="13811" y="228314"/>
                    <a:pt x="6953" y="229457"/>
                    <a:pt x="0" y="23031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25547DC8-8B87-4446-9CC9-65AF04A5FE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18682" y="3551682"/>
              <a:ext cx="112871" cy="112871"/>
            </a:xfrm>
            <a:custGeom>
              <a:avLst/>
              <a:gdLst>
                <a:gd name="connsiteX0" fmla="*/ 112871 w 112871"/>
                <a:gd name="connsiteY0" fmla="*/ 0 h 112871"/>
                <a:gd name="connsiteX1" fmla="*/ 0 w 112871"/>
                <a:gd name="connsiteY1" fmla="*/ 112871 h 112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871" h="112871">
                  <a:moveTo>
                    <a:pt x="112871" y="0"/>
                  </a:moveTo>
                  <a:cubicBezTo>
                    <a:pt x="87618" y="48239"/>
                    <a:pt x="48239" y="87618"/>
                    <a:pt x="0" y="11287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9" name="Oval 28">
            <a:extLst>
              <a:ext uri="{FF2B5EF4-FFF2-40B4-BE49-F238E27FC236}">
                <a16:creationId xmlns:a16="http://schemas.microsoft.com/office/drawing/2014/main" id="{EC11F68A-CC71-4196-BBF3-20CDCD75D4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626" y="4752208"/>
            <a:ext cx="273766" cy="365021"/>
          </a:xfrm>
          <a:prstGeom prst="ellipse">
            <a:avLst/>
          </a:prstGeom>
          <a:solidFill>
            <a:srgbClr val="FFFFFF"/>
          </a:solidFill>
          <a:ln w="285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085F9950-F10E-4E64-962B-F7034578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626" y="4752208"/>
            <a:ext cx="273766" cy="365021"/>
          </a:xfrm>
          <a:prstGeom prst="ellipse">
            <a:avLst/>
          </a:prstGeom>
          <a:solidFill>
            <a:schemeClr val="accent2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6151" y="1130846"/>
            <a:ext cx="3912879" cy="4351338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bg1"/>
                </a:solidFill>
              </a:rPr>
              <a:t>Mild–moderate degeneration</a:t>
            </a:r>
          </a:p>
          <a:p>
            <a:pPr lvl="1"/>
            <a:r>
              <a:rPr lang="en-US">
                <a:solidFill>
                  <a:schemeClr val="bg1"/>
                </a:solidFill>
              </a:rPr>
              <a:t>Failed conservative therapy</a:t>
            </a:r>
          </a:p>
          <a:p>
            <a:pPr lvl="1"/>
            <a:r>
              <a:rPr lang="en-US">
                <a:solidFill>
                  <a:schemeClr val="bg1"/>
                </a:solidFill>
              </a:rPr>
              <a:t>No active malignancy or infection</a:t>
            </a:r>
          </a:p>
          <a:p>
            <a:pPr lvl="1"/>
            <a:r>
              <a:rPr lang="en-US">
                <a:solidFill>
                  <a:schemeClr val="bg1"/>
                </a:solidFill>
              </a:rPr>
              <a:t>Realistic expectations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7AE9375-4664-4DB2-922D-2782A6E439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69925"/>
            <a:ext cx="3381709" cy="1325563"/>
          </a:xfrm>
        </p:spPr>
        <p:txBody>
          <a:bodyPr anchor="b">
            <a:normAutofit/>
          </a:bodyPr>
          <a:lstStyle/>
          <a:p>
            <a:pPr algn="r">
              <a:lnSpc>
                <a:spcPct val="90000"/>
              </a:lnSpc>
            </a:pPr>
            <a:r>
              <a:rPr lang="en-US" sz="4100">
                <a:solidFill>
                  <a:schemeClr val="bg1"/>
                </a:solidFill>
              </a:rPr>
              <a:t>Regulatory Considerations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E504C98-6397-41C1-A8D8-2D9C4ED307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94657" y="2026340"/>
            <a:ext cx="3915702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4500" y="2398957"/>
            <a:ext cx="7054999" cy="3526144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FDA minimal manipulation guidelines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361 vs 351 product classification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State NP scope compliance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Thorough informed consent required</a:t>
            </a:r>
          </a:p>
          <a:p>
            <a:pPr lvl="2"/>
            <a:r>
              <a:rPr lang="en-US" dirty="0">
                <a:solidFill>
                  <a:schemeClr val="bg1"/>
                </a:solidFill>
              </a:rPr>
              <a:t>Must know it is an experimental treatment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DD005C1-8C51-42D6-9BEE-B9B8384974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4654" y="115193"/>
            <a:ext cx="8954691" cy="662761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0605" y="1450655"/>
            <a:ext cx="2949023" cy="395669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>
                <a:solidFill>
                  <a:schemeClr val="bg1"/>
                </a:solidFill>
              </a:rPr>
              <a:t>Workflow Integration – Orthopedic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67633D1-6EE6-4118-B9F0-B363477BEE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60605" y="1450655"/>
            <a:ext cx="2949023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AD7FFC6-42A9-49CB-B5E9-B3F6B03833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60605" y="5408571"/>
            <a:ext cx="2949023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0" y="1108061"/>
            <a:ext cx="3756675" cy="4571972"/>
          </a:xfrm>
        </p:spPr>
        <p:txBody>
          <a:bodyPr anchor="ctr">
            <a:norm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Patient screening &amp; imaging</a:t>
            </a:r>
          </a:p>
          <a:p>
            <a:pPr lvl="1"/>
            <a:r>
              <a:rPr lang="en-US" sz="2000" dirty="0">
                <a:solidFill>
                  <a:schemeClr val="bg1"/>
                </a:solidFill>
              </a:rPr>
              <a:t>Procedure protocol</a:t>
            </a:r>
          </a:p>
          <a:p>
            <a:pPr lvl="1"/>
            <a:r>
              <a:rPr lang="en-US" sz="2000" dirty="0">
                <a:solidFill>
                  <a:schemeClr val="bg1"/>
                </a:solidFill>
              </a:rPr>
              <a:t>Post-procedure rehab</a:t>
            </a:r>
          </a:p>
          <a:p>
            <a:pPr lvl="1"/>
            <a:r>
              <a:rPr lang="en-US" sz="2000" dirty="0">
                <a:solidFill>
                  <a:schemeClr val="bg1"/>
                </a:solidFill>
              </a:rPr>
              <a:t>Follow-up at 6 weeks, 3 months, 6 months</a:t>
            </a:r>
          </a:p>
          <a:p>
            <a:pPr lvl="1"/>
            <a:r>
              <a:rPr lang="en-US" sz="2000" dirty="0">
                <a:solidFill>
                  <a:schemeClr val="bg1"/>
                </a:solidFill>
              </a:rPr>
              <a:t>Rehab/Therapy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7AE9375-4664-4DB2-922D-2782A6E439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69925"/>
            <a:ext cx="3381709" cy="1325563"/>
          </a:xfrm>
        </p:spPr>
        <p:txBody>
          <a:bodyPr anchor="b">
            <a:normAutofit/>
          </a:bodyPr>
          <a:lstStyle/>
          <a:p>
            <a:pPr algn="r">
              <a:lnSpc>
                <a:spcPct val="90000"/>
              </a:lnSpc>
            </a:pPr>
            <a:r>
              <a:rPr lang="en-US" sz="2800">
                <a:solidFill>
                  <a:schemeClr val="bg1"/>
                </a:solidFill>
              </a:rPr>
              <a:t>Workflow Integration – Aesthetic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E504C98-6397-41C1-A8D8-2D9C4ED307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94657" y="2026340"/>
            <a:ext cx="3915702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4500" y="2398957"/>
            <a:ext cx="7054999" cy="3526144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Consultation &amp; imaging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Combination therapy planning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Photo documentation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Ultrasound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Maintenance every 6–12 months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DD005C1-8C51-42D6-9BEE-B9B8384974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4654" y="115193"/>
            <a:ext cx="8954691" cy="662761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7AE9375-4664-4DB2-922D-2782A6E439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69925"/>
            <a:ext cx="3381709" cy="1325563"/>
          </a:xfrm>
        </p:spPr>
        <p:txBody>
          <a:bodyPr anchor="b">
            <a:normAutofit/>
          </a:bodyPr>
          <a:lstStyle/>
          <a:p>
            <a:pPr algn="r">
              <a:lnSpc>
                <a:spcPct val="90000"/>
              </a:lnSpc>
            </a:pPr>
            <a:r>
              <a:rPr lang="en-US" sz="2800">
                <a:solidFill>
                  <a:schemeClr val="bg1"/>
                </a:solidFill>
              </a:rPr>
              <a:t>Functional Medicine Integration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E504C98-6397-41C1-A8D8-2D9C4ED307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94657" y="2026340"/>
            <a:ext cx="3915702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4500" y="2398957"/>
            <a:ext cx="7054999" cy="3526144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Optimize Vitamin D, Omega-3, glycemic control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Correct deficiencies before biologics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Track inflammatory markers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Symptom tracking over 3–6 months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DD005C1-8C51-42D6-9BEE-B9B8384974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4654" y="115193"/>
            <a:ext cx="8954691" cy="662761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AA72BD9-2C5A-4EDC-931F-5AA08EACA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05BF4D1-B27D-020C-0A8D-8A9AC01EC14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4847" r="21866" b="-1"/>
          <a:stretch>
            <a:fillRect/>
          </a:stretch>
        </p:blipFill>
        <p:spPr>
          <a:xfrm>
            <a:off x="2641851" y="10"/>
            <a:ext cx="6502149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D3981AC-7B61-4947-BCF3-F7AA7FA385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7317451" cy="6858000"/>
          </a:xfrm>
          <a:prstGeom prst="rect">
            <a:avLst/>
          </a:prstGeom>
          <a:gradFill>
            <a:gsLst>
              <a:gs pos="58000">
                <a:schemeClr val="tx1"/>
              </a:gs>
              <a:gs pos="35000">
                <a:schemeClr val="tx1">
                  <a:alpha val="78000"/>
                </a:schemeClr>
              </a:gs>
              <a:gs pos="19000">
                <a:schemeClr val="tx1">
                  <a:alpha val="38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8320" y="1161288"/>
            <a:ext cx="2578608" cy="1124712"/>
          </a:xfrm>
        </p:spPr>
        <p:txBody>
          <a:bodyPr anchor="b">
            <a:normAutofit/>
          </a:bodyPr>
          <a:lstStyle/>
          <a:p>
            <a:r>
              <a:rPr lang="en-US" sz="2400">
                <a:solidFill>
                  <a:schemeClr val="bg1"/>
                </a:solidFill>
              </a:rPr>
              <a:t>Adjunctive Therapies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87775" y="674370"/>
            <a:ext cx="73152" cy="4114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183" y="2443480"/>
            <a:ext cx="2475738" cy="9144"/>
          </a:xfrm>
          <a:prstGeom prst="rect">
            <a:avLst/>
          </a:prstGeom>
          <a:solidFill>
            <a:schemeClr val="tx1"/>
          </a:solidFill>
          <a:ln w="3175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8320" y="2718054"/>
            <a:ext cx="2579180" cy="3207258"/>
          </a:xfrm>
        </p:spPr>
        <p:txBody>
          <a:bodyPr anchor="t">
            <a:normAutofit/>
          </a:bodyPr>
          <a:lstStyle/>
          <a:p>
            <a:r>
              <a:rPr lang="en-US" sz="1800" dirty="0">
                <a:solidFill>
                  <a:schemeClr val="bg1"/>
                </a:solidFill>
              </a:rPr>
              <a:t>Physical therapy</a:t>
            </a:r>
          </a:p>
          <a:p>
            <a:pPr lvl="1"/>
            <a:r>
              <a:rPr lang="en-US" sz="1800" dirty="0">
                <a:solidFill>
                  <a:schemeClr val="bg1"/>
                </a:solidFill>
              </a:rPr>
              <a:t>Red light therapy</a:t>
            </a:r>
          </a:p>
          <a:p>
            <a:pPr lvl="1"/>
            <a:r>
              <a:rPr lang="en-US" sz="1800" dirty="0">
                <a:solidFill>
                  <a:schemeClr val="bg1"/>
                </a:solidFill>
              </a:rPr>
              <a:t>Shockwave therapy</a:t>
            </a:r>
          </a:p>
          <a:p>
            <a:pPr lvl="1"/>
            <a:r>
              <a:rPr lang="en-US" sz="1800" dirty="0">
                <a:solidFill>
                  <a:schemeClr val="bg1"/>
                </a:solidFill>
              </a:rPr>
              <a:t>Anti-inflammatory nutrition protocols</a:t>
            </a:r>
          </a:p>
          <a:p>
            <a:pPr lvl="1"/>
            <a:r>
              <a:rPr lang="en-US" sz="1800" dirty="0">
                <a:solidFill>
                  <a:schemeClr val="bg1"/>
                </a:solidFill>
              </a:rPr>
              <a:t>Peptides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0605" y="1450655"/>
            <a:ext cx="2949023" cy="395669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>
                <a:solidFill>
                  <a:schemeClr val="bg1"/>
                </a:solidFill>
              </a:rPr>
              <a:t>Business Integration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67633D1-6EE6-4118-B9F0-B363477BEE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60605" y="1450655"/>
            <a:ext cx="2949023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AD7FFC6-42A9-49CB-B5E9-B3F6B03833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60605" y="5408571"/>
            <a:ext cx="2949023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0" y="1108061"/>
            <a:ext cx="3756675" cy="4571972"/>
          </a:xfrm>
        </p:spPr>
        <p:txBody>
          <a:bodyPr anchor="ctr">
            <a:norm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Cash-pay model common</a:t>
            </a:r>
          </a:p>
          <a:p>
            <a:pPr lvl="1"/>
            <a:r>
              <a:rPr lang="en-US" sz="2000" dirty="0">
                <a:solidFill>
                  <a:schemeClr val="bg1"/>
                </a:solidFill>
              </a:rPr>
              <a:t>Package pricing strategies</a:t>
            </a:r>
          </a:p>
          <a:p>
            <a:pPr lvl="1"/>
            <a:r>
              <a:rPr lang="en-US" sz="2000" dirty="0">
                <a:solidFill>
                  <a:schemeClr val="bg1"/>
                </a:solidFill>
              </a:rPr>
              <a:t>Membership regenerative programs</a:t>
            </a:r>
          </a:p>
          <a:p>
            <a:pPr lvl="1"/>
            <a:r>
              <a:rPr lang="en-US" sz="2000" dirty="0">
                <a:solidFill>
                  <a:schemeClr val="bg1"/>
                </a:solidFill>
              </a:rPr>
              <a:t>High patient retention potential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0605" y="1450655"/>
            <a:ext cx="2949023" cy="395669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900">
                <a:solidFill>
                  <a:schemeClr val="bg1"/>
                </a:solidFill>
              </a:rPr>
              <a:t>Learning Objectives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67633D1-6EE6-4118-B9F0-B363477BEE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60605" y="1450655"/>
            <a:ext cx="2949023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AD7FFC6-42A9-49CB-B5E9-B3F6B03833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60605" y="5408571"/>
            <a:ext cx="2949023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0" y="1108061"/>
            <a:ext cx="3756675" cy="4571972"/>
          </a:xfrm>
        </p:spPr>
        <p:txBody>
          <a:bodyPr anchor="ctr">
            <a:normAutofit/>
          </a:bodyPr>
          <a:lstStyle/>
          <a:p>
            <a:r>
              <a:rPr lang="en-US" sz="1800" dirty="0">
                <a:solidFill>
                  <a:schemeClr val="bg1"/>
                </a:solidFill>
              </a:rPr>
              <a:t>Define stem cell categories used clinically</a:t>
            </a:r>
          </a:p>
          <a:p>
            <a:r>
              <a:rPr lang="en-US" sz="1800" dirty="0">
                <a:solidFill>
                  <a:schemeClr val="bg1"/>
                </a:solidFill>
              </a:rPr>
              <a:t>Pathways of healing</a:t>
            </a:r>
          </a:p>
          <a:p>
            <a:r>
              <a:rPr lang="en-US" sz="1800" dirty="0">
                <a:solidFill>
                  <a:schemeClr val="bg1"/>
                </a:solidFill>
              </a:rPr>
              <a:t>Identify evidence-based indications</a:t>
            </a:r>
          </a:p>
          <a:p>
            <a:r>
              <a:rPr lang="en-US" sz="1800" dirty="0">
                <a:solidFill>
                  <a:schemeClr val="bg1"/>
                </a:solidFill>
              </a:rPr>
              <a:t>Understand regulatory considerations</a:t>
            </a:r>
          </a:p>
          <a:p>
            <a:r>
              <a:rPr lang="en-US" sz="1800" dirty="0">
                <a:solidFill>
                  <a:schemeClr val="bg1"/>
                </a:solidFill>
              </a:rPr>
              <a:t>Integrate regenerative therapies into NP practice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0605" y="1450655"/>
            <a:ext cx="2949023" cy="3956690"/>
          </a:xfrm>
        </p:spPr>
        <p:txBody>
          <a:bodyPr anchor="ctr">
            <a:normAutofit/>
          </a:bodyPr>
          <a:lstStyle/>
          <a:p>
            <a:r>
              <a:rPr lang="en-US" sz="3900">
                <a:solidFill>
                  <a:schemeClr val="bg1"/>
                </a:solidFill>
              </a:rPr>
              <a:t>Risk Management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67633D1-6EE6-4118-B9F0-B363477BEE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60605" y="1450655"/>
            <a:ext cx="2949023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AD7FFC6-42A9-49CB-B5E9-B3F6B03833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60605" y="5408571"/>
            <a:ext cx="2949023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0" y="1108061"/>
            <a:ext cx="3756675" cy="4571972"/>
          </a:xfrm>
        </p:spPr>
        <p:txBody>
          <a:bodyPr anchor="ctr">
            <a:norm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Detailed documentation</a:t>
            </a:r>
          </a:p>
          <a:p>
            <a:pPr lvl="1"/>
            <a:r>
              <a:rPr lang="en-US" sz="2400" dirty="0">
                <a:solidFill>
                  <a:schemeClr val="bg1"/>
                </a:solidFill>
              </a:rPr>
              <a:t>Informed consent</a:t>
            </a:r>
          </a:p>
          <a:p>
            <a:pPr lvl="1"/>
            <a:r>
              <a:rPr lang="en-US" sz="2400" dirty="0">
                <a:solidFill>
                  <a:schemeClr val="bg1"/>
                </a:solidFill>
              </a:rPr>
              <a:t>Complication monitoring</a:t>
            </a:r>
          </a:p>
          <a:p>
            <a:pPr lvl="1"/>
            <a:r>
              <a:rPr lang="en-US" sz="2400" dirty="0">
                <a:solidFill>
                  <a:schemeClr val="bg1"/>
                </a:solidFill>
              </a:rPr>
              <a:t>Avoid exaggerated marketing claims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7AE9375-4664-4DB2-922D-2782A6E439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1976" y="1250575"/>
            <a:ext cx="3453205" cy="4163210"/>
          </a:xfrm>
        </p:spPr>
        <p:txBody>
          <a:bodyPr anchor="ctr">
            <a:normAutofit/>
          </a:bodyPr>
          <a:lstStyle/>
          <a:p>
            <a:r>
              <a:rPr lang="en-US" sz="6000">
                <a:solidFill>
                  <a:schemeClr val="bg1"/>
                </a:solidFill>
              </a:rPr>
              <a:t>Key Takeaways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2C57604-0CFD-4023-B9BD-107166A253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4857" y="1100949"/>
            <a:ext cx="3747444" cy="4462463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19918" y="860612"/>
            <a:ext cx="3598431" cy="5023821"/>
          </a:xfrm>
        </p:spPr>
        <p:txBody>
          <a:bodyPr anchor="ctr">
            <a:norm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Primary benefit = signaling effects</a:t>
            </a:r>
          </a:p>
          <a:p>
            <a:pPr lvl="1"/>
            <a:r>
              <a:rPr lang="en-US" sz="2000" dirty="0">
                <a:solidFill>
                  <a:schemeClr val="bg1"/>
                </a:solidFill>
              </a:rPr>
              <a:t>Strongest evidence in orthopedic care</a:t>
            </a:r>
          </a:p>
          <a:p>
            <a:pPr lvl="1"/>
            <a:r>
              <a:rPr lang="en-US" sz="2000" dirty="0">
                <a:solidFill>
                  <a:schemeClr val="bg1"/>
                </a:solidFill>
              </a:rPr>
              <a:t>Aesthetic &amp; functional uses growing</a:t>
            </a:r>
          </a:p>
          <a:p>
            <a:pPr lvl="1"/>
            <a:r>
              <a:rPr lang="en-US" sz="2000" dirty="0">
                <a:solidFill>
                  <a:schemeClr val="bg1"/>
                </a:solidFill>
              </a:rPr>
              <a:t>Compliance protects your license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Yellow and blue symbols">
            <a:extLst>
              <a:ext uri="{FF2B5EF4-FFF2-40B4-BE49-F238E27FC236}">
                <a16:creationId xmlns:a16="http://schemas.microsoft.com/office/drawing/2014/main" id="{C8557D58-E5CA-76F7-3D51-AC409456F08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44" r="27135" b="1"/>
          <a:stretch>
            <a:fillRect/>
          </a:stretch>
        </p:blipFill>
        <p:spPr>
          <a:xfrm>
            <a:off x="2642616" y="10"/>
            <a:ext cx="6501384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7004404" cy="6858000"/>
          </a:xfrm>
          <a:prstGeom prst="rect">
            <a:avLst/>
          </a:prstGeom>
          <a:gradFill>
            <a:gsLst>
              <a:gs pos="58000">
                <a:schemeClr val="tx1"/>
              </a:gs>
              <a:gs pos="33000">
                <a:schemeClr val="tx1">
                  <a:alpha val="64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485" y="1122363"/>
            <a:ext cx="301752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 defTabSz="914400">
              <a:lnSpc>
                <a:spcPct val="90000"/>
              </a:lnSpc>
            </a:pPr>
            <a:r>
              <a:rPr lang="en-US" sz="4200">
                <a:solidFill>
                  <a:schemeClr val="bg1"/>
                </a:solidFill>
              </a:rPr>
              <a:t>Questions &amp; Discussion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485" y="4872922"/>
            <a:ext cx="3017519" cy="1208141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defTabSz="914400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sz="1700">
                <a:solidFill>
                  <a:schemeClr val="bg1"/>
                </a:solidFill>
              </a:rPr>
              <a:t>Thank you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51653" y="434802"/>
            <a:ext cx="146304" cy="52806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0771" y="4546920"/>
            <a:ext cx="298323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448721"/>
            <a:ext cx="3530753" cy="1225650"/>
          </a:xfrm>
        </p:spPr>
        <p:txBody>
          <a:bodyPr anchor="b">
            <a:normAutofit/>
          </a:bodyPr>
          <a:lstStyle/>
          <a:p>
            <a:r>
              <a:rPr lang="en-US" sz="3300">
                <a:solidFill>
                  <a:schemeClr val="bg1"/>
                </a:solidFill>
              </a:rPr>
              <a:t>What Are Stem Cells?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EA38897-7BA3-4408-8083-3235339C4A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23904" y="1749756"/>
            <a:ext cx="3538728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326" y="1909192"/>
            <a:ext cx="3439885" cy="3647710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Undifferentiated cells capable of self-renewal</a:t>
            </a:r>
          </a:p>
          <a:p>
            <a:pPr lvl="1"/>
            <a:r>
              <a:rPr lang="en-US" sz="2400" dirty="0">
                <a:solidFill>
                  <a:schemeClr val="bg1"/>
                </a:solidFill>
              </a:rPr>
              <a:t>Differentiate into specialized cells</a:t>
            </a:r>
          </a:p>
          <a:p>
            <a:pPr lvl="1"/>
            <a:r>
              <a:rPr lang="en-US" sz="2400" dirty="0">
                <a:solidFill>
                  <a:schemeClr val="bg1"/>
                </a:solidFill>
              </a:rPr>
              <a:t>Act primarily via paracrine signaling</a:t>
            </a:r>
          </a:p>
          <a:p>
            <a:pPr lvl="1"/>
            <a:r>
              <a:rPr lang="en-US" sz="2400" dirty="0">
                <a:solidFill>
                  <a:schemeClr val="bg1"/>
                </a:solidFill>
              </a:rPr>
              <a:t>Immunomodulation and growth factor secretion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11AD06B-AB20-4097-8606-5DA00DBACE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25520" y="5707672"/>
            <a:ext cx="3535498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DNA helix in abstract form">
            <a:extLst>
              <a:ext uri="{FF2B5EF4-FFF2-40B4-BE49-F238E27FC236}">
                <a16:creationId xmlns:a16="http://schemas.microsoft.com/office/drawing/2014/main" id="{9C84D5B8-B842-F5CE-05EF-5CD22E98C3E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1410" r="31410"/>
          <a:stretch/>
        </p:blipFill>
        <p:spPr>
          <a:xfrm>
            <a:off x="4894089" y="10"/>
            <a:ext cx="4249911" cy="685799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7AE9375-4664-4DB2-922D-2782A6E439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69925"/>
            <a:ext cx="3381709" cy="1325563"/>
          </a:xfrm>
        </p:spPr>
        <p:txBody>
          <a:bodyPr anchor="b">
            <a:normAutofit/>
          </a:bodyPr>
          <a:lstStyle/>
          <a:p>
            <a:pPr algn="r">
              <a:lnSpc>
                <a:spcPct val="90000"/>
              </a:lnSpc>
            </a:pPr>
            <a:r>
              <a:rPr lang="en-US" sz="3700">
                <a:solidFill>
                  <a:schemeClr val="bg1"/>
                </a:solidFill>
              </a:rPr>
              <a:t>Types of Stem Cells in Practice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E504C98-6397-41C1-A8D8-2D9C4ED307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94657" y="2026340"/>
            <a:ext cx="3915702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4500" y="2398957"/>
            <a:ext cx="7054999" cy="3526144"/>
          </a:xfrm>
        </p:spPr>
        <p:txBody>
          <a:bodyPr>
            <a:normAutofit lnSpcReduction="10000"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Adult Mesenchymal Stem Cells (MSCs)</a:t>
            </a:r>
          </a:p>
          <a:p>
            <a:pPr lvl="1"/>
            <a:r>
              <a:rPr lang="en-US" sz="2400" dirty="0">
                <a:solidFill>
                  <a:schemeClr val="bg1"/>
                </a:solidFill>
              </a:rPr>
              <a:t>Hematopoietic stem cells</a:t>
            </a:r>
          </a:p>
          <a:p>
            <a:pPr lvl="2"/>
            <a:r>
              <a:rPr lang="en-US" dirty="0">
                <a:solidFill>
                  <a:schemeClr val="bg1"/>
                </a:solidFill>
              </a:rPr>
              <a:t>Types of harvesting</a:t>
            </a:r>
          </a:p>
          <a:p>
            <a:pPr lvl="1"/>
            <a:r>
              <a:rPr lang="en-US" sz="2400" dirty="0">
                <a:solidFill>
                  <a:schemeClr val="bg1"/>
                </a:solidFill>
              </a:rPr>
              <a:t>Perinatal / birth tissue-derived products</a:t>
            </a:r>
          </a:p>
          <a:p>
            <a:pPr lvl="2"/>
            <a:r>
              <a:rPr lang="en-US" dirty="0">
                <a:solidFill>
                  <a:schemeClr val="bg1"/>
                </a:solidFill>
              </a:rPr>
              <a:t>Cord blood</a:t>
            </a:r>
          </a:p>
          <a:p>
            <a:pPr lvl="2"/>
            <a:r>
              <a:rPr lang="en-US" dirty="0">
                <a:solidFill>
                  <a:schemeClr val="bg1"/>
                </a:solidFill>
              </a:rPr>
              <a:t>Umbilical tissue</a:t>
            </a:r>
          </a:p>
          <a:p>
            <a:pPr lvl="2"/>
            <a:r>
              <a:rPr lang="en-US" dirty="0">
                <a:solidFill>
                  <a:schemeClr val="bg1"/>
                </a:solidFill>
              </a:rPr>
              <a:t>Wharton’s jelly</a:t>
            </a:r>
          </a:p>
          <a:p>
            <a:pPr lvl="1"/>
            <a:r>
              <a:rPr lang="en-US" sz="2400" dirty="0">
                <a:solidFill>
                  <a:schemeClr val="bg1"/>
                </a:solidFill>
              </a:rPr>
              <a:t>Autologous vs Allogeneic source</a:t>
            </a:r>
            <a:r>
              <a:rPr lang="en-US" sz="1700" dirty="0">
                <a:solidFill>
                  <a:schemeClr val="bg1"/>
                </a:solidFill>
              </a:rPr>
              <a:t>s</a:t>
            </a:r>
          </a:p>
          <a:p>
            <a:pPr lvl="2"/>
            <a:endParaRPr lang="en-US" sz="1300" dirty="0">
              <a:solidFill>
                <a:schemeClr val="bg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DD005C1-8C51-42D6-9BEE-B9B8384974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4654" y="115193"/>
            <a:ext cx="8954691" cy="662761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7AE9375-4664-4DB2-922D-2782A6E439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69925"/>
            <a:ext cx="3381709" cy="1325563"/>
          </a:xfrm>
        </p:spPr>
        <p:txBody>
          <a:bodyPr anchor="b">
            <a:normAutofit fontScale="90000"/>
          </a:bodyPr>
          <a:lstStyle/>
          <a:p>
            <a:pPr algn="r">
              <a:lnSpc>
                <a:spcPct val="90000"/>
              </a:lnSpc>
            </a:pPr>
            <a:r>
              <a:rPr lang="en-US" dirty="0">
                <a:solidFill>
                  <a:schemeClr val="bg1"/>
                </a:solidFill>
              </a:rPr>
              <a:t>Mechanism of Action for Stem Cells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E504C98-6397-41C1-A8D8-2D9C4ED307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94657" y="2026340"/>
            <a:ext cx="3915702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4500" y="2398957"/>
            <a:ext cx="7054999" cy="3526144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Altering inflammatory pathways</a:t>
            </a:r>
          </a:p>
          <a:p>
            <a:r>
              <a:rPr lang="en-US" sz="2800" dirty="0">
                <a:solidFill>
                  <a:schemeClr val="bg1"/>
                </a:solidFill>
              </a:rPr>
              <a:t>Tissue repair stimulation and remodeling</a:t>
            </a:r>
          </a:p>
          <a:p>
            <a:r>
              <a:rPr lang="en-US" sz="2800" dirty="0">
                <a:solidFill>
                  <a:schemeClr val="bg1"/>
                </a:solidFill>
              </a:rPr>
              <a:t>Angiogenesis stimulation</a:t>
            </a:r>
          </a:p>
          <a:p>
            <a:r>
              <a:rPr lang="en-US" sz="2800" dirty="0">
                <a:solidFill>
                  <a:schemeClr val="bg1"/>
                </a:solidFill>
              </a:rPr>
              <a:t>Recruitment of native repair cells</a:t>
            </a:r>
          </a:p>
          <a:p>
            <a:r>
              <a:rPr lang="en-US" sz="2800" dirty="0">
                <a:solidFill>
                  <a:schemeClr val="bg1"/>
                </a:solidFill>
              </a:rPr>
              <a:t>Reset immune signaling</a:t>
            </a:r>
          </a:p>
          <a:p>
            <a:pPr marL="457200" lvl="1" indent="0">
              <a:buNone/>
            </a:pPr>
            <a:endParaRPr lang="en-US" sz="1700" dirty="0">
              <a:solidFill>
                <a:schemeClr val="bg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DD005C1-8C51-42D6-9BEE-B9B8384974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4654" y="115193"/>
            <a:ext cx="8954691" cy="662761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7AE9375-4664-4DB2-922D-2782A6E439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F62BFA4-100B-EED9-3AE9-1735019648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669925"/>
            <a:ext cx="3381709" cy="1325563"/>
          </a:xfrm>
        </p:spPr>
        <p:txBody>
          <a:bodyPr anchor="b">
            <a:normAutofit/>
          </a:bodyPr>
          <a:lstStyle/>
          <a:p>
            <a:pPr algn="r"/>
            <a:r>
              <a:rPr lang="en-US">
                <a:solidFill>
                  <a:schemeClr val="bg1"/>
                </a:solidFill>
              </a:rPr>
              <a:t>Breakdown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E504C98-6397-41C1-A8D8-2D9C4ED307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94657" y="2026340"/>
            <a:ext cx="3915702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662DE4-CAD0-9BED-9F6A-25B098C789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4500" y="2398957"/>
            <a:ext cx="7054999" cy="3526144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Chronic pain/condition now becomes acute</a:t>
            </a:r>
          </a:p>
          <a:p>
            <a:r>
              <a:rPr lang="en-US" sz="2800" dirty="0">
                <a:solidFill>
                  <a:schemeClr val="bg1"/>
                </a:solidFill>
              </a:rPr>
              <a:t>Allows for healing cascade to commence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Ex. Burn/Cut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DD005C1-8C51-42D6-9BEE-B9B8384974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4654" y="115193"/>
            <a:ext cx="8954691" cy="662761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4904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FB5B0058-AF13-4859-B429-4EDDE2A26F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9DAFCFB-6DA8-6AB9-CBBA-FCBF26A0DE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49677" y="949325"/>
            <a:ext cx="6053779" cy="2387600"/>
          </a:xfrm>
        </p:spPr>
        <p:txBody>
          <a:bodyPr>
            <a:normAutofit/>
          </a:bodyPr>
          <a:lstStyle/>
          <a:p>
            <a:pPr algn="l"/>
            <a:r>
              <a:rPr lang="en-US" sz="5700">
                <a:solidFill>
                  <a:schemeClr val="bg1"/>
                </a:solidFill>
              </a:rPr>
              <a:t>*Biggest Takeaway*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D16CB10-FB68-5D79-DC80-6D8C820FAB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49676" y="3429000"/>
            <a:ext cx="6053773" cy="1655762"/>
          </a:xfrm>
        </p:spPr>
        <p:txBody>
          <a:bodyPr>
            <a:normAutofit/>
          </a:bodyPr>
          <a:lstStyle/>
          <a:p>
            <a:pPr algn="l"/>
            <a:r>
              <a:rPr lang="en-US" sz="2800">
                <a:solidFill>
                  <a:schemeClr val="bg1"/>
                </a:solidFill>
              </a:rPr>
              <a:t>Most clinical benefits are received through signaling, not cell replacement!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C4521DE-248E-440D-AAD6-FD9E7D34B3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38963" y="0"/>
            <a:ext cx="0" cy="685800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442C13FA-4C0F-42D0-9626-5BA6040D8C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6252485"/>
            <a:ext cx="914400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57397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A7AE9375-4664-4DB2-922D-2782A6E439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23E9EC-6F5A-076A-0667-425599BACD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669925"/>
            <a:ext cx="3381709" cy="1325563"/>
          </a:xfrm>
        </p:spPr>
        <p:txBody>
          <a:bodyPr anchor="b">
            <a:normAutofit/>
          </a:bodyPr>
          <a:lstStyle/>
          <a:p>
            <a:pPr algn="r"/>
            <a:r>
              <a:rPr lang="en-US">
                <a:solidFill>
                  <a:schemeClr val="bg1"/>
                </a:solidFill>
              </a:rPr>
              <a:t>PRP and PRF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EE504C98-6397-41C1-A8D8-2D9C4ED307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94657" y="2026340"/>
            <a:ext cx="3915702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84FB469F-9D05-E56A-B41E-337AFA6CD8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4500" y="2398957"/>
            <a:ext cx="7054999" cy="3526144"/>
          </a:xfrm>
        </p:spPr>
        <p:txBody>
          <a:bodyPr>
            <a:normAutofit/>
          </a:bodyPr>
          <a:lstStyle/>
          <a:p>
            <a:r>
              <a:rPr lang="en-US" sz="1700">
                <a:solidFill>
                  <a:schemeClr val="bg1"/>
                </a:solidFill>
              </a:rPr>
              <a:t>Platelet Rich Plasma</a:t>
            </a:r>
          </a:p>
          <a:p>
            <a:pPr lvl="1"/>
            <a:r>
              <a:rPr lang="en-US" sz="1700">
                <a:solidFill>
                  <a:schemeClr val="bg1"/>
                </a:solidFill>
              </a:rPr>
              <a:t>Faster response time</a:t>
            </a:r>
          </a:p>
          <a:p>
            <a:pPr lvl="1"/>
            <a:r>
              <a:rPr lang="en-US" sz="1700">
                <a:solidFill>
                  <a:schemeClr val="bg1"/>
                </a:solidFill>
              </a:rPr>
              <a:t>Angiogenic, cell proliferation</a:t>
            </a:r>
          </a:p>
          <a:p>
            <a:pPr lvl="1"/>
            <a:r>
              <a:rPr lang="en-US" sz="1700">
                <a:solidFill>
                  <a:schemeClr val="bg1"/>
                </a:solidFill>
              </a:rPr>
              <a:t>Hair, Ortho</a:t>
            </a:r>
          </a:p>
          <a:p>
            <a:r>
              <a:rPr lang="en-US" sz="1700">
                <a:solidFill>
                  <a:schemeClr val="bg1"/>
                </a:solidFill>
              </a:rPr>
              <a:t>Platelet rich Fibrin</a:t>
            </a:r>
          </a:p>
          <a:p>
            <a:pPr lvl="1"/>
            <a:r>
              <a:rPr lang="en-US" sz="1700">
                <a:solidFill>
                  <a:schemeClr val="bg1"/>
                </a:solidFill>
              </a:rPr>
              <a:t>Longer benefits</a:t>
            </a:r>
          </a:p>
          <a:p>
            <a:pPr lvl="1"/>
            <a:r>
              <a:rPr lang="en-US" sz="1700">
                <a:solidFill>
                  <a:schemeClr val="bg1"/>
                </a:solidFill>
              </a:rPr>
              <a:t>Stays at site, improves cell to tissue interaction</a:t>
            </a:r>
          </a:p>
          <a:p>
            <a:pPr lvl="1"/>
            <a:r>
              <a:rPr lang="en-US" sz="1700">
                <a:solidFill>
                  <a:schemeClr val="bg1"/>
                </a:solidFill>
              </a:rPr>
              <a:t>Aesthetics, wounds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DD005C1-8C51-42D6-9BEE-B9B8384974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4654" y="115193"/>
            <a:ext cx="8954691" cy="662761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7631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AA72BD9-2C5A-4EDC-931F-5AA08EACA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The radiologic figure of a skeleton">
            <a:extLst>
              <a:ext uri="{FF2B5EF4-FFF2-40B4-BE49-F238E27FC236}">
                <a16:creationId xmlns:a16="http://schemas.microsoft.com/office/drawing/2014/main" id="{9A9B5907-59FD-FF37-5504-9A551296D7B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188" r="-1" b="-1"/>
          <a:stretch>
            <a:fillRect/>
          </a:stretch>
        </p:blipFill>
        <p:spPr>
          <a:xfrm>
            <a:off x="2641851" y="10"/>
            <a:ext cx="6502149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D3981AC-7B61-4947-BCF3-F7AA7FA385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7317451" cy="6858000"/>
          </a:xfrm>
          <a:prstGeom prst="rect">
            <a:avLst/>
          </a:prstGeom>
          <a:gradFill>
            <a:gsLst>
              <a:gs pos="58000">
                <a:schemeClr val="tx1"/>
              </a:gs>
              <a:gs pos="35000">
                <a:schemeClr val="tx1">
                  <a:alpha val="78000"/>
                </a:schemeClr>
              </a:gs>
              <a:gs pos="19000">
                <a:schemeClr val="tx1">
                  <a:alpha val="38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8320" y="1161288"/>
            <a:ext cx="2578608" cy="1124712"/>
          </a:xfrm>
        </p:spPr>
        <p:txBody>
          <a:bodyPr anchor="b">
            <a:normAutofit/>
          </a:bodyPr>
          <a:lstStyle/>
          <a:p>
            <a:r>
              <a:rPr lang="en-US" sz="2400">
                <a:solidFill>
                  <a:schemeClr val="bg1"/>
                </a:solidFill>
              </a:rPr>
              <a:t>Orthopedic &amp; MSK Indications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87775" y="674370"/>
            <a:ext cx="73152" cy="4114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183" y="2443480"/>
            <a:ext cx="2475738" cy="9144"/>
          </a:xfrm>
          <a:prstGeom prst="rect">
            <a:avLst/>
          </a:prstGeom>
          <a:solidFill>
            <a:schemeClr val="tx1"/>
          </a:solidFill>
          <a:ln w="3175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8320" y="2718054"/>
            <a:ext cx="2579180" cy="3207258"/>
          </a:xfrm>
        </p:spPr>
        <p:txBody>
          <a:bodyPr anchor="t">
            <a:norm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Osteoarthritis (knee, hip, shoulder)</a:t>
            </a:r>
          </a:p>
          <a:p>
            <a:pPr lvl="1"/>
            <a:r>
              <a:rPr lang="en-US" sz="2000" dirty="0">
                <a:solidFill>
                  <a:schemeClr val="bg1"/>
                </a:solidFill>
              </a:rPr>
              <a:t>Tendinopathy</a:t>
            </a:r>
          </a:p>
          <a:p>
            <a:pPr lvl="1"/>
            <a:r>
              <a:rPr lang="en-US" sz="2000" dirty="0">
                <a:solidFill>
                  <a:schemeClr val="bg1"/>
                </a:solidFill>
              </a:rPr>
              <a:t>Ligament injuries</a:t>
            </a:r>
          </a:p>
          <a:p>
            <a:pPr lvl="1"/>
            <a:r>
              <a:rPr lang="en-US" sz="2000" dirty="0">
                <a:solidFill>
                  <a:schemeClr val="bg1"/>
                </a:solidFill>
              </a:rPr>
              <a:t>Degenerative disc disease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</TotalTime>
  <Words>424</Words>
  <Application>Microsoft Office PowerPoint</Application>
  <PresentationFormat>On-screen Show (4:3)</PresentationFormat>
  <Paragraphs>114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5" baseType="lpstr">
      <vt:lpstr>Arial</vt:lpstr>
      <vt:lpstr>Calibri</vt:lpstr>
      <vt:lpstr>Office Theme</vt:lpstr>
      <vt:lpstr>Regenerative Therapies in Advanced Practice    Ashly Yount FNP-BC</vt:lpstr>
      <vt:lpstr>Learning Objectives</vt:lpstr>
      <vt:lpstr>What Are Stem Cells?</vt:lpstr>
      <vt:lpstr>Types of Stem Cells in Practice</vt:lpstr>
      <vt:lpstr>Mechanism of Action for Stem Cells</vt:lpstr>
      <vt:lpstr>Breakdown</vt:lpstr>
      <vt:lpstr>*Biggest Takeaway*</vt:lpstr>
      <vt:lpstr>PRP and PRF</vt:lpstr>
      <vt:lpstr>Orthopedic &amp; MSK Indications</vt:lpstr>
      <vt:lpstr>Functional Medicine Applications</vt:lpstr>
      <vt:lpstr>Aesthetic Applications</vt:lpstr>
      <vt:lpstr>Hair Restoration Uses</vt:lpstr>
      <vt:lpstr>Patient Selection</vt:lpstr>
      <vt:lpstr>Regulatory Considerations</vt:lpstr>
      <vt:lpstr>Workflow Integration – Orthopedic</vt:lpstr>
      <vt:lpstr>Workflow Integration – Aesthetic</vt:lpstr>
      <vt:lpstr>Functional Medicine Integration</vt:lpstr>
      <vt:lpstr>Adjunctive Therapies</vt:lpstr>
      <vt:lpstr>Business Integration</vt:lpstr>
      <vt:lpstr>Risk Management</vt:lpstr>
      <vt:lpstr>Key Takeaways</vt:lpstr>
      <vt:lpstr>Questions &amp; Discussion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Jase Yount</cp:lastModifiedBy>
  <cp:revision>6</cp:revision>
  <dcterms:created xsi:type="dcterms:W3CDTF">2013-01-27T09:14:16Z</dcterms:created>
  <dcterms:modified xsi:type="dcterms:W3CDTF">2026-05-11T11:45:23Z</dcterms:modified>
  <cp:category/>
</cp:coreProperties>
</file>