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gzMGvWTAVlWGiV22ga1hIho+9h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64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3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4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2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2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3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 rot="-298">
            <a:off x="529000" y="1779899"/>
            <a:ext cx="6927300" cy="67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Testosterone Therapy in Primary Care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 rot="578" flipH="1">
            <a:off x="1006644" y="4031888"/>
            <a:ext cx="8916900" cy="67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John HIPES APRN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680132" y="2905046"/>
            <a:ext cx="9144000" cy="67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THE HYPE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LH &amp; FSH Interpretation</a:t>
            </a:r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 LH/FSH = Primary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Low/Normal LH/FSH = Secondary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Estradiol &amp; Aromatization</a:t>
            </a:r>
            <a:endParaRPr/>
          </a:p>
        </p:txBody>
      </p:sp>
      <p:sp>
        <p:nvSpPr>
          <p:cNvPr id="146" name="Google Shape;146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Conversion via aromatase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Higher in obesity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not reflexively suppress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Treatment Overview</a:t>
            </a:r>
            <a:endParaRPr/>
          </a:p>
        </p:txBody>
      </p:sp>
      <p:sp>
        <p:nvSpPr>
          <p:cNvPr id="152" name="Google Shape;152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Confirm diagnosis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 lifestyle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Shared decision-making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 Testosterone</a:t>
            </a:r>
            <a:endParaRPr/>
          </a:p>
        </p:txBody>
      </p:sp>
      <p:sp>
        <p:nvSpPr>
          <p:cNvPr id="158" name="Google Shape;158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Cypionate/Enanthate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Weekly or divided dosing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 peaks &amp; troughs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Microdosing Strategy</a:t>
            </a:r>
            <a:endParaRPr/>
          </a:p>
        </p:txBody>
      </p:sp>
      <p:sp>
        <p:nvSpPr>
          <p:cNvPr id="164" name="Google Shape;164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Smaller, frequent doses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stable levels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Transdermal Options</a:t>
            </a:r>
            <a:endParaRPr/>
          </a:p>
        </p:txBody>
      </p:sp>
      <p:sp>
        <p:nvSpPr>
          <p:cNvPr id="170" name="Google Shape;170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Daily application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Variable absorption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Transfer risk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Clomiphene</a:t>
            </a:r>
            <a:endParaRPr/>
          </a:p>
        </p:txBody>
      </p:sp>
      <p:sp>
        <p:nvSpPr>
          <p:cNvPr id="176" name="Google Shape;176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Stimulates endogenous production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Preserves fertility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Lifestyle Matters</a:t>
            </a:r>
            <a:endParaRPr/>
          </a:p>
        </p:txBody>
      </p:sp>
      <p:sp>
        <p:nvSpPr>
          <p:cNvPr id="182" name="Google Shape;182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Weight loss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Resistance training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Sleep optimization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Monitoring Protocol</a:t>
            </a:r>
            <a:endParaRPr/>
          </a:p>
        </p:txBody>
      </p:sp>
      <p:sp>
        <p:nvSpPr>
          <p:cNvPr id="188" name="Google Shape;188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Baseline CBC, PSA, CMP, Lipids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Recheck at 3–6 months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Annual monitoring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Polycythemia</a:t>
            </a:r>
            <a:endParaRPr/>
          </a:p>
        </p:txBody>
      </p:sp>
      <p:sp>
        <p:nvSpPr>
          <p:cNvPr id="194" name="Google Shape;194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 hematocrit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Adjust dose if &gt;52–54%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Learning Objectives</a:t>
            </a:r>
            <a:endParaRPr/>
          </a:p>
        </p:txBody>
      </p:sp>
      <p:sp>
        <p:nvSpPr>
          <p:cNvPr id="92" name="Google Shape;92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clinical hypogonadism in primary care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Differentiate physiologic decline from pathologic deficiency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common risk factors for low testosterone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Recognize appropriate indications for testing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Interpret total vs free testosterone appropriately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Distinguish primary vs secondary hypogonadism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 aromatization and estradiol balance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Compare TRT formulations and dosing strategies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 therapy safely and recognize complications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Determine when specialist referral is appropriate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Prostate &amp; CV Risk</a:t>
            </a:r>
            <a:endParaRPr/>
          </a:p>
        </p:txBody>
      </p:sp>
      <p:sp>
        <p:nvSpPr>
          <p:cNvPr id="200" name="Google Shape;200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 PSA trends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 individual CV risk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to Refer</a:t>
            </a:r>
            <a:endParaRPr/>
          </a:p>
        </p:txBody>
      </p:sp>
      <p:sp>
        <p:nvSpPr>
          <p:cNvPr id="206" name="Google Shape;206;p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Pituitary concerns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Fertility issues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Rapid PSA rise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Final Framework</a:t>
            </a:r>
            <a:endParaRPr/>
          </a:p>
        </p:txBody>
      </p:sp>
      <p:sp>
        <p:nvSpPr>
          <p:cNvPr id="212" name="Google Shape;212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Treat the patient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Confirm the lab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Respect the physiology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 Mean by That</a:t>
            </a:r>
            <a:endParaRPr/>
          </a:p>
        </p:txBody>
      </p:sp>
      <p:sp>
        <p:nvSpPr>
          <p:cNvPr id="98" name="Google Shape;98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the Hype: Marketing, optimization culture, number chasing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 the Hypes: True hypogonadism, evidence-based TRT, safe monitoring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This Topic Now?</a:t>
            </a:r>
            <a:endParaRPr/>
          </a:p>
        </p:txBody>
      </p:sp>
      <p:sp>
        <p:nvSpPr>
          <p:cNvPr id="104" name="Google Shape;104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Explosion of Low T awareness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Direct-to-consumer clinics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Biohacking culture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Aging population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Obesity epidemic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Patient We All See</a:t>
            </a:r>
            <a:endParaRPr/>
          </a:p>
        </p:txBody>
      </p:sp>
      <p:sp>
        <p:nvSpPr>
          <p:cNvPr id="110" name="Google Shape;110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52-year-old male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Fatigue, low libido, weight gain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T: 312 ng/dL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Hypogonadism?</a:t>
            </a:r>
            <a:endParaRPr/>
          </a:p>
        </p:txBody>
      </p:sp>
      <p:sp>
        <p:nvSpPr>
          <p:cNvPr id="116" name="Google Shape;116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 testosterone + symptoms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Confirmed on repeat testing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Primary vs Secondary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Risk Factors</a:t>
            </a:r>
            <a:endParaRPr/>
          </a:p>
        </p:txBody>
      </p:sp>
      <p:sp>
        <p:nvSpPr>
          <p:cNvPr id="122" name="Google Shape;122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Obesity, diabetes, metabolic syndrome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OSA, opioids, glucocorticoids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Pituitary disease, chronic illness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to Test</a:t>
            </a:r>
            <a:endParaRPr/>
          </a:p>
        </p:txBody>
      </p:sp>
      <p:sp>
        <p:nvSpPr>
          <p:cNvPr id="128" name="Google Shape;128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Consistent symptoms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Morning labs (7–10 AM)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Repeat on separate day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vs Free Testosterone</a:t>
            </a:r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usually sufficient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Free helpful if SHBG abnormal</a:t>
            </a:r>
            <a:endParaRPr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Interpret in context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</Words>
  <Application>Microsoft Office PowerPoint</Application>
  <PresentationFormat>On-screen Show (4:3)</PresentationFormat>
  <Paragraphs>90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PowerPoint Presentation</vt:lpstr>
      <vt:lpstr>Learning Objectives</vt:lpstr>
      <vt:lpstr>What I Mean by That</vt:lpstr>
      <vt:lpstr>Why This Topic Now?</vt:lpstr>
      <vt:lpstr>The Patient We All See</vt:lpstr>
      <vt:lpstr>What Is Hypogonadism?</vt:lpstr>
      <vt:lpstr>Risk Factors</vt:lpstr>
      <vt:lpstr>When to Test</vt:lpstr>
      <vt:lpstr>Total vs Free Testosterone</vt:lpstr>
      <vt:lpstr>LH &amp; FSH Interpretation</vt:lpstr>
      <vt:lpstr>Estradiol &amp; Aromatization</vt:lpstr>
      <vt:lpstr>Treatment Overview</vt:lpstr>
      <vt:lpstr>IM Testosterone</vt:lpstr>
      <vt:lpstr>Microdosing Strategy</vt:lpstr>
      <vt:lpstr>Transdermal Options</vt:lpstr>
      <vt:lpstr>Clomiphene</vt:lpstr>
      <vt:lpstr>Lifestyle Matters</vt:lpstr>
      <vt:lpstr>Monitoring Protocol</vt:lpstr>
      <vt:lpstr>Polycythemia</vt:lpstr>
      <vt:lpstr>Prostate &amp; CV Risk</vt:lpstr>
      <vt:lpstr>When to Refer</vt:lpstr>
      <vt:lpstr>Final Framework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Parks, Denise</dc:creator>
  <cp:lastModifiedBy>Parks, Denise</cp:lastModifiedBy>
  <cp:revision>1</cp:revision>
  <dcterms:created xsi:type="dcterms:W3CDTF">2013-01-27T09:14:16Z</dcterms:created>
  <dcterms:modified xsi:type="dcterms:W3CDTF">2026-02-24T12:58:00Z</dcterms:modified>
</cp:coreProperties>
</file>