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3"/>
  </p:notesMasterIdLst>
  <p:sldIdLst>
    <p:sldId id="275" r:id="rId3"/>
    <p:sldId id="258" r:id="rId4"/>
    <p:sldId id="257" r:id="rId5"/>
    <p:sldId id="259" r:id="rId6"/>
    <p:sldId id="306" r:id="rId7"/>
    <p:sldId id="260" r:id="rId8"/>
    <p:sldId id="307" r:id="rId9"/>
    <p:sldId id="261" r:id="rId10"/>
    <p:sldId id="273" r:id="rId11"/>
    <p:sldId id="265" r:id="rId12"/>
    <p:sldId id="266" r:id="rId13"/>
    <p:sldId id="267" r:id="rId14"/>
    <p:sldId id="274" r:id="rId15"/>
    <p:sldId id="268" r:id="rId16"/>
    <p:sldId id="308" r:id="rId17"/>
    <p:sldId id="264" r:id="rId18"/>
    <p:sldId id="287" r:id="rId19"/>
    <p:sldId id="288" r:id="rId20"/>
    <p:sldId id="289" r:id="rId21"/>
    <p:sldId id="290" r:id="rId22"/>
    <p:sldId id="291" r:id="rId23"/>
    <p:sldId id="293" r:id="rId24"/>
    <p:sldId id="309" r:id="rId25"/>
    <p:sldId id="263" r:id="rId26"/>
    <p:sldId id="301" r:id="rId27"/>
    <p:sldId id="302" r:id="rId28"/>
    <p:sldId id="303" r:id="rId29"/>
    <p:sldId id="310" r:id="rId30"/>
    <p:sldId id="262" r:id="rId31"/>
    <p:sldId id="304" r:id="rId32"/>
    <p:sldId id="305" r:id="rId33"/>
    <p:sldId id="311" r:id="rId34"/>
    <p:sldId id="286" r:id="rId35"/>
    <p:sldId id="269" r:id="rId36"/>
    <p:sldId id="294" r:id="rId37"/>
    <p:sldId id="296" r:id="rId38"/>
    <p:sldId id="299" r:id="rId39"/>
    <p:sldId id="300" r:id="rId40"/>
    <p:sldId id="298" r:id="rId41"/>
    <p:sldId id="27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AF5"/>
    <a:srgbClr val="F2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21AB2-5FA5-8165-317C-056C144AA299}" v="53" dt="2026-03-05T13:24:08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5T14:38:15.4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6297 5036 16383 0 0,'5'-5'0'0'0,"6"-1"0"0"0,6 0 0 0 0,1-4 0 0 0,1 0 0 0 0,3 2 0 0 0,2 2 0 0 0,-3-3 0 0 0,0 1 0 0 0,1 1 0 0 0,1 1 0 0 0,3 3 0 0 0,-5-3 0 0 0,0-1 0 0 0,1-4 0 0 0,2 0 0 0 0,1 1 0 0 0,1 4 0 0 0,2 1 0 0 0,0 3 0 0 0,19 1 0 0 0,22 1 0 0 0,22 0 0 0 0,10 0 0 0 0,13 6 0 0 0,5 5 0 0 0,16 2 0 0 0,10-2 0 0 0,13-2 0 0 0,-1-3 0 0 0,-3 2 0 0 0,-18 0 0 0 0,-18-2 0 0 0,-24-1 0 0 0,-23 3 0 0 0,-20 0 0 0 0,-12-2 0 0 0,-9-1 0 0 0,-5-1 0 0 0,4-3 0 0 0,1 0 0 0 0,0-1 0 0 0,0 0 0 0 0,0 0 0 0 0,-1 0 0 0 0,0-1 0 0 0,0 1 0 0 0,-1 0 0 0 0,0 0 0 0 0,1 0 0 0 0,3 0 0 0 0,3 0 0 0 0,4 0 0 0 0,0 0 0 0 0,4 0 0 0 0,3 0 0 0 0,9 0 0 0 0,5 0 0 0 0,-4 0 0 0 0,-6 0 0 0 0,-2 0 0 0 0,1 0 0 0 0,-4 0 0 0 0,-5 0 0 0 0,-3 0 0 0 0,-5 0 0 0 0,-1 0 0 0 0,-3 0 0 0 0,0 0 0 0 0,-1 0 0 0 0,1 0 0 0 0,-1 0 0 0 0,1 0 0 0 0,0 0 0 0 0,0 0 0 0 0,0 0 0 0 0,0 0 0 0 0,0 0 0 0 0,1 0 0 0 0,4 0 0 0 0,1 0 0 0 0,5 0 0 0 0,1 0 0 0 0,-2 0 0 0 0,-3 0 0 0 0,7 0 0 0 0,2 0 0 0 0,12 0 0 0 0,21 0 0 0 0,11 0 0 0 0,5 0 0 0 0,-3 0 0 0 0,2 0 0 0 0,0 0 0 0 0,-6 0 0 0 0,-9 0 0 0 0,-7 0 0 0 0,-6 0 0 0 0,0 0 0 0 0,-5 0 0 0 0,1 0 0 0 0,0 0 0 0 0,4 0 0 0 0,-3 0 0 0 0,-4 0 0 0 0,9 0 0 0 0,-2 0 0 0 0,-8 0 0 0 0,-13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5T14:38:15.4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6297 12095 16383 0 0,'14'0'0'0'0,"15"0"0"0"0,7-9 0 0 0,7-4 0 0 0,1 1 0 0 0,-2 2 0 0 0,-4 3 0 0 0,-3 2 0 0 0,-3 3 0 0 0,-2 1 0 0 0,-1 1 0 0 0,3 1 0 0 0,2-1 0 0 0,5 1 0 0 0,0-1 0 0 0,-2 0 0 0 0,3 1 0 0 0,4-1 0 0 0,-1 0 0 0 0,7 0 0 0 0,0 0 0 0 0,0 0 0 0 0,-2 0 0 0 0,-6 0 0 0 0,-5 0 0 0 0,-3 0 0 0 0,-3 0 0 0 0,-3 0 0 0 0,0 0 0 0 0,-1 0 0 0 0,1 0 0 0 0,-1 0 0 0 0,5 4 0 0 0,7 3 0 0 0,2-1 0 0 0,3-1 0 0 0,-1-2 0 0 0,-3 0 0 0 0,1-2 0 0 0,4-1 0 0 0,3 0 0 0 0,8 0 0 0 0,4 0 0 0 0,2-1 0 0 0,-6 1 0 0 0,-6 0 0 0 0,1 0 0 0 0,3 0 0 0 0,-4 0 0 0 0,15 0 0 0 0,-1 0 0 0 0,0 0 0 0 0,-2 0 0 0 0,-1 0 0 0 0,-3 0 0 0 0,0 0 0 0 0,3 0 0 0 0,2 0 0 0 0,-1 0 0 0 0,-1 0 0 0 0,-1 0 0 0 0,-7 0 0 0 0,-6 0 0 0 0,-3 0 0 0 0,-4 0 0 0 0,-3 0 0 0 0,1 0 0 0 0,9 0 0 0 0,5 0 0 0 0,10 0 0 0 0,2 0 0 0 0,6 0 0 0 0,0 0 0 0 0,2 0 0 0 0,-1 0 0 0 0,-7 0 0 0 0,-6 0 0 0 0,-3 0 0 0 0,-6 0 0 0 0,-6 0 0 0 0,-6 0 0 0 0,-5 0 0 0 0,3 0 0 0 0,4 0 0 0 0,0 0 0 0 0,-1 0 0 0 0,-2 0 0 0 0,-3 0 0 0 0,-2 0 0 0 0,-2 0 0 0 0,-1 0 0 0 0,0 0 0 0 0,5 0 0 0 0,1 0 0 0 0,0 0 0 0 0,-1 0 0 0 0,-2 0 0 0 0,0 0 0 0 0,-2 0 0 0 0,4 0 0 0 0,2 0 0 0 0,-1 0 0 0 0,-1 0 0 0 0,-2 0 0 0 0,0 0 0 0 0,3 0 0 0 0,1 0 0 0 0,4 0 0 0 0,0 0 0 0 0,3 0 0 0 0,0 0 0 0 0,-4 0 0 0 0,-2 0 0 0 0,2 0 0 0 0,-1 0 0 0 0,-2 0 0 0 0,-2 0 0 0 0,-2 0 0 0 0,-1 0 0 0 0,-1 0 0 0 0,-1 0 0 0 0,5 0 0 0 0,1 0 0 0 0,0 0 0 0 0,-1 0 0 0 0,-2 0 0 0 0,-1 0 0 0 0,4 0 0 0 0,2 0 0 0 0,3 0 0 0 0,0 0 0 0 0,3 0 0 0 0,5 0 0 0 0,-2 0 0 0 0,1 0 0 0 0,-2 0 0 0 0,-4 0 0 0 0,-3 0 0 0 0,-5 0 0 0 0,-1 0 0 0 0,-7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5T14:38:15.4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6350 15690 16383 0 0,'14'0'0'0'0,"34"0"0"0"0,52 0 0 0 0,66 0 0 0 0,78 9 0 0 0,73 9 0 0 0,88 1 0 0 0,82-4 0 0 0,63-3 0 0 0,29-4 0 0 0,-2-3 0 0 0,-23-3 0 0 0,-42-2 0 0 0,-61 0 0 0 0,-69-1 0 0 0,-75 0 0 0 0,-70 0 0 0 0,-67 1 0 0 0,-47 0 0 0 0,-40-1 0 0 0,-24 1 0 0 0,-18 0 0 0 0,-11 0 0 0 0,-5 0 0 0 0,-3 0 0 0 0,0 0 0 0 0,1 0 0 0 0,6 0 0 0 0,8 0 0 0 0,3 0 0 0 0,-2 0 0 0 0,8 0 0 0 0,11 0 0 0 0,-1 0 0 0 0,-3 0 0 0 0,-8 0 0 0 0,0 0 0 0 0,-5 0 0 0 0,2 0 0 0 0,-2 0 0 0 0,-3 0 0 0 0,-3 0 0 0 0,-2 0 0 0 0,-2 0 0 0 0,3 0 0 0 0,2 0 0 0 0,-2 0 0 0 0,0 0 0 0 0,-2 0 0 0 0,-1 0 0 0 0,-1 0 0 0 0,0 0 0 0 0,-1 0 0 0 0,0 0 0 0 0,-5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A888-F17A-41A5-B5E3-6D81FF33BF4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722F5-B5BB-4CDA-8684-EF021F1E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0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5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912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White Background">
  <p:cSld name="7_White Background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611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065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">
  <p:cSld name="White Background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23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120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 Background">
  <p:cSld name="3_Blank Background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826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uedent Template - 10">
  <p:cSld name="Huedent Template - 10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26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uedent Template - 09">
  <p:cSld name="Huedent Template - 09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4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8C30-1BEE-D648-B4EB-AC693025C5BE}" type="datetime1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CEEE-01E3-4420-A78A-30B05C4B4A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220027" cy="3589361"/>
          </a:xfrm>
          <a:custGeom>
            <a:avLst/>
            <a:gdLst>
              <a:gd name="connsiteX0" fmla="*/ 0 w 12220026"/>
              <a:gd name="connsiteY0" fmla="*/ 0 h 3589361"/>
              <a:gd name="connsiteX1" fmla="*/ 12220026 w 12220026"/>
              <a:gd name="connsiteY1" fmla="*/ 0 h 3589361"/>
              <a:gd name="connsiteX2" fmla="*/ 12220026 w 12220026"/>
              <a:gd name="connsiteY2" fmla="*/ 3589361 h 3589361"/>
              <a:gd name="connsiteX3" fmla="*/ 0 w 12220026"/>
              <a:gd name="connsiteY3" fmla="*/ 3589361 h 358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0026" h="3589361">
                <a:moveTo>
                  <a:pt x="0" y="0"/>
                </a:moveTo>
                <a:lnTo>
                  <a:pt x="12220026" y="0"/>
                </a:lnTo>
                <a:lnTo>
                  <a:pt x="12220026" y="3589361"/>
                </a:lnTo>
                <a:lnTo>
                  <a:pt x="0" y="35893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360432" y="1264523"/>
            <a:ext cx="4090041" cy="5040900"/>
          </a:xfrm>
          <a:custGeom>
            <a:avLst/>
            <a:gdLst>
              <a:gd name="connsiteX0" fmla="*/ 293256 w 4090041"/>
              <a:gd name="connsiteY0" fmla="*/ 0 h 5040900"/>
              <a:gd name="connsiteX1" fmla="*/ 4090041 w 4090041"/>
              <a:gd name="connsiteY1" fmla="*/ 0 h 5040900"/>
              <a:gd name="connsiteX2" fmla="*/ 4090041 w 4090041"/>
              <a:gd name="connsiteY2" fmla="*/ 4747644 h 5040900"/>
              <a:gd name="connsiteX3" fmla="*/ 3796785 w 4090041"/>
              <a:gd name="connsiteY3" fmla="*/ 5040900 h 5040900"/>
              <a:gd name="connsiteX4" fmla="*/ 0 w 4090041"/>
              <a:gd name="connsiteY4" fmla="*/ 5040900 h 5040900"/>
              <a:gd name="connsiteX5" fmla="*/ 0 w 4090041"/>
              <a:gd name="connsiteY5" fmla="*/ 293256 h 5040900"/>
              <a:gd name="connsiteX6" fmla="*/ 293256 w 4090041"/>
              <a:gd name="connsiteY6" fmla="*/ 0 h 50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041" h="5040900">
                <a:moveTo>
                  <a:pt x="293256" y="0"/>
                </a:moveTo>
                <a:lnTo>
                  <a:pt x="4090041" y="0"/>
                </a:lnTo>
                <a:lnTo>
                  <a:pt x="4090041" y="4747644"/>
                </a:lnTo>
                <a:cubicBezTo>
                  <a:pt x="4090041" y="4909605"/>
                  <a:pt x="3958746" y="5040900"/>
                  <a:pt x="3796785" y="5040900"/>
                </a:cubicBezTo>
                <a:lnTo>
                  <a:pt x="0" y="5040900"/>
                </a:lnTo>
                <a:lnTo>
                  <a:pt x="0" y="293256"/>
                </a:lnTo>
                <a:cubicBezTo>
                  <a:pt x="0" y="131295"/>
                  <a:pt x="131295" y="0"/>
                  <a:pt x="2932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41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221B16-5948-8161-D12E-6865210DA1D5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E5EFFB">
              <a:alpha val="2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F88878-9F07-7FCE-185D-CDD81572A9C5}"/>
              </a:ext>
            </a:extLst>
          </p:cNvPr>
          <p:cNvSpPr/>
          <p:nvPr userDrawn="1"/>
        </p:nvSpPr>
        <p:spPr>
          <a:xfrm flipH="1">
            <a:off x="-482384" y="-782388"/>
            <a:ext cx="2160263" cy="2161431"/>
          </a:xfrm>
          <a:prstGeom prst="ellipse">
            <a:avLst/>
          </a:prstGeom>
          <a:solidFill>
            <a:srgbClr val="E5EFFB">
              <a:alpha val="2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B72B36DA-7F88-0464-7ACF-548FC34079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598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10499271" y="6227845"/>
            <a:ext cx="146108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 sz="2800" b="1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800" b="1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699433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eprescribing.org/resources/deprescribing-guidelines-algorithm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gakit.com/_files/ugd/2a1cfa_bcf4d63c427e4e18963c64e74663728e.pdf" TargetMode="External"/><Relationship Id="rId2" Type="http://schemas.openxmlformats.org/officeDocument/2006/relationships/hyperlink" Target="https://agsjournals.onlinelibrary.wiley.com/doi/epdf/10.1111/jgs.1837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bcalc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25EEF-E236-8161-E269-847E9A132E4B}"/>
              </a:ext>
            </a:extLst>
          </p:cNvPr>
          <p:cNvSpPr txBox="1"/>
          <p:nvPr/>
        </p:nvSpPr>
        <p:spPr>
          <a:xfrm>
            <a:off x="989598" y="5030900"/>
            <a:ext cx="10305666" cy="1172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200" dirty="0">
                <a:latin typeface="+mj-lt"/>
                <a:ea typeface="+mj-ea"/>
                <a:cs typeface="+mj-cs"/>
                <a:sym typeface="Arial"/>
              </a:rPr>
              <a:t>The 5 M’s of Geriatrics: What Matters, Medications, Mobility, Mentation &amp; </a:t>
            </a:r>
            <a:r>
              <a:rPr lang="en-US" sz="3200" dirty="0" err="1">
                <a:latin typeface="+mj-lt"/>
                <a:ea typeface="+mj-ea"/>
                <a:cs typeface="+mj-cs"/>
                <a:sym typeface="Arial"/>
              </a:rPr>
              <a:t>Multicomplexity</a:t>
            </a:r>
            <a:endParaRPr lang="en-US" sz="3200" b="1" dirty="0" err="1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068FD-53AB-38C5-7109-FE883616DC59}"/>
              </a:ext>
            </a:extLst>
          </p:cNvPr>
          <p:cNvSpPr txBox="1"/>
          <p:nvPr/>
        </p:nvSpPr>
        <p:spPr>
          <a:xfrm>
            <a:off x="2198774" y="6291070"/>
            <a:ext cx="7831559" cy="4106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en-US">
                <a:sym typeface="Arial"/>
              </a:rPr>
              <a:t>Richard Conway, DO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'The Golden Girls' Origin Story May Not Be What You Think">
            <a:extLst>
              <a:ext uri="{FF2B5EF4-FFF2-40B4-BE49-F238E27FC236}">
                <a16:creationId xmlns:a16="http://schemas.microsoft.com/office/drawing/2014/main" id="{645E25B7-E435-5315-2E05-152353CBF7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0" r="-1" b="-1"/>
          <a:stretch>
            <a:fillRect/>
          </a:stretch>
        </p:blipFill>
        <p:spPr>
          <a:xfrm>
            <a:off x="2442226" y="991369"/>
            <a:ext cx="7307547" cy="37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0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660337C-FD3B-1586-87C4-C26255641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751274"/>
              </p:ext>
            </p:extLst>
          </p:nvPr>
        </p:nvGraphicFramePr>
        <p:xfrm>
          <a:off x="-9180" y="9180"/>
          <a:ext cx="12227505" cy="68475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27505">
                  <a:extLst>
                    <a:ext uri="{9D8B030D-6E8A-4147-A177-3AD203B41FA5}">
                      <a16:colId xmlns:a16="http://schemas.microsoft.com/office/drawing/2014/main" val="3240344088"/>
                    </a:ext>
                  </a:extLst>
                </a:gridCol>
              </a:tblGrid>
              <a:tr h="452094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b="1" dirty="0">
                          <a:effectLst/>
                        </a:rPr>
                        <a:t>Inappropriate/overprescribed</a:t>
                      </a:r>
                      <a:endParaRPr lang="en-US" dirty="0">
                        <a:effectLst/>
                      </a:endParaRP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620654"/>
                  </a:ext>
                </a:extLst>
              </a:tr>
              <a:tr h="6395486">
                <a:tc>
                  <a:txBody>
                    <a:bodyPr/>
                    <a:lstStyle/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Androgens/testosterone</a:t>
                      </a:r>
                    </a:p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Anti-infective agents</a:t>
                      </a:r>
                    </a:p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Anticholinergic agents</a:t>
                      </a:r>
                    </a:p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Antipsychotics</a:t>
                      </a:r>
                    </a:p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Benzodiazepines and nonbenzodiazepine hypnotics (</a:t>
                      </a:r>
                      <a:r>
                        <a:rPr lang="en-US" sz="1600" dirty="0" err="1">
                          <a:effectLst/>
                        </a:rPr>
                        <a:t>eg</a:t>
                      </a:r>
                      <a:r>
                        <a:rPr lang="en-US" sz="1600" dirty="0">
                          <a:effectLst/>
                        </a:rPr>
                        <a:t>, zolpidem, zaleplon, eszopiclone)</a:t>
                      </a:r>
                    </a:p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Digoxin (not a first-line drug for atrial fibrillation or heart failure)</a:t>
                      </a:r>
                    </a:p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Fecal softeners</a:t>
                      </a:r>
                    </a:p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H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-receptor antagonists</a:t>
                      </a:r>
                    </a:p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Insulin, sliding scale</a:t>
                      </a:r>
                    </a:p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NSAIDs</a:t>
                      </a:r>
                    </a:p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Proton-pump inhibitors</a:t>
                      </a:r>
                    </a:p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Sedating antihistamines (H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-receptor antagonists, </a:t>
                      </a:r>
                      <a:r>
                        <a:rPr lang="en-US" sz="1600" dirty="0" err="1">
                          <a:effectLst/>
                        </a:rPr>
                        <a:t>eg</a:t>
                      </a:r>
                      <a:r>
                        <a:rPr lang="en-US" sz="1600" dirty="0">
                          <a:effectLst/>
                        </a:rPr>
                        <a:t>, diphenhydramine)</a:t>
                      </a:r>
                    </a:p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Skeletal muscle relaxants</a:t>
                      </a:r>
                    </a:p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Tricyclic antidepressants</a:t>
                      </a:r>
                    </a:p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Urinary and GI antispasmodics</a:t>
                      </a:r>
                    </a:p>
                    <a:p>
                      <a:pPr fontAlgn="t">
                        <a:spcAft>
                          <a:spcPts val="7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Vitamins and minerals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267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7122BF-7350-5D27-AC25-7663141C636E}"/>
                  </a:ext>
                </a:extLst>
              </p14:cNvPr>
              <p14:cNvContentPartPr/>
              <p14:nvPr/>
            </p14:nvContentPartPr>
            <p14:xfrm>
              <a:off x="121920" y="1279366"/>
              <a:ext cx="1985314" cy="5159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7122BF-7350-5D27-AC25-7663141C63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932" y="1172239"/>
                <a:ext cx="2092930" cy="266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6C2C71-847F-167E-24B5-017723E96FEB}"/>
                  </a:ext>
                </a:extLst>
              </p14:cNvPr>
              <p14:cNvContentPartPr/>
              <p14:nvPr/>
            </p14:nvContentPartPr>
            <p14:xfrm>
              <a:off x="121920" y="4022474"/>
              <a:ext cx="2113446" cy="2120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6C2C71-847F-167E-24B5-017723E96F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932" y="3916449"/>
                <a:ext cx="2221062" cy="232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18B31C-AA71-A3AE-996F-32DF0A8BE929}"/>
                  </a:ext>
                </a:extLst>
              </p14:cNvPr>
              <p14:cNvContentPartPr/>
              <p14:nvPr/>
            </p14:nvContentPartPr>
            <p14:xfrm>
              <a:off x="142239" y="5425439"/>
              <a:ext cx="2721983" cy="31801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18B31C-AA71-A3AE-996F-32DF0A8BE9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246" y="5318602"/>
                <a:ext cx="2829610" cy="2458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809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5D403F1-BB67-6005-003A-058D8DD31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14501"/>
              </p:ext>
            </p:extLst>
          </p:nvPr>
        </p:nvGraphicFramePr>
        <p:xfrm>
          <a:off x="18361" y="-9180"/>
          <a:ext cx="12172903" cy="68375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87154">
                  <a:extLst>
                    <a:ext uri="{9D8B030D-6E8A-4147-A177-3AD203B41FA5}">
                      <a16:colId xmlns:a16="http://schemas.microsoft.com/office/drawing/2014/main" val="596450008"/>
                    </a:ext>
                  </a:extLst>
                </a:gridCol>
                <a:gridCol w="8185749">
                  <a:extLst>
                    <a:ext uri="{9D8B030D-6E8A-4147-A177-3AD203B41FA5}">
                      <a16:colId xmlns:a16="http://schemas.microsoft.com/office/drawing/2014/main" val="3013550281"/>
                    </a:ext>
                  </a:extLst>
                </a:gridCol>
              </a:tblGrid>
              <a:tr h="393450">
                <a:tc gridSpan="2"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b="1" dirty="0">
                          <a:effectLst/>
                        </a:rPr>
                        <a:t>Cardiovascular effects</a:t>
                      </a:r>
                      <a:endParaRPr lang="en-US" dirty="0">
                        <a:effectLst/>
                      </a:endParaRP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242053"/>
                  </a:ext>
                </a:extLst>
              </a:tr>
              <a:tr h="68056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dirty="0">
                          <a:effectLst/>
                        </a:rPr>
                        <a:t>Bradycardia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dirty="0">
                          <a:effectLst/>
                        </a:rPr>
                        <a:t>Cholinesterase inhibitors, </a:t>
                      </a:r>
                      <a:r>
                        <a:rPr lang="el-GR" dirty="0">
                          <a:effectLst/>
                        </a:rPr>
                        <a:t>β-</a:t>
                      </a:r>
                      <a:r>
                        <a:rPr lang="en-US" dirty="0">
                          <a:effectLst/>
                        </a:rPr>
                        <a:t>adrenergic blockers, diltiazem, verapamil, digoxin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576381"/>
                  </a:ext>
                </a:extLst>
              </a:tr>
              <a:tr h="68056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dirty="0">
                          <a:effectLst/>
                        </a:rPr>
                        <a:t>Hypotension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dirty="0">
                          <a:effectLst/>
                        </a:rPr>
                        <a:t>Antihypertensives, diuretics, nitrates, phosphodiesterase type 5 inhibitors, </a:t>
                      </a:r>
                      <a:r>
                        <a:rPr lang="el-GR" dirty="0">
                          <a:effectLst/>
                        </a:rPr>
                        <a:t>α-</a:t>
                      </a:r>
                      <a:r>
                        <a:rPr lang="en-US" dirty="0">
                          <a:effectLst/>
                        </a:rPr>
                        <a:t>blockers, tricyclic antidepressants, trazodone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00055"/>
                  </a:ext>
                </a:extLst>
              </a:tr>
              <a:tr h="393450">
                <a:tc gridSpan="2"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b="1" dirty="0">
                          <a:effectLst/>
                        </a:rPr>
                        <a:t>CNS effects</a:t>
                      </a:r>
                      <a:endParaRPr lang="en-US" dirty="0">
                        <a:effectLst/>
                      </a:endParaRP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694969"/>
                  </a:ext>
                </a:extLst>
              </a:tr>
              <a:tr h="128668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dirty="0">
                          <a:effectLst/>
                        </a:rPr>
                        <a:t>Delirium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dirty="0">
                          <a:effectLst/>
                        </a:rPr>
                        <a:t>Anticholinergic agents, </a:t>
                      </a:r>
                      <a:r>
                        <a:rPr lang="en-US" dirty="0" err="1">
                          <a:effectLst/>
                        </a:rPr>
                        <a:t>antiparkinson</a:t>
                      </a:r>
                      <a:r>
                        <a:rPr lang="en-US" dirty="0">
                          <a:effectLst/>
                        </a:rPr>
                        <a:t> agents, antidepressants, antipsychotics, opioids, glucocorticoids, benzodiazepines, first-generation antihistamines (</a:t>
                      </a:r>
                      <a:r>
                        <a:rPr lang="en-US" dirty="0" err="1">
                          <a:effectLst/>
                        </a:rPr>
                        <a:t>eg</a:t>
                      </a:r>
                      <a:r>
                        <a:rPr lang="en-US" dirty="0">
                          <a:effectLst/>
                        </a:rPr>
                        <a:t>, diphenhydramine), H</a:t>
                      </a:r>
                      <a:r>
                        <a:rPr lang="en-US" baseline="-25000" dirty="0">
                          <a:effectLst/>
                        </a:rPr>
                        <a:t>2</a:t>
                      </a:r>
                      <a:r>
                        <a:rPr lang="en-US" dirty="0">
                          <a:effectLst/>
                        </a:rPr>
                        <a:t>-receptor antagonists, drug withdrawal (</a:t>
                      </a:r>
                      <a:r>
                        <a:rPr lang="en-US" dirty="0" err="1">
                          <a:effectLst/>
                        </a:rPr>
                        <a:t>eg</a:t>
                      </a:r>
                      <a:r>
                        <a:rPr lang="en-US" dirty="0">
                          <a:effectLst/>
                        </a:rPr>
                        <a:t>, benzodiazepines, ethanol)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841200"/>
                  </a:ext>
                </a:extLst>
              </a:tr>
              <a:tr h="68056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dirty="0">
                          <a:effectLst/>
                        </a:rPr>
                        <a:t>Depression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l-GR" dirty="0">
                          <a:effectLst/>
                        </a:rPr>
                        <a:t>β-</a:t>
                      </a:r>
                      <a:r>
                        <a:rPr lang="en-US" dirty="0">
                          <a:effectLst/>
                        </a:rPr>
                        <a:t>Adrenergic blockers, benzodiazepines, central-acting antihypertensives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317394"/>
                  </a:ext>
                </a:extLst>
              </a:tr>
              <a:tr h="39345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dirty="0">
                          <a:effectLst/>
                        </a:rPr>
                        <a:t>Dizziness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dirty="0">
                          <a:effectLst/>
                        </a:rPr>
                        <a:t>SSRIs, cholinesterase inhibitors, many others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847951"/>
                  </a:ext>
                </a:extLst>
              </a:tr>
              <a:tr h="39345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dirty="0">
                          <a:effectLst/>
                        </a:rPr>
                        <a:t>Parkinsonism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dirty="0">
                          <a:effectLst/>
                        </a:rPr>
                        <a:t>Antipsychotics, metoclopramide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837971"/>
                  </a:ext>
                </a:extLst>
              </a:tr>
              <a:tr h="68056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dirty="0">
                          <a:effectLst/>
                        </a:rPr>
                        <a:t>Sedation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dirty="0">
                          <a:effectLst/>
                        </a:rPr>
                        <a:t>Antidepressants, antipsychotics, first-generation antihistamines (</a:t>
                      </a:r>
                      <a:r>
                        <a:rPr lang="en-US" dirty="0" err="1">
                          <a:effectLst/>
                        </a:rPr>
                        <a:t>eg</a:t>
                      </a:r>
                      <a:r>
                        <a:rPr lang="en-US" dirty="0">
                          <a:effectLst/>
                        </a:rPr>
                        <a:t>, diphenhydramine), opioids, anticonvulsants, benzodiazepines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29351"/>
                  </a:ext>
                </a:extLst>
              </a:tr>
              <a:tr h="1254784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dirty="0">
                          <a:effectLst/>
                        </a:rPr>
                        <a:t>Falls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dirty="0">
                          <a:effectLst/>
                        </a:rPr>
                        <a:t>Benzodiazepines, tricyclic and SSRI antidepressants, antipsychotics, sedatives/hypnotics, anticonvulsants, opioids, diuretics, antihypertensives, anticholinergic agents, antiarrhythmics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525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842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912569-1C10-D918-CD1D-F01B7BF0C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01342"/>
              </p:ext>
            </p:extLst>
          </p:nvPr>
        </p:nvGraphicFramePr>
        <p:xfrm>
          <a:off x="0" y="0"/>
          <a:ext cx="12193785" cy="68476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93994">
                  <a:extLst>
                    <a:ext uri="{9D8B030D-6E8A-4147-A177-3AD203B41FA5}">
                      <a16:colId xmlns:a16="http://schemas.microsoft.com/office/drawing/2014/main" val="4126463710"/>
                    </a:ext>
                  </a:extLst>
                </a:gridCol>
                <a:gridCol w="8199791">
                  <a:extLst>
                    <a:ext uri="{9D8B030D-6E8A-4147-A177-3AD203B41FA5}">
                      <a16:colId xmlns:a16="http://schemas.microsoft.com/office/drawing/2014/main" val="3916521000"/>
                    </a:ext>
                  </a:extLst>
                </a:gridCol>
              </a:tblGrid>
              <a:tr h="425318">
                <a:tc gridSpan="2"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b="1">
                          <a:effectLst/>
                        </a:rPr>
                        <a:t>GI effects</a:t>
                      </a:r>
                      <a:endParaRPr lang="en-US">
                        <a:effectLst/>
                      </a:endParaRP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886"/>
                  </a:ext>
                </a:extLst>
              </a:tr>
              <a:tr h="1052666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Bleeding/ulceration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NSAIDs, aspirin, glucocorticoids, bisphosphonates, antiplatelet agents, anticoagulants (eg, warfarin, apixaban, edoxaban, dabigatran, rivaroxaban)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38237"/>
                  </a:ext>
                </a:extLst>
              </a:tr>
              <a:tr h="73367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Constipation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Opioids, iron- or calcium-containing antacids, calcium channel blockers, anticholinergic agents, cholestyramine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42287"/>
                  </a:ext>
                </a:extLst>
              </a:tr>
              <a:tr h="73367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Diarrhea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Magnesium-containing antacids, SSRIs, cholinesterase inhibitors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361938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Nausea/vomiting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Digoxin, cholinesterase inhibitors, bisphosphonates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684329"/>
                  </a:ext>
                </a:extLst>
              </a:tr>
              <a:tr h="425318">
                <a:tc gridSpan="2"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b="1">
                          <a:effectLst/>
                        </a:rPr>
                        <a:t>Electrolyte, kidney, urinary effects</a:t>
                      </a:r>
                      <a:endParaRPr lang="en-US">
                        <a:effectLst/>
                      </a:endParaRP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605800"/>
                  </a:ext>
                </a:extLst>
              </a:tr>
              <a:tr h="73367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Hyperkalemia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ACE inhibitors, angiotensin-receptor blockers, potassium supplements, potassium-sparing diuretics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878319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Hypokalemia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Diuretics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766721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Kidney impairment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NSAIDs, triamterene, many others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2442"/>
                  </a:ext>
                </a:extLst>
              </a:tr>
              <a:tr h="73367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SIADH/hyponatremia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Carbamazepine, SSRIs, SNRIs, antipsychotics, diuretics, tramadol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89151"/>
                  </a:ext>
                </a:extLst>
              </a:tr>
              <a:tr h="73367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Urinary retention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Agents with anticholinergic properties, opioids, calcium channel blockers, </a:t>
                      </a:r>
                      <a:r>
                        <a:rPr lang="el-GR">
                          <a:effectLst/>
                        </a:rPr>
                        <a:t>α-</a:t>
                      </a:r>
                      <a:r>
                        <a:rPr lang="en-US">
                          <a:effectLst/>
                        </a:rPr>
                        <a:t>adrenergic agonists</a:t>
                      </a:r>
                    </a:p>
                  </a:txBody>
                  <a:tcPr marL="57150" marR="47625" marT="47625" marB="47625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28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68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6187B-EA55-5F1D-E514-FE37B8EF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Deprescribing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8F77E-7034-5D34-548D-5E38279E2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Ascertain what medications the patient is taking and the indications </a:t>
            </a:r>
            <a:endParaRPr lang="en-US"/>
          </a:p>
          <a:p>
            <a:pPr>
              <a:buAutoNum type="arabicPeriod"/>
            </a:pPr>
            <a:r>
              <a:rPr lang="en-US"/>
              <a:t> Consider the overall risk of drug-induced harm.</a:t>
            </a:r>
          </a:p>
          <a:p>
            <a:pPr>
              <a:buAutoNum type="arabicPeriod"/>
            </a:pPr>
            <a:r>
              <a:rPr lang="en-US" dirty="0"/>
              <a:t> Assess each medication’s benefit to risk ratio</a:t>
            </a:r>
          </a:p>
          <a:p>
            <a:pPr>
              <a:buAutoNum type="arabicPeriod"/>
            </a:pPr>
            <a:r>
              <a:rPr lang="en-US" dirty="0"/>
              <a:t>  Are there good alternative medications</a:t>
            </a:r>
          </a:p>
          <a:p>
            <a:pPr>
              <a:buAutoNum type="arabicPeriod"/>
            </a:pPr>
            <a:r>
              <a:rPr lang="en-US"/>
              <a:t> Implement a discontinuation regimen (tapering),  </a:t>
            </a:r>
          </a:p>
          <a:p>
            <a:pPr>
              <a:buAutoNum type="arabicPeriod"/>
            </a:pPr>
            <a:r>
              <a:rPr lang="en-US" dirty="0"/>
              <a:t> Monitoring for improvement or adverse withdrawal effects.</a:t>
            </a:r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61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626E-84F3-41C5-3FE4-B77BA16E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Deprescribing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BDE64-FE4C-31F7-1A71-C2618543F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Canadian Deprescribing Network has developed algorithms for deprescribing 5 classes of medications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PPI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Antihyperglycemic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Antipsychotic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Benzos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Cholinesterase inhibitors and Memantine </a:t>
            </a:r>
          </a:p>
          <a:p>
            <a:r>
              <a:rPr lang="en-US" dirty="0">
                <a:ea typeface="+mn-lt"/>
                <a:cs typeface="+mn-lt"/>
                <a:hlinkClick r:id="rId2"/>
              </a:rPr>
              <a:t>https://deprescribing.org/resources/deprescribing-guidelines-algorithms/</a:t>
            </a:r>
          </a:p>
          <a:p>
            <a:endParaRPr lang="en-US" dirty="0"/>
          </a:p>
          <a:p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79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6A49C-1C95-E63E-9517-1F7969F2D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w to Ensure That Teaching Kitchens Are Age-Friendly - ScienceDirect">
            <a:extLst>
              <a:ext uri="{FF2B5EF4-FFF2-40B4-BE49-F238E27FC236}">
                <a16:creationId xmlns:a16="http://schemas.microsoft.com/office/drawing/2014/main" id="{7F280712-7271-E4FC-27CA-0CF01E6FC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098" y="329909"/>
            <a:ext cx="6393804" cy="619164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944B11-5D69-9D5F-00E7-E829EE08C05E}"/>
              </a:ext>
            </a:extLst>
          </p:cNvPr>
          <p:cNvSpPr/>
          <p:nvPr/>
        </p:nvSpPr>
        <p:spPr>
          <a:xfrm>
            <a:off x="3564178" y="4511164"/>
            <a:ext cx="2184400" cy="2001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1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F68E-6167-7C59-8230-51A0C8AD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09BB4-B318-2C9F-4020-620EC47AC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Involves many factors about the patient</a:t>
            </a:r>
          </a:p>
          <a:p>
            <a:pPr lvl="1"/>
            <a:r>
              <a:rPr lang="en-US" dirty="0"/>
              <a:t>Comorbid conditions</a:t>
            </a:r>
          </a:p>
          <a:p>
            <a:pPr lvl="1"/>
            <a:r>
              <a:rPr lang="en-US" dirty="0"/>
              <a:t>Sensory impairments (Hearing, vision, dental, smell)</a:t>
            </a:r>
          </a:p>
          <a:p>
            <a:pPr lvl="1"/>
            <a:r>
              <a:rPr lang="en-US" dirty="0"/>
              <a:t>Social determinants/support</a:t>
            </a:r>
          </a:p>
          <a:p>
            <a:pPr lvl="1"/>
            <a:r>
              <a:rPr lang="en-US" dirty="0"/>
              <a:t>Transitions of care, multiple doctors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18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98D-9505-1832-BDE2-79B3246A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Comorbid Conditions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A1BB0-C6DD-64CA-0CF3-45DE646DD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Some data suggests that on average Patients over 65 have </a:t>
            </a:r>
            <a:r>
              <a:rPr lang="en-US"/>
              <a:t>at least</a:t>
            </a:r>
            <a:r>
              <a:rPr lang="en-US" dirty="0"/>
              <a:t> 2 comorbidities</a:t>
            </a:r>
          </a:p>
          <a:p>
            <a:r>
              <a:rPr lang="en-US" dirty="0"/>
              <a:t>Disease can cause symptoms (HF: Swelling, SOB, cough)</a:t>
            </a:r>
          </a:p>
          <a:p>
            <a:r>
              <a:rPr lang="en-US" dirty="0"/>
              <a:t>Disease can exacerbate symptoms (Dementia and infection)</a:t>
            </a:r>
          </a:p>
          <a:p>
            <a:r>
              <a:rPr lang="en-US" dirty="0"/>
              <a:t>Disease leads to more meds </a:t>
            </a:r>
          </a:p>
        </p:txBody>
      </p:sp>
    </p:spTree>
    <p:extLst>
      <p:ext uri="{BB962C8B-B14F-4D97-AF65-F5344CB8AC3E}">
        <p14:creationId xmlns:p14="http://schemas.microsoft.com/office/powerpoint/2010/main" val="1913333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F0CFA-ADF4-F357-6849-68FE899AC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13D8-F85B-5EF6-7AE9-95B87616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Sensory Impairments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252F1-B737-1ADB-614A-BDC72AA67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6120" cy="4351338"/>
          </a:xfrm>
        </p:spPr>
        <p:txBody>
          <a:bodyPr/>
          <a:lstStyle/>
          <a:p>
            <a:r>
              <a:rPr lang="en-US" dirty="0"/>
              <a:t>Hearing/vision </a:t>
            </a:r>
          </a:p>
          <a:p>
            <a:pPr lvl="1"/>
            <a:r>
              <a:rPr lang="en-US" dirty="0"/>
              <a:t>can mimic and increase risk of dementia</a:t>
            </a:r>
          </a:p>
          <a:p>
            <a:pPr lvl="1"/>
            <a:r>
              <a:rPr lang="en-US" dirty="0"/>
              <a:t>Impair communication and compliance</a:t>
            </a:r>
          </a:p>
          <a:p>
            <a:pPr lvl="1"/>
            <a:r>
              <a:rPr lang="en-US" dirty="0"/>
              <a:t>Increase fall risk (balance and depth perception)</a:t>
            </a:r>
          </a:p>
          <a:p>
            <a:r>
              <a:rPr lang="en-US" dirty="0"/>
              <a:t>Dental issues and olfactory can impact appetite and PO intake</a:t>
            </a:r>
          </a:p>
          <a:p>
            <a:r>
              <a:rPr lang="en-US" dirty="0"/>
              <a:t>Important to screen and correct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44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1FE6-540A-AA32-777D-C1108680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Vision Impairment</a:t>
            </a:r>
          </a:p>
        </p:txBody>
      </p:sp>
      <p:pic>
        <p:nvPicPr>
          <p:cNvPr id="1026" name="Picture 2" descr="A projector screen in front of chairs&#10;&#10;AI-generated content may be incorrect.">
            <a:extLst>
              <a:ext uri="{FF2B5EF4-FFF2-40B4-BE49-F238E27FC236}">
                <a16:creationId xmlns:a16="http://schemas.microsoft.com/office/drawing/2014/main" id="{52054DB7-5E1E-1F42-C1D1-AE399AAF3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522" r="2210" b="38203"/>
          <a:stretch/>
        </p:blipFill>
        <p:spPr bwMode="auto">
          <a:xfrm>
            <a:off x="1638072" y="2077090"/>
            <a:ext cx="8915856" cy="329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1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1C93-BCA6-4E75-4949-DD7F4FEF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3640E6-D7F8-FFD9-7461-5368142D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Employed by Marshall Health Network in </a:t>
            </a:r>
            <a:r>
              <a:rPr lang="en-US"/>
              <a:t>Family Medicine and Geriatrics</a:t>
            </a:r>
          </a:p>
          <a:p>
            <a:r>
              <a:rPr lang="en-US"/>
              <a:t>Employed per diem by Hospice of Huntington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9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455F1-F4B9-8FF4-B9B3-20C9B869F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24072-C1B3-1439-0981-ABC39661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Hearing Impairment</a:t>
            </a:r>
          </a:p>
        </p:txBody>
      </p:sp>
      <p:pic>
        <p:nvPicPr>
          <p:cNvPr id="7" name="Content Placeholder 6" descr="Sound World Solutions">
            <a:extLst>
              <a:ext uri="{FF2B5EF4-FFF2-40B4-BE49-F238E27FC236}">
                <a16:creationId xmlns:a16="http://schemas.microsoft.com/office/drawing/2014/main" id="{AB59F193-BAE2-B891-F1B3-378A55C91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7524" y="4634989"/>
            <a:ext cx="3279734" cy="1860388"/>
          </a:xfrm>
          <a:prstGeom prst="rect">
            <a:avLst/>
          </a:prstGeom>
        </p:spPr>
      </p:pic>
      <p:pic>
        <p:nvPicPr>
          <p:cNvPr id="2050" name="Picture 2" descr="A white board with black text&#10;&#10;AI-generated content may be incorrect.">
            <a:extLst>
              <a:ext uri="{FF2B5EF4-FFF2-40B4-BE49-F238E27FC236}">
                <a16:creationId xmlns:a16="http://schemas.microsoft.com/office/drawing/2014/main" id="{7579D58E-1AAE-662E-8AB5-2A31AEDCE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t="25865" r="26412" b="38165"/>
          <a:stretch/>
        </p:blipFill>
        <p:spPr bwMode="auto">
          <a:xfrm>
            <a:off x="838200" y="2598562"/>
            <a:ext cx="4082670" cy="272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A screen with a picture of a pair of headsets and a microphone&#10;&#10;AI-generated content may be incorrect.">
            <a:extLst>
              <a:ext uri="{FF2B5EF4-FFF2-40B4-BE49-F238E27FC236}">
                <a16:creationId xmlns:a16="http://schemas.microsoft.com/office/drawing/2014/main" id="{339C09BF-D740-738B-B31A-5F7017CBE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25186" r="4824" b="43278"/>
          <a:stretch/>
        </p:blipFill>
        <p:spPr bwMode="auto">
          <a:xfrm>
            <a:off x="5412153" y="1599182"/>
            <a:ext cx="5941647" cy="272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28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A64CF-64D2-981F-C326-662619730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556E-4C03-C935-0762-55BC9B9A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B5E5C-D4AA-1764-D5A8-DDD8F30E4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Limited access</a:t>
            </a:r>
          </a:p>
          <a:p>
            <a:pPr lvl="1"/>
            <a:r>
              <a:rPr lang="en-US"/>
              <a:t>Food- Meals on Wheels</a:t>
            </a:r>
          </a:p>
          <a:p>
            <a:pPr lvl="1"/>
            <a:r>
              <a:rPr lang="en-US"/>
              <a:t>Transportation- Dial-A-Ride</a:t>
            </a:r>
          </a:p>
          <a:p>
            <a:pPr lvl="1"/>
            <a:r>
              <a:rPr lang="en-US" dirty="0"/>
              <a:t>Housing, electric, water</a:t>
            </a:r>
          </a:p>
          <a:p>
            <a:r>
              <a:rPr lang="en-US" dirty="0"/>
              <a:t>Lack of family support/Caregiver burnout</a:t>
            </a:r>
          </a:p>
          <a:p>
            <a:pPr lvl="1"/>
            <a:r>
              <a:rPr lang="en-US"/>
              <a:t>Home Health- SMMC (memory, speech, urinary)</a:t>
            </a:r>
          </a:p>
          <a:p>
            <a:pPr lvl="1"/>
            <a:r>
              <a:rPr lang="en-US" dirty="0"/>
              <a:t>Cabell County Community Service </a:t>
            </a:r>
            <a:r>
              <a:rPr lang="en-US"/>
              <a:t>Organization (CCCSO)</a:t>
            </a:r>
            <a:endParaRPr lang="en-US" dirty="0"/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 All the stuff patients want home health to be </a:t>
            </a:r>
          </a:p>
          <a:p>
            <a:pPr lvl="1"/>
            <a:r>
              <a:rPr lang="en-US" dirty="0"/>
              <a:t>Aged and Disabled Waiver</a:t>
            </a:r>
          </a:p>
          <a:p>
            <a:pPr lvl="1"/>
            <a:r>
              <a:rPr lang="en-US"/>
              <a:t>Palliative Care- Tri-state Life Care </a:t>
            </a:r>
          </a:p>
        </p:txBody>
      </p:sp>
    </p:spTree>
    <p:extLst>
      <p:ext uri="{BB962C8B-B14F-4D97-AF65-F5344CB8AC3E}">
        <p14:creationId xmlns:p14="http://schemas.microsoft.com/office/powerpoint/2010/main" val="1474282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DBCA5-C546-E49A-9465-2C5E0167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4963D-E964-4D0A-E31F-86576648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30961-F5A1-476C-D00C-B273CF03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Educate your patients</a:t>
            </a:r>
          </a:p>
          <a:p>
            <a:r>
              <a:rPr lang="en-US" dirty="0"/>
              <a:t>Give Patients updated documents to keep and give to providers</a:t>
            </a:r>
          </a:p>
          <a:p>
            <a:pPr lvl="1"/>
            <a:r>
              <a:rPr lang="en-US" dirty="0"/>
              <a:t>med lists</a:t>
            </a:r>
          </a:p>
          <a:p>
            <a:pPr lvl="1"/>
            <a:r>
              <a:rPr lang="en-US" dirty="0"/>
              <a:t>PMH/surgeries</a:t>
            </a:r>
          </a:p>
          <a:p>
            <a:pPr lvl="1"/>
            <a:r>
              <a:rPr lang="en-US"/>
              <a:t>office note or visit summary</a:t>
            </a:r>
          </a:p>
          <a:p>
            <a:r>
              <a:rPr lang="en-US" dirty="0"/>
              <a:t>Ensure documentation is up-to-date</a:t>
            </a:r>
          </a:p>
          <a:p>
            <a:r>
              <a:rPr lang="en-US" dirty="0"/>
              <a:t>Use comments on orders to give info</a:t>
            </a:r>
          </a:p>
        </p:txBody>
      </p:sp>
    </p:spTree>
    <p:extLst>
      <p:ext uri="{BB962C8B-B14F-4D97-AF65-F5344CB8AC3E}">
        <p14:creationId xmlns:p14="http://schemas.microsoft.com/office/powerpoint/2010/main" val="2919017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DB220-71A8-1AA7-A5CA-309588581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w to Ensure That Teaching Kitchens Are Age-Friendly - ScienceDirect">
            <a:extLst>
              <a:ext uri="{FF2B5EF4-FFF2-40B4-BE49-F238E27FC236}">
                <a16:creationId xmlns:a16="http://schemas.microsoft.com/office/drawing/2014/main" id="{702984DD-4A15-5C09-2331-EDE0EC5D3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098" y="329909"/>
            <a:ext cx="6393804" cy="619164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7A6543-6DAB-55F7-30B5-7CC056917A04}"/>
              </a:ext>
            </a:extLst>
          </p:cNvPr>
          <p:cNvSpPr/>
          <p:nvPr/>
        </p:nvSpPr>
        <p:spPr>
          <a:xfrm>
            <a:off x="5008880" y="243840"/>
            <a:ext cx="2184400" cy="2001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60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A0FB-2CBA-1CE9-FFE8-0FC7D841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D2C68-F51C-1D76-DC35-6C2EE2FF7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3330" cy="4351338"/>
          </a:xfrm>
        </p:spPr>
        <p:txBody>
          <a:bodyPr/>
          <a:lstStyle/>
          <a:p>
            <a:r>
              <a:rPr lang="en-US" dirty="0"/>
              <a:t>Depression Makes pts twice a likely to develop cognitive impair</a:t>
            </a:r>
          </a:p>
          <a:p>
            <a:r>
              <a:rPr lang="en-US" dirty="0"/>
              <a:t>Impact of disease, medication, and life stress</a:t>
            </a:r>
          </a:p>
          <a:p>
            <a:r>
              <a:rPr lang="en-US" dirty="0"/>
              <a:t>Avoid medications that  can result in cognitive impair</a:t>
            </a:r>
          </a:p>
          <a:p>
            <a:r>
              <a:rPr lang="en-US" dirty="0"/>
              <a:t>Anti-cholinergic Burden score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A1E6AF-FF27-7197-C90F-BAD08015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496" y="365125"/>
            <a:ext cx="4026762" cy="49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07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C3FE2-567A-C5AB-904C-F3A83430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7"/>
            <a:ext cx="10515600" cy="1325563"/>
          </a:xfrm>
        </p:spPr>
        <p:txBody>
          <a:bodyPr/>
          <a:lstStyle/>
          <a:p>
            <a:r>
              <a:rPr lang="en-US"/>
              <a:t>Memory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DA11BE1-417B-765E-8C8F-24E4B3321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76728"/>
              </p:ext>
            </p:extLst>
          </p:nvPr>
        </p:nvGraphicFramePr>
        <p:xfrm>
          <a:off x="960821" y="1168729"/>
          <a:ext cx="105156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4777754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4276692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72836708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6300724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3125625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30106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Normal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Healthy aging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MCI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Mild Dementia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Moderate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Severe</a:t>
                      </a:r>
                    </a:p>
                  </a:txBody>
                  <a:tcPr>
                    <a:solidFill>
                      <a:srgbClr val="F20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56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Life is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-Normal testing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-Normal ADLS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Abn</a:t>
                      </a:r>
                      <a:r>
                        <a:rPr lang="en-US" dirty="0"/>
                        <a:t> Testing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-Intact ADLs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Abn</a:t>
                      </a:r>
                      <a:r>
                        <a:rPr lang="en-US" dirty="0"/>
                        <a:t> Testing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-IADLs lost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-BADLS intact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-DSRS &lt;18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Abn</a:t>
                      </a:r>
                      <a:r>
                        <a:rPr lang="en-US" dirty="0"/>
                        <a:t> testing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-IADLs, start to </a:t>
                      </a:r>
                      <a:r>
                        <a:rPr lang="en-US"/>
                        <a:t>lose BADLs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-DSRS &gt;18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-Complete ADL loss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/>
                        <a:t>-FAST score 7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-DSRS  &gt; 36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54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-No 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-No 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-No Tx ***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-AD Meds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-10% a year to </a:t>
                      </a:r>
                      <a:r>
                        <a:rPr lang="en-US"/>
                        <a:t>dementia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-Donepezil or </a:t>
                      </a:r>
                      <a:r>
                        <a:rPr lang="en-US"/>
                        <a:t>rivastigmine</a:t>
                      </a:r>
                      <a:endParaRPr lang="en-US" dirty="0" err="1"/>
                    </a:p>
                    <a:p>
                      <a:pPr lvl="0">
                        <a:buNone/>
                      </a:pPr>
                      <a:r>
                        <a:rPr lang="en-US"/>
                        <a:t>-AD meds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-Memantine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-Palliative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-Stop AD meds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-Stop Meds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-Hospice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80355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FE469D5-DC3D-6C7D-305D-ED6CF60DB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375230"/>
              </p:ext>
            </p:extLst>
          </p:nvPr>
        </p:nvGraphicFramePr>
        <p:xfrm>
          <a:off x="2137103" y="4002689"/>
          <a:ext cx="8168640" cy="2619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4198605015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1418100305"/>
                    </a:ext>
                  </a:extLst>
                </a:gridCol>
              </a:tblGrid>
              <a:tr h="394137">
                <a:tc>
                  <a:txBody>
                    <a:bodyPr/>
                    <a:lstStyle/>
                    <a:p>
                      <a:r>
                        <a:rPr lang="en-US"/>
                        <a:t>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Instrumental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1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Shopping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53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Housekeeping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10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Ambulating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Accounting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728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Toileting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Food Prep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3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Hygiene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Transport/telephone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443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42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313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4738-B033-2DF5-7A9F-A616F31A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 for </a:t>
            </a:r>
            <a:r>
              <a:rPr lang="en-US"/>
              <a:t>Dementia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FBB85-FA9F-5205-C79D-CF4F6A10D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945"/>
            <a:ext cx="820332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/>
              <a:t>Alzheimer's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/>
              <a:t>Amyloid</a:t>
            </a:r>
            <a:r>
              <a:rPr lang="en-US" sz="1600" dirty="0"/>
              <a:t> and </a:t>
            </a:r>
            <a:r>
              <a:rPr lang="en-US" sz="1600"/>
              <a:t>phosphorylated</a:t>
            </a:r>
            <a:r>
              <a:rPr lang="en-US" sz="1600" dirty="0"/>
              <a:t> Tau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/>
              <a:t>ATN profile, P-tau 217, Amyloid PET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 dirty="0" err="1"/>
              <a:t>Leqembi</a:t>
            </a:r>
            <a:r>
              <a:rPr lang="en-US" sz="1600" dirty="0"/>
              <a:t> and </a:t>
            </a:r>
            <a:r>
              <a:rPr lang="en-US" sz="1600" dirty="0" err="1"/>
              <a:t>Kisunla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/>
              <a:t>Limbic Associated TDP43 Encephalopathy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 dirty="0"/>
              <a:t>Looks like AD pt in their</a:t>
            </a:r>
            <a:r>
              <a:rPr lang="en-US" sz="1600"/>
              <a:t> 80s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/>
              <a:t>Parkinson/Lewy Body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/>
              <a:t>Bradykinesia + Rigidity or tremor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/>
              <a:t>Fluctuations and hallucinations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/>
              <a:t>Dat scan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/>
              <a:t>Vascular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 dirty="0"/>
              <a:t>Stepwise, </a:t>
            </a:r>
            <a:r>
              <a:rPr lang="en-US" sz="1600" dirty="0" err="1"/>
              <a:t>hx</a:t>
            </a:r>
            <a:r>
              <a:rPr lang="en-US" sz="1600" dirty="0"/>
              <a:t> of stroke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/>
              <a:t>Frontotemporal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 dirty="0"/>
              <a:t>Impulsive, </a:t>
            </a:r>
            <a:r>
              <a:rPr lang="en-US" sz="1600"/>
              <a:t>changes</a:t>
            </a:r>
            <a:r>
              <a:rPr lang="en-US" sz="1600" dirty="0"/>
              <a:t> in personality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 b="1" dirty="0">
                <a:solidFill>
                  <a:srgbClr val="FF0000"/>
                </a:solidFill>
              </a:rPr>
              <a:t>NO </a:t>
            </a:r>
            <a:r>
              <a:rPr lang="en-US" sz="1600" b="1">
                <a:solidFill>
                  <a:srgbClr val="FF0000"/>
                </a:solidFill>
              </a:rPr>
              <a:t>Donepezil</a:t>
            </a:r>
            <a:endParaRPr lang="en-US" sz="16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/>
              <a:t>Normal Pressure Hydrocephalous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 dirty="0"/>
              <a:t>Wet, wobbly, and weird. (So everyone)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/>
              <a:t>Infectious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/>
              <a:t>HIV, syphilis, 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C02F7-E47F-1A43-112C-6708C0ED5153}"/>
              </a:ext>
            </a:extLst>
          </p:cNvPr>
          <p:cNvSpPr txBox="1"/>
          <p:nvPr/>
        </p:nvSpPr>
        <p:spPr>
          <a:xfrm>
            <a:off x="6822965" y="1687611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/>
              <a:t>Pseudodementia</a:t>
            </a:r>
            <a:endParaRPr lang="en-US" sz="1600" dirty="0"/>
          </a:p>
          <a:p>
            <a:pPr marL="742950" lvl="1" indent="-285750">
              <a:buFont typeface="Courier New,monospace"/>
              <a:buChar char="o"/>
            </a:pPr>
            <a:r>
              <a:rPr lang="en-US" sz="1600"/>
              <a:t>Depression</a:t>
            </a:r>
            <a:endParaRPr lang="en-US" sz="1600" dirty="0"/>
          </a:p>
          <a:p>
            <a:pPr marL="742950" lvl="1" indent="-285750">
              <a:buFont typeface="Courier New,monospace"/>
              <a:buChar char="o"/>
            </a:pPr>
            <a:r>
              <a:rPr lang="en-US" sz="1600"/>
              <a:t>Meds</a:t>
            </a:r>
            <a:endParaRPr lang="en-US" sz="1600" dirty="0"/>
          </a:p>
          <a:p>
            <a:pPr marL="742950" lvl="1" indent="-285750">
              <a:buFont typeface="Courier New,monospace"/>
              <a:buChar char="o"/>
            </a:pPr>
            <a:r>
              <a:rPr lang="en-US" sz="1600" dirty="0"/>
              <a:t>Uncontrolled </a:t>
            </a:r>
            <a:r>
              <a:rPr lang="en-US" sz="1600"/>
              <a:t>comorbid</a:t>
            </a:r>
            <a:endParaRPr lang="en-US" sz="1600" dirty="0"/>
          </a:p>
          <a:p>
            <a:pPr marL="742950" lvl="1" indent="-285750">
              <a:buFont typeface="Courier New,monospace"/>
              <a:buChar char="o"/>
            </a:pPr>
            <a:r>
              <a:rPr lang="en-US" sz="1600" dirty="0"/>
              <a:t>Vitamin </a:t>
            </a:r>
            <a:r>
              <a:rPr lang="en-US" sz="1600"/>
              <a:t>Deficiency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8214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with a list of food items&#10;&#10;AI-generated content may be incorrect.">
            <a:extLst>
              <a:ext uri="{FF2B5EF4-FFF2-40B4-BE49-F238E27FC236}">
                <a16:creationId xmlns:a16="http://schemas.microsoft.com/office/drawing/2014/main" id="{2952CE6D-1699-D9BA-4166-632D37089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60" y="0"/>
            <a:ext cx="62165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63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477A7-3C59-1703-0C71-F3766E02C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w to Ensure That Teaching Kitchens Are Age-Friendly - ScienceDirect">
            <a:extLst>
              <a:ext uri="{FF2B5EF4-FFF2-40B4-BE49-F238E27FC236}">
                <a16:creationId xmlns:a16="http://schemas.microsoft.com/office/drawing/2014/main" id="{CB531ECA-0972-7E88-1834-90E78392F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098" y="329909"/>
            <a:ext cx="6393804" cy="619164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7D82FF-8AA5-A3C6-DF0C-6E8A2FBD8FB2}"/>
              </a:ext>
            </a:extLst>
          </p:cNvPr>
          <p:cNvSpPr/>
          <p:nvPr/>
        </p:nvSpPr>
        <p:spPr>
          <a:xfrm>
            <a:off x="7305040" y="1910080"/>
            <a:ext cx="2184400" cy="2001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6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5A99-37FB-FA24-6C9D-6E24116A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C308B-DC7F-4E83-D7FB-F4B50D417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One-third of patients ≥70 years old are discharged with a disability that was not present 2 weeks before admission.</a:t>
            </a:r>
          </a:p>
          <a:p>
            <a:r>
              <a:rPr lang="en-US" dirty="0"/>
              <a:t>May take up to 1 week per day spent in the hospital to recover strength</a:t>
            </a:r>
          </a:p>
          <a:p>
            <a:r>
              <a:rPr lang="en-US" dirty="0"/>
              <a:t>Decreased mobility can result in</a:t>
            </a:r>
          </a:p>
          <a:p>
            <a:pPr lvl="1"/>
            <a:r>
              <a:rPr lang="en-US" dirty="0"/>
              <a:t>Pressure wounds</a:t>
            </a:r>
          </a:p>
          <a:p>
            <a:pPr lvl="1"/>
            <a:r>
              <a:rPr lang="en-US" dirty="0"/>
              <a:t>Swelling</a:t>
            </a:r>
          </a:p>
          <a:p>
            <a:pPr lvl="1"/>
            <a:r>
              <a:rPr lang="en-US" dirty="0"/>
              <a:t>PNA</a:t>
            </a:r>
          </a:p>
          <a:p>
            <a:pPr lvl="1"/>
            <a:r>
              <a:rPr lang="en-US" dirty="0"/>
              <a:t>Blood clots</a:t>
            </a:r>
          </a:p>
          <a:p>
            <a:pPr lvl="1"/>
            <a:r>
              <a:rPr lang="en-US" dirty="0"/>
              <a:t>Falls</a:t>
            </a:r>
          </a:p>
        </p:txBody>
      </p:sp>
    </p:spTree>
    <p:extLst>
      <p:ext uri="{BB962C8B-B14F-4D97-AF65-F5344CB8AC3E}">
        <p14:creationId xmlns:p14="http://schemas.microsoft.com/office/powerpoint/2010/main" val="168718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F967-6580-37CE-C684-AEE43E5A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2BC07-4A1F-0F30-248D-02329D94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Be aware of the 5Ms of geriatrics as a framework for comprehensive assessment of elderly patients.</a:t>
            </a:r>
          </a:p>
          <a:p>
            <a:r>
              <a:rPr lang="en-US" dirty="0"/>
              <a:t>Know tools or screeners to assess each of the 5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Have a plan of action for each of the 5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Be able to apply the 5 </a:t>
            </a:r>
            <a:r>
              <a:rPr lang="en-US" dirty="0" err="1"/>
              <a:t>Ms</a:t>
            </a:r>
            <a:r>
              <a:rPr lang="en-US" dirty="0"/>
              <a:t> to work up and treat common syndromes in Geriatrics. </a:t>
            </a:r>
          </a:p>
        </p:txBody>
      </p:sp>
    </p:spTree>
    <p:extLst>
      <p:ext uri="{BB962C8B-B14F-4D97-AF65-F5344CB8AC3E}">
        <p14:creationId xmlns:p14="http://schemas.microsoft.com/office/powerpoint/2010/main" val="2085778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6C93C-C659-024F-651A-EE8E9A1D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Up and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B3636-0D7A-1508-744B-6487A4EA0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 starts sitting will stand walk 3 meters (10 feet) turn around and return to their chair</a:t>
            </a:r>
          </a:p>
          <a:p>
            <a:r>
              <a:rPr lang="en-US" dirty="0"/>
              <a:t>Normal is &lt;10-12 seconds </a:t>
            </a:r>
          </a:p>
          <a:p>
            <a:r>
              <a:rPr lang="en-US" dirty="0"/>
              <a:t>If slower increased have sarcopenia which increases risk of falls</a:t>
            </a:r>
          </a:p>
          <a:p>
            <a:r>
              <a:rPr lang="en-US" dirty="0"/>
              <a:t>Refer to PT/OT and/or Balance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5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BD7D-653D-FEE5-2EE2-8C507B3D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Aids/Transfers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891DC-38BE-68EA-1519-C27F97CE4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504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Walking aids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Canes/Quad Canes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4 point walkers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2 wheel walkers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Rollators</a:t>
            </a:r>
          </a:p>
          <a:p>
            <a:r>
              <a:rPr lang="en-US"/>
              <a:t>Transfer aids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Bed rails</a:t>
            </a:r>
            <a:endParaRPr lang="en-US" sz="2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Shower chairs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Stair lifts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Hoyer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FD9CC-B419-AF26-D8D3-3F22602611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72" t="48600" r="6427" b="4591"/>
          <a:stretch>
            <a:fillRect/>
          </a:stretch>
        </p:blipFill>
        <p:spPr>
          <a:xfrm>
            <a:off x="5714337" y="2368334"/>
            <a:ext cx="6244472" cy="4491732"/>
          </a:xfrm>
          <a:prstGeom prst="rect">
            <a:avLst/>
          </a:prstGeom>
        </p:spPr>
      </p:pic>
      <p:pic>
        <p:nvPicPr>
          <p:cNvPr id="5" name="Picture 4" descr="A screenshot of a medical device&#10;&#10;AI-generated content may be incorrect.">
            <a:extLst>
              <a:ext uri="{FF2B5EF4-FFF2-40B4-BE49-F238E27FC236}">
                <a16:creationId xmlns:a16="http://schemas.microsoft.com/office/drawing/2014/main" id="{3A2D20D1-7B3A-A20C-B616-AAD3F5D67C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33" t="25425" r="58146" b="53133"/>
          <a:stretch>
            <a:fillRect/>
          </a:stretch>
        </p:blipFill>
        <p:spPr>
          <a:xfrm>
            <a:off x="5715174" y="167983"/>
            <a:ext cx="2481931" cy="206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30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BF792-6DB5-2A90-14EF-DBE248570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w to Ensure That Teaching Kitchens Are Age-Friendly - ScienceDirect">
            <a:extLst>
              <a:ext uri="{FF2B5EF4-FFF2-40B4-BE49-F238E27FC236}">
                <a16:creationId xmlns:a16="http://schemas.microsoft.com/office/drawing/2014/main" id="{F26AE0B0-762A-1383-B80E-AD0697F60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098" y="329909"/>
            <a:ext cx="6393804" cy="619164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5C196B-052C-5A51-10DB-257FBDB0F040}"/>
              </a:ext>
            </a:extLst>
          </p:cNvPr>
          <p:cNvSpPr/>
          <p:nvPr/>
        </p:nvSpPr>
        <p:spPr>
          <a:xfrm>
            <a:off x="2672080" y="1899920"/>
            <a:ext cx="2184400" cy="2001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6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538A0-656A-99C6-F09C-CACAE50FD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0C299-209E-1829-44EA-509FEB3A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Matters Most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EB7CA-8258-528E-F35D-8A241CD61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be the first and last thing addressed </a:t>
            </a:r>
          </a:p>
          <a:p>
            <a:r>
              <a:rPr lang="en-US" dirty="0"/>
              <a:t>Ask patients their goals and what they want of a conversation</a:t>
            </a:r>
          </a:p>
          <a:p>
            <a:r>
              <a:rPr lang="en-US" dirty="0"/>
              <a:t>Ensure family are involved and MPOA are done early </a:t>
            </a:r>
          </a:p>
          <a:p>
            <a:r>
              <a:rPr lang="en-US" dirty="0"/>
              <a:t>Educate patients to advocate for themselves. </a:t>
            </a:r>
          </a:p>
        </p:txBody>
      </p:sp>
    </p:spTree>
    <p:extLst>
      <p:ext uri="{BB962C8B-B14F-4D97-AF65-F5344CB8AC3E}">
        <p14:creationId xmlns:p14="http://schemas.microsoft.com/office/powerpoint/2010/main" val="2679097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C9AF4-50F1-F57D-5DD9-413DBE04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Complaint: Insomnia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B6569-1F5D-2BC9-EC4C-6FAB31BA4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 is a 70 year old male coming in with CC of not sleeping</a:t>
            </a:r>
          </a:p>
          <a:p>
            <a:r>
              <a:rPr lang="en-US" dirty="0"/>
              <a:t>Has been waking up at night and usually will go to the bathroom when he is up. Wakes up not rested and has to take several naps during the day.</a:t>
            </a:r>
          </a:p>
          <a:p>
            <a:r>
              <a:rPr lang="en-US" dirty="0"/>
              <a:t>PMH: HTN, T2DM, obesity, depression</a:t>
            </a:r>
          </a:p>
          <a:p>
            <a:r>
              <a:rPr lang="en-US" dirty="0"/>
              <a:t>Meds: HCTZ 25mg, losartan 100mg, metformin 1000mg BID, Jardiance 10mg, Wellbutrin XR 300mg</a:t>
            </a:r>
          </a:p>
          <a:p>
            <a:r>
              <a:rPr lang="en-US" dirty="0"/>
              <a:t>Has tried some OTC sleep aids but they make him drowsy the next morning and do not help.</a:t>
            </a:r>
          </a:p>
        </p:txBody>
      </p:sp>
    </p:spTree>
    <p:extLst>
      <p:ext uri="{BB962C8B-B14F-4D97-AF65-F5344CB8AC3E}">
        <p14:creationId xmlns:p14="http://schemas.microsoft.com/office/powerpoint/2010/main" val="3603862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8ECF-1D70-6B74-2B6A-D2FD3B78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5CAB8-D217-B858-65FE-3B65ACB3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Naps and fatigue during the day make it hard for him to watch his grandkids</a:t>
            </a:r>
          </a:p>
          <a:p>
            <a:r>
              <a:rPr lang="en-US" dirty="0"/>
              <a:t>Wants to limit medications</a:t>
            </a:r>
          </a:p>
        </p:txBody>
      </p:sp>
    </p:spTree>
    <p:extLst>
      <p:ext uri="{BB962C8B-B14F-4D97-AF65-F5344CB8AC3E}">
        <p14:creationId xmlns:p14="http://schemas.microsoft.com/office/powerpoint/2010/main" val="222676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6EAA1-EB8F-79E0-ED2D-7D226B35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C32A9-4255-604A-BE7E-BE9F31CA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3473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Meds</a:t>
            </a:r>
          </a:p>
          <a:p>
            <a:pPr lvl="1"/>
            <a:r>
              <a:rPr lang="en-US" dirty="0"/>
              <a:t>HCTZ, Jardiance</a:t>
            </a:r>
          </a:p>
          <a:p>
            <a:pPr lvl="1"/>
            <a:r>
              <a:rPr lang="en-US" dirty="0"/>
              <a:t>Wellbutrin</a:t>
            </a:r>
          </a:p>
          <a:p>
            <a:pPr lvl="1"/>
            <a:r>
              <a:rPr lang="en-US" dirty="0"/>
              <a:t>OTC Meds</a:t>
            </a:r>
          </a:p>
          <a:p>
            <a:r>
              <a:rPr lang="en-US" dirty="0"/>
              <a:t>Multi-complexity</a:t>
            </a:r>
          </a:p>
          <a:p>
            <a:pPr lvl="1"/>
            <a:r>
              <a:rPr lang="en-US" dirty="0"/>
              <a:t>Depression</a:t>
            </a:r>
          </a:p>
          <a:p>
            <a:pPr lvl="1"/>
            <a:r>
              <a:rPr lang="en-US" dirty="0"/>
              <a:t>Obesity -&gt;OSA</a:t>
            </a:r>
          </a:p>
          <a:p>
            <a:pPr lvl="1"/>
            <a:r>
              <a:rPr lang="en-US" dirty="0"/>
              <a:t>Uncontrolled DM</a:t>
            </a:r>
          </a:p>
          <a:p>
            <a:pPr lvl="1"/>
            <a:r>
              <a:rPr lang="en-US" dirty="0"/>
              <a:t>BPH?</a:t>
            </a:r>
          </a:p>
          <a:p>
            <a:pPr lvl="1"/>
            <a:r>
              <a:rPr lang="en-US" dirty="0"/>
              <a:t>Sleeping conditions</a:t>
            </a:r>
          </a:p>
          <a:p>
            <a:pPr lvl="1"/>
            <a:r>
              <a:rPr lang="en-US" dirty="0"/>
              <a:t>Daytime activities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3182D-D8D1-5748-F044-6EDF5B4A9BD3}"/>
              </a:ext>
            </a:extLst>
          </p:cNvPr>
          <p:cNvSpPr txBox="1"/>
          <p:nvPr/>
        </p:nvSpPr>
        <p:spPr>
          <a:xfrm>
            <a:off x="5446986" y="1825625"/>
            <a:ext cx="5320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Mind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Not Active enough</a:t>
            </a:r>
          </a:p>
        </p:txBody>
      </p:sp>
    </p:spTree>
    <p:extLst>
      <p:ext uri="{BB962C8B-B14F-4D97-AF65-F5344CB8AC3E}">
        <p14:creationId xmlns:p14="http://schemas.microsoft.com/office/powerpoint/2010/main" val="1056520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C95A-D541-12F2-D0F1-E4CA5385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8097C-2AF3-93AB-7D8F-357B9081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discussion he pees a lot during the day but has good stream. Is interested in decreasing diuretics</a:t>
            </a:r>
          </a:p>
          <a:p>
            <a:r>
              <a:rPr lang="en-US" dirty="0"/>
              <a:t>He snores at night and has not been screened for sleep apnea</a:t>
            </a:r>
          </a:p>
          <a:p>
            <a:r>
              <a:rPr lang="en-US" dirty="0"/>
              <a:t>Has not great control of either of his HTN (BP 150/100) or his DM (last A1c 8.5)</a:t>
            </a:r>
          </a:p>
          <a:p>
            <a:r>
              <a:rPr lang="en-US" dirty="0"/>
              <a:t>Depression is well controlled since he has been in therapy</a:t>
            </a:r>
          </a:p>
          <a:p>
            <a:r>
              <a:rPr lang="en-US" dirty="0"/>
              <a:t>Has a comfortable bed, wife sleeps in bed with him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78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0D822-9563-93A9-8D4E-02D92885A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C4DE-F4F2-A93C-70A4-17B4172A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16C19-763F-C444-C0E3-BB89E6561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Naps and fatigue during the day make it hard for him to watch his grandkids</a:t>
            </a:r>
          </a:p>
          <a:p>
            <a:r>
              <a:rPr lang="en-US" dirty="0"/>
              <a:t>Wants to limit medications</a:t>
            </a:r>
          </a:p>
        </p:txBody>
      </p:sp>
    </p:spTree>
    <p:extLst>
      <p:ext uri="{BB962C8B-B14F-4D97-AF65-F5344CB8AC3E}">
        <p14:creationId xmlns:p14="http://schemas.microsoft.com/office/powerpoint/2010/main" val="2846860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6C788-0CC5-80DF-A2C4-7B8514ACA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A8A8-039F-C7F8-3C56-A7DAE3F46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2AEB-A13E-26C1-BB5B-D8E6511DF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76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Remove meds</a:t>
            </a:r>
          </a:p>
          <a:p>
            <a:pPr lvl="1"/>
            <a:r>
              <a:rPr lang="en-US" dirty="0"/>
              <a:t>Wellbutrin (Wean to 150mg then d/c if improving fatigue with below)</a:t>
            </a:r>
          </a:p>
          <a:p>
            <a:pPr lvl="1"/>
            <a:r>
              <a:rPr lang="en-US" dirty="0"/>
              <a:t>Jardiance</a:t>
            </a:r>
          </a:p>
          <a:p>
            <a:pPr lvl="1"/>
            <a:r>
              <a:rPr lang="en-US" dirty="0"/>
              <a:t>Ensure HCTZ is in am and remove when HTN controlled</a:t>
            </a:r>
          </a:p>
          <a:p>
            <a:r>
              <a:rPr lang="en-US" dirty="0"/>
              <a:t>Improve </a:t>
            </a:r>
            <a:r>
              <a:rPr lang="en-US" dirty="0" err="1"/>
              <a:t>Comorbids</a:t>
            </a:r>
            <a:r>
              <a:rPr lang="en-US" dirty="0"/>
              <a:t>/Weight</a:t>
            </a:r>
          </a:p>
          <a:p>
            <a:pPr lvl="1"/>
            <a:r>
              <a:rPr lang="en-US" dirty="0"/>
              <a:t>Start GLP1 for weight loss-&gt; HTN, DM, Possible OSA</a:t>
            </a:r>
          </a:p>
          <a:p>
            <a:pPr lvl="2"/>
            <a:r>
              <a:rPr lang="en-US" dirty="0"/>
              <a:t>Ensure exercise to limit muscle mass lose</a:t>
            </a:r>
          </a:p>
          <a:p>
            <a:r>
              <a:rPr lang="en-US" dirty="0"/>
              <a:t>Work up Possible causes</a:t>
            </a:r>
          </a:p>
          <a:p>
            <a:pPr lvl="1"/>
            <a:r>
              <a:rPr lang="en-US" dirty="0"/>
              <a:t>Sleep study for OSA</a:t>
            </a:r>
          </a:p>
          <a:p>
            <a:pPr lvl="1"/>
            <a:r>
              <a:rPr lang="en-US" dirty="0"/>
              <a:t>Void Dairy with decreasing diuretics and r/o BPH</a:t>
            </a:r>
          </a:p>
          <a:p>
            <a:pPr lvl="1"/>
            <a:r>
              <a:rPr lang="en-US" dirty="0"/>
              <a:t>Consider CBT-I with therapist </a:t>
            </a:r>
          </a:p>
        </p:txBody>
      </p:sp>
    </p:spTree>
    <p:extLst>
      <p:ext uri="{BB962C8B-B14F-4D97-AF65-F5344CB8AC3E}">
        <p14:creationId xmlns:p14="http://schemas.microsoft.com/office/powerpoint/2010/main" val="357663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w to Ensure That Teaching Kitchens Are Age-Friendly - ScienceDirect">
            <a:extLst>
              <a:ext uri="{FF2B5EF4-FFF2-40B4-BE49-F238E27FC236}">
                <a16:creationId xmlns:a16="http://schemas.microsoft.com/office/drawing/2014/main" id="{9730A426-284F-B1D4-6052-8C7F5ADFE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098" y="329909"/>
            <a:ext cx="6393804" cy="6191649"/>
          </a:xfrm>
        </p:spPr>
      </p:pic>
    </p:spTree>
    <p:extLst>
      <p:ext uri="{BB962C8B-B14F-4D97-AF65-F5344CB8AC3E}">
        <p14:creationId xmlns:p14="http://schemas.microsoft.com/office/powerpoint/2010/main" val="1529890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4236-F09D-ED92-4FB4-E1E4EF6A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6606D-5558-3A52-865B-79DC883A1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Geriatric Review Syllabus- Chapter on pharmacotherapy</a:t>
            </a:r>
          </a:p>
          <a:p>
            <a:r>
              <a:rPr lang="en-US" dirty="0"/>
              <a:t>All websites listed in slides </a:t>
            </a:r>
          </a:p>
        </p:txBody>
      </p:sp>
    </p:spTree>
    <p:extLst>
      <p:ext uri="{BB962C8B-B14F-4D97-AF65-F5344CB8AC3E}">
        <p14:creationId xmlns:p14="http://schemas.microsoft.com/office/powerpoint/2010/main" val="79418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A0067-93A2-E39F-B110-C19C26A56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w to Ensure That Teaching Kitchens Are Age-Friendly - ScienceDirect">
            <a:extLst>
              <a:ext uri="{FF2B5EF4-FFF2-40B4-BE49-F238E27FC236}">
                <a16:creationId xmlns:a16="http://schemas.microsoft.com/office/drawing/2014/main" id="{2E00B489-239F-D5F9-5778-AE954452D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098" y="329909"/>
            <a:ext cx="6393804" cy="619164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E2B1BA-71D3-9834-C94C-92F83E71649B}"/>
              </a:ext>
            </a:extLst>
          </p:cNvPr>
          <p:cNvSpPr/>
          <p:nvPr/>
        </p:nvSpPr>
        <p:spPr>
          <a:xfrm>
            <a:off x="2672080" y="1899920"/>
            <a:ext cx="2184400" cy="2001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6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3B59-5FDD-3362-F09D-947F0602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Matters Most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554C8-34EC-8BC4-41B4-82DF84C02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be the first and last thing addressed </a:t>
            </a:r>
          </a:p>
          <a:p>
            <a:r>
              <a:rPr lang="en-US" dirty="0"/>
              <a:t>Ask patients their goals and what they want of a conversation</a:t>
            </a:r>
          </a:p>
          <a:p>
            <a:r>
              <a:rPr lang="en-US" dirty="0"/>
              <a:t>Ensure family are involved and MPOA are done early </a:t>
            </a:r>
          </a:p>
          <a:p>
            <a:r>
              <a:rPr lang="en-US" dirty="0"/>
              <a:t>Educate patients to advocate for themselves. </a:t>
            </a:r>
          </a:p>
        </p:txBody>
      </p:sp>
    </p:spTree>
    <p:extLst>
      <p:ext uri="{BB962C8B-B14F-4D97-AF65-F5344CB8AC3E}">
        <p14:creationId xmlns:p14="http://schemas.microsoft.com/office/powerpoint/2010/main" val="403226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88A8A-3CBC-6F3C-9205-4D9C6D971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w to Ensure That Teaching Kitchens Are Age-Friendly - ScienceDirect">
            <a:extLst>
              <a:ext uri="{FF2B5EF4-FFF2-40B4-BE49-F238E27FC236}">
                <a16:creationId xmlns:a16="http://schemas.microsoft.com/office/drawing/2014/main" id="{60940471-463C-D5DD-DB8F-2C99DB6B2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098" y="329909"/>
            <a:ext cx="6393804" cy="619164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449DAF-121C-66BE-96DE-EDAB0AEBCD15}"/>
              </a:ext>
            </a:extLst>
          </p:cNvPr>
          <p:cNvSpPr/>
          <p:nvPr/>
        </p:nvSpPr>
        <p:spPr>
          <a:xfrm>
            <a:off x="6407739" y="4511164"/>
            <a:ext cx="2184400" cy="2001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C0AD-67EC-124D-9579-8AC40CD8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C0501-C709-333C-733D-AD43D016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 estimated 50% of adults &gt;65 take 4 or more medications</a:t>
            </a:r>
          </a:p>
          <a:p>
            <a:r>
              <a:rPr lang="en-US" dirty="0"/>
              <a:t>Polypharmacy is often described as 5 or more medications. </a:t>
            </a:r>
          </a:p>
          <a:p>
            <a:r>
              <a:rPr lang="en-US" dirty="0"/>
              <a:t>39% of patients are reported to be on at least one Potentially Inappropriate Medication (PIM). </a:t>
            </a:r>
          </a:p>
          <a:p>
            <a:r>
              <a:rPr lang="en-US" dirty="0"/>
              <a:t>One study reported that 66% of patients take supplements</a:t>
            </a:r>
          </a:p>
        </p:txBody>
      </p:sp>
    </p:spTree>
    <p:extLst>
      <p:ext uri="{BB962C8B-B14F-4D97-AF65-F5344CB8AC3E}">
        <p14:creationId xmlns:p14="http://schemas.microsoft.com/office/powerpoint/2010/main" val="3631090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72E0-B35B-8463-C9BE-2251F4DD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of PIMs and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B2ABF-6A30-B002-B1A9-BD3F71451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AGS Beers list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https://agsjournals.onlinelibrary.wiley.com/doi/epdf/10.1111/jgs.18372</a:t>
            </a:r>
          </a:p>
          <a:p>
            <a:r>
              <a:rPr lang="en-US" dirty="0"/>
              <a:t>Screening Tool Of Older People's Prescriptions (STOPP) and Screening Tool to Alert to Right Treatment (START)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FF0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https://www.cgakit.com/_files/ugd/2a1cfa_bcf4d63c427e4e18963c64e74663728e.pdf</a:t>
            </a:r>
          </a:p>
          <a:p>
            <a:r>
              <a:rPr lang="en-US" dirty="0"/>
              <a:t>Anti-cholinergic Burden (ACB) Score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FF000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https://www.acbcalc.com/</a:t>
            </a:r>
            <a:endParaRPr lang="en-US" dirty="0">
              <a:solidFill>
                <a:srgbClr val="FF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4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Marshall Health Network Color Palette">
      <a:dk1>
        <a:srgbClr val="000000"/>
      </a:dk1>
      <a:lt1>
        <a:srgbClr val="FFFFFF"/>
      </a:lt1>
      <a:dk2>
        <a:srgbClr val="006837"/>
      </a:dk2>
      <a:lt2>
        <a:srgbClr val="D9F3E3"/>
      </a:lt2>
      <a:accent1>
        <a:srgbClr val="00AE43"/>
      </a:accent1>
      <a:accent2>
        <a:srgbClr val="F5FCF7"/>
      </a:accent2>
      <a:accent3>
        <a:srgbClr val="F2F7F5"/>
      </a:accent3>
      <a:accent4>
        <a:srgbClr val="7FB39B"/>
      </a:accent4>
      <a:accent5>
        <a:srgbClr val="999EA3"/>
      </a:accent5>
      <a:accent6>
        <a:srgbClr val="333C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N PowerPoint 11.1.24" id="{333ACB67-1E30-FF49-AAB1-A3E3BA969F54}" vid="{9B1F0CC9-6B21-1C47-8BDF-02F5536CF1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1451</TotalTime>
  <Words>1610</Words>
  <Application>Microsoft Office PowerPoint</Application>
  <PresentationFormat>Widescreen</PresentationFormat>
  <Paragraphs>295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Aptos</vt:lpstr>
      <vt:lpstr>Aptos Display</vt:lpstr>
      <vt:lpstr>Arial</vt:lpstr>
      <vt:lpstr>Courier New</vt:lpstr>
      <vt:lpstr>Courier New,monospace</vt:lpstr>
      <vt:lpstr>Raleway</vt:lpstr>
      <vt:lpstr>Wingdings</vt:lpstr>
      <vt:lpstr>office theme</vt:lpstr>
      <vt:lpstr>1_Office Theme</vt:lpstr>
      <vt:lpstr>PowerPoint Presentation</vt:lpstr>
      <vt:lpstr>Disclosures</vt:lpstr>
      <vt:lpstr>Objectives</vt:lpstr>
      <vt:lpstr>PowerPoint Presentation</vt:lpstr>
      <vt:lpstr>PowerPoint Presentation</vt:lpstr>
      <vt:lpstr>What Matters Most</vt:lpstr>
      <vt:lpstr>PowerPoint Presentation</vt:lpstr>
      <vt:lpstr>Medications</vt:lpstr>
      <vt:lpstr>Lists of PIMs and Alternatives</vt:lpstr>
      <vt:lpstr>PowerPoint Presentation</vt:lpstr>
      <vt:lpstr>PowerPoint Presentation</vt:lpstr>
      <vt:lpstr>PowerPoint Presentation</vt:lpstr>
      <vt:lpstr>Deprescribing Approach</vt:lpstr>
      <vt:lpstr>Deprescribing Algorithm </vt:lpstr>
      <vt:lpstr>PowerPoint Presentation</vt:lpstr>
      <vt:lpstr>Multi-complexity</vt:lpstr>
      <vt:lpstr>Comorbid Conditions </vt:lpstr>
      <vt:lpstr>Sensory Impairments</vt:lpstr>
      <vt:lpstr>Strategies for Vision Impairment</vt:lpstr>
      <vt:lpstr>Strategies for Hearing Impairment</vt:lpstr>
      <vt:lpstr>Social</vt:lpstr>
      <vt:lpstr>Transitions</vt:lpstr>
      <vt:lpstr>PowerPoint Presentation</vt:lpstr>
      <vt:lpstr>Mind</vt:lpstr>
      <vt:lpstr>Memory</vt:lpstr>
      <vt:lpstr>Etiology for Dementia</vt:lpstr>
      <vt:lpstr>PowerPoint Presentation</vt:lpstr>
      <vt:lpstr>PowerPoint Presentation</vt:lpstr>
      <vt:lpstr>Mobility</vt:lpstr>
      <vt:lpstr>Timed Up and Go</vt:lpstr>
      <vt:lpstr>Aids/Transfers</vt:lpstr>
      <vt:lpstr>PowerPoint Presentation</vt:lpstr>
      <vt:lpstr>What Matters Most</vt:lpstr>
      <vt:lpstr>Chief Complaint: Insomnia</vt:lpstr>
      <vt:lpstr>What Matters</vt:lpstr>
      <vt:lpstr>Differential?</vt:lpstr>
      <vt:lpstr>Our Patient</vt:lpstr>
      <vt:lpstr>What Matters</vt:lpstr>
      <vt:lpstr>Plan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Richie</dc:creator>
  <cp:lastModifiedBy>Parks, Denise</cp:lastModifiedBy>
  <cp:revision>547</cp:revision>
  <dcterms:created xsi:type="dcterms:W3CDTF">2025-03-05T17:37:29Z</dcterms:created>
  <dcterms:modified xsi:type="dcterms:W3CDTF">2026-03-05T14:38:55Z</dcterms:modified>
</cp:coreProperties>
</file>