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3.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omments/modernComment_12A_D62195FE.xml" ContentType="application/vnd.ms-powerpoint.comments+xml"/>
  <Override PartName="/ppt/notesSlides/notesSlide2.xml" ContentType="application/vnd.openxmlformats-officedocument.presentationml.notesSlide+xml"/>
  <Override PartName="/ppt/comments/modernComment_7FE4E2DE_23AD6C97.xml" ContentType="application/vnd.ms-powerpoint.comments+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4.xml" ContentType="application/vnd.openxmlformats-officedocument.presentationml.notesSlide+xml"/>
  <Override PartName="/ppt/comments/modernComment_7FE4E30E_A456BF63.xml" ContentType="application/vnd.ms-powerpoint.comments+xml"/>
  <Override PartName="/ppt/notesSlides/notesSlide5.xml" ContentType="application/vnd.openxmlformats-officedocument.presentationml.notesSlide+xml"/>
  <Override PartName="/ppt/comments/modernComment_7FE4E30F_3CAB5B8D.xml" ContentType="application/vnd.ms-powerpoint.comments+xml"/>
  <Override PartName="/ppt/notesSlides/notesSlide6.xml" ContentType="application/vnd.openxmlformats-officedocument.presentationml.notesSlide+xml"/>
  <Override PartName="/ppt/comments/modernComment_7FE4E34A_CD479D2C.xml" ContentType="application/vnd.ms-powerpoint.comments+xml"/>
  <Override PartName="/ppt/notesSlides/notesSlide7.xml" ContentType="application/vnd.openxmlformats-officedocument.presentationml.notesSlide+xml"/>
  <Override PartName="/ppt/comments/modernComment_7FE4E34B_6388E409.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7FE4E2F2_142F606B.xml" ContentType="application/vnd.ms-powerpoint.comments+xml"/>
  <Override PartName="/ppt/notesSlides/notesSlide10.xml" ContentType="application/vnd.openxmlformats-officedocument.presentationml.notesSlide+xml"/>
  <Override PartName="/ppt/comments/modernComment_7FE4E2F5_8743918.xml" ContentType="application/vnd.ms-powerpoint.comments+xml"/>
  <Override PartName="/ppt/notesSlides/notesSlide11.xml" ContentType="application/vnd.openxmlformats-officedocument.presentationml.notesSlide+xml"/>
  <Override PartName="/ppt/comments/modernComment_7FB47983_85E5BE.xml" ContentType="application/vnd.ms-powerpoint.comment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modernComment_7FE4E34C_B3A568BE.xml" ContentType="application/vnd.ms-powerpoint.comments+xml"/>
  <Override PartName="/ppt/notesSlides/notesSlide14.xml" ContentType="application/vnd.openxmlformats-officedocument.presentationml.notesSlide+xml"/>
  <Override PartName="/ppt/comments/modernComment_7FE4E343_4899778A.xml" ContentType="application/vnd.ms-powerpoint.comments+xml"/>
  <Override PartName="/ppt/notesSlides/notesSlide15.xml" ContentType="application/vnd.openxmlformats-officedocument.presentationml.notesSlide+xml"/>
  <Override PartName="/ppt/comments/modernComment_7FE4E34D_6E25056E.xml" ContentType="application/vnd.ms-powerpoint.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modernComment_7FE4E301_6287393D.xml" ContentType="application/vnd.ms-powerpoint.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modernComment_7FE4E34F_A660B985.xml" ContentType="application/vnd.ms-powerpoint.comments+xml"/>
  <Override PartName="/ppt/comments/modernComment_7FE4E350_31B6900A.xml" ContentType="application/vnd.ms-powerpoint.comment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omments/modernComment_2FC_7656F545.xml" ContentType="application/vnd.ms-powerpoint.comments+xml"/>
  <Override PartName="/ppt/notesSlides/notesSlide21.xml" ContentType="application/vnd.openxmlformats-officedocument.presentationml.notesSlide+xml"/>
  <Override PartName="/ppt/comments/modernComment_9F6_71DE8CD1.xml" ContentType="application/vnd.ms-powerpoint.comments+xml"/>
  <Override PartName="/ppt/comments/modernComment_2FE_DB86094.xml" ContentType="application/vnd.ms-powerpoint.comments+xml"/>
  <Override PartName="/ppt/comments/modernComment_2FF_8DCC8070.xml" ContentType="application/vnd.ms-powerpoint.comments+xml"/>
  <Override PartName="/ppt/notesSlides/notesSlide22.xml" ContentType="application/vnd.openxmlformats-officedocument.presentationml.notesSlide+xml"/>
  <Override PartName="/ppt/comments/modernComment_9BF_94410D6E.xml" ContentType="application/vnd.ms-powerpoint.comment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omments/modernComment_7FB47935_8EBB704E.xml" ContentType="application/vnd.ms-powerpoint.comments+xml"/>
  <Override PartName="/ppt/notesSlides/notesSlide25.xml" ContentType="application/vnd.openxmlformats-officedocument.presentationml.notesSlide+xml"/>
  <Override PartName="/ppt/comments/modernComment_7FE4E351_3F1829F7.xml" ContentType="application/vnd.ms-powerpoint.comments+xml"/>
  <Override PartName="/ppt/notesSlides/notesSlide26.xml" ContentType="application/vnd.openxmlformats-officedocument.presentationml.notesSlide+xml"/>
  <Override PartName="/ppt/comments/modernComment_1B4_AD77F7CB.xml" ContentType="application/vnd.ms-powerpoint.comments+xml"/>
  <Override PartName="/ppt/notesSlides/notesSlide27.xml" ContentType="application/vnd.openxmlformats-officedocument.presentationml.notesSlide+xml"/>
  <Override PartName="/ppt/comments/modernComment_7FE4E352_C4A7C180.xml" ContentType="application/vnd.ms-powerpoint.comments+xml"/>
  <Override PartName="/ppt/notesSlides/notesSlide28.xml" ContentType="application/vnd.openxmlformats-officedocument.presentationml.notesSlide+xml"/>
  <Override PartName="/ppt/comments/modernComment_7FE4E319_C3B8A71C.xml" ContentType="application/vnd.ms-powerpoint.comment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omments/modernComment_7FE4E337_28667558.xml" ContentType="application/vnd.ms-powerpoint.comments+xml"/>
  <Override PartName="/ppt/notesSlides/notesSlide31.xml" ContentType="application/vnd.openxmlformats-officedocument.presentationml.notesSlide+xml"/>
  <Override PartName="/ppt/comments/modernComment_A22_176D756E.xml" ContentType="application/vnd.ms-powerpoint.comments+xml"/>
  <Override PartName="/ppt/notesSlides/notesSlide32.xml" ContentType="application/vnd.openxmlformats-officedocument.presentationml.notesSlide+xml"/>
  <Override PartName="/ppt/comments/modernComment_7FE4E31B_29CDFBEB.xml" ContentType="application/vnd.ms-powerpoint.comments+xml"/>
  <Override PartName="/ppt/notesSlides/notesSlide33.xml" ContentType="application/vnd.openxmlformats-officedocument.presentationml.notesSlide+xml"/>
  <Override PartName="/ppt/comments/modernComment_7FE4E2D6_B77702C9.xml" ContentType="application/vnd.ms-powerpoint.comments+xml"/>
  <Override PartName="/ppt/notesSlides/notesSlide34.xml" ContentType="application/vnd.openxmlformats-officedocument.presentationml.notesSlide+xml"/>
  <Override PartName="/ppt/comments/modernComment_9DB_3F037D0F.xml" ContentType="application/vnd.ms-powerpoint.comments+xml"/>
  <Override PartName="/ppt/comments/modernComment_9B0_A7113A5F.xml" ContentType="application/vnd.ms-powerpoint.comments+xml"/>
  <Override PartName="/ppt/notesSlides/notesSlide35.xml" ContentType="application/vnd.openxmlformats-officedocument.presentationml.notesSlide+xml"/>
  <Override PartName="/ppt/comments/modernComment_6A9_21B355E0.xml" ContentType="application/vnd.ms-powerpoint.comments+xml"/>
  <Override PartName="/ppt/comments/modernComment_7FB47941_BC5C7743.xml" ContentType="application/vnd.ms-powerpoint.comments+xml"/>
  <Override PartName="/ppt/notesSlides/notesSlide36.xml" ContentType="application/vnd.openxmlformats-officedocument.presentationml.notesSlide+xml"/>
  <Override PartName="/ppt/comments/modernComment_7FE4E2ED_BB90D582.xml" ContentType="application/vnd.ms-powerpoint.comments+xml"/>
  <Override PartName="/ppt/notesSlides/notesSlide37.xml" ContentType="application/vnd.openxmlformats-officedocument.presentationml.notesSlide+xml"/>
  <Override PartName="/ppt/comments/modernComment_7FE4E2EB_C2FEBACF.xml" ContentType="application/vnd.ms-powerpoint.comments+xml"/>
  <Override PartName="/ppt/comments/modernComment_7FE4E33C_F235AE93.xml" ContentType="application/vnd.ms-powerpoint.comments+xml"/>
  <Override PartName="/ppt/comments/modernComment_7FE4E32C_8A10766.xml" ContentType="application/vnd.ms-powerpoint.comment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8.xml" ContentType="application/vnd.openxmlformats-officedocument.presentationml.notesSlide+xml"/>
  <Override PartName="/ppt/comments/modernComment_119_B99897A2.xml" ContentType="application/vnd.ms-powerpoint.comment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2.xml" ContentType="application/vnd.openxmlformats-officedocument.drawingml.chartshapes+xml"/>
  <Override PartName="/ppt/notesSlides/notesSlide39.xml" ContentType="application/vnd.openxmlformats-officedocument.presentationml.notesSlide+xml"/>
  <Override PartName="/ppt/comments/modernComment_7FE4E357_A57C4930.xml" ContentType="application/vnd.ms-powerpoint.comment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omments/modernComment_7FE4E31E_6141335E.xml" ContentType="application/vnd.ms-powerpoint.comments+xml"/>
  <Override PartName="/ppt/comments/modernComment_7FE4E354_97DDF063.xml" ContentType="application/vnd.ms-powerpoint.comments+xml"/>
  <Override PartName="/ppt/notesSlides/notesSlide42.xml" ContentType="application/vnd.openxmlformats-officedocument.presentationml.notesSlide+xml"/>
  <Override PartName="/ppt/comments/modernComment_7FE4E355_F2DC096E.xml" ContentType="application/vnd.ms-powerpoint.comments+xml"/>
  <Override PartName="/ppt/notesSlides/notesSlide43.xml" ContentType="application/vnd.openxmlformats-officedocument.presentationml.notesSlide+xml"/>
  <Override PartName="/ppt/comments/modernComment_7FE4E330_395CBC40.xml" ContentType="application/vnd.ms-powerpoint.comments+xml"/>
  <Override PartName="/ppt/notesSlides/notesSlide44.xml" ContentType="application/vnd.openxmlformats-officedocument.presentationml.notesSlide+xml"/>
  <Override PartName="/ppt/comments/modernComment_9CE_5D13D3CF.xml" ContentType="application/vnd.ms-powerpoint.comments+xml"/>
  <Override PartName="/ppt/notesSlides/notesSlide45.xml" ContentType="application/vnd.openxmlformats-officedocument.presentationml.notesSlide+xml"/>
  <Override PartName="/ppt/comments/modernComment_7FE4E2E0_6F16DBB6.xml" ContentType="application/vnd.ms-powerpoint.comments+xml"/>
  <Override PartName="/ppt/notesSlides/notesSlide46.xml" ContentType="application/vnd.openxmlformats-officedocument.presentationml.notesSlide+xml"/>
  <Override PartName="/ppt/comments/modernComment_7FE4E2C0_789F8DD2.xml" ContentType="application/vnd.ms-powerpoint.comments+xml"/>
  <Override PartName="/ppt/notesSlides/notesSlide47.xml" ContentType="application/vnd.openxmlformats-officedocument.presentationml.notesSlide+xml"/>
  <Override PartName="/ppt/comments/modernComment_7FE4E339_ECCE1741.xml" ContentType="application/vnd.ms-powerpoint.comment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omments/modernComment_7FE4E331_EF9A0D79.xml" ContentType="application/vnd.ms-powerpoint.comments+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omments/modernComment_7FE4E31F_1FDFF3F0.xml" ContentType="application/vnd.ms-powerpoint.comments+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omments/modernComment_7FE4E311_86569988.xml" ContentType="application/vnd.ms-powerpoint.comments+xml"/>
  <Override PartName="/ppt/notesSlides/notesSlide56.xml" ContentType="application/vnd.openxmlformats-officedocument.presentationml.notesSlide+xml"/>
  <Override PartName="/ppt/comments/modernComment_7FE4E326_3029DA44.xml" ContentType="application/vnd.ms-powerpoint.comment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57.xml" ContentType="application/vnd.openxmlformats-officedocument.presentationml.notesSlide+xml"/>
  <Override PartName="/ppt/comments/modernComment_7FE4E327_E4B83322.xml" ContentType="application/vnd.ms-powerpoint.comments+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58.xml" ContentType="application/vnd.openxmlformats-officedocument.presentationml.notesSlide+xml"/>
  <Override PartName="/ppt/comments/modernComment_1A8_F5F8927C.xml" ContentType="application/vnd.ms-powerpoint.comments+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omments/modernComment_7FE4E356_E1BAAECA.xml" ContentType="application/vnd.ms-powerpoint.comments+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comments/modernComment_7FE4E317_5B9BB645.xml" ContentType="application/vnd.ms-powerpoint.comments+xml"/>
  <Override PartName="/ppt/notesSlides/notesSlide65.xml" ContentType="application/vnd.openxmlformats-officedocument.presentationml.notesSlide+xml"/>
  <Override PartName="/ppt/comments/modernComment_166_8E4A5775.xml" ContentType="application/vnd.ms-powerpoint.comments+xml"/>
  <Override PartName="/ppt/comments/modernComment_118_A0889E61.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6" r:id="rId5"/>
    <p:sldMasterId id="2147483704" r:id="rId6"/>
    <p:sldMasterId id="2147483730" r:id="rId7"/>
  </p:sldMasterIdLst>
  <p:notesMasterIdLst>
    <p:notesMasterId r:id="rId101"/>
  </p:notesMasterIdLst>
  <p:sldIdLst>
    <p:sldId id="258" r:id="rId8"/>
    <p:sldId id="257" r:id="rId9"/>
    <p:sldId id="283" r:id="rId10"/>
    <p:sldId id="298" r:id="rId11"/>
    <p:sldId id="2145706718" r:id="rId12"/>
    <p:sldId id="2145706792" r:id="rId13"/>
    <p:sldId id="2145706766" r:id="rId14"/>
    <p:sldId id="2145706767" r:id="rId15"/>
    <p:sldId id="2145706826" r:id="rId16"/>
    <p:sldId id="2145706794" r:id="rId17"/>
    <p:sldId id="2145706827" r:id="rId18"/>
    <p:sldId id="2145706692" r:id="rId19"/>
    <p:sldId id="2145706793" r:id="rId20"/>
    <p:sldId id="2145706738" r:id="rId21"/>
    <p:sldId id="2145706813" r:id="rId22"/>
    <p:sldId id="2145706741" r:id="rId23"/>
    <p:sldId id="2142534019" r:id="rId24"/>
    <p:sldId id="2145706742" r:id="rId25"/>
    <p:sldId id="2145706828" r:id="rId26"/>
    <p:sldId id="2145706819" r:id="rId27"/>
    <p:sldId id="2145706829" r:id="rId28"/>
    <p:sldId id="2145706747" r:id="rId29"/>
    <p:sldId id="2145706753" r:id="rId30"/>
    <p:sldId id="2145706754" r:id="rId31"/>
    <p:sldId id="2145706830" r:id="rId32"/>
    <p:sldId id="2145706804" r:id="rId33"/>
    <p:sldId id="2145706831" r:id="rId34"/>
    <p:sldId id="2145706832" r:id="rId35"/>
    <p:sldId id="764" r:id="rId36"/>
    <p:sldId id="2550" r:id="rId37"/>
    <p:sldId id="766" r:id="rId38"/>
    <p:sldId id="767" r:id="rId39"/>
    <p:sldId id="2495" r:id="rId40"/>
    <p:sldId id="2591" r:id="rId41"/>
    <p:sldId id="2142533941" r:id="rId42"/>
    <p:sldId id="2145706833" r:id="rId43"/>
    <p:sldId id="436" r:id="rId44"/>
    <p:sldId id="2145706834" r:id="rId45"/>
    <p:sldId id="2145706777" r:id="rId46"/>
    <p:sldId id="2145706816" r:id="rId47"/>
    <p:sldId id="2145706807" r:id="rId48"/>
    <p:sldId id="2594" r:id="rId49"/>
    <p:sldId id="2145706805" r:id="rId50"/>
    <p:sldId id="2145706779" r:id="rId51"/>
    <p:sldId id="2145706806" r:id="rId52"/>
    <p:sldId id="2145706710" r:id="rId53"/>
    <p:sldId id="2523" r:id="rId54"/>
    <p:sldId id="2480" r:id="rId55"/>
    <p:sldId id="1705" r:id="rId56"/>
    <p:sldId id="2142533953" r:id="rId57"/>
    <p:sldId id="2145706733" r:id="rId58"/>
    <p:sldId id="2145706731" r:id="rId59"/>
    <p:sldId id="2145706812" r:id="rId60"/>
    <p:sldId id="2145706796" r:id="rId61"/>
    <p:sldId id="281" r:id="rId62"/>
    <p:sldId id="2145706839" r:id="rId63"/>
    <p:sldId id="2145706797" r:id="rId64"/>
    <p:sldId id="2145706782" r:id="rId65"/>
    <p:sldId id="2145706836" r:id="rId66"/>
    <p:sldId id="2145706837" r:id="rId67"/>
    <p:sldId id="306" r:id="rId68"/>
    <p:sldId id="2145706800" r:id="rId69"/>
    <p:sldId id="2448" r:id="rId70"/>
    <p:sldId id="2510" r:id="rId71"/>
    <p:sldId id="2145706720" r:id="rId72"/>
    <p:sldId id="2145706688" r:id="rId73"/>
    <p:sldId id="2145706809" r:id="rId74"/>
    <p:sldId id="2145706798" r:id="rId75"/>
    <p:sldId id="2145706808" r:id="rId76"/>
    <p:sldId id="2145706801" r:id="rId77"/>
    <p:sldId id="328" r:id="rId78"/>
    <p:sldId id="2145706737" r:id="rId79"/>
    <p:sldId id="2145706772" r:id="rId80"/>
    <p:sldId id="2145706783" r:id="rId81"/>
    <p:sldId id="2145706759" r:id="rId82"/>
    <p:sldId id="2145706769" r:id="rId83"/>
    <p:sldId id="2145706790" r:id="rId84"/>
    <p:sldId id="2145706791" r:id="rId85"/>
    <p:sldId id="418" r:id="rId86"/>
    <p:sldId id="424" r:id="rId87"/>
    <p:sldId id="2145706802" r:id="rId88"/>
    <p:sldId id="2145706838" r:id="rId89"/>
    <p:sldId id="2145706810" r:id="rId90"/>
    <p:sldId id="2145706811" r:id="rId91"/>
    <p:sldId id="406" r:id="rId92"/>
    <p:sldId id="357" r:id="rId93"/>
    <p:sldId id="2145706775" r:id="rId94"/>
    <p:sldId id="358" r:id="rId95"/>
    <p:sldId id="280" r:id="rId96"/>
    <p:sldId id="2145706822" r:id="rId97"/>
    <p:sldId id="2145706823" r:id="rId98"/>
    <p:sldId id="2145706824" r:id="rId99"/>
    <p:sldId id="2145706825" r:id="rId10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4.4.1 Introduction" id="{24A9DB88-80F7-4B4C-AC81-CF0EC945985A}">
          <p14:sldIdLst>
            <p14:sldId id="258"/>
            <p14:sldId id="257"/>
            <p14:sldId id="283"/>
            <p14:sldId id="298"/>
            <p14:sldId id="2145706718"/>
            <p14:sldId id="2145706792"/>
            <p14:sldId id="2145706766"/>
            <p14:sldId id="2145706767"/>
            <p14:sldId id="2145706826"/>
            <p14:sldId id="2145706794"/>
          </p14:sldIdLst>
        </p14:section>
        <p14:section name="4.4.2 Medical Management" id="{22016433-7B2E-435B-BC04-132521768CEC}">
          <p14:sldIdLst>
            <p14:sldId id="2145706827"/>
            <p14:sldId id="2145706692"/>
            <p14:sldId id="2145706793"/>
            <p14:sldId id="2145706738"/>
            <p14:sldId id="2145706813"/>
            <p14:sldId id="2145706741"/>
            <p14:sldId id="2142534019"/>
            <p14:sldId id="2145706742"/>
            <p14:sldId id="2145706828"/>
            <p14:sldId id="2145706819"/>
            <p14:sldId id="2145706829"/>
            <p14:sldId id="2145706747"/>
            <p14:sldId id="2145706753"/>
            <p14:sldId id="2145706754"/>
            <p14:sldId id="2145706830"/>
            <p14:sldId id="2145706804"/>
            <p14:sldId id="2145706831"/>
            <p14:sldId id="2145706832"/>
            <p14:sldId id="764"/>
            <p14:sldId id="2550"/>
            <p14:sldId id="766"/>
            <p14:sldId id="767"/>
            <p14:sldId id="2495"/>
            <p14:sldId id="2591"/>
            <p14:sldId id="2142533941"/>
            <p14:sldId id="2145706833"/>
            <p14:sldId id="436"/>
            <p14:sldId id="2145706834"/>
            <p14:sldId id="2145706777"/>
            <p14:sldId id="2145706816"/>
            <p14:sldId id="2145706807"/>
            <p14:sldId id="2594"/>
            <p14:sldId id="2145706805"/>
            <p14:sldId id="2145706779"/>
            <p14:sldId id="2145706806"/>
            <p14:sldId id="2145706710"/>
            <p14:sldId id="2523"/>
            <p14:sldId id="2480"/>
            <p14:sldId id="1705"/>
            <p14:sldId id="2142533953"/>
            <p14:sldId id="2145706733"/>
            <p14:sldId id="2145706731"/>
            <p14:sldId id="2145706812"/>
            <p14:sldId id="2145706796"/>
            <p14:sldId id="281"/>
            <p14:sldId id="2145706839"/>
            <p14:sldId id="2145706797"/>
            <p14:sldId id="2145706782"/>
            <p14:sldId id="2145706836"/>
            <p14:sldId id="2145706837"/>
          </p14:sldIdLst>
        </p14:section>
        <p14:section name="4.4.3 Treatment Monitoring" id="{F9ED19EF-DF81-4FFD-8FCF-85DE195240B1}">
          <p14:sldIdLst>
            <p14:sldId id="306"/>
            <p14:sldId id="2145706800"/>
            <p14:sldId id="2448"/>
            <p14:sldId id="2510"/>
            <p14:sldId id="2145706720"/>
            <p14:sldId id="2145706688"/>
            <p14:sldId id="2145706809"/>
            <p14:sldId id="2145706798"/>
            <p14:sldId id="2145706808"/>
            <p14:sldId id="2145706801"/>
          </p14:sldIdLst>
        </p14:section>
        <p14:section name="4.4.4 Collaboration with Cardiology" id="{DCFC66DC-D93D-4EDA-852A-6A5D5D8C6550}">
          <p14:sldIdLst>
            <p14:sldId id="328"/>
            <p14:sldId id="2145706737"/>
            <p14:sldId id="2145706772"/>
            <p14:sldId id="2145706783"/>
            <p14:sldId id="2145706759"/>
            <p14:sldId id="2145706769"/>
            <p14:sldId id="2145706790"/>
            <p14:sldId id="2145706791"/>
          </p14:sldIdLst>
        </p14:section>
        <p14:section name="4.4.5 Case Scenario" id="{D417E792-9FA4-40DC-AEBF-8093EB5BC61C}">
          <p14:sldIdLst>
            <p14:sldId id="418"/>
            <p14:sldId id="424"/>
            <p14:sldId id="2145706802"/>
            <p14:sldId id="2145706838"/>
            <p14:sldId id="2145706810"/>
            <p14:sldId id="2145706811"/>
          </p14:sldIdLst>
        </p14:section>
        <p14:section name="4.4.6 Conclusion" id="{CB9A7003-9D85-42E4-913E-EA164A8B9F78}">
          <p14:sldIdLst>
            <p14:sldId id="406"/>
            <p14:sldId id="357"/>
            <p14:sldId id="2145706775"/>
            <p14:sldId id="358"/>
            <p14:sldId id="280"/>
            <p14:sldId id="2145706822"/>
            <p14:sldId id="2145706823"/>
            <p14:sldId id="2145706824"/>
            <p14:sldId id="2145706825"/>
          </p14:sldIdLst>
        </p14:section>
        <p14:section name="Additional Template Slides" id="{3B1B1B10-6716-4DB6-857A-ECC75CFA9CF4}">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912960C-6C4B-D33A-4F68-EC9FDE714AB7}" name="Sokos, George" initials="GS" userId="S::ggs0006@hsc.wvu.edu::6ae55f37-4a33-4211-a5c4-666b28511c58" providerId="AD"/>
  <p188:author id="{A2C2ED0D-D288-3677-9435-09E8DC947D8C}" name="Gluckman, Tyler J" initials="" userId="S::Tyler.Gluckman@providence.org::187f02cc-21f6-4b7f-943e-461e895fa854" providerId="AD"/>
  <p188:author id="{832B282F-07C2-E281-2808-2E1D6B15BE16}" name="Emily Ruge" initials="ER" userId="S::ERuge@Pri-Med.com::24215e54-3d03-4c9c-9b9a-0e9d7e66bdbb" providerId="AD"/>
  <p188:author id="{4365CE58-9231-F8F0-B98D-4337F74E0B0C}" name="alison Bailey" initials="aB" userId="cae5ccf0e495b029" providerId="Windows Live"/>
  <p188:author id="{8B1920B1-70FE-4501-3F83-99BC017987A3}" name="Ariel Reinish" initials="AR" userId="S::areinish@pri-med.com::11d43cf8-1fc0-4ace-939e-5ef0ebac7b2f" providerId="AD"/>
  <p188:author id="{102491C2-87C7-62CE-0864-1AAEF74EC911}" name="Ariel Reinish" initials="AR" userId="S::areinish@Pri-Med.com::11d43cf8-1fc0-4ace-939e-5ef0ebac7b2f" providerId="AD"/>
  <p188:author id="{013BE2D3-A7D5-43E8-60B1-318FC945058D}" name="Alissa Scott" initials="AS" userId="S::AScott@Pri-Med.com::6fdbc0da-e6db-4f4f-aaad-ec1fe122891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9D9"/>
    <a:srgbClr val="FFCC00"/>
    <a:srgbClr val="9B89CD"/>
    <a:srgbClr val="8772C4"/>
    <a:srgbClr val="4260F4"/>
    <a:srgbClr val="F7F7F7"/>
    <a:srgbClr val="336600"/>
    <a:srgbClr val="FFA41D"/>
    <a:srgbClr val="FF9900"/>
    <a:srgbClr val="3541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64"/>
    <p:restoredTop sz="94681"/>
  </p:normalViewPr>
  <p:slideViewPr>
    <p:cSldViewPr snapToGrid="0">
      <p:cViewPr varScale="1">
        <p:scale>
          <a:sx n="91" d="100"/>
          <a:sy n="91" d="100"/>
        </p:scale>
        <p:origin x="67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presProps" Target="presProps.xml"/><Relationship Id="rId5" Type="http://schemas.openxmlformats.org/officeDocument/2006/relationships/slideMaster" Target="slideMasters/slideMaster2.xml"/><Relationship Id="rId90" Type="http://schemas.openxmlformats.org/officeDocument/2006/relationships/slide" Target="slides/slide83.xml"/><Relationship Id="rId95" Type="http://schemas.openxmlformats.org/officeDocument/2006/relationships/slide" Target="slides/slide8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80" Type="http://schemas.openxmlformats.org/officeDocument/2006/relationships/slide" Target="slides/slide73.xml"/><Relationship Id="rId85" Type="http://schemas.openxmlformats.org/officeDocument/2006/relationships/slide" Target="slides/slide78.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viewProps" Target="viewProp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slide" Target="slides/slide84.xml"/><Relationship Id="rId96" Type="http://schemas.openxmlformats.org/officeDocument/2006/relationships/slide" Target="slides/slide89.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6" Type="http://schemas.microsoft.com/office/2018/10/relationships/authors" Target="author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theme" Target="theme/theme1.xml"/><Relationship Id="rId7" Type="http://schemas.openxmlformats.org/officeDocument/2006/relationships/slideMaster" Target="slideMasters/slideMaster4.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3" Type="http://schemas.openxmlformats.org/officeDocument/2006/relationships/customXml" Target="../customXml/item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2.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Percentages</c:v>
                </c:pt>
              </c:strCache>
            </c:strRef>
          </c:tx>
          <c:dPt>
            <c:idx val="0"/>
            <c:bubble3D val="0"/>
            <c:spPr>
              <a:solidFill>
                <a:schemeClr val="accent4"/>
              </a:solidFill>
              <a:ln w="19050">
                <a:solidFill>
                  <a:schemeClr val="lt1"/>
                </a:solidFill>
              </a:ln>
              <a:effectLst/>
            </c:spPr>
            <c:extLst>
              <c:ext xmlns:c16="http://schemas.microsoft.com/office/drawing/2014/chart" uri="{C3380CC4-5D6E-409C-BE32-E72D297353CC}">
                <c16:uniqueId val="{00000001-C412-4F23-88DD-C3F9E5ACA31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412-4F23-88DD-C3F9E5ACA317}"/>
              </c:ext>
            </c:extLst>
          </c:dPt>
          <c:dPt>
            <c:idx val="2"/>
            <c:bubble3D val="0"/>
            <c:spPr>
              <a:solidFill>
                <a:schemeClr val="accent6">
                  <a:lumMod val="40000"/>
                  <a:lumOff val="60000"/>
                </a:schemeClr>
              </a:solidFill>
              <a:ln w="19050">
                <a:solidFill>
                  <a:schemeClr val="lt1"/>
                </a:solidFill>
              </a:ln>
              <a:effectLst/>
            </c:spPr>
            <c:extLst>
              <c:ext xmlns:c16="http://schemas.microsoft.com/office/drawing/2014/chart" uri="{C3380CC4-5D6E-409C-BE32-E72D297353CC}">
                <c16:uniqueId val="{00000002-C412-4F23-88DD-C3F9E5ACA317}"/>
              </c:ext>
            </c:extLst>
          </c:dPt>
          <c:dLbls>
            <c:dLbl>
              <c:idx val="0"/>
              <c:layout>
                <c:manualLayout>
                  <c:x val="-0.14119709950062231"/>
                  <c:y val="7.9110728295244181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C412-4F23-88DD-C3F9E5ACA317}"/>
                </c:ext>
              </c:extLst>
            </c:dLbl>
            <c:dLbl>
              <c:idx val="1"/>
              <c:layout>
                <c:manualLayout>
                  <c:x val="0.14474838063978218"/>
                  <c:y val="-5.1144921808013499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C412-4F23-88DD-C3F9E5ACA317}"/>
                </c:ext>
              </c:extLst>
            </c:dLbl>
            <c:dLbl>
              <c:idx val="2"/>
              <c:layout>
                <c:manualLayout>
                  <c:x val="4.9441214472866243E-2"/>
                  <c:y val="0.1934477905004883"/>
                </c:manualLayout>
              </c:layout>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15:layout>
                    <c:manualLayout>
                      <c:w val="6.3578695346528435E-2"/>
                      <c:h val="9.1605337021005206E-2"/>
                    </c:manualLayout>
                  </c15:layout>
                </c:ext>
                <c:ext xmlns:c16="http://schemas.microsoft.com/office/drawing/2014/chart" uri="{C3380CC4-5D6E-409C-BE32-E72D297353CC}">
                  <c16:uniqueId val="{00000002-C412-4F23-88DD-C3F9E5ACA317}"/>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HFpEF</c:v>
                </c:pt>
                <c:pt idx="1">
                  <c:v>HFrEF</c:v>
                </c:pt>
                <c:pt idx="2">
                  <c:v>HFbEF</c:v>
                </c:pt>
              </c:strCache>
            </c:strRef>
          </c:cat>
          <c:val>
            <c:numRef>
              <c:f>Sheet1!$B$2:$B$4</c:f>
              <c:numCache>
                <c:formatCode>General</c:formatCode>
                <c:ptCount val="3"/>
                <c:pt idx="0">
                  <c:v>46</c:v>
                </c:pt>
                <c:pt idx="1">
                  <c:v>46</c:v>
                </c:pt>
                <c:pt idx="2">
                  <c:v>8</c:v>
                </c:pt>
              </c:numCache>
            </c:numRef>
          </c:val>
          <c:extLst>
            <c:ext xmlns:c16="http://schemas.microsoft.com/office/drawing/2014/chart" uri="{C3380CC4-5D6E-409C-BE32-E72D297353CC}">
              <c16:uniqueId val="{00000000-C412-4F23-88DD-C3F9E5ACA317}"/>
            </c:ext>
          </c:extLst>
        </c:ser>
        <c:dLbls>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778215971750548"/>
          <c:y val="4.551842027904416E-2"/>
          <c:w val="0.5746706182745942"/>
          <c:h val="0.7827148170813264"/>
        </c:manualLayout>
      </c:layout>
      <c:barChart>
        <c:barDir val="col"/>
        <c:grouping val="stacked"/>
        <c:varyColors val="0"/>
        <c:ser>
          <c:idx val="0"/>
          <c:order val="0"/>
          <c:tx>
            <c:strRef>
              <c:f>Sheet1!$B$1</c:f>
              <c:strCache>
                <c:ptCount val="1"/>
                <c:pt idx="0">
                  <c:v>Added outside the home</c:v>
                </c:pt>
              </c:strCache>
            </c:strRef>
          </c:tx>
          <c:spPr>
            <a:solidFill>
              <a:schemeClr val="accent2"/>
            </a:solidFill>
            <a:ln>
              <a:noFill/>
            </a:ln>
            <a:effectLst/>
          </c:spPr>
          <c:invertIfNegative val="0"/>
          <c:cat>
            <c:strRef>
              <c:f>Sheet1!$A$2:$A$5</c:f>
              <c:strCache>
                <c:ptCount val="4"/>
                <c:pt idx="0">
                  <c:v>Asian</c:v>
                </c:pt>
                <c:pt idx="1">
                  <c:v>Black</c:v>
                </c:pt>
                <c:pt idx="2">
                  <c:v>Hispanic</c:v>
                </c:pt>
                <c:pt idx="3">
                  <c:v>Non-Hispanic 
White</c:v>
                </c:pt>
              </c:strCache>
            </c:strRef>
          </c:cat>
          <c:val>
            <c:numRef>
              <c:f>Sheet1!$B$2:$B$5</c:f>
              <c:numCache>
                <c:formatCode>General</c:formatCode>
                <c:ptCount val="4"/>
                <c:pt idx="0">
                  <c:v>71.900000000000006</c:v>
                </c:pt>
                <c:pt idx="1">
                  <c:v>69.3</c:v>
                </c:pt>
                <c:pt idx="2">
                  <c:v>68.400000000000006</c:v>
                </c:pt>
                <c:pt idx="3">
                  <c:v>72.400000000000006</c:v>
                </c:pt>
              </c:numCache>
            </c:numRef>
          </c:val>
          <c:extLst>
            <c:ext xmlns:c16="http://schemas.microsoft.com/office/drawing/2014/chart" uri="{C3380CC4-5D6E-409C-BE32-E72D297353CC}">
              <c16:uniqueId val="{00000000-2523-45EB-B35E-3B6DCB06E806}"/>
            </c:ext>
          </c:extLst>
        </c:ser>
        <c:ser>
          <c:idx val="1"/>
          <c:order val="1"/>
          <c:tx>
            <c:strRef>
              <c:f>Sheet1!$C$1</c:f>
              <c:strCache>
                <c:ptCount val="1"/>
                <c:pt idx="0">
                  <c:v>Inherent to food</c:v>
                </c:pt>
              </c:strCache>
            </c:strRef>
          </c:tx>
          <c:spPr>
            <a:solidFill>
              <a:schemeClr val="tx2">
                <a:lumMod val="40000"/>
                <a:lumOff val="60000"/>
              </a:schemeClr>
            </a:solidFill>
            <a:ln>
              <a:noFill/>
            </a:ln>
            <a:effectLst/>
          </c:spPr>
          <c:invertIfNegative val="0"/>
          <c:cat>
            <c:strRef>
              <c:f>Sheet1!$A$2:$A$5</c:f>
              <c:strCache>
                <c:ptCount val="4"/>
                <c:pt idx="0">
                  <c:v>Asian</c:v>
                </c:pt>
                <c:pt idx="1">
                  <c:v>Black</c:v>
                </c:pt>
                <c:pt idx="2">
                  <c:v>Hispanic</c:v>
                </c:pt>
                <c:pt idx="3">
                  <c:v>Non-Hispanic 
White</c:v>
                </c:pt>
              </c:strCache>
            </c:strRef>
          </c:cat>
          <c:val>
            <c:numRef>
              <c:f>Sheet1!$C$2:$C$5</c:f>
              <c:numCache>
                <c:formatCode>General</c:formatCode>
                <c:ptCount val="4"/>
                <c:pt idx="0">
                  <c:v>13.5</c:v>
                </c:pt>
                <c:pt idx="1">
                  <c:v>12.9</c:v>
                </c:pt>
                <c:pt idx="2">
                  <c:v>13.9</c:v>
                </c:pt>
                <c:pt idx="3">
                  <c:v>15.9</c:v>
                </c:pt>
              </c:numCache>
            </c:numRef>
          </c:val>
          <c:extLst>
            <c:ext xmlns:c16="http://schemas.microsoft.com/office/drawing/2014/chart" uri="{C3380CC4-5D6E-409C-BE32-E72D297353CC}">
              <c16:uniqueId val="{00000001-2523-45EB-B35E-3B6DCB06E806}"/>
            </c:ext>
          </c:extLst>
        </c:ser>
        <c:ser>
          <c:idx val="2"/>
          <c:order val="2"/>
          <c:tx>
            <c:strRef>
              <c:f>Sheet1!$D$1</c:f>
              <c:strCache>
                <c:ptCount val="1"/>
                <c:pt idx="0">
                  <c:v>Added in home food preparation</c:v>
                </c:pt>
              </c:strCache>
            </c:strRef>
          </c:tx>
          <c:spPr>
            <a:solidFill>
              <a:schemeClr val="accent6"/>
            </a:solidFill>
            <a:ln>
              <a:noFill/>
            </a:ln>
            <a:effectLst/>
          </c:spPr>
          <c:invertIfNegative val="0"/>
          <c:cat>
            <c:strRef>
              <c:f>Sheet1!$A$2:$A$5</c:f>
              <c:strCache>
                <c:ptCount val="4"/>
                <c:pt idx="0">
                  <c:v>Asian</c:v>
                </c:pt>
                <c:pt idx="1">
                  <c:v>Black</c:v>
                </c:pt>
                <c:pt idx="2">
                  <c:v>Hispanic</c:v>
                </c:pt>
                <c:pt idx="3">
                  <c:v>Non-Hispanic 
White</c:v>
                </c:pt>
              </c:strCache>
            </c:strRef>
          </c:cat>
          <c:val>
            <c:numRef>
              <c:f>Sheet1!$D$2:$D$5</c:f>
              <c:numCache>
                <c:formatCode>General</c:formatCode>
                <c:ptCount val="4"/>
                <c:pt idx="0">
                  <c:v>6.6</c:v>
                </c:pt>
                <c:pt idx="1">
                  <c:v>5.2</c:v>
                </c:pt>
                <c:pt idx="2">
                  <c:v>8.6</c:v>
                </c:pt>
                <c:pt idx="3">
                  <c:v>3.5</c:v>
                </c:pt>
              </c:numCache>
            </c:numRef>
          </c:val>
          <c:extLst>
            <c:ext xmlns:c16="http://schemas.microsoft.com/office/drawing/2014/chart" uri="{C3380CC4-5D6E-409C-BE32-E72D297353CC}">
              <c16:uniqueId val="{00000002-2523-45EB-B35E-3B6DCB06E806}"/>
            </c:ext>
          </c:extLst>
        </c:ser>
        <c:ser>
          <c:idx val="3"/>
          <c:order val="3"/>
          <c:tx>
            <c:strRef>
              <c:f>Sheet1!$E$1</c:f>
              <c:strCache>
                <c:ptCount val="1"/>
                <c:pt idx="0">
                  <c:v>Added at table</c:v>
                </c:pt>
              </c:strCache>
            </c:strRef>
          </c:tx>
          <c:spPr>
            <a:solidFill>
              <a:schemeClr val="accent4"/>
            </a:solidFill>
            <a:ln>
              <a:noFill/>
            </a:ln>
            <a:effectLst/>
          </c:spPr>
          <c:invertIfNegative val="0"/>
          <c:cat>
            <c:strRef>
              <c:f>Sheet1!$A$2:$A$5</c:f>
              <c:strCache>
                <c:ptCount val="4"/>
                <c:pt idx="0">
                  <c:v>Asian</c:v>
                </c:pt>
                <c:pt idx="1">
                  <c:v>Black</c:v>
                </c:pt>
                <c:pt idx="2">
                  <c:v>Hispanic</c:v>
                </c:pt>
                <c:pt idx="3">
                  <c:v>Non-Hispanic 
White</c:v>
                </c:pt>
              </c:strCache>
            </c:strRef>
          </c:cat>
          <c:val>
            <c:numRef>
              <c:f>Sheet1!$E$2:$E$5</c:f>
              <c:numCache>
                <c:formatCode>General</c:formatCode>
                <c:ptCount val="4"/>
                <c:pt idx="0">
                  <c:v>3.3</c:v>
                </c:pt>
                <c:pt idx="1">
                  <c:v>8</c:v>
                </c:pt>
                <c:pt idx="2">
                  <c:v>5</c:v>
                </c:pt>
                <c:pt idx="3">
                  <c:v>4</c:v>
                </c:pt>
              </c:numCache>
            </c:numRef>
          </c:val>
          <c:extLst>
            <c:ext xmlns:c16="http://schemas.microsoft.com/office/drawing/2014/chart" uri="{C3380CC4-5D6E-409C-BE32-E72D297353CC}">
              <c16:uniqueId val="{00000003-2523-45EB-B35E-3B6DCB06E806}"/>
            </c:ext>
          </c:extLst>
        </c:ser>
        <c:ser>
          <c:idx val="4"/>
          <c:order val="4"/>
          <c:tx>
            <c:strRef>
              <c:f>Sheet1!$F$1</c:f>
              <c:strCache>
                <c:ptCount val="1"/>
                <c:pt idx="0">
                  <c:v>Home tap water</c:v>
                </c:pt>
              </c:strCache>
            </c:strRef>
          </c:tx>
          <c:spPr>
            <a:solidFill>
              <a:schemeClr val="accent3">
                <a:lumMod val="60000"/>
                <a:lumOff val="40000"/>
              </a:schemeClr>
            </a:solidFill>
            <a:ln>
              <a:noFill/>
            </a:ln>
            <a:effectLst/>
          </c:spPr>
          <c:invertIfNegative val="0"/>
          <c:cat>
            <c:strRef>
              <c:f>Sheet1!$A$2:$A$5</c:f>
              <c:strCache>
                <c:ptCount val="4"/>
                <c:pt idx="0">
                  <c:v>Asian</c:v>
                </c:pt>
                <c:pt idx="1">
                  <c:v>Black</c:v>
                </c:pt>
                <c:pt idx="2">
                  <c:v>Hispanic</c:v>
                </c:pt>
                <c:pt idx="3">
                  <c:v>Non-Hispanic 
White</c:v>
                </c:pt>
              </c:strCache>
            </c:strRef>
          </c:cat>
          <c:val>
            <c:numRef>
              <c:f>Sheet1!$F$2:$F$5</c:f>
              <c:numCache>
                <c:formatCode>General</c:formatCode>
                <c:ptCount val="4"/>
                <c:pt idx="0">
                  <c:v>0.3</c:v>
                </c:pt>
                <c:pt idx="1">
                  <c:v>0.3</c:v>
                </c:pt>
                <c:pt idx="2">
                  <c:v>0.2</c:v>
                </c:pt>
                <c:pt idx="3">
                  <c:v>0.4</c:v>
                </c:pt>
              </c:numCache>
            </c:numRef>
          </c:val>
          <c:extLst>
            <c:ext xmlns:c16="http://schemas.microsoft.com/office/drawing/2014/chart" uri="{C3380CC4-5D6E-409C-BE32-E72D297353CC}">
              <c16:uniqueId val="{00000004-2523-45EB-B35E-3B6DCB06E806}"/>
            </c:ext>
          </c:extLst>
        </c:ser>
        <c:ser>
          <c:idx val="5"/>
          <c:order val="5"/>
          <c:tx>
            <c:strRef>
              <c:f>Sheet1!$G$1</c:f>
              <c:strCache>
                <c:ptCount val="1"/>
                <c:pt idx="0">
                  <c:v>Dietary supplements and nonprescription antacids</c:v>
                </c:pt>
              </c:strCache>
            </c:strRef>
          </c:tx>
          <c:spPr>
            <a:solidFill>
              <a:schemeClr val="tx2"/>
            </a:solidFill>
            <a:ln>
              <a:noFill/>
            </a:ln>
            <a:effectLst/>
          </c:spPr>
          <c:invertIfNegative val="0"/>
          <c:cat>
            <c:strRef>
              <c:f>Sheet1!$A$2:$A$5</c:f>
              <c:strCache>
                <c:ptCount val="4"/>
                <c:pt idx="0">
                  <c:v>Asian</c:v>
                </c:pt>
                <c:pt idx="1">
                  <c:v>Black</c:v>
                </c:pt>
                <c:pt idx="2">
                  <c:v>Hispanic</c:v>
                </c:pt>
                <c:pt idx="3">
                  <c:v>Non-Hispanic 
White</c:v>
                </c:pt>
              </c:strCache>
            </c:strRef>
          </c:cat>
          <c:val>
            <c:numRef>
              <c:f>Sheet1!$G$2:$G$5</c:f>
              <c:numCache>
                <c:formatCode>General</c:formatCode>
                <c:ptCount val="4"/>
                <c:pt idx="0">
                  <c:v>0.03</c:v>
                </c:pt>
                <c:pt idx="1">
                  <c:v>0.4</c:v>
                </c:pt>
                <c:pt idx="2">
                  <c:v>0.02</c:v>
                </c:pt>
                <c:pt idx="3">
                  <c:v>0.3</c:v>
                </c:pt>
              </c:numCache>
            </c:numRef>
          </c:val>
          <c:extLst>
            <c:ext xmlns:c16="http://schemas.microsoft.com/office/drawing/2014/chart" uri="{C3380CC4-5D6E-409C-BE32-E72D297353CC}">
              <c16:uniqueId val="{00000005-2523-45EB-B35E-3B6DCB06E806}"/>
            </c:ext>
          </c:extLst>
        </c:ser>
        <c:dLbls>
          <c:showLegendKey val="0"/>
          <c:showVal val="0"/>
          <c:showCatName val="0"/>
          <c:showSerName val="0"/>
          <c:showPercent val="0"/>
          <c:showBubbleSize val="0"/>
        </c:dLbls>
        <c:gapWidth val="82"/>
        <c:overlap val="100"/>
        <c:axId val="1894328959"/>
        <c:axId val="1894327519"/>
      </c:barChart>
      <c:catAx>
        <c:axId val="18943289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2"/>
                </a:solidFill>
                <a:latin typeface="+mn-lt"/>
                <a:ea typeface="+mn-ea"/>
                <a:cs typeface="+mn-cs"/>
              </a:defRPr>
            </a:pPr>
            <a:endParaRPr lang="en-US"/>
          </a:p>
        </c:txPr>
        <c:crossAx val="1894327519"/>
        <c:crosses val="autoZero"/>
        <c:auto val="1"/>
        <c:lblAlgn val="ctr"/>
        <c:lblOffset val="100"/>
        <c:noMultiLvlLbl val="0"/>
      </c:catAx>
      <c:valAx>
        <c:axId val="1894327519"/>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2"/>
                    </a:solidFill>
                    <a:latin typeface="+mn-lt"/>
                    <a:ea typeface="+mn-ea"/>
                    <a:cs typeface="+mn-cs"/>
                  </a:defRPr>
                </a:pPr>
                <a:r>
                  <a:rPr lang="en-US" sz="1800">
                    <a:solidFill>
                      <a:schemeClr val="tx2"/>
                    </a:solidFill>
                  </a:rPr>
                  <a:t>Percentage of</a:t>
                </a:r>
                <a:r>
                  <a:rPr lang="en-US" sz="1800" baseline="0">
                    <a:solidFill>
                      <a:schemeClr val="tx2"/>
                    </a:solidFill>
                  </a:rPr>
                  <a:t> all sodium in diet</a:t>
                </a:r>
                <a:endParaRPr lang="en-US" sz="1800">
                  <a:solidFill>
                    <a:schemeClr val="tx2"/>
                  </a:solidFill>
                </a:endParaRP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2"/>
                </a:solidFill>
                <a:latin typeface="+mn-lt"/>
                <a:ea typeface="+mn-ea"/>
                <a:cs typeface="+mn-cs"/>
              </a:defRPr>
            </a:pPr>
            <a:endParaRPr lang="en-US"/>
          </a:p>
        </c:txPr>
        <c:crossAx val="1894328959"/>
        <c:crosses val="autoZero"/>
        <c:crossBetween val="between"/>
      </c:valAx>
      <c:spPr>
        <a:noFill/>
        <a:ln>
          <a:noFill/>
        </a:ln>
        <a:effectLst/>
      </c:spPr>
    </c:plotArea>
    <c:legend>
      <c:legendPos val="r"/>
      <c:layout>
        <c:manualLayout>
          <c:xMode val="edge"/>
          <c:yMode val="edge"/>
          <c:x val="0.70955451863714714"/>
          <c:y val="2.8299360878811658E-2"/>
          <c:w val="0.28282983446661886"/>
          <c:h val="0.94956673802536817"/>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2"/>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6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424330977864499"/>
          <c:y val="5.0943197340638825E-2"/>
          <c:w val="0.57320471830048414"/>
          <c:h val="0.90501412160774419"/>
        </c:manualLayout>
      </c:layout>
      <c:barChart>
        <c:barDir val="col"/>
        <c:grouping val="clustered"/>
        <c:varyColors val="0"/>
        <c:ser>
          <c:idx val="0"/>
          <c:order val="0"/>
          <c:tx>
            <c:strRef>
              <c:f>Sheet1!$B$1</c:f>
              <c:strCache>
                <c:ptCount val="1"/>
                <c:pt idx="0">
                  <c:v>Total mortality</c:v>
                </c:pt>
              </c:strCache>
            </c:strRef>
          </c:tx>
          <c:spPr>
            <a:solidFill>
              <a:schemeClr val="accent2"/>
            </a:solidFill>
            <a:ln>
              <a:noFill/>
            </a:ln>
            <a:effectLst/>
          </c:spPr>
          <c:invertIfNegative val="0"/>
          <c:cat>
            <c:numRef>
              <c:f>Sheet1!$A$2</c:f>
              <c:numCache>
                <c:formatCode>General</c:formatCode>
                <c:ptCount val="1"/>
              </c:numCache>
            </c:numRef>
          </c:cat>
          <c:val>
            <c:numRef>
              <c:f>Sheet1!$B$2</c:f>
              <c:numCache>
                <c:formatCode>0%</c:formatCode>
                <c:ptCount val="1"/>
                <c:pt idx="0">
                  <c:v>-0.23</c:v>
                </c:pt>
              </c:numCache>
            </c:numRef>
          </c:val>
          <c:extLst>
            <c:ext xmlns:c16="http://schemas.microsoft.com/office/drawing/2014/chart" uri="{C3380CC4-5D6E-409C-BE32-E72D297353CC}">
              <c16:uniqueId val="{00000000-2FC6-4722-96D7-69684444DA63}"/>
            </c:ext>
          </c:extLst>
        </c:ser>
        <c:ser>
          <c:idx val="1"/>
          <c:order val="1"/>
          <c:tx>
            <c:strRef>
              <c:f>Sheet1!$C$1</c:f>
              <c:strCache>
                <c:ptCount val="1"/>
                <c:pt idx="0">
                  <c:v>Death or hospitalization</c:v>
                </c:pt>
              </c:strCache>
            </c:strRef>
          </c:tx>
          <c:spPr>
            <a:solidFill>
              <a:schemeClr val="accent3"/>
            </a:solidFill>
            <a:ln>
              <a:noFill/>
            </a:ln>
            <a:effectLst/>
          </c:spPr>
          <c:invertIfNegative val="0"/>
          <c:cat>
            <c:numRef>
              <c:f>Sheet1!$A$2</c:f>
              <c:numCache>
                <c:formatCode>General</c:formatCode>
                <c:ptCount val="1"/>
              </c:numCache>
            </c:numRef>
          </c:cat>
          <c:val>
            <c:numRef>
              <c:f>Sheet1!$C$2</c:f>
              <c:numCache>
                <c:formatCode>0%</c:formatCode>
                <c:ptCount val="1"/>
                <c:pt idx="0">
                  <c:v>-0.35</c:v>
                </c:pt>
              </c:numCache>
            </c:numRef>
          </c:val>
          <c:extLst>
            <c:ext xmlns:c16="http://schemas.microsoft.com/office/drawing/2014/chart" uri="{C3380CC4-5D6E-409C-BE32-E72D297353CC}">
              <c16:uniqueId val="{00000001-2FC6-4722-96D7-69684444DA63}"/>
            </c:ext>
          </c:extLst>
        </c:ser>
        <c:ser>
          <c:idx val="2"/>
          <c:order val="2"/>
          <c:tx>
            <c:strRef>
              <c:f>Sheet1!$D$1</c:f>
              <c:strCache>
                <c:ptCount val="1"/>
                <c:pt idx="0">
                  <c:v>CHF hospitalization</c:v>
                </c:pt>
              </c:strCache>
            </c:strRef>
          </c:tx>
          <c:spPr>
            <a:solidFill>
              <a:schemeClr val="accent4"/>
            </a:solidFill>
            <a:ln>
              <a:noFill/>
            </a:ln>
            <a:effectLst/>
          </c:spPr>
          <c:invertIfNegative val="0"/>
          <c:cat>
            <c:numRef>
              <c:f>Sheet1!$A$2</c:f>
              <c:numCache>
                <c:formatCode>General</c:formatCode>
                <c:ptCount val="1"/>
              </c:numCache>
            </c:numRef>
          </c:cat>
          <c:val>
            <c:numRef>
              <c:f>Sheet1!$D$2</c:f>
              <c:numCache>
                <c:formatCode>0%</c:formatCode>
                <c:ptCount val="1"/>
                <c:pt idx="0">
                  <c:v>-0.31</c:v>
                </c:pt>
              </c:numCache>
            </c:numRef>
          </c:val>
          <c:extLst>
            <c:ext xmlns:c16="http://schemas.microsoft.com/office/drawing/2014/chart" uri="{C3380CC4-5D6E-409C-BE32-E72D297353CC}">
              <c16:uniqueId val="{00000002-2FC6-4722-96D7-69684444DA63}"/>
            </c:ext>
          </c:extLst>
        </c:ser>
        <c:dLbls>
          <c:showLegendKey val="0"/>
          <c:showVal val="0"/>
          <c:showCatName val="0"/>
          <c:showSerName val="0"/>
          <c:showPercent val="0"/>
          <c:showBubbleSize val="0"/>
        </c:dLbls>
        <c:gapWidth val="48"/>
        <c:overlap val="-32"/>
        <c:axId val="1825076304"/>
        <c:axId val="1825100784"/>
      </c:barChart>
      <c:catAx>
        <c:axId val="1825076304"/>
        <c:scaling>
          <c:orientation val="minMax"/>
        </c:scaling>
        <c:delete val="0"/>
        <c:axPos val="b"/>
        <c:numFmt formatCode="General" sourceLinked="1"/>
        <c:majorTickMark val="none"/>
        <c:minorTickMark val="none"/>
        <c:tickLblPos val="nextTo"/>
        <c:spPr>
          <a:noFill/>
          <a:ln w="9525" cap="flat" cmpd="sng" algn="ctr">
            <a:solidFill>
              <a:schemeClr val="tx2">
                <a:lumMod val="60000"/>
                <a:lumOff val="40000"/>
              </a:schemeClr>
            </a:solidFill>
            <a:prstDash val="dash"/>
            <a:round/>
          </a:ln>
          <a:effectLst/>
        </c:spPr>
        <c:txPr>
          <a:bodyPr rot="-60000000" spcFirstLastPara="1" vertOverflow="ellipsis" vert="horz" wrap="square" anchor="ctr" anchorCtr="1"/>
          <a:lstStyle/>
          <a:p>
            <a:pPr>
              <a:defRPr sz="1800" b="0" i="0" u="none" strike="noStrike" kern="1200" baseline="0">
                <a:solidFill>
                  <a:schemeClr val="tx2"/>
                </a:solidFill>
                <a:latin typeface="+mn-lt"/>
                <a:ea typeface="+mn-ea"/>
                <a:cs typeface="+mn-cs"/>
              </a:defRPr>
            </a:pPr>
            <a:endParaRPr lang="en-US"/>
          </a:p>
        </c:txPr>
        <c:crossAx val="1825100784"/>
        <c:crosses val="autoZero"/>
        <c:auto val="1"/>
        <c:lblAlgn val="ctr"/>
        <c:lblOffset val="100"/>
        <c:noMultiLvlLbl val="0"/>
      </c:catAx>
      <c:valAx>
        <c:axId val="1825100784"/>
        <c:scaling>
          <c:orientation val="minMax"/>
          <c:max val="0.1"/>
        </c:scaling>
        <c:delete val="0"/>
        <c:axPos val="l"/>
        <c:majorGridlines>
          <c:spPr>
            <a:ln w="9525" cap="flat" cmpd="sng" algn="ctr">
              <a:solidFill>
                <a:schemeClr val="tx2">
                  <a:lumMod val="60000"/>
                  <a:lumOff val="40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2"/>
                    </a:solidFill>
                    <a:latin typeface="+mn-lt"/>
                    <a:ea typeface="+mn-ea"/>
                    <a:cs typeface="+mn-cs"/>
                  </a:defRPr>
                </a:pPr>
                <a:r>
                  <a:rPr lang="en-US"/>
                  <a:t>Risk of mortality (%)</a:t>
                </a:r>
              </a:p>
            </c:rich>
          </c:tx>
          <c:layout>
            <c:manualLayout>
              <c:xMode val="edge"/>
              <c:yMode val="edge"/>
              <c:x val="1.5581894344202214E-2"/>
              <c:y val="0.24353361855467329"/>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2"/>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2"/>
                </a:solidFill>
                <a:latin typeface="+mn-lt"/>
                <a:ea typeface="+mn-ea"/>
                <a:cs typeface="+mn-cs"/>
              </a:defRPr>
            </a:pPr>
            <a:endParaRPr lang="en-US"/>
          </a:p>
        </c:txPr>
        <c:crossAx val="1825076304"/>
        <c:crosses val="autoZero"/>
        <c:crossBetween val="between"/>
        <c:majorUnit val="0.1"/>
      </c:valAx>
      <c:spPr>
        <a:noFill/>
        <a:ln>
          <a:solidFill>
            <a:schemeClr val="tx2">
              <a:lumMod val="60000"/>
              <a:lumOff val="40000"/>
            </a:schemeClr>
          </a:solidFill>
        </a:ln>
        <a:effectLst/>
      </c:spPr>
    </c:plotArea>
    <c:legend>
      <c:legendPos val="r"/>
      <c:layout>
        <c:manualLayout>
          <c:xMode val="edge"/>
          <c:yMode val="edge"/>
          <c:x val="0.72362594031383343"/>
          <c:y val="0.24376454134387282"/>
          <c:w val="0.27637405968616646"/>
          <c:h val="0.51247091731225436"/>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2"/>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a:solidFill>
            <a:schemeClr val="tx2"/>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With contraindication</c:v>
                </c:pt>
              </c:strCache>
            </c:strRef>
          </c:tx>
          <c:spPr>
            <a:solidFill>
              <a:schemeClr val="accent2"/>
            </a:solidFill>
            <a:ln>
              <a:noFill/>
            </a:ln>
            <a:effectLst/>
          </c:spPr>
          <c:invertIfNegative val="0"/>
          <c:cat>
            <c:strRef>
              <c:f>Sheet1!$A$2:$A$6</c:f>
              <c:strCache>
                <c:ptCount val="5"/>
                <c:pt idx="0">
                  <c:v>ACEi/ARB</c:v>
                </c:pt>
                <c:pt idx="1">
                  <c:v>ARNI</c:v>
                </c:pt>
                <c:pt idx="2">
                  <c:v>ACEi/ARB/ARNi</c:v>
                </c:pt>
                <c:pt idx="3">
                  <c:v>Beta-blocker</c:v>
                </c:pt>
                <c:pt idx="4">
                  <c:v>MRA</c:v>
                </c:pt>
              </c:strCache>
            </c:strRef>
          </c:cat>
          <c:val>
            <c:numRef>
              <c:f>Sheet1!$B$2:$B$6</c:f>
              <c:numCache>
                <c:formatCode>#,##0</c:formatCode>
                <c:ptCount val="5"/>
                <c:pt idx="0">
                  <c:v>37</c:v>
                </c:pt>
                <c:pt idx="1">
                  <c:v>37</c:v>
                </c:pt>
                <c:pt idx="2">
                  <c:v>62</c:v>
                </c:pt>
                <c:pt idx="3">
                  <c:v>8</c:v>
                </c:pt>
                <c:pt idx="4">
                  <c:v>38</c:v>
                </c:pt>
              </c:numCache>
            </c:numRef>
          </c:val>
          <c:extLst>
            <c:ext xmlns:c16="http://schemas.microsoft.com/office/drawing/2014/chart" uri="{C3380CC4-5D6E-409C-BE32-E72D297353CC}">
              <c16:uniqueId val="{00000000-1378-4159-ACB0-12EEE663D1D1}"/>
            </c:ext>
          </c:extLst>
        </c:ser>
        <c:ser>
          <c:idx val="1"/>
          <c:order val="1"/>
          <c:tx>
            <c:strRef>
              <c:f>Sheet1!$C$1</c:f>
              <c:strCache>
                <c:ptCount val="1"/>
                <c:pt idx="0">
                  <c:v>Treated</c:v>
                </c:pt>
              </c:strCache>
            </c:strRef>
          </c:tx>
          <c:spPr>
            <a:solidFill>
              <a:schemeClr val="accent6">
                <a:lumMod val="60000"/>
                <a:lumOff val="40000"/>
              </a:schemeClr>
            </a:solidFill>
            <a:ln>
              <a:noFill/>
            </a:ln>
            <a:effectLst/>
          </c:spPr>
          <c:invertIfNegative val="0"/>
          <c:cat>
            <c:strRef>
              <c:f>Sheet1!$A$2:$A$6</c:f>
              <c:strCache>
                <c:ptCount val="5"/>
                <c:pt idx="0">
                  <c:v>ACEi/ARB</c:v>
                </c:pt>
                <c:pt idx="1">
                  <c:v>ARNI</c:v>
                </c:pt>
                <c:pt idx="2">
                  <c:v>ACEi/ARB/ARNi</c:v>
                </c:pt>
                <c:pt idx="3">
                  <c:v>Beta-blocker</c:v>
                </c:pt>
                <c:pt idx="4">
                  <c:v>MRA</c:v>
                </c:pt>
              </c:strCache>
            </c:strRef>
          </c:cat>
          <c:val>
            <c:numRef>
              <c:f>Sheet1!$C$2:$C$6</c:f>
              <c:numCache>
                <c:formatCode>#,##0</c:formatCode>
                <c:ptCount val="5"/>
                <c:pt idx="0">
                  <c:v>2107</c:v>
                </c:pt>
                <c:pt idx="1">
                  <c:v>452</c:v>
                </c:pt>
                <c:pt idx="2">
                  <c:v>2536</c:v>
                </c:pt>
                <c:pt idx="3">
                  <c:v>2351</c:v>
                </c:pt>
                <c:pt idx="4">
                  <c:v>1163</c:v>
                </c:pt>
              </c:numCache>
            </c:numRef>
          </c:val>
          <c:extLst>
            <c:ext xmlns:c16="http://schemas.microsoft.com/office/drawing/2014/chart" uri="{C3380CC4-5D6E-409C-BE32-E72D297353CC}">
              <c16:uniqueId val="{00000001-1378-4159-ACB0-12EEE663D1D1}"/>
            </c:ext>
          </c:extLst>
        </c:ser>
        <c:ser>
          <c:idx val="2"/>
          <c:order val="2"/>
          <c:tx>
            <c:strRef>
              <c:f>Sheet1!$D$1</c:f>
              <c:strCache>
                <c:ptCount val="1"/>
                <c:pt idx="0">
                  <c:v>Without contraindication 
and not treated</c:v>
                </c:pt>
              </c:strCache>
            </c:strRef>
          </c:tx>
          <c:spPr>
            <a:solidFill>
              <a:schemeClr val="accent4"/>
            </a:solidFill>
            <a:ln>
              <a:noFill/>
            </a:ln>
            <a:effectLst/>
          </c:spPr>
          <c:invertIfNegative val="0"/>
          <c:cat>
            <c:strRef>
              <c:f>Sheet1!$A$2:$A$6</c:f>
              <c:strCache>
                <c:ptCount val="5"/>
                <c:pt idx="0">
                  <c:v>ACEi/ARB</c:v>
                </c:pt>
                <c:pt idx="1">
                  <c:v>ARNI</c:v>
                </c:pt>
                <c:pt idx="2">
                  <c:v>ACEi/ARB/ARNi</c:v>
                </c:pt>
                <c:pt idx="3">
                  <c:v>Beta-blocker</c:v>
                </c:pt>
                <c:pt idx="4">
                  <c:v>MRA</c:v>
                </c:pt>
              </c:strCache>
            </c:strRef>
          </c:cat>
          <c:val>
            <c:numRef>
              <c:f>Sheet1!$D$2:$D$6</c:f>
              <c:numCache>
                <c:formatCode>#,##0</c:formatCode>
                <c:ptCount val="5"/>
                <c:pt idx="0">
                  <c:v>1374</c:v>
                </c:pt>
                <c:pt idx="1">
                  <c:v>3029</c:v>
                </c:pt>
                <c:pt idx="2">
                  <c:v>920</c:v>
                </c:pt>
                <c:pt idx="3">
                  <c:v>1159</c:v>
                </c:pt>
                <c:pt idx="4">
                  <c:v>2317</c:v>
                </c:pt>
              </c:numCache>
            </c:numRef>
          </c:val>
          <c:extLst>
            <c:ext xmlns:c16="http://schemas.microsoft.com/office/drawing/2014/chart" uri="{C3380CC4-5D6E-409C-BE32-E72D297353CC}">
              <c16:uniqueId val="{00000002-1378-4159-ACB0-12EEE663D1D1}"/>
            </c:ext>
          </c:extLst>
        </c:ser>
        <c:dLbls>
          <c:showLegendKey val="0"/>
          <c:showVal val="0"/>
          <c:showCatName val="0"/>
          <c:showSerName val="0"/>
          <c:showPercent val="0"/>
          <c:showBubbleSize val="0"/>
        </c:dLbls>
        <c:gapWidth val="117"/>
        <c:overlap val="100"/>
        <c:axId val="1183692639"/>
        <c:axId val="1183688319"/>
      </c:barChart>
      <c:catAx>
        <c:axId val="118369263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2"/>
                </a:solidFill>
                <a:latin typeface="+mn-lt"/>
                <a:ea typeface="+mn-ea"/>
                <a:cs typeface="+mn-cs"/>
              </a:defRPr>
            </a:pPr>
            <a:endParaRPr lang="en-US"/>
          </a:p>
        </c:txPr>
        <c:crossAx val="1183688319"/>
        <c:crosses val="autoZero"/>
        <c:auto val="1"/>
        <c:lblAlgn val="ctr"/>
        <c:lblOffset val="100"/>
        <c:noMultiLvlLbl val="0"/>
      </c:catAx>
      <c:valAx>
        <c:axId val="118368831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2"/>
                </a:solidFill>
                <a:latin typeface="+mn-lt"/>
                <a:ea typeface="+mn-ea"/>
                <a:cs typeface="+mn-cs"/>
              </a:defRPr>
            </a:pPr>
            <a:endParaRPr lang="en-US"/>
          </a:p>
        </c:txPr>
        <c:crossAx val="1183692639"/>
        <c:crosses val="autoZero"/>
        <c:crossBetween val="between"/>
        <c:majorUnit val="0.2"/>
      </c:valAx>
      <c:dTable>
        <c:showHorzBorder val="1"/>
        <c:showVertBorder val="0"/>
        <c:showOutline val="0"/>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600" b="0" i="0" u="none" strike="noStrike" kern="1200" baseline="0">
                <a:solidFill>
                  <a:schemeClr val="tx2"/>
                </a:solidFill>
                <a:latin typeface="+mn-lt"/>
                <a:ea typeface="+mn-ea"/>
                <a:cs typeface="+mn-cs"/>
              </a:defRPr>
            </a:pPr>
            <a:endParaRPr lang="en-US"/>
          </a:p>
        </c:txPr>
      </c:dTable>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600">
          <a:solidFill>
            <a:schemeClr val="tx2"/>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6061172892436485E-2"/>
          <c:y val="3.3911363899520409E-2"/>
          <c:w val="0.60037764042054709"/>
          <c:h val="0.93217727220095914"/>
        </c:manualLayout>
      </c:layout>
      <c:barChart>
        <c:barDir val="bar"/>
        <c:grouping val="percentStacked"/>
        <c:varyColors val="0"/>
        <c:ser>
          <c:idx val="0"/>
          <c:order val="0"/>
          <c:tx>
            <c:strRef>
              <c:f>Sheet1!$B$1</c:f>
              <c:strCache>
                <c:ptCount val="1"/>
                <c:pt idx="0">
                  <c:v>Heightened risk of adverse effects with drug therapy</c:v>
                </c:pt>
              </c:strCache>
            </c:strRef>
          </c:tx>
          <c:spPr>
            <a:solidFill>
              <a:schemeClr val="accent6">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2"/>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Beta-blocker
n=133</c:v>
                </c:pt>
                <c:pt idx="1">
                  <c:v>ACEi/ARB/ARNi
n=180</c:v>
                </c:pt>
                <c:pt idx="2">
                  <c:v>MRA
n=114</c:v>
                </c:pt>
                <c:pt idx="3">
                  <c:v>H/ISDN
n=22</c:v>
                </c:pt>
                <c:pt idx="4">
                  <c:v>Ivabradine
n=152</c:v>
                </c:pt>
              </c:strCache>
            </c:strRef>
          </c:cat>
          <c:val>
            <c:numRef>
              <c:f>Sheet1!$B$2:$B$6</c:f>
              <c:numCache>
                <c:formatCode>0.0%</c:formatCode>
                <c:ptCount val="5"/>
                <c:pt idx="0">
                  <c:v>0.25600000000000001</c:v>
                </c:pt>
                <c:pt idx="1">
                  <c:v>0.30599999999999999</c:v>
                </c:pt>
                <c:pt idx="2">
                  <c:v>0.316</c:v>
                </c:pt>
                <c:pt idx="3">
                  <c:v>0.182</c:v>
                </c:pt>
                <c:pt idx="4">
                  <c:v>0.25</c:v>
                </c:pt>
              </c:numCache>
            </c:numRef>
          </c:val>
          <c:extLst>
            <c:ext xmlns:c16="http://schemas.microsoft.com/office/drawing/2014/chart" uri="{C3380CC4-5D6E-409C-BE32-E72D297353CC}">
              <c16:uniqueId val="{00000000-5399-4D48-B8A4-34BB5AF0525E}"/>
            </c:ext>
          </c:extLst>
        </c:ser>
        <c:ser>
          <c:idx val="1"/>
          <c:order val="1"/>
          <c:tx>
            <c:strRef>
              <c:f>Sheet1!$C$1</c:f>
              <c:strCache>
                <c:ptCount val="1"/>
                <c:pt idx="0">
                  <c:v>Patient nonadherence to therapeutic &amp; monitoring plan</c:v>
                </c:pt>
              </c:strCache>
            </c:strRef>
          </c:tx>
          <c:spPr>
            <a:solidFill>
              <a:schemeClr val="tx1"/>
            </a:solidFill>
            <a:ln>
              <a:noFill/>
            </a:ln>
            <a:effectLst/>
          </c:spPr>
          <c:invertIfNegative val="0"/>
          <c:dLbls>
            <c:dLbl>
              <c:idx val="0"/>
              <c:layout>
                <c:manualLayout>
                  <c:x val="3.5038233057772775E-2"/>
                  <c:y val="-8.63198353805975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5399-4D48-B8A4-34BB5AF0525E}"/>
                </c:ext>
              </c:extLst>
            </c:dLbl>
            <c:dLbl>
              <c:idx val="1"/>
              <c:layout>
                <c:manualLayout>
                  <c:x val="-3.1534409751995521E-2"/>
                  <c:y val="-8.63198353805974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5399-4D48-B8A4-34BB5AF0525E}"/>
                </c:ext>
              </c:extLst>
            </c:dLbl>
            <c:dLbl>
              <c:idx val="2"/>
              <c:layout>
                <c:manualLayout>
                  <c:x val="-3.1534409751995555E-2"/>
                  <c:y val="-8.32369841170046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5399-4D48-B8A4-34BB5AF0525E}"/>
                </c:ext>
              </c:extLst>
            </c:dLbl>
            <c:dLbl>
              <c:idx val="3"/>
              <c:delete val="1"/>
              <c:extLst>
                <c:ext xmlns:c15="http://schemas.microsoft.com/office/drawing/2012/chart" uri="{CE6537A1-D6FC-4f65-9D91-7224C49458BB}"/>
                <c:ext xmlns:c16="http://schemas.microsoft.com/office/drawing/2014/chart" uri="{C3380CC4-5D6E-409C-BE32-E72D297353CC}">
                  <c16:uniqueId val="{0000000E-5399-4D48-B8A4-34BB5AF0525E}"/>
                </c:ext>
              </c:extLst>
            </c:dLbl>
            <c:dLbl>
              <c:idx val="4"/>
              <c:delete val="1"/>
              <c:extLst>
                <c:ext xmlns:c15="http://schemas.microsoft.com/office/drawing/2012/chart" uri="{CE6537A1-D6FC-4f65-9D91-7224C49458BB}"/>
                <c:ext xmlns:c16="http://schemas.microsoft.com/office/drawing/2014/chart" uri="{C3380CC4-5D6E-409C-BE32-E72D297353CC}">
                  <c16:uniqueId val="{0000000A-5399-4D48-B8A4-34BB5AF0525E}"/>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Beta-blocker
n=133</c:v>
                </c:pt>
                <c:pt idx="1">
                  <c:v>ACEi/ARB/ARNi
n=180</c:v>
                </c:pt>
                <c:pt idx="2">
                  <c:v>MRA
n=114</c:v>
                </c:pt>
                <c:pt idx="3">
                  <c:v>H/ISDN
n=22</c:v>
                </c:pt>
                <c:pt idx="4">
                  <c:v>Ivabradine
n=152</c:v>
                </c:pt>
              </c:strCache>
            </c:strRef>
          </c:cat>
          <c:val>
            <c:numRef>
              <c:f>Sheet1!$C$2:$C$6</c:f>
              <c:numCache>
                <c:formatCode>0.0%</c:formatCode>
                <c:ptCount val="5"/>
                <c:pt idx="0">
                  <c:v>8.0000000000000002E-3</c:v>
                </c:pt>
                <c:pt idx="1">
                  <c:v>1.0999999999999999E-2</c:v>
                </c:pt>
                <c:pt idx="2">
                  <c:v>8.9999999999999993E-3</c:v>
                </c:pt>
                <c:pt idx="3">
                  <c:v>0</c:v>
                </c:pt>
                <c:pt idx="4">
                  <c:v>0</c:v>
                </c:pt>
              </c:numCache>
            </c:numRef>
          </c:val>
          <c:extLst>
            <c:ext xmlns:c16="http://schemas.microsoft.com/office/drawing/2014/chart" uri="{C3380CC4-5D6E-409C-BE32-E72D297353CC}">
              <c16:uniqueId val="{00000001-5399-4D48-B8A4-34BB5AF0525E}"/>
            </c:ext>
          </c:extLst>
        </c:ser>
        <c:ser>
          <c:idx val="2"/>
          <c:order val="2"/>
          <c:tx>
            <c:strRef>
              <c:f>Sheet1!$D$1</c:f>
              <c:strCache>
                <c:ptCount val="1"/>
                <c:pt idx="0">
                  <c:v>Patient preferences and beliefs</c:v>
                </c:pt>
              </c:strCache>
            </c:strRef>
          </c:tx>
          <c:spPr>
            <a:solidFill>
              <a:schemeClr val="bg1">
                <a:lumMod val="85000"/>
              </a:schemeClr>
            </a:solidFill>
            <a:ln>
              <a:noFill/>
            </a:ln>
            <a:effectLst/>
          </c:spPr>
          <c:invertIfNegative val="0"/>
          <c:dLbls>
            <c:dLbl>
              <c:idx val="0"/>
              <c:layout>
                <c:manualLayout>
                  <c:x val="-3.5038233057772802E-2"/>
                  <c:y val="-8.63198353805975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5399-4D48-B8A4-34BB5AF0525E}"/>
                </c:ext>
              </c:extLst>
            </c:dLbl>
            <c:dLbl>
              <c:idx val="1"/>
              <c:layout>
                <c:manualLayout>
                  <c:x val="3.1534409751995521E-2"/>
                  <c:y val="-8.323698411700464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5399-4D48-B8A4-34BB5AF0525E}"/>
                </c:ext>
              </c:extLst>
            </c:dLbl>
            <c:dLbl>
              <c:idx val="2"/>
              <c:layout>
                <c:manualLayout>
                  <c:x val="3.1534409751995555E-2"/>
                  <c:y val="-8.32369841170046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5399-4D48-B8A4-34BB5AF0525E}"/>
                </c:ext>
              </c:extLst>
            </c:dLbl>
            <c:dLbl>
              <c:idx val="3"/>
              <c:delete val="1"/>
              <c:extLst>
                <c:ext xmlns:c15="http://schemas.microsoft.com/office/drawing/2012/chart" uri="{CE6537A1-D6FC-4f65-9D91-7224C49458BB}"/>
                <c:ext xmlns:c16="http://schemas.microsoft.com/office/drawing/2014/chart" uri="{C3380CC4-5D6E-409C-BE32-E72D297353CC}">
                  <c16:uniqueId val="{0000000D-5399-4D48-B8A4-34BB5AF0525E}"/>
                </c:ext>
              </c:extLst>
            </c:dLbl>
            <c:dLbl>
              <c:idx val="4"/>
              <c:delete val="1"/>
              <c:extLst>
                <c:ext xmlns:c15="http://schemas.microsoft.com/office/drawing/2012/chart" uri="{CE6537A1-D6FC-4f65-9D91-7224C49458BB}"/>
                <c:ext xmlns:c16="http://schemas.microsoft.com/office/drawing/2014/chart" uri="{C3380CC4-5D6E-409C-BE32-E72D297353CC}">
                  <c16:uniqueId val="{00000009-5399-4D48-B8A4-34BB5AF0525E}"/>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Beta-blocker
n=133</c:v>
                </c:pt>
                <c:pt idx="1">
                  <c:v>ACEi/ARB/ARNi
n=180</c:v>
                </c:pt>
                <c:pt idx="2">
                  <c:v>MRA
n=114</c:v>
                </c:pt>
                <c:pt idx="3">
                  <c:v>H/ISDN
n=22</c:v>
                </c:pt>
                <c:pt idx="4">
                  <c:v>Ivabradine
n=152</c:v>
                </c:pt>
              </c:strCache>
            </c:strRef>
          </c:cat>
          <c:val>
            <c:numRef>
              <c:f>Sheet1!$D$2:$D$6</c:f>
              <c:numCache>
                <c:formatCode>0.0%</c:formatCode>
                <c:ptCount val="5"/>
                <c:pt idx="0">
                  <c:v>8.0000000000000002E-3</c:v>
                </c:pt>
                <c:pt idx="1">
                  <c:v>6.0000000000000001E-3</c:v>
                </c:pt>
                <c:pt idx="2">
                  <c:v>8.9999999999999993E-3</c:v>
                </c:pt>
                <c:pt idx="3">
                  <c:v>0</c:v>
                </c:pt>
                <c:pt idx="4">
                  <c:v>0</c:v>
                </c:pt>
              </c:numCache>
            </c:numRef>
          </c:val>
          <c:extLst>
            <c:ext xmlns:c16="http://schemas.microsoft.com/office/drawing/2014/chart" uri="{C3380CC4-5D6E-409C-BE32-E72D297353CC}">
              <c16:uniqueId val="{00000002-5399-4D48-B8A4-34BB5AF0525E}"/>
            </c:ext>
          </c:extLst>
        </c:ser>
        <c:ser>
          <c:idx val="3"/>
          <c:order val="3"/>
          <c:tx>
            <c:strRef>
              <c:f>Sheet1!$E$1</c:f>
              <c:strCache>
                <c:ptCount val="1"/>
                <c:pt idx="0">
                  <c:v>Comanagement with other providers</c:v>
                </c:pt>
              </c:strCache>
            </c:strRef>
          </c:tx>
          <c:spPr>
            <a:solidFill>
              <a:schemeClr val="accent3">
                <a:lumMod val="60000"/>
                <a:lumOff val="40000"/>
              </a:schemeClr>
            </a:solidFill>
            <a:ln>
              <a:noFill/>
            </a:ln>
            <a:effectLst/>
          </c:spPr>
          <c:invertIfNegative val="0"/>
          <c:dLbls>
            <c:dLbl>
              <c:idx val="3"/>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5399-4D48-B8A4-34BB5AF0525E}"/>
                </c:ext>
              </c:extLst>
            </c:dLbl>
            <c:dLbl>
              <c:idx val="4"/>
              <c:layout>
                <c:manualLayout>
                  <c:x val="1.7519116528886402E-3"/>
                  <c:y val="-6.16570252718554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5399-4D48-B8A4-34BB5AF0525E}"/>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Beta-blocker
n=133</c:v>
                </c:pt>
                <c:pt idx="1">
                  <c:v>ACEi/ARB/ARNi
n=180</c:v>
                </c:pt>
                <c:pt idx="2">
                  <c:v>MRA
n=114</c:v>
                </c:pt>
                <c:pt idx="3">
                  <c:v>H/ISDN
n=22</c:v>
                </c:pt>
                <c:pt idx="4">
                  <c:v>Ivabradine
n=152</c:v>
                </c:pt>
              </c:strCache>
            </c:strRef>
          </c:cat>
          <c:val>
            <c:numRef>
              <c:f>Sheet1!$E$2:$E$6</c:f>
              <c:numCache>
                <c:formatCode>0.0%</c:formatCode>
                <c:ptCount val="5"/>
                <c:pt idx="0">
                  <c:v>5.2999999999999999E-2</c:v>
                </c:pt>
                <c:pt idx="1">
                  <c:v>5.6000000000000001E-2</c:v>
                </c:pt>
                <c:pt idx="2">
                  <c:v>5.2999999999999999E-2</c:v>
                </c:pt>
                <c:pt idx="3">
                  <c:v>4.5999999999999999E-2</c:v>
                </c:pt>
                <c:pt idx="4">
                  <c:v>2.5999999999999999E-2</c:v>
                </c:pt>
              </c:numCache>
            </c:numRef>
          </c:val>
          <c:extLst>
            <c:ext xmlns:c16="http://schemas.microsoft.com/office/drawing/2014/chart" uri="{C3380CC4-5D6E-409C-BE32-E72D297353CC}">
              <c16:uniqueId val="{00000003-5399-4D48-B8A4-34BB5AF0525E}"/>
            </c:ext>
          </c:extLst>
        </c:ser>
        <c:ser>
          <c:idx val="4"/>
          <c:order val="4"/>
          <c:tx>
            <c:strRef>
              <c:f>Sheet1!$F$1</c:f>
              <c:strCache>
                <c:ptCount val="1"/>
                <c:pt idx="0">
                  <c:v>Prioritization of other issues</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Beta-blocker
n=133</c:v>
                </c:pt>
                <c:pt idx="1">
                  <c:v>ACEi/ARB/ARNi
n=180</c:v>
                </c:pt>
                <c:pt idx="2">
                  <c:v>MRA
n=114</c:v>
                </c:pt>
                <c:pt idx="3">
                  <c:v>H/ISDN
n=22</c:v>
                </c:pt>
                <c:pt idx="4">
                  <c:v>Ivabradine
n=152</c:v>
                </c:pt>
              </c:strCache>
            </c:strRef>
          </c:cat>
          <c:val>
            <c:numRef>
              <c:f>Sheet1!$F$2:$F$6</c:f>
              <c:numCache>
                <c:formatCode>0.0%</c:formatCode>
                <c:ptCount val="5"/>
                <c:pt idx="0">
                  <c:v>0.19600000000000001</c:v>
                </c:pt>
                <c:pt idx="1">
                  <c:v>0.156</c:v>
                </c:pt>
                <c:pt idx="2">
                  <c:v>0.16700000000000001</c:v>
                </c:pt>
                <c:pt idx="3">
                  <c:v>0.318</c:v>
                </c:pt>
                <c:pt idx="4">
                  <c:v>0.49299999999999999</c:v>
                </c:pt>
              </c:numCache>
            </c:numRef>
          </c:val>
          <c:extLst>
            <c:ext xmlns:c16="http://schemas.microsoft.com/office/drawing/2014/chart" uri="{C3380CC4-5D6E-409C-BE32-E72D297353CC}">
              <c16:uniqueId val="{00000004-5399-4D48-B8A4-34BB5AF0525E}"/>
            </c:ext>
          </c:extLst>
        </c:ser>
        <c:ser>
          <c:idx val="5"/>
          <c:order val="5"/>
          <c:tx>
            <c:strRef>
              <c:f>Sheet1!$G$1</c:f>
              <c:strCache>
                <c:ptCount val="1"/>
                <c:pt idx="0">
                  <c:v>Multiple reasons</c:v>
                </c:pt>
              </c:strCache>
            </c:strRef>
          </c:tx>
          <c:spPr>
            <a:solidFill>
              <a:schemeClr val="accent6">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Beta-blocker
n=133</c:v>
                </c:pt>
                <c:pt idx="1">
                  <c:v>ACEi/ARB/ARNi
n=180</c:v>
                </c:pt>
                <c:pt idx="2">
                  <c:v>MRA
n=114</c:v>
                </c:pt>
                <c:pt idx="3">
                  <c:v>H/ISDN
n=22</c:v>
                </c:pt>
                <c:pt idx="4">
                  <c:v>Ivabradine
n=152</c:v>
                </c:pt>
              </c:strCache>
            </c:strRef>
          </c:cat>
          <c:val>
            <c:numRef>
              <c:f>Sheet1!$G$2:$G$6</c:f>
              <c:numCache>
                <c:formatCode>0.0%</c:formatCode>
                <c:ptCount val="5"/>
                <c:pt idx="0">
                  <c:v>0.16500000000000001</c:v>
                </c:pt>
                <c:pt idx="1">
                  <c:v>0.183</c:v>
                </c:pt>
                <c:pt idx="2">
                  <c:v>0.193</c:v>
                </c:pt>
                <c:pt idx="3">
                  <c:v>0.22700000000000001</c:v>
                </c:pt>
                <c:pt idx="4">
                  <c:v>7.1999999999999995E-2</c:v>
                </c:pt>
              </c:numCache>
            </c:numRef>
          </c:val>
          <c:extLst>
            <c:ext xmlns:c16="http://schemas.microsoft.com/office/drawing/2014/chart" uri="{C3380CC4-5D6E-409C-BE32-E72D297353CC}">
              <c16:uniqueId val="{00000005-5399-4D48-B8A4-34BB5AF0525E}"/>
            </c:ext>
          </c:extLst>
        </c:ser>
        <c:ser>
          <c:idx val="6"/>
          <c:order val="6"/>
          <c:tx>
            <c:strRef>
              <c:f>Sheet1!$H$1</c:f>
              <c:strCache>
                <c:ptCount val="1"/>
                <c:pt idx="0">
                  <c:v>Clinical inertia</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Beta-blocker
n=133</c:v>
                </c:pt>
                <c:pt idx="1">
                  <c:v>ACEi/ARB/ARNi
n=180</c:v>
                </c:pt>
                <c:pt idx="2">
                  <c:v>MRA
n=114</c:v>
                </c:pt>
                <c:pt idx="3">
                  <c:v>H/ISDN
n=22</c:v>
                </c:pt>
                <c:pt idx="4">
                  <c:v>Ivabradine
n=152</c:v>
                </c:pt>
              </c:strCache>
            </c:strRef>
          </c:cat>
          <c:val>
            <c:numRef>
              <c:f>Sheet1!$H$2:$H$6</c:f>
              <c:numCache>
                <c:formatCode>0.0%</c:formatCode>
                <c:ptCount val="5"/>
                <c:pt idx="0">
                  <c:v>0.316</c:v>
                </c:pt>
                <c:pt idx="1">
                  <c:v>0.28299999999999997</c:v>
                </c:pt>
                <c:pt idx="2">
                  <c:v>0.254</c:v>
                </c:pt>
                <c:pt idx="3">
                  <c:v>0.22700000000000001</c:v>
                </c:pt>
                <c:pt idx="4">
                  <c:v>0.158</c:v>
                </c:pt>
              </c:numCache>
            </c:numRef>
          </c:val>
          <c:extLst>
            <c:ext xmlns:c16="http://schemas.microsoft.com/office/drawing/2014/chart" uri="{C3380CC4-5D6E-409C-BE32-E72D297353CC}">
              <c16:uniqueId val="{00000006-5399-4D48-B8A4-34BB5AF0525E}"/>
            </c:ext>
          </c:extLst>
        </c:ser>
        <c:dLbls>
          <c:showLegendKey val="0"/>
          <c:showVal val="1"/>
          <c:showCatName val="0"/>
          <c:showSerName val="0"/>
          <c:showPercent val="0"/>
          <c:showBubbleSize val="0"/>
        </c:dLbls>
        <c:gapWidth val="101"/>
        <c:overlap val="100"/>
        <c:axId val="215634671"/>
        <c:axId val="215633711"/>
      </c:barChart>
      <c:catAx>
        <c:axId val="215634671"/>
        <c:scaling>
          <c:orientation val="minMax"/>
        </c:scaling>
        <c:delete val="1"/>
        <c:axPos val="l"/>
        <c:numFmt formatCode="General" sourceLinked="1"/>
        <c:majorTickMark val="none"/>
        <c:minorTickMark val="none"/>
        <c:tickLblPos val="nextTo"/>
        <c:crossAx val="215633711"/>
        <c:crosses val="autoZero"/>
        <c:auto val="1"/>
        <c:lblAlgn val="ctr"/>
        <c:lblOffset val="50"/>
        <c:noMultiLvlLbl val="0"/>
      </c:catAx>
      <c:valAx>
        <c:axId val="215633711"/>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215634671"/>
        <c:crosses val="autoZero"/>
        <c:crossBetween val="between"/>
        <c:majorUnit val="0.2"/>
      </c:valAx>
      <c:spPr>
        <a:noFill/>
        <a:ln>
          <a:noFill/>
        </a:ln>
        <a:effectLst/>
      </c:spPr>
    </c:plotArea>
    <c:legend>
      <c:legendPos val="b"/>
      <c:layout>
        <c:manualLayout>
          <c:xMode val="edge"/>
          <c:yMode val="edge"/>
          <c:x val="0.66875102769620587"/>
          <c:y val="2.2943210238561707E-2"/>
          <c:w val="0.33124897230379413"/>
          <c:h val="0.96780823597066001"/>
        </c:manualLayout>
      </c:layout>
      <c:overlay val="1"/>
      <c:spPr>
        <a:noFill/>
        <a:ln>
          <a:noFill/>
        </a:ln>
        <a:effectLst/>
      </c:spPr>
      <c:txPr>
        <a:bodyPr rot="0" spcFirstLastPara="1" vertOverflow="ellipsis" vert="horz" wrap="square" anchor="ctr" anchorCtr="1"/>
        <a:lstStyle/>
        <a:p>
          <a:pPr>
            <a:defRPr sz="1400" b="0" i="0" u="none" strike="noStrike" kern="1200" baseline="0">
              <a:solidFill>
                <a:schemeClr val="tx2"/>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solidFill>
            <a:schemeClr val="tx2"/>
          </a:solidFill>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Private insurance</c:v>
                </c:pt>
              </c:strCache>
            </c:strRef>
          </c:tx>
          <c:spPr>
            <a:solidFill>
              <a:schemeClr val="accent4">
                <a:lumMod val="60000"/>
                <a:lumOff val="40000"/>
              </a:schemeClr>
            </a:solidFill>
            <a:ln>
              <a:noFill/>
            </a:ln>
            <a:effectLst/>
          </c:spPr>
          <c:invertIfNegative val="0"/>
          <c:cat>
            <c:strRef>
              <c:f>Sheet1!$A$2:$A$7</c:f>
              <c:strCache>
                <c:ptCount val="6"/>
                <c:pt idx="0">
                  <c:v>Premiums</c:v>
                </c:pt>
                <c:pt idx="1">
                  <c:v>Inpatient</c:v>
                </c:pt>
                <c:pt idx="2">
                  <c:v>Outpatient</c:v>
                </c:pt>
                <c:pt idx="3">
                  <c:v>Medications</c:v>
                </c:pt>
                <c:pt idx="4">
                  <c:v>Emergency</c:v>
                </c:pt>
                <c:pt idx="5">
                  <c:v>Other</c:v>
                </c:pt>
              </c:strCache>
            </c:strRef>
          </c:cat>
          <c:val>
            <c:numRef>
              <c:f>Sheet1!$B$2:$B$7</c:f>
              <c:numCache>
                <c:formatCode>General</c:formatCode>
                <c:ptCount val="6"/>
                <c:pt idx="0">
                  <c:v>50</c:v>
                </c:pt>
                <c:pt idx="1">
                  <c:v>4</c:v>
                </c:pt>
                <c:pt idx="2">
                  <c:v>11</c:v>
                </c:pt>
                <c:pt idx="3">
                  <c:v>22</c:v>
                </c:pt>
                <c:pt idx="4">
                  <c:v>0</c:v>
                </c:pt>
                <c:pt idx="5">
                  <c:v>13</c:v>
                </c:pt>
              </c:numCache>
            </c:numRef>
          </c:val>
          <c:extLst>
            <c:ext xmlns:c16="http://schemas.microsoft.com/office/drawing/2014/chart" uri="{C3380CC4-5D6E-409C-BE32-E72D297353CC}">
              <c16:uniqueId val="{00000000-6B77-4F33-A3D7-3D008B940300}"/>
            </c:ext>
          </c:extLst>
        </c:ser>
        <c:ser>
          <c:idx val="1"/>
          <c:order val="1"/>
          <c:tx>
            <c:strRef>
              <c:f>Sheet1!$C$1</c:f>
              <c:strCache>
                <c:ptCount val="1"/>
                <c:pt idx="0">
                  <c:v>Public insurance</c:v>
                </c:pt>
              </c:strCache>
            </c:strRef>
          </c:tx>
          <c:spPr>
            <a:solidFill>
              <a:schemeClr val="accent1">
                <a:lumMod val="60000"/>
                <a:lumOff val="40000"/>
              </a:schemeClr>
            </a:solidFill>
            <a:ln>
              <a:noFill/>
            </a:ln>
            <a:effectLst/>
          </c:spPr>
          <c:invertIfNegative val="0"/>
          <c:cat>
            <c:strRef>
              <c:f>Sheet1!$A$2:$A$7</c:f>
              <c:strCache>
                <c:ptCount val="6"/>
                <c:pt idx="0">
                  <c:v>Premiums</c:v>
                </c:pt>
                <c:pt idx="1">
                  <c:v>Inpatient</c:v>
                </c:pt>
                <c:pt idx="2">
                  <c:v>Outpatient</c:v>
                </c:pt>
                <c:pt idx="3">
                  <c:v>Medications</c:v>
                </c:pt>
                <c:pt idx="4">
                  <c:v>Emergency</c:v>
                </c:pt>
                <c:pt idx="5">
                  <c:v>Other</c:v>
                </c:pt>
              </c:strCache>
            </c:strRef>
          </c:cat>
          <c:val>
            <c:numRef>
              <c:f>Sheet1!$C$2:$C$7</c:f>
              <c:numCache>
                <c:formatCode>General</c:formatCode>
                <c:ptCount val="6"/>
                <c:pt idx="0">
                  <c:v>13</c:v>
                </c:pt>
                <c:pt idx="1">
                  <c:v>4</c:v>
                </c:pt>
                <c:pt idx="2">
                  <c:v>14</c:v>
                </c:pt>
                <c:pt idx="3">
                  <c:v>51</c:v>
                </c:pt>
                <c:pt idx="4">
                  <c:v>1</c:v>
                </c:pt>
                <c:pt idx="5">
                  <c:v>17</c:v>
                </c:pt>
              </c:numCache>
            </c:numRef>
          </c:val>
          <c:extLst>
            <c:ext xmlns:c16="http://schemas.microsoft.com/office/drawing/2014/chart" uri="{C3380CC4-5D6E-409C-BE32-E72D297353CC}">
              <c16:uniqueId val="{00000001-6B77-4F33-A3D7-3D008B940300}"/>
            </c:ext>
          </c:extLst>
        </c:ser>
        <c:dLbls>
          <c:showLegendKey val="0"/>
          <c:showVal val="0"/>
          <c:showCatName val="0"/>
          <c:showSerName val="0"/>
          <c:showPercent val="0"/>
          <c:showBubbleSize val="0"/>
        </c:dLbls>
        <c:gapWidth val="100"/>
        <c:axId val="1306554848"/>
        <c:axId val="1306551488"/>
      </c:barChart>
      <c:catAx>
        <c:axId val="1306554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2"/>
                </a:solidFill>
                <a:latin typeface="+mn-lt"/>
                <a:ea typeface="+mn-ea"/>
                <a:cs typeface="+mn-cs"/>
              </a:defRPr>
            </a:pPr>
            <a:endParaRPr lang="en-US"/>
          </a:p>
        </c:txPr>
        <c:crossAx val="1306551488"/>
        <c:crosses val="autoZero"/>
        <c:auto val="1"/>
        <c:lblAlgn val="ctr"/>
        <c:lblOffset val="100"/>
        <c:noMultiLvlLbl val="0"/>
      </c:catAx>
      <c:valAx>
        <c:axId val="13065514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2"/>
                    </a:solidFill>
                    <a:latin typeface="+mn-lt"/>
                    <a:ea typeface="+mn-ea"/>
                    <a:cs typeface="+mn-cs"/>
                  </a:defRPr>
                </a:pPr>
                <a:r>
                  <a:rPr lang="en-US"/>
                  <a:t>Proportion (%)</a:t>
                </a:r>
              </a:p>
            </c:rich>
          </c:tx>
          <c:layout>
            <c:manualLayout>
              <c:xMode val="edge"/>
              <c:yMode val="edge"/>
              <c:x val="1.905583227566587E-2"/>
              <c:y val="0.27223847198339957"/>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2"/>
                </a:solidFill>
                <a:latin typeface="+mn-lt"/>
                <a:ea typeface="+mn-ea"/>
                <a:cs typeface="+mn-cs"/>
              </a:defRPr>
            </a:pPr>
            <a:endParaRPr lang="en-US"/>
          </a:p>
        </c:txPr>
        <c:crossAx val="1306554848"/>
        <c:crosses val="autoZero"/>
        <c:crossBetween val="between"/>
      </c:valAx>
      <c:spPr>
        <a:noFill/>
        <a:ln>
          <a:noFill/>
        </a:ln>
        <a:effectLst/>
      </c:spPr>
    </c:plotArea>
    <c:legend>
      <c:legendPos val="t"/>
      <c:layout>
        <c:manualLayout>
          <c:xMode val="edge"/>
          <c:yMode val="edge"/>
          <c:x val="0.21070892760115389"/>
          <c:y val="7.8073990474870708E-2"/>
          <c:w val="0.7167369287962696"/>
          <c:h val="8.2415703527853185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2"/>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600">
          <a:solidFill>
            <a:schemeClr val="tx2"/>
          </a:solidFill>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Low income</c:v>
                </c:pt>
              </c:strCache>
            </c:strRef>
          </c:tx>
          <c:spPr>
            <a:solidFill>
              <a:schemeClr val="accent6">
                <a:lumMod val="60000"/>
                <a:lumOff val="40000"/>
              </a:schemeClr>
            </a:solidFill>
            <a:ln>
              <a:noFill/>
            </a:ln>
            <a:effectLst/>
          </c:spPr>
          <c:invertIfNegative val="0"/>
          <c:cat>
            <c:strRef>
              <c:f>Sheet1!$A$2:$A$7</c:f>
              <c:strCache>
                <c:ptCount val="6"/>
                <c:pt idx="0">
                  <c:v>Premiums</c:v>
                </c:pt>
                <c:pt idx="1">
                  <c:v>Inpatient</c:v>
                </c:pt>
                <c:pt idx="2">
                  <c:v>Outpatient</c:v>
                </c:pt>
                <c:pt idx="3">
                  <c:v>Medications</c:v>
                </c:pt>
                <c:pt idx="4">
                  <c:v>Emergency</c:v>
                </c:pt>
                <c:pt idx="5">
                  <c:v>Other</c:v>
                </c:pt>
              </c:strCache>
            </c:strRef>
          </c:cat>
          <c:val>
            <c:numRef>
              <c:f>Sheet1!$B$2:$B$7</c:f>
              <c:numCache>
                <c:formatCode>General</c:formatCode>
                <c:ptCount val="6"/>
                <c:pt idx="0">
                  <c:v>13</c:v>
                </c:pt>
                <c:pt idx="1">
                  <c:v>5</c:v>
                </c:pt>
                <c:pt idx="2">
                  <c:v>14</c:v>
                </c:pt>
                <c:pt idx="3">
                  <c:v>50</c:v>
                </c:pt>
                <c:pt idx="4">
                  <c:v>1</c:v>
                </c:pt>
                <c:pt idx="5">
                  <c:v>18</c:v>
                </c:pt>
              </c:numCache>
            </c:numRef>
          </c:val>
          <c:extLst>
            <c:ext xmlns:c16="http://schemas.microsoft.com/office/drawing/2014/chart" uri="{C3380CC4-5D6E-409C-BE32-E72D297353CC}">
              <c16:uniqueId val="{00000000-82B1-4DC3-8632-185846EECCD1}"/>
            </c:ext>
          </c:extLst>
        </c:ser>
        <c:ser>
          <c:idx val="1"/>
          <c:order val="1"/>
          <c:tx>
            <c:strRef>
              <c:f>Sheet1!$C$1</c:f>
              <c:strCache>
                <c:ptCount val="1"/>
                <c:pt idx="0">
                  <c:v>Middle/high income</c:v>
                </c:pt>
              </c:strCache>
            </c:strRef>
          </c:tx>
          <c:spPr>
            <a:solidFill>
              <a:schemeClr val="tx2">
                <a:lumMod val="40000"/>
                <a:lumOff val="60000"/>
              </a:schemeClr>
            </a:solidFill>
            <a:ln>
              <a:noFill/>
            </a:ln>
            <a:effectLst/>
          </c:spPr>
          <c:invertIfNegative val="0"/>
          <c:cat>
            <c:strRef>
              <c:f>Sheet1!$A$2:$A$7</c:f>
              <c:strCache>
                <c:ptCount val="6"/>
                <c:pt idx="0">
                  <c:v>Premiums</c:v>
                </c:pt>
                <c:pt idx="1">
                  <c:v>Inpatient</c:v>
                </c:pt>
                <c:pt idx="2">
                  <c:v>Outpatient</c:v>
                </c:pt>
                <c:pt idx="3">
                  <c:v>Medications</c:v>
                </c:pt>
                <c:pt idx="4">
                  <c:v>Emergency</c:v>
                </c:pt>
                <c:pt idx="5">
                  <c:v>Other</c:v>
                </c:pt>
              </c:strCache>
            </c:strRef>
          </c:cat>
          <c:val>
            <c:numRef>
              <c:f>Sheet1!$C$2:$C$7</c:f>
              <c:numCache>
                <c:formatCode>General</c:formatCode>
                <c:ptCount val="6"/>
                <c:pt idx="0">
                  <c:v>43</c:v>
                </c:pt>
                <c:pt idx="1">
                  <c:v>4</c:v>
                </c:pt>
                <c:pt idx="2">
                  <c:v>11</c:v>
                </c:pt>
                <c:pt idx="3">
                  <c:v>28</c:v>
                </c:pt>
                <c:pt idx="4">
                  <c:v>0</c:v>
                </c:pt>
                <c:pt idx="5">
                  <c:v>14</c:v>
                </c:pt>
              </c:numCache>
            </c:numRef>
          </c:val>
          <c:extLst>
            <c:ext xmlns:c16="http://schemas.microsoft.com/office/drawing/2014/chart" uri="{C3380CC4-5D6E-409C-BE32-E72D297353CC}">
              <c16:uniqueId val="{00000001-82B1-4DC3-8632-185846EECCD1}"/>
            </c:ext>
          </c:extLst>
        </c:ser>
        <c:dLbls>
          <c:showLegendKey val="0"/>
          <c:showVal val="0"/>
          <c:showCatName val="0"/>
          <c:showSerName val="0"/>
          <c:showPercent val="0"/>
          <c:showBubbleSize val="0"/>
        </c:dLbls>
        <c:gapWidth val="100"/>
        <c:axId val="1306554848"/>
        <c:axId val="1306551488"/>
      </c:barChart>
      <c:catAx>
        <c:axId val="1306554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2"/>
                </a:solidFill>
                <a:latin typeface="+mn-lt"/>
                <a:ea typeface="+mn-ea"/>
                <a:cs typeface="+mn-cs"/>
              </a:defRPr>
            </a:pPr>
            <a:endParaRPr lang="en-US"/>
          </a:p>
        </c:txPr>
        <c:crossAx val="1306551488"/>
        <c:crosses val="autoZero"/>
        <c:auto val="1"/>
        <c:lblAlgn val="ctr"/>
        <c:lblOffset val="100"/>
        <c:noMultiLvlLbl val="0"/>
      </c:catAx>
      <c:valAx>
        <c:axId val="13065514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2"/>
                    </a:solidFill>
                    <a:latin typeface="+mn-lt"/>
                    <a:ea typeface="+mn-ea"/>
                    <a:cs typeface="+mn-cs"/>
                  </a:defRPr>
                </a:pPr>
                <a:r>
                  <a:rPr lang="en-US"/>
                  <a:t>Proportion (%)</a:t>
                </a:r>
              </a:p>
            </c:rich>
          </c:tx>
          <c:layout>
            <c:manualLayout>
              <c:xMode val="edge"/>
              <c:yMode val="edge"/>
              <c:x val="1.6673853241207636E-2"/>
              <c:y val="0.27223847198339957"/>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2"/>
                </a:solidFill>
                <a:latin typeface="+mn-lt"/>
                <a:ea typeface="+mn-ea"/>
                <a:cs typeface="+mn-cs"/>
              </a:defRPr>
            </a:pPr>
            <a:endParaRPr lang="en-US"/>
          </a:p>
        </c:txPr>
        <c:crossAx val="1306554848"/>
        <c:crosses val="autoZero"/>
        <c:crossBetween val="between"/>
      </c:valAx>
      <c:spPr>
        <a:noFill/>
        <a:ln>
          <a:noFill/>
        </a:ln>
        <a:effectLst/>
      </c:spPr>
    </c:plotArea>
    <c:legend>
      <c:legendPos val="t"/>
      <c:layout>
        <c:manualLayout>
          <c:xMode val="edge"/>
          <c:yMode val="edge"/>
          <c:x val="0.19183408822062603"/>
          <c:y val="7.8073990474870708E-2"/>
          <c:w val="0.69255515266141154"/>
          <c:h val="8.2415703527853185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2"/>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600">
          <a:solidFill>
            <a:schemeClr val="tx2"/>
          </a:solidFill>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High financial burden</c:v>
                </c:pt>
              </c:strCache>
            </c:strRef>
          </c:tx>
          <c:spPr>
            <a:solidFill>
              <a:schemeClr val="tx2">
                <a:lumMod val="40000"/>
                <a:lumOff val="60000"/>
              </a:schemeClr>
            </a:solidFill>
            <a:ln>
              <a:noFill/>
            </a:ln>
            <a:effectLst/>
          </c:spPr>
          <c:invertIfNegative val="0"/>
          <c:cat>
            <c:strRef>
              <c:f>Sheet1!$A$2:$A$10</c:f>
              <c:strCache>
                <c:ptCount val="9"/>
                <c:pt idx="0">
                  <c:v>Overall</c:v>
                </c:pt>
                <c:pt idx="1">
                  <c:v>Nonelderly</c:v>
                </c:pt>
                <c:pt idx="2">
                  <c:v>Elderly</c:v>
                </c:pt>
                <c:pt idx="3">
                  <c:v>Men</c:v>
                </c:pt>
                <c:pt idx="4">
                  <c:v>Women</c:v>
                </c:pt>
                <c:pt idx="5">
                  <c:v>Low income</c:v>
                </c:pt>
                <c:pt idx="6">
                  <c:v>Middle/high income</c:v>
                </c:pt>
                <c:pt idx="7">
                  <c:v>Private insurance</c:v>
                </c:pt>
                <c:pt idx="8">
                  <c:v>Public insurance</c:v>
                </c:pt>
              </c:strCache>
            </c:strRef>
          </c:cat>
          <c:val>
            <c:numRef>
              <c:f>Sheet1!$B$2:$B$10</c:f>
              <c:numCache>
                <c:formatCode>General</c:formatCode>
                <c:ptCount val="9"/>
                <c:pt idx="0">
                  <c:v>14</c:v>
                </c:pt>
                <c:pt idx="1">
                  <c:v>12</c:v>
                </c:pt>
                <c:pt idx="2">
                  <c:v>15</c:v>
                </c:pt>
                <c:pt idx="3">
                  <c:v>13</c:v>
                </c:pt>
                <c:pt idx="4">
                  <c:v>15</c:v>
                </c:pt>
                <c:pt idx="5">
                  <c:v>24</c:v>
                </c:pt>
                <c:pt idx="6">
                  <c:v>8</c:v>
                </c:pt>
                <c:pt idx="7">
                  <c:v>18</c:v>
                </c:pt>
                <c:pt idx="8">
                  <c:v>10</c:v>
                </c:pt>
              </c:numCache>
            </c:numRef>
          </c:val>
          <c:extLst>
            <c:ext xmlns:c16="http://schemas.microsoft.com/office/drawing/2014/chart" uri="{C3380CC4-5D6E-409C-BE32-E72D297353CC}">
              <c16:uniqueId val="{00000000-EE52-4CB3-A8E9-DD289B260D47}"/>
            </c:ext>
          </c:extLst>
        </c:ser>
        <c:ser>
          <c:idx val="1"/>
          <c:order val="1"/>
          <c:tx>
            <c:strRef>
              <c:f>Sheet1!$C$1</c:f>
              <c:strCache>
                <c:ptCount val="1"/>
                <c:pt idx="0">
                  <c:v>Catastrophic financial burden</c:v>
                </c:pt>
              </c:strCache>
            </c:strRef>
          </c:tx>
          <c:spPr>
            <a:solidFill>
              <a:schemeClr val="accent4">
                <a:lumMod val="40000"/>
                <a:lumOff val="60000"/>
              </a:schemeClr>
            </a:solidFill>
            <a:ln>
              <a:noFill/>
            </a:ln>
            <a:effectLst/>
          </c:spPr>
          <c:invertIfNegative val="0"/>
          <c:cat>
            <c:strRef>
              <c:f>Sheet1!$A$2:$A$10</c:f>
              <c:strCache>
                <c:ptCount val="9"/>
                <c:pt idx="0">
                  <c:v>Overall</c:v>
                </c:pt>
                <c:pt idx="1">
                  <c:v>Nonelderly</c:v>
                </c:pt>
                <c:pt idx="2">
                  <c:v>Elderly</c:v>
                </c:pt>
                <c:pt idx="3">
                  <c:v>Men</c:v>
                </c:pt>
                <c:pt idx="4">
                  <c:v>Women</c:v>
                </c:pt>
                <c:pt idx="5">
                  <c:v>Low income</c:v>
                </c:pt>
                <c:pt idx="6">
                  <c:v>Middle/high income</c:v>
                </c:pt>
                <c:pt idx="7">
                  <c:v>Private insurance</c:v>
                </c:pt>
                <c:pt idx="8">
                  <c:v>Public insurance</c:v>
                </c:pt>
              </c:strCache>
            </c:strRef>
          </c:cat>
          <c:val>
            <c:numRef>
              <c:f>Sheet1!$C$2:$C$10</c:f>
              <c:numCache>
                <c:formatCode>General</c:formatCode>
                <c:ptCount val="9"/>
                <c:pt idx="0">
                  <c:v>5</c:v>
                </c:pt>
                <c:pt idx="1">
                  <c:v>3</c:v>
                </c:pt>
                <c:pt idx="2">
                  <c:v>5</c:v>
                </c:pt>
                <c:pt idx="3">
                  <c:v>5</c:v>
                </c:pt>
                <c:pt idx="4">
                  <c:v>4</c:v>
                </c:pt>
                <c:pt idx="5">
                  <c:v>10</c:v>
                </c:pt>
                <c:pt idx="6">
                  <c:v>1</c:v>
                </c:pt>
                <c:pt idx="7">
                  <c:v>5</c:v>
                </c:pt>
                <c:pt idx="8">
                  <c:v>4</c:v>
                </c:pt>
              </c:numCache>
            </c:numRef>
          </c:val>
          <c:extLst>
            <c:ext xmlns:c16="http://schemas.microsoft.com/office/drawing/2014/chart" uri="{C3380CC4-5D6E-409C-BE32-E72D297353CC}">
              <c16:uniqueId val="{00000001-EE52-4CB3-A8E9-DD289B260D47}"/>
            </c:ext>
          </c:extLst>
        </c:ser>
        <c:dLbls>
          <c:showLegendKey val="0"/>
          <c:showVal val="0"/>
          <c:showCatName val="0"/>
          <c:showSerName val="0"/>
          <c:showPercent val="0"/>
          <c:showBubbleSize val="0"/>
        </c:dLbls>
        <c:gapWidth val="100"/>
        <c:axId val="1306554848"/>
        <c:axId val="1306551488"/>
      </c:barChart>
      <c:catAx>
        <c:axId val="1306554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2"/>
                </a:solidFill>
                <a:latin typeface="+mn-lt"/>
                <a:ea typeface="+mn-ea"/>
                <a:cs typeface="+mn-cs"/>
              </a:defRPr>
            </a:pPr>
            <a:endParaRPr lang="en-US"/>
          </a:p>
        </c:txPr>
        <c:crossAx val="1306551488"/>
        <c:crosses val="autoZero"/>
        <c:auto val="1"/>
        <c:lblAlgn val="ctr"/>
        <c:lblOffset val="100"/>
        <c:noMultiLvlLbl val="0"/>
      </c:catAx>
      <c:valAx>
        <c:axId val="1306551488"/>
        <c:scaling>
          <c:orientation val="minMax"/>
          <c:max val="3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2"/>
                    </a:solidFill>
                    <a:latin typeface="+mn-lt"/>
                    <a:ea typeface="+mn-ea"/>
                    <a:cs typeface="+mn-cs"/>
                  </a:defRPr>
                </a:pPr>
                <a:r>
                  <a:rPr lang="en-US"/>
                  <a:t>Proportion (%)</a:t>
                </a:r>
              </a:p>
            </c:rich>
          </c:tx>
          <c:layout>
            <c:manualLayout>
              <c:xMode val="edge"/>
              <c:yMode val="edge"/>
              <c:x val="1.905583227566587E-2"/>
              <c:y val="0.27223847198339957"/>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2"/>
                </a:solidFill>
                <a:latin typeface="+mn-lt"/>
                <a:ea typeface="+mn-ea"/>
                <a:cs typeface="+mn-cs"/>
              </a:defRPr>
            </a:pPr>
            <a:endParaRPr lang="en-US"/>
          </a:p>
        </c:txPr>
        <c:crossAx val="1306554848"/>
        <c:crosses val="autoZero"/>
        <c:crossBetween val="between"/>
      </c:valAx>
      <c:spPr>
        <a:noFill/>
        <a:ln>
          <a:noFill/>
        </a:ln>
        <a:effectLst/>
      </c:spPr>
    </c:plotArea>
    <c:legend>
      <c:legendPos val="t"/>
      <c:layout>
        <c:manualLayout>
          <c:xMode val="edge"/>
          <c:yMode val="edge"/>
          <c:x val="0.14639548252135876"/>
          <c:y val="6.6327542839067194E-2"/>
          <c:w val="0.82630796438134846"/>
          <c:h val="8.2415703527853185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2"/>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600">
          <a:solidFill>
            <a:schemeClr val="tx2"/>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118_A0889E61.xml><?xml version="1.0" encoding="utf-8"?>
<p188:cmLst xmlns:a="http://schemas.openxmlformats.org/drawingml/2006/main" xmlns:r="http://schemas.openxmlformats.org/officeDocument/2006/relationships" xmlns:p188="http://schemas.microsoft.com/office/powerpoint/2018/8/main">
  <p188:cm id="{5539786F-28E7-4385-8417-AFE5AAA59942}" authorId="{102491C2-87C7-62CE-0864-1AAEF74EC911}" status="resolved" created="2024-05-01T15:54:14.074" complete="100000">
    <ac:deMkLst xmlns:ac="http://schemas.microsoft.com/office/drawing/2013/main/command">
      <pc:docMk xmlns:pc="http://schemas.microsoft.com/office/powerpoint/2013/main/command"/>
      <pc:sldMk xmlns:pc="http://schemas.microsoft.com/office/powerpoint/2013/main/command" cId="2693308001" sldId="280"/>
      <ac:spMk id="3" creationId="{36A6EBDE-E256-12E5-D192-5717212D1EBD}"/>
    </ac:deMkLst>
    <p188:replyLst>
      <p188:reply id="{328010EB-7357-48EA-A84A-79C48A7F9E8F}" authorId="{832B282F-07C2-E281-2808-2E1D6B15BE16}" created="2024-05-06T23:04:54.564">
        <p188:txBody>
          <a:bodyPr/>
          <a:lstStyle/>
          <a:p>
            <a:r>
              <a:rPr lang="en-US"/>
              <a:t>Done!</a:t>
            </a:r>
          </a:p>
        </p188:txBody>
      </p188:reply>
    </p188:replyLst>
    <p188:txBody>
      <a:bodyPr/>
      <a:lstStyle/>
      <a:p>
        <a:r>
          <a:rPr lang="en-US"/>
          <a:t>[@Alissa Scott] [@Emily Ruge] these are collated from presentaton; needs formatting, not all are full reference</a:t>
        </a:r>
      </a:p>
    </p188:txBody>
  </p188:cm>
</p188:cmLst>
</file>

<file path=ppt/comments/modernComment_119_B99897A2.xml><?xml version="1.0" encoding="utf-8"?>
<p188:cmLst xmlns:a="http://schemas.openxmlformats.org/drawingml/2006/main" xmlns:r="http://schemas.openxmlformats.org/officeDocument/2006/relationships" xmlns:p188="http://schemas.microsoft.com/office/powerpoint/2018/8/main">
  <p188:cm id="{597B87B6-695E-4787-AC8D-185604DD029F}" authorId="{102491C2-87C7-62CE-0864-1AAEF74EC911}" status="resolved" created="2024-05-01T13:50:43.613" complete="100000">
    <pc:sldMkLst xmlns:pc="http://schemas.microsoft.com/office/powerpoint/2013/main/command">
      <pc:docMk/>
      <pc:sldMk cId="3113785250" sldId="281"/>
    </pc:sldMkLst>
    <p188:replyLst>
      <p188:reply id="{DAAE626B-D465-4888-809B-3DF7643C08E7}" authorId="{832B282F-07C2-E281-2808-2E1D6B15BE16}" created="2024-05-03T18:06:39.708">
        <p188:txBody>
          <a:bodyPr/>
          <a:lstStyle/>
          <a:p>
            <a:r>
              <a:rPr lang="en-US"/>
              <a:t>Done</a:t>
            </a:r>
          </a:p>
        </p188:txBody>
        <p188:extLst>
          <p:ext xmlns:p="http://schemas.openxmlformats.org/presentationml/2006/main" uri="{57CB4572-C831-44C2-8A1C-0ADB6CCDFE69}">
            <p223:reactions xmlns:p223="http://schemas.microsoft.com/office/powerpoint/2022/03/main">
              <p223:rxn type="👍">
                <p223:instance time="2024-05-03T18:13:39.909" authorId="{8B1920B1-70FE-4501-3F83-99BC017987A3}"/>
              </p223:rxn>
            </p223:reactions>
          </p:ext>
        </p188:extLst>
      </p188:reply>
    </p188:replyLst>
    <p188:txBody>
      <a:bodyPr/>
      <a:lstStyle/>
      <a:p>
        <a:r>
          <a:rPr lang="en-US"/>
          <a:t>[@Alissa Scott] [@Emily Ruge] needs redraw</a:t>
        </a:r>
      </a:p>
    </p188:txBody>
  </p188:cm>
</p188:cmLst>
</file>

<file path=ppt/comments/modernComment_12A_D62195FE.xml><?xml version="1.0" encoding="utf-8"?>
<p188:cmLst xmlns:a="http://schemas.openxmlformats.org/drawingml/2006/main" xmlns:r="http://schemas.openxmlformats.org/officeDocument/2006/relationships" xmlns:p188="http://schemas.microsoft.com/office/powerpoint/2018/8/main">
  <p188:cm id="{8BB2FB7F-1F4D-4F3E-BCD5-C8F2BBCBA4D4}" authorId="{013BE2D3-A7D5-43E8-60B1-318FC945058D}" status="resolved" created="2024-05-07T19:37:38.848" complete="100000">
    <ac:deMkLst xmlns:ac="http://schemas.microsoft.com/office/drawing/2013/main/command">
      <pc:docMk xmlns:pc="http://schemas.microsoft.com/office/powerpoint/2013/main/command"/>
      <pc:sldMk xmlns:pc="http://schemas.microsoft.com/office/powerpoint/2013/main/command" cId="3592525310" sldId="298"/>
      <ac:spMk id="3" creationId="{00000000-0000-0000-0000-000000000000}"/>
    </ac:deMkLst>
    <p188:replyLst>
      <p188:reply id="{84FB6286-5D9A-40AF-9C22-B579C5D5C0F6}" authorId="{102491C2-87C7-62CE-0864-1AAEF74EC911}" created="2024-05-07T19:59:08.525">
        <p188:txBody>
          <a:bodyPr/>
          <a:lstStyle/>
          <a:p>
            <a:r>
              <a:rPr lang="en-US"/>
              <a:t>[@Alissa Scott] , interestingly, I had changed this somewhere but not here!  Thanks for calling out!</a:t>
            </a:r>
          </a:p>
        </p188:txBody>
      </p188:reply>
    </p188:replyLst>
    <p188:txBody>
      <a:bodyPr/>
      <a:lstStyle/>
      <a:p>
        <a:r>
          <a:rPr lang="en-US"/>
          <a:t>Suggest changing "Understand" to "Summarize" or similar per ACCME best practices.</a:t>
        </a:r>
      </a:p>
    </p188:txBody>
  </p188:cm>
</p188:cmLst>
</file>

<file path=ppt/comments/modernComment_166_8E4A5775.xml><?xml version="1.0" encoding="utf-8"?>
<p188:cmLst xmlns:a="http://schemas.openxmlformats.org/drawingml/2006/main" xmlns:r="http://schemas.openxmlformats.org/officeDocument/2006/relationships" xmlns:p188="http://schemas.microsoft.com/office/powerpoint/2018/8/main">
  <p188:cm id="{8D80D71A-2335-4FC3-BEA6-D43E5F138521}" authorId="{102491C2-87C7-62CE-0864-1AAEF74EC911}" status="resolved" created="2024-02-07T15:08:09.130" complete="100000">
    <pc:sldMkLst xmlns:pc="http://schemas.microsoft.com/office/powerpoint/2013/main/command">
      <pc:docMk/>
      <pc:sldMk cId="2387236725" sldId="338"/>
    </pc:sldMkLst>
    <p188:txBody>
      <a:bodyPr/>
      <a:lstStyle/>
      <a:p>
        <a:r>
          <a:rPr lang="en-US"/>
          <a:t>When presenting, please plan to use this slide as the final slide.  The bibliography slide(s) will be downloadable to users, but it will not be used in the video content.</a:t>
        </a:r>
      </a:p>
    </p188:txBody>
  </p188:cm>
</p188:cmLst>
</file>

<file path=ppt/comments/modernComment_1A8_F5F8927C.xml><?xml version="1.0" encoding="utf-8"?>
<p188:cmLst xmlns:a="http://schemas.openxmlformats.org/drawingml/2006/main" xmlns:r="http://schemas.openxmlformats.org/officeDocument/2006/relationships" xmlns:p188="http://schemas.microsoft.com/office/powerpoint/2018/8/main">
  <p188:cm id="{3315DAFB-5F60-413F-BD1C-9DF1F251B427}" authorId="{102491C2-87C7-62CE-0864-1AAEF74EC911}" status="resolved" created="2024-05-01T15:50:58.835" complete="100000">
    <pc:sldMkLst xmlns:pc="http://schemas.microsoft.com/office/powerpoint/2013/main/command">
      <pc:docMk/>
      <pc:sldMk cId="4126708348" sldId="424"/>
    </pc:sldMkLst>
    <p188:replyLst>
      <p188:reply id="{1118A355-CC39-4112-8F10-9FCEAC48A27A}" authorId="{832B282F-07C2-E281-2808-2E1D6B15BE16}" created="2024-05-06T15:57:46.920">
        <p188:txBody>
          <a:bodyPr/>
          <a:lstStyle/>
          <a:p>
            <a:r>
              <a:rPr lang="en-US"/>
              <a:t>Done</a:t>
            </a:r>
          </a:p>
        </p188:txBody>
      </p188:reply>
    </p188:replyLst>
    <p188:txBody>
      <a:bodyPr/>
      <a:lstStyle/>
      <a:p>
        <a:r>
          <a:rPr lang="en-US"/>
          <a:t>[@Alissa Scott] [@Emily Ruge] please add photo/format case scenario slides</a:t>
        </a:r>
      </a:p>
    </p188:txBody>
  </p188:cm>
</p188:cmLst>
</file>

<file path=ppt/comments/modernComment_1B4_AD77F7CB.xml><?xml version="1.0" encoding="utf-8"?>
<p188:cmLst xmlns:a="http://schemas.openxmlformats.org/drawingml/2006/main" xmlns:r="http://schemas.openxmlformats.org/officeDocument/2006/relationships" xmlns:p188="http://schemas.microsoft.com/office/powerpoint/2018/8/main">
  <p188:cm id="{BCABFA1C-CDB8-4464-88E7-830C4FFE377E}" authorId="{102491C2-87C7-62CE-0864-1AAEF74EC911}" status="resolved" created="2024-05-01T13:46:39.231" complete="100000">
    <ac:deMkLst xmlns:ac="http://schemas.microsoft.com/office/drawing/2013/main/command">
      <pc:docMk xmlns:pc="http://schemas.microsoft.com/office/powerpoint/2013/main/command"/>
      <pc:sldMk xmlns:pc="http://schemas.microsoft.com/office/powerpoint/2013/main/command" cId="2910320587" sldId="436"/>
      <ac:spMk id="42" creationId="{69D8850E-717A-1A4D-95FD-C480E2C443B9}"/>
    </ac:deMkLst>
    <p188:replyLst>
      <p188:reply id="{9EEAC252-39F0-486B-8642-2F46EE61D874}" authorId="{832B282F-07C2-E281-2808-2E1D6B15BE16}" created="2024-05-02T19:15:31.611">
        <p188:txBody>
          <a:bodyPr/>
          <a:lstStyle/>
          <a:p>
            <a:r>
              <a:rPr lang="en-US"/>
              <a:t>All set!</a:t>
            </a:r>
          </a:p>
        </p188:txBody>
      </p188:reply>
    </p188:replyLst>
    <p188:txBody>
      <a:bodyPr/>
      <a:lstStyle/>
      <a:p>
        <a:r>
          <a:rPr lang="en-US"/>
          <a:t>[@Alissa Scott] [@Emily Ruge] no redraw but needs reformatting</a:t>
        </a:r>
      </a:p>
    </p188:txBody>
  </p188:cm>
</p188:cmLst>
</file>

<file path=ppt/comments/modernComment_2FC_7656F545.xml><?xml version="1.0" encoding="utf-8"?>
<p188:cmLst xmlns:a="http://schemas.openxmlformats.org/drawingml/2006/main" xmlns:r="http://schemas.openxmlformats.org/officeDocument/2006/relationships" xmlns:p188="http://schemas.microsoft.com/office/powerpoint/2018/8/main">
  <p188:cm id="{338C7BB0-A645-B140-8B63-002E8BF566B6}" authorId="{A2C2ED0D-D288-3677-9435-09E8DC947D8C}" status="resolved" created="2024-05-03T20:40:29.700" complete="100000">
    <pc:sldMkLst xmlns:pc="http://schemas.microsoft.com/office/powerpoint/2013/main/command">
      <pc:docMk/>
      <pc:sldMk cId="1985410373" sldId="764"/>
    </pc:sldMkLst>
    <p188:txBody>
      <a:bodyPr/>
      <a:lstStyle/>
      <a:p>
        <a:r>
          <a:rPr lang="en-US"/>
          <a:t>I added this slide in case there’s interest.</a:t>
        </a:r>
      </a:p>
    </p188:txBody>
  </p188:cm>
</p188:cmLst>
</file>

<file path=ppt/comments/modernComment_2FE_DB86094.xml><?xml version="1.0" encoding="utf-8"?>
<p188:cmLst xmlns:a="http://schemas.openxmlformats.org/drawingml/2006/main" xmlns:r="http://schemas.openxmlformats.org/officeDocument/2006/relationships" xmlns:p188="http://schemas.microsoft.com/office/powerpoint/2018/8/main">
  <p188:cm id="{02226428-3AA1-8F46-8E53-FE45B7435CC0}" authorId="{A2C2ED0D-D288-3677-9435-09E8DC947D8C}" status="resolved" created="2024-05-03T20:41:10.710" complete="100000">
    <pc:sldMkLst xmlns:pc="http://schemas.microsoft.com/office/powerpoint/2013/main/command">
      <pc:docMk/>
      <pc:sldMk cId="230187156" sldId="766"/>
    </pc:sldMkLst>
    <p188:txBody>
      <a:bodyPr/>
      <a:lstStyle/>
      <a:p>
        <a:r>
          <a:rPr lang="en-US"/>
          <a:t>I added this slide in case there’s interest.</a:t>
        </a:r>
      </a:p>
    </p188:txBody>
  </p188:cm>
  <p188:cm id="{3C2DAE32-D32E-4C7B-9603-4AE815F0C276}" authorId="{102491C2-87C7-62CE-0864-1AAEF74EC911}" status="resolved" created="2024-05-06T14:23:48.843" complete="100000">
    <pc:sldMkLst xmlns:pc="http://schemas.microsoft.com/office/powerpoint/2013/main/command">
      <pc:docMk/>
      <pc:sldMk cId="230187156" sldId="766"/>
    </pc:sldMkLst>
    <p188:txBody>
      <a:bodyPr/>
      <a:lstStyle/>
      <a:p>
        <a:r>
          <a:rPr lang="en-US"/>
          <a:t>Dr. Bailey, I think these are interesting slides (29, 30) to include, but the presentation is already leaning quite long (supposed to be an hour and is &gt;60 slides already), so I think you can mention these slides but don't need to focus on them </a:t>
        </a:r>
      </a:p>
    </p188:txBody>
  </p188:cm>
  <p188:cm id="{BD00E234-A30B-4C4D-8C5D-FDCBB6DEBFF2}" authorId="{102491C2-87C7-62CE-0864-1AAEF74EC911}" status="resolved" created="2024-05-06T14:24:11.990" complete="100000">
    <pc:sldMkLst xmlns:pc="http://schemas.microsoft.com/office/powerpoint/2013/main/command">
      <pc:docMk/>
      <pc:sldMk cId="230187156" sldId="766"/>
    </pc:sldMkLst>
    <p188:replyLst>
      <p188:reply id="{72A84F41-595A-47B7-B0E1-B27DEE6C0ACF}" authorId="{832B282F-07C2-E281-2808-2E1D6B15BE16}" created="2024-05-06T17:16:16.937">
        <p188:txBody>
          <a:bodyPr/>
          <a:lstStyle/>
          <a:p>
            <a:r>
              <a:rPr lang="en-US"/>
              <a:t>Graphs formatted and references added.</a:t>
            </a:r>
          </a:p>
        </p188:txBody>
        <p188:extLst>
          <p:ext xmlns:p="http://schemas.openxmlformats.org/presentationml/2006/main" uri="{57CB4572-C831-44C2-8A1C-0ADB6CCDFE69}">
            <p223:reactions xmlns:p223="http://schemas.microsoft.com/office/powerpoint/2022/03/main">
              <p223:rxn type="👍">
                <p223:instance time="2024-05-06T19:19:13.329" authorId="{102491C2-87C7-62CE-0864-1AAEF74EC911}"/>
              </p223:rxn>
            </p223:reactions>
          </p:ext>
        </p188:extLst>
      </p188:reply>
    </p188:replyLst>
    <p188:txBody>
      <a:bodyPr/>
      <a:lstStyle/>
      <a:p>
        <a:r>
          <a:rPr lang="en-US"/>
          <a:t>[@Emily Ruge] [@Alissa Scott] new slides (29, 30), need redraw and references added to end</a:t>
        </a:r>
      </a:p>
    </p188:txBody>
  </p188:cm>
</p188:cmLst>
</file>

<file path=ppt/comments/modernComment_2FF_8DCC8070.xml><?xml version="1.0" encoding="utf-8"?>
<p188:cmLst xmlns:a="http://schemas.openxmlformats.org/drawingml/2006/main" xmlns:r="http://schemas.openxmlformats.org/officeDocument/2006/relationships" xmlns:p188="http://schemas.microsoft.com/office/powerpoint/2018/8/main">
  <p188:cm id="{B42A5188-266B-B041-8041-45F2C9FAE6BA}" authorId="{A2C2ED0D-D288-3677-9435-09E8DC947D8C}" status="resolved" created="2024-05-03T20:41:17.112" complete="100000">
    <pc:sldMkLst xmlns:pc="http://schemas.microsoft.com/office/powerpoint/2013/main/command">
      <pc:docMk/>
      <pc:sldMk cId="2378989680" sldId="767"/>
    </pc:sldMkLst>
    <p188:txBody>
      <a:bodyPr/>
      <a:lstStyle/>
      <a:p>
        <a:r>
          <a:rPr lang="en-US"/>
          <a:t>I added this slide in case there’s interest.</a:t>
        </a:r>
      </a:p>
    </p188:txBody>
  </p188:cm>
</p188:cmLst>
</file>

<file path=ppt/comments/modernComment_6A9_21B355E0.xml><?xml version="1.0" encoding="utf-8"?>
<p188:cmLst xmlns:a="http://schemas.openxmlformats.org/drawingml/2006/main" xmlns:r="http://schemas.openxmlformats.org/officeDocument/2006/relationships" xmlns:p188="http://schemas.microsoft.com/office/powerpoint/2018/8/main">
  <p188:cm id="{33F5A561-3A2B-4993-88C6-92A7487075A2}" authorId="{102491C2-87C7-62CE-0864-1AAEF74EC911}" status="resolved" created="2024-05-01T13:48:38.060" complete="100000">
    <pc:sldMkLst xmlns:pc="http://schemas.microsoft.com/office/powerpoint/2013/main/command">
      <pc:docMk/>
      <pc:sldMk cId="565401056" sldId="1705"/>
    </pc:sldMkLst>
    <p188:replyLst>
      <p188:reply id="{7ACFB279-7E84-4970-9073-43F7FB1D54D1}" authorId="{832B282F-07C2-E281-2808-2E1D6B15BE16}" created="2024-05-02T22:21:07.734">
        <p188:txBody>
          <a:bodyPr/>
          <a:lstStyle/>
          <a:p>
            <a:r>
              <a:rPr lang="en-US"/>
              <a:t>Done</a:t>
            </a:r>
          </a:p>
        </p188:txBody>
      </p188:reply>
    </p188:replyLst>
    <p188:txBody>
      <a:bodyPr/>
      <a:lstStyle/>
      <a:p>
        <a:r>
          <a:rPr lang="en-US"/>
          <a:t>[@Alissa Scott] [@Emily Ruge] needs redraw</a:t>
        </a:r>
      </a:p>
    </p188:txBody>
  </p188:cm>
</p188:cmLst>
</file>

<file path=ppt/comments/modernComment_7FB47935_8EBB704E.xml><?xml version="1.0" encoding="utf-8"?>
<p188:cmLst xmlns:a="http://schemas.openxmlformats.org/drawingml/2006/main" xmlns:r="http://schemas.openxmlformats.org/officeDocument/2006/relationships" xmlns:p188="http://schemas.microsoft.com/office/powerpoint/2018/8/main">
  <p188:cm id="{CF3AACAC-09EC-48F8-A694-C0DC17BED0C1}" authorId="{102491C2-87C7-62CE-0864-1AAEF74EC911}" status="resolved" created="2024-05-01T13:45:49.298" complete="100000">
    <pc:sldMkLst xmlns:pc="http://schemas.microsoft.com/office/powerpoint/2013/main/command">
      <pc:docMk/>
      <pc:sldMk cId="2394648654" sldId="2142533941"/>
    </pc:sldMkLst>
    <p188:replyLst>
      <p188:reply id="{AA52998C-D79B-4B9C-B702-59DF4E462BEC}" authorId="{832B282F-07C2-E281-2808-2E1D6B15BE16}" created="2024-05-02T18:41:38.180">
        <p188:txBody>
          <a:bodyPr/>
          <a:lstStyle/>
          <a:p>
            <a:r>
              <a:rPr lang="en-US"/>
              <a:t>Done</a:t>
            </a:r>
          </a:p>
        </p188:txBody>
      </p188:reply>
    </p188:replyLst>
    <p188:txBody>
      <a:bodyPr/>
      <a:lstStyle/>
      <a:p>
        <a:r>
          <a:rPr lang="en-US"/>
          <a:t>[@Alissa Scott] [@Emily Ruge] needs redraw</a:t>
        </a:r>
      </a:p>
    </p188:txBody>
  </p188:cm>
</p188:cmLst>
</file>

<file path=ppt/comments/modernComment_7FB47941_BC5C7743.xml><?xml version="1.0" encoding="utf-8"?>
<p188:cmLst xmlns:a="http://schemas.openxmlformats.org/drawingml/2006/main" xmlns:r="http://schemas.openxmlformats.org/officeDocument/2006/relationships" xmlns:p188="http://schemas.microsoft.com/office/powerpoint/2018/8/main">
  <p188:cm id="{C027647C-DF98-45B2-B7DD-8BF740599C62}" authorId="{832B282F-07C2-E281-2808-2E1D6B15BE16}" status="resolved" created="2024-05-06T20:35:30.036" complete="100000">
    <ac:txMkLst xmlns:ac="http://schemas.microsoft.com/office/drawing/2013/main/command">
      <pc:docMk xmlns:pc="http://schemas.microsoft.com/office/powerpoint/2013/main/command"/>
      <pc:sldMk xmlns:pc="http://schemas.microsoft.com/office/powerpoint/2013/main/command" cId="3160176451" sldId="2142533953"/>
      <ac:spMk id="29" creationId="{60C98565-3ABF-D4BA-1D0E-B7181DA80CB8}"/>
      <ac:txMk cp="59" len="2">
        <ac:context len="169" hash="1388578239"/>
      </ac:txMk>
    </ac:txMkLst>
    <p188:pos x="650003" y="1443191"/>
    <p188:txBody>
      <a:bodyPr/>
      <a:lstStyle/>
      <a:p>
        <a:r>
          <a:rPr lang="en-US"/>
          <a:t>I added the HR and RR labels before the numbers based on what I found in the trial data.</a:t>
        </a:r>
      </a:p>
    </p188:txBody>
    <p188:extLst>
      <p:ext xmlns:p="http://schemas.openxmlformats.org/presentationml/2006/main" uri="{57CB4572-C831-44C2-8A1C-0ADB6CCDFE69}">
        <p223:reactions xmlns:p223="http://schemas.microsoft.com/office/powerpoint/2022/03/main">
          <p223:rxn type="👍">
            <p223:instance time="2024-05-06T20:39:59.647" authorId="{102491C2-87C7-62CE-0864-1AAEF74EC911}"/>
          </p223:rxn>
        </p223:reactions>
      </p:ext>
    </p188:extLst>
  </p188:cm>
</p188:cmLst>
</file>

<file path=ppt/comments/modernComment_7FB47983_85E5BE.xml><?xml version="1.0" encoding="utf-8"?>
<p188:cmLst xmlns:a="http://schemas.openxmlformats.org/drawingml/2006/main" xmlns:r="http://schemas.openxmlformats.org/officeDocument/2006/relationships" xmlns:p188="http://schemas.microsoft.com/office/powerpoint/2018/8/main">
  <p188:cm id="{1AE3D3B6-3E62-4131-86E7-73CC7D1E7043}" authorId="{8B1920B1-70FE-4501-3F83-99BC017987A3}" status="resolved" created="2024-05-01T13:30:25.403" complete="100000">
    <ac:deMkLst xmlns:ac="http://schemas.microsoft.com/office/drawing/2013/main/command">
      <pc:docMk xmlns:pc="http://schemas.microsoft.com/office/powerpoint/2013/main/command"/>
      <pc:sldMk xmlns:pc="http://schemas.microsoft.com/office/powerpoint/2013/main/command" cId="8775102" sldId="2142534019"/>
      <ac:picMk id="4" creationId="{ACBF5275-D452-EF47-B7DB-AF45388F51B6}"/>
    </ac:deMkLst>
    <p188:replyLst>
      <p188:reply id="{A440B8BB-9E98-4220-8B99-544CBA58FCEC}" authorId="{832B282F-07C2-E281-2808-2E1D6B15BE16}" created="2024-05-01T19:23:19.643">
        <p188:txBody>
          <a:bodyPr/>
          <a:lstStyle/>
          <a:p>
            <a:r>
              <a:rPr lang="en-US"/>
              <a:t>Done</a:t>
            </a:r>
          </a:p>
        </p188:txBody>
      </p188:reply>
    </p188:replyLst>
    <p188:txBody>
      <a:bodyPr/>
      <a:lstStyle/>
      <a:p>
        <a:r>
          <a:rPr lang="en-US"/>
          <a:t>[@Alissa Scott] [@Emily Ruge] needs redraw</a:t>
        </a:r>
      </a:p>
    </p188:txBody>
  </p188:cm>
  <p188:cm id="{F66D90B0-CFF4-498A-A274-E800D0F3181C}" authorId="{102491C2-87C7-62CE-0864-1AAEF74EC911}" status="resolved" created="2024-05-01T14:21:26.137" complete="100000">
    <pc:sldMkLst xmlns:pc="http://schemas.microsoft.com/office/powerpoint/2013/main/command">
      <pc:docMk/>
      <pc:sldMk cId="8775102" sldId="2142534019"/>
    </pc:sldMkLst>
    <p188:txBody>
      <a:bodyPr/>
      <a:lstStyle/>
      <a:p>
        <a:r>
          <a:rPr lang="en-US"/>
          <a:t>Dr. Bailey, can you please confirm units on the y axis? Mmol? Mg?</a:t>
        </a:r>
      </a:p>
    </p188:txBody>
  </p188:cm>
  <p188:cm id="{30F5159C-B929-43B1-AF31-92F7F1C2CAAE}" authorId="{102491C2-87C7-62CE-0864-1AAEF74EC911}" status="resolved" created="2024-05-02T13:10:05.711" complete="100000">
    <pc:sldMkLst xmlns:pc="http://schemas.microsoft.com/office/powerpoint/2013/main/command">
      <pc:docMk/>
      <pc:sldMk cId="8775102" sldId="2142534019"/>
    </pc:sldMkLst>
    <p188:replyLst>
      <p188:reply id="{0E10B636-5798-4858-BB99-E04B8006BBD8}" authorId="{832B282F-07C2-E281-2808-2E1D6B15BE16}" created="2024-05-02T14:13:06.288">
        <p188:txBody>
          <a:bodyPr/>
          <a:lstStyle/>
          <a:p>
            <a:r>
              <a:rPr lang="en-US"/>
              <a:t>Yes, good call. I've changed the color and pointed the purple arrow at tap water. </a:t>
            </a:r>
          </a:p>
        </p188:txBody>
        <p188:extLst>
          <p:ext xmlns:p="http://schemas.openxmlformats.org/presentationml/2006/main" uri="{57CB4572-C831-44C2-8A1C-0ADB6CCDFE69}">
            <p223:reactions xmlns:p223="http://schemas.microsoft.com/office/powerpoint/2022/03/main">
              <p223:rxn type="👍">
                <p223:instance time="2024-05-02T14:48:43.470" authorId="{102491C2-87C7-62CE-0864-1AAEF74EC911}"/>
              </p223:rxn>
            </p223:reactions>
          </p:ext>
        </p188:extLst>
      </p188:reply>
      <p188:reply id="{18A8259A-1784-4B34-BA89-26812B448FAF}" authorId="{102491C2-87C7-62CE-0864-1AAEF74EC911}" created="2024-05-02T14:48:55.725">
        <p188:txBody>
          <a:bodyPr/>
          <a:lstStyle/>
          <a:p>
            <a:r>
              <a:rPr lang="en-US"/>
              <a:t>Perfect, looks great.  Thx [@Emily Ruge]!</a:t>
            </a:r>
          </a:p>
        </p188:txBody>
      </p188:reply>
    </p188:replyLst>
    <p188:txBody>
      <a:bodyPr/>
      <a:lstStyle/>
      <a:p>
        <a:r>
          <a:rPr lang="en-US"/>
          <a:t>[@Emily Ruge] to drive home the point about the arrows, can you color code them to match the legend? Ie, the arrow pointing to the dark blue (added outside the home) would be dark blue, the arrow pointing to home tap water would be purple? (I think that's what the arrows are representing, anyway)</a:t>
        </a:r>
      </a:p>
    </p188:txBody>
  </p188:cm>
  <p188:cm id="{D3CDA298-395C-4056-BD0A-501AB1AF750A}" authorId="{102491C2-87C7-62CE-0864-1AAEF74EC911}" status="resolved" created="2024-05-08T14:05:46.774" complete="100000">
    <ac:deMkLst xmlns:ac="http://schemas.microsoft.com/office/drawing/2013/main/command">
      <pc:docMk xmlns:pc="http://schemas.microsoft.com/office/powerpoint/2013/main/command"/>
      <pc:sldMk xmlns:pc="http://schemas.microsoft.com/office/powerpoint/2013/main/command" cId="8775102" sldId="2142534019"/>
      <ac:graphicFrameMk id="33" creationId="{F2638FD9-93ED-172A-7F70-6D289FCA1C48}"/>
    </ac:deMkLst>
    <p188:txBody>
      <a:bodyPr/>
      <a:lstStyle/>
      <a:p>
        <a:r>
          <a:rPr lang="en-US"/>
          <a:t>[@Alissa Scott] [@Emily Ruge] I have updated units on the graph; please let me know if it makes sense!</a:t>
        </a:r>
      </a:p>
    </p188:txBody>
    <p188:extLst>
      <p:ext xmlns:p="http://schemas.openxmlformats.org/presentationml/2006/main" uri="{57CB4572-C831-44C2-8A1C-0ADB6CCDFE69}">
        <p223:reactions xmlns:p223="http://schemas.microsoft.com/office/powerpoint/2022/03/main">
          <p223:rxn type="👍">
            <p223:instance time="2024-05-08T14:24:16.400" authorId="{013BE2D3-A7D5-43E8-60B1-318FC945058D}"/>
          </p223:rxn>
        </p223:reactions>
      </p:ext>
    </p188:extLst>
  </p188:cm>
</p188:cmLst>
</file>

<file path=ppt/comments/modernComment_7FE4E2C0_789F8DD2.xml><?xml version="1.0" encoding="utf-8"?>
<p188:cmLst xmlns:a="http://schemas.openxmlformats.org/drawingml/2006/main" xmlns:r="http://schemas.openxmlformats.org/officeDocument/2006/relationships" xmlns:p188="http://schemas.microsoft.com/office/powerpoint/2018/8/main">
  <p188:cm id="{756F28B9-40EC-4517-9C55-DF2B39C8BC20}" authorId="{102491C2-87C7-62CE-0864-1AAEF74EC911}" status="resolved" created="2024-05-01T13:51:51.010" complete="100000">
    <ac:deMkLst xmlns:ac="http://schemas.microsoft.com/office/drawing/2013/main/command">
      <pc:docMk xmlns:pc="http://schemas.microsoft.com/office/powerpoint/2013/main/command"/>
      <pc:sldMk xmlns:pc="http://schemas.microsoft.com/office/powerpoint/2013/main/command" cId="2023722450" sldId="2145706688"/>
      <ac:picMk id="4" creationId="{00000000-0000-0000-0000-000000000000}"/>
    </ac:deMkLst>
    <p188:replyLst>
      <p188:reply id="{3E3DA2EB-1711-4137-A948-3588B243D3E9}" authorId="{832B282F-07C2-E281-2808-2E1D6B15BE16}" created="2024-05-03T20:16:13.312">
        <p188:txBody>
          <a:bodyPr/>
          <a:lstStyle/>
          <a:p>
            <a:r>
              <a:rPr lang="en-US"/>
              <a:t>Done</a:t>
            </a:r>
          </a:p>
        </p188:txBody>
      </p188:reply>
    </p188:replyLst>
    <p188:txBody>
      <a:bodyPr/>
      <a:lstStyle/>
      <a:p>
        <a:r>
          <a:rPr lang="en-US"/>
          <a:t>[@Alissa Scott] [@Emily Ruge] needs redraw</a:t>
        </a:r>
      </a:p>
    </p188:txBody>
  </p188:cm>
</p188:cmLst>
</file>

<file path=ppt/comments/modernComment_7FE4E2D6_B77702C9.xml><?xml version="1.0" encoding="utf-8"?>
<p188:cmLst xmlns:a="http://schemas.openxmlformats.org/drawingml/2006/main" xmlns:r="http://schemas.openxmlformats.org/officeDocument/2006/relationships" xmlns:p188="http://schemas.microsoft.com/office/powerpoint/2018/8/main">
  <p188:cm id="{0C0AD415-88EB-4B5D-AAE8-4351B80F5FC7}" authorId="{102491C2-87C7-62CE-0864-1AAEF74EC911}" status="resolved" created="2024-05-01T13:47:38.749" complete="100000">
    <pc:sldMkLst xmlns:pc="http://schemas.microsoft.com/office/powerpoint/2013/main/command">
      <pc:docMk/>
      <pc:sldMk cId="3078030025" sldId="2145706710"/>
    </pc:sldMkLst>
    <p188:replyLst>
      <p188:reply id="{B1E0558F-6FC7-46DC-91CA-F62453C516E6}" authorId="{832B282F-07C2-E281-2808-2E1D6B15BE16}" created="2024-05-02T21:24:56.519">
        <p188:txBody>
          <a:bodyPr/>
          <a:lstStyle/>
          <a:p>
            <a:r>
              <a:rPr lang="en-US"/>
              <a:t>Done. Needs slide title please.</a:t>
            </a:r>
          </a:p>
        </p188:txBody>
        <p188:extLst>
          <p:ext xmlns:p="http://schemas.openxmlformats.org/presentationml/2006/main" uri="{57CB4572-C831-44C2-8A1C-0ADB6CCDFE69}">
            <p223:reactions xmlns:p223="http://schemas.microsoft.com/office/powerpoint/2022/03/main">
              <p223:rxn type="👍">
                <p223:instance time="2024-05-03T13:26:45.305" authorId="{102491C2-87C7-62CE-0864-1AAEF74EC911}"/>
              </p223:rxn>
            </p223:reactions>
          </p:ext>
        </p188:extLst>
      </p188:reply>
    </p188:replyLst>
    <p188:txBody>
      <a:bodyPr/>
      <a:lstStyle/>
      <a:p>
        <a:r>
          <a:rPr lang="en-US"/>
          <a:t>[@Alissa Scott] [@Emily Ruge] needs redraw</a:t>
        </a:r>
      </a:p>
    </p188:txBody>
  </p188:cm>
</p188:cmLst>
</file>

<file path=ppt/comments/modernComment_7FE4E2DE_23AD6C97.xml><?xml version="1.0" encoding="utf-8"?>
<p188:cmLst xmlns:a="http://schemas.openxmlformats.org/drawingml/2006/main" xmlns:r="http://schemas.openxmlformats.org/officeDocument/2006/relationships" xmlns:p188="http://schemas.microsoft.com/office/powerpoint/2018/8/main">
  <p188:cm id="{978DBB3F-2D69-4125-B11F-42335319F363}" authorId="{8B1920B1-70FE-4501-3F83-99BC017987A3}" status="resolved" created="2024-05-01T13:18:32.172" complete="100000">
    <ac:deMkLst xmlns:ac="http://schemas.microsoft.com/office/drawing/2013/main/command">
      <pc:docMk xmlns:pc="http://schemas.microsoft.com/office/powerpoint/2013/main/command"/>
      <pc:sldMk xmlns:pc="http://schemas.microsoft.com/office/powerpoint/2013/main/command" cId="598568087" sldId="2145706718"/>
      <ac:picMk id="7" creationId="{68F77B82-BD6E-851C-E791-CA463DD9A230}"/>
    </ac:deMkLst>
    <p188:replyLst>
      <p188:reply id="{BA0D5B85-0A3A-4D61-85C2-E3ED682E5FD9}" authorId="{832B282F-07C2-E281-2808-2E1D6B15BE16}" created="2024-05-01T14:57:16.258">
        <p188:txBody>
          <a:bodyPr/>
          <a:lstStyle/>
          <a:p>
            <a:r>
              <a:rPr lang="en-US"/>
              <a:t>Done</a:t>
            </a:r>
          </a:p>
        </p188:txBody>
      </p188:reply>
    </p188:replyLst>
    <p188:txBody>
      <a:bodyPr/>
      <a:lstStyle/>
      <a:p>
        <a:r>
          <a:rPr lang="en-US"/>
          <a:t>[@Alissa Scott] [@Emily Ruge] needs redraw; confirming source w/ Dr. Bailey</a:t>
        </a:r>
      </a:p>
    </p188:txBody>
  </p188:cm>
  <p188:cm id="{1DCF5600-0BA6-4C47-8CC8-A8E0544D8C85}" authorId="{8B1920B1-70FE-4501-3F83-99BC017987A3}" status="resolved" created="2024-05-01T13:20:31.122" complete="100000">
    <ac:deMkLst xmlns:ac="http://schemas.microsoft.com/office/drawing/2013/main/command">
      <pc:docMk xmlns:pc="http://schemas.microsoft.com/office/powerpoint/2013/main/command"/>
      <pc:sldMk xmlns:pc="http://schemas.microsoft.com/office/powerpoint/2013/main/command" cId="598568087" sldId="2145706718"/>
      <ac:spMk id="11" creationId="{3950D7E2-7575-8E76-C49F-1D6E1D0464CD}"/>
    </ac:deMkLst>
    <p188:txBody>
      <a:bodyPr/>
      <a:lstStyle/>
      <a:p>
        <a:r>
          <a:rPr lang="en-US"/>
          <a:t>Dr. Bailey, can you confirm the source for this graph?  Is it NHANES?</a:t>
        </a:r>
      </a:p>
    </p188:txBody>
  </p188:cm>
</p188:cmLst>
</file>

<file path=ppt/comments/modernComment_7FE4E2E0_6F16DBB6.xml><?xml version="1.0" encoding="utf-8"?>
<p188:cmLst xmlns:a="http://schemas.openxmlformats.org/drawingml/2006/main" xmlns:r="http://schemas.openxmlformats.org/officeDocument/2006/relationships" xmlns:p188="http://schemas.microsoft.com/office/powerpoint/2018/8/main">
  <p188:cm id="{7FEC55B3-DBAA-45F1-AD35-2803C323DB1B}" authorId="{102491C2-87C7-62CE-0864-1AAEF74EC911}" status="resolved" created="2024-05-01T13:51:41.303" complete="100000">
    <ac:deMkLst xmlns:ac="http://schemas.microsoft.com/office/drawing/2013/main/command">
      <pc:docMk xmlns:pc="http://schemas.microsoft.com/office/powerpoint/2013/main/command"/>
      <pc:sldMk xmlns:pc="http://schemas.microsoft.com/office/powerpoint/2013/main/command" cId="1863769014" sldId="2145706720"/>
      <ac:picMk id="2" creationId="{0937B5DD-3159-C677-0F39-AD0E6017CFFD}"/>
    </ac:deMkLst>
    <p188:replyLst>
      <p188:reply id="{04087F50-B699-4005-9DE6-34DD24F32CCC}" authorId="{832B282F-07C2-E281-2808-2E1D6B15BE16}" created="2024-05-03T21:50:14.844">
        <p188:txBody>
          <a:bodyPr/>
          <a:lstStyle/>
          <a:p>
            <a:r>
              <a:rPr lang="en-US"/>
              <a:t>Done</a:t>
            </a:r>
          </a:p>
        </p188:txBody>
      </p188:reply>
    </p188:replyLst>
    <p188:txBody>
      <a:bodyPr/>
      <a:lstStyle/>
      <a:p>
        <a:r>
          <a:rPr lang="en-US"/>
          <a:t>[@Alissa Scott] [@Emily Ruge] needs redraw</a:t>
        </a:r>
      </a:p>
    </p188:txBody>
  </p188:cm>
</p188:cmLst>
</file>

<file path=ppt/comments/modernComment_7FE4E2EB_C2FEBACF.xml><?xml version="1.0" encoding="utf-8"?>
<p188:cmLst xmlns:a="http://schemas.openxmlformats.org/drawingml/2006/main" xmlns:r="http://schemas.openxmlformats.org/officeDocument/2006/relationships" xmlns:p188="http://schemas.microsoft.com/office/powerpoint/2018/8/main">
  <p188:cm id="{CB8349BE-E320-4C52-830B-78AB3B61C8FE}" authorId="{102491C2-87C7-62CE-0864-1AAEF74EC911}" status="resolved" created="2024-05-01T13:49:48.716" complete="100000">
    <pc:sldMkLst xmlns:pc="http://schemas.microsoft.com/office/powerpoint/2013/main/command">
      <pc:docMk/>
      <pc:sldMk cId="3271473871" sldId="2145706731"/>
    </pc:sldMkLst>
    <p188:replyLst>
      <p188:reply id="{7C1A5DEB-0A81-4E42-BCD4-CB0195C25B3E}" authorId="{832B282F-07C2-E281-2808-2E1D6B15BE16}" created="2024-05-03T15:51:09.760">
        <p188:txBody>
          <a:bodyPr/>
          <a:lstStyle/>
          <a:p>
            <a:r>
              <a:rPr lang="en-US"/>
              <a:t>Done</a:t>
            </a:r>
          </a:p>
        </p188:txBody>
      </p188:reply>
    </p188:replyLst>
    <p188:txBody>
      <a:bodyPr/>
      <a:lstStyle/>
      <a:p>
        <a:r>
          <a:rPr lang="en-US"/>
          <a:t>[@Alissa Scott] [@Emily Ruge] needs redraw (same as last slide)</a:t>
        </a:r>
      </a:p>
    </p188:txBody>
  </p188:cm>
</p188:cmLst>
</file>

<file path=ppt/comments/modernComment_7FE4E2ED_BB90D582.xml><?xml version="1.0" encoding="utf-8"?>
<p188:cmLst xmlns:a="http://schemas.openxmlformats.org/drawingml/2006/main" xmlns:r="http://schemas.openxmlformats.org/officeDocument/2006/relationships" xmlns:p188="http://schemas.microsoft.com/office/powerpoint/2018/8/main">
  <p188:cm id="{B3E34EA9-53B5-463D-839A-4A98246A9F76}" authorId="{102491C2-87C7-62CE-0864-1AAEF74EC911}" status="resolved" created="2024-05-01T13:49:04.478" complete="100000">
    <ac:deMkLst xmlns:ac="http://schemas.microsoft.com/office/drawing/2013/main/command">
      <pc:docMk xmlns:pc="http://schemas.microsoft.com/office/powerpoint/2013/main/command"/>
      <pc:sldMk xmlns:pc="http://schemas.microsoft.com/office/powerpoint/2013/main/command" cId="3146831234" sldId="2145706733"/>
      <ac:picMk id="5" creationId="{5E8ACFB8-EEFF-4496-34F4-DA72619A2F7B}"/>
    </ac:deMkLst>
    <p188:replyLst>
      <p188:reply id="{680841C2-69C0-4CD0-9325-B48398F25E4E}" authorId="{832B282F-07C2-E281-2808-2E1D6B15BE16}" created="2024-05-03T15:21:01.045">
        <p188:txBody>
          <a:bodyPr/>
          <a:lstStyle/>
          <a:p>
            <a:r>
              <a:rPr lang="en-US"/>
              <a:t>Done</a:t>
            </a:r>
          </a:p>
        </p188:txBody>
      </p188:reply>
    </p188:replyLst>
    <p188:txBody>
      <a:bodyPr/>
      <a:lstStyle/>
      <a:p>
        <a:r>
          <a:rPr lang="en-US"/>
          <a:t>[@Alissa Scott] [@Emily Ruge] needs redraw</a:t>
        </a:r>
      </a:p>
    </p188:txBody>
  </p188:cm>
  <p188:cm id="{64C2C6E8-1040-4103-A4DC-92C8C7D2BF58}" authorId="{832B282F-07C2-E281-2808-2E1D6B15BE16}" status="resolved" created="2024-05-03T15:30:02.334" complete="100000">
    <ac:deMkLst xmlns:ac="http://schemas.microsoft.com/office/drawing/2013/main/command">
      <pc:docMk xmlns:pc="http://schemas.microsoft.com/office/powerpoint/2013/main/command"/>
      <pc:sldMk xmlns:pc="http://schemas.microsoft.com/office/powerpoint/2013/main/command" cId="3146831234" sldId="2145706733"/>
      <ac:spMk id="52" creationId="{57304D1C-BCB5-32E5-CD97-9F9A60612C64}"/>
    </ac:deMkLst>
    <p188:replyLst>
      <p188:reply id="{6BA1E99A-2A9C-4A24-881A-D15A4F1BE43A}" authorId="{832B282F-07C2-E281-2808-2E1D6B15BE16}" created="2024-05-03T15:50:49.365">
        <p188:txBody>
          <a:bodyPr/>
          <a:lstStyle/>
          <a:p>
            <a:r>
              <a:rPr lang="en-US"/>
              <a:t>Same on next slide.</a:t>
            </a:r>
          </a:p>
        </p188:txBody>
        <p188:extLst>
          <p:ext xmlns:p="http://schemas.openxmlformats.org/presentationml/2006/main" uri="{57CB4572-C831-44C2-8A1C-0ADB6CCDFE69}">
            <p223:reactions xmlns:p223="http://schemas.microsoft.com/office/powerpoint/2022/03/main">
              <p223:rxn type="👍">
                <p223:instance time="2024-05-03T17:10:06.368" authorId="{8B1920B1-70FE-4501-3F83-99BC017987A3}"/>
              </p223:rxn>
            </p223:reactions>
          </p:ext>
        </p188:extLst>
      </p188:reply>
      <p188:reply id="{AE65AA53-51F2-496F-8989-30CD6CBEE1F7}" authorId="{8B1920B1-70FE-4501-3F83-99BC017987A3}" created="2024-05-03T17:10:17.806">
        <p188:txBody>
          <a:bodyPr/>
          <a:lstStyle/>
          <a:p>
            <a:r>
              <a:rPr lang="en-US"/>
              <a:t>Great callout [@Emily Ruge]!  I have updated based on article</a:t>
            </a:r>
          </a:p>
        </p188:txBody>
      </p188:reply>
    </p188:replyLst>
    <p188:txBody>
      <a:bodyPr/>
      <a:lstStyle/>
      <a:p>
        <a:r>
          <a:rPr lang="en-US"/>
          <a:t>[@Ariel Reinish] This asterisk is missing what it refers to. I left space with a corresponding asterisk in the abbreviations text box.</a:t>
        </a:r>
      </a:p>
    </p188:txBody>
  </p188:cm>
</p188:cmLst>
</file>

<file path=ppt/comments/modernComment_7FE4E2F2_142F606B.xml><?xml version="1.0" encoding="utf-8"?>
<p188:cmLst xmlns:a="http://schemas.openxmlformats.org/drawingml/2006/main" xmlns:r="http://schemas.openxmlformats.org/officeDocument/2006/relationships" xmlns:p188="http://schemas.microsoft.com/office/powerpoint/2018/8/main">
  <p188:cm id="{91D12E40-4F37-4358-9D6C-468EEA0F0C64}" authorId="{102491C2-87C7-62CE-0864-1AAEF74EC911}" status="resolved" created="2024-05-01T14:14:31.049" complete="100000">
    <pc:sldMkLst xmlns:pc="http://schemas.microsoft.com/office/powerpoint/2013/main/command">
      <pc:docMk/>
      <pc:sldMk cId="338649195" sldId="2145706738"/>
    </pc:sldMkLst>
    <p188:txBody>
      <a:bodyPr/>
      <a:lstStyle/>
      <a:p>
        <a:r>
          <a:rPr lang="en-US"/>
          <a:t>Dr. Bailey, I added this slide to help organize the overall Medical Management section</a:t>
        </a:r>
      </a:p>
    </p188:txBody>
  </p188:cm>
</p188:cmLst>
</file>

<file path=ppt/comments/modernComment_7FE4E2F5_8743918.xml><?xml version="1.0" encoding="utf-8"?>
<p188:cmLst xmlns:a="http://schemas.openxmlformats.org/drawingml/2006/main" xmlns:r="http://schemas.openxmlformats.org/officeDocument/2006/relationships" xmlns:p188="http://schemas.microsoft.com/office/powerpoint/2018/8/main">
  <p188:cm id="{B4145575-76AF-4982-9673-700DDCE24447}" authorId="{8B1920B1-70FE-4501-3F83-99BC017987A3}" status="resolved" created="2024-05-01T13:30:02.261" complete="100000">
    <ac:deMkLst xmlns:ac="http://schemas.microsoft.com/office/drawing/2013/main/command">
      <pc:docMk xmlns:pc="http://schemas.microsoft.com/office/powerpoint/2013/main/command"/>
      <pc:sldMk xmlns:pc="http://schemas.microsoft.com/office/powerpoint/2013/main/command" cId="141834520" sldId="2145706741"/>
      <ac:picMk id="5" creationId="{79BC2E90-1B8C-71A9-3EBB-EAB98E8B96FB}"/>
    </ac:deMkLst>
    <p188:replyLst>
      <p188:reply id="{3815122B-B3EA-4FE2-B2AD-00BE670093C4}" authorId="{832B282F-07C2-E281-2808-2E1D6B15BE16}" created="2024-05-01T18:21:46.617">
        <p188:txBody>
          <a:bodyPr/>
          <a:lstStyle/>
          <a:p>
            <a:r>
              <a:rPr lang="en-US"/>
              <a:t>Done</a:t>
            </a:r>
          </a:p>
        </p188:txBody>
      </p188:reply>
    </p188:replyLst>
    <p188:txBody>
      <a:bodyPr/>
      <a:lstStyle/>
      <a:p>
        <a:r>
          <a:rPr lang="en-US"/>
          <a:t>[@Alissa Scott] [@Emily Ruge] needs redraw</a:t>
        </a:r>
      </a:p>
    </p188:txBody>
  </p188:cm>
  <p188:cm id="{384F1F34-86B4-4738-8CE1-F45076E1B955}" authorId="{832B282F-07C2-E281-2808-2E1D6B15BE16}" status="resolved" created="2024-05-01T17:52:14.720" complete="100000">
    <ac:txMkLst xmlns:ac="http://schemas.microsoft.com/office/drawing/2013/main/command">
      <pc:docMk xmlns:pc="http://schemas.microsoft.com/office/powerpoint/2013/main/command"/>
      <pc:sldMk xmlns:pc="http://schemas.microsoft.com/office/powerpoint/2013/main/command" cId="141834520" sldId="2145706741"/>
      <ac:spMk id="61" creationId="{22AB4832-763F-8343-A271-7E0208195768}"/>
      <ac:txMk cp="0" len="23">
        <ac:context len="24" hash="693147217"/>
      </ac:txMk>
    </ac:txMkLst>
    <p188:pos x="2745332" y="271362"/>
    <p188:txBody>
      <a:bodyPr/>
      <a:lstStyle/>
      <a:p>
        <a:r>
          <a:rPr lang="en-US"/>
          <a:t>Added axis label after finding it here:
chrome-extension://efaidnbmnnnibpcajpcglclefindmkaj/https://www.acc.org/education-and-meetings/image-and-slide-gallery/~/media/8c5895e782774a5e800eab44385f749a.pdf</a:t>
        </a:r>
      </a:p>
    </p188:txBody>
    <p188:extLst>
      <p:ext xmlns:p="http://schemas.openxmlformats.org/presentationml/2006/main" uri="{57CB4572-C831-44C2-8A1C-0ADB6CCDFE69}">
        <p223:reactions xmlns:p223="http://schemas.microsoft.com/office/powerpoint/2022/03/main">
          <p223:rxn type="👍">
            <p223:instance time="2024-05-02T13:06:59.359" authorId="{102491C2-87C7-62CE-0864-1AAEF74EC911}"/>
          </p223:rxn>
        </p223:reactions>
      </p:ext>
    </p188:extLst>
  </p188:cm>
</p188:cmLst>
</file>

<file path=ppt/comments/modernComment_7FE4E301_6287393D.xml><?xml version="1.0" encoding="utf-8"?>
<p188:cmLst xmlns:a="http://schemas.openxmlformats.org/drawingml/2006/main" xmlns:r="http://schemas.openxmlformats.org/officeDocument/2006/relationships" xmlns:p188="http://schemas.microsoft.com/office/powerpoint/2018/8/main">
  <p188:cm id="{5C2A43D4-84DC-454D-B2D2-723CAE5D544F}" authorId="{102491C2-87C7-62CE-0864-1AAEF74EC911}" status="resolved" created="2024-05-01T13:44:57.452" complete="100000">
    <ac:deMkLst xmlns:ac="http://schemas.microsoft.com/office/drawing/2013/main/command">
      <pc:docMk xmlns:pc="http://schemas.microsoft.com/office/powerpoint/2013/main/command"/>
      <pc:sldMk xmlns:pc="http://schemas.microsoft.com/office/powerpoint/2013/main/command" cId="1653029181" sldId="2145706753"/>
      <ac:picMk id="3" creationId="{965E29A6-71BB-F4AD-3C8E-64BAEEFC413A}"/>
    </ac:deMkLst>
    <p188:replyLst>
      <p188:reply id="{7A6F8807-95C1-4A18-8D70-8580C9E8048F}" authorId="{832B282F-07C2-E281-2808-2E1D6B15BE16}" created="2024-05-01T23:12:34.637">
        <p188:txBody>
          <a:bodyPr/>
          <a:lstStyle/>
          <a:p>
            <a:r>
              <a:rPr lang="en-US"/>
              <a:t>Done</a:t>
            </a:r>
          </a:p>
        </p188:txBody>
      </p188:reply>
    </p188:replyLst>
    <p188:txBody>
      <a:bodyPr/>
      <a:lstStyle/>
      <a:p>
        <a:r>
          <a:rPr lang="en-US"/>
          <a:t>[@Alissa Scott] [@Emily Ruge] needs redraw</a:t>
        </a:r>
      </a:p>
    </p188:txBody>
  </p188:cm>
  <p188:cm id="{1C9AD65F-F16B-46E9-AF53-7930C1F26A6B}" authorId="{102491C2-87C7-62CE-0864-1AAEF74EC911}" status="resolved" created="2024-05-02T17:19:44.094" complete="100000">
    <pc:sldMkLst xmlns:pc="http://schemas.microsoft.com/office/powerpoint/2013/main/command">
      <pc:docMk/>
      <pc:sldMk cId="1653029181" sldId="2145706753"/>
    </pc:sldMkLst>
    <p188:replyLst>
      <p188:reply id="{905E8179-650F-4AD7-8340-D6243FDFBF87}" authorId="{832B282F-07C2-E281-2808-2E1D6B15BE16}" created="2024-05-02T17:37:10.820">
        <p188:txBody>
          <a:bodyPr/>
          <a:lstStyle/>
          <a:p>
            <a:r>
              <a:rPr lang="en-US"/>
              <a:t>Not your fault! I already fixed this slide once today, but the graphs keep springing back up. What's there now is a pasted picture of the graphs. This should prevent whatever's happening.</a:t>
            </a:r>
          </a:p>
        </p188:txBody>
      </p188:reply>
      <p188:reply id="{A6E539A5-77EC-4F62-ACAA-DD5AE4E95186}" authorId="{8B1920B1-70FE-4501-3F83-99BC017987A3}" created="2024-05-02T18:42:37.530">
        <p188:txBody>
          <a:bodyPr/>
          <a:lstStyle/>
          <a:p>
            <a:r>
              <a:rPr lang="en-US"/>
              <a:t>How bizarre!!</a:t>
            </a:r>
          </a:p>
        </p188:txBody>
      </p188:reply>
    </p188:replyLst>
    <p188:txBody>
      <a:bodyPr/>
      <a:lstStyle/>
      <a:p>
        <a:r>
          <a:rPr lang="en-US"/>
          <a:t>[@Emily Ruge] this slide looks like it got messed up; I don't think I did it, but I may have unknowingly dragged part of it when I was looking at the slide!  I apologize if that's the case!</a:t>
        </a:r>
      </a:p>
    </p188:txBody>
  </p188:cm>
</p188:cmLst>
</file>

<file path=ppt/comments/modernComment_7FE4E30E_A456BF63.xml><?xml version="1.0" encoding="utf-8"?>
<p188:cmLst xmlns:a="http://schemas.openxmlformats.org/drawingml/2006/main" xmlns:r="http://schemas.openxmlformats.org/officeDocument/2006/relationships" xmlns:p188="http://schemas.microsoft.com/office/powerpoint/2018/8/main">
  <p188:cm id="{78BC8991-A946-4E66-8EEA-51A289168E07}" authorId="{8B1920B1-70FE-4501-3F83-99BC017987A3}" status="resolved" created="2024-05-01T13:19:17.613" complete="100000">
    <pc:sldMkLst xmlns:pc="http://schemas.microsoft.com/office/powerpoint/2013/main/command">
      <pc:docMk/>
      <pc:sldMk cId="2757148515" sldId="2145706766"/>
    </pc:sldMkLst>
    <p188:replyLst>
      <p188:reply id="{31776BC4-BDB3-4E48-81FB-6A83117E996F}" authorId="{832B282F-07C2-E281-2808-2E1D6B15BE16}" created="2024-05-01T15:49:43.699">
        <p188:txBody>
          <a:bodyPr/>
          <a:lstStyle/>
          <a:p>
            <a:r>
              <a:rPr lang="en-US"/>
              <a:t>Done</a:t>
            </a:r>
          </a:p>
        </p188:txBody>
      </p188:reply>
    </p188:replyLst>
    <p188:txBody>
      <a:bodyPr/>
      <a:lstStyle/>
      <a:p>
        <a:r>
          <a:rPr lang="en-US"/>
          <a:t>[@Alissa Scott] [@Emily Ruge] needs redraw</a:t>
        </a:r>
      </a:p>
    </p188:txBody>
  </p188:cm>
</p188:cmLst>
</file>

<file path=ppt/comments/modernComment_7FE4E30F_3CAB5B8D.xml><?xml version="1.0" encoding="utf-8"?>
<p188:cmLst xmlns:a="http://schemas.openxmlformats.org/drawingml/2006/main" xmlns:r="http://schemas.openxmlformats.org/officeDocument/2006/relationships" xmlns:p188="http://schemas.microsoft.com/office/powerpoint/2018/8/main">
  <p188:cm id="{394C83A8-9A62-4458-83D9-5509A01B7813}" authorId="{8B1920B1-70FE-4501-3F83-99BC017987A3}" status="resolved" created="2024-05-01T13:23:07.085" complete="100000">
    <ac:deMkLst xmlns:ac="http://schemas.microsoft.com/office/drawing/2013/main/command">
      <pc:docMk xmlns:pc="http://schemas.microsoft.com/office/powerpoint/2013/main/command"/>
      <pc:sldMk xmlns:pc="http://schemas.microsoft.com/office/powerpoint/2013/main/command" cId="1017863053" sldId="2145706767"/>
      <ac:picMk id="9" creationId="{373FE256-4C7F-937D-F1C8-0D4A32A0C3F7}"/>
    </ac:deMkLst>
    <p188:replyLst>
      <p188:reply id="{27ED3D48-CBE9-4119-A318-37CD1F3A6A1A}" authorId="{832B282F-07C2-E281-2808-2E1D6B15BE16}" created="2024-05-01T17:18:15.479">
        <p188:txBody>
          <a:bodyPr/>
          <a:lstStyle/>
          <a:p>
            <a:r>
              <a:rPr lang="en-US"/>
              <a:t>Done</a:t>
            </a:r>
          </a:p>
        </p188:txBody>
      </p188:reply>
    </p188:replyLst>
    <p188:txBody>
      <a:bodyPr/>
      <a:lstStyle/>
      <a:p>
        <a:r>
          <a:rPr lang="en-US"/>
          <a:t>[@Alissa Scott] [@Emily Ruge] needs redraw</a:t>
        </a:r>
      </a:p>
    </p188:txBody>
  </p188:cm>
</p188:cmLst>
</file>

<file path=ppt/comments/modernComment_7FE4E311_86569988.xml><?xml version="1.0" encoding="utf-8"?>
<p188:cmLst xmlns:a="http://schemas.openxmlformats.org/drawingml/2006/main" xmlns:r="http://schemas.openxmlformats.org/officeDocument/2006/relationships" xmlns:p188="http://schemas.microsoft.com/office/powerpoint/2018/8/main">
  <p188:cm id="{428DB8D2-1496-4457-833A-34D3C5BE9F7A}" authorId="{102491C2-87C7-62CE-0864-1AAEF74EC911}" status="resolved" created="2024-05-01T13:52:40.248" complete="100000">
    <ac:deMkLst xmlns:ac="http://schemas.microsoft.com/office/drawing/2013/main/command">
      <pc:docMk xmlns:pc="http://schemas.microsoft.com/office/powerpoint/2013/main/command"/>
      <pc:sldMk xmlns:pc="http://schemas.microsoft.com/office/powerpoint/2013/main/command" cId="2253822344" sldId="2145706769"/>
      <ac:picMk id="6" creationId="{B29CEF27-6A9D-E471-FD26-5D1D23411C0F}"/>
    </ac:deMkLst>
    <p188:txBody>
      <a:bodyPr/>
      <a:lstStyle/>
      <a:p>
        <a:r>
          <a:rPr lang="en-US"/>
          <a:t>[@Alissa Scott] [@Emily Ruge] needs redraw</a:t>
        </a:r>
      </a:p>
    </p188:txBody>
  </p188:cm>
</p188:cmLst>
</file>

<file path=ppt/comments/modernComment_7FE4E317_5B9BB645.xml><?xml version="1.0" encoding="utf-8"?>
<p188:cmLst xmlns:a="http://schemas.openxmlformats.org/drawingml/2006/main" xmlns:r="http://schemas.openxmlformats.org/officeDocument/2006/relationships" xmlns:p188="http://schemas.microsoft.com/office/powerpoint/2018/8/main">
  <p188:cm id="{0276F939-07EB-4FB2-85C2-F34086E7090F}" authorId="{102491C2-87C7-62CE-0864-1AAEF74EC911}" status="resolved" created="2024-04-05T18:00:03.074">
    <ac:deMkLst xmlns:ac="http://schemas.microsoft.com/office/drawing/2013/main/command">
      <pc:docMk xmlns:pc="http://schemas.microsoft.com/office/powerpoint/2013/main/command"/>
      <pc:sldMk xmlns:pc="http://schemas.microsoft.com/office/powerpoint/2013/main/command" cId="1536931397" sldId="2145706775"/>
      <ac:spMk id="7" creationId="{4C85506F-9B2F-4C7F-DDF9-EB72E4ADCBD5}"/>
    </ac:deMkLst>
    <p188:txBody>
      <a:bodyPr/>
      <a:lstStyle/>
      <a:p>
        <a:r>
          <a:rPr lang="en-US"/>
          <a:t>Dr. Bailey, please add a few resources here; can be clinician and/or patient-oriented</a:t>
        </a:r>
      </a:p>
    </p188:txBody>
  </p188:cm>
</p188:cmLst>
</file>

<file path=ppt/comments/modernComment_7FE4E319_C3B8A71C.xml><?xml version="1.0" encoding="utf-8"?>
<p188:cmLst xmlns:a="http://schemas.openxmlformats.org/drawingml/2006/main" xmlns:r="http://schemas.openxmlformats.org/officeDocument/2006/relationships" xmlns:p188="http://schemas.microsoft.com/office/powerpoint/2018/8/main">
  <p188:cm id="{0EB0B319-F635-40AE-8B67-5668199C1ED1}" authorId="{102491C2-87C7-62CE-0864-1AAEF74EC911}" status="resolved" created="2024-05-01T13:46:56.847" complete="100000">
    <pc:sldMkLst xmlns:pc="http://schemas.microsoft.com/office/powerpoint/2013/main/command">
      <pc:docMk/>
      <pc:sldMk cId="3283658524" sldId="2145706777"/>
    </pc:sldMkLst>
    <p188:replyLst>
      <p188:reply id="{39F10171-8CF4-4F54-9385-CD59DF8A91EE}" authorId="{102491C2-87C7-62CE-0864-1AAEF74EC911}" created="2024-05-02T17:25:47.907">
        <p188:txBody>
          <a:bodyPr/>
          <a:lstStyle/>
          <a:p>
            <a:r>
              <a:rPr lang="en-US"/>
              <a:t>Can split into two slides if needed</a:t>
            </a:r>
          </a:p>
        </p188:txBody>
      </p188:reply>
      <p188:reply id="{AA490C55-5757-4596-99DB-775D4D1F3162}" authorId="{832B282F-07C2-E281-2808-2E1D6B15BE16}" created="2024-05-02T20:02:01.936">
        <p188:txBody>
          <a:bodyPr/>
          <a:lstStyle/>
          <a:p>
            <a:r>
              <a:rPr lang="en-US"/>
              <a:t>Thank you! Redraws done.</a:t>
            </a:r>
          </a:p>
        </p188:txBody>
      </p188:reply>
    </p188:replyLst>
    <p188:txBody>
      <a:bodyPr/>
      <a:lstStyle/>
      <a:p>
        <a:r>
          <a:rPr lang="en-US"/>
          <a:t>[@Alissa Scott] [@Emily Ruge] needs redraw</a:t>
        </a:r>
      </a:p>
    </p188:txBody>
  </p188:cm>
  <p188:cm id="{820AF9A2-8AED-4C1E-ADCA-EBD22BC0540E}" authorId="{102491C2-87C7-62CE-0864-1AAEF74EC911}" status="resolved" created="2024-05-01T15:26:16.216" complete="100000">
    <ac:deMkLst xmlns:ac="http://schemas.microsoft.com/office/drawing/2013/main/command">
      <pc:docMk xmlns:pc="http://schemas.microsoft.com/office/powerpoint/2013/main/command"/>
      <pc:sldMk xmlns:pc="http://schemas.microsoft.com/office/powerpoint/2013/main/command" cId="3283658524" sldId="2145706777"/>
      <ac:picMk id="6" creationId="{1652F5A7-08FF-5FF1-899F-A9561D983EF8}"/>
    </ac:deMkLst>
    <p188:replyLst>
      <p188:reply id="{DD36ACDE-F163-49BA-8E58-A9AB68B5E901}" authorId="{102491C2-87C7-62CE-0864-1AAEF74EC911}" created="2024-05-08T14:29:04.426">
        <p188:txBody>
          <a:bodyPr/>
          <a:lstStyle/>
          <a:p>
            <a:r>
              <a:rPr lang="en-US"/>
              <a:t>Per dr. bailey: all approved!</a:t>
            </a:r>
          </a:p>
        </p188:txBody>
      </p188:reply>
    </p188:replyLst>
    <p188:txBody>
      <a:bodyPr/>
      <a:lstStyle/>
      <a:p>
        <a:r>
          <a:rPr lang="en-US"/>
          <a:t>Dr. Bailey, are any of these not FDA-approved, and if so, can you please indicate?</a:t>
        </a:r>
      </a:p>
    </p188:txBody>
  </p188:cm>
  <p188:cm id="{AD277161-EEB1-4FE2-8FB0-095E9099F2DC}" authorId="{102491C2-87C7-62CE-0864-1AAEF74EC911}" status="resolved" created="2024-05-06T14:32:23.926" complete="100000">
    <pc:sldMkLst xmlns:pc="http://schemas.microsoft.com/office/powerpoint/2013/main/command">
      <pc:docMk/>
      <pc:sldMk cId="3283658524" sldId="2145706777"/>
    </pc:sldMkLst>
    <p188:txBody>
      <a:bodyPr/>
      <a:lstStyle/>
      <a:p>
        <a:r>
          <a:rPr lang="en-US"/>
          <a:t>Dr. Bailey, we split this into two slides</a:t>
        </a:r>
      </a:p>
    </p188:txBody>
  </p188:cm>
</p188:cmLst>
</file>

<file path=ppt/comments/modernComment_7FE4E31B_29CDFBEB.xml><?xml version="1.0" encoding="utf-8"?>
<p188:cmLst xmlns:a="http://schemas.openxmlformats.org/drawingml/2006/main" xmlns:r="http://schemas.openxmlformats.org/officeDocument/2006/relationships" xmlns:p188="http://schemas.microsoft.com/office/powerpoint/2018/8/main">
  <p188:cm id="{105EED73-419A-467D-86F6-9CE9F7920A63}" authorId="{102491C2-87C7-62CE-0864-1AAEF74EC911}" status="resolved" created="2024-05-01T13:47:29.641" complete="100000">
    <pc:sldMkLst xmlns:pc="http://schemas.microsoft.com/office/powerpoint/2013/main/command">
      <pc:docMk/>
      <pc:sldMk cId="701365227" sldId="2145706779"/>
    </pc:sldMkLst>
    <p188:replyLst>
      <p188:reply id="{D6374624-298D-49F9-9B8E-2307B1AF9067}" authorId="{832B282F-07C2-E281-2808-2E1D6B15BE16}" created="2024-05-02T20:59:59.805">
        <p188:txBody>
          <a:bodyPr/>
          <a:lstStyle/>
          <a:p>
            <a:r>
              <a:rPr lang="en-US"/>
              <a:t>Done</a:t>
            </a:r>
          </a:p>
        </p188:txBody>
      </p188:reply>
    </p188:replyLst>
    <p188:txBody>
      <a:bodyPr/>
      <a:lstStyle/>
      <a:p>
        <a:r>
          <a:rPr lang="en-US"/>
          <a:t>[@Alissa Scott] [@Emily Ruge] needs redraw</a:t>
        </a:r>
      </a:p>
    </p188:txBody>
  </p188:cm>
</p188:cmLst>
</file>

<file path=ppt/comments/modernComment_7FE4E31E_6141335E.xml><?xml version="1.0" encoding="utf-8"?>
<p188:cmLst xmlns:a="http://schemas.openxmlformats.org/drawingml/2006/main" xmlns:r="http://schemas.openxmlformats.org/officeDocument/2006/relationships" xmlns:p188="http://schemas.microsoft.com/office/powerpoint/2018/8/main">
  <p188:cm id="{8445B07B-BB58-4B91-A003-90E9F83BA079}" authorId="{102491C2-87C7-62CE-0864-1AAEF74EC911}" status="resolved" created="2024-05-01T13:51:05.038" complete="100000">
    <ac:deMkLst xmlns:ac="http://schemas.microsoft.com/office/drawing/2013/main/command">
      <pc:docMk xmlns:pc="http://schemas.microsoft.com/office/powerpoint/2013/main/command"/>
      <pc:sldMk xmlns:pc="http://schemas.microsoft.com/office/powerpoint/2013/main/command" cId="1631662942" sldId="2145706782"/>
      <ac:picMk id="4" creationId="{4E792959-2D8A-0754-D12C-4FF609787DCA}"/>
    </ac:deMkLst>
    <p188:replyLst>
      <p188:reply id="{D8AAA1B2-3F56-40A7-A71D-4AF9F03640B5}" authorId="{832B282F-07C2-E281-2808-2E1D6B15BE16}" created="2024-05-03T19:18:55.419">
        <p188:txBody>
          <a:bodyPr/>
          <a:lstStyle/>
          <a:p>
            <a:r>
              <a:rPr lang="en-US"/>
              <a:t>Done</a:t>
            </a:r>
          </a:p>
        </p188:txBody>
      </p188:reply>
    </p188:replyLst>
    <p188:txBody>
      <a:bodyPr/>
      <a:lstStyle/>
      <a:p>
        <a:r>
          <a:rPr lang="en-US"/>
          <a:t>[@Alissa Scott] [@Emily Ruge] needs redraw</a:t>
        </a:r>
      </a:p>
    </p188:txBody>
  </p188:cm>
</p188:cmLst>
</file>

<file path=ppt/comments/modernComment_7FE4E31F_1FDFF3F0.xml><?xml version="1.0" encoding="utf-8"?>
<p188:cmLst xmlns:a="http://schemas.openxmlformats.org/drawingml/2006/main" xmlns:r="http://schemas.openxmlformats.org/officeDocument/2006/relationships" xmlns:p188="http://schemas.microsoft.com/office/powerpoint/2018/8/main">
  <p188:cm id="{021859BC-688F-4976-919C-444DE8E70B32}" authorId="{102491C2-87C7-62CE-0864-1AAEF74EC911}" status="resolved" created="2024-05-01T15:48:38.073" complete="100000">
    <ac:deMkLst xmlns:ac="http://schemas.microsoft.com/office/drawing/2013/main/command">
      <pc:docMk xmlns:pc="http://schemas.microsoft.com/office/powerpoint/2013/main/command"/>
      <pc:sldMk xmlns:pc="http://schemas.microsoft.com/office/powerpoint/2013/main/command" cId="534770672" sldId="2145706783"/>
      <ac:picMk id="10" creationId="{5CCB7EF7-731E-F563-4EEE-2AC58D2D1ADA}"/>
    </ac:deMkLst>
    <p188:txBody>
      <a:bodyPr/>
      <a:lstStyle/>
      <a:p>
        <a:r>
          <a:rPr lang="en-US"/>
          <a:t>[@Alissa Scott] [@Emily Ruge] needs redraw</a:t>
        </a:r>
      </a:p>
    </p188:txBody>
  </p188:cm>
</p188:cmLst>
</file>

<file path=ppt/comments/modernComment_7FE4E326_3029DA44.xml><?xml version="1.0" encoding="utf-8"?>
<p188:cmLst xmlns:a="http://schemas.openxmlformats.org/drawingml/2006/main" xmlns:r="http://schemas.openxmlformats.org/officeDocument/2006/relationships" xmlns:p188="http://schemas.microsoft.com/office/powerpoint/2018/8/main">
  <p188:cm id="{1202BBBE-472A-4107-9A97-1AC6F1F0A8A2}" authorId="{102491C2-87C7-62CE-0864-1AAEF74EC911}" status="resolved" created="2024-05-01T13:53:14.395" complete="100000">
    <pc:sldMkLst xmlns:pc="http://schemas.microsoft.com/office/powerpoint/2013/main/command">
      <pc:docMk/>
      <pc:sldMk cId="808049220" sldId="2145706790"/>
    </pc:sldMkLst>
    <p188:txBody>
      <a:bodyPr/>
      <a:lstStyle/>
      <a:p>
        <a:r>
          <a:rPr lang="en-US"/>
          <a:t>[@Alissa Scott] [@Emily Ruge] needs redraw</a:t>
        </a:r>
      </a:p>
    </p188:txBody>
  </p188:cm>
</p188:cmLst>
</file>

<file path=ppt/comments/modernComment_7FE4E327_E4B83322.xml><?xml version="1.0" encoding="utf-8"?>
<p188:cmLst xmlns:a="http://schemas.openxmlformats.org/drawingml/2006/main" xmlns:r="http://schemas.openxmlformats.org/officeDocument/2006/relationships" xmlns:p188="http://schemas.microsoft.com/office/powerpoint/2018/8/main">
  <p188:cm id="{FFC21FF8-722E-47DE-BF4F-57D1FFEE722A}" authorId="{102491C2-87C7-62CE-0864-1AAEF74EC911}" status="resolved" created="2024-05-01T13:53:30.647" complete="100000">
    <pc:sldMkLst xmlns:pc="http://schemas.microsoft.com/office/powerpoint/2013/main/command">
      <pc:docMk/>
      <pc:sldMk cId="3837276962" sldId="2145706791"/>
    </pc:sldMkLst>
    <p188:replyLst>
      <p188:reply id="{AFA208F0-6928-4814-BD23-3D6A5E2CCA2F}" authorId="{832B282F-07C2-E281-2808-2E1D6B15BE16}" created="2024-05-06T14:51:36.186">
        <p188:txBody>
          <a:bodyPr/>
          <a:lstStyle/>
          <a:p>
            <a:r>
              <a:rPr lang="en-US"/>
              <a:t>Done</a:t>
            </a:r>
          </a:p>
        </p188:txBody>
      </p188:reply>
    </p188:replyLst>
    <p188:txBody>
      <a:bodyPr/>
      <a:lstStyle/>
      <a:p>
        <a:r>
          <a:rPr lang="en-US"/>
          <a:t>[@Alissa Scott] [@Emily Ruge] needs redraw</a:t>
        </a:r>
      </a:p>
    </p188:txBody>
  </p188:cm>
</p188:cmLst>
</file>

<file path=ppt/comments/modernComment_7FE4E32C_8A10766.xml><?xml version="1.0" encoding="utf-8"?>
<p188:cmLst xmlns:a="http://schemas.openxmlformats.org/drawingml/2006/main" xmlns:r="http://schemas.openxmlformats.org/officeDocument/2006/relationships" xmlns:p188="http://schemas.microsoft.com/office/powerpoint/2018/8/main">
  <p188:cm id="{51475A5A-E9DD-4ED0-B732-1690A2B140D6}" authorId="{102491C2-87C7-62CE-0864-1AAEF74EC911}" status="resolved" created="2024-05-01T13:50:14.727" complete="100000">
    <pc:sldMkLst xmlns:pc="http://schemas.microsoft.com/office/powerpoint/2013/main/command">
      <pc:docMk/>
      <pc:sldMk cId="144770918" sldId="2145706796"/>
    </pc:sldMkLst>
    <p188:replyLst>
      <p188:reply id="{0D1FD2CF-F4EA-4250-AB38-30BD68434895}" authorId="{832B282F-07C2-E281-2808-2E1D6B15BE16}" created="2024-05-03T16:53:59.841">
        <p188:txBody>
          <a:bodyPr/>
          <a:lstStyle/>
          <a:p>
            <a:r>
              <a:rPr lang="en-US"/>
              <a:t>Done</a:t>
            </a:r>
          </a:p>
        </p188:txBody>
      </p188:reply>
    </p188:replyLst>
    <p188:txBody>
      <a:bodyPr/>
      <a:lstStyle/>
      <a:p>
        <a:r>
          <a:rPr lang="en-US"/>
          <a:t>[@Alissa Scott] [@Emily Ruge] needs redraw</a:t>
        </a:r>
      </a:p>
    </p188:txBody>
  </p188:cm>
</p188:cmLst>
</file>

<file path=ppt/comments/modernComment_7FE4E330_395CBC40.xml><?xml version="1.0" encoding="utf-8"?>
<p188:cmLst xmlns:a="http://schemas.openxmlformats.org/drawingml/2006/main" xmlns:r="http://schemas.openxmlformats.org/officeDocument/2006/relationships" xmlns:p188="http://schemas.microsoft.com/office/powerpoint/2018/8/main">
  <p188:cm id="{EAADB16B-032D-4F9B-8695-14828EB835D2}" authorId="{102491C2-87C7-62CE-0864-1AAEF74EC911}" status="resolved" created="2024-05-01T13:51:23.050" complete="100000">
    <ac:deMkLst xmlns:ac="http://schemas.microsoft.com/office/drawing/2013/main/command">
      <pc:docMk xmlns:pc="http://schemas.microsoft.com/office/powerpoint/2013/main/command"/>
      <pc:sldMk xmlns:pc="http://schemas.microsoft.com/office/powerpoint/2013/main/command" cId="962378816" sldId="2145706800"/>
      <ac:picMk id="4" creationId="{B2BC3BEA-9408-9923-53CC-6F9E678958BA}"/>
    </ac:deMkLst>
    <p188:replyLst>
      <p188:reply id="{3879F35B-7810-4431-9E79-BEE899652AC0}" authorId="{832B282F-07C2-E281-2808-2E1D6B15BE16}" created="2024-05-03T22:26:38.569">
        <p188:txBody>
          <a:bodyPr/>
          <a:lstStyle/>
          <a:p>
            <a:r>
              <a:rPr lang="en-US"/>
              <a:t>Done</a:t>
            </a:r>
          </a:p>
        </p188:txBody>
      </p188:reply>
    </p188:replyLst>
    <p188:txBody>
      <a:bodyPr/>
      <a:lstStyle/>
      <a:p>
        <a:r>
          <a:rPr lang="en-US"/>
          <a:t>[@Alissa Scott] [@Emily Ruge] needs redraw</a:t>
        </a:r>
      </a:p>
    </p188:txBody>
  </p188:cm>
  <p188:cm id="{D50E8F30-4F94-431D-9DD0-3CFB3FBB7105}" authorId="{102491C2-87C7-62CE-0864-1AAEF74EC911}" status="resolved" created="2024-05-08T14:52:36.205" complete="100000">
    <pc:sldMkLst xmlns:pc="http://schemas.microsoft.com/office/powerpoint/2013/main/command">
      <pc:docMk/>
      <pc:sldMk cId="962378816" sldId="2145706800"/>
    </pc:sldMkLst>
    <p188:replyLst>
      <p188:reply id="{AF9D5745-EA2F-4C97-8751-8B0F91647534}" authorId="{013BE2D3-A7D5-43E8-60B1-318FC945058D}" created="2024-05-08T17:34:46.204">
        <p188:txBody>
          <a:bodyPr/>
          <a:lstStyle/>
          <a:p>
            <a:r>
              <a:rPr lang="en-US"/>
              <a:t>All set!</a:t>
            </a:r>
          </a:p>
        </p188:txBody>
      </p188:reply>
      <p188:reply id="{B41FBE71-04CB-4728-A108-3B18CCB5C76D}" authorId="{013BE2D3-A7D5-43E8-60B1-318FC945058D}" created="2024-05-08T17:35:00.020">
        <p188:txBody>
          <a:bodyPr/>
          <a:lstStyle/>
          <a:p>
            <a:r>
              <a:rPr lang="en-US"/>
              <a:t>I made this update in 4.3 as well.</a:t>
            </a:r>
          </a:p>
        </p188:txBody>
      </p188:reply>
      <p188:reply id="{748F741C-B22E-4188-91DC-CA5CB7E93A95}" authorId="{102491C2-87C7-62CE-0864-1AAEF74EC911}" created="2024-05-08T17:39:29.051">
        <p188:txBody>
          <a:bodyPr/>
          <a:lstStyle/>
          <a:p>
            <a:r>
              <a:rPr lang="en-US"/>
              <a:t>Looks great, thank you [@Alissa Scott]!</a:t>
            </a:r>
          </a:p>
        </p188:txBody>
      </p188:reply>
    </p188:replyLst>
    <p188:txBody>
      <a:bodyPr/>
      <a:lstStyle/>
      <a:p>
        <a:r>
          <a:rPr lang="en-US"/>
          <a:t>[@Alissa Scott] [@Emily Ruge] this is the other table that would need editing</a:t>
        </a:r>
      </a:p>
    </p188:txBody>
    <p188:extLst>
      <p:ext xmlns:p="http://schemas.openxmlformats.org/presentationml/2006/main" uri="{57CB4572-C831-44C2-8A1C-0ADB6CCDFE69}">
        <p223:reactions xmlns:p223="http://schemas.microsoft.com/office/powerpoint/2022/03/main">
          <p223:rxn type="👍">
            <p223:instance time="2024-05-08T17:39:16.071" authorId="{102491C2-87C7-62CE-0864-1AAEF74EC911}"/>
          </p223:rxn>
        </p223:reactions>
      </p:ext>
    </p188:extLst>
  </p188:cm>
</p188:cmLst>
</file>

<file path=ppt/comments/modernComment_7FE4E331_EF9A0D79.xml><?xml version="1.0" encoding="utf-8"?>
<p188:cmLst xmlns:a="http://schemas.openxmlformats.org/drawingml/2006/main" xmlns:r="http://schemas.openxmlformats.org/officeDocument/2006/relationships" xmlns:p188="http://schemas.microsoft.com/office/powerpoint/2018/8/main">
  <p188:cm id="{550A5944-0E5A-9E4B-9779-444609E2A83B}" authorId="{102491C2-87C7-62CE-0864-1AAEF74EC911}" status="resolved" created="2024-04-05T19:05:32.323">
    <pc:sldMkLst xmlns:pc="http://schemas.microsoft.com/office/powerpoint/2013/main/command">
      <pc:docMk/>
      <pc:sldMk cId="3534303363" sldId="2145706764"/>
    </pc:sldMkLst>
    <p188:txBody>
      <a:bodyPr/>
      <a:lstStyle/>
      <a:p>
        <a:r>
          <a:rPr lang="en-US"/>
          <a:t>Dr. Bailey, I think a Clinical Pearls slide would fit in nicely here to summarize the section; would you be able to fill in the bubbles?</a:t>
        </a:r>
      </a:p>
    </p188:txBody>
  </p188:cm>
  <p188:cm id="{1492C8A5-9CFC-478F-BE1C-D42009740679}" authorId="{102491C2-87C7-62CE-0864-1AAEF74EC911}" status="resolved" created="2024-05-01T15:47:43.502" complete="100000">
    <ac:deMkLst xmlns:ac="http://schemas.microsoft.com/office/drawing/2013/main/command">
      <pc:docMk xmlns:pc="http://schemas.microsoft.com/office/powerpoint/2013/main/command"/>
      <pc:sldMk xmlns:pc="http://schemas.microsoft.com/office/powerpoint/2013/main/command" cId="4019850617" sldId="2145706801"/>
      <ac:spMk id="13" creationId="{B655D9FB-FE81-3448-2331-164D94A725EE}"/>
    </ac:deMkLst>
    <p188:txBody>
      <a:bodyPr/>
      <a:lstStyle/>
      <a:p>
        <a:r>
          <a:rPr lang="en-US"/>
          <a:t>Dr. Bailey, I changed around wording slightly; please feel free to edit and/or change back</a:t>
        </a:r>
      </a:p>
    </p188:txBody>
  </p188:cm>
</p188:cmLst>
</file>

<file path=ppt/comments/modernComment_7FE4E337_28667558.xml><?xml version="1.0" encoding="utf-8"?>
<p188:cmLst xmlns:a="http://schemas.openxmlformats.org/drawingml/2006/main" xmlns:r="http://schemas.openxmlformats.org/officeDocument/2006/relationships" xmlns:p188="http://schemas.microsoft.com/office/powerpoint/2018/8/main">
  <p188:cm id="{5F3C4A32-DACE-43C5-B1C6-0DF3E9E60DDE}" authorId="{102491C2-87C7-62CE-0864-1AAEF74EC911}" status="resolved" created="2024-05-01T13:47:06.525" complete="100000">
    <pc:sldMkLst xmlns:pc="http://schemas.microsoft.com/office/powerpoint/2013/main/command">
      <pc:docMk/>
      <pc:sldMk cId="677803352" sldId="2145706807"/>
    </pc:sldMkLst>
    <p188:replyLst>
      <p188:reply id="{8A328844-417E-4DE1-961A-56C14582708F}" authorId="{832B282F-07C2-E281-2808-2E1D6B15BE16}" created="2024-05-02T20:28:49.164">
        <p188:txBody>
          <a:bodyPr/>
          <a:lstStyle/>
          <a:p>
            <a:r>
              <a:rPr lang="en-US"/>
              <a:t>Done</a:t>
            </a:r>
          </a:p>
        </p188:txBody>
      </p188:reply>
    </p188:replyLst>
    <p188:txBody>
      <a:bodyPr/>
      <a:lstStyle/>
      <a:p>
        <a:r>
          <a:rPr lang="en-US"/>
          <a:t>[@Alissa Scott] [@Emily Ruge] needs redraw</a:t>
        </a:r>
      </a:p>
    </p188:txBody>
  </p188:cm>
</p188:cmLst>
</file>

<file path=ppt/comments/modernComment_7FE4E339_ECCE1741.xml><?xml version="1.0" encoding="utf-8"?>
<p188:cmLst xmlns:a="http://schemas.openxmlformats.org/drawingml/2006/main" xmlns:r="http://schemas.openxmlformats.org/officeDocument/2006/relationships" xmlns:p188="http://schemas.microsoft.com/office/powerpoint/2018/8/main">
  <p188:cm id="{7F0F2217-A061-4F09-9D7C-C09D35ECFF38}" authorId="{102491C2-87C7-62CE-0864-1AAEF74EC911}" status="resolved" created="2024-05-01T13:52:03.651" complete="100000">
    <ac:deMkLst xmlns:ac="http://schemas.microsoft.com/office/drawing/2013/main/command">
      <pc:docMk xmlns:pc="http://schemas.microsoft.com/office/powerpoint/2013/main/command"/>
      <pc:sldMk xmlns:pc="http://schemas.microsoft.com/office/powerpoint/2013/main/command" cId="3972929345" sldId="2145706809"/>
      <ac:picMk id="5" creationId="{171377C2-416E-5789-8430-40361A6E87EB}"/>
    </ac:deMkLst>
    <p188:replyLst>
      <p188:reply id="{C1663FA5-3795-4201-A0AE-E308B80DB057}" authorId="{832B282F-07C2-E281-2808-2E1D6B15BE16}" created="2024-05-06T15:26:52.651">
        <p188:txBody>
          <a:bodyPr/>
          <a:lstStyle/>
          <a:p>
            <a:r>
              <a:rPr lang="en-US"/>
              <a:t>Done</a:t>
            </a:r>
          </a:p>
        </p188:txBody>
      </p188:reply>
    </p188:replyLst>
    <p188:txBody>
      <a:bodyPr/>
      <a:lstStyle/>
      <a:p>
        <a:r>
          <a:rPr lang="en-US"/>
          <a:t>[@Alissa Scott] [@Emily Ruge] needs redraw</a:t>
        </a:r>
      </a:p>
    </p188:txBody>
  </p188:cm>
</p188:cmLst>
</file>

<file path=ppt/comments/modernComment_7FE4E33C_F235AE93.xml><?xml version="1.0" encoding="utf-8"?>
<p188:cmLst xmlns:a="http://schemas.openxmlformats.org/drawingml/2006/main" xmlns:r="http://schemas.openxmlformats.org/officeDocument/2006/relationships" xmlns:p188="http://schemas.microsoft.com/office/powerpoint/2018/8/main">
  <p188:cm id="{28AEC7F2-7801-4EE4-88AE-AA1F4A4EB5DE}" authorId="{102491C2-87C7-62CE-0864-1AAEF74EC911}" status="resolved" created="2024-05-01T14:10:59.508" complete="100000">
    <pc:sldMkLst xmlns:pc="http://schemas.microsoft.com/office/powerpoint/2013/main/command">
      <pc:docMk/>
      <pc:sldMk cId="4063604371" sldId="2145706812"/>
    </pc:sldMkLst>
    <p188:txBody>
      <a:bodyPr/>
      <a:lstStyle/>
      <a:p>
        <a:r>
          <a:rPr lang="en-US"/>
          <a:t>Dr. Bailey, I added this slide to help organize the overall Medical Management section</a:t>
        </a:r>
      </a:p>
    </p188:txBody>
  </p188:cm>
</p188:cmLst>
</file>

<file path=ppt/comments/modernComment_7FE4E343_4899778A.xml><?xml version="1.0" encoding="utf-8"?>
<p188:cmLst xmlns:a="http://schemas.openxmlformats.org/drawingml/2006/main" xmlns:r="http://schemas.openxmlformats.org/officeDocument/2006/relationships" xmlns:p188="http://schemas.microsoft.com/office/powerpoint/2018/8/main">
  <p188:cm id="{27E45CA5-CD8D-4C14-BDBE-D0D0E9C7DCE6}" authorId="{102491C2-87C7-62CE-0864-1AAEF74EC911}" status="resolved" created="2024-05-01T13:44:36.789" complete="100000">
    <ac:deMkLst xmlns:ac="http://schemas.microsoft.com/office/drawing/2013/main/command">
      <pc:docMk xmlns:pc="http://schemas.microsoft.com/office/powerpoint/2013/main/command"/>
      <pc:sldMk xmlns:pc="http://schemas.microsoft.com/office/powerpoint/2013/main/command" cId="1218017162" sldId="2145706819"/>
      <ac:picMk id="4" creationId="{EA273942-51FC-1393-759B-21657C39CC75}"/>
    </ac:deMkLst>
    <p188:txBody>
      <a:bodyPr/>
      <a:lstStyle/>
      <a:p>
        <a:r>
          <a:rPr lang="en-US"/>
          <a:t>[@Alissa Scott] [@Emily Ruge] needs redraw; if necessary can split into two slides. </a:t>
        </a:r>
      </a:p>
    </p188:txBody>
  </p188:cm>
  <p188:cm id="{15AA9F29-E03A-3D46-9897-4DD500291666}" authorId="{A2C2ED0D-D288-3677-9435-09E8DC947D8C}" status="resolved" created="2024-05-03T20:36:02.916" complete="100000">
    <pc:sldMkLst xmlns:pc="http://schemas.microsoft.com/office/powerpoint/2013/main/command">
      <pc:docMk/>
      <pc:sldMk cId="2480531605" sldId="2145706744"/>
    </pc:sldMkLst>
    <p188:txBody>
      <a:bodyPr/>
      <a:lstStyle/>
      <a:p>
        <a:r>
          <a:rPr lang="en-US"/>
          <a:t>It would be ideal to include additional details about this analysis on this slide beyond the data presented here.</a:t>
        </a:r>
      </a:p>
    </p188:txBody>
  </p188:cm>
  <p188:cm id="{7EABC54D-31D3-4377-8B5D-A79D26782B03}" authorId="{102491C2-87C7-62CE-0864-1AAEF74EC911}" status="resolved" created="2024-05-06T14:13:09.929" complete="100000">
    <pc:sldMkLst xmlns:pc="http://schemas.microsoft.com/office/powerpoint/2013/main/command">
      <pc:docMk/>
      <pc:sldMk cId="1218017162" sldId="2145706819"/>
    </pc:sldMkLst>
    <p188:txBody>
      <a:bodyPr/>
      <a:lstStyle/>
      <a:p>
        <a:r>
          <a:rPr lang="en-US"/>
          <a:t>Dr. Bailey, we split these tables into two slides</a:t>
        </a:r>
      </a:p>
    </p188:txBody>
  </p188:cm>
  <p188:cm id="{E15BB959-F1E3-4542-8FBE-3F9E0A11B109}" authorId="{102491C2-87C7-62CE-0864-1AAEF74EC911}" status="resolved" created="2024-05-08T14:09:10.698" complete="100000">
    <ac:deMkLst xmlns:ac="http://schemas.microsoft.com/office/drawing/2013/main/command">
      <pc:docMk xmlns:pc="http://schemas.microsoft.com/office/powerpoint/2013/main/command"/>
      <pc:sldMk xmlns:pc="http://schemas.microsoft.com/office/powerpoint/2013/main/command" cId="1218017162" sldId="2145706819"/>
      <ac:spMk id="17" creationId="{ADF07586-9A8A-C0B8-FC6B-26F931AE85D3}"/>
    </ac:deMkLst>
    <p188:txBody>
      <a:bodyPr/>
      <a:lstStyle/>
      <a:p>
        <a:r>
          <a:rPr lang="en-US"/>
          <a:t>[@Alissa Scott] [@Emily Ruge] text box to left of figure added ("no difference in…"); title updated to included "meta-analysis of 6 trials").  Please reformat as appropriate!</a:t>
        </a:r>
      </a:p>
    </p188:txBody>
  </p188:cm>
</p188:cmLst>
</file>

<file path=ppt/comments/modernComment_7FE4E34A_CD479D2C.xml><?xml version="1.0" encoding="utf-8"?>
<p188:cmLst xmlns:a="http://schemas.openxmlformats.org/drawingml/2006/main" xmlns:r="http://schemas.openxmlformats.org/officeDocument/2006/relationships" xmlns:p188="http://schemas.microsoft.com/office/powerpoint/2018/8/main">
  <p188:cm id="{AC952CF9-331C-ED45-BC79-EB1DF2F3AD52}" authorId="{A2C2ED0D-D288-3677-9435-09E8DC947D8C}" status="resolved" created="2024-05-03T20:32:04.543" complete="100000">
    <pc:sldMkLst xmlns:pc="http://schemas.microsoft.com/office/powerpoint/2013/main/command">
      <pc:docMk/>
      <pc:sldMk cId="3065292688" sldId="2145706714"/>
    </pc:sldMkLst>
    <p188:replyLst>
      <p188:reply id="{35F66C5B-25E5-FB49-835A-277C930F814A}" authorId="{4365CE58-9231-F8F0-B98D-4337F74E0B0C}" created="2024-05-08T11:34:35.459">
        <p188:txBody>
          <a:bodyPr/>
          <a:lstStyle/>
          <a:p>
            <a:r>
              <a:rPr lang="en-US"/>
              <a:t>Agree</a:t>
            </a:r>
          </a:p>
        </p188:txBody>
      </p188:reply>
    </p188:replyLst>
    <p188:txBody>
      <a:bodyPr/>
      <a:lstStyle/>
      <a:p>
        <a:r>
          <a:rPr lang="en-US"/>
          <a:t>This is a great figure, but comes from a document focused on HFpEF.  I would be sure to call this out during the recording, but many of the themes/takeaways apply to HFrEF and HFmrEF.</a:t>
        </a:r>
      </a:p>
    </p188:txBody>
  </p188:cm>
</p188:cmLst>
</file>

<file path=ppt/comments/modernComment_7FE4E34B_6388E409.xml><?xml version="1.0" encoding="utf-8"?>
<p188:cmLst xmlns:a="http://schemas.openxmlformats.org/drawingml/2006/main" xmlns:r="http://schemas.openxmlformats.org/officeDocument/2006/relationships" xmlns:p188="http://schemas.microsoft.com/office/powerpoint/2018/8/main">
  <p188:cm id="{CAB8CA3D-2386-4652-BA7C-18E9FC63C14B}" authorId="{102491C2-87C7-62CE-0864-1AAEF74EC911}" status="resolved" created="2024-05-06T14:28:52.410" complete="100000">
    <pc:sldMkLst xmlns:pc="http://schemas.microsoft.com/office/powerpoint/2013/main/command">
      <pc:docMk/>
      <pc:sldMk cId="2613008115" sldId="301"/>
    </pc:sldMkLst>
    <p188:replyLst>
      <p188:reply id="{ADE7BEEA-65E6-8240-9E21-7AAEE1413F56}" authorId="{4365CE58-9231-F8F0-B98D-4337F74E0B0C}" created="2024-05-08T11:35:33.097">
        <p188:txBody>
          <a:bodyPr/>
          <a:lstStyle/>
          <a:p>
            <a:r>
              <a:rPr lang="en-US"/>
              <a:t>Yes.  I think this is the most important section of anything in the HF ones so far.  This is really where PCPs will be managing and much less so the hospital/acute HF.  Will make it through :)</a:t>
            </a:r>
          </a:p>
        </p188:txBody>
      </p188:reply>
    </p188:replyLst>
    <p188:txBody>
      <a:bodyPr/>
      <a:lstStyle/>
      <a:p>
        <a:r>
          <a:rPr lang="en-US"/>
          <a:t>Dr. Bailey, I think this is a great section with a lot of information.  Given the intended length of the presentation (60 minutes), I do have some concern that the overall presentation will run over.  I do think this is okay, because some of our other presentations in the Cardiology bootcamp have run shorter.  That all being said, I am wondering if, at least for some of the evidence slides (including new ones Dr. Gluckman has added, see comments later on), you can plan to spend less time?  Alternatively you can remove some slides, but I think the information is still important/interesting to include, especially if learners want to look up/read more.</a:t>
        </a:r>
      </a:p>
    </p188:txBody>
  </p188:cm>
</p188:cmLst>
</file>

<file path=ppt/comments/modernComment_7FE4E34C_B3A568BE.xml><?xml version="1.0" encoding="utf-8"?>
<p188:cmLst xmlns:a="http://schemas.openxmlformats.org/drawingml/2006/main" xmlns:r="http://schemas.openxmlformats.org/officeDocument/2006/relationships" xmlns:p188="http://schemas.microsoft.com/office/powerpoint/2018/8/main">
  <p188:cm id="{0ABF2892-5040-4A29-9EF7-E3E9363DEDEB}" authorId="{102491C2-87C7-62CE-0864-1AAEF74EC911}" status="resolved" created="2024-05-01T14:22:52.098">
    <ac:deMkLst xmlns:ac="http://schemas.microsoft.com/office/drawing/2013/main/command">
      <pc:docMk xmlns:pc="http://schemas.microsoft.com/office/powerpoint/2013/main/command"/>
      <pc:sldMk xmlns:pc="http://schemas.microsoft.com/office/powerpoint/2013/main/command" cId="1380286007" sldId="2145706818"/>
      <ac:picMk id="3" creationId="{84D4F743-6C2F-DEDA-E751-5ABD168F6199}"/>
    </ac:deMkLst>
    <p188:txBody>
      <a:bodyPr/>
      <a:lstStyle/>
      <a:p>
        <a:r>
          <a:rPr lang="en-US"/>
          <a:t>[@Alissa Scott] [@Emily Ruge] needs redraw</a:t>
        </a:r>
      </a:p>
    </p188:txBody>
  </p188:cm>
  <p188:cm id="{1E90E4F4-524E-3B47-8615-AFA1B36E104B}" authorId="{A2C2ED0D-D288-3677-9435-09E8DC947D8C}" status="resolved" created="2024-05-03T20:35:41.635" complete="100000">
    <pc:sldMkLst xmlns:pc="http://schemas.microsoft.com/office/powerpoint/2013/main/command">
      <pc:docMk/>
      <pc:sldMk cId="1814309647" sldId="2145706743"/>
    </pc:sldMkLst>
    <p188:replyLst>
      <p188:reply id="{8FF22CC9-9A1B-E642-B80C-EEC0C8C1A0D2}" authorId="{4365CE58-9231-F8F0-B98D-4337F74E0B0C}" created="2024-05-08T11:36:58.163">
        <p188:txBody>
          <a:bodyPr/>
          <a:lstStyle/>
          <a:p>
            <a:r>
              <a:rPr lang="en-US"/>
              <a:t>I can.  I think the overall point and I will say is that fluid restriction is NOT recommended in any of our guidelines and only works to make people thirsty, not improve any HF measure</a:t>
            </a:r>
          </a:p>
        </p188:txBody>
        <p188:extLst>
          <p:ext xmlns:p="http://schemas.openxmlformats.org/presentationml/2006/main" uri="{57CB4572-C831-44C2-8A1C-0ADB6CCDFE69}">
            <p223:reactions xmlns:p223="http://schemas.microsoft.com/office/powerpoint/2022/03/main">
              <p223:rxn type="👍">
                <p223:instance time="2024-05-08T14:07:06.703" authorId="{102491C2-87C7-62CE-0864-1AAEF74EC911}"/>
              </p223:rxn>
            </p223:reactions>
          </p:ext>
        </p188:extLst>
      </p188:reply>
    </p188:replyLst>
    <p188:txBody>
      <a:bodyPr/>
      <a:lstStyle/>
      <a:p>
        <a:r>
          <a:rPr lang="en-US"/>
          <a:t>It would be ideal to include additional details about the trial/population on this slide beyond the data presented here.</a:t>
        </a:r>
      </a:p>
    </p188:txBody>
  </p188:cm>
</p188:cmLst>
</file>

<file path=ppt/comments/modernComment_7FE4E34D_6E25056E.xml><?xml version="1.0" encoding="utf-8"?>
<p188:cmLst xmlns:a="http://schemas.openxmlformats.org/drawingml/2006/main" xmlns:r="http://schemas.openxmlformats.org/officeDocument/2006/relationships" xmlns:p188="http://schemas.microsoft.com/office/powerpoint/2018/8/main">
  <p188:cm id="{27E45CA5-CD8D-4C14-BDBE-D0D0E9C7DCE6}" authorId="{102491C2-87C7-62CE-0864-1AAEF74EC911}" status="resolved" created="2024-05-01T13:44:36.789">
    <ac:deMkLst xmlns:ac="http://schemas.microsoft.com/office/drawing/2013/main/command">
      <pc:docMk xmlns:pc="http://schemas.microsoft.com/office/powerpoint/2013/main/command"/>
      <pc:sldMk xmlns:pc="http://schemas.microsoft.com/office/powerpoint/2013/main/command" cId="3295378668" sldId="2145706820"/>
      <ac:picMk id="4" creationId="{EA273942-51FC-1393-759B-21657C39CC75}"/>
    </ac:deMkLst>
    <p188:txBody>
      <a:bodyPr/>
      <a:lstStyle/>
      <a:p>
        <a:r>
          <a:rPr lang="en-US"/>
          <a:t>[@Alissa Scott] [@Emily Ruge] needs redraw; if necessary can split into two slides. </a:t>
        </a:r>
      </a:p>
    </p188:txBody>
  </p188:cm>
  <p188:cm id="{15AA9F29-E03A-3D46-9897-4DD500291666}" authorId="{A2C2ED0D-D288-3677-9435-09E8DC947D8C}" status="resolved" created="2024-05-03T20:36:02.916" complete="100000">
    <pc:sldMkLst xmlns:pc="http://schemas.microsoft.com/office/powerpoint/2013/main/command">
      <pc:docMk/>
      <pc:sldMk cId="2480531605" sldId="2145706744"/>
    </pc:sldMkLst>
    <p188:replyLst>
      <p188:reply id="{3581C3CD-F06B-3446-8B61-76FE64F59497}" authorId="{4365CE58-9231-F8F0-B98D-4337F74E0B0C}" created="2024-05-08T11:41:26.695">
        <p188:txBody>
          <a:bodyPr/>
          <a:lstStyle/>
          <a:p>
            <a:r>
              <a:rPr lang="en-US"/>
              <a:t>I can.  I think the overall point and I will say is that fluid restriction is NOT recommended in any of our guidelines and only works to make people thirsty, not improve any HF measure</a:t>
            </a:r>
          </a:p>
        </p188:txBody>
      </p188:reply>
    </p188:replyLst>
    <p188:txBody>
      <a:bodyPr/>
      <a:lstStyle/>
      <a:p>
        <a:r>
          <a:rPr lang="en-US"/>
          <a:t>It would be ideal to include additional details about this analysis on this slide beyond the data presented here.</a:t>
        </a:r>
      </a:p>
    </p188:txBody>
  </p188:cm>
  <p188:cm id="{42C9926A-7A68-444E-B0BE-F35A824BDC6F}" authorId="{102491C2-87C7-62CE-0864-1AAEF74EC911}" status="resolved" created="2024-05-08T14:14:11.006" complete="100000">
    <pc:sldMkLst xmlns:pc="http://schemas.microsoft.com/office/powerpoint/2013/main/command">
      <pc:docMk/>
      <pc:sldMk cId="1847919982" sldId="2145706829"/>
    </pc:sldMkLst>
    <p188:replyLst>
      <p188:reply id="{D05187D7-A64A-4D72-BA33-55FC6F0E6724}" authorId="{013BE2D3-A7D5-43E8-60B1-318FC945058D}" created="2024-05-08T14:25:25.885">
        <p188:txBody>
          <a:bodyPr/>
          <a:lstStyle/>
          <a:p>
            <a:r>
              <a:rPr lang="en-US"/>
              <a:t>Given how dense this slide is, I think what you did looks great!</a:t>
            </a:r>
          </a:p>
        </p188:txBody>
        <p188:extLst>
          <p:ext xmlns:p="http://schemas.openxmlformats.org/presentationml/2006/main" uri="{57CB4572-C831-44C2-8A1C-0ADB6CCDFE69}">
            <p223:reactions xmlns:p223="http://schemas.microsoft.com/office/powerpoint/2022/03/main">
              <p223:rxn type="👍">
                <p223:instance time="2024-05-08T16:42:57.442" authorId="{102491C2-87C7-62CE-0864-1AAEF74EC911}"/>
              </p223:rxn>
            </p223:reactions>
          </p:ext>
        </p188:extLst>
      </p188:reply>
    </p188:replyLst>
    <p188:txBody>
      <a:bodyPr/>
      <a:lstStyle/>
      <a:p>
        <a:r>
          <a:rPr lang="en-US"/>
          <a:t>[@Alissa Scott] [@Emily Ruge] title updated as per previous slide; please reformat as appropriate!</a:t>
        </a:r>
      </a:p>
    </p188:txBody>
  </p188:cm>
</p188:cmLst>
</file>

<file path=ppt/comments/modernComment_7FE4E34F_A660B985.xml><?xml version="1.0" encoding="utf-8"?>
<p188:cmLst xmlns:a="http://schemas.openxmlformats.org/drawingml/2006/main" xmlns:r="http://schemas.openxmlformats.org/officeDocument/2006/relationships" xmlns:p188="http://schemas.microsoft.com/office/powerpoint/2018/8/main">
  <p188:cm id="{5CA2C232-D63F-47BD-9815-3BB524CA3233}" authorId="{102491C2-87C7-62CE-0864-1AAEF74EC911}" status="resolved" created="2024-05-01T13:45:20.880">
    <ac:deMkLst xmlns:ac="http://schemas.microsoft.com/office/drawing/2013/main/command">
      <pc:docMk xmlns:pc="http://schemas.microsoft.com/office/powerpoint/2013/main/command"/>
      <pc:sldMk xmlns:pc="http://schemas.microsoft.com/office/powerpoint/2013/main/command" cId="2791356805" sldId="2145706831"/>
      <ac:picMk id="7" creationId="{4319A73E-4BDF-2D9C-2BD0-7B30E42D2E8A}"/>
    </ac:deMkLst>
    <p188:replyLst>
      <p188:reply id="{DE1C1A80-0EAC-4D70-B045-0786BD9F802C}" authorId="{832B282F-07C2-E281-2808-2E1D6B15BE16}" created="2024-05-02T15:38:54.840">
        <p188:txBody>
          <a:bodyPr/>
          <a:lstStyle/>
          <a:p>
            <a:r>
              <a:rPr lang="en-US"/>
              <a:t>Redraw done. Needs slide title, please.</a:t>
            </a:r>
          </a:p>
        </p188:txBody>
        <p188:extLst>
          <p:ext xmlns:p="http://schemas.openxmlformats.org/presentationml/2006/main" uri="{57CB4572-C831-44C2-8A1C-0ADB6CCDFE69}">
            <p223:reactions xmlns:p223="http://schemas.microsoft.com/office/powerpoint/2022/03/main">
              <p223:rxn type="👍">
                <p223:instance time="2024-05-02T17:20:57.610" authorId="{102491C2-87C7-62CE-0864-1AAEF74EC911}"/>
              </p223:rxn>
            </p223:reactions>
          </p:ext>
        </p188:extLst>
      </p188:reply>
      <p188:reply id="{40B4DA6A-431C-4A4A-A84F-2076B0F8DE19}" authorId="{102491C2-87C7-62CE-0864-1AAEF74EC911}" created="2024-05-02T17:21:01.724">
        <p188:txBody>
          <a:bodyPr/>
          <a:lstStyle/>
          <a:p>
            <a:r>
              <a:rPr lang="en-US"/>
              <a:t>[@Emily Ruge] done!</a:t>
            </a:r>
          </a:p>
        </p188:txBody>
      </p188:reply>
    </p188:replyLst>
    <p188:txBody>
      <a:bodyPr/>
      <a:lstStyle/>
      <a:p>
        <a:r>
          <a:rPr lang="en-US"/>
          <a:t>[@Alissa Scott] [@Emily Ruge] needs redraw</a:t>
        </a:r>
      </a:p>
    </p188:txBody>
  </p188:cm>
  <p188:cm id="{94D298C1-508D-45DB-BBE4-7CDE42F2F3BD}" authorId="{102491C2-87C7-62CE-0864-1AAEF74EC911}" status="resolved" created="2024-05-01T15:07:15.459" complete="100000">
    <ac:deMkLst xmlns:ac="http://schemas.microsoft.com/office/drawing/2013/main/command">
      <pc:docMk xmlns:pc="http://schemas.microsoft.com/office/powerpoint/2013/main/command"/>
      <pc:sldMk xmlns:pc="http://schemas.microsoft.com/office/powerpoint/2013/main/command" cId="2791356805" sldId="2145706831"/>
      <ac:spMk id="5" creationId="{D4DEA0A4-65A8-52F8-0632-5610EE15BCF2}"/>
    </ac:deMkLst>
    <p188:replyLst>
      <p188:reply id="{A36DAEC1-5DF5-F44A-B3CE-807C4C5C9E41}" authorId="{4365CE58-9231-F8F0-B98D-4337F74E0B0C}" created="2024-05-08T11:48:14.425">
        <p188:txBody>
          <a:bodyPr/>
          <a:lstStyle/>
          <a:p>
            <a:r>
              <a:rPr lang="en-US"/>
              <a:t>Yes
</a:t>
            </a:r>
          </a:p>
        </p188:txBody>
      </p188:reply>
    </p188:replyLst>
    <p188:txBody>
      <a:bodyPr/>
      <a:lstStyle/>
      <a:p>
        <a:r>
          <a:rPr lang="en-US"/>
          <a:t>Dr. Bailey, can you please confirm that NSR means normal sinus rhythm?</a:t>
        </a:r>
      </a:p>
    </p188:txBody>
  </p188:cm>
  <p188:cm id="{D4D515F5-AEBC-4177-A5E0-F21BFBE8F0C9}" authorId="{102491C2-87C7-62CE-0864-1AAEF74EC911}" status="resolved" created="2024-05-01T15:08:41.852" complete="100000">
    <ac:deMkLst xmlns:ac="http://schemas.microsoft.com/office/drawing/2013/main/command">
      <pc:docMk xmlns:pc="http://schemas.microsoft.com/office/powerpoint/2013/main/command"/>
      <pc:sldMk xmlns:pc="http://schemas.microsoft.com/office/powerpoint/2013/main/command" cId="2791356805" sldId="2145706831"/>
      <ac:spMk id="5" creationId="{D4DEA0A4-65A8-52F8-0632-5610EE15BCF2}"/>
    </ac:deMkLst>
    <p188:replyLst>
      <p188:reply id="{1234C790-442A-D44C-A65B-D7E34A2C83A9}" authorId="{4365CE58-9231-F8F0-B98D-4337F74E0B0C}" created="2024-05-08T11:48:34.478">
        <p188:txBody>
          <a:bodyPr/>
          <a:lstStyle/>
          <a:p>
            <a:r>
              <a:rPr lang="en-US"/>
              <a:t>Clinical trials that are not available universally</a:t>
            </a:r>
          </a:p>
        </p188:txBody>
      </p188:reply>
    </p188:replyLst>
    <p188:txBody>
      <a:bodyPr/>
      <a:lstStyle/>
      <a:p>
        <a:r>
          <a:rPr lang="en-US"/>
          <a:t>Dr. Bailey, can you confirm what the (*) stands for after "investigational studies"</a:t>
        </a:r>
      </a:p>
    </p188:txBody>
  </p188:cm>
  <p188:cm id="{ED705B7B-50EF-44A2-9A1E-DECC1CAE2FA6}" authorId="{102491C2-87C7-62CE-0864-1AAEF74EC911}" status="resolved" created="2024-05-08T14:19:51.831" complete="100000">
    <pc:sldMkLst xmlns:pc="http://schemas.microsoft.com/office/powerpoint/2013/main/command">
      <pc:docMk/>
      <pc:sldMk cId="2791356805" sldId="2145706831"/>
    </pc:sldMkLst>
    <p188:replyLst>
      <p188:reply id="{ABCB928D-29BE-441A-ABF0-88B38B2692F3}" authorId="{013BE2D3-A7D5-43E8-60B1-318FC945058D}" created="2024-05-08T14:27:06.921">
        <p188:txBody>
          <a:bodyPr/>
          <a:lstStyle/>
          <a:p>
            <a:r>
              <a:rPr lang="en-US"/>
              <a:t>Looks great!</a:t>
            </a:r>
          </a:p>
        </p188:txBody>
        <p188:extLst>
          <p:ext xmlns:p="http://schemas.openxmlformats.org/presentationml/2006/main" uri="{57CB4572-C831-44C2-8A1C-0ADB6CCDFE69}">
            <p223:reactions xmlns:p223="http://schemas.microsoft.com/office/powerpoint/2022/03/main">
              <p223:rxn type="👍">
                <p223:instance time="2024-05-08T16:43:31.940" authorId="{102491C2-87C7-62CE-0864-1AAEF74EC911}"/>
              </p223:rxn>
            </p223:reactions>
          </p:ext>
        </p188:extLst>
      </p188:reply>
    </p188:replyLst>
    <p188:txBody>
      <a:bodyPr/>
      <a:lstStyle/>
      <a:p>
        <a:r>
          <a:rPr lang="en-US"/>
          <a:t>[@Alissa Scott] [@Emily Ruge] rather than adding the above asterisk to the footnotes, I expanded the "investigational studies" box.  I thought otherwise it would look a little too busy down there.  Let me know what you think?</a:t>
        </a:r>
      </a:p>
    </p188:txBody>
  </p188:cm>
</p188:cmLst>
</file>

<file path=ppt/comments/modernComment_7FE4E350_31B6900A.xml><?xml version="1.0" encoding="utf-8"?>
<p188:cmLst xmlns:a="http://schemas.openxmlformats.org/drawingml/2006/main" xmlns:r="http://schemas.openxmlformats.org/officeDocument/2006/relationships" xmlns:p188="http://schemas.microsoft.com/office/powerpoint/2018/8/main">
  <p188:cm id="{8F0758BC-45F2-CD4E-ADC4-832A6F505E57}" authorId="{A2C2ED0D-D288-3677-9435-09E8DC947D8C}" status="resolved" created="2024-05-03T20:40:22.662" complete="100000">
    <pc:sldMkLst xmlns:pc="http://schemas.microsoft.com/office/powerpoint/2013/main/command">
      <pc:docMk/>
      <pc:sldMk cId="3935025478" sldId="763"/>
    </pc:sldMkLst>
    <p188:txBody>
      <a:bodyPr/>
      <a:lstStyle/>
      <a:p>
        <a:r>
          <a:rPr lang="en-US"/>
          <a:t>I added this slide in case there’s interest.</a:t>
        </a:r>
      </a:p>
    </p188:txBody>
  </p188:cm>
  <p188:cm id="{72521617-5108-44E0-861A-F9A31DAB0AC2}" authorId="{102491C2-87C7-62CE-0864-1AAEF74EC911}" status="resolved" created="2024-05-06T14:19:14.798" complete="100000">
    <pc:sldMkLst xmlns:pc="http://schemas.microsoft.com/office/powerpoint/2013/main/command">
      <pc:docMk/>
      <pc:sldMk cId="3935025478" sldId="763"/>
    </pc:sldMkLst>
    <p188:txBody>
      <a:bodyPr/>
      <a:lstStyle/>
      <a:p>
        <a:r>
          <a:rPr lang="en-US"/>
          <a:t>[@Alissa Scott] [@Emily Ruge] new slides (26, 27) from Dr. Gluckman that need redraw; also need references added to end</a:t>
        </a:r>
      </a:p>
    </p188:txBody>
  </p188:cm>
  <p188:cm id="{F3EBD154-0F07-4DF5-92E4-7EE8BD9EF028}" authorId="{102491C2-87C7-62CE-0864-1AAEF74EC911}" status="resolved" created="2024-05-06T14:21:53.183" complete="100000">
    <pc:sldMkLst xmlns:pc="http://schemas.microsoft.com/office/powerpoint/2013/main/command">
      <pc:docMk/>
      <pc:sldMk cId="3935025478" sldId="763"/>
    </pc:sldMkLst>
    <p188:replyLst>
      <p188:reply id="{A4CACBB1-88E6-0740-A010-EADFF1EFA60C}" authorId="{4365CE58-9231-F8F0-B98D-4337F74E0B0C}" created="2024-05-08T11:49:03.159">
        <p188:txBody>
          <a:bodyPr/>
          <a:lstStyle/>
          <a:p>
            <a:r>
              <a:rPr lang="en-US"/>
              <a:t>Agree.  I can fly through</a:t>
            </a:r>
          </a:p>
        </p188:txBody>
      </p188:reply>
    </p188:replyLst>
    <p188:txBody>
      <a:bodyPr/>
      <a:lstStyle/>
      <a:p>
        <a:r>
          <a:rPr lang="en-US"/>
          <a:t>Dr. Bailey, I think these are interesting slides (26, 27) to include, but the presentation is already leaning quite long (supposed to be an hour and is &gt;60 slides already), so I think you can mention these slides but don't need to focus on them </a:t>
        </a:r>
      </a:p>
    </p188:txBody>
  </p188:cm>
</p188:cmLst>
</file>

<file path=ppt/comments/modernComment_7FE4E351_3F1829F7.xml><?xml version="1.0" encoding="utf-8"?>
<p188:cmLst xmlns:a="http://schemas.openxmlformats.org/drawingml/2006/main" xmlns:r="http://schemas.openxmlformats.org/officeDocument/2006/relationships" xmlns:p188="http://schemas.microsoft.com/office/powerpoint/2018/8/main">
  <p188:cm id="{2DA9285F-8BA2-4E60-9706-6401853F577A}" authorId="{102491C2-87C7-62CE-0864-1AAEF74EC911}" status="resolved" created="2024-05-01T13:46:14.495">
    <pc:sldMkLst xmlns:pc="http://schemas.microsoft.com/office/powerpoint/2013/main/command">
      <pc:docMk/>
      <pc:sldMk cId="1987810681" sldId="2145706795"/>
    </pc:sldMkLst>
    <p188:txBody>
      <a:bodyPr/>
      <a:lstStyle/>
      <a:p>
        <a:r>
          <a:rPr lang="en-US"/>
          <a:t>[@Alissa Scott] [@Emily Ruge] needs redraw</a:t>
        </a:r>
      </a:p>
    </p188:txBody>
  </p188:cm>
  <p188:cm id="{9983CAC3-18EA-407F-811F-7824D51C7CF3}" authorId="{102491C2-87C7-62CE-0864-1AAEF74EC911}" status="resolved" created="2024-05-02T17:51:15.803">
    <pc:sldMkLst xmlns:pc="http://schemas.microsoft.com/office/powerpoint/2013/main/command">
      <pc:docMk/>
      <pc:sldMk cId="1987810681" sldId="2145706795"/>
    </pc:sldMkLst>
    <p188:replyLst>
      <p188:reply id="{643B421A-52B4-4BC4-9149-A5DF0785796C}" authorId="{832B282F-07C2-E281-2808-2E1D6B15BE16}" created="2024-05-02T18:58:28.758">
        <p188:txBody>
          <a:bodyPr/>
          <a:lstStyle/>
          <a:p>
            <a:r>
              <a:rPr lang="en-US"/>
              <a:t>I see what you mean. This reads like 2 tables butted against each other, but I don't know enough about the content. Might be worth checking with faculty.</a:t>
            </a:r>
          </a:p>
        </p188:txBody>
        <p188:extLst>
          <p:ext xmlns:p="http://schemas.openxmlformats.org/presentationml/2006/main" uri="{57CB4572-C831-44C2-8A1C-0ADB6CCDFE69}">
            <p223:reactions xmlns:p223="http://schemas.microsoft.com/office/powerpoint/2022/03/main">
              <p223:rxn type="👍">
                <p223:instance time="2024-05-02T19:32:56.066" authorId="{8B1920B1-70FE-4501-3F83-99BC017987A3}"/>
              </p223:rxn>
            </p223:reactions>
          </p:ext>
        </p188:extLst>
      </p188:reply>
    </p188:replyLst>
    <p188:txBody>
      <a:bodyPr/>
      <a:lstStyle/>
      <a:p>
        <a:r>
          <a:rPr lang="en-US"/>
          <a:t>[@Emily Ruge] I find this table a little confusing.  I *think* it makes more sense to put the CDMMT column first</a:t>
        </a:r>
      </a:p>
    </p188:txBody>
  </p188:cm>
  <p188:cm id="{F3C9482C-8C2B-4AF0-AB59-D7D37042A465}" authorId="{8B1920B1-70FE-4501-3F83-99BC017987A3}" status="resolved" created="2024-05-03T17:06:45.192" complete="100000">
    <pc:sldMkLst xmlns:pc="http://schemas.microsoft.com/office/powerpoint/2013/main/command">
      <pc:docMk/>
      <pc:sldMk cId="1987810681" sldId="2145706795"/>
    </pc:sldMkLst>
    <p188:replyLst>
      <p188:reply id="{C2CE2B2B-2712-BA4D-84AD-E75C4D49C3A3}" authorId="{4365CE58-9231-F8F0-B98D-4337F74E0B0C}" created="2024-05-08T11:50:06.042">
        <p188:txBody>
          <a:bodyPr/>
          <a:lstStyle/>
          <a:p>
            <a:r>
              <a:rPr lang="en-US"/>
              <a:t>Sure</a:t>
            </a:r>
          </a:p>
        </p188:txBody>
      </p188:reply>
    </p188:replyLst>
    <p188:txBody>
      <a:bodyPr/>
      <a:lstStyle/>
      <a:p>
        <a:r>
          <a:rPr lang="en-US"/>
          <a:t>Dr. Bailey, I find this table a little bit confusing; what are your thoughts on putting the CDMMT column first, and possibly combing the outcomes/% change column (ie having it read: 42% decrease in CV death or HF hospitalization; 25% decrease in death; etc.)?</a:t>
        </a:r>
      </a:p>
    </p188:txBody>
  </p188:cm>
  <p188:cm id="{4D0D483B-A63D-421B-8472-F5D23C52BBEA}" authorId="{102491C2-87C7-62CE-0864-1AAEF74EC911}" status="resolved" created="2024-05-08T14:26:51.749" complete="100000">
    <pc:sldMkLst xmlns:pc="http://schemas.microsoft.com/office/powerpoint/2013/main/command">
      <pc:docMk/>
      <pc:sldMk cId="1058548215" sldId="2145706833"/>
    </pc:sldMkLst>
    <p188:txBody>
      <a:bodyPr/>
      <a:lstStyle/>
      <a:p>
        <a:r>
          <a:rPr lang="en-US"/>
          <a:t>[@Alissa Scott] [@Emily Ruge] see above; can you move the CDMMT column to be first?  It would not have a heading in the dark blue row.  This effects another slide later in the presentation, as well</a:t>
        </a:r>
      </a:p>
    </p188:txBody>
  </p188:cm>
</p188:cmLst>
</file>

<file path=ppt/comments/modernComment_7FE4E352_C4A7C180.xml><?xml version="1.0" encoding="utf-8"?>
<p188:cmLst xmlns:a="http://schemas.openxmlformats.org/drawingml/2006/main" xmlns:r="http://schemas.openxmlformats.org/officeDocument/2006/relationships" xmlns:p188="http://schemas.microsoft.com/office/powerpoint/2018/8/main">
  <p188:cm id="{35B787DD-4375-4AA9-8ECC-58B642ABA375}" authorId="{102491C2-87C7-62CE-0864-1AAEF74EC911}" status="resolved" created="2024-05-08T14:28:36.414" complete="100000">
    <pc:sldMkLst xmlns:pc="http://schemas.microsoft.com/office/powerpoint/2013/main/command">
      <pc:docMk/>
      <pc:sldMk cId="3299328384" sldId="2145706834"/>
    </pc:sldMkLst>
    <p188:txBody>
      <a:bodyPr/>
      <a:lstStyle/>
      <a:p>
        <a:r>
          <a:rPr lang="en-US"/>
          <a:t>[@Alissa Scott] [@Emily Ruge] new slide, please reformat</a:t>
        </a:r>
      </a:p>
    </p188:txBody>
    <p188:extLst>
      <p:ext xmlns:p="http://schemas.openxmlformats.org/presentationml/2006/main" uri="{57CB4572-C831-44C2-8A1C-0ADB6CCDFE69}">
        <p223:reactions xmlns:p223="http://schemas.microsoft.com/office/powerpoint/2022/03/main">
          <p223:rxn type="👍">
            <p223:instance time="2024-05-08T17:15:15.032" authorId="{013BE2D3-A7D5-43E8-60B1-318FC945058D}"/>
          </p223:rxn>
        </p223:reactions>
      </p:ext>
    </p188:extLst>
  </p188:cm>
</p188:cmLst>
</file>

<file path=ppt/comments/modernComment_7FE4E354_97DDF063.xml><?xml version="1.0" encoding="utf-8"?>
<p188:cmLst xmlns:a="http://schemas.openxmlformats.org/drawingml/2006/main" xmlns:r="http://schemas.openxmlformats.org/officeDocument/2006/relationships" xmlns:p188="http://schemas.microsoft.com/office/powerpoint/2018/8/main">
  <p188:cm id="{8B7ADF83-7E37-4D02-B2F2-18EB1102640D}" authorId="{8B1920B1-70FE-4501-3F83-99BC017987A3}" status="resolved" created="2024-05-01T17:33:39.422" complete="100000">
    <pc:sldMkLst xmlns:pc="http://schemas.microsoft.com/office/powerpoint/2013/main/command">
      <pc:docMk/>
      <pc:sldMk cId="1676978202" sldId="5274"/>
    </pc:sldMkLst>
    <p188:replyLst>
      <p188:reply id="{CFD2041D-7C4E-484A-93E7-EAD6E215ECC3}" authorId="{4365CE58-9231-F8F0-B98D-4337F74E0B0C}" created="2024-05-08T11:58:09.873">
        <p188:txBody>
          <a:bodyPr/>
          <a:lstStyle/>
          <a:p>
            <a:r>
              <a:rPr lang="en-US"/>
              <a:t>OK but this should be EF &lt;40% not 12%</a:t>
            </a:r>
          </a:p>
        </p188:txBody>
      </p188:reply>
      <p188:reply id="{9E583C3A-692D-40F1-AD12-E32711A56B0D}" authorId="{102491C2-87C7-62CE-0864-1AAEF74EC911}" created="2024-05-08T14:49:31.048">
        <p188:txBody>
          <a:bodyPr/>
          <a:lstStyle/>
          <a:p>
            <a:r>
              <a:rPr lang="en-US"/>
              <a:t>Great catch, thank you!  </a:t>
            </a:r>
          </a:p>
        </p188:txBody>
      </p188:reply>
    </p188:replyLst>
    <p188:txBody>
      <a:bodyPr/>
      <a:lstStyle/>
      <a:p>
        <a:r>
          <a:rPr lang="en-US"/>
          <a:t>Dr. Bailey, I have added this slide to fit with our overall bootcamp theme of tying in population health/value-based care metrics</a:t>
        </a:r>
      </a:p>
    </p188:txBody>
    <p188:extLst>
      <p:ext xmlns:p="http://schemas.openxmlformats.org/presentationml/2006/main" uri="{57CB4572-C831-44C2-8A1C-0ADB6CCDFE69}">
        <p223:reactions xmlns:p223="http://schemas.microsoft.com/office/powerpoint/2022/03/main">
          <p223:rxn type="👍">
            <p223:instance time="2024-05-08T11:56:52.157" authorId="{4365CE58-9231-F8F0-B98D-4337F74E0B0C}"/>
          </p223:rxn>
        </p223:reactions>
      </p:ext>
    </p188:extLst>
  </p188:cm>
</p188:cmLst>
</file>

<file path=ppt/comments/modernComment_7FE4E355_F2DC096E.xml><?xml version="1.0" encoding="utf-8"?>
<p188:cmLst xmlns:a="http://schemas.openxmlformats.org/drawingml/2006/main" xmlns:r="http://schemas.openxmlformats.org/officeDocument/2006/relationships" xmlns:p188="http://schemas.microsoft.com/office/powerpoint/2018/8/main">
  <p188:cm id="{E9E37762-1DA6-4141-9AF4-11A7ED19799A}" authorId="{102491C2-87C7-62CE-0864-1AAEF74EC911}" status="resolved" created="2024-05-01T14:11:30.002" complete="100000">
    <pc:sldMkLst xmlns:pc="http://schemas.microsoft.com/office/powerpoint/2013/main/command">
      <pc:docMk/>
      <pc:sldMk cId="1210798141" sldId="2145706765"/>
    </pc:sldMkLst>
    <p188:txBody>
      <a:bodyPr/>
      <a:lstStyle/>
      <a:p>
        <a:r>
          <a:rPr lang="en-US"/>
          <a:t>Dr. Bailey, I moved this to the end of the section</a:t>
        </a:r>
      </a:p>
    </p188:txBody>
    <p188:extLst>
      <p:ext xmlns:p="http://schemas.openxmlformats.org/presentationml/2006/main" uri="{57CB4572-C831-44C2-8A1C-0ADB6CCDFE69}">
        <p223:reactions xmlns:p223="http://schemas.microsoft.com/office/powerpoint/2022/03/main">
          <p223:rxn type="👍">
            <p223:instance time="2024-05-08T11:58:16.304" authorId="{4365CE58-9231-F8F0-B98D-4337F74E0B0C}"/>
          </p223:rxn>
        </p223:reactions>
      </p:ext>
    </p188:extLst>
  </p188:cm>
  <p188:cm id="{80FA6DB4-5D13-49DA-AB2B-E66B0AC2349E}" authorId="{102491C2-87C7-62CE-0864-1AAEF74EC911}" status="resolved" created="2024-05-08T14:51:47.253" complete="100000">
    <pc:sldMkLst xmlns:pc="http://schemas.microsoft.com/office/powerpoint/2013/main/command">
      <pc:docMk/>
      <pc:sldMk cId="4074506606" sldId="2145706837"/>
    </pc:sldMkLst>
    <p188:txBody>
      <a:bodyPr/>
      <a:lstStyle/>
      <a:p>
        <a:r>
          <a:rPr lang="en-US"/>
          <a:t>[@Alissa Scott] [@Emily Ruge] new slide, reformat as needed</a:t>
        </a:r>
      </a:p>
    </p188:txBody>
    <p188:extLst>
      <p:ext xmlns:p="http://schemas.openxmlformats.org/presentationml/2006/main" uri="{57CB4572-C831-44C2-8A1C-0ADB6CCDFE69}">
        <p223:reactions xmlns:p223="http://schemas.microsoft.com/office/powerpoint/2022/03/main">
          <p223:rxn type="👍">
            <p223:instance time="2024-05-08T17:16:06.088" authorId="{013BE2D3-A7D5-43E8-60B1-318FC945058D}"/>
          </p223:rxn>
        </p223:reactions>
      </p:ext>
    </p188:extLst>
  </p188:cm>
</p188:cmLst>
</file>

<file path=ppt/comments/modernComment_7FE4E356_E1BAAECA.xml><?xml version="1.0" encoding="utf-8"?>
<p188:cmLst xmlns:a="http://schemas.openxmlformats.org/drawingml/2006/main" xmlns:r="http://schemas.openxmlformats.org/officeDocument/2006/relationships" xmlns:p188="http://schemas.microsoft.com/office/powerpoint/2018/8/main">
  <p188:cm id="{4AEF04C4-16BE-604F-86D1-16A738A682A9}" authorId="{A2C2ED0D-D288-3677-9435-09E8DC947D8C}" status="resolved" created="2024-05-03T20:55:01.076" complete="100000">
    <pc:sldMkLst xmlns:pc="http://schemas.microsoft.com/office/powerpoint/2013/main/command">
      <pc:docMk/>
      <pc:sldMk cId="139143108" sldId="2145706803"/>
    </pc:sldMkLst>
    <p188:replyLst>
      <p188:reply id="{521D1E96-7327-414B-8992-9B7918A16CAB}" authorId="{4365CE58-9231-F8F0-B98D-4337F74E0B0C}" created="2024-05-07T03:00:46.163">
        <p188:txBody>
          <a:bodyPr/>
          <a:lstStyle/>
          <a:p>
            <a:r>
              <a:rPr lang="en-US"/>
              <a:t>Changed to 100.  Thx!</a:t>
            </a:r>
          </a:p>
        </p188:txBody>
      </p188:reply>
    </p188:replyLst>
    <p188:txBody>
      <a:bodyPr/>
      <a:lstStyle/>
      <a:p>
        <a:r>
          <a:rPr lang="en-US"/>
          <a:t>Should this instead say “increase metoprolol succinate to 200 mg/day”?  He was on 100 mg/day on the prior slide.</a:t>
        </a:r>
      </a:p>
    </p188:txBody>
  </p188:cm>
</p188:cmLst>
</file>

<file path=ppt/comments/modernComment_7FE4E357_A57C4930.xml><?xml version="1.0" encoding="utf-8"?>
<p188:cmLst xmlns:a="http://schemas.openxmlformats.org/drawingml/2006/main" xmlns:r="http://schemas.openxmlformats.org/officeDocument/2006/relationships" xmlns:p188="http://schemas.microsoft.com/office/powerpoint/2018/8/main">
  <p188:cm id="{01E5F991-63B6-4761-8440-E62BD4981640}" authorId="{102491C2-87C7-62CE-0864-1AAEF74EC911}" status="resolved" created="2024-05-01T13:51:14.374">
    <pc:sldMkLst xmlns:pc="http://schemas.microsoft.com/office/powerpoint/2013/main/command">
      <pc:docMk/>
      <pc:sldMk cId="2746542513" sldId="2145706711"/>
    </pc:sldMkLst>
    <p188:replyLst>
      <p188:reply id="{44E47B2F-A560-4415-94B9-779C10B4DB64}" authorId="{832B282F-07C2-E281-2808-2E1D6B15BE16}" created="2024-05-03T18:25:33.590">
        <p188:txBody>
          <a:bodyPr/>
          <a:lstStyle/>
          <a:p>
            <a:r>
              <a:rPr lang="en-US"/>
              <a:t>Done</a:t>
            </a:r>
          </a:p>
        </p188:txBody>
      </p188:reply>
    </p188:replyLst>
    <p188:txBody>
      <a:bodyPr/>
      <a:lstStyle/>
      <a:p>
        <a:r>
          <a:rPr lang="en-US"/>
          <a:t>[@Alissa Scott] [@Emily Ruge] needs redraw</a:t>
        </a:r>
      </a:p>
    </p188:txBody>
  </p188:cm>
  <p188:cm id="{E7506361-A742-48B2-937E-4407D198424B}" authorId="{102491C2-87C7-62CE-0864-1AAEF74EC911}" status="resolved" created="2024-05-01T14:13:48.535" complete="100000">
    <pc:sldMkLst xmlns:pc="http://schemas.microsoft.com/office/powerpoint/2013/main/command">
      <pc:docMk/>
      <pc:sldMk cId="2746542513" sldId="2145706711"/>
    </pc:sldMkLst>
    <p188:replyLst>
      <p188:reply id="{75567F85-AB7E-EC48-9A05-972E26165AB0}" authorId="{4365CE58-9231-F8F0-B98D-4337F74E0B0C}" created="2024-05-08T11:56:27.074">
        <p188:txBody>
          <a:bodyPr/>
          <a:lstStyle/>
          <a:p>
            <a:r>
              <a:rPr lang="en-US"/>
              <a:t>I think it’s broadly applicable.  Leave as is</a:t>
            </a:r>
          </a:p>
        </p188:txBody>
      </p188:reply>
    </p188:replyLst>
    <p188:txBody>
      <a:bodyPr/>
      <a:lstStyle/>
      <a:p>
        <a:r>
          <a:rPr lang="en-US"/>
          <a:t>Dr. Bailey, I moved this slide around slightly, too.  I know that this refers specifically to HFpEF, so I am just wondering: should we move this to the HFpEF subsection, or is it broadly applicable to the overall guidelines of GDMT/optimizing for patients with HF (regardless of subtype)?</a:t>
        </a:r>
      </a:p>
    </p188:txBody>
  </p188:cm>
</p188:cmLst>
</file>

<file path=ppt/comments/modernComment_9B0_A7113A5F.xml><?xml version="1.0" encoding="utf-8"?>
<p188:cmLst xmlns:a="http://schemas.openxmlformats.org/drawingml/2006/main" xmlns:r="http://schemas.openxmlformats.org/officeDocument/2006/relationships" xmlns:p188="http://schemas.microsoft.com/office/powerpoint/2018/8/main">
  <p188:cm id="{315F743B-D487-40E3-9066-6D69218B4625}" authorId="{102491C2-87C7-62CE-0864-1AAEF74EC911}" status="resolved" created="2024-05-01T13:48:46.072" complete="100000">
    <pc:sldMkLst xmlns:pc="http://schemas.microsoft.com/office/powerpoint/2013/main/command">
      <pc:docMk/>
      <pc:sldMk cId="2802924127" sldId="2480"/>
    </pc:sldMkLst>
    <p188:replyLst>
      <p188:reply id="{9520DE7D-92CE-4AE4-BCEE-BB3CEBADB60D}" authorId="{832B282F-07C2-E281-2808-2E1D6B15BE16}" created="2024-05-03T14:42:31.484">
        <p188:txBody>
          <a:bodyPr/>
          <a:lstStyle/>
          <a:p>
            <a:r>
              <a:rPr lang="en-US"/>
              <a:t>Done</a:t>
            </a:r>
          </a:p>
        </p188:txBody>
      </p188:reply>
    </p188:replyLst>
    <p188:txBody>
      <a:bodyPr/>
      <a:lstStyle/>
      <a:p>
        <a:r>
          <a:rPr lang="en-US"/>
          <a:t>[@Alissa Scott] [@Emily Ruge] needs redraw</a:t>
        </a:r>
      </a:p>
    </p188:txBody>
  </p188:cm>
</p188:cmLst>
</file>

<file path=ppt/comments/modernComment_9BF_94410D6E.xml><?xml version="1.0" encoding="utf-8"?>
<p188:cmLst xmlns:a="http://schemas.openxmlformats.org/drawingml/2006/main" xmlns:r="http://schemas.openxmlformats.org/officeDocument/2006/relationships" xmlns:p188="http://schemas.microsoft.com/office/powerpoint/2018/8/main">
  <p188:cm id="{0716CFC9-139A-4EDD-BA0F-9DB7EC80706A}" authorId="{102491C2-87C7-62CE-0864-1AAEF74EC911}" status="resolved" created="2024-05-01T13:45:39.929" complete="100000">
    <pc:sldMkLst xmlns:pc="http://schemas.microsoft.com/office/powerpoint/2013/main/command">
      <pc:docMk/>
      <pc:sldMk cId="2487291246" sldId="2495"/>
    </pc:sldMkLst>
    <p188:replyLst>
      <p188:reply id="{A1E36E3A-5CC3-4B85-84C1-B9A0E0D52F8C}" authorId="{832B282F-07C2-E281-2808-2E1D6B15BE16}" created="2024-05-02T17:20:08.879">
        <p188:txBody>
          <a:bodyPr/>
          <a:lstStyle/>
          <a:p>
            <a:r>
              <a:rPr lang="en-US"/>
              <a:t>[@Ariel Reinish] I used the cited reference to figure out what the lines represent (placebo/dapa). Can you please double check?</a:t>
            </a:r>
          </a:p>
        </p188:txBody>
        <p188:extLst>
          <p:ext xmlns:p="http://schemas.openxmlformats.org/presentationml/2006/main" uri="{57CB4572-C831-44C2-8A1C-0ADB6CCDFE69}">
            <p223:reactions xmlns:p223="http://schemas.microsoft.com/office/powerpoint/2022/03/main">
              <p223:rxn type="👍">
                <p223:instance time="2024-05-02T17:21:57.452" authorId="{102491C2-87C7-62CE-0864-1AAEF74EC911}"/>
              </p223:rxn>
            </p223:reactions>
          </p:ext>
        </p188:extLst>
      </p188:reply>
      <p188:reply id="{221C6B1D-A3E4-42EB-A65A-0F2A4CF6449B}" authorId="{102491C2-87C7-62CE-0864-1AAEF74EC911}" created="2024-05-02T17:22:06.689">
        <p188:txBody>
          <a:bodyPr/>
          <a:lstStyle/>
          <a:p>
            <a:r>
              <a:rPr lang="en-US"/>
              <a:t>Confirmed, [@Emily Ruge]!</a:t>
            </a:r>
          </a:p>
        </p188:txBody>
      </p188:reply>
    </p188:replyLst>
    <p188:txBody>
      <a:bodyPr/>
      <a:lstStyle/>
      <a:p>
        <a:r>
          <a:rPr lang="en-US"/>
          <a:t>[@Alissa Scott] [@Emily Ruge] needs redraw</a:t>
        </a:r>
      </a:p>
    </p188:txBody>
  </p188:cm>
</p188:cmLst>
</file>

<file path=ppt/comments/modernComment_9CE_5D13D3CF.xml><?xml version="1.0" encoding="utf-8"?>
<p188:cmLst xmlns:a="http://schemas.openxmlformats.org/drawingml/2006/main" xmlns:r="http://schemas.openxmlformats.org/officeDocument/2006/relationships" xmlns:p188="http://schemas.microsoft.com/office/powerpoint/2018/8/main">
  <p188:cm id="{11C948DB-0199-334C-A4F1-188A9F95ECF4}" authorId="{A2C2ED0D-D288-3677-9435-09E8DC947D8C}" status="resolved" created="2024-05-03T20:53:06.755" complete="100000">
    <pc:sldMkLst xmlns:pc="http://schemas.microsoft.com/office/powerpoint/2013/main/command">
      <pc:docMk/>
      <pc:sldMk cId="1561580495" sldId="2510"/>
    </pc:sldMkLst>
    <p188:txBody>
      <a:bodyPr/>
      <a:lstStyle/>
      <a:p>
        <a:r>
          <a:rPr lang="en-US"/>
          <a:t>I added this slide in case there’s interest.</a:t>
        </a:r>
      </a:p>
    </p188:txBody>
  </p188:cm>
  <p188:cm id="{42BCEBFD-7E51-4969-BE00-0C8F83B965EF}" authorId="{013BE2D3-A7D5-43E8-60B1-318FC945058D}" status="resolved" created="2024-05-07T18:56:48.391" complete="100000">
    <pc:sldMkLst xmlns:pc="http://schemas.microsoft.com/office/powerpoint/2013/main/command">
      <pc:docMk/>
      <pc:sldMk cId="1561580495" sldId="2510"/>
    </pc:sldMkLst>
    <p188:txBody>
      <a:bodyPr/>
      <a:lstStyle/>
      <a:p>
        <a:r>
          <a:rPr lang="en-US"/>
          <a:t>Redrawn. Added content from previous slide (now hidden).</a:t>
        </a:r>
      </a:p>
    </p188:txBody>
    <p188:extLst>
      <p:ext xmlns:p="http://schemas.openxmlformats.org/presentationml/2006/main" uri="{57CB4572-C831-44C2-8A1C-0ADB6CCDFE69}">
        <p223:reactions xmlns:p223="http://schemas.microsoft.com/office/powerpoint/2022/03/main">
          <p223:rxn type="👍">
            <p223:instance time="2024-05-07T18:58:26.696" authorId="{102491C2-87C7-62CE-0864-1AAEF74EC911}"/>
          </p223:rxn>
        </p223:reactions>
      </p:ext>
    </p188:extLst>
  </p188:cm>
</p188:cmLst>
</file>

<file path=ppt/comments/modernComment_9DB_3F037D0F.xml><?xml version="1.0" encoding="utf-8"?>
<p188:cmLst xmlns:a="http://schemas.openxmlformats.org/drawingml/2006/main" xmlns:r="http://schemas.openxmlformats.org/officeDocument/2006/relationships" xmlns:p188="http://schemas.microsoft.com/office/powerpoint/2018/8/main">
  <p188:cm id="{91A393E9-C633-4837-A7D8-A4FAB243A6D7}" authorId="{102491C2-87C7-62CE-0864-1AAEF74EC911}" status="resolved" created="2024-05-01T13:47:46.858" complete="100000">
    <pc:sldMkLst xmlns:pc="http://schemas.microsoft.com/office/powerpoint/2013/main/command">
      <pc:docMk/>
      <pc:sldMk cId="1057193231" sldId="2523"/>
    </pc:sldMkLst>
    <p188:replyLst>
      <p188:reply id="{8E6AA042-B11B-412C-B307-D9B7F4CD17E2}" authorId="{832B282F-07C2-E281-2808-2E1D6B15BE16}" created="2024-05-02T21:50:24.847">
        <p188:txBody>
          <a:bodyPr/>
          <a:lstStyle/>
          <a:p>
            <a:r>
              <a:rPr lang="en-US"/>
              <a:t>Done</a:t>
            </a:r>
          </a:p>
        </p188:txBody>
      </p188:reply>
    </p188:replyLst>
    <p188:txBody>
      <a:bodyPr/>
      <a:lstStyle/>
      <a:p>
        <a:r>
          <a:rPr lang="en-US"/>
          <a:t>[@Alissa Scott] [@Emily Ruge] needs redraw</a:t>
        </a:r>
      </a:p>
    </p188:txBody>
  </p188:cm>
</p188:cmLst>
</file>

<file path=ppt/comments/modernComment_9F6_71DE8CD1.xml><?xml version="1.0" encoding="utf-8"?>
<p188:cmLst xmlns:a="http://schemas.openxmlformats.org/drawingml/2006/main" xmlns:r="http://schemas.openxmlformats.org/officeDocument/2006/relationships" xmlns:p188="http://schemas.microsoft.com/office/powerpoint/2018/8/main">
  <p188:cm id="{F102FAA9-CB7D-4387-9679-8B938DAC4725}" authorId="{102491C2-87C7-62CE-0864-1AAEF74EC911}" status="resolved" created="2024-05-01T13:45:29.943" complete="100000">
    <pc:sldMkLst xmlns:pc="http://schemas.microsoft.com/office/powerpoint/2013/main/command">
      <pc:docMk/>
      <pc:sldMk cId="1910410449" sldId="2550"/>
    </pc:sldMkLst>
    <p188:replyLst>
      <p188:reply id="{54802432-0DCD-44FD-ACC0-455781510619}" authorId="{832B282F-07C2-E281-2808-2E1D6B15BE16}" created="2024-05-02T16:17:37.552">
        <p188:txBody>
          <a:bodyPr/>
          <a:lstStyle/>
          <a:p>
            <a:r>
              <a:rPr lang="en-US"/>
              <a:t>Done</a:t>
            </a:r>
          </a:p>
        </p188:txBody>
      </p188:reply>
    </p188:replyLst>
    <p188:txBody>
      <a:bodyPr/>
      <a:lstStyle/>
      <a:p>
        <a:r>
          <a:rPr lang="en-US"/>
          <a:t>[@Alissa Scott] [@Emily Ruge] needs redraw</a:t>
        </a:r>
      </a:p>
    </p188:txBody>
  </p188:cm>
  <p188:cm id="{50E490CB-07EC-4927-91C7-B62840CE9307}" authorId="{832B282F-07C2-E281-2808-2E1D6B15BE16}" status="resolved" created="2024-05-02T16:14:54.752" complete="100000">
    <ac:txMkLst xmlns:ac="http://schemas.microsoft.com/office/drawing/2013/main/command">
      <pc:docMk xmlns:pc="http://schemas.microsoft.com/office/powerpoint/2013/main/command"/>
      <pc:sldMk xmlns:pc="http://schemas.microsoft.com/office/powerpoint/2013/main/command" cId="1910410449" sldId="2550"/>
      <ac:spMk id="11" creationId="{0F365595-B798-147D-EA30-36B219E12D20}"/>
      <ac:txMk cp="0" len="5">
        <ac:context len="21" hash="1885162905"/>
      </ac:txMk>
    </ac:txMkLst>
    <p188:replyLst>
      <p188:reply id="{16C594D2-7675-431E-9B92-62E597398AD1}" authorId="{102491C2-87C7-62CE-0864-1AAEF74EC911}" created="2024-05-02T17:21:24.630">
        <p188:txBody>
          <a:bodyPr/>
          <a:lstStyle/>
          <a:p>
            <a:r>
              <a:rPr lang="en-US"/>
              <a:t>Great catch emily ☺️</a:t>
            </a:r>
          </a:p>
        </p188:txBody>
      </p188:reply>
    </p188:replyLst>
    <p188:txBody>
      <a:bodyPr/>
      <a:lstStyle/>
      <a:p>
        <a:r>
          <a:rPr lang="en-US"/>
          <a:t>Changed from 117. Found correct number in reference.</a:t>
        </a:r>
      </a:p>
    </p188:txBody>
    <p188:extLst>
      <p:ext xmlns:p="http://schemas.openxmlformats.org/presentationml/2006/main" uri="{57CB4572-C831-44C2-8A1C-0ADB6CCDFE69}">
        <p223:reactions xmlns:p223="http://schemas.microsoft.com/office/powerpoint/2022/03/main">
          <p223:rxn type="👍">
            <p223:instance time="2024-05-02T17:21:13.006" authorId="{102491C2-87C7-62CE-0864-1AAEF74EC911}"/>
          </p223:rxn>
        </p223:reactions>
      </p:ext>
    </p188:extLst>
  </p188:cm>
</p188:cmLst>
</file>

<file path=ppt/comments/modernComment_A22_176D756E.xml><?xml version="1.0" encoding="utf-8"?>
<p188:cmLst xmlns:a="http://schemas.openxmlformats.org/drawingml/2006/main" xmlns:r="http://schemas.openxmlformats.org/officeDocument/2006/relationships" xmlns:p188="http://schemas.microsoft.com/office/powerpoint/2018/8/main">
  <p188:cm id="{866DCE72-AEE0-4669-A6E5-D226EF267953}" authorId="{102491C2-87C7-62CE-0864-1AAEF74EC911}" status="resolved" created="2024-05-01T13:47:16.641" complete="100000">
    <pc:sldMkLst xmlns:pc="http://schemas.microsoft.com/office/powerpoint/2013/main/command">
      <pc:docMk/>
      <pc:sldMk cId="393049454" sldId="2594"/>
    </pc:sldMkLst>
    <p188:replyLst>
      <p188:reply id="{5792C538-FC94-49EA-889E-735DC605E072}" authorId="{832B282F-07C2-E281-2808-2E1D6B15BE16}" created="2024-05-02T20:52:34.685">
        <p188:txBody>
          <a:bodyPr/>
          <a:lstStyle/>
          <a:p>
            <a:r>
              <a:rPr lang="en-US"/>
              <a:t>Done</a:t>
            </a:r>
          </a:p>
        </p188:txBody>
      </p188:reply>
    </p188:replyLst>
    <p188:txBody>
      <a:bodyPr/>
      <a:lstStyle/>
      <a:p>
        <a:r>
          <a:rPr lang="en-US"/>
          <a:t>[@Alissa Scott] [@Emily Ruge] needs redraw</a:t>
        </a:r>
      </a:p>
    </p188:txBody>
  </p188:cm>
</p188:cmLst>
</file>

<file path=ppt/drawings/drawing1.xml><?xml version="1.0" encoding="utf-8"?>
<c:userShapes xmlns:c="http://schemas.openxmlformats.org/drawingml/2006/chart">
  <cdr:relSizeAnchor xmlns:cdr="http://schemas.openxmlformats.org/drawingml/2006/chartDrawing">
    <cdr:from>
      <cdr:x>0.31332</cdr:x>
      <cdr:y>0.49859</cdr:y>
    </cdr:from>
    <cdr:to>
      <cdr:x>0.47017</cdr:x>
      <cdr:y>0.60386</cdr:y>
    </cdr:to>
    <cdr:sp macro="" textlink="">
      <cdr:nvSpPr>
        <cdr:cNvPr id="3" name="TextBox 2">
          <a:extLst xmlns:a="http://schemas.openxmlformats.org/drawingml/2006/main">
            <a:ext uri="{FF2B5EF4-FFF2-40B4-BE49-F238E27FC236}">
              <a16:creationId xmlns:a16="http://schemas.microsoft.com/office/drawing/2014/main" id="{79E46845-DAC3-A0B8-0471-FACAAD552BBE}"/>
            </a:ext>
          </a:extLst>
        </cdr:cNvPr>
        <cdr:cNvSpPr txBox="1"/>
      </cdr:nvSpPr>
      <cdr:spPr>
        <a:xfrm xmlns:a="http://schemas.openxmlformats.org/drawingml/2006/main">
          <a:off x="2351671" y="2041045"/>
          <a:ext cx="1177288" cy="430941"/>
        </a:xfrm>
        <a:prstGeom xmlns:a="http://schemas.openxmlformats.org/drawingml/2006/main" prst="rect">
          <a:avLst/>
        </a:prstGeom>
        <a:noFill xmlns:a="http://schemas.openxmlformats.org/drawingml/2006/main"/>
      </cdr:spPr>
      <cdr:txBody>
        <a:bodyPr xmlns:a="http://schemas.openxmlformats.org/drawingml/2006/main" vertOverflow="clip" wrap="square" rtlCol="0">
          <a:spAutoFit/>
        </a:bodyPr>
        <a:lstStyle xmlns:a="http://schemas.openxmlformats.org/drawingml/2006/main"/>
        <a:p xmlns:a="http://schemas.openxmlformats.org/drawingml/2006/main">
          <a:pPr algn="ctr"/>
          <a:r>
            <a:rPr lang="en-US" sz="2000" b="1" dirty="0">
              <a:solidFill>
                <a:schemeClr val="bg1"/>
              </a:solidFill>
            </a:rPr>
            <a:t>HFrEF</a:t>
          </a:r>
        </a:p>
      </cdr:txBody>
    </cdr:sp>
  </cdr:relSizeAnchor>
  <cdr:relSizeAnchor xmlns:cdr="http://schemas.openxmlformats.org/drawingml/2006/chartDrawing">
    <cdr:from>
      <cdr:x>0.54143</cdr:x>
      <cdr:y>0.39473</cdr:y>
    </cdr:from>
    <cdr:to>
      <cdr:x>0.69828</cdr:x>
      <cdr:y>0.5</cdr:y>
    </cdr:to>
    <cdr:sp macro="" textlink="">
      <cdr:nvSpPr>
        <cdr:cNvPr id="4" name="TextBox 3">
          <a:extLst xmlns:a="http://schemas.openxmlformats.org/drawingml/2006/main">
            <a:ext uri="{FF2B5EF4-FFF2-40B4-BE49-F238E27FC236}">
              <a16:creationId xmlns:a16="http://schemas.microsoft.com/office/drawing/2014/main" id="{3677D1BA-3823-09D8-8538-3724922C3350}"/>
            </a:ext>
          </a:extLst>
        </cdr:cNvPr>
        <cdr:cNvSpPr txBox="1"/>
      </cdr:nvSpPr>
      <cdr:spPr>
        <a:xfrm xmlns:a="http://schemas.openxmlformats.org/drawingml/2006/main">
          <a:off x="4063831" y="1615880"/>
          <a:ext cx="1177289" cy="430941"/>
        </a:xfrm>
        <a:prstGeom xmlns:a="http://schemas.openxmlformats.org/drawingml/2006/main" prst="rect">
          <a:avLst/>
        </a:prstGeom>
        <a:noFill xmlns:a="http://schemas.openxmlformats.org/drawingml/2006/main"/>
      </cdr:spPr>
      <cdr:txBody>
        <a:bodyPr xmlns:a="http://schemas.openxmlformats.org/drawingml/2006/main" vertOverflow="clip" wrap="square" rtlCol="0">
          <a:spAutoFit/>
        </a:bodyPr>
        <a:lstStyle xmlns:a="http://schemas.openxmlformats.org/drawingml/2006/main"/>
        <a:p xmlns:a="http://schemas.openxmlformats.org/drawingml/2006/main">
          <a:pPr algn="ctr"/>
          <a:r>
            <a:rPr lang="en-US" sz="2000" b="1" dirty="0">
              <a:solidFill>
                <a:schemeClr val="bg1"/>
              </a:solidFill>
            </a:rPr>
            <a:t>HFpEF</a:t>
          </a:r>
        </a:p>
      </cdr:txBody>
    </cdr:sp>
  </cdr:relSizeAnchor>
  <cdr:relSizeAnchor xmlns:cdr="http://schemas.openxmlformats.org/drawingml/2006/chartDrawing">
    <cdr:from>
      <cdr:x>0.37413</cdr:x>
      <cdr:y>0.12391</cdr:y>
    </cdr:from>
    <cdr:to>
      <cdr:x>0.53098</cdr:x>
      <cdr:y>0.22165</cdr:y>
    </cdr:to>
    <cdr:sp macro="" textlink="">
      <cdr:nvSpPr>
        <cdr:cNvPr id="5" name="TextBox 4">
          <a:extLst xmlns:a="http://schemas.openxmlformats.org/drawingml/2006/main">
            <a:ext uri="{FF2B5EF4-FFF2-40B4-BE49-F238E27FC236}">
              <a16:creationId xmlns:a16="http://schemas.microsoft.com/office/drawing/2014/main" id="{E4F4C90E-80B3-A801-68AD-22E9964227E5}"/>
            </a:ext>
          </a:extLst>
        </cdr:cNvPr>
        <cdr:cNvSpPr txBox="1"/>
      </cdr:nvSpPr>
      <cdr:spPr>
        <a:xfrm xmlns:a="http://schemas.openxmlformats.org/drawingml/2006/main">
          <a:off x="2808123" y="507243"/>
          <a:ext cx="1177276" cy="400110"/>
        </a:xfrm>
        <a:prstGeom xmlns:a="http://schemas.openxmlformats.org/drawingml/2006/main" prst="rect">
          <a:avLst/>
        </a:prstGeom>
        <a:noFill xmlns:a="http://schemas.openxmlformats.org/drawingml/2006/main"/>
      </cdr:spPr>
      <cdr:txBody>
        <a:bodyPr xmlns:a="http://schemas.openxmlformats.org/drawingml/2006/main" vertOverflow="clip" wrap="square" rtlCol="0">
          <a:spAutoFit/>
        </a:bodyPr>
        <a:lstStyle xmlns:a="http://schemas.openxmlformats.org/drawingml/2006/main"/>
        <a:p xmlns:a="http://schemas.openxmlformats.org/drawingml/2006/main">
          <a:pPr algn="ctr"/>
          <a:r>
            <a:rPr lang="en-US" sz="2000" b="1" dirty="0" err="1">
              <a:solidFill>
                <a:schemeClr val="tx1"/>
              </a:solidFill>
            </a:rPr>
            <a:t>HFmrEF</a:t>
          </a:r>
          <a:endParaRPr lang="en-US" sz="2000" b="1" dirty="0">
            <a:solidFill>
              <a:schemeClr val="tx1"/>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0.25362</cdr:x>
      <cdr:y>0.43603</cdr:y>
    </cdr:from>
    <cdr:to>
      <cdr:x>0.26497</cdr:x>
      <cdr:y>0.45387</cdr:y>
    </cdr:to>
    <cdr:cxnSp macro="">
      <cdr:nvCxnSpPr>
        <cdr:cNvPr id="7" name="Straight Connector 6">
          <a:extLst xmlns:a="http://schemas.openxmlformats.org/drawingml/2006/main">
            <a:ext uri="{FF2B5EF4-FFF2-40B4-BE49-F238E27FC236}">
              <a16:creationId xmlns:a16="http://schemas.microsoft.com/office/drawing/2014/main" id="{D12DE5DC-FDD3-40E0-5EB3-62BC007CC70E}"/>
            </a:ext>
          </a:extLst>
        </cdr:cNvPr>
        <cdr:cNvCxnSpPr/>
      </cdr:nvCxnSpPr>
      <cdr:spPr>
        <a:xfrm xmlns:a="http://schemas.openxmlformats.org/drawingml/2006/main" rot="-540000" flipH="1">
          <a:off x="1838518" y="1796256"/>
          <a:ext cx="82296" cy="73495"/>
        </a:xfrm>
        <a:prstGeom xmlns:a="http://schemas.openxmlformats.org/drawingml/2006/main" prst="line">
          <a:avLst/>
        </a:prstGeom>
        <a:ln xmlns:a="http://schemas.openxmlformats.org/drawingml/2006/main">
          <a:solidFill>
            <a:schemeClr val="tx2"/>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0.23829</cdr:x>
      <cdr:y>0.4343</cdr:y>
    </cdr:from>
    <cdr:to>
      <cdr:x>0.24756</cdr:x>
      <cdr:y>0.45382</cdr:y>
    </cdr:to>
    <cdr:cxnSp macro="">
      <cdr:nvCxnSpPr>
        <cdr:cNvPr id="3" name="Straight Connector 2">
          <a:extLst xmlns:a="http://schemas.openxmlformats.org/drawingml/2006/main">
            <a:ext uri="{FF2B5EF4-FFF2-40B4-BE49-F238E27FC236}">
              <a16:creationId xmlns:a16="http://schemas.microsoft.com/office/drawing/2014/main" id="{5DCE167A-ADC4-C30E-253D-CC3240E733CA}"/>
            </a:ext>
          </a:extLst>
        </cdr:cNvPr>
        <cdr:cNvCxnSpPr/>
      </cdr:nvCxnSpPr>
      <cdr:spPr>
        <a:xfrm xmlns:a="http://schemas.openxmlformats.org/drawingml/2006/main">
          <a:off x="1727398" y="1789113"/>
          <a:ext cx="67210" cy="80446"/>
        </a:xfrm>
        <a:prstGeom xmlns:a="http://schemas.openxmlformats.org/drawingml/2006/main" prst="line">
          <a:avLst/>
        </a:prstGeom>
        <a:ln xmlns:a="http://schemas.openxmlformats.org/drawingml/2006/main">
          <a:solidFill>
            <a:schemeClr val="tx2"/>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0.23369</cdr:x>
      <cdr:y>0.61985</cdr:y>
    </cdr:from>
    <cdr:to>
      <cdr:x>0.24296</cdr:x>
      <cdr:y>0.63937</cdr:y>
    </cdr:to>
    <cdr:cxnSp macro="">
      <cdr:nvCxnSpPr>
        <cdr:cNvPr id="5" name="Straight Connector 4">
          <a:extLst xmlns:a="http://schemas.openxmlformats.org/drawingml/2006/main">
            <a:ext uri="{FF2B5EF4-FFF2-40B4-BE49-F238E27FC236}">
              <a16:creationId xmlns:a16="http://schemas.microsoft.com/office/drawing/2014/main" id="{1A33B62A-642D-BCCB-3C31-60D326501079}"/>
            </a:ext>
          </a:extLst>
        </cdr:cNvPr>
        <cdr:cNvCxnSpPr/>
      </cdr:nvCxnSpPr>
      <cdr:spPr>
        <a:xfrm xmlns:a="http://schemas.openxmlformats.org/drawingml/2006/main">
          <a:off x="1694060" y="2553494"/>
          <a:ext cx="67210" cy="80446"/>
        </a:xfrm>
        <a:prstGeom xmlns:a="http://schemas.openxmlformats.org/drawingml/2006/main" prst="line">
          <a:avLst/>
        </a:prstGeom>
        <a:ln xmlns:a="http://schemas.openxmlformats.org/drawingml/2006/main">
          <a:solidFill>
            <a:schemeClr val="tx2"/>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0.20301</cdr:x>
      <cdr:y>0.80679</cdr:y>
    </cdr:from>
    <cdr:to>
      <cdr:x>0.21228</cdr:x>
      <cdr:y>0.82631</cdr:y>
    </cdr:to>
    <cdr:cxnSp macro="">
      <cdr:nvCxnSpPr>
        <cdr:cNvPr id="6" name="Straight Connector 5">
          <a:extLst xmlns:a="http://schemas.openxmlformats.org/drawingml/2006/main">
            <a:ext uri="{FF2B5EF4-FFF2-40B4-BE49-F238E27FC236}">
              <a16:creationId xmlns:a16="http://schemas.microsoft.com/office/drawing/2014/main" id="{75570FCC-10A8-04AD-FA85-2727E437EC8F}"/>
            </a:ext>
          </a:extLst>
        </cdr:cNvPr>
        <cdr:cNvCxnSpPr/>
      </cdr:nvCxnSpPr>
      <cdr:spPr>
        <a:xfrm xmlns:a="http://schemas.openxmlformats.org/drawingml/2006/main">
          <a:off x="1471635" y="3323609"/>
          <a:ext cx="67210" cy="80446"/>
        </a:xfrm>
        <a:prstGeom xmlns:a="http://schemas.openxmlformats.org/drawingml/2006/main" prst="line">
          <a:avLst/>
        </a:prstGeom>
        <a:ln xmlns:a="http://schemas.openxmlformats.org/drawingml/2006/main">
          <a:solidFill>
            <a:schemeClr val="tx2"/>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0.24705</cdr:x>
      <cdr:y>0.62216</cdr:y>
    </cdr:from>
    <cdr:to>
      <cdr:x>0.2584</cdr:x>
      <cdr:y>0.64</cdr:y>
    </cdr:to>
    <cdr:cxnSp macro="">
      <cdr:nvCxnSpPr>
        <cdr:cNvPr id="10" name="Straight Connector 9">
          <a:extLst xmlns:a="http://schemas.openxmlformats.org/drawingml/2006/main">
            <a:ext uri="{FF2B5EF4-FFF2-40B4-BE49-F238E27FC236}">
              <a16:creationId xmlns:a16="http://schemas.microsoft.com/office/drawing/2014/main" id="{9678C6C9-2508-EA82-7A28-6C5AEAED5C91}"/>
            </a:ext>
          </a:extLst>
        </cdr:cNvPr>
        <cdr:cNvCxnSpPr/>
      </cdr:nvCxnSpPr>
      <cdr:spPr>
        <a:xfrm xmlns:a="http://schemas.openxmlformats.org/drawingml/2006/main" rot="-540000" flipH="1">
          <a:off x="1790893" y="2563020"/>
          <a:ext cx="82296" cy="73495"/>
        </a:xfrm>
        <a:prstGeom xmlns:a="http://schemas.openxmlformats.org/drawingml/2006/main" prst="line">
          <a:avLst/>
        </a:prstGeom>
        <a:ln xmlns:a="http://schemas.openxmlformats.org/drawingml/2006/main">
          <a:solidFill>
            <a:schemeClr val="tx2"/>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0.21576</cdr:x>
      <cdr:y>0.80882</cdr:y>
    </cdr:from>
    <cdr:to>
      <cdr:x>0.22711</cdr:x>
      <cdr:y>0.82666</cdr:y>
    </cdr:to>
    <cdr:cxnSp macro="">
      <cdr:nvCxnSpPr>
        <cdr:cNvPr id="11" name="Straight Connector 10">
          <a:extLst xmlns:a="http://schemas.openxmlformats.org/drawingml/2006/main">
            <a:ext uri="{FF2B5EF4-FFF2-40B4-BE49-F238E27FC236}">
              <a16:creationId xmlns:a16="http://schemas.microsoft.com/office/drawing/2014/main" id="{2EAADFCA-5CAF-455C-4EB2-98AB5159D5B1}"/>
            </a:ext>
          </a:extLst>
        </cdr:cNvPr>
        <cdr:cNvCxnSpPr/>
      </cdr:nvCxnSpPr>
      <cdr:spPr>
        <a:xfrm xmlns:a="http://schemas.openxmlformats.org/drawingml/2006/main" rot="-540000" flipH="1">
          <a:off x="1564105" y="3331975"/>
          <a:ext cx="82296" cy="73495"/>
        </a:xfrm>
        <a:prstGeom xmlns:a="http://schemas.openxmlformats.org/drawingml/2006/main" prst="line">
          <a:avLst/>
        </a:prstGeom>
        <a:ln xmlns:a="http://schemas.openxmlformats.org/drawingml/2006/main">
          <a:solidFill>
            <a:schemeClr val="tx2"/>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7B11ED-876E-4731-8B4A-C0BA827CC7E7}" type="datetimeFigureOut">
              <a:rPr lang="en-US" smtClean="0"/>
              <a:t>5/13/2026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81160A-01A5-4A9A-BF72-3447E27476A4}" type="slidenum">
              <a:rPr lang="en-US" smtClean="0"/>
              <a:t>‹#›</a:t>
            </a:fld>
            <a:endParaRPr lang="en-US"/>
          </a:p>
        </p:txBody>
      </p:sp>
    </p:spTree>
    <p:extLst>
      <p:ext uri="{BB962C8B-B14F-4D97-AF65-F5344CB8AC3E}">
        <p14:creationId xmlns:p14="http://schemas.microsoft.com/office/powerpoint/2010/main" val="38987540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#bullet</a:t>
            </a:r>
            <a:r>
              <a:rPr lang="en-US" baseline="0"/>
              <a:t> 1 with info</a:t>
            </a:r>
          </a:p>
          <a:p>
            <a:r>
              <a:rPr lang="en-US" baseline="0"/>
              <a:t>#bullet 2 with info</a:t>
            </a:r>
            <a:endParaRPr lang="en-US"/>
          </a:p>
        </p:txBody>
      </p:sp>
      <p:sp>
        <p:nvSpPr>
          <p:cNvPr id="4" name="Slide Number Placeholder 3"/>
          <p:cNvSpPr>
            <a:spLocks noGrp="1"/>
          </p:cNvSpPr>
          <p:nvPr>
            <p:ph type="sldNum" sz="quarter" idx="10"/>
          </p:nvPr>
        </p:nvSpPr>
        <p:spPr/>
        <p:txBody>
          <a:bodyPr/>
          <a:lstStyle/>
          <a:p>
            <a:fld id="{7A81160A-01A5-4A9A-BF72-3447E27476A4}" type="slidenum">
              <a:rPr lang="en-US" smtClean="0"/>
              <a:t>4</a:t>
            </a:fld>
            <a:endParaRPr lang="en-US"/>
          </a:p>
        </p:txBody>
      </p:sp>
    </p:spTree>
    <p:extLst>
      <p:ext uri="{BB962C8B-B14F-4D97-AF65-F5344CB8AC3E}">
        <p14:creationId xmlns:p14="http://schemas.microsoft.com/office/powerpoint/2010/main" val="26488458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chemeClr val="bg1"/>
                </a:solidFill>
              </a:rPr>
              <a:t>In ambulatory patients with heart failure, a dietary intervention to reduce sodium intake did not reduce clinical events</a:t>
            </a:r>
            <a:endParaRPr lang="en-US" sz="120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Ezekowitz JA, Colin-Ramirez E, Ross H, Escobedo J, Macdonald P, Troughton R, Saldarriaga C, Alemayehu W, McAlister FA, Arcand J, Atherton J, Doughty R, Gupta M, Howlett J, Jaffer S, Lavoie A, Lund M, Marwick T, McKelvie R, Moe G, Pandey AS, Porepa L, Rajda M, Rheault H, Singh J, Toma M, Virani S, Zieroth S; SODIUM-HF Investigators. Reduction of dietary sodium to less than 100 mmol in heart failure (SODIUM-HF): an international, open-label, randomised, controlled trial. Lancet. 2022 Apr 9;399(10333):1391-1400. doi: 10.1016/S0140-6736(22)00369-5. Epub 2022 Apr 2. PMID: 35381194.</a:t>
            </a:r>
            <a:endParaRPr lang="en-US"/>
          </a:p>
          <a:p>
            <a:endParaRPr lang="en-US"/>
          </a:p>
        </p:txBody>
      </p:sp>
      <p:sp>
        <p:nvSpPr>
          <p:cNvPr id="4" name="Slide Number Placeholder 3"/>
          <p:cNvSpPr>
            <a:spLocks noGrp="1"/>
          </p:cNvSpPr>
          <p:nvPr>
            <p:ph type="sldNum" sz="quarter" idx="5"/>
          </p:nvPr>
        </p:nvSpPr>
        <p:spPr/>
        <p:txBody>
          <a:bodyPr/>
          <a:lstStyle/>
          <a:p>
            <a:fld id="{4196CC5A-D99B-E247-A597-B67AF1B3C510}" type="slidenum">
              <a:rPr lang="en-US" smtClean="0"/>
              <a:t>16</a:t>
            </a:fld>
            <a:endParaRPr lang="en-US"/>
          </a:p>
        </p:txBody>
      </p:sp>
    </p:spTree>
    <p:extLst>
      <p:ext uri="{BB962C8B-B14F-4D97-AF65-F5344CB8AC3E}">
        <p14:creationId xmlns:p14="http://schemas.microsoft.com/office/powerpoint/2010/main" val="21890813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5"/>
          </p:nvPr>
        </p:nvSpPr>
        <p:spPr/>
        <p:txBody>
          <a:bodyPr/>
          <a:lstStyle/>
          <a:p>
            <a:pPr>
              <a:defRPr/>
            </a:pPr>
            <a:fld id="{A042B672-FCD2-4C6E-BB49-97EC3FBAED4E}" type="slidenum">
              <a:rPr lang="en-US" smtClean="0"/>
              <a:pPr>
                <a:defRPr/>
              </a:pPr>
              <a:t>17</a:t>
            </a:fld>
            <a:endParaRPr lang="en-US"/>
          </a:p>
        </p:txBody>
      </p:sp>
    </p:spTree>
    <p:extLst>
      <p:ext uri="{BB962C8B-B14F-4D97-AF65-F5344CB8AC3E}">
        <p14:creationId xmlns:p14="http://schemas.microsoft.com/office/powerpoint/2010/main" val="17744958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Times" pitchFamily="2" charset="0"/>
              </a:rPr>
              <a:t>Restricting dietary sodium is a common nonpharmacological treatment for patients with HF symptomatic with congestion, but speci</a:t>
            </a:r>
            <a:r>
              <a:rPr lang="en-US">
                <a:effectLst/>
                <a:latin typeface="Helvetica" pitchFamily="2" charset="0"/>
              </a:rPr>
              <a:t>fi</a:t>
            </a:r>
            <a:r>
              <a:rPr lang="en-US">
                <a:effectLst/>
                <a:latin typeface="Times" pitchFamily="2" charset="0"/>
              </a:rPr>
              <a:t>c recommendations have been based on low-quality evidence.</a:t>
            </a:r>
          </a:p>
          <a:p>
            <a:endParaRPr lang="en-US">
              <a:effectLst/>
              <a:latin typeface="Times" pitchFamily="2" charset="0"/>
            </a:endParaRPr>
          </a:p>
          <a:p>
            <a:r>
              <a:rPr lang="en-US">
                <a:effectLst/>
                <a:latin typeface="Times" pitchFamily="2" charset="0"/>
              </a:rPr>
              <a:t>The AHA currently recommends a reduction of sodium intake to </a:t>
            </a:r>
            <a:r>
              <a:rPr lang="en-US">
                <a:effectLst/>
                <a:latin typeface="Helvetica" pitchFamily="2" charset="0"/>
              </a:rPr>
              <a:t>&lt;</a:t>
            </a:r>
            <a:r>
              <a:rPr lang="en-US">
                <a:effectLst/>
                <a:latin typeface="Times" pitchFamily="2" charset="0"/>
              </a:rPr>
              <a:t>2300 mg/d for general cardiovascular health promotion (</a:t>
            </a:r>
            <a:r>
              <a:rPr lang="en-US">
                <a:solidFill>
                  <a:srgbClr val="2197D2"/>
                </a:solidFill>
                <a:effectLst/>
                <a:latin typeface="Times" pitchFamily="2" charset="0"/>
              </a:rPr>
              <a:t>12</a:t>
            </a:r>
            <a:r>
              <a:rPr lang="en-US">
                <a:effectLst/>
                <a:latin typeface="Times" pitchFamily="2" charset="0"/>
              </a:rPr>
              <a:t>); however, there are no trials to support this level of restriction in patients with HF (</a:t>
            </a:r>
            <a:r>
              <a:rPr lang="en-US">
                <a:solidFill>
                  <a:srgbClr val="2197D2"/>
                </a:solidFill>
                <a:effectLst/>
                <a:latin typeface="Times" pitchFamily="2" charset="0"/>
              </a:rPr>
              <a:t>13</a:t>
            </a:r>
            <a:r>
              <a:rPr lang="en-US">
                <a:effectLst/>
                <a:latin typeface="Times" pitchFamily="2" charset="0"/>
              </a:rPr>
              <a:t>).</a:t>
            </a:r>
          </a:p>
          <a:p>
            <a:endParaRPr lang="en-US">
              <a:effectLst/>
              <a:latin typeface="Times" pitchFamily="2" charset="0"/>
            </a:endParaRPr>
          </a:p>
          <a:p>
            <a:endParaRPr lang="en-US"/>
          </a:p>
        </p:txBody>
      </p:sp>
      <p:sp>
        <p:nvSpPr>
          <p:cNvPr id="4" name="Slide Number Placeholder 3"/>
          <p:cNvSpPr>
            <a:spLocks noGrp="1"/>
          </p:cNvSpPr>
          <p:nvPr>
            <p:ph type="sldNum" sz="quarter" idx="5"/>
          </p:nvPr>
        </p:nvSpPr>
        <p:spPr/>
        <p:txBody>
          <a:bodyPr/>
          <a:lstStyle/>
          <a:p>
            <a:fld id="{4196CC5A-D99B-E247-A597-B67AF1B3C510}" type="slidenum">
              <a:rPr lang="en-US" smtClean="0"/>
              <a:t>18</a:t>
            </a:fld>
            <a:endParaRPr lang="en-US"/>
          </a:p>
        </p:txBody>
      </p:sp>
    </p:spTree>
    <p:extLst>
      <p:ext uri="{BB962C8B-B14F-4D97-AF65-F5344CB8AC3E}">
        <p14:creationId xmlns:p14="http://schemas.microsoft.com/office/powerpoint/2010/main" val="17512668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ＭＳ Ｐゴシック" charset="-128"/>
                <a:cs typeface="+mn-cs"/>
              </a:rPr>
              <a:t>To examine the clinical effect of fluid restriction in patients admitted to the hospital with class IV heart failure (HF).</a:t>
            </a:r>
            <a:br>
              <a:rPr lang="en-US" sz="1200" kern="1200">
                <a:solidFill>
                  <a:schemeClr val="tx1"/>
                </a:solidFill>
                <a:effectLst/>
                <a:latin typeface="+mn-lt"/>
                <a:ea typeface="ＭＳ Ｐゴシック" charset="-128"/>
                <a:cs typeface="+mn-cs"/>
              </a:rPr>
            </a:br>
            <a:r>
              <a:rPr lang="en-US" sz="1200" kern="1200">
                <a:solidFill>
                  <a:schemeClr val="tx1"/>
                </a:solidFill>
                <a:effectLst/>
                <a:latin typeface="+mn-lt"/>
                <a:ea typeface="ＭＳ Ｐゴシック" charset="-128"/>
                <a:cs typeface="+mn-cs"/>
              </a:rPr>
              <a:t>Methods and Results: This is a single-blind randomized controlled study. Time to clinical stability was compared between the fluid restricted (FR: n 5 34) and free fluid (FF: n 5 33) groups respectively show- ing no significant difference (8.3 6 6.3 days versus 7.0 6 6.0 days, P 5 .17). There was no significant difference between groups in time to discontinuation of intravenous diuretic therapy (FR: 2.7 6 4.5 days, FF: 3.2 6 5.6 days, P 5 .70). Changes from baseline to achievement of clinical stability in serum urea (P 5 .23), serum creatinine (P 5 .14), BNP (P 5 .42), and sodium (P 5 .14) did not differ between the FF and FR groups. Baseline serum sodium levels did not predict the time to clinical stability (b 5 􏰀0.11, 95% CI: 􏰀0.60, 0.23). </a:t>
            </a:r>
            <a:endParaRPr lang="en-US"/>
          </a:p>
          <a:p>
            <a:r>
              <a:rPr lang="en-US" sz="1200" kern="1200">
                <a:solidFill>
                  <a:schemeClr val="tx1"/>
                </a:solidFill>
                <a:effectLst/>
                <a:latin typeface="+mn-lt"/>
                <a:ea typeface="ＭＳ Ｐゴシック" charset="-128"/>
                <a:cs typeface="+mn-cs"/>
              </a:rPr>
              <a:t>Conclusions: Fluid restriction is not an evidence-based therapy although it is occasionally applied in the management of HF. These results suggest that FR is not of any clinical benefit in patients with acute de- compensated HF and this hypothesis should be tested in a larger randomized controlled study. (J Cardiac Fail 2007;13:128e132) </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96CC5A-D99B-E247-A597-B67AF1B3C5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61212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Times" pitchFamily="2" charset="0"/>
              </a:rPr>
              <a:t>In a meta-analysis of RCTs on </a:t>
            </a:r>
            <a:r>
              <a:rPr lang="en-US" sz="1200">
                <a:effectLst/>
                <a:latin typeface="Helvetica" pitchFamily="2" charset="0"/>
              </a:rPr>
              <a:t>fl</a:t>
            </a:r>
            <a:r>
              <a:rPr lang="en-US" sz="1200">
                <a:effectLst/>
                <a:latin typeface="Times" pitchFamily="2" charset="0"/>
              </a:rPr>
              <a:t>uid restriction in HF in general, restricted </a:t>
            </a:r>
            <a:r>
              <a:rPr lang="en-US" sz="1200">
                <a:effectLst/>
                <a:latin typeface="Helvetica" pitchFamily="2" charset="0"/>
              </a:rPr>
              <a:t>fl</a:t>
            </a:r>
            <a:r>
              <a:rPr lang="en-US" sz="1200">
                <a:effectLst/>
                <a:latin typeface="Times" pitchFamily="2" charset="0"/>
              </a:rPr>
              <a:t>uid intake compared with free </a:t>
            </a:r>
            <a:r>
              <a:rPr lang="en-US" sz="1200">
                <a:effectLst/>
                <a:latin typeface="Helvetica" pitchFamily="2" charset="0"/>
              </a:rPr>
              <a:t>fl</a:t>
            </a:r>
            <a:r>
              <a:rPr lang="en-US" sz="1200">
                <a:effectLst/>
                <a:latin typeface="Times" pitchFamily="2" charset="0"/>
              </a:rPr>
              <a:t>uid consumption did not result in reduced hospitalization or mortality rates, changes in thirst, the duration of intravenous diuretic use, serum creatinine, or serum sodium levels (</a:t>
            </a:r>
            <a:r>
              <a:rPr lang="en-US" sz="1200">
                <a:solidFill>
                  <a:srgbClr val="2197D2"/>
                </a:solidFill>
                <a:effectLst/>
                <a:latin typeface="Times" pitchFamily="2" charset="0"/>
              </a:rPr>
              <a:t>4</a:t>
            </a:r>
            <a:r>
              <a:rPr lang="en-US" sz="1200">
                <a:effectLst/>
                <a:latin typeface="Times" pitchFamily="2" charset="0"/>
              </a:rPr>
              <a:t>). </a:t>
            </a:r>
          </a:p>
          <a:p>
            <a:endParaRPr lang="en-US" b="0" i="0">
              <a:solidFill>
                <a:srgbClr val="212121"/>
              </a:solidFill>
              <a:effectLst/>
              <a:latin typeface="system-ui"/>
            </a:endParaRPr>
          </a:p>
          <a:p>
            <a:endParaRPr lang="en-US" b="0" i="0">
              <a:solidFill>
                <a:srgbClr val="212121"/>
              </a:solidFill>
              <a:effectLst/>
              <a:latin typeface="system-ui"/>
            </a:endParaRPr>
          </a:p>
          <a:p>
            <a:endParaRPr lang="en-US" b="0" i="0">
              <a:solidFill>
                <a:srgbClr val="212121"/>
              </a:solidFill>
              <a:effectLst/>
              <a:latin typeface="system-ui"/>
            </a:endParaRPr>
          </a:p>
          <a:p>
            <a:r>
              <a:rPr lang="en-US" b="0" i="0">
                <a:solidFill>
                  <a:srgbClr val="212121"/>
                </a:solidFill>
                <a:effectLst/>
                <a:latin typeface="system-ui"/>
              </a:rPr>
              <a:t>De Vecchis R, Baldi C, Cioppa C, Giasi A, Fusco A. Effects of limiting fluid intake on clinical and laboratory outcomes in patients with heart failure. Results of a meta-analysis of randomized controlled trials. Herz. 2016 Feb;41(1):63-75. doi: 10.1007/s00059-015-4345-9. Epub 2015 Aug 21. PMID: 26292805</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96CC5A-D99B-E247-A597-B67AF1B3C5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11861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Times" pitchFamily="2" charset="0"/>
              </a:rPr>
              <a:t>In a meta-analysis of RCTs on </a:t>
            </a:r>
            <a:r>
              <a:rPr lang="en-US" sz="1200">
                <a:effectLst/>
                <a:latin typeface="Helvetica" pitchFamily="2" charset="0"/>
              </a:rPr>
              <a:t>fl</a:t>
            </a:r>
            <a:r>
              <a:rPr lang="en-US" sz="1200">
                <a:effectLst/>
                <a:latin typeface="Times" pitchFamily="2" charset="0"/>
              </a:rPr>
              <a:t>uid restriction in HF in general, restricted </a:t>
            </a:r>
            <a:r>
              <a:rPr lang="en-US" sz="1200">
                <a:effectLst/>
                <a:latin typeface="Helvetica" pitchFamily="2" charset="0"/>
              </a:rPr>
              <a:t>fl</a:t>
            </a:r>
            <a:r>
              <a:rPr lang="en-US" sz="1200">
                <a:effectLst/>
                <a:latin typeface="Times" pitchFamily="2" charset="0"/>
              </a:rPr>
              <a:t>uid intake compared with free </a:t>
            </a:r>
            <a:r>
              <a:rPr lang="en-US" sz="1200">
                <a:effectLst/>
                <a:latin typeface="Helvetica" pitchFamily="2" charset="0"/>
              </a:rPr>
              <a:t>fl</a:t>
            </a:r>
            <a:r>
              <a:rPr lang="en-US" sz="1200">
                <a:effectLst/>
                <a:latin typeface="Times" pitchFamily="2" charset="0"/>
              </a:rPr>
              <a:t>uid consumption did not result in reduced hospitalization or mortality rates, changes in thirst, the duration of intravenous diuretic use, serum creatinine, or serum sodium levels (</a:t>
            </a:r>
            <a:r>
              <a:rPr lang="en-US" sz="1200">
                <a:solidFill>
                  <a:srgbClr val="2197D2"/>
                </a:solidFill>
                <a:effectLst/>
                <a:latin typeface="Times" pitchFamily="2" charset="0"/>
              </a:rPr>
              <a:t>4</a:t>
            </a:r>
            <a:r>
              <a:rPr lang="en-US" sz="1200">
                <a:effectLst/>
                <a:latin typeface="Times" pitchFamily="2" charset="0"/>
              </a:rPr>
              <a:t>). </a:t>
            </a:r>
          </a:p>
          <a:p>
            <a:endParaRPr lang="en-US" b="0" i="0">
              <a:solidFill>
                <a:srgbClr val="212121"/>
              </a:solidFill>
              <a:effectLst/>
              <a:latin typeface="system-ui"/>
            </a:endParaRPr>
          </a:p>
          <a:p>
            <a:endParaRPr lang="en-US" b="0" i="0">
              <a:solidFill>
                <a:srgbClr val="212121"/>
              </a:solidFill>
              <a:effectLst/>
              <a:latin typeface="system-ui"/>
            </a:endParaRPr>
          </a:p>
          <a:p>
            <a:endParaRPr lang="en-US" b="0" i="0">
              <a:solidFill>
                <a:srgbClr val="212121"/>
              </a:solidFill>
              <a:effectLst/>
              <a:latin typeface="system-ui"/>
            </a:endParaRPr>
          </a:p>
          <a:p>
            <a:r>
              <a:rPr lang="en-US" b="0" i="0">
                <a:solidFill>
                  <a:srgbClr val="212121"/>
                </a:solidFill>
                <a:effectLst/>
                <a:latin typeface="system-ui"/>
              </a:rPr>
              <a:t>De Vecchis R, Baldi C, Cioppa C, Giasi A, Fusco A. Effects of limiting fluid intake on clinical and laboratory outcomes in patients with heart failure. Results of a meta-analysis of randomized controlled trials. Herz. 2016 Feb;41(1):63-75. doi: 10.1007/s00059-015-4345-9. Epub 2015 Aug 21. PMID: 26292805</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96CC5A-D99B-E247-A597-B67AF1B3C5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11861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Times" pitchFamily="2" charset="0"/>
              </a:rPr>
              <a:t>Hyponatremia and diuretic-refractory congestion is common in advanced HF and is associated with poor clinical (</a:t>
            </a:r>
            <a:r>
              <a:rPr lang="en-US">
                <a:solidFill>
                  <a:srgbClr val="2197D2"/>
                </a:solidFill>
                <a:effectLst/>
                <a:latin typeface="Times" pitchFamily="2" charset="0"/>
              </a:rPr>
              <a:t>5</a:t>
            </a:r>
            <a:r>
              <a:rPr lang="en-US">
                <a:effectLst/>
                <a:latin typeface="Times" pitchFamily="2" charset="0"/>
              </a:rPr>
              <a:t>,</a:t>
            </a:r>
            <a:r>
              <a:rPr lang="en-US">
                <a:solidFill>
                  <a:srgbClr val="2197D2"/>
                </a:solidFill>
                <a:effectLst/>
                <a:latin typeface="Times" pitchFamily="2" charset="0"/>
              </a:rPr>
              <a:t>6</a:t>
            </a:r>
            <a:r>
              <a:rPr lang="en-US">
                <a:effectLst/>
                <a:latin typeface="Times" pitchFamily="2" charset="0"/>
              </a:rPr>
              <a:t>) and patient-reported outcomes (</a:t>
            </a:r>
            <a:r>
              <a:rPr lang="en-US">
                <a:solidFill>
                  <a:srgbClr val="2197D2"/>
                </a:solidFill>
                <a:effectLst/>
                <a:latin typeface="Times" pitchFamily="2" charset="0"/>
              </a:rPr>
              <a:t>7</a:t>
            </a:r>
            <a:r>
              <a:rPr lang="en-US">
                <a:effectLst/>
                <a:latin typeface="Times" pitchFamily="2" charset="0"/>
              </a:rPr>
              <a:t>).  Moreover, improvement in hyponatremia has been shown to improve clinical outcomes (</a:t>
            </a:r>
            <a:r>
              <a:rPr lang="en-US">
                <a:solidFill>
                  <a:srgbClr val="2197D2"/>
                </a:solidFill>
                <a:effectLst/>
                <a:latin typeface="Times" pitchFamily="2" charset="0"/>
              </a:rPr>
              <a:t>8</a:t>
            </a:r>
            <a:r>
              <a:rPr lang="en-US">
                <a:effectLst/>
                <a:latin typeface="Times" pitchFamily="2" charset="0"/>
              </a:rPr>
              <a:t>,</a:t>
            </a:r>
            <a:r>
              <a:rPr lang="en-US">
                <a:solidFill>
                  <a:srgbClr val="2197D2"/>
                </a:solidFill>
                <a:effectLst/>
                <a:latin typeface="Times" pitchFamily="2" charset="0"/>
              </a:rPr>
              <a:t>9</a:t>
            </a:r>
            <a:r>
              <a:rPr lang="en-US">
                <a:effectLst/>
                <a:latin typeface="Times" pitchFamily="2" charset="0"/>
              </a:rPr>
              <a:t>). </a:t>
            </a:r>
          </a:p>
          <a:p>
            <a:endParaRPr lang="en-US">
              <a:effectLst/>
              <a:latin typeface="Times" pitchFamily="2" charset="0"/>
            </a:endParaRPr>
          </a:p>
          <a:p>
            <a:r>
              <a:rPr lang="en-US">
                <a:effectLst/>
                <a:latin typeface="Times" pitchFamily="2" charset="0"/>
              </a:rPr>
              <a:t>Fluid restriction is commonly prescribed for patients with hyponatremia in acute HF but only improves hyponatremia modestly (</a:t>
            </a:r>
            <a:r>
              <a:rPr lang="en-US">
                <a:solidFill>
                  <a:srgbClr val="2197D2"/>
                </a:solidFill>
                <a:effectLst/>
                <a:latin typeface="Times" pitchFamily="2" charset="0"/>
              </a:rPr>
              <a:t>1</a:t>
            </a:r>
            <a:r>
              <a:rPr lang="en-US">
                <a:effectLst/>
                <a:latin typeface="Times" pitchFamily="2" charset="0"/>
              </a:rPr>
              <a:t>). </a:t>
            </a:r>
          </a:p>
          <a:p>
            <a:r>
              <a:rPr lang="en-US">
                <a:effectLst/>
                <a:latin typeface="Times" pitchFamily="2" charset="0"/>
              </a:rPr>
              <a:t>Although restricting </a:t>
            </a:r>
            <a:r>
              <a:rPr lang="en-US">
                <a:effectLst/>
                <a:latin typeface="Helvetica" pitchFamily="2" charset="0"/>
              </a:rPr>
              <a:t>fl</a:t>
            </a:r>
            <a:r>
              <a:rPr lang="en-US">
                <a:effectLst/>
                <a:latin typeface="Times" pitchFamily="2" charset="0"/>
              </a:rPr>
              <a:t>uid is a common recommendation for patients with HF, evidence in this area is of low quality (</a:t>
            </a:r>
            <a:r>
              <a:rPr lang="en-US">
                <a:solidFill>
                  <a:srgbClr val="2197D2"/>
                </a:solidFill>
                <a:effectLst/>
                <a:latin typeface="Times" pitchFamily="2" charset="0"/>
              </a:rPr>
              <a:t>10</a:t>
            </a:r>
            <a:r>
              <a:rPr lang="en-US">
                <a:effectLst/>
                <a:latin typeface="Times" pitchFamily="2" charset="0"/>
              </a:rPr>
              <a:t>), and many studies have not included patients with advanced HF speci</a:t>
            </a:r>
            <a:r>
              <a:rPr lang="en-US">
                <a:effectLst/>
                <a:latin typeface="Helvetica" pitchFamily="2" charset="0"/>
              </a:rPr>
              <a:t>fi</a:t>
            </a:r>
            <a:r>
              <a:rPr lang="en-US">
                <a:effectLst/>
                <a:latin typeface="Times" pitchFamily="2" charset="0"/>
              </a:rPr>
              <a:t>cally. </a:t>
            </a:r>
          </a:p>
          <a:p>
            <a:endParaRPr lang="en-US">
              <a:effectLst/>
              <a:latin typeface="Times" pitchFamily="2" charset="0"/>
            </a:endParaRPr>
          </a:p>
          <a:p>
            <a:r>
              <a:rPr lang="en-US">
                <a:effectLst/>
                <a:latin typeface="Times" pitchFamily="2" charset="0"/>
              </a:rPr>
              <a:t>Moreover, </a:t>
            </a:r>
            <a:r>
              <a:rPr lang="en-US">
                <a:effectLst/>
                <a:latin typeface="Helvetica" pitchFamily="2" charset="0"/>
              </a:rPr>
              <a:t>fl</a:t>
            </a:r>
            <a:r>
              <a:rPr lang="en-US">
                <a:effectLst/>
                <a:latin typeface="Times" pitchFamily="2" charset="0"/>
              </a:rPr>
              <a:t>uid restriction has limited-effect on clinical outcomes or diuretic use (</a:t>
            </a:r>
            <a:r>
              <a:rPr lang="en-US">
                <a:solidFill>
                  <a:srgbClr val="2197D2"/>
                </a:solidFill>
                <a:effectLst/>
                <a:latin typeface="Times" pitchFamily="2" charset="0"/>
              </a:rPr>
              <a:t>4</a:t>
            </a:r>
            <a:r>
              <a:rPr lang="en-US">
                <a:effectLst/>
                <a:latin typeface="Times" pitchFamily="2" charset="0"/>
              </a:rPr>
              <a:t>). </a:t>
            </a:r>
          </a:p>
          <a:p>
            <a:r>
              <a:rPr lang="en-US">
                <a:effectLst/>
                <a:latin typeface="Times" pitchFamily="2" charset="0"/>
              </a:rPr>
              <a:t>Although HF nutritional counseling typically focuses on restricting sodium and </a:t>
            </a:r>
            <a:r>
              <a:rPr lang="en-US">
                <a:effectLst/>
                <a:latin typeface="Helvetica" pitchFamily="2" charset="0"/>
              </a:rPr>
              <a:t>fl</a:t>
            </a:r>
            <a:r>
              <a:rPr lang="en-US">
                <a:effectLst/>
                <a:latin typeface="Times" pitchFamily="2" charset="0"/>
              </a:rPr>
              <a:t>uid, patients with advanced HF have the greatest risk of developing cachexia or malnutrition (</a:t>
            </a:r>
            <a:r>
              <a:rPr lang="en-US">
                <a:solidFill>
                  <a:srgbClr val="2197D2"/>
                </a:solidFill>
                <a:effectLst/>
                <a:latin typeface="Times" pitchFamily="2" charset="0"/>
              </a:rPr>
              <a:t>11</a:t>
            </a:r>
            <a:r>
              <a:rPr lang="en-US">
                <a:effectLst/>
                <a:latin typeface="Times" pitchFamily="2" charset="0"/>
              </a:rPr>
              <a:t>).</a:t>
            </a:r>
          </a:p>
          <a:p>
            <a:r>
              <a:rPr lang="en-US">
                <a:effectLst/>
                <a:latin typeface="Times" pitchFamily="2" charset="0"/>
              </a:rPr>
              <a:t>Hence, dietary restrictions and recommendation should be both evidence-based and comprehensive.</a:t>
            </a:r>
          </a:p>
          <a:p>
            <a:endParaRPr lang="en-US"/>
          </a:p>
        </p:txBody>
      </p:sp>
      <p:sp>
        <p:nvSpPr>
          <p:cNvPr id="4" name="Slide Number Placeholder 3"/>
          <p:cNvSpPr>
            <a:spLocks noGrp="1"/>
          </p:cNvSpPr>
          <p:nvPr>
            <p:ph type="sldNum" sz="quarter" idx="5"/>
          </p:nvPr>
        </p:nvSpPr>
        <p:spPr/>
        <p:txBody>
          <a:bodyPr/>
          <a:lstStyle/>
          <a:p>
            <a:fld id="{4196CC5A-D99B-E247-A597-B67AF1B3C510}" type="slidenum">
              <a:rPr lang="en-US" smtClean="0"/>
              <a:t>22</a:t>
            </a:fld>
            <a:endParaRPr lang="en-US"/>
          </a:p>
        </p:txBody>
      </p:sp>
    </p:spTree>
    <p:extLst>
      <p:ext uri="{BB962C8B-B14F-4D97-AF65-F5344CB8AC3E}">
        <p14:creationId xmlns:p14="http://schemas.microsoft.com/office/powerpoint/2010/main" val="41484157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effectLst/>
                <a:latin typeface="Times" pitchFamily="2" charset="0"/>
              </a:rPr>
              <a:t>Exercise training in patients with HF is safe and has numerous bene</a:t>
            </a:r>
            <a:r>
              <a:rPr lang="en-US" sz="1200">
                <a:effectLst/>
                <a:latin typeface="Helvetica" pitchFamily="2" charset="0"/>
              </a:rPr>
              <a:t>fi</a:t>
            </a:r>
            <a:r>
              <a:rPr lang="en-US" sz="1200">
                <a:effectLst/>
                <a:latin typeface="Times" pitchFamily="2" charset="0"/>
              </a:rPr>
              <a:t>ts. In a major trial of exercise and HF, exercise training was associated with a reduction in CVD mortality or hospitalizations in the exercise training group after adjustment for risk factors (</a:t>
            </a:r>
            <a:r>
              <a:rPr lang="en-US" sz="1200">
                <a:solidFill>
                  <a:srgbClr val="2197D2"/>
                </a:solidFill>
                <a:effectLst/>
                <a:latin typeface="Times" pitchFamily="2" charset="0"/>
              </a:rPr>
              <a:t>1</a:t>
            </a:r>
            <a:r>
              <a:rPr lang="en-US" sz="1200">
                <a:effectLst/>
                <a:latin typeface="Times" pitchFamily="2" charset="0"/>
              </a:rPr>
              <a:t>). Meta-analyses show</a:t>
            </a:r>
          </a:p>
          <a:p>
            <a:r>
              <a:rPr lang="en-US" sz="1200">
                <a:effectLst/>
                <a:latin typeface="Times" pitchFamily="2" charset="0"/>
              </a:rPr>
              <a:t>that cardiac rehabilitation improves functional capacity, exercise duration, and health-related QOL.</a:t>
            </a:r>
          </a:p>
          <a:p>
            <a:endParaRPr lang="en-US" sz="1200">
              <a:effectLst/>
              <a:latin typeface="Times" pitchFamily="2" charset="0"/>
            </a:endParaRPr>
          </a:p>
          <a:p>
            <a:r>
              <a:rPr lang="en-US"/>
              <a:t>Multicenter, randomized controlled trial of 2331 medically stable outpatients with HFrEF ; Median follow-up was 30 months</a:t>
            </a:r>
          </a:p>
          <a:p>
            <a:endParaRPr lang="en-US" sz="1200">
              <a:effectLst/>
              <a:latin typeface="Times" pitchFamily="2" charset="0"/>
            </a:endParaRPr>
          </a:p>
          <a:p>
            <a:endParaRPr lang="en-US" sz="1200">
              <a:effectLst/>
              <a:latin typeface="Times" pitchFamily="2" charset="0"/>
            </a:endParaRPr>
          </a:p>
          <a:p>
            <a:r>
              <a:rPr lang="en-US" b="0" i="0">
                <a:solidFill>
                  <a:srgbClr val="212121"/>
                </a:solidFill>
                <a:effectLst/>
                <a:latin typeface="system-ui"/>
              </a:rPr>
              <a:t>O'Connor CM, Whellan DJ, Lee KL, Keteyian SJ, Cooper LS, Ellis SJ, Leifer ES, Kraus WE, Kitzman DW, Blumenthal JA, Rendall DS, Miller NH, Fleg JL, Schulman KA, McKelvie RS, Zannad F, Piña IL; HF-ACTION Investigators. Efficacy and safety of exercise training in patients with chronic heart failure: HF-ACTION randomized controlled trial. JAMA. 2009 Apr 8;301(14):1439-50. doi: 10.1001/jama.2009.454. PMID: 19351941; PMCID: PMC2916661.</a:t>
            </a:r>
            <a:endParaRPr lang="en-US" sz="1200">
              <a:effectLst/>
              <a:latin typeface="Times" pitchFamily="2" charset="0"/>
            </a:endParaRPr>
          </a:p>
          <a:p>
            <a:endParaRPr lang="en-US"/>
          </a:p>
        </p:txBody>
      </p:sp>
      <p:sp>
        <p:nvSpPr>
          <p:cNvPr id="4" name="Slide Number Placeholder 3"/>
          <p:cNvSpPr>
            <a:spLocks noGrp="1"/>
          </p:cNvSpPr>
          <p:nvPr>
            <p:ph type="sldNum" sz="quarter" idx="5"/>
          </p:nvPr>
        </p:nvSpPr>
        <p:spPr/>
        <p:txBody>
          <a:bodyPr/>
          <a:lstStyle/>
          <a:p>
            <a:fld id="{4196CC5A-D99B-E247-A597-B67AF1B3C510}" type="slidenum">
              <a:rPr lang="en-US" smtClean="0"/>
              <a:t>23</a:t>
            </a:fld>
            <a:endParaRPr lang="en-US"/>
          </a:p>
        </p:txBody>
      </p:sp>
    </p:spTree>
    <p:extLst>
      <p:ext uri="{BB962C8B-B14F-4D97-AF65-F5344CB8AC3E}">
        <p14:creationId xmlns:p14="http://schemas.microsoft.com/office/powerpoint/2010/main" val="14988542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81160A-01A5-4A9A-BF72-3447E27476A4}" type="slidenum">
              <a:rPr lang="en-US" smtClean="0"/>
              <a:t>24</a:t>
            </a:fld>
            <a:endParaRPr lang="en-US"/>
          </a:p>
        </p:txBody>
      </p:sp>
    </p:spTree>
    <p:extLst>
      <p:ext uri="{BB962C8B-B14F-4D97-AF65-F5344CB8AC3E}">
        <p14:creationId xmlns:p14="http://schemas.microsoft.com/office/powerpoint/2010/main" val="23598009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#Pearl</a:t>
            </a:r>
            <a:r>
              <a:rPr lang="en-US" baseline="0"/>
              <a:t> 1</a:t>
            </a:r>
          </a:p>
          <a:p>
            <a:r>
              <a:rPr lang="en-US" baseline="0"/>
              <a:t>#Pearl 2</a:t>
            </a:r>
          </a:p>
          <a:p>
            <a:r>
              <a:rPr lang="en-US" baseline="0"/>
              <a:t>#Pearl 3</a:t>
            </a:r>
            <a:endParaRPr lang="en-US"/>
          </a:p>
        </p:txBody>
      </p:sp>
      <p:sp>
        <p:nvSpPr>
          <p:cNvPr id="4" name="Slide Number Placeholder 3"/>
          <p:cNvSpPr>
            <a:spLocks noGrp="1"/>
          </p:cNvSpPr>
          <p:nvPr>
            <p:ph type="sldNum" sz="quarter" idx="5"/>
          </p:nvPr>
        </p:nvSpPr>
        <p:spPr/>
        <p:txBody>
          <a:bodyPr/>
          <a:lstStyle/>
          <a:p>
            <a:fld id="{7A81160A-01A5-4A9A-BF72-3447E27476A4}" type="slidenum">
              <a:rPr lang="en-US" smtClean="0"/>
              <a:t>25</a:t>
            </a:fld>
            <a:endParaRPr lang="en-US"/>
          </a:p>
        </p:txBody>
      </p:sp>
    </p:spTree>
    <p:extLst>
      <p:ext uri="{BB962C8B-B14F-4D97-AF65-F5344CB8AC3E}">
        <p14:creationId xmlns:p14="http://schemas.microsoft.com/office/powerpoint/2010/main" val="33653347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a:effectLst/>
                <a:latin typeface="Helvetica" pitchFamily="2" charset="0"/>
              </a:rPr>
              <a:t>On the basis of data from NHANES 2017 to 2020, 6.7 million Americans ≥20 years of age had HF </a:t>
            </a:r>
          </a:p>
          <a:p>
            <a:pPr algn="just"/>
            <a:r>
              <a:rPr lang="en-US">
                <a:effectLst/>
                <a:latin typeface="Helvetica" pitchFamily="2" charset="0"/>
              </a:rPr>
              <a:t>This is increased from ≈6.0 million according to NHANES 2015 to 2018 </a:t>
            </a:r>
          </a:p>
          <a:p>
            <a:pPr algn="just"/>
            <a:endParaRPr lang="en-US">
              <a:effectLst/>
              <a:latin typeface="Helvetica" pitchFamily="2" charset="0"/>
            </a:endParaRPr>
          </a:p>
          <a:p>
            <a:pPr algn="just"/>
            <a:r>
              <a:rPr lang="en-US">
                <a:effectLst/>
                <a:latin typeface="Helvetica" pitchFamily="2" charset="0"/>
              </a:rPr>
              <a:t> Prevalence of HF is projected to increase by 46% from 2012 to 2030, affecting &gt;8 million people ≥18 years of age. </a:t>
            </a:r>
          </a:p>
          <a:p>
            <a:pPr algn="just"/>
            <a:r>
              <a:rPr lang="en-US">
                <a:effectLst/>
                <a:latin typeface="Helvetica" pitchFamily="2" charset="0"/>
              </a:rPr>
              <a:t>The total percentage of the population with HF is projected to rise from 2.4% in 2012 to 3.0% in 2030. </a:t>
            </a:r>
          </a:p>
          <a:p>
            <a:endParaRPr lang="en-US"/>
          </a:p>
        </p:txBody>
      </p:sp>
      <p:sp>
        <p:nvSpPr>
          <p:cNvPr id="4" name="Slide Number Placeholder 3"/>
          <p:cNvSpPr>
            <a:spLocks noGrp="1"/>
          </p:cNvSpPr>
          <p:nvPr>
            <p:ph type="sldNum" sz="quarter" idx="5"/>
          </p:nvPr>
        </p:nvSpPr>
        <p:spPr/>
        <p:txBody>
          <a:bodyPr/>
          <a:lstStyle/>
          <a:p>
            <a:fld id="{7A81160A-01A5-4A9A-BF72-3447E27476A4}" type="slidenum">
              <a:rPr lang="en-US" smtClean="0"/>
              <a:t>5</a:t>
            </a:fld>
            <a:endParaRPr lang="en-US"/>
          </a:p>
        </p:txBody>
      </p:sp>
    </p:spTree>
    <p:extLst>
      <p:ext uri="{BB962C8B-B14F-4D97-AF65-F5344CB8AC3E}">
        <p14:creationId xmlns:p14="http://schemas.microsoft.com/office/powerpoint/2010/main" val="13584499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81160A-01A5-4A9A-BF72-3447E27476A4}" type="slidenum">
              <a:rPr lang="en-US" smtClean="0"/>
              <a:t>27</a:t>
            </a:fld>
            <a:endParaRPr lang="en-US"/>
          </a:p>
        </p:txBody>
      </p:sp>
    </p:spTree>
    <p:extLst>
      <p:ext uri="{BB962C8B-B14F-4D97-AF65-F5344CB8AC3E}">
        <p14:creationId xmlns:p14="http://schemas.microsoft.com/office/powerpoint/2010/main" val="42853774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the Paradigm trial we saw an improvement in the primary endpoint of CV death, HHF when an ARNI was compared to the ACEI enalapril in patients with an EF &lt;/= 40%.  </a:t>
            </a:r>
          </a:p>
          <a:p>
            <a:endParaRPr lang="en-US"/>
          </a:p>
        </p:txBody>
      </p:sp>
      <p:sp>
        <p:nvSpPr>
          <p:cNvPr id="4" name="Slide Number Placeholder 3"/>
          <p:cNvSpPr>
            <a:spLocks noGrp="1"/>
          </p:cNvSpPr>
          <p:nvPr>
            <p:ph type="sldNum" sz="quarter" idx="5"/>
          </p:nvPr>
        </p:nvSpPr>
        <p:spPr/>
        <p:txBody>
          <a:bodyPr/>
          <a:lstStyle/>
          <a:p>
            <a:fld id="{A0264045-49A4-4248-9B5F-D8C61B49C5DC}" type="slidenum">
              <a:rPr lang="en-US" smtClean="0"/>
              <a:t>30</a:t>
            </a:fld>
            <a:endParaRPr lang="en-US"/>
          </a:p>
        </p:txBody>
      </p:sp>
    </p:spTree>
    <p:extLst>
      <p:ext uri="{BB962C8B-B14F-4D97-AF65-F5344CB8AC3E}">
        <p14:creationId xmlns:p14="http://schemas.microsoft.com/office/powerpoint/2010/main" val="5294132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McMurray JJV. Dapagliflozin in patients with heart failure and reduced ejection fraction. N Engl J Med 2019;381:1995-2008.</a:t>
            </a:r>
            <a:endParaRPr lang="en-US"/>
          </a:p>
        </p:txBody>
      </p:sp>
      <p:sp>
        <p:nvSpPr>
          <p:cNvPr id="4" name="Slide Number Placeholder 3"/>
          <p:cNvSpPr>
            <a:spLocks noGrp="1"/>
          </p:cNvSpPr>
          <p:nvPr>
            <p:ph type="sldNum" sz="quarter" idx="5"/>
          </p:nvPr>
        </p:nvSpPr>
        <p:spPr/>
        <p:txBody>
          <a:bodyPr/>
          <a:lstStyle/>
          <a:p>
            <a:fld id="{376813A8-A861-8645-B07E-D6680F48355F}" type="slidenum">
              <a:rPr lang="en-US" smtClean="0"/>
              <a:t>33</a:t>
            </a:fld>
            <a:endParaRPr lang="en-US"/>
          </a:p>
        </p:txBody>
      </p:sp>
    </p:spTree>
    <p:extLst>
      <p:ext uri="{BB962C8B-B14F-4D97-AF65-F5344CB8AC3E}">
        <p14:creationId xmlns:p14="http://schemas.microsoft.com/office/powerpoint/2010/main" val="7297396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Helvetica" pitchFamily="2" charset="0"/>
              </a:rPr>
              <a:t>To quantify the projected gains for deaths prevented or postponed with comprehensive implementation of SGLT2-i therapy for patients with HFrEF in the United States.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Bassi NS, et al. Association of Optimal Implementation of Sodium-Glucose Cotransporter 2 Inhibitor Therapy With Outcome for Patients With Heart Failure. JAMA Cardiol. 2020;5(8):948-951</a:t>
            </a:r>
          </a:p>
          <a:p>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F3B62739-CA28-0E4B-AA6A-F8D702FE0189}" type="slidenum">
              <a:rPr lang="en-US" smtClean="0"/>
              <a:t>34</a:t>
            </a:fld>
            <a:endParaRPr lang="en-US"/>
          </a:p>
        </p:txBody>
      </p:sp>
    </p:spTree>
    <p:extLst>
      <p:ext uri="{BB962C8B-B14F-4D97-AF65-F5344CB8AC3E}">
        <p14:creationId xmlns:p14="http://schemas.microsoft.com/office/powerpoint/2010/main" val="14406817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We estimated that comprehensive disease-modifying pharmacological therapy (consisting of an ARNI, </a:t>
            </a:r>
            <a:r>
              <a:rPr lang="el-GR"/>
              <a:t>β </a:t>
            </a:r>
            <a:r>
              <a:rPr lang="en-US"/>
              <a:t>blocker, MRA, and SGLT2 inhibitor) reduces the hazard of cardiovascular death or hospital admission for heart failure significantly compared with conventional therapy (consisting of an angiotensin-converting enzyme [ACE] inhibitor or angiotensin receptor blocker [ARB and </a:t>
            </a:r>
            <a:r>
              <a:rPr lang="el-GR"/>
              <a:t>β </a:t>
            </a:r>
            <a:r>
              <a:rPr lang="en-US"/>
              <a:t>blocker).</a:t>
            </a:r>
          </a:p>
          <a:p>
            <a:endParaRPr lang="en-US"/>
          </a:p>
        </p:txBody>
      </p:sp>
      <p:sp>
        <p:nvSpPr>
          <p:cNvPr id="4" name="Slide Number Placeholder 3"/>
          <p:cNvSpPr>
            <a:spLocks noGrp="1"/>
          </p:cNvSpPr>
          <p:nvPr>
            <p:ph type="sldNum" sz="quarter" idx="5"/>
          </p:nvPr>
        </p:nvSpPr>
        <p:spPr/>
        <p:txBody>
          <a:bodyPr/>
          <a:lstStyle/>
          <a:p>
            <a:fld id="{27CF66FA-78B5-3740-9F34-B35C473807E8}" type="slidenum">
              <a:rPr lang="en-US" smtClean="0"/>
              <a:t>35</a:t>
            </a:fld>
            <a:endParaRPr lang="en-US"/>
          </a:p>
        </p:txBody>
      </p:sp>
    </p:spTree>
    <p:extLst>
      <p:ext uri="{BB962C8B-B14F-4D97-AF65-F5344CB8AC3E}">
        <p14:creationId xmlns:p14="http://schemas.microsoft.com/office/powerpoint/2010/main" val="14449900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Greene SJ, Butler J, Fonarow GC. Simultaneous or Rapid Sequence Initiation of Quadruple Medical Therapy for Heart Failure-Optimizing Therapy With the Need for Speed. JAMA Cardiol. 2021 Jul 1;6(7):743-744. doi: 10.1001/jamacardio.2021.0496. PMID: 33787823.</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1160A-01A5-4A9A-BF72-3447E27476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9544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0000"/>
                </a:solidFill>
              </a:rPr>
              <a:t>1050 African American patients with NYHA class III/IV HFrEF randomized to hydralazine/nitrate or placebo for a mean of 10 months* (A-HeFT Trial)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rgbClr val="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4D4D4D"/>
                </a:solidFill>
                <a:effectLst/>
                <a:latin typeface="ff-quadraat-web-pro"/>
              </a:rPr>
              <a:t>43 percent reduction in the rate of death from any cause [hazard ratio, 0.57; P=0.01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4D4D4D"/>
                </a:solidFill>
                <a:effectLst/>
                <a:latin typeface="ff-quadraat-web-pro"/>
              </a:rPr>
              <a:t>33 percent relative reduction in the rate of first hospitalization for heart failure [16.4 percent vs. 22.4 percent, P=0.001]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4D4D4D"/>
                </a:solidFill>
                <a:effectLst/>
                <a:latin typeface="ff-quadraat-web-pro"/>
              </a:rPr>
              <a:t>improvement in the quality of life [change in score, –5.6±20.6 vs. –2.7±21.2, with lower scores indicating better quality of life; P=0.02; range of possible values, 0 to 105]</a:t>
            </a:r>
            <a:endParaRPr lang="en-US" sz="1200">
              <a:solidFill>
                <a:srgbClr val="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rgbClr val="000000"/>
              </a:solidFill>
            </a:endParaRPr>
          </a:p>
          <a:p>
            <a:pPr marL="914389" lvl="1" indent="-457189">
              <a:buFont typeface="Arial"/>
              <a:buChar char="•"/>
            </a:pPr>
            <a:r>
              <a:rPr lang="en-US" sz="2000">
                <a:solidFill>
                  <a:srgbClr val="000000"/>
                </a:solidFill>
              </a:rPr>
              <a:t>If fixed-dose combination is available, the initial dose should be 1 tablet (containing 37.5 mg of hydralazine hydrochloride and 20 mg of isosorbide dinitrate) 3 times daily</a:t>
            </a:r>
          </a:p>
          <a:p>
            <a:pPr marL="914389" lvl="1" indent="-457189">
              <a:buFont typeface="Arial"/>
              <a:buChar char="•"/>
            </a:pPr>
            <a:r>
              <a:rPr lang="en-US" sz="2000">
                <a:solidFill>
                  <a:srgbClr val="000000"/>
                </a:solidFill>
              </a:rPr>
              <a:t>If the two drugs are used separately, both pills should be administered at least 3 times daily</a:t>
            </a:r>
          </a:p>
          <a:p>
            <a:pPr marL="914389" lvl="1" indent="-457189">
              <a:buFont typeface="Arial"/>
              <a:buChar char="•"/>
            </a:pPr>
            <a:r>
              <a:rPr lang="en-US" sz="2000">
                <a:solidFill>
                  <a:srgbClr val="000000"/>
                </a:solidFill>
              </a:rPr>
              <a:t>Target daily dose: hydralazine hydrochloride (225 mg/day) and isosorbide dinitrate (120 mg/day</a:t>
            </a:r>
          </a:p>
          <a:p>
            <a:pPr marL="914389" lvl="1" indent="-457189">
              <a:buFont typeface="Arial"/>
              <a:buChar char="•"/>
            </a:pPr>
            <a:endParaRPr lang="en-US" sz="2000">
              <a:solidFill>
                <a:srgbClr val="000000"/>
              </a:solidFill>
            </a:endParaRPr>
          </a:p>
          <a:p>
            <a:pPr marL="0" lvl="0" indent="0">
              <a:buFont typeface="Arial"/>
              <a:buNone/>
            </a:pPr>
            <a:r>
              <a:rPr lang="en" sz="2000">
                <a:solidFill>
                  <a:schemeClr val="dk1"/>
                </a:solidFill>
                <a:highlight>
                  <a:srgbClr val="FFFFFF"/>
                </a:highlight>
              </a:rPr>
              <a:t>Two RCTs, V-HeFT I (Vasodilator Heart Failure Trial) and A-HeFT (African-American Heart Failure Trial), established benefit of the combination of hydralazine-isosorbide dinitrate in self-identified African Americans. </a:t>
            </a:r>
            <a:endParaRPr lang="en-US" sz="2000">
              <a:solidFill>
                <a:srgbClr val="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rgbClr val="000000"/>
              </a:solidFill>
            </a:endParaRPr>
          </a:p>
          <a:p>
            <a:endParaRPr lang="en-US"/>
          </a:p>
        </p:txBody>
      </p:sp>
      <p:sp>
        <p:nvSpPr>
          <p:cNvPr id="4" name="Slide Number Placeholder 3"/>
          <p:cNvSpPr>
            <a:spLocks noGrp="1"/>
          </p:cNvSpPr>
          <p:nvPr>
            <p:ph type="sldNum" sz="quarter" idx="5"/>
          </p:nvPr>
        </p:nvSpPr>
        <p:spPr/>
        <p:txBody>
          <a:bodyPr/>
          <a:lstStyle/>
          <a:p>
            <a:fld id="{C22109BC-39F4-43B1-850C-D5EB0E6480C8}" type="slidenum">
              <a:rPr lang="en-US" smtClean="0"/>
              <a:t>37</a:t>
            </a:fld>
            <a:endParaRPr lang="en-US"/>
          </a:p>
        </p:txBody>
      </p:sp>
    </p:spTree>
    <p:extLst>
      <p:ext uri="{BB962C8B-B14F-4D97-AF65-F5344CB8AC3E}">
        <p14:creationId xmlns:p14="http://schemas.microsoft.com/office/powerpoint/2010/main" val="31565219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81160A-01A5-4A9A-BF72-3447E27476A4}" type="slidenum">
              <a:rPr lang="en-US" smtClean="0"/>
              <a:t>38</a:t>
            </a:fld>
            <a:endParaRPr lang="en-US"/>
          </a:p>
        </p:txBody>
      </p:sp>
    </p:spTree>
    <p:extLst>
      <p:ext uri="{BB962C8B-B14F-4D97-AF65-F5344CB8AC3E}">
        <p14:creationId xmlns:p14="http://schemas.microsoft.com/office/powerpoint/2010/main" val="38031998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81160A-01A5-4A9A-BF72-3447E27476A4}" type="slidenum">
              <a:rPr lang="en-US" smtClean="0"/>
              <a:t>39</a:t>
            </a:fld>
            <a:endParaRPr lang="en-US"/>
          </a:p>
        </p:txBody>
      </p:sp>
    </p:spTree>
    <p:extLst>
      <p:ext uri="{BB962C8B-B14F-4D97-AF65-F5344CB8AC3E}">
        <p14:creationId xmlns:p14="http://schemas.microsoft.com/office/powerpoint/2010/main" val="16858915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81160A-01A5-4A9A-BF72-3447E27476A4}" type="slidenum">
              <a:rPr lang="en-US" smtClean="0"/>
              <a:t>40</a:t>
            </a:fld>
            <a:endParaRPr lang="en-US"/>
          </a:p>
        </p:txBody>
      </p:sp>
    </p:spTree>
    <p:extLst>
      <p:ext uri="{BB962C8B-B14F-4D97-AF65-F5344CB8AC3E}">
        <p14:creationId xmlns:p14="http://schemas.microsoft.com/office/powerpoint/2010/main" val="19936276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We know that HFpEF and HFrEF have a similar incidence in the population.  </a:t>
            </a:r>
          </a:p>
          <a:p>
            <a:endParaRPr lang="en-US"/>
          </a:p>
          <a:p>
            <a:r>
              <a:rPr lang="en-US"/>
              <a:t>And we know that outcomes once established HF is present are poor.  In fact, if we look at recent data, the 5 year mortality for clinical HF is about 75%.  Now, as our therapies improve, we assume this will translate into improvements in outcome.  However, prevention is key to reduce the effects of this disorder.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Why should we care about this?  Because HF plays a role in increasing death and disability of the individual as well as healthcare costs to the society.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88C21F-612C-4944-A5D6-D02B073935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42938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r>
              <a:rPr lang="en-US" sz="1200">
                <a:latin typeface="Arial" panose="020B0604020202020204" pitchFamily="34" charset="0"/>
                <a:ea typeface="MS PGothic" charset="0"/>
                <a:cs typeface="Arial" panose="020B0604020202020204" pitchFamily="34" charset="0"/>
              </a:rPr>
              <a:t>Blocks I</a:t>
            </a:r>
            <a:r>
              <a:rPr lang="en-US" sz="1200" i="1" baseline="-25000">
                <a:latin typeface="Arial" panose="020B0604020202020204" pitchFamily="34" charset="0"/>
                <a:ea typeface="MS PGothic" charset="0"/>
                <a:cs typeface="Arial" panose="020B0604020202020204" pitchFamily="34" charset="0"/>
              </a:rPr>
              <a:t>f</a:t>
            </a:r>
            <a:r>
              <a:rPr lang="en-US" sz="1200">
                <a:latin typeface="Arial" panose="020B0604020202020204" pitchFamily="34" charset="0"/>
                <a:ea typeface="MS PGothic" charset="0"/>
                <a:cs typeface="Arial" panose="020B0604020202020204" pitchFamily="34" charset="0"/>
              </a:rPr>
              <a:t> channel</a:t>
            </a:r>
          </a:p>
          <a:p>
            <a:pPr marL="285750" indent="-285750"/>
            <a:r>
              <a:rPr lang="en-US" sz="1200">
                <a:latin typeface="Arial" panose="020B0604020202020204" pitchFamily="34" charset="0"/>
                <a:ea typeface="MS PGothic" charset="0"/>
                <a:cs typeface="Arial" panose="020B0604020202020204" pitchFamily="34" charset="0"/>
              </a:rPr>
              <a:t>Slows heart rate</a:t>
            </a:r>
          </a:p>
          <a:p>
            <a:pPr marL="285750" indent="-285750"/>
            <a:r>
              <a:rPr lang="en-US" sz="1200">
                <a:latin typeface="Arial" panose="020B0604020202020204" pitchFamily="34" charset="0"/>
                <a:ea typeface="MS PGothic" charset="0"/>
                <a:cs typeface="Arial" panose="020B0604020202020204" pitchFamily="34" charset="0"/>
              </a:rPr>
              <a:t>Few if any other CV effects</a:t>
            </a:r>
          </a:p>
          <a:p>
            <a:pPr marL="285750" indent="-285750"/>
            <a:endParaRPr lang="en-US" sz="1200">
              <a:latin typeface="Arial" panose="020B0604020202020204" pitchFamily="34" charset="0"/>
              <a:ea typeface="MS PGothic" charset="0"/>
              <a:cs typeface="Arial" panose="020B0604020202020204" pitchFamily="34" charset="0"/>
            </a:endParaRPr>
          </a:p>
          <a:p>
            <a:pPr lvl="1">
              <a:buFont typeface="Arial" charset="0"/>
              <a:buChar char="•"/>
            </a:pPr>
            <a:r>
              <a:rPr lang="en-US" sz="1200">
                <a:latin typeface="Arial" panose="020B0604020202020204" pitchFamily="34" charset="0"/>
                <a:ea typeface="ＭＳ Ｐゴシック" charset="0"/>
                <a:cs typeface="Arial" panose="020B0604020202020204" pitchFamily="34" charset="0"/>
              </a:rPr>
              <a:t>&gt; 6500 HF patients (NYHA II-IV)</a:t>
            </a:r>
          </a:p>
          <a:p>
            <a:pPr lvl="1">
              <a:buFont typeface="Arial" charset="0"/>
              <a:buChar char="•"/>
            </a:pPr>
            <a:r>
              <a:rPr lang="en-US" sz="1200">
                <a:latin typeface="Arial" panose="020B0604020202020204" pitchFamily="34" charset="0"/>
                <a:ea typeface="ＭＳ Ｐゴシック" charset="0"/>
                <a:cs typeface="Arial" panose="020B0604020202020204" pitchFamily="34" charset="0"/>
              </a:rPr>
              <a:t>LVEF </a:t>
            </a:r>
            <a:r>
              <a:rPr lang="en-US" sz="1200" u="sng">
                <a:latin typeface="Arial" panose="020B0604020202020204" pitchFamily="34" charset="0"/>
                <a:ea typeface="ＭＳ Ｐゴシック" charset="0"/>
                <a:cs typeface="Arial" panose="020B0604020202020204" pitchFamily="34" charset="0"/>
              </a:rPr>
              <a:t>&lt;</a:t>
            </a:r>
            <a:r>
              <a:rPr lang="en-US" sz="1200">
                <a:latin typeface="Arial" panose="020B0604020202020204" pitchFamily="34" charset="0"/>
                <a:ea typeface="ＭＳ Ｐゴシック" charset="0"/>
                <a:cs typeface="Arial" panose="020B0604020202020204" pitchFamily="34" charset="0"/>
              </a:rPr>
              <a:t> 35%</a:t>
            </a:r>
          </a:p>
          <a:p>
            <a:pPr lvl="1">
              <a:buFont typeface="Arial" charset="0"/>
              <a:buChar char="•"/>
            </a:pPr>
            <a:r>
              <a:rPr lang="en-US" sz="1200">
                <a:latin typeface="Arial" panose="020B0604020202020204" pitchFamily="34" charset="0"/>
                <a:ea typeface="ＭＳ Ｐゴシック" charset="0"/>
                <a:cs typeface="Arial" panose="020B0604020202020204" pitchFamily="34" charset="0"/>
              </a:rPr>
              <a:t>Resting HR &gt; 70 BPM in SINUS</a:t>
            </a:r>
          </a:p>
          <a:p>
            <a:pPr lvl="1">
              <a:buFont typeface="Arial" charset="0"/>
              <a:buChar char="•"/>
            </a:pPr>
            <a:r>
              <a:rPr lang="en-US" b="0" i="0">
                <a:solidFill>
                  <a:srgbClr val="505050"/>
                </a:solidFill>
                <a:effectLst/>
                <a:latin typeface="Source Sans Pro" panose="020F0502020204030204" pitchFamily="34" charset="0"/>
              </a:rPr>
              <a:t>had been admitted to hospital for heart failure within the previous year</a:t>
            </a:r>
            <a:endParaRPr lang="en-US" sz="1200">
              <a:latin typeface="Arial" panose="020B0604020202020204" pitchFamily="34" charset="0"/>
              <a:ea typeface="ＭＳ Ｐゴシック" charset="0"/>
              <a:cs typeface="Arial" panose="020B0604020202020204" pitchFamily="34" charset="0"/>
            </a:endParaRPr>
          </a:p>
          <a:p>
            <a:pPr lvl="1">
              <a:buFont typeface="Arial" charset="0"/>
              <a:buChar char="•"/>
            </a:pPr>
            <a:r>
              <a:rPr lang="en-US" sz="1200">
                <a:latin typeface="Arial" panose="020B0604020202020204" pitchFamily="34" charset="0"/>
                <a:ea typeface="ＭＳ Ｐゴシック" charset="0"/>
                <a:cs typeface="Arial" panose="020B0604020202020204" pitchFamily="34" charset="0"/>
              </a:rPr>
              <a:t>Primary endpoint: composite of CV death/HF hospitalization</a:t>
            </a:r>
          </a:p>
          <a:p>
            <a:pPr lvl="1">
              <a:buFont typeface="Arial" charset="0"/>
              <a:buChar char="•"/>
            </a:pPr>
            <a:r>
              <a:rPr lang="en-US" sz="1200">
                <a:latin typeface="Arial" panose="020B0604020202020204" pitchFamily="34" charset="0"/>
                <a:ea typeface="ＭＳ Ｐゴシック" charset="0"/>
                <a:cs typeface="Arial" panose="020B0604020202020204" pitchFamily="34" charset="0"/>
              </a:rPr>
              <a:t>On maximally tolerated beta-blocker</a:t>
            </a:r>
          </a:p>
          <a:p>
            <a:pPr lvl="1">
              <a:buFont typeface="Arial" charset="0"/>
              <a:buChar char="•"/>
            </a:pPr>
            <a:endParaRPr lang="en-US" sz="1200">
              <a:latin typeface="Arial" panose="020B0604020202020204" pitchFamily="34" charset="0"/>
              <a:ea typeface="ＭＳ Ｐゴシック" charset="0"/>
              <a:cs typeface="Arial" panose="020B0604020202020204" pitchFamily="34" charset="0"/>
            </a:endParaRPr>
          </a:p>
          <a:p>
            <a:pPr lvl="0">
              <a:buFont typeface="Arial" charset="0"/>
              <a:buChar char="•"/>
            </a:pPr>
            <a:r>
              <a:rPr lang="en-US" b="0" i="0">
                <a:solidFill>
                  <a:srgbClr val="505050"/>
                </a:solidFill>
                <a:effectLst/>
                <a:latin typeface="Source Sans Pro" panose="020B0503030403020204" pitchFamily="34" charset="0"/>
              </a:rPr>
              <a:t>The effect was driven mainly by hospital admissions for worsening heart failure, which occurred in 672 (21%) of patients on placebo and 514 (16%) of those taking ivabradine (HR 0·74, 95% CI 0·66–0·83, p&lt;0·0001; figure 3). Cardiovascular deaths were not significantly reduced in the ivabradine group (p=0·128; figure 3), but deaths due to heart failure did fall significantly (HR 0·74, 95% CI 0·58–0·94, p=0·014; figure 4). All-cause deaths did not differ between groups, but all-cause hospital admissions were significantly reduced (HR 0·89, 95% CI 0·82–0·96, p=0·003). There was no difference in other cause-specific deaths, including sudden cardiac deaths (48% of cardiovascular deaths).</a:t>
            </a:r>
            <a:endParaRPr lang="en-US" sz="1200">
              <a:latin typeface="Arial" panose="020B0604020202020204" pitchFamily="34" charset="0"/>
              <a:ea typeface="MS PGothic"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7A81160A-01A5-4A9A-BF72-3447E27476A4}" type="slidenum">
              <a:rPr lang="en-US" smtClean="0"/>
              <a:t>41</a:t>
            </a:fld>
            <a:endParaRPr lang="en-US"/>
          </a:p>
        </p:txBody>
      </p:sp>
    </p:spTree>
    <p:extLst>
      <p:ext uri="{BB962C8B-B14F-4D97-AF65-F5344CB8AC3E}">
        <p14:creationId xmlns:p14="http://schemas.microsoft.com/office/powerpoint/2010/main" val="21573164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In the VICTORIA trial, vericiguat was added to GDMT in patients with an EF &lt;45% and a recent hospitalization.  We saw an improvement in the composite outcome of CV death or HHF but no difference in CV death as a single endpoint. </a:t>
            </a:r>
            <a:r>
              <a:rPr lang="en-US" sz="1200" kern="1200">
                <a:solidFill>
                  <a:schemeClr val="tx1"/>
                </a:solidFill>
                <a:effectLst/>
                <a:latin typeface="+mn-lt"/>
                <a:ea typeface="+mn-ea"/>
                <a:cs typeface="+mn-cs"/>
              </a:rPr>
              <a:t>NNT = 24 to prevent a hospitalization/death</a:t>
            </a:r>
          </a:p>
          <a:p>
            <a:pPr marL="0" indent="0">
              <a:buFont typeface="Arial" panose="020B0604020202020204" pitchFamily="34" charset="0"/>
              <a:buNone/>
            </a:pPr>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kern="1200">
                <a:solidFill>
                  <a:schemeClr val="tx1"/>
                </a:solidFill>
                <a:effectLst/>
                <a:latin typeface="+mn-lt"/>
                <a:ea typeface="+mn-ea"/>
                <a:cs typeface="+mn-cs"/>
              </a:rPr>
              <a:t>n a sub-analysis of the VICTORIA study, patients with an NT-proBNP level &lt;8,000 pg/mL demonstrated greater reductions in HHF and CV death, combined and separately, than patients with NT-proBNP levels &gt;8,000 pg/mL; Patients with NT-proBNP levels &lt;4,000 pg/mL demonstrated the greatest benefit in these endpoints. These data indicates that measuring NT-proBNP might identify patients who would benefit most from vericiguat, allowing for individualized treatment.</a:t>
            </a:r>
          </a:p>
          <a:p>
            <a:pPr marL="0" indent="0">
              <a:buFont typeface="Arial" panose="020B0604020202020204" pitchFamily="34" charset="0"/>
              <a:buNone/>
            </a:pPr>
            <a:endParaRPr lang="en-US"/>
          </a:p>
          <a:p>
            <a:pPr marL="0" indent="0">
              <a:buFont typeface="Arial" panose="020B0604020202020204" pitchFamily="34" charset="0"/>
              <a:buNone/>
            </a:pPr>
            <a:r>
              <a:rPr lang="en-US"/>
              <a:t>Vericiguat fits into our HF armamentarium after ARNI, Beta-blocker, MRA and SGLT2 in that  high-risk group of patients with recent hospitalization.  </a:t>
            </a:r>
          </a:p>
          <a:p>
            <a:pPr marL="0" indent="0">
              <a:buFont typeface="Arial" panose="020B0604020202020204" pitchFamily="34" charset="0"/>
              <a:buNone/>
            </a:pPr>
            <a:endParaRPr lang="en-US"/>
          </a:p>
          <a:p>
            <a:pPr marL="0" indent="0">
              <a:buFont typeface="Arial" panose="020B0604020202020204" pitchFamily="34" charset="0"/>
              <a:buNone/>
            </a:pPr>
            <a:r>
              <a:rPr lang="en-US"/>
              <a:t>It does also fill a niche role in the EF 40-45% population probably after SGLT2i and MRA</a:t>
            </a:r>
          </a:p>
          <a:p>
            <a:pPr marL="0" indent="0">
              <a:buFont typeface="Arial" panose="020B0604020202020204" pitchFamily="34" charset="0"/>
              <a:buNone/>
            </a:pPr>
            <a:endParaRPr lang="en-US"/>
          </a:p>
          <a:p>
            <a:pPr marL="0" indent="0">
              <a:buFont typeface="Arial" panose="020B0604020202020204" pitchFamily="34" charset="0"/>
              <a:buNone/>
            </a:pPr>
            <a:r>
              <a:rPr lang="en-US"/>
              <a:t>The other group I consider this medication in frequently is that patient with significant renal dysfunction and/or hyperkalemia limiting other therapies such as ARNI/ACEI/ARB/MRA.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Symptomatic hypotension occurred in 9.1% of the patients in the vericiguat group and in 7.9% of the patients in the placebo group (P = 0.12), and syncope occurred in 4.0% of the patients in the vericiguat group and in 3.5% of the patients in the placebo group (P = 0.30)</a:t>
            </a:r>
          </a:p>
          <a:p>
            <a:r>
              <a:rPr lang="en-US" sz="1200" kern="1200">
                <a:solidFill>
                  <a:schemeClr val="tx1"/>
                </a:solidFill>
                <a:effectLst/>
                <a:latin typeface="+mn-lt"/>
                <a:ea typeface="+mn-ea"/>
                <a:cs typeface="+mn-cs"/>
              </a:rPr>
              <a:t>For patients in sinus rhythm, the criteria included a BNP of at least 300 pg per milliliten or an NT-proBNP level of at least 1000 pg per milliliter. For patients in atrial fibrillation, the criteria included a BNP level of at least 500 pg per milliliter or an NT-proBNP level of at least 1600 pg per milliliter.</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Exclusion criteria included a systolic blood pressure of less than 100 mm Hg; concurrent or anticipated use of long-acting nitrates, soluble guanylate cyclase stimulators, or phosphodiesterase</a:t>
            </a:r>
          </a:p>
          <a:p>
            <a:r>
              <a:rPr lang="en-US" sz="1200" kern="1200">
                <a:solidFill>
                  <a:schemeClr val="tx1"/>
                </a:solidFill>
                <a:effectLst/>
                <a:latin typeface="+mn-lt"/>
                <a:ea typeface="+mn-ea"/>
                <a:cs typeface="+mn-cs"/>
              </a:rPr>
              <a:t>type 5 inhibitors; and use of intravenous inotropes or implantable left ventricular assist devices.</a:t>
            </a:r>
          </a:p>
          <a:p>
            <a:r>
              <a:rPr lang="en-US" sz="1200" kern="1200">
                <a:solidFill>
                  <a:schemeClr val="tx1"/>
                </a:solidFill>
                <a:effectLst/>
                <a:latin typeface="+mn-lt"/>
                <a:ea typeface="+mn-ea"/>
                <a:cs typeface="+mn-cs"/>
              </a:rPr>
              <a:t>60% of the patients received triple therapy (a betablocker and a mineralocorticoid antagonist combined with either an angiotensin-converting– enzyme inhibitor, an angiotensin-receptor blocker,</a:t>
            </a:r>
          </a:p>
          <a:p>
            <a:r>
              <a:rPr lang="en-US" sz="1200" kern="1200">
                <a:solidFill>
                  <a:schemeClr val="tx1"/>
                </a:solidFill>
                <a:effectLst/>
                <a:latin typeface="+mn-lt"/>
                <a:ea typeface="+mn-ea"/>
                <a:cs typeface="+mn-cs"/>
              </a:rPr>
              <a:t>or sacubitril–valsartan) and 15% received an angiotensin–neprilysin inhibitor.</a:t>
            </a:r>
          </a:p>
          <a:p>
            <a:r>
              <a:rPr lang="en-US" sz="1200" kern="1200">
                <a:solidFill>
                  <a:schemeClr val="tx1"/>
                </a:solidFill>
                <a:effectLst/>
                <a:latin typeface="+mn-lt"/>
                <a:ea typeface="+mn-ea"/>
                <a:cs typeface="+mn-cs"/>
              </a:rPr>
              <a:t>NNT = 24 to prevent a hospitalization/death</a:t>
            </a:r>
          </a:p>
          <a:p>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F3B62739-CA28-0E4B-AA6A-F8D702FE0189}" type="slidenum">
              <a:rPr lang="en-US" smtClean="0"/>
              <a:t>42</a:t>
            </a:fld>
            <a:endParaRPr lang="en-US"/>
          </a:p>
        </p:txBody>
      </p:sp>
    </p:spTree>
    <p:extLst>
      <p:ext uri="{BB962C8B-B14F-4D97-AF65-F5344CB8AC3E}">
        <p14:creationId xmlns:p14="http://schemas.microsoft.com/office/powerpoint/2010/main" val="2865822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81160A-01A5-4A9A-BF72-3447E27476A4}" type="slidenum">
              <a:rPr lang="en-US" smtClean="0"/>
              <a:t>43</a:t>
            </a:fld>
            <a:endParaRPr lang="en-US"/>
          </a:p>
        </p:txBody>
      </p:sp>
    </p:spTree>
    <p:extLst>
      <p:ext uri="{BB962C8B-B14F-4D97-AF65-F5344CB8AC3E}">
        <p14:creationId xmlns:p14="http://schemas.microsoft.com/office/powerpoint/2010/main" val="39712876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212121"/>
                </a:solidFill>
                <a:effectLst/>
                <a:latin typeface="system-ui"/>
              </a:rPr>
              <a:t>Kittleson MM, et al. 2023 ACC Expert Consensus Decision Pathway on Management of Heart Failure With Preserved Ejection Fraction: A Report of the American College of Cardiology Solution Set Oversight Committee. J Am Coll Cardiol. 2023;81:1835-1878 PMID: 37137593.</a:t>
            </a:r>
            <a:endParaRPr lang="en-US"/>
          </a:p>
        </p:txBody>
      </p:sp>
      <p:sp>
        <p:nvSpPr>
          <p:cNvPr id="4" name="Slide Number Placeholder 3"/>
          <p:cNvSpPr>
            <a:spLocks noGrp="1"/>
          </p:cNvSpPr>
          <p:nvPr>
            <p:ph type="sldNum" sz="quarter" idx="5"/>
          </p:nvPr>
        </p:nvSpPr>
        <p:spPr/>
        <p:txBody>
          <a:bodyPr/>
          <a:lstStyle/>
          <a:p>
            <a:fld id="{4196CC5A-D99B-E247-A597-B67AF1B3C510}" type="slidenum">
              <a:rPr lang="en-US" smtClean="0"/>
              <a:t>46</a:t>
            </a:fld>
            <a:endParaRPr lang="en-US"/>
          </a:p>
        </p:txBody>
      </p:sp>
    </p:spTree>
    <p:extLst>
      <p:ext uri="{BB962C8B-B14F-4D97-AF65-F5344CB8AC3E}">
        <p14:creationId xmlns:p14="http://schemas.microsoft.com/office/powerpoint/2010/main" val="11014624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N Engl J Med 2021; 385:1451-1461</a:t>
            </a:r>
            <a:endParaRPr lang="en-US"/>
          </a:p>
        </p:txBody>
      </p:sp>
      <p:sp>
        <p:nvSpPr>
          <p:cNvPr id="4" name="Slide Number Placeholder 3"/>
          <p:cNvSpPr>
            <a:spLocks noGrp="1"/>
          </p:cNvSpPr>
          <p:nvPr>
            <p:ph type="sldNum" sz="quarter" idx="5"/>
          </p:nvPr>
        </p:nvSpPr>
        <p:spPr/>
        <p:txBody>
          <a:bodyPr/>
          <a:lstStyle/>
          <a:p>
            <a:fld id="{376813A8-A861-8645-B07E-D6680F48355F}" type="slidenum">
              <a:rPr lang="en-US" smtClean="0"/>
              <a:t>47</a:t>
            </a:fld>
            <a:endParaRPr lang="en-US"/>
          </a:p>
        </p:txBody>
      </p:sp>
    </p:spTree>
    <p:extLst>
      <p:ext uri="{BB962C8B-B14F-4D97-AF65-F5344CB8AC3E}">
        <p14:creationId xmlns:p14="http://schemas.microsoft.com/office/powerpoint/2010/main" val="42941630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Pitt B. Spironolactone for Heart Failure with Preserved Ejection Fraction.  N Engl J Med 2014;370:1383-92.</a:t>
            </a:r>
            <a:endParaRPr lang="en-US" sz="1200" b="0" i="0" kern="1200">
              <a:solidFill>
                <a:schemeClr val="tx1"/>
              </a:solidFill>
              <a:effectLst/>
              <a:latin typeface="Proxima Nova Rg" panose="02000506030000020004" charset="0"/>
              <a:ea typeface="+mn-ea"/>
              <a:cs typeface="+mn-cs"/>
            </a:endParaRPr>
          </a:p>
          <a:p>
            <a:endParaRPr lang="en-US" sz="1200" b="0" i="0" kern="1200">
              <a:solidFill>
                <a:schemeClr val="tx1"/>
              </a:solidFill>
              <a:effectLst/>
              <a:latin typeface="Proxima Nova Rg" panose="02000506030000020004" charset="0"/>
              <a:ea typeface="+mn-ea"/>
              <a:cs typeface="+mn-cs"/>
            </a:endParaRPr>
          </a:p>
          <a:p>
            <a:r>
              <a:rPr lang="en-US"/>
              <a:t>death from cardiovascular causes, aborted cardiac arrest, or hospitalization for the management of heart failure.</a:t>
            </a:r>
            <a:endParaRPr lang="en-US" sz="1200" kern="1200">
              <a:solidFill>
                <a:schemeClr val="tx1"/>
              </a:solidFill>
              <a:effectLst/>
              <a:latin typeface="Proxima Nova Rg" panose="0200050603000002000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25AAAF-8F67-3944-B4BD-30E7A68C7F3D}" type="slidenum">
              <a:rPr kumimoji="0" lang="en-US" sz="1200" b="0" i="0" u="none" strike="noStrike" kern="1200" cap="none" spc="0" normalizeH="0" baseline="0" noProof="0" smtClean="0">
                <a:ln>
                  <a:noFill/>
                </a:ln>
                <a:solidFill>
                  <a:prstClr val="black"/>
                </a:solidFill>
                <a:effectLst/>
                <a:uLnTx/>
                <a:uFillTx/>
                <a:latin typeface="Proxima Nova Rg" panose="0200050603000002000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Proxima Nova Rg" panose="02000506030000020004" charset="0"/>
              <a:ea typeface="+mn-ea"/>
              <a:cs typeface="+mn-cs"/>
            </a:endParaRPr>
          </a:p>
        </p:txBody>
      </p:sp>
    </p:spTree>
    <p:extLst>
      <p:ext uri="{BB962C8B-B14F-4D97-AF65-F5344CB8AC3E}">
        <p14:creationId xmlns:p14="http://schemas.microsoft.com/office/powerpoint/2010/main" val="4459473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212121"/>
                </a:solidFill>
                <a:effectLst/>
                <a:latin typeface="system-ui"/>
              </a:rPr>
              <a:t>Kosiborod MN, et al. Semaglutide in Patients with Heart Failure with Preserved Ejection Fraction and Obesity. N Engl J Med. 2023 Sep 21;389(12):1069-1084. PMID: 37622681.</a:t>
            </a:r>
            <a:br>
              <a:rPr lang="en-US">
                <a:effectLst/>
                <a:latin typeface="Times" pitchFamily="2" charset="0"/>
              </a:rPr>
            </a:br>
            <a:endParaRPr lang="en-US">
              <a:effectLst/>
              <a:latin typeface="Times" pitchFamily="2" charset="0"/>
            </a:endParaRPr>
          </a:p>
          <a:p>
            <a:pPr algn="just"/>
            <a:r>
              <a:rPr lang="en-US">
                <a:solidFill>
                  <a:srgbClr val="000000"/>
                </a:solidFill>
                <a:effectLst/>
                <a:latin typeface="Times" pitchFamily="2" charset="0"/>
              </a:rPr>
              <a:t> </a:t>
            </a:r>
            <a:r>
              <a:rPr lang="en-US">
                <a:solidFill>
                  <a:srgbClr val="211D1E"/>
                </a:solidFill>
                <a:effectLst/>
                <a:latin typeface="Times" pitchFamily="2" charset="0"/>
              </a:rPr>
              <a:t>We randomly assigned 529 patients who had heart failure with preserved ejection fraction and a body-mass index (the weight in kilograms divided by the square of the height in meters) of 30 or higher to receive once-weekly semaglutide (2.4 mg) or placebo for 52 weeks. The dual primary end points were the change from baseline in the Kansas City Cardiomyopathy Questionnaire clinical summary score (KCCQ-CSS; scores range from 0 to 100, with higher scores indicating fewer symptoms and physical limitations) and the change in body weight. Confirmatory secondary end points included the change in the 6-minute walk distance; a hierarchical composite end point that included death, heart failure events, and differences in the change in the KCCQ-CSS and 6-minute walk distance; and the change in the C-reactive protein (CRP) level. </a:t>
            </a:r>
          </a:p>
          <a:p>
            <a:pPr algn="just"/>
            <a:endParaRPr lang="en-US">
              <a:solidFill>
                <a:srgbClr val="211D1E"/>
              </a:solidFill>
              <a:effectLst/>
              <a:latin typeface="Times" pitchFamily="2" charset="0"/>
            </a:endParaRPr>
          </a:p>
          <a:p>
            <a:br>
              <a:rPr lang="en-US">
                <a:effectLst/>
                <a:latin typeface="Times" pitchFamily="2" charset="0"/>
              </a:rPr>
            </a:br>
            <a:endParaRPr lang="en-US">
              <a:effectLst/>
              <a:latin typeface="Times" pitchFamily="2" charset="0"/>
            </a:endParaRPr>
          </a:p>
          <a:p>
            <a:pPr algn="just"/>
            <a:r>
              <a:rPr lang="en-US">
                <a:solidFill>
                  <a:srgbClr val="000000"/>
                </a:solidFill>
                <a:effectLst/>
                <a:latin typeface="Times" pitchFamily="2" charset="0"/>
              </a:rPr>
              <a:t> </a:t>
            </a:r>
            <a:r>
              <a:rPr lang="en-US">
                <a:solidFill>
                  <a:srgbClr val="211D1E"/>
                </a:solidFill>
                <a:effectLst/>
                <a:latin typeface="Times" pitchFamily="2" charset="0"/>
              </a:rPr>
              <a:t>The mean change in the KCCQ-CSS was 16.6 points with semaglutide and 8.7 points with placebo (estimated difference, 7.8 points; 95% confidence interval [CI], 4.8 to 10.9; P&lt;0.001), and the mean percentage change in body weight was −13.3% with semaglutide and −2.6% with placebo (estimated difference, −10.7 percentage points; 95% CI, −11.9 to −9.4; P&lt;0.001). The mean change in the 6-minute walk distance was 21.5 m with semaglutide and 1.2 m with placebo (estimated difference, 20.3 m; 95% CI, 8.6 to 32.1; P&lt;0.001). In the analysis of the hierarchical composite end point, semaglutide produced more wins than placebo (win ratio, 1.72; 95% CI, 1.37 to 2.15; P&lt;0.001). The mean percentage change in the CRP level was –43.5% with semaglutide and –7.3% with placebo (estimated treatment ratio, 0.61; 95% CI, 0.51 to 0.72; P&lt;0.001). Serious adverse events were reported in 35 participants (13.3%) in the semaglutide group and 71 (26.7%) in the placebo group. </a:t>
            </a:r>
          </a:p>
          <a:p>
            <a:pPr algn="just"/>
            <a:endParaRPr lang="en-US">
              <a:solidFill>
                <a:srgbClr val="211D1E"/>
              </a:solidFill>
              <a:effectLst/>
              <a:latin typeface="Times" pitchFamily="2" charset="0"/>
            </a:endParaRPr>
          </a:p>
          <a:p>
            <a:endParaRPr lang="en-US"/>
          </a:p>
        </p:txBody>
      </p:sp>
      <p:sp>
        <p:nvSpPr>
          <p:cNvPr id="4" name="Slide Number Placeholder 3"/>
          <p:cNvSpPr>
            <a:spLocks noGrp="1"/>
          </p:cNvSpPr>
          <p:nvPr>
            <p:ph type="sldNum" sz="quarter" idx="5"/>
          </p:nvPr>
        </p:nvSpPr>
        <p:spPr/>
        <p:txBody>
          <a:bodyPr/>
          <a:lstStyle/>
          <a:p>
            <a:fld id="{4196CC5A-D99B-E247-A597-B67AF1B3C510}" type="slidenum">
              <a:rPr lang="en-US" smtClean="0"/>
              <a:t>51</a:t>
            </a:fld>
            <a:endParaRPr lang="en-US"/>
          </a:p>
        </p:txBody>
      </p:sp>
    </p:spTree>
    <p:extLst>
      <p:ext uri="{BB962C8B-B14F-4D97-AF65-F5344CB8AC3E}">
        <p14:creationId xmlns:p14="http://schemas.microsoft.com/office/powerpoint/2010/main" val="1365102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212121"/>
                </a:solidFill>
                <a:effectLst/>
                <a:latin typeface="system-ui"/>
              </a:rPr>
              <a:t>Kosiborod MN, et al. Semaglutide in Patients with Heart Failure with Preserved Ejection Fraction and Obesity. N Engl J Med. 2023 Sep 21;389(12):1069-1084. PMID: 37622681.</a:t>
            </a:r>
            <a:br>
              <a:rPr lang="en-US">
                <a:effectLst/>
                <a:latin typeface="Times" pitchFamily="2" charset="0"/>
              </a:rPr>
            </a:br>
            <a:endParaRPr lang="en-US">
              <a:effectLst/>
              <a:latin typeface="Times" pitchFamily="2" charset="0"/>
            </a:endParaRPr>
          </a:p>
          <a:p>
            <a:pPr algn="just"/>
            <a:r>
              <a:rPr lang="en-US">
                <a:solidFill>
                  <a:srgbClr val="000000"/>
                </a:solidFill>
                <a:effectLst/>
                <a:latin typeface="Times" pitchFamily="2" charset="0"/>
              </a:rPr>
              <a:t> </a:t>
            </a:r>
            <a:r>
              <a:rPr lang="en-US">
                <a:solidFill>
                  <a:srgbClr val="211D1E"/>
                </a:solidFill>
                <a:effectLst/>
                <a:latin typeface="Times" pitchFamily="2" charset="0"/>
              </a:rPr>
              <a:t>We randomly assigned 529 patients who had heart failure with preserved ejection fraction and a body-mass index (the weight in kilograms divided by the square of the height in meters) of 30 or higher to receive once-weekly semaglutide (2.4 mg) or placebo for 52 weeks. The dual primary end points were the change from baseline in the Kansas City Cardiomyopathy Questionnaire clinical summary score (KCCQ-CSS; scores range from 0 to 100, with higher scores indicating fewer symptoms and physical limitations) and the change in body weight. Confirmatory secondary end points included the change in the 6-minute walk distance; a hierarchical composite end point that included death, heart failure events, and differences in the change in the KCCQ-CSS and 6-minute walk distance; and the change in the C-reactive protein (CRP) level. </a:t>
            </a:r>
          </a:p>
          <a:p>
            <a:pPr algn="just"/>
            <a:endParaRPr lang="en-US">
              <a:solidFill>
                <a:srgbClr val="211D1E"/>
              </a:solidFill>
              <a:effectLst/>
              <a:latin typeface="Times" pitchFamily="2" charset="0"/>
            </a:endParaRPr>
          </a:p>
          <a:p>
            <a:br>
              <a:rPr lang="en-US">
                <a:effectLst/>
                <a:latin typeface="Times" pitchFamily="2" charset="0"/>
              </a:rPr>
            </a:br>
            <a:endParaRPr lang="en-US">
              <a:effectLst/>
              <a:latin typeface="Times" pitchFamily="2" charset="0"/>
            </a:endParaRPr>
          </a:p>
          <a:p>
            <a:pPr algn="just"/>
            <a:r>
              <a:rPr lang="en-US">
                <a:solidFill>
                  <a:srgbClr val="000000"/>
                </a:solidFill>
                <a:effectLst/>
                <a:latin typeface="Times" pitchFamily="2" charset="0"/>
              </a:rPr>
              <a:t> </a:t>
            </a:r>
            <a:r>
              <a:rPr lang="en-US">
                <a:solidFill>
                  <a:srgbClr val="211D1E"/>
                </a:solidFill>
                <a:effectLst/>
                <a:latin typeface="Times" pitchFamily="2" charset="0"/>
              </a:rPr>
              <a:t>The mean change in the KCCQ-CSS was 16.6 points with semaglutide and 8.7 points with placebo (estimated difference, 7.8 points; 95% confidence interval [CI], 4.8 to 10.9; P&lt;0.001), and the mean percentage change in body weight was −13.3% with semaglutide and −2.6% with placebo (estimated difference, −10.7 percentage points; 95% CI, −11.9 to −9.4; P&lt;0.001). The mean change in the 6-minute walk distance was 21.5 m with semaglutide and 1.2 m with placebo (estimated difference, 20.3 m; 95% CI, 8.6 to 32.1; P&lt;0.001). In the analysis of the hierarchical composite end point, semaglutide produced more wins than placebo (win ratio, 1.72; 95% CI, 1.37 to 2.15; P&lt;0.001). The mean percentage change in the CRP level was –43.5% with semaglutide and –7.3% with placebo (estimated treatment ratio, 0.61; 95% CI, 0.51 to 0.72; P&lt;0.001). Serious adverse events were reported in 35 participants (13.3%) in the semaglutide group and 71 (26.7%) in the placebo group. </a:t>
            </a:r>
          </a:p>
          <a:p>
            <a:pPr algn="just"/>
            <a:endParaRPr lang="en-US">
              <a:solidFill>
                <a:srgbClr val="211D1E"/>
              </a:solidFill>
              <a:effectLst/>
              <a:latin typeface="Times" pitchFamily="2" charset="0"/>
            </a:endParaRPr>
          </a:p>
          <a:p>
            <a:endParaRPr lang="en-US"/>
          </a:p>
        </p:txBody>
      </p:sp>
      <p:sp>
        <p:nvSpPr>
          <p:cNvPr id="4" name="Slide Number Placeholder 3"/>
          <p:cNvSpPr>
            <a:spLocks noGrp="1"/>
          </p:cNvSpPr>
          <p:nvPr>
            <p:ph type="sldNum" sz="quarter" idx="5"/>
          </p:nvPr>
        </p:nvSpPr>
        <p:spPr/>
        <p:txBody>
          <a:bodyPr/>
          <a:lstStyle/>
          <a:p>
            <a:fld id="{4196CC5A-D99B-E247-A597-B67AF1B3C510}" type="slidenum">
              <a:rPr lang="en-US" smtClean="0"/>
              <a:t>52</a:t>
            </a:fld>
            <a:endParaRPr lang="en-US"/>
          </a:p>
        </p:txBody>
      </p:sp>
    </p:spTree>
    <p:extLst>
      <p:ext uri="{BB962C8B-B14F-4D97-AF65-F5344CB8AC3E}">
        <p14:creationId xmlns:p14="http://schemas.microsoft.com/office/powerpoint/2010/main" val="4358562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212121"/>
                </a:solidFill>
                <a:effectLst/>
                <a:latin typeface="system-ui"/>
              </a:rPr>
              <a:t>Swat SA, Helmkamp LJ, Tietbohl C, Thompson JS, Fitzgerald M, McIlvennan CK, Harger G, Ho PM, Ahmad FS, Ahmad T, Buttrick P, Allen LA. Clinical Inertia Among Outpatients With Heart Failure: Application of Treatment Nonintensification Taxonomy to EPIC-HF Trial. JACC Heart Fail. 2023 Jul 31:S2213-1779(23)00375-X. doi: 10.1016/j.jchf.2023.06.022. Epub ahead of print. PMID: 37589610.</a:t>
            </a:r>
            <a:endParaRPr lang="en-US"/>
          </a:p>
        </p:txBody>
      </p:sp>
      <p:sp>
        <p:nvSpPr>
          <p:cNvPr id="4" name="Slide Number Placeholder 3"/>
          <p:cNvSpPr>
            <a:spLocks noGrp="1"/>
          </p:cNvSpPr>
          <p:nvPr>
            <p:ph type="sldNum" sz="quarter" idx="5"/>
          </p:nvPr>
        </p:nvSpPr>
        <p:spPr/>
        <p:txBody>
          <a:bodyPr/>
          <a:lstStyle/>
          <a:p>
            <a:fld id="{04C25B1A-BD75-7E42-A8CB-AE2AD2E39423}" type="slidenum">
              <a:rPr lang="en-US" smtClean="0"/>
              <a:t>55</a:t>
            </a:fld>
            <a:endParaRPr lang="en-US"/>
          </a:p>
        </p:txBody>
      </p:sp>
    </p:spTree>
    <p:extLst>
      <p:ext uri="{BB962C8B-B14F-4D97-AF65-F5344CB8AC3E}">
        <p14:creationId xmlns:p14="http://schemas.microsoft.com/office/powerpoint/2010/main" val="21295168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212121"/>
                </a:solidFill>
                <a:effectLst/>
                <a:latin typeface="system-ui"/>
              </a:rPr>
              <a:t>Kittleson MM, et al. 2023 ACC Expert Consensus Decision Pathway on Management of Heart Failure With Preserved Ejection Fraction: A Report of the American College of Cardiology Solution Set Oversight Committee. J Am Coll Cardiol. 2023;81:1835-1878 PMID: 37137593.</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96CC5A-D99B-E247-A597-B67AF1B3C5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50219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b="0" i="0">
                <a:solidFill>
                  <a:srgbClr val="212121"/>
                </a:solidFill>
                <a:effectLst/>
                <a:highlight>
                  <a:srgbClr val="FFFFFF"/>
                </a:highlight>
                <a:latin typeface="system-ui"/>
              </a:rPr>
              <a:t>Sayed A, Abramov D, Fonarow GC, Mamas MA, Kobo O, Butler J, Fudim M. Reversals in the Decline of Heart Failure Mortality in the US, 1999 to 2021. JAMA Cardiol. 2024 Apr 24:e240615. doi: 10.1001/jamacardio.2024.0615. Epub ahead of print. PMID: 38656398; PMCID: PMC11044007.</a:t>
            </a:r>
            <a:endParaRPr lang="en-US"/>
          </a:p>
        </p:txBody>
      </p:sp>
      <p:sp>
        <p:nvSpPr>
          <p:cNvPr id="4" name="Slide Number Placeholder 3"/>
          <p:cNvSpPr>
            <a:spLocks noGrp="1"/>
          </p:cNvSpPr>
          <p:nvPr>
            <p:ph type="sldNum" sz="quarter" idx="5"/>
          </p:nvPr>
        </p:nvSpPr>
        <p:spPr/>
        <p:txBody>
          <a:bodyPr/>
          <a:lstStyle/>
          <a:p>
            <a:fld id="{7A81160A-01A5-4A9A-BF72-3447E27476A4}" type="slidenum">
              <a:rPr lang="en-US" smtClean="0"/>
              <a:t>7</a:t>
            </a:fld>
            <a:endParaRPr lang="en-US"/>
          </a:p>
        </p:txBody>
      </p:sp>
    </p:spTree>
    <p:extLst>
      <p:ext uri="{BB962C8B-B14F-4D97-AF65-F5344CB8AC3E}">
        <p14:creationId xmlns:p14="http://schemas.microsoft.com/office/powerpoint/2010/main" val="39266654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81160A-01A5-4A9A-BF72-3447E27476A4}" type="slidenum">
              <a:rPr lang="en-US" smtClean="0"/>
              <a:t>57</a:t>
            </a:fld>
            <a:endParaRPr lang="en-US"/>
          </a:p>
        </p:txBody>
      </p:sp>
    </p:spTree>
    <p:extLst>
      <p:ext uri="{BB962C8B-B14F-4D97-AF65-F5344CB8AC3E}">
        <p14:creationId xmlns:p14="http://schemas.microsoft.com/office/powerpoint/2010/main" val="31954187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81160A-01A5-4A9A-BF72-3447E27476A4}" type="slidenum">
              <a:rPr lang="en-US" smtClean="0"/>
              <a:t>58</a:t>
            </a:fld>
            <a:endParaRPr lang="en-US"/>
          </a:p>
        </p:txBody>
      </p:sp>
    </p:spTree>
    <p:extLst>
      <p:ext uri="{BB962C8B-B14F-4D97-AF65-F5344CB8AC3E}">
        <p14:creationId xmlns:p14="http://schemas.microsoft.com/office/powerpoint/2010/main" val="27160625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#Pearl</a:t>
            </a:r>
            <a:r>
              <a:rPr lang="en-US" baseline="0"/>
              <a:t> 1</a:t>
            </a:r>
          </a:p>
          <a:p>
            <a:r>
              <a:rPr lang="en-US" baseline="0"/>
              <a:t>#Pearl 2</a:t>
            </a:r>
          </a:p>
          <a:p>
            <a:r>
              <a:rPr lang="en-US" baseline="0"/>
              <a:t>#Pearl 3</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1160A-01A5-4A9A-BF72-3447E27476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05227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Greene SJ, Butler J, Fonarow GC. Simultaneous or Rapid Sequence Initiation of Quadruple Medical Therapy for Heart Failure-Optimizing Therapy With the Need for Speed. JAMA Cardiol. 2021 Jul 1;6(7):743-744. doi: 10.1001/jamacardio.2021.0496. PMID: 33787823.</a:t>
            </a:r>
            <a:endParaRPr lang="en-US"/>
          </a:p>
          <a:p>
            <a:endParaRPr lang="en-US"/>
          </a:p>
        </p:txBody>
      </p:sp>
      <p:sp>
        <p:nvSpPr>
          <p:cNvPr id="4" name="Slide Number Placeholder 3"/>
          <p:cNvSpPr>
            <a:spLocks noGrp="1"/>
          </p:cNvSpPr>
          <p:nvPr>
            <p:ph type="sldNum" sz="quarter" idx="5"/>
          </p:nvPr>
        </p:nvSpPr>
        <p:spPr/>
        <p:txBody>
          <a:bodyPr/>
          <a:lstStyle/>
          <a:p>
            <a:fld id="{7A81160A-01A5-4A9A-BF72-3447E27476A4}" type="slidenum">
              <a:rPr lang="en-US" smtClean="0"/>
              <a:t>62</a:t>
            </a:fld>
            <a:endParaRPr lang="en-US"/>
          </a:p>
        </p:txBody>
      </p:sp>
    </p:spTree>
    <p:extLst>
      <p:ext uri="{BB962C8B-B14F-4D97-AF65-F5344CB8AC3E}">
        <p14:creationId xmlns:p14="http://schemas.microsoft.com/office/powerpoint/2010/main" val="23704502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109BC-39F4-43B1-850C-D5EB0E6480C8}" type="slidenum">
              <a:rPr lang="en-US" smtClean="0"/>
              <a:t>63</a:t>
            </a:fld>
            <a:endParaRPr lang="en-US"/>
          </a:p>
        </p:txBody>
      </p:sp>
    </p:spTree>
    <p:extLst>
      <p:ext uri="{BB962C8B-B14F-4D97-AF65-F5344CB8AC3E}">
        <p14:creationId xmlns:p14="http://schemas.microsoft.com/office/powerpoint/2010/main" val="29710497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96CC5A-D99B-E247-A597-B67AF1B3C510}" type="slidenum">
              <a:rPr lang="en-US" smtClean="0"/>
              <a:t>65</a:t>
            </a:fld>
            <a:endParaRPr lang="en-US"/>
          </a:p>
        </p:txBody>
      </p:sp>
    </p:spTree>
    <p:extLst>
      <p:ext uri="{BB962C8B-B14F-4D97-AF65-F5344CB8AC3E}">
        <p14:creationId xmlns:p14="http://schemas.microsoft.com/office/powerpoint/2010/main" val="299512162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a:solidFill>
                  <a:schemeClr val="tx1"/>
                </a:solidFill>
                <a:latin typeface="+mn-lt"/>
                <a:ea typeface="ＭＳ Ｐゴシック" charset="-128"/>
                <a:cs typeface="+mn-cs"/>
              </a:rPr>
              <a:t>Wanner C, Inzucchi SE, Zinman B. Empagliflozin and progression of kidney disease in type 2 diabetes. </a:t>
            </a:r>
            <a:r>
              <a:rPr lang="fi-FI" sz="1200" b="0" i="0" u="none" strike="noStrike" kern="1200" baseline="0">
                <a:solidFill>
                  <a:schemeClr val="tx1"/>
                </a:solidFill>
                <a:latin typeface="+mn-lt"/>
                <a:ea typeface="ＭＳ Ｐゴシック" charset="-128"/>
                <a:cs typeface="+mn-cs"/>
              </a:rPr>
              <a:t>N Engl J Med. 2016;375:1801–2.</a:t>
            </a:r>
          </a:p>
          <a:p>
            <a:endParaRPr lang="fi-FI" sz="1200" b="0" i="0" u="none" strike="noStrike" kern="1200" baseline="0">
              <a:solidFill>
                <a:schemeClr val="tx1"/>
              </a:solidFill>
              <a:latin typeface="+mn-lt"/>
              <a:ea typeface="ＭＳ Ｐゴシック" charset="-128"/>
              <a:cs typeface="+mn-cs"/>
            </a:endParaRPr>
          </a:p>
          <a:p>
            <a:r>
              <a:rPr lang="en-US" sz="1200" b="0" i="0" u="none" strike="noStrike" kern="1200" baseline="0">
                <a:solidFill>
                  <a:schemeClr val="tx1"/>
                </a:solidFill>
                <a:latin typeface="+mn-lt"/>
                <a:ea typeface="ＭＳ Ｐゴシック" charset="-128"/>
                <a:cs typeface="+mn-cs"/>
              </a:rPr>
              <a:t>Shown are estimates of the probability of a first occurrence of a prespecified renal composite outcome of incident or worsening nephropathy and of a post hoc renal composite outcome (a doubling of the serum creatininelevel, the initiation of renal-replacement therapy, or death from renal disease among patients who received at least one dose of either empagliflozin or placebo.</a:t>
            </a:r>
          </a:p>
          <a:p>
            <a:endParaRPr lang="en-US" sz="1200" b="0" i="0" u="none" strike="noStrike" kern="1200" baseline="0">
              <a:solidFill>
                <a:schemeClr val="tx1"/>
              </a:solidFill>
              <a:latin typeface="+mn-lt"/>
              <a:ea typeface="ＭＳ Ｐゴシック" charset="-128"/>
              <a:cs typeface="+mn-cs"/>
            </a:endParaRPr>
          </a:p>
          <a:p>
            <a:r>
              <a:rPr lang="en-US" sz="1200" b="0" i="0" u="none" strike="noStrike" kern="1200" baseline="0">
                <a:solidFill>
                  <a:schemeClr val="tx1"/>
                </a:solidFill>
                <a:latin typeface="+mn-lt"/>
                <a:ea typeface="ＭＳ Ｐゴシック" charset="-128"/>
                <a:cs typeface="+mn-cs"/>
              </a:rPr>
              <a:t>Rates of adverse events consistent with acute renal failure (including acute kidney injury) or hyperkalemia in the empagliflozin group were</a:t>
            </a:r>
          </a:p>
          <a:p>
            <a:r>
              <a:rPr lang="en-US" sz="1200" b="0" i="0" u="none" strike="noStrike" kern="1200" baseline="0">
                <a:solidFill>
                  <a:schemeClr val="tx1"/>
                </a:solidFill>
                <a:latin typeface="+mn-lt"/>
                <a:ea typeface="ＭＳ Ｐゴシック" charset="-128"/>
                <a:cs typeface="+mn-cs"/>
              </a:rPr>
              <a:t>lower than or similar to those in the placebo group, regardless of whether patients had impaired kidney function at baseline.</a:t>
            </a:r>
          </a:p>
          <a:p>
            <a:endParaRPr lang="en-US" sz="1200" b="0" i="0" u="none" strike="noStrike" kern="1200" baseline="0">
              <a:solidFill>
                <a:schemeClr val="tx1"/>
              </a:solidFill>
              <a:latin typeface="+mn-lt"/>
              <a:ea typeface="ＭＳ Ｐゴシック" charset="-128"/>
              <a:cs typeface="+mn-cs"/>
            </a:endParaRPr>
          </a:p>
          <a:p>
            <a:r>
              <a:rPr lang="en-US" sz="1200" b="0" i="0" u="none" strike="noStrike" kern="1200" baseline="0">
                <a:solidFill>
                  <a:schemeClr val="tx1"/>
                </a:solidFill>
                <a:latin typeface="+mn-lt"/>
                <a:ea typeface="ＭＳ Ｐゴシック" charset="-128"/>
                <a:cs typeface="+mn-cs"/>
              </a:rPr>
              <a:t> Incident or worsening nephropathy occurred in 525 of 4124 patients (12.7%) in the empagliflozin group and in 388 of 2061 (18.8%) in the placebo group (hazard ratio in the empagliflozin group, 0.61; 95% confidence interval, 0.53 to 0.70; P&lt;0.001). Doubling of the serum creatinine level occurred in 70 of 4645 patients (1.5%) in the empagliflozin group and in 60 of 2323 (2.6%) in the placebo group, a significant relative risk reduction of 44%. Renal-replacement therapy was initiated in 13 of 4687 patients (0.3%) in the empagliflozin group and in 14 of 2333 patients (0.6%) in the placebo group, representing a 55% lower relative risk in the empagliflozin group. There was no significant between-group difference in the rate of incident albuminuria. The adverse-event profile of empagliflozin in patients with impaired kidney function at baseline was similar to that reported in the overall trial population.</a:t>
            </a:r>
            <a:endParaRPr lang="en-US" sz="1200" b="0" i="0" u="none" strike="noStrike" kern="1200" baseline="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89D54966-8F59-0A4E-8823-8D3EE382B9B7}" type="slidenum">
              <a:rPr lang="en-US" smtClean="0"/>
              <a:t>66</a:t>
            </a:fld>
            <a:endParaRPr lang="en-US"/>
          </a:p>
        </p:txBody>
      </p:sp>
    </p:spTree>
    <p:extLst>
      <p:ext uri="{BB962C8B-B14F-4D97-AF65-F5344CB8AC3E}">
        <p14:creationId xmlns:p14="http://schemas.microsoft.com/office/powerpoint/2010/main" val="34327861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81160A-01A5-4A9A-BF72-3447E27476A4}" type="slidenum">
              <a:rPr lang="en-US" smtClean="0"/>
              <a:t>67</a:t>
            </a:fld>
            <a:endParaRPr lang="en-US"/>
          </a:p>
        </p:txBody>
      </p:sp>
    </p:spTree>
    <p:extLst>
      <p:ext uri="{BB962C8B-B14F-4D97-AF65-F5344CB8AC3E}">
        <p14:creationId xmlns:p14="http://schemas.microsoft.com/office/powerpoint/2010/main" val="282245925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81160A-01A5-4A9A-BF72-3447E27476A4}" type="slidenum">
              <a:rPr lang="en-US" smtClean="0"/>
              <a:t>68</a:t>
            </a:fld>
            <a:endParaRPr lang="en-US"/>
          </a:p>
        </p:txBody>
      </p:sp>
    </p:spTree>
    <p:extLst>
      <p:ext uri="{BB962C8B-B14F-4D97-AF65-F5344CB8AC3E}">
        <p14:creationId xmlns:p14="http://schemas.microsoft.com/office/powerpoint/2010/main" val="178262511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81160A-01A5-4A9A-BF72-3447E27476A4}" type="slidenum">
              <a:rPr lang="en-US" smtClean="0"/>
              <a:t>69</a:t>
            </a:fld>
            <a:endParaRPr lang="en-US"/>
          </a:p>
        </p:txBody>
      </p:sp>
    </p:spTree>
    <p:extLst>
      <p:ext uri="{BB962C8B-B14F-4D97-AF65-F5344CB8AC3E}">
        <p14:creationId xmlns:p14="http://schemas.microsoft.com/office/powerpoint/2010/main" val="16671329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a:effectLst/>
                <a:latin typeface="Helvetica" pitchFamily="2" charset="0"/>
              </a:rPr>
              <a:t>On the basis of data from NHANES 2017 to 2020, 6.7 million Americans ≥20 years of age had HF </a:t>
            </a:r>
          </a:p>
          <a:p>
            <a:pPr algn="just"/>
            <a:r>
              <a:rPr lang="en-US">
                <a:effectLst/>
                <a:latin typeface="Helvetica" pitchFamily="2" charset="0"/>
              </a:rPr>
              <a:t>This is increased from ≈6.0 million according to NHANES 2015 to 2018 </a:t>
            </a:r>
          </a:p>
          <a:p>
            <a:pPr algn="just"/>
            <a:endParaRPr lang="en-US">
              <a:effectLst/>
              <a:latin typeface="Helvetica" pitchFamily="2" charset="0"/>
            </a:endParaRPr>
          </a:p>
          <a:p>
            <a:pPr algn="just"/>
            <a:r>
              <a:rPr lang="en-US">
                <a:effectLst/>
                <a:latin typeface="Helvetica" pitchFamily="2" charset="0"/>
              </a:rPr>
              <a:t> Prevalence of HF is projected to increase by 46% from 2012 to 2030, affecting &gt;8 million people ≥18 years of age. </a:t>
            </a:r>
          </a:p>
          <a:p>
            <a:pPr algn="just"/>
            <a:r>
              <a:rPr lang="en-US">
                <a:effectLst/>
                <a:latin typeface="Helvetica" pitchFamily="2" charset="0"/>
              </a:rPr>
              <a:t>The total percentage of the population with HF is projected to rise from 2.4% in 2012 to 3.0% in 2030. </a:t>
            </a:r>
          </a:p>
          <a:p>
            <a:endParaRPr lang="en-US"/>
          </a:p>
        </p:txBody>
      </p:sp>
      <p:sp>
        <p:nvSpPr>
          <p:cNvPr id="4" name="Slide Number Placeholder 3"/>
          <p:cNvSpPr>
            <a:spLocks noGrp="1"/>
          </p:cNvSpPr>
          <p:nvPr>
            <p:ph type="sldNum" sz="quarter" idx="5"/>
          </p:nvPr>
        </p:nvSpPr>
        <p:spPr/>
        <p:txBody>
          <a:bodyPr/>
          <a:lstStyle/>
          <a:p>
            <a:fld id="{7A81160A-01A5-4A9A-BF72-3447E27476A4}" type="slidenum">
              <a:rPr lang="en-US" smtClean="0"/>
              <a:t>8</a:t>
            </a:fld>
            <a:endParaRPr lang="en-US"/>
          </a:p>
        </p:txBody>
      </p:sp>
    </p:spTree>
    <p:extLst>
      <p:ext uri="{BB962C8B-B14F-4D97-AF65-F5344CB8AC3E}">
        <p14:creationId xmlns:p14="http://schemas.microsoft.com/office/powerpoint/2010/main" val="133170624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#Pearl</a:t>
            </a:r>
            <a:r>
              <a:rPr lang="en-US" baseline="0"/>
              <a:t> 1</a:t>
            </a:r>
          </a:p>
          <a:p>
            <a:r>
              <a:rPr lang="en-US" baseline="0"/>
              <a:t>#Pearl 2</a:t>
            </a:r>
          </a:p>
          <a:p>
            <a:r>
              <a:rPr lang="en-US" baseline="0"/>
              <a:t>#Pearl 3</a:t>
            </a:r>
            <a:endParaRPr lang="en-US"/>
          </a:p>
        </p:txBody>
      </p:sp>
      <p:sp>
        <p:nvSpPr>
          <p:cNvPr id="4" name="Slide Number Placeholder 3"/>
          <p:cNvSpPr>
            <a:spLocks noGrp="1"/>
          </p:cNvSpPr>
          <p:nvPr>
            <p:ph type="sldNum" sz="quarter" idx="5"/>
          </p:nvPr>
        </p:nvSpPr>
        <p:spPr/>
        <p:txBody>
          <a:bodyPr/>
          <a:lstStyle/>
          <a:p>
            <a:fld id="{7A81160A-01A5-4A9A-BF72-3447E27476A4}" type="slidenum">
              <a:rPr lang="en-US" smtClean="0"/>
              <a:t>70</a:t>
            </a:fld>
            <a:endParaRPr lang="en-US"/>
          </a:p>
        </p:txBody>
      </p:sp>
    </p:spTree>
    <p:extLst>
      <p:ext uri="{BB962C8B-B14F-4D97-AF65-F5344CB8AC3E}">
        <p14:creationId xmlns:p14="http://schemas.microsoft.com/office/powerpoint/2010/main" val="34731823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212121"/>
                </a:solidFill>
                <a:effectLst/>
                <a:latin typeface="system-ui"/>
              </a:rPr>
              <a:t>Kittleson MM, et al. 2023 ACC Expert Consensus Decision Pathway on Management of Heart Failure With Preserved Ejection Fraction: A Report of the American College of Cardiology Solution Set Oversight Committee. J Am Coll Cardiol. 2023;81:1835-1878 PMID: 37137593.</a:t>
            </a:r>
            <a:endParaRPr lang="en-US"/>
          </a:p>
        </p:txBody>
      </p:sp>
      <p:sp>
        <p:nvSpPr>
          <p:cNvPr id="4" name="Slide Number Placeholder 3"/>
          <p:cNvSpPr>
            <a:spLocks noGrp="1"/>
          </p:cNvSpPr>
          <p:nvPr>
            <p:ph type="sldNum" sz="quarter" idx="5"/>
          </p:nvPr>
        </p:nvSpPr>
        <p:spPr/>
        <p:txBody>
          <a:bodyPr/>
          <a:lstStyle/>
          <a:p>
            <a:fld id="{4196CC5A-D99B-E247-A597-B67AF1B3C510}" type="slidenum">
              <a:rPr lang="en-US" smtClean="0"/>
              <a:t>72</a:t>
            </a:fld>
            <a:endParaRPr lang="en-US"/>
          </a:p>
        </p:txBody>
      </p:sp>
    </p:spTree>
    <p:extLst>
      <p:ext uri="{BB962C8B-B14F-4D97-AF65-F5344CB8AC3E}">
        <p14:creationId xmlns:p14="http://schemas.microsoft.com/office/powerpoint/2010/main" val="23726045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212121"/>
                </a:solidFill>
                <a:effectLst/>
                <a:latin typeface="system-ui"/>
              </a:rPr>
              <a:t>Kittleson MM, et al. 2023 ACC Expert Consensus Decision Pathway on Management of Heart Failure With Preserved Ejection Fraction: A Report of the American College of Cardiology Solution Set Oversight Committee. J Am Coll Cardiol. 2023;81:1835-1878 PMID: 37137593.</a:t>
            </a:r>
            <a:endParaRPr lang="en-US"/>
          </a:p>
        </p:txBody>
      </p:sp>
      <p:sp>
        <p:nvSpPr>
          <p:cNvPr id="4" name="Slide Number Placeholder 3"/>
          <p:cNvSpPr>
            <a:spLocks noGrp="1"/>
          </p:cNvSpPr>
          <p:nvPr>
            <p:ph type="sldNum" sz="quarter" idx="5"/>
          </p:nvPr>
        </p:nvSpPr>
        <p:spPr/>
        <p:txBody>
          <a:bodyPr/>
          <a:lstStyle/>
          <a:p>
            <a:fld id="{4196CC5A-D99B-E247-A597-B67AF1B3C510}" type="slidenum">
              <a:rPr lang="en-US" smtClean="0"/>
              <a:t>73</a:t>
            </a:fld>
            <a:endParaRPr lang="en-US"/>
          </a:p>
        </p:txBody>
      </p:sp>
    </p:spTree>
    <p:extLst>
      <p:ext uri="{BB962C8B-B14F-4D97-AF65-F5344CB8AC3E}">
        <p14:creationId xmlns:p14="http://schemas.microsoft.com/office/powerpoint/2010/main" val="61211734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96CC5A-D99B-E247-A597-B67AF1B3C510}" type="slidenum">
              <a:rPr lang="en-US" smtClean="0"/>
              <a:t>74</a:t>
            </a:fld>
            <a:endParaRPr lang="en-US"/>
          </a:p>
        </p:txBody>
      </p:sp>
    </p:spTree>
    <p:extLst>
      <p:ext uri="{BB962C8B-B14F-4D97-AF65-F5344CB8AC3E}">
        <p14:creationId xmlns:p14="http://schemas.microsoft.com/office/powerpoint/2010/main" val="30088827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96CC5A-D99B-E247-A597-B67AF1B3C5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041666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212121"/>
                </a:solidFill>
                <a:effectLst/>
                <a:highlight>
                  <a:srgbClr val="FFFFFF"/>
                </a:highlight>
                <a:latin typeface="system-ui"/>
              </a:rPr>
              <a:t>Harrington J, Sun JL, Fonarow GC, et al. Clinical Profile, Health Care Costs, and Outcomes of Patients Hospitalized for Heart Failure With Severely Reduced Ejection Fraction. J Am Heart Assoc. 2023 May 16;12(10):e028820. doi: 10.1161/JAHA.122.028820. Epub 2023 May 9. PMID: 37158118; PMCID: PMC10227282.</a:t>
            </a:r>
            <a:endParaRPr lang="en-US"/>
          </a:p>
        </p:txBody>
      </p:sp>
      <p:sp>
        <p:nvSpPr>
          <p:cNvPr id="4" name="Slide Number Placeholder 3"/>
          <p:cNvSpPr>
            <a:spLocks noGrp="1"/>
          </p:cNvSpPr>
          <p:nvPr>
            <p:ph type="sldNum" sz="quarter" idx="5"/>
          </p:nvPr>
        </p:nvSpPr>
        <p:spPr/>
        <p:txBody>
          <a:bodyPr/>
          <a:lstStyle/>
          <a:p>
            <a:fld id="{7A81160A-01A5-4A9A-BF72-3447E27476A4}" type="slidenum">
              <a:rPr lang="en-US" smtClean="0"/>
              <a:t>76</a:t>
            </a:fld>
            <a:endParaRPr lang="en-US"/>
          </a:p>
        </p:txBody>
      </p:sp>
    </p:spTree>
    <p:extLst>
      <p:ext uri="{BB962C8B-B14F-4D97-AF65-F5344CB8AC3E}">
        <p14:creationId xmlns:p14="http://schemas.microsoft.com/office/powerpoint/2010/main" val="311162723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212121"/>
                </a:solidFill>
                <a:effectLst/>
                <a:highlight>
                  <a:srgbClr val="FFFFFF"/>
                </a:highlight>
                <a:latin typeface="system-ui"/>
              </a:rPr>
              <a:t>Wang SY, Valero-Elizondo J, Ali HJ, Pandey A, Cainzos-Achirica M, Krumholz HM, Nasir K, Khera R. Out-of-Pocket Annual Health Expenditures and Financial Toxicity From Healthcare Costs in Patients With Heart Failure in the United States. J Am Heart Assoc. 2021 Jul 20;10(14):e022164. doi: 10.1161/JAHA.121.022164. Epub 2021 May 16. PMID: 33998273; PMCID: PMC8483501.</a:t>
            </a:r>
          </a:p>
          <a:p>
            <a:endParaRPr lang="en-US" b="0" i="0">
              <a:solidFill>
                <a:srgbClr val="212121"/>
              </a:solidFill>
              <a:effectLst/>
              <a:highlight>
                <a:srgbClr val="FFFFFF"/>
              </a:highlight>
              <a:latin typeface="system-ui"/>
            </a:endParaRPr>
          </a:p>
          <a:p>
            <a:r>
              <a:rPr lang="en-US">
                <a:effectLst/>
                <a:latin typeface="Helvetica" pitchFamily="2" charset="0"/>
              </a:rPr>
              <a:t>Total out-of- pocket healthcare expenditures included yearly care-specific costs and insurance premiums. We evaluated 2 outcomes of financial toxicity: (1) high financial burden—total out-of-pocket healthcare expense to postsubsistence income ratio of &gt;20%, and (2) catastrophic financial burden with the ratio of &gt;40%—a bankrupting expense defined by the World Health Organization.</a:t>
            </a:r>
          </a:p>
          <a:p>
            <a:endParaRPr lang="en-US">
              <a:effectLst/>
              <a:latin typeface="Helvetica" pitchFamily="2" charset="0"/>
            </a:endParaRPr>
          </a:p>
          <a:p>
            <a:r>
              <a:rPr lang="en-US">
                <a:effectLst/>
                <a:latin typeface="Helvetica" pitchFamily="2" charset="0"/>
              </a:rPr>
              <a:t>The overall mean annual out-of- pocket healthcare expenses were $4423 with medications and health insurance premiums representing the largest categories of cost. Overall, 14% of families experienced a high burden and 5% experienced a catastrophic burden. </a:t>
            </a:r>
          </a:p>
          <a:p>
            <a:endParaRPr lang="en-US">
              <a:effectLst/>
              <a:latin typeface="Helvetica" pitchFamily="2" charset="0"/>
            </a:endParaRPr>
          </a:p>
          <a:p>
            <a:r>
              <a:rPr lang="en-US">
                <a:effectLst/>
                <a:latin typeface="Helvetica" pitchFamily="2" charset="0"/>
              </a:rPr>
              <a:t>Among the two-fifths of families considered low income, 24% experienced a high financial burden, whereas 10% experienced a catastrophic burden. </a:t>
            </a:r>
          </a:p>
          <a:p>
            <a:r>
              <a:rPr lang="en-US">
                <a:effectLst/>
                <a:latin typeface="Helvetica" pitchFamily="2" charset="0"/>
              </a:rPr>
              <a:t>Low-income families had 4-fold greater risk-adjusted odds of high financial burden (odds ratio [OR] , 3.9; 95% CI, 2.3–6.6), and 14-fold</a:t>
            </a:r>
          </a:p>
          <a:p>
            <a:r>
              <a:rPr lang="en-US">
                <a:effectLst/>
                <a:latin typeface="Helvetica" pitchFamily="2" charset="0"/>
              </a:rPr>
              <a:t>greater risk-adjusted odds of catastrophic financial burden (OR, 14.2; 95% CI, 5.1–39.5) compared with middle/high-income families.</a:t>
            </a:r>
          </a:p>
          <a:p>
            <a:endParaRPr lang="en-US">
              <a:effectLst/>
              <a:latin typeface="Helvetica" pitchFamily="2" charset="0"/>
            </a:endParaRPr>
          </a:p>
          <a:p>
            <a:endParaRPr lang="en-US"/>
          </a:p>
        </p:txBody>
      </p:sp>
      <p:sp>
        <p:nvSpPr>
          <p:cNvPr id="4" name="Slide Number Placeholder 3"/>
          <p:cNvSpPr>
            <a:spLocks noGrp="1"/>
          </p:cNvSpPr>
          <p:nvPr>
            <p:ph type="sldNum" sz="quarter" idx="5"/>
          </p:nvPr>
        </p:nvSpPr>
        <p:spPr/>
        <p:txBody>
          <a:bodyPr/>
          <a:lstStyle/>
          <a:p>
            <a:fld id="{7A81160A-01A5-4A9A-BF72-3447E27476A4}" type="slidenum">
              <a:rPr lang="en-US" smtClean="0"/>
              <a:t>77</a:t>
            </a:fld>
            <a:endParaRPr lang="en-US"/>
          </a:p>
        </p:txBody>
      </p:sp>
    </p:spTree>
    <p:extLst>
      <p:ext uri="{BB962C8B-B14F-4D97-AF65-F5344CB8AC3E}">
        <p14:creationId xmlns:p14="http://schemas.microsoft.com/office/powerpoint/2010/main" val="309826197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212121"/>
                </a:solidFill>
                <a:effectLst/>
                <a:highlight>
                  <a:srgbClr val="FFFFFF"/>
                </a:highlight>
                <a:latin typeface="system-ui"/>
              </a:rPr>
              <a:t>Wang SY, Valero-Elizondo J, Ali HJ, Pandey A, Cainzos-Achirica M, Krumholz HM, Nasir K, Khera R. Out-of-Pocket Annual Health Expenditures and Financial Toxicity From Healthcare Costs in Patients With Heart Failure in the United States. J Am Heart Assoc. 2021 Jul 20;10(14):e022164. doi: 10.1161/JAHA.121.022164. Epub 2021 May 16. PMID: 33998273; PMCID: PMC8483501.</a:t>
            </a:r>
          </a:p>
          <a:p>
            <a:endParaRPr lang="en-US" b="0" i="0">
              <a:solidFill>
                <a:srgbClr val="212121"/>
              </a:solidFill>
              <a:effectLst/>
              <a:highlight>
                <a:srgbClr val="FFFFFF"/>
              </a:highlight>
              <a:latin typeface="system-ui"/>
            </a:endParaRPr>
          </a:p>
          <a:p>
            <a:r>
              <a:rPr lang="en-US">
                <a:effectLst/>
                <a:latin typeface="Helvetica" pitchFamily="2" charset="0"/>
              </a:rPr>
              <a:t>Total out-of- pocket healthcare expenditures included yearly care-specific costs and insurance premiums. We evaluated 2 outcomes of financial toxicity: (1) high financial burden—total out-of-pocket healthcare expense to postsubsistence income ratio of &gt;20%, and (2) catastrophic financial burden with the ratio of &gt;40%—a bankrupting expense defined by the World Health Organization.</a:t>
            </a:r>
          </a:p>
          <a:p>
            <a:endParaRPr lang="en-US">
              <a:effectLst/>
              <a:latin typeface="Helvetica" pitchFamily="2" charset="0"/>
            </a:endParaRPr>
          </a:p>
          <a:p>
            <a:r>
              <a:rPr lang="en-US">
                <a:effectLst/>
                <a:latin typeface="Helvetica" pitchFamily="2" charset="0"/>
              </a:rPr>
              <a:t>The overall mean annual out-of- pocket healthcare expenses were $4423 with medications and health insurance premiums representing the largest categories of cost. Overall, 14% of families experienced a high burden and 5% experienced a catastrophic burden. </a:t>
            </a:r>
          </a:p>
          <a:p>
            <a:endParaRPr lang="en-US">
              <a:effectLst/>
              <a:latin typeface="Helvetica" pitchFamily="2" charset="0"/>
            </a:endParaRPr>
          </a:p>
          <a:p>
            <a:r>
              <a:rPr lang="en-US">
                <a:effectLst/>
                <a:latin typeface="Helvetica" pitchFamily="2" charset="0"/>
              </a:rPr>
              <a:t>Among the two-fifths of families considered low income, 24% experienced a high financial burden, whereas 10% experienced a catastrophic burden. </a:t>
            </a:r>
          </a:p>
          <a:p>
            <a:r>
              <a:rPr lang="en-US">
                <a:effectLst/>
                <a:latin typeface="Helvetica" pitchFamily="2" charset="0"/>
              </a:rPr>
              <a:t>Low-income families had 4-fold greater risk-adjusted odds of high financial burden (odds ratio [OR] , 3.9; 95% CI, 2.3–6.6), and 14-fold</a:t>
            </a:r>
          </a:p>
          <a:p>
            <a:r>
              <a:rPr lang="en-US">
                <a:effectLst/>
                <a:latin typeface="Helvetica" pitchFamily="2" charset="0"/>
              </a:rPr>
              <a:t>greater risk-adjusted odds of catastrophic financial burden (OR, 14.2; 95% CI, 5.1–39.5) compared with middle/high-income families.</a:t>
            </a:r>
          </a:p>
          <a:p>
            <a:endParaRPr lang="en-US">
              <a:effectLst/>
              <a:latin typeface="Helvetica" pitchFamily="2" charset="0"/>
            </a:endParaRPr>
          </a:p>
          <a:p>
            <a:endParaRPr lang="en-US"/>
          </a:p>
        </p:txBody>
      </p:sp>
      <p:sp>
        <p:nvSpPr>
          <p:cNvPr id="4" name="Slide Number Placeholder 3"/>
          <p:cNvSpPr>
            <a:spLocks noGrp="1"/>
          </p:cNvSpPr>
          <p:nvPr>
            <p:ph type="sldNum" sz="quarter" idx="5"/>
          </p:nvPr>
        </p:nvSpPr>
        <p:spPr/>
        <p:txBody>
          <a:bodyPr/>
          <a:lstStyle/>
          <a:p>
            <a:fld id="{7A81160A-01A5-4A9A-BF72-3447E27476A4}" type="slidenum">
              <a:rPr lang="en-US" smtClean="0"/>
              <a:t>78</a:t>
            </a:fld>
            <a:endParaRPr lang="en-US"/>
          </a:p>
        </p:txBody>
      </p:sp>
    </p:spTree>
    <p:extLst>
      <p:ext uri="{BB962C8B-B14F-4D97-AF65-F5344CB8AC3E}">
        <p14:creationId xmlns:p14="http://schemas.microsoft.com/office/powerpoint/2010/main" val="33149982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3C5BA7-A3EA-432A-C1EF-CDFC4D1EB6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739C38-EBEB-1BAB-8C65-ECA7068662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AC4696-6B5C-428D-F3B2-958A3B0F4E6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02A614C-B561-46A9-9235-E4AC3577D378}"/>
              </a:ext>
            </a:extLst>
          </p:cNvPr>
          <p:cNvSpPr>
            <a:spLocks noGrp="1"/>
          </p:cNvSpPr>
          <p:nvPr>
            <p:ph type="sldNum" sz="quarter" idx="5"/>
          </p:nvPr>
        </p:nvSpPr>
        <p:spPr/>
        <p:txBody>
          <a:bodyPr/>
          <a:lstStyle/>
          <a:p>
            <a:fld id="{7A81160A-01A5-4A9A-BF72-3447E27476A4}" type="slidenum">
              <a:rPr lang="en-US" smtClean="0"/>
              <a:t>80</a:t>
            </a:fld>
            <a:endParaRPr lang="en-US"/>
          </a:p>
        </p:txBody>
      </p:sp>
    </p:spTree>
    <p:extLst>
      <p:ext uri="{BB962C8B-B14F-4D97-AF65-F5344CB8AC3E}">
        <p14:creationId xmlns:p14="http://schemas.microsoft.com/office/powerpoint/2010/main" val="270539295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3C5BA7-A3EA-432A-C1EF-CDFC4D1EB6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739C38-EBEB-1BAB-8C65-ECA7068662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AC4696-6B5C-428D-F3B2-958A3B0F4E6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02A614C-B561-46A9-9235-E4AC3577D378}"/>
              </a:ext>
            </a:extLst>
          </p:cNvPr>
          <p:cNvSpPr>
            <a:spLocks noGrp="1"/>
          </p:cNvSpPr>
          <p:nvPr>
            <p:ph type="sldNum" sz="quarter" idx="5"/>
          </p:nvPr>
        </p:nvSpPr>
        <p:spPr/>
        <p:txBody>
          <a:bodyPr/>
          <a:lstStyle/>
          <a:p>
            <a:fld id="{7A81160A-01A5-4A9A-BF72-3447E27476A4}" type="slidenum">
              <a:rPr lang="en-US" smtClean="0"/>
              <a:t>81</a:t>
            </a:fld>
            <a:endParaRPr lang="en-US"/>
          </a:p>
        </p:txBody>
      </p:sp>
    </p:spTree>
    <p:extLst>
      <p:ext uri="{BB962C8B-B14F-4D97-AF65-F5344CB8AC3E}">
        <p14:creationId xmlns:p14="http://schemas.microsoft.com/office/powerpoint/2010/main" val="3231808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212121"/>
                </a:solidFill>
                <a:effectLst/>
                <a:latin typeface="system-ui"/>
              </a:rPr>
              <a:t>Kittleson MM, et al. 2023 ACC Expert Consensus Decision Pathway on Management of Heart Failure With Preserved Ejection Fraction: A Report of the American College of Cardiology Solution Set Oversight Committee. J Am Coll Cardiol. 2023;81:1835-1878 PMID: 37137593.</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96CC5A-D99B-E247-A597-B67AF1B3C5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314863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3C5BA7-A3EA-432A-C1EF-CDFC4D1EB6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739C38-EBEB-1BAB-8C65-ECA7068662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AC4696-6B5C-428D-F3B2-958A3B0F4E6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02A614C-B561-46A9-9235-E4AC3577D37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1160A-01A5-4A9A-BF72-3447E27476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784964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3C5BA7-A3EA-432A-C1EF-CDFC4D1EB6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739C38-EBEB-1BAB-8C65-ECA7068662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AC4696-6B5C-428D-F3B2-958A3B0F4E6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02A614C-B561-46A9-9235-E4AC3577D378}"/>
              </a:ext>
            </a:extLst>
          </p:cNvPr>
          <p:cNvSpPr>
            <a:spLocks noGrp="1"/>
          </p:cNvSpPr>
          <p:nvPr>
            <p:ph type="sldNum" sz="quarter" idx="5"/>
          </p:nvPr>
        </p:nvSpPr>
        <p:spPr/>
        <p:txBody>
          <a:bodyPr/>
          <a:lstStyle/>
          <a:p>
            <a:fld id="{7A81160A-01A5-4A9A-BF72-3447E27476A4}" type="slidenum">
              <a:rPr lang="en-US" smtClean="0"/>
              <a:t>83</a:t>
            </a:fld>
            <a:endParaRPr lang="en-US"/>
          </a:p>
        </p:txBody>
      </p:sp>
    </p:spTree>
    <p:extLst>
      <p:ext uri="{BB962C8B-B14F-4D97-AF65-F5344CB8AC3E}">
        <p14:creationId xmlns:p14="http://schemas.microsoft.com/office/powerpoint/2010/main" val="414030361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3C5BA7-A3EA-432A-C1EF-CDFC4D1EB6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739C38-EBEB-1BAB-8C65-ECA7068662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AC4696-6B5C-428D-F3B2-958A3B0F4E6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02A614C-B561-46A9-9235-E4AC3577D378}"/>
              </a:ext>
            </a:extLst>
          </p:cNvPr>
          <p:cNvSpPr>
            <a:spLocks noGrp="1"/>
          </p:cNvSpPr>
          <p:nvPr>
            <p:ph type="sldNum" sz="quarter" idx="5"/>
          </p:nvPr>
        </p:nvSpPr>
        <p:spPr/>
        <p:txBody>
          <a:bodyPr/>
          <a:lstStyle/>
          <a:p>
            <a:fld id="{7A81160A-01A5-4A9A-BF72-3447E27476A4}" type="slidenum">
              <a:rPr lang="en-US" smtClean="0"/>
              <a:t>84</a:t>
            </a:fld>
            <a:endParaRPr lang="en-US"/>
          </a:p>
        </p:txBody>
      </p:sp>
    </p:spTree>
    <p:extLst>
      <p:ext uri="{BB962C8B-B14F-4D97-AF65-F5344CB8AC3E}">
        <p14:creationId xmlns:p14="http://schemas.microsoft.com/office/powerpoint/2010/main" val="109710531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#Pearl</a:t>
            </a:r>
            <a:r>
              <a:rPr lang="en-US" baseline="0"/>
              <a:t> 1</a:t>
            </a:r>
          </a:p>
          <a:p>
            <a:r>
              <a:rPr lang="en-US" baseline="0"/>
              <a:t>#Pearl 2</a:t>
            </a:r>
          </a:p>
          <a:p>
            <a:r>
              <a:rPr lang="en-US" baseline="0"/>
              <a:t>#Pearl 3</a:t>
            </a:r>
            <a:endParaRPr lang="en-US"/>
          </a:p>
        </p:txBody>
      </p:sp>
      <p:sp>
        <p:nvSpPr>
          <p:cNvPr id="4" name="Slide Number Placeholder 3"/>
          <p:cNvSpPr>
            <a:spLocks noGrp="1"/>
          </p:cNvSpPr>
          <p:nvPr>
            <p:ph type="sldNum" sz="quarter" idx="5"/>
          </p:nvPr>
        </p:nvSpPr>
        <p:spPr/>
        <p:txBody>
          <a:bodyPr/>
          <a:lstStyle/>
          <a:p>
            <a:fld id="{7A81160A-01A5-4A9A-BF72-3447E27476A4}" type="slidenum">
              <a:rPr lang="en-US" smtClean="0"/>
              <a:t>86</a:t>
            </a:fld>
            <a:endParaRPr lang="en-US"/>
          </a:p>
        </p:txBody>
      </p:sp>
    </p:spTree>
    <p:extLst>
      <p:ext uri="{BB962C8B-B14F-4D97-AF65-F5344CB8AC3E}">
        <p14:creationId xmlns:p14="http://schemas.microsoft.com/office/powerpoint/2010/main" val="401840376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Please add tools and local or national resources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1160A-01A5-4A9A-BF72-3447E27476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555884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1160A-01A5-4A9A-BF72-3447E27476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78314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81160A-01A5-4A9A-BF72-3447E27476A4}" type="slidenum">
              <a:rPr lang="en-US" smtClean="0"/>
              <a:t>10</a:t>
            </a:fld>
            <a:endParaRPr lang="en-US"/>
          </a:p>
        </p:txBody>
      </p:sp>
    </p:spTree>
    <p:extLst>
      <p:ext uri="{BB962C8B-B14F-4D97-AF65-F5344CB8AC3E}">
        <p14:creationId xmlns:p14="http://schemas.microsoft.com/office/powerpoint/2010/main" val="26501648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HF is a complex clinical syndrome with manifestations that result from any impairment of ventricular filling or ejection of blood.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HF is diagnosed in the presence of current or prior symptoms and or signs caused by a structural and/or functional cardiac abnormality and corroborated by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elevated natriuretic peptide levels and/or objective evidence of cardiogenic pulmonary or systemic congestion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r>
              <a:rPr lang="en-US">
                <a:effectLst/>
                <a:latin typeface="Times" pitchFamily="2" charset="0"/>
              </a:rPr>
              <a:t>Maddox TM, et al. 2024 ACC expert consensus decision pathway for treatment of heart failure with reduced ejection fraction: a report of the American College of Cardiology Solution Set Oversight Committee. J Am Coll Cardiol 2024;XX:XXX-XX.</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fld id="{4196CC5A-D99B-E247-A597-B67AF1B3C510}" type="slidenum">
              <a:rPr lang="en-US" smtClean="0"/>
              <a:t>12</a:t>
            </a:fld>
            <a:endParaRPr lang="en-US"/>
          </a:p>
        </p:txBody>
      </p:sp>
    </p:spTree>
    <p:extLst>
      <p:ext uri="{BB962C8B-B14F-4D97-AF65-F5344CB8AC3E}">
        <p14:creationId xmlns:p14="http://schemas.microsoft.com/office/powerpoint/2010/main" val="9402796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HF is a complex clinical syndrome with manifestations that result from any impairment of ventricular filling or ejection of blood.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HF is diagnosed in the presence of current or prior symptoms and or signs caused by a structural and/or functional cardiac abnormality and corroborated by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elevated natriuretic peptide levels and/or objective evidence of cardiogenic pulmonary or systemic congestion</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96CC5A-D99B-E247-A597-B67AF1B3C5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58412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sv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sv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a:lum/>
            <a:extLst>
              <a:ext uri="{96DAC541-7B7A-43D3-8B79-37D633B846F1}">
                <asvg:svgBlip xmlns:asvg="http://schemas.microsoft.com/office/drawing/2016/SVG/main" r:embed="rId2"/>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0E013-5158-5A9B-A822-F768D74B10EC}"/>
              </a:ext>
            </a:extLst>
          </p:cNvPr>
          <p:cNvSpPr>
            <a:spLocks noGrp="1"/>
          </p:cNvSpPr>
          <p:nvPr>
            <p:ph type="ctrTitle"/>
          </p:nvPr>
        </p:nvSpPr>
        <p:spPr>
          <a:xfrm>
            <a:off x="1524000" y="1349375"/>
            <a:ext cx="9144000" cy="2160588"/>
          </a:xfrm>
          <a:prstGeom prst="rect">
            <a:avLst/>
          </a:prstGeom>
        </p:spPr>
        <p:txBody>
          <a:bodyPr anchor="b"/>
          <a:lstStyle>
            <a:lvl1pPr algn="l">
              <a:defRPr lang="en-US" sz="4800" kern="1200" dirty="0">
                <a:solidFill>
                  <a:schemeClr val="bg1"/>
                </a:solidFill>
                <a:latin typeface="+mj-lt"/>
                <a:ea typeface="+mj-ea"/>
                <a:cs typeface="+mj-cs"/>
              </a:defRPr>
            </a:lvl1pPr>
          </a:lstStyle>
          <a:p>
            <a:endParaRPr lang="en-US"/>
          </a:p>
        </p:txBody>
      </p:sp>
      <p:sp>
        <p:nvSpPr>
          <p:cNvPr id="3" name="Subtitle 2">
            <a:extLst>
              <a:ext uri="{FF2B5EF4-FFF2-40B4-BE49-F238E27FC236}">
                <a16:creationId xmlns:a16="http://schemas.microsoft.com/office/drawing/2014/main" id="{6931DDD6-7F3D-ABDD-A02B-927B112F9828}"/>
              </a:ext>
            </a:extLst>
          </p:cNvPr>
          <p:cNvSpPr>
            <a:spLocks noGrp="1"/>
          </p:cNvSpPr>
          <p:nvPr>
            <p:ph type="subTitle" idx="1" hasCustomPrompt="1"/>
          </p:nvPr>
        </p:nvSpPr>
        <p:spPr>
          <a:xfrm>
            <a:off x="1524000" y="4009439"/>
            <a:ext cx="9144000" cy="1655762"/>
          </a:xfrm>
          <a:prstGeom prst="rect">
            <a:avLst/>
          </a:prstGeom>
        </p:spPr>
        <p:txBody>
          <a:bodyPr/>
          <a:lstStyle>
            <a:lvl1pPr marL="0" indent="0" algn="l" defTabSz="914400" rtl="0" eaLnBrk="1" latinLnBrk="0" hangingPunct="1">
              <a:buNone/>
              <a:defRPr lang="en-US" sz="2000" kern="1200" dirty="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Faculty information</a:t>
            </a:r>
          </a:p>
        </p:txBody>
      </p:sp>
      <p:pic>
        <p:nvPicPr>
          <p:cNvPr id="14" name="Picture 13" descr="A picture containing text, clipart&#10;&#10;Description automatically generated">
            <a:extLst>
              <a:ext uri="{FF2B5EF4-FFF2-40B4-BE49-F238E27FC236}">
                <a16:creationId xmlns:a16="http://schemas.microsoft.com/office/drawing/2014/main" id="{96AB8805-91A4-2437-933E-BB409F787B3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51802" y="6097896"/>
            <a:ext cx="1517583" cy="422299"/>
          </a:xfrm>
          <a:prstGeom prst="rect">
            <a:avLst/>
          </a:prstGeom>
        </p:spPr>
      </p:pic>
    </p:spTree>
    <p:extLst>
      <p:ext uri="{BB962C8B-B14F-4D97-AF65-F5344CB8AC3E}">
        <p14:creationId xmlns:p14="http://schemas.microsoft.com/office/powerpoint/2010/main" val="1824709749"/>
      </p:ext>
    </p:extLst>
  </p:cSld>
  <p:clrMapOvr>
    <a:masterClrMapping/>
  </p:clrMapOvr>
  <p:extLst>
    <p:ext uri="{DCECCB84-F9BA-43D5-87BE-67443E8EF086}">
      <p15:sldGuideLst xmlns:p15="http://schemas.microsoft.com/office/powerpoint/2012/main">
        <p15:guide id="1" orient="horz" pos="252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51AB1C4C-62D7-D784-C8BF-4DEE1931A0F5}"/>
              </a:ext>
            </a:extLst>
          </p:cNvPr>
          <p:cNvGrpSpPr/>
          <p:nvPr userDrawn="1"/>
        </p:nvGrpSpPr>
        <p:grpSpPr>
          <a:xfrm>
            <a:off x="-501737" y="-10141"/>
            <a:ext cx="12693737" cy="6878279"/>
            <a:chOff x="-501737" y="-10141"/>
            <a:chExt cx="12693737" cy="6878279"/>
          </a:xfrm>
        </p:grpSpPr>
        <p:sp useBgFill="1">
          <p:nvSpPr>
            <p:cNvPr id="12" name="Rectangle 11">
              <a:extLst>
                <a:ext uri="{FF2B5EF4-FFF2-40B4-BE49-F238E27FC236}">
                  <a16:creationId xmlns:a16="http://schemas.microsoft.com/office/drawing/2014/main" id="{7B0E03F6-7390-E67F-72EB-BA0D06D478A9}"/>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useBgFill="1">
          <p:nvSpPr>
            <p:cNvPr id="13" name="Rectangle 12">
              <a:extLst>
                <a:ext uri="{FF2B5EF4-FFF2-40B4-BE49-F238E27FC236}">
                  <a16:creationId xmlns:a16="http://schemas.microsoft.com/office/drawing/2014/main" id="{1A41EA4C-9275-DAD0-D1BA-13D55A60D024}"/>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 name="Rectangle 13">
              <a:extLst>
                <a:ext uri="{FF2B5EF4-FFF2-40B4-BE49-F238E27FC236}">
                  <a16:creationId xmlns:a16="http://schemas.microsoft.com/office/drawing/2014/main" id="{B78B8CD1-9C52-6510-6938-89CF2F551A4E}"/>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 name="Rectangle 14">
              <a:extLst>
                <a:ext uri="{FF2B5EF4-FFF2-40B4-BE49-F238E27FC236}">
                  <a16:creationId xmlns:a16="http://schemas.microsoft.com/office/drawing/2014/main" id="{EA9607FE-85B0-1783-04BA-219983E61547}"/>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6" name="Rectangle 15">
              <a:extLst>
                <a:ext uri="{FF2B5EF4-FFF2-40B4-BE49-F238E27FC236}">
                  <a16:creationId xmlns:a16="http://schemas.microsoft.com/office/drawing/2014/main" id="{02D34E21-12ED-BC46-B22C-B61D89C9C71E}"/>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7" name="Freeform: Shape 16">
              <a:extLst>
                <a:ext uri="{FF2B5EF4-FFF2-40B4-BE49-F238E27FC236}">
                  <a16:creationId xmlns:a16="http://schemas.microsoft.com/office/drawing/2014/main" id="{1FC3D123-87B4-4284-4E6D-5E631891315F}"/>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8" name="Rectangle 17">
              <a:extLst>
                <a:ext uri="{FF2B5EF4-FFF2-40B4-BE49-F238E27FC236}">
                  <a16:creationId xmlns:a16="http://schemas.microsoft.com/office/drawing/2014/main" id="{3CB278AA-6CF2-76F6-2F97-1ADC317CA5C8}"/>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sp>
        <p:nvSpPr>
          <p:cNvPr id="22" name="Text Placeholder 21">
            <a:extLst>
              <a:ext uri="{FF2B5EF4-FFF2-40B4-BE49-F238E27FC236}">
                <a16:creationId xmlns:a16="http://schemas.microsoft.com/office/drawing/2014/main" id="{6D8C029A-B0A0-02EF-D515-D7417675525A}"/>
              </a:ext>
            </a:extLst>
          </p:cNvPr>
          <p:cNvSpPr>
            <a:spLocks noGrp="1"/>
          </p:cNvSpPr>
          <p:nvPr>
            <p:ph type="body" sz="quarter" idx="10"/>
          </p:nvPr>
        </p:nvSpPr>
        <p:spPr>
          <a:xfrm>
            <a:off x="466725" y="587375"/>
            <a:ext cx="3201988" cy="5614988"/>
          </a:xfrm>
        </p:spPr>
        <p:txBody>
          <a:bodyPr anchor="ctr"/>
          <a:lstStyle>
            <a:lvl1pPr marL="0" indent="0" algn="r" defTabSz="914400" rtl="0" eaLnBrk="1" latinLnBrk="0" hangingPunct="1">
              <a:lnSpc>
                <a:spcPct val="90000"/>
              </a:lnSpc>
              <a:spcBef>
                <a:spcPct val="0"/>
              </a:spcBef>
              <a:buNone/>
              <a:defRPr lang="en-US" sz="4000" kern="1200" dirty="0" smtClean="0">
                <a:solidFill>
                  <a:srgbClr val="FFFFFF"/>
                </a:solidFill>
                <a:latin typeface="+mj-lt"/>
                <a:ea typeface="+mj-ea"/>
                <a:cs typeface="+mj-cs"/>
              </a:defRPr>
            </a:lvl1pPr>
            <a:lvl2pPr marL="457200" indent="0" algn="r" defTabSz="914400" rtl="0" eaLnBrk="1" latinLnBrk="0" hangingPunct="1">
              <a:lnSpc>
                <a:spcPct val="90000"/>
              </a:lnSpc>
              <a:spcBef>
                <a:spcPct val="0"/>
              </a:spcBef>
              <a:buNone/>
              <a:defRPr lang="en-US" sz="4000" kern="1200" dirty="0" smtClean="0">
                <a:solidFill>
                  <a:srgbClr val="FFFFFF"/>
                </a:solidFill>
                <a:latin typeface="+mj-lt"/>
                <a:ea typeface="+mj-ea"/>
                <a:cs typeface="+mj-cs"/>
              </a:defRPr>
            </a:lvl2pPr>
            <a:lvl3pPr marL="457200" indent="0" algn="r" defTabSz="914400" rtl="0" eaLnBrk="1" latinLnBrk="0" hangingPunct="1">
              <a:lnSpc>
                <a:spcPct val="90000"/>
              </a:lnSpc>
              <a:spcBef>
                <a:spcPct val="0"/>
              </a:spcBef>
              <a:buNone/>
              <a:defRPr lang="en-US" sz="4000" kern="1200" dirty="0" smtClean="0">
                <a:solidFill>
                  <a:srgbClr val="FFFFFF"/>
                </a:solidFill>
                <a:latin typeface="+mj-lt"/>
                <a:ea typeface="+mj-ea"/>
                <a:cs typeface="+mj-cs"/>
              </a:defRPr>
            </a:lvl3pPr>
            <a:lvl4pPr marL="912813" indent="0" algn="r" defTabSz="914400" rtl="0" eaLnBrk="1" latinLnBrk="0" hangingPunct="1">
              <a:lnSpc>
                <a:spcPct val="90000"/>
              </a:lnSpc>
              <a:spcBef>
                <a:spcPct val="0"/>
              </a:spcBef>
              <a:buNone/>
              <a:defRPr lang="en-US" sz="4000" kern="1200" dirty="0" smtClean="0">
                <a:solidFill>
                  <a:srgbClr val="FFFFFF"/>
                </a:solidFill>
                <a:latin typeface="+mj-lt"/>
                <a:ea typeface="+mj-ea"/>
                <a:cs typeface="+mj-cs"/>
              </a:defRPr>
            </a:lvl4pPr>
            <a:lvl5pPr marL="1828800" indent="0" algn="r" defTabSz="914400" rtl="0" eaLnBrk="1" latinLnBrk="0" hangingPunct="1">
              <a:lnSpc>
                <a:spcPct val="90000"/>
              </a:lnSpc>
              <a:spcBef>
                <a:spcPct val="0"/>
              </a:spcBef>
              <a:buNone/>
              <a:defRPr lang="en-US" sz="4000" kern="1200" dirty="0">
                <a:solidFill>
                  <a:srgbClr val="FFFFFF"/>
                </a:solidFill>
                <a:latin typeface="+mj-lt"/>
                <a:ea typeface="+mj-ea"/>
                <a:cs typeface="+mj-cs"/>
              </a:defRPr>
            </a:lvl5pPr>
          </a:lstStyle>
          <a:p>
            <a:pPr lvl="0"/>
            <a:r>
              <a:rPr lang="en-US"/>
              <a:t>Click to edit Master text styles</a:t>
            </a:r>
          </a:p>
        </p:txBody>
      </p:sp>
      <p:sp>
        <p:nvSpPr>
          <p:cNvPr id="24" name="Text Placeholder 23">
            <a:extLst>
              <a:ext uri="{FF2B5EF4-FFF2-40B4-BE49-F238E27FC236}">
                <a16:creationId xmlns:a16="http://schemas.microsoft.com/office/drawing/2014/main" id="{F9BDF187-1AE2-36CE-A19B-F9344A26720A}"/>
              </a:ext>
            </a:extLst>
          </p:cNvPr>
          <p:cNvSpPr>
            <a:spLocks noGrp="1"/>
          </p:cNvSpPr>
          <p:nvPr>
            <p:ph type="body" sz="quarter" idx="11"/>
          </p:nvPr>
        </p:nvSpPr>
        <p:spPr>
          <a:xfrm>
            <a:off x="4799013" y="571500"/>
            <a:ext cx="6554787" cy="5630863"/>
          </a:xfrm>
        </p:spPr>
        <p:txBody>
          <a:bodyPr anchor="ctr"/>
          <a:lstStyle>
            <a:lvl1pPr>
              <a:buClr>
                <a:schemeClr val="accent2"/>
              </a:buClr>
              <a:defRPr>
                <a:solidFill>
                  <a:schemeClr val="tx2"/>
                </a:solidFill>
              </a:defRPr>
            </a:lvl1pPr>
            <a:lvl2pPr>
              <a:buClr>
                <a:schemeClr val="accent2"/>
              </a:buClr>
              <a:defRPr>
                <a:solidFill>
                  <a:schemeClr val="tx2"/>
                </a:solidFill>
              </a:defRPr>
            </a:lvl2pPr>
            <a:lvl4pPr>
              <a:buClr>
                <a:schemeClr val="accent2"/>
              </a:buClr>
              <a:defRPr>
                <a:solidFill>
                  <a:schemeClr val="tx2"/>
                </a:solidFill>
              </a:defRPr>
            </a:lvl4pPr>
          </a:lstStyle>
          <a:p>
            <a:pPr lvl="0"/>
            <a:r>
              <a:rPr lang="en-US"/>
              <a:t>Click to edit Master text styles</a:t>
            </a:r>
          </a:p>
          <a:p>
            <a:pPr lvl="1"/>
            <a:r>
              <a:rPr lang="en-US"/>
              <a:t>Second level</a:t>
            </a:r>
          </a:p>
          <a:p>
            <a:pPr lvl="3"/>
            <a:r>
              <a:rPr lang="en-US"/>
              <a:t>Third level</a:t>
            </a:r>
          </a:p>
        </p:txBody>
      </p:sp>
    </p:spTree>
    <p:extLst>
      <p:ext uri="{BB962C8B-B14F-4D97-AF65-F5344CB8AC3E}">
        <p14:creationId xmlns:p14="http://schemas.microsoft.com/office/powerpoint/2010/main" val="331488599"/>
      </p:ext>
    </p:extLst>
  </p:cSld>
  <p:clrMapOvr>
    <a:masterClrMapping/>
  </p:clrMapOvr>
  <p:extLst>
    <p:ext uri="{DCECCB84-F9BA-43D5-87BE-67443E8EF086}">
      <p15:sldGuideLst xmlns:p15="http://schemas.microsoft.com/office/powerpoint/2012/main">
        <p15:guide id="1" orient="horz" pos="36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D0386-E979-9002-D1F4-FE5253E01A3D}"/>
              </a:ext>
            </a:extLst>
          </p:cNvPr>
          <p:cNvSpPr>
            <a:spLocks noGrp="1"/>
          </p:cNvSpPr>
          <p:nvPr>
            <p:ph type="title"/>
          </p:nvPr>
        </p:nvSpPr>
        <p:spPr>
          <a:xfrm>
            <a:off x="838200" y="365126"/>
            <a:ext cx="10515600" cy="984250"/>
          </a:xfrm>
          <a:prstGeom prst="rect">
            <a:avLst/>
          </a:prstGeom>
        </p:spPr>
        <p:txBody>
          <a:bodyPr/>
          <a:lstStyle/>
          <a:p>
            <a:r>
              <a:rPr lang="en-US"/>
              <a:t>Click to edit Master title style</a:t>
            </a:r>
          </a:p>
        </p:txBody>
      </p:sp>
      <p:sp>
        <p:nvSpPr>
          <p:cNvPr id="7" name="Text Placeholder 6">
            <a:extLst>
              <a:ext uri="{FF2B5EF4-FFF2-40B4-BE49-F238E27FC236}">
                <a16:creationId xmlns:a16="http://schemas.microsoft.com/office/drawing/2014/main" id="{75DE7652-8D01-6218-2EC8-17086E817528}"/>
              </a:ext>
            </a:extLst>
          </p:cNvPr>
          <p:cNvSpPr>
            <a:spLocks noGrp="1"/>
          </p:cNvSpPr>
          <p:nvPr>
            <p:ph type="body" sz="quarter" idx="10"/>
          </p:nvPr>
        </p:nvSpPr>
        <p:spPr>
          <a:xfrm>
            <a:off x="838200" y="6355533"/>
            <a:ext cx="10515600" cy="502467"/>
          </a:xfrm>
        </p:spPr>
        <p:txBody>
          <a:bodyPr/>
          <a:lstStyle>
            <a:lvl1pPr marL="0" indent="0">
              <a:buNone/>
              <a:defRPr lang="en-US" sz="1200" kern="1200" dirty="0" smtClean="0">
                <a:solidFill>
                  <a:schemeClr val="tx2"/>
                </a:solidFill>
                <a:latin typeface="+mn-lt"/>
                <a:ea typeface="+mn-ea"/>
                <a:cs typeface="+mn-cs"/>
              </a:defRPr>
            </a:lvl1pPr>
          </a:lstStyle>
          <a:p>
            <a:pPr lvl="0"/>
            <a:endParaRPr lang="en-US"/>
          </a:p>
        </p:txBody>
      </p:sp>
    </p:spTree>
    <p:extLst>
      <p:ext uri="{BB962C8B-B14F-4D97-AF65-F5344CB8AC3E}">
        <p14:creationId xmlns:p14="http://schemas.microsoft.com/office/powerpoint/2010/main" val="4031613927"/>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30992-095E-3849-5E82-FE62FDA7CD0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807299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ibliograph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54AD6-7954-87BE-BABB-905AD9BEA44B}"/>
              </a:ext>
            </a:extLst>
          </p:cNvPr>
          <p:cNvSpPr>
            <a:spLocks noGrp="1"/>
          </p:cNvSpPr>
          <p:nvPr>
            <p:ph type="title"/>
          </p:nvPr>
        </p:nvSpPr>
        <p:spPr/>
        <p:txBody>
          <a:bodyPr/>
          <a:lstStyle>
            <a:lvl1pPr>
              <a:defRPr/>
            </a:lvl1pPr>
          </a:lstStyle>
          <a:p>
            <a:r>
              <a:rPr lang="en-US"/>
              <a:t>Click to edit Master title style</a:t>
            </a:r>
          </a:p>
        </p:txBody>
      </p:sp>
      <p:sp>
        <p:nvSpPr>
          <p:cNvPr id="4" name="Text Placeholder 3">
            <a:extLst>
              <a:ext uri="{FF2B5EF4-FFF2-40B4-BE49-F238E27FC236}">
                <a16:creationId xmlns:a16="http://schemas.microsoft.com/office/drawing/2014/main" id="{991B8760-DD55-10C0-5774-C9F7D0F2DE85}"/>
              </a:ext>
            </a:extLst>
          </p:cNvPr>
          <p:cNvSpPr>
            <a:spLocks noGrp="1"/>
          </p:cNvSpPr>
          <p:nvPr>
            <p:ph type="body" sz="quarter" idx="10"/>
          </p:nvPr>
        </p:nvSpPr>
        <p:spPr>
          <a:xfrm>
            <a:off x="847253" y="2064004"/>
            <a:ext cx="10506547" cy="4545013"/>
          </a:xfrm>
        </p:spPr>
        <p:txBody>
          <a:bodyPr/>
          <a:lstStyle>
            <a:lvl1pPr marL="0" indent="0">
              <a:buNone/>
              <a:defRPr sz="1200"/>
            </a:lvl1pPr>
          </a:lstStyle>
          <a:p>
            <a:pPr lvl="0"/>
            <a:r>
              <a:rPr lang="en-US"/>
              <a:t>Click to edit Master text styles</a:t>
            </a:r>
          </a:p>
        </p:txBody>
      </p:sp>
    </p:spTree>
    <p:extLst>
      <p:ext uri="{BB962C8B-B14F-4D97-AF65-F5344CB8AC3E}">
        <p14:creationId xmlns:p14="http://schemas.microsoft.com/office/powerpoint/2010/main" val="32571251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Clinical Pearl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BE4BF-B5C5-605C-32D3-61174004EFF8}"/>
              </a:ext>
            </a:extLst>
          </p:cNvPr>
          <p:cNvSpPr>
            <a:spLocks noGrp="1"/>
          </p:cNvSpPr>
          <p:nvPr>
            <p:ph type="title"/>
          </p:nvPr>
        </p:nvSpPr>
        <p:spPr/>
        <p:txBody>
          <a:bodyPr/>
          <a:lstStyle>
            <a:lvl1pPr>
              <a:defRPr/>
            </a:lvl1pPr>
          </a:lstStyle>
          <a:p>
            <a:endParaRPr lang="en-US"/>
          </a:p>
        </p:txBody>
      </p:sp>
      <p:sp>
        <p:nvSpPr>
          <p:cNvPr id="3" name="Oval 2">
            <a:extLst>
              <a:ext uri="{FF2B5EF4-FFF2-40B4-BE49-F238E27FC236}">
                <a16:creationId xmlns:a16="http://schemas.microsoft.com/office/drawing/2014/main" id="{35FF5F94-A8AA-E5F5-0BF9-1539FCF891CD}"/>
              </a:ext>
            </a:extLst>
          </p:cNvPr>
          <p:cNvSpPr/>
          <p:nvPr userDrawn="1"/>
        </p:nvSpPr>
        <p:spPr>
          <a:xfrm>
            <a:off x="838200" y="2064121"/>
            <a:ext cx="3375025" cy="3230563"/>
          </a:xfrm>
          <a:prstGeom prst="ellipse">
            <a:avLst/>
          </a:prstGeom>
          <a:gradFill flip="none" rotWithShape="1">
            <a:gsLst>
              <a:gs pos="43000">
                <a:schemeClr val="bg1">
                  <a:lumMod val="95000"/>
                </a:schemeClr>
              </a:gs>
              <a:gs pos="0">
                <a:schemeClr val="accent1">
                  <a:lumMod val="0"/>
                  <a:lumOff val="100000"/>
                </a:schemeClr>
              </a:gs>
              <a:gs pos="100000">
                <a:schemeClr val="bg1">
                  <a:lumMod val="7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Pct val="119000"/>
              <a:buFontTx/>
              <a:buNone/>
              <a:tabLst/>
              <a:defRPr/>
            </a:pPr>
            <a:endParaRPr kumimoji="0" lang="en-US" sz="2200" b="0" i="0" u="none" strike="noStrike" kern="1200" cap="none" spc="0" normalizeH="0" baseline="0" noProof="0">
              <a:ln>
                <a:noFill/>
              </a:ln>
              <a:solidFill>
                <a:srgbClr val="404040"/>
              </a:solidFill>
              <a:effectLst/>
              <a:uLnTx/>
              <a:uFillTx/>
              <a:latin typeface="Calibri Light"/>
              <a:ea typeface="+mn-ea"/>
              <a:cs typeface="+mn-cs"/>
            </a:endParaRPr>
          </a:p>
        </p:txBody>
      </p:sp>
      <p:sp>
        <p:nvSpPr>
          <p:cNvPr id="4" name="Oval 3">
            <a:extLst>
              <a:ext uri="{FF2B5EF4-FFF2-40B4-BE49-F238E27FC236}">
                <a16:creationId xmlns:a16="http://schemas.microsoft.com/office/drawing/2014/main" id="{C11435E7-8E72-487D-30BD-E571D46AE81A}"/>
              </a:ext>
            </a:extLst>
          </p:cNvPr>
          <p:cNvSpPr/>
          <p:nvPr userDrawn="1"/>
        </p:nvSpPr>
        <p:spPr>
          <a:xfrm>
            <a:off x="4408377" y="2064122"/>
            <a:ext cx="3375247" cy="3223852"/>
          </a:xfrm>
          <a:prstGeom prst="ellipse">
            <a:avLst/>
          </a:prstGeom>
          <a:gradFill flip="none" rotWithShape="1">
            <a:gsLst>
              <a:gs pos="43000">
                <a:schemeClr val="bg1">
                  <a:lumMod val="95000"/>
                </a:schemeClr>
              </a:gs>
              <a:gs pos="0">
                <a:schemeClr val="accent1">
                  <a:lumMod val="0"/>
                  <a:lumOff val="100000"/>
                </a:schemeClr>
              </a:gs>
              <a:gs pos="100000">
                <a:schemeClr val="bg1">
                  <a:lumMod val="7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Pct val="119000"/>
              <a:buFontTx/>
              <a:buNone/>
              <a:tabLst/>
              <a:defRPr/>
            </a:pPr>
            <a:endParaRPr kumimoji="0" lang="en-US" sz="2200" b="0" i="0" u="none" strike="noStrike" kern="1200" cap="none" spc="0" normalizeH="0" baseline="0" noProof="0">
              <a:ln>
                <a:noFill/>
              </a:ln>
              <a:solidFill>
                <a:srgbClr val="404040"/>
              </a:solidFill>
              <a:effectLst/>
              <a:uLnTx/>
              <a:uFillTx/>
              <a:latin typeface="Calibri Light"/>
              <a:ea typeface="+mn-ea"/>
              <a:cs typeface="+mn-cs"/>
            </a:endParaRPr>
          </a:p>
        </p:txBody>
      </p:sp>
      <p:sp>
        <p:nvSpPr>
          <p:cNvPr id="5" name="Oval 4">
            <a:extLst>
              <a:ext uri="{FF2B5EF4-FFF2-40B4-BE49-F238E27FC236}">
                <a16:creationId xmlns:a16="http://schemas.microsoft.com/office/drawing/2014/main" id="{F491DF7D-6044-1CF4-50D0-68CC65B19922}"/>
              </a:ext>
            </a:extLst>
          </p:cNvPr>
          <p:cNvSpPr/>
          <p:nvPr userDrawn="1"/>
        </p:nvSpPr>
        <p:spPr>
          <a:xfrm>
            <a:off x="7978553" y="2064122"/>
            <a:ext cx="3375247" cy="3223852"/>
          </a:xfrm>
          <a:prstGeom prst="ellipse">
            <a:avLst/>
          </a:prstGeom>
          <a:gradFill flip="none" rotWithShape="1">
            <a:gsLst>
              <a:gs pos="43000">
                <a:schemeClr val="bg1">
                  <a:lumMod val="95000"/>
                </a:schemeClr>
              </a:gs>
              <a:gs pos="0">
                <a:schemeClr val="accent1">
                  <a:lumMod val="0"/>
                  <a:lumOff val="100000"/>
                </a:schemeClr>
              </a:gs>
              <a:gs pos="100000">
                <a:schemeClr val="bg1">
                  <a:lumMod val="7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Pct val="119000"/>
              <a:buFontTx/>
              <a:buNone/>
              <a:tabLst/>
              <a:defRPr/>
            </a:pPr>
            <a:endParaRPr kumimoji="0" lang="en-US" sz="2200" b="0" i="0" u="none" strike="noStrike" kern="1200" cap="none" spc="0" normalizeH="0" baseline="0" noProof="0">
              <a:ln>
                <a:noFill/>
              </a:ln>
              <a:solidFill>
                <a:srgbClr val="404040"/>
              </a:solidFill>
              <a:effectLst/>
              <a:uLnTx/>
              <a:uFillTx/>
              <a:latin typeface="Calibri Light"/>
              <a:ea typeface="+mn-ea"/>
              <a:cs typeface="+mn-cs"/>
            </a:endParaRPr>
          </a:p>
        </p:txBody>
      </p:sp>
      <p:sp>
        <p:nvSpPr>
          <p:cNvPr id="7" name="Text Placeholder 6">
            <a:extLst>
              <a:ext uri="{FF2B5EF4-FFF2-40B4-BE49-F238E27FC236}">
                <a16:creationId xmlns:a16="http://schemas.microsoft.com/office/drawing/2014/main" id="{7C2C739A-6346-FB81-4C70-05FBA4950932}"/>
              </a:ext>
            </a:extLst>
          </p:cNvPr>
          <p:cNvSpPr>
            <a:spLocks noGrp="1"/>
          </p:cNvSpPr>
          <p:nvPr>
            <p:ph type="body" sz="quarter" idx="10"/>
          </p:nvPr>
        </p:nvSpPr>
        <p:spPr>
          <a:xfrm>
            <a:off x="838200" y="2057400"/>
            <a:ext cx="3375025" cy="3230563"/>
          </a:xfrm>
        </p:spPr>
        <p:txBody>
          <a:bodyPr lIns="365760" rIns="365760" anchor="ctr"/>
          <a:lstStyle>
            <a:lvl1pPr marL="0" indent="0" algn="ctr">
              <a:buNone/>
              <a:defRPr sz="2400"/>
            </a:lvl1pPr>
          </a:lstStyle>
          <a:p>
            <a:pPr lvl="0"/>
            <a:endParaRPr lang="en-US"/>
          </a:p>
        </p:txBody>
      </p:sp>
      <p:sp>
        <p:nvSpPr>
          <p:cNvPr id="9" name="Text Placeholder 8">
            <a:extLst>
              <a:ext uri="{FF2B5EF4-FFF2-40B4-BE49-F238E27FC236}">
                <a16:creationId xmlns:a16="http://schemas.microsoft.com/office/drawing/2014/main" id="{3725C135-E252-46F8-FE82-DE16B4800B63}"/>
              </a:ext>
            </a:extLst>
          </p:cNvPr>
          <p:cNvSpPr>
            <a:spLocks noGrp="1"/>
          </p:cNvSpPr>
          <p:nvPr>
            <p:ph type="body" sz="quarter" idx="11"/>
          </p:nvPr>
        </p:nvSpPr>
        <p:spPr>
          <a:xfrm>
            <a:off x="4408488" y="2057400"/>
            <a:ext cx="3375025" cy="3236913"/>
          </a:xfrm>
        </p:spPr>
        <p:txBody>
          <a:bodyPr lIns="365760" rIns="365760" anchor="ctr"/>
          <a:lstStyle>
            <a:lvl1pPr marL="0" indent="0" algn="ctr">
              <a:buNone/>
              <a:defRPr sz="2400"/>
            </a:lvl1pPr>
          </a:lstStyle>
          <a:p>
            <a:pPr lvl="0"/>
            <a:endParaRPr lang="en-US"/>
          </a:p>
        </p:txBody>
      </p:sp>
      <p:sp>
        <p:nvSpPr>
          <p:cNvPr id="11" name="Text Placeholder 10">
            <a:extLst>
              <a:ext uri="{FF2B5EF4-FFF2-40B4-BE49-F238E27FC236}">
                <a16:creationId xmlns:a16="http://schemas.microsoft.com/office/drawing/2014/main" id="{9770E574-6DA2-E1D4-9760-C91842D42202}"/>
              </a:ext>
            </a:extLst>
          </p:cNvPr>
          <p:cNvSpPr>
            <a:spLocks noGrp="1"/>
          </p:cNvSpPr>
          <p:nvPr>
            <p:ph type="body" sz="quarter" idx="12"/>
          </p:nvPr>
        </p:nvSpPr>
        <p:spPr>
          <a:xfrm>
            <a:off x="7978775" y="2063750"/>
            <a:ext cx="3384550" cy="3224213"/>
          </a:xfrm>
        </p:spPr>
        <p:txBody>
          <a:bodyPr lIns="365760" rIns="365760" anchor="ctr"/>
          <a:lstStyle>
            <a:lvl1pPr marL="0" indent="0" algn="ctr">
              <a:buNone/>
              <a:defRPr sz="2400"/>
            </a:lvl1pPr>
          </a:lstStyle>
          <a:p>
            <a:pPr lvl="0"/>
            <a:endParaRPr lang="en-US"/>
          </a:p>
        </p:txBody>
      </p:sp>
    </p:spTree>
    <p:extLst>
      <p:ext uri="{BB962C8B-B14F-4D97-AF65-F5344CB8AC3E}">
        <p14:creationId xmlns:p14="http://schemas.microsoft.com/office/powerpoint/2010/main" val="22825411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92A5165-4F96-8A60-884F-15EED7D6110D}"/>
              </a:ext>
            </a:extLst>
          </p:cNvPr>
          <p:cNvSpPr/>
          <p:nvPr userDrawn="1"/>
        </p:nvSpPr>
        <p:spPr>
          <a:xfrm>
            <a:off x="235390" y="235390"/>
            <a:ext cx="11715184" cy="6409854"/>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FCC36E-9951-57EF-2BBC-D7ED38E7D77C}"/>
              </a:ext>
            </a:extLst>
          </p:cNvPr>
          <p:cNvSpPr>
            <a:spLocks noGrp="1"/>
          </p:cNvSpPr>
          <p:nvPr>
            <p:ph type="title"/>
          </p:nvPr>
        </p:nvSpPr>
        <p:spPr>
          <a:xfrm>
            <a:off x="831850" y="1709738"/>
            <a:ext cx="10515600" cy="2132688"/>
          </a:xfrm>
        </p:spPr>
        <p:txBody>
          <a:bodyPr anchor="b">
            <a:normAutofit/>
          </a:bodyPr>
          <a:lstStyle>
            <a:lvl1pPr>
              <a:defRPr sz="4800"/>
            </a:lvl1pPr>
          </a:lstStyle>
          <a:p>
            <a:r>
              <a:rPr lang="en-US"/>
              <a:t>Click to edit Master title style</a:t>
            </a:r>
          </a:p>
        </p:txBody>
      </p:sp>
    </p:spTree>
    <p:extLst>
      <p:ext uri="{BB962C8B-B14F-4D97-AF65-F5344CB8AC3E}">
        <p14:creationId xmlns:p14="http://schemas.microsoft.com/office/powerpoint/2010/main" val="19073454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2062B1-0AC8-4A60-955D-F8D05673157E}"/>
              </a:ext>
            </a:extLst>
          </p:cNvPr>
          <p:cNvSpPr>
            <a:spLocks noGrp="1"/>
          </p:cNvSpPr>
          <p:nvPr>
            <p:ph type="dt" sz="half" idx="10"/>
          </p:nvPr>
        </p:nvSpPr>
        <p:spPr/>
        <p:txBody>
          <a:bodyPr/>
          <a:lstStyle>
            <a:lvl1pPr>
              <a:defRPr/>
            </a:lvl1pPr>
          </a:lstStyle>
          <a:p>
            <a:fld id="{123C0024-9007-4AD1-8F00-24259445442F}" type="datetimeFigureOut">
              <a:rPr lang="en-US" altLang="en-US"/>
              <a:pPr/>
              <a:t>5/13/2026</a:t>
            </a:fld>
            <a:endParaRPr lang="en-US" altLang="en-US"/>
          </a:p>
        </p:txBody>
      </p:sp>
      <p:sp>
        <p:nvSpPr>
          <p:cNvPr id="5" name="Footer Placeholder 4">
            <a:extLst>
              <a:ext uri="{FF2B5EF4-FFF2-40B4-BE49-F238E27FC236}">
                <a16:creationId xmlns:a16="http://schemas.microsoft.com/office/drawing/2014/main" id="{E667F9A9-8BC1-4375-9711-6A12C54D9E6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8DFB88C-3C12-4E56-A235-BB2A66B2DBC5}"/>
              </a:ext>
            </a:extLst>
          </p:cNvPr>
          <p:cNvSpPr>
            <a:spLocks noGrp="1"/>
          </p:cNvSpPr>
          <p:nvPr>
            <p:ph type="sldNum" sz="quarter" idx="12"/>
          </p:nvPr>
        </p:nvSpPr>
        <p:spPr/>
        <p:txBody>
          <a:bodyPr/>
          <a:lstStyle>
            <a:lvl1pPr>
              <a:defRPr/>
            </a:lvl1pPr>
          </a:lstStyle>
          <a:p>
            <a:fld id="{79EC4050-3F6D-403B-A84F-CF68B606BA02}" type="slidenum">
              <a:rPr lang="en-US" altLang="en-US"/>
              <a:pPr/>
              <a:t>‹#›</a:t>
            </a:fld>
            <a:endParaRPr lang="en-US" altLang="en-US"/>
          </a:p>
        </p:txBody>
      </p:sp>
    </p:spTree>
    <p:extLst>
      <p:ext uri="{BB962C8B-B14F-4D97-AF65-F5344CB8AC3E}">
        <p14:creationId xmlns:p14="http://schemas.microsoft.com/office/powerpoint/2010/main" val="21101534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w reference">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spAutoFit/>
          </a:bodyPr>
          <a:lstStyle>
            <a:lvl1pPr algn="ctr">
              <a:lnSpc>
                <a:spcPct val="100000"/>
              </a:lnSpc>
              <a:defRPr sz="2000" b="1" cap="none" baseline="0">
                <a:solidFill>
                  <a:schemeClr val="tx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a:extLst>
              <a:ext uri="{FF2B5EF4-FFF2-40B4-BE49-F238E27FC236}">
                <a16:creationId xmlns:a16="http://schemas.microsoft.com/office/drawing/2014/main" id="{C002109A-F2F6-6C45-914D-AF9325565773}"/>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3884901311"/>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272D4-92E8-EB45-95D9-843046A80CAE}"/>
              </a:ext>
            </a:extLst>
          </p:cNvPr>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B6C4EA49-1F6B-BA4F-932E-3DF1C9425CF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BB9456D-31E6-2148-ADA9-E495D5B964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595CD1-6423-024D-A313-DABF6386715D}"/>
              </a:ext>
            </a:extLst>
          </p:cNvPr>
          <p:cNvSpPr>
            <a:spLocks noGrp="1"/>
          </p:cNvSpPr>
          <p:nvPr>
            <p:ph type="sldNum" sz="quarter" idx="12"/>
          </p:nvPr>
        </p:nvSpPr>
        <p:spPr/>
        <p:txBody>
          <a:bodyPr/>
          <a:lstStyle/>
          <a:p>
            <a:fld id="{51A8FB3F-D80D-E94A-AADB-C4F56EC35C99}" type="slidenum">
              <a:rPr lang="en-US" smtClean="0"/>
              <a:t>‹#›</a:t>
            </a:fld>
            <a:endParaRPr lang="en-US"/>
          </a:p>
        </p:txBody>
      </p:sp>
    </p:spTree>
    <p:extLst>
      <p:ext uri="{BB962C8B-B14F-4D97-AF65-F5344CB8AC3E}">
        <p14:creationId xmlns:p14="http://schemas.microsoft.com/office/powerpoint/2010/main" val="7427421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272D4-92E8-EB45-95D9-843046A80CAE}"/>
              </a:ext>
            </a:extLst>
          </p:cNvPr>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B6C4EA49-1F6B-BA4F-932E-3DF1C9425CF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BB9456D-31E6-2148-ADA9-E495D5B964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595CD1-6423-024D-A313-DABF6386715D}"/>
              </a:ext>
            </a:extLst>
          </p:cNvPr>
          <p:cNvSpPr>
            <a:spLocks noGrp="1"/>
          </p:cNvSpPr>
          <p:nvPr>
            <p:ph type="sldNum" sz="quarter" idx="12"/>
          </p:nvPr>
        </p:nvSpPr>
        <p:spPr/>
        <p:txBody>
          <a:bodyPr/>
          <a:lstStyle/>
          <a:p>
            <a:fld id="{51A8FB3F-D80D-E94A-AADB-C4F56EC35C99}" type="slidenum">
              <a:rPr lang="en-US" smtClean="0"/>
              <a:t>‹#›</a:t>
            </a:fld>
            <a:endParaRPr lang="en-US"/>
          </a:p>
        </p:txBody>
      </p:sp>
    </p:spTree>
    <p:extLst>
      <p:ext uri="{BB962C8B-B14F-4D97-AF65-F5344CB8AC3E}">
        <p14:creationId xmlns:p14="http://schemas.microsoft.com/office/powerpoint/2010/main" val="5014532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hapter">
    <p:bg>
      <p:bgPr>
        <a:blipFill dpi="0" rotWithShape="1">
          <a:blip>
            <a:lum/>
            <a:extLst>
              <a:ext uri="{96DAC541-7B7A-43D3-8B79-37D633B846F1}">
                <asvg:svgBlip xmlns:asvg="http://schemas.microsoft.com/office/drawing/2016/SVG/main" r:embed="rId2"/>
              </a:ext>
            </a:extLst>
          </a:blip>
          <a:srcRect/>
          <a:stretch>
            <a:fillRect l="2000" t="3000" r="2000" b="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68720-71BB-FAE4-37E7-34A88BAB4392}"/>
              </a:ext>
            </a:extLst>
          </p:cNvPr>
          <p:cNvSpPr>
            <a:spLocks noGrp="1"/>
          </p:cNvSpPr>
          <p:nvPr>
            <p:ph type="title"/>
          </p:nvPr>
        </p:nvSpPr>
        <p:spPr>
          <a:xfrm>
            <a:off x="847253" y="2556473"/>
            <a:ext cx="10515600" cy="1745054"/>
          </a:xfrm>
        </p:spPr>
        <p:txBody>
          <a:bodyPr anchor="ctr"/>
          <a:lstStyle>
            <a:lvl1pPr>
              <a:defRPr sz="4800"/>
            </a:lvl1pPr>
          </a:lstStyle>
          <a:p>
            <a:r>
              <a:rPr lang="en-US"/>
              <a:t>Click to edit Master title style</a:t>
            </a:r>
          </a:p>
        </p:txBody>
      </p:sp>
    </p:spTree>
    <p:extLst>
      <p:ext uri="{BB962C8B-B14F-4D97-AF65-F5344CB8AC3E}">
        <p14:creationId xmlns:p14="http://schemas.microsoft.com/office/powerpoint/2010/main" val="23453039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272D4-92E8-EB45-95D9-843046A80CAE}"/>
              </a:ext>
            </a:extLst>
          </p:cNvPr>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B6C4EA49-1F6B-BA4F-932E-3DF1C9425CF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BB9456D-31E6-2148-ADA9-E495D5B964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595CD1-6423-024D-A313-DABF6386715D}"/>
              </a:ext>
            </a:extLst>
          </p:cNvPr>
          <p:cNvSpPr>
            <a:spLocks noGrp="1"/>
          </p:cNvSpPr>
          <p:nvPr>
            <p:ph type="sldNum" sz="quarter" idx="12"/>
          </p:nvPr>
        </p:nvSpPr>
        <p:spPr/>
        <p:txBody>
          <a:bodyPr/>
          <a:lstStyle/>
          <a:p>
            <a:fld id="{51A8FB3F-D80D-E94A-AADB-C4F56EC35C99}" type="slidenum">
              <a:rPr lang="en-US" smtClean="0"/>
              <a:t>‹#›</a:t>
            </a:fld>
            <a:endParaRPr lang="en-US"/>
          </a:p>
        </p:txBody>
      </p:sp>
    </p:spTree>
    <p:extLst>
      <p:ext uri="{BB962C8B-B14F-4D97-AF65-F5344CB8AC3E}">
        <p14:creationId xmlns:p14="http://schemas.microsoft.com/office/powerpoint/2010/main" val="2208378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036E5-AA2F-9445-B2C2-84A89F5683C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D74C372-8386-5944-B7A6-CD2B215FCE66}"/>
              </a:ext>
            </a:extLst>
          </p:cNvPr>
          <p:cNvSpPr>
            <a:spLocks noGrp="1"/>
          </p:cNvSpPr>
          <p:nvPr>
            <p:ph type="dt" sz="half" idx="10"/>
          </p:nvPr>
        </p:nvSpPr>
        <p:spPr/>
        <p:txBody>
          <a:bodyPr/>
          <a:lstStyle/>
          <a:p>
            <a:fld id="{896F5AB4-1694-B44B-8633-F1A46BE4C7CD}" type="datetimeFigureOut">
              <a:rPr lang="en-US" smtClean="0"/>
              <a:t>5/13/2026</a:t>
            </a:fld>
            <a:endParaRPr lang="en-US"/>
          </a:p>
        </p:txBody>
      </p:sp>
      <p:sp>
        <p:nvSpPr>
          <p:cNvPr id="4" name="Footer Placeholder 3">
            <a:extLst>
              <a:ext uri="{FF2B5EF4-FFF2-40B4-BE49-F238E27FC236}">
                <a16:creationId xmlns:a16="http://schemas.microsoft.com/office/drawing/2014/main" id="{31520128-2CA6-A24D-94E7-6CA9F380D24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6B68998-6125-3E40-9C21-7B89BD390FBF}"/>
              </a:ext>
            </a:extLst>
          </p:cNvPr>
          <p:cNvSpPr>
            <a:spLocks noGrp="1"/>
          </p:cNvSpPr>
          <p:nvPr>
            <p:ph type="sldNum" sz="quarter" idx="12"/>
          </p:nvPr>
        </p:nvSpPr>
        <p:spPr/>
        <p:txBody>
          <a:bodyPr/>
          <a:lstStyle/>
          <a:p>
            <a:fld id="{E53A9AF0-750B-314C-A701-98E9F38E9A88}" type="slidenum">
              <a:rPr lang="en-US" smtClean="0"/>
              <a:t>‹#›</a:t>
            </a:fld>
            <a:endParaRPr lang="en-US"/>
          </a:p>
        </p:txBody>
      </p:sp>
    </p:spTree>
    <p:extLst>
      <p:ext uri="{BB962C8B-B14F-4D97-AF65-F5344CB8AC3E}">
        <p14:creationId xmlns:p14="http://schemas.microsoft.com/office/powerpoint/2010/main" val="40214089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272D4-92E8-EB45-95D9-843046A80CAE}"/>
              </a:ext>
            </a:extLst>
          </p:cNvPr>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B6C4EA49-1F6B-BA4F-932E-3DF1C9425CF6}"/>
              </a:ext>
            </a:extLst>
          </p:cNvPr>
          <p:cNvSpPr>
            <a:spLocks noGrp="1"/>
          </p:cNvSpPr>
          <p:nvPr>
            <p:ph type="dt" sz="half" idx="10"/>
          </p:nvPr>
        </p:nvSpPr>
        <p:spPr/>
        <p:txBody>
          <a:bodyPr/>
          <a:lstStyle/>
          <a:p>
            <a:fld id="{DA40FE05-F621-EA4C-96EA-D0B37DB1823D}" type="datetimeFigureOut">
              <a:rPr lang="en-US" smtClean="0"/>
              <a:t>5/13/2026</a:t>
            </a:fld>
            <a:endParaRPr lang="en-US"/>
          </a:p>
        </p:txBody>
      </p:sp>
      <p:sp>
        <p:nvSpPr>
          <p:cNvPr id="5" name="Footer Placeholder 4">
            <a:extLst>
              <a:ext uri="{FF2B5EF4-FFF2-40B4-BE49-F238E27FC236}">
                <a16:creationId xmlns:a16="http://schemas.microsoft.com/office/drawing/2014/main" id="{8BB9456D-31E6-2148-ADA9-E495D5B964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595CD1-6423-024D-A313-DABF6386715D}"/>
              </a:ext>
            </a:extLst>
          </p:cNvPr>
          <p:cNvSpPr>
            <a:spLocks noGrp="1"/>
          </p:cNvSpPr>
          <p:nvPr>
            <p:ph type="sldNum" sz="quarter" idx="12"/>
          </p:nvPr>
        </p:nvSpPr>
        <p:spPr/>
        <p:txBody>
          <a:bodyPr/>
          <a:lstStyle/>
          <a:p>
            <a:fld id="{51A8FB3F-D80D-E94A-AADB-C4F56EC35C99}" type="slidenum">
              <a:rPr lang="en-US" smtClean="0"/>
              <a:t>‹#›</a:t>
            </a:fld>
            <a:endParaRPr lang="en-US"/>
          </a:p>
        </p:txBody>
      </p:sp>
    </p:spTree>
    <p:extLst>
      <p:ext uri="{BB962C8B-B14F-4D97-AF65-F5344CB8AC3E}">
        <p14:creationId xmlns:p14="http://schemas.microsoft.com/office/powerpoint/2010/main" val="37212092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272D4-92E8-EB45-95D9-843046A80CAE}"/>
              </a:ext>
            </a:extLst>
          </p:cNvPr>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B6C4EA49-1F6B-BA4F-932E-3DF1C9425CF6}"/>
              </a:ext>
            </a:extLst>
          </p:cNvPr>
          <p:cNvSpPr>
            <a:spLocks noGrp="1"/>
          </p:cNvSpPr>
          <p:nvPr>
            <p:ph type="dt" sz="half" idx="10"/>
          </p:nvPr>
        </p:nvSpPr>
        <p:spPr/>
        <p:txBody>
          <a:bodyPr/>
          <a:lstStyle/>
          <a:p>
            <a:fld id="{DA40FE05-F621-EA4C-96EA-D0B37DB1823D}" type="datetimeFigureOut">
              <a:rPr lang="en-US" smtClean="0"/>
              <a:t>5/13/2026</a:t>
            </a:fld>
            <a:endParaRPr lang="en-US"/>
          </a:p>
        </p:txBody>
      </p:sp>
      <p:sp>
        <p:nvSpPr>
          <p:cNvPr id="5" name="Footer Placeholder 4">
            <a:extLst>
              <a:ext uri="{FF2B5EF4-FFF2-40B4-BE49-F238E27FC236}">
                <a16:creationId xmlns:a16="http://schemas.microsoft.com/office/drawing/2014/main" id="{8BB9456D-31E6-2148-ADA9-E495D5B964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595CD1-6423-024D-A313-DABF6386715D}"/>
              </a:ext>
            </a:extLst>
          </p:cNvPr>
          <p:cNvSpPr>
            <a:spLocks noGrp="1"/>
          </p:cNvSpPr>
          <p:nvPr>
            <p:ph type="sldNum" sz="quarter" idx="12"/>
          </p:nvPr>
        </p:nvSpPr>
        <p:spPr/>
        <p:txBody>
          <a:bodyPr/>
          <a:lstStyle/>
          <a:p>
            <a:fld id="{51A8FB3F-D80D-E94A-AADB-C4F56EC35C99}" type="slidenum">
              <a:rPr lang="en-US" smtClean="0"/>
              <a:t>‹#›</a:t>
            </a:fld>
            <a:endParaRPr lang="en-US"/>
          </a:p>
        </p:txBody>
      </p:sp>
    </p:spTree>
    <p:extLst>
      <p:ext uri="{BB962C8B-B14F-4D97-AF65-F5344CB8AC3E}">
        <p14:creationId xmlns:p14="http://schemas.microsoft.com/office/powerpoint/2010/main" val="26553605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23B82864-C014-9F45-AD39-93C524373A64}" type="datetimeFigureOut">
              <a:rPr lang="en-US" smtClean="0"/>
              <a:t>5/13/2026</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F3EF33E9-6DC7-0D4A-903B-E0CB9536B27C}" type="slidenum">
              <a:rPr lang="en-US" smtClean="0"/>
              <a:t>‹#›</a:t>
            </a:fld>
            <a:endParaRPr lang="en-US"/>
          </a:p>
        </p:txBody>
      </p:sp>
    </p:spTree>
    <p:extLst>
      <p:ext uri="{BB962C8B-B14F-4D97-AF65-F5344CB8AC3E}">
        <p14:creationId xmlns:p14="http://schemas.microsoft.com/office/powerpoint/2010/main" val="1334195274"/>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a:lum/>
            <a:extLst>
              <a:ext uri="{96DAC541-7B7A-43D3-8B79-37D633B846F1}">
                <asvg:svgBlip xmlns:asvg="http://schemas.microsoft.com/office/drawing/2016/SVG/main" r:embed="rId2"/>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0E013-5158-5A9B-A822-F768D74B10EC}"/>
              </a:ext>
            </a:extLst>
          </p:cNvPr>
          <p:cNvSpPr>
            <a:spLocks noGrp="1"/>
          </p:cNvSpPr>
          <p:nvPr>
            <p:ph type="ctrTitle"/>
          </p:nvPr>
        </p:nvSpPr>
        <p:spPr>
          <a:xfrm>
            <a:off x="1524000" y="1349375"/>
            <a:ext cx="9144000" cy="2160588"/>
          </a:xfrm>
          <a:prstGeom prst="rect">
            <a:avLst/>
          </a:prstGeom>
        </p:spPr>
        <p:txBody>
          <a:bodyPr anchor="b"/>
          <a:lstStyle>
            <a:lvl1pPr algn="l">
              <a:defRPr lang="en-US" sz="4800" kern="1200" dirty="0">
                <a:solidFill>
                  <a:schemeClr val="bg1"/>
                </a:solidFill>
                <a:latin typeface="+mj-lt"/>
                <a:ea typeface="+mj-ea"/>
                <a:cs typeface="+mj-cs"/>
              </a:defRPr>
            </a:lvl1pPr>
          </a:lstStyle>
          <a:p>
            <a:endParaRPr lang="en-US"/>
          </a:p>
        </p:txBody>
      </p:sp>
      <p:sp>
        <p:nvSpPr>
          <p:cNvPr id="3" name="Subtitle 2">
            <a:extLst>
              <a:ext uri="{FF2B5EF4-FFF2-40B4-BE49-F238E27FC236}">
                <a16:creationId xmlns:a16="http://schemas.microsoft.com/office/drawing/2014/main" id="{6931DDD6-7F3D-ABDD-A02B-927B112F9828}"/>
              </a:ext>
            </a:extLst>
          </p:cNvPr>
          <p:cNvSpPr>
            <a:spLocks noGrp="1"/>
          </p:cNvSpPr>
          <p:nvPr>
            <p:ph type="subTitle" idx="1" hasCustomPrompt="1"/>
          </p:nvPr>
        </p:nvSpPr>
        <p:spPr>
          <a:xfrm>
            <a:off x="1524000" y="4009439"/>
            <a:ext cx="9144000" cy="1655762"/>
          </a:xfrm>
          <a:prstGeom prst="rect">
            <a:avLst/>
          </a:prstGeom>
        </p:spPr>
        <p:txBody>
          <a:bodyPr/>
          <a:lstStyle>
            <a:lvl1pPr marL="0" indent="0" algn="l" defTabSz="914400" rtl="0" eaLnBrk="1" latinLnBrk="0" hangingPunct="1">
              <a:buNone/>
              <a:defRPr lang="en-US" sz="2000" kern="1200" dirty="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Faculty information</a:t>
            </a:r>
          </a:p>
        </p:txBody>
      </p:sp>
      <p:pic>
        <p:nvPicPr>
          <p:cNvPr id="4" name="Picture 3" descr="A black and white sign with white text&#10;&#10;Description automatically generated">
            <a:extLst>
              <a:ext uri="{FF2B5EF4-FFF2-40B4-BE49-F238E27FC236}">
                <a16:creationId xmlns:a16="http://schemas.microsoft.com/office/drawing/2014/main" id="{D830B609-035E-D734-5D00-F660240845E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33053" y="4854347"/>
            <a:ext cx="4120904" cy="1828804"/>
          </a:xfrm>
          <a:prstGeom prst="rect">
            <a:avLst/>
          </a:prstGeom>
        </p:spPr>
      </p:pic>
    </p:spTree>
    <p:extLst>
      <p:ext uri="{BB962C8B-B14F-4D97-AF65-F5344CB8AC3E}">
        <p14:creationId xmlns:p14="http://schemas.microsoft.com/office/powerpoint/2010/main" val="3148032218"/>
      </p:ext>
    </p:extLst>
  </p:cSld>
  <p:clrMapOvr>
    <a:masterClrMapping/>
  </p:clrMapOvr>
  <p:extLst>
    <p:ext uri="{DCECCB84-F9BA-43D5-87BE-67443E8EF086}">
      <p15:sldGuideLst xmlns:p15="http://schemas.microsoft.com/office/powerpoint/2012/main">
        <p15:guide id="1" orient="horz" pos="252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hapter">
    <p:bg>
      <p:bgPr>
        <a:blipFill dpi="0" rotWithShape="1">
          <a:blip>
            <a:lum/>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l="2000" t="3000" r="2000" b="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68720-71BB-FAE4-37E7-34A88BAB4392}"/>
              </a:ext>
            </a:extLst>
          </p:cNvPr>
          <p:cNvSpPr>
            <a:spLocks noGrp="1"/>
          </p:cNvSpPr>
          <p:nvPr>
            <p:ph type="title"/>
          </p:nvPr>
        </p:nvSpPr>
        <p:spPr>
          <a:xfrm>
            <a:off x="847253" y="2556473"/>
            <a:ext cx="10515600" cy="1745054"/>
          </a:xfrm>
        </p:spPr>
        <p:txBody>
          <a:bodyPr anchor="ctr"/>
          <a:lstStyle>
            <a:lvl1pPr>
              <a:defRPr sz="4800"/>
            </a:lvl1pPr>
          </a:lstStyle>
          <a:p>
            <a:r>
              <a:rPr lang="en-US"/>
              <a:t>Click to edit Master title style</a:t>
            </a:r>
          </a:p>
        </p:txBody>
      </p:sp>
    </p:spTree>
    <p:extLst>
      <p:ext uri="{BB962C8B-B14F-4D97-AF65-F5344CB8AC3E}">
        <p14:creationId xmlns:p14="http://schemas.microsoft.com/office/powerpoint/2010/main" val="6598355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3A20F-0779-5A24-7467-45F6365976F4}"/>
              </a:ext>
            </a:extLst>
          </p:cNvPr>
          <p:cNvSpPr>
            <a:spLocks noGrp="1"/>
          </p:cNvSpPr>
          <p:nvPr>
            <p:ph type="title"/>
          </p:nvPr>
        </p:nvSpPr>
        <p:spPr>
          <a:xfrm>
            <a:off x="847253" y="202166"/>
            <a:ext cx="10515600" cy="1143000"/>
          </a:xfrm>
          <a:prstGeom prst="rect">
            <a:avLst/>
          </a:prstGeom>
        </p:spPr>
        <p:txBody>
          <a:bodyPr/>
          <a:lstStyle>
            <a:lvl1pPr>
              <a:defRPr/>
            </a:lvl1pPr>
          </a:lstStyle>
          <a:p>
            <a:r>
              <a:rPr lang="en-US"/>
              <a:t>Click to edit Master title style</a:t>
            </a:r>
          </a:p>
        </p:txBody>
      </p:sp>
      <p:sp>
        <p:nvSpPr>
          <p:cNvPr id="3" name="Content Placeholder 2">
            <a:extLst>
              <a:ext uri="{FF2B5EF4-FFF2-40B4-BE49-F238E27FC236}">
                <a16:creationId xmlns:a16="http://schemas.microsoft.com/office/drawing/2014/main" id="{F04FB7AA-0245-8D60-6E48-228339F75453}"/>
              </a:ext>
            </a:extLst>
          </p:cNvPr>
          <p:cNvSpPr>
            <a:spLocks noGrp="1"/>
          </p:cNvSpPr>
          <p:nvPr>
            <p:ph idx="1"/>
          </p:nvPr>
        </p:nvSpPr>
        <p:spPr>
          <a:xfrm>
            <a:off x="1533053" y="2066452"/>
            <a:ext cx="9829800" cy="4119563"/>
          </a:xfrm>
          <a:prstGeom prst="rect">
            <a:avLst/>
          </a:prstGeom>
        </p:spPr>
        <p:txBody>
          <a:bodyPr/>
          <a:lstStyle>
            <a:lvl1pPr>
              <a:buClr>
                <a:schemeClr val="accent2"/>
              </a:buClr>
              <a:defRPr>
                <a:solidFill>
                  <a:schemeClr val="tx2"/>
                </a:solidFill>
              </a:defRPr>
            </a:lvl1pPr>
            <a:lvl2pPr>
              <a:buClr>
                <a:schemeClr val="accent2"/>
              </a:buClr>
              <a:defRPr>
                <a:solidFill>
                  <a:schemeClr val="tx2"/>
                </a:solidFill>
              </a:defRPr>
            </a:lvl2pPr>
            <a:lvl3pPr>
              <a:buClr>
                <a:schemeClr val="accent2"/>
              </a:buClr>
              <a:defRPr>
                <a:solidFill>
                  <a:schemeClr val="tx2"/>
                </a:solidFill>
              </a:defRPr>
            </a:lvl3pPr>
            <a:lvl4pPr>
              <a:buClr>
                <a:schemeClr val="accent2"/>
              </a:buClr>
              <a:defRPr>
                <a:solidFill>
                  <a:schemeClr val="tx2"/>
                </a:solidFill>
              </a:defRPr>
            </a:lvl4pPr>
          </a:lstStyle>
          <a:p>
            <a:pPr marL="228600" marR="0" lvl="0" indent="-228600" algn="l" defTabSz="914400" rtl="0" eaLnBrk="1" fontAlgn="auto" latinLnBrk="0" hangingPunct="1">
              <a:lnSpc>
                <a:spcPct val="100000"/>
              </a:lnSpc>
              <a:spcBef>
                <a:spcPts val="1000"/>
              </a:spcBef>
              <a:spcAft>
                <a:spcPts val="0"/>
              </a:spcAft>
              <a:buClr>
                <a:srgbClr val="35416F"/>
              </a:buClr>
              <a:buSzTx/>
              <a:buFont typeface="Arial" panose="020B0604020202020204" pitchFamily="34" charset="0"/>
              <a:buChar char="•"/>
              <a:tabLst/>
              <a:defRPr/>
            </a:pPr>
            <a:r>
              <a:rPr kumimoji="0" lang="en-US" sz="2200" b="0" i="0" u="none" strike="noStrike" kern="1200" cap="none" spc="0" normalizeH="0" baseline="0" noProof="0">
                <a:ln>
                  <a:noFill/>
                </a:ln>
                <a:solidFill>
                  <a:srgbClr val="404040"/>
                </a:solidFill>
                <a:effectLst/>
                <a:uLnTx/>
                <a:uFillTx/>
                <a:latin typeface="Calibri Light"/>
                <a:ea typeface="+mn-ea"/>
                <a:cs typeface="+mn-cs"/>
              </a:rPr>
              <a:t>Click to edit Master text styles</a:t>
            </a:r>
          </a:p>
          <a:p>
            <a:pPr marL="685800" marR="0" lvl="1" indent="-228600" algn="l" defTabSz="914400" rtl="0" eaLnBrk="1" fontAlgn="auto" latinLnBrk="0" hangingPunct="1">
              <a:lnSpc>
                <a:spcPct val="100000"/>
              </a:lnSpc>
              <a:spcBef>
                <a:spcPts val="500"/>
              </a:spcBef>
              <a:spcAft>
                <a:spcPts val="0"/>
              </a:spcAft>
              <a:buClr>
                <a:srgbClr val="35416F"/>
              </a:buClr>
              <a:buSzTx/>
              <a:buFont typeface="Arial" panose="020B0604020202020204" pitchFamily="34" charset="0"/>
              <a:buChar char="•"/>
              <a:tabLst/>
              <a:defRPr/>
            </a:pPr>
            <a:r>
              <a:rPr kumimoji="0" lang="en-US" sz="2000" b="0" i="0" u="none" strike="noStrike" kern="1200" cap="none" spc="0" normalizeH="0" baseline="0" noProof="0">
                <a:ln>
                  <a:noFill/>
                </a:ln>
                <a:solidFill>
                  <a:srgbClr val="404040"/>
                </a:solidFill>
                <a:effectLst/>
                <a:uLnTx/>
                <a:uFillTx/>
                <a:latin typeface="Calibri Light"/>
                <a:ea typeface="+mn-ea"/>
                <a:cs typeface="+mn-cs"/>
              </a:rPr>
              <a:t>Second level</a:t>
            </a:r>
          </a:p>
          <a:p>
            <a:pPr marL="1144587" marR="0" lvl="2" indent="-228600" algn="l" defTabSz="914400" rtl="0" eaLnBrk="1" fontAlgn="auto" latinLnBrk="0" hangingPunct="1">
              <a:lnSpc>
                <a:spcPct val="100000"/>
              </a:lnSpc>
              <a:spcBef>
                <a:spcPts val="500"/>
              </a:spcBef>
              <a:spcAft>
                <a:spcPts val="0"/>
              </a:spcAft>
              <a:buClr>
                <a:srgbClr val="35416F"/>
              </a:buClr>
              <a:buSzTx/>
              <a:buFont typeface="Arial" panose="020B0604020202020204" pitchFamily="34" charset="0"/>
              <a:buChar char="•"/>
              <a:tabLst/>
              <a:defRPr/>
            </a:pPr>
            <a:r>
              <a:rPr kumimoji="0" lang="en-US" sz="2000" b="0" i="0" u="none" strike="noStrike" kern="1200" cap="none" spc="0" normalizeH="0" baseline="0" noProof="0">
                <a:ln>
                  <a:noFill/>
                </a:ln>
                <a:solidFill>
                  <a:srgbClr val="404040"/>
                </a:solidFill>
                <a:effectLst/>
                <a:uLnTx/>
                <a:uFillTx/>
                <a:latin typeface="Calibri Light"/>
                <a:ea typeface="+mn-ea"/>
                <a:cs typeface="+mn-cs"/>
              </a:rPr>
              <a:t>Third level</a:t>
            </a:r>
          </a:p>
          <a:p>
            <a:pPr marL="1600200" marR="0" lvl="3" indent="-228600" algn="l" defTabSz="914400" rtl="0" eaLnBrk="1" fontAlgn="auto" latinLnBrk="0" hangingPunct="1">
              <a:lnSpc>
                <a:spcPct val="100000"/>
              </a:lnSpc>
              <a:spcBef>
                <a:spcPts val="500"/>
              </a:spcBef>
              <a:spcAft>
                <a:spcPts val="0"/>
              </a:spcAft>
              <a:buClr>
                <a:srgbClr val="35416F"/>
              </a:buClr>
              <a:buSzTx/>
              <a:buFont typeface="Arial" panose="020B0604020202020204" pitchFamily="34" charset="0"/>
              <a:buChar char="•"/>
              <a:tabLst/>
              <a:defRPr/>
            </a:pPr>
            <a:r>
              <a:rPr kumimoji="0" lang="en-US" sz="2000" b="0" i="0" u="none" strike="noStrike" kern="1200" cap="none" spc="0" normalizeH="0" baseline="0" noProof="0">
                <a:ln>
                  <a:noFill/>
                </a:ln>
                <a:solidFill>
                  <a:srgbClr val="404040"/>
                </a:solidFill>
                <a:effectLst/>
                <a:uLnTx/>
                <a:uFillTx/>
                <a:latin typeface="Calibri Light"/>
                <a:ea typeface="+mn-ea"/>
                <a:cs typeface="+mn-cs"/>
              </a:rPr>
              <a:t>Fourth level</a:t>
            </a:r>
          </a:p>
        </p:txBody>
      </p:sp>
      <p:sp>
        <p:nvSpPr>
          <p:cNvPr id="6" name="Text Placeholder 5">
            <a:extLst>
              <a:ext uri="{FF2B5EF4-FFF2-40B4-BE49-F238E27FC236}">
                <a16:creationId xmlns:a16="http://schemas.microsoft.com/office/drawing/2014/main" id="{3631641E-A96E-D9A4-FA09-5722719AEC92}"/>
              </a:ext>
            </a:extLst>
          </p:cNvPr>
          <p:cNvSpPr>
            <a:spLocks noGrp="1"/>
          </p:cNvSpPr>
          <p:nvPr>
            <p:ph type="body" sz="quarter" idx="10"/>
          </p:nvPr>
        </p:nvSpPr>
        <p:spPr>
          <a:xfrm>
            <a:off x="1524000" y="6355532"/>
            <a:ext cx="9829800" cy="502467"/>
          </a:xfrm>
        </p:spPr>
        <p:txBody>
          <a:bodyPr/>
          <a:lstStyle>
            <a:lvl1pPr marL="0" indent="0">
              <a:buNone/>
              <a:defRPr lang="en-US" sz="1200" kern="1200" dirty="0">
                <a:solidFill>
                  <a:schemeClr val="tx2"/>
                </a:solidFill>
                <a:latin typeface="+mn-lt"/>
                <a:ea typeface="+mn-ea"/>
                <a:cs typeface="+mn-cs"/>
              </a:defRPr>
            </a:lvl1pPr>
          </a:lstStyle>
          <a:p>
            <a:pPr marL="0" lvl="0" indent="0" algn="l" defTabSz="914400" rtl="0" eaLnBrk="1" latinLnBrk="0" hangingPunct="1">
              <a:lnSpc>
                <a:spcPct val="100000"/>
              </a:lnSpc>
              <a:spcBef>
                <a:spcPts val="1000"/>
              </a:spcBef>
              <a:spcAft>
                <a:spcPts val="0"/>
              </a:spcAft>
              <a:buClr>
                <a:schemeClr val="accent2"/>
              </a:buClr>
              <a:buFont typeface="Arial" panose="020B0604020202020204" pitchFamily="34" charset="0"/>
              <a:buNone/>
            </a:pPr>
            <a:endParaRPr lang="en-US"/>
          </a:p>
        </p:txBody>
      </p:sp>
    </p:spTree>
    <p:extLst>
      <p:ext uri="{BB962C8B-B14F-4D97-AF65-F5344CB8AC3E}">
        <p14:creationId xmlns:p14="http://schemas.microsoft.com/office/powerpoint/2010/main" val="1422741441"/>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ub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6A897-EEAC-7167-7DE6-3A2F1C959766}"/>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1D2D4354-854A-DF61-92A4-0558B345E806}"/>
              </a:ext>
            </a:extLst>
          </p:cNvPr>
          <p:cNvSpPr>
            <a:spLocks noGrp="1"/>
          </p:cNvSpPr>
          <p:nvPr>
            <p:ph type="body" sz="quarter" idx="10"/>
          </p:nvPr>
        </p:nvSpPr>
        <p:spPr>
          <a:xfrm>
            <a:off x="1524000" y="2353844"/>
            <a:ext cx="9829800" cy="3892970"/>
          </a:xfrm>
        </p:spPr>
        <p:txBody>
          <a:bodyPr/>
          <a:lstStyle>
            <a:lvl1pPr>
              <a:buClr>
                <a:schemeClr val="accent2"/>
              </a:buClr>
              <a:defRPr>
                <a:solidFill>
                  <a:schemeClr val="tx2"/>
                </a:solidFill>
              </a:defRPr>
            </a:lvl1pPr>
            <a:lvl2pPr>
              <a:buClr>
                <a:schemeClr val="accent2"/>
              </a:buClr>
              <a:defRPr>
                <a:solidFill>
                  <a:schemeClr val="tx2"/>
                </a:solidFill>
              </a:defRPr>
            </a:lvl2pPr>
            <a:lvl4pPr>
              <a:buClr>
                <a:schemeClr val="accent2"/>
              </a:buClr>
              <a:defRPr>
                <a:solidFill>
                  <a:schemeClr val="tx2"/>
                </a:solidFill>
              </a:defRPr>
            </a:lvl4pPr>
          </a:lstStyle>
          <a:p>
            <a:pPr lvl="0"/>
            <a:r>
              <a:rPr lang="en-US"/>
              <a:t>Click to edit Master text styles</a:t>
            </a:r>
          </a:p>
          <a:p>
            <a:pPr lvl="1"/>
            <a:r>
              <a:rPr lang="en-US"/>
              <a:t>Second level</a:t>
            </a:r>
          </a:p>
          <a:p>
            <a:pPr lvl="3"/>
            <a:r>
              <a:rPr lang="en-US"/>
              <a:t>Third level</a:t>
            </a:r>
          </a:p>
        </p:txBody>
      </p:sp>
      <p:sp>
        <p:nvSpPr>
          <p:cNvPr id="6" name="Text Placeholder 5">
            <a:extLst>
              <a:ext uri="{FF2B5EF4-FFF2-40B4-BE49-F238E27FC236}">
                <a16:creationId xmlns:a16="http://schemas.microsoft.com/office/drawing/2014/main" id="{4A96A187-AF34-27CA-314E-8EBC3D90E1D9}"/>
              </a:ext>
            </a:extLst>
          </p:cNvPr>
          <p:cNvSpPr>
            <a:spLocks noGrp="1"/>
          </p:cNvSpPr>
          <p:nvPr>
            <p:ph type="body" sz="quarter" idx="11"/>
          </p:nvPr>
        </p:nvSpPr>
        <p:spPr>
          <a:xfrm>
            <a:off x="838200" y="1647730"/>
            <a:ext cx="10525125" cy="407349"/>
          </a:xfrm>
        </p:spPr>
        <p:txBody>
          <a:bodyPr/>
          <a:lstStyle>
            <a:lvl1pPr marL="0" indent="0" algn="ctr">
              <a:buNone/>
              <a:defRPr lang="en-US" sz="2400" kern="1200" dirty="0">
                <a:solidFill>
                  <a:schemeClr val="accent2"/>
                </a:solidFill>
                <a:latin typeface="+mj-lt"/>
                <a:ea typeface="+mj-ea"/>
                <a:cs typeface="+mj-cs"/>
              </a:defRPr>
            </a:lvl1pPr>
          </a:lstStyle>
          <a:p>
            <a:pPr lvl="0"/>
            <a:r>
              <a:rPr lang="en-US"/>
              <a:t>Click to edit Master text styles</a:t>
            </a:r>
          </a:p>
        </p:txBody>
      </p:sp>
      <p:sp>
        <p:nvSpPr>
          <p:cNvPr id="8" name="Text Placeholder 7">
            <a:extLst>
              <a:ext uri="{FF2B5EF4-FFF2-40B4-BE49-F238E27FC236}">
                <a16:creationId xmlns:a16="http://schemas.microsoft.com/office/drawing/2014/main" id="{50918589-03C7-9D12-7CE8-F1EDC72B9C74}"/>
              </a:ext>
            </a:extLst>
          </p:cNvPr>
          <p:cNvSpPr>
            <a:spLocks noGrp="1"/>
          </p:cNvSpPr>
          <p:nvPr>
            <p:ph type="body" sz="quarter" idx="12"/>
          </p:nvPr>
        </p:nvSpPr>
        <p:spPr>
          <a:xfrm>
            <a:off x="1524000" y="6355533"/>
            <a:ext cx="9839325" cy="502467"/>
          </a:xfrm>
        </p:spPr>
        <p:txBody>
          <a:bodyPr/>
          <a:lstStyle>
            <a:lvl1pPr marL="0" indent="0" algn="l" defTabSz="914400" rtl="0" eaLnBrk="1" latinLnBrk="0" hangingPunct="1">
              <a:buNone/>
              <a:defRPr lang="en-US" sz="1200" kern="1200" dirty="0">
                <a:solidFill>
                  <a:schemeClr val="tx2"/>
                </a:solidFill>
                <a:latin typeface="+mn-lt"/>
                <a:ea typeface="+mn-ea"/>
                <a:cs typeface="+mn-cs"/>
              </a:defRPr>
            </a:lvl1pPr>
          </a:lstStyle>
          <a:p>
            <a:pPr lvl="0"/>
            <a:endParaRPr lang="en-US"/>
          </a:p>
        </p:txBody>
      </p:sp>
    </p:spTree>
    <p:extLst>
      <p:ext uri="{BB962C8B-B14F-4D97-AF65-F5344CB8AC3E}">
        <p14:creationId xmlns:p14="http://schemas.microsoft.com/office/powerpoint/2010/main" val="70316240"/>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Patient Cas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7B89-8370-5708-965C-BD3ADFEDFED0}"/>
              </a:ext>
            </a:extLst>
          </p:cNvPr>
          <p:cNvSpPr>
            <a:spLocks noGrp="1"/>
          </p:cNvSpPr>
          <p:nvPr>
            <p:ph type="title"/>
          </p:nvPr>
        </p:nvSpPr>
        <p:spPr>
          <a:xfrm>
            <a:off x="6096000" y="452669"/>
            <a:ext cx="5600700" cy="688064"/>
          </a:xfrm>
        </p:spPr>
        <p:txBody>
          <a:bodyPr/>
          <a:lstStyle>
            <a:lvl1pPr>
              <a:defRPr/>
            </a:lvl1pPr>
          </a:lstStyle>
          <a:p>
            <a:r>
              <a:rPr lang="en-US"/>
              <a:t>Click to edit Master title</a:t>
            </a:r>
          </a:p>
        </p:txBody>
      </p:sp>
      <p:sp>
        <p:nvSpPr>
          <p:cNvPr id="4" name="Picture Placeholder 3">
            <a:extLst>
              <a:ext uri="{FF2B5EF4-FFF2-40B4-BE49-F238E27FC236}">
                <a16:creationId xmlns:a16="http://schemas.microsoft.com/office/drawing/2014/main" id="{64F3EB6E-E365-2D8B-0B4B-923B2214F8E0}"/>
              </a:ext>
            </a:extLst>
          </p:cNvPr>
          <p:cNvSpPr>
            <a:spLocks noGrp="1"/>
          </p:cNvSpPr>
          <p:nvPr>
            <p:ph type="pic" sz="quarter" idx="10"/>
          </p:nvPr>
        </p:nvSpPr>
        <p:spPr>
          <a:xfrm>
            <a:off x="0" y="0"/>
            <a:ext cx="5649361" cy="6858000"/>
          </a:xfrm>
        </p:spPr>
        <p:txBody>
          <a:bodyPr/>
          <a:lstStyle/>
          <a:p>
            <a:endParaRPr lang="en-US"/>
          </a:p>
        </p:txBody>
      </p:sp>
      <p:sp>
        <p:nvSpPr>
          <p:cNvPr id="8" name="Text Placeholder 7">
            <a:extLst>
              <a:ext uri="{FF2B5EF4-FFF2-40B4-BE49-F238E27FC236}">
                <a16:creationId xmlns:a16="http://schemas.microsoft.com/office/drawing/2014/main" id="{A4B14622-2B1E-845E-955C-AD9255159C25}"/>
              </a:ext>
            </a:extLst>
          </p:cNvPr>
          <p:cNvSpPr>
            <a:spLocks noGrp="1"/>
          </p:cNvSpPr>
          <p:nvPr>
            <p:ph type="body" sz="quarter" idx="11"/>
          </p:nvPr>
        </p:nvSpPr>
        <p:spPr>
          <a:xfrm>
            <a:off x="6096000" y="1946495"/>
            <a:ext cx="5600700" cy="4703273"/>
          </a:xfrm>
        </p:spPr>
        <p:txBody>
          <a:bodyPr/>
          <a:lstStyle>
            <a:lvl2pPr>
              <a:buClr>
                <a:schemeClr val="accent2"/>
              </a:buClr>
              <a:defRPr>
                <a:solidFill>
                  <a:schemeClr val="tx2"/>
                </a:solidFill>
              </a:defRPr>
            </a:lvl2pPr>
            <a:lvl3pPr>
              <a:buClr>
                <a:schemeClr val="accent2"/>
              </a:buClr>
              <a:defRPr>
                <a:solidFill>
                  <a:schemeClr val="tx2"/>
                </a:solidFill>
              </a:defRPr>
            </a:lvl3pPr>
            <a:lvl4pPr>
              <a:buClr>
                <a:schemeClr val="accent2"/>
              </a:buClr>
              <a:defRPr>
                <a:solidFill>
                  <a:schemeClr val="tx2"/>
                </a:solidFill>
              </a:defRPr>
            </a:lvl4pPr>
            <a:lvl5pPr marL="1601788" indent="-228600">
              <a:buClr>
                <a:schemeClr val="accent2"/>
              </a:buClr>
              <a:defRPr sz="2000">
                <a:solidFill>
                  <a:schemeClr val="tx2"/>
                </a:solidFill>
              </a:defRPr>
            </a:lvl5pPr>
          </a:lstStyle>
          <a:p>
            <a:pPr lvl="0"/>
            <a:r>
              <a:rPr lang="en-US"/>
              <a:t>Click to edit Master text styles</a:t>
            </a:r>
          </a:p>
          <a:p>
            <a:pPr lvl="1"/>
            <a:r>
              <a:rPr lang="en-US"/>
              <a:t>Second level</a:t>
            </a:r>
          </a:p>
          <a:p>
            <a:pPr lvl="3"/>
            <a:r>
              <a:rPr lang="en-US"/>
              <a:t>Third level</a:t>
            </a:r>
          </a:p>
          <a:p>
            <a:pPr lvl="4"/>
            <a:r>
              <a:rPr lang="en-US"/>
              <a:t>Fourth level</a:t>
            </a:r>
          </a:p>
        </p:txBody>
      </p:sp>
      <p:sp>
        <p:nvSpPr>
          <p:cNvPr id="10" name="Text Placeholder 9">
            <a:extLst>
              <a:ext uri="{FF2B5EF4-FFF2-40B4-BE49-F238E27FC236}">
                <a16:creationId xmlns:a16="http://schemas.microsoft.com/office/drawing/2014/main" id="{6E826E9D-BC9D-50DF-0DC8-FD74A5E1F372}"/>
              </a:ext>
            </a:extLst>
          </p:cNvPr>
          <p:cNvSpPr>
            <a:spLocks noGrp="1"/>
          </p:cNvSpPr>
          <p:nvPr>
            <p:ph type="body" sz="quarter" idx="12"/>
          </p:nvPr>
        </p:nvSpPr>
        <p:spPr>
          <a:xfrm>
            <a:off x="6096000" y="1040838"/>
            <a:ext cx="5600700" cy="479425"/>
          </a:xfrm>
        </p:spPr>
        <p:txBody>
          <a:bodyPr/>
          <a:lstStyle>
            <a:lvl1pPr marL="0" indent="0" algn="ctr">
              <a:buNone/>
              <a:defRPr lang="en-US" sz="2400" kern="1200" dirty="0">
                <a:solidFill>
                  <a:schemeClr val="accent2"/>
                </a:solidFill>
                <a:latin typeface="+mj-lt"/>
                <a:ea typeface="+mj-ea"/>
                <a:cs typeface="+mj-cs"/>
              </a:defRPr>
            </a:lvl1pPr>
          </a:lstStyle>
          <a:p>
            <a:pPr lvl="0"/>
            <a:r>
              <a:rPr lang="en-US"/>
              <a:t>Click to edit Master text styles</a:t>
            </a:r>
          </a:p>
        </p:txBody>
      </p:sp>
    </p:spTree>
    <p:extLst>
      <p:ext uri="{BB962C8B-B14F-4D97-AF65-F5344CB8AC3E}">
        <p14:creationId xmlns:p14="http://schemas.microsoft.com/office/powerpoint/2010/main" val="365584992"/>
      </p:ext>
    </p:extLst>
  </p:cSld>
  <p:clrMapOvr>
    <a:masterClrMapping/>
  </p:clrMapOvr>
  <p:extLst>
    <p:ext uri="{DCECCB84-F9BA-43D5-87BE-67443E8EF086}">
      <p15:sldGuideLst xmlns:p15="http://schemas.microsoft.com/office/powerpoint/2012/main">
        <p15:guide id="1" pos="3840">
          <p15:clr>
            <a:srgbClr val="FBAE40"/>
          </p15:clr>
        </p15:guide>
        <p15:guide id="2" pos="7368">
          <p15:clr>
            <a:srgbClr val="FBAE40"/>
          </p15:clr>
        </p15:guide>
        <p15:guide id="3" orient="horz" pos="1224">
          <p15:clr>
            <a:srgbClr val="FBAE40"/>
          </p15:clr>
        </p15:guide>
        <p15:guide id="4" orient="horz" pos="96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3A20F-0779-5A24-7467-45F6365976F4}"/>
              </a:ext>
            </a:extLst>
          </p:cNvPr>
          <p:cNvSpPr>
            <a:spLocks noGrp="1"/>
          </p:cNvSpPr>
          <p:nvPr>
            <p:ph type="title"/>
          </p:nvPr>
        </p:nvSpPr>
        <p:spPr>
          <a:xfrm>
            <a:off x="847253" y="202166"/>
            <a:ext cx="10515600" cy="1143000"/>
          </a:xfrm>
          <a:prstGeom prst="rect">
            <a:avLst/>
          </a:prstGeom>
        </p:spPr>
        <p:txBody>
          <a:bodyPr/>
          <a:lstStyle>
            <a:lvl1pPr>
              <a:defRPr/>
            </a:lvl1pPr>
          </a:lstStyle>
          <a:p>
            <a:r>
              <a:rPr lang="en-US"/>
              <a:t>Click to edit Master title style</a:t>
            </a:r>
          </a:p>
        </p:txBody>
      </p:sp>
      <p:sp>
        <p:nvSpPr>
          <p:cNvPr id="3" name="Content Placeholder 2">
            <a:extLst>
              <a:ext uri="{FF2B5EF4-FFF2-40B4-BE49-F238E27FC236}">
                <a16:creationId xmlns:a16="http://schemas.microsoft.com/office/drawing/2014/main" id="{F04FB7AA-0245-8D60-6E48-228339F75453}"/>
              </a:ext>
            </a:extLst>
          </p:cNvPr>
          <p:cNvSpPr>
            <a:spLocks noGrp="1"/>
          </p:cNvSpPr>
          <p:nvPr>
            <p:ph idx="1"/>
          </p:nvPr>
        </p:nvSpPr>
        <p:spPr>
          <a:xfrm>
            <a:off x="1533053" y="2066452"/>
            <a:ext cx="9829800" cy="4119563"/>
          </a:xfrm>
          <a:prstGeom prst="rect">
            <a:avLst/>
          </a:prstGeom>
        </p:spPr>
        <p:txBody>
          <a:bodyPr/>
          <a:lstStyle>
            <a:lvl1pPr>
              <a:buClr>
                <a:schemeClr val="accent2"/>
              </a:buClr>
              <a:defRPr>
                <a:solidFill>
                  <a:schemeClr val="tx2"/>
                </a:solidFill>
              </a:defRPr>
            </a:lvl1pPr>
            <a:lvl2pPr>
              <a:buClr>
                <a:schemeClr val="accent2"/>
              </a:buClr>
              <a:defRPr>
                <a:solidFill>
                  <a:schemeClr val="tx2"/>
                </a:solidFill>
              </a:defRPr>
            </a:lvl2pPr>
            <a:lvl3pPr>
              <a:buClr>
                <a:schemeClr val="accent2"/>
              </a:buClr>
              <a:defRPr>
                <a:solidFill>
                  <a:schemeClr val="tx2"/>
                </a:solidFill>
              </a:defRPr>
            </a:lvl3pPr>
            <a:lvl4pPr>
              <a:buClr>
                <a:schemeClr val="accent2"/>
              </a:buClr>
              <a:defRPr>
                <a:solidFill>
                  <a:schemeClr val="tx2"/>
                </a:solidFill>
              </a:defRPr>
            </a:lvl4pPr>
          </a:lstStyle>
          <a:p>
            <a:pPr marL="228600" marR="0" lvl="0" indent="-228600" algn="l" defTabSz="914400" rtl="0" eaLnBrk="1" fontAlgn="auto" latinLnBrk="0" hangingPunct="1">
              <a:lnSpc>
                <a:spcPct val="100000"/>
              </a:lnSpc>
              <a:spcBef>
                <a:spcPts val="1000"/>
              </a:spcBef>
              <a:spcAft>
                <a:spcPts val="0"/>
              </a:spcAft>
              <a:buClr>
                <a:srgbClr val="35416F"/>
              </a:buClr>
              <a:buSzTx/>
              <a:buFont typeface="Arial" panose="020B0604020202020204" pitchFamily="34" charset="0"/>
              <a:buChar char="•"/>
              <a:tabLst/>
              <a:defRPr/>
            </a:pPr>
            <a:r>
              <a:rPr kumimoji="0" lang="en-US" sz="2200" b="0" i="0" u="none" strike="noStrike" kern="1200" cap="none" spc="0" normalizeH="0" baseline="0" noProof="0">
                <a:ln>
                  <a:noFill/>
                </a:ln>
                <a:solidFill>
                  <a:srgbClr val="404040"/>
                </a:solidFill>
                <a:effectLst/>
                <a:uLnTx/>
                <a:uFillTx/>
                <a:latin typeface="Calibri Light"/>
                <a:ea typeface="+mn-ea"/>
                <a:cs typeface="+mn-cs"/>
              </a:rPr>
              <a:t>Click to edit Master text styles</a:t>
            </a:r>
          </a:p>
          <a:p>
            <a:pPr marL="685800" marR="0" lvl="1" indent="-228600" algn="l" defTabSz="914400" rtl="0" eaLnBrk="1" fontAlgn="auto" latinLnBrk="0" hangingPunct="1">
              <a:lnSpc>
                <a:spcPct val="100000"/>
              </a:lnSpc>
              <a:spcBef>
                <a:spcPts val="500"/>
              </a:spcBef>
              <a:spcAft>
                <a:spcPts val="0"/>
              </a:spcAft>
              <a:buClr>
                <a:srgbClr val="35416F"/>
              </a:buClr>
              <a:buSzTx/>
              <a:buFont typeface="Arial" panose="020B0604020202020204" pitchFamily="34" charset="0"/>
              <a:buChar char="•"/>
              <a:tabLst/>
              <a:defRPr/>
            </a:pPr>
            <a:r>
              <a:rPr kumimoji="0" lang="en-US" sz="2000" b="0" i="0" u="none" strike="noStrike" kern="1200" cap="none" spc="0" normalizeH="0" baseline="0" noProof="0">
                <a:ln>
                  <a:noFill/>
                </a:ln>
                <a:solidFill>
                  <a:srgbClr val="404040"/>
                </a:solidFill>
                <a:effectLst/>
                <a:uLnTx/>
                <a:uFillTx/>
                <a:latin typeface="Calibri Light"/>
                <a:ea typeface="+mn-ea"/>
                <a:cs typeface="+mn-cs"/>
              </a:rPr>
              <a:t>Second level</a:t>
            </a:r>
          </a:p>
          <a:p>
            <a:pPr marL="1144587" marR="0" lvl="2" indent="-228600" algn="l" defTabSz="914400" rtl="0" eaLnBrk="1" fontAlgn="auto" latinLnBrk="0" hangingPunct="1">
              <a:lnSpc>
                <a:spcPct val="100000"/>
              </a:lnSpc>
              <a:spcBef>
                <a:spcPts val="500"/>
              </a:spcBef>
              <a:spcAft>
                <a:spcPts val="0"/>
              </a:spcAft>
              <a:buClr>
                <a:srgbClr val="35416F"/>
              </a:buClr>
              <a:buSzTx/>
              <a:buFont typeface="Arial" panose="020B0604020202020204" pitchFamily="34" charset="0"/>
              <a:buChar char="•"/>
              <a:tabLst/>
              <a:defRPr/>
            </a:pPr>
            <a:r>
              <a:rPr kumimoji="0" lang="en-US" sz="2000" b="0" i="0" u="none" strike="noStrike" kern="1200" cap="none" spc="0" normalizeH="0" baseline="0" noProof="0">
                <a:ln>
                  <a:noFill/>
                </a:ln>
                <a:solidFill>
                  <a:srgbClr val="404040"/>
                </a:solidFill>
                <a:effectLst/>
                <a:uLnTx/>
                <a:uFillTx/>
                <a:latin typeface="Calibri Light"/>
                <a:ea typeface="+mn-ea"/>
                <a:cs typeface="+mn-cs"/>
              </a:rPr>
              <a:t>Third level</a:t>
            </a:r>
          </a:p>
          <a:p>
            <a:pPr marL="1600200" marR="0" lvl="3" indent="-228600" algn="l" defTabSz="914400" rtl="0" eaLnBrk="1" fontAlgn="auto" latinLnBrk="0" hangingPunct="1">
              <a:lnSpc>
                <a:spcPct val="100000"/>
              </a:lnSpc>
              <a:spcBef>
                <a:spcPts val="500"/>
              </a:spcBef>
              <a:spcAft>
                <a:spcPts val="0"/>
              </a:spcAft>
              <a:buClr>
                <a:srgbClr val="35416F"/>
              </a:buClr>
              <a:buSzTx/>
              <a:buFont typeface="Arial" panose="020B0604020202020204" pitchFamily="34" charset="0"/>
              <a:buChar char="•"/>
              <a:tabLst/>
              <a:defRPr/>
            </a:pPr>
            <a:r>
              <a:rPr kumimoji="0" lang="en-US" sz="2000" b="0" i="0" u="none" strike="noStrike" kern="1200" cap="none" spc="0" normalizeH="0" baseline="0" noProof="0">
                <a:ln>
                  <a:noFill/>
                </a:ln>
                <a:solidFill>
                  <a:srgbClr val="404040"/>
                </a:solidFill>
                <a:effectLst/>
                <a:uLnTx/>
                <a:uFillTx/>
                <a:latin typeface="Calibri Light"/>
                <a:ea typeface="+mn-ea"/>
                <a:cs typeface="+mn-cs"/>
              </a:rPr>
              <a:t>Fourth level</a:t>
            </a:r>
          </a:p>
        </p:txBody>
      </p:sp>
      <p:sp>
        <p:nvSpPr>
          <p:cNvPr id="6" name="Text Placeholder 5">
            <a:extLst>
              <a:ext uri="{FF2B5EF4-FFF2-40B4-BE49-F238E27FC236}">
                <a16:creationId xmlns:a16="http://schemas.microsoft.com/office/drawing/2014/main" id="{3631641E-A96E-D9A4-FA09-5722719AEC92}"/>
              </a:ext>
            </a:extLst>
          </p:cNvPr>
          <p:cNvSpPr>
            <a:spLocks noGrp="1"/>
          </p:cNvSpPr>
          <p:nvPr>
            <p:ph type="body" sz="quarter" idx="10"/>
          </p:nvPr>
        </p:nvSpPr>
        <p:spPr>
          <a:xfrm>
            <a:off x="1524000" y="6355532"/>
            <a:ext cx="9829800" cy="502467"/>
          </a:xfrm>
        </p:spPr>
        <p:txBody>
          <a:bodyPr/>
          <a:lstStyle>
            <a:lvl1pPr marL="0" indent="0">
              <a:buNone/>
              <a:defRPr lang="en-US" sz="1200" kern="1200" dirty="0">
                <a:solidFill>
                  <a:schemeClr val="tx2"/>
                </a:solidFill>
                <a:latin typeface="+mn-lt"/>
                <a:ea typeface="+mn-ea"/>
                <a:cs typeface="+mn-cs"/>
              </a:defRPr>
            </a:lvl1pPr>
          </a:lstStyle>
          <a:p>
            <a:pPr marL="0" lvl="0" indent="0" algn="l" defTabSz="914400" rtl="0" eaLnBrk="1" latinLnBrk="0" hangingPunct="1">
              <a:lnSpc>
                <a:spcPct val="100000"/>
              </a:lnSpc>
              <a:spcBef>
                <a:spcPts val="1000"/>
              </a:spcBef>
              <a:spcAft>
                <a:spcPts val="0"/>
              </a:spcAft>
              <a:buClr>
                <a:schemeClr val="accent2"/>
              </a:buClr>
              <a:buFont typeface="Arial" panose="020B0604020202020204" pitchFamily="34" charset="0"/>
              <a:buNone/>
            </a:pPr>
            <a:endParaRPr lang="en-US"/>
          </a:p>
        </p:txBody>
      </p:sp>
    </p:spTree>
    <p:extLst>
      <p:ext uri="{BB962C8B-B14F-4D97-AF65-F5344CB8AC3E}">
        <p14:creationId xmlns:p14="http://schemas.microsoft.com/office/powerpoint/2010/main" val="1382300627"/>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AC48E-BAAE-6CBD-2325-018D9EAFE1C3}"/>
              </a:ext>
            </a:extLst>
          </p:cNvPr>
          <p:cNvSpPr>
            <a:spLocks noGrp="1"/>
          </p:cNvSpPr>
          <p:nvPr>
            <p:ph type="title"/>
          </p:nvPr>
        </p:nvSpPr>
        <p:spPr>
          <a:xfrm>
            <a:off x="839788" y="365126"/>
            <a:ext cx="10515600" cy="984250"/>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E161FB6-6BA4-C9FC-D179-617EE7CAC54F}"/>
              </a:ext>
            </a:extLst>
          </p:cNvPr>
          <p:cNvSpPr>
            <a:spLocks noGrp="1"/>
          </p:cNvSpPr>
          <p:nvPr>
            <p:ph type="body" idx="1"/>
          </p:nvPr>
        </p:nvSpPr>
        <p:spPr>
          <a:xfrm>
            <a:off x="839788" y="1681163"/>
            <a:ext cx="5157787" cy="823912"/>
          </a:xfrm>
          <a:prstGeom prst="rect">
            <a:avLst/>
          </a:prstGeom>
          <a:solidFill>
            <a:schemeClr val="accent2"/>
          </a:solidFill>
        </p:spPr>
        <p:txBody>
          <a:bodyPr anchor="ctr"/>
          <a:lstStyle>
            <a:lvl1pPr marL="0" indent="0" algn="ctr">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88E7136-F7DC-6E07-89D7-6D4B7466DEEB}"/>
              </a:ext>
            </a:extLst>
          </p:cNvPr>
          <p:cNvSpPr>
            <a:spLocks noGrp="1"/>
          </p:cNvSpPr>
          <p:nvPr>
            <p:ph sz="half" idx="2"/>
          </p:nvPr>
        </p:nvSpPr>
        <p:spPr>
          <a:xfrm>
            <a:off x="839788" y="2697933"/>
            <a:ext cx="5157787" cy="3491730"/>
          </a:xfrm>
          <a:prstGeom prst="rect">
            <a:avLst/>
          </a:prstGeom>
          <a:solidFill>
            <a:schemeClr val="bg2"/>
          </a:solidFill>
        </p:spPr>
        <p:txBody>
          <a:bodyPr/>
          <a:lstStyle>
            <a:lvl1pPr>
              <a:buClr>
                <a:schemeClr val="accent2"/>
              </a:buClr>
              <a:defRPr sz="2000">
                <a:solidFill>
                  <a:schemeClr val="tx2"/>
                </a:solidFill>
              </a:defRPr>
            </a:lvl1pPr>
            <a:lvl2pPr>
              <a:buClr>
                <a:schemeClr val="accent2"/>
              </a:buClr>
              <a:defRPr sz="2000">
                <a:solidFill>
                  <a:schemeClr val="tx2"/>
                </a:solidFill>
              </a:defRPr>
            </a:lvl2pPr>
            <a:lvl4pPr>
              <a:buClr>
                <a:schemeClr val="accent2"/>
              </a:buClr>
              <a:defRPr sz="2000">
                <a:solidFill>
                  <a:schemeClr val="tx2"/>
                </a:solidFill>
              </a:defRPr>
            </a:lvl4pPr>
          </a:lstStyle>
          <a:p>
            <a:pPr lvl="0"/>
            <a:r>
              <a:rPr lang="en-US"/>
              <a:t>Click to edit Master text styles</a:t>
            </a:r>
          </a:p>
          <a:p>
            <a:pPr lvl="1"/>
            <a:r>
              <a:rPr lang="en-US"/>
              <a:t>Second level</a:t>
            </a:r>
          </a:p>
          <a:p>
            <a:pPr lvl="3"/>
            <a:r>
              <a:rPr lang="en-US"/>
              <a:t>Third level</a:t>
            </a:r>
          </a:p>
        </p:txBody>
      </p:sp>
      <p:sp>
        <p:nvSpPr>
          <p:cNvPr id="5" name="Text Placeholder 4">
            <a:extLst>
              <a:ext uri="{FF2B5EF4-FFF2-40B4-BE49-F238E27FC236}">
                <a16:creationId xmlns:a16="http://schemas.microsoft.com/office/drawing/2014/main" id="{9F9EE3A4-1932-6ED7-8F91-B70743D0EF83}"/>
              </a:ext>
            </a:extLst>
          </p:cNvPr>
          <p:cNvSpPr>
            <a:spLocks noGrp="1"/>
          </p:cNvSpPr>
          <p:nvPr>
            <p:ph type="body" sz="quarter" idx="3"/>
          </p:nvPr>
        </p:nvSpPr>
        <p:spPr>
          <a:xfrm>
            <a:off x="6172200" y="1681163"/>
            <a:ext cx="5183188" cy="823912"/>
          </a:xfrm>
          <a:prstGeom prst="rect">
            <a:avLst/>
          </a:prstGeom>
          <a:solidFill>
            <a:schemeClr val="accent2"/>
          </a:solidFill>
        </p:spPr>
        <p:txBody>
          <a:bodyPr anchor="ctr"/>
          <a:lstStyle>
            <a:lvl1pPr marL="0" indent="0" algn="ctr">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86830AA-EE90-18F8-30C7-7EE26AA35B89}"/>
              </a:ext>
            </a:extLst>
          </p:cNvPr>
          <p:cNvSpPr>
            <a:spLocks noGrp="1"/>
          </p:cNvSpPr>
          <p:nvPr>
            <p:ph sz="quarter" idx="4"/>
          </p:nvPr>
        </p:nvSpPr>
        <p:spPr>
          <a:xfrm>
            <a:off x="6172200" y="2697933"/>
            <a:ext cx="5183188" cy="3491730"/>
          </a:xfrm>
          <a:prstGeom prst="rect">
            <a:avLst/>
          </a:prstGeom>
          <a:solidFill>
            <a:schemeClr val="bg2"/>
          </a:solidFill>
        </p:spPr>
        <p:txBody>
          <a:bodyPr/>
          <a:lstStyle>
            <a:lvl1pPr>
              <a:buClr>
                <a:schemeClr val="accent2"/>
              </a:buClr>
              <a:defRPr sz="2000">
                <a:solidFill>
                  <a:schemeClr val="tx2"/>
                </a:solidFill>
              </a:defRPr>
            </a:lvl1pPr>
            <a:lvl2pPr>
              <a:buClr>
                <a:schemeClr val="accent2"/>
              </a:buClr>
              <a:defRPr sz="2000">
                <a:solidFill>
                  <a:schemeClr val="tx2"/>
                </a:solidFill>
              </a:defRPr>
            </a:lvl2pPr>
            <a:lvl4pPr>
              <a:buClr>
                <a:schemeClr val="accent2"/>
              </a:buClr>
              <a:defRPr sz="2000">
                <a:solidFill>
                  <a:schemeClr val="tx2"/>
                </a:solidFill>
              </a:defRPr>
            </a:lvl4pPr>
          </a:lstStyle>
          <a:p>
            <a:pPr lvl="0"/>
            <a:r>
              <a:rPr lang="en-US"/>
              <a:t>Click to edit Master text styles</a:t>
            </a:r>
          </a:p>
          <a:p>
            <a:pPr lvl="1"/>
            <a:r>
              <a:rPr lang="en-US"/>
              <a:t>Second level</a:t>
            </a:r>
          </a:p>
          <a:p>
            <a:pPr lvl="3"/>
            <a:r>
              <a:rPr lang="en-US"/>
              <a:t>Third level</a:t>
            </a:r>
          </a:p>
        </p:txBody>
      </p:sp>
      <p:sp>
        <p:nvSpPr>
          <p:cNvPr id="9" name="Text Placeholder 8">
            <a:extLst>
              <a:ext uri="{FF2B5EF4-FFF2-40B4-BE49-F238E27FC236}">
                <a16:creationId xmlns:a16="http://schemas.microsoft.com/office/drawing/2014/main" id="{DCFF2934-702B-4974-7143-4A6DC567A41D}"/>
              </a:ext>
            </a:extLst>
          </p:cNvPr>
          <p:cNvSpPr>
            <a:spLocks noGrp="1"/>
          </p:cNvSpPr>
          <p:nvPr>
            <p:ph type="body" sz="quarter" idx="10"/>
          </p:nvPr>
        </p:nvSpPr>
        <p:spPr>
          <a:xfrm>
            <a:off x="839788" y="6354763"/>
            <a:ext cx="10514012" cy="503237"/>
          </a:xfrm>
        </p:spPr>
        <p:txBody>
          <a:bodyPr/>
          <a:lstStyle>
            <a:lvl1pPr marL="0" indent="0">
              <a:buNone/>
              <a:defRPr lang="en-US" sz="1200" kern="1200" dirty="0" smtClean="0">
                <a:solidFill>
                  <a:schemeClr val="tx2"/>
                </a:solidFill>
                <a:latin typeface="+mn-lt"/>
                <a:ea typeface="+mn-ea"/>
                <a:cs typeface="+mn-cs"/>
              </a:defRPr>
            </a:lvl1pPr>
          </a:lstStyle>
          <a:p>
            <a:pPr lvl="0"/>
            <a:endParaRPr lang="en-US"/>
          </a:p>
        </p:txBody>
      </p:sp>
    </p:spTree>
    <p:extLst>
      <p:ext uri="{BB962C8B-B14F-4D97-AF65-F5344CB8AC3E}">
        <p14:creationId xmlns:p14="http://schemas.microsoft.com/office/powerpoint/2010/main" val="2581057962"/>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ractical Ti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C7464-E153-68F6-40BE-2EAA045B93C1}"/>
              </a:ext>
            </a:extLst>
          </p:cNvPr>
          <p:cNvSpPr>
            <a:spLocks noGrp="1"/>
          </p:cNvSpPr>
          <p:nvPr>
            <p:ph type="title"/>
          </p:nvPr>
        </p:nvSpPr>
        <p:spPr>
          <a:xfrm>
            <a:off x="847253" y="208232"/>
            <a:ext cx="10506547" cy="1140734"/>
          </a:xfrm>
        </p:spPr>
        <p:txBody>
          <a:bodyPr/>
          <a:lstStyle>
            <a:lvl1pPr>
              <a:defRPr/>
            </a:lvl1pPr>
          </a:lstStyle>
          <a:p>
            <a:r>
              <a:rPr lang="en-US"/>
              <a:t>Click to edit Master title style</a:t>
            </a:r>
          </a:p>
        </p:txBody>
      </p:sp>
      <p:sp>
        <p:nvSpPr>
          <p:cNvPr id="5" name="Text Placeholder 4">
            <a:extLst>
              <a:ext uri="{FF2B5EF4-FFF2-40B4-BE49-F238E27FC236}">
                <a16:creationId xmlns:a16="http://schemas.microsoft.com/office/drawing/2014/main" id="{54646130-A0FB-F835-EE4A-757B90CE038E}"/>
              </a:ext>
            </a:extLst>
          </p:cNvPr>
          <p:cNvSpPr>
            <a:spLocks noGrp="1"/>
          </p:cNvSpPr>
          <p:nvPr>
            <p:ph type="body" sz="quarter" idx="10"/>
          </p:nvPr>
        </p:nvSpPr>
        <p:spPr>
          <a:xfrm>
            <a:off x="1523999" y="2057400"/>
            <a:ext cx="5865759" cy="3935994"/>
          </a:xfrm>
        </p:spPr>
        <p:txBody>
          <a:bodyPr/>
          <a:lstStyle>
            <a:lvl1pPr marL="0" indent="0">
              <a:buNone/>
              <a:defRPr/>
            </a:lvl1pPr>
            <a:lvl3pPr>
              <a:defRPr lang="en-US" sz="2000" kern="1200" dirty="0">
                <a:solidFill>
                  <a:schemeClr val="tx2"/>
                </a:solidFill>
                <a:latin typeface="+mn-lt"/>
                <a:ea typeface="+mn-ea"/>
                <a:cs typeface="+mn-cs"/>
              </a:defRPr>
            </a:lvl3pPr>
            <a:lvl4pPr>
              <a:buClr>
                <a:schemeClr val="accent2"/>
              </a:buClr>
              <a:tabLst>
                <a:tab pos="1882775" algn="l"/>
              </a:tabLst>
              <a:defRPr lang="en-US" sz="2000" kern="1200" dirty="0" smtClean="0">
                <a:solidFill>
                  <a:schemeClr val="tx2"/>
                </a:solidFill>
                <a:latin typeface="+mn-lt"/>
                <a:ea typeface="+mn-ea"/>
                <a:cs typeface="+mn-cs"/>
              </a:defRPr>
            </a:lvl4pPr>
            <a:lvl5pPr marL="1141413" indent="-228600">
              <a:defRPr lang="en-US" sz="2000" kern="1200" dirty="0" smtClean="0">
                <a:solidFill>
                  <a:schemeClr val="tx2"/>
                </a:solidFill>
                <a:latin typeface="+mn-lt"/>
                <a:ea typeface="+mn-ea"/>
                <a:cs typeface="+mn-cs"/>
              </a:defRPr>
            </a:lvl5pPr>
            <a:lvl6pPr marL="1711325" indent="-342900">
              <a:buClr>
                <a:schemeClr val="accent2"/>
              </a:buClr>
              <a:buFont typeface="Arial" panose="020B0604020202020204" pitchFamily="34" charset="0"/>
              <a:buChar char="•"/>
              <a:tabLst>
                <a:tab pos="2454275" algn="l"/>
              </a:tabLst>
              <a:defRPr lang="en-US" sz="2000" kern="1200" dirty="0" smtClean="0">
                <a:solidFill>
                  <a:schemeClr val="tx2"/>
                </a:solidFill>
                <a:latin typeface="+mn-lt"/>
                <a:ea typeface="+mn-ea"/>
                <a:cs typeface="+mn-cs"/>
              </a:defRPr>
            </a:lvl6pPr>
          </a:lstStyle>
          <a:p>
            <a:pPr lvl="0"/>
            <a:r>
              <a:rPr lang="en-US"/>
              <a:t>Click to edit Master text styles</a:t>
            </a:r>
          </a:p>
        </p:txBody>
      </p:sp>
      <p:pic>
        <p:nvPicPr>
          <p:cNvPr id="4" name="Picture 3" descr="A picture containing light, indoor&#10;&#10;Description automatically generated">
            <a:extLst>
              <a:ext uri="{FF2B5EF4-FFF2-40B4-BE49-F238E27FC236}">
                <a16:creationId xmlns:a16="http://schemas.microsoft.com/office/drawing/2014/main" id="{F84CF46D-64A3-7E6D-12FA-47965FC581A9}"/>
              </a:ext>
            </a:extLst>
          </p:cNvPr>
          <p:cNvPicPr>
            <a:picLocks noChangeAspect="1"/>
          </p:cNvPicPr>
          <p:nvPr userDrawn="1"/>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backgroundRemoval t="7838" b="89980" l="10000" r="90000">
                        <a14:foregroundMark x1="46242" y1="7838" x2="53273" y2="9333"/>
                      </a14:backgroundRemoval>
                    </a14:imgEffect>
                  </a14:imgLayer>
                </a14:imgProps>
              </a:ext>
              <a:ext uri="{28A0092B-C50C-407E-A947-70E740481C1C}">
                <a14:useLocalDpi xmlns:a14="http://schemas.microsoft.com/office/drawing/2010/main"/>
              </a:ext>
            </a:extLst>
          </a:blip>
          <a:stretch>
            <a:fillRect/>
          </a:stretch>
        </p:blipFill>
        <p:spPr>
          <a:xfrm>
            <a:off x="7389758" y="365125"/>
            <a:ext cx="3550917" cy="5325624"/>
          </a:xfrm>
          <a:prstGeom prst="rect">
            <a:avLst/>
          </a:prstGeom>
        </p:spPr>
      </p:pic>
    </p:spTree>
    <p:extLst>
      <p:ext uri="{BB962C8B-B14F-4D97-AF65-F5344CB8AC3E}">
        <p14:creationId xmlns:p14="http://schemas.microsoft.com/office/powerpoint/2010/main" val="30791577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linical Pearl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BE4BF-B5C5-605C-32D3-61174004EFF8}"/>
              </a:ext>
            </a:extLst>
          </p:cNvPr>
          <p:cNvSpPr>
            <a:spLocks noGrp="1"/>
          </p:cNvSpPr>
          <p:nvPr>
            <p:ph type="title"/>
          </p:nvPr>
        </p:nvSpPr>
        <p:spPr/>
        <p:txBody>
          <a:bodyPr/>
          <a:lstStyle>
            <a:lvl1pPr>
              <a:defRPr/>
            </a:lvl1pPr>
          </a:lstStyle>
          <a:p>
            <a:endParaRPr lang="en-US"/>
          </a:p>
        </p:txBody>
      </p:sp>
      <p:sp>
        <p:nvSpPr>
          <p:cNvPr id="3" name="Oval 2">
            <a:extLst>
              <a:ext uri="{FF2B5EF4-FFF2-40B4-BE49-F238E27FC236}">
                <a16:creationId xmlns:a16="http://schemas.microsoft.com/office/drawing/2014/main" id="{35FF5F94-A8AA-E5F5-0BF9-1539FCF891CD}"/>
              </a:ext>
            </a:extLst>
          </p:cNvPr>
          <p:cNvSpPr/>
          <p:nvPr userDrawn="1"/>
        </p:nvSpPr>
        <p:spPr>
          <a:xfrm>
            <a:off x="838200" y="2064121"/>
            <a:ext cx="3375025" cy="3230563"/>
          </a:xfrm>
          <a:prstGeom prst="ellipse">
            <a:avLst/>
          </a:prstGeom>
          <a:gradFill flip="none" rotWithShape="1">
            <a:gsLst>
              <a:gs pos="43000">
                <a:schemeClr val="bg1">
                  <a:lumMod val="95000"/>
                </a:schemeClr>
              </a:gs>
              <a:gs pos="0">
                <a:schemeClr val="accent1">
                  <a:lumMod val="0"/>
                  <a:lumOff val="100000"/>
                </a:schemeClr>
              </a:gs>
              <a:gs pos="100000">
                <a:schemeClr val="bg1">
                  <a:lumMod val="7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Pct val="119000"/>
              <a:buFontTx/>
              <a:buNone/>
              <a:tabLst/>
              <a:defRPr/>
            </a:pPr>
            <a:endParaRPr kumimoji="0" lang="en-US" sz="2200" b="0" i="0" u="none" strike="noStrike" kern="1200" cap="none" spc="0" normalizeH="0" baseline="0" noProof="0">
              <a:ln>
                <a:noFill/>
              </a:ln>
              <a:solidFill>
                <a:srgbClr val="404040"/>
              </a:solidFill>
              <a:effectLst/>
              <a:uLnTx/>
              <a:uFillTx/>
              <a:latin typeface="Calibri Light"/>
              <a:ea typeface="+mn-ea"/>
              <a:cs typeface="+mn-cs"/>
            </a:endParaRPr>
          </a:p>
        </p:txBody>
      </p:sp>
      <p:sp>
        <p:nvSpPr>
          <p:cNvPr id="7" name="Text Placeholder 6">
            <a:extLst>
              <a:ext uri="{FF2B5EF4-FFF2-40B4-BE49-F238E27FC236}">
                <a16:creationId xmlns:a16="http://schemas.microsoft.com/office/drawing/2014/main" id="{7C2C739A-6346-FB81-4C70-05FBA4950932}"/>
              </a:ext>
            </a:extLst>
          </p:cNvPr>
          <p:cNvSpPr>
            <a:spLocks noGrp="1"/>
          </p:cNvSpPr>
          <p:nvPr>
            <p:ph type="body" sz="quarter" idx="10"/>
          </p:nvPr>
        </p:nvSpPr>
        <p:spPr>
          <a:xfrm>
            <a:off x="838200" y="2057400"/>
            <a:ext cx="3375025" cy="3230563"/>
          </a:xfrm>
        </p:spPr>
        <p:txBody>
          <a:bodyPr lIns="365760" rIns="365760" anchor="ctr"/>
          <a:lstStyle>
            <a:lvl1pPr marL="0" indent="0" algn="ctr">
              <a:buNone/>
              <a:defRPr sz="2400"/>
            </a:lvl1pPr>
          </a:lstStyle>
          <a:p>
            <a:pPr lvl="0"/>
            <a:endParaRPr lang="en-US"/>
          </a:p>
        </p:txBody>
      </p:sp>
    </p:spTree>
    <p:extLst>
      <p:ext uri="{BB962C8B-B14F-4D97-AF65-F5344CB8AC3E}">
        <p14:creationId xmlns:p14="http://schemas.microsoft.com/office/powerpoint/2010/main" val="869541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693AE-C1BF-E4C5-E7FE-B99C01D16751}"/>
              </a:ext>
            </a:extLst>
          </p:cNvPr>
          <p:cNvSpPr>
            <a:spLocks noGrp="1"/>
          </p:cNvSpPr>
          <p:nvPr>
            <p:ph type="title"/>
          </p:nvPr>
        </p:nvSpPr>
        <p:spPr>
          <a:xfrm>
            <a:off x="838200" y="365126"/>
            <a:ext cx="10515600" cy="98425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246C93C-75F0-2F46-0701-29F7B1BEC8AD}"/>
              </a:ext>
            </a:extLst>
          </p:cNvPr>
          <p:cNvSpPr>
            <a:spLocks noGrp="1"/>
          </p:cNvSpPr>
          <p:nvPr>
            <p:ph sz="half" idx="1"/>
          </p:nvPr>
        </p:nvSpPr>
        <p:spPr>
          <a:xfrm>
            <a:off x="838200" y="1825625"/>
            <a:ext cx="5181600" cy="4351338"/>
          </a:xfrm>
          <a:prstGeom prst="rect">
            <a:avLst/>
          </a:prstGeom>
        </p:spPr>
        <p:txBody>
          <a:bodyPr/>
          <a:lstStyle>
            <a:lvl1pPr>
              <a:buClr>
                <a:schemeClr val="accent2"/>
              </a:buClr>
              <a:defRPr>
                <a:solidFill>
                  <a:schemeClr val="tx2"/>
                </a:solidFill>
              </a:defRPr>
            </a:lvl1pPr>
            <a:lvl2pPr>
              <a:buClr>
                <a:schemeClr val="accent2"/>
              </a:buClr>
              <a:defRPr>
                <a:solidFill>
                  <a:schemeClr val="tx2"/>
                </a:solidFill>
              </a:defRPr>
            </a:lvl2pPr>
            <a:lvl3pPr>
              <a:buClr>
                <a:schemeClr val="accent2"/>
              </a:buClr>
              <a:defRPr>
                <a:solidFill>
                  <a:schemeClr val="tx2"/>
                </a:solidFill>
              </a:defRPr>
            </a:lvl3pPr>
            <a:lvl4pPr>
              <a:buClr>
                <a:schemeClr val="accent2"/>
              </a:buClr>
              <a:defRPr>
                <a:solidFill>
                  <a:schemeClr val="tx2"/>
                </a:solidFill>
              </a:defRPr>
            </a:lvl4pPr>
            <a:lvl5pPr>
              <a:buClr>
                <a:schemeClr val="accent2"/>
              </a:buClr>
              <a:defRPr>
                <a:solidFill>
                  <a:schemeClr val="tx2"/>
                </a:solidFill>
              </a:defRPr>
            </a:lvl5pPr>
          </a:lstStyle>
          <a:p>
            <a:pPr lvl="0"/>
            <a:r>
              <a:rPr lang="en-US"/>
              <a:t>Click to edit Master text styles</a:t>
            </a:r>
          </a:p>
          <a:p>
            <a:pPr lvl="1"/>
            <a:r>
              <a:rPr lang="en-US"/>
              <a:t>Second level</a:t>
            </a:r>
          </a:p>
          <a:p>
            <a:pPr lvl="3"/>
            <a:r>
              <a:rPr lang="en-US"/>
              <a:t>Third level</a:t>
            </a:r>
          </a:p>
        </p:txBody>
      </p:sp>
      <p:sp>
        <p:nvSpPr>
          <p:cNvPr id="4" name="Content Placeholder 3">
            <a:extLst>
              <a:ext uri="{FF2B5EF4-FFF2-40B4-BE49-F238E27FC236}">
                <a16:creationId xmlns:a16="http://schemas.microsoft.com/office/drawing/2014/main" id="{EFD65995-4F02-0685-AED4-86A809AFB05B}"/>
              </a:ext>
            </a:extLst>
          </p:cNvPr>
          <p:cNvSpPr>
            <a:spLocks noGrp="1"/>
          </p:cNvSpPr>
          <p:nvPr>
            <p:ph sz="half" idx="2"/>
          </p:nvPr>
        </p:nvSpPr>
        <p:spPr>
          <a:xfrm>
            <a:off x="6172200" y="1825625"/>
            <a:ext cx="5181600" cy="4351338"/>
          </a:xfrm>
          <a:prstGeom prst="rect">
            <a:avLst/>
          </a:prstGeom>
        </p:spPr>
        <p:txBody>
          <a:bodyPr/>
          <a:lstStyle>
            <a:lvl1pPr>
              <a:buClr>
                <a:schemeClr val="accent2"/>
              </a:buClr>
              <a:defRPr>
                <a:solidFill>
                  <a:schemeClr val="tx2"/>
                </a:solidFill>
              </a:defRPr>
            </a:lvl1pPr>
            <a:lvl2pPr>
              <a:buClr>
                <a:schemeClr val="accent2"/>
              </a:buClr>
              <a:defRPr>
                <a:solidFill>
                  <a:schemeClr val="tx2"/>
                </a:solidFill>
              </a:defRPr>
            </a:lvl2pPr>
            <a:lvl3pPr>
              <a:buClr>
                <a:schemeClr val="accent2"/>
              </a:buClr>
              <a:defRPr>
                <a:solidFill>
                  <a:schemeClr val="tx2"/>
                </a:solidFill>
              </a:defRPr>
            </a:lvl3pPr>
            <a:lvl4pPr>
              <a:buClr>
                <a:schemeClr val="accent2"/>
              </a:buClr>
              <a:defRPr>
                <a:solidFill>
                  <a:schemeClr val="tx2"/>
                </a:solidFill>
              </a:defRPr>
            </a:lvl4pPr>
            <a:lvl5pPr>
              <a:buClr>
                <a:schemeClr val="accent2"/>
              </a:buClr>
              <a:defRPr>
                <a:solidFill>
                  <a:schemeClr val="tx2"/>
                </a:solidFill>
              </a:defRPr>
            </a:lvl5pPr>
          </a:lstStyle>
          <a:p>
            <a:pPr lvl="0"/>
            <a:r>
              <a:rPr lang="en-US"/>
              <a:t>Click to edit Master text styles</a:t>
            </a:r>
          </a:p>
          <a:p>
            <a:pPr lvl="1"/>
            <a:r>
              <a:rPr lang="en-US"/>
              <a:t>Second level</a:t>
            </a:r>
          </a:p>
          <a:p>
            <a:pPr lvl="3"/>
            <a:r>
              <a:rPr lang="en-US"/>
              <a:t>Third level</a:t>
            </a:r>
          </a:p>
        </p:txBody>
      </p:sp>
      <p:sp>
        <p:nvSpPr>
          <p:cNvPr id="7" name="Text Placeholder 6">
            <a:extLst>
              <a:ext uri="{FF2B5EF4-FFF2-40B4-BE49-F238E27FC236}">
                <a16:creationId xmlns:a16="http://schemas.microsoft.com/office/drawing/2014/main" id="{8B28093F-8006-ACB7-AF8A-41DAC4B50D81}"/>
              </a:ext>
            </a:extLst>
          </p:cNvPr>
          <p:cNvSpPr>
            <a:spLocks noGrp="1"/>
          </p:cNvSpPr>
          <p:nvPr>
            <p:ph type="body" sz="quarter" idx="10"/>
          </p:nvPr>
        </p:nvSpPr>
        <p:spPr>
          <a:xfrm>
            <a:off x="838200" y="6363816"/>
            <a:ext cx="10515600" cy="503237"/>
          </a:xfrm>
        </p:spPr>
        <p:txBody>
          <a:bodyPr/>
          <a:lstStyle>
            <a:lvl1pPr marL="0" indent="0">
              <a:buNone/>
              <a:defRPr lang="en-US" sz="1200" kern="1200" dirty="0" smtClean="0">
                <a:solidFill>
                  <a:schemeClr val="tx2"/>
                </a:solidFill>
                <a:latin typeface="+mn-lt"/>
                <a:ea typeface="+mn-ea"/>
                <a:cs typeface="+mn-cs"/>
              </a:defRPr>
            </a:lvl1pPr>
          </a:lstStyle>
          <a:p>
            <a:pPr lvl="0"/>
            <a:endParaRPr lang="en-US"/>
          </a:p>
        </p:txBody>
      </p:sp>
    </p:spTree>
    <p:extLst>
      <p:ext uri="{BB962C8B-B14F-4D97-AF65-F5344CB8AC3E}">
        <p14:creationId xmlns:p14="http://schemas.microsoft.com/office/powerpoint/2010/main" val="4613721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51AB1C4C-62D7-D784-C8BF-4DEE1931A0F5}"/>
              </a:ext>
            </a:extLst>
          </p:cNvPr>
          <p:cNvGrpSpPr/>
          <p:nvPr userDrawn="1"/>
        </p:nvGrpSpPr>
        <p:grpSpPr>
          <a:xfrm>
            <a:off x="-501737" y="-10141"/>
            <a:ext cx="12693737" cy="6878279"/>
            <a:chOff x="-501737" y="-10141"/>
            <a:chExt cx="12693737" cy="6878279"/>
          </a:xfrm>
        </p:grpSpPr>
        <p:sp useBgFill="1">
          <p:nvSpPr>
            <p:cNvPr id="12" name="Rectangle 11">
              <a:extLst>
                <a:ext uri="{FF2B5EF4-FFF2-40B4-BE49-F238E27FC236}">
                  <a16:creationId xmlns:a16="http://schemas.microsoft.com/office/drawing/2014/main" id="{7B0E03F6-7390-E67F-72EB-BA0D06D478A9}"/>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useBgFill="1">
          <p:nvSpPr>
            <p:cNvPr id="13" name="Rectangle 12">
              <a:extLst>
                <a:ext uri="{FF2B5EF4-FFF2-40B4-BE49-F238E27FC236}">
                  <a16:creationId xmlns:a16="http://schemas.microsoft.com/office/drawing/2014/main" id="{1A41EA4C-9275-DAD0-D1BA-13D55A60D024}"/>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 name="Rectangle 13">
              <a:extLst>
                <a:ext uri="{FF2B5EF4-FFF2-40B4-BE49-F238E27FC236}">
                  <a16:creationId xmlns:a16="http://schemas.microsoft.com/office/drawing/2014/main" id="{B78B8CD1-9C52-6510-6938-89CF2F551A4E}"/>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 name="Rectangle 14">
              <a:extLst>
                <a:ext uri="{FF2B5EF4-FFF2-40B4-BE49-F238E27FC236}">
                  <a16:creationId xmlns:a16="http://schemas.microsoft.com/office/drawing/2014/main" id="{EA9607FE-85B0-1783-04BA-219983E61547}"/>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6" name="Rectangle 15">
              <a:extLst>
                <a:ext uri="{FF2B5EF4-FFF2-40B4-BE49-F238E27FC236}">
                  <a16:creationId xmlns:a16="http://schemas.microsoft.com/office/drawing/2014/main" id="{02D34E21-12ED-BC46-B22C-B61D89C9C71E}"/>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7" name="Freeform: Shape 16">
              <a:extLst>
                <a:ext uri="{FF2B5EF4-FFF2-40B4-BE49-F238E27FC236}">
                  <a16:creationId xmlns:a16="http://schemas.microsoft.com/office/drawing/2014/main" id="{1FC3D123-87B4-4284-4E6D-5E631891315F}"/>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8" name="Rectangle 17">
              <a:extLst>
                <a:ext uri="{FF2B5EF4-FFF2-40B4-BE49-F238E27FC236}">
                  <a16:creationId xmlns:a16="http://schemas.microsoft.com/office/drawing/2014/main" id="{3CB278AA-6CF2-76F6-2F97-1ADC317CA5C8}"/>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sp>
        <p:nvSpPr>
          <p:cNvPr id="22" name="Text Placeholder 21">
            <a:extLst>
              <a:ext uri="{FF2B5EF4-FFF2-40B4-BE49-F238E27FC236}">
                <a16:creationId xmlns:a16="http://schemas.microsoft.com/office/drawing/2014/main" id="{6D8C029A-B0A0-02EF-D515-D7417675525A}"/>
              </a:ext>
            </a:extLst>
          </p:cNvPr>
          <p:cNvSpPr>
            <a:spLocks noGrp="1"/>
          </p:cNvSpPr>
          <p:nvPr>
            <p:ph type="body" sz="quarter" idx="10"/>
          </p:nvPr>
        </p:nvSpPr>
        <p:spPr>
          <a:xfrm>
            <a:off x="466725" y="587375"/>
            <a:ext cx="3201988" cy="5614988"/>
          </a:xfrm>
        </p:spPr>
        <p:txBody>
          <a:bodyPr anchor="ctr"/>
          <a:lstStyle>
            <a:lvl1pPr marL="0" indent="0" algn="r" defTabSz="914400" rtl="0" eaLnBrk="1" latinLnBrk="0" hangingPunct="1">
              <a:lnSpc>
                <a:spcPct val="90000"/>
              </a:lnSpc>
              <a:spcBef>
                <a:spcPct val="0"/>
              </a:spcBef>
              <a:buNone/>
              <a:defRPr lang="en-US" sz="4000" kern="1200" dirty="0" smtClean="0">
                <a:solidFill>
                  <a:srgbClr val="FFFFFF"/>
                </a:solidFill>
                <a:latin typeface="+mj-lt"/>
                <a:ea typeface="+mj-ea"/>
                <a:cs typeface="+mj-cs"/>
              </a:defRPr>
            </a:lvl1pPr>
            <a:lvl2pPr marL="457200" indent="0" algn="r" defTabSz="914400" rtl="0" eaLnBrk="1" latinLnBrk="0" hangingPunct="1">
              <a:lnSpc>
                <a:spcPct val="90000"/>
              </a:lnSpc>
              <a:spcBef>
                <a:spcPct val="0"/>
              </a:spcBef>
              <a:buNone/>
              <a:defRPr lang="en-US" sz="4000" kern="1200" dirty="0" smtClean="0">
                <a:solidFill>
                  <a:srgbClr val="FFFFFF"/>
                </a:solidFill>
                <a:latin typeface="+mj-lt"/>
                <a:ea typeface="+mj-ea"/>
                <a:cs typeface="+mj-cs"/>
              </a:defRPr>
            </a:lvl2pPr>
            <a:lvl3pPr marL="457200" indent="0" algn="r" defTabSz="914400" rtl="0" eaLnBrk="1" latinLnBrk="0" hangingPunct="1">
              <a:lnSpc>
                <a:spcPct val="90000"/>
              </a:lnSpc>
              <a:spcBef>
                <a:spcPct val="0"/>
              </a:spcBef>
              <a:buNone/>
              <a:defRPr lang="en-US" sz="4000" kern="1200" dirty="0" smtClean="0">
                <a:solidFill>
                  <a:srgbClr val="FFFFFF"/>
                </a:solidFill>
                <a:latin typeface="+mj-lt"/>
                <a:ea typeface="+mj-ea"/>
                <a:cs typeface="+mj-cs"/>
              </a:defRPr>
            </a:lvl3pPr>
            <a:lvl4pPr marL="912813" indent="0" algn="r" defTabSz="914400" rtl="0" eaLnBrk="1" latinLnBrk="0" hangingPunct="1">
              <a:lnSpc>
                <a:spcPct val="90000"/>
              </a:lnSpc>
              <a:spcBef>
                <a:spcPct val="0"/>
              </a:spcBef>
              <a:buNone/>
              <a:defRPr lang="en-US" sz="4000" kern="1200" dirty="0" smtClean="0">
                <a:solidFill>
                  <a:srgbClr val="FFFFFF"/>
                </a:solidFill>
                <a:latin typeface="+mj-lt"/>
                <a:ea typeface="+mj-ea"/>
                <a:cs typeface="+mj-cs"/>
              </a:defRPr>
            </a:lvl4pPr>
            <a:lvl5pPr marL="1828800" indent="0" algn="r" defTabSz="914400" rtl="0" eaLnBrk="1" latinLnBrk="0" hangingPunct="1">
              <a:lnSpc>
                <a:spcPct val="90000"/>
              </a:lnSpc>
              <a:spcBef>
                <a:spcPct val="0"/>
              </a:spcBef>
              <a:buNone/>
              <a:defRPr lang="en-US" sz="4000" kern="1200" dirty="0">
                <a:solidFill>
                  <a:srgbClr val="FFFFFF"/>
                </a:solidFill>
                <a:latin typeface="+mj-lt"/>
                <a:ea typeface="+mj-ea"/>
                <a:cs typeface="+mj-cs"/>
              </a:defRPr>
            </a:lvl5pPr>
          </a:lstStyle>
          <a:p>
            <a:pPr lvl="0"/>
            <a:r>
              <a:rPr lang="en-US"/>
              <a:t>Click to edit Master text styles</a:t>
            </a:r>
          </a:p>
        </p:txBody>
      </p:sp>
      <p:sp>
        <p:nvSpPr>
          <p:cNvPr id="24" name="Text Placeholder 23">
            <a:extLst>
              <a:ext uri="{FF2B5EF4-FFF2-40B4-BE49-F238E27FC236}">
                <a16:creationId xmlns:a16="http://schemas.microsoft.com/office/drawing/2014/main" id="{F9BDF187-1AE2-36CE-A19B-F9344A26720A}"/>
              </a:ext>
            </a:extLst>
          </p:cNvPr>
          <p:cNvSpPr>
            <a:spLocks noGrp="1"/>
          </p:cNvSpPr>
          <p:nvPr>
            <p:ph type="body" sz="quarter" idx="11"/>
          </p:nvPr>
        </p:nvSpPr>
        <p:spPr>
          <a:xfrm>
            <a:off x="4799013" y="571500"/>
            <a:ext cx="6554787" cy="5630863"/>
          </a:xfrm>
        </p:spPr>
        <p:txBody>
          <a:bodyPr anchor="ctr"/>
          <a:lstStyle>
            <a:lvl1pPr>
              <a:buClr>
                <a:schemeClr val="accent2"/>
              </a:buClr>
              <a:defRPr>
                <a:solidFill>
                  <a:schemeClr val="tx2"/>
                </a:solidFill>
              </a:defRPr>
            </a:lvl1pPr>
            <a:lvl2pPr>
              <a:buClr>
                <a:schemeClr val="accent2"/>
              </a:buClr>
              <a:defRPr>
                <a:solidFill>
                  <a:schemeClr val="tx2"/>
                </a:solidFill>
              </a:defRPr>
            </a:lvl2pPr>
            <a:lvl4pPr>
              <a:buClr>
                <a:schemeClr val="accent2"/>
              </a:buClr>
              <a:defRPr>
                <a:solidFill>
                  <a:schemeClr val="tx2"/>
                </a:solidFill>
              </a:defRPr>
            </a:lvl4pPr>
          </a:lstStyle>
          <a:p>
            <a:pPr lvl="0"/>
            <a:r>
              <a:rPr lang="en-US"/>
              <a:t>Click to edit Master text styles</a:t>
            </a:r>
          </a:p>
          <a:p>
            <a:pPr lvl="1"/>
            <a:r>
              <a:rPr lang="en-US"/>
              <a:t>Second level</a:t>
            </a:r>
          </a:p>
          <a:p>
            <a:pPr lvl="3"/>
            <a:r>
              <a:rPr lang="en-US"/>
              <a:t>Third level</a:t>
            </a:r>
          </a:p>
        </p:txBody>
      </p:sp>
    </p:spTree>
    <p:extLst>
      <p:ext uri="{BB962C8B-B14F-4D97-AF65-F5344CB8AC3E}">
        <p14:creationId xmlns:p14="http://schemas.microsoft.com/office/powerpoint/2010/main" val="934061102"/>
      </p:ext>
    </p:extLst>
  </p:cSld>
  <p:clrMapOvr>
    <a:masterClrMapping/>
  </p:clrMapOvr>
  <p:extLst>
    <p:ext uri="{DCECCB84-F9BA-43D5-87BE-67443E8EF086}">
      <p15:sldGuideLst xmlns:p15="http://schemas.microsoft.com/office/powerpoint/2012/main">
        <p15:guide id="1" orient="horz" pos="36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D0386-E979-9002-D1F4-FE5253E01A3D}"/>
              </a:ext>
            </a:extLst>
          </p:cNvPr>
          <p:cNvSpPr>
            <a:spLocks noGrp="1"/>
          </p:cNvSpPr>
          <p:nvPr>
            <p:ph type="title"/>
          </p:nvPr>
        </p:nvSpPr>
        <p:spPr>
          <a:xfrm>
            <a:off x="838200" y="365126"/>
            <a:ext cx="10515600" cy="984250"/>
          </a:xfrm>
          <a:prstGeom prst="rect">
            <a:avLst/>
          </a:prstGeom>
        </p:spPr>
        <p:txBody>
          <a:bodyPr/>
          <a:lstStyle/>
          <a:p>
            <a:r>
              <a:rPr lang="en-US"/>
              <a:t>Click to edit Master title style</a:t>
            </a:r>
          </a:p>
        </p:txBody>
      </p:sp>
      <p:sp>
        <p:nvSpPr>
          <p:cNvPr id="7" name="Text Placeholder 6">
            <a:extLst>
              <a:ext uri="{FF2B5EF4-FFF2-40B4-BE49-F238E27FC236}">
                <a16:creationId xmlns:a16="http://schemas.microsoft.com/office/drawing/2014/main" id="{75DE7652-8D01-6218-2EC8-17086E817528}"/>
              </a:ext>
            </a:extLst>
          </p:cNvPr>
          <p:cNvSpPr>
            <a:spLocks noGrp="1"/>
          </p:cNvSpPr>
          <p:nvPr>
            <p:ph type="body" sz="quarter" idx="10"/>
          </p:nvPr>
        </p:nvSpPr>
        <p:spPr>
          <a:xfrm>
            <a:off x="838200" y="6355533"/>
            <a:ext cx="10515600" cy="502467"/>
          </a:xfrm>
        </p:spPr>
        <p:txBody>
          <a:bodyPr/>
          <a:lstStyle>
            <a:lvl1pPr marL="0" indent="0">
              <a:buNone/>
              <a:defRPr lang="en-US" sz="1200" kern="1200" dirty="0" smtClean="0">
                <a:solidFill>
                  <a:schemeClr val="tx2"/>
                </a:solidFill>
                <a:latin typeface="+mn-lt"/>
                <a:ea typeface="+mn-ea"/>
                <a:cs typeface="+mn-cs"/>
              </a:defRPr>
            </a:lvl1pPr>
          </a:lstStyle>
          <a:p>
            <a:pPr lvl="0"/>
            <a:endParaRPr lang="en-US"/>
          </a:p>
        </p:txBody>
      </p:sp>
    </p:spTree>
    <p:extLst>
      <p:ext uri="{BB962C8B-B14F-4D97-AF65-F5344CB8AC3E}">
        <p14:creationId xmlns:p14="http://schemas.microsoft.com/office/powerpoint/2010/main" val="2348663945"/>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30992-095E-3849-5E82-FE62FDA7CD0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395248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ibliograph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54AD6-7954-87BE-BABB-905AD9BEA44B}"/>
              </a:ext>
            </a:extLst>
          </p:cNvPr>
          <p:cNvSpPr>
            <a:spLocks noGrp="1"/>
          </p:cNvSpPr>
          <p:nvPr>
            <p:ph type="title"/>
          </p:nvPr>
        </p:nvSpPr>
        <p:spPr/>
        <p:txBody>
          <a:bodyPr/>
          <a:lstStyle>
            <a:lvl1pPr>
              <a:defRPr/>
            </a:lvl1pPr>
          </a:lstStyle>
          <a:p>
            <a:r>
              <a:rPr lang="en-US"/>
              <a:t>Click to edit Master title style</a:t>
            </a:r>
          </a:p>
        </p:txBody>
      </p:sp>
      <p:sp>
        <p:nvSpPr>
          <p:cNvPr id="4" name="Text Placeholder 3">
            <a:extLst>
              <a:ext uri="{FF2B5EF4-FFF2-40B4-BE49-F238E27FC236}">
                <a16:creationId xmlns:a16="http://schemas.microsoft.com/office/drawing/2014/main" id="{991B8760-DD55-10C0-5774-C9F7D0F2DE85}"/>
              </a:ext>
            </a:extLst>
          </p:cNvPr>
          <p:cNvSpPr>
            <a:spLocks noGrp="1"/>
          </p:cNvSpPr>
          <p:nvPr>
            <p:ph type="body" sz="quarter" idx="10"/>
          </p:nvPr>
        </p:nvSpPr>
        <p:spPr>
          <a:xfrm>
            <a:off x="847253" y="2064004"/>
            <a:ext cx="10506547" cy="4545013"/>
          </a:xfrm>
        </p:spPr>
        <p:txBody>
          <a:bodyPr/>
          <a:lstStyle>
            <a:lvl1pPr marL="0" indent="0">
              <a:buNone/>
              <a:defRPr sz="1200"/>
            </a:lvl1pPr>
          </a:lstStyle>
          <a:p>
            <a:pPr lvl="0"/>
            <a:r>
              <a:rPr lang="en-US"/>
              <a:t>Click to edit Master text styles</a:t>
            </a:r>
          </a:p>
        </p:txBody>
      </p:sp>
    </p:spTree>
    <p:extLst>
      <p:ext uri="{BB962C8B-B14F-4D97-AF65-F5344CB8AC3E}">
        <p14:creationId xmlns:p14="http://schemas.microsoft.com/office/powerpoint/2010/main" val="10475926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Clinical Pearl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BE4BF-B5C5-605C-32D3-61174004EFF8}"/>
              </a:ext>
            </a:extLst>
          </p:cNvPr>
          <p:cNvSpPr>
            <a:spLocks noGrp="1"/>
          </p:cNvSpPr>
          <p:nvPr>
            <p:ph type="title"/>
          </p:nvPr>
        </p:nvSpPr>
        <p:spPr/>
        <p:txBody>
          <a:bodyPr/>
          <a:lstStyle>
            <a:lvl1pPr>
              <a:defRPr/>
            </a:lvl1pPr>
          </a:lstStyle>
          <a:p>
            <a:endParaRPr lang="en-US"/>
          </a:p>
        </p:txBody>
      </p:sp>
      <p:sp>
        <p:nvSpPr>
          <p:cNvPr id="3" name="Oval 2">
            <a:extLst>
              <a:ext uri="{FF2B5EF4-FFF2-40B4-BE49-F238E27FC236}">
                <a16:creationId xmlns:a16="http://schemas.microsoft.com/office/drawing/2014/main" id="{35FF5F94-A8AA-E5F5-0BF9-1539FCF891CD}"/>
              </a:ext>
            </a:extLst>
          </p:cNvPr>
          <p:cNvSpPr/>
          <p:nvPr userDrawn="1"/>
        </p:nvSpPr>
        <p:spPr>
          <a:xfrm>
            <a:off x="838200" y="2064121"/>
            <a:ext cx="3375025" cy="3230563"/>
          </a:xfrm>
          <a:prstGeom prst="ellipse">
            <a:avLst/>
          </a:prstGeom>
          <a:gradFill flip="none" rotWithShape="1">
            <a:gsLst>
              <a:gs pos="43000">
                <a:schemeClr val="bg1">
                  <a:lumMod val="95000"/>
                </a:schemeClr>
              </a:gs>
              <a:gs pos="0">
                <a:schemeClr val="accent1">
                  <a:lumMod val="0"/>
                  <a:lumOff val="100000"/>
                </a:schemeClr>
              </a:gs>
              <a:gs pos="100000">
                <a:schemeClr val="bg1">
                  <a:lumMod val="7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Pct val="119000"/>
              <a:buFontTx/>
              <a:buNone/>
              <a:tabLst/>
              <a:defRPr/>
            </a:pPr>
            <a:endParaRPr kumimoji="0" lang="en-US" sz="2200" b="0" i="0" u="none" strike="noStrike" kern="1200" cap="none" spc="0" normalizeH="0" baseline="0" noProof="0">
              <a:ln>
                <a:noFill/>
              </a:ln>
              <a:solidFill>
                <a:srgbClr val="404040"/>
              </a:solidFill>
              <a:effectLst/>
              <a:uLnTx/>
              <a:uFillTx/>
              <a:latin typeface="Calibri Light"/>
              <a:ea typeface="+mn-ea"/>
              <a:cs typeface="+mn-cs"/>
            </a:endParaRPr>
          </a:p>
        </p:txBody>
      </p:sp>
      <p:sp>
        <p:nvSpPr>
          <p:cNvPr id="4" name="Oval 3">
            <a:extLst>
              <a:ext uri="{FF2B5EF4-FFF2-40B4-BE49-F238E27FC236}">
                <a16:creationId xmlns:a16="http://schemas.microsoft.com/office/drawing/2014/main" id="{C11435E7-8E72-487D-30BD-E571D46AE81A}"/>
              </a:ext>
            </a:extLst>
          </p:cNvPr>
          <p:cNvSpPr/>
          <p:nvPr userDrawn="1"/>
        </p:nvSpPr>
        <p:spPr>
          <a:xfrm>
            <a:off x="4408377" y="2064122"/>
            <a:ext cx="3375247" cy="3223852"/>
          </a:xfrm>
          <a:prstGeom prst="ellipse">
            <a:avLst/>
          </a:prstGeom>
          <a:gradFill flip="none" rotWithShape="1">
            <a:gsLst>
              <a:gs pos="43000">
                <a:schemeClr val="bg1">
                  <a:lumMod val="95000"/>
                </a:schemeClr>
              </a:gs>
              <a:gs pos="0">
                <a:schemeClr val="accent1">
                  <a:lumMod val="0"/>
                  <a:lumOff val="100000"/>
                </a:schemeClr>
              </a:gs>
              <a:gs pos="100000">
                <a:schemeClr val="bg1">
                  <a:lumMod val="7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Pct val="119000"/>
              <a:buFontTx/>
              <a:buNone/>
              <a:tabLst/>
              <a:defRPr/>
            </a:pPr>
            <a:endParaRPr kumimoji="0" lang="en-US" sz="2200" b="0" i="0" u="none" strike="noStrike" kern="1200" cap="none" spc="0" normalizeH="0" baseline="0" noProof="0">
              <a:ln>
                <a:noFill/>
              </a:ln>
              <a:solidFill>
                <a:srgbClr val="404040"/>
              </a:solidFill>
              <a:effectLst/>
              <a:uLnTx/>
              <a:uFillTx/>
              <a:latin typeface="Calibri Light"/>
              <a:ea typeface="+mn-ea"/>
              <a:cs typeface="+mn-cs"/>
            </a:endParaRPr>
          </a:p>
        </p:txBody>
      </p:sp>
      <p:sp>
        <p:nvSpPr>
          <p:cNvPr id="5" name="Oval 4">
            <a:extLst>
              <a:ext uri="{FF2B5EF4-FFF2-40B4-BE49-F238E27FC236}">
                <a16:creationId xmlns:a16="http://schemas.microsoft.com/office/drawing/2014/main" id="{F491DF7D-6044-1CF4-50D0-68CC65B19922}"/>
              </a:ext>
            </a:extLst>
          </p:cNvPr>
          <p:cNvSpPr/>
          <p:nvPr userDrawn="1"/>
        </p:nvSpPr>
        <p:spPr>
          <a:xfrm>
            <a:off x="7978553" y="2064122"/>
            <a:ext cx="3375247" cy="3223852"/>
          </a:xfrm>
          <a:prstGeom prst="ellipse">
            <a:avLst/>
          </a:prstGeom>
          <a:gradFill flip="none" rotWithShape="1">
            <a:gsLst>
              <a:gs pos="43000">
                <a:schemeClr val="bg1">
                  <a:lumMod val="95000"/>
                </a:schemeClr>
              </a:gs>
              <a:gs pos="0">
                <a:schemeClr val="accent1">
                  <a:lumMod val="0"/>
                  <a:lumOff val="100000"/>
                </a:schemeClr>
              </a:gs>
              <a:gs pos="100000">
                <a:schemeClr val="bg1">
                  <a:lumMod val="7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Pct val="119000"/>
              <a:buFontTx/>
              <a:buNone/>
              <a:tabLst/>
              <a:defRPr/>
            </a:pPr>
            <a:endParaRPr kumimoji="0" lang="en-US" sz="2200" b="0" i="0" u="none" strike="noStrike" kern="1200" cap="none" spc="0" normalizeH="0" baseline="0" noProof="0">
              <a:ln>
                <a:noFill/>
              </a:ln>
              <a:solidFill>
                <a:srgbClr val="404040"/>
              </a:solidFill>
              <a:effectLst/>
              <a:uLnTx/>
              <a:uFillTx/>
              <a:latin typeface="Calibri Light"/>
              <a:ea typeface="+mn-ea"/>
              <a:cs typeface="+mn-cs"/>
            </a:endParaRPr>
          </a:p>
        </p:txBody>
      </p:sp>
      <p:sp>
        <p:nvSpPr>
          <p:cNvPr id="7" name="Text Placeholder 6">
            <a:extLst>
              <a:ext uri="{FF2B5EF4-FFF2-40B4-BE49-F238E27FC236}">
                <a16:creationId xmlns:a16="http://schemas.microsoft.com/office/drawing/2014/main" id="{7C2C739A-6346-FB81-4C70-05FBA4950932}"/>
              </a:ext>
            </a:extLst>
          </p:cNvPr>
          <p:cNvSpPr>
            <a:spLocks noGrp="1"/>
          </p:cNvSpPr>
          <p:nvPr>
            <p:ph type="body" sz="quarter" idx="10"/>
          </p:nvPr>
        </p:nvSpPr>
        <p:spPr>
          <a:xfrm>
            <a:off x="838200" y="2057400"/>
            <a:ext cx="3375025" cy="3230563"/>
          </a:xfrm>
        </p:spPr>
        <p:txBody>
          <a:bodyPr lIns="365760" rIns="365760" anchor="ctr"/>
          <a:lstStyle>
            <a:lvl1pPr marL="0" indent="0" algn="ctr">
              <a:buNone/>
              <a:defRPr sz="2400"/>
            </a:lvl1pPr>
          </a:lstStyle>
          <a:p>
            <a:pPr lvl="0"/>
            <a:endParaRPr lang="en-US"/>
          </a:p>
        </p:txBody>
      </p:sp>
      <p:sp>
        <p:nvSpPr>
          <p:cNvPr id="9" name="Text Placeholder 8">
            <a:extLst>
              <a:ext uri="{FF2B5EF4-FFF2-40B4-BE49-F238E27FC236}">
                <a16:creationId xmlns:a16="http://schemas.microsoft.com/office/drawing/2014/main" id="{3725C135-E252-46F8-FE82-DE16B4800B63}"/>
              </a:ext>
            </a:extLst>
          </p:cNvPr>
          <p:cNvSpPr>
            <a:spLocks noGrp="1"/>
          </p:cNvSpPr>
          <p:nvPr>
            <p:ph type="body" sz="quarter" idx="11"/>
          </p:nvPr>
        </p:nvSpPr>
        <p:spPr>
          <a:xfrm>
            <a:off x="4408488" y="2057400"/>
            <a:ext cx="3375025" cy="3236913"/>
          </a:xfrm>
        </p:spPr>
        <p:txBody>
          <a:bodyPr lIns="365760" rIns="365760" anchor="ctr"/>
          <a:lstStyle>
            <a:lvl1pPr marL="0" indent="0" algn="ctr">
              <a:buNone/>
              <a:defRPr sz="2400"/>
            </a:lvl1pPr>
          </a:lstStyle>
          <a:p>
            <a:pPr lvl="0"/>
            <a:endParaRPr lang="en-US"/>
          </a:p>
        </p:txBody>
      </p:sp>
      <p:sp>
        <p:nvSpPr>
          <p:cNvPr id="11" name="Text Placeholder 10">
            <a:extLst>
              <a:ext uri="{FF2B5EF4-FFF2-40B4-BE49-F238E27FC236}">
                <a16:creationId xmlns:a16="http://schemas.microsoft.com/office/drawing/2014/main" id="{9770E574-6DA2-E1D4-9760-C91842D42202}"/>
              </a:ext>
            </a:extLst>
          </p:cNvPr>
          <p:cNvSpPr>
            <a:spLocks noGrp="1"/>
          </p:cNvSpPr>
          <p:nvPr>
            <p:ph type="body" sz="quarter" idx="12"/>
          </p:nvPr>
        </p:nvSpPr>
        <p:spPr>
          <a:xfrm>
            <a:off x="7978775" y="2063750"/>
            <a:ext cx="3384550" cy="3224213"/>
          </a:xfrm>
        </p:spPr>
        <p:txBody>
          <a:bodyPr lIns="365760" rIns="365760" anchor="ctr"/>
          <a:lstStyle>
            <a:lvl1pPr marL="0" indent="0" algn="ctr">
              <a:buNone/>
              <a:defRPr sz="2400"/>
            </a:lvl1pPr>
          </a:lstStyle>
          <a:p>
            <a:pPr lvl="0"/>
            <a:endParaRPr lang="en-US"/>
          </a:p>
        </p:txBody>
      </p:sp>
    </p:spTree>
    <p:extLst>
      <p:ext uri="{BB962C8B-B14F-4D97-AF65-F5344CB8AC3E}">
        <p14:creationId xmlns:p14="http://schemas.microsoft.com/office/powerpoint/2010/main" val="21529231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92A5165-4F96-8A60-884F-15EED7D6110D}"/>
              </a:ext>
            </a:extLst>
          </p:cNvPr>
          <p:cNvSpPr/>
          <p:nvPr userDrawn="1"/>
        </p:nvSpPr>
        <p:spPr>
          <a:xfrm>
            <a:off x="235390" y="235390"/>
            <a:ext cx="11715184" cy="6409854"/>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FCC36E-9951-57EF-2BBC-D7ED38E7D77C}"/>
              </a:ext>
            </a:extLst>
          </p:cNvPr>
          <p:cNvSpPr>
            <a:spLocks noGrp="1"/>
          </p:cNvSpPr>
          <p:nvPr>
            <p:ph type="title"/>
          </p:nvPr>
        </p:nvSpPr>
        <p:spPr>
          <a:xfrm>
            <a:off x="831850" y="1709738"/>
            <a:ext cx="10515600" cy="2132688"/>
          </a:xfrm>
        </p:spPr>
        <p:txBody>
          <a:bodyPr anchor="b">
            <a:normAutofit/>
          </a:bodyPr>
          <a:lstStyle>
            <a:lvl1pPr>
              <a:defRPr sz="4800"/>
            </a:lvl1pPr>
          </a:lstStyle>
          <a:p>
            <a:r>
              <a:rPr lang="en-US"/>
              <a:t>Click to edit Master title style</a:t>
            </a:r>
          </a:p>
        </p:txBody>
      </p:sp>
    </p:spTree>
    <p:extLst>
      <p:ext uri="{BB962C8B-B14F-4D97-AF65-F5344CB8AC3E}">
        <p14:creationId xmlns:p14="http://schemas.microsoft.com/office/powerpoint/2010/main" val="1616706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ub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6A897-EEAC-7167-7DE6-3A2F1C959766}"/>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1D2D4354-854A-DF61-92A4-0558B345E806}"/>
              </a:ext>
            </a:extLst>
          </p:cNvPr>
          <p:cNvSpPr>
            <a:spLocks noGrp="1"/>
          </p:cNvSpPr>
          <p:nvPr>
            <p:ph type="body" sz="quarter" idx="10"/>
          </p:nvPr>
        </p:nvSpPr>
        <p:spPr>
          <a:xfrm>
            <a:off x="1524000" y="2353844"/>
            <a:ext cx="9829800" cy="3892970"/>
          </a:xfrm>
        </p:spPr>
        <p:txBody>
          <a:bodyPr/>
          <a:lstStyle>
            <a:lvl1pPr>
              <a:buClr>
                <a:schemeClr val="accent2"/>
              </a:buClr>
              <a:defRPr>
                <a:solidFill>
                  <a:schemeClr val="tx2"/>
                </a:solidFill>
              </a:defRPr>
            </a:lvl1pPr>
            <a:lvl2pPr>
              <a:buClr>
                <a:schemeClr val="accent2"/>
              </a:buClr>
              <a:defRPr>
                <a:solidFill>
                  <a:schemeClr val="tx2"/>
                </a:solidFill>
              </a:defRPr>
            </a:lvl2pPr>
            <a:lvl4pPr>
              <a:buClr>
                <a:schemeClr val="accent2"/>
              </a:buClr>
              <a:defRPr>
                <a:solidFill>
                  <a:schemeClr val="tx2"/>
                </a:solidFill>
              </a:defRPr>
            </a:lvl4pPr>
          </a:lstStyle>
          <a:p>
            <a:pPr lvl="0"/>
            <a:r>
              <a:rPr lang="en-US"/>
              <a:t>Click to edit Master text styles</a:t>
            </a:r>
          </a:p>
          <a:p>
            <a:pPr lvl="1"/>
            <a:r>
              <a:rPr lang="en-US"/>
              <a:t>Second level</a:t>
            </a:r>
          </a:p>
          <a:p>
            <a:pPr lvl="3"/>
            <a:r>
              <a:rPr lang="en-US"/>
              <a:t>Third level</a:t>
            </a:r>
          </a:p>
        </p:txBody>
      </p:sp>
      <p:sp>
        <p:nvSpPr>
          <p:cNvPr id="6" name="Text Placeholder 5">
            <a:extLst>
              <a:ext uri="{FF2B5EF4-FFF2-40B4-BE49-F238E27FC236}">
                <a16:creationId xmlns:a16="http://schemas.microsoft.com/office/drawing/2014/main" id="{4A96A187-AF34-27CA-314E-8EBC3D90E1D9}"/>
              </a:ext>
            </a:extLst>
          </p:cNvPr>
          <p:cNvSpPr>
            <a:spLocks noGrp="1"/>
          </p:cNvSpPr>
          <p:nvPr>
            <p:ph type="body" sz="quarter" idx="11"/>
          </p:nvPr>
        </p:nvSpPr>
        <p:spPr>
          <a:xfrm>
            <a:off x="838200" y="1647730"/>
            <a:ext cx="10525125" cy="407349"/>
          </a:xfrm>
        </p:spPr>
        <p:txBody>
          <a:bodyPr/>
          <a:lstStyle>
            <a:lvl1pPr marL="0" indent="0" algn="ctr">
              <a:buNone/>
              <a:defRPr lang="en-US" sz="2400" kern="1200" dirty="0">
                <a:solidFill>
                  <a:schemeClr val="accent2"/>
                </a:solidFill>
                <a:latin typeface="+mj-lt"/>
                <a:ea typeface="+mj-ea"/>
                <a:cs typeface="+mj-cs"/>
              </a:defRPr>
            </a:lvl1pPr>
          </a:lstStyle>
          <a:p>
            <a:pPr lvl="0"/>
            <a:r>
              <a:rPr lang="en-US"/>
              <a:t>Click to edit Master text styles</a:t>
            </a:r>
          </a:p>
        </p:txBody>
      </p:sp>
      <p:sp>
        <p:nvSpPr>
          <p:cNvPr id="8" name="Text Placeholder 7">
            <a:extLst>
              <a:ext uri="{FF2B5EF4-FFF2-40B4-BE49-F238E27FC236}">
                <a16:creationId xmlns:a16="http://schemas.microsoft.com/office/drawing/2014/main" id="{50918589-03C7-9D12-7CE8-F1EDC72B9C74}"/>
              </a:ext>
            </a:extLst>
          </p:cNvPr>
          <p:cNvSpPr>
            <a:spLocks noGrp="1"/>
          </p:cNvSpPr>
          <p:nvPr>
            <p:ph type="body" sz="quarter" idx="12"/>
          </p:nvPr>
        </p:nvSpPr>
        <p:spPr>
          <a:xfrm>
            <a:off x="1524000" y="6355533"/>
            <a:ext cx="9839325" cy="502467"/>
          </a:xfrm>
        </p:spPr>
        <p:txBody>
          <a:bodyPr/>
          <a:lstStyle>
            <a:lvl1pPr marL="0" indent="0" algn="l" defTabSz="914400" rtl="0" eaLnBrk="1" latinLnBrk="0" hangingPunct="1">
              <a:buNone/>
              <a:defRPr lang="en-US" sz="1200" kern="1200" dirty="0">
                <a:solidFill>
                  <a:schemeClr val="tx2"/>
                </a:solidFill>
                <a:latin typeface="+mn-lt"/>
                <a:ea typeface="+mn-ea"/>
                <a:cs typeface="+mn-cs"/>
              </a:defRPr>
            </a:lvl1pPr>
          </a:lstStyle>
          <a:p>
            <a:pPr lvl="0"/>
            <a:endParaRPr lang="en-US"/>
          </a:p>
        </p:txBody>
      </p:sp>
    </p:spTree>
    <p:extLst>
      <p:ext uri="{BB962C8B-B14F-4D97-AF65-F5344CB8AC3E}">
        <p14:creationId xmlns:p14="http://schemas.microsoft.com/office/powerpoint/2010/main" val="1353945670"/>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2062B1-0AC8-4A60-955D-F8D05673157E}"/>
              </a:ext>
            </a:extLst>
          </p:cNvPr>
          <p:cNvSpPr>
            <a:spLocks noGrp="1"/>
          </p:cNvSpPr>
          <p:nvPr>
            <p:ph type="dt" sz="half" idx="10"/>
          </p:nvPr>
        </p:nvSpPr>
        <p:spPr/>
        <p:txBody>
          <a:bodyPr/>
          <a:lstStyle>
            <a:lvl1pPr>
              <a:defRPr/>
            </a:lvl1pPr>
          </a:lstStyle>
          <a:p>
            <a:fld id="{123C0024-9007-4AD1-8F00-24259445442F}" type="datetimeFigureOut">
              <a:rPr lang="en-US" altLang="en-US"/>
              <a:pPr/>
              <a:t>5/13/2026</a:t>
            </a:fld>
            <a:endParaRPr lang="en-US" altLang="en-US"/>
          </a:p>
        </p:txBody>
      </p:sp>
      <p:sp>
        <p:nvSpPr>
          <p:cNvPr id="5" name="Footer Placeholder 4">
            <a:extLst>
              <a:ext uri="{FF2B5EF4-FFF2-40B4-BE49-F238E27FC236}">
                <a16:creationId xmlns:a16="http://schemas.microsoft.com/office/drawing/2014/main" id="{E667F9A9-8BC1-4375-9711-6A12C54D9E6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8DFB88C-3C12-4E56-A235-BB2A66B2DBC5}"/>
              </a:ext>
            </a:extLst>
          </p:cNvPr>
          <p:cNvSpPr>
            <a:spLocks noGrp="1"/>
          </p:cNvSpPr>
          <p:nvPr>
            <p:ph type="sldNum" sz="quarter" idx="12"/>
          </p:nvPr>
        </p:nvSpPr>
        <p:spPr/>
        <p:txBody>
          <a:bodyPr/>
          <a:lstStyle>
            <a:lvl1pPr>
              <a:defRPr/>
            </a:lvl1pPr>
          </a:lstStyle>
          <a:p>
            <a:fld id="{79EC4050-3F6D-403B-A84F-CF68B606BA02}" type="slidenum">
              <a:rPr lang="en-US" altLang="en-US"/>
              <a:pPr/>
              <a:t>‹#›</a:t>
            </a:fld>
            <a:endParaRPr lang="en-US" altLang="en-US"/>
          </a:p>
        </p:txBody>
      </p:sp>
    </p:spTree>
    <p:extLst>
      <p:ext uri="{BB962C8B-B14F-4D97-AF65-F5344CB8AC3E}">
        <p14:creationId xmlns:p14="http://schemas.microsoft.com/office/powerpoint/2010/main" val="27178765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a:lum/>
            <a:extLst>
              <a:ext uri="{96DAC541-7B7A-43D3-8B79-37D633B846F1}">
                <asvg:svgBlip xmlns:asvg="http://schemas.microsoft.com/office/drawing/2016/SVG/main" r:embed="rId2"/>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0E013-5158-5A9B-A822-F768D74B10EC}"/>
              </a:ext>
            </a:extLst>
          </p:cNvPr>
          <p:cNvSpPr>
            <a:spLocks noGrp="1"/>
          </p:cNvSpPr>
          <p:nvPr>
            <p:ph type="ctrTitle"/>
          </p:nvPr>
        </p:nvSpPr>
        <p:spPr>
          <a:xfrm>
            <a:off x="1524000" y="1349375"/>
            <a:ext cx="9144000" cy="2160588"/>
          </a:xfrm>
          <a:prstGeom prst="rect">
            <a:avLst/>
          </a:prstGeom>
        </p:spPr>
        <p:txBody>
          <a:bodyPr anchor="b"/>
          <a:lstStyle>
            <a:lvl1pPr algn="l">
              <a:defRPr lang="en-US" sz="4800" kern="1200" dirty="0">
                <a:solidFill>
                  <a:schemeClr val="bg1"/>
                </a:solidFill>
                <a:latin typeface="+mj-lt"/>
                <a:ea typeface="+mj-ea"/>
                <a:cs typeface="+mj-cs"/>
              </a:defRPr>
            </a:lvl1pPr>
          </a:lstStyle>
          <a:p>
            <a:endParaRPr lang="en-US"/>
          </a:p>
        </p:txBody>
      </p:sp>
      <p:sp>
        <p:nvSpPr>
          <p:cNvPr id="3" name="Subtitle 2">
            <a:extLst>
              <a:ext uri="{FF2B5EF4-FFF2-40B4-BE49-F238E27FC236}">
                <a16:creationId xmlns:a16="http://schemas.microsoft.com/office/drawing/2014/main" id="{6931DDD6-7F3D-ABDD-A02B-927B112F9828}"/>
              </a:ext>
            </a:extLst>
          </p:cNvPr>
          <p:cNvSpPr>
            <a:spLocks noGrp="1"/>
          </p:cNvSpPr>
          <p:nvPr>
            <p:ph type="subTitle" idx="1" hasCustomPrompt="1"/>
          </p:nvPr>
        </p:nvSpPr>
        <p:spPr>
          <a:xfrm>
            <a:off x="1524000" y="4009439"/>
            <a:ext cx="9144000" cy="1655762"/>
          </a:xfrm>
          <a:prstGeom prst="rect">
            <a:avLst/>
          </a:prstGeom>
        </p:spPr>
        <p:txBody>
          <a:bodyPr/>
          <a:lstStyle>
            <a:lvl1pPr marL="0" indent="0" algn="l" defTabSz="914400" rtl="0" eaLnBrk="1" latinLnBrk="0" hangingPunct="1">
              <a:buNone/>
              <a:defRPr lang="en-US" sz="2000" kern="1200" dirty="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Faculty information</a:t>
            </a:r>
          </a:p>
        </p:txBody>
      </p:sp>
      <p:pic>
        <p:nvPicPr>
          <p:cNvPr id="14" name="Picture 13" descr="A picture containing text, clipart&#10;&#10;Description automatically generated">
            <a:extLst>
              <a:ext uri="{FF2B5EF4-FFF2-40B4-BE49-F238E27FC236}">
                <a16:creationId xmlns:a16="http://schemas.microsoft.com/office/drawing/2014/main" id="{96AB8805-91A4-2437-933E-BB409F787B3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51802" y="6097896"/>
            <a:ext cx="1517583" cy="422299"/>
          </a:xfrm>
          <a:prstGeom prst="rect">
            <a:avLst/>
          </a:prstGeom>
        </p:spPr>
      </p:pic>
    </p:spTree>
    <p:extLst>
      <p:ext uri="{BB962C8B-B14F-4D97-AF65-F5344CB8AC3E}">
        <p14:creationId xmlns:p14="http://schemas.microsoft.com/office/powerpoint/2010/main" val="3742472675"/>
      </p:ext>
    </p:extLst>
  </p:cSld>
  <p:clrMapOvr>
    <a:masterClrMapping/>
  </p:clrMapOvr>
  <p:extLst>
    <p:ext uri="{DCECCB84-F9BA-43D5-87BE-67443E8EF086}">
      <p15:sldGuideLst xmlns:p15="http://schemas.microsoft.com/office/powerpoint/2012/main">
        <p15:guide id="1" orient="horz" pos="252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Chapter">
    <p:bg>
      <p:bgPr>
        <a:blipFill dpi="0" rotWithShape="1">
          <a:blip>
            <a:lum/>
            <a:extLst>
              <a:ext uri="{96DAC541-7B7A-43D3-8B79-37D633B846F1}">
                <asvg:svgBlip xmlns:asvg="http://schemas.microsoft.com/office/drawing/2016/SVG/main" r:embed="rId2"/>
              </a:ext>
            </a:extLst>
          </a:blip>
          <a:srcRect/>
          <a:stretch>
            <a:fillRect l="2000" t="3000" r="2000" b="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68720-71BB-FAE4-37E7-34A88BAB4392}"/>
              </a:ext>
            </a:extLst>
          </p:cNvPr>
          <p:cNvSpPr>
            <a:spLocks noGrp="1"/>
          </p:cNvSpPr>
          <p:nvPr>
            <p:ph type="title"/>
          </p:nvPr>
        </p:nvSpPr>
        <p:spPr>
          <a:xfrm>
            <a:off x="847253" y="2556473"/>
            <a:ext cx="10515600" cy="1745054"/>
          </a:xfrm>
        </p:spPr>
        <p:txBody>
          <a:bodyPr anchor="ctr"/>
          <a:lstStyle>
            <a:lvl1pPr>
              <a:defRPr sz="4800"/>
            </a:lvl1pPr>
          </a:lstStyle>
          <a:p>
            <a:r>
              <a:rPr lang="en-US"/>
              <a:t>Click to edit Master title style</a:t>
            </a:r>
          </a:p>
        </p:txBody>
      </p:sp>
    </p:spTree>
    <p:extLst>
      <p:ext uri="{BB962C8B-B14F-4D97-AF65-F5344CB8AC3E}">
        <p14:creationId xmlns:p14="http://schemas.microsoft.com/office/powerpoint/2010/main" val="11660197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3A20F-0779-5A24-7467-45F6365976F4}"/>
              </a:ext>
            </a:extLst>
          </p:cNvPr>
          <p:cNvSpPr>
            <a:spLocks noGrp="1"/>
          </p:cNvSpPr>
          <p:nvPr>
            <p:ph type="title"/>
          </p:nvPr>
        </p:nvSpPr>
        <p:spPr>
          <a:xfrm>
            <a:off x="847253" y="202166"/>
            <a:ext cx="10515600" cy="1143000"/>
          </a:xfrm>
          <a:prstGeom prst="rect">
            <a:avLst/>
          </a:prstGeom>
        </p:spPr>
        <p:txBody>
          <a:bodyPr/>
          <a:lstStyle>
            <a:lvl1pPr>
              <a:defRPr/>
            </a:lvl1pPr>
          </a:lstStyle>
          <a:p>
            <a:r>
              <a:rPr lang="en-US"/>
              <a:t>Click to edit Master title style</a:t>
            </a:r>
          </a:p>
        </p:txBody>
      </p:sp>
      <p:sp>
        <p:nvSpPr>
          <p:cNvPr id="3" name="Content Placeholder 2">
            <a:extLst>
              <a:ext uri="{FF2B5EF4-FFF2-40B4-BE49-F238E27FC236}">
                <a16:creationId xmlns:a16="http://schemas.microsoft.com/office/drawing/2014/main" id="{F04FB7AA-0245-8D60-6E48-228339F75453}"/>
              </a:ext>
            </a:extLst>
          </p:cNvPr>
          <p:cNvSpPr>
            <a:spLocks noGrp="1"/>
          </p:cNvSpPr>
          <p:nvPr>
            <p:ph idx="1"/>
          </p:nvPr>
        </p:nvSpPr>
        <p:spPr>
          <a:xfrm>
            <a:off x="1533053" y="2066452"/>
            <a:ext cx="9829800" cy="4119563"/>
          </a:xfrm>
          <a:prstGeom prst="rect">
            <a:avLst/>
          </a:prstGeom>
        </p:spPr>
        <p:txBody>
          <a:bodyPr/>
          <a:lstStyle>
            <a:lvl1pPr>
              <a:buClr>
                <a:schemeClr val="accent2"/>
              </a:buClr>
              <a:defRPr>
                <a:solidFill>
                  <a:schemeClr val="tx2"/>
                </a:solidFill>
              </a:defRPr>
            </a:lvl1pPr>
            <a:lvl2pPr>
              <a:buClr>
                <a:schemeClr val="accent2"/>
              </a:buClr>
              <a:defRPr>
                <a:solidFill>
                  <a:schemeClr val="tx2"/>
                </a:solidFill>
              </a:defRPr>
            </a:lvl2pPr>
            <a:lvl3pPr>
              <a:buClr>
                <a:schemeClr val="accent2"/>
              </a:buClr>
              <a:defRPr>
                <a:solidFill>
                  <a:schemeClr val="tx2"/>
                </a:solidFill>
              </a:defRPr>
            </a:lvl3pPr>
            <a:lvl4pPr>
              <a:buClr>
                <a:schemeClr val="accent2"/>
              </a:buClr>
              <a:defRPr>
                <a:solidFill>
                  <a:schemeClr val="tx2"/>
                </a:solidFill>
              </a:defRPr>
            </a:lvl4pPr>
          </a:lstStyle>
          <a:p>
            <a:pPr marL="228600" marR="0" lvl="0" indent="-228600" algn="l" defTabSz="914400" rtl="0" eaLnBrk="1" fontAlgn="auto" latinLnBrk="0" hangingPunct="1">
              <a:lnSpc>
                <a:spcPct val="100000"/>
              </a:lnSpc>
              <a:spcBef>
                <a:spcPts val="1000"/>
              </a:spcBef>
              <a:spcAft>
                <a:spcPts val="0"/>
              </a:spcAft>
              <a:buClr>
                <a:srgbClr val="35416F"/>
              </a:buClr>
              <a:buSzTx/>
              <a:buFont typeface="Arial" panose="020B0604020202020204" pitchFamily="34" charset="0"/>
              <a:buChar char="•"/>
              <a:tabLst/>
              <a:defRPr/>
            </a:pPr>
            <a:r>
              <a:rPr kumimoji="0" lang="en-US" sz="2200" b="0" i="0" u="none" strike="noStrike" kern="1200" cap="none" spc="0" normalizeH="0" baseline="0" noProof="0">
                <a:ln>
                  <a:noFill/>
                </a:ln>
                <a:solidFill>
                  <a:srgbClr val="404040"/>
                </a:solidFill>
                <a:effectLst/>
                <a:uLnTx/>
                <a:uFillTx/>
                <a:latin typeface="Calibri Light"/>
                <a:ea typeface="+mn-ea"/>
                <a:cs typeface="+mn-cs"/>
              </a:rPr>
              <a:t>Click to edit Master text styles</a:t>
            </a:r>
          </a:p>
          <a:p>
            <a:pPr marL="685800" marR="0" lvl="1" indent="-228600" algn="l" defTabSz="914400" rtl="0" eaLnBrk="1" fontAlgn="auto" latinLnBrk="0" hangingPunct="1">
              <a:lnSpc>
                <a:spcPct val="100000"/>
              </a:lnSpc>
              <a:spcBef>
                <a:spcPts val="500"/>
              </a:spcBef>
              <a:spcAft>
                <a:spcPts val="0"/>
              </a:spcAft>
              <a:buClr>
                <a:srgbClr val="35416F"/>
              </a:buClr>
              <a:buSzTx/>
              <a:buFont typeface="Arial" panose="020B0604020202020204" pitchFamily="34" charset="0"/>
              <a:buChar char="•"/>
              <a:tabLst/>
              <a:defRPr/>
            </a:pPr>
            <a:r>
              <a:rPr kumimoji="0" lang="en-US" sz="2000" b="0" i="0" u="none" strike="noStrike" kern="1200" cap="none" spc="0" normalizeH="0" baseline="0" noProof="0">
                <a:ln>
                  <a:noFill/>
                </a:ln>
                <a:solidFill>
                  <a:srgbClr val="404040"/>
                </a:solidFill>
                <a:effectLst/>
                <a:uLnTx/>
                <a:uFillTx/>
                <a:latin typeface="Calibri Light"/>
                <a:ea typeface="+mn-ea"/>
                <a:cs typeface="+mn-cs"/>
              </a:rPr>
              <a:t>Second level</a:t>
            </a:r>
          </a:p>
          <a:p>
            <a:pPr marL="1144587" marR="0" lvl="2" indent="-228600" algn="l" defTabSz="914400" rtl="0" eaLnBrk="1" fontAlgn="auto" latinLnBrk="0" hangingPunct="1">
              <a:lnSpc>
                <a:spcPct val="100000"/>
              </a:lnSpc>
              <a:spcBef>
                <a:spcPts val="500"/>
              </a:spcBef>
              <a:spcAft>
                <a:spcPts val="0"/>
              </a:spcAft>
              <a:buClr>
                <a:srgbClr val="35416F"/>
              </a:buClr>
              <a:buSzTx/>
              <a:buFont typeface="Arial" panose="020B0604020202020204" pitchFamily="34" charset="0"/>
              <a:buChar char="•"/>
              <a:tabLst/>
              <a:defRPr/>
            </a:pPr>
            <a:r>
              <a:rPr kumimoji="0" lang="en-US" sz="2000" b="0" i="0" u="none" strike="noStrike" kern="1200" cap="none" spc="0" normalizeH="0" baseline="0" noProof="0">
                <a:ln>
                  <a:noFill/>
                </a:ln>
                <a:solidFill>
                  <a:srgbClr val="404040"/>
                </a:solidFill>
                <a:effectLst/>
                <a:uLnTx/>
                <a:uFillTx/>
                <a:latin typeface="Calibri Light"/>
                <a:ea typeface="+mn-ea"/>
                <a:cs typeface="+mn-cs"/>
              </a:rPr>
              <a:t>Third level</a:t>
            </a:r>
          </a:p>
          <a:p>
            <a:pPr marL="1600200" marR="0" lvl="3" indent="-228600" algn="l" defTabSz="914400" rtl="0" eaLnBrk="1" fontAlgn="auto" latinLnBrk="0" hangingPunct="1">
              <a:lnSpc>
                <a:spcPct val="100000"/>
              </a:lnSpc>
              <a:spcBef>
                <a:spcPts val="500"/>
              </a:spcBef>
              <a:spcAft>
                <a:spcPts val="0"/>
              </a:spcAft>
              <a:buClr>
                <a:srgbClr val="35416F"/>
              </a:buClr>
              <a:buSzTx/>
              <a:buFont typeface="Arial" panose="020B0604020202020204" pitchFamily="34" charset="0"/>
              <a:buChar char="•"/>
              <a:tabLst/>
              <a:defRPr/>
            </a:pPr>
            <a:r>
              <a:rPr kumimoji="0" lang="en-US" sz="2000" b="0" i="0" u="none" strike="noStrike" kern="1200" cap="none" spc="0" normalizeH="0" baseline="0" noProof="0">
                <a:ln>
                  <a:noFill/>
                </a:ln>
                <a:solidFill>
                  <a:srgbClr val="404040"/>
                </a:solidFill>
                <a:effectLst/>
                <a:uLnTx/>
                <a:uFillTx/>
                <a:latin typeface="Calibri Light"/>
                <a:ea typeface="+mn-ea"/>
                <a:cs typeface="+mn-cs"/>
              </a:rPr>
              <a:t>Fourth level</a:t>
            </a:r>
          </a:p>
        </p:txBody>
      </p:sp>
      <p:sp>
        <p:nvSpPr>
          <p:cNvPr id="6" name="Text Placeholder 5">
            <a:extLst>
              <a:ext uri="{FF2B5EF4-FFF2-40B4-BE49-F238E27FC236}">
                <a16:creationId xmlns:a16="http://schemas.microsoft.com/office/drawing/2014/main" id="{3631641E-A96E-D9A4-FA09-5722719AEC92}"/>
              </a:ext>
            </a:extLst>
          </p:cNvPr>
          <p:cNvSpPr>
            <a:spLocks noGrp="1"/>
          </p:cNvSpPr>
          <p:nvPr>
            <p:ph type="body" sz="quarter" idx="10"/>
          </p:nvPr>
        </p:nvSpPr>
        <p:spPr>
          <a:xfrm>
            <a:off x="1524000" y="6355532"/>
            <a:ext cx="9829800" cy="502467"/>
          </a:xfrm>
        </p:spPr>
        <p:txBody>
          <a:bodyPr/>
          <a:lstStyle>
            <a:lvl1pPr marL="0" indent="0">
              <a:buNone/>
              <a:defRPr lang="en-US" sz="1200" kern="1200" dirty="0">
                <a:solidFill>
                  <a:schemeClr val="tx2"/>
                </a:solidFill>
                <a:latin typeface="+mn-lt"/>
                <a:ea typeface="+mn-ea"/>
                <a:cs typeface="+mn-cs"/>
              </a:defRPr>
            </a:lvl1pPr>
          </a:lstStyle>
          <a:p>
            <a:pPr marL="0" lvl="0" indent="0" algn="l" defTabSz="914400" rtl="0" eaLnBrk="1" latinLnBrk="0" hangingPunct="1">
              <a:lnSpc>
                <a:spcPct val="100000"/>
              </a:lnSpc>
              <a:spcBef>
                <a:spcPts val="1000"/>
              </a:spcBef>
              <a:spcAft>
                <a:spcPts val="0"/>
              </a:spcAft>
              <a:buClr>
                <a:schemeClr val="accent2"/>
              </a:buClr>
              <a:buFont typeface="Arial" panose="020B0604020202020204" pitchFamily="34" charset="0"/>
              <a:buNone/>
            </a:pPr>
            <a:endParaRPr lang="en-US"/>
          </a:p>
        </p:txBody>
      </p:sp>
    </p:spTree>
    <p:extLst>
      <p:ext uri="{BB962C8B-B14F-4D97-AF65-F5344CB8AC3E}">
        <p14:creationId xmlns:p14="http://schemas.microsoft.com/office/powerpoint/2010/main" val="599684370"/>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ub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6A897-EEAC-7167-7DE6-3A2F1C959766}"/>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1D2D4354-854A-DF61-92A4-0558B345E806}"/>
              </a:ext>
            </a:extLst>
          </p:cNvPr>
          <p:cNvSpPr>
            <a:spLocks noGrp="1"/>
          </p:cNvSpPr>
          <p:nvPr>
            <p:ph type="body" sz="quarter" idx="10"/>
          </p:nvPr>
        </p:nvSpPr>
        <p:spPr>
          <a:xfrm>
            <a:off x="1524000" y="2353844"/>
            <a:ext cx="9829800" cy="3892970"/>
          </a:xfrm>
        </p:spPr>
        <p:txBody>
          <a:bodyPr/>
          <a:lstStyle>
            <a:lvl1pPr>
              <a:buClr>
                <a:schemeClr val="accent2"/>
              </a:buClr>
              <a:defRPr>
                <a:solidFill>
                  <a:schemeClr val="tx2"/>
                </a:solidFill>
              </a:defRPr>
            </a:lvl1pPr>
            <a:lvl2pPr>
              <a:buClr>
                <a:schemeClr val="accent2"/>
              </a:buClr>
              <a:defRPr>
                <a:solidFill>
                  <a:schemeClr val="tx2"/>
                </a:solidFill>
              </a:defRPr>
            </a:lvl2pPr>
            <a:lvl4pPr>
              <a:buClr>
                <a:schemeClr val="accent2"/>
              </a:buClr>
              <a:defRPr>
                <a:solidFill>
                  <a:schemeClr val="tx2"/>
                </a:solidFill>
              </a:defRPr>
            </a:lvl4pPr>
          </a:lstStyle>
          <a:p>
            <a:pPr lvl="0"/>
            <a:r>
              <a:rPr lang="en-US"/>
              <a:t>Click to edit Master text styles</a:t>
            </a:r>
          </a:p>
          <a:p>
            <a:pPr lvl="1"/>
            <a:r>
              <a:rPr lang="en-US"/>
              <a:t>Second level</a:t>
            </a:r>
          </a:p>
          <a:p>
            <a:pPr lvl="3"/>
            <a:r>
              <a:rPr lang="en-US"/>
              <a:t>Third level</a:t>
            </a:r>
          </a:p>
        </p:txBody>
      </p:sp>
      <p:sp>
        <p:nvSpPr>
          <p:cNvPr id="6" name="Text Placeholder 5">
            <a:extLst>
              <a:ext uri="{FF2B5EF4-FFF2-40B4-BE49-F238E27FC236}">
                <a16:creationId xmlns:a16="http://schemas.microsoft.com/office/drawing/2014/main" id="{4A96A187-AF34-27CA-314E-8EBC3D90E1D9}"/>
              </a:ext>
            </a:extLst>
          </p:cNvPr>
          <p:cNvSpPr>
            <a:spLocks noGrp="1"/>
          </p:cNvSpPr>
          <p:nvPr>
            <p:ph type="body" sz="quarter" idx="11"/>
          </p:nvPr>
        </p:nvSpPr>
        <p:spPr>
          <a:xfrm>
            <a:off x="838200" y="1647730"/>
            <a:ext cx="10525125" cy="407349"/>
          </a:xfrm>
        </p:spPr>
        <p:txBody>
          <a:bodyPr/>
          <a:lstStyle>
            <a:lvl1pPr marL="0" indent="0" algn="ctr">
              <a:buNone/>
              <a:defRPr lang="en-US" sz="2400" kern="1200" dirty="0">
                <a:solidFill>
                  <a:schemeClr val="accent2"/>
                </a:solidFill>
                <a:latin typeface="+mj-lt"/>
                <a:ea typeface="+mj-ea"/>
                <a:cs typeface="+mj-cs"/>
              </a:defRPr>
            </a:lvl1pPr>
          </a:lstStyle>
          <a:p>
            <a:pPr lvl="0"/>
            <a:r>
              <a:rPr lang="en-US"/>
              <a:t>Click to edit Master text styles</a:t>
            </a:r>
          </a:p>
        </p:txBody>
      </p:sp>
      <p:sp>
        <p:nvSpPr>
          <p:cNvPr id="8" name="Text Placeholder 7">
            <a:extLst>
              <a:ext uri="{FF2B5EF4-FFF2-40B4-BE49-F238E27FC236}">
                <a16:creationId xmlns:a16="http://schemas.microsoft.com/office/drawing/2014/main" id="{50918589-03C7-9D12-7CE8-F1EDC72B9C74}"/>
              </a:ext>
            </a:extLst>
          </p:cNvPr>
          <p:cNvSpPr>
            <a:spLocks noGrp="1"/>
          </p:cNvSpPr>
          <p:nvPr>
            <p:ph type="body" sz="quarter" idx="12"/>
          </p:nvPr>
        </p:nvSpPr>
        <p:spPr>
          <a:xfrm>
            <a:off x="1524000" y="6355533"/>
            <a:ext cx="9839325" cy="502467"/>
          </a:xfrm>
        </p:spPr>
        <p:txBody>
          <a:bodyPr/>
          <a:lstStyle>
            <a:lvl1pPr marL="0" indent="0" algn="l" defTabSz="914400" rtl="0" eaLnBrk="1" latinLnBrk="0" hangingPunct="1">
              <a:buNone/>
              <a:defRPr lang="en-US" sz="1200" kern="1200" dirty="0">
                <a:solidFill>
                  <a:schemeClr val="tx2"/>
                </a:solidFill>
                <a:latin typeface="+mn-lt"/>
                <a:ea typeface="+mn-ea"/>
                <a:cs typeface="+mn-cs"/>
              </a:defRPr>
            </a:lvl1pPr>
          </a:lstStyle>
          <a:p>
            <a:pPr lvl="0"/>
            <a:endParaRPr lang="en-US"/>
          </a:p>
        </p:txBody>
      </p:sp>
    </p:spTree>
    <p:extLst>
      <p:ext uri="{BB962C8B-B14F-4D97-AF65-F5344CB8AC3E}">
        <p14:creationId xmlns:p14="http://schemas.microsoft.com/office/powerpoint/2010/main" val="1833878476"/>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atient Cas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7B89-8370-5708-965C-BD3ADFEDFED0}"/>
              </a:ext>
            </a:extLst>
          </p:cNvPr>
          <p:cNvSpPr>
            <a:spLocks noGrp="1"/>
          </p:cNvSpPr>
          <p:nvPr>
            <p:ph type="title"/>
          </p:nvPr>
        </p:nvSpPr>
        <p:spPr>
          <a:xfrm>
            <a:off x="6096000" y="452669"/>
            <a:ext cx="5600700" cy="688064"/>
          </a:xfrm>
        </p:spPr>
        <p:txBody>
          <a:bodyPr/>
          <a:lstStyle>
            <a:lvl1pPr>
              <a:defRPr/>
            </a:lvl1pPr>
          </a:lstStyle>
          <a:p>
            <a:r>
              <a:rPr lang="en-US"/>
              <a:t>Click to edit Master title</a:t>
            </a:r>
          </a:p>
        </p:txBody>
      </p:sp>
      <p:sp>
        <p:nvSpPr>
          <p:cNvPr id="4" name="Picture Placeholder 3">
            <a:extLst>
              <a:ext uri="{FF2B5EF4-FFF2-40B4-BE49-F238E27FC236}">
                <a16:creationId xmlns:a16="http://schemas.microsoft.com/office/drawing/2014/main" id="{64F3EB6E-E365-2D8B-0B4B-923B2214F8E0}"/>
              </a:ext>
            </a:extLst>
          </p:cNvPr>
          <p:cNvSpPr>
            <a:spLocks noGrp="1"/>
          </p:cNvSpPr>
          <p:nvPr>
            <p:ph type="pic" sz="quarter" idx="10"/>
          </p:nvPr>
        </p:nvSpPr>
        <p:spPr>
          <a:xfrm>
            <a:off x="0" y="0"/>
            <a:ext cx="5649361" cy="6858000"/>
          </a:xfrm>
        </p:spPr>
        <p:txBody>
          <a:bodyPr/>
          <a:lstStyle/>
          <a:p>
            <a:endParaRPr lang="en-US"/>
          </a:p>
        </p:txBody>
      </p:sp>
      <p:sp>
        <p:nvSpPr>
          <p:cNvPr id="8" name="Text Placeholder 7">
            <a:extLst>
              <a:ext uri="{FF2B5EF4-FFF2-40B4-BE49-F238E27FC236}">
                <a16:creationId xmlns:a16="http://schemas.microsoft.com/office/drawing/2014/main" id="{A4B14622-2B1E-845E-955C-AD9255159C25}"/>
              </a:ext>
            </a:extLst>
          </p:cNvPr>
          <p:cNvSpPr>
            <a:spLocks noGrp="1"/>
          </p:cNvSpPr>
          <p:nvPr>
            <p:ph type="body" sz="quarter" idx="11"/>
          </p:nvPr>
        </p:nvSpPr>
        <p:spPr>
          <a:xfrm>
            <a:off x="6096000" y="1946495"/>
            <a:ext cx="5600700" cy="4703273"/>
          </a:xfrm>
        </p:spPr>
        <p:txBody>
          <a:bodyPr/>
          <a:lstStyle>
            <a:lvl2pPr>
              <a:buClr>
                <a:schemeClr val="accent2"/>
              </a:buClr>
              <a:defRPr>
                <a:solidFill>
                  <a:schemeClr val="tx2"/>
                </a:solidFill>
              </a:defRPr>
            </a:lvl2pPr>
            <a:lvl3pPr>
              <a:buClr>
                <a:schemeClr val="accent2"/>
              </a:buClr>
              <a:defRPr>
                <a:solidFill>
                  <a:schemeClr val="tx2"/>
                </a:solidFill>
              </a:defRPr>
            </a:lvl3pPr>
            <a:lvl4pPr>
              <a:buClr>
                <a:schemeClr val="accent2"/>
              </a:buClr>
              <a:defRPr>
                <a:solidFill>
                  <a:schemeClr val="tx2"/>
                </a:solidFill>
              </a:defRPr>
            </a:lvl4pPr>
            <a:lvl5pPr marL="1601788" indent="-228600">
              <a:buClr>
                <a:schemeClr val="accent2"/>
              </a:buClr>
              <a:defRPr sz="2000">
                <a:solidFill>
                  <a:schemeClr val="tx2"/>
                </a:solidFill>
              </a:defRPr>
            </a:lvl5pPr>
          </a:lstStyle>
          <a:p>
            <a:pPr lvl="0"/>
            <a:r>
              <a:rPr lang="en-US"/>
              <a:t>Click to edit Master text styles</a:t>
            </a:r>
          </a:p>
          <a:p>
            <a:pPr lvl="1"/>
            <a:r>
              <a:rPr lang="en-US"/>
              <a:t>Second level</a:t>
            </a:r>
          </a:p>
          <a:p>
            <a:pPr lvl="3"/>
            <a:r>
              <a:rPr lang="en-US"/>
              <a:t>Third level</a:t>
            </a:r>
          </a:p>
          <a:p>
            <a:pPr lvl="4"/>
            <a:r>
              <a:rPr lang="en-US"/>
              <a:t>Fourth level</a:t>
            </a:r>
          </a:p>
        </p:txBody>
      </p:sp>
      <p:sp>
        <p:nvSpPr>
          <p:cNvPr id="10" name="Text Placeholder 9">
            <a:extLst>
              <a:ext uri="{FF2B5EF4-FFF2-40B4-BE49-F238E27FC236}">
                <a16:creationId xmlns:a16="http://schemas.microsoft.com/office/drawing/2014/main" id="{6E826E9D-BC9D-50DF-0DC8-FD74A5E1F372}"/>
              </a:ext>
            </a:extLst>
          </p:cNvPr>
          <p:cNvSpPr>
            <a:spLocks noGrp="1"/>
          </p:cNvSpPr>
          <p:nvPr>
            <p:ph type="body" sz="quarter" idx="12"/>
          </p:nvPr>
        </p:nvSpPr>
        <p:spPr>
          <a:xfrm>
            <a:off x="6096000" y="1040838"/>
            <a:ext cx="5600700" cy="479425"/>
          </a:xfrm>
        </p:spPr>
        <p:txBody>
          <a:bodyPr/>
          <a:lstStyle>
            <a:lvl1pPr marL="0" indent="0" algn="ctr">
              <a:buNone/>
              <a:defRPr lang="en-US" sz="2400" kern="1200" dirty="0">
                <a:solidFill>
                  <a:schemeClr val="accent2"/>
                </a:solidFill>
                <a:latin typeface="+mj-lt"/>
                <a:ea typeface="+mj-ea"/>
                <a:cs typeface="+mj-cs"/>
              </a:defRPr>
            </a:lvl1pPr>
          </a:lstStyle>
          <a:p>
            <a:pPr lvl="0"/>
            <a:r>
              <a:rPr lang="en-US"/>
              <a:t>Click to edit Master text styles</a:t>
            </a:r>
          </a:p>
        </p:txBody>
      </p:sp>
    </p:spTree>
    <p:extLst>
      <p:ext uri="{BB962C8B-B14F-4D97-AF65-F5344CB8AC3E}">
        <p14:creationId xmlns:p14="http://schemas.microsoft.com/office/powerpoint/2010/main" val="1343379025"/>
      </p:ext>
    </p:extLst>
  </p:cSld>
  <p:clrMapOvr>
    <a:masterClrMapping/>
  </p:clrMapOvr>
  <p:extLst>
    <p:ext uri="{DCECCB84-F9BA-43D5-87BE-67443E8EF086}">
      <p15:sldGuideLst xmlns:p15="http://schemas.microsoft.com/office/powerpoint/2012/main">
        <p15:guide id="1" pos="3840">
          <p15:clr>
            <a:srgbClr val="FBAE40"/>
          </p15:clr>
        </p15:guide>
        <p15:guide id="2" pos="7368">
          <p15:clr>
            <a:srgbClr val="FBAE40"/>
          </p15:clr>
        </p15:guide>
        <p15:guide id="3" orient="horz" pos="1224">
          <p15:clr>
            <a:srgbClr val="FBAE40"/>
          </p15:clr>
        </p15:guide>
        <p15:guide id="4" orient="horz" pos="96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AC48E-BAAE-6CBD-2325-018D9EAFE1C3}"/>
              </a:ext>
            </a:extLst>
          </p:cNvPr>
          <p:cNvSpPr>
            <a:spLocks noGrp="1"/>
          </p:cNvSpPr>
          <p:nvPr>
            <p:ph type="title"/>
          </p:nvPr>
        </p:nvSpPr>
        <p:spPr>
          <a:xfrm>
            <a:off x="839788" y="365126"/>
            <a:ext cx="10515600" cy="984250"/>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E161FB6-6BA4-C9FC-D179-617EE7CAC54F}"/>
              </a:ext>
            </a:extLst>
          </p:cNvPr>
          <p:cNvSpPr>
            <a:spLocks noGrp="1"/>
          </p:cNvSpPr>
          <p:nvPr>
            <p:ph type="body" idx="1"/>
          </p:nvPr>
        </p:nvSpPr>
        <p:spPr>
          <a:xfrm>
            <a:off x="839788" y="1681163"/>
            <a:ext cx="5157787" cy="823912"/>
          </a:xfrm>
          <a:prstGeom prst="rect">
            <a:avLst/>
          </a:prstGeom>
          <a:solidFill>
            <a:schemeClr val="accent2"/>
          </a:solidFill>
        </p:spPr>
        <p:txBody>
          <a:bodyPr anchor="ctr"/>
          <a:lstStyle>
            <a:lvl1pPr marL="0" indent="0" algn="ctr">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88E7136-F7DC-6E07-89D7-6D4B7466DEEB}"/>
              </a:ext>
            </a:extLst>
          </p:cNvPr>
          <p:cNvSpPr>
            <a:spLocks noGrp="1"/>
          </p:cNvSpPr>
          <p:nvPr>
            <p:ph sz="half" idx="2"/>
          </p:nvPr>
        </p:nvSpPr>
        <p:spPr>
          <a:xfrm>
            <a:off x="839788" y="2697933"/>
            <a:ext cx="5157787" cy="3491730"/>
          </a:xfrm>
          <a:prstGeom prst="rect">
            <a:avLst/>
          </a:prstGeom>
          <a:solidFill>
            <a:schemeClr val="bg2"/>
          </a:solidFill>
        </p:spPr>
        <p:txBody>
          <a:bodyPr/>
          <a:lstStyle>
            <a:lvl1pPr>
              <a:buClr>
                <a:schemeClr val="accent2"/>
              </a:buClr>
              <a:defRPr sz="2000">
                <a:solidFill>
                  <a:schemeClr val="tx2"/>
                </a:solidFill>
              </a:defRPr>
            </a:lvl1pPr>
            <a:lvl2pPr>
              <a:buClr>
                <a:schemeClr val="accent2"/>
              </a:buClr>
              <a:defRPr sz="2000">
                <a:solidFill>
                  <a:schemeClr val="tx2"/>
                </a:solidFill>
              </a:defRPr>
            </a:lvl2pPr>
            <a:lvl4pPr>
              <a:buClr>
                <a:schemeClr val="accent2"/>
              </a:buClr>
              <a:defRPr sz="2000">
                <a:solidFill>
                  <a:schemeClr val="tx2"/>
                </a:solidFill>
              </a:defRPr>
            </a:lvl4pPr>
          </a:lstStyle>
          <a:p>
            <a:pPr lvl="0"/>
            <a:r>
              <a:rPr lang="en-US"/>
              <a:t>Click to edit Master text styles</a:t>
            </a:r>
          </a:p>
          <a:p>
            <a:pPr lvl="1"/>
            <a:r>
              <a:rPr lang="en-US"/>
              <a:t>Second level</a:t>
            </a:r>
          </a:p>
          <a:p>
            <a:pPr lvl="3"/>
            <a:r>
              <a:rPr lang="en-US"/>
              <a:t>Third level</a:t>
            </a:r>
          </a:p>
        </p:txBody>
      </p:sp>
      <p:sp>
        <p:nvSpPr>
          <p:cNvPr id="5" name="Text Placeholder 4">
            <a:extLst>
              <a:ext uri="{FF2B5EF4-FFF2-40B4-BE49-F238E27FC236}">
                <a16:creationId xmlns:a16="http://schemas.microsoft.com/office/drawing/2014/main" id="{9F9EE3A4-1932-6ED7-8F91-B70743D0EF83}"/>
              </a:ext>
            </a:extLst>
          </p:cNvPr>
          <p:cNvSpPr>
            <a:spLocks noGrp="1"/>
          </p:cNvSpPr>
          <p:nvPr>
            <p:ph type="body" sz="quarter" idx="3"/>
          </p:nvPr>
        </p:nvSpPr>
        <p:spPr>
          <a:xfrm>
            <a:off x="6172200" y="1681163"/>
            <a:ext cx="5183188" cy="823912"/>
          </a:xfrm>
          <a:prstGeom prst="rect">
            <a:avLst/>
          </a:prstGeom>
          <a:solidFill>
            <a:schemeClr val="accent2"/>
          </a:solidFill>
        </p:spPr>
        <p:txBody>
          <a:bodyPr anchor="ctr"/>
          <a:lstStyle>
            <a:lvl1pPr marL="0" indent="0" algn="ctr">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86830AA-EE90-18F8-30C7-7EE26AA35B89}"/>
              </a:ext>
            </a:extLst>
          </p:cNvPr>
          <p:cNvSpPr>
            <a:spLocks noGrp="1"/>
          </p:cNvSpPr>
          <p:nvPr>
            <p:ph sz="quarter" idx="4"/>
          </p:nvPr>
        </p:nvSpPr>
        <p:spPr>
          <a:xfrm>
            <a:off x="6172200" y="2697933"/>
            <a:ext cx="5183188" cy="3491730"/>
          </a:xfrm>
          <a:prstGeom prst="rect">
            <a:avLst/>
          </a:prstGeom>
          <a:solidFill>
            <a:schemeClr val="bg2"/>
          </a:solidFill>
        </p:spPr>
        <p:txBody>
          <a:bodyPr/>
          <a:lstStyle>
            <a:lvl1pPr>
              <a:buClr>
                <a:schemeClr val="accent2"/>
              </a:buClr>
              <a:defRPr sz="2000">
                <a:solidFill>
                  <a:schemeClr val="tx2"/>
                </a:solidFill>
              </a:defRPr>
            </a:lvl1pPr>
            <a:lvl2pPr>
              <a:buClr>
                <a:schemeClr val="accent2"/>
              </a:buClr>
              <a:defRPr sz="2000">
                <a:solidFill>
                  <a:schemeClr val="tx2"/>
                </a:solidFill>
              </a:defRPr>
            </a:lvl2pPr>
            <a:lvl4pPr>
              <a:buClr>
                <a:schemeClr val="accent2"/>
              </a:buClr>
              <a:defRPr sz="2000">
                <a:solidFill>
                  <a:schemeClr val="tx2"/>
                </a:solidFill>
              </a:defRPr>
            </a:lvl4pPr>
          </a:lstStyle>
          <a:p>
            <a:pPr lvl="0"/>
            <a:r>
              <a:rPr lang="en-US"/>
              <a:t>Click to edit Master text styles</a:t>
            </a:r>
          </a:p>
          <a:p>
            <a:pPr lvl="1"/>
            <a:r>
              <a:rPr lang="en-US"/>
              <a:t>Second level</a:t>
            </a:r>
          </a:p>
          <a:p>
            <a:pPr lvl="3"/>
            <a:r>
              <a:rPr lang="en-US"/>
              <a:t>Third level</a:t>
            </a:r>
          </a:p>
        </p:txBody>
      </p:sp>
      <p:sp>
        <p:nvSpPr>
          <p:cNvPr id="9" name="Text Placeholder 8">
            <a:extLst>
              <a:ext uri="{FF2B5EF4-FFF2-40B4-BE49-F238E27FC236}">
                <a16:creationId xmlns:a16="http://schemas.microsoft.com/office/drawing/2014/main" id="{DCFF2934-702B-4974-7143-4A6DC567A41D}"/>
              </a:ext>
            </a:extLst>
          </p:cNvPr>
          <p:cNvSpPr>
            <a:spLocks noGrp="1"/>
          </p:cNvSpPr>
          <p:nvPr>
            <p:ph type="body" sz="quarter" idx="10"/>
          </p:nvPr>
        </p:nvSpPr>
        <p:spPr>
          <a:xfrm>
            <a:off x="839788" y="6354763"/>
            <a:ext cx="10514012" cy="503237"/>
          </a:xfrm>
        </p:spPr>
        <p:txBody>
          <a:bodyPr/>
          <a:lstStyle>
            <a:lvl1pPr marL="0" indent="0">
              <a:buNone/>
              <a:defRPr lang="en-US" sz="1200" kern="1200" dirty="0" smtClean="0">
                <a:solidFill>
                  <a:schemeClr val="tx2"/>
                </a:solidFill>
                <a:latin typeface="+mn-lt"/>
                <a:ea typeface="+mn-ea"/>
                <a:cs typeface="+mn-cs"/>
              </a:defRPr>
            </a:lvl1pPr>
          </a:lstStyle>
          <a:p>
            <a:pPr lvl="0"/>
            <a:endParaRPr lang="en-US"/>
          </a:p>
        </p:txBody>
      </p:sp>
    </p:spTree>
    <p:extLst>
      <p:ext uri="{BB962C8B-B14F-4D97-AF65-F5344CB8AC3E}">
        <p14:creationId xmlns:p14="http://schemas.microsoft.com/office/powerpoint/2010/main" val="3053427474"/>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ractical Ti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C7464-E153-68F6-40BE-2EAA045B93C1}"/>
              </a:ext>
            </a:extLst>
          </p:cNvPr>
          <p:cNvSpPr>
            <a:spLocks noGrp="1"/>
          </p:cNvSpPr>
          <p:nvPr>
            <p:ph type="title"/>
          </p:nvPr>
        </p:nvSpPr>
        <p:spPr>
          <a:xfrm>
            <a:off x="847253" y="208232"/>
            <a:ext cx="10506547" cy="1140734"/>
          </a:xfrm>
        </p:spPr>
        <p:txBody>
          <a:bodyPr/>
          <a:lstStyle>
            <a:lvl1pPr>
              <a:defRPr/>
            </a:lvl1pPr>
          </a:lstStyle>
          <a:p>
            <a:r>
              <a:rPr lang="en-US"/>
              <a:t>Click to edit Master title style</a:t>
            </a:r>
          </a:p>
        </p:txBody>
      </p:sp>
      <p:sp>
        <p:nvSpPr>
          <p:cNvPr id="5" name="Text Placeholder 4">
            <a:extLst>
              <a:ext uri="{FF2B5EF4-FFF2-40B4-BE49-F238E27FC236}">
                <a16:creationId xmlns:a16="http://schemas.microsoft.com/office/drawing/2014/main" id="{54646130-A0FB-F835-EE4A-757B90CE038E}"/>
              </a:ext>
            </a:extLst>
          </p:cNvPr>
          <p:cNvSpPr>
            <a:spLocks noGrp="1"/>
          </p:cNvSpPr>
          <p:nvPr>
            <p:ph type="body" sz="quarter" idx="10"/>
          </p:nvPr>
        </p:nvSpPr>
        <p:spPr>
          <a:xfrm>
            <a:off x="1523999" y="2057400"/>
            <a:ext cx="5865759" cy="3935994"/>
          </a:xfrm>
        </p:spPr>
        <p:txBody>
          <a:bodyPr/>
          <a:lstStyle>
            <a:lvl1pPr marL="0" indent="0">
              <a:buNone/>
              <a:defRPr/>
            </a:lvl1pPr>
            <a:lvl3pPr>
              <a:defRPr lang="en-US" sz="2000" kern="1200" dirty="0">
                <a:solidFill>
                  <a:schemeClr val="tx2"/>
                </a:solidFill>
                <a:latin typeface="+mn-lt"/>
                <a:ea typeface="+mn-ea"/>
                <a:cs typeface="+mn-cs"/>
              </a:defRPr>
            </a:lvl3pPr>
            <a:lvl4pPr>
              <a:buClr>
                <a:schemeClr val="accent2"/>
              </a:buClr>
              <a:tabLst>
                <a:tab pos="1882775" algn="l"/>
              </a:tabLst>
              <a:defRPr lang="en-US" sz="2000" kern="1200" dirty="0" smtClean="0">
                <a:solidFill>
                  <a:schemeClr val="tx2"/>
                </a:solidFill>
                <a:latin typeface="+mn-lt"/>
                <a:ea typeface="+mn-ea"/>
                <a:cs typeface="+mn-cs"/>
              </a:defRPr>
            </a:lvl4pPr>
            <a:lvl5pPr marL="1141413" indent="-228600">
              <a:defRPr lang="en-US" sz="2000" kern="1200" dirty="0" smtClean="0">
                <a:solidFill>
                  <a:schemeClr val="tx2"/>
                </a:solidFill>
                <a:latin typeface="+mn-lt"/>
                <a:ea typeface="+mn-ea"/>
                <a:cs typeface="+mn-cs"/>
              </a:defRPr>
            </a:lvl5pPr>
            <a:lvl6pPr marL="1711325" indent="-342900">
              <a:buClr>
                <a:schemeClr val="accent2"/>
              </a:buClr>
              <a:buFont typeface="Arial" panose="020B0604020202020204" pitchFamily="34" charset="0"/>
              <a:buChar char="•"/>
              <a:tabLst>
                <a:tab pos="2454275" algn="l"/>
              </a:tabLst>
              <a:defRPr lang="en-US" sz="2000" kern="1200" dirty="0" smtClean="0">
                <a:solidFill>
                  <a:schemeClr val="tx2"/>
                </a:solidFill>
                <a:latin typeface="+mn-lt"/>
                <a:ea typeface="+mn-ea"/>
                <a:cs typeface="+mn-cs"/>
              </a:defRPr>
            </a:lvl6pPr>
          </a:lstStyle>
          <a:p>
            <a:pPr lvl="0"/>
            <a:r>
              <a:rPr lang="en-US"/>
              <a:t>Click to edit Master text styles</a:t>
            </a:r>
          </a:p>
        </p:txBody>
      </p:sp>
      <p:pic>
        <p:nvPicPr>
          <p:cNvPr id="4" name="Picture 3" descr="A picture containing light, indoor&#10;&#10;Description automatically generated">
            <a:extLst>
              <a:ext uri="{FF2B5EF4-FFF2-40B4-BE49-F238E27FC236}">
                <a16:creationId xmlns:a16="http://schemas.microsoft.com/office/drawing/2014/main" id="{F84CF46D-64A3-7E6D-12FA-47965FC581A9}"/>
              </a:ext>
            </a:extLst>
          </p:cNvPr>
          <p:cNvPicPr>
            <a:picLocks noChangeAspect="1"/>
          </p:cNvPicPr>
          <p:nvPr userDrawn="1"/>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backgroundRemoval t="7838" b="89980" l="10000" r="90000">
                        <a14:foregroundMark x1="46242" y1="7838" x2="53273" y2="9333"/>
                      </a14:backgroundRemoval>
                    </a14:imgEffect>
                  </a14:imgLayer>
                </a14:imgProps>
              </a:ext>
              <a:ext uri="{28A0092B-C50C-407E-A947-70E740481C1C}">
                <a14:useLocalDpi xmlns:a14="http://schemas.microsoft.com/office/drawing/2010/main" val="0"/>
              </a:ext>
            </a:extLst>
          </a:blip>
          <a:stretch>
            <a:fillRect/>
          </a:stretch>
        </p:blipFill>
        <p:spPr>
          <a:xfrm>
            <a:off x="7389758" y="365125"/>
            <a:ext cx="3550917" cy="5325624"/>
          </a:xfrm>
          <a:prstGeom prst="rect">
            <a:avLst/>
          </a:prstGeom>
        </p:spPr>
      </p:pic>
    </p:spTree>
    <p:extLst>
      <p:ext uri="{BB962C8B-B14F-4D97-AF65-F5344CB8AC3E}">
        <p14:creationId xmlns:p14="http://schemas.microsoft.com/office/powerpoint/2010/main" val="42764659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linical Pearl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BE4BF-B5C5-605C-32D3-61174004EFF8}"/>
              </a:ext>
            </a:extLst>
          </p:cNvPr>
          <p:cNvSpPr>
            <a:spLocks noGrp="1"/>
          </p:cNvSpPr>
          <p:nvPr>
            <p:ph type="title"/>
          </p:nvPr>
        </p:nvSpPr>
        <p:spPr/>
        <p:txBody>
          <a:bodyPr/>
          <a:lstStyle>
            <a:lvl1pPr>
              <a:defRPr/>
            </a:lvl1pPr>
          </a:lstStyle>
          <a:p>
            <a:endParaRPr lang="en-US"/>
          </a:p>
        </p:txBody>
      </p:sp>
      <p:sp>
        <p:nvSpPr>
          <p:cNvPr id="3" name="Oval 2">
            <a:extLst>
              <a:ext uri="{FF2B5EF4-FFF2-40B4-BE49-F238E27FC236}">
                <a16:creationId xmlns:a16="http://schemas.microsoft.com/office/drawing/2014/main" id="{35FF5F94-A8AA-E5F5-0BF9-1539FCF891CD}"/>
              </a:ext>
            </a:extLst>
          </p:cNvPr>
          <p:cNvSpPr/>
          <p:nvPr userDrawn="1"/>
        </p:nvSpPr>
        <p:spPr>
          <a:xfrm>
            <a:off x="838200" y="2064121"/>
            <a:ext cx="3375025" cy="3230563"/>
          </a:xfrm>
          <a:prstGeom prst="ellipse">
            <a:avLst/>
          </a:prstGeom>
          <a:gradFill flip="none" rotWithShape="1">
            <a:gsLst>
              <a:gs pos="43000">
                <a:schemeClr val="bg1">
                  <a:lumMod val="95000"/>
                </a:schemeClr>
              </a:gs>
              <a:gs pos="0">
                <a:schemeClr val="accent1">
                  <a:lumMod val="0"/>
                  <a:lumOff val="100000"/>
                </a:schemeClr>
              </a:gs>
              <a:gs pos="100000">
                <a:schemeClr val="bg1">
                  <a:lumMod val="7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Pct val="119000"/>
              <a:buFontTx/>
              <a:buNone/>
              <a:tabLst/>
              <a:defRPr/>
            </a:pPr>
            <a:endParaRPr kumimoji="0" lang="en-US" sz="2200" b="0" i="0" u="none" strike="noStrike" kern="1200" cap="none" spc="0" normalizeH="0" baseline="0" noProof="0">
              <a:ln>
                <a:noFill/>
              </a:ln>
              <a:solidFill>
                <a:srgbClr val="404040"/>
              </a:solidFill>
              <a:effectLst/>
              <a:uLnTx/>
              <a:uFillTx/>
              <a:latin typeface="Calibri Light"/>
              <a:ea typeface="+mn-ea"/>
              <a:cs typeface="+mn-cs"/>
            </a:endParaRPr>
          </a:p>
        </p:txBody>
      </p:sp>
      <p:sp>
        <p:nvSpPr>
          <p:cNvPr id="7" name="Text Placeholder 6">
            <a:extLst>
              <a:ext uri="{FF2B5EF4-FFF2-40B4-BE49-F238E27FC236}">
                <a16:creationId xmlns:a16="http://schemas.microsoft.com/office/drawing/2014/main" id="{7C2C739A-6346-FB81-4C70-05FBA4950932}"/>
              </a:ext>
            </a:extLst>
          </p:cNvPr>
          <p:cNvSpPr>
            <a:spLocks noGrp="1"/>
          </p:cNvSpPr>
          <p:nvPr>
            <p:ph type="body" sz="quarter" idx="10"/>
          </p:nvPr>
        </p:nvSpPr>
        <p:spPr>
          <a:xfrm>
            <a:off x="838200" y="2057400"/>
            <a:ext cx="3375025" cy="3230563"/>
          </a:xfrm>
        </p:spPr>
        <p:txBody>
          <a:bodyPr lIns="365760" rIns="365760" anchor="ctr"/>
          <a:lstStyle>
            <a:lvl1pPr marL="0" indent="0" algn="ctr">
              <a:buNone/>
              <a:defRPr sz="2400"/>
            </a:lvl1pPr>
          </a:lstStyle>
          <a:p>
            <a:pPr lvl="0"/>
            <a:endParaRPr lang="en-US"/>
          </a:p>
        </p:txBody>
      </p:sp>
    </p:spTree>
    <p:extLst>
      <p:ext uri="{BB962C8B-B14F-4D97-AF65-F5344CB8AC3E}">
        <p14:creationId xmlns:p14="http://schemas.microsoft.com/office/powerpoint/2010/main" val="1062195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693AE-C1BF-E4C5-E7FE-B99C01D16751}"/>
              </a:ext>
            </a:extLst>
          </p:cNvPr>
          <p:cNvSpPr>
            <a:spLocks noGrp="1"/>
          </p:cNvSpPr>
          <p:nvPr>
            <p:ph type="title"/>
          </p:nvPr>
        </p:nvSpPr>
        <p:spPr>
          <a:xfrm>
            <a:off x="838200" y="365126"/>
            <a:ext cx="10515600" cy="98425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246C93C-75F0-2F46-0701-29F7B1BEC8AD}"/>
              </a:ext>
            </a:extLst>
          </p:cNvPr>
          <p:cNvSpPr>
            <a:spLocks noGrp="1"/>
          </p:cNvSpPr>
          <p:nvPr>
            <p:ph sz="half" idx="1"/>
          </p:nvPr>
        </p:nvSpPr>
        <p:spPr>
          <a:xfrm>
            <a:off x="838200" y="1825625"/>
            <a:ext cx="5181600" cy="4351338"/>
          </a:xfrm>
          <a:prstGeom prst="rect">
            <a:avLst/>
          </a:prstGeom>
        </p:spPr>
        <p:txBody>
          <a:bodyPr/>
          <a:lstStyle>
            <a:lvl1pPr>
              <a:buClr>
                <a:schemeClr val="accent2"/>
              </a:buClr>
              <a:defRPr>
                <a:solidFill>
                  <a:schemeClr val="tx2"/>
                </a:solidFill>
              </a:defRPr>
            </a:lvl1pPr>
            <a:lvl2pPr>
              <a:buClr>
                <a:schemeClr val="accent2"/>
              </a:buClr>
              <a:defRPr>
                <a:solidFill>
                  <a:schemeClr val="tx2"/>
                </a:solidFill>
              </a:defRPr>
            </a:lvl2pPr>
            <a:lvl3pPr>
              <a:buClr>
                <a:schemeClr val="accent2"/>
              </a:buClr>
              <a:defRPr>
                <a:solidFill>
                  <a:schemeClr val="tx2"/>
                </a:solidFill>
              </a:defRPr>
            </a:lvl3pPr>
            <a:lvl4pPr>
              <a:buClr>
                <a:schemeClr val="accent2"/>
              </a:buClr>
              <a:defRPr>
                <a:solidFill>
                  <a:schemeClr val="tx2"/>
                </a:solidFill>
              </a:defRPr>
            </a:lvl4pPr>
            <a:lvl5pPr>
              <a:buClr>
                <a:schemeClr val="accent2"/>
              </a:buClr>
              <a:defRPr>
                <a:solidFill>
                  <a:schemeClr val="tx2"/>
                </a:solidFill>
              </a:defRPr>
            </a:lvl5pPr>
          </a:lstStyle>
          <a:p>
            <a:pPr lvl="0"/>
            <a:r>
              <a:rPr lang="en-US"/>
              <a:t>Click to edit Master text styles</a:t>
            </a:r>
          </a:p>
          <a:p>
            <a:pPr lvl="1"/>
            <a:r>
              <a:rPr lang="en-US"/>
              <a:t>Second level</a:t>
            </a:r>
          </a:p>
          <a:p>
            <a:pPr lvl="3"/>
            <a:r>
              <a:rPr lang="en-US"/>
              <a:t>Third level</a:t>
            </a:r>
          </a:p>
        </p:txBody>
      </p:sp>
      <p:sp>
        <p:nvSpPr>
          <p:cNvPr id="4" name="Content Placeholder 3">
            <a:extLst>
              <a:ext uri="{FF2B5EF4-FFF2-40B4-BE49-F238E27FC236}">
                <a16:creationId xmlns:a16="http://schemas.microsoft.com/office/drawing/2014/main" id="{EFD65995-4F02-0685-AED4-86A809AFB05B}"/>
              </a:ext>
            </a:extLst>
          </p:cNvPr>
          <p:cNvSpPr>
            <a:spLocks noGrp="1"/>
          </p:cNvSpPr>
          <p:nvPr>
            <p:ph sz="half" idx="2"/>
          </p:nvPr>
        </p:nvSpPr>
        <p:spPr>
          <a:xfrm>
            <a:off x="6172200" y="1825625"/>
            <a:ext cx="5181600" cy="4351338"/>
          </a:xfrm>
          <a:prstGeom prst="rect">
            <a:avLst/>
          </a:prstGeom>
        </p:spPr>
        <p:txBody>
          <a:bodyPr/>
          <a:lstStyle>
            <a:lvl1pPr>
              <a:buClr>
                <a:schemeClr val="accent2"/>
              </a:buClr>
              <a:defRPr>
                <a:solidFill>
                  <a:schemeClr val="tx2"/>
                </a:solidFill>
              </a:defRPr>
            </a:lvl1pPr>
            <a:lvl2pPr>
              <a:buClr>
                <a:schemeClr val="accent2"/>
              </a:buClr>
              <a:defRPr>
                <a:solidFill>
                  <a:schemeClr val="tx2"/>
                </a:solidFill>
              </a:defRPr>
            </a:lvl2pPr>
            <a:lvl3pPr>
              <a:buClr>
                <a:schemeClr val="accent2"/>
              </a:buClr>
              <a:defRPr>
                <a:solidFill>
                  <a:schemeClr val="tx2"/>
                </a:solidFill>
              </a:defRPr>
            </a:lvl3pPr>
            <a:lvl4pPr>
              <a:buClr>
                <a:schemeClr val="accent2"/>
              </a:buClr>
              <a:defRPr>
                <a:solidFill>
                  <a:schemeClr val="tx2"/>
                </a:solidFill>
              </a:defRPr>
            </a:lvl4pPr>
            <a:lvl5pPr>
              <a:buClr>
                <a:schemeClr val="accent2"/>
              </a:buClr>
              <a:defRPr>
                <a:solidFill>
                  <a:schemeClr val="tx2"/>
                </a:solidFill>
              </a:defRPr>
            </a:lvl5pPr>
          </a:lstStyle>
          <a:p>
            <a:pPr lvl="0"/>
            <a:r>
              <a:rPr lang="en-US"/>
              <a:t>Click to edit Master text styles</a:t>
            </a:r>
          </a:p>
          <a:p>
            <a:pPr lvl="1"/>
            <a:r>
              <a:rPr lang="en-US"/>
              <a:t>Second level</a:t>
            </a:r>
          </a:p>
          <a:p>
            <a:pPr lvl="3"/>
            <a:r>
              <a:rPr lang="en-US"/>
              <a:t>Third level</a:t>
            </a:r>
          </a:p>
        </p:txBody>
      </p:sp>
      <p:sp>
        <p:nvSpPr>
          <p:cNvPr id="7" name="Text Placeholder 6">
            <a:extLst>
              <a:ext uri="{FF2B5EF4-FFF2-40B4-BE49-F238E27FC236}">
                <a16:creationId xmlns:a16="http://schemas.microsoft.com/office/drawing/2014/main" id="{8B28093F-8006-ACB7-AF8A-41DAC4B50D81}"/>
              </a:ext>
            </a:extLst>
          </p:cNvPr>
          <p:cNvSpPr>
            <a:spLocks noGrp="1"/>
          </p:cNvSpPr>
          <p:nvPr>
            <p:ph type="body" sz="quarter" idx="10"/>
          </p:nvPr>
        </p:nvSpPr>
        <p:spPr>
          <a:xfrm>
            <a:off x="838200" y="6363816"/>
            <a:ext cx="10515600" cy="503237"/>
          </a:xfrm>
        </p:spPr>
        <p:txBody>
          <a:bodyPr/>
          <a:lstStyle>
            <a:lvl1pPr marL="0" indent="0">
              <a:buNone/>
              <a:defRPr lang="en-US" sz="1200" kern="1200" dirty="0" smtClean="0">
                <a:solidFill>
                  <a:schemeClr val="tx2"/>
                </a:solidFill>
                <a:latin typeface="+mn-lt"/>
                <a:ea typeface="+mn-ea"/>
                <a:cs typeface="+mn-cs"/>
              </a:defRPr>
            </a:lvl1pPr>
          </a:lstStyle>
          <a:p>
            <a:pPr lvl="0"/>
            <a:endParaRPr lang="en-US"/>
          </a:p>
        </p:txBody>
      </p:sp>
    </p:spTree>
    <p:extLst>
      <p:ext uri="{BB962C8B-B14F-4D97-AF65-F5344CB8AC3E}">
        <p14:creationId xmlns:p14="http://schemas.microsoft.com/office/powerpoint/2010/main" val="4073184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Patient Cas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7B89-8370-5708-965C-BD3ADFEDFED0}"/>
              </a:ext>
            </a:extLst>
          </p:cNvPr>
          <p:cNvSpPr>
            <a:spLocks noGrp="1"/>
          </p:cNvSpPr>
          <p:nvPr>
            <p:ph type="title"/>
          </p:nvPr>
        </p:nvSpPr>
        <p:spPr>
          <a:xfrm>
            <a:off x="6096000" y="452669"/>
            <a:ext cx="5600700" cy="688064"/>
          </a:xfrm>
        </p:spPr>
        <p:txBody>
          <a:bodyPr/>
          <a:lstStyle>
            <a:lvl1pPr>
              <a:defRPr/>
            </a:lvl1pPr>
          </a:lstStyle>
          <a:p>
            <a:r>
              <a:rPr lang="en-US"/>
              <a:t>Click to edit Master title</a:t>
            </a:r>
          </a:p>
        </p:txBody>
      </p:sp>
      <p:sp>
        <p:nvSpPr>
          <p:cNvPr id="4" name="Picture Placeholder 3">
            <a:extLst>
              <a:ext uri="{FF2B5EF4-FFF2-40B4-BE49-F238E27FC236}">
                <a16:creationId xmlns:a16="http://schemas.microsoft.com/office/drawing/2014/main" id="{64F3EB6E-E365-2D8B-0B4B-923B2214F8E0}"/>
              </a:ext>
            </a:extLst>
          </p:cNvPr>
          <p:cNvSpPr>
            <a:spLocks noGrp="1"/>
          </p:cNvSpPr>
          <p:nvPr>
            <p:ph type="pic" sz="quarter" idx="10"/>
          </p:nvPr>
        </p:nvSpPr>
        <p:spPr>
          <a:xfrm>
            <a:off x="0" y="0"/>
            <a:ext cx="5649361" cy="6858000"/>
          </a:xfrm>
        </p:spPr>
        <p:txBody>
          <a:bodyPr/>
          <a:lstStyle/>
          <a:p>
            <a:endParaRPr lang="en-US"/>
          </a:p>
        </p:txBody>
      </p:sp>
      <p:sp>
        <p:nvSpPr>
          <p:cNvPr id="8" name="Text Placeholder 7">
            <a:extLst>
              <a:ext uri="{FF2B5EF4-FFF2-40B4-BE49-F238E27FC236}">
                <a16:creationId xmlns:a16="http://schemas.microsoft.com/office/drawing/2014/main" id="{A4B14622-2B1E-845E-955C-AD9255159C25}"/>
              </a:ext>
            </a:extLst>
          </p:cNvPr>
          <p:cNvSpPr>
            <a:spLocks noGrp="1"/>
          </p:cNvSpPr>
          <p:nvPr>
            <p:ph type="body" sz="quarter" idx="11"/>
          </p:nvPr>
        </p:nvSpPr>
        <p:spPr>
          <a:xfrm>
            <a:off x="6096000" y="1946495"/>
            <a:ext cx="5600700" cy="4703273"/>
          </a:xfrm>
        </p:spPr>
        <p:txBody>
          <a:bodyPr/>
          <a:lstStyle>
            <a:lvl2pPr>
              <a:buClr>
                <a:schemeClr val="accent2"/>
              </a:buClr>
              <a:defRPr>
                <a:solidFill>
                  <a:schemeClr val="tx2"/>
                </a:solidFill>
              </a:defRPr>
            </a:lvl2pPr>
            <a:lvl3pPr>
              <a:buClr>
                <a:schemeClr val="accent2"/>
              </a:buClr>
              <a:defRPr>
                <a:solidFill>
                  <a:schemeClr val="tx2"/>
                </a:solidFill>
              </a:defRPr>
            </a:lvl3pPr>
            <a:lvl4pPr>
              <a:buClr>
                <a:schemeClr val="accent2"/>
              </a:buClr>
              <a:defRPr>
                <a:solidFill>
                  <a:schemeClr val="tx2"/>
                </a:solidFill>
              </a:defRPr>
            </a:lvl4pPr>
            <a:lvl5pPr marL="1601788" indent="-228600">
              <a:buClr>
                <a:schemeClr val="accent2"/>
              </a:buClr>
              <a:defRPr sz="2000">
                <a:solidFill>
                  <a:schemeClr val="tx2"/>
                </a:solidFill>
              </a:defRPr>
            </a:lvl5pPr>
          </a:lstStyle>
          <a:p>
            <a:pPr lvl="0"/>
            <a:r>
              <a:rPr lang="en-US"/>
              <a:t>Click to edit Master text styles</a:t>
            </a:r>
          </a:p>
          <a:p>
            <a:pPr lvl="1"/>
            <a:r>
              <a:rPr lang="en-US"/>
              <a:t>Second level</a:t>
            </a:r>
          </a:p>
          <a:p>
            <a:pPr lvl="3"/>
            <a:r>
              <a:rPr lang="en-US"/>
              <a:t>Third level</a:t>
            </a:r>
          </a:p>
          <a:p>
            <a:pPr lvl="4"/>
            <a:r>
              <a:rPr lang="en-US"/>
              <a:t>Fourth level</a:t>
            </a:r>
          </a:p>
        </p:txBody>
      </p:sp>
      <p:sp>
        <p:nvSpPr>
          <p:cNvPr id="10" name="Text Placeholder 9">
            <a:extLst>
              <a:ext uri="{FF2B5EF4-FFF2-40B4-BE49-F238E27FC236}">
                <a16:creationId xmlns:a16="http://schemas.microsoft.com/office/drawing/2014/main" id="{6E826E9D-BC9D-50DF-0DC8-FD74A5E1F372}"/>
              </a:ext>
            </a:extLst>
          </p:cNvPr>
          <p:cNvSpPr>
            <a:spLocks noGrp="1"/>
          </p:cNvSpPr>
          <p:nvPr>
            <p:ph type="body" sz="quarter" idx="12"/>
          </p:nvPr>
        </p:nvSpPr>
        <p:spPr>
          <a:xfrm>
            <a:off x="6096000" y="1040838"/>
            <a:ext cx="5600700" cy="479425"/>
          </a:xfrm>
        </p:spPr>
        <p:txBody>
          <a:bodyPr/>
          <a:lstStyle>
            <a:lvl1pPr marL="0" indent="0" algn="ctr">
              <a:buNone/>
              <a:defRPr lang="en-US" sz="2400" kern="1200" dirty="0">
                <a:solidFill>
                  <a:schemeClr val="accent2"/>
                </a:solidFill>
                <a:latin typeface="+mj-lt"/>
                <a:ea typeface="+mj-ea"/>
                <a:cs typeface="+mj-cs"/>
              </a:defRPr>
            </a:lvl1pPr>
          </a:lstStyle>
          <a:p>
            <a:pPr lvl="0"/>
            <a:r>
              <a:rPr lang="en-US"/>
              <a:t>Click to edit Master text styles</a:t>
            </a:r>
          </a:p>
        </p:txBody>
      </p:sp>
    </p:spTree>
    <p:extLst>
      <p:ext uri="{BB962C8B-B14F-4D97-AF65-F5344CB8AC3E}">
        <p14:creationId xmlns:p14="http://schemas.microsoft.com/office/powerpoint/2010/main" val="2011627830"/>
      </p:ext>
    </p:extLst>
  </p:cSld>
  <p:clrMapOvr>
    <a:masterClrMapping/>
  </p:clrMapOvr>
  <p:extLst>
    <p:ext uri="{DCECCB84-F9BA-43D5-87BE-67443E8EF086}">
      <p15:sldGuideLst xmlns:p15="http://schemas.microsoft.com/office/powerpoint/2012/main">
        <p15:guide id="1" pos="3840">
          <p15:clr>
            <a:srgbClr val="FBAE40"/>
          </p15:clr>
        </p15:guide>
        <p15:guide id="2" pos="7368">
          <p15:clr>
            <a:srgbClr val="FBAE40"/>
          </p15:clr>
        </p15:guide>
        <p15:guide id="3" orient="horz" pos="1224">
          <p15:clr>
            <a:srgbClr val="FBAE40"/>
          </p15:clr>
        </p15:guide>
        <p15:guide id="4" orient="horz" pos="96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51AB1C4C-62D7-D784-C8BF-4DEE1931A0F5}"/>
              </a:ext>
            </a:extLst>
          </p:cNvPr>
          <p:cNvGrpSpPr/>
          <p:nvPr userDrawn="1"/>
        </p:nvGrpSpPr>
        <p:grpSpPr>
          <a:xfrm>
            <a:off x="-501737" y="-10141"/>
            <a:ext cx="12693737" cy="6878279"/>
            <a:chOff x="-501737" y="-10141"/>
            <a:chExt cx="12693737" cy="6878279"/>
          </a:xfrm>
        </p:grpSpPr>
        <p:sp useBgFill="1">
          <p:nvSpPr>
            <p:cNvPr id="12" name="Rectangle 11">
              <a:extLst>
                <a:ext uri="{FF2B5EF4-FFF2-40B4-BE49-F238E27FC236}">
                  <a16:creationId xmlns:a16="http://schemas.microsoft.com/office/drawing/2014/main" id="{7B0E03F6-7390-E67F-72EB-BA0D06D478A9}"/>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useBgFill="1">
          <p:nvSpPr>
            <p:cNvPr id="13" name="Rectangle 12">
              <a:extLst>
                <a:ext uri="{FF2B5EF4-FFF2-40B4-BE49-F238E27FC236}">
                  <a16:creationId xmlns:a16="http://schemas.microsoft.com/office/drawing/2014/main" id="{1A41EA4C-9275-DAD0-D1BA-13D55A60D024}"/>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 name="Rectangle 13">
              <a:extLst>
                <a:ext uri="{FF2B5EF4-FFF2-40B4-BE49-F238E27FC236}">
                  <a16:creationId xmlns:a16="http://schemas.microsoft.com/office/drawing/2014/main" id="{B78B8CD1-9C52-6510-6938-89CF2F551A4E}"/>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 name="Rectangle 14">
              <a:extLst>
                <a:ext uri="{FF2B5EF4-FFF2-40B4-BE49-F238E27FC236}">
                  <a16:creationId xmlns:a16="http://schemas.microsoft.com/office/drawing/2014/main" id="{EA9607FE-85B0-1783-04BA-219983E61547}"/>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6" name="Rectangle 15">
              <a:extLst>
                <a:ext uri="{FF2B5EF4-FFF2-40B4-BE49-F238E27FC236}">
                  <a16:creationId xmlns:a16="http://schemas.microsoft.com/office/drawing/2014/main" id="{02D34E21-12ED-BC46-B22C-B61D89C9C71E}"/>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7" name="Freeform: Shape 16">
              <a:extLst>
                <a:ext uri="{FF2B5EF4-FFF2-40B4-BE49-F238E27FC236}">
                  <a16:creationId xmlns:a16="http://schemas.microsoft.com/office/drawing/2014/main" id="{1FC3D123-87B4-4284-4E6D-5E631891315F}"/>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8" name="Rectangle 17">
              <a:extLst>
                <a:ext uri="{FF2B5EF4-FFF2-40B4-BE49-F238E27FC236}">
                  <a16:creationId xmlns:a16="http://schemas.microsoft.com/office/drawing/2014/main" id="{3CB278AA-6CF2-76F6-2F97-1ADC317CA5C8}"/>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sp>
        <p:nvSpPr>
          <p:cNvPr id="22" name="Text Placeholder 21">
            <a:extLst>
              <a:ext uri="{FF2B5EF4-FFF2-40B4-BE49-F238E27FC236}">
                <a16:creationId xmlns:a16="http://schemas.microsoft.com/office/drawing/2014/main" id="{6D8C029A-B0A0-02EF-D515-D7417675525A}"/>
              </a:ext>
            </a:extLst>
          </p:cNvPr>
          <p:cNvSpPr>
            <a:spLocks noGrp="1"/>
          </p:cNvSpPr>
          <p:nvPr>
            <p:ph type="body" sz="quarter" idx="10"/>
          </p:nvPr>
        </p:nvSpPr>
        <p:spPr>
          <a:xfrm>
            <a:off x="466725" y="587375"/>
            <a:ext cx="3201988" cy="5614988"/>
          </a:xfrm>
        </p:spPr>
        <p:txBody>
          <a:bodyPr anchor="ctr"/>
          <a:lstStyle>
            <a:lvl1pPr marL="0" indent="0" algn="r" defTabSz="914400" rtl="0" eaLnBrk="1" latinLnBrk="0" hangingPunct="1">
              <a:lnSpc>
                <a:spcPct val="90000"/>
              </a:lnSpc>
              <a:spcBef>
                <a:spcPct val="0"/>
              </a:spcBef>
              <a:buNone/>
              <a:defRPr lang="en-US" sz="4000" kern="1200" dirty="0" smtClean="0">
                <a:solidFill>
                  <a:srgbClr val="FFFFFF"/>
                </a:solidFill>
                <a:latin typeface="+mj-lt"/>
                <a:ea typeface="+mj-ea"/>
                <a:cs typeface="+mj-cs"/>
              </a:defRPr>
            </a:lvl1pPr>
            <a:lvl2pPr marL="457200" indent="0" algn="r" defTabSz="914400" rtl="0" eaLnBrk="1" latinLnBrk="0" hangingPunct="1">
              <a:lnSpc>
                <a:spcPct val="90000"/>
              </a:lnSpc>
              <a:spcBef>
                <a:spcPct val="0"/>
              </a:spcBef>
              <a:buNone/>
              <a:defRPr lang="en-US" sz="4000" kern="1200" dirty="0" smtClean="0">
                <a:solidFill>
                  <a:srgbClr val="FFFFFF"/>
                </a:solidFill>
                <a:latin typeface="+mj-lt"/>
                <a:ea typeface="+mj-ea"/>
                <a:cs typeface="+mj-cs"/>
              </a:defRPr>
            </a:lvl2pPr>
            <a:lvl3pPr marL="457200" indent="0" algn="r" defTabSz="914400" rtl="0" eaLnBrk="1" latinLnBrk="0" hangingPunct="1">
              <a:lnSpc>
                <a:spcPct val="90000"/>
              </a:lnSpc>
              <a:spcBef>
                <a:spcPct val="0"/>
              </a:spcBef>
              <a:buNone/>
              <a:defRPr lang="en-US" sz="4000" kern="1200" dirty="0" smtClean="0">
                <a:solidFill>
                  <a:srgbClr val="FFFFFF"/>
                </a:solidFill>
                <a:latin typeface="+mj-lt"/>
                <a:ea typeface="+mj-ea"/>
                <a:cs typeface="+mj-cs"/>
              </a:defRPr>
            </a:lvl3pPr>
            <a:lvl4pPr marL="912813" indent="0" algn="r" defTabSz="914400" rtl="0" eaLnBrk="1" latinLnBrk="0" hangingPunct="1">
              <a:lnSpc>
                <a:spcPct val="90000"/>
              </a:lnSpc>
              <a:spcBef>
                <a:spcPct val="0"/>
              </a:spcBef>
              <a:buNone/>
              <a:defRPr lang="en-US" sz="4000" kern="1200" dirty="0" smtClean="0">
                <a:solidFill>
                  <a:srgbClr val="FFFFFF"/>
                </a:solidFill>
                <a:latin typeface="+mj-lt"/>
                <a:ea typeface="+mj-ea"/>
                <a:cs typeface="+mj-cs"/>
              </a:defRPr>
            </a:lvl4pPr>
            <a:lvl5pPr marL="1828800" indent="0" algn="r" defTabSz="914400" rtl="0" eaLnBrk="1" latinLnBrk="0" hangingPunct="1">
              <a:lnSpc>
                <a:spcPct val="90000"/>
              </a:lnSpc>
              <a:spcBef>
                <a:spcPct val="0"/>
              </a:spcBef>
              <a:buNone/>
              <a:defRPr lang="en-US" sz="4000" kern="1200" dirty="0">
                <a:solidFill>
                  <a:srgbClr val="FFFFFF"/>
                </a:solidFill>
                <a:latin typeface="+mj-lt"/>
                <a:ea typeface="+mj-ea"/>
                <a:cs typeface="+mj-cs"/>
              </a:defRPr>
            </a:lvl5pPr>
          </a:lstStyle>
          <a:p>
            <a:pPr lvl="0"/>
            <a:r>
              <a:rPr lang="en-US"/>
              <a:t>Click to edit Master text styles</a:t>
            </a:r>
          </a:p>
        </p:txBody>
      </p:sp>
      <p:sp>
        <p:nvSpPr>
          <p:cNvPr id="24" name="Text Placeholder 23">
            <a:extLst>
              <a:ext uri="{FF2B5EF4-FFF2-40B4-BE49-F238E27FC236}">
                <a16:creationId xmlns:a16="http://schemas.microsoft.com/office/drawing/2014/main" id="{F9BDF187-1AE2-36CE-A19B-F9344A26720A}"/>
              </a:ext>
            </a:extLst>
          </p:cNvPr>
          <p:cNvSpPr>
            <a:spLocks noGrp="1"/>
          </p:cNvSpPr>
          <p:nvPr>
            <p:ph type="body" sz="quarter" idx="11"/>
          </p:nvPr>
        </p:nvSpPr>
        <p:spPr>
          <a:xfrm>
            <a:off x="4799013" y="571500"/>
            <a:ext cx="6554787" cy="5630863"/>
          </a:xfrm>
        </p:spPr>
        <p:txBody>
          <a:bodyPr anchor="ctr"/>
          <a:lstStyle>
            <a:lvl1pPr>
              <a:buClr>
                <a:schemeClr val="accent2"/>
              </a:buClr>
              <a:defRPr>
                <a:solidFill>
                  <a:schemeClr val="tx2"/>
                </a:solidFill>
              </a:defRPr>
            </a:lvl1pPr>
            <a:lvl2pPr>
              <a:buClr>
                <a:schemeClr val="accent2"/>
              </a:buClr>
              <a:defRPr>
                <a:solidFill>
                  <a:schemeClr val="tx2"/>
                </a:solidFill>
              </a:defRPr>
            </a:lvl2pPr>
            <a:lvl4pPr>
              <a:buClr>
                <a:schemeClr val="accent2"/>
              </a:buClr>
              <a:defRPr>
                <a:solidFill>
                  <a:schemeClr val="tx2"/>
                </a:solidFill>
              </a:defRPr>
            </a:lvl4pPr>
          </a:lstStyle>
          <a:p>
            <a:pPr lvl="0"/>
            <a:r>
              <a:rPr lang="en-US"/>
              <a:t>Click to edit Master text styles</a:t>
            </a:r>
          </a:p>
          <a:p>
            <a:pPr lvl="1"/>
            <a:r>
              <a:rPr lang="en-US"/>
              <a:t>Second level</a:t>
            </a:r>
          </a:p>
          <a:p>
            <a:pPr lvl="3"/>
            <a:r>
              <a:rPr lang="en-US"/>
              <a:t>Third level</a:t>
            </a:r>
          </a:p>
        </p:txBody>
      </p:sp>
    </p:spTree>
    <p:extLst>
      <p:ext uri="{BB962C8B-B14F-4D97-AF65-F5344CB8AC3E}">
        <p14:creationId xmlns:p14="http://schemas.microsoft.com/office/powerpoint/2010/main" val="57354350"/>
      </p:ext>
    </p:extLst>
  </p:cSld>
  <p:clrMapOvr>
    <a:masterClrMapping/>
  </p:clrMapOvr>
  <p:extLst>
    <p:ext uri="{DCECCB84-F9BA-43D5-87BE-67443E8EF086}">
      <p15:sldGuideLst xmlns:p15="http://schemas.microsoft.com/office/powerpoint/2012/main">
        <p15:guide id="1" orient="horz" pos="36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D0386-E979-9002-D1F4-FE5253E01A3D}"/>
              </a:ext>
            </a:extLst>
          </p:cNvPr>
          <p:cNvSpPr>
            <a:spLocks noGrp="1"/>
          </p:cNvSpPr>
          <p:nvPr>
            <p:ph type="title"/>
          </p:nvPr>
        </p:nvSpPr>
        <p:spPr>
          <a:xfrm>
            <a:off x="838200" y="365126"/>
            <a:ext cx="10515600" cy="984250"/>
          </a:xfrm>
          <a:prstGeom prst="rect">
            <a:avLst/>
          </a:prstGeom>
        </p:spPr>
        <p:txBody>
          <a:bodyPr/>
          <a:lstStyle/>
          <a:p>
            <a:r>
              <a:rPr lang="en-US"/>
              <a:t>Click to edit Master title style</a:t>
            </a:r>
          </a:p>
        </p:txBody>
      </p:sp>
      <p:sp>
        <p:nvSpPr>
          <p:cNvPr id="7" name="Text Placeholder 6">
            <a:extLst>
              <a:ext uri="{FF2B5EF4-FFF2-40B4-BE49-F238E27FC236}">
                <a16:creationId xmlns:a16="http://schemas.microsoft.com/office/drawing/2014/main" id="{75DE7652-8D01-6218-2EC8-17086E817528}"/>
              </a:ext>
            </a:extLst>
          </p:cNvPr>
          <p:cNvSpPr>
            <a:spLocks noGrp="1"/>
          </p:cNvSpPr>
          <p:nvPr>
            <p:ph type="body" sz="quarter" idx="10"/>
          </p:nvPr>
        </p:nvSpPr>
        <p:spPr>
          <a:xfrm>
            <a:off x="838200" y="6355533"/>
            <a:ext cx="10515600" cy="502467"/>
          </a:xfrm>
        </p:spPr>
        <p:txBody>
          <a:bodyPr/>
          <a:lstStyle>
            <a:lvl1pPr marL="0" indent="0">
              <a:buNone/>
              <a:defRPr lang="en-US" sz="1200" kern="1200" dirty="0" smtClean="0">
                <a:solidFill>
                  <a:schemeClr val="tx2"/>
                </a:solidFill>
                <a:latin typeface="+mn-lt"/>
                <a:ea typeface="+mn-ea"/>
                <a:cs typeface="+mn-cs"/>
              </a:defRPr>
            </a:lvl1pPr>
          </a:lstStyle>
          <a:p>
            <a:pPr lvl="0"/>
            <a:endParaRPr lang="en-US"/>
          </a:p>
        </p:txBody>
      </p:sp>
    </p:spTree>
    <p:extLst>
      <p:ext uri="{BB962C8B-B14F-4D97-AF65-F5344CB8AC3E}">
        <p14:creationId xmlns:p14="http://schemas.microsoft.com/office/powerpoint/2010/main" val="3213876487"/>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30992-095E-3849-5E82-FE62FDA7CD0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963482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ibliograph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54AD6-7954-87BE-BABB-905AD9BEA44B}"/>
              </a:ext>
            </a:extLst>
          </p:cNvPr>
          <p:cNvSpPr>
            <a:spLocks noGrp="1"/>
          </p:cNvSpPr>
          <p:nvPr>
            <p:ph type="title"/>
          </p:nvPr>
        </p:nvSpPr>
        <p:spPr/>
        <p:txBody>
          <a:bodyPr/>
          <a:lstStyle>
            <a:lvl1pPr>
              <a:defRPr/>
            </a:lvl1pPr>
          </a:lstStyle>
          <a:p>
            <a:r>
              <a:rPr lang="en-US"/>
              <a:t>Click to edit Master title style</a:t>
            </a:r>
          </a:p>
        </p:txBody>
      </p:sp>
      <p:sp>
        <p:nvSpPr>
          <p:cNvPr id="4" name="Text Placeholder 3">
            <a:extLst>
              <a:ext uri="{FF2B5EF4-FFF2-40B4-BE49-F238E27FC236}">
                <a16:creationId xmlns:a16="http://schemas.microsoft.com/office/drawing/2014/main" id="{991B8760-DD55-10C0-5774-C9F7D0F2DE85}"/>
              </a:ext>
            </a:extLst>
          </p:cNvPr>
          <p:cNvSpPr>
            <a:spLocks noGrp="1"/>
          </p:cNvSpPr>
          <p:nvPr>
            <p:ph type="body" sz="quarter" idx="10"/>
          </p:nvPr>
        </p:nvSpPr>
        <p:spPr>
          <a:xfrm>
            <a:off x="847253" y="2064004"/>
            <a:ext cx="10506547" cy="4545013"/>
          </a:xfrm>
        </p:spPr>
        <p:txBody>
          <a:bodyPr/>
          <a:lstStyle>
            <a:lvl1pPr marL="0" indent="0">
              <a:buNone/>
              <a:defRPr sz="1200"/>
            </a:lvl1pPr>
          </a:lstStyle>
          <a:p>
            <a:pPr lvl="0"/>
            <a:r>
              <a:rPr lang="en-US"/>
              <a:t>Click to edit Master text styles</a:t>
            </a:r>
          </a:p>
        </p:txBody>
      </p:sp>
    </p:spTree>
    <p:extLst>
      <p:ext uri="{BB962C8B-B14F-4D97-AF65-F5344CB8AC3E}">
        <p14:creationId xmlns:p14="http://schemas.microsoft.com/office/powerpoint/2010/main" val="10642039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Clinical Pearl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BE4BF-B5C5-605C-32D3-61174004EFF8}"/>
              </a:ext>
            </a:extLst>
          </p:cNvPr>
          <p:cNvSpPr>
            <a:spLocks noGrp="1"/>
          </p:cNvSpPr>
          <p:nvPr>
            <p:ph type="title"/>
          </p:nvPr>
        </p:nvSpPr>
        <p:spPr/>
        <p:txBody>
          <a:bodyPr/>
          <a:lstStyle>
            <a:lvl1pPr>
              <a:defRPr/>
            </a:lvl1pPr>
          </a:lstStyle>
          <a:p>
            <a:endParaRPr lang="en-US"/>
          </a:p>
        </p:txBody>
      </p:sp>
      <p:sp>
        <p:nvSpPr>
          <p:cNvPr id="3" name="Oval 2">
            <a:extLst>
              <a:ext uri="{FF2B5EF4-FFF2-40B4-BE49-F238E27FC236}">
                <a16:creationId xmlns:a16="http://schemas.microsoft.com/office/drawing/2014/main" id="{35FF5F94-A8AA-E5F5-0BF9-1539FCF891CD}"/>
              </a:ext>
            </a:extLst>
          </p:cNvPr>
          <p:cNvSpPr/>
          <p:nvPr userDrawn="1"/>
        </p:nvSpPr>
        <p:spPr>
          <a:xfrm>
            <a:off x="838200" y="2064121"/>
            <a:ext cx="3375025" cy="3230563"/>
          </a:xfrm>
          <a:prstGeom prst="ellipse">
            <a:avLst/>
          </a:prstGeom>
          <a:gradFill flip="none" rotWithShape="1">
            <a:gsLst>
              <a:gs pos="43000">
                <a:schemeClr val="bg1">
                  <a:lumMod val="95000"/>
                </a:schemeClr>
              </a:gs>
              <a:gs pos="0">
                <a:schemeClr val="accent1">
                  <a:lumMod val="0"/>
                  <a:lumOff val="100000"/>
                </a:schemeClr>
              </a:gs>
              <a:gs pos="100000">
                <a:schemeClr val="bg1">
                  <a:lumMod val="7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Pct val="119000"/>
              <a:buFontTx/>
              <a:buNone/>
              <a:tabLst/>
              <a:defRPr/>
            </a:pPr>
            <a:endParaRPr kumimoji="0" lang="en-US" sz="2200" b="0" i="0" u="none" strike="noStrike" kern="1200" cap="none" spc="0" normalizeH="0" baseline="0" noProof="0">
              <a:ln>
                <a:noFill/>
              </a:ln>
              <a:solidFill>
                <a:srgbClr val="404040"/>
              </a:solidFill>
              <a:effectLst/>
              <a:uLnTx/>
              <a:uFillTx/>
              <a:latin typeface="Calibri Light"/>
              <a:ea typeface="+mn-ea"/>
              <a:cs typeface="+mn-cs"/>
            </a:endParaRPr>
          </a:p>
        </p:txBody>
      </p:sp>
      <p:sp>
        <p:nvSpPr>
          <p:cNvPr id="4" name="Oval 3">
            <a:extLst>
              <a:ext uri="{FF2B5EF4-FFF2-40B4-BE49-F238E27FC236}">
                <a16:creationId xmlns:a16="http://schemas.microsoft.com/office/drawing/2014/main" id="{C11435E7-8E72-487D-30BD-E571D46AE81A}"/>
              </a:ext>
            </a:extLst>
          </p:cNvPr>
          <p:cNvSpPr/>
          <p:nvPr userDrawn="1"/>
        </p:nvSpPr>
        <p:spPr>
          <a:xfrm>
            <a:off x="4408377" y="2064122"/>
            <a:ext cx="3375247" cy="3223852"/>
          </a:xfrm>
          <a:prstGeom prst="ellipse">
            <a:avLst/>
          </a:prstGeom>
          <a:gradFill flip="none" rotWithShape="1">
            <a:gsLst>
              <a:gs pos="43000">
                <a:schemeClr val="bg1">
                  <a:lumMod val="95000"/>
                </a:schemeClr>
              </a:gs>
              <a:gs pos="0">
                <a:schemeClr val="accent1">
                  <a:lumMod val="0"/>
                  <a:lumOff val="100000"/>
                </a:schemeClr>
              </a:gs>
              <a:gs pos="100000">
                <a:schemeClr val="bg1">
                  <a:lumMod val="7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Pct val="119000"/>
              <a:buFontTx/>
              <a:buNone/>
              <a:tabLst/>
              <a:defRPr/>
            </a:pPr>
            <a:endParaRPr kumimoji="0" lang="en-US" sz="2200" b="0" i="0" u="none" strike="noStrike" kern="1200" cap="none" spc="0" normalizeH="0" baseline="0" noProof="0">
              <a:ln>
                <a:noFill/>
              </a:ln>
              <a:solidFill>
                <a:srgbClr val="404040"/>
              </a:solidFill>
              <a:effectLst/>
              <a:uLnTx/>
              <a:uFillTx/>
              <a:latin typeface="Calibri Light"/>
              <a:ea typeface="+mn-ea"/>
              <a:cs typeface="+mn-cs"/>
            </a:endParaRPr>
          </a:p>
        </p:txBody>
      </p:sp>
      <p:sp>
        <p:nvSpPr>
          <p:cNvPr id="5" name="Oval 4">
            <a:extLst>
              <a:ext uri="{FF2B5EF4-FFF2-40B4-BE49-F238E27FC236}">
                <a16:creationId xmlns:a16="http://schemas.microsoft.com/office/drawing/2014/main" id="{F491DF7D-6044-1CF4-50D0-68CC65B19922}"/>
              </a:ext>
            </a:extLst>
          </p:cNvPr>
          <p:cNvSpPr/>
          <p:nvPr userDrawn="1"/>
        </p:nvSpPr>
        <p:spPr>
          <a:xfrm>
            <a:off x="7978553" y="2064122"/>
            <a:ext cx="3375247" cy="3223852"/>
          </a:xfrm>
          <a:prstGeom prst="ellipse">
            <a:avLst/>
          </a:prstGeom>
          <a:gradFill flip="none" rotWithShape="1">
            <a:gsLst>
              <a:gs pos="43000">
                <a:schemeClr val="bg1">
                  <a:lumMod val="95000"/>
                </a:schemeClr>
              </a:gs>
              <a:gs pos="0">
                <a:schemeClr val="accent1">
                  <a:lumMod val="0"/>
                  <a:lumOff val="100000"/>
                </a:schemeClr>
              </a:gs>
              <a:gs pos="100000">
                <a:schemeClr val="bg1">
                  <a:lumMod val="7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Pct val="119000"/>
              <a:buFontTx/>
              <a:buNone/>
              <a:tabLst/>
              <a:defRPr/>
            </a:pPr>
            <a:endParaRPr kumimoji="0" lang="en-US" sz="2200" b="0" i="0" u="none" strike="noStrike" kern="1200" cap="none" spc="0" normalizeH="0" baseline="0" noProof="0">
              <a:ln>
                <a:noFill/>
              </a:ln>
              <a:solidFill>
                <a:srgbClr val="404040"/>
              </a:solidFill>
              <a:effectLst/>
              <a:uLnTx/>
              <a:uFillTx/>
              <a:latin typeface="Calibri Light"/>
              <a:ea typeface="+mn-ea"/>
              <a:cs typeface="+mn-cs"/>
            </a:endParaRPr>
          </a:p>
        </p:txBody>
      </p:sp>
      <p:sp>
        <p:nvSpPr>
          <p:cNvPr id="7" name="Text Placeholder 6">
            <a:extLst>
              <a:ext uri="{FF2B5EF4-FFF2-40B4-BE49-F238E27FC236}">
                <a16:creationId xmlns:a16="http://schemas.microsoft.com/office/drawing/2014/main" id="{7C2C739A-6346-FB81-4C70-05FBA4950932}"/>
              </a:ext>
            </a:extLst>
          </p:cNvPr>
          <p:cNvSpPr>
            <a:spLocks noGrp="1"/>
          </p:cNvSpPr>
          <p:nvPr>
            <p:ph type="body" sz="quarter" idx="10"/>
          </p:nvPr>
        </p:nvSpPr>
        <p:spPr>
          <a:xfrm>
            <a:off x="838200" y="2057400"/>
            <a:ext cx="3375025" cy="3230563"/>
          </a:xfrm>
        </p:spPr>
        <p:txBody>
          <a:bodyPr lIns="365760" rIns="365760" anchor="ctr"/>
          <a:lstStyle>
            <a:lvl1pPr marL="0" indent="0" algn="ctr">
              <a:buNone/>
              <a:defRPr sz="2400"/>
            </a:lvl1pPr>
          </a:lstStyle>
          <a:p>
            <a:pPr lvl="0"/>
            <a:endParaRPr lang="en-US"/>
          </a:p>
        </p:txBody>
      </p:sp>
      <p:sp>
        <p:nvSpPr>
          <p:cNvPr id="9" name="Text Placeholder 8">
            <a:extLst>
              <a:ext uri="{FF2B5EF4-FFF2-40B4-BE49-F238E27FC236}">
                <a16:creationId xmlns:a16="http://schemas.microsoft.com/office/drawing/2014/main" id="{3725C135-E252-46F8-FE82-DE16B4800B63}"/>
              </a:ext>
            </a:extLst>
          </p:cNvPr>
          <p:cNvSpPr>
            <a:spLocks noGrp="1"/>
          </p:cNvSpPr>
          <p:nvPr>
            <p:ph type="body" sz="quarter" idx="11"/>
          </p:nvPr>
        </p:nvSpPr>
        <p:spPr>
          <a:xfrm>
            <a:off x="4408488" y="2057400"/>
            <a:ext cx="3375025" cy="3236913"/>
          </a:xfrm>
        </p:spPr>
        <p:txBody>
          <a:bodyPr lIns="365760" rIns="365760" anchor="ctr"/>
          <a:lstStyle>
            <a:lvl1pPr marL="0" indent="0" algn="ctr">
              <a:buNone/>
              <a:defRPr sz="2400"/>
            </a:lvl1pPr>
          </a:lstStyle>
          <a:p>
            <a:pPr lvl="0"/>
            <a:endParaRPr lang="en-US"/>
          </a:p>
        </p:txBody>
      </p:sp>
      <p:sp>
        <p:nvSpPr>
          <p:cNvPr id="11" name="Text Placeholder 10">
            <a:extLst>
              <a:ext uri="{FF2B5EF4-FFF2-40B4-BE49-F238E27FC236}">
                <a16:creationId xmlns:a16="http://schemas.microsoft.com/office/drawing/2014/main" id="{9770E574-6DA2-E1D4-9760-C91842D42202}"/>
              </a:ext>
            </a:extLst>
          </p:cNvPr>
          <p:cNvSpPr>
            <a:spLocks noGrp="1"/>
          </p:cNvSpPr>
          <p:nvPr>
            <p:ph type="body" sz="quarter" idx="12"/>
          </p:nvPr>
        </p:nvSpPr>
        <p:spPr>
          <a:xfrm>
            <a:off x="7978775" y="2063750"/>
            <a:ext cx="3384550" cy="3224213"/>
          </a:xfrm>
        </p:spPr>
        <p:txBody>
          <a:bodyPr lIns="365760" rIns="365760" anchor="ctr"/>
          <a:lstStyle>
            <a:lvl1pPr marL="0" indent="0" algn="ctr">
              <a:buNone/>
              <a:defRPr sz="2400"/>
            </a:lvl1pPr>
          </a:lstStyle>
          <a:p>
            <a:pPr lvl="0"/>
            <a:endParaRPr lang="en-US"/>
          </a:p>
        </p:txBody>
      </p:sp>
    </p:spTree>
    <p:extLst>
      <p:ext uri="{BB962C8B-B14F-4D97-AF65-F5344CB8AC3E}">
        <p14:creationId xmlns:p14="http://schemas.microsoft.com/office/powerpoint/2010/main" val="23398295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92A5165-4F96-8A60-884F-15EED7D6110D}"/>
              </a:ext>
            </a:extLst>
          </p:cNvPr>
          <p:cNvSpPr/>
          <p:nvPr userDrawn="1"/>
        </p:nvSpPr>
        <p:spPr>
          <a:xfrm>
            <a:off x="235390" y="235390"/>
            <a:ext cx="11715184" cy="6409854"/>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FCC36E-9951-57EF-2BBC-D7ED38E7D77C}"/>
              </a:ext>
            </a:extLst>
          </p:cNvPr>
          <p:cNvSpPr>
            <a:spLocks noGrp="1"/>
          </p:cNvSpPr>
          <p:nvPr>
            <p:ph type="title"/>
          </p:nvPr>
        </p:nvSpPr>
        <p:spPr>
          <a:xfrm>
            <a:off x="831850" y="1709738"/>
            <a:ext cx="10515600" cy="2132688"/>
          </a:xfrm>
        </p:spPr>
        <p:txBody>
          <a:bodyPr anchor="b">
            <a:normAutofit/>
          </a:bodyPr>
          <a:lstStyle>
            <a:lvl1pPr>
              <a:defRPr sz="4800"/>
            </a:lvl1pPr>
          </a:lstStyle>
          <a:p>
            <a:r>
              <a:rPr lang="en-US"/>
              <a:t>Click to edit Master title style</a:t>
            </a:r>
          </a:p>
        </p:txBody>
      </p:sp>
    </p:spTree>
    <p:extLst>
      <p:ext uri="{BB962C8B-B14F-4D97-AF65-F5344CB8AC3E}">
        <p14:creationId xmlns:p14="http://schemas.microsoft.com/office/powerpoint/2010/main" val="34621674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2062B1-0AC8-4A60-955D-F8D05673157E}"/>
              </a:ext>
            </a:extLst>
          </p:cNvPr>
          <p:cNvSpPr>
            <a:spLocks noGrp="1"/>
          </p:cNvSpPr>
          <p:nvPr>
            <p:ph type="dt" sz="half" idx="10"/>
          </p:nvPr>
        </p:nvSpPr>
        <p:spPr/>
        <p:txBody>
          <a:bodyPr/>
          <a:lstStyle>
            <a:lvl1pPr>
              <a:defRPr/>
            </a:lvl1pPr>
          </a:lstStyle>
          <a:p>
            <a:fld id="{123C0024-9007-4AD1-8F00-24259445442F}" type="datetimeFigureOut">
              <a:rPr lang="en-US" altLang="en-US"/>
              <a:pPr/>
              <a:t>5/13/2026</a:t>
            </a:fld>
            <a:endParaRPr lang="en-US" altLang="en-US"/>
          </a:p>
        </p:txBody>
      </p:sp>
      <p:sp>
        <p:nvSpPr>
          <p:cNvPr id="5" name="Footer Placeholder 4">
            <a:extLst>
              <a:ext uri="{FF2B5EF4-FFF2-40B4-BE49-F238E27FC236}">
                <a16:creationId xmlns:a16="http://schemas.microsoft.com/office/drawing/2014/main" id="{E667F9A9-8BC1-4375-9711-6A12C54D9E6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8DFB88C-3C12-4E56-A235-BB2A66B2DBC5}"/>
              </a:ext>
            </a:extLst>
          </p:cNvPr>
          <p:cNvSpPr>
            <a:spLocks noGrp="1"/>
          </p:cNvSpPr>
          <p:nvPr>
            <p:ph type="sldNum" sz="quarter" idx="12"/>
          </p:nvPr>
        </p:nvSpPr>
        <p:spPr/>
        <p:txBody>
          <a:bodyPr/>
          <a:lstStyle>
            <a:lvl1pPr>
              <a:defRPr/>
            </a:lvl1pPr>
          </a:lstStyle>
          <a:p>
            <a:fld id="{79EC4050-3F6D-403B-A84F-CF68B606BA02}" type="slidenum">
              <a:rPr lang="en-US" altLang="en-US"/>
              <a:pPr/>
              <a:t>‹#›</a:t>
            </a:fld>
            <a:endParaRPr lang="en-US" altLang="en-US"/>
          </a:p>
        </p:txBody>
      </p:sp>
    </p:spTree>
    <p:extLst>
      <p:ext uri="{BB962C8B-B14F-4D97-AF65-F5344CB8AC3E}">
        <p14:creationId xmlns:p14="http://schemas.microsoft.com/office/powerpoint/2010/main" val="5648522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272D4-92E8-EB45-95D9-843046A80CAE}"/>
              </a:ext>
            </a:extLst>
          </p:cNvPr>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B6C4EA49-1F6B-BA4F-932E-3DF1C9425CF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BB9456D-31E6-2148-ADA9-E495D5B964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595CD1-6423-024D-A313-DABF6386715D}"/>
              </a:ext>
            </a:extLst>
          </p:cNvPr>
          <p:cNvSpPr>
            <a:spLocks noGrp="1"/>
          </p:cNvSpPr>
          <p:nvPr>
            <p:ph type="sldNum" sz="quarter" idx="12"/>
          </p:nvPr>
        </p:nvSpPr>
        <p:spPr/>
        <p:txBody>
          <a:bodyPr/>
          <a:lstStyle/>
          <a:p>
            <a:fld id="{51A8FB3F-D80D-E94A-AADB-C4F56EC35C99}" type="slidenum">
              <a:rPr lang="en-US" smtClean="0"/>
              <a:t>‹#›</a:t>
            </a:fld>
            <a:endParaRPr lang="en-US"/>
          </a:p>
        </p:txBody>
      </p:sp>
    </p:spTree>
    <p:extLst>
      <p:ext uri="{BB962C8B-B14F-4D97-AF65-F5344CB8AC3E}">
        <p14:creationId xmlns:p14="http://schemas.microsoft.com/office/powerpoint/2010/main" val="33056722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itle w reference">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spAutoFit/>
          </a:bodyPr>
          <a:lstStyle>
            <a:lvl1pPr algn="ctr">
              <a:lnSpc>
                <a:spcPct val="100000"/>
              </a:lnSpc>
              <a:defRPr sz="2000" b="1" cap="none" baseline="0">
                <a:solidFill>
                  <a:schemeClr val="tx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a:extLst>
              <a:ext uri="{FF2B5EF4-FFF2-40B4-BE49-F238E27FC236}">
                <a16:creationId xmlns:a16="http://schemas.microsoft.com/office/drawing/2014/main" id="{C002109A-F2F6-6C45-914D-AF9325565773}"/>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151837811"/>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272D4-92E8-EB45-95D9-843046A80CAE}"/>
              </a:ext>
            </a:extLst>
          </p:cNvPr>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B6C4EA49-1F6B-BA4F-932E-3DF1C9425CF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BB9456D-31E6-2148-ADA9-E495D5B964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595CD1-6423-024D-A313-DABF6386715D}"/>
              </a:ext>
            </a:extLst>
          </p:cNvPr>
          <p:cNvSpPr>
            <a:spLocks noGrp="1"/>
          </p:cNvSpPr>
          <p:nvPr>
            <p:ph type="sldNum" sz="quarter" idx="12"/>
          </p:nvPr>
        </p:nvSpPr>
        <p:spPr/>
        <p:txBody>
          <a:bodyPr/>
          <a:lstStyle/>
          <a:p>
            <a:fld id="{51A8FB3F-D80D-E94A-AADB-C4F56EC35C99}" type="slidenum">
              <a:rPr lang="en-US" smtClean="0"/>
              <a:t>‹#›</a:t>
            </a:fld>
            <a:endParaRPr lang="en-US"/>
          </a:p>
        </p:txBody>
      </p:sp>
    </p:spTree>
    <p:extLst>
      <p:ext uri="{BB962C8B-B14F-4D97-AF65-F5344CB8AC3E}">
        <p14:creationId xmlns:p14="http://schemas.microsoft.com/office/powerpoint/2010/main" val="4195247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AC48E-BAAE-6CBD-2325-018D9EAFE1C3}"/>
              </a:ext>
            </a:extLst>
          </p:cNvPr>
          <p:cNvSpPr>
            <a:spLocks noGrp="1"/>
          </p:cNvSpPr>
          <p:nvPr>
            <p:ph type="title"/>
          </p:nvPr>
        </p:nvSpPr>
        <p:spPr>
          <a:xfrm>
            <a:off x="839788" y="365126"/>
            <a:ext cx="10515600" cy="984250"/>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E161FB6-6BA4-C9FC-D179-617EE7CAC54F}"/>
              </a:ext>
            </a:extLst>
          </p:cNvPr>
          <p:cNvSpPr>
            <a:spLocks noGrp="1"/>
          </p:cNvSpPr>
          <p:nvPr>
            <p:ph type="body" idx="1"/>
          </p:nvPr>
        </p:nvSpPr>
        <p:spPr>
          <a:xfrm>
            <a:off x="839788" y="1681163"/>
            <a:ext cx="5157787" cy="823912"/>
          </a:xfrm>
          <a:prstGeom prst="rect">
            <a:avLst/>
          </a:prstGeom>
          <a:solidFill>
            <a:schemeClr val="accent2"/>
          </a:solidFill>
        </p:spPr>
        <p:txBody>
          <a:bodyPr anchor="ctr"/>
          <a:lstStyle>
            <a:lvl1pPr marL="0" indent="0" algn="ctr">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88E7136-F7DC-6E07-89D7-6D4B7466DEEB}"/>
              </a:ext>
            </a:extLst>
          </p:cNvPr>
          <p:cNvSpPr>
            <a:spLocks noGrp="1"/>
          </p:cNvSpPr>
          <p:nvPr>
            <p:ph sz="half" idx="2"/>
          </p:nvPr>
        </p:nvSpPr>
        <p:spPr>
          <a:xfrm>
            <a:off x="839788" y="2697933"/>
            <a:ext cx="5157787" cy="3491730"/>
          </a:xfrm>
          <a:prstGeom prst="rect">
            <a:avLst/>
          </a:prstGeom>
          <a:solidFill>
            <a:schemeClr val="bg2"/>
          </a:solidFill>
        </p:spPr>
        <p:txBody>
          <a:bodyPr/>
          <a:lstStyle>
            <a:lvl1pPr>
              <a:buClr>
                <a:schemeClr val="accent2"/>
              </a:buClr>
              <a:defRPr sz="2000">
                <a:solidFill>
                  <a:schemeClr val="tx2"/>
                </a:solidFill>
              </a:defRPr>
            </a:lvl1pPr>
            <a:lvl2pPr>
              <a:buClr>
                <a:schemeClr val="accent2"/>
              </a:buClr>
              <a:defRPr sz="2000">
                <a:solidFill>
                  <a:schemeClr val="tx2"/>
                </a:solidFill>
              </a:defRPr>
            </a:lvl2pPr>
            <a:lvl4pPr>
              <a:buClr>
                <a:schemeClr val="accent2"/>
              </a:buClr>
              <a:defRPr sz="2000">
                <a:solidFill>
                  <a:schemeClr val="tx2"/>
                </a:solidFill>
              </a:defRPr>
            </a:lvl4pPr>
          </a:lstStyle>
          <a:p>
            <a:pPr lvl="0"/>
            <a:r>
              <a:rPr lang="en-US"/>
              <a:t>Click to edit Master text styles</a:t>
            </a:r>
          </a:p>
          <a:p>
            <a:pPr lvl="1"/>
            <a:r>
              <a:rPr lang="en-US"/>
              <a:t>Second level</a:t>
            </a:r>
          </a:p>
          <a:p>
            <a:pPr lvl="3"/>
            <a:r>
              <a:rPr lang="en-US"/>
              <a:t>Third level</a:t>
            </a:r>
          </a:p>
        </p:txBody>
      </p:sp>
      <p:sp>
        <p:nvSpPr>
          <p:cNvPr id="5" name="Text Placeholder 4">
            <a:extLst>
              <a:ext uri="{FF2B5EF4-FFF2-40B4-BE49-F238E27FC236}">
                <a16:creationId xmlns:a16="http://schemas.microsoft.com/office/drawing/2014/main" id="{9F9EE3A4-1932-6ED7-8F91-B70743D0EF83}"/>
              </a:ext>
            </a:extLst>
          </p:cNvPr>
          <p:cNvSpPr>
            <a:spLocks noGrp="1"/>
          </p:cNvSpPr>
          <p:nvPr>
            <p:ph type="body" sz="quarter" idx="3"/>
          </p:nvPr>
        </p:nvSpPr>
        <p:spPr>
          <a:xfrm>
            <a:off x="6172200" y="1681163"/>
            <a:ext cx="5183188" cy="823912"/>
          </a:xfrm>
          <a:prstGeom prst="rect">
            <a:avLst/>
          </a:prstGeom>
          <a:solidFill>
            <a:schemeClr val="accent2"/>
          </a:solidFill>
        </p:spPr>
        <p:txBody>
          <a:bodyPr anchor="ctr"/>
          <a:lstStyle>
            <a:lvl1pPr marL="0" indent="0" algn="ctr">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86830AA-EE90-18F8-30C7-7EE26AA35B89}"/>
              </a:ext>
            </a:extLst>
          </p:cNvPr>
          <p:cNvSpPr>
            <a:spLocks noGrp="1"/>
          </p:cNvSpPr>
          <p:nvPr>
            <p:ph sz="quarter" idx="4"/>
          </p:nvPr>
        </p:nvSpPr>
        <p:spPr>
          <a:xfrm>
            <a:off x="6172200" y="2697933"/>
            <a:ext cx="5183188" cy="3491730"/>
          </a:xfrm>
          <a:prstGeom prst="rect">
            <a:avLst/>
          </a:prstGeom>
          <a:solidFill>
            <a:schemeClr val="bg2"/>
          </a:solidFill>
        </p:spPr>
        <p:txBody>
          <a:bodyPr/>
          <a:lstStyle>
            <a:lvl1pPr>
              <a:buClr>
                <a:schemeClr val="accent2"/>
              </a:buClr>
              <a:defRPr sz="2000">
                <a:solidFill>
                  <a:schemeClr val="tx2"/>
                </a:solidFill>
              </a:defRPr>
            </a:lvl1pPr>
            <a:lvl2pPr>
              <a:buClr>
                <a:schemeClr val="accent2"/>
              </a:buClr>
              <a:defRPr sz="2000">
                <a:solidFill>
                  <a:schemeClr val="tx2"/>
                </a:solidFill>
              </a:defRPr>
            </a:lvl2pPr>
            <a:lvl4pPr>
              <a:buClr>
                <a:schemeClr val="accent2"/>
              </a:buClr>
              <a:defRPr sz="2000">
                <a:solidFill>
                  <a:schemeClr val="tx2"/>
                </a:solidFill>
              </a:defRPr>
            </a:lvl4pPr>
          </a:lstStyle>
          <a:p>
            <a:pPr lvl="0"/>
            <a:r>
              <a:rPr lang="en-US"/>
              <a:t>Click to edit Master text styles</a:t>
            </a:r>
          </a:p>
          <a:p>
            <a:pPr lvl="1"/>
            <a:r>
              <a:rPr lang="en-US"/>
              <a:t>Second level</a:t>
            </a:r>
          </a:p>
          <a:p>
            <a:pPr lvl="3"/>
            <a:r>
              <a:rPr lang="en-US"/>
              <a:t>Third level</a:t>
            </a:r>
          </a:p>
        </p:txBody>
      </p:sp>
      <p:sp>
        <p:nvSpPr>
          <p:cNvPr id="9" name="Text Placeholder 8">
            <a:extLst>
              <a:ext uri="{FF2B5EF4-FFF2-40B4-BE49-F238E27FC236}">
                <a16:creationId xmlns:a16="http://schemas.microsoft.com/office/drawing/2014/main" id="{DCFF2934-702B-4974-7143-4A6DC567A41D}"/>
              </a:ext>
            </a:extLst>
          </p:cNvPr>
          <p:cNvSpPr>
            <a:spLocks noGrp="1"/>
          </p:cNvSpPr>
          <p:nvPr>
            <p:ph type="body" sz="quarter" idx="10"/>
          </p:nvPr>
        </p:nvSpPr>
        <p:spPr>
          <a:xfrm>
            <a:off x="839788" y="6354763"/>
            <a:ext cx="10514012" cy="503237"/>
          </a:xfrm>
        </p:spPr>
        <p:txBody>
          <a:bodyPr/>
          <a:lstStyle>
            <a:lvl1pPr marL="0" indent="0">
              <a:buNone/>
              <a:defRPr lang="en-US" sz="1200" kern="1200" dirty="0" smtClean="0">
                <a:solidFill>
                  <a:schemeClr val="tx2"/>
                </a:solidFill>
                <a:latin typeface="+mn-lt"/>
                <a:ea typeface="+mn-ea"/>
                <a:cs typeface="+mn-cs"/>
              </a:defRPr>
            </a:lvl1pPr>
          </a:lstStyle>
          <a:p>
            <a:pPr lvl="0"/>
            <a:endParaRPr lang="en-US"/>
          </a:p>
        </p:txBody>
      </p:sp>
    </p:spTree>
    <p:extLst>
      <p:ext uri="{BB962C8B-B14F-4D97-AF65-F5344CB8AC3E}">
        <p14:creationId xmlns:p14="http://schemas.microsoft.com/office/powerpoint/2010/main" val="1473632801"/>
      </p:ext>
    </p:extLst>
  </p:cSld>
  <p:clrMapOvr>
    <a:masterClrMapping/>
  </p:clrMapOvr>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272D4-92E8-EB45-95D9-843046A80CAE}"/>
              </a:ext>
            </a:extLst>
          </p:cNvPr>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B6C4EA49-1F6B-BA4F-932E-3DF1C9425CF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BB9456D-31E6-2148-ADA9-E495D5B964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595CD1-6423-024D-A313-DABF6386715D}"/>
              </a:ext>
            </a:extLst>
          </p:cNvPr>
          <p:cNvSpPr>
            <a:spLocks noGrp="1"/>
          </p:cNvSpPr>
          <p:nvPr>
            <p:ph type="sldNum" sz="quarter" idx="12"/>
          </p:nvPr>
        </p:nvSpPr>
        <p:spPr/>
        <p:txBody>
          <a:bodyPr/>
          <a:lstStyle/>
          <a:p>
            <a:fld id="{51A8FB3F-D80D-E94A-AADB-C4F56EC35C99}" type="slidenum">
              <a:rPr lang="en-US" smtClean="0"/>
              <a:t>‹#›</a:t>
            </a:fld>
            <a:endParaRPr lang="en-US"/>
          </a:p>
        </p:txBody>
      </p:sp>
    </p:spTree>
    <p:extLst>
      <p:ext uri="{BB962C8B-B14F-4D97-AF65-F5344CB8AC3E}">
        <p14:creationId xmlns:p14="http://schemas.microsoft.com/office/powerpoint/2010/main" val="96847559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272D4-92E8-EB45-95D9-843046A80CAE}"/>
              </a:ext>
            </a:extLst>
          </p:cNvPr>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B6C4EA49-1F6B-BA4F-932E-3DF1C9425CF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BB9456D-31E6-2148-ADA9-E495D5B964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595CD1-6423-024D-A313-DABF6386715D}"/>
              </a:ext>
            </a:extLst>
          </p:cNvPr>
          <p:cNvSpPr>
            <a:spLocks noGrp="1"/>
          </p:cNvSpPr>
          <p:nvPr>
            <p:ph type="sldNum" sz="quarter" idx="12"/>
          </p:nvPr>
        </p:nvSpPr>
        <p:spPr/>
        <p:txBody>
          <a:bodyPr/>
          <a:lstStyle/>
          <a:p>
            <a:fld id="{51A8FB3F-D80D-E94A-AADB-C4F56EC35C99}" type="slidenum">
              <a:rPr lang="en-US" smtClean="0"/>
              <a:t>‹#›</a:t>
            </a:fld>
            <a:endParaRPr lang="en-US"/>
          </a:p>
        </p:txBody>
      </p:sp>
    </p:spTree>
    <p:extLst>
      <p:ext uri="{BB962C8B-B14F-4D97-AF65-F5344CB8AC3E}">
        <p14:creationId xmlns:p14="http://schemas.microsoft.com/office/powerpoint/2010/main" val="372298729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036E5-AA2F-9445-B2C2-84A89F5683C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D74C372-8386-5944-B7A6-CD2B215FCE66}"/>
              </a:ext>
            </a:extLst>
          </p:cNvPr>
          <p:cNvSpPr>
            <a:spLocks noGrp="1"/>
          </p:cNvSpPr>
          <p:nvPr>
            <p:ph type="dt" sz="half" idx="10"/>
          </p:nvPr>
        </p:nvSpPr>
        <p:spPr/>
        <p:txBody>
          <a:bodyPr/>
          <a:lstStyle/>
          <a:p>
            <a:fld id="{896F5AB4-1694-B44B-8633-F1A46BE4C7CD}" type="datetimeFigureOut">
              <a:rPr lang="en-US" smtClean="0"/>
              <a:t>5/13/2026</a:t>
            </a:fld>
            <a:endParaRPr lang="en-US"/>
          </a:p>
        </p:txBody>
      </p:sp>
      <p:sp>
        <p:nvSpPr>
          <p:cNvPr id="4" name="Footer Placeholder 3">
            <a:extLst>
              <a:ext uri="{FF2B5EF4-FFF2-40B4-BE49-F238E27FC236}">
                <a16:creationId xmlns:a16="http://schemas.microsoft.com/office/drawing/2014/main" id="{31520128-2CA6-A24D-94E7-6CA9F380D24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6B68998-6125-3E40-9C21-7B89BD390FBF}"/>
              </a:ext>
            </a:extLst>
          </p:cNvPr>
          <p:cNvSpPr>
            <a:spLocks noGrp="1"/>
          </p:cNvSpPr>
          <p:nvPr>
            <p:ph type="sldNum" sz="quarter" idx="12"/>
          </p:nvPr>
        </p:nvSpPr>
        <p:spPr/>
        <p:txBody>
          <a:bodyPr/>
          <a:lstStyle/>
          <a:p>
            <a:fld id="{E53A9AF0-750B-314C-A701-98E9F38E9A88}" type="slidenum">
              <a:rPr lang="en-US" smtClean="0"/>
              <a:t>‹#›</a:t>
            </a:fld>
            <a:endParaRPr lang="en-US"/>
          </a:p>
        </p:txBody>
      </p:sp>
    </p:spTree>
    <p:extLst>
      <p:ext uri="{BB962C8B-B14F-4D97-AF65-F5344CB8AC3E}">
        <p14:creationId xmlns:p14="http://schemas.microsoft.com/office/powerpoint/2010/main" val="318128407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272D4-92E8-EB45-95D9-843046A80CAE}"/>
              </a:ext>
            </a:extLst>
          </p:cNvPr>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B6C4EA49-1F6B-BA4F-932E-3DF1C9425CF6}"/>
              </a:ext>
            </a:extLst>
          </p:cNvPr>
          <p:cNvSpPr>
            <a:spLocks noGrp="1"/>
          </p:cNvSpPr>
          <p:nvPr>
            <p:ph type="dt" sz="half" idx="10"/>
          </p:nvPr>
        </p:nvSpPr>
        <p:spPr/>
        <p:txBody>
          <a:bodyPr/>
          <a:lstStyle/>
          <a:p>
            <a:fld id="{DA40FE05-F621-EA4C-96EA-D0B37DB1823D}" type="datetimeFigureOut">
              <a:rPr lang="en-US" smtClean="0"/>
              <a:t>5/13/2026</a:t>
            </a:fld>
            <a:endParaRPr lang="en-US"/>
          </a:p>
        </p:txBody>
      </p:sp>
      <p:sp>
        <p:nvSpPr>
          <p:cNvPr id="5" name="Footer Placeholder 4">
            <a:extLst>
              <a:ext uri="{FF2B5EF4-FFF2-40B4-BE49-F238E27FC236}">
                <a16:creationId xmlns:a16="http://schemas.microsoft.com/office/drawing/2014/main" id="{8BB9456D-31E6-2148-ADA9-E495D5B964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595CD1-6423-024D-A313-DABF6386715D}"/>
              </a:ext>
            </a:extLst>
          </p:cNvPr>
          <p:cNvSpPr>
            <a:spLocks noGrp="1"/>
          </p:cNvSpPr>
          <p:nvPr>
            <p:ph type="sldNum" sz="quarter" idx="12"/>
          </p:nvPr>
        </p:nvSpPr>
        <p:spPr/>
        <p:txBody>
          <a:bodyPr/>
          <a:lstStyle/>
          <a:p>
            <a:fld id="{51A8FB3F-D80D-E94A-AADB-C4F56EC35C99}" type="slidenum">
              <a:rPr lang="en-US" smtClean="0"/>
              <a:t>‹#›</a:t>
            </a:fld>
            <a:endParaRPr lang="en-US"/>
          </a:p>
        </p:txBody>
      </p:sp>
    </p:spTree>
    <p:extLst>
      <p:ext uri="{BB962C8B-B14F-4D97-AF65-F5344CB8AC3E}">
        <p14:creationId xmlns:p14="http://schemas.microsoft.com/office/powerpoint/2010/main" val="23125435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272D4-92E8-EB45-95D9-843046A80CAE}"/>
              </a:ext>
            </a:extLst>
          </p:cNvPr>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B6C4EA49-1F6B-BA4F-932E-3DF1C9425CF6}"/>
              </a:ext>
            </a:extLst>
          </p:cNvPr>
          <p:cNvSpPr>
            <a:spLocks noGrp="1"/>
          </p:cNvSpPr>
          <p:nvPr>
            <p:ph type="dt" sz="half" idx="10"/>
          </p:nvPr>
        </p:nvSpPr>
        <p:spPr/>
        <p:txBody>
          <a:bodyPr/>
          <a:lstStyle/>
          <a:p>
            <a:fld id="{DA40FE05-F621-EA4C-96EA-D0B37DB1823D}" type="datetimeFigureOut">
              <a:rPr lang="en-US" smtClean="0"/>
              <a:t>5/13/2026</a:t>
            </a:fld>
            <a:endParaRPr lang="en-US"/>
          </a:p>
        </p:txBody>
      </p:sp>
      <p:sp>
        <p:nvSpPr>
          <p:cNvPr id="5" name="Footer Placeholder 4">
            <a:extLst>
              <a:ext uri="{FF2B5EF4-FFF2-40B4-BE49-F238E27FC236}">
                <a16:creationId xmlns:a16="http://schemas.microsoft.com/office/drawing/2014/main" id="{8BB9456D-31E6-2148-ADA9-E495D5B964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595CD1-6423-024D-A313-DABF6386715D}"/>
              </a:ext>
            </a:extLst>
          </p:cNvPr>
          <p:cNvSpPr>
            <a:spLocks noGrp="1"/>
          </p:cNvSpPr>
          <p:nvPr>
            <p:ph type="sldNum" sz="quarter" idx="12"/>
          </p:nvPr>
        </p:nvSpPr>
        <p:spPr/>
        <p:txBody>
          <a:bodyPr/>
          <a:lstStyle/>
          <a:p>
            <a:fld id="{51A8FB3F-D80D-E94A-AADB-C4F56EC35C99}" type="slidenum">
              <a:rPr lang="en-US" smtClean="0"/>
              <a:t>‹#›</a:t>
            </a:fld>
            <a:endParaRPr lang="en-US"/>
          </a:p>
        </p:txBody>
      </p:sp>
    </p:spTree>
    <p:extLst>
      <p:ext uri="{BB962C8B-B14F-4D97-AF65-F5344CB8AC3E}">
        <p14:creationId xmlns:p14="http://schemas.microsoft.com/office/powerpoint/2010/main" val="32227056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23B82864-C014-9F45-AD39-93C524373A64}" type="datetimeFigureOut">
              <a:rPr lang="en-US" smtClean="0"/>
              <a:t>5/13/2026</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F3EF33E9-6DC7-0D4A-903B-E0CB9536B27C}" type="slidenum">
              <a:rPr lang="en-US" smtClean="0"/>
              <a:t>‹#›</a:t>
            </a:fld>
            <a:endParaRPr lang="en-US"/>
          </a:p>
        </p:txBody>
      </p:sp>
    </p:spTree>
    <p:extLst>
      <p:ext uri="{BB962C8B-B14F-4D97-AF65-F5344CB8AC3E}">
        <p14:creationId xmlns:p14="http://schemas.microsoft.com/office/powerpoint/2010/main" val="680476920"/>
      </p:ext>
    </p:extLst>
  </p:cSld>
  <p:clrMapOvr>
    <a:masterClrMapping/>
  </p:clrMapOvr>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4DF1C-6784-8723-6D61-35E4AB29283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AC6D1B-DBA7-3495-36F9-F5AFCE0C0349}"/>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4B01E8C-EC22-751B-FF4A-1A9DBDBBBF9A}"/>
              </a:ext>
            </a:extLst>
          </p:cNvPr>
          <p:cNvSpPr>
            <a:spLocks noGrp="1"/>
          </p:cNvSpPr>
          <p:nvPr>
            <p:ph type="dt" sz="half" idx="10"/>
          </p:nvPr>
        </p:nvSpPr>
        <p:spPr/>
        <p:txBody>
          <a:bodyPr/>
          <a:lstStyle/>
          <a:p>
            <a:fld id="{EF9ED47E-2BDF-44D5-BD0F-8EF4BBCA617D}" type="datetimeFigureOut">
              <a:rPr lang="en-US" smtClean="0"/>
              <a:t>5/13/2026</a:t>
            </a:fld>
            <a:endParaRPr lang="en-US"/>
          </a:p>
        </p:txBody>
      </p:sp>
      <p:sp>
        <p:nvSpPr>
          <p:cNvPr id="5" name="Footer Placeholder 4">
            <a:extLst>
              <a:ext uri="{FF2B5EF4-FFF2-40B4-BE49-F238E27FC236}">
                <a16:creationId xmlns:a16="http://schemas.microsoft.com/office/drawing/2014/main" id="{2EA4B963-B837-D53E-BF7D-8A18A28555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417B38-1BF7-1C65-57F7-4C400012DB89}"/>
              </a:ext>
            </a:extLst>
          </p:cNvPr>
          <p:cNvSpPr>
            <a:spLocks noGrp="1"/>
          </p:cNvSpPr>
          <p:nvPr>
            <p:ph type="sldNum" sz="quarter" idx="12"/>
          </p:nvPr>
        </p:nvSpPr>
        <p:spPr/>
        <p:txBody>
          <a:bodyPr/>
          <a:lstStyle/>
          <a:p>
            <a:fld id="{DE93399D-1368-4203-B463-066C440696BA}" type="slidenum">
              <a:rPr lang="en-US" smtClean="0"/>
              <a:t>‹#›</a:t>
            </a:fld>
            <a:endParaRPr lang="en-US"/>
          </a:p>
        </p:txBody>
      </p:sp>
    </p:spTree>
    <p:extLst>
      <p:ext uri="{BB962C8B-B14F-4D97-AF65-F5344CB8AC3E}">
        <p14:creationId xmlns:p14="http://schemas.microsoft.com/office/powerpoint/2010/main" val="39776044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02137-D5FC-1CBC-E959-8AA5422BEA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78C392-37AC-F112-048E-E9A65C0DD1E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D4F443-B90F-9A20-BA91-7D81DAF0C7C6}"/>
              </a:ext>
            </a:extLst>
          </p:cNvPr>
          <p:cNvSpPr>
            <a:spLocks noGrp="1"/>
          </p:cNvSpPr>
          <p:nvPr>
            <p:ph type="dt" sz="half" idx="10"/>
          </p:nvPr>
        </p:nvSpPr>
        <p:spPr/>
        <p:txBody>
          <a:bodyPr/>
          <a:lstStyle/>
          <a:p>
            <a:fld id="{EF9ED47E-2BDF-44D5-BD0F-8EF4BBCA617D}" type="datetimeFigureOut">
              <a:rPr lang="en-US" smtClean="0"/>
              <a:t>5/13/2026</a:t>
            </a:fld>
            <a:endParaRPr lang="en-US"/>
          </a:p>
        </p:txBody>
      </p:sp>
      <p:sp>
        <p:nvSpPr>
          <p:cNvPr id="5" name="Footer Placeholder 4">
            <a:extLst>
              <a:ext uri="{FF2B5EF4-FFF2-40B4-BE49-F238E27FC236}">
                <a16:creationId xmlns:a16="http://schemas.microsoft.com/office/drawing/2014/main" id="{9BB81997-A9C2-A053-9EE2-6BC7594BD5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DD5C66-2FA2-B003-7189-1D907E040510}"/>
              </a:ext>
            </a:extLst>
          </p:cNvPr>
          <p:cNvSpPr>
            <a:spLocks noGrp="1"/>
          </p:cNvSpPr>
          <p:nvPr>
            <p:ph type="sldNum" sz="quarter" idx="12"/>
          </p:nvPr>
        </p:nvSpPr>
        <p:spPr/>
        <p:txBody>
          <a:bodyPr/>
          <a:lstStyle/>
          <a:p>
            <a:fld id="{DE93399D-1368-4203-B463-066C440696BA}" type="slidenum">
              <a:rPr lang="en-US" smtClean="0"/>
              <a:t>‹#›</a:t>
            </a:fld>
            <a:endParaRPr lang="en-US"/>
          </a:p>
        </p:txBody>
      </p:sp>
    </p:spTree>
    <p:extLst>
      <p:ext uri="{BB962C8B-B14F-4D97-AF65-F5344CB8AC3E}">
        <p14:creationId xmlns:p14="http://schemas.microsoft.com/office/powerpoint/2010/main" val="12449728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ADD98-55E1-E7EF-4C91-D66582469A40}"/>
              </a:ext>
            </a:extLst>
          </p:cNvPr>
          <p:cNvSpPr>
            <a:spLocks noGrp="1"/>
          </p:cNvSpPr>
          <p:nvPr>
            <p:ph type="title"/>
          </p:nvPr>
        </p:nvSpPr>
        <p:spPr>
          <a:xfrm>
            <a:off x="831849"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5E9799B-4333-B2C5-8ABA-BBEEC676CDDD}"/>
              </a:ext>
            </a:extLst>
          </p:cNvPr>
          <p:cNvSpPr>
            <a:spLocks noGrp="1"/>
          </p:cNvSpPr>
          <p:nvPr>
            <p:ph type="body" idx="1"/>
          </p:nvPr>
        </p:nvSpPr>
        <p:spPr>
          <a:xfrm>
            <a:off x="831849" y="4589464"/>
            <a:ext cx="10515600" cy="1500187"/>
          </a:xfr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C2B762-50B4-AFD2-A06A-757B65A29C3B}"/>
              </a:ext>
            </a:extLst>
          </p:cNvPr>
          <p:cNvSpPr>
            <a:spLocks noGrp="1"/>
          </p:cNvSpPr>
          <p:nvPr>
            <p:ph type="dt" sz="half" idx="10"/>
          </p:nvPr>
        </p:nvSpPr>
        <p:spPr/>
        <p:txBody>
          <a:bodyPr/>
          <a:lstStyle/>
          <a:p>
            <a:fld id="{EF9ED47E-2BDF-44D5-BD0F-8EF4BBCA617D}" type="datetimeFigureOut">
              <a:rPr lang="en-US" smtClean="0"/>
              <a:t>5/13/2026</a:t>
            </a:fld>
            <a:endParaRPr lang="en-US"/>
          </a:p>
        </p:txBody>
      </p:sp>
      <p:sp>
        <p:nvSpPr>
          <p:cNvPr id="5" name="Footer Placeholder 4">
            <a:extLst>
              <a:ext uri="{FF2B5EF4-FFF2-40B4-BE49-F238E27FC236}">
                <a16:creationId xmlns:a16="http://schemas.microsoft.com/office/drawing/2014/main" id="{81E65DB2-D8AB-0F5A-7F04-B86E4DEF9C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D2ADB8-AA9F-F655-DE51-3EDD87295605}"/>
              </a:ext>
            </a:extLst>
          </p:cNvPr>
          <p:cNvSpPr>
            <a:spLocks noGrp="1"/>
          </p:cNvSpPr>
          <p:nvPr>
            <p:ph type="sldNum" sz="quarter" idx="12"/>
          </p:nvPr>
        </p:nvSpPr>
        <p:spPr/>
        <p:txBody>
          <a:bodyPr/>
          <a:lstStyle/>
          <a:p>
            <a:fld id="{DE93399D-1368-4203-B463-066C440696BA}" type="slidenum">
              <a:rPr lang="en-US" smtClean="0"/>
              <a:t>‹#›</a:t>
            </a:fld>
            <a:endParaRPr lang="en-US"/>
          </a:p>
        </p:txBody>
      </p:sp>
    </p:spTree>
    <p:extLst>
      <p:ext uri="{BB962C8B-B14F-4D97-AF65-F5344CB8AC3E}">
        <p14:creationId xmlns:p14="http://schemas.microsoft.com/office/powerpoint/2010/main" val="116594618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E8B07-992B-80C5-A54E-4C36C3ACF6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AB849D-35BF-8877-AF75-E5E640B1EB48}"/>
              </a:ext>
            </a:extLst>
          </p:cNvPr>
          <p:cNvSpPr>
            <a:spLocks noGrp="1"/>
          </p:cNvSpPr>
          <p:nvPr>
            <p:ph sz="half" idx="1"/>
          </p:nvPr>
        </p:nvSpPr>
        <p:spPr>
          <a:xfrm>
            <a:off x="838200" y="1825624"/>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03E5CD7-53B5-B617-533C-44C618F7B822}"/>
              </a:ext>
            </a:extLst>
          </p:cNvPr>
          <p:cNvSpPr>
            <a:spLocks noGrp="1"/>
          </p:cNvSpPr>
          <p:nvPr>
            <p:ph sz="half" idx="2"/>
          </p:nvPr>
        </p:nvSpPr>
        <p:spPr>
          <a:xfrm>
            <a:off x="6172200" y="1825624"/>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4572616-0497-0ACE-CCF8-9208177253E8}"/>
              </a:ext>
            </a:extLst>
          </p:cNvPr>
          <p:cNvSpPr>
            <a:spLocks noGrp="1"/>
          </p:cNvSpPr>
          <p:nvPr>
            <p:ph type="dt" sz="half" idx="10"/>
          </p:nvPr>
        </p:nvSpPr>
        <p:spPr/>
        <p:txBody>
          <a:bodyPr/>
          <a:lstStyle/>
          <a:p>
            <a:fld id="{EF9ED47E-2BDF-44D5-BD0F-8EF4BBCA617D}" type="datetimeFigureOut">
              <a:rPr lang="en-US" smtClean="0"/>
              <a:t>5/13/2026</a:t>
            </a:fld>
            <a:endParaRPr lang="en-US"/>
          </a:p>
        </p:txBody>
      </p:sp>
      <p:sp>
        <p:nvSpPr>
          <p:cNvPr id="6" name="Footer Placeholder 5">
            <a:extLst>
              <a:ext uri="{FF2B5EF4-FFF2-40B4-BE49-F238E27FC236}">
                <a16:creationId xmlns:a16="http://schemas.microsoft.com/office/drawing/2014/main" id="{C5EF47FF-F5E9-6D31-0874-69F18BCD0A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89F5E8-BAA5-100B-EB77-037C11451B49}"/>
              </a:ext>
            </a:extLst>
          </p:cNvPr>
          <p:cNvSpPr>
            <a:spLocks noGrp="1"/>
          </p:cNvSpPr>
          <p:nvPr>
            <p:ph type="sldNum" sz="quarter" idx="12"/>
          </p:nvPr>
        </p:nvSpPr>
        <p:spPr/>
        <p:txBody>
          <a:bodyPr/>
          <a:lstStyle/>
          <a:p>
            <a:fld id="{DE93399D-1368-4203-B463-066C440696BA}" type="slidenum">
              <a:rPr lang="en-US" smtClean="0"/>
              <a:t>‹#›</a:t>
            </a:fld>
            <a:endParaRPr lang="en-US"/>
          </a:p>
        </p:txBody>
      </p:sp>
    </p:spTree>
    <p:extLst>
      <p:ext uri="{BB962C8B-B14F-4D97-AF65-F5344CB8AC3E}">
        <p14:creationId xmlns:p14="http://schemas.microsoft.com/office/powerpoint/2010/main" val="16412001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actical Ti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C7464-E153-68F6-40BE-2EAA045B93C1}"/>
              </a:ext>
            </a:extLst>
          </p:cNvPr>
          <p:cNvSpPr>
            <a:spLocks noGrp="1"/>
          </p:cNvSpPr>
          <p:nvPr>
            <p:ph type="title"/>
          </p:nvPr>
        </p:nvSpPr>
        <p:spPr>
          <a:xfrm>
            <a:off x="847253" y="208232"/>
            <a:ext cx="10506547" cy="1140734"/>
          </a:xfrm>
        </p:spPr>
        <p:txBody>
          <a:bodyPr/>
          <a:lstStyle>
            <a:lvl1pPr>
              <a:defRPr/>
            </a:lvl1pPr>
          </a:lstStyle>
          <a:p>
            <a:r>
              <a:rPr lang="en-US"/>
              <a:t>Click to edit Master title style</a:t>
            </a:r>
          </a:p>
        </p:txBody>
      </p:sp>
      <p:sp>
        <p:nvSpPr>
          <p:cNvPr id="5" name="Text Placeholder 4">
            <a:extLst>
              <a:ext uri="{FF2B5EF4-FFF2-40B4-BE49-F238E27FC236}">
                <a16:creationId xmlns:a16="http://schemas.microsoft.com/office/drawing/2014/main" id="{54646130-A0FB-F835-EE4A-757B90CE038E}"/>
              </a:ext>
            </a:extLst>
          </p:cNvPr>
          <p:cNvSpPr>
            <a:spLocks noGrp="1"/>
          </p:cNvSpPr>
          <p:nvPr>
            <p:ph type="body" sz="quarter" idx="10"/>
          </p:nvPr>
        </p:nvSpPr>
        <p:spPr>
          <a:xfrm>
            <a:off x="1523999" y="2057400"/>
            <a:ext cx="5865759" cy="3935994"/>
          </a:xfrm>
        </p:spPr>
        <p:txBody>
          <a:bodyPr/>
          <a:lstStyle>
            <a:lvl1pPr marL="0" indent="0">
              <a:buNone/>
              <a:defRPr/>
            </a:lvl1pPr>
            <a:lvl3pPr>
              <a:defRPr lang="en-US" sz="2000" kern="1200" dirty="0">
                <a:solidFill>
                  <a:schemeClr val="tx2"/>
                </a:solidFill>
                <a:latin typeface="+mn-lt"/>
                <a:ea typeface="+mn-ea"/>
                <a:cs typeface="+mn-cs"/>
              </a:defRPr>
            </a:lvl3pPr>
            <a:lvl4pPr>
              <a:buClr>
                <a:schemeClr val="accent2"/>
              </a:buClr>
              <a:tabLst>
                <a:tab pos="1882775" algn="l"/>
              </a:tabLst>
              <a:defRPr lang="en-US" sz="2000" kern="1200" dirty="0" smtClean="0">
                <a:solidFill>
                  <a:schemeClr val="tx2"/>
                </a:solidFill>
                <a:latin typeface="+mn-lt"/>
                <a:ea typeface="+mn-ea"/>
                <a:cs typeface="+mn-cs"/>
              </a:defRPr>
            </a:lvl4pPr>
            <a:lvl5pPr marL="1141413" indent="-228600">
              <a:defRPr lang="en-US" sz="2000" kern="1200" dirty="0" smtClean="0">
                <a:solidFill>
                  <a:schemeClr val="tx2"/>
                </a:solidFill>
                <a:latin typeface="+mn-lt"/>
                <a:ea typeface="+mn-ea"/>
                <a:cs typeface="+mn-cs"/>
              </a:defRPr>
            </a:lvl5pPr>
            <a:lvl6pPr marL="1711325" indent="-342900">
              <a:buClr>
                <a:schemeClr val="accent2"/>
              </a:buClr>
              <a:buFont typeface="Arial" panose="020B0604020202020204" pitchFamily="34" charset="0"/>
              <a:buChar char="•"/>
              <a:tabLst>
                <a:tab pos="2454275" algn="l"/>
              </a:tabLst>
              <a:defRPr lang="en-US" sz="2000" kern="1200" dirty="0" smtClean="0">
                <a:solidFill>
                  <a:schemeClr val="tx2"/>
                </a:solidFill>
                <a:latin typeface="+mn-lt"/>
                <a:ea typeface="+mn-ea"/>
                <a:cs typeface="+mn-cs"/>
              </a:defRPr>
            </a:lvl6pPr>
          </a:lstStyle>
          <a:p>
            <a:pPr lvl="0"/>
            <a:r>
              <a:rPr lang="en-US"/>
              <a:t>Click to edit Master text styles</a:t>
            </a:r>
          </a:p>
        </p:txBody>
      </p:sp>
      <p:pic>
        <p:nvPicPr>
          <p:cNvPr id="4" name="Picture 3" descr="A picture containing light, indoor&#10;&#10;Description automatically generated">
            <a:extLst>
              <a:ext uri="{FF2B5EF4-FFF2-40B4-BE49-F238E27FC236}">
                <a16:creationId xmlns:a16="http://schemas.microsoft.com/office/drawing/2014/main" id="{F84CF46D-64A3-7E6D-12FA-47965FC581A9}"/>
              </a:ext>
            </a:extLst>
          </p:cNvPr>
          <p:cNvPicPr>
            <a:picLocks noChangeAspect="1"/>
          </p:cNvPicPr>
          <p:nvPr userDrawn="1"/>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backgroundRemoval t="7838" b="89980" l="10000" r="90000">
                        <a14:foregroundMark x1="46242" y1="7838" x2="53273" y2="9333"/>
                      </a14:backgroundRemoval>
                    </a14:imgEffect>
                  </a14:imgLayer>
                </a14:imgProps>
              </a:ext>
              <a:ext uri="{28A0092B-C50C-407E-A947-70E740481C1C}">
                <a14:useLocalDpi xmlns:a14="http://schemas.microsoft.com/office/drawing/2010/main" val="0"/>
              </a:ext>
            </a:extLst>
          </a:blip>
          <a:stretch>
            <a:fillRect/>
          </a:stretch>
        </p:blipFill>
        <p:spPr>
          <a:xfrm>
            <a:off x="7389758" y="365125"/>
            <a:ext cx="3550917" cy="5325624"/>
          </a:xfrm>
          <a:prstGeom prst="rect">
            <a:avLst/>
          </a:prstGeom>
        </p:spPr>
      </p:pic>
    </p:spTree>
    <p:extLst>
      <p:ext uri="{BB962C8B-B14F-4D97-AF65-F5344CB8AC3E}">
        <p14:creationId xmlns:p14="http://schemas.microsoft.com/office/powerpoint/2010/main" val="170562087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FC426-862E-BD3E-1B88-4F55363E60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50E10AF-D9FD-B41F-9D4B-D1A6ACFBCFC9}"/>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2A7612-3652-F43D-D630-BA2EC9B4C173}"/>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E50CCCC-BD9B-A963-75D9-6137D96D604F}"/>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A8511DD-E004-4A2F-FDF2-3A4185EFF86B}"/>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E39B8F8-C1B1-6AB4-A769-6066740AF7CB}"/>
              </a:ext>
            </a:extLst>
          </p:cNvPr>
          <p:cNvSpPr>
            <a:spLocks noGrp="1"/>
          </p:cNvSpPr>
          <p:nvPr>
            <p:ph type="dt" sz="half" idx="10"/>
          </p:nvPr>
        </p:nvSpPr>
        <p:spPr/>
        <p:txBody>
          <a:bodyPr/>
          <a:lstStyle/>
          <a:p>
            <a:fld id="{EF9ED47E-2BDF-44D5-BD0F-8EF4BBCA617D}" type="datetimeFigureOut">
              <a:rPr lang="en-US" smtClean="0"/>
              <a:t>5/13/2026</a:t>
            </a:fld>
            <a:endParaRPr lang="en-US"/>
          </a:p>
        </p:txBody>
      </p:sp>
      <p:sp>
        <p:nvSpPr>
          <p:cNvPr id="8" name="Footer Placeholder 7">
            <a:extLst>
              <a:ext uri="{FF2B5EF4-FFF2-40B4-BE49-F238E27FC236}">
                <a16:creationId xmlns:a16="http://schemas.microsoft.com/office/drawing/2014/main" id="{BE5B363F-9A03-4639-E4FB-A4C84E32ED8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C2BB963-CB91-BED2-4B6C-5E1D657882F5}"/>
              </a:ext>
            </a:extLst>
          </p:cNvPr>
          <p:cNvSpPr>
            <a:spLocks noGrp="1"/>
          </p:cNvSpPr>
          <p:nvPr>
            <p:ph type="sldNum" sz="quarter" idx="12"/>
          </p:nvPr>
        </p:nvSpPr>
        <p:spPr/>
        <p:txBody>
          <a:bodyPr/>
          <a:lstStyle/>
          <a:p>
            <a:fld id="{DE93399D-1368-4203-B463-066C440696BA}" type="slidenum">
              <a:rPr lang="en-US" smtClean="0"/>
              <a:t>‹#›</a:t>
            </a:fld>
            <a:endParaRPr lang="en-US"/>
          </a:p>
        </p:txBody>
      </p:sp>
    </p:spTree>
    <p:extLst>
      <p:ext uri="{BB962C8B-B14F-4D97-AF65-F5344CB8AC3E}">
        <p14:creationId xmlns:p14="http://schemas.microsoft.com/office/powerpoint/2010/main" val="395061267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1EBBF-A9BA-80FF-5A20-5A61051715E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141F697-F412-8523-8030-90AD42AFEA10}"/>
              </a:ext>
            </a:extLst>
          </p:cNvPr>
          <p:cNvSpPr>
            <a:spLocks noGrp="1"/>
          </p:cNvSpPr>
          <p:nvPr>
            <p:ph type="dt" sz="half" idx="10"/>
          </p:nvPr>
        </p:nvSpPr>
        <p:spPr/>
        <p:txBody>
          <a:bodyPr/>
          <a:lstStyle/>
          <a:p>
            <a:fld id="{EF9ED47E-2BDF-44D5-BD0F-8EF4BBCA617D}" type="datetimeFigureOut">
              <a:rPr lang="en-US" smtClean="0"/>
              <a:t>5/13/2026</a:t>
            </a:fld>
            <a:endParaRPr lang="en-US"/>
          </a:p>
        </p:txBody>
      </p:sp>
      <p:sp>
        <p:nvSpPr>
          <p:cNvPr id="4" name="Footer Placeholder 3">
            <a:extLst>
              <a:ext uri="{FF2B5EF4-FFF2-40B4-BE49-F238E27FC236}">
                <a16:creationId xmlns:a16="http://schemas.microsoft.com/office/drawing/2014/main" id="{4AD51AFA-F1F7-57B3-560B-27EBDDFA814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8CE2FE9-64F5-D326-167C-081698CA4253}"/>
              </a:ext>
            </a:extLst>
          </p:cNvPr>
          <p:cNvSpPr>
            <a:spLocks noGrp="1"/>
          </p:cNvSpPr>
          <p:nvPr>
            <p:ph type="sldNum" sz="quarter" idx="12"/>
          </p:nvPr>
        </p:nvSpPr>
        <p:spPr/>
        <p:txBody>
          <a:bodyPr/>
          <a:lstStyle/>
          <a:p>
            <a:fld id="{DE93399D-1368-4203-B463-066C440696BA}" type="slidenum">
              <a:rPr lang="en-US" smtClean="0"/>
              <a:t>‹#›</a:t>
            </a:fld>
            <a:endParaRPr lang="en-US"/>
          </a:p>
        </p:txBody>
      </p:sp>
    </p:spTree>
    <p:extLst>
      <p:ext uri="{BB962C8B-B14F-4D97-AF65-F5344CB8AC3E}">
        <p14:creationId xmlns:p14="http://schemas.microsoft.com/office/powerpoint/2010/main" val="276231082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3D348F-17B7-0975-5CBB-10A4088F5DE0}"/>
              </a:ext>
            </a:extLst>
          </p:cNvPr>
          <p:cNvSpPr>
            <a:spLocks noGrp="1"/>
          </p:cNvSpPr>
          <p:nvPr>
            <p:ph type="dt" sz="half" idx="10"/>
          </p:nvPr>
        </p:nvSpPr>
        <p:spPr/>
        <p:txBody>
          <a:bodyPr/>
          <a:lstStyle/>
          <a:p>
            <a:fld id="{EF9ED47E-2BDF-44D5-BD0F-8EF4BBCA617D}" type="datetimeFigureOut">
              <a:rPr lang="en-US" smtClean="0"/>
              <a:t>5/13/2026</a:t>
            </a:fld>
            <a:endParaRPr lang="en-US"/>
          </a:p>
        </p:txBody>
      </p:sp>
      <p:sp>
        <p:nvSpPr>
          <p:cNvPr id="3" name="Footer Placeholder 2">
            <a:extLst>
              <a:ext uri="{FF2B5EF4-FFF2-40B4-BE49-F238E27FC236}">
                <a16:creationId xmlns:a16="http://schemas.microsoft.com/office/drawing/2014/main" id="{7180EA52-A7E1-F4AC-C8B0-1646BC81701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6B06621-7AA5-43E1-6559-95A14DF9BCDE}"/>
              </a:ext>
            </a:extLst>
          </p:cNvPr>
          <p:cNvSpPr>
            <a:spLocks noGrp="1"/>
          </p:cNvSpPr>
          <p:nvPr>
            <p:ph type="sldNum" sz="quarter" idx="12"/>
          </p:nvPr>
        </p:nvSpPr>
        <p:spPr/>
        <p:txBody>
          <a:bodyPr/>
          <a:lstStyle/>
          <a:p>
            <a:fld id="{DE93399D-1368-4203-B463-066C440696BA}" type="slidenum">
              <a:rPr lang="en-US" smtClean="0"/>
              <a:t>‹#›</a:t>
            </a:fld>
            <a:endParaRPr lang="en-US"/>
          </a:p>
        </p:txBody>
      </p:sp>
    </p:spTree>
    <p:extLst>
      <p:ext uri="{BB962C8B-B14F-4D97-AF65-F5344CB8AC3E}">
        <p14:creationId xmlns:p14="http://schemas.microsoft.com/office/powerpoint/2010/main" val="125164336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5E89B-4B8B-7F23-B461-2DCA4C0C99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20BCCF3-D94F-3C78-D7B0-11E62D0B86AA}"/>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2D39E2-07E3-651E-8603-E83AEAFDD5BB}"/>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E14C0B-8E9A-3218-2A9B-C1FB20EEE92F}"/>
              </a:ext>
            </a:extLst>
          </p:cNvPr>
          <p:cNvSpPr>
            <a:spLocks noGrp="1"/>
          </p:cNvSpPr>
          <p:nvPr>
            <p:ph type="dt" sz="half" idx="10"/>
          </p:nvPr>
        </p:nvSpPr>
        <p:spPr/>
        <p:txBody>
          <a:bodyPr/>
          <a:lstStyle/>
          <a:p>
            <a:fld id="{EF9ED47E-2BDF-44D5-BD0F-8EF4BBCA617D}" type="datetimeFigureOut">
              <a:rPr lang="en-US" smtClean="0"/>
              <a:t>5/13/2026</a:t>
            </a:fld>
            <a:endParaRPr lang="en-US"/>
          </a:p>
        </p:txBody>
      </p:sp>
      <p:sp>
        <p:nvSpPr>
          <p:cNvPr id="6" name="Footer Placeholder 5">
            <a:extLst>
              <a:ext uri="{FF2B5EF4-FFF2-40B4-BE49-F238E27FC236}">
                <a16:creationId xmlns:a16="http://schemas.microsoft.com/office/drawing/2014/main" id="{CA71CBA4-23D8-23C9-EFBF-4CA83892E1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9A2A7E-A026-88C3-8751-95411D2A8E40}"/>
              </a:ext>
            </a:extLst>
          </p:cNvPr>
          <p:cNvSpPr>
            <a:spLocks noGrp="1"/>
          </p:cNvSpPr>
          <p:nvPr>
            <p:ph type="sldNum" sz="quarter" idx="12"/>
          </p:nvPr>
        </p:nvSpPr>
        <p:spPr/>
        <p:txBody>
          <a:bodyPr/>
          <a:lstStyle/>
          <a:p>
            <a:fld id="{DE93399D-1368-4203-B463-066C440696BA}" type="slidenum">
              <a:rPr lang="en-US" smtClean="0"/>
              <a:t>‹#›</a:t>
            </a:fld>
            <a:endParaRPr lang="en-US"/>
          </a:p>
        </p:txBody>
      </p:sp>
    </p:spTree>
    <p:extLst>
      <p:ext uri="{BB962C8B-B14F-4D97-AF65-F5344CB8AC3E}">
        <p14:creationId xmlns:p14="http://schemas.microsoft.com/office/powerpoint/2010/main" val="100564572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332B4-0278-CBBF-2E8C-4BD031047A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50730FD-1F5F-EE0B-45A7-7062673C7B23}"/>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8139604B-4AA8-4B7E-1BF1-6A6B2F59953C}"/>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791135-271B-BD52-DC1C-E4DC4E7D3CF9}"/>
              </a:ext>
            </a:extLst>
          </p:cNvPr>
          <p:cNvSpPr>
            <a:spLocks noGrp="1"/>
          </p:cNvSpPr>
          <p:nvPr>
            <p:ph type="dt" sz="half" idx="10"/>
          </p:nvPr>
        </p:nvSpPr>
        <p:spPr/>
        <p:txBody>
          <a:bodyPr/>
          <a:lstStyle/>
          <a:p>
            <a:fld id="{EF9ED47E-2BDF-44D5-BD0F-8EF4BBCA617D}" type="datetimeFigureOut">
              <a:rPr lang="en-US" smtClean="0"/>
              <a:t>5/13/2026</a:t>
            </a:fld>
            <a:endParaRPr lang="en-US"/>
          </a:p>
        </p:txBody>
      </p:sp>
      <p:sp>
        <p:nvSpPr>
          <p:cNvPr id="6" name="Footer Placeholder 5">
            <a:extLst>
              <a:ext uri="{FF2B5EF4-FFF2-40B4-BE49-F238E27FC236}">
                <a16:creationId xmlns:a16="http://schemas.microsoft.com/office/drawing/2014/main" id="{A9D9BA5E-2F1D-023A-032F-3CB1A16C9B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25B81F-D4E0-B2A9-32C6-D5D567DD2CA7}"/>
              </a:ext>
            </a:extLst>
          </p:cNvPr>
          <p:cNvSpPr>
            <a:spLocks noGrp="1"/>
          </p:cNvSpPr>
          <p:nvPr>
            <p:ph type="sldNum" sz="quarter" idx="12"/>
          </p:nvPr>
        </p:nvSpPr>
        <p:spPr/>
        <p:txBody>
          <a:bodyPr/>
          <a:lstStyle/>
          <a:p>
            <a:fld id="{DE93399D-1368-4203-B463-066C440696BA}" type="slidenum">
              <a:rPr lang="en-US" smtClean="0"/>
              <a:t>‹#›</a:t>
            </a:fld>
            <a:endParaRPr lang="en-US"/>
          </a:p>
        </p:txBody>
      </p:sp>
    </p:spTree>
    <p:extLst>
      <p:ext uri="{BB962C8B-B14F-4D97-AF65-F5344CB8AC3E}">
        <p14:creationId xmlns:p14="http://schemas.microsoft.com/office/powerpoint/2010/main" val="65064273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DB42D-9FB9-9EF1-3CD2-FEF534F0422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38885D4-28B9-F76B-194E-BDCDEEE55A4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A6C8B8-A2E9-F022-9748-155AEEC9752B}"/>
              </a:ext>
            </a:extLst>
          </p:cNvPr>
          <p:cNvSpPr>
            <a:spLocks noGrp="1"/>
          </p:cNvSpPr>
          <p:nvPr>
            <p:ph type="dt" sz="half" idx="10"/>
          </p:nvPr>
        </p:nvSpPr>
        <p:spPr/>
        <p:txBody>
          <a:bodyPr/>
          <a:lstStyle/>
          <a:p>
            <a:fld id="{EF9ED47E-2BDF-44D5-BD0F-8EF4BBCA617D}" type="datetimeFigureOut">
              <a:rPr lang="en-US" smtClean="0"/>
              <a:t>5/13/2026</a:t>
            </a:fld>
            <a:endParaRPr lang="en-US"/>
          </a:p>
        </p:txBody>
      </p:sp>
      <p:sp>
        <p:nvSpPr>
          <p:cNvPr id="5" name="Footer Placeholder 4">
            <a:extLst>
              <a:ext uri="{FF2B5EF4-FFF2-40B4-BE49-F238E27FC236}">
                <a16:creationId xmlns:a16="http://schemas.microsoft.com/office/drawing/2014/main" id="{B13059CA-B2F9-3AC0-DCE9-83A8F34E1D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6E22EA-30FF-0E17-E664-589BFF51F11A}"/>
              </a:ext>
            </a:extLst>
          </p:cNvPr>
          <p:cNvSpPr>
            <a:spLocks noGrp="1"/>
          </p:cNvSpPr>
          <p:nvPr>
            <p:ph type="sldNum" sz="quarter" idx="12"/>
          </p:nvPr>
        </p:nvSpPr>
        <p:spPr/>
        <p:txBody>
          <a:bodyPr/>
          <a:lstStyle/>
          <a:p>
            <a:fld id="{DE93399D-1368-4203-B463-066C440696BA}" type="slidenum">
              <a:rPr lang="en-US" smtClean="0"/>
              <a:t>‹#›</a:t>
            </a:fld>
            <a:endParaRPr lang="en-US"/>
          </a:p>
        </p:txBody>
      </p:sp>
    </p:spTree>
    <p:extLst>
      <p:ext uri="{BB962C8B-B14F-4D97-AF65-F5344CB8AC3E}">
        <p14:creationId xmlns:p14="http://schemas.microsoft.com/office/powerpoint/2010/main" val="361695408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248B58-5F04-91FF-35F3-BE8C1AFB32B4}"/>
              </a:ext>
            </a:extLst>
          </p:cNvPr>
          <p:cNvSpPr>
            <a:spLocks noGrp="1"/>
          </p:cNvSpPr>
          <p:nvPr>
            <p:ph type="title" orient="vert"/>
          </p:nvPr>
        </p:nvSpPr>
        <p:spPr>
          <a:xfrm>
            <a:off x="8724901" y="365124"/>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E20BEDE-1B0A-E006-F48A-B43999E1C2DF}"/>
              </a:ext>
            </a:extLst>
          </p:cNvPr>
          <p:cNvSpPr>
            <a:spLocks noGrp="1"/>
          </p:cNvSpPr>
          <p:nvPr>
            <p:ph type="body" orient="vert" idx="1"/>
          </p:nvPr>
        </p:nvSpPr>
        <p:spPr>
          <a:xfrm>
            <a:off x="838201" y="365124"/>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A10C64-CA03-C947-8988-E2A7C79AAB57}"/>
              </a:ext>
            </a:extLst>
          </p:cNvPr>
          <p:cNvSpPr>
            <a:spLocks noGrp="1"/>
          </p:cNvSpPr>
          <p:nvPr>
            <p:ph type="dt" sz="half" idx="10"/>
          </p:nvPr>
        </p:nvSpPr>
        <p:spPr/>
        <p:txBody>
          <a:bodyPr/>
          <a:lstStyle/>
          <a:p>
            <a:fld id="{EF9ED47E-2BDF-44D5-BD0F-8EF4BBCA617D}" type="datetimeFigureOut">
              <a:rPr lang="en-US" smtClean="0"/>
              <a:t>5/13/2026</a:t>
            </a:fld>
            <a:endParaRPr lang="en-US"/>
          </a:p>
        </p:txBody>
      </p:sp>
      <p:sp>
        <p:nvSpPr>
          <p:cNvPr id="5" name="Footer Placeholder 4">
            <a:extLst>
              <a:ext uri="{FF2B5EF4-FFF2-40B4-BE49-F238E27FC236}">
                <a16:creationId xmlns:a16="http://schemas.microsoft.com/office/drawing/2014/main" id="{5CB5D7A4-885C-4A62-A66F-DD5AA9E68F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B22672-150D-DCCC-520E-7DA76871C3E6}"/>
              </a:ext>
            </a:extLst>
          </p:cNvPr>
          <p:cNvSpPr>
            <a:spLocks noGrp="1"/>
          </p:cNvSpPr>
          <p:nvPr>
            <p:ph type="sldNum" sz="quarter" idx="12"/>
          </p:nvPr>
        </p:nvSpPr>
        <p:spPr/>
        <p:txBody>
          <a:bodyPr/>
          <a:lstStyle/>
          <a:p>
            <a:fld id="{DE93399D-1368-4203-B463-066C440696BA}" type="slidenum">
              <a:rPr lang="en-US" smtClean="0"/>
              <a:t>‹#›</a:t>
            </a:fld>
            <a:endParaRPr lang="en-US"/>
          </a:p>
        </p:txBody>
      </p:sp>
    </p:spTree>
    <p:extLst>
      <p:ext uri="{BB962C8B-B14F-4D97-AF65-F5344CB8AC3E}">
        <p14:creationId xmlns:p14="http://schemas.microsoft.com/office/powerpoint/2010/main" val="85283592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3A20F-0779-5A24-7467-45F6365976F4}"/>
              </a:ext>
            </a:extLst>
          </p:cNvPr>
          <p:cNvSpPr>
            <a:spLocks noGrp="1"/>
          </p:cNvSpPr>
          <p:nvPr>
            <p:ph type="title"/>
          </p:nvPr>
        </p:nvSpPr>
        <p:spPr>
          <a:xfrm>
            <a:off x="847253" y="202166"/>
            <a:ext cx="10515600" cy="1143000"/>
          </a:xfrm>
          <a:prstGeom prst="rect">
            <a:avLst/>
          </a:prstGeom>
        </p:spPr>
        <p:txBody>
          <a:bodyPr/>
          <a:lstStyle>
            <a:lvl1pPr>
              <a:defRPr/>
            </a:lvl1pPr>
          </a:lstStyle>
          <a:p>
            <a:r>
              <a:rPr lang="en-US"/>
              <a:t>Click to edit Master title style</a:t>
            </a:r>
          </a:p>
        </p:txBody>
      </p:sp>
      <p:sp>
        <p:nvSpPr>
          <p:cNvPr id="3" name="Content Placeholder 2">
            <a:extLst>
              <a:ext uri="{FF2B5EF4-FFF2-40B4-BE49-F238E27FC236}">
                <a16:creationId xmlns:a16="http://schemas.microsoft.com/office/drawing/2014/main" id="{F04FB7AA-0245-8D60-6E48-228339F75453}"/>
              </a:ext>
            </a:extLst>
          </p:cNvPr>
          <p:cNvSpPr>
            <a:spLocks noGrp="1"/>
          </p:cNvSpPr>
          <p:nvPr>
            <p:ph idx="1"/>
          </p:nvPr>
        </p:nvSpPr>
        <p:spPr>
          <a:xfrm>
            <a:off x="1533053" y="2066452"/>
            <a:ext cx="9829800" cy="4119563"/>
          </a:xfrm>
          <a:prstGeom prst="rect">
            <a:avLst/>
          </a:prstGeom>
        </p:spPr>
        <p:txBody>
          <a:bodyPr/>
          <a:lstStyle>
            <a:lvl1pPr>
              <a:buClr>
                <a:schemeClr val="accent2"/>
              </a:buClr>
              <a:defRPr>
                <a:solidFill>
                  <a:schemeClr val="tx2"/>
                </a:solidFill>
              </a:defRPr>
            </a:lvl1pPr>
            <a:lvl2pPr>
              <a:buClr>
                <a:schemeClr val="accent2"/>
              </a:buClr>
              <a:defRPr>
                <a:solidFill>
                  <a:schemeClr val="tx2"/>
                </a:solidFill>
              </a:defRPr>
            </a:lvl2pPr>
            <a:lvl3pPr>
              <a:buClr>
                <a:schemeClr val="accent2"/>
              </a:buClr>
              <a:defRPr>
                <a:solidFill>
                  <a:schemeClr val="tx2"/>
                </a:solidFill>
              </a:defRPr>
            </a:lvl3pPr>
            <a:lvl4pPr>
              <a:buClr>
                <a:schemeClr val="accent2"/>
              </a:buClr>
              <a:defRPr>
                <a:solidFill>
                  <a:schemeClr val="tx2"/>
                </a:solidFill>
              </a:defRPr>
            </a:lvl4pPr>
          </a:lstStyle>
          <a:p>
            <a:pPr marL="228600" marR="0" lvl="0" indent="-228600" algn="l" defTabSz="914400" rtl="0" eaLnBrk="1" fontAlgn="auto" latinLnBrk="0" hangingPunct="1">
              <a:lnSpc>
                <a:spcPct val="100000"/>
              </a:lnSpc>
              <a:spcBef>
                <a:spcPts val="1000"/>
              </a:spcBef>
              <a:spcAft>
                <a:spcPts val="0"/>
              </a:spcAft>
              <a:buClr>
                <a:srgbClr val="35416F"/>
              </a:buClr>
              <a:buSzTx/>
              <a:buFont typeface="Arial" panose="020B0604020202020204" pitchFamily="34" charset="0"/>
              <a:buChar char="•"/>
              <a:tabLst/>
              <a:defRPr/>
            </a:pPr>
            <a:r>
              <a:rPr kumimoji="0" lang="en-US" sz="2200" b="0" i="0" u="none" strike="noStrike" kern="1200" cap="none" spc="0" normalizeH="0" baseline="0" noProof="0">
                <a:ln>
                  <a:noFill/>
                </a:ln>
                <a:solidFill>
                  <a:srgbClr val="404040"/>
                </a:solidFill>
                <a:effectLst/>
                <a:uLnTx/>
                <a:uFillTx/>
                <a:latin typeface="Calibri Light"/>
                <a:ea typeface="+mn-ea"/>
                <a:cs typeface="+mn-cs"/>
              </a:rPr>
              <a:t>Click to edit Master text styles</a:t>
            </a:r>
          </a:p>
          <a:p>
            <a:pPr marL="685800" marR="0" lvl="1" indent="-228600" algn="l" defTabSz="914400" rtl="0" eaLnBrk="1" fontAlgn="auto" latinLnBrk="0" hangingPunct="1">
              <a:lnSpc>
                <a:spcPct val="100000"/>
              </a:lnSpc>
              <a:spcBef>
                <a:spcPts val="500"/>
              </a:spcBef>
              <a:spcAft>
                <a:spcPts val="0"/>
              </a:spcAft>
              <a:buClr>
                <a:srgbClr val="35416F"/>
              </a:buClr>
              <a:buSzTx/>
              <a:buFont typeface="Arial" panose="020B0604020202020204" pitchFamily="34" charset="0"/>
              <a:buChar char="•"/>
              <a:tabLst/>
              <a:defRPr/>
            </a:pPr>
            <a:r>
              <a:rPr kumimoji="0" lang="en-US" sz="2000" b="0" i="0" u="none" strike="noStrike" kern="1200" cap="none" spc="0" normalizeH="0" baseline="0" noProof="0">
                <a:ln>
                  <a:noFill/>
                </a:ln>
                <a:solidFill>
                  <a:srgbClr val="404040"/>
                </a:solidFill>
                <a:effectLst/>
                <a:uLnTx/>
                <a:uFillTx/>
                <a:latin typeface="Calibri Light"/>
                <a:ea typeface="+mn-ea"/>
                <a:cs typeface="+mn-cs"/>
              </a:rPr>
              <a:t>Second level</a:t>
            </a:r>
          </a:p>
          <a:p>
            <a:pPr marL="1144587" marR="0" lvl="2" indent="-228600" algn="l" defTabSz="914400" rtl="0" eaLnBrk="1" fontAlgn="auto" latinLnBrk="0" hangingPunct="1">
              <a:lnSpc>
                <a:spcPct val="100000"/>
              </a:lnSpc>
              <a:spcBef>
                <a:spcPts val="500"/>
              </a:spcBef>
              <a:spcAft>
                <a:spcPts val="0"/>
              </a:spcAft>
              <a:buClr>
                <a:srgbClr val="35416F"/>
              </a:buClr>
              <a:buSzTx/>
              <a:buFont typeface="Arial" panose="020B0604020202020204" pitchFamily="34" charset="0"/>
              <a:buChar char="•"/>
              <a:tabLst/>
              <a:defRPr/>
            </a:pPr>
            <a:r>
              <a:rPr kumimoji="0" lang="en-US" sz="2000" b="0" i="0" u="none" strike="noStrike" kern="1200" cap="none" spc="0" normalizeH="0" baseline="0" noProof="0">
                <a:ln>
                  <a:noFill/>
                </a:ln>
                <a:solidFill>
                  <a:srgbClr val="404040"/>
                </a:solidFill>
                <a:effectLst/>
                <a:uLnTx/>
                <a:uFillTx/>
                <a:latin typeface="Calibri Light"/>
                <a:ea typeface="+mn-ea"/>
                <a:cs typeface="+mn-cs"/>
              </a:rPr>
              <a:t>Third level</a:t>
            </a:r>
          </a:p>
          <a:p>
            <a:pPr marL="1600200" marR="0" lvl="3" indent="-228600" algn="l" defTabSz="914400" rtl="0" eaLnBrk="1" fontAlgn="auto" latinLnBrk="0" hangingPunct="1">
              <a:lnSpc>
                <a:spcPct val="100000"/>
              </a:lnSpc>
              <a:spcBef>
                <a:spcPts val="500"/>
              </a:spcBef>
              <a:spcAft>
                <a:spcPts val="0"/>
              </a:spcAft>
              <a:buClr>
                <a:srgbClr val="35416F"/>
              </a:buClr>
              <a:buSzTx/>
              <a:buFont typeface="Arial" panose="020B0604020202020204" pitchFamily="34" charset="0"/>
              <a:buChar char="•"/>
              <a:tabLst/>
              <a:defRPr/>
            </a:pPr>
            <a:r>
              <a:rPr kumimoji="0" lang="en-US" sz="2000" b="0" i="0" u="none" strike="noStrike" kern="1200" cap="none" spc="0" normalizeH="0" baseline="0" noProof="0">
                <a:ln>
                  <a:noFill/>
                </a:ln>
                <a:solidFill>
                  <a:srgbClr val="404040"/>
                </a:solidFill>
                <a:effectLst/>
                <a:uLnTx/>
                <a:uFillTx/>
                <a:latin typeface="Calibri Light"/>
                <a:ea typeface="+mn-ea"/>
                <a:cs typeface="+mn-cs"/>
              </a:rPr>
              <a:t>Fourth level</a:t>
            </a:r>
          </a:p>
        </p:txBody>
      </p:sp>
      <p:sp>
        <p:nvSpPr>
          <p:cNvPr id="6" name="Text Placeholder 5">
            <a:extLst>
              <a:ext uri="{FF2B5EF4-FFF2-40B4-BE49-F238E27FC236}">
                <a16:creationId xmlns:a16="http://schemas.microsoft.com/office/drawing/2014/main" id="{3631641E-A96E-D9A4-FA09-5722719AEC92}"/>
              </a:ext>
            </a:extLst>
          </p:cNvPr>
          <p:cNvSpPr>
            <a:spLocks noGrp="1"/>
          </p:cNvSpPr>
          <p:nvPr>
            <p:ph type="body" sz="quarter" idx="10"/>
          </p:nvPr>
        </p:nvSpPr>
        <p:spPr>
          <a:xfrm>
            <a:off x="1524000" y="6355532"/>
            <a:ext cx="9829800" cy="502467"/>
          </a:xfrm>
        </p:spPr>
        <p:txBody>
          <a:bodyPr/>
          <a:lstStyle>
            <a:lvl1pPr marL="0" indent="0">
              <a:buNone/>
              <a:defRPr lang="en-US" sz="1200" kern="1200" dirty="0">
                <a:solidFill>
                  <a:schemeClr val="tx2"/>
                </a:solidFill>
                <a:latin typeface="+mn-lt"/>
                <a:ea typeface="+mn-ea"/>
                <a:cs typeface="+mn-cs"/>
              </a:defRPr>
            </a:lvl1pPr>
          </a:lstStyle>
          <a:p>
            <a:pPr marL="0" lvl="0" indent="0" algn="l" defTabSz="914400" rtl="0" eaLnBrk="1" latinLnBrk="0" hangingPunct="1">
              <a:lnSpc>
                <a:spcPct val="100000"/>
              </a:lnSpc>
              <a:spcBef>
                <a:spcPts val="1000"/>
              </a:spcBef>
              <a:spcAft>
                <a:spcPts val="0"/>
              </a:spcAft>
              <a:buClr>
                <a:schemeClr val="accent2"/>
              </a:buClr>
              <a:buFont typeface="Arial" panose="020B0604020202020204" pitchFamily="34" charset="0"/>
              <a:buNone/>
            </a:pPr>
            <a:endParaRPr lang="en-US"/>
          </a:p>
        </p:txBody>
      </p:sp>
    </p:spTree>
    <p:extLst>
      <p:ext uri="{BB962C8B-B14F-4D97-AF65-F5344CB8AC3E}">
        <p14:creationId xmlns:p14="http://schemas.microsoft.com/office/powerpoint/2010/main" val="2250326905"/>
      </p:ext>
    </p:extLst>
  </p:cSld>
  <p:clrMapOvr>
    <a:masterClrMapping/>
  </p:clrMapOvr>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693AE-C1BF-E4C5-E7FE-B99C01D16751}"/>
              </a:ext>
            </a:extLst>
          </p:cNvPr>
          <p:cNvSpPr>
            <a:spLocks noGrp="1"/>
          </p:cNvSpPr>
          <p:nvPr>
            <p:ph type="title"/>
          </p:nvPr>
        </p:nvSpPr>
        <p:spPr>
          <a:xfrm>
            <a:off x="838200" y="365126"/>
            <a:ext cx="10515600" cy="98425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246C93C-75F0-2F46-0701-29F7B1BEC8AD}"/>
              </a:ext>
            </a:extLst>
          </p:cNvPr>
          <p:cNvSpPr>
            <a:spLocks noGrp="1"/>
          </p:cNvSpPr>
          <p:nvPr>
            <p:ph sz="half" idx="1"/>
          </p:nvPr>
        </p:nvSpPr>
        <p:spPr>
          <a:xfrm>
            <a:off x="838200" y="1825625"/>
            <a:ext cx="5181600" cy="4351338"/>
          </a:xfrm>
          <a:prstGeom prst="rect">
            <a:avLst/>
          </a:prstGeom>
        </p:spPr>
        <p:txBody>
          <a:bodyPr/>
          <a:lstStyle>
            <a:lvl1pPr>
              <a:buClr>
                <a:schemeClr val="accent2"/>
              </a:buClr>
              <a:defRPr>
                <a:solidFill>
                  <a:schemeClr val="tx2"/>
                </a:solidFill>
              </a:defRPr>
            </a:lvl1pPr>
            <a:lvl2pPr>
              <a:buClr>
                <a:schemeClr val="accent2"/>
              </a:buClr>
              <a:defRPr>
                <a:solidFill>
                  <a:schemeClr val="tx2"/>
                </a:solidFill>
              </a:defRPr>
            </a:lvl2pPr>
            <a:lvl3pPr>
              <a:buClr>
                <a:schemeClr val="accent2"/>
              </a:buClr>
              <a:defRPr>
                <a:solidFill>
                  <a:schemeClr val="tx2"/>
                </a:solidFill>
              </a:defRPr>
            </a:lvl3pPr>
            <a:lvl4pPr>
              <a:buClr>
                <a:schemeClr val="accent2"/>
              </a:buClr>
              <a:defRPr>
                <a:solidFill>
                  <a:schemeClr val="tx2"/>
                </a:solidFill>
              </a:defRPr>
            </a:lvl4pPr>
            <a:lvl5pPr>
              <a:buClr>
                <a:schemeClr val="accent2"/>
              </a:buClr>
              <a:defRPr>
                <a:solidFill>
                  <a:schemeClr val="tx2"/>
                </a:solidFill>
              </a:defRPr>
            </a:lvl5pPr>
          </a:lstStyle>
          <a:p>
            <a:pPr lvl="0"/>
            <a:r>
              <a:rPr lang="en-US"/>
              <a:t>Click to edit Master text styles</a:t>
            </a:r>
          </a:p>
          <a:p>
            <a:pPr lvl="1"/>
            <a:r>
              <a:rPr lang="en-US"/>
              <a:t>Second level</a:t>
            </a:r>
          </a:p>
          <a:p>
            <a:pPr lvl="3"/>
            <a:r>
              <a:rPr lang="en-US"/>
              <a:t>Third level</a:t>
            </a:r>
          </a:p>
        </p:txBody>
      </p:sp>
      <p:sp>
        <p:nvSpPr>
          <p:cNvPr id="4" name="Content Placeholder 3">
            <a:extLst>
              <a:ext uri="{FF2B5EF4-FFF2-40B4-BE49-F238E27FC236}">
                <a16:creationId xmlns:a16="http://schemas.microsoft.com/office/drawing/2014/main" id="{EFD65995-4F02-0685-AED4-86A809AFB05B}"/>
              </a:ext>
            </a:extLst>
          </p:cNvPr>
          <p:cNvSpPr>
            <a:spLocks noGrp="1"/>
          </p:cNvSpPr>
          <p:nvPr>
            <p:ph sz="half" idx="2"/>
          </p:nvPr>
        </p:nvSpPr>
        <p:spPr>
          <a:xfrm>
            <a:off x="6172200" y="1825625"/>
            <a:ext cx="5181600" cy="4351338"/>
          </a:xfrm>
          <a:prstGeom prst="rect">
            <a:avLst/>
          </a:prstGeom>
        </p:spPr>
        <p:txBody>
          <a:bodyPr/>
          <a:lstStyle>
            <a:lvl1pPr>
              <a:buClr>
                <a:schemeClr val="accent2"/>
              </a:buClr>
              <a:defRPr>
                <a:solidFill>
                  <a:schemeClr val="tx2"/>
                </a:solidFill>
              </a:defRPr>
            </a:lvl1pPr>
            <a:lvl2pPr>
              <a:buClr>
                <a:schemeClr val="accent2"/>
              </a:buClr>
              <a:defRPr>
                <a:solidFill>
                  <a:schemeClr val="tx2"/>
                </a:solidFill>
              </a:defRPr>
            </a:lvl2pPr>
            <a:lvl3pPr>
              <a:buClr>
                <a:schemeClr val="accent2"/>
              </a:buClr>
              <a:defRPr>
                <a:solidFill>
                  <a:schemeClr val="tx2"/>
                </a:solidFill>
              </a:defRPr>
            </a:lvl3pPr>
            <a:lvl4pPr>
              <a:buClr>
                <a:schemeClr val="accent2"/>
              </a:buClr>
              <a:defRPr>
                <a:solidFill>
                  <a:schemeClr val="tx2"/>
                </a:solidFill>
              </a:defRPr>
            </a:lvl4pPr>
            <a:lvl5pPr>
              <a:buClr>
                <a:schemeClr val="accent2"/>
              </a:buClr>
              <a:defRPr>
                <a:solidFill>
                  <a:schemeClr val="tx2"/>
                </a:solidFill>
              </a:defRPr>
            </a:lvl5pPr>
          </a:lstStyle>
          <a:p>
            <a:pPr lvl="0"/>
            <a:r>
              <a:rPr lang="en-US"/>
              <a:t>Click to edit Master text styles</a:t>
            </a:r>
          </a:p>
          <a:p>
            <a:pPr lvl="1"/>
            <a:r>
              <a:rPr lang="en-US"/>
              <a:t>Second level</a:t>
            </a:r>
          </a:p>
          <a:p>
            <a:pPr lvl="3"/>
            <a:r>
              <a:rPr lang="en-US"/>
              <a:t>Third level</a:t>
            </a:r>
          </a:p>
        </p:txBody>
      </p:sp>
      <p:sp>
        <p:nvSpPr>
          <p:cNvPr id="7" name="Text Placeholder 6">
            <a:extLst>
              <a:ext uri="{FF2B5EF4-FFF2-40B4-BE49-F238E27FC236}">
                <a16:creationId xmlns:a16="http://schemas.microsoft.com/office/drawing/2014/main" id="{8B28093F-8006-ACB7-AF8A-41DAC4B50D81}"/>
              </a:ext>
            </a:extLst>
          </p:cNvPr>
          <p:cNvSpPr>
            <a:spLocks noGrp="1"/>
          </p:cNvSpPr>
          <p:nvPr>
            <p:ph type="body" sz="quarter" idx="10"/>
          </p:nvPr>
        </p:nvSpPr>
        <p:spPr>
          <a:xfrm>
            <a:off x="838200" y="6363816"/>
            <a:ext cx="10515600" cy="503237"/>
          </a:xfrm>
        </p:spPr>
        <p:txBody>
          <a:bodyPr/>
          <a:lstStyle>
            <a:lvl1pPr marL="0" indent="0">
              <a:buNone/>
              <a:defRPr lang="en-US" sz="1200" kern="1200" dirty="0" smtClean="0">
                <a:solidFill>
                  <a:schemeClr val="tx2"/>
                </a:solidFill>
                <a:latin typeface="+mn-lt"/>
                <a:ea typeface="+mn-ea"/>
                <a:cs typeface="+mn-cs"/>
              </a:defRPr>
            </a:lvl1pPr>
          </a:lstStyle>
          <a:p>
            <a:pPr lvl="0"/>
            <a:endParaRPr lang="en-US"/>
          </a:p>
        </p:txBody>
      </p:sp>
    </p:spTree>
    <p:extLst>
      <p:ext uri="{BB962C8B-B14F-4D97-AF65-F5344CB8AC3E}">
        <p14:creationId xmlns:p14="http://schemas.microsoft.com/office/powerpoint/2010/main" val="173498588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272D4-92E8-EB45-95D9-843046A80CAE}"/>
              </a:ext>
            </a:extLst>
          </p:cNvPr>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B6C4EA49-1F6B-BA4F-932E-3DF1C9425CF6}"/>
              </a:ext>
            </a:extLst>
          </p:cNvPr>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endParaRPr>
          </a:p>
        </p:txBody>
      </p:sp>
      <p:sp>
        <p:nvSpPr>
          <p:cNvPr id="5" name="Footer Placeholder 4">
            <a:extLst>
              <a:ext uri="{FF2B5EF4-FFF2-40B4-BE49-F238E27FC236}">
                <a16:creationId xmlns:a16="http://schemas.microsoft.com/office/drawing/2014/main" id="{8BB9456D-31E6-2148-ADA9-E495D5B964BD}"/>
              </a:ext>
            </a:extLst>
          </p:cNvPr>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endParaRPr>
          </a:p>
        </p:txBody>
      </p:sp>
      <p:sp>
        <p:nvSpPr>
          <p:cNvPr id="6" name="Slide Number Placeholder 5">
            <a:extLst>
              <a:ext uri="{FF2B5EF4-FFF2-40B4-BE49-F238E27FC236}">
                <a16:creationId xmlns:a16="http://schemas.microsoft.com/office/drawing/2014/main" id="{9F595CD1-6423-024D-A313-DABF6386715D}"/>
              </a:ext>
            </a:extLst>
          </p:cNvPr>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51A8FB3F-D80D-E94A-AADB-C4F56EC35C99}"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989391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linical Pearl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BE4BF-B5C5-605C-32D3-61174004EFF8}"/>
              </a:ext>
            </a:extLst>
          </p:cNvPr>
          <p:cNvSpPr>
            <a:spLocks noGrp="1"/>
          </p:cNvSpPr>
          <p:nvPr>
            <p:ph type="title"/>
          </p:nvPr>
        </p:nvSpPr>
        <p:spPr/>
        <p:txBody>
          <a:bodyPr/>
          <a:lstStyle>
            <a:lvl1pPr>
              <a:defRPr/>
            </a:lvl1pPr>
          </a:lstStyle>
          <a:p>
            <a:endParaRPr lang="en-US"/>
          </a:p>
        </p:txBody>
      </p:sp>
      <p:sp>
        <p:nvSpPr>
          <p:cNvPr id="3" name="Oval 2">
            <a:extLst>
              <a:ext uri="{FF2B5EF4-FFF2-40B4-BE49-F238E27FC236}">
                <a16:creationId xmlns:a16="http://schemas.microsoft.com/office/drawing/2014/main" id="{35FF5F94-A8AA-E5F5-0BF9-1539FCF891CD}"/>
              </a:ext>
            </a:extLst>
          </p:cNvPr>
          <p:cNvSpPr/>
          <p:nvPr userDrawn="1"/>
        </p:nvSpPr>
        <p:spPr>
          <a:xfrm>
            <a:off x="838200" y="2064121"/>
            <a:ext cx="3375025" cy="3230563"/>
          </a:xfrm>
          <a:prstGeom prst="ellipse">
            <a:avLst/>
          </a:prstGeom>
          <a:gradFill flip="none" rotWithShape="1">
            <a:gsLst>
              <a:gs pos="43000">
                <a:schemeClr val="bg1">
                  <a:lumMod val="95000"/>
                </a:schemeClr>
              </a:gs>
              <a:gs pos="0">
                <a:schemeClr val="accent1">
                  <a:lumMod val="0"/>
                  <a:lumOff val="100000"/>
                </a:schemeClr>
              </a:gs>
              <a:gs pos="100000">
                <a:schemeClr val="bg1">
                  <a:lumMod val="7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Pct val="119000"/>
              <a:buFontTx/>
              <a:buNone/>
              <a:tabLst/>
              <a:defRPr/>
            </a:pPr>
            <a:endParaRPr kumimoji="0" lang="en-US" sz="2200" b="0" i="0" u="none" strike="noStrike" kern="1200" cap="none" spc="0" normalizeH="0" baseline="0" noProof="0">
              <a:ln>
                <a:noFill/>
              </a:ln>
              <a:solidFill>
                <a:srgbClr val="404040"/>
              </a:solidFill>
              <a:effectLst/>
              <a:uLnTx/>
              <a:uFillTx/>
              <a:latin typeface="Calibri Light"/>
              <a:ea typeface="+mn-ea"/>
              <a:cs typeface="+mn-cs"/>
            </a:endParaRPr>
          </a:p>
        </p:txBody>
      </p:sp>
      <p:sp>
        <p:nvSpPr>
          <p:cNvPr id="7" name="Text Placeholder 6">
            <a:extLst>
              <a:ext uri="{FF2B5EF4-FFF2-40B4-BE49-F238E27FC236}">
                <a16:creationId xmlns:a16="http://schemas.microsoft.com/office/drawing/2014/main" id="{7C2C739A-6346-FB81-4C70-05FBA4950932}"/>
              </a:ext>
            </a:extLst>
          </p:cNvPr>
          <p:cNvSpPr>
            <a:spLocks noGrp="1"/>
          </p:cNvSpPr>
          <p:nvPr>
            <p:ph type="body" sz="quarter" idx="10"/>
          </p:nvPr>
        </p:nvSpPr>
        <p:spPr>
          <a:xfrm>
            <a:off x="838200" y="2057400"/>
            <a:ext cx="3375025" cy="3230563"/>
          </a:xfrm>
        </p:spPr>
        <p:txBody>
          <a:bodyPr lIns="365760" rIns="365760" anchor="ctr"/>
          <a:lstStyle>
            <a:lvl1pPr marL="0" indent="0" algn="ctr">
              <a:buNone/>
              <a:defRPr sz="2400"/>
            </a:lvl1pPr>
          </a:lstStyle>
          <a:p>
            <a:pPr lvl="0"/>
            <a:endParaRPr lang="en-US"/>
          </a:p>
        </p:txBody>
      </p:sp>
    </p:spTree>
    <p:extLst>
      <p:ext uri="{BB962C8B-B14F-4D97-AF65-F5344CB8AC3E}">
        <p14:creationId xmlns:p14="http://schemas.microsoft.com/office/powerpoint/2010/main" val="3737913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272D4-92E8-EB45-95D9-843046A80CAE}"/>
              </a:ext>
            </a:extLst>
          </p:cNvPr>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B6C4EA49-1F6B-BA4F-932E-3DF1C9425CF6}"/>
              </a:ext>
            </a:extLst>
          </p:cNvPr>
          <p:cNvSpPr>
            <a:spLocks noGrp="1"/>
          </p:cNvSpPr>
          <p:nvPr>
            <p:ph type="dt" sz="half" idx="10"/>
          </p:nvPr>
        </p:nvSpPr>
        <p:spPr/>
        <p:txBody>
          <a:bodyPr/>
          <a:lstStyle/>
          <a:p>
            <a:fld id="{DA40FE05-F621-EA4C-96EA-D0B37DB1823D}" type="datetimeFigureOut">
              <a:rPr lang="en-US" smtClean="0"/>
              <a:t>5/13/2026</a:t>
            </a:fld>
            <a:endParaRPr lang="en-US"/>
          </a:p>
        </p:txBody>
      </p:sp>
      <p:sp>
        <p:nvSpPr>
          <p:cNvPr id="5" name="Footer Placeholder 4">
            <a:extLst>
              <a:ext uri="{FF2B5EF4-FFF2-40B4-BE49-F238E27FC236}">
                <a16:creationId xmlns:a16="http://schemas.microsoft.com/office/drawing/2014/main" id="{8BB9456D-31E6-2148-ADA9-E495D5B964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595CD1-6423-024D-A313-DABF6386715D}"/>
              </a:ext>
            </a:extLst>
          </p:cNvPr>
          <p:cNvSpPr>
            <a:spLocks noGrp="1"/>
          </p:cNvSpPr>
          <p:nvPr>
            <p:ph type="sldNum" sz="quarter" idx="12"/>
          </p:nvPr>
        </p:nvSpPr>
        <p:spPr/>
        <p:txBody>
          <a:bodyPr/>
          <a:lstStyle/>
          <a:p>
            <a:fld id="{51A8FB3F-D80D-E94A-AADB-C4F56EC35C99}" type="slidenum">
              <a:rPr lang="en-US" smtClean="0"/>
              <a:t>‹#›</a:t>
            </a:fld>
            <a:endParaRPr lang="en-US"/>
          </a:p>
        </p:txBody>
      </p:sp>
    </p:spTree>
    <p:extLst>
      <p:ext uri="{BB962C8B-B14F-4D97-AF65-F5344CB8AC3E}">
        <p14:creationId xmlns:p14="http://schemas.microsoft.com/office/powerpoint/2010/main" val="13700345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693AE-C1BF-E4C5-E7FE-B99C01D16751}"/>
              </a:ext>
            </a:extLst>
          </p:cNvPr>
          <p:cNvSpPr>
            <a:spLocks noGrp="1"/>
          </p:cNvSpPr>
          <p:nvPr>
            <p:ph type="title"/>
          </p:nvPr>
        </p:nvSpPr>
        <p:spPr>
          <a:xfrm>
            <a:off x="838200" y="365126"/>
            <a:ext cx="10515600" cy="98425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246C93C-75F0-2F46-0701-29F7B1BEC8AD}"/>
              </a:ext>
            </a:extLst>
          </p:cNvPr>
          <p:cNvSpPr>
            <a:spLocks noGrp="1"/>
          </p:cNvSpPr>
          <p:nvPr>
            <p:ph sz="half" idx="1"/>
          </p:nvPr>
        </p:nvSpPr>
        <p:spPr>
          <a:xfrm>
            <a:off x="838200" y="1825625"/>
            <a:ext cx="5181600" cy="4351338"/>
          </a:xfrm>
          <a:prstGeom prst="rect">
            <a:avLst/>
          </a:prstGeom>
        </p:spPr>
        <p:txBody>
          <a:bodyPr/>
          <a:lstStyle>
            <a:lvl1pPr>
              <a:buClr>
                <a:schemeClr val="accent2"/>
              </a:buClr>
              <a:defRPr>
                <a:solidFill>
                  <a:schemeClr val="tx2"/>
                </a:solidFill>
              </a:defRPr>
            </a:lvl1pPr>
            <a:lvl2pPr>
              <a:buClr>
                <a:schemeClr val="accent2"/>
              </a:buClr>
              <a:defRPr>
                <a:solidFill>
                  <a:schemeClr val="tx2"/>
                </a:solidFill>
              </a:defRPr>
            </a:lvl2pPr>
            <a:lvl3pPr>
              <a:buClr>
                <a:schemeClr val="accent2"/>
              </a:buClr>
              <a:defRPr>
                <a:solidFill>
                  <a:schemeClr val="tx2"/>
                </a:solidFill>
              </a:defRPr>
            </a:lvl3pPr>
            <a:lvl4pPr>
              <a:buClr>
                <a:schemeClr val="accent2"/>
              </a:buClr>
              <a:defRPr>
                <a:solidFill>
                  <a:schemeClr val="tx2"/>
                </a:solidFill>
              </a:defRPr>
            </a:lvl4pPr>
            <a:lvl5pPr>
              <a:buClr>
                <a:schemeClr val="accent2"/>
              </a:buClr>
              <a:defRPr>
                <a:solidFill>
                  <a:schemeClr val="tx2"/>
                </a:solidFill>
              </a:defRPr>
            </a:lvl5pPr>
          </a:lstStyle>
          <a:p>
            <a:pPr lvl="0"/>
            <a:r>
              <a:rPr lang="en-US"/>
              <a:t>Click to edit Master text styles</a:t>
            </a:r>
          </a:p>
          <a:p>
            <a:pPr lvl="1"/>
            <a:r>
              <a:rPr lang="en-US"/>
              <a:t>Second level</a:t>
            </a:r>
          </a:p>
          <a:p>
            <a:pPr lvl="3"/>
            <a:r>
              <a:rPr lang="en-US"/>
              <a:t>Third level</a:t>
            </a:r>
          </a:p>
        </p:txBody>
      </p:sp>
      <p:sp>
        <p:nvSpPr>
          <p:cNvPr id="4" name="Content Placeholder 3">
            <a:extLst>
              <a:ext uri="{FF2B5EF4-FFF2-40B4-BE49-F238E27FC236}">
                <a16:creationId xmlns:a16="http://schemas.microsoft.com/office/drawing/2014/main" id="{EFD65995-4F02-0685-AED4-86A809AFB05B}"/>
              </a:ext>
            </a:extLst>
          </p:cNvPr>
          <p:cNvSpPr>
            <a:spLocks noGrp="1"/>
          </p:cNvSpPr>
          <p:nvPr>
            <p:ph sz="half" idx="2"/>
          </p:nvPr>
        </p:nvSpPr>
        <p:spPr>
          <a:xfrm>
            <a:off x="6172200" y="1825625"/>
            <a:ext cx="5181600" cy="4351338"/>
          </a:xfrm>
          <a:prstGeom prst="rect">
            <a:avLst/>
          </a:prstGeom>
        </p:spPr>
        <p:txBody>
          <a:bodyPr/>
          <a:lstStyle>
            <a:lvl1pPr>
              <a:buClr>
                <a:schemeClr val="accent2"/>
              </a:buClr>
              <a:defRPr>
                <a:solidFill>
                  <a:schemeClr val="tx2"/>
                </a:solidFill>
              </a:defRPr>
            </a:lvl1pPr>
            <a:lvl2pPr>
              <a:buClr>
                <a:schemeClr val="accent2"/>
              </a:buClr>
              <a:defRPr>
                <a:solidFill>
                  <a:schemeClr val="tx2"/>
                </a:solidFill>
              </a:defRPr>
            </a:lvl2pPr>
            <a:lvl3pPr>
              <a:buClr>
                <a:schemeClr val="accent2"/>
              </a:buClr>
              <a:defRPr>
                <a:solidFill>
                  <a:schemeClr val="tx2"/>
                </a:solidFill>
              </a:defRPr>
            </a:lvl3pPr>
            <a:lvl4pPr>
              <a:buClr>
                <a:schemeClr val="accent2"/>
              </a:buClr>
              <a:defRPr>
                <a:solidFill>
                  <a:schemeClr val="tx2"/>
                </a:solidFill>
              </a:defRPr>
            </a:lvl4pPr>
            <a:lvl5pPr>
              <a:buClr>
                <a:schemeClr val="accent2"/>
              </a:buClr>
              <a:defRPr>
                <a:solidFill>
                  <a:schemeClr val="tx2"/>
                </a:solidFill>
              </a:defRPr>
            </a:lvl5pPr>
          </a:lstStyle>
          <a:p>
            <a:pPr lvl="0"/>
            <a:r>
              <a:rPr lang="en-US"/>
              <a:t>Click to edit Master text styles</a:t>
            </a:r>
          </a:p>
          <a:p>
            <a:pPr lvl="1"/>
            <a:r>
              <a:rPr lang="en-US"/>
              <a:t>Second level</a:t>
            </a:r>
          </a:p>
          <a:p>
            <a:pPr lvl="3"/>
            <a:r>
              <a:rPr lang="en-US"/>
              <a:t>Third level</a:t>
            </a:r>
          </a:p>
        </p:txBody>
      </p:sp>
      <p:sp>
        <p:nvSpPr>
          <p:cNvPr id="7" name="Text Placeholder 6">
            <a:extLst>
              <a:ext uri="{FF2B5EF4-FFF2-40B4-BE49-F238E27FC236}">
                <a16:creationId xmlns:a16="http://schemas.microsoft.com/office/drawing/2014/main" id="{8B28093F-8006-ACB7-AF8A-41DAC4B50D81}"/>
              </a:ext>
            </a:extLst>
          </p:cNvPr>
          <p:cNvSpPr>
            <a:spLocks noGrp="1"/>
          </p:cNvSpPr>
          <p:nvPr>
            <p:ph type="body" sz="quarter" idx="10"/>
          </p:nvPr>
        </p:nvSpPr>
        <p:spPr>
          <a:xfrm>
            <a:off x="838200" y="6363816"/>
            <a:ext cx="10515600" cy="503237"/>
          </a:xfrm>
        </p:spPr>
        <p:txBody>
          <a:bodyPr/>
          <a:lstStyle>
            <a:lvl1pPr marL="0" indent="0">
              <a:buNone/>
              <a:defRPr lang="en-US" sz="1200" kern="1200" dirty="0" smtClean="0">
                <a:solidFill>
                  <a:schemeClr val="tx2"/>
                </a:solidFill>
                <a:latin typeface="+mn-lt"/>
                <a:ea typeface="+mn-ea"/>
                <a:cs typeface="+mn-cs"/>
              </a:defRPr>
            </a:lvl1pPr>
          </a:lstStyle>
          <a:p>
            <a:pPr lvl="0"/>
            <a:endParaRPr lang="en-US"/>
          </a:p>
        </p:txBody>
      </p:sp>
    </p:spTree>
    <p:extLst>
      <p:ext uri="{BB962C8B-B14F-4D97-AF65-F5344CB8AC3E}">
        <p14:creationId xmlns:p14="http://schemas.microsoft.com/office/powerpoint/2010/main" val="1001156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theme" Target="../theme/theme2.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26" Type="http://schemas.openxmlformats.org/officeDocument/2006/relationships/theme" Target="../theme/theme3.xml"/><Relationship Id="rId3" Type="http://schemas.openxmlformats.org/officeDocument/2006/relationships/slideLayout" Target="../slideLayouts/slideLayout43.xml"/><Relationship Id="rId21" Type="http://schemas.openxmlformats.org/officeDocument/2006/relationships/slideLayout" Target="../slideLayouts/slideLayout61.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slideLayout" Target="../slideLayouts/slideLayout65.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slideLayout" Target="../slideLayouts/slideLayout64.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image" Target="../media/image6.jpg"/><Relationship Id="rId2" Type="http://schemas.openxmlformats.org/officeDocument/2006/relationships/slideLayout" Target="../slideLayouts/slideLayout67.xml"/><Relationship Id="rId16" Type="http://schemas.openxmlformats.org/officeDocument/2006/relationships/theme" Target="../theme/theme4.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DF4F19B1-35F9-213A-C888-658C039B777F}"/>
              </a:ext>
            </a:extLst>
          </p:cNvPr>
          <p:cNvSpPr>
            <a:spLocks noGrp="1"/>
          </p:cNvSpPr>
          <p:nvPr>
            <p:ph type="body" idx="1"/>
          </p:nvPr>
        </p:nvSpPr>
        <p:spPr>
          <a:xfrm>
            <a:off x="1533053" y="2066925"/>
            <a:ext cx="9829800" cy="41100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marL="1144587" lvl="2" indent="-228600" algn="l" defTabSz="914400" rtl="0" eaLnBrk="1" latinLnBrk="0" hangingPunct="1">
              <a:lnSpc>
                <a:spcPct val="100000"/>
              </a:lnSpc>
              <a:spcBef>
                <a:spcPts val="500"/>
              </a:spcBef>
              <a:spcAft>
                <a:spcPts val="0"/>
              </a:spcAft>
              <a:buClr>
                <a:schemeClr val="accent2"/>
              </a:buClr>
              <a:buFont typeface="Arial" panose="020B0604020202020204" pitchFamily="34" charset="0"/>
              <a:buChar char="•"/>
            </a:pPr>
            <a:r>
              <a:rPr lang="en-US"/>
              <a:t>Third level</a:t>
            </a:r>
          </a:p>
          <a:p>
            <a:pPr marL="1600200" lvl="3" indent="-228600" algn="l" defTabSz="914400" rtl="0" eaLnBrk="1" latinLnBrk="0" hangingPunct="1">
              <a:lnSpc>
                <a:spcPct val="100000"/>
              </a:lnSpc>
              <a:spcBef>
                <a:spcPts val="500"/>
              </a:spcBef>
              <a:spcAft>
                <a:spcPts val="0"/>
              </a:spcAft>
              <a:buClr>
                <a:schemeClr val="accent2"/>
              </a:buClr>
              <a:buFont typeface="Arial" panose="020B0604020202020204" pitchFamily="34" charset="0"/>
              <a:buChar char="•"/>
            </a:pPr>
            <a:r>
              <a:rPr lang="en-US"/>
              <a:t>Fourth level</a:t>
            </a:r>
          </a:p>
        </p:txBody>
      </p:sp>
      <p:sp>
        <p:nvSpPr>
          <p:cNvPr id="8" name="Title Placeholder 1">
            <a:extLst>
              <a:ext uri="{FF2B5EF4-FFF2-40B4-BE49-F238E27FC236}">
                <a16:creationId xmlns:a16="http://schemas.microsoft.com/office/drawing/2014/main" id="{6BAECC41-8913-336C-4615-5559A0C1A818}"/>
              </a:ext>
            </a:extLst>
          </p:cNvPr>
          <p:cNvSpPr>
            <a:spLocks noGrp="1"/>
          </p:cNvSpPr>
          <p:nvPr>
            <p:ph type="title"/>
          </p:nvPr>
        </p:nvSpPr>
        <p:spPr>
          <a:xfrm>
            <a:off x="847253" y="208232"/>
            <a:ext cx="10515600" cy="1140734"/>
          </a:xfrm>
          <a:prstGeom prst="rect">
            <a:avLst/>
          </a:prstGeom>
        </p:spPr>
        <p:txBody>
          <a:bodyPr vert="horz" lIns="91440" tIns="45720" rIns="91440" bIns="45720" rtlCol="0" anchor="b">
            <a:noAutofit/>
          </a:bodyPr>
          <a:lstStyle/>
          <a:p>
            <a:r>
              <a:rPr lang="en-US"/>
              <a:t>Click to edit Master title style</a:t>
            </a:r>
          </a:p>
        </p:txBody>
      </p:sp>
      <p:cxnSp>
        <p:nvCxnSpPr>
          <p:cNvPr id="9" name="Straight Connector 8">
            <a:extLst>
              <a:ext uri="{FF2B5EF4-FFF2-40B4-BE49-F238E27FC236}">
                <a16:creationId xmlns:a16="http://schemas.microsoft.com/office/drawing/2014/main" id="{1B4F4716-6A48-DDEA-D919-FF2A905E0858}"/>
              </a:ext>
            </a:extLst>
          </p:cNvPr>
          <p:cNvCxnSpPr/>
          <p:nvPr userDrawn="1"/>
        </p:nvCxnSpPr>
        <p:spPr>
          <a:xfrm>
            <a:off x="838200" y="1528763"/>
            <a:ext cx="105156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61768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9" r:id="rId17"/>
    <p:sldLayoutId id="2147483680" r:id="rId18"/>
    <p:sldLayoutId id="2147483681" r:id="rId19"/>
    <p:sldLayoutId id="2147483682" r:id="rId20"/>
    <p:sldLayoutId id="2147483683" r:id="rId21"/>
    <p:sldLayoutId id="2147483684" r:id="rId22"/>
    <p:sldLayoutId id="2147483685" r:id="rId23"/>
    <p:sldLayoutId id="2147483703" r:id="rId24"/>
  </p:sldLayoutIdLst>
  <p:txStyles>
    <p:titleStyle>
      <a:lvl1pPr algn="ctr" defTabSz="914400" rtl="0" eaLnBrk="1" latinLnBrk="0" hangingPunct="1">
        <a:lnSpc>
          <a:spcPct val="90000"/>
        </a:lnSpc>
        <a:spcBef>
          <a:spcPct val="0"/>
        </a:spcBef>
        <a:buNone/>
        <a:defRPr lang="en-US" sz="4000" kern="1200" dirty="0">
          <a:solidFill>
            <a:schemeClr val="accent2"/>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0"/>
        </a:spcAft>
        <a:buClr>
          <a:schemeClr val="accent2"/>
        </a:buClr>
        <a:buFont typeface="Arial" panose="020B0604020202020204" pitchFamily="34" charset="0"/>
        <a:buChar char="•"/>
        <a:defRPr lang="en-US" sz="2200" kern="1200" dirty="0">
          <a:solidFill>
            <a:schemeClr val="tx2"/>
          </a:solidFill>
          <a:latin typeface="+mn-lt"/>
          <a:ea typeface="+mn-ea"/>
          <a:cs typeface="+mn-cs"/>
        </a:defRPr>
      </a:lvl1pPr>
      <a:lvl2pPr marL="685800" indent="-228600" algn="l" defTabSz="914400" rtl="0" eaLnBrk="1" latinLnBrk="0" hangingPunct="1">
        <a:lnSpc>
          <a:spcPct val="100000"/>
        </a:lnSpc>
        <a:spcBef>
          <a:spcPts val="500"/>
        </a:spcBef>
        <a:spcAft>
          <a:spcPts val="0"/>
        </a:spcAft>
        <a:buClr>
          <a:schemeClr val="accent2"/>
        </a:buClr>
        <a:buFont typeface="Arial" panose="020B0604020202020204" pitchFamily="34" charset="0"/>
        <a:buChar char="•"/>
        <a:defRPr lang="en-US" sz="2000" kern="1200" dirty="0">
          <a:solidFill>
            <a:schemeClr val="tx2"/>
          </a:solidFill>
          <a:latin typeface="+mn-lt"/>
          <a:ea typeface="+mn-ea"/>
          <a:cs typeface="+mn-cs"/>
        </a:defRPr>
      </a:lvl2pPr>
      <a:lvl3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141413"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296">
          <p15:clr>
            <a:srgbClr val="F26B43"/>
          </p15:clr>
        </p15:guide>
        <p15:guide id="2" pos="528">
          <p15:clr>
            <a:srgbClr val="F26B43"/>
          </p15:clr>
        </p15:guide>
        <p15:guide id="3" pos="7152">
          <p15:clr>
            <a:srgbClr val="F26B43"/>
          </p15:clr>
        </p15:guide>
        <p15:guide id="4" orient="horz" pos="850">
          <p15:clr>
            <a:srgbClr val="F26B43"/>
          </p15:clr>
        </p15:guide>
        <p15:guide id="5" pos="960">
          <p15:clr>
            <a:srgbClr val="F26B43"/>
          </p15:clr>
        </p15:guide>
        <p15:guide id="6" orient="horz" pos="4003">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DF4F19B1-35F9-213A-C888-658C039B777F}"/>
              </a:ext>
            </a:extLst>
          </p:cNvPr>
          <p:cNvSpPr>
            <a:spLocks noGrp="1"/>
          </p:cNvSpPr>
          <p:nvPr>
            <p:ph type="body" idx="1"/>
          </p:nvPr>
        </p:nvSpPr>
        <p:spPr>
          <a:xfrm>
            <a:off x="1533053" y="2066925"/>
            <a:ext cx="9829800" cy="41100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marL="1144587" lvl="2" indent="-228600" algn="l" defTabSz="914400" rtl="0" eaLnBrk="1" latinLnBrk="0" hangingPunct="1">
              <a:lnSpc>
                <a:spcPct val="100000"/>
              </a:lnSpc>
              <a:spcBef>
                <a:spcPts val="500"/>
              </a:spcBef>
              <a:spcAft>
                <a:spcPts val="0"/>
              </a:spcAft>
              <a:buClr>
                <a:schemeClr val="accent2"/>
              </a:buClr>
              <a:buFont typeface="Arial" panose="020B0604020202020204" pitchFamily="34" charset="0"/>
              <a:buChar char="•"/>
            </a:pPr>
            <a:r>
              <a:rPr lang="en-US"/>
              <a:t>Third level</a:t>
            </a:r>
          </a:p>
          <a:p>
            <a:pPr marL="1600200" lvl="3" indent="-228600" algn="l" defTabSz="914400" rtl="0" eaLnBrk="1" latinLnBrk="0" hangingPunct="1">
              <a:lnSpc>
                <a:spcPct val="100000"/>
              </a:lnSpc>
              <a:spcBef>
                <a:spcPts val="500"/>
              </a:spcBef>
              <a:spcAft>
                <a:spcPts val="0"/>
              </a:spcAft>
              <a:buClr>
                <a:schemeClr val="accent2"/>
              </a:buClr>
              <a:buFont typeface="Arial" panose="020B0604020202020204" pitchFamily="34" charset="0"/>
              <a:buChar char="•"/>
            </a:pPr>
            <a:r>
              <a:rPr lang="en-US"/>
              <a:t>Fourth level</a:t>
            </a:r>
          </a:p>
        </p:txBody>
      </p:sp>
      <p:sp>
        <p:nvSpPr>
          <p:cNvPr id="8" name="Title Placeholder 1">
            <a:extLst>
              <a:ext uri="{FF2B5EF4-FFF2-40B4-BE49-F238E27FC236}">
                <a16:creationId xmlns:a16="http://schemas.microsoft.com/office/drawing/2014/main" id="{6BAECC41-8913-336C-4615-5559A0C1A818}"/>
              </a:ext>
            </a:extLst>
          </p:cNvPr>
          <p:cNvSpPr>
            <a:spLocks noGrp="1"/>
          </p:cNvSpPr>
          <p:nvPr>
            <p:ph type="title"/>
          </p:nvPr>
        </p:nvSpPr>
        <p:spPr>
          <a:xfrm>
            <a:off x="847253" y="208232"/>
            <a:ext cx="10515600" cy="1140734"/>
          </a:xfrm>
          <a:prstGeom prst="rect">
            <a:avLst/>
          </a:prstGeom>
        </p:spPr>
        <p:txBody>
          <a:bodyPr vert="horz" lIns="91440" tIns="45720" rIns="91440" bIns="45720" rtlCol="0" anchor="b">
            <a:noAutofit/>
          </a:bodyPr>
          <a:lstStyle/>
          <a:p>
            <a:r>
              <a:rPr lang="en-US"/>
              <a:t>Click to edit Master title style</a:t>
            </a:r>
          </a:p>
        </p:txBody>
      </p:sp>
      <p:cxnSp>
        <p:nvCxnSpPr>
          <p:cNvPr id="9" name="Straight Connector 8">
            <a:extLst>
              <a:ext uri="{FF2B5EF4-FFF2-40B4-BE49-F238E27FC236}">
                <a16:creationId xmlns:a16="http://schemas.microsoft.com/office/drawing/2014/main" id="{1B4F4716-6A48-DDEA-D919-FF2A905E0858}"/>
              </a:ext>
            </a:extLst>
          </p:cNvPr>
          <p:cNvCxnSpPr/>
          <p:nvPr userDrawn="1"/>
        </p:nvCxnSpPr>
        <p:spPr>
          <a:xfrm>
            <a:off x="838200" y="1528763"/>
            <a:ext cx="105156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439214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Lst>
  <p:txStyles>
    <p:titleStyle>
      <a:lvl1pPr algn="ctr" defTabSz="914400" rtl="0" eaLnBrk="1" latinLnBrk="0" hangingPunct="1">
        <a:lnSpc>
          <a:spcPct val="90000"/>
        </a:lnSpc>
        <a:spcBef>
          <a:spcPct val="0"/>
        </a:spcBef>
        <a:buNone/>
        <a:defRPr lang="en-US" sz="4000" kern="1200" dirty="0">
          <a:solidFill>
            <a:schemeClr val="accent2"/>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0"/>
        </a:spcAft>
        <a:buClr>
          <a:schemeClr val="accent2"/>
        </a:buClr>
        <a:buFont typeface="Arial" panose="020B0604020202020204" pitchFamily="34" charset="0"/>
        <a:buChar char="•"/>
        <a:defRPr lang="en-US" sz="2200" kern="1200" dirty="0">
          <a:solidFill>
            <a:schemeClr val="tx2"/>
          </a:solidFill>
          <a:latin typeface="+mn-lt"/>
          <a:ea typeface="+mn-ea"/>
          <a:cs typeface="+mn-cs"/>
        </a:defRPr>
      </a:lvl1pPr>
      <a:lvl2pPr marL="685800" indent="-228600" algn="l" defTabSz="914400" rtl="0" eaLnBrk="1" latinLnBrk="0" hangingPunct="1">
        <a:lnSpc>
          <a:spcPct val="100000"/>
        </a:lnSpc>
        <a:spcBef>
          <a:spcPts val="500"/>
        </a:spcBef>
        <a:spcAft>
          <a:spcPts val="0"/>
        </a:spcAft>
        <a:buClr>
          <a:schemeClr val="accent2"/>
        </a:buClr>
        <a:buFont typeface="Arial" panose="020B0604020202020204" pitchFamily="34" charset="0"/>
        <a:buChar char="•"/>
        <a:defRPr lang="en-US" sz="2000" kern="1200" dirty="0">
          <a:solidFill>
            <a:schemeClr val="tx2"/>
          </a:solidFill>
          <a:latin typeface="+mn-lt"/>
          <a:ea typeface="+mn-ea"/>
          <a:cs typeface="+mn-cs"/>
        </a:defRPr>
      </a:lvl2pPr>
      <a:lvl3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141413"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296">
          <p15:clr>
            <a:srgbClr val="F26B43"/>
          </p15:clr>
        </p15:guide>
        <p15:guide id="2" pos="528">
          <p15:clr>
            <a:srgbClr val="F26B43"/>
          </p15:clr>
        </p15:guide>
        <p15:guide id="3" pos="7152">
          <p15:clr>
            <a:srgbClr val="F26B43"/>
          </p15:clr>
        </p15:guide>
        <p15:guide id="4" orient="horz" pos="850">
          <p15:clr>
            <a:srgbClr val="F26B43"/>
          </p15:clr>
        </p15:guide>
        <p15:guide id="5" pos="960">
          <p15:clr>
            <a:srgbClr val="F26B43"/>
          </p15:clr>
        </p15:guide>
        <p15:guide id="6" orient="horz" pos="4003">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DF4F19B1-35F9-213A-C888-658C039B777F}"/>
              </a:ext>
            </a:extLst>
          </p:cNvPr>
          <p:cNvSpPr>
            <a:spLocks noGrp="1"/>
          </p:cNvSpPr>
          <p:nvPr>
            <p:ph type="body" idx="1"/>
          </p:nvPr>
        </p:nvSpPr>
        <p:spPr>
          <a:xfrm>
            <a:off x="1533053" y="2066925"/>
            <a:ext cx="9829800" cy="41100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marL="1144587" lvl="2" indent="-228600" algn="l" defTabSz="914400" rtl="0" eaLnBrk="1" latinLnBrk="0" hangingPunct="1">
              <a:lnSpc>
                <a:spcPct val="100000"/>
              </a:lnSpc>
              <a:spcBef>
                <a:spcPts val="500"/>
              </a:spcBef>
              <a:spcAft>
                <a:spcPts val="0"/>
              </a:spcAft>
              <a:buClr>
                <a:schemeClr val="accent2"/>
              </a:buClr>
              <a:buFont typeface="Arial" panose="020B0604020202020204" pitchFamily="34" charset="0"/>
              <a:buChar char="•"/>
            </a:pPr>
            <a:r>
              <a:rPr lang="en-US"/>
              <a:t>Third level</a:t>
            </a:r>
          </a:p>
          <a:p>
            <a:pPr marL="1600200" lvl="3" indent="-228600" algn="l" defTabSz="914400" rtl="0" eaLnBrk="1" latinLnBrk="0" hangingPunct="1">
              <a:lnSpc>
                <a:spcPct val="100000"/>
              </a:lnSpc>
              <a:spcBef>
                <a:spcPts val="500"/>
              </a:spcBef>
              <a:spcAft>
                <a:spcPts val="0"/>
              </a:spcAft>
              <a:buClr>
                <a:schemeClr val="accent2"/>
              </a:buClr>
              <a:buFont typeface="Arial" panose="020B0604020202020204" pitchFamily="34" charset="0"/>
              <a:buChar char="•"/>
            </a:pPr>
            <a:r>
              <a:rPr lang="en-US"/>
              <a:t>Fourth level</a:t>
            </a:r>
          </a:p>
        </p:txBody>
      </p:sp>
      <p:sp>
        <p:nvSpPr>
          <p:cNvPr id="8" name="Title Placeholder 1">
            <a:extLst>
              <a:ext uri="{FF2B5EF4-FFF2-40B4-BE49-F238E27FC236}">
                <a16:creationId xmlns:a16="http://schemas.microsoft.com/office/drawing/2014/main" id="{6BAECC41-8913-336C-4615-5559A0C1A818}"/>
              </a:ext>
            </a:extLst>
          </p:cNvPr>
          <p:cNvSpPr>
            <a:spLocks noGrp="1"/>
          </p:cNvSpPr>
          <p:nvPr>
            <p:ph type="title"/>
          </p:nvPr>
        </p:nvSpPr>
        <p:spPr>
          <a:xfrm>
            <a:off x="847253" y="208232"/>
            <a:ext cx="10515600" cy="1140734"/>
          </a:xfrm>
          <a:prstGeom prst="rect">
            <a:avLst/>
          </a:prstGeom>
        </p:spPr>
        <p:txBody>
          <a:bodyPr vert="horz" lIns="91440" tIns="45720" rIns="91440" bIns="45720" rtlCol="0" anchor="b">
            <a:noAutofit/>
          </a:bodyPr>
          <a:lstStyle/>
          <a:p>
            <a:r>
              <a:rPr lang="en-US"/>
              <a:t>Click to edit Master title style</a:t>
            </a:r>
          </a:p>
        </p:txBody>
      </p:sp>
      <p:cxnSp>
        <p:nvCxnSpPr>
          <p:cNvPr id="9" name="Straight Connector 8">
            <a:extLst>
              <a:ext uri="{FF2B5EF4-FFF2-40B4-BE49-F238E27FC236}">
                <a16:creationId xmlns:a16="http://schemas.microsoft.com/office/drawing/2014/main" id="{1B4F4716-6A48-DDEA-D919-FF2A905E0858}"/>
              </a:ext>
            </a:extLst>
          </p:cNvPr>
          <p:cNvCxnSpPr/>
          <p:nvPr userDrawn="1"/>
        </p:nvCxnSpPr>
        <p:spPr>
          <a:xfrm>
            <a:off x="838200" y="1528763"/>
            <a:ext cx="105156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1087310"/>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 id="2147483722" r:id="rId18"/>
    <p:sldLayoutId id="2147483723" r:id="rId19"/>
    <p:sldLayoutId id="2147483724" r:id="rId20"/>
    <p:sldLayoutId id="2147483725" r:id="rId21"/>
    <p:sldLayoutId id="2147483726" r:id="rId22"/>
    <p:sldLayoutId id="2147483727" r:id="rId23"/>
    <p:sldLayoutId id="2147483728" r:id="rId24"/>
    <p:sldLayoutId id="2147483729" r:id="rId25"/>
  </p:sldLayoutIdLst>
  <p:txStyles>
    <p:titleStyle>
      <a:lvl1pPr algn="ctr" defTabSz="914400" rtl="0" eaLnBrk="1" latinLnBrk="0" hangingPunct="1">
        <a:lnSpc>
          <a:spcPct val="90000"/>
        </a:lnSpc>
        <a:spcBef>
          <a:spcPct val="0"/>
        </a:spcBef>
        <a:buNone/>
        <a:defRPr lang="en-US" sz="4000" kern="1200" dirty="0">
          <a:solidFill>
            <a:schemeClr val="accent2"/>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0"/>
        </a:spcAft>
        <a:buClr>
          <a:schemeClr val="accent2"/>
        </a:buClr>
        <a:buFont typeface="Arial" panose="020B0604020202020204" pitchFamily="34" charset="0"/>
        <a:buChar char="•"/>
        <a:defRPr lang="en-US" sz="2200" kern="1200" dirty="0">
          <a:solidFill>
            <a:schemeClr val="tx2"/>
          </a:solidFill>
          <a:latin typeface="+mn-lt"/>
          <a:ea typeface="+mn-ea"/>
          <a:cs typeface="+mn-cs"/>
        </a:defRPr>
      </a:lvl1pPr>
      <a:lvl2pPr marL="685800" indent="-228600" algn="l" defTabSz="914400" rtl="0" eaLnBrk="1" latinLnBrk="0" hangingPunct="1">
        <a:lnSpc>
          <a:spcPct val="100000"/>
        </a:lnSpc>
        <a:spcBef>
          <a:spcPts val="500"/>
        </a:spcBef>
        <a:spcAft>
          <a:spcPts val="0"/>
        </a:spcAft>
        <a:buClr>
          <a:schemeClr val="accent2"/>
        </a:buClr>
        <a:buFont typeface="Arial" panose="020B0604020202020204" pitchFamily="34" charset="0"/>
        <a:buChar char="•"/>
        <a:defRPr lang="en-US" sz="2000" kern="1200" dirty="0">
          <a:solidFill>
            <a:schemeClr val="tx2"/>
          </a:solidFill>
          <a:latin typeface="+mn-lt"/>
          <a:ea typeface="+mn-ea"/>
          <a:cs typeface="+mn-cs"/>
        </a:defRPr>
      </a:lvl2pPr>
      <a:lvl3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141413"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296">
          <p15:clr>
            <a:srgbClr val="F26B43"/>
          </p15:clr>
        </p15:guide>
        <p15:guide id="2" pos="528">
          <p15:clr>
            <a:srgbClr val="F26B43"/>
          </p15:clr>
        </p15:guide>
        <p15:guide id="3" pos="7152">
          <p15:clr>
            <a:srgbClr val="F26B43"/>
          </p15:clr>
        </p15:guide>
        <p15:guide id="4" orient="horz" pos="850">
          <p15:clr>
            <a:srgbClr val="F26B43"/>
          </p15:clr>
        </p15:guide>
        <p15:guide id="5" pos="960">
          <p15:clr>
            <a:srgbClr val="F26B43"/>
          </p15:clr>
        </p15:guide>
        <p15:guide id="6" orient="horz" pos="4003">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0751E1-1D8C-768D-D211-1D12066AF7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2494BD-5A67-FCB9-E27F-86F60CED9A69}"/>
              </a:ext>
            </a:extLst>
          </p:cNvPr>
          <p:cNvSpPr>
            <a:spLocks noGrp="1"/>
          </p:cNvSpPr>
          <p:nvPr>
            <p:ph type="body" idx="1"/>
          </p:nvPr>
        </p:nvSpPr>
        <p:spPr>
          <a:xfrm>
            <a:off x="838200" y="1825624"/>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8D2FA4-2DE2-4681-F35B-C062E4C3DA4E}"/>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F9ED47E-2BDF-44D5-BD0F-8EF4BBCA617D}" type="datetimeFigureOut">
              <a:rPr lang="en-US" smtClean="0"/>
              <a:t>5/13/2026</a:t>
            </a:fld>
            <a:endParaRPr lang="en-US"/>
          </a:p>
        </p:txBody>
      </p:sp>
      <p:sp>
        <p:nvSpPr>
          <p:cNvPr id="5" name="Footer Placeholder 4">
            <a:extLst>
              <a:ext uri="{FF2B5EF4-FFF2-40B4-BE49-F238E27FC236}">
                <a16:creationId xmlns:a16="http://schemas.microsoft.com/office/drawing/2014/main" id="{847613BB-63B6-C57E-6358-36286D48F2DB}"/>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BEA34E0-2103-D42B-7654-A7776E28E2C2}"/>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E93399D-1368-4203-B463-066C440696BA}" type="slidenum">
              <a:rPr lang="en-US" smtClean="0"/>
              <a:t>‹#›</a:t>
            </a:fld>
            <a:endParaRPr lang="en-US"/>
          </a:p>
        </p:txBody>
      </p:sp>
    </p:spTree>
    <p:extLst>
      <p:ext uri="{BB962C8B-B14F-4D97-AF65-F5344CB8AC3E}">
        <p14:creationId xmlns:p14="http://schemas.microsoft.com/office/powerpoint/2010/main" val="3087978991"/>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6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microsoft.com/office/2018/10/relationships/comments" Target="../comments/modernComment_7FE4E34B_6388E409.xml"/><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microsoft.com/office/2018/10/relationships/comments" Target="../comments/modernComment_7FE4E2F2_142F606B.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18/10/relationships/comments" Target="../comments/modernComment_7FE4E2F5_8743918.xml"/><Relationship Id="rId2" Type="http://schemas.openxmlformats.org/officeDocument/2006/relationships/notesSlide" Target="../notesSlides/notesSlide10.xml"/><Relationship Id="rId1" Type="http://schemas.openxmlformats.org/officeDocument/2006/relationships/slideLayout" Target="../slideLayouts/slideLayout9.xml"/><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microsoft.com/office/2018/10/relationships/comments" Target="../comments/modernComment_7FB47983_85E5BE.xml"/><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chart" Target="../charts/char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microsoft.com/office/2018/10/relationships/comments" Target="../comments/modernComment_7FE4E34C_B3A568BE.xml"/><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20.xml.rels><?xml version="1.0" encoding="UTF-8" standalone="yes"?>
<Relationships xmlns="http://schemas.openxmlformats.org/package/2006/relationships"><Relationship Id="rId3" Type="http://schemas.microsoft.com/office/2018/10/relationships/comments" Target="../comments/modernComment_7FE4E343_4899778A.xml"/><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microsoft.com/office/2018/10/relationships/comments" Target="../comments/modernComment_7FE4E34D_6E25056E.xml"/><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microsoft.com/office/2018/10/relationships/comments" Target="../comments/modernComment_7FE4E301_6287393D.xml"/><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18/10/relationships/comments" Target="../comments/modernComment_7FE4E34F_A660B985.xml"/><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chart" Target="../charts/chart3.xml"/><Relationship Id="rId2" Type="http://schemas.microsoft.com/office/2018/10/relationships/comments" Target="../comments/modernComment_7FE4E350_31B6900A.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microsoft.com/office/2018/10/relationships/comments" Target="../comments/modernComment_2FC_7656F545.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18/10/relationships/comments" Target="../comments/modernComment_9F6_71DE8CD1.xml"/><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microsoft.com/office/2018/10/relationships/comments" Target="../comments/modernComment_2FE_DB86094.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microsoft.com/office/2018/10/relationships/comments" Target="../comments/modernComment_2FF_8DCC8070.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microsoft.com/office/2018/10/relationships/comments" Target="../comments/modernComment_9BF_94410D6E.xml"/><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39.png"/><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microsoft.com/office/2018/10/relationships/comments" Target="../comments/modernComment_7FB47935_8EBB704E.xml"/><Relationship Id="rId2" Type="http://schemas.openxmlformats.org/officeDocument/2006/relationships/notesSlide" Target="../notesSlides/notesSlide24.xml"/><Relationship Id="rId1" Type="http://schemas.openxmlformats.org/officeDocument/2006/relationships/slideLayout" Target="../slideLayouts/slideLayout9.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3" Type="http://schemas.microsoft.com/office/2018/10/relationships/comments" Target="../comments/modernComment_7FE4E351_3F1829F7.xml"/><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3" Type="http://schemas.microsoft.com/office/2018/10/relationships/comments" Target="../comments/modernComment_1B4_AD77F7CB.xml"/><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microsoft.com/office/2018/10/relationships/comments" Target="../comments/modernComment_7FE4E352_C4A7C180.xml"/><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microsoft.com/office/2018/10/relationships/comments" Target="../comments/modernComment_7FE4E319_C3B8A71C.xml"/><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microsoft.com/office/2018/10/relationships/comments" Target="../comments/modernComment_12A_D62195FE.xml"/><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microsoft.com/office/2018/10/relationships/comments" Target="../comments/modernComment_7FE4E337_28667558.xml"/><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42.xml.rels><?xml version="1.0" encoding="UTF-8" standalone="yes"?>
<Relationships xmlns="http://schemas.openxmlformats.org/package/2006/relationships"><Relationship Id="rId3" Type="http://schemas.microsoft.com/office/2018/10/relationships/comments" Target="../comments/modernComment_A22_176D756E.xml"/><Relationship Id="rId2" Type="http://schemas.openxmlformats.org/officeDocument/2006/relationships/notesSlide" Target="../notesSlides/notesSlide31.xml"/><Relationship Id="rId1" Type="http://schemas.openxmlformats.org/officeDocument/2006/relationships/slideLayout" Target="../slideLayouts/slideLayout4.xml"/><Relationship Id="rId5" Type="http://schemas.openxmlformats.org/officeDocument/2006/relationships/image" Target="../media/image48.png"/><Relationship Id="rId4" Type="http://schemas.openxmlformats.org/officeDocument/2006/relationships/image" Target="../media/image47.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microsoft.com/office/2018/10/relationships/comments" Target="../comments/modernComment_7FE4E31B_29CDFBEB.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microsoft.com/office/2018/10/relationships/comments" Target="../comments/modernComment_7FE4E2D6_B77702C9.xml"/><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47.xml.rels><?xml version="1.0" encoding="UTF-8" standalone="yes"?>
<Relationships xmlns="http://schemas.openxmlformats.org/package/2006/relationships"><Relationship Id="rId3" Type="http://schemas.microsoft.com/office/2018/10/relationships/comments" Target="../comments/modernComment_9DB_3F037D0F.xml"/><Relationship Id="rId2" Type="http://schemas.openxmlformats.org/officeDocument/2006/relationships/notesSlide" Target="../notesSlides/notesSlide34.xml"/><Relationship Id="rId1" Type="http://schemas.openxmlformats.org/officeDocument/2006/relationships/slideLayout" Target="../slideLayouts/slideLayout4.xml"/><Relationship Id="rId5" Type="http://schemas.openxmlformats.org/officeDocument/2006/relationships/image" Target="../media/image52.png"/><Relationship Id="rId4" Type="http://schemas.openxmlformats.org/officeDocument/2006/relationships/image" Target="../media/image51.png"/></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microsoft.com/office/2018/10/relationships/comments" Target="../comments/modernComment_9B0_A7113A5F.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microsoft.com/office/2018/10/relationships/comments" Target="../comments/modernComment_6A9_21B355E0.xml"/><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54.png"/></Relationships>
</file>

<file path=ppt/slides/_rels/slide5.xml.rels><?xml version="1.0" encoding="UTF-8" standalone="yes"?>
<Relationships xmlns="http://schemas.openxmlformats.org/package/2006/relationships"><Relationship Id="rId3" Type="http://schemas.microsoft.com/office/2018/10/relationships/comments" Target="../comments/modernComment_7FE4E2DE_23AD6C97.xml"/><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9.pn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2" Type="http://schemas.microsoft.com/office/2018/10/relationships/comments" Target="../comments/modernComment_7FB47941_BC5C7743.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microsoft.com/office/2018/10/relationships/comments" Target="../comments/modernComment_7FE4E2ED_BB90D582.xml"/><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55.png"/></Relationships>
</file>

<file path=ppt/slides/_rels/slide52.xml.rels><?xml version="1.0" encoding="UTF-8" standalone="yes"?>
<Relationships xmlns="http://schemas.openxmlformats.org/package/2006/relationships"><Relationship Id="rId3" Type="http://schemas.microsoft.com/office/2018/10/relationships/comments" Target="../comments/modernComment_7FE4E2EB_C2FEBACF.xml"/><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53.xml.rels><?xml version="1.0" encoding="UTF-8" standalone="yes"?>
<Relationships xmlns="http://schemas.openxmlformats.org/package/2006/relationships"><Relationship Id="rId2" Type="http://schemas.microsoft.com/office/2018/10/relationships/comments" Target="../comments/modernComment_7FE4E33C_F235AE9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chart" Target="../charts/chart4.xml"/><Relationship Id="rId2" Type="http://schemas.microsoft.com/office/2018/10/relationships/comments" Target="../comments/modernComment_7FE4E32C_8A10766.xml"/><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55.xml.rels><?xml version="1.0" encoding="UTF-8" standalone="yes"?>
<Relationships xmlns="http://schemas.openxmlformats.org/package/2006/relationships"><Relationship Id="rId3" Type="http://schemas.microsoft.com/office/2018/10/relationships/comments" Target="../comments/modernComment_119_B99897A2.xml"/><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chart" Target="../charts/chart5.xml"/><Relationship Id="rId5" Type="http://schemas.openxmlformats.org/officeDocument/2006/relationships/image" Target="../media/image59.png"/><Relationship Id="rId4" Type="http://schemas.openxmlformats.org/officeDocument/2006/relationships/image" Target="../media/image58.png"/></Relationships>
</file>

<file path=ppt/slides/_rels/slide56.xml.rels><?xml version="1.0" encoding="UTF-8" standalone="yes"?>
<Relationships xmlns="http://schemas.openxmlformats.org/package/2006/relationships"><Relationship Id="rId3" Type="http://schemas.microsoft.com/office/2018/10/relationships/comments" Target="../comments/modernComment_7FE4E357_A57C4930.xml"/><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microsoft.com/office/2018/10/relationships/comments" Target="../comments/modernComment_7FE4E31E_6141335E.xml"/><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61.png"/></Relationships>
</file>

<file path=ppt/slides/_rels/slide59.xml.rels><?xml version="1.0" encoding="UTF-8" standalone="yes"?>
<Relationships xmlns="http://schemas.openxmlformats.org/package/2006/relationships"><Relationship Id="rId2" Type="http://schemas.microsoft.com/office/2018/10/relationships/comments" Target="../comments/modernComment_7FE4E354_97DDF06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chart" Target="../charts/chart1.xml"/><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microsoft.com/office/2018/10/relationships/comments" Target="../comments/modernComment_7FE4E355_F2DC096E.xml"/><Relationship Id="rId2" Type="http://schemas.openxmlformats.org/officeDocument/2006/relationships/notesSlide" Target="../notesSlides/notesSlide42.xml"/><Relationship Id="rId1" Type="http://schemas.openxmlformats.org/officeDocument/2006/relationships/slideLayout" Target="../slideLayouts/slideLayout5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microsoft.com/office/2018/10/relationships/comments" Target="../comments/modernComment_7FE4E330_395CBC40.xml"/><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62.svg"/><Relationship Id="rId7" Type="http://schemas.openxmlformats.org/officeDocument/2006/relationships/image" Target="../media/image66.svg"/><Relationship Id="rId2" Type="http://schemas.microsoft.com/office/2018/10/relationships/comments" Target="../comments/modernComment_9CE_5D13D3CF.xml"/><Relationship Id="rId1" Type="http://schemas.openxmlformats.org/officeDocument/2006/relationships/slideLayout" Target="../slideLayouts/slideLayout3.xml"/><Relationship Id="rId6" Type="http://schemas.openxmlformats.org/officeDocument/2006/relationships/image" Target="../media/image65.png"/><Relationship Id="rId5" Type="http://schemas.openxmlformats.org/officeDocument/2006/relationships/image" Target="../media/image64.svg"/><Relationship Id="rId4" Type="http://schemas.openxmlformats.org/officeDocument/2006/relationships/image" Target="../media/image63.svg"/></Relationships>
</file>

<file path=ppt/slides/_rels/slide65.xml.rels><?xml version="1.0" encoding="UTF-8" standalone="yes"?>
<Relationships xmlns="http://schemas.openxmlformats.org/package/2006/relationships"><Relationship Id="rId3" Type="http://schemas.microsoft.com/office/2018/10/relationships/comments" Target="../comments/modernComment_7FE4E2E0_6F16DBB6.xml"/><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68.png"/></Relationships>
</file>

<file path=ppt/slides/_rels/slide66.xml.rels><?xml version="1.0" encoding="UTF-8" standalone="yes"?>
<Relationships xmlns="http://schemas.openxmlformats.org/package/2006/relationships"><Relationship Id="rId3" Type="http://schemas.microsoft.com/office/2018/10/relationships/comments" Target="../comments/modernComment_7FE4E2C0_789F8DD2.xml"/><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69.png"/></Relationships>
</file>

<file path=ppt/slides/_rels/slide67.xml.rels><?xml version="1.0" encoding="UTF-8" standalone="yes"?>
<Relationships xmlns="http://schemas.openxmlformats.org/package/2006/relationships"><Relationship Id="rId3" Type="http://schemas.microsoft.com/office/2018/10/relationships/comments" Target="../comments/modernComment_7FE4E339_ECCE1741.xml"/><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70.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18/10/relationships/comments" Target="../comments/modernComment_7FE4E30E_A456BF63.xm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3" Type="http://schemas.microsoft.com/office/2018/10/relationships/comments" Target="../comments/modernComment_7FE4E331_EF9A0D79.xml"/><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microsoft.com/office/2018/10/relationships/comments" Target="../comments/modernComment_7FE4E31F_1FDFF3F0.xml"/><Relationship Id="rId2" Type="http://schemas.openxmlformats.org/officeDocument/2006/relationships/notesSlide" Target="../notesSlides/notesSlide53.xml"/><Relationship Id="rId1" Type="http://schemas.openxmlformats.org/officeDocument/2006/relationships/slideLayout" Target="../slideLayouts/slideLayout4.xml"/><Relationship Id="rId4" Type="http://schemas.openxmlformats.org/officeDocument/2006/relationships/image" Target="../media/image73.png"/></Relationships>
</file>

<file path=ppt/slides/_rels/slide7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microsoft.com/office/2018/10/relationships/comments" Target="../comments/modernComment_7FE4E311_86569988.xml"/><Relationship Id="rId2" Type="http://schemas.openxmlformats.org/officeDocument/2006/relationships/notesSlide" Target="../notesSlides/notesSlide55.xml"/><Relationship Id="rId1" Type="http://schemas.openxmlformats.org/officeDocument/2006/relationships/slideLayout" Target="../slideLayouts/slideLayout3.xml"/><Relationship Id="rId4" Type="http://schemas.openxmlformats.org/officeDocument/2006/relationships/image" Target="../media/image75.png"/></Relationships>
</file>

<file path=ppt/slides/_rels/slide77.xml.rels><?xml version="1.0" encoding="UTF-8" standalone="yes"?>
<Relationships xmlns="http://schemas.openxmlformats.org/package/2006/relationships"><Relationship Id="rId3" Type="http://schemas.microsoft.com/office/2018/10/relationships/comments" Target="../comments/modernComment_7FE4E326_3029DA44.xml"/><Relationship Id="rId7" Type="http://schemas.openxmlformats.org/officeDocument/2006/relationships/chart" Target="../charts/chart7.xml"/><Relationship Id="rId2" Type="http://schemas.openxmlformats.org/officeDocument/2006/relationships/notesSlide" Target="../notesSlides/notesSlide56.xml"/><Relationship Id="rId1" Type="http://schemas.openxmlformats.org/officeDocument/2006/relationships/slideLayout" Target="../slideLayouts/slideLayout4.xml"/><Relationship Id="rId6" Type="http://schemas.openxmlformats.org/officeDocument/2006/relationships/chart" Target="../charts/chart6.xml"/><Relationship Id="rId5" Type="http://schemas.openxmlformats.org/officeDocument/2006/relationships/image" Target="../media/image77.png"/><Relationship Id="rId4" Type="http://schemas.openxmlformats.org/officeDocument/2006/relationships/image" Target="../media/image76.png"/></Relationships>
</file>

<file path=ppt/slides/_rels/slide78.xml.rels><?xml version="1.0" encoding="UTF-8" standalone="yes"?>
<Relationships xmlns="http://schemas.openxmlformats.org/package/2006/relationships"><Relationship Id="rId3" Type="http://schemas.microsoft.com/office/2018/10/relationships/comments" Target="../comments/modernComment_7FE4E327_E4B83322.xml"/><Relationship Id="rId2" Type="http://schemas.openxmlformats.org/officeDocument/2006/relationships/notesSlide" Target="../notesSlides/notesSlide57.xml"/><Relationship Id="rId1" Type="http://schemas.openxmlformats.org/officeDocument/2006/relationships/slideLayout" Target="../slideLayouts/slideLayout4.xml"/><Relationship Id="rId5" Type="http://schemas.openxmlformats.org/officeDocument/2006/relationships/chart" Target="../charts/chart8.xml"/><Relationship Id="rId4" Type="http://schemas.openxmlformats.org/officeDocument/2006/relationships/image" Target="../media/image78.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18/10/relationships/comments" Target="../comments/modernComment_7FE4E30F_3CAB5B8D.xml"/><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0.xml.rels><?xml version="1.0" encoding="UTF-8" standalone="yes"?>
<Relationships xmlns="http://schemas.openxmlformats.org/package/2006/relationships"><Relationship Id="rId3" Type="http://schemas.microsoft.com/office/2018/10/relationships/comments" Target="../comments/modernComment_1A8_F5F8927C.xml"/><Relationship Id="rId2" Type="http://schemas.openxmlformats.org/officeDocument/2006/relationships/notesSlide" Target="../notesSlides/notesSlide58.xml"/><Relationship Id="rId1" Type="http://schemas.openxmlformats.org/officeDocument/2006/relationships/slideLayout" Target="../slideLayouts/slideLayout5.xml"/><Relationship Id="rId4" Type="http://schemas.openxmlformats.org/officeDocument/2006/relationships/image" Target="../media/image79.png"/></Relationships>
</file>

<file path=ppt/slides/_rels/slide8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3" Type="http://schemas.microsoft.com/office/2018/10/relationships/comments" Target="../comments/modernComment_7FE4E356_E1BAAECA.xml"/><Relationship Id="rId2" Type="http://schemas.openxmlformats.org/officeDocument/2006/relationships/notesSlide" Target="../notesSlides/notesSlide60.xml"/><Relationship Id="rId1" Type="http://schemas.openxmlformats.org/officeDocument/2006/relationships/slideLayout" Target="../slideLayouts/slideLayout5.xml"/><Relationship Id="rId4" Type="http://schemas.openxmlformats.org/officeDocument/2006/relationships/image" Target="../media/image79.png"/></Relationships>
</file>

<file path=ppt/slides/_rels/slide8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3" Type="http://schemas.microsoft.com/office/2018/10/relationships/comments" Target="../comments/modernComment_7FE4E317_5B9BB645.xml"/><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microsoft.com/office/2018/10/relationships/comments" Target="../comments/modernComment_166_8E4A5775.xml"/><Relationship Id="rId2" Type="http://schemas.openxmlformats.org/officeDocument/2006/relationships/notesSlide" Target="../notesSlides/notesSlide65.xml"/><Relationship Id="rId1" Type="http://schemas.openxmlformats.org/officeDocument/2006/relationships/slideLayout" Target="../slideLayouts/slideLayout15.xml"/></Relationships>
</file>

<file path=ppt/slides/_rels/slide89.xml.rels><?xml version="1.0" encoding="UTF-8" standalone="yes"?>
<Relationships xmlns="http://schemas.openxmlformats.org/package/2006/relationships"><Relationship Id="rId2" Type="http://schemas.microsoft.com/office/2018/10/relationships/comments" Target="../comments/modernComment_118_A0889E61.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openxmlformats.org/officeDocument/2006/relationships/image" Target="../media/image21.svg"/><Relationship Id="rId3" Type="http://schemas.microsoft.com/office/2018/10/relationships/comments" Target="../comments/modernComment_7FE4E34A_CD479D2C.xml"/><Relationship Id="rId7" Type="http://schemas.openxmlformats.org/officeDocument/2006/relationships/image" Target="../media/image20.sv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9.svg"/><Relationship Id="rId5" Type="http://schemas.openxmlformats.org/officeDocument/2006/relationships/image" Target="../media/image18.svg"/><Relationship Id="rId4" Type="http://schemas.openxmlformats.org/officeDocument/2006/relationships/image" Target="../media/image17.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1F7E2-BD85-EE67-BC5F-088A596E7770}"/>
              </a:ext>
            </a:extLst>
          </p:cNvPr>
          <p:cNvSpPr>
            <a:spLocks noGrp="1"/>
          </p:cNvSpPr>
          <p:nvPr>
            <p:ph type="ctrTitle"/>
          </p:nvPr>
        </p:nvSpPr>
        <p:spPr/>
        <p:txBody>
          <a:bodyPr/>
          <a:lstStyle/>
          <a:p>
            <a:r>
              <a:rPr lang="en-US" dirty="0">
                <a:solidFill>
                  <a:schemeClr val="bg1"/>
                </a:solidFill>
              </a:rPr>
              <a:t>Treatment and Collaborative Care of Chronic Heart Failure</a:t>
            </a:r>
          </a:p>
        </p:txBody>
      </p:sp>
      <p:sp>
        <p:nvSpPr>
          <p:cNvPr id="3" name="Subtitle 2">
            <a:extLst>
              <a:ext uri="{FF2B5EF4-FFF2-40B4-BE49-F238E27FC236}">
                <a16:creationId xmlns:a16="http://schemas.microsoft.com/office/drawing/2014/main" id="{B3F52D5F-45F9-D49F-E772-CED3F9E4715A}"/>
              </a:ext>
            </a:extLst>
          </p:cNvPr>
          <p:cNvSpPr>
            <a:spLocks noGrp="1"/>
          </p:cNvSpPr>
          <p:nvPr>
            <p:ph type="subTitle" idx="1"/>
          </p:nvPr>
        </p:nvSpPr>
        <p:spPr/>
        <p:txBody>
          <a:bodyPr/>
          <a:lstStyle/>
          <a:p>
            <a:r>
              <a:rPr lang="en-US" dirty="0">
                <a:solidFill>
                  <a:schemeClr val="bg1"/>
                </a:solidFill>
              </a:rPr>
              <a:t>George G. Sokos, DO FACC</a:t>
            </a:r>
          </a:p>
          <a:p>
            <a:r>
              <a:rPr lang="en-US" dirty="0">
                <a:solidFill>
                  <a:schemeClr val="bg1"/>
                </a:solidFill>
              </a:rPr>
              <a:t>Abnash C. Jain, Endowed Chair, Professor Department of Cardiology</a:t>
            </a:r>
          </a:p>
          <a:p>
            <a:r>
              <a:rPr lang="en-US" dirty="0">
                <a:solidFill>
                  <a:schemeClr val="bg1"/>
                </a:solidFill>
              </a:rPr>
              <a:t>West Virginia University</a:t>
            </a:r>
          </a:p>
          <a:p>
            <a:endParaRPr lang="en-US" dirty="0">
              <a:solidFill>
                <a:schemeClr val="bg1"/>
              </a:solidFill>
            </a:endParaRPr>
          </a:p>
        </p:txBody>
      </p:sp>
    </p:spTree>
    <p:extLst>
      <p:ext uri="{BB962C8B-B14F-4D97-AF65-F5344CB8AC3E}">
        <p14:creationId xmlns:p14="http://schemas.microsoft.com/office/powerpoint/2010/main" val="39444220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5461D-6D1B-F84A-F65D-BA2F5EA037C5}"/>
              </a:ext>
            </a:extLst>
          </p:cNvPr>
          <p:cNvSpPr>
            <a:spLocks noGrp="1"/>
          </p:cNvSpPr>
          <p:nvPr>
            <p:ph type="title"/>
          </p:nvPr>
        </p:nvSpPr>
        <p:spPr>
          <a:xfrm>
            <a:off x="847253" y="208232"/>
            <a:ext cx="10506547" cy="1140734"/>
          </a:xfrm>
        </p:spPr>
        <p:txBody>
          <a:bodyPr/>
          <a:lstStyle/>
          <a:p>
            <a:r>
              <a:rPr lang="en-US"/>
              <a:t>Practical Tips</a:t>
            </a:r>
          </a:p>
        </p:txBody>
      </p:sp>
      <p:sp>
        <p:nvSpPr>
          <p:cNvPr id="3" name="Content Placeholder 2">
            <a:extLst>
              <a:ext uri="{FF2B5EF4-FFF2-40B4-BE49-F238E27FC236}">
                <a16:creationId xmlns:a16="http://schemas.microsoft.com/office/drawing/2014/main" id="{01E0F031-D927-2D0C-3F3C-11F224C390D4}"/>
              </a:ext>
            </a:extLst>
          </p:cNvPr>
          <p:cNvSpPr>
            <a:spLocks noGrp="1"/>
          </p:cNvSpPr>
          <p:nvPr>
            <p:ph type="body" sz="quarter" idx="10"/>
          </p:nvPr>
        </p:nvSpPr>
        <p:spPr>
          <a:xfrm>
            <a:off x="1523999" y="2057400"/>
            <a:ext cx="5865759" cy="3935994"/>
          </a:xfrm>
        </p:spPr>
        <p:txBody>
          <a:bodyPr/>
          <a:lstStyle/>
          <a:p>
            <a:r>
              <a:rPr lang="en-US"/>
              <a:t>Recognize that heart failure has a high mortality. </a:t>
            </a:r>
          </a:p>
          <a:p>
            <a:r>
              <a:rPr lang="en-US"/>
              <a:t>Heart failure mortality is increasing overall in the United States.</a:t>
            </a:r>
          </a:p>
          <a:p>
            <a:r>
              <a:rPr lang="en-US"/>
              <a:t>Heart failure care requires a team.</a:t>
            </a:r>
          </a:p>
          <a:p>
            <a:endParaRPr lang="en-US"/>
          </a:p>
        </p:txBody>
      </p:sp>
    </p:spTree>
    <p:extLst>
      <p:ext uri="{BB962C8B-B14F-4D97-AF65-F5344CB8AC3E}">
        <p14:creationId xmlns:p14="http://schemas.microsoft.com/office/powerpoint/2010/main" val="27851693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B0BBA-4777-3EC3-602F-5E56883E0E91}"/>
              </a:ext>
            </a:extLst>
          </p:cNvPr>
          <p:cNvSpPr>
            <a:spLocks noGrp="1"/>
          </p:cNvSpPr>
          <p:nvPr>
            <p:ph type="title"/>
          </p:nvPr>
        </p:nvSpPr>
        <p:spPr>
          <a:xfrm>
            <a:off x="847253" y="2556473"/>
            <a:ext cx="10515600" cy="1745054"/>
          </a:xfrm>
        </p:spPr>
        <p:txBody>
          <a:bodyPr anchor="ctr">
            <a:normAutofit/>
          </a:bodyPr>
          <a:lstStyle/>
          <a:p>
            <a:r>
              <a:rPr lang="en-US"/>
              <a:t>Medical Management</a:t>
            </a:r>
          </a:p>
        </p:txBody>
      </p:sp>
    </p:spTree>
    <p:extLst>
      <p:ext uri="{BB962C8B-B14F-4D97-AF65-F5344CB8AC3E}">
        <p14:creationId xmlns:p14="http://schemas.microsoft.com/office/powerpoint/2010/main" val="1669915657"/>
      </p:ext>
    </p:extLst>
  </p:cSld>
  <p:clrMapOvr>
    <a:masterClrMapping/>
  </p:clrMapOvr>
  <p:extLst>
    <p:ext uri="{6950BFC3-D8DA-4A85-94F7-54DA5524770B}">
      <p188:commentRel xmlns:p188="http://schemas.microsoft.com/office/powerpoint/2018/8/main" r:id="rId2"/>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10E3220C-8AD9-375B-F242-DC5C940B4D20}"/>
              </a:ext>
            </a:extLst>
          </p:cNvPr>
          <p:cNvSpPr/>
          <p:nvPr/>
        </p:nvSpPr>
        <p:spPr>
          <a:xfrm>
            <a:off x="1160060" y="1774208"/>
            <a:ext cx="9990162" cy="413094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endParaRPr>
          </a:p>
        </p:txBody>
      </p:sp>
      <p:sp>
        <p:nvSpPr>
          <p:cNvPr id="9" name="TextBox 8">
            <a:extLst>
              <a:ext uri="{FF2B5EF4-FFF2-40B4-BE49-F238E27FC236}">
                <a16:creationId xmlns:a16="http://schemas.microsoft.com/office/drawing/2014/main" id="{3E42CCDB-B3E7-595C-33CD-897888BF1072}"/>
              </a:ext>
            </a:extLst>
          </p:cNvPr>
          <p:cNvSpPr txBox="1"/>
          <p:nvPr/>
        </p:nvSpPr>
        <p:spPr>
          <a:xfrm>
            <a:off x="1496704" y="5872770"/>
            <a:ext cx="9838854" cy="615545"/>
          </a:xfrm>
          <a:prstGeom prst="rect">
            <a:avLst/>
          </a:prstGeom>
          <a:noFill/>
        </p:spPr>
        <p:txBody>
          <a:bodyPr wrap="square" lIns="121912" tIns="60956" rIns="121912" bIns="60956" rtlCol="0">
            <a:spAutoFit/>
          </a:bodyPr>
          <a:lstStyle/>
          <a:p>
            <a:r>
              <a:rPr lang="en-GB" sz="1600">
                <a:solidFill>
                  <a:schemeClr val="tx2"/>
                </a:solidFill>
                <a:cs typeface="Calibri" panose="020F0502020204030204" pitchFamily="34" charset="0"/>
              </a:rPr>
              <a:t>ACC, American College of Cardiology; AHA, American Heart Association; </a:t>
            </a:r>
            <a:r>
              <a:rPr lang="en-US" sz="1600">
                <a:solidFill>
                  <a:schemeClr val="tx2"/>
                </a:solidFill>
                <a:cs typeface="Calibri" panose="020F0502020204030204" pitchFamily="34" charset="0"/>
              </a:rPr>
              <a:t>HFpEF, heart failure with preserved ejection fraction; HFrEF, heart failure with reduced ejection fraction; HFSA, Heart Failure Society of America</a:t>
            </a:r>
            <a:endParaRPr lang="en-GB" sz="1600">
              <a:solidFill>
                <a:schemeClr val="tx2"/>
              </a:solidFill>
              <a:cs typeface="Calibri" panose="020F0502020204030204" pitchFamily="34" charset="0"/>
            </a:endParaRPr>
          </a:p>
        </p:txBody>
      </p:sp>
      <p:pic>
        <p:nvPicPr>
          <p:cNvPr id="2" name="Picture 1">
            <a:extLst>
              <a:ext uri="{FF2B5EF4-FFF2-40B4-BE49-F238E27FC236}">
                <a16:creationId xmlns:a16="http://schemas.microsoft.com/office/drawing/2014/main" id="{A1EAE827-5E56-3F55-FD39-84F21A69AC57}"/>
              </a:ext>
            </a:extLst>
          </p:cNvPr>
          <p:cNvPicPr>
            <a:picLocks noChangeAspect="1"/>
          </p:cNvPicPr>
          <p:nvPr/>
        </p:nvPicPr>
        <p:blipFill>
          <a:blip r:embed="rId3"/>
          <a:stretch>
            <a:fillRect/>
          </a:stretch>
        </p:blipFill>
        <p:spPr>
          <a:xfrm>
            <a:off x="-1876359" y="0"/>
            <a:ext cx="1657995" cy="1317026"/>
          </a:xfrm>
          <a:prstGeom prst="rect">
            <a:avLst/>
          </a:prstGeom>
        </p:spPr>
      </p:pic>
      <p:sp>
        <p:nvSpPr>
          <p:cNvPr id="3" name="Title 1">
            <a:extLst>
              <a:ext uri="{FF2B5EF4-FFF2-40B4-BE49-F238E27FC236}">
                <a16:creationId xmlns:a16="http://schemas.microsoft.com/office/drawing/2014/main" id="{964162D3-5D3D-B7BC-FDC2-E6CC00AA19FA}"/>
              </a:ext>
            </a:extLst>
          </p:cNvPr>
          <p:cNvSpPr>
            <a:spLocks noGrp="1"/>
          </p:cNvSpPr>
          <p:nvPr>
            <p:ph type="title"/>
          </p:nvPr>
        </p:nvSpPr>
        <p:spPr/>
        <p:txBody>
          <a:bodyPr/>
          <a:lstStyle/>
          <a:p>
            <a:r>
              <a:rPr lang="en-US"/>
              <a:t>Heart Failure Guidelines</a:t>
            </a:r>
          </a:p>
        </p:txBody>
      </p:sp>
      <p:sp>
        <p:nvSpPr>
          <p:cNvPr id="12" name="Text Placeholder 11">
            <a:extLst>
              <a:ext uri="{FF2B5EF4-FFF2-40B4-BE49-F238E27FC236}">
                <a16:creationId xmlns:a16="http://schemas.microsoft.com/office/drawing/2014/main" id="{0A891ECF-5D48-2BEE-3D25-C1E5E656333F}"/>
              </a:ext>
            </a:extLst>
          </p:cNvPr>
          <p:cNvSpPr>
            <a:spLocks noGrp="1"/>
          </p:cNvSpPr>
          <p:nvPr>
            <p:ph type="body" sz="quarter" idx="10"/>
          </p:nvPr>
        </p:nvSpPr>
        <p:spPr>
          <a:xfrm>
            <a:off x="1524000" y="6409682"/>
            <a:ext cx="9626222" cy="320721"/>
          </a:xfrm>
        </p:spPr>
        <p:txBody>
          <a:bodyPr/>
          <a:lstStyle/>
          <a:p>
            <a:r>
              <a:rPr lang="en-US"/>
              <a:t>Adapted from: 1. Heidenreich PA. </a:t>
            </a:r>
            <a:r>
              <a:rPr lang="en-US" i="1"/>
              <a:t>J Am Coll Cardiol</a:t>
            </a:r>
            <a:r>
              <a:rPr lang="en-US"/>
              <a:t>. 2022;79: e263-e421. 2. Kittleson MM. </a:t>
            </a:r>
            <a:r>
              <a:rPr lang="en-US" i="1"/>
              <a:t>J Am Coll Cardiol</a:t>
            </a:r>
            <a:r>
              <a:rPr lang="en-US"/>
              <a:t>. 2023;81:1835-1878. 3. Maddox TM. </a:t>
            </a:r>
            <a:r>
              <a:rPr lang="en-US" i="1"/>
              <a:t>J Am Coll Cardiol</a:t>
            </a:r>
            <a:r>
              <a:rPr lang="en-US"/>
              <a:t>. 2024;83:1444-1488.</a:t>
            </a:r>
          </a:p>
          <a:p>
            <a:endParaRPr lang="en-US"/>
          </a:p>
        </p:txBody>
      </p:sp>
      <p:pic>
        <p:nvPicPr>
          <p:cNvPr id="4" name="Picture 3">
            <a:extLst>
              <a:ext uri="{FF2B5EF4-FFF2-40B4-BE49-F238E27FC236}">
                <a16:creationId xmlns:a16="http://schemas.microsoft.com/office/drawing/2014/main" id="{A04D45E7-A873-C219-DD6B-0C0F29900ACD}"/>
              </a:ext>
            </a:extLst>
          </p:cNvPr>
          <p:cNvPicPr>
            <a:picLocks noChangeAspect="1"/>
          </p:cNvPicPr>
          <p:nvPr/>
        </p:nvPicPr>
        <p:blipFill>
          <a:blip r:embed="rId4"/>
          <a:stretch>
            <a:fillRect/>
          </a:stretch>
        </p:blipFill>
        <p:spPr>
          <a:xfrm>
            <a:off x="-1960202" y="1518617"/>
            <a:ext cx="1741837" cy="1016922"/>
          </a:xfrm>
          <a:prstGeom prst="rect">
            <a:avLst/>
          </a:prstGeom>
        </p:spPr>
      </p:pic>
      <p:pic>
        <p:nvPicPr>
          <p:cNvPr id="7" name="Picture 6">
            <a:extLst>
              <a:ext uri="{FF2B5EF4-FFF2-40B4-BE49-F238E27FC236}">
                <a16:creationId xmlns:a16="http://schemas.microsoft.com/office/drawing/2014/main" id="{1837C001-C6EB-67AE-DDC9-39B74A148DC1}"/>
              </a:ext>
            </a:extLst>
          </p:cNvPr>
          <p:cNvPicPr>
            <a:picLocks noChangeAspect="1"/>
          </p:cNvPicPr>
          <p:nvPr/>
        </p:nvPicPr>
        <p:blipFill>
          <a:blip r:embed="rId5"/>
          <a:stretch>
            <a:fillRect/>
          </a:stretch>
        </p:blipFill>
        <p:spPr>
          <a:xfrm>
            <a:off x="-1963787" y="2737131"/>
            <a:ext cx="1728365" cy="1016922"/>
          </a:xfrm>
          <a:prstGeom prst="rect">
            <a:avLst/>
          </a:prstGeom>
        </p:spPr>
      </p:pic>
      <p:sp>
        <p:nvSpPr>
          <p:cNvPr id="8" name="Rectangle 7">
            <a:extLst>
              <a:ext uri="{FF2B5EF4-FFF2-40B4-BE49-F238E27FC236}">
                <a16:creationId xmlns:a16="http://schemas.microsoft.com/office/drawing/2014/main" id="{CFBB9670-2D2E-B75F-776A-B7A00F129CF1}"/>
              </a:ext>
            </a:extLst>
          </p:cNvPr>
          <p:cNvSpPr/>
          <p:nvPr/>
        </p:nvSpPr>
        <p:spPr>
          <a:xfrm>
            <a:off x="1556939" y="1883390"/>
            <a:ext cx="4581054" cy="4094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a:solidFill>
                  <a:schemeClr val="accent4"/>
                </a:solidFill>
                <a:latin typeface="+mj-lt"/>
              </a:rPr>
              <a:t>Clinical Practice Guideline</a:t>
            </a:r>
          </a:p>
        </p:txBody>
      </p:sp>
      <p:sp>
        <p:nvSpPr>
          <p:cNvPr id="10" name="Rectangle 9">
            <a:extLst>
              <a:ext uri="{FF2B5EF4-FFF2-40B4-BE49-F238E27FC236}">
                <a16:creationId xmlns:a16="http://schemas.microsoft.com/office/drawing/2014/main" id="{15D0E4AD-3F33-B9EA-69CC-53A9E786C6AB}"/>
              </a:ext>
            </a:extLst>
          </p:cNvPr>
          <p:cNvSpPr/>
          <p:nvPr/>
        </p:nvSpPr>
        <p:spPr>
          <a:xfrm>
            <a:off x="1556939" y="2292823"/>
            <a:ext cx="8651589" cy="101692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2200" b="1">
                <a:solidFill>
                  <a:schemeClr val="tx2"/>
                </a:solidFill>
              </a:rPr>
              <a:t>2022 AHA/ACC/HFSA Guideline for the Management of Heart Failure</a:t>
            </a:r>
          </a:p>
          <a:p>
            <a:r>
              <a:rPr lang="en-US" sz="2000">
                <a:solidFill>
                  <a:schemeClr val="tx2"/>
                </a:solidFill>
              </a:rPr>
              <a:t>A report of the American College of Cardiology/America Heart Association Joint Committee on Clinical Practice Guidelines</a:t>
            </a:r>
          </a:p>
        </p:txBody>
      </p:sp>
      <p:sp>
        <p:nvSpPr>
          <p:cNvPr id="13" name="Rectangle 12">
            <a:extLst>
              <a:ext uri="{FF2B5EF4-FFF2-40B4-BE49-F238E27FC236}">
                <a16:creationId xmlns:a16="http://schemas.microsoft.com/office/drawing/2014/main" id="{1E6F55BB-0D3E-03CF-531F-73ACDA4C9C7E}"/>
              </a:ext>
            </a:extLst>
          </p:cNvPr>
          <p:cNvSpPr/>
          <p:nvPr/>
        </p:nvSpPr>
        <p:spPr>
          <a:xfrm>
            <a:off x="1556939" y="3393514"/>
            <a:ext cx="4581054" cy="4094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a:solidFill>
                  <a:schemeClr val="accent4"/>
                </a:solidFill>
                <a:latin typeface="+mj-lt"/>
              </a:rPr>
              <a:t>Expert Consensus Decision Pathway</a:t>
            </a:r>
          </a:p>
        </p:txBody>
      </p:sp>
      <p:sp>
        <p:nvSpPr>
          <p:cNvPr id="14" name="Rectangle 13">
            <a:extLst>
              <a:ext uri="{FF2B5EF4-FFF2-40B4-BE49-F238E27FC236}">
                <a16:creationId xmlns:a16="http://schemas.microsoft.com/office/drawing/2014/main" id="{D9C5FA95-1F1A-23C1-A7C2-90348AD40E1D}"/>
              </a:ext>
            </a:extLst>
          </p:cNvPr>
          <p:cNvSpPr/>
          <p:nvPr/>
        </p:nvSpPr>
        <p:spPr>
          <a:xfrm>
            <a:off x="1556939" y="3805394"/>
            <a:ext cx="8651589" cy="84848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2200" b="1">
                <a:solidFill>
                  <a:schemeClr val="tx2"/>
                </a:solidFill>
              </a:rPr>
              <a:t>2023 ACC Expert Consensus Decision Pathway on Management of HFpEF</a:t>
            </a:r>
          </a:p>
          <a:p>
            <a:r>
              <a:rPr lang="en-US" sz="2000">
                <a:solidFill>
                  <a:schemeClr val="tx2"/>
                </a:solidFill>
              </a:rPr>
              <a:t>A report of the American College of Cardiology Solution Set Oversight Committee</a:t>
            </a:r>
          </a:p>
        </p:txBody>
      </p:sp>
      <p:sp>
        <p:nvSpPr>
          <p:cNvPr id="15" name="Rectangle 14">
            <a:extLst>
              <a:ext uri="{FF2B5EF4-FFF2-40B4-BE49-F238E27FC236}">
                <a16:creationId xmlns:a16="http://schemas.microsoft.com/office/drawing/2014/main" id="{40409A08-B023-E483-6F79-703DBA9A1B61}"/>
              </a:ext>
            </a:extLst>
          </p:cNvPr>
          <p:cNvSpPr/>
          <p:nvPr/>
        </p:nvSpPr>
        <p:spPr>
          <a:xfrm>
            <a:off x="1556939" y="4644781"/>
            <a:ext cx="4581054" cy="4094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a:solidFill>
                  <a:schemeClr val="accent4"/>
                </a:solidFill>
                <a:latin typeface="+mj-lt"/>
              </a:rPr>
              <a:t>Expert Consensus Decision Pathway</a:t>
            </a:r>
          </a:p>
        </p:txBody>
      </p:sp>
      <p:sp>
        <p:nvSpPr>
          <p:cNvPr id="16" name="Rectangle 15">
            <a:extLst>
              <a:ext uri="{FF2B5EF4-FFF2-40B4-BE49-F238E27FC236}">
                <a16:creationId xmlns:a16="http://schemas.microsoft.com/office/drawing/2014/main" id="{05A88FB7-6F84-CD2B-1E42-826566ADFC98}"/>
              </a:ext>
            </a:extLst>
          </p:cNvPr>
          <p:cNvSpPr/>
          <p:nvPr/>
        </p:nvSpPr>
        <p:spPr>
          <a:xfrm>
            <a:off x="1556939" y="5056661"/>
            <a:ext cx="8651589" cy="84848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2200" b="1">
                <a:solidFill>
                  <a:schemeClr val="tx2"/>
                </a:solidFill>
              </a:rPr>
              <a:t>2024 ACC Expert Consensus Decision Pathway for Treatment of HFrEF</a:t>
            </a:r>
          </a:p>
          <a:p>
            <a:r>
              <a:rPr lang="en-US" sz="2000">
                <a:solidFill>
                  <a:schemeClr val="tx2"/>
                </a:solidFill>
              </a:rPr>
              <a:t>A report of the American College of Cardiology Solution Set Oversight Committee</a:t>
            </a:r>
          </a:p>
        </p:txBody>
      </p:sp>
      <p:cxnSp>
        <p:nvCxnSpPr>
          <p:cNvPr id="18" name="Straight Connector 17">
            <a:extLst>
              <a:ext uri="{FF2B5EF4-FFF2-40B4-BE49-F238E27FC236}">
                <a16:creationId xmlns:a16="http://schemas.microsoft.com/office/drawing/2014/main" id="{675739A2-15B2-3235-B299-88893CC9D1F9}"/>
              </a:ext>
            </a:extLst>
          </p:cNvPr>
          <p:cNvCxnSpPr>
            <a:cxnSpLocks/>
          </p:cNvCxnSpPr>
          <p:nvPr/>
        </p:nvCxnSpPr>
        <p:spPr>
          <a:xfrm>
            <a:off x="1652475" y="2292823"/>
            <a:ext cx="8556053"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8C12843-32BB-E068-8BC4-1489DF3DD590}"/>
              </a:ext>
            </a:extLst>
          </p:cNvPr>
          <p:cNvCxnSpPr>
            <a:cxnSpLocks/>
          </p:cNvCxnSpPr>
          <p:nvPr/>
        </p:nvCxnSpPr>
        <p:spPr>
          <a:xfrm>
            <a:off x="1652475" y="3816595"/>
            <a:ext cx="8556053"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FB370CC-78BD-075F-5B11-1D227AFC5F66}"/>
              </a:ext>
            </a:extLst>
          </p:cNvPr>
          <p:cNvCxnSpPr>
            <a:cxnSpLocks/>
          </p:cNvCxnSpPr>
          <p:nvPr/>
        </p:nvCxnSpPr>
        <p:spPr>
          <a:xfrm>
            <a:off x="1652475" y="5095158"/>
            <a:ext cx="8556053"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78209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E8599CF-0D17-6784-84BF-FFFC3A280E8A}"/>
              </a:ext>
            </a:extLst>
          </p:cNvPr>
          <p:cNvSpPr>
            <a:spLocks noGrp="1"/>
          </p:cNvSpPr>
          <p:nvPr>
            <p:ph type="title"/>
          </p:nvPr>
        </p:nvSpPr>
        <p:spPr>
          <a:xfrm>
            <a:off x="847725" y="201613"/>
            <a:ext cx="10515600" cy="1143000"/>
          </a:xfrm>
        </p:spPr>
        <p:txBody>
          <a:bodyPr/>
          <a:lstStyle/>
          <a:p>
            <a:r>
              <a:rPr lang="en-US"/>
              <a:t>Diagnostic Algorithm for Patients with Suspected HF</a:t>
            </a:r>
          </a:p>
        </p:txBody>
      </p:sp>
      <p:sp>
        <p:nvSpPr>
          <p:cNvPr id="8" name="Text Placeholder 7">
            <a:extLst>
              <a:ext uri="{FF2B5EF4-FFF2-40B4-BE49-F238E27FC236}">
                <a16:creationId xmlns:a16="http://schemas.microsoft.com/office/drawing/2014/main" id="{7B2F8626-1F66-31E7-8C56-52F0DD6D2D5B}"/>
              </a:ext>
            </a:extLst>
          </p:cNvPr>
          <p:cNvSpPr>
            <a:spLocks noGrp="1"/>
          </p:cNvSpPr>
          <p:nvPr>
            <p:ph type="body" sz="quarter" idx="10"/>
          </p:nvPr>
        </p:nvSpPr>
        <p:spPr>
          <a:xfrm>
            <a:off x="845468" y="6541872"/>
            <a:ext cx="10508332" cy="316127"/>
          </a:xfrm>
        </p:spPr>
        <p:txBody>
          <a:bodyPr/>
          <a:lstStyle/>
          <a:p>
            <a:r>
              <a:rPr lang="en-GB"/>
              <a:t>Adapted from Heidenreich PA.</a:t>
            </a:r>
            <a:r>
              <a:rPr lang="en-US"/>
              <a:t> </a:t>
            </a:r>
            <a:r>
              <a:rPr lang="en-US" i="1"/>
              <a:t>J Am Coll Cardiol</a:t>
            </a:r>
            <a:r>
              <a:rPr lang="en-US"/>
              <a:t>. 2022;79:e263-e421.</a:t>
            </a:r>
          </a:p>
        </p:txBody>
      </p:sp>
      <p:sp>
        <p:nvSpPr>
          <p:cNvPr id="16" name="TextBox 15">
            <a:extLst>
              <a:ext uri="{FF2B5EF4-FFF2-40B4-BE49-F238E27FC236}">
                <a16:creationId xmlns:a16="http://schemas.microsoft.com/office/drawing/2014/main" id="{59450DDB-DD3E-76DD-FD9D-C7A74FA80EFE}"/>
              </a:ext>
            </a:extLst>
          </p:cNvPr>
          <p:cNvSpPr txBox="1"/>
          <p:nvPr/>
        </p:nvSpPr>
        <p:spPr>
          <a:xfrm>
            <a:off x="845468" y="5275483"/>
            <a:ext cx="4814187" cy="1243678"/>
          </a:xfrm>
          <a:prstGeom prst="rect">
            <a:avLst/>
          </a:prstGeom>
          <a:noFill/>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404040"/>
                </a:solidFill>
                <a:effectLst/>
                <a:uLnTx/>
                <a:uFillTx/>
                <a:latin typeface="Calibri Light"/>
                <a:ea typeface="+mn-ea"/>
                <a:cs typeface="Calibri" panose="020F0502020204030204" pitchFamily="34" charset="0"/>
              </a:rPr>
              <a:t>BNP, B-type natriuretic peptide; ECG, electrocardiogram; HFmrEF, heart failure with mid-range ejection fraction; HFpEF, heart failure with preserved ejection fraction; HFrEF, heart failure with reduced ejection fraction; NT-proBNP, N-terminal pro-b-type natriuretic peptide</a:t>
            </a:r>
          </a:p>
        </p:txBody>
      </p:sp>
      <p:pic>
        <p:nvPicPr>
          <p:cNvPr id="4" name="Picture 3">
            <a:extLst>
              <a:ext uri="{FF2B5EF4-FFF2-40B4-BE49-F238E27FC236}">
                <a16:creationId xmlns:a16="http://schemas.microsoft.com/office/drawing/2014/main" id="{B9DB2C49-B8E6-6F40-0BC6-F70B93E90D08}"/>
              </a:ext>
            </a:extLst>
          </p:cNvPr>
          <p:cNvPicPr>
            <a:picLocks noChangeAspect="1"/>
          </p:cNvPicPr>
          <p:nvPr/>
        </p:nvPicPr>
        <p:blipFill>
          <a:blip r:embed="rId3"/>
          <a:stretch>
            <a:fillRect/>
          </a:stretch>
        </p:blipFill>
        <p:spPr>
          <a:xfrm>
            <a:off x="12574610" y="2839763"/>
            <a:ext cx="3626857" cy="2938889"/>
          </a:xfrm>
          <a:prstGeom prst="rect">
            <a:avLst/>
          </a:prstGeom>
        </p:spPr>
      </p:pic>
      <p:sp>
        <p:nvSpPr>
          <p:cNvPr id="29" name="Rectangle 28">
            <a:extLst>
              <a:ext uri="{FF2B5EF4-FFF2-40B4-BE49-F238E27FC236}">
                <a16:creationId xmlns:a16="http://schemas.microsoft.com/office/drawing/2014/main" id="{BC2F3555-3794-F821-E779-F60A5AD0674E}"/>
              </a:ext>
            </a:extLst>
          </p:cNvPr>
          <p:cNvSpPr/>
          <p:nvPr/>
        </p:nvSpPr>
        <p:spPr>
          <a:xfrm>
            <a:off x="3686115" y="2521325"/>
            <a:ext cx="2655689" cy="1055952"/>
          </a:xfrm>
          <a:prstGeom prst="rect">
            <a:avLst/>
          </a:prstGeom>
          <a:solidFill>
            <a:schemeClr val="bg1">
              <a:lumMod val="95000"/>
            </a:schemeClr>
          </a:solid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04040"/>
                </a:solidFill>
                <a:effectLst/>
                <a:uLnTx/>
                <a:uFillTx/>
                <a:latin typeface="Calibri Light"/>
                <a:ea typeface="+mn-ea"/>
                <a:cs typeface="+mn-cs"/>
              </a:rPr>
              <a:t>Natriuretic peptide</a:t>
            </a:r>
          </a:p>
          <a:p>
            <a:pPr marL="228600" marR="0" lvl="0" indent="-228600" algn="l" defTabSz="914400" rtl="0" eaLnBrk="1" fontAlgn="auto" latinLnBrk="0" hangingPunct="1">
              <a:lnSpc>
                <a:spcPct val="100000"/>
              </a:lnSpc>
              <a:spcBef>
                <a:spcPts val="0"/>
              </a:spcBef>
              <a:spcAft>
                <a:spcPts val="0"/>
              </a:spcAft>
              <a:buClr>
                <a:srgbClr val="35416F"/>
              </a:buClr>
              <a:buSzTx/>
              <a:buFont typeface="Arial" panose="020B0604020202020204" pitchFamily="34" charset="0"/>
              <a:buChar char="•"/>
              <a:tabLst/>
              <a:defRPr/>
            </a:pPr>
            <a:r>
              <a:rPr kumimoji="0" lang="en-US" sz="1800" i="0" u="none" strike="noStrike" kern="1200" cap="none" spc="0" normalizeH="0" baseline="0" noProof="0">
                <a:ln>
                  <a:noFill/>
                </a:ln>
                <a:solidFill>
                  <a:srgbClr val="404040"/>
                </a:solidFill>
                <a:effectLst/>
                <a:uLnTx/>
                <a:uFillTx/>
                <a:latin typeface="Calibri Light"/>
                <a:ea typeface="+mn-ea"/>
                <a:cs typeface="+mn-cs"/>
              </a:rPr>
              <a:t>NT-proBNP &gt;125 pg/mL</a:t>
            </a:r>
          </a:p>
          <a:p>
            <a:pPr marL="228600" marR="0" lvl="0" indent="-228600" algn="l" defTabSz="914400" rtl="0" eaLnBrk="1" fontAlgn="auto" latinLnBrk="0" hangingPunct="1">
              <a:lnSpc>
                <a:spcPct val="100000"/>
              </a:lnSpc>
              <a:spcBef>
                <a:spcPts val="0"/>
              </a:spcBef>
              <a:spcAft>
                <a:spcPts val="0"/>
              </a:spcAft>
              <a:buClr>
                <a:srgbClr val="35416F"/>
              </a:buClr>
              <a:buSzTx/>
              <a:buFont typeface="Arial" panose="020B0604020202020204" pitchFamily="34" charset="0"/>
              <a:buChar char="•"/>
              <a:tabLst/>
              <a:defRPr/>
            </a:pPr>
            <a:r>
              <a:rPr kumimoji="0" lang="en-US" sz="1800" i="0" u="none" strike="noStrike" kern="1200" cap="none" spc="0" normalizeH="0" baseline="0" noProof="0">
                <a:ln>
                  <a:noFill/>
                </a:ln>
                <a:solidFill>
                  <a:srgbClr val="404040"/>
                </a:solidFill>
                <a:effectLst/>
                <a:uLnTx/>
                <a:uFillTx/>
                <a:latin typeface="Calibri Light"/>
                <a:ea typeface="+mn-ea"/>
                <a:cs typeface="+mn-cs"/>
              </a:rPr>
              <a:t>BNP ≥35 pg/mL</a:t>
            </a:r>
          </a:p>
        </p:txBody>
      </p:sp>
      <p:sp>
        <p:nvSpPr>
          <p:cNvPr id="30" name="Rectangle 29">
            <a:extLst>
              <a:ext uri="{FF2B5EF4-FFF2-40B4-BE49-F238E27FC236}">
                <a16:creationId xmlns:a16="http://schemas.microsoft.com/office/drawing/2014/main" id="{80098DD6-4AAE-A719-1049-A2F94262A761}"/>
              </a:ext>
            </a:extLst>
          </p:cNvPr>
          <p:cNvSpPr/>
          <p:nvPr/>
        </p:nvSpPr>
        <p:spPr>
          <a:xfrm>
            <a:off x="7049305" y="2720889"/>
            <a:ext cx="3388334" cy="656825"/>
          </a:xfrm>
          <a:prstGeom prst="rect">
            <a:avLst/>
          </a:prstGeom>
          <a:solidFill>
            <a:schemeClr val="bg1">
              <a:lumMod val="95000"/>
            </a:schemeClr>
          </a:solid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04040"/>
                </a:solidFill>
                <a:effectLst/>
                <a:uLnTx/>
                <a:uFillTx/>
                <a:latin typeface="Calibri Light"/>
                <a:ea typeface="+mn-ea"/>
                <a:cs typeface="+mn-cs"/>
              </a:rPr>
              <a:t>Transthoracic echocardiography</a:t>
            </a:r>
          </a:p>
          <a:p>
            <a:pPr marL="228600" marR="0" lvl="0" indent="-228600" algn="l" defTabSz="914400" rtl="0" eaLnBrk="1" fontAlgn="auto" latinLnBrk="0" hangingPunct="1">
              <a:lnSpc>
                <a:spcPct val="100000"/>
              </a:lnSpc>
              <a:spcBef>
                <a:spcPts val="0"/>
              </a:spcBef>
              <a:spcAft>
                <a:spcPts val="0"/>
              </a:spcAft>
              <a:buClr>
                <a:srgbClr val="35416F"/>
              </a:buClr>
              <a:buSzTx/>
              <a:buFont typeface="Arial" panose="020B0604020202020204" pitchFamily="34" charset="0"/>
              <a:buChar char="•"/>
              <a:tabLst/>
              <a:defRPr/>
            </a:pPr>
            <a:r>
              <a:rPr kumimoji="0" lang="en-US" sz="1800" i="0" u="none" strike="noStrike" kern="1200" cap="none" spc="0" normalizeH="0" baseline="0" noProof="0">
                <a:ln>
                  <a:noFill/>
                </a:ln>
                <a:solidFill>
                  <a:srgbClr val="404040"/>
                </a:solidFill>
                <a:effectLst/>
                <a:uLnTx/>
                <a:uFillTx/>
                <a:latin typeface="Calibri Light"/>
                <a:ea typeface="+mn-ea"/>
                <a:cs typeface="+mn-cs"/>
              </a:rPr>
              <a:t>Additional testing, if necessary</a:t>
            </a:r>
          </a:p>
        </p:txBody>
      </p:sp>
      <p:sp>
        <p:nvSpPr>
          <p:cNvPr id="31" name="Rectangle 30">
            <a:extLst>
              <a:ext uri="{FF2B5EF4-FFF2-40B4-BE49-F238E27FC236}">
                <a16:creationId xmlns:a16="http://schemas.microsoft.com/office/drawing/2014/main" id="{9AC51613-AB1F-40C5-2C30-CBA47D725DCB}"/>
              </a:ext>
            </a:extLst>
          </p:cNvPr>
          <p:cNvSpPr/>
          <p:nvPr/>
        </p:nvSpPr>
        <p:spPr>
          <a:xfrm>
            <a:off x="7049305" y="3652384"/>
            <a:ext cx="3388335" cy="656825"/>
          </a:xfrm>
          <a:prstGeom prst="rect">
            <a:avLst/>
          </a:prstGeom>
          <a:solidFill>
            <a:schemeClr val="bg1">
              <a:lumMod val="95000"/>
            </a:schemeClr>
          </a:solid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04040"/>
                </a:solidFill>
                <a:effectLst/>
                <a:uLnTx/>
                <a:uFillTx/>
                <a:latin typeface="Calibri Light"/>
                <a:ea typeface="+mn-ea"/>
                <a:cs typeface="+mn-cs"/>
              </a:rPr>
              <a:t>HF diagnosis confirmed</a:t>
            </a:r>
          </a:p>
          <a:p>
            <a:pPr marL="228600" marR="0" lvl="0" indent="-228600" algn="l" defTabSz="914400" rtl="0" eaLnBrk="1" fontAlgn="auto" latinLnBrk="0" hangingPunct="1">
              <a:lnSpc>
                <a:spcPct val="100000"/>
              </a:lnSpc>
              <a:spcBef>
                <a:spcPts val="0"/>
              </a:spcBef>
              <a:spcAft>
                <a:spcPts val="0"/>
              </a:spcAft>
              <a:buClr>
                <a:srgbClr val="35416F"/>
              </a:buClr>
              <a:buSzTx/>
              <a:buFont typeface="Arial" panose="020B0604020202020204" pitchFamily="34" charset="0"/>
              <a:buChar char="•"/>
              <a:tabLst/>
              <a:defRPr/>
            </a:pPr>
            <a:r>
              <a:rPr kumimoji="0" lang="en-US" sz="1800" i="0" u="none" strike="noStrike" kern="1200" cap="none" spc="0" normalizeH="0" baseline="0" noProof="0">
                <a:ln>
                  <a:noFill/>
                </a:ln>
                <a:solidFill>
                  <a:srgbClr val="404040"/>
                </a:solidFill>
                <a:effectLst/>
                <a:uLnTx/>
                <a:uFillTx/>
                <a:latin typeface="Calibri Light"/>
                <a:ea typeface="+mn-ea"/>
                <a:cs typeface="+mn-cs"/>
              </a:rPr>
              <a:t>Determine cause and classify</a:t>
            </a:r>
          </a:p>
        </p:txBody>
      </p:sp>
      <p:sp>
        <p:nvSpPr>
          <p:cNvPr id="32" name="Rectangle 31">
            <a:extLst>
              <a:ext uri="{FF2B5EF4-FFF2-40B4-BE49-F238E27FC236}">
                <a16:creationId xmlns:a16="http://schemas.microsoft.com/office/drawing/2014/main" id="{EFC0EE74-DED5-FD2E-DA09-D4407ED4A7D2}"/>
              </a:ext>
            </a:extLst>
          </p:cNvPr>
          <p:cNvSpPr/>
          <p:nvPr/>
        </p:nvSpPr>
        <p:spPr>
          <a:xfrm>
            <a:off x="6151666" y="4583879"/>
            <a:ext cx="1593057" cy="65682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Light"/>
                <a:ea typeface="+mn-ea"/>
                <a:cs typeface="+mn-cs"/>
              </a:rPr>
              <a:t>HFrEF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Light"/>
                <a:ea typeface="+mn-ea"/>
                <a:cs typeface="+mn-cs"/>
              </a:rPr>
              <a:t>LVEF ≤40%</a:t>
            </a:r>
          </a:p>
        </p:txBody>
      </p:sp>
      <p:sp>
        <p:nvSpPr>
          <p:cNvPr id="33" name="Rectangle 32">
            <a:extLst>
              <a:ext uri="{FF2B5EF4-FFF2-40B4-BE49-F238E27FC236}">
                <a16:creationId xmlns:a16="http://schemas.microsoft.com/office/drawing/2014/main" id="{9A999608-DF09-E0BD-3260-4F5C8714BB79}"/>
              </a:ext>
            </a:extLst>
          </p:cNvPr>
          <p:cNvSpPr/>
          <p:nvPr/>
        </p:nvSpPr>
        <p:spPr>
          <a:xfrm>
            <a:off x="7946944" y="4583879"/>
            <a:ext cx="1593057" cy="65682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Light"/>
                <a:ea typeface="+mn-ea"/>
                <a:cs typeface="+mn-cs"/>
              </a:rPr>
              <a:t>HFmrEF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Light"/>
                <a:ea typeface="+mn-ea"/>
                <a:cs typeface="+mn-cs"/>
              </a:rPr>
              <a:t>LVEF 41%-49%</a:t>
            </a:r>
          </a:p>
        </p:txBody>
      </p:sp>
      <p:sp>
        <p:nvSpPr>
          <p:cNvPr id="34" name="Rectangle 33">
            <a:extLst>
              <a:ext uri="{FF2B5EF4-FFF2-40B4-BE49-F238E27FC236}">
                <a16:creationId xmlns:a16="http://schemas.microsoft.com/office/drawing/2014/main" id="{FE86E12D-76B3-21E2-8C22-BE160F764552}"/>
              </a:ext>
            </a:extLst>
          </p:cNvPr>
          <p:cNvSpPr/>
          <p:nvPr/>
        </p:nvSpPr>
        <p:spPr>
          <a:xfrm>
            <a:off x="9742222" y="4583879"/>
            <a:ext cx="1593057" cy="65682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Light"/>
                <a:ea typeface="+mn-ea"/>
                <a:cs typeface="+mn-cs"/>
              </a:rPr>
              <a:t>HFpEF</a:t>
            </a:r>
            <a:r>
              <a:rPr kumimoji="0" lang="en-US" sz="1800" b="0" i="0" u="none" strike="noStrike" kern="1200" cap="none" spc="0" normalizeH="0" baseline="0" noProof="0">
                <a:ln>
                  <a:noFill/>
                </a:ln>
                <a:solidFill>
                  <a:prstClr val="white"/>
                </a:solidFill>
                <a:effectLst/>
                <a:uLnTx/>
                <a:uFillTx/>
                <a:latin typeface="Calibri Light"/>
                <a:ea typeface="+mn-ea"/>
                <a:cs typeface="+mn-cs"/>
              </a:rPr>
              <a:t> </a:t>
            </a:r>
            <a:br>
              <a:rPr kumimoji="0" lang="en-US" sz="1800" b="0" i="0" u="none" strike="noStrike" kern="1200" cap="none" spc="0" normalizeH="0" baseline="0" noProof="0">
                <a:ln>
                  <a:noFill/>
                </a:ln>
                <a:solidFill>
                  <a:prstClr val="white"/>
                </a:solidFill>
                <a:effectLst/>
                <a:uLnTx/>
                <a:uFillTx/>
                <a:latin typeface="Calibri Light"/>
                <a:ea typeface="+mn-ea"/>
                <a:cs typeface="+mn-cs"/>
              </a:rPr>
            </a:br>
            <a:r>
              <a:rPr kumimoji="0" lang="en-US" sz="1800" b="0" i="0" u="none" strike="noStrike" kern="1200" cap="none" spc="0" normalizeH="0" baseline="0" noProof="0">
                <a:ln>
                  <a:noFill/>
                </a:ln>
                <a:solidFill>
                  <a:prstClr val="white"/>
                </a:solidFill>
                <a:effectLst/>
                <a:uLnTx/>
                <a:uFillTx/>
                <a:latin typeface="Calibri Light"/>
                <a:ea typeface="+mn-ea"/>
                <a:cs typeface="+mn-cs"/>
              </a:rPr>
              <a:t>LVEF ≥50%</a:t>
            </a:r>
          </a:p>
        </p:txBody>
      </p:sp>
      <p:sp>
        <p:nvSpPr>
          <p:cNvPr id="35" name="Rectangle 34">
            <a:extLst>
              <a:ext uri="{FF2B5EF4-FFF2-40B4-BE49-F238E27FC236}">
                <a16:creationId xmlns:a16="http://schemas.microsoft.com/office/drawing/2014/main" id="{DE29DEA8-A2B3-D12D-AB6D-F1FC070BCE5D}"/>
              </a:ext>
            </a:extLst>
          </p:cNvPr>
          <p:cNvSpPr/>
          <p:nvPr/>
        </p:nvSpPr>
        <p:spPr>
          <a:xfrm>
            <a:off x="7049305" y="5515375"/>
            <a:ext cx="3388335" cy="826934"/>
          </a:xfrm>
          <a:prstGeom prst="rect">
            <a:avLst/>
          </a:prstGeom>
          <a:solidFill>
            <a:schemeClr val="bg1">
              <a:lumMod val="95000"/>
            </a:schemeClr>
          </a:solid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28600" marR="0" lvl="0" indent="-228600" algn="l" defTabSz="914400" rtl="0" eaLnBrk="1" fontAlgn="auto" latinLnBrk="0" hangingPunct="1">
              <a:lnSpc>
                <a:spcPct val="100000"/>
              </a:lnSpc>
              <a:spcBef>
                <a:spcPts val="0"/>
              </a:spcBef>
              <a:spcAft>
                <a:spcPts val="0"/>
              </a:spcAft>
              <a:buClr>
                <a:srgbClr val="35416F"/>
              </a:buClr>
              <a:buSzTx/>
              <a:buFont typeface="Arial" panose="020B0604020202020204" pitchFamily="34" charset="0"/>
              <a:buChar char="•"/>
              <a:tabLst/>
              <a:defRPr/>
            </a:pPr>
            <a:r>
              <a:rPr kumimoji="0" lang="en-US" sz="1800" i="0" u="none" strike="noStrike" kern="1200" cap="none" spc="0" normalizeH="0" baseline="0" noProof="0">
                <a:ln>
                  <a:noFill/>
                </a:ln>
                <a:solidFill>
                  <a:srgbClr val="404040"/>
                </a:solidFill>
                <a:effectLst/>
                <a:uLnTx/>
                <a:uFillTx/>
                <a:latin typeface="Calibri Light"/>
                <a:ea typeface="+mn-ea"/>
                <a:cs typeface="+mn-cs"/>
              </a:rPr>
              <a:t>Evaluate for precipitating factors</a:t>
            </a:r>
          </a:p>
          <a:p>
            <a:pPr marL="228600" marR="0" lvl="0" indent="-228600" algn="l" defTabSz="914400" rtl="0" eaLnBrk="1" fontAlgn="auto" latinLnBrk="0" hangingPunct="1">
              <a:lnSpc>
                <a:spcPct val="100000"/>
              </a:lnSpc>
              <a:spcBef>
                <a:spcPts val="0"/>
              </a:spcBef>
              <a:spcAft>
                <a:spcPts val="0"/>
              </a:spcAft>
              <a:buClr>
                <a:srgbClr val="35416F"/>
              </a:buClr>
              <a:buSzTx/>
              <a:buFont typeface="Arial" panose="020B0604020202020204" pitchFamily="34" charset="0"/>
              <a:buChar char="•"/>
              <a:tabLst/>
              <a:defRPr/>
            </a:pPr>
            <a:r>
              <a:rPr kumimoji="0" lang="en-US" sz="1800" i="0" u="none" strike="noStrike" kern="1200" cap="none" spc="0" normalizeH="0" baseline="0" noProof="0">
                <a:ln>
                  <a:noFill/>
                </a:ln>
                <a:solidFill>
                  <a:srgbClr val="404040"/>
                </a:solidFill>
                <a:effectLst/>
                <a:uLnTx/>
                <a:uFillTx/>
                <a:latin typeface="Calibri Light"/>
                <a:ea typeface="+mn-ea"/>
                <a:cs typeface="+mn-cs"/>
              </a:rPr>
              <a:t>Initiate treatment</a:t>
            </a:r>
          </a:p>
        </p:txBody>
      </p:sp>
      <p:cxnSp>
        <p:nvCxnSpPr>
          <p:cNvPr id="37" name="Connector: Elbow 36">
            <a:extLst>
              <a:ext uri="{FF2B5EF4-FFF2-40B4-BE49-F238E27FC236}">
                <a16:creationId xmlns:a16="http://schemas.microsoft.com/office/drawing/2014/main" id="{95833B0F-5D37-0C04-50FF-9E9D5D1B7A62}"/>
              </a:ext>
            </a:extLst>
          </p:cNvPr>
          <p:cNvCxnSpPr>
            <a:cxnSpLocks/>
            <a:endCxn id="30" idx="0"/>
          </p:cNvCxnSpPr>
          <p:nvPr/>
        </p:nvCxnSpPr>
        <p:spPr>
          <a:xfrm>
            <a:off x="3407693" y="2349500"/>
            <a:ext cx="5335779" cy="371389"/>
          </a:xfrm>
          <a:prstGeom prst="bentConnector2">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C1980B7A-1FD7-802B-B3E1-EA266D41095B}"/>
              </a:ext>
            </a:extLst>
          </p:cNvPr>
          <p:cNvCxnSpPr>
            <a:cxnSpLocks/>
            <a:endCxn id="29" idx="1"/>
          </p:cNvCxnSpPr>
          <p:nvPr/>
        </p:nvCxnSpPr>
        <p:spPr>
          <a:xfrm>
            <a:off x="3407693" y="3049301"/>
            <a:ext cx="27842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CC05397E-1C05-594E-012E-30B9AC04CE4B}"/>
              </a:ext>
            </a:extLst>
          </p:cNvPr>
          <p:cNvCxnSpPr>
            <a:cxnSpLocks/>
            <a:stCxn id="30" idx="2"/>
            <a:endCxn id="31" idx="0"/>
          </p:cNvCxnSpPr>
          <p:nvPr/>
        </p:nvCxnSpPr>
        <p:spPr>
          <a:xfrm>
            <a:off x="8743472" y="3377714"/>
            <a:ext cx="1" cy="274670"/>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51" name="Connector: Elbow 50">
            <a:extLst>
              <a:ext uri="{FF2B5EF4-FFF2-40B4-BE49-F238E27FC236}">
                <a16:creationId xmlns:a16="http://schemas.microsoft.com/office/drawing/2014/main" id="{645B0559-5270-8D27-5BBF-458CB76A7066}"/>
              </a:ext>
            </a:extLst>
          </p:cNvPr>
          <p:cNvCxnSpPr>
            <a:cxnSpLocks/>
            <a:stCxn id="31" idx="2"/>
            <a:endCxn id="32" idx="0"/>
          </p:cNvCxnSpPr>
          <p:nvPr/>
        </p:nvCxnSpPr>
        <p:spPr>
          <a:xfrm rot="5400000">
            <a:off x="7708499" y="3548905"/>
            <a:ext cx="274670" cy="1795278"/>
          </a:xfrm>
          <a:prstGeom prst="bentConnector3">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53" name="Connector: Elbow 52">
            <a:extLst>
              <a:ext uri="{FF2B5EF4-FFF2-40B4-BE49-F238E27FC236}">
                <a16:creationId xmlns:a16="http://schemas.microsoft.com/office/drawing/2014/main" id="{2CF3D015-6E9E-4357-8BAE-7F4C7648A01A}"/>
              </a:ext>
            </a:extLst>
          </p:cNvPr>
          <p:cNvCxnSpPr>
            <a:cxnSpLocks/>
            <a:stCxn id="31" idx="2"/>
            <a:endCxn id="34" idx="0"/>
          </p:cNvCxnSpPr>
          <p:nvPr/>
        </p:nvCxnSpPr>
        <p:spPr>
          <a:xfrm rot="16200000" flipH="1">
            <a:off x="9503777" y="3548905"/>
            <a:ext cx="274670" cy="1795278"/>
          </a:xfrm>
          <a:prstGeom prst="bentConnector3">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4CAF5BA7-51AB-6784-B10A-52EFB3BA7880}"/>
              </a:ext>
            </a:extLst>
          </p:cNvPr>
          <p:cNvCxnSpPr>
            <a:cxnSpLocks/>
            <a:stCxn id="31" idx="2"/>
            <a:endCxn id="33" idx="0"/>
          </p:cNvCxnSpPr>
          <p:nvPr/>
        </p:nvCxnSpPr>
        <p:spPr>
          <a:xfrm>
            <a:off x="8743473" y="4309209"/>
            <a:ext cx="0" cy="274670"/>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0CEAF1D4-AC3F-8FD7-9480-BCFBE98F1FFB}"/>
              </a:ext>
            </a:extLst>
          </p:cNvPr>
          <p:cNvCxnSpPr>
            <a:cxnSpLocks/>
            <a:stCxn id="33" idx="2"/>
            <a:endCxn id="35" idx="0"/>
          </p:cNvCxnSpPr>
          <p:nvPr/>
        </p:nvCxnSpPr>
        <p:spPr>
          <a:xfrm>
            <a:off x="8743473" y="5240704"/>
            <a:ext cx="0" cy="274671"/>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59" name="Connector: Elbow 58">
            <a:extLst>
              <a:ext uri="{FF2B5EF4-FFF2-40B4-BE49-F238E27FC236}">
                <a16:creationId xmlns:a16="http://schemas.microsoft.com/office/drawing/2014/main" id="{B20C631B-6EE5-E802-F5D3-116D0FC5E849}"/>
              </a:ext>
            </a:extLst>
          </p:cNvPr>
          <p:cNvCxnSpPr>
            <a:cxnSpLocks/>
            <a:stCxn id="32" idx="2"/>
            <a:endCxn id="35" idx="0"/>
          </p:cNvCxnSpPr>
          <p:nvPr/>
        </p:nvCxnSpPr>
        <p:spPr>
          <a:xfrm rot="16200000" flipH="1">
            <a:off x="7708499" y="4480400"/>
            <a:ext cx="274671" cy="1795278"/>
          </a:xfrm>
          <a:prstGeom prst="bentConnector3">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61" name="Connector: Elbow 60">
            <a:extLst>
              <a:ext uri="{FF2B5EF4-FFF2-40B4-BE49-F238E27FC236}">
                <a16:creationId xmlns:a16="http://schemas.microsoft.com/office/drawing/2014/main" id="{DB121352-32EA-5E16-51D4-E7F3F0AFBD82}"/>
              </a:ext>
            </a:extLst>
          </p:cNvPr>
          <p:cNvCxnSpPr>
            <a:cxnSpLocks/>
            <a:stCxn id="34" idx="2"/>
            <a:endCxn id="35" idx="0"/>
          </p:cNvCxnSpPr>
          <p:nvPr/>
        </p:nvCxnSpPr>
        <p:spPr>
          <a:xfrm rot="5400000">
            <a:off x="9503777" y="4480400"/>
            <a:ext cx="274671" cy="1795278"/>
          </a:xfrm>
          <a:prstGeom prst="bentConnector3">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2A67D27F-BA3E-2697-EEE3-19D329C65DE2}"/>
              </a:ext>
            </a:extLst>
          </p:cNvPr>
          <p:cNvCxnSpPr>
            <a:cxnSpLocks/>
            <a:stCxn id="29" idx="3"/>
            <a:endCxn id="30" idx="1"/>
          </p:cNvCxnSpPr>
          <p:nvPr/>
        </p:nvCxnSpPr>
        <p:spPr>
          <a:xfrm>
            <a:off x="6341804" y="3049301"/>
            <a:ext cx="707501" cy="1"/>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7AE269D6-4B92-469B-2917-EF77656E98C2}"/>
              </a:ext>
            </a:extLst>
          </p:cNvPr>
          <p:cNvSpPr/>
          <p:nvPr/>
        </p:nvSpPr>
        <p:spPr>
          <a:xfrm>
            <a:off x="845468" y="2074663"/>
            <a:ext cx="2562225" cy="1502614"/>
          </a:xfrm>
          <a:prstGeom prst="rect">
            <a:avLst/>
          </a:prstGeom>
          <a:solidFill>
            <a:schemeClr val="bg1">
              <a:lumMod val="95000"/>
            </a:schemeClr>
          </a:solid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04040"/>
                </a:solidFill>
                <a:effectLst/>
                <a:uLnTx/>
                <a:uFillTx/>
                <a:latin typeface="Calibri Light"/>
                <a:ea typeface="+mn-ea"/>
                <a:cs typeface="+mn-cs"/>
              </a:rPr>
              <a:t>Assessment</a:t>
            </a:r>
          </a:p>
          <a:p>
            <a:pPr marL="228600" marR="0" lvl="0" indent="-228600" algn="l" defTabSz="914400" rtl="0" eaLnBrk="1" fontAlgn="auto" latinLnBrk="0" hangingPunct="1">
              <a:lnSpc>
                <a:spcPct val="100000"/>
              </a:lnSpc>
              <a:spcBef>
                <a:spcPts val="0"/>
              </a:spcBef>
              <a:spcAft>
                <a:spcPts val="0"/>
              </a:spcAft>
              <a:buClr>
                <a:srgbClr val="35416F"/>
              </a:buClr>
              <a:buSzTx/>
              <a:buFont typeface="Arial" panose="020B0604020202020204" pitchFamily="34" charset="0"/>
              <a:buChar char="•"/>
              <a:tabLst/>
              <a:defRPr/>
            </a:pPr>
            <a:r>
              <a:rPr kumimoji="0" lang="en-US" sz="1800" i="0" u="none" strike="noStrike" kern="1200" cap="none" spc="0" normalizeH="0" baseline="0" noProof="0">
                <a:ln>
                  <a:noFill/>
                </a:ln>
                <a:solidFill>
                  <a:srgbClr val="404040"/>
                </a:solidFill>
                <a:effectLst/>
                <a:uLnTx/>
                <a:uFillTx/>
                <a:latin typeface="Calibri Light"/>
                <a:ea typeface="+mn-ea"/>
                <a:cs typeface="+mn-cs"/>
              </a:rPr>
              <a:t>Clinical history</a:t>
            </a:r>
          </a:p>
          <a:p>
            <a:pPr marL="228600" marR="0" lvl="0" indent="-228600" algn="l" defTabSz="914400" rtl="0" eaLnBrk="1" fontAlgn="auto" latinLnBrk="0" hangingPunct="1">
              <a:lnSpc>
                <a:spcPct val="100000"/>
              </a:lnSpc>
              <a:spcBef>
                <a:spcPts val="0"/>
              </a:spcBef>
              <a:spcAft>
                <a:spcPts val="0"/>
              </a:spcAft>
              <a:buClr>
                <a:srgbClr val="35416F"/>
              </a:buClr>
              <a:buSzTx/>
              <a:buFont typeface="Arial" panose="020B0604020202020204" pitchFamily="34" charset="0"/>
              <a:buChar char="•"/>
              <a:tabLst/>
              <a:defRPr/>
            </a:pPr>
            <a:r>
              <a:rPr kumimoji="0" lang="en-US" sz="1800" i="0" u="none" strike="noStrike" kern="1200" cap="none" spc="0" normalizeH="0" baseline="0" noProof="0">
                <a:ln>
                  <a:noFill/>
                </a:ln>
                <a:solidFill>
                  <a:srgbClr val="404040"/>
                </a:solidFill>
                <a:effectLst/>
                <a:uLnTx/>
                <a:uFillTx/>
                <a:latin typeface="Calibri Light"/>
                <a:ea typeface="+mn-ea"/>
                <a:cs typeface="+mn-cs"/>
              </a:rPr>
              <a:t>Physical examination</a:t>
            </a:r>
          </a:p>
          <a:p>
            <a:pPr marL="228600" marR="0" lvl="0" indent="-228600" algn="l" defTabSz="914400" rtl="0" eaLnBrk="1" fontAlgn="auto" latinLnBrk="0" hangingPunct="1">
              <a:lnSpc>
                <a:spcPct val="100000"/>
              </a:lnSpc>
              <a:spcBef>
                <a:spcPts val="0"/>
              </a:spcBef>
              <a:spcAft>
                <a:spcPts val="0"/>
              </a:spcAft>
              <a:buClr>
                <a:srgbClr val="35416F"/>
              </a:buClr>
              <a:buSzTx/>
              <a:buFont typeface="Arial" panose="020B0604020202020204" pitchFamily="34" charset="0"/>
              <a:buChar char="•"/>
              <a:tabLst/>
              <a:defRPr/>
            </a:pPr>
            <a:r>
              <a:rPr kumimoji="0" lang="en-US" sz="1800" i="0" u="none" strike="noStrike" kern="1200" cap="none" spc="0" normalizeH="0" baseline="0" noProof="0">
                <a:ln>
                  <a:noFill/>
                </a:ln>
                <a:solidFill>
                  <a:srgbClr val="404040"/>
                </a:solidFill>
                <a:effectLst/>
                <a:uLnTx/>
                <a:uFillTx/>
                <a:latin typeface="Calibri Light"/>
                <a:ea typeface="+mn-ea"/>
                <a:cs typeface="+mn-cs"/>
              </a:rPr>
              <a:t>ECG, labs</a:t>
            </a:r>
          </a:p>
        </p:txBody>
      </p:sp>
      <p:sp>
        <p:nvSpPr>
          <p:cNvPr id="2" name="Rectangle 1">
            <a:extLst>
              <a:ext uri="{FF2B5EF4-FFF2-40B4-BE49-F238E27FC236}">
                <a16:creationId xmlns:a16="http://schemas.microsoft.com/office/drawing/2014/main" id="{E017B079-694E-7329-67F1-760ACE096002}"/>
              </a:ext>
            </a:extLst>
          </p:cNvPr>
          <p:cNvSpPr/>
          <p:nvPr/>
        </p:nvSpPr>
        <p:spPr>
          <a:xfrm>
            <a:off x="3136256" y="4050572"/>
            <a:ext cx="2372359" cy="76944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chemeClr val="bg1"/>
                </a:solidFill>
                <a:effectLst/>
                <a:uLnTx/>
                <a:uFillTx/>
                <a:latin typeface="Calibri Light"/>
                <a:ea typeface="+mn-ea"/>
                <a:cs typeface="+mn-cs"/>
              </a:rPr>
              <a:t>Nonpharmacologic measures for all</a:t>
            </a:r>
          </a:p>
        </p:txBody>
      </p:sp>
      <p:sp>
        <p:nvSpPr>
          <p:cNvPr id="7" name="Oval 6">
            <a:extLst>
              <a:ext uri="{FF2B5EF4-FFF2-40B4-BE49-F238E27FC236}">
                <a16:creationId xmlns:a16="http://schemas.microsoft.com/office/drawing/2014/main" id="{44D7A328-3D5D-4AF9-69BB-CA327EB042FD}"/>
              </a:ext>
            </a:extLst>
          </p:cNvPr>
          <p:cNvSpPr/>
          <p:nvPr/>
        </p:nvSpPr>
        <p:spPr>
          <a:xfrm>
            <a:off x="5798234" y="4226526"/>
            <a:ext cx="5992837" cy="1383851"/>
          </a:xfrm>
          <a:prstGeom prst="ellipse">
            <a:avLst/>
          </a:prstGeom>
          <a:no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endParaRPr>
          </a:p>
        </p:txBody>
      </p:sp>
      <p:sp>
        <p:nvSpPr>
          <p:cNvPr id="9" name="Right Arrow 8">
            <a:extLst>
              <a:ext uri="{FF2B5EF4-FFF2-40B4-BE49-F238E27FC236}">
                <a16:creationId xmlns:a16="http://schemas.microsoft.com/office/drawing/2014/main" id="{2DB1E747-2D7E-67D3-EE3B-FABFF13D545F}"/>
              </a:ext>
            </a:extLst>
          </p:cNvPr>
          <p:cNvSpPr/>
          <p:nvPr/>
        </p:nvSpPr>
        <p:spPr>
          <a:xfrm rot="1445750">
            <a:off x="5478564" y="4447301"/>
            <a:ext cx="492011" cy="227310"/>
          </a:xfrm>
          <a:prstGeom prst="rightArrow">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endParaRPr>
          </a:p>
        </p:txBody>
      </p:sp>
    </p:spTree>
    <p:extLst>
      <p:ext uri="{BB962C8B-B14F-4D97-AF65-F5344CB8AC3E}">
        <p14:creationId xmlns:p14="http://schemas.microsoft.com/office/powerpoint/2010/main" val="16990175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F00EA-9CB8-AB99-BE5B-B90B64A4A616}"/>
              </a:ext>
            </a:extLst>
          </p:cNvPr>
          <p:cNvSpPr>
            <a:spLocks noGrp="1"/>
          </p:cNvSpPr>
          <p:nvPr>
            <p:ph type="title"/>
          </p:nvPr>
        </p:nvSpPr>
        <p:spPr>
          <a:xfrm>
            <a:off x="847253" y="2556473"/>
            <a:ext cx="10515600" cy="1745054"/>
          </a:xfrm>
        </p:spPr>
        <p:txBody>
          <a:bodyPr/>
          <a:lstStyle/>
          <a:p>
            <a:r>
              <a:rPr lang="en-US"/>
              <a:t>Nonpharmacologic Measures</a:t>
            </a:r>
          </a:p>
        </p:txBody>
      </p:sp>
    </p:spTree>
    <p:extLst>
      <p:ext uri="{BB962C8B-B14F-4D97-AF65-F5344CB8AC3E}">
        <p14:creationId xmlns:p14="http://schemas.microsoft.com/office/powerpoint/2010/main" val="338649195"/>
      </p:ext>
    </p:extLst>
  </p:cSld>
  <p:clrMapOvr>
    <a:masterClrMapping/>
  </p:clrMapOvr>
  <p:extLst>
    <p:ext uri="{6950BFC3-D8DA-4A85-94F7-54DA5524770B}">
      <p188:commentRel xmlns:p188="http://schemas.microsoft.com/office/powerpoint/2018/8/main" r:id="rId2"/>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F00EA-9CB8-AB99-BE5B-B90B64A4A616}"/>
              </a:ext>
            </a:extLst>
          </p:cNvPr>
          <p:cNvSpPr>
            <a:spLocks noGrp="1"/>
          </p:cNvSpPr>
          <p:nvPr>
            <p:ph type="title"/>
          </p:nvPr>
        </p:nvSpPr>
        <p:spPr>
          <a:xfrm>
            <a:off x="847253" y="2556473"/>
            <a:ext cx="10515600" cy="1745054"/>
          </a:xfrm>
        </p:spPr>
        <p:txBody>
          <a:bodyPr/>
          <a:lstStyle/>
          <a:p>
            <a:r>
              <a:rPr lang="en-US"/>
              <a:t>Should We Restrict Sodium </a:t>
            </a:r>
            <a:br>
              <a:rPr lang="en-US"/>
            </a:br>
            <a:r>
              <a:rPr lang="en-US"/>
              <a:t>and/or Fluids?</a:t>
            </a:r>
          </a:p>
        </p:txBody>
      </p:sp>
    </p:spTree>
    <p:extLst>
      <p:ext uri="{BB962C8B-B14F-4D97-AF65-F5344CB8AC3E}">
        <p14:creationId xmlns:p14="http://schemas.microsoft.com/office/powerpoint/2010/main" val="8639993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5">
            <a:extLst>
              <a:ext uri="{FF2B5EF4-FFF2-40B4-BE49-F238E27FC236}">
                <a16:creationId xmlns:a16="http://schemas.microsoft.com/office/drawing/2014/main" id="{19790903-A0D7-DECB-9CB6-8A546232EE4E}"/>
              </a:ext>
            </a:extLst>
          </p:cNvPr>
          <p:cNvSpPr txBox="1">
            <a:spLocks noChangeArrowheads="1"/>
          </p:cNvSpPr>
          <p:nvPr/>
        </p:nvSpPr>
        <p:spPr bwMode="auto">
          <a:xfrm>
            <a:off x="838199" y="5858728"/>
            <a:ext cx="105156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o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1600">
                <a:solidFill>
                  <a:schemeClr val="tx2"/>
                </a:solidFill>
                <a:latin typeface="+mn-lt"/>
              </a:rPr>
              <a:t>CI, confidence interval; NYHA, New York Heart Association; QOL, quality of life; SODIUM-HF, Study of Dietary Intervention Under 100 mmol in Heart Failure </a:t>
            </a:r>
          </a:p>
        </p:txBody>
      </p:sp>
      <p:pic>
        <p:nvPicPr>
          <p:cNvPr id="5" name="Picture 4">
            <a:extLst>
              <a:ext uri="{FF2B5EF4-FFF2-40B4-BE49-F238E27FC236}">
                <a16:creationId xmlns:a16="http://schemas.microsoft.com/office/drawing/2014/main" id="{79BC2E90-1B8C-71A9-3EBB-EAB98E8B96FB}"/>
              </a:ext>
            </a:extLst>
          </p:cNvPr>
          <p:cNvPicPr>
            <a:picLocks noChangeAspect="1"/>
          </p:cNvPicPr>
          <p:nvPr/>
        </p:nvPicPr>
        <p:blipFill rotWithShape="1">
          <a:blip r:embed="rId4"/>
          <a:srcRect t="8044"/>
          <a:stretch/>
        </p:blipFill>
        <p:spPr>
          <a:xfrm>
            <a:off x="12548561" y="2611754"/>
            <a:ext cx="2373595" cy="1608753"/>
          </a:xfrm>
          <a:prstGeom prst="rect">
            <a:avLst/>
          </a:prstGeom>
        </p:spPr>
      </p:pic>
      <p:grpSp>
        <p:nvGrpSpPr>
          <p:cNvPr id="6" name="Group 5">
            <a:extLst>
              <a:ext uri="{FF2B5EF4-FFF2-40B4-BE49-F238E27FC236}">
                <a16:creationId xmlns:a16="http://schemas.microsoft.com/office/drawing/2014/main" id="{323B4750-1E05-EC84-8AD9-3777CA4C5464}"/>
              </a:ext>
            </a:extLst>
          </p:cNvPr>
          <p:cNvGrpSpPr/>
          <p:nvPr/>
        </p:nvGrpSpPr>
        <p:grpSpPr>
          <a:xfrm>
            <a:off x="-3558170" y="0"/>
            <a:ext cx="3790773" cy="2210437"/>
            <a:chOff x="838199" y="1536174"/>
            <a:chExt cx="5805214" cy="3135466"/>
          </a:xfrm>
        </p:grpSpPr>
        <p:pic>
          <p:nvPicPr>
            <p:cNvPr id="7" name="Picture 6">
              <a:extLst>
                <a:ext uri="{FF2B5EF4-FFF2-40B4-BE49-F238E27FC236}">
                  <a16:creationId xmlns:a16="http://schemas.microsoft.com/office/drawing/2014/main" id="{63B6D12B-5217-1D82-1F3C-75DFBFB21988}"/>
                </a:ext>
              </a:extLst>
            </p:cNvPr>
            <p:cNvPicPr>
              <a:picLocks noChangeAspect="1"/>
            </p:cNvPicPr>
            <p:nvPr/>
          </p:nvPicPr>
          <p:blipFill>
            <a:blip r:embed="rId5"/>
            <a:stretch>
              <a:fillRect/>
            </a:stretch>
          </p:blipFill>
          <p:spPr>
            <a:xfrm>
              <a:off x="838199" y="1536174"/>
              <a:ext cx="4137073" cy="3135466"/>
            </a:xfrm>
            <a:prstGeom prst="rect">
              <a:avLst/>
            </a:prstGeom>
          </p:spPr>
        </p:pic>
        <p:sp>
          <p:nvSpPr>
            <p:cNvPr id="8" name="TextBox 7">
              <a:extLst>
                <a:ext uri="{FF2B5EF4-FFF2-40B4-BE49-F238E27FC236}">
                  <a16:creationId xmlns:a16="http://schemas.microsoft.com/office/drawing/2014/main" id="{58B71E93-6C11-6AB1-DA84-6707DC5ED0AE}"/>
                </a:ext>
              </a:extLst>
            </p:cNvPr>
            <p:cNvSpPr txBox="1"/>
            <p:nvPr/>
          </p:nvSpPr>
          <p:spPr>
            <a:xfrm>
              <a:off x="1959594" y="1637285"/>
              <a:ext cx="1430377" cy="954107"/>
            </a:xfrm>
            <a:prstGeom prst="rect">
              <a:avLst/>
            </a:prstGeom>
            <a:noFill/>
          </p:spPr>
          <p:txBody>
            <a:bodyPr wrap="square">
              <a:spAutoFit/>
            </a:bodyPr>
            <a:lstStyle/>
            <a:p>
              <a:br>
                <a:rPr lang="en-US" sz="1400">
                  <a:effectLst/>
                </a:rPr>
              </a:br>
              <a:endParaRPr lang="en-US" sz="1400">
                <a:effectLst/>
              </a:endParaRPr>
            </a:p>
            <a:p>
              <a:pPr algn="just"/>
              <a:r>
                <a:rPr lang="en-US" sz="1400">
                  <a:solidFill>
                    <a:srgbClr val="000000"/>
                  </a:solidFill>
                  <a:effectLst/>
                </a:rPr>
                <a:t> </a:t>
              </a:r>
              <a:r>
                <a:rPr lang="en-US" sz="1400" b="1">
                  <a:solidFill>
                    <a:srgbClr val="221E1F"/>
                  </a:solidFill>
                  <a:effectLst/>
                </a:rPr>
                <a:t>2286 </a:t>
              </a:r>
            </a:p>
            <a:p>
              <a:pPr algn="just"/>
              <a:r>
                <a:rPr lang="en-US" sz="1400" b="1">
                  <a:solidFill>
                    <a:srgbClr val="221E1F"/>
                  </a:solidFill>
                  <a:effectLst/>
                </a:rPr>
                <a:t>mg/day </a:t>
              </a:r>
              <a:endParaRPr lang="en-US" sz="1400">
                <a:solidFill>
                  <a:srgbClr val="221E1F"/>
                </a:solidFill>
                <a:effectLst/>
              </a:endParaRPr>
            </a:p>
          </p:txBody>
        </p:sp>
        <p:sp>
          <p:nvSpPr>
            <p:cNvPr id="9" name="TextBox 8">
              <a:extLst>
                <a:ext uri="{FF2B5EF4-FFF2-40B4-BE49-F238E27FC236}">
                  <a16:creationId xmlns:a16="http://schemas.microsoft.com/office/drawing/2014/main" id="{247E9BBA-D5E5-27A6-0351-84111BB92E7A}"/>
                </a:ext>
              </a:extLst>
            </p:cNvPr>
            <p:cNvSpPr txBox="1"/>
            <p:nvPr/>
          </p:nvSpPr>
          <p:spPr>
            <a:xfrm>
              <a:off x="4465817" y="3038560"/>
              <a:ext cx="2177596" cy="909114"/>
            </a:xfrm>
            <a:prstGeom prst="rect">
              <a:avLst/>
            </a:prstGeom>
            <a:noFill/>
          </p:spPr>
          <p:txBody>
            <a:bodyPr wrap="square">
              <a:spAutoFit/>
            </a:bodyPr>
            <a:lstStyle/>
            <a:p>
              <a:br>
                <a:rPr lang="en-US" sz="1400">
                  <a:effectLst/>
                </a:rPr>
              </a:br>
              <a:endParaRPr lang="en-US" sz="1400">
                <a:effectLst/>
              </a:endParaRPr>
            </a:p>
            <a:p>
              <a:pPr algn="just"/>
              <a:r>
                <a:rPr lang="en-US" sz="1400">
                  <a:solidFill>
                    <a:srgbClr val="000000"/>
                  </a:solidFill>
                  <a:effectLst/>
                </a:rPr>
                <a:t> </a:t>
              </a:r>
              <a:r>
                <a:rPr lang="en-US" sz="1400" b="1">
                  <a:solidFill>
                    <a:srgbClr val="221E1F"/>
                  </a:solidFill>
                  <a:effectLst/>
                </a:rPr>
                <a:t>1658 mg/day </a:t>
              </a:r>
              <a:endParaRPr lang="en-US" sz="1400">
                <a:solidFill>
                  <a:srgbClr val="221E1F"/>
                </a:solidFill>
                <a:effectLst/>
              </a:endParaRPr>
            </a:p>
          </p:txBody>
        </p:sp>
        <p:sp>
          <p:nvSpPr>
            <p:cNvPr id="10" name="TextBox 9">
              <a:extLst>
                <a:ext uri="{FF2B5EF4-FFF2-40B4-BE49-F238E27FC236}">
                  <a16:creationId xmlns:a16="http://schemas.microsoft.com/office/drawing/2014/main" id="{433B5313-A591-FBAB-F488-8739F093E5E4}"/>
                </a:ext>
              </a:extLst>
            </p:cNvPr>
            <p:cNvSpPr txBox="1"/>
            <p:nvPr/>
          </p:nvSpPr>
          <p:spPr>
            <a:xfrm>
              <a:off x="1959593" y="2781314"/>
              <a:ext cx="1430377" cy="954107"/>
            </a:xfrm>
            <a:prstGeom prst="rect">
              <a:avLst/>
            </a:prstGeom>
            <a:noFill/>
          </p:spPr>
          <p:txBody>
            <a:bodyPr wrap="square">
              <a:spAutoFit/>
            </a:bodyPr>
            <a:lstStyle/>
            <a:p>
              <a:br>
                <a:rPr lang="en-US" sz="1400">
                  <a:effectLst/>
                </a:rPr>
              </a:br>
              <a:endParaRPr lang="en-US" sz="1400">
                <a:effectLst/>
              </a:endParaRPr>
            </a:p>
            <a:p>
              <a:pPr algn="just"/>
              <a:r>
                <a:rPr lang="en-US" sz="1400">
                  <a:solidFill>
                    <a:srgbClr val="000000"/>
                  </a:solidFill>
                  <a:effectLst/>
                </a:rPr>
                <a:t> </a:t>
              </a:r>
              <a:r>
                <a:rPr lang="en-US" sz="1400" b="1">
                  <a:solidFill>
                    <a:srgbClr val="221E1F"/>
                  </a:solidFill>
                  <a:effectLst/>
                </a:rPr>
                <a:t>2119 </a:t>
              </a:r>
            </a:p>
            <a:p>
              <a:pPr algn="just"/>
              <a:r>
                <a:rPr lang="en-US" sz="1400" b="1">
                  <a:solidFill>
                    <a:srgbClr val="221E1F"/>
                  </a:solidFill>
                  <a:effectLst/>
                </a:rPr>
                <a:t>mg/day </a:t>
              </a:r>
              <a:endParaRPr lang="en-US" sz="1400">
                <a:solidFill>
                  <a:srgbClr val="221E1F"/>
                </a:solidFill>
                <a:effectLst/>
              </a:endParaRPr>
            </a:p>
          </p:txBody>
        </p:sp>
        <p:sp>
          <p:nvSpPr>
            <p:cNvPr id="11" name="TextBox 10">
              <a:extLst>
                <a:ext uri="{FF2B5EF4-FFF2-40B4-BE49-F238E27FC236}">
                  <a16:creationId xmlns:a16="http://schemas.microsoft.com/office/drawing/2014/main" id="{BA2D90AD-41C4-4A89-5266-0B460B7CB175}"/>
                </a:ext>
              </a:extLst>
            </p:cNvPr>
            <p:cNvSpPr txBox="1"/>
            <p:nvPr/>
          </p:nvSpPr>
          <p:spPr>
            <a:xfrm>
              <a:off x="4465817" y="2577523"/>
              <a:ext cx="2177595" cy="909114"/>
            </a:xfrm>
            <a:prstGeom prst="rect">
              <a:avLst/>
            </a:prstGeom>
            <a:noFill/>
          </p:spPr>
          <p:txBody>
            <a:bodyPr wrap="square">
              <a:spAutoFit/>
            </a:bodyPr>
            <a:lstStyle/>
            <a:p>
              <a:br>
                <a:rPr lang="en-US" sz="1400">
                  <a:effectLst/>
                </a:rPr>
              </a:br>
              <a:endParaRPr lang="en-US" sz="1400">
                <a:effectLst/>
              </a:endParaRPr>
            </a:p>
            <a:p>
              <a:pPr algn="just"/>
              <a:r>
                <a:rPr lang="en-US" sz="1400">
                  <a:solidFill>
                    <a:srgbClr val="000000"/>
                  </a:solidFill>
                  <a:effectLst/>
                </a:rPr>
                <a:t> </a:t>
              </a:r>
              <a:r>
                <a:rPr lang="en-US" sz="1400" b="1">
                  <a:solidFill>
                    <a:srgbClr val="221E1F"/>
                  </a:solidFill>
                  <a:effectLst/>
                </a:rPr>
                <a:t>2073 mg/day </a:t>
              </a:r>
              <a:endParaRPr lang="en-US" sz="1400">
                <a:solidFill>
                  <a:srgbClr val="221E1F"/>
                </a:solidFill>
                <a:effectLst/>
              </a:endParaRPr>
            </a:p>
          </p:txBody>
        </p:sp>
      </p:grpSp>
      <p:sp>
        <p:nvSpPr>
          <p:cNvPr id="12" name="TextBox 11">
            <a:extLst>
              <a:ext uri="{FF2B5EF4-FFF2-40B4-BE49-F238E27FC236}">
                <a16:creationId xmlns:a16="http://schemas.microsoft.com/office/drawing/2014/main" id="{CA2B5FA2-02D8-98A5-4022-B621DA764B9D}"/>
              </a:ext>
            </a:extLst>
          </p:cNvPr>
          <p:cNvSpPr txBox="1"/>
          <p:nvPr/>
        </p:nvSpPr>
        <p:spPr>
          <a:xfrm>
            <a:off x="5053324" y="2467948"/>
            <a:ext cx="2299976" cy="2714036"/>
          </a:xfrm>
          <a:prstGeom prst="rect">
            <a:avLst/>
          </a:prstGeom>
          <a:solidFill>
            <a:schemeClr val="bg1">
              <a:lumMod val="95000"/>
            </a:schemeClr>
          </a:solidFill>
          <a:ln w="6350">
            <a:solidFill>
              <a:schemeClr val="accent2"/>
            </a:solidFill>
          </a:ln>
        </p:spPr>
        <p:txBody>
          <a:bodyPr wrap="square" anchor="ctr">
            <a:noAutofit/>
          </a:bodyPr>
          <a:lstStyle/>
          <a:p>
            <a:pPr marL="228600" indent="-228600">
              <a:buClr>
                <a:schemeClr val="accent2"/>
              </a:buClr>
              <a:buFont typeface="Arial" panose="020B0604020202020204" pitchFamily="34" charset="0"/>
              <a:buChar char="•"/>
            </a:pPr>
            <a:r>
              <a:rPr lang="en-US">
                <a:solidFill>
                  <a:schemeClr val="tx2"/>
                </a:solidFill>
              </a:rPr>
              <a:t>Sodium restriction did NOT result in changes in the measured clinical outcomes</a:t>
            </a:r>
          </a:p>
          <a:p>
            <a:pPr marL="228600" indent="-228600">
              <a:buClr>
                <a:schemeClr val="accent2"/>
              </a:buClr>
              <a:buFont typeface="Arial" panose="020B0604020202020204" pitchFamily="34" charset="0"/>
              <a:buChar char="•"/>
            </a:pPr>
            <a:r>
              <a:rPr lang="en-US">
                <a:solidFill>
                  <a:schemeClr val="tx2"/>
                </a:solidFill>
              </a:rPr>
              <a:t>Small improvements were seen in QOL and NYHA functional class</a:t>
            </a:r>
          </a:p>
        </p:txBody>
      </p:sp>
      <p:sp>
        <p:nvSpPr>
          <p:cNvPr id="38" name="Title 37">
            <a:extLst>
              <a:ext uri="{FF2B5EF4-FFF2-40B4-BE49-F238E27FC236}">
                <a16:creationId xmlns:a16="http://schemas.microsoft.com/office/drawing/2014/main" id="{7E1FC930-0C31-2C95-54B5-DB9619A2D66B}"/>
              </a:ext>
            </a:extLst>
          </p:cNvPr>
          <p:cNvSpPr>
            <a:spLocks noGrp="1"/>
          </p:cNvSpPr>
          <p:nvPr>
            <p:ph type="title"/>
          </p:nvPr>
        </p:nvSpPr>
        <p:spPr>
          <a:xfrm>
            <a:off x="838200" y="365126"/>
            <a:ext cx="10515600" cy="984250"/>
          </a:xfrm>
        </p:spPr>
        <p:txBody>
          <a:bodyPr/>
          <a:lstStyle/>
          <a:p>
            <a:r>
              <a:rPr lang="en-US"/>
              <a:t>SODIUM-HF</a:t>
            </a:r>
          </a:p>
        </p:txBody>
      </p:sp>
      <p:sp>
        <p:nvSpPr>
          <p:cNvPr id="41" name="Text Placeholder 40">
            <a:extLst>
              <a:ext uri="{FF2B5EF4-FFF2-40B4-BE49-F238E27FC236}">
                <a16:creationId xmlns:a16="http://schemas.microsoft.com/office/drawing/2014/main" id="{4BFF672C-9E4E-1B3C-7D8C-8A8A42BFD4BA}"/>
              </a:ext>
            </a:extLst>
          </p:cNvPr>
          <p:cNvSpPr>
            <a:spLocks noGrp="1"/>
          </p:cNvSpPr>
          <p:nvPr>
            <p:ph type="body" sz="quarter" idx="10"/>
          </p:nvPr>
        </p:nvSpPr>
        <p:spPr>
          <a:xfrm>
            <a:off x="838200" y="6363816"/>
            <a:ext cx="10515600" cy="503237"/>
          </a:xfrm>
        </p:spPr>
        <p:txBody>
          <a:bodyPr/>
          <a:lstStyle/>
          <a:p>
            <a:r>
              <a:rPr lang="en-US"/>
              <a:t>Adapted from Ezekowitz JA</a:t>
            </a:r>
            <a:r>
              <a:rPr lang="fr-FR" altLang="en-US"/>
              <a:t>. </a:t>
            </a:r>
            <a:r>
              <a:rPr lang="fr-FR" altLang="en-US" i="1"/>
              <a:t>Lancet.</a:t>
            </a:r>
            <a:r>
              <a:rPr lang="fr-FR" altLang="en-US"/>
              <a:t> 2022;399:1391-1400.</a:t>
            </a:r>
            <a:endParaRPr lang="en-US" altLang="en-US"/>
          </a:p>
        </p:txBody>
      </p:sp>
      <p:sp>
        <p:nvSpPr>
          <p:cNvPr id="42" name="TextBox 41">
            <a:extLst>
              <a:ext uri="{FF2B5EF4-FFF2-40B4-BE49-F238E27FC236}">
                <a16:creationId xmlns:a16="http://schemas.microsoft.com/office/drawing/2014/main" id="{38EA8328-CEB4-9114-F437-3A7BCB701CC4}"/>
              </a:ext>
            </a:extLst>
          </p:cNvPr>
          <p:cNvSpPr txBox="1"/>
          <p:nvPr/>
        </p:nvSpPr>
        <p:spPr>
          <a:xfrm>
            <a:off x="838199" y="1624016"/>
            <a:ext cx="10515600" cy="430887"/>
          </a:xfrm>
          <a:prstGeom prst="rect">
            <a:avLst/>
          </a:prstGeom>
          <a:noFill/>
        </p:spPr>
        <p:txBody>
          <a:bodyPr wrap="square" rtlCol="0" anchor="ctr">
            <a:noAutofit/>
          </a:bodyPr>
          <a:lstStyle/>
          <a:p>
            <a:pPr algn="ctr"/>
            <a:r>
              <a:rPr lang="en-US" sz="2200">
                <a:solidFill>
                  <a:schemeClr val="accent4"/>
                </a:solidFill>
                <a:latin typeface="+mj-lt"/>
              </a:rPr>
              <a:t>806 patients hospitalized, NYHA class II-III HF; 67 years old; 33% women</a:t>
            </a:r>
          </a:p>
        </p:txBody>
      </p:sp>
      <p:grpSp>
        <p:nvGrpSpPr>
          <p:cNvPr id="94" name="Group 93">
            <a:extLst>
              <a:ext uri="{FF2B5EF4-FFF2-40B4-BE49-F238E27FC236}">
                <a16:creationId xmlns:a16="http://schemas.microsoft.com/office/drawing/2014/main" id="{A88AA0A6-28C0-1966-1A72-B9D0B7613E8A}"/>
              </a:ext>
            </a:extLst>
          </p:cNvPr>
          <p:cNvGrpSpPr/>
          <p:nvPr/>
        </p:nvGrpSpPr>
        <p:grpSpPr>
          <a:xfrm>
            <a:off x="7623339" y="2361244"/>
            <a:ext cx="4207660" cy="3436823"/>
            <a:chOff x="12510112" y="2468895"/>
            <a:chExt cx="4207660" cy="3436823"/>
          </a:xfrm>
        </p:grpSpPr>
        <p:grpSp>
          <p:nvGrpSpPr>
            <p:cNvPr id="59" name="Group 58">
              <a:extLst>
                <a:ext uri="{FF2B5EF4-FFF2-40B4-BE49-F238E27FC236}">
                  <a16:creationId xmlns:a16="http://schemas.microsoft.com/office/drawing/2014/main" id="{E781C758-85FF-AD1E-E24C-943602C6221D}"/>
                </a:ext>
              </a:extLst>
            </p:cNvPr>
            <p:cNvGrpSpPr/>
            <p:nvPr/>
          </p:nvGrpSpPr>
          <p:grpSpPr>
            <a:xfrm>
              <a:off x="12510112" y="2468895"/>
              <a:ext cx="4207660" cy="3436823"/>
              <a:chOff x="4058114" y="1553985"/>
              <a:chExt cx="7682157" cy="4823295"/>
            </a:xfrm>
          </p:grpSpPr>
          <p:sp>
            <p:nvSpPr>
              <p:cNvPr id="61" name="TextBox 60">
                <a:extLst>
                  <a:ext uri="{FF2B5EF4-FFF2-40B4-BE49-F238E27FC236}">
                    <a16:creationId xmlns:a16="http://schemas.microsoft.com/office/drawing/2014/main" id="{22AB4832-763F-8343-A271-7E0208195768}"/>
                  </a:ext>
                </a:extLst>
              </p:cNvPr>
              <p:cNvSpPr txBox="1"/>
              <p:nvPr/>
            </p:nvSpPr>
            <p:spPr>
              <a:xfrm>
                <a:off x="5311822" y="5902147"/>
                <a:ext cx="6009522" cy="475133"/>
              </a:xfrm>
              <a:prstGeom prst="rect">
                <a:avLst/>
              </a:prstGeom>
              <a:noFill/>
            </p:spPr>
            <p:txBody>
              <a:bodyPr wrap="square" rtlCol="0">
                <a:spAutoFit/>
              </a:bodyPr>
              <a:lstStyle/>
              <a:p>
                <a:pPr algn="ctr"/>
                <a:r>
                  <a:rPr lang="en-US" sz="1600">
                    <a:solidFill>
                      <a:schemeClr val="tx2"/>
                    </a:solidFill>
                  </a:rPr>
                  <a:t>Days from randomization</a:t>
                </a:r>
              </a:p>
            </p:txBody>
          </p:sp>
          <p:sp>
            <p:nvSpPr>
              <p:cNvPr id="62" name="TextBox 61">
                <a:extLst>
                  <a:ext uri="{FF2B5EF4-FFF2-40B4-BE49-F238E27FC236}">
                    <a16:creationId xmlns:a16="http://schemas.microsoft.com/office/drawing/2014/main" id="{7A02CE75-E27F-E805-691E-12EED6747FD1}"/>
                  </a:ext>
                </a:extLst>
              </p:cNvPr>
              <p:cNvSpPr txBox="1"/>
              <p:nvPr/>
            </p:nvSpPr>
            <p:spPr>
              <a:xfrm rot="16200000">
                <a:off x="2747920" y="3651946"/>
                <a:ext cx="3238506" cy="618117"/>
              </a:xfrm>
              <a:prstGeom prst="rect">
                <a:avLst/>
              </a:prstGeom>
              <a:noFill/>
            </p:spPr>
            <p:txBody>
              <a:bodyPr wrap="square" rtlCol="0">
                <a:spAutoFit/>
              </a:bodyPr>
              <a:lstStyle/>
              <a:p>
                <a:pPr algn="ctr"/>
                <a:r>
                  <a:rPr lang="en-US" sz="1600">
                    <a:solidFill>
                      <a:schemeClr val="tx2"/>
                    </a:solidFill>
                  </a:rPr>
                  <a:t>Cumulative incidence (%)</a:t>
                </a:r>
              </a:p>
            </p:txBody>
          </p:sp>
          <p:cxnSp>
            <p:nvCxnSpPr>
              <p:cNvPr id="63" name="Straight Connector 62">
                <a:extLst>
                  <a:ext uri="{FF2B5EF4-FFF2-40B4-BE49-F238E27FC236}">
                    <a16:creationId xmlns:a16="http://schemas.microsoft.com/office/drawing/2014/main" id="{D5F2BC8B-3C7F-7CBF-F885-C6978F0D531B}"/>
                  </a:ext>
                </a:extLst>
              </p:cNvPr>
              <p:cNvCxnSpPr>
                <a:cxnSpLocks/>
              </p:cNvCxnSpPr>
              <p:nvPr/>
            </p:nvCxnSpPr>
            <p:spPr>
              <a:xfrm>
                <a:off x="5313403" y="5512659"/>
                <a:ext cx="620520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1F3D3607-B63C-991A-6CFF-A434FC17035C}"/>
                  </a:ext>
                </a:extLst>
              </p:cNvPr>
              <p:cNvCxnSpPr>
                <a:cxnSpLocks/>
              </p:cNvCxnSpPr>
              <p:nvPr/>
            </p:nvCxnSpPr>
            <p:spPr>
              <a:xfrm flipV="1">
                <a:off x="5311822" y="2378056"/>
                <a:ext cx="0" cy="313723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82892DF8-275C-5EBA-9EE8-C5EE90AA0A7A}"/>
                  </a:ext>
                </a:extLst>
              </p:cNvPr>
              <p:cNvSpPr txBox="1"/>
              <p:nvPr/>
            </p:nvSpPr>
            <p:spPr>
              <a:xfrm>
                <a:off x="4590313" y="3771888"/>
                <a:ext cx="736890" cy="475133"/>
              </a:xfrm>
              <a:prstGeom prst="rect">
                <a:avLst/>
              </a:prstGeom>
              <a:noFill/>
            </p:spPr>
            <p:txBody>
              <a:bodyPr wrap="square" rtlCol="0">
                <a:spAutoFit/>
              </a:bodyPr>
              <a:lstStyle/>
              <a:p>
                <a:pPr algn="r"/>
                <a:r>
                  <a:rPr lang="en-US" sz="1600">
                    <a:solidFill>
                      <a:schemeClr val="tx2"/>
                    </a:solidFill>
                  </a:rPr>
                  <a:t>10</a:t>
                </a:r>
              </a:p>
            </p:txBody>
          </p:sp>
          <p:sp>
            <p:nvSpPr>
              <p:cNvPr id="66" name="TextBox 65">
                <a:extLst>
                  <a:ext uri="{FF2B5EF4-FFF2-40B4-BE49-F238E27FC236}">
                    <a16:creationId xmlns:a16="http://schemas.microsoft.com/office/drawing/2014/main" id="{1E1D079B-4FED-91BB-9781-89F3AD491957}"/>
                  </a:ext>
                </a:extLst>
              </p:cNvPr>
              <p:cNvSpPr txBox="1"/>
              <p:nvPr/>
            </p:nvSpPr>
            <p:spPr>
              <a:xfrm>
                <a:off x="4590313" y="4522603"/>
                <a:ext cx="736890" cy="475133"/>
              </a:xfrm>
              <a:prstGeom prst="rect">
                <a:avLst/>
              </a:prstGeom>
              <a:noFill/>
            </p:spPr>
            <p:txBody>
              <a:bodyPr wrap="square" rtlCol="0">
                <a:spAutoFit/>
              </a:bodyPr>
              <a:lstStyle/>
              <a:p>
                <a:pPr algn="r"/>
                <a:r>
                  <a:rPr lang="en-US" sz="1600">
                    <a:solidFill>
                      <a:schemeClr val="tx2"/>
                    </a:solidFill>
                  </a:rPr>
                  <a:t>5</a:t>
                </a:r>
              </a:p>
            </p:txBody>
          </p:sp>
          <p:sp>
            <p:nvSpPr>
              <p:cNvPr id="67" name="TextBox 66">
                <a:extLst>
                  <a:ext uri="{FF2B5EF4-FFF2-40B4-BE49-F238E27FC236}">
                    <a16:creationId xmlns:a16="http://schemas.microsoft.com/office/drawing/2014/main" id="{9F61565E-FB70-3FC6-F497-AF3DDE4769D9}"/>
                  </a:ext>
                </a:extLst>
              </p:cNvPr>
              <p:cNvSpPr txBox="1"/>
              <p:nvPr/>
            </p:nvSpPr>
            <p:spPr>
              <a:xfrm>
                <a:off x="4590313" y="5273320"/>
                <a:ext cx="736890" cy="475133"/>
              </a:xfrm>
              <a:prstGeom prst="rect">
                <a:avLst/>
              </a:prstGeom>
              <a:noFill/>
            </p:spPr>
            <p:txBody>
              <a:bodyPr wrap="square" rtlCol="0">
                <a:spAutoFit/>
              </a:bodyPr>
              <a:lstStyle/>
              <a:p>
                <a:pPr algn="r"/>
                <a:r>
                  <a:rPr lang="en-US" sz="1600">
                    <a:solidFill>
                      <a:schemeClr val="tx2"/>
                    </a:solidFill>
                  </a:rPr>
                  <a:t>0</a:t>
                </a:r>
              </a:p>
            </p:txBody>
          </p:sp>
          <p:sp>
            <p:nvSpPr>
              <p:cNvPr id="68" name="TextBox 67">
                <a:extLst>
                  <a:ext uri="{FF2B5EF4-FFF2-40B4-BE49-F238E27FC236}">
                    <a16:creationId xmlns:a16="http://schemas.microsoft.com/office/drawing/2014/main" id="{F5D993A5-212C-3576-C064-3BA6165488FC}"/>
                  </a:ext>
                </a:extLst>
              </p:cNvPr>
              <p:cNvSpPr txBox="1"/>
              <p:nvPr/>
            </p:nvSpPr>
            <p:spPr>
              <a:xfrm>
                <a:off x="6796162" y="5511532"/>
                <a:ext cx="901151" cy="475133"/>
              </a:xfrm>
              <a:prstGeom prst="rect">
                <a:avLst/>
              </a:prstGeom>
              <a:noFill/>
            </p:spPr>
            <p:txBody>
              <a:bodyPr wrap="square" rtlCol="0">
                <a:spAutoFit/>
              </a:bodyPr>
              <a:lstStyle/>
              <a:p>
                <a:pPr algn="ctr"/>
                <a:r>
                  <a:rPr lang="en-US" sz="1600">
                    <a:solidFill>
                      <a:schemeClr val="tx2"/>
                    </a:solidFill>
                  </a:rPr>
                  <a:t>120</a:t>
                </a:r>
              </a:p>
            </p:txBody>
          </p:sp>
          <p:sp>
            <p:nvSpPr>
              <p:cNvPr id="69" name="TextBox 68">
                <a:extLst>
                  <a:ext uri="{FF2B5EF4-FFF2-40B4-BE49-F238E27FC236}">
                    <a16:creationId xmlns:a16="http://schemas.microsoft.com/office/drawing/2014/main" id="{C14E3935-248E-D354-A1F2-0919BD3DB203}"/>
                  </a:ext>
                </a:extLst>
              </p:cNvPr>
              <p:cNvSpPr txBox="1"/>
              <p:nvPr/>
            </p:nvSpPr>
            <p:spPr>
              <a:xfrm>
                <a:off x="7751485" y="5511532"/>
                <a:ext cx="901151" cy="475133"/>
              </a:xfrm>
              <a:prstGeom prst="rect">
                <a:avLst/>
              </a:prstGeom>
              <a:noFill/>
            </p:spPr>
            <p:txBody>
              <a:bodyPr wrap="square" rtlCol="0">
                <a:spAutoFit/>
              </a:bodyPr>
              <a:lstStyle/>
              <a:p>
                <a:pPr algn="ctr"/>
                <a:r>
                  <a:rPr lang="en-US" sz="1600">
                    <a:solidFill>
                      <a:schemeClr val="tx2"/>
                    </a:solidFill>
                  </a:rPr>
                  <a:t>180</a:t>
                </a:r>
              </a:p>
            </p:txBody>
          </p:sp>
          <p:sp>
            <p:nvSpPr>
              <p:cNvPr id="70" name="TextBox 69">
                <a:extLst>
                  <a:ext uri="{FF2B5EF4-FFF2-40B4-BE49-F238E27FC236}">
                    <a16:creationId xmlns:a16="http://schemas.microsoft.com/office/drawing/2014/main" id="{F7E33BDF-94C4-F37F-CEF3-DDB04080B899}"/>
                  </a:ext>
                </a:extLst>
              </p:cNvPr>
              <p:cNvSpPr txBox="1"/>
              <p:nvPr/>
            </p:nvSpPr>
            <p:spPr>
              <a:xfrm>
                <a:off x="8706809" y="5511532"/>
                <a:ext cx="901151" cy="475133"/>
              </a:xfrm>
              <a:prstGeom prst="rect">
                <a:avLst/>
              </a:prstGeom>
              <a:noFill/>
            </p:spPr>
            <p:txBody>
              <a:bodyPr wrap="square" rtlCol="0">
                <a:spAutoFit/>
              </a:bodyPr>
              <a:lstStyle/>
              <a:p>
                <a:pPr algn="ctr"/>
                <a:r>
                  <a:rPr lang="en-US" sz="1600">
                    <a:solidFill>
                      <a:schemeClr val="tx2"/>
                    </a:solidFill>
                  </a:rPr>
                  <a:t>240</a:t>
                </a:r>
              </a:p>
            </p:txBody>
          </p:sp>
          <p:sp>
            <p:nvSpPr>
              <p:cNvPr id="71" name="TextBox 70">
                <a:extLst>
                  <a:ext uri="{FF2B5EF4-FFF2-40B4-BE49-F238E27FC236}">
                    <a16:creationId xmlns:a16="http://schemas.microsoft.com/office/drawing/2014/main" id="{B4F76157-4173-5365-4653-9237170BCC4D}"/>
                  </a:ext>
                </a:extLst>
              </p:cNvPr>
              <p:cNvSpPr txBox="1"/>
              <p:nvPr/>
            </p:nvSpPr>
            <p:spPr>
              <a:xfrm>
                <a:off x="9662132" y="5511532"/>
                <a:ext cx="901151" cy="475133"/>
              </a:xfrm>
              <a:prstGeom prst="rect">
                <a:avLst/>
              </a:prstGeom>
              <a:noFill/>
            </p:spPr>
            <p:txBody>
              <a:bodyPr wrap="square" rtlCol="0">
                <a:spAutoFit/>
              </a:bodyPr>
              <a:lstStyle/>
              <a:p>
                <a:pPr algn="ctr"/>
                <a:r>
                  <a:rPr lang="en-US" sz="1600">
                    <a:solidFill>
                      <a:schemeClr val="tx2"/>
                    </a:solidFill>
                  </a:rPr>
                  <a:t>300</a:t>
                </a:r>
              </a:p>
            </p:txBody>
          </p:sp>
          <p:sp>
            <p:nvSpPr>
              <p:cNvPr id="72" name="TextBox 71">
                <a:extLst>
                  <a:ext uri="{FF2B5EF4-FFF2-40B4-BE49-F238E27FC236}">
                    <a16:creationId xmlns:a16="http://schemas.microsoft.com/office/drawing/2014/main" id="{1C22C98F-1B08-35B5-EBFA-18F87E12DCAD}"/>
                  </a:ext>
                </a:extLst>
              </p:cNvPr>
              <p:cNvSpPr txBox="1"/>
              <p:nvPr/>
            </p:nvSpPr>
            <p:spPr>
              <a:xfrm>
                <a:off x="5840839" y="5511532"/>
                <a:ext cx="901151" cy="475133"/>
              </a:xfrm>
              <a:prstGeom prst="rect">
                <a:avLst/>
              </a:prstGeom>
              <a:noFill/>
            </p:spPr>
            <p:txBody>
              <a:bodyPr wrap="square" rtlCol="0">
                <a:spAutoFit/>
              </a:bodyPr>
              <a:lstStyle/>
              <a:p>
                <a:pPr algn="ctr"/>
                <a:r>
                  <a:rPr lang="en-US" sz="1600">
                    <a:solidFill>
                      <a:schemeClr val="tx2"/>
                    </a:solidFill>
                  </a:rPr>
                  <a:t>60</a:t>
                </a:r>
              </a:p>
            </p:txBody>
          </p:sp>
          <p:sp>
            <p:nvSpPr>
              <p:cNvPr id="73" name="TextBox 72">
                <a:extLst>
                  <a:ext uri="{FF2B5EF4-FFF2-40B4-BE49-F238E27FC236}">
                    <a16:creationId xmlns:a16="http://schemas.microsoft.com/office/drawing/2014/main" id="{48336B0D-A1FF-DAA9-695E-CD1AB31AEFC4}"/>
                  </a:ext>
                </a:extLst>
              </p:cNvPr>
              <p:cNvSpPr txBox="1"/>
              <p:nvPr/>
            </p:nvSpPr>
            <p:spPr>
              <a:xfrm>
                <a:off x="10617457" y="5511532"/>
                <a:ext cx="901151" cy="475133"/>
              </a:xfrm>
              <a:prstGeom prst="rect">
                <a:avLst/>
              </a:prstGeom>
              <a:noFill/>
            </p:spPr>
            <p:txBody>
              <a:bodyPr wrap="square" rtlCol="0">
                <a:spAutoFit/>
              </a:bodyPr>
              <a:lstStyle/>
              <a:p>
                <a:pPr algn="ctr"/>
                <a:r>
                  <a:rPr lang="en-US" sz="1600">
                    <a:solidFill>
                      <a:schemeClr val="tx2"/>
                    </a:solidFill>
                  </a:rPr>
                  <a:t>360</a:t>
                </a:r>
              </a:p>
            </p:txBody>
          </p:sp>
          <p:sp>
            <p:nvSpPr>
              <p:cNvPr id="74" name="TextBox 73">
                <a:extLst>
                  <a:ext uri="{FF2B5EF4-FFF2-40B4-BE49-F238E27FC236}">
                    <a16:creationId xmlns:a16="http://schemas.microsoft.com/office/drawing/2014/main" id="{5AF12E91-BE83-4A74-F0E2-FF715A023955}"/>
                  </a:ext>
                </a:extLst>
              </p:cNvPr>
              <p:cNvSpPr txBox="1"/>
              <p:nvPr/>
            </p:nvSpPr>
            <p:spPr>
              <a:xfrm>
                <a:off x="4885516" y="5511532"/>
                <a:ext cx="901151" cy="475133"/>
              </a:xfrm>
              <a:prstGeom prst="rect">
                <a:avLst/>
              </a:prstGeom>
              <a:noFill/>
            </p:spPr>
            <p:txBody>
              <a:bodyPr wrap="square" rtlCol="0">
                <a:spAutoFit/>
              </a:bodyPr>
              <a:lstStyle/>
              <a:p>
                <a:pPr algn="ctr"/>
                <a:r>
                  <a:rPr lang="en-US" sz="1600">
                    <a:solidFill>
                      <a:schemeClr val="tx2"/>
                    </a:solidFill>
                  </a:rPr>
                  <a:t>0</a:t>
                </a:r>
              </a:p>
            </p:txBody>
          </p:sp>
          <p:sp>
            <p:nvSpPr>
              <p:cNvPr id="76" name="TextBox 75">
                <a:extLst>
                  <a:ext uri="{FF2B5EF4-FFF2-40B4-BE49-F238E27FC236}">
                    <a16:creationId xmlns:a16="http://schemas.microsoft.com/office/drawing/2014/main" id="{176A552A-1FE3-D225-AE7B-5D9DF21EB82F}"/>
                  </a:ext>
                </a:extLst>
              </p:cNvPr>
              <p:cNvSpPr txBox="1"/>
              <p:nvPr/>
            </p:nvSpPr>
            <p:spPr>
              <a:xfrm>
                <a:off x="4590313" y="2270457"/>
                <a:ext cx="736890" cy="475133"/>
              </a:xfrm>
              <a:prstGeom prst="rect">
                <a:avLst/>
              </a:prstGeom>
              <a:noFill/>
            </p:spPr>
            <p:txBody>
              <a:bodyPr wrap="square" rtlCol="0">
                <a:spAutoFit/>
              </a:bodyPr>
              <a:lstStyle/>
              <a:p>
                <a:pPr algn="r"/>
                <a:r>
                  <a:rPr lang="en-US" sz="1600">
                    <a:solidFill>
                      <a:schemeClr val="tx2"/>
                    </a:solidFill>
                  </a:rPr>
                  <a:t>20</a:t>
                </a:r>
              </a:p>
            </p:txBody>
          </p:sp>
          <p:sp>
            <p:nvSpPr>
              <p:cNvPr id="81" name="TextBox 80">
                <a:extLst>
                  <a:ext uri="{FF2B5EF4-FFF2-40B4-BE49-F238E27FC236}">
                    <a16:creationId xmlns:a16="http://schemas.microsoft.com/office/drawing/2014/main" id="{74F31351-C8FB-37D2-8F6D-A3B6D42C5A66}"/>
                  </a:ext>
                </a:extLst>
              </p:cNvPr>
              <p:cNvSpPr txBox="1"/>
              <p:nvPr/>
            </p:nvSpPr>
            <p:spPr>
              <a:xfrm>
                <a:off x="4590313" y="3021172"/>
                <a:ext cx="736890" cy="475133"/>
              </a:xfrm>
              <a:prstGeom prst="rect">
                <a:avLst/>
              </a:prstGeom>
              <a:noFill/>
            </p:spPr>
            <p:txBody>
              <a:bodyPr wrap="square" rtlCol="0">
                <a:spAutoFit/>
              </a:bodyPr>
              <a:lstStyle/>
              <a:p>
                <a:pPr algn="r"/>
                <a:r>
                  <a:rPr lang="en-US" sz="1600">
                    <a:solidFill>
                      <a:schemeClr val="tx2"/>
                    </a:solidFill>
                  </a:rPr>
                  <a:t>15</a:t>
                </a:r>
              </a:p>
            </p:txBody>
          </p:sp>
          <p:sp>
            <p:nvSpPr>
              <p:cNvPr id="86" name="TextBox 85">
                <a:extLst>
                  <a:ext uri="{FF2B5EF4-FFF2-40B4-BE49-F238E27FC236}">
                    <a16:creationId xmlns:a16="http://schemas.microsoft.com/office/drawing/2014/main" id="{AC49A5E2-4B6F-AC07-345F-705C0E2F2374}"/>
                  </a:ext>
                </a:extLst>
              </p:cNvPr>
              <p:cNvSpPr txBox="1"/>
              <p:nvPr/>
            </p:nvSpPr>
            <p:spPr>
              <a:xfrm>
                <a:off x="8420924" y="4691974"/>
                <a:ext cx="3319347" cy="820684"/>
              </a:xfrm>
              <a:prstGeom prst="rect">
                <a:avLst/>
              </a:prstGeom>
              <a:noFill/>
            </p:spPr>
            <p:txBody>
              <a:bodyPr wrap="square" rtlCol="0">
                <a:spAutoFit/>
              </a:bodyPr>
              <a:lstStyle/>
              <a:p>
                <a:pPr algn="ctr"/>
                <a:r>
                  <a:rPr lang="en-US" sz="1600">
                    <a:solidFill>
                      <a:schemeClr val="tx2"/>
                    </a:solidFill>
                  </a:rPr>
                  <a:t>Hazard ratio, 0.89 (95% CI 0.63-1.26)</a:t>
                </a:r>
              </a:p>
            </p:txBody>
          </p:sp>
          <p:sp>
            <p:nvSpPr>
              <p:cNvPr id="88" name="TextBox 87">
                <a:extLst>
                  <a:ext uri="{FF2B5EF4-FFF2-40B4-BE49-F238E27FC236}">
                    <a16:creationId xmlns:a16="http://schemas.microsoft.com/office/drawing/2014/main" id="{FFC90936-BD5F-762B-A5EC-BF8B4BA5735A}"/>
                  </a:ext>
                </a:extLst>
              </p:cNvPr>
              <p:cNvSpPr txBox="1"/>
              <p:nvPr/>
            </p:nvSpPr>
            <p:spPr>
              <a:xfrm>
                <a:off x="5995350" y="1553985"/>
                <a:ext cx="3821291" cy="820683"/>
              </a:xfrm>
              <a:prstGeom prst="rect">
                <a:avLst/>
              </a:prstGeom>
              <a:noFill/>
            </p:spPr>
            <p:txBody>
              <a:bodyPr wrap="square" rtlCol="0">
                <a:spAutoFit/>
              </a:bodyPr>
              <a:lstStyle/>
              <a:p>
                <a:r>
                  <a:rPr lang="en-US" sz="1600">
                    <a:solidFill>
                      <a:schemeClr val="tx2"/>
                    </a:solidFill>
                  </a:rPr>
                  <a:t>Low-sodium diet group</a:t>
                </a:r>
              </a:p>
              <a:p>
                <a:r>
                  <a:rPr lang="en-US" sz="1600">
                    <a:solidFill>
                      <a:schemeClr val="tx2"/>
                    </a:solidFill>
                  </a:rPr>
                  <a:t>Usual care group</a:t>
                </a:r>
              </a:p>
            </p:txBody>
          </p:sp>
        </p:grpSp>
        <p:sp>
          <p:nvSpPr>
            <p:cNvPr id="84" name="Freeform: Shape 83">
              <a:extLst>
                <a:ext uri="{FF2B5EF4-FFF2-40B4-BE49-F238E27FC236}">
                  <a16:creationId xmlns:a16="http://schemas.microsoft.com/office/drawing/2014/main" id="{AFD6EA0C-EB50-19F6-03E7-30EE6A8668CF}"/>
                </a:ext>
              </a:extLst>
            </p:cNvPr>
            <p:cNvSpPr/>
            <p:nvPr/>
          </p:nvSpPr>
          <p:spPr>
            <a:xfrm>
              <a:off x="13192125" y="3432175"/>
              <a:ext cx="3197225" cy="1851025"/>
            </a:xfrm>
            <a:custGeom>
              <a:avLst/>
              <a:gdLst>
                <a:gd name="connsiteX0" fmla="*/ 0 w 3197225"/>
                <a:gd name="connsiteY0" fmla="*/ 1851025 h 1851025"/>
                <a:gd name="connsiteX1" fmla="*/ 85725 w 3197225"/>
                <a:gd name="connsiteY1" fmla="*/ 1828800 h 1851025"/>
                <a:gd name="connsiteX2" fmla="*/ 98425 w 3197225"/>
                <a:gd name="connsiteY2" fmla="*/ 1778000 h 1851025"/>
                <a:gd name="connsiteX3" fmla="*/ 155575 w 3197225"/>
                <a:gd name="connsiteY3" fmla="*/ 1774825 h 1851025"/>
                <a:gd name="connsiteX4" fmla="*/ 158750 w 3197225"/>
                <a:gd name="connsiteY4" fmla="*/ 1752600 h 1851025"/>
                <a:gd name="connsiteX5" fmla="*/ 171450 w 3197225"/>
                <a:gd name="connsiteY5" fmla="*/ 1749425 h 1851025"/>
                <a:gd name="connsiteX6" fmla="*/ 177800 w 3197225"/>
                <a:gd name="connsiteY6" fmla="*/ 1720850 h 1851025"/>
                <a:gd name="connsiteX7" fmla="*/ 184150 w 3197225"/>
                <a:gd name="connsiteY7" fmla="*/ 1698625 h 1851025"/>
                <a:gd name="connsiteX8" fmla="*/ 219075 w 3197225"/>
                <a:gd name="connsiteY8" fmla="*/ 1695450 h 1851025"/>
                <a:gd name="connsiteX9" fmla="*/ 222250 w 3197225"/>
                <a:gd name="connsiteY9" fmla="*/ 1644650 h 1851025"/>
                <a:gd name="connsiteX10" fmla="*/ 266700 w 3197225"/>
                <a:gd name="connsiteY10" fmla="*/ 1644650 h 1851025"/>
                <a:gd name="connsiteX11" fmla="*/ 273050 w 3197225"/>
                <a:gd name="connsiteY11" fmla="*/ 1619250 h 1851025"/>
                <a:gd name="connsiteX12" fmla="*/ 330200 w 3197225"/>
                <a:gd name="connsiteY12" fmla="*/ 1616075 h 1851025"/>
                <a:gd name="connsiteX13" fmla="*/ 333375 w 3197225"/>
                <a:gd name="connsiteY13" fmla="*/ 1590675 h 1851025"/>
                <a:gd name="connsiteX14" fmla="*/ 365125 w 3197225"/>
                <a:gd name="connsiteY14" fmla="*/ 1587500 h 1851025"/>
                <a:gd name="connsiteX15" fmla="*/ 381000 w 3197225"/>
                <a:gd name="connsiteY15" fmla="*/ 1539875 h 1851025"/>
                <a:gd name="connsiteX16" fmla="*/ 403225 w 3197225"/>
                <a:gd name="connsiteY16" fmla="*/ 1536700 h 1851025"/>
                <a:gd name="connsiteX17" fmla="*/ 406400 w 3197225"/>
                <a:gd name="connsiteY17" fmla="*/ 1514475 h 1851025"/>
                <a:gd name="connsiteX18" fmla="*/ 425450 w 3197225"/>
                <a:gd name="connsiteY18" fmla="*/ 1511300 h 1851025"/>
                <a:gd name="connsiteX19" fmla="*/ 428625 w 3197225"/>
                <a:gd name="connsiteY19" fmla="*/ 1482725 h 1851025"/>
                <a:gd name="connsiteX20" fmla="*/ 463550 w 3197225"/>
                <a:gd name="connsiteY20" fmla="*/ 1482725 h 1851025"/>
                <a:gd name="connsiteX21" fmla="*/ 463550 w 3197225"/>
                <a:gd name="connsiteY21" fmla="*/ 1466850 h 1851025"/>
                <a:gd name="connsiteX22" fmla="*/ 530225 w 3197225"/>
                <a:gd name="connsiteY22" fmla="*/ 1466850 h 1851025"/>
                <a:gd name="connsiteX23" fmla="*/ 539750 w 3197225"/>
                <a:gd name="connsiteY23" fmla="*/ 1409700 h 1851025"/>
                <a:gd name="connsiteX24" fmla="*/ 593725 w 3197225"/>
                <a:gd name="connsiteY24" fmla="*/ 1409700 h 1851025"/>
                <a:gd name="connsiteX25" fmla="*/ 596900 w 3197225"/>
                <a:gd name="connsiteY25" fmla="*/ 1355725 h 1851025"/>
                <a:gd name="connsiteX26" fmla="*/ 622300 w 3197225"/>
                <a:gd name="connsiteY26" fmla="*/ 1308100 h 1851025"/>
                <a:gd name="connsiteX27" fmla="*/ 815975 w 3197225"/>
                <a:gd name="connsiteY27" fmla="*/ 1301750 h 1851025"/>
                <a:gd name="connsiteX28" fmla="*/ 819150 w 3197225"/>
                <a:gd name="connsiteY28" fmla="*/ 1279525 h 1851025"/>
                <a:gd name="connsiteX29" fmla="*/ 857250 w 3197225"/>
                <a:gd name="connsiteY29" fmla="*/ 1279525 h 1851025"/>
                <a:gd name="connsiteX30" fmla="*/ 882650 w 3197225"/>
                <a:gd name="connsiteY30" fmla="*/ 1196975 h 1851025"/>
                <a:gd name="connsiteX31" fmla="*/ 933450 w 3197225"/>
                <a:gd name="connsiteY31" fmla="*/ 1196975 h 1851025"/>
                <a:gd name="connsiteX32" fmla="*/ 939800 w 3197225"/>
                <a:gd name="connsiteY32" fmla="*/ 1174750 h 1851025"/>
                <a:gd name="connsiteX33" fmla="*/ 1012825 w 3197225"/>
                <a:gd name="connsiteY33" fmla="*/ 1171575 h 1851025"/>
                <a:gd name="connsiteX34" fmla="*/ 1016000 w 3197225"/>
                <a:gd name="connsiteY34" fmla="*/ 1143000 h 1851025"/>
                <a:gd name="connsiteX35" fmla="*/ 1073150 w 3197225"/>
                <a:gd name="connsiteY35" fmla="*/ 1146175 h 1851025"/>
                <a:gd name="connsiteX36" fmla="*/ 1076325 w 3197225"/>
                <a:gd name="connsiteY36" fmla="*/ 1117600 h 1851025"/>
                <a:gd name="connsiteX37" fmla="*/ 1098550 w 3197225"/>
                <a:gd name="connsiteY37" fmla="*/ 1117600 h 1851025"/>
                <a:gd name="connsiteX38" fmla="*/ 1098550 w 3197225"/>
                <a:gd name="connsiteY38" fmla="*/ 1101725 h 1851025"/>
                <a:gd name="connsiteX39" fmla="*/ 1133475 w 3197225"/>
                <a:gd name="connsiteY39" fmla="*/ 1095375 h 1851025"/>
                <a:gd name="connsiteX40" fmla="*/ 1136650 w 3197225"/>
                <a:gd name="connsiteY40" fmla="*/ 1073150 h 1851025"/>
                <a:gd name="connsiteX41" fmla="*/ 1162050 w 3197225"/>
                <a:gd name="connsiteY41" fmla="*/ 1073150 h 1851025"/>
                <a:gd name="connsiteX42" fmla="*/ 1165225 w 3197225"/>
                <a:gd name="connsiteY42" fmla="*/ 1019175 h 1851025"/>
                <a:gd name="connsiteX43" fmla="*/ 1187450 w 3197225"/>
                <a:gd name="connsiteY43" fmla="*/ 1019175 h 1851025"/>
                <a:gd name="connsiteX44" fmla="*/ 1187450 w 3197225"/>
                <a:gd name="connsiteY44" fmla="*/ 987425 h 1851025"/>
                <a:gd name="connsiteX45" fmla="*/ 1279525 w 3197225"/>
                <a:gd name="connsiteY45" fmla="*/ 984250 h 1851025"/>
                <a:gd name="connsiteX46" fmla="*/ 1282700 w 3197225"/>
                <a:gd name="connsiteY46" fmla="*/ 965200 h 1851025"/>
                <a:gd name="connsiteX47" fmla="*/ 1333500 w 3197225"/>
                <a:gd name="connsiteY47" fmla="*/ 962025 h 1851025"/>
                <a:gd name="connsiteX48" fmla="*/ 1336675 w 3197225"/>
                <a:gd name="connsiteY48" fmla="*/ 936625 h 1851025"/>
                <a:gd name="connsiteX49" fmla="*/ 1365250 w 3197225"/>
                <a:gd name="connsiteY49" fmla="*/ 933450 h 1851025"/>
                <a:gd name="connsiteX50" fmla="*/ 1368425 w 3197225"/>
                <a:gd name="connsiteY50" fmla="*/ 911225 h 1851025"/>
                <a:gd name="connsiteX51" fmla="*/ 1406525 w 3197225"/>
                <a:gd name="connsiteY51" fmla="*/ 911225 h 1851025"/>
                <a:gd name="connsiteX52" fmla="*/ 1409700 w 3197225"/>
                <a:gd name="connsiteY52" fmla="*/ 892175 h 1851025"/>
                <a:gd name="connsiteX53" fmla="*/ 1520825 w 3197225"/>
                <a:gd name="connsiteY53" fmla="*/ 889000 h 1851025"/>
                <a:gd name="connsiteX54" fmla="*/ 1520825 w 3197225"/>
                <a:gd name="connsiteY54" fmla="*/ 860425 h 1851025"/>
                <a:gd name="connsiteX55" fmla="*/ 1616075 w 3197225"/>
                <a:gd name="connsiteY55" fmla="*/ 863600 h 1851025"/>
                <a:gd name="connsiteX56" fmla="*/ 1619250 w 3197225"/>
                <a:gd name="connsiteY56" fmla="*/ 831850 h 1851025"/>
                <a:gd name="connsiteX57" fmla="*/ 1635125 w 3197225"/>
                <a:gd name="connsiteY57" fmla="*/ 831850 h 1851025"/>
                <a:gd name="connsiteX58" fmla="*/ 1651000 w 3197225"/>
                <a:gd name="connsiteY58" fmla="*/ 774700 h 1851025"/>
                <a:gd name="connsiteX59" fmla="*/ 1676400 w 3197225"/>
                <a:gd name="connsiteY59" fmla="*/ 774700 h 1851025"/>
                <a:gd name="connsiteX60" fmla="*/ 1679575 w 3197225"/>
                <a:gd name="connsiteY60" fmla="*/ 758825 h 1851025"/>
                <a:gd name="connsiteX61" fmla="*/ 1685925 w 3197225"/>
                <a:gd name="connsiteY61" fmla="*/ 758825 h 1851025"/>
                <a:gd name="connsiteX62" fmla="*/ 1695450 w 3197225"/>
                <a:gd name="connsiteY62" fmla="*/ 730250 h 1851025"/>
                <a:gd name="connsiteX63" fmla="*/ 1746250 w 3197225"/>
                <a:gd name="connsiteY63" fmla="*/ 727075 h 1851025"/>
                <a:gd name="connsiteX64" fmla="*/ 1752600 w 3197225"/>
                <a:gd name="connsiteY64" fmla="*/ 708025 h 1851025"/>
                <a:gd name="connsiteX65" fmla="*/ 1781175 w 3197225"/>
                <a:gd name="connsiteY65" fmla="*/ 701675 h 1851025"/>
                <a:gd name="connsiteX66" fmla="*/ 1781175 w 3197225"/>
                <a:gd name="connsiteY66" fmla="*/ 701675 h 1851025"/>
                <a:gd name="connsiteX67" fmla="*/ 1857375 w 3197225"/>
                <a:gd name="connsiteY67" fmla="*/ 676275 h 1851025"/>
                <a:gd name="connsiteX68" fmla="*/ 1866900 w 3197225"/>
                <a:gd name="connsiteY68" fmla="*/ 628650 h 1851025"/>
                <a:gd name="connsiteX69" fmla="*/ 1892300 w 3197225"/>
                <a:gd name="connsiteY69" fmla="*/ 625475 h 1851025"/>
                <a:gd name="connsiteX70" fmla="*/ 1898650 w 3197225"/>
                <a:gd name="connsiteY70" fmla="*/ 574675 h 1851025"/>
                <a:gd name="connsiteX71" fmla="*/ 1981200 w 3197225"/>
                <a:gd name="connsiteY71" fmla="*/ 571500 h 1851025"/>
                <a:gd name="connsiteX72" fmla="*/ 1987550 w 3197225"/>
                <a:gd name="connsiteY72" fmla="*/ 549275 h 1851025"/>
                <a:gd name="connsiteX73" fmla="*/ 2098675 w 3197225"/>
                <a:gd name="connsiteY73" fmla="*/ 539750 h 1851025"/>
                <a:gd name="connsiteX74" fmla="*/ 2098675 w 3197225"/>
                <a:gd name="connsiteY74" fmla="*/ 520700 h 1851025"/>
                <a:gd name="connsiteX75" fmla="*/ 2120900 w 3197225"/>
                <a:gd name="connsiteY75" fmla="*/ 517525 h 1851025"/>
                <a:gd name="connsiteX76" fmla="*/ 2155825 w 3197225"/>
                <a:gd name="connsiteY76" fmla="*/ 460375 h 1851025"/>
                <a:gd name="connsiteX77" fmla="*/ 2159000 w 3197225"/>
                <a:gd name="connsiteY77" fmla="*/ 431800 h 1851025"/>
                <a:gd name="connsiteX78" fmla="*/ 2247900 w 3197225"/>
                <a:gd name="connsiteY78" fmla="*/ 434975 h 1851025"/>
                <a:gd name="connsiteX79" fmla="*/ 2270125 w 3197225"/>
                <a:gd name="connsiteY79" fmla="*/ 390525 h 1851025"/>
                <a:gd name="connsiteX80" fmla="*/ 2374900 w 3197225"/>
                <a:gd name="connsiteY80" fmla="*/ 390525 h 1851025"/>
                <a:gd name="connsiteX81" fmla="*/ 2374900 w 3197225"/>
                <a:gd name="connsiteY81" fmla="*/ 365125 h 1851025"/>
                <a:gd name="connsiteX82" fmla="*/ 2387600 w 3197225"/>
                <a:gd name="connsiteY82" fmla="*/ 361950 h 1851025"/>
                <a:gd name="connsiteX83" fmla="*/ 2390775 w 3197225"/>
                <a:gd name="connsiteY83" fmla="*/ 336550 h 1851025"/>
                <a:gd name="connsiteX84" fmla="*/ 2451100 w 3197225"/>
                <a:gd name="connsiteY84" fmla="*/ 336550 h 1851025"/>
                <a:gd name="connsiteX85" fmla="*/ 2451100 w 3197225"/>
                <a:gd name="connsiteY85" fmla="*/ 307975 h 1851025"/>
                <a:gd name="connsiteX86" fmla="*/ 2647950 w 3197225"/>
                <a:gd name="connsiteY86" fmla="*/ 304800 h 1851025"/>
                <a:gd name="connsiteX87" fmla="*/ 2647950 w 3197225"/>
                <a:gd name="connsiteY87" fmla="*/ 257175 h 1851025"/>
                <a:gd name="connsiteX88" fmla="*/ 2673350 w 3197225"/>
                <a:gd name="connsiteY88" fmla="*/ 206375 h 1851025"/>
                <a:gd name="connsiteX89" fmla="*/ 2673350 w 3197225"/>
                <a:gd name="connsiteY89" fmla="*/ 165100 h 1851025"/>
                <a:gd name="connsiteX90" fmla="*/ 2889250 w 3197225"/>
                <a:gd name="connsiteY90" fmla="*/ 161925 h 1851025"/>
                <a:gd name="connsiteX91" fmla="*/ 2889250 w 3197225"/>
                <a:gd name="connsiteY91" fmla="*/ 136525 h 1851025"/>
                <a:gd name="connsiteX92" fmla="*/ 2921000 w 3197225"/>
                <a:gd name="connsiteY92" fmla="*/ 136525 h 1851025"/>
                <a:gd name="connsiteX93" fmla="*/ 2924175 w 3197225"/>
                <a:gd name="connsiteY93" fmla="*/ 114300 h 1851025"/>
                <a:gd name="connsiteX94" fmla="*/ 2965450 w 3197225"/>
                <a:gd name="connsiteY94" fmla="*/ 114300 h 1851025"/>
                <a:gd name="connsiteX95" fmla="*/ 2974975 w 3197225"/>
                <a:gd name="connsiteY95" fmla="*/ 57150 h 1851025"/>
                <a:gd name="connsiteX96" fmla="*/ 3108325 w 3197225"/>
                <a:gd name="connsiteY96" fmla="*/ 57150 h 1851025"/>
                <a:gd name="connsiteX97" fmla="*/ 3111500 w 3197225"/>
                <a:gd name="connsiteY97" fmla="*/ 31750 h 1851025"/>
                <a:gd name="connsiteX98" fmla="*/ 3152775 w 3197225"/>
                <a:gd name="connsiteY98" fmla="*/ 31750 h 1851025"/>
                <a:gd name="connsiteX99" fmla="*/ 3155950 w 3197225"/>
                <a:gd name="connsiteY99" fmla="*/ 0 h 1851025"/>
                <a:gd name="connsiteX100" fmla="*/ 3197225 w 3197225"/>
                <a:gd name="connsiteY100" fmla="*/ 0 h 1851025"/>
                <a:gd name="connsiteX0" fmla="*/ 0 w 3197225"/>
                <a:gd name="connsiteY0" fmla="*/ 1851025 h 1851025"/>
                <a:gd name="connsiteX1" fmla="*/ 25400 w 3197225"/>
                <a:gd name="connsiteY1" fmla="*/ 1844675 h 1851025"/>
                <a:gd name="connsiteX2" fmla="*/ 85725 w 3197225"/>
                <a:gd name="connsiteY2" fmla="*/ 1828800 h 1851025"/>
                <a:gd name="connsiteX3" fmla="*/ 98425 w 3197225"/>
                <a:gd name="connsiteY3" fmla="*/ 1778000 h 1851025"/>
                <a:gd name="connsiteX4" fmla="*/ 155575 w 3197225"/>
                <a:gd name="connsiteY4" fmla="*/ 1774825 h 1851025"/>
                <a:gd name="connsiteX5" fmla="*/ 158750 w 3197225"/>
                <a:gd name="connsiteY5" fmla="*/ 1752600 h 1851025"/>
                <a:gd name="connsiteX6" fmla="*/ 171450 w 3197225"/>
                <a:gd name="connsiteY6" fmla="*/ 1749425 h 1851025"/>
                <a:gd name="connsiteX7" fmla="*/ 177800 w 3197225"/>
                <a:gd name="connsiteY7" fmla="*/ 1720850 h 1851025"/>
                <a:gd name="connsiteX8" fmla="*/ 184150 w 3197225"/>
                <a:gd name="connsiteY8" fmla="*/ 1698625 h 1851025"/>
                <a:gd name="connsiteX9" fmla="*/ 219075 w 3197225"/>
                <a:gd name="connsiteY9" fmla="*/ 1695450 h 1851025"/>
                <a:gd name="connsiteX10" fmla="*/ 222250 w 3197225"/>
                <a:gd name="connsiteY10" fmla="*/ 1644650 h 1851025"/>
                <a:gd name="connsiteX11" fmla="*/ 266700 w 3197225"/>
                <a:gd name="connsiteY11" fmla="*/ 1644650 h 1851025"/>
                <a:gd name="connsiteX12" fmla="*/ 273050 w 3197225"/>
                <a:gd name="connsiteY12" fmla="*/ 1619250 h 1851025"/>
                <a:gd name="connsiteX13" fmla="*/ 330200 w 3197225"/>
                <a:gd name="connsiteY13" fmla="*/ 1616075 h 1851025"/>
                <a:gd name="connsiteX14" fmla="*/ 333375 w 3197225"/>
                <a:gd name="connsiteY14" fmla="*/ 1590675 h 1851025"/>
                <a:gd name="connsiteX15" fmla="*/ 365125 w 3197225"/>
                <a:gd name="connsiteY15" fmla="*/ 1587500 h 1851025"/>
                <a:gd name="connsiteX16" fmla="*/ 381000 w 3197225"/>
                <a:gd name="connsiteY16" fmla="*/ 1539875 h 1851025"/>
                <a:gd name="connsiteX17" fmla="*/ 403225 w 3197225"/>
                <a:gd name="connsiteY17" fmla="*/ 1536700 h 1851025"/>
                <a:gd name="connsiteX18" fmla="*/ 406400 w 3197225"/>
                <a:gd name="connsiteY18" fmla="*/ 1514475 h 1851025"/>
                <a:gd name="connsiteX19" fmla="*/ 425450 w 3197225"/>
                <a:gd name="connsiteY19" fmla="*/ 1511300 h 1851025"/>
                <a:gd name="connsiteX20" fmla="*/ 428625 w 3197225"/>
                <a:gd name="connsiteY20" fmla="*/ 1482725 h 1851025"/>
                <a:gd name="connsiteX21" fmla="*/ 463550 w 3197225"/>
                <a:gd name="connsiteY21" fmla="*/ 1482725 h 1851025"/>
                <a:gd name="connsiteX22" fmla="*/ 463550 w 3197225"/>
                <a:gd name="connsiteY22" fmla="*/ 1466850 h 1851025"/>
                <a:gd name="connsiteX23" fmla="*/ 530225 w 3197225"/>
                <a:gd name="connsiteY23" fmla="*/ 1466850 h 1851025"/>
                <a:gd name="connsiteX24" fmla="*/ 539750 w 3197225"/>
                <a:gd name="connsiteY24" fmla="*/ 1409700 h 1851025"/>
                <a:gd name="connsiteX25" fmla="*/ 593725 w 3197225"/>
                <a:gd name="connsiteY25" fmla="*/ 1409700 h 1851025"/>
                <a:gd name="connsiteX26" fmla="*/ 596900 w 3197225"/>
                <a:gd name="connsiteY26" fmla="*/ 1355725 h 1851025"/>
                <a:gd name="connsiteX27" fmla="*/ 622300 w 3197225"/>
                <a:gd name="connsiteY27" fmla="*/ 1308100 h 1851025"/>
                <a:gd name="connsiteX28" fmla="*/ 815975 w 3197225"/>
                <a:gd name="connsiteY28" fmla="*/ 1301750 h 1851025"/>
                <a:gd name="connsiteX29" fmla="*/ 819150 w 3197225"/>
                <a:gd name="connsiteY29" fmla="*/ 1279525 h 1851025"/>
                <a:gd name="connsiteX30" fmla="*/ 857250 w 3197225"/>
                <a:gd name="connsiteY30" fmla="*/ 1279525 h 1851025"/>
                <a:gd name="connsiteX31" fmla="*/ 882650 w 3197225"/>
                <a:gd name="connsiteY31" fmla="*/ 1196975 h 1851025"/>
                <a:gd name="connsiteX32" fmla="*/ 933450 w 3197225"/>
                <a:gd name="connsiteY32" fmla="*/ 1196975 h 1851025"/>
                <a:gd name="connsiteX33" fmla="*/ 939800 w 3197225"/>
                <a:gd name="connsiteY33" fmla="*/ 1174750 h 1851025"/>
                <a:gd name="connsiteX34" fmla="*/ 1012825 w 3197225"/>
                <a:gd name="connsiteY34" fmla="*/ 1171575 h 1851025"/>
                <a:gd name="connsiteX35" fmla="*/ 1016000 w 3197225"/>
                <a:gd name="connsiteY35" fmla="*/ 1143000 h 1851025"/>
                <a:gd name="connsiteX36" fmla="*/ 1073150 w 3197225"/>
                <a:gd name="connsiteY36" fmla="*/ 1146175 h 1851025"/>
                <a:gd name="connsiteX37" fmla="*/ 1076325 w 3197225"/>
                <a:gd name="connsiteY37" fmla="*/ 1117600 h 1851025"/>
                <a:gd name="connsiteX38" fmla="*/ 1098550 w 3197225"/>
                <a:gd name="connsiteY38" fmla="*/ 1117600 h 1851025"/>
                <a:gd name="connsiteX39" fmla="*/ 1098550 w 3197225"/>
                <a:gd name="connsiteY39" fmla="*/ 1101725 h 1851025"/>
                <a:gd name="connsiteX40" fmla="*/ 1133475 w 3197225"/>
                <a:gd name="connsiteY40" fmla="*/ 1095375 h 1851025"/>
                <a:gd name="connsiteX41" fmla="*/ 1136650 w 3197225"/>
                <a:gd name="connsiteY41" fmla="*/ 1073150 h 1851025"/>
                <a:gd name="connsiteX42" fmla="*/ 1162050 w 3197225"/>
                <a:gd name="connsiteY42" fmla="*/ 1073150 h 1851025"/>
                <a:gd name="connsiteX43" fmla="*/ 1165225 w 3197225"/>
                <a:gd name="connsiteY43" fmla="*/ 1019175 h 1851025"/>
                <a:gd name="connsiteX44" fmla="*/ 1187450 w 3197225"/>
                <a:gd name="connsiteY44" fmla="*/ 1019175 h 1851025"/>
                <a:gd name="connsiteX45" fmla="*/ 1187450 w 3197225"/>
                <a:gd name="connsiteY45" fmla="*/ 987425 h 1851025"/>
                <a:gd name="connsiteX46" fmla="*/ 1279525 w 3197225"/>
                <a:gd name="connsiteY46" fmla="*/ 984250 h 1851025"/>
                <a:gd name="connsiteX47" fmla="*/ 1282700 w 3197225"/>
                <a:gd name="connsiteY47" fmla="*/ 965200 h 1851025"/>
                <a:gd name="connsiteX48" fmla="*/ 1333500 w 3197225"/>
                <a:gd name="connsiteY48" fmla="*/ 962025 h 1851025"/>
                <a:gd name="connsiteX49" fmla="*/ 1336675 w 3197225"/>
                <a:gd name="connsiteY49" fmla="*/ 936625 h 1851025"/>
                <a:gd name="connsiteX50" fmla="*/ 1365250 w 3197225"/>
                <a:gd name="connsiteY50" fmla="*/ 933450 h 1851025"/>
                <a:gd name="connsiteX51" fmla="*/ 1368425 w 3197225"/>
                <a:gd name="connsiteY51" fmla="*/ 911225 h 1851025"/>
                <a:gd name="connsiteX52" fmla="*/ 1406525 w 3197225"/>
                <a:gd name="connsiteY52" fmla="*/ 911225 h 1851025"/>
                <a:gd name="connsiteX53" fmla="*/ 1409700 w 3197225"/>
                <a:gd name="connsiteY53" fmla="*/ 892175 h 1851025"/>
                <a:gd name="connsiteX54" fmla="*/ 1520825 w 3197225"/>
                <a:gd name="connsiteY54" fmla="*/ 889000 h 1851025"/>
                <a:gd name="connsiteX55" fmla="*/ 1520825 w 3197225"/>
                <a:gd name="connsiteY55" fmla="*/ 860425 h 1851025"/>
                <a:gd name="connsiteX56" fmla="*/ 1616075 w 3197225"/>
                <a:gd name="connsiteY56" fmla="*/ 863600 h 1851025"/>
                <a:gd name="connsiteX57" fmla="*/ 1619250 w 3197225"/>
                <a:gd name="connsiteY57" fmla="*/ 831850 h 1851025"/>
                <a:gd name="connsiteX58" fmla="*/ 1635125 w 3197225"/>
                <a:gd name="connsiteY58" fmla="*/ 831850 h 1851025"/>
                <a:gd name="connsiteX59" fmla="*/ 1651000 w 3197225"/>
                <a:gd name="connsiteY59" fmla="*/ 774700 h 1851025"/>
                <a:gd name="connsiteX60" fmla="*/ 1676400 w 3197225"/>
                <a:gd name="connsiteY60" fmla="*/ 774700 h 1851025"/>
                <a:gd name="connsiteX61" fmla="*/ 1679575 w 3197225"/>
                <a:gd name="connsiteY61" fmla="*/ 758825 h 1851025"/>
                <a:gd name="connsiteX62" fmla="*/ 1685925 w 3197225"/>
                <a:gd name="connsiteY62" fmla="*/ 758825 h 1851025"/>
                <a:gd name="connsiteX63" fmla="*/ 1695450 w 3197225"/>
                <a:gd name="connsiteY63" fmla="*/ 730250 h 1851025"/>
                <a:gd name="connsiteX64" fmla="*/ 1746250 w 3197225"/>
                <a:gd name="connsiteY64" fmla="*/ 727075 h 1851025"/>
                <a:gd name="connsiteX65" fmla="*/ 1752600 w 3197225"/>
                <a:gd name="connsiteY65" fmla="*/ 708025 h 1851025"/>
                <a:gd name="connsiteX66" fmla="*/ 1781175 w 3197225"/>
                <a:gd name="connsiteY66" fmla="*/ 701675 h 1851025"/>
                <a:gd name="connsiteX67" fmla="*/ 1781175 w 3197225"/>
                <a:gd name="connsiteY67" fmla="*/ 701675 h 1851025"/>
                <a:gd name="connsiteX68" fmla="*/ 1857375 w 3197225"/>
                <a:gd name="connsiteY68" fmla="*/ 676275 h 1851025"/>
                <a:gd name="connsiteX69" fmla="*/ 1866900 w 3197225"/>
                <a:gd name="connsiteY69" fmla="*/ 628650 h 1851025"/>
                <a:gd name="connsiteX70" fmla="*/ 1892300 w 3197225"/>
                <a:gd name="connsiteY70" fmla="*/ 625475 h 1851025"/>
                <a:gd name="connsiteX71" fmla="*/ 1898650 w 3197225"/>
                <a:gd name="connsiteY71" fmla="*/ 574675 h 1851025"/>
                <a:gd name="connsiteX72" fmla="*/ 1981200 w 3197225"/>
                <a:gd name="connsiteY72" fmla="*/ 571500 h 1851025"/>
                <a:gd name="connsiteX73" fmla="*/ 1987550 w 3197225"/>
                <a:gd name="connsiteY73" fmla="*/ 549275 h 1851025"/>
                <a:gd name="connsiteX74" fmla="*/ 2098675 w 3197225"/>
                <a:gd name="connsiteY74" fmla="*/ 539750 h 1851025"/>
                <a:gd name="connsiteX75" fmla="*/ 2098675 w 3197225"/>
                <a:gd name="connsiteY75" fmla="*/ 520700 h 1851025"/>
                <a:gd name="connsiteX76" fmla="*/ 2120900 w 3197225"/>
                <a:gd name="connsiteY76" fmla="*/ 517525 h 1851025"/>
                <a:gd name="connsiteX77" fmla="*/ 2155825 w 3197225"/>
                <a:gd name="connsiteY77" fmla="*/ 460375 h 1851025"/>
                <a:gd name="connsiteX78" fmla="*/ 2159000 w 3197225"/>
                <a:gd name="connsiteY78" fmla="*/ 431800 h 1851025"/>
                <a:gd name="connsiteX79" fmla="*/ 2247900 w 3197225"/>
                <a:gd name="connsiteY79" fmla="*/ 434975 h 1851025"/>
                <a:gd name="connsiteX80" fmla="*/ 2270125 w 3197225"/>
                <a:gd name="connsiteY80" fmla="*/ 390525 h 1851025"/>
                <a:gd name="connsiteX81" fmla="*/ 2374900 w 3197225"/>
                <a:gd name="connsiteY81" fmla="*/ 390525 h 1851025"/>
                <a:gd name="connsiteX82" fmla="*/ 2374900 w 3197225"/>
                <a:gd name="connsiteY82" fmla="*/ 365125 h 1851025"/>
                <a:gd name="connsiteX83" fmla="*/ 2387600 w 3197225"/>
                <a:gd name="connsiteY83" fmla="*/ 361950 h 1851025"/>
                <a:gd name="connsiteX84" fmla="*/ 2390775 w 3197225"/>
                <a:gd name="connsiteY84" fmla="*/ 336550 h 1851025"/>
                <a:gd name="connsiteX85" fmla="*/ 2451100 w 3197225"/>
                <a:gd name="connsiteY85" fmla="*/ 336550 h 1851025"/>
                <a:gd name="connsiteX86" fmla="*/ 2451100 w 3197225"/>
                <a:gd name="connsiteY86" fmla="*/ 307975 h 1851025"/>
                <a:gd name="connsiteX87" fmla="*/ 2647950 w 3197225"/>
                <a:gd name="connsiteY87" fmla="*/ 304800 h 1851025"/>
                <a:gd name="connsiteX88" fmla="*/ 2647950 w 3197225"/>
                <a:gd name="connsiteY88" fmla="*/ 257175 h 1851025"/>
                <a:gd name="connsiteX89" fmla="*/ 2673350 w 3197225"/>
                <a:gd name="connsiteY89" fmla="*/ 206375 h 1851025"/>
                <a:gd name="connsiteX90" fmla="*/ 2673350 w 3197225"/>
                <a:gd name="connsiteY90" fmla="*/ 165100 h 1851025"/>
                <a:gd name="connsiteX91" fmla="*/ 2889250 w 3197225"/>
                <a:gd name="connsiteY91" fmla="*/ 161925 h 1851025"/>
                <a:gd name="connsiteX92" fmla="*/ 2889250 w 3197225"/>
                <a:gd name="connsiteY92" fmla="*/ 136525 h 1851025"/>
                <a:gd name="connsiteX93" fmla="*/ 2921000 w 3197225"/>
                <a:gd name="connsiteY93" fmla="*/ 136525 h 1851025"/>
                <a:gd name="connsiteX94" fmla="*/ 2924175 w 3197225"/>
                <a:gd name="connsiteY94" fmla="*/ 114300 h 1851025"/>
                <a:gd name="connsiteX95" fmla="*/ 2965450 w 3197225"/>
                <a:gd name="connsiteY95" fmla="*/ 114300 h 1851025"/>
                <a:gd name="connsiteX96" fmla="*/ 2974975 w 3197225"/>
                <a:gd name="connsiteY96" fmla="*/ 57150 h 1851025"/>
                <a:gd name="connsiteX97" fmla="*/ 3108325 w 3197225"/>
                <a:gd name="connsiteY97" fmla="*/ 57150 h 1851025"/>
                <a:gd name="connsiteX98" fmla="*/ 3111500 w 3197225"/>
                <a:gd name="connsiteY98" fmla="*/ 31750 h 1851025"/>
                <a:gd name="connsiteX99" fmla="*/ 3152775 w 3197225"/>
                <a:gd name="connsiteY99" fmla="*/ 31750 h 1851025"/>
                <a:gd name="connsiteX100" fmla="*/ 3155950 w 3197225"/>
                <a:gd name="connsiteY100" fmla="*/ 0 h 1851025"/>
                <a:gd name="connsiteX101" fmla="*/ 3197225 w 3197225"/>
                <a:gd name="connsiteY101" fmla="*/ 0 h 1851025"/>
                <a:gd name="connsiteX0" fmla="*/ 0 w 3197225"/>
                <a:gd name="connsiteY0" fmla="*/ 1851025 h 1851025"/>
                <a:gd name="connsiteX1" fmla="*/ 22225 w 3197225"/>
                <a:gd name="connsiteY1" fmla="*/ 1825625 h 1851025"/>
                <a:gd name="connsiteX2" fmla="*/ 85725 w 3197225"/>
                <a:gd name="connsiteY2" fmla="*/ 1828800 h 1851025"/>
                <a:gd name="connsiteX3" fmla="*/ 98425 w 3197225"/>
                <a:gd name="connsiteY3" fmla="*/ 1778000 h 1851025"/>
                <a:gd name="connsiteX4" fmla="*/ 155575 w 3197225"/>
                <a:gd name="connsiteY4" fmla="*/ 1774825 h 1851025"/>
                <a:gd name="connsiteX5" fmla="*/ 158750 w 3197225"/>
                <a:gd name="connsiteY5" fmla="*/ 1752600 h 1851025"/>
                <a:gd name="connsiteX6" fmla="*/ 171450 w 3197225"/>
                <a:gd name="connsiteY6" fmla="*/ 1749425 h 1851025"/>
                <a:gd name="connsiteX7" fmla="*/ 177800 w 3197225"/>
                <a:gd name="connsiteY7" fmla="*/ 1720850 h 1851025"/>
                <a:gd name="connsiteX8" fmla="*/ 184150 w 3197225"/>
                <a:gd name="connsiteY8" fmla="*/ 1698625 h 1851025"/>
                <a:gd name="connsiteX9" fmla="*/ 219075 w 3197225"/>
                <a:gd name="connsiteY9" fmla="*/ 1695450 h 1851025"/>
                <a:gd name="connsiteX10" fmla="*/ 222250 w 3197225"/>
                <a:gd name="connsiteY10" fmla="*/ 1644650 h 1851025"/>
                <a:gd name="connsiteX11" fmla="*/ 266700 w 3197225"/>
                <a:gd name="connsiteY11" fmla="*/ 1644650 h 1851025"/>
                <a:gd name="connsiteX12" fmla="*/ 273050 w 3197225"/>
                <a:gd name="connsiteY12" fmla="*/ 1619250 h 1851025"/>
                <a:gd name="connsiteX13" fmla="*/ 330200 w 3197225"/>
                <a:gd name="connsiteY13" fmla="*/ 1616075 h 1851025"/>
                <a:gd name="connsiteX14" fmla="*/ 333375 w 3197225"/>
                <a:gd name="connsiteY14" fmla="*/ 1590675 h 1851025"/>
                <a:gd name="connsiteX15" fmla="*/ 365125 w 3197225"/>
                <a:gd name="connsiteY15" fmla="*/ 1587500 h 1851025"/>
                <a:gd name="connsiteX16" fmla="*/ 381000 w 3197225"/>
                <a:gd name="connsiteY16" fmla="*/ 1539875 h 1851025"/>
                <a:gd name="connsiteX17" fmla="*/ 403225 w 3197225"/>
                <a:gd name="connsiteY17" fmla="*/ 1536700 h 1851025"/>
                <a:gd name="connsiteX18" fmla="*/ 406400 w 3197225"/>
                <a:gd name="connsiteY18" fmla="*/ 1514475 h 1851025"/>
                <a:gd name="connsiteX19" fmla="*/ 425450 w 3197225"/>
                <a:gd name="connsiteY19" fmla="*/ 1511300 h 1851025"/>
                <a:gd name="connsiteX20" fmla="*/ 428625 w 3197225"/>
                <a:gd name="connsiteY20" fmla="*/ 1482725 h 1851025"/>
                <a:gd name="connsiteX21" fmla="*/ 463550 w 3197225"/>
                <a:gd name="connsiteY21" fmla="*/ 1482725 h 1851025"/>
                <a:gd name="connsiteX22" fmla="*/ 463550 w 3197225"/>
                <a:gd name="connsiteY22" fmla="*/ 1466850 h 1851025"/>
                <a:gd name="connsiteX23" fmla="*/ 530225 w 3197225"/>
                <a:gd name="connsiteY23" fmla="*/ 1466850 h 1851025"/>
                <a:gd name="connsiteX24" fmla="*/ 539750 w 3197225"/>
                <a:gd name="connsiteY24" fmla="*/ 1409700 h 1851025"/>
                <a:gd name="connsiteX25" fmla="*/ 593725 w 3197225"/>
                <a:gd name="connsiteY25" fmla="*/ 1409700 h 1851025"/>
                <a:gd name="connsiteX26" fmla="*/ 596900 w 3197225"/>
                <a:gd name="connsiteY26" fmla="*/ 1355725 h 1851025"/>
                <a:gd name="connsiteX27" fmla="*/ 622300 w 3197225"/>
                <a:gd name="connsiteY27" fmla="*/ 1308100 h 1851025"/>
                <a:gd name="connsiteX28" fmla="*/ 815975 w 3197225"/>
                <a:gd name="connsiteY28" fmla="*/ 1301750 h 1851025"/>
                <a:gd name="connsiteX29" fmla="*/ 819150 w 3197225"/>
                <a:gd name="connsiteY29" fmla="*/ 1279525 h 1851025"/>
                <a:gd name="connsiteX30" fmla="*/ 857250 w 3197225"/>
                <a:gd name="connsiteY30" fmla="*/ 1279525 h 1851025"/>
                <a:gd name="connsiteX31" fmla="*/ 882650 w 3197225"/>
                <a:gd name="connsiteY31" fmla="*/ 1196975 h 1851025"/>
                <a:gd name="connsiteX32" fmla="*/ 933450 w 3197225"/>
                <a:gd name="connsiteY32" fmla="*/ 1196975 h 1851025"/>
                <a:gd name="connsiteX33" fmla="*/ 939800 w 3197225"/>
                <a:gd name="connsiteY33" fmla="*/ 1174750 h 1851025"/>
                <a:gd name="connsiteX34" fmla="*/ 1012825 w 3197225"/>
                <a:gd name="connsiteY34" fmla="*/ 1171575 h 1851025"/>
                <a:gd name="connsiteX35" fmla="*/ 1016000 w 3197225"/>
                <a:gd name="connsiteY35" fmla="*/ 1143000 h 1851025"/>
                <a:gd name="connsiteX36" fmla="*/ 1073150 w 3197225"/>
                <a:gd name="connsiteY36" fmla="*/ 1146175 h 1851025"/>
                <a:gd name="connsiteX37" fmla="*/ 1076325 w 3197225"/>
                <a:gd name="connsiteY37" fmla="*/ 1117600 h 1851025"/>
                <a:gd name="connsiteX38" fmla="*/ 1098550 w 3197225"/>
                <a:gd name="connsiteY38" fmla="*/ 1117600 h 1851025"/>
                <a:gd name="connsiteX39" fmla="*/ 1098550 w 3197225"/>
                <a:gd name="connsiteY39" fmla="*/ 1101725 h 1851025"/>
                <a:gd name="connsiteX40" fmla="*/ 1133475 w 3197225"/>
                <a:gd name="connsiteY40" fmla="*/ 1095375 h 1851025"/>
                <a:gd name="connsiteX41" fmla="*/ 1136650 w 3197225"/>
                <a:gd name="connsiteY41" fmla="*/ 1073150 h 1851025"/>
                <a:gd name="connsiteX42" fmla="*/ 1162050 w 3197225"/>
                <a:gd name="connsiteY42" fmla="*/ 1073150 h 1851025"/>
                <a:gd name="connsiteX43" fmla="*/ 1165225 w 3197225"/>
                <a:gd name="connsiteY43" fmla="*/ 1019175 h 1851025"/>
                <a:gd name="connsiteX44" fmla="*/ 1187450 w 3197225"/>
                <a:gd name="connsiteY44" fmla="*/ 1019175 h 1851025"/>
                <a:gd name="connsiteX45" fmla="*/ 1187450 w 3197225"/>
                <a:gd name="connsiteY45" fmla="*/ 987425 h 1851025"/>
                <a:gd name="connsiteX46" fmla="*/ 1279525 w 3197225"/>
                <a:gd name="connsiteY46" fmla="*/ 984250 h 1851025"/>
                <a:gd name="connsiteX47" fmla="*/ 1282700 w 3197225"/>
                <a:gd name="connsiteY47" fmla="*/ 965200 h 1851025"/>
                <a:gd name="connsiteX48" fmla="*/ 1333500 w 3197225"/>
                <a:gd name="connsiteY48" fmla="*/ 962025 h 1851025"/>
                <a:gd name="connsiteX49" fmla="*/ 1336675 w 3197225"/>
                <a:gd name="connsiteY49" fmla="*/ 936625 h 1851025"/>
                <a:gd name="connsiteX50" fmla="*/ 1365250 w 3197225"/>
                <a:gd name="connsiteY50" fmla="*/ 933450 h 1851025"/>
                <a:gd name="connsiteX51" fmla="*/ 1368425 w 3197225"/>
                <a:gd name="connsiteY51" fmla="*/ 911225 h 1851025"/>
                <a:gd name="connsiteX52" fmla="*/ 1406525 w 3197225"/>
                <a:gd name="connsiteY52" fmla="*/ 911225 h 1851025"/>
                <a:gd name="connsiteX53" fmla="*/ 1409700 w 3197225"/>
                <a:gd name="connsiteY53" fmla="*/ 892175 h 1851025"/>
                <a:gd name="connsiteX54" fmla="*/ 1520825 w 3197225"/>
                <a:gd name="connsiteY54" fmla="*/ 889000 h 1851025"/>
                <a:gd name="connsiteX55" fmla="*/ 1520825 w 3197225"/>
                <a:gd name="connsiteY55" fmla="*/ 860425 h 1851025"/>
                <a:gd name="connsiteX56" fmla="*/ 1616075 w 3197225"/>
                <a:gd name="connsiteY56" fmla="*/ 863600 h 1851025"/>
                <a:gd name="connsiteX57" fmla="*/ 1619250 w 3197225"/>
                <a:gd name="connsiteY57" fmla="*/ 831850 h 1851025"/>
                <a:gd name="connsiteX58" fmla="*/ 1635125 w 3197225"/>
                <a:gd name="connsiteY58" fmla="*/ 831850 h 1851025"/>
                <a:gd name="connsiteX59" fmla="*/ 1651000 w 3197225"/>
                <a:gd name="connsiteY59" fmla="*/ 774700 h 1851025"/>
                <a:gd name="connsiteX60" fmla="*/ 1676400 w 3197225"/>
                <a:gd name="connsiteY60" fmla="*/ 774700 h 1851025"/>
                <a:gd name="connsiteX61" fmla="*/ 1679575 w 3197225"/>
                <a:gd name="connsiteY61" fmla="*/ 758825 h 1851025"/>
                <a:gd name="connsiteX62" fmla="*/ 1685925 w 3197225"/>
                <a:gd name="connsiteY62" fmla="*/ 758825 h 1851025"/>
                <a:gd name="connsiteX63" fmla="*/ 1695450 w 3197225"/>
                <a:gd name="connsiteY63" fmla="*/ 730250 h 1851025"/>
                <a:gd name="connsiteX64" fmla="*/ 1746250 w 3197225"/>
                <a:gd name="connsiteY64" fmla="*/ 727075 h 1851025"/>
                <a:gd name="connsiteX65" fmla="*/ 1752600 w 3197225"/>
                <a:gd name="connsiteY65" fmla="*/ 708025 h 1851025"/>
                <a:gd name="connsiteX66" fmla="*/ 1781175 w 3197225"/>
                <a:gd name="connsiteY66" fmla="*/ 701675 h 1851025"/>
                <a:gd name="connsiteX67" fmla="*/ 1781175 w 3197225"/>
                <a:gd name="connsiteY67" fmla="*/ 701675 h 1851025"/>
                <a:gd name="connsiteX68" fmla="*/ 1857375 w 3197225"/>
                <a:gd name="connsiteY68" fmla="*/ 676275 h 1851025"/>
                <a:gd name="connsiteX69" fmla="*/ 1866900 w 3197225"/>
                <a:gd name="connsiteY69" fmla="*/ 628650 h 1851025"/>
                <a:gd name="connsiteX70" fmla="*/ 1892300 w 3197225"/>
                <a:gd name="connsiteY70" fmla="*/ 625475 h 1851025"/>
                <a:gd name="connsiteX71" fmla="*/ 1898650 w 3197225"/>
                <a:gd name="connsiteY71" fmla="*/ 574675 h 1851025"/>
                <a:gd name="connsiteX72" fmla="*/ 1981200 w 3197225"/>
                <a:gd name="connsiteY72" fmla="*/ 571500 h 1851025"/>
                <a:gd name="connsiteX73" fmla="*/ 1987550 w 3197225"/>
                <a:gd name="connsiteY73" fmla="*/ 549275 h 1851025"/>
                <a:gd name="connsiteX74" fmla="*/ 2098675 w 3197225"/>
                <a:gd name="connsiteY74" fmla="*/ 539750 h 1851025"/>
                <a:gd name="connsiteX75" fmla="*/ 2098675 w 3197225"/>
                <a:gd name="connsiteY75" fmla="*/ 520700 h 1851025"/>
                <a:gd name="connsiteX76" fmla="*/ 2120900 w 3197225"/>
                <a:gd name="connsiteY76" fmla="*/ 517525 h 1851025"/>
                <a:gd name="connsiteX77" fmla="*/ 2155825 w 3197225"/>
                <a:gd name="connsiteY77" fmla="*/ 460375 h 1851025"/>
                <a:gd name="connsiteX78" fmla="*/ 2159000 w 3197225"/>
                <a:gd name="connsiteY78" fmla="*/ 431800 h 1851025"/>
                <a:gd name="connsiteX79" fmla="*/ 2247900 w 3197225"/>
                <a:gd name="connsiteY79" fmla="*/ 434975 h 1851025"/>
                <a:gd name="connsiteX80" fmla="*/ 2270125 w 3197225"/>
                <a:gd name="connsiteY80" fmla="*/ 390525 h 1851025"/>
                <a:gd name="connsiteX81" fmla="*/ 2374900 w 3197225"/>
                <a:gd name="connsiteY81" fmla="*/ 390525 h 1851025"/>
                <a:gd name="connsiteX82" fmla="*/ 2374900 w 3197225"/>
                <a:gd name="connsiteY82" fmla="*/ 365125 h 1851025"/>
                <a:gd name="connsiteX83" fmla="*/ 2387600 w 3197225"/>
                <a:gd name="connsiteY83" fmla="*/ 361950 h 1851025"/>
                <a:gd name="connsiteX84" fmla="*/ 2390775 w 3197225"/>
                <a:gd name="connsiteY84" fmla="*/ 336550 h 1851025"/>
                <a:gd name="connsiteX85" fmla="*/ 2451100 w 3197225"/>
                <a:gd name="connsiteY85" fmla="*/ 336550 h 1851025"/>
                <a:gd name="connsiteX86" fmla="*/ 2451100 w 3197225"/>
                <a:gd name="connsiteY86" fmla="*/ 307975 h 1851025"/>
                <a:gd name="connsiteX87" fmla="*/ 2647950 w 3197225"/>
                <a:gd name="connsiteY87" fmla="*/ 304800 h 1851025"/>
                <a:gd name="connsiteX88" fmla="*/ 2647950 w 3197225"/>
                <a:gd name="connsiteY88" fmla="*/ 257175 h 1851025"/>
                <a:gd name="connsiteX89" fmla="*/ 2673350 w 3197225"/>
                <a:gd name="connsiteY89" fmla="*/ 206375 h 1851025"/>
                <a:gd name="connsiteX90" fmla="*/ 2673350 w 3197225"/>
                <a:gd name="connsiteY90" fmla="*/ 165100 h 1851025"/>
                <a:gd name="connsiteX91" fmla="*/ 2889250 w 3197225"/>
                <a:gd name="connsiteY91" fmla="*/ 161925 h 1851025"/>
                <a:gd name="connsiteX92" fmla="*/ 2889250 w 3197225"/>
                <a:gd name="connsiteY92" fmla="*/ 136525 h 1851025"/>
                <a:gd name="connsiteX93" fmla="*/ 2921000 w 3197225"/>
                <a:gd name="connsiteY93" fmla="*/ 136525 h 1851025"/>
                <a:gd name="connsiteX94" fmla="*/ 2924175 w 3197225"/>
                <a:gd name="connsiteY94" fmla="*/ 114300 h 1851025"/>
                <a:gd name="connsiteX95" fmla="*/ 2965450 w 3197225"/>
                <a:gd name="connsiteY95" fmla="*/ 114300 h 1851025"/>
                <a:gd name="connsiteX96" fmla="*/ 2974975 w 3197225"/>
                <a:gd name="connsiteY96" fmla="*/ 57150 h 1851025"/>
                <a:gd name="connsiteX97" fmla="*/ 3108325 w 3197225"/>
                <a:gd name="connsiteY97" fmla="*/ 57150 h 1851025"/>
                <a:gd name="connsiteX98" fmla="*/ 3111500 w 3197225"/>
                <a:gd name="connsiteY98" fmla="*/ 31750 h 1851025"/>
                <a:gd name="connsiteX99" fmla="*/ 3152775 w 3197225"/>
                <a:gd name="connsiteY99" fmla="*/ 31750 h 1851025"/>
                <a:gd name="connsiteX100" fmla="*/ 3155950 w 3197225"/>
                <a:gd name="connsiteY100" fmla="*/ 0 h 1851025"/>
                <a:gd name="connsiteX101" fmla="*/ 3197225 w 3197225"/>
                <a:gd name="connsiteY101" fmla="*/ 0 h 185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197225" h="1851025">
                  <a:moveTo>
                    <a:pt x="0" y="1851025"/>
                  </a:moveTo>
                  <a:lnTo>
                    <a:pt x="22225" y="1825625"/>
                  </a:lnTo>
                  <a:lnTo>
                    <a:pt x="85725" y="1828800"/>
                  </a:lnTo>
                  <a:lnTo>
                    <a:pt x="98425" y="1778000"/>
                  </a:lnTo>
                  <a:lnTo>
                    <a:pt x="155575" y="1774825"/>
                  </a:lnTo>
                  <a:lnTo>
                    <a:pt x="158750" y="1752600"/>
                  </a:lnTo>
                  <a:lnTo>
                    <a:pt x="171450" y="1749425"/>
                  </a:lnTo>
                  <a:lnTo>
                    <a:pt x="177800" y="1720850"/>
                  </a:lnTo>
                  <a:lnTo>
                    <a:pt x="184150" y="1698625"/>
                  </a:lnTo>
                  <a:lnTo>
                    <a:pt x="219075" y="1695450"/>
                  </a:lnTo>
                  <a:lnTo>
                    <a:pt x="222250" y="1644650"/>
                  </a:lnTo>
                  <a:lnTo>
                    <a:pt x="266700" y="1644650"/>
                  </a:lnTo>
                  <a:lnTo>
                    <a:pt x="273050" y="1619250"/>
                  </a:lnTo>
                  <a:lnTo>
                    <a:pt x="330200" y="1616075"/>
                  </a:lnTo>
                  <a:lnTo>
                    <a:pt x="333375" y="1590675"/>
                  </a:lnTo>
                  <a:lnTo>
                    <a:pt x="365125" y="1587500"/>
                  </a:lnTo>
                  <a:lnTo>
                    <a:pt x="381000" y="1539875"/>
                  </a:lnTo>
                  <a:lnTo>
                    <a:pt x="403225" y="1536700"/>
                  </a:lnTo>
                  <a:lnTo>
                    <a:pt x="406400" y="1514475"/>
                  </a:lnTo>
                  <a:lnTo>
                    <a:pt x="425450" y="1511300"/>
                  </a:lnTo>
                  <a:lnTo>
                    <a:pt x="428625" y="1482725"/>
                  </a:lnTo>
                  <a:lnTo>
                    <a:pt x="463550" y="1482725"/>
                  </a:lnTo>
                  <a:lnTo>
                    <a:pt x="463550" y="1466850"/>
                  </a:lnTo>
                  <a:lnTo>
                    <a:pt x="530225" y="1466850"/>
                  </a:lnTo>
                  <a:lnTo>
                    <a:pt x="539750" y="1409700"/>
                  </a:lnTo>
                  <a:lnTo>
                    <a:pt x="593725" y="1409700"/>
                  </a:lnTo>
                  <a:lnTo>
                    <a:pt x="596900" y="1355725"/>
                  </a:lnTo>
                  <a:lnTo>
                    <a:pt x="622300" y="1308100"/>
                  </a:lnTo>
                  <a:lnTo>
                    <a:pt x="815975" y="1301750"/>
                  </a:lnTo>
                  <a:lnTo>
                    <a:pt x="819150" y="1279525"/>
                  </a:lnTo>
                  <a:lnTo>
                    <a:pt x="857250" y="1279525"/>
                  </a:lnTo>
                  <a:lnTo>
                    <a:pt x="882650" y="1196975"/>
                  </a:lnTo>
                  <a:lnTo>
                    <a:pt x="933450" y="1196975"/>
                  </a:lnTo>
                  <a:lnTo>
                    <a:pt x="939800" y="1174750"/>
                  </a:lnTo>
                  <a:lnTo>
                    <a:pt x="1012825" y="1171575"/>
                  </a:lnTo>
                  <a:lnTo>
                    <a:pt x="1016000" y="1143000"/>
                  </a:lnTo>
                  <a:lnTo>
                    <a:pt x="1073150" y="1146175"/>
                  </a:lnTo>
                  <a:lnTo>
                    <a:pt x="1076325" y="1117600"/>
                  </a:lnTo>
                  <a:lnTo>
                    <a:pt x="1098550" y="1117600"/>
                  </a:lnTo>
                  <a:lnTo>
                    <a:pt x="1098550" y="1101725"/>
                  </a:lnTo>
                  <a:lnTo>
                    <a:pt x="1133475" y="1095375"/>
                  </a:lnTo>
                  <a:lnTo>
                    <a:pt x="1136650" y="1073150"/>
                  </a:lnTo>
                  <a:lnTo>
                    <a:pt x="1162050" y="1073150"/>
                  </a:lnTo>
                  <a:lnTo>
                    <a:pt x="1165225" y="1019175"/>
                  </a:lnTo>
                  <a:lnTo>
                    <a:pt x="1187450" y="1019175"/>
                  </a:lnTo>
                  <a:lnTo>
                    <a:pt x="1187450" y="987425"/>
                  </a:lnTo>
                  <a:lnTo>
                    <a:pt x="1279525" y="984250"/>
                  </a:lnTo>
                  <a:lnTo>
                    <a:pt x="1282700" y="965200"/>
                  </a:lnTo>
                  <a:lnTo>
                    <a:pt x="1333500" y="962025"/>
                  </a:lnTo>
                  <a:lnTo>
                    <a:pt x="1336675" y="936625"/>
                  </a:lnTo>
                  <a:lnTo>
                    <a:pt x="1365250" y="933450"/>
                  </a:lnTo>
                  <a:lnTo>
                    <a:pt x="1368425" y="911225"/>
                  </a:lnTo>
                  <a:lnTo>
                    <a:pt x="1406525" y="911225"/>
                  </a:lnTo>
                  <a:lnTo>
                    <a:pt x="1409700" y="892175"/>
                  </a:lnTo>
                  <a:lnTo>
                    <a:pt x="1520825" y="889000"/>
                  </a:lnTo>
                  <a:lnTo>
                    <a:pt x="1520825" y="860425"/>
                  </a:lnTo>
                  <a:lnTo>
                    <a:pt x="1616075" y="863600"/>
                  </a:lnTo>
                  <a:lnTo>
                    <a:pt x="1619250" y="831850"/>
                  </a:lnTo>
                  <a:lnTo>
                    <a:pt x="1635125" y="831850"/>
                  </a:lnTo>
                  <a:lnTo>
                    <a:pt x="1651000" y="774700"/>
                  </a:lnTo>
                  <a:lnTo>
                    <a:pt x="1676400" y="774700"/>
                  </a:lnTo>
                  <a:lnTo>
                    <a:pt x="1679575" y="758825"/>
                  </a:lnTo>
                  <a:lnTo>
                    <a:pt x="1685925" y="758825"/>
                  </a:lnTo>
                  <a:lnTo>
                    <a:pt x="1695450" y="730250"/>
                  </a:lnTo>
                  <a:lnTo>
                    <a:pt x="1746250" y="727075"/>
                  </a:lnTo>
                  <a:lnTo>
                    <a:pt x="1752600" y="708025"/>
                  </a:lnTo>
                  <a:lnTo>
                    <a:pt x="1781175" y="701675"/>
                  </a:lnTo>
                  <a:lnTo>
                    <a:pt x="1781175" y="701675"/>
                  </a:lnTo>
                  <a:lnTo>
                    <a:pt x="1857375" y="676275"/>
                  </a:lnTo>
                  <a:lnTo>
                    <a:pt x="1866900" y="628650"/>
                  </a:lnTo>
                  <a:lnTo>
                    <a:pt x="1892300" y="625475"/>
                  </a:lnTo>
                  <a:lnTo>
                    <a:pt x="1898650" y="574675"/>
                  </a:lnTo>
                  <a:lnTo>
                    <a:pt x="1981200" y="571500"/>
                  </a:lnTo>
                  <a:lnTo>
                    <a:pt x="1987550" y="549275"/>
                  </a:lnTo>
                  <a:lnTo>
                    <a:pt x="2098675" y="539750"/>
                  </a:lnTo>
                  <a:lnTo>
                    <a:pt x="2098675" y="520700"/>
                  </a:lnTo>
                  <a:lnTo>
                    <a:pt x="2120900" y="517525"/>
                  </a:lnTo>
                  <a:lnTo>
                    <a:pt x="2155825" y="460375"/>
                  </a:lnTo>
                  <a:lnTo>
                    <a:pt x="2159000" y="431800"/>
                  </a:lnTo>
                  <a:lnTo>
                    <a:pt x="2247900" y="434975"/>
                  </a:lnTo>
                  <a:lnTo>
                    <a:pt x="2270125" y="390525"/>
                  </a:lnTo>
                  <a:lnTo>
                    <a:pt x="2374900" y="390525"/>
                  </a:lnTo>
                  <a:lnTo>
                    <a:pt x="2374900" y="365125"/>
                  </a:lnTo>
                  <a:lnTo>
                    <a:pt x="2387600" y="361950"/>
                  </a:lnTo>
                  <a:lnTo>
                    <a:pt x="2390775" y="336550"/>
                  </a:lnTo>
                  <a:lnTo>
                    <a:pt x="2451100" y="336550"/>
                  </a:lnTo>
                  <a:lnTo>
                    <a:pt x="2451100" y="307975"/>
                  </a:lnTo>
                  <a:lnTo>
                    <a:pt x="2647950" y="304800"/>
                  </a:lnTo>
                  <a:lnTo>
                    <a:pt x="2647950" y="257175"/>
                  </a:lnTo>
                  <a:lnTo>
                    <a:pt x="2673350" y="206375"/>
                  </a:lnTo>
                  <a:lnTo>
                    <a:pt x="2673350" y="165100"/>
                  </a:lnTo>
                  <a:lnTo>
                    <a:pt x="2889250" y="161925"/>
                  </a:lnTo>
                  <a:lnTo>
                    <a:pt x="2889250" y="136525"/>
                  </a:lnTo>
                  <a:lnTo>
                    <a:pt x="2921000" y="136525"/>
                  </a:lnTo>
                  <a:lnTo>
                    <a:pt x="2924175" y="114300"/>
                  </a:lnTo>
                  <a:lnTo>
                    <a:pt x="2965450" y="114300"/>
                  </a:lnTo>
                  <a:lnTo>
                    <a:pt x="2974975" y="57150"/>
                  </a:lnTo>
                  <a:lnTo>
                    <a:pt x="3108325" y="57150"/>
                  </a:lnTo>
                  <a:lnTo>
                    <a:pt x="3111500" y="31750"/>
                  </a:lnTo>
                  <a:lnTo>
                    <a:pt x="3152775" y="31750"/>
                  </a:lnTo>
                  <a:lnTo>
                    <a:pt x="3155950" y="0"/>
                  </a:lnTo>
                  <a:lnTo>
                    <a:pt x="3197225" y="0"/>
                  </a:lnTo>
                </a:path>
              </a:pathLst>
            </a:custGeom>
            <a:noFill/>
            <a:ln w="254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Freeform: Shape 84">
              <a:extLst>
                <a:ext uri="{FF2B5EF4-FFF2-40B4-BE49-F238E27FC236}">
                  <a16:creationId xmlns:a16="http://schemas.microsoft.com/office/drawing/2014/main" id="{38D764E4-CD70-B638-DEF0-22FF8028CAA0}"/>
                </a:ext>
              </a:extLst>
            </p:cNvPr>
            <p:cNvSpPr/>
            <p:nvPr/>
          </p:nvSpPr>
          <p:spPr>
            <a:xfrm>
              <a:off x="13201650" y="3613150"/>
              <a:ext cx="3184525" cy="1673225"/>
            </a:xfrm>
            <a:custGeom>
              <a:avLst/>
              <a:gdLst>
                <a:gd name="connsiteX0" fmla="*/ 0 w 3184525"/>
                <a:gd name="connsiteY0" fmla="*/ 1673225 h 1673225"/>
                <a:gd name="connsiteX1" fmla="*/ 9525 w 3184525"/>
                <a:gd name="connsiteY1" fmla="*/ 1616075 h 1673225"/>
                <a:gd name="connsiteX2" fmla="*/ 127000 w 3184525"/>
                <a:gd name="connsiteY2" fmla="*/ 1616075 h 1673225"/>
                <a:gd name="connsiteX3" fmla="*/ 136525 w 3184525"/>
                <a:gd name="connsiteY3" fmla="*/ 1527175 h 1673225"/>
                <a:gd name="connsiteX4" fmla="*/ 238125 w 3184525"/>
                <a:gd name="connsiteY4" fmla="*/ 1533525 h 1673225"/>
                <a:gd name="connsiteX5" fmla="*/ 244475 w 3184525"/>
                <a:gd name="connsiteY5" fmla="*/ 1504950 h 1673225"/>
                <a:gd name="connsiteX6" fmla="*/ 279400 w 3184525"/>
                <a:gd name="connsiteY6" fmla="*/ 1504950 h 1673225"/>
                <a:gd name="connsiteX7" fmla="*/ 292100 w 3184525"/>
                <a:gd name="connsiteY7" fmla="*/ 1450975 h 1673225"/>
                <a:gd name="connsiteX8" fmla="*/ 374650 w 3184525"/>
                <a:gd name="connsiteY8" fmla="*/ 1447800 h 1673225"/>
                <a:gd name="connsiteX9" fmla="*/ 374650 w 3184525"/>
                <a:gd name="connsiteY9" fmla="*/ 1428750 h 1673225"/>
                <a:gd name="connsiteX10" fmla="*/ 444500 w 3184525"/>
                <a:gd name="connsiteY10" fmla="*/ 1422400 h 1673225"/>
                <a:gd name="connsiteX11" fmla="*/ 469900 w 3184525"/>
                <a:gd name="connsiteY11" fmla="*/ 1377950 h 1673225"/>
                <a:gd name="connsiteX12" fmla="*/ 504825 w 3184525"/>
                <a:gd name="connsiteY12" fmla="*/ 1365250 h 1673225"/>
                <a:gd name="connsiteX13" fmla="*/ 508000 w 3184525"/>
                <a:gd name="connsiteY13" fmla="*/ 1323975 h 1673225"/>
                <a:gd name="connsiteX14" fmla="*/ 527050 w 3184525"/>
                <a:gd name="connsiteY14" fmla="*/ 1263650 h 1673225"/>
                <a:gd name="connsiteX15" fmla="*/ 555625 w 3184525"/>
                <a:gd name="connsiteY15" fmla="*/ 1263650 h 1673225"/>
                <a:gd name="connsiteX16" fmla="*/ 555625 w 3184525"/>
                <a:gd name="connsiteY16" fmla="*/ 1263650 h 1673225"/>
                <a:gd name="connsiteX17" fmla="*/ 577850 w 3184525"/>
                <a:gd name="connsiteY17" fmla="*/ 1238250 h 1673225"/>
                <a:gd name="connsiteX18" fmla="*/ 596900 w 3184525"/>
                <a:gd name="connsiteY18" fmla="*/ 1203325 h 1673225"/>
                <a:gd name="connsiteX19" fmla="*/ 609600 w 3184525"/>
                <a:gd name="connsiteY19" fmla="*/ 1127125 h 1673225"/>
                <a:gd name="connsiteX20" fmla="*/ 704850 w 3184525"/>
                <a:gd name="connsiteY20" fmla="*/ 1117600 h 1673225"/>
                <a:gd name="connsiteX21" fmla="*/ 704850 w 3184525"/>
                <a:gd name="connsiteY21" fmla="*/ 1101725 h 1673225"/>
                <a:gd name="connsiteX22" fmla="*/ 723900 w 3184525"/>
                <a:gd name="connsiteY22" fmla="*/ 1095375 h 1673225"/>
                <a:gd name="connsiteX23" fmla="*/ 723900 w 3184525"/>
                <a:gd name="connsiteY23" fmla="*/ 1044575 h 1673225"/>
                <a:gd name="connsiteX24" fmla="*/ 793750 w 3184525"/>
                <a:gd name="connsiteY24" fmla="*/ 1041400 h 1673225"/>
                <a:gd name="connsiteX25" fmla="*/ 800100 w 3184525"/>
                <a:gd name="connsiteY25" fmla="*/ 1016000 h 1673225"/>
                <a:gd name="connsiteX26" fmla="*/ 825500 w 3184525"/>
                <a:gd name="connsiteY26" fmla="*/ 1012825 h 1673225"/>
                <a:gd name="connsiteX27" fmla="*/ 828675 w 3184525"/>
                <a:gd name="connsiteY27" fmla="*/ 987425 h 1673225"/>
                <a:gd name="connsiteX28" fmla="*/ 841375 w 3184525"/>
                <a:gd name="connsiteY28" fmla="*/ 987425 h 1673225"/>
                <a:gd name="connsiteX29" fmla="*/ 850900 w 3184525"/>
                <a:gd name="connsiteY29" fmla="*/ 958850 h 1673225"/>
                <a:gd name="connsiteX30" fmla="*/ 920750 w 3184525"/>
                <a:gd name="connsiteY30" fmla="*/ 958850 h 1673225"/>
                <a:gd name="connsiteX31" fmla="*/ 927100 w 3184525"/>
                <a:gd name="connsiteY31" fmla="*/ 914400 h 1673225"/>
                <a:gd name="connsiteX32" fmla="*/ 1050925 w 3184525"/>
                <a:gd name="connsiteY32" fmla="*/ 914400 h 1673225"/>
                <a:gd name="connsiteX33" fmla="*/ 1054100 w 3184525"/>
                <a:gd name="connsiteY33" fmla="*/ 889000 h 1673225"/>
                <a:gd name="connsiteX34" fmla="*/ 1098550 w 3184525"/>
                <a:gd name="connsiteY34" fmla="*/ 885825 h 1673225"/>
                <a:gd name="connsiteX35" fmla="*/ 1101725 w 3184525"/>
                <a:gd name="connsiteY35" fmla="*/ 844550 h 1673225"/>
                <a:gd name="connsiteX36" fmla="*/ 1181100 w 3184525"/>
                <a:gd name="connsiteY36" fmla="*/ 850900 h 1673225"/>
                <a:gd name="connsiteX37" fmla="*/ 1196975 w 3184525"/>
                <a:gd name="connsiteY37" fmla="*/ 790575 h 1673225"/>
                <a:gd name="connsiteX38" fmla="*/ 1454150 w 3184525"/>
                <a:gd name="connsiteY38" fmla="*/ 796925 h 1673225"/>
                <a:gd name="connsiteX39" fmla="*/ 1457325 w 3184525"/>
                <a:gd name="connsiteY39" fmla="*/ 777875 h 1673225"/>
                <a:gd name="connsiteX40" fmla="*/ 1482725 w 3184525"/>
                <a:gd name="connsiteY40" fmla="*/ 774700 h 1673225"/>
                <a:gd name="connsiteX41" fmla="*/ 1511300 w 3184525"/>
                <a:gd name="connsiteY41" fmla="*/ 717550 h 1673225"/>
                <a:gd name="connsiteX42" fmla="*/ 1558925 w 3184525"/>
                <a:gd name="connsiteY42" fmla="*/ 717550 h 1673225"/>
                <a:gd name="connsiteX43" fmla="*/ 1562100 w 3184525"/>
                <a:gd name="connsiteY43" fmla="*/ 698500 h 1673225"/>
                <a:gd name="connsiteX44" fmla="*/ 1593850 w 3184525"/>
                <a:gd name="connsiteY44" fmla="*/ 698500 h 1673225"/>
                <a:gd name="connsiteX45" fmla="*/ 1603375 w 3184525"/>
                <a:gd name="connsiteY45" fmla="*/ 660400 h 1673225"/>
                <a:gd name="connsiteX46" fmla="*/ 1685925 w 3184525"/>
                <a:gd name="connsiteY46" fmla="*/ 660400 h 1673225"/>
                <a:gd name="connsiteX47" fmla="*/ 1685925 w 3184525"/>
                <a:gd name="connsiteY47" fmla="*/ 628650 h 1673225"/>
                <a:gd name="connsiteX48" fmla="*/ 1974850 w 3184525"/>
                <a:gd name="connsiteY48" fmla="*/ 625475 h 1673225"/>
                <a:gd name="connsiteX49" fmla="*/ 1990725 w 3184525"/>
                <a:gd name="connsiteY49" fmla="*/ 577850 h 1673225"/>
                <a:gd name="connsiteX50" fmla="*/ 2009775 w 3184525"/>
                <a:gd name="connsiteY50" fmla="*/ 577850 h 1673225"/>
                <a:gd name="connsiteX51" fmla="*/ 2012950 w 3184525"/>
                <a:gd name="connsiteY51" fmla="*/ 549275 h 1673225"/>
                <a:gd name="connsiteX52" fmla="*/ 2044700 w 3184525"/>
                <a:gd name="connsiteY52" fmla="*/ 549275 h 1673225"/>
                <a:gd name="connsiteX53" fmla="*/ 2047875 w 3184525"/>
                <a:gd name="connsiteY53" fmla="*/ 523875 h 1673225"/>
                <a:gd name="connsiteX54" fmla="*/ 2155825 w 3184525"/>
                <a:gd name="connsiteY54" fmla="*/ 523875 h 1673225"/>
                <a:gd name="connsiteX55" fmla="*/ 2159000 w 3184525"/>
                <a:gd name="connsiteY55" fmla="*/ 498475 h 1673225"/>
                <a:gd name="connsiteX56" fmla="*/ 2301875 w 3184525"/>
                <a:gd name="connsiteY56" fmla="*/ 498475 h 1673225"/>
                <a:gd name="connsiteX57" fmla="*/ 2301875 w 3184525"/>
                <a:gd name="connsiteY57" fmla="*/ 463550 h 1673225"/>
                <a:gd name="connsiteX58" fmla="*/ 2324100 w 3184525"/>
                <a:gd name="connsiteY58" fmla="*/ 434975 h 1673225"/>
                <a:gd name="connsiteX59" fmla="*/ 2362200 w 3184525"/>
                <a:gd name="connsiteY59" fmla="*/ 434975 h 1673225"/>
                <a:gd name="connsiteX60" fmla="*/ 2381250 w 3184525"/>
                <a:gd name="connsiteY60" fmla="*/ 384175 h 1673225"/>
                <a:gd name="connsiteX61" fmla="*/ 2447925 w 3184525"/>
                <a:gd name="connsiteY61" fmla="*/ 377825 h 1673225"/>
                <a:gd name="connsiteX62" fmla="*/ 2451100 w 3184525"/>
                <a:gd name="connsiteY62" fmla="*/ 346075 h 1673225"/>
                <a:gd name="connsiteX63" fmla="*/ 2540000 w 3184525"/>
                <a:gd name="connsiteY63" fmla="*/ 342900 h 1673225"/>
                <a:gd name="connsiteX64" fmla="*/ 2543175 w 3184525"/>
                <a:gd name="connsiteY64" fmla="*/ 317500 h 1673225"/>
                <a:gd name="connsiteX65" fmla="*/ 2651125 w 3184525"/>
                <a:gd name="connsiteY65" fmla="*/ 314325 h 1673225"/>
                <a:gd name="connsiteX66" fmla="*/ 2676525 w 3184525"/>
                <a:gd name="connsiteY66" fmla="*/ 231775 h 1673225"/>
                <a:gd name="connsiteX67" fmla="*/ 2701925 w 3184525"/>
                <a:gd name="connsiteY67" fmla="*/ 231775 h 1673225"/>
                <a:gd name="connsiteX68" fmla="*/ 2705100 w 3184525"/>
                <a:gd name="connsiteY68" fmla="*/ 203200 h 1673225"/>
                <a:gd name="connsiteX69" fmla="*/ 2755900 w 3184525"/>
                <a:gd name="connsiteY69" fmla="*/ 203200 h 1673225"/>
                <a:gd name="connsiteX70" fmla="*/ 2759075 w 3184525"/>
                <a:gd name="connsiteY70" fmla="*/ 174625 h 1673225"/>
                <a:gd name="connsiteX71" fmla="*/ 2828925 w 3184525"/>
                <a:gd name="connsiteY71" fmla="*/ 177800 h 1673225"/>
                <a:gd name="connsiteX72" fmla="*/ 2828925 w 3184525"/>
                <a:gd name="connsiteY72" fmla="*/ 114300 h 1673225"/>
                <a:gd name="connsiteX73" fmla="*/ 2886075 w 3184525"/>
                <a:gd name="connsiteY73" fmla="*/ 114300 h 1673225"/>
                <a:gd name="connsiteX74" fmla="*/ 2895600 w 3184525"/>
                <a:gd name="connsiteY74" fmla="*/ 82550 h 1673225"/>
                <a:gd name="connsiteX75" fmla="*/ 2981325 w 3184525"/>
                <a:gd name="connsiteY75" fmla="*/ 82550 h 1673225"/>
                <a:gd name="connsiteX76" fmla="*/ 2981325 w 3184525"/>
                <a:gd name="connsiteY76" fmla="*/ 63500 h 1673225"/>
                <a:gd name="connsiteX77" fmla="*/ 3016250 w 3184525"/>
                <a:gd name="connsiteY77" fmla="*/ 60325 h 1673225"/>
                <a:gd name="connsiteX78" fmla="*/ 3019425 w 3184525"/>
                <a:gd name="connsiteY78" fmla="*/ 38100 h 1673225"/>
                <a:gd name="connsiteX79" fmla="*/ 3168650 w 3184525"/>
                <a:gd name="connsiteY79" fmla="*/ 31750 h 1673225"/>
                <a:gd name="connsiteX80" fmla="*/ 3171825 w 3184525"/>
                <a:gd name="connsiteY80" fmla="*/ 6350 h 1673225"/>
                <a:gd name="connsiteX81" fmla="*/ 3184525 w 3184525"/>
                <a:gd name="connsiteY81" fmla="*/ 0 h 167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3184525" h="1673225">
                  <a:moveTo>
                    <a:pt x="0" y="1673225"/>
                  </a:moveTo>
                  <a:lnTo>
                    <a:pt x="9525" y="1616075"/>
                  </a:lnTo>
                  <a:lnTo>
                    <a:pt x="127000" y="1616075"/>
                  </a:lnTo>
                  <a:lnTo>
                    <a:pt x="136525" y="1527175"/>
                  </a:lnTo>
                  <a:lnTo>
                    <a:pt x="238125" y="1533525"/>
                  </a:lnTo>
                  <a:lnTo>
                    <a:pt x="244475" y="1504950"/>
                  </a:lnTo>
                  <a:lnTo>
                    <a:pt x="279400" y="1504950"/>
                  </a:lnTo>
                  <a:lnTo>
                    <a:pt x="292100" y="1450975"/>
                  </a:lnTo>
                  <a:lnTo>
                    <a:pt x="374650" y="1447800"/>
                  </a:lnTo>
                  <a:lnTo>
                    <a:pt x="374650" y="1428750"/>
                  </a:lnTo>
                  <a:lnTo>
                    <a:pt x="444500" y="1422400"/>
                  </a:lnTo>
                  <a:lnTo>
                    <a:pt x="469900" y="1377950"/>
                  </a:lnTo>
                  <a:lnTo>
                    <a:pt x="504825" y="1365250"/>
                  </a:lnTo>
                  <a:lnTo>
                    <a:pt x="508000" y="1323975"/>
                  </a:lnTo>
                  <a:lnTo>
                    <a:pt x="527050" y="1263650"/>
                  </a:lnTo>
                  <a:lnTo>
                    <a:pt x="555625" y="1263650"/>
                  </a:lnTo>
                  <a:lnTo>
                    <a:pt x="555625" y="1263650"/>
                  </a:lnTo>
                  <a:lnTo>
                    <a:pt x="577850" y="1238250"/>
                  </a:lnTo>
                  <a:lnTo>
                    <a:pt x="596900" y="1203325"/>
                  </a:lnTo>
                  <a:lnTo>
                    <a:pt x="609600" y="1127125"/>
                  </a:lnTo>
                  <a:lnTo>
                    <a:pt x="704850" y="1117600"/>
                  </a:lnTo>
                  <a:lnTo>
                    <a:pt x="704850" y="1101725"/>
                  </a:lnTo>
                  <a:lnTo>
                    <a:pt x="723900" y="1095375"/>
                  </a:lnTo>
                  <a:lnTo>
                    <a:pt x="723900" y="1044575"/>
                  </a:lnTo>
                  <a:lnTo>
                    <a:pt x="793750" y="1041400"/>
                  </a:lnTo>
                  <a:lnTo>
                    <a:pt x="800100" y="1016000"/>
                  </a:lnTo>
                  <a:lnTo>
                    <a:pt x="825500" y="1012825"/>
                  </a:lnTo>
                  <a:lnTo>
                    <a:pt x="828675" y="987425"/>
                  </a:lnTo>
                  <a:lnTo>
                    <a:pt x="841375" y="987425"/>
                  </a:lnTo>
                  <a:lnTo>
                    <a:pt x="850900" y="958850"/>
                  </a:lnTo>
                  <a:lnTo>
                    <a:pt x="920750" y="958850"/>
                  </a:lnTo>
                  <a:lnTo>
                    <a:pt x="927100" y="914400"/>
                  </a:lnTo>
                  <a:lnTo>
                    <a:pt x="1050925" y="914400"/>
                  </a:lnTo>
                  <a:lnTo>
                    <a:pt x="1054100" y="889000"/>
                  </a:lnTo>
                  <a:lnTo>
                    <a:pt x="1098550" y="885825"/>
                  </a:lnTo>
                  <a:lnTo>
                    <a:pt x="1101725" y="844550"/>
                  </a:lnTo>
                  <a:lnTo>
                    <a:pt x="1181100" y="850900"/>
                  </a:lnTo>
                  <a:lnTo>
                    <a:pt x="1196975" y="790575"/>
                  </a:lnTo>
                  <a:lnTo>
                    <a:pt x="1454150" y="796925"/>
                  </a:lnTo>
                  <a:lnTo>
                    <a:pt x="1457325" y="777875"/>
                  </a:lnTo>
                  <a:lnTo>
                    <a:pt x="1482725" y="774700"/>
                  </a:lnTo>
                  <a:lnTo>
                    <a:pt x="1511300" y="717550"/>
                  </a:lnTo>
                  <a:lnTo>
                    <a:pt x="1558925" y="717550"/>
                  </a:lnTo>
                  <a:lnTo>
                    <a:pt x="1562100" y="698500"/>
                  </a:lnTo>
                  <a:lnTo>
                    <a:pt x="1593850" y="698500"/>
                  </a:lnTo>
                  <a:lnTo>
                    <a:pt x="1603375" y="660400"/>
                  </a:lnTo>
                  <a:lnTo>
                    <a:pt x="1685925" y="660400"/>
                  </a:lnTo>
                  <a:lnTo>
                    <a:pt x="1685925" y="628650"/>
                  </a:lnTo>
                  <a:lnTo>
                    <a:pt x="1974850" y="625475"/>
                  </a:lnTo>
                  <a:lnTo>
                    <a:pt x="1990725" y="577850"/>
                  </a:lnTo>
                  <a:lnTo>
                    <a:pt x="2009775" y="577850"/>
                  </a:lnTo>
                  <a:lnTo>
                    <a:pt x="2012950" y="549275"/>
                  </a:lnTo>
                  <a:lnTo>
                    <a:pt x="2044700" y="549275"/>
                  </a:lnTo>
                  <a:lnTo>
                    <a:pt x="2047875" y="523875"/>
                  </a:lnTo>
                  <a:lnTo>
                    <a:pt x="2155825" y="523875"/>
                  </a:lnTo>
                  <a:lnTo>
                    <a:pt x="2159000" y="498475"/>
                  </a:lnTo>
                  <a:lnTo>
                    <a:pt x="2301875" y="498475"/>
                  </a:lnTo>
                  <a:lnTo>
                    <a:pt x="2301875" y="463550"/>
                  </a:lnTo>
                  <a:lnTo>
                    <a:pt x="2324100" y="434975"/>
                  </a:lnTo>
                  <a:lnTo>
                    <a:pt x="2362200" y="434975"/>
                  </a:lnTo>
                  <a:lnTo>
                    <a:pt x="2381250" y="384175"/>
                  </a:lnTo>
                  <a:lnTo>
                    <a:pt x="2447925" y="377825"/>
                  </a:lnTo>
                  <a:lnTo>
                    <a:pt x="2451100" y="346075"/>
                  </a:lnTo>
                  <a:lnTo>
                    <a:pt x="2540000" y="342900"/>
                  </a:lnTo>
                  <a:lnTo>
                    <a:pt x="2543175" y="317500"/>
                  </a:lnTo>
                  <a:lnTo>
                    <a:pt x="2651125" y="314325"/>
                  </a:lnTo>
                  <a:lnTo>
                    <a:pt x="2676525" y="231775"/>
                  </a:lnTo>
                  <a:lnTo>
                    <a:pt x="2701925" y="231775"/>
                  </a:lnTo>
                  <a:lnTo>
                    <a:pt x="2705100" y="203200"/>
                  </a:lnTo>
                  <a:lnTo>
                    <a:pt x="2755900" y="203200"/>
                  </a:lnTo>
                  <a:lnTo>
                    <a:pt x="2759075" y="174625"/>
                  </a:lnTo>
                  <a:lnTo>
                    <a:pt x="2828925" y="177800"/>
                  </a:lnTo>
                  <a:lnTo>
                    <a:pt x="2828925" y="114300"/>
                  </a:lnTo>
                  <a:lnTo>
                    <a:pt x="2886075" y="114300"/>
                  </a:lnTo>
                  <a:lnTo>
                    <a:pt x="2895600" y="82550"/>
                  </a:lnTo>
                  <a:lnTo>
                    <a:pt x="2981325" y="82550"/>
                  </a:lnTo>
                  <a:lnTo>
                    <a:pt x="2981325" y="63500"/>
                  </a:lnTo>
                  <a:lnTo>
                    <a:pt x="3016250" y="60325"/>
                  </a:lnTo>
                  <a:lnTo>
                    <a:pt x="3019425" y="38100"/>
                  </a:lnTo>
                  <a:lnTo>
                    <a:pt x="3168650" y="31750"/>
                  </a:lnTo>
                  <a:lnTo>
                    <a:pt x="3171825" y="6350"/>
                  </a:lnTo>
                  <a:lnTo>
                    <a:pt x="3184525" y="0"/>
                  </a:lnTo>
                </a:path>
              </a:pathLst>
            </a:custGeom>
            <a:noFill/>
            <a:ln w="254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2" name="Straight Connector 91">
              <a:extLst>
                <a:ext uri="{FF2B5EF4-FFF2-40B4-BE49-F238E27FC236}">
                  <a16:creationId xmlns:a16="http://schemas.microsoft.com/office/drawing/2014/main" id="{EE6A530C-4AE1-6EBD-2037-502B5E282AD8}"/>
                </a:ext>
              </a:extLst>
            </p:cNvPr>
            <p:cNvCxnSpPr>
              <a:cxnSpLocks/>
            </p:cNvCxnSpPr>
            <p:nvPr/>
          </p:nvCxnSpPr>
          <p:spPr>
            <a:xfrm>
              <a:off x="13289232" y="2639099"/>
              <a:ext cx="297180"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9270EA4-F3B6-F0B7-8927-E97C99A09A39}"/>
                </a:ext>
              </a:extLst>
            </p:cNvPr>
            <p:cNvCxnSpPr>
              <a:cxnSpLocks/>
            </p:cNvCxnSpPr>
            <p:nvPr/>
          </p:nvCxnSpPr>
          <p:spPr>
            <a:xfrm>
              <a:off x="13289232" y="2874049"/>
              <a:ext cx="29718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62" name="Group 161">
            <a:extLst>
              <a:ext uri="{FF2B5EF4-FFF2-40B4-BE49-F238E27FC236}">
                <a16:creationId xmlns:a16="http://schemas.microsoft.com/office/drawing/2014/main" id="{576A6BD8-E226-36D4-18A4-7CD9BB16AC98}"/>
              </a:ext>
            </a:extLst>
          </p:cNvPr>
          <p:cNvGrpSpPr/>
          <p:nvPr/>
        </p:nvGrpSpPr>
        <p:grpSpPr>
          <a:xfrm>
            <a:off x="389859" y="2361687"/>
            <a:ext cx="4499652" cy="3155393"/>
            <a:chOff x="-4379893" y="2316076"/>
            <a:chExt cx="4765737" cy="3155393"/>
          </a:xfrm>
        </p:grpSpPr>
        <p:grpSp>
          <p:nvGrpSpPr>
            <p:cNvPr id="95" name="Group 94">
              <a:extLst>
                <a:ext uri="{FF2B5EF4-FFF2-40B4-BE49-F238E27FC236}">
                  <a16:creationId xmlns:a16="http://schemas.microsoft.com/office/drawing/2014/main" id="{D7EC2705-1570-D44A-58CB-03C0920FBD5F}"/>
                </a:ext>
              </a:extLst>
            </p:cNvPr>
            <p:cNvGrpSpPr/>
            <p:nvPr/>
          </p:nvGrpSpPr>
          <p:grpSpPr>
            <a:xfrm>
              <a:off x="-4379893" y="2316076"/>
              <a:ext cx="4765737" cy="3155393"/>
              <a:chOff x="12208191" y="2471994"/>
              <a:chExt cx="4765737" cy="3155393"/>
            </a:xfrm>
          </p:grpSpPr>
          <p:grpSp>
            <p:nvGrpSpPr>
              <p:cNvPr id="96" name="Group 95">
                <a:extLst>
                  <a:ext uri="{FF2B5EF4-FFF2-40B4-BE49-F238E27FC236}">
                    <a16:creationId xmlns:a16="http://schemas.microsoft.com/office/drawing/2014/main" id="{A8BC3977-ED6C-0CC3-AC93-DEF5065C0F41}"/>
                  </a:ext>
                </a:extLst>
              </p:cNvPr>
              <p:cNvGrpSpPr/>
              <p:nvPr/>
            </p:nvGrpSpPr>
            <p:grpSpPr>
              <a:xfrm>
                <a:off x="12208191" y="2471994"/>
                <a:ext cx="4765737" cy="3155393"/>
                <a:chOff x="3506888" y="1558333"/>
                <a:chExt cx="8701073" cy="4428332"/>
              </a:xfrm>
            </p:grpSpPr>
            <p:sp>
              <p:nvSpPr>
                <p:cNvPr id="102" name="TextBox 101">
                  <a:extLst>
                    <a:ext uri="{FF2B5EF4-FFF2-40B4-BE49-F238E27FC236}">
                      <a16:creationId xmlns:a16="http://schemas.microsoft.com/office/drawing/2014/main" id="{501F2256-92AD-8554-184A-6DF904456DAD}"/>
                    </a:ext>
                  </a:extLst>
                </p:cNvPr>
                <p:cNvSpPr txBox="1"/>
                <p:nvPr/>
              </p:nvSpPr>
              <p:spPr>
                <a:xfrm rot="16200000">
                  <a:off x="2196694" y="3651947"/>
                  <a:ext cx="3238506" cy="618118"/>
                </a:xfrm>
                <a:prstGeom prst="rect">
                  <a:avLst/>
                </a:prstGeom>
                <a:noFill/>
              </p:spPr>
              <p:txBody>
                <a:bodyPr wrap="square" rtlCol="0">
                  <a:spAutoFit/>
                </a:bodyPr>
                <a:lstStyle/>
                <a:p>
                  <a:pPr algn="ctr"/>
                  <a:r>
                    <a:rPr lang="en-US" sz="1600">
                      <a:solidFill>
                        <a:schemeClr val="tx2"/>
                      </a:solidFill>
                    </a:rPr>
                    <a:t>Sodium intake (mg/day)</a:t>
                  </a:r>
                </a:p>
              </p:txBody>
            </p:sp>
            <p:cxnSp>
              <p:nvCxnSpPr>
                <p:cNvPr id="103" name="Straight Connector 102">
                  <a:extLst>
                    <a:ext uri="{FF2B5EF4-FFF2-40B4-BE49-F238E27FC236}">
                      <a16:creationId xmlns:a16="http://schemas.microsoft.com/office/drawing/2014/main" id="{BD3D0AEC-B89C-F2FB-422B-B6ADED8797B1}"/>
                    </a:ext>
                  </a:extLst>
                </p:cNvPr>
                <p:cNvCxnSpPr>
                  <a:cxnSpLocks/>
                </p:cNvCxnSpPr>
                <p:nvPr/>
              </p:nvCxnSpPr>
              <p:spPr>
                <a:xfrm>
                  <a:off x="5313404" y="5512659"/>
                  <a:ext cx="596402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0EC30DE0-1657-56CF-BDEC-15BEAC278AB2}"/>
                    </a:ext>
                  </a:extLst>
                </p:cNvPr>
                <p:cNvCxnSpPr>
                  <a:cxnSpLocks/>
                </p:cNvCxnSpPr>
                <p:nvPr/>
              </p:nvCxnSpPr>
              <p:spPr>
                <a:xfrm flipV="1">
                  <a:off x="5311822" y="2378056"/>
                  <a:ext cx="0" cy="313723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05" name="TextBox 104">
                  <a:extLst>
                    <a:ext uri="{FF2B5EF4-FFF2-40B4-BE49-F238E27FC236}">
                      <a16:creationId xmlns:a16="http://schemas.microsoft.com/office/drawing/2014/main" id="{3193E7AF-921F-B028-0638-6682BA7A2420}"/>
                    </a:ext>
                  </a:extLst>
                </p:cNvPr>
                <p:cNvSpPr txBox="1"/>
                <p:nvPr/>
              </p:nvSpPr>
              <p:spPr>
                <a:xfrm>
                  <a:off x="4064451" y="3964381"/>
                  <a:ext cx="1262751" cy="475133"/>
                </a:xfrm>
                <a:prstGeom prst="rect">
                  <a:avLst/>
                </a:prstGeom>
                <a:noFill/>
              </p:spPr>
              <p:txBody>
                <a:bodyPr wrap="square" rtlCol="0">
                  <a:spAutoFit/>
                </a:bodyPr>
                <a:lstStyle/>
                <a:p>
                  <a:pPr algn="r"/>
                  <a:r>
                    <a:rPr lang="en-US" sz="1600">
                      <a:solidFill>
                        <a:schemeClr val="tx2"/>
                      </a:solidFill>
                    </a:rPr>
                    <a:t>2,000</a:t>
                  </a:r>
                </a:p>
              </p:txBody>
            </p:sp>
            <p:sp>
              <p:nvSpPr>
                <p:cNvPr id="106" name="TextBox 105">
                  <a:extLst>
                    <a:ext uri="{FF2B5EF4-FFF2-40B4-BE49-F238E27FC236}">
                      <a16:creationId xmlns:a16="http://schemas.microsoft.com/office/drawing/2014/main" id="{C3BAF3D4-D143-5D76-974C-0A409829A513}"/>
                    </a:ext>
                  </a:extLst>
                </p:cNvPr>
                <p:cNvSpPr txBox="1"/>
                <p:nvPr/>
              </p:nvSpPr>
              <p:spPr>
                <a:xfrm>
                  <a:off x="4064451" y="4843424"/>
                  <a:ext cx="1262751" cy="475133"/>
                </a:xfrm>
                <a:prstGeom prst="rect">
                  <a:avLst/>
                </a:prstGeom>
                <a:noFill/>
              </p:spPr>
              <p:txBody>
                <a:bodyPr wrap="square" rtlCol="0">
                  <a:spAutoFit/>
                </a:bodyPr>
                <a:lstStyle/>
                <a:p>
                  <a:pPr algn="r"/>
                  <a:r>
                    <a:rPr lang="en-US" sz="1600">
                      <a:solidFill>
                        <a:schemeClr val="tx2"/>
                      </a:solidFill>
                    </a:rPr>
                    <a:t>1,500</a:t>
                  </a:r>
                </a:p>
              </p:txBody>
            </p:sp>
            <p:sp>
              <p:nvSpPr>
                <p:cNvPr id="110" name="TextBox 109">
                  <a:extLst>
                    <a:ext uri="{FF2B5EF4-FFF2-40B4-BE49-F238E27FC236}">
                      <a16:creationId xmlns:a16="http://schemas.microsoft.com/office/drawing/2014/main" id="{A824DAAD-23E0-9CC4-2DC1-680B4AF677BD}"/>
                    </a:ext>
                  </a:extLst>
                </p:cNvPr>
                <p:cNvSpPr txBox="1"/>
                <p:nvPr/>
              </p:nvSpPr>
              <p:spPr>
                <a:xfrm>
                  <a:off x="7093530" y="5511532"/>
                  <a:ext cx="2328411" cy="475133"/>
                </a:xfrm>
                <a:prstGeom prst="rect">
                  <a:avLst/>
                </a:prstGeom>
                <a:noFill/>
              </p:spPr>
              <p:txBody>
                <a:bodyPr wrap="square" rtlCol="0">
                  <a:spAutoFit/>
                </a:bodyPr>
                <a:lstStyle/>
                <a:p>
                  <a:pPr algn="ctr"/>
                  <a:r>
                    <a:rPr lang="en-US" sz="1600">
                      <a:solidFill>
                        <a:schemeClr val="tx2"/>
                      </a:solidFill>
                    </a:rPr>
                    <a:t>6 months</a:t>
                  </a:r>
                </a:p>
              </p:txBody>
            </p:sp>
            <p:sp>
              <p:nvSpPr>
                <p:cNvPr id="113" name="TextBox 112">
                  <a:extLst>
                    <a:ext uri="{FF2B5EF4-FFF2-40B4-BE49-F238E27FC236}">
                      <a16:creationId xmlns:a16="http://schemas.microsoft.com/office/drawing/2014/main" id="{7B75D0FD-6E16-A3EA-887D-F50509ED6064}"/>
                    </a:ext>
                  </a:extLst>
                </p:cNvPr>
                <p:cNvSpPr txBox="1"/>
                <p:nvPr/>
              </p:nvSpPr>
              <p:spPr>
                <a:xfrm>
                  <a:off x="9407634" y="5511532"/>
                  <a:ext cx="2328411" cy="475133"/>
                </a:xfrm>
                <a:prstGeom prst="rect">
                  <a:avLst/>
                </a:prstGeom>
                <a:noFill/>
              </p:spPr>
              <p:txBody>
                <a:bodyPr wrap="square" rtlCol="0">
                  <a:spAutoFit/>
                </a:bodyPr>
                <a:lstStyle/>
                <a:p>
                  <a:pPr algn="ctr"/>
                  <a:r>
                    <a:rPr lang="en-US" sz="1600">
                      <a:solidFill>
                        <a:schemeClr val="tx2"/>
                      </a:solidFill>
                    </a:rPr>
                    <a:t>12 months</a:t>
                  </a:r>
                </a:p>
              </p:txBody>
            </p:sp>
            <p:sp>
              <p:nvSpPr>
                <p:cNvPr id="114" name="TextBox 113">
                  <a:extLst>
                    <a:ext uri="{FF2B5EF4-FFF2-40B4-BE49-F238E27FC236}">
                      <a16:creationId xmlns:a16="http://schemas.microsoft.com/office/drawing/2014/main" id="{A4FBF440-9593-9BA1-2A88-D1ED7ED13E92}"/>
                    </a:ext>
                  </a:extLst>
                </p:cNvPr>
                <p:cNvSpPr txBox="1"/>
                <p:nvPr/>
              </p:nvSpPr>
              <p:spPr>
                <a:xfrm>
                  <a:off x="4988815" y="5511532"/>
                  <a:ext cx="1877980" cy="475133"/>
                </a:xfrm>
                <a:prstGeom prst="rect">
                  <a:avLst/>
                </a:prstGeom>
                <a:noFill/>
              </p:spPr>
              <p:txBody>
                <a:bodyPr wrap="square" rtlCol="0">
                  <a:spAutoFit/>
                </a:bodyPr>
                <a:lstStyle/>
                <a:p>
                  <a:pPr algn="ctr"/>
                  <a:r>
                    <a:rPr lang="en-US" sz="1600">
                      <a:solidFill>
                        <a:schemeClr val="tx2"/>
                      </a:solidFill>
                    </a:rPr>
                    <a:t>Baseline</a:t>
                  </a:r>
                </a:p>
              </p:txBody>
            </p:sp>
            <p:sp>
              <p:nvSpPr>
                <p:cNvPr id="115" name="TextBox 114">
                  <a:extLst>
                    <a:ext uri="{FF2B5EF4-FFF2-40B4-BE49-F238E27FC236}">
                      <a16:creationId xmlns:a16="http://schemas.microsoft.com/office/drawing/2014/main" id="{A51609B4-6C99-5E8B-019D-514C68E4CDCF}"/>
                    </a:ext>
                  </a:extLst>
                </p:cNvPr>
                <p:cNvSpPr txBox="1"/>
                <p:nvPr/>
              </p:nvSpPr>
              <p:spPr>
                <a:xfrm>
                  <a:off x="4064451" y="2206293"/>
                  <a:ext cx="1262751" cy="475133"/>
                </a:xfrm>
                <a:prstGeom prst="rect">
                  <a:avLst/>
                </a:prstGeom>
                <a:noFill/>
              </p:spPr>
              <p:txBody>
                <a:bodyPr wrap="square" rtlCol="0">
                  <a:spAutoFit/>
                </a:bodyPr>
                <a:lstStyle/>
                <a:p>
                  <a:pPr algn="r"/>
                  <a:r>
                    <a:rPr lang="en-US" sz="1600">
                      <a:solidFill>
                        <a:schemeClr val="tx2"/>
                      </a:solidFill>
                    </a:rPr>
                    <a:t>3,000</a:t>
                  </a:r>
                </a:p>
              </p:txBody>
            </p:sp>
            <p:sp>
              <p:nvSpPr>
                <p:cNvPr id="116" name="TextBox 115">
                  <a:extLst>
                    <a:ext uri="{FF2B5EF4-FFF2-40B4-BE49-F238E27FC236}">
                      <a16:creationId xmlns:a16="http://schemas.microsoft.com/office/drawing/2014/main" id="{77B1E407-72B6-5D4D-D466-9CAAE414D907}"/>
                    </a:ext>
                  </a:extLst>
                </p:cNvPr>
                <p:cNvSpPr txBox="1"/>
                <p:nvPr/>
              </p:nvSpPr>
              <p:spPr>
                <a:xfrm>
                  <a:off x="4064451" y="3085337"/>
                  <a:ext cx="1262751" cy="475133"/>
                </a:xfrm>
                <a:prstGeom prst="rect">
                  <a:avLst/>
                </a:prstGeom>
                <a:noFill/>
              </p:spPr>
              <p:txBody>
                <a:bodyPr wrap="square" rtlCol="0">
                  <a:spAutoFit/>
                </a:bodyPr>
                <a:lstStyle/>
                <a:p>
                  <a:pPr algn="r"/>
                  <a:r>
                    <a:rPr lang="en-US" sz="1600">
                      <a:solidFill>
                        <a:schemeClr val="tx2"/>
                      </a:solidFill>
                    </a:rPr>
                    <a:t>2,500</a:t>
                  </a:r>
                </a:p>
              </p:txBody>
            </p:sp>
            <p:sp>
              <p:nvSpPr>
                <p:cNvPr id="118" name="TextBox 117">
                  <a:extLst>
                    <a:ext uri="{FF2B5EF4-FFF2-40B4-BE49-F238E27FC236}">
                      <a16:creationId xmlns:a16="http://schemas.microsoft.com/office/drawing/2014/main" id="{4E7DE41D-B8F3-3F9D-15D1-5F6F80E52C14}"/>
                    </a:ext>
                  </a:extLst>
                </p:cNvPr>
                <p:cNvSpPr txBox="1"/>
                <p:nvPr/>
              </p:nvSpPr>
              <p:spPr>
                <a:xfrm>
                  <a:off x="6062337" y="1558333"/>
                  <a:ext cx="4049591" cy="820683"/>
                </a:xfrm>
                <a:prstGeom prst="rect">
                  <a:avLst/>
                </a:prstGeom>
                <a:noFill/>
              </p:spPr>
              <p:txBody>
                <a:bodyPr wrap="square" rtlCol="0">
                  <a:spAutoFit/>
                </a:bodyPr>
                <a:lstStyle/>
                <a:p>
                  <a:r>
                    <a:rPr lang="en-US" sz="1600">
                      <a:solidFill>
                        <a:schemeClr val="tx2"/>
                      </a:solidFill>
                    </a:rPr>
                    <a:t>Low-sodium diet group</a:t>
                  </a:r>
                </a:p>
                <a:p>
                  <a:r>
                    <a:rPr lang="en-US" sz="1600">
                      <a:solidFill>
                        <a:schemeClr val="tx2"/>
                      </a:solidFill>
                    </a:rPr>
                    <a:t>Usual care group</a:t>
                  </a:r>
                </a:p>
              </p:txBody>
            </p:sp>
            <p:sp>
              <p:nvSpPr>
                <p:cNvPr id="158" name="TextBox 157">
                  <a:extLst>
                    <a:ext uri="{FF2B5EF4-FFF2-40B4-BE49-F238E27FC236}">
                      <a16:creationId xmlns:a16="http://schemas.microsoft.com/office/drawing/2014/main" id="{5F809BFD-95C3-A0C6-C177-4B3A0F180CD2}"/>
                    </a:ext>
                  </a:extLst>
                </p:cNvPr>
                <p:cNvSpPr txBox="1"/>
                <p:nvPr/>
              </p:nvSpPr>
              <p:spPr>
                <a:xfrm>
                  <a:off x="5876546" y="3009641"/>
                  <a:ext cx="1665356" cy="820684"/>
                </a:xfrm>
                <a:prstGeom prst="rect">
                  <a:avLst/>
                </a:prstGeom>
                <a:noFill/>
              </p:spPr>
              <p:txBody>
                <a:bodyPr wrap="square" rtlCol="0">
                  <a:spAutoFit/>
                </a:bodyPr>
                <a:lstStyle/>
                <a:p>
                  <a:r>
                    <a:rPr lang="en-US" sz="1600">
                      <a:solidFill>
                        <a:schemeClr val="tx2"/>
                      </a:solidFill>
                    </a:rPr>
                    <a:t>2,286 mg/day</a:t>
                  </a:r>
                </a:p>
              </p:txBody>
            </p:sp>
            <p:sp>
              <p:nvSpPr>
                <p:cNvPr id="159" name="TextBox 158">
                  <a:extLst>
                    <a:ext uri="{FF2B5EF4-FFF2-40B4-BE49-F238E27FC236}">
                      <a16:creationId xmlns:a16="http://schemas.microsoft.com/office/drawing/2014/main" id="{731FBA00-BCF5-FB33-8D12-F58110E56827}"/>
                    </a:ext>
                  </a:extLst>
                </p:cNvPr>
                <p:cNvSpPr txBox="1"/>
                <p:nvPr/>
              </p:nvSpPr>
              <p:spPr>
                <a:xfrm>
                  <a:off x="5876546" y="4362597"/>
                  <a:ext cx="1665356" cy="820684"/>
                </a:xfrm>
                <a:prstGeom prst="rect">
                  <a:avLst/>
                </a:prstGeom>
                <a:noFill/>
              </p:spPr>
              <p:txBody>
                <a:bodyPr wrap="square" rtlCol="0">
                  <a:spAutoFit/>
                </a:bodyPr>
                <a:lstStyle/>
                <a:p>
                  <a:r>
                    <a:rPr lang="en-US" sz="1600">
                      <a:solidFill>
                        <a:schemeClr val="tx2"/>
                      </a:solidFill>
                    </a:rPr>
                    <a:t>2,119 mg/day</a:t>
                  </a:r>
                </a:p>
              </p:txBody>
            </p:sp>
            <p:sp>
              <p:nvSpPr>
                <p:cNvPr id="160" name="TextBox 159">
                  <a:extLst>
                    <a:ext uri="{FF2B5EF4-FFF2-40B4-BE49-F238E27FC236}">
                      <a16:creationId xmlns:a16="http://schemas.microsoft.com/office/drawing/2014/main" id="{2D518E9B-B525-C744-38F4-0C65FCDBFA9C}"/>
                    </a:ext>
                  </a:extLst>
                </p:cNvPr>
                <p:cNvSpPr txBox="1"/>
                <p:nvPr/>
              </p:nvSpPr>
              <p:spPr>
                <a:xfrm>
                  <a:off x="10569778" y="3629927"/>
                  <a:ext cx="1638183" cy="820685"/>
                </a:xfrm>
                <a:prstGeom prst="rect">
                  <a:avLst/>
                </a:prstGeom>
                <a:noFill/>
              </p:spPr>
              <p:txBody>
                <a:bodyPr wrap="square" rtlCol="0">
                  <a:spAutoFit/>
                </a:bodyPr>
                <a:lstStyle/>
                <a:p>
                  <a:r>
                    <a:rPr lang="en-US" sz="1600">
                      <a:solidFill>
                        <a:schemeClr val="tx2"/>
                      </a:solidFill>
                    </a:rPr>
                    <a:t>2,073 mg/day</a:t>
                  </a:r>
                </a:p>
              </p:txBody>
            </p:sp>
            <p:sp>
              <p:nvSpPr>
                <p:cNvPr id="161" name="TextBox 160">
                  <a:extLst>
                    <a:ext uri="{FF2B5EF4-FFF2-40B4-BE49-F238E27FC236}">
                      <a16:creationId xmlns:a16="http://schemas.microsoft.com/office/drawing/2014/main" id="{EEC0FB93-1F24-3B76-E029-0140543B78FC}"/>
                    </a:ext>
                  </a:extLst>
                </p:cNvPr>
                <p:cNvSpPr txBox="1"/>
                <p:nvPr/>
              </p:nvSpPr>
              <p:spPr>
                <a:xfrm>
                  <a:off x="10569776" y="4537654"/>
                  <a:ext cx="1638183" cy="820685"/>
                </a:xfrm>
                <a:prstGeom prst="rect">
                  <a:avLst/>
                </a:prstGeom>
                <a:noFill/>
              </p:spPr>
              <p:txBody>
                <a:bodyPr wrap="square" rtlCol="0">
                  <a:spAutoFit/>
                </a:bodyPr>
                <a:lstStyle/>
                <a:p>
                  <a:r>
                    <a:rPr lang="en-US" sz="1600">
                      <a:solidFill>
                        <a:schemeClr val="tx2"/>
                      </a:solidFill>
                    </a:rPr>
                    <a:t>1,658 mg/day</a:t>
                  </a:r>
                </a:p>
              </p:txBody>
            </p:sp>
          </p:grpSp>
          <p:cxnSp>
            <p:nvCxnSpPr>
              <p:cNvPr id="99" name="Straight Connector 98">
                <a:extLst>
                  <a:ext uri="{FF2B5EF4-FFF2-40B4-BE49-F238E27FC236}">
                    <a16:creationId xmlns:a16="http://schemas.microsoft.com/office/drawing/2014/main" id="{BC7ABB7F-593E-BD3B-2B94-02C7CB1ED737}"/>
                  </a:ext>
                </a:extLst>
              </p:cNvPr>
              <p:cNvCxnSpPr>
                <a:cxnSpLocks/>
              </p:cNvCxnSpPr>
              <p:nvPr/>
            </p:nvCxnSpPr>
            <p:spPr>
              <a:xfrm>
                <a:off x="13325921" y="2642198"/>
                <a:ext cx="297180"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ECDF80F8-D8B7-1700-6D71-45AA222BE7E2}"/>
                  </a:ext>
                </a:extLst>
              </p:cNvPr>
              <p:cNvCxnSpPr>
                <a:cxnSpLocks/>
              </p:cNvCxnSpPr>
              <p:nvPr/>
            </p:nvCxnSpPr>
            <p:spPr>
              <a:xfrm>
                <a:off x="13325921" y="2877148"/>
                <a:ext cx="29718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32" name="Group 131">
              <a:extLst>
                <a:ext uri="{FF2B5EF4-FFF2-40B4-BE49-F238E27FC236}">
                  <a16:creationId xmlns:a16="http://schemas.microsoft.com/office/drawing/2014/main" id="{B7BAB4A9-9AB1-7238-5C6E-EF1D010579E5}"/>
                </a:ext>
              </a:extLst>
            </p:cNvPr>
            <p:cNvGrpSpPr/>
            <p:nvPr/>
          </p:nvGrpSpPr>
          <p:grpSpPr>
            <a:xfrm>
              <a:off x="-3193732" y="2946380"/>
              <a:ext cx="91440" cy="1696189"/>
              <a:chOff x="-3193732" y="2946380"/>
              <a:chExt cx="91440" cy="1696189"/>
            </a:xfrm>
          </p:grpSpPr>
          <p:cxnSp>
            <p:nvCxnSpPr>
              <p:cNvPr id="126" name="Straight Connector 125">
                <a:extLst>
                  <a:ext uri="{FF2B5EF4-FFF2-40B4-BE49-F238E27FC236}">
                    <a16:creationId xmlns:a16="http://schemas.microsoft.com/office/drawing/2014/main" id="{50236B10-082E-B1F3-F27E-83A9136CA2FE}"/>
                  </a:ext>
                </a:extLst>
              </p:cNvPr>
              <p:cNvCxnSpPr>
                <a:cxnSpLocks/>
              </p:cNvCxnSpPr>
              <p:nvPr/>
            </p:nvCxnSpPr>
            <p:spPr>
              <a:xfrm>
                <a:off x="-3148012" y="2946380"/>
                <a:ext cx="0" cy="1696189"/>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9BAA600-A428-67BB-D874-83C699D1DA21}"/>
                  </a:ext>
                </a:extLst>
              </p:cNvPr>
              <p:cNvCxnSpPr>
                <a:cxnSpLocks/>
              </p:cNvCxnSpPr>
              <p:nvPr/>
            </p:nvCxnSpPr>
            <p:spPr>
              <a:xfrm rot="16200000">
                <a:off x="-3148012" y="2900660"/>
                <a:ext cx="0" cy="9144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1FA2DBFD-FF2C-745D-558F-EB405618153E}"/>
                  </a:ext>
                </a:extLst>
              </p:cNvPr>
              <p:cNvCxnSpPr>
                <a:cxnSpLocks/>
              </p:cNvCxnSpPr>
              <p:nvPr/>
            </p:nvCxnSpPr>
            <p:spPr>
              <a:xfrm rot="16200000">
                <a:off x="-3148012" y="4596849"/>
                <a:ext cx="0" cy="9144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38" name="Group 137">
              <a:extLst>
                <a:ext uri="{FF2B5EF4-FFF2-40B4-BE49-F238E27FC236}">
                  <a16:creationId xmlns:a16="http://schemas.microsoft.com/office/drawing/2014/main" id="{9C6B90EB-4036-8D65-0827-A6DA2F7AC45A}"/>
                </a:ext>
              </a:extLst>
            </p:cNvPr>
            <p:cNvGrpSpPr/>
            <p:nvPr/>
          </p:nvGrpSpPr>
          <p:grpSpPr>
            <a:xfrm>
              <a:off x="-1941194" y="3956352"/>
              <a:ext cx="91440" cy="1156192"/>
              <a:chOff x="-1941194" y="3956352"/>
              <a:chExt cx="91440" cy="1156192"/>
            </a:xfrm>
          </p:grpSpPr>
          <p:cxnSp>
            <p:nvCxnSpPr>
              <p:cNvPr id="129" name="Straight Connector 128">
                <a:extLst>
                  <a:ext uri="{FF2B5EF4-FFF2-40B4-BE49-F238E27FC236}">
                    <a16:creationId xmlns:a16="http://schemas.microsoft.com/office/drawing/2014/main" id="{E36DA14F-28B2-61A4-C877-5747E31D7720}"/>
                  </a:ext>
                </a:extLst>
              </p:cNvPr>
              <p:cNvCxnSpPr>
                <a:cxnSpLocks/>
              </p:cNvCxnSpPr>
              <p:nvPr/>
            </p:nvCxnSpPr>
            <p:spPr>
              <a:xfrm>
                <a:off x="-1895474" y="3956352"/>
                <a:ext cx="0" cy="1156192"/>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56CFD95-D73D-417C-C2F3-E02CA9F8F2E8}"/>
                  </a:ext>
                </a:extLst>
              </p:cNvPr>
              <p:cNvCxnSpPr>
                <a:cxnSpLocks/>
              </p:cNvCxnSpPr>
              <p:nvPr/>
            </p:nvCxnSpPr>
            <p:spPr>
              <a:xfrm rot="16200000">
                <a:off x="-1895474" y="3910632"/>
                <a:ext cx="0" cy="9144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8CF8178B-B9DA-F806-13EE-9EEF8C5620DA}"/>
                  </a:ext>
                </a:extLst>
              </p:cNvPr>
              <p:cNvCxnSpPr>
                <a:cxnSpLocks/>
              </p:cNvCxnSpPr>
              <p:nvPr/>
            </p:nvCxnSpPr>
            <p:spPr>
              <a:xfrm rot="16200000">
                <a:off x="-1895474" y="5066824"/>
                <a:ext cx="0" cy="9144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42" name="Group 141">
              <a:extLst>
                <a:ext uri="{FF2B5EF4-FFF2-40B4-BE49-F238E27FC236}">
                  <a16:creationId xmlns:a16="http://schemas.microsoft.com/office/drawing/2014/main" id="{B148DCF2-4F30-29C4-BCE3-80FB9A99500F}"/>
                </a:ext>
              </a:extLst>
            </p:cNvPr>
            <p:cNvGrpSpPr/>
            <p:nvPr/>
          </p:nvGrpSpPr>
          <p:grpSpPr>
            <a:xfrm>
              <a:off x="-671989" y="3970345"/>
              <a:ext cx="91440" cy="1115568"/>
              <a:chOff x="-671989" y="3970345"/>
              <a:chExt cx="91440" cy="1115568"/>
            </a:xfrm>
          </p:grpSpPr>
          <p:cxnSp>
            <p:nvCxnSpPr>
              <p:cNvPr id="135" name="Straight Connector 134">
                <a:extLst>
                  <a:ext uri="{FF2B5EF4-FFF2-40B4-BE49-F238E27FC236}">
                    <a16:creationId xmlns:a16="http://schemas.microsoft.com/office/drawing/2014/main" id="{EA2DA6EC-F382-2DE0-B66D-89F801CBB5F5}"/>
                  </a:ext>
                </a:extLst>
              </p:cNvPr>
              <p:cNvCxnSpPr>
                <a:cxnSpLocks/>
              </p:cNvCxnSpPr>
              <p:nvPr/>
            </p:nvCxnSpPr>
            <p:spPr>
              <a:xfrm>
                <a:off x="-626269" y="3970345"/>
                <a:ext cx="0" cy="1115568"/>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30A7BCCE-DD4B-0F2A-A4D1-53F41978F816}"/>
                  </a:ext>
                </a:extLst>
              </p:cNvPr>
              <p:cNvCxnSpPr>
                <a:cxnSpLocks/>
              </p:cNvCxnSpPr>
              <p:nvPr/>
            </p:nvCxnSpPr>
            <p:spPr>
              <a:xfrm rot="16200000">
                <a:off x="-626269" y="3924625"/>
                <a:ext cx="0" cy="9144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93F3CD8C-1C51-B1CA-46F7-B93C494B0831}"/>
                  </a:ext>
                </a:extLst>
              </p:cNvPr>
              <p:cNvCxnSpPr>
                <a:cxnSpLocks/>
              </p:cNvCxnSpPr>
              <p:nvPr/>
            </p:nvCxnSpPr>
            <p:spPr>
              <a:xfrm rot="16200000">
                <a:off x="-626269" y="5037812"/>
                <a:ext cx="0" cy="9144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cxnSp>
          <p:nvCxnSpPr>
            <p:cNvPr id="139" name="Straight Connector 138">
              <a:extLst>
                <a:ext uri="{FF2B5EF4-FFF2-40B4-BE49-F238E27FC236}">
                  <a16:creationId xmlns:a16="http://schemas.microsoft.com/office/drawing/2014/main" id="{26A8F0A6-6981-092F-000A-365160158C41}"/>
                </a:ext>
              </a:extLst>
            </p:cNvPr>
            <p:cNvCxnSpPr>
              <a:cxnSpLocks/>
            </p:cNvCxnSpPr>
            <p:nvPr/>
          </p:nvCxnSpPr>
          <p:spPr>
            <a:xfrm>
              <a:off x="-565665" y="3077720"/>
              <a:ext cx="0" cy="170078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4C541D52-9169-7F41-EDD3-C98837021912}"/>
                </a:ext>
              </a:extLst>
            </p:cNvPr>
            <p:cNvCxnSpPr>
              <a:cxnSpLocks/>
            </p:cNvCxnSpPr>
            <p:nvPr/>
          </p:nvCxnSpPr>
          <p:spPr>
            <a:xfrm rot="16200000">
              <a:off x="-565665" y="3032000"/>
              <a:ext cx="0" cy="9144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93784B92-EE14-162E-D80A-EA88994BD9A6}"/>
                </a:ext>
              </a:extLst>
            </p:cNvPr>
            <p:cNvCxnSpPr>
              <a:cxnSpLocks/>
            </p:cNvCxnSpPr>
            <p:nvPr/>
          </p:nvCxnSpPr>
          <p:spPr>
            <a:xfrm rot="16200000">
              <a:off x="-565665" y="4732784"/>
              <a:ext cx="0" cy="9144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144B0E68-7519-7D9F-B40A-5674A6F4E2EE}"/>
                </a:ext>
              </a:extLst>
            </p:cNvPr>
            <p:cNvCxnSpPr>
              <a:cxnSpLocks/>
            </p:cNvCxnSpPr>
            <p:nvPr/>
          </p:nvCxnSpPr>
          <p:spPr>
            <a:xfrm>
              <a:off x="-1842017" y="3296842"/>
              <a:ext cx="0" cy="160934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A1D7B5CB-121E-7883-F772-5A666B239635}"/>
                </a:ext>
              </a:extLst>
            </p:cNvPr>
            <p:cNvCxnSpPr>
              <a:cxnSpLocks/>
            </p:cNvCxnSpPr>
            <p:nvPr/>
          </p:nvCxnSpPr>
          <p:spPr>
            <a:xfrm rot="16200000">
              <a:off x="-1842017" y="3251122"/>
              <a:ext cx="0" cy="9144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A95B5982-777A-0111-A4DB-1B429A3B007C}"/>
                </a:ext>
              </a:extLst>
            </p:cNvPr>
            <p:cNvCxnSpPr>
              <a:cxnSpLocks/>
            </p:cNvCxnSpPr>
            <p:nvPr/>
          </p:nvCxnSpPr>
          <p:spPr>
            <a:xfrm rot="16200000">
              <a:off x="-1842017" y="4860466"/>
              <a:ext cx="0" cy="9144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5C2CD877-34D1-76A8-4CE5-53F783C2B813}"/>
                </a:ext>
              </a:extLst>
            </p:cNvPr>
            <p:cNvCxnSpPr>
              <a:cxnSpLocks/>
            </p:cNvCxnSpPr>
            <p:nvPr/>
          </p:nvCxnSpPr>
          <p:spPr>
            <a:xfrm>
              <a:off x="-3096935" y="3198036"/>
              <a:ext cx="0" cy="1408176"/>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CC785461-8BDE-5090-4702-0A0876E9ACCF}"/>
                </a:ext>
              </a:extLst>
            </p:cNvPr>
            <p:cNvCxnSpPr>
              <a:cxnSpLocks/>
            </p:cNvCxnSpPr>
            <p:nvPr/>
          </p:nvCxnSpPr>
          <p:spPr>
            <a:xfrm rot="16200000">
              <a:off x="-3096935" y="3152316"/>
              <a:ext cx="0" cy="9144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7FEDCECB-ED2D-CA0D-9B3F-95050840CD86}"/>
                </a:ext>
              </a:extLst>
            </p:cNvPr>
            <p:cNvCxnSpPr>
              <a:cxnSpLocks/>
            </p:cNvCxnSpPr>
            <p:nvPr/>
          </p:nvCxnSpPr>
          <p:spPr>
            <a:xfrm rot="16200000">
              <a:off x="-3096935" y="4565254"/>
              <a:ext cx="0" cy="9144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49" name="Freeform: Shape 148">
              <a:extLst>
                <a:ext uri="{FF2B5EF4-FFF2-40B4-BE49-F238E27FC236}">
                  <a16:creationId xmlns:a16="http://schemas.microsoft.com/office/drawing/2014/main" id="{89A6E757-ED2B-7684-6C91-B46EFF137F17}"/>
                </a:ext>
              </a:extLst>
            </p:cNvPr>
            <p:cNvSpPr/>
            <p:nvPr/>
          </p:nvSpPr>
          <p:spPr>
            <a:xfrm>
              <a:off x="-3098800" y="4057650"/>
              <a:ext cx="2533650" cy="123825"/>
            </a:xfrm>
            <a:custGeom>
              <a:avLst/>
              <a:gdLst>
                <a:gd name="connsiteX0" fmla="*/ 0 w 2533650"/>
                <a:gd name="connsiteY0" fmla="*/ 0 h 123825"/>
                <a:gd name="connsiteX1" fmla="*/ 1257300 w 2533650"/>
                <a:gd name="connsiteY1" fmla="*/ 123825 h 123825"/>
                <a:gd name="connsiteX2" fmla="*/ 2533650 w 2533650"/>
                <a:gd name="connsiteY2" fmla="*/ 53975 h 123825"/>
              </a:gdLst>
              <a:ahLst/>
              <a:cxnLst>
                <a:cxn ang="0">
                  <a:pos x="connsiteX0" y="connsiteY0"/>
                </a:cxn>
                <a:cxn ang="0">
                  <a:pos x="connsiteX1" y="connsiteY1"/>
                </a:cxn>
                <a:cxn ang="0">
                  <a:pos x="connsiteX2" y="connsiteY2"/>
                </a:cxn>
              </a:cxnLst>
              <a:rect l="l" t="t" r="r" b="b"/>
              <a:pathLst>
                <a:path w="2533650" h="123825">
                  <a:moveTo>
                    <a:pt x="0" y="0"/>
                  </a:moveTo>
                  <a:lnTo>
                    <a:pt x="1257300" y="123825"/>
                  </a:lnTo>
                  <a:lnTo>
                    <a:pt x="2533650" y="53975"/>
                  </a:lnTo>
                </a:path>
              </a:pathLst>
            </a:custGeom>
            <a:no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Freeform: Shape 149">
              <a:extLst>
                <a:ext uri="{FF2B5EF4-FFF2-40B4-BE49-F238E27FC236}">
                  <a16:creationId xmlns:a16="http://schemas.microsoft.com/office/drawing/2014/main" id="{B1D220B5-42D6-EB20-B5D9-3106F13CB2F6}"/>
                </a:ext>
              </a:extLst>
            </p:cNvPr>
            <p:cNvSpPr/>
            <p:nvPr/>
          </p:nvSpPr>
          <p:spPr>
            <a:xfrm>
              <a:off x="-3152775" y="3844925"/>
              <a:ext cx="2527300" cy="793750"/>
            </a:xfrm>
            <a:custGeom>
              <a:avLst/>
              <a:gdLst>
                <a:gd name="connsiteX0" fmla="*/ 0 w 2527300"/>
                <a:gd name="connsiteY0" fmla="*/ 0 h 793750"/>
                <a:gd name="connsiteX1" fmla="*/ 1257300 w 2527300"/>
                <a:gd name="connsiteY1" fmla="*/ 793750 h 793750"/>
                <a:gd name="connsiteX2" fmla="*/ 2527300 w 2527300"/>
                <a:gd name="connsiteY2" fmla="*/ 781050 h 793750"/>
              </a:gdLst>
              <a:ahLst/>
              <a:cxnLst>
                <a:cxn ang="0">
                  <a:pos x="connsiteX0" y="connsiteY0"/>
                </a:cxn>
                <a:cxn ang="0">
                  <a:pos x="connsiteX1" y="connsiteY1"/>
                </a:cxn>
                <a:cxn ang="0">
                  <a:pos x="connsiteX2" y="connsiteY2"/>
                </a:cxn>
              </a:cxnLst>
              <a:rect l="l" t="t" r="r" b="b"/>
              <a:pathLst>
                <a:path w="2527300" h="793750">
                  <a:moveTo>
                    <a:pt x="0" y="0"/>
                  </a:moveTo>
                  <a:lnTo>
                    <a:pt x="1257300" y="793750"/>
                  </a:lnTo>
                  <a:lnTo>
                    <a:pt x="2527300" y="781050"/>
                  </a:lnTo>
                </a:path>
              </a:pathLst>
            </a:custGeom>
            <a:noFill/>
            <a:ln w="190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Oval 150">
              <a:extLst>
                <a:ext uri="{FF2B5EF4-FFF2-40B4-BE49-F238E27FC236}">
                  <a16:creationId xmlns:a16="http://schemas.microsoft.com/office/drawing/2014/main" id="{AAA20BE6-DE69-3C00-9CE5-EBC8C83E36B1}"/>
                </a:ext>
              </a:extLst>
            </p:cNvPr>
            <p:cNvSpPr/>
            <p:nvPr/>
          </p:nvSpPr>
          <p:spPr>
            <a:xfrm>
              <a:off x="-3147650" y="4007512"/>
              <a:ext cx="101430" cy="10143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endParaRPr>
            </a:p>
          </p:txBody>
        </p:sp>
        <p:sp>
          <p:nvSpPr>
            <p:cNvPr id="152" name="Oval 151">
              <a:extLst>
                <a:ext uri="{FF2B5EF4-FFF2-40B4-BE49-F238E27FC236}">
                  <a16:creationId xmlns:a16="http://schemas.microsoft.com/office/drawing/2014/main" id="{A9005C5C-2A9D-9ABE-E643-5C58278D3AD5}"/>
                </a:ext>
              </a:extLst>
            </p:cNvPr>
            <p:cNvSpPr/>
            <p:nvPr/>
          </p:nvSpPr>
          <p:spPr>
            <a:xfrm>
              <a:off x="-1890646" y="4130760"/>
              <a:ext cx="101430" cy="10143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endParaRPr>
            </a:p>
          </p:txBody>
        </p:sp>
        <p:sp>
          <p:nvSpPr>
            <p:cNvPr id="153" name="Oval 152">
              <a:extLst>
                <a:ext uri="{FF2B5EF4-FFF2-40B4-BE49-F238E27FC236}">
                  <a16:creationId xmlns:a16="http://schemas.microsoft.com/office/drawing/2014/main" id="{E7A80379-B551-9044-A20A-011848B6178E}"/>
                </a:ext>
              </a:extLst>
            </p:cNvPr>
            <p:cNvSpPr/>
            <p:nvPr/>
          </p:nvSpPr>
          <p:spPr>
            <a:xfrm>
              <a:off x="-614277" y="4060234"/>
              <a:ext cx="101430" cy="10143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endParaRPr>
            </a:p>
          </p:txBody>
        </p:sp>
        <p:sp>
          <p:nvSpPr>
            <p:cNvPr id="154" name="Oval 153">
              <a:extLst>
                <a:ext uri="{FF2B5EF4-FFF2-40B4-BE49-F238E27FC236}">
                  <a16:creationId xmlns:a16="http://schemas.microsoft.com/office/drawing/2014/main" id="{605EE3E8-FB3B-F9EF-0A00-3CCF7B75B5AD}"/>
                </a:ext>
              </a:extLst>
            </p:cNvPr>
            <p:cNvSpPr/>
            <p:nvPr/>
          </p:nvSpPr>
          <p:spPr>
            <a:xfrm>
              <a:off x="-3206788" y="3801702"/>
              <a:ext cx="101430" cy="10143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endParaRPr>
            </a:p>
          </p:txBody>
        </p:sp>
        <p:sp>
          <p:nvSpPr>
            <p:cNvPr id="155" name="Oval 154">
              <a:extLst>
                <a:ext uri="{FF2B5EF4-FFF2-40B4-BE49-F238E27FC236}">
                  <a16:creationId xmlns:a16="http://schemas.microsoft.com/office/drawing/2014/main" id="{D97DC955-CC21-F16F-0ADA-5528C69F38DC}"/>
                </a:ext>
              </a:extLst>
            </p:cNvPr>
            <p:cNvSpPr/>
            <p:nvPr/>
          </p:nvSpPr>
          <p:spPr>
            <a:xfrm>
              <a:off x="-1948149" y="4589708"/>
              <a:ext cx="101430" cy="10143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endParaRPr>
            </a:p>
          </p:txBody>
        </p:sp>
        <p:sp>
          <p:nvSpPr>
            <p:cNvPr id="156" name="Oval 155">
              <a:extLst>
                <a:ext uri="{FF2B5EF4-FFF2-40B4-BE49-F238E27FC236}">
                  <a16:creationId xmlns:a16="http://schemas.microsoft.com/office/drawing/2014/main" id="{D2C6F0F6-7A3D-0DF3-CCF6-0F3033CE64F2}"/>
                </a:ext>
              </a:extLst>
            </p:cNvPr>
            <p:cNvSpPr/>
            <p:nvPr/>
          </p:nvSpPr>
          <p:spPr>
            <a:xfrm>
              <a:off x="-678554" y="4585723"/>
              <a:ext cx="101430" cy="10143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endParaRPr>
            </a:p>
          </p:txBody>
        </p:sp>
      </p:grpSp>
    </p:spTree>
    <p:extLst>
      <p:ext uri="{BB962C8B-B14F-4D97-AF65-F5344CB8AC3E}">
        <p14:creationId xmlns:p14="http://schemas.microsoft.com/office/powerpoint/2010/main" val="141834520"/>
      </p:ext>
    </p:extLst>
  </p:cSld>
  <p:clrMapOvr>
    <a:masterClrMapping/>
  </p:clrMapOvr>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4">
            <a:extLst>
              <a:ext uri="{FF2B5EF4-FFF2-40B4-BE49-F238E27FC236}">
                <a16:creationId xmlns:a16="http://schemas.microsoft.com/office/drawing/2014/main" id="{18A4A4B6-FF6F-BD47-B0DF-FBF79E29321D}"/>
              </a:ext>
            </a:extLst>
          </p:cNvPr>
          <p:cNvSpPr>
            <a:spLocks noGrp="1"/>
          </p:cNvSpPr>
          <p:nvPr>
            <p:ph type="title"/>
          </p:nvPr>
        </p:nvSpPr>
        <p:spPr>
          <a:xfrm>
            <a:off x="847253" y="202166"/>
            <a:ext cx="10515600" cy="1143000"/>
          </a:xfrm>
        </p:spPr>
        <p:txBody>
          <a:bodyPr>
            <a:noAutofit/>
          </a:bodyPr>
          <a:lstStyle/>
          <a:p>
            <a:r>
              <a:rPr lang="en-US"/>
              <a:t>Sources of Sodium in Adults in 3 Geographic Regions in the United States </a:t>
            </a:r>
          </a:p>
        </p:txBody>
      </p:sp>
      <p:sp>
        <p:nvSpPr>
          <p:cNvPr id="8" name="Text Placeholder 7">
            <a:extLst>
              <a:ext uri="{FF2B5EF4-FFF2-40B4-BE49-F238E27FC236}">
                <a16:creationId xmlns:a16="http://schemas.microsoft.com/office/drawing/2014/main" id="{410463E7-5C91-C0DF-8BED-C1C110643DA6}"/>
              </a:ext>
            </a:extLst>
          </p:cNvPr>
          <p:cNvSpPr>
            <a:spLocks noGrp="1"/>
          </p:cNvSpPr>
          <p:nvPr>
            <p:ph type="body" sz="quarter" idx="10"/>
          </p:nvPr>
        </p:nvSpPr>
        <p:spPr>
          <a:xfrm>
            <a:off x="1524000" y="6355532"/>
            <a:ext cx="9829800" cy="502467"/>
          </a:xfrm>
        </p:spPr>
        <p:txBody>
          <a:bodyPr/>
          <a:lstStyle/>
          <a:p>
            <a:r>
              <a:rPr lang="en-US"/>
              <a:t>Adapted from Tsao CW. </a:t>
            </a:r>
            <a:r>
              <a:rPr lang="en-US" i="1"/>
              <a:t>Circulation.</a:t>
            </a:r>
            <a:r>
              <a:rPr lang="en-US"/>
              <a:t> 2022;145:e153-e639.</a:t>
            </a:r>
          </a:p>
        </p:txBody>
      </p:sp>
      <p:graphicFrame>
        <p:nvGraphicFramePr>
          <p:cNvPr id="33" name="Content Placeholder 32">
            <a:extLst>
              <a:ext uri="{FF2B5EF4-FFF2-40B4-BE49-F238E27FC236}">
                <a16:creationId xmlns:a16="http://schemas.microsoft.com/office/drawing/2014/main" id="{F2638FD9-93ED-172A-7F70-6D289FCA1C48}"/>
              </a:ext>
            </a:extLst>
          </p:cNvPr>
          <p:cNvGraphicFramePr>
            <a:graphicFrameLocks noGrp="1"/>
          </p:cNvGraphicFramePr>
          <p:nvPr>
            <p:ph idx="1"/>
            <p:extLst>
              <p:ext uri="{D42A27DB-BD31-4B8C-83A1-F6EECF244321}">
                <p14:modId xmlns:p14="http://schemas.microsoft.com/office/powerpoint/2010/main" val="3425781243"/>
              </p:ext>
            </p:extLst>
          </p:nvPr>
        </p:nvGraphicFramePr>
        <p:xfrm>
          <a:off x="1127368" y="2151005"/>
          <a:ext cx="10005716" cy="4287838"/>
        </p:xfrm>
        <a:graphic>
          <a:graphicData uri="http://schemas.openxmlformats.org/drawingml/2006/chart">
            <c:chart xmlns:c="http://schemas.openxmlformats.org/drawingml/2006/chart" xmlns:r="http://schemas.openxmlformats.org/officeDocument/2006/relationships" r:id="rId4"/>
          </a:graphicData>
        </a:graphic>
      </p:graphicFrame>
      <p:grpSp>
        <p:nvGrpSpPr>
          <p:cNvPr id="25" name="Group 24">
            <a:extLst>
              <a:ext uri="{FF2B5EF4-FFF2-40B4-BE49-F238E27FC236}">
                <a16:creationId xmlns:a16="http://schemas.microsoft.com/office/drawing/2014/main" id="{3BFE8E87-6DD6-CC11-68C2-BD549F21FC10}"/>
              </a:ext>
            </a:extLst>
          </p:cNvPr>
          <p:cNvGrpSpPr/>
          <p:nvPr/>
        </p:nvGrpSpPr>
        <p:grpSpPr>
          <a:xfrm>
            <a:off x="-3646089" y="2844800"/>
            <a:ext cx="3022943" cy="1573968"/>
            <a:chOff x="1489501" y="1714114"/>
            <a:chExt cx="8964483" cy="4667573"/>
          </a:xfrm>
        </p:grpSpPr>
        <p:pic>
          <p:nvPicPr>
            <p:cNvPr id="4" name="Picture 3">
              <a:extLst>
                <a:ext uri="{FF2B5EF4-FFF2-40B4-BE49-F238E27FC236}">
                  <a16:creationId xmlns:a16="http://schemas.microsoft.com/office/drawing/2014/main" id="{ACBF5275-D452-EF47-B7DB-AF45388F51B6}"/>
                </a:ext>
              </a:extLst>
            </p:cNvPr>
            <p:cNvPicPr>
              <a:picLocks noChangeAspect="1"/>
            </p:cNvPicPr>
            <p:nvPr/>
          </p:nvPicPr>
          <p:blipFill>
            <a:blip r:embed="rId5"/>
            <a:stretch>
              <a:fillRect/>
            </a:stretch>
          </p:blipFill>
          <p:spPr>
            <a:xfrm>
              <a:off x="4102818" y="1714114"/>
              <a:ext cx="6351166" cy="4667573"/>
            </a:xfrm>
            <a:prstGeom prst="rect">
              <a:avLst/>
            </a:prstGeom>
          </p:spPr>
        </p:pic>
        <p:sp>
          <p:nvSpPr>
            <p:cNvPr id="3" name="Right Arrow 2">
              <a:extLst>
                <a:ext uri="{FF2B5EF4-FFF2-40B4-BE49-F238E27FC236}">
                  <a16:creationId xmlns:a16="http://schemas.microsoft.com/office/drawing/2014/main" id="{B80FE7E8-A739-7042-8515-42E3C5F16B97}"/>
                </a:ext>
              </a:extLst>
            </p:cNvPr>
            <p:cNvSpPr/>
            <p:nvPr/>
          </p:nvSpPr>
          <p:spPr>
            <a:xfrm rot="1252552">
              <a:off x="4805401" y="3138039"/>
              <a:ext cx="1430168" cy="52251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a:extLst>
                <a:ext uri="{FF2B5EF4-FFF2-40B4-BE49-F238E27FC236}">
                  <a16:creationId xmlns:a16="http://schemas.microsoft.com/office/drawing/2014/main" id="{8904AF93-4EF8-B94D-90CD-B6A05F7DD9FF}"/>
                </a:ext>
              </a:extLst>
            </p:cNvPr>
            <p:cNvSpPr/>
            <p:nvPr/>
          </p:nvSpPr>
          <p:spPr>
            <a:xfrm rot="20565926">
              <a:off x="4806257" y="1914252"/>
              <a:ext cx="1430168" cy="522514"/>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CD32CA4-B26A-70A6-5B7E-BD35E7403710}"/>
                </a:ext>
              </a:extLst>
            </p:cNvPr>
            <p:cNvSpPr txBox="1"/>
            <p:nvPr/>
          </p:nvSpPr>
          <p:spPr>
            <a:xfrm>
              <a:off x="1489501" y="2828841"/>
              <a:ext cx="4030983" cy="1779345"/>
            </a:xfrm>
            <a:prstGeom prst="rect">
              <a:avLst/>
            </a:prstGeom>
            <a:noFill/>
          </p:spPr>
          <p:txBody>
            <a:bodyPr lIns="91300" tIns="45648" rIns="91300" bIns="45648">
              <a:spAutoFit/>
            </a:bodyPr>
            <a:lstStyle/>
            <a:p>
              <a:pPr algn="ctr" defTabSz="456467">
                <a:defRPr/>
              </a:pPr>
              <a:r>
                <a:rPr lang="en-CA" sz="1100" b="1">
                  <a:solidFill>
                    <a:srgbClr val="14467E"/>
                  </a:solidFill>
                  <a:latin typeface="Avenir Book" panose="02000503020000020003" pitchFamily="2" charset="0"/>
                </a:rPr>
                <a:t>Sodium is </a:t>
              </a:r>
            </a:p>
            <a:p>
              <a:pPr algn="ctr" defTabSz="456467">
                <a:defRPr/>
              </a:pPr>
              <a:r>
                <a:rPr lang="en-CA" sz="1100" b="1">
                  <a:solidFill>
                    <a:srgbClr val="14467E"/>
                  </a:solidFill>
                  <a:latin typeface="Avenir Book" panose="02000503020000020003" pitchFamily="2" charset="0"/>
                </a:rPr>
                <a:t>in the food </a:t>
              </a:r>
            </a:p>
            <a:p>
              <a:pPr algn="ctr" defTabSz="456467">
                <a:defRPr/>
              </a:pPr>
              <a:r>
                <a:rPr lang="en-CA" sz="1100" b="1">
                  <a:solidFill>
                    <a:srgbClr val="14467E"/>
                  </a:solidFill>
                  <a:latin typeface="Avenir Book" panose="02000503020000020003" pitchFamily="2" charset="0"/>
                </a:rPr>
                <a:t>before you get it</a:t>
              </a:r>
            </a:p>
          </p:txBody>
        </p:sp>
      </p:grpSp>
      <p:cxnSp>
        <p:nvCxnSpPr>
          <p:cNvPr id="35" name="Straight Connector 34">
            <a:extLst>
              <a:ext uri="{FF2B5EF4-FFF2-40B4-BE49-F238E27FC236}">
                <a16:creationId xmlns:a16="http://schemas.microsoft.com/office/drawing/2014/main" id="{560ED81B-AEA9-A77A-B991-8FD7D8F12691}"/>
              </a:ext>
            </a:extLst>
          </p:cNvPr>
          <p:cNvCxnSpPr>
            <a:cxnSpLocks/>
          </p:cNvCxnSpPr>
          <p:nvPr/>
        </p:nvCxnSpPr>
        <p:spPr>
          <a:xfrm>
            <a:off x="2405804" y="2284355"/>
            <a:ext cx="0" cy="3421856"/>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B5554FD3-95D4-2471-DFF6-9F0C50EF2372}"/>
              </a:ext>
            </a:extLst>
          </p:cNvPr>
          <p:cNvSpPr txBox="1"/>
          <p:nvPr/>
        </p:nvSpPr>
        <p:spPr>
          <a:xfrm>
            <a:off x="2308700" y="1832915"/>
            <a:ext cx="5750224" cy="364226"/>
          </a:xfrm>
          <a:prstGeom prst="rect">
            <a:avLst/>
          </a:prstGeom>
          <a:noFill/>
        </p:spPr>
        <p:txBody>
          <a:bodyPr wrap="square" rtlCol="0">
            <a:noAutofit/>
          </a:bodyPr>
          <a:lstStyle/>
          <a:p>
            <a:r>
              <a:rPr lang="en-US" sz="2200" b="1">
                <a:solidFill>
                  <a:schemeClr val="accent2"/>
                </a:solidFill>
              </a:rPr>
              <a:t>Sodium is in the food before you get it</a:t>
            </a:r>
          </a:p>
        </p:txBody>
      </p:sp>
      <p:cxnSp>
        <p:nvCxnSpPr>
          <p:cNvPr id="41" name="Straight Arrow Connector 40">
            <a:extLst>
              <a:ext uri="{FF2B5EF4-FFF2-40B4-BE49-F238E27FC236}">
                <a16:creationId xmlns:a16="http://schemas.microsoft.com/office/drawing/2014/main" id="{BF5BCA5B-3F8A-DDE2-9CEE-C6D4561181D7}"/>
              </a:ext>
            </a:extLst>
          </p:cNvPr>
          <p:cNvCxnSpPr>
            <a:cxnSpLocks/>
          </p:cNvCxnSpPr>
          <p:nvPr/>
        </p:nvCxnSpPr>
        <p:spPr>
          <a:xfrm flipH="1">
            <a:off x="3548041" y="2197141"/>
            <a:ext cx="390913" cy="1919766"/>
          </a:xfrm>
          <a:prstGeom prst="straightConnector1">
            <a:avLst/>
          </a:prstGeom>
          <a:ln w="4762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ACC00447-47C8-2A43-3644-DBA8BA11B504}"/>
              </a:ext>
            </a:extLst>
          </p:cNvPr>
          <p:cNvCxnSpPr>
            <a:cxnSpLocks/>
          </p:cNvCxnSpPr>
          <p:nvPr/>
        </p:nvCxnSpPr>
        <p:spPr>
          <a:xfrm>
            <a:off x="3998471" y="2194019"/>
            <a:ext cx="163954" cy="298356"/>
          </a:xfrm>
          <a:prstGeom prst="straightConnector1">
            <a:avLst/>
          </a:prstGeom>
          <a:ln w="47625">
            <a:solidFill>
              <a:srgbClr val="8F7AC7"/>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75102"/>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63A19-6D80-A568-8B9E-6D18194E226B}"/>
              </a:ext>
            </a:extLst>
          </p:cNvPr>
          <p:cNvSpPr>
            <a:spLocks noGrp="1"/>
          </p:cNvSpPr>
          <p:nvPr>
            <p:ph type="title"/>
          </p:nvPr>
        </p:nvSpPr>
        <p:spPr>
          <a:xfrm>
            <a:off x="847253" y="202166"/>
            <a:ext cx="10515600" cy="1143000"/>
          </a:xfrm>
        </p:spPr>
        <p:txBody>
          <a:bodyPr/>
          <a:lstStyle/>
          <a:p>
            <a:r>
              <a:rPr lang="en-US"/>
              <a:t>Guidelines: Sodium Restriction in HF</a:t>
            </a:r>
          </a:p>
        </p:txBody>
      </p:sp>
      <p:sp>
        <p:nvSpPr>
          <p:cNvPr id="3" name="Content Placeholder 2">
            <a:extLst>
              <a:ext uri="{FF2B5EF4-FFF2-40B4-BE49-F238E27FC236}">
                <a16:creationId xmlns:a16="http://schemas.microsoft.com/office/drawing/2014/main" id="{4733A63C-B6F8-1C0B-DBC5-0FF5B1DC590C}"/>
              </a:ext>
            </a:extLst>
          </p:cNvPr>
          <p:cNvSpPr>
            <a:spLocks noGrp="1"/>
          </p:cNvSpPr>
          <p:nvPr>
            <p:ph idx="1"/>
          </p:nvPr>
        </p:nvSpPr>
        <p:spPr>
          <a:xfrm>
            <a:off x="1533053" y="2066452"/>
            <a:ext cx="9829800" cy="4119563"/>
          </a:xfrm>
        </p:spPr>
        <p:txBody>
          <a:bodyPr/>
          <a:lstStyle/>
          <a:p>
            <a:pPr marL="0" indent="0">
              <a:buNone/>
            </a:pPr>
            <a:r>
              <a:rPr lang="en-US" b="1">
                <a:solidFill>
                  <a:schemeClr val="accent2"/>
                </a:solidFill>
              </a:rPr>
              <a:t>Class IIa</a:t>
            </a:r>
          </a:p>
          <a:p>
            <a:r>
              <a:rPr lang="en-US"/>
              <a:t>For patients with Stage C HF, avoiding excessive sodium intake is reasonable to reduce congestive symptoms (LOE: C-LD)</a:t>
            </a:r>
          </a:p>
          <a:p>
            <a:pPr lvl="2"/>
            <a:r>
              <a:rPr lang="en-US"/>
              <a:t>The AHA currently recommends a reduction of sodium intake to &lt;2,300 mg/day for general cardiovascular health promotion; however, there are no trials to support this level of restriction in patients with HF </a:t>
            </a:r>
          </a:p>
        </p:txBody>
      </p:sp>
      <p:sp>
        <p:nvSpPr>
          <p:cNvPr id="11" name="Text Placeholder 10">
            <a:extLst>
              <a:ext uri="{FF2B5EF4-FFF2-40B4-BE49-F238E27FC236}">
                <a16:creationId xmlns:a16="http://schemas.microsoft.com/office/drawing/2014/main" id="{88D61E5A-9DCC-78F7-532C-64DD8CCA9F9D}"/>
              </a:ext>
            </a:extLst>
          </p:cNvPr>
          <p:cNvSpPr>
            <a:spLocks noGrp="1"/>
          </p:cNvSpPr>
          <p:nvPr>
            <p:ph type="body" sz="quarter" idx="10"/>
          </p:nvPr>
        </p:nvSpPr>
        <p:spPr>
          <a:xfrm>
            <a:off x="1524000" y="6355532"/>
            <a:ext cx="9829800" cy="502467"/>
          </a:xfrm>
        </p:spPr>
        <p:txBody>
          <a:bodyPr/>
          <a:lstStyle/>
          <a:p>
            <a:r>
              <a:rPr lang="en-GB"/>
              <a:t>Heidenreich PA.</a:t>
            </a:r>
            <a:r>
              <a:rPr lang="en-US"/>
              <a:t> </a:t>
            </a:r>
            <a:r>
              <a:rPr lang="en-US" i="1"/>
              <a:t>J Am Coll Cardiol</a:t>
            </a:r>
            <a:r>
              <a:rPr lang="en-US"/>
              <a:t>. 2022;79:e263-e421.</a:t>
            </a:r>
          </a:p>
        </p:txBody>
      </p:sp>
      <p:sp>
        <p:nvSpPr>
          <p:cNvPr id="22" name="TextBox 21">
            <a:extLst>
              <a:ext uri="{FF2B5EF4-FFF2-40B4-BE49-F238E27FC236}">
                <a16:creationId xmlns:a16="http://schemas.microsoft.com/office/drawing/2014/main" id="{E8028057-B7F9-199D-E68F-C9559D96618F}"/>
              </a:ext>
            </a:extLst>
          </p:cNvPr>
          <p:cNvSpPr txBox="1"/>
          <p:nvPr/>
        </p:nvSpPr>
        <p:spPr>
          <a:xfrm>
            <a:off x="1533525" y="6088529"/>
            <a:ext cx="7991475" cy="338554"/>
          </a:xfrm>
          <a:prstGeom prst="rect">
            <a:avLst/>
          </a:prstGeom>
          <a:noFill/>
        </p:spPr>
        <p:txBody>
          <a:bodyPr wrap="square">
            <a:spAutoFit/>
          </a:bodyPr>
          <a:lstStyle/>
          <a:p>
            <a:r>
              <a:rPr lang="en-US" sz="1600">
                <a:solidFill>
                  <a:schemeClr val="tx2"/>
                </a:solidFill>
              </a:rPr>
              <a:t>AHA, American Heart Association; C-LD, level C-limited data; LOE, level of evidence </a:t>
            </a:r>
          </a:p>
        </p:txBody>
      </p:sp>
    </p:spTree>
    <p:extLst>
      <p:ext uri="{BB962C8B-B14F-4D97-AF65-F5344CB8AC3E}">
        <p14:creationId xmlns:p14="http://schemas.microsoft.com/office/powerpoint/2010/main" val="19840378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2B9E903-38B0-D186-1C89-1ED068068971}"/>
              </a:ext>
            </a:extLst>
          </p:cNvPr>
          <p:cNvPicPr>
            <a:picLocks noChangeAspect="1"/>
          </p:cNvPicPr>
          <p:nvPr/>
        </p:nvPicPr>
        <p:blipFill>
          <a:blip r:embed="rId4"/>
          <a:stretch>
            <a:fillRect/>
          </a:stretch>
        </p:blipFill>
        <p:spPr>
          <a:xfrm>
            <a:off x="-2859664" y="342490"/>
            <a:ext cx="2273006" cy="2013769"/>
          </a:xfrm>
          <a:prstGeom prst="rect">
            <a:avLst/>
          </a:prstGeom>
        </p:spPr>
      </p:pic>
      <p:pic>
        <p:nvPicPr>
          <p:cNvPr id="11" name="Picture 10">
            <a:extLst>
              <a:ext uri="{FF2B5EF4-FFF2-40B4-BE49-F238E27FC236}">
                <a16:creationId xmlns:a16="http://schemas.microsoft.com/office/drawing/2014/main" id="{A7E60ACD-270C-3022-4DDD-AA485AB6E6E0}"/>
              </a:ext>
            </a:extLst>
          </p:cNvPr>
          <p:cNvPicPr>
            <a:picLocks noChangeAspect="1"/>
          </p:cNvPicPr>
          <p:nvPr/>
        </p:nvPicPr>
        <p:blipFill>
          <a:blip r:embed="rId5"/>
          <a:stretch>
            <a:fillRect/>
          </a:stretch>
        </p:blipFill>
        <p:spPr>
          <a:xfrm>
            <a:off x="-3129206" y="2596169"/>
            <a:ext cx="2542548" cy="2007422"/>
          </a:xfrm>
          <a:prstGeom prst="rect">
            <a:avLst/>
          </a:prstGeom>
        </p:spPr>
      </p:pic>
      <p:sp>
        <p:nvSpPr>
          <p:cNvPr id="51" name="Title 1">
            <a:extLst>
              <a:ext uri="{FF2B5EF4-FFF2-40B4-BE49-F238E27FC236}">
                <a16:creationId xmlns:a16="http://schemas.microsoft.com/office/drawing/2014/main" id="{60DC70D1-FB88-CCDA-80BF-9F1582D97EE7}"/>
              </a:ext>
            </a:extLst>
          </p:cNvPr>
          <p:cNvSpPr>
            <a:spLocks noGrp="1"/>
          </p:cNvSpPr>
          <p:nvPr>
            <p:ph type="title"/>
          </p:nvPr>
        </p:nvSpPr>
        <p:spPr>
          <a:xfrm>
            <a:off x="847253" y="202166"/>
            <a:ext cx="10515600" cy="1143000"/>
          </a:xfrm>
        </p:spPr>
        <p:txBody>
          <a:bodyPr/>
          <a:lstStyle/>
          <a:p>
            <a:r>
              <a:rPr lang="en-US"/>
              <a:t>Fluid Restriction in NYHA Class 4 HF</a:t>
            </a:r>
          </a:p>
        </p:txBody>
      </p:sp>
      <p:sp>
        <p:nvSpPr>
          <p:cNvPr id="52" name="Text Placeholder 52">
            <a:extLst>
              <a:ext uri="{FF2B5EF4-FFF2-40B4-BE49-F238E27FC236}">
                <a16:creationId xmlns:a16="http://schemas.microsoft.com/office/drawing/2014/main" id="{45648A40-F978-E015-8233-CF8A666AA14C}"/>
              </a:ext>
            </a:extLst>
          </p:cNvPr>
          <p:cNvSpPr txBox="1">
            <a:spLocks/>
          </p:cNvSpPr>
          <p:nvPr/>
        </p:nvSpPr>
        <p:spPr>
          <a:xfrm>
            <a:off x="1530350" y="6499169"/>
            <a:ext cx="9829800" cy="358831"/>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Clr>
                <a:schemeClr val="accent2"/>
              </a:buClr>
              <a:buFont typeface="Arial" panose="020B0604020202020204" pitchFamily="34" charset="0"/>
              <a:buNone/>
              <a:defRPr lang="en-US" sz="1200" kern="1200" dirty="0">
                <a:solidFill>
                  <a:schemeClr val="tx2"/>
                </a:solidFill>
                <a:latin typeface="+mn-lt"/>
                <a:ea typeface="+mn-ea"/>
                <a:cs typeface="+mn-cs"/>
              </a:defRPr>
            </a:lvl1pPr>
            <a:lvl2pPr marL="685800" indent="-228600" algn="l" defTabSz="914400" rtl="0" eaLnBrk="1" latinLnBrk="0" hangingPunct="1">
              <a:lnSpc>
                <a:spcPct val="100000"/>
              </a:lnSpc>
              <a:spcBef>
                <a:spcPts val="500"/>
              </a:spcBef>
              <a:spcAft>
                <a:spcPts val="0"/>
              </a:spcAft>
              <a:buClr>
                <a:schemeClr val="accent2"/>
              </a:buClr>
              <a:buFont typeface="Arial" panose="020B0604020202020204" pitchFamily="34" charset="0"/>
              <a:buChar char="•"/>
              <a:defRPr lang="en-US" sz="2000" kern="1200" dirty="0">
                <a:solidFill>
                  <a:schemeClr val="tx2"/>
                </a:solidFill>
                <a:latin typeface="+mn-lt"/>
                <a:ea typeface="+mn-ea"/>
                <a:cs typeface="+mn-cs"/>
              </a:defRPr>
            </a:lvl2pPr>
            <a:lvl3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141413"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Adapted from Travers B. </a:t>
            </a:r>
            <a:r>
              <a:rPr lang="en-US" i="1"/>
              <a:t>J Cardiac Fail</a:t>
            </a:r>
            <a:r>
              <a:rPr lang="en-US"/>
              <a:t>. 2007;13:128-132.</a:t>
            </a:r>
          </a:p>
        </p:txBody>
      </p:sp>
      <p:sp>
        <p:nvSpPr>
          <p:cNvPr id="54" name="TextBox 53">
            <a:extLst>
              <a:ext uri="{FF2B5EF4-FFF2-40B4-BE49-F238E27FC236}">
                <a16:creationId xmlns:a16="http://schemas.microsoft.com/office/drawing/2014/main" id="{A7F1FA5C-94CD-344C-BC7D-3F8344897161}"/>
              </a:ext>
            </a:extLst>
          </p:cNvPr>
          <p:cNvSpPr txBox="1"/>
          <p:nvPr/>
        </p:nvSpPr>
        <p:spPr>
          <a:xfrm>
            <a:off x="1504950" y="6089484"/>
            <a:ext cx="8531905" cy="369324"/>
          </a:xfrm>
          <a:prstGeom prst="rect">
            <a:avLst/>
          </a:prstGeom>
          <a:noFill/>
        </p:spPr>
        <p:txBody>
          <a:bodyPr wrap="square" lIns="121912" tIns="60956" rIns="121912" bIns="60956" rtlCol="0">
            <a:spAutoFit/>
          </a:bodyPr>
          <a:lstStyle/>
          <a:p>
            <a:r>
              <a:rPr lang="en-GB" sz="1600">
                <a:solidFill>
                  <a:schemeClr val="tx2"/>
                </a:solidFill>
                <a:cs typeface="Calibri" panose="020F0502020204030204" pitchFamily="34" charset="0"/>
              </a:rPr>
              <a:t>SE, standard error</a:t>
            </a:r>
          </a:p>
        </p:txBody>
      </p:sp>
      <p:grpSp>
        <p:nvGrpSpPr>
          <p:cNvPr id="55" name="Group 54">
            <a:extLst>
              <a:ext uri="{FF2B5EF4-FFF2-40B4-BE49-F238E27FC236}">
                <a16:creationId xmlns:a16="http://schemas.microsoft.com/office/drawing/2014/main" id="{EB3DA04E-B706-344D-9C11-AF7AC0377AE0}"/>
              </a:ext>
            </a:extLst>
          </p:cNvPr>
          <p:cNvGrpSpPr/>
          <p:nvPr/>
        </p:nvGrpSpPr>
        <p:grpSpPr>
          <a:xfrm>
            <a:off x="6774154" y="2158372"/>
            <a:ext cx="4579657" cy="3682378"/>
            <a:chOff x="6423960" y="2178010"/>
            <a:chExt cx="4840951" cy="3892477"/>
          </a:xfrm>
        </p:grpSpPr>
        <p:sp>
          <p:nvSpPr>
            <p:cNvPr id="56" name="TextBox 55">
              <a:extLst>
                <a:ext uri="{FF2B5EF4-FFF2-40B4-BE49-F238E27FC236}">
                  <a16:creationId xmlns:a16="http://schemas.microsoft.com/office/drawing/2014/main" id="{36495F0F-BAC4-B453-2CC5-DD5BBF62934C}"/>
                </a:ext>
              </a:extLst>
            </p:cNvPr>
            <p:cNvSpPr txBox="1"/>
            <p:nvPr/>
          </p:nvSpPr>
          <p:spPr>
            <a:xfrm rot="16200000">
              <a:off x="4732515" y="3869455"/>
              <a:ext cx="3752221" cy="369332"/>
            </a:xfrm>
            <a:prstGeom prst="rect">
              <a:avLst/>
            </a:prstGeom>
            <a:noFill/>
          </p:spPr>
          <p:txBody>
            <a:bodyPr wrap="square" rtlCol="0">
              <a:spAutoFit/>
            </a:bodyPr>
            <a:lstStyle/>
            <a:p>
              <a:pPr algn="ctr"/>
              <a:r>
                <a:rPr lang="en-US">
                  <a:solidFill>
                    <a:schemeClr val="tx2"/>
                  </a:solidFill>
                </a:rPr>
                <a:t>Duration of IV therapy (days)</a:t>
              </a:r>
            </a:p>
          </p:txBody>
        </p:sp>
        <p:cxnSp>
          <p:nvCxnSpPr>
            <p:cNvPr id="57" name="Straight Connector 56">
              <a:extLst>
                <a:ext uri="{FF2B5EF4-FFF2-40B4-BE49-F238E27FC236}">
                  <a16:creationId xmlns:a16="http://schemas.microsoft.com/office/drawing/2014/main" id="{E2D73687-2FBB-A661-A8AD-00491451AEDB}"/>
                </a:ext>
              </a:extLst>
            </p:cNvPr>
            <p:cNvCxnSpPr>
              <a:cxnSpLocks/>
            </p:cNvCxnSpPr>
            <p:nvPr/>
          </p:nvCxnSpPr>
          <p:spPr>
            <a:xfrm>
              <a:off x="7092473" y="5681273"/>
              <a:ext cx="4172438"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5ACD95EF-98B4-26CC-1C87-678EF528672E}"/>
                </a:ext>
              </a:extLst>
            </p:cNvPr>
            <p:cNvCxnSpPr>
              <a:cxnSpLocks/>
            </p:cNvCxnSpPr>
            <p:nvPr/>
          </p:nvCxnSpPr>
          <p:spPr>
            <a:xfrm flipV="1">
              <a:off x="7091409" y="2371607"/>
              <a:ext cx="0" cy="331244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C2768623-84CB-B484-477D-91F7DD77BCDF}"/>
                </a:ext>
              </a:extLst>
            </p:cNvPr>
            <p:cNvSpPr txBox="1"/>
            <p:nvPr/>
          </p:nvSpPr>
          <p:spPr>
            <a:xfrm>
              <a:off x="6606260" y="4181678"/>
              <a:ext cx="495492" cy="369332"/>
            </a:xfrm>
            <a:prstGeom prst="rect">
              <a:avLst/>
            </a:prstGeom>
            <a:noFill/>
          </p:spPr>
          <p:txBody>
            <a:bodyPr wrap="square" rtlCol="0">
              <a:spAutoFit/>
            </a:bodyPr>
            <a:lstStyle/>
            <a:p>
              <a:pPr algn="r"/>
              <a:r>
                <a:rPr lang="en-US">
                  <a:solidFill>
                    <a:schemeClr val="tx2"/>
                  </a:solidFill>
                </a:rPr>
                <a:t>2</a:t>
              </a:r>
            </a:p>
          </p:txBody>
        </p:sp>
        <p:sp>
          <p:nvSpPr>
            <p:cNvPr id="60" name="TextBox 59">
              <a:extLst>
                <a:ext uri="{FF2B5EF4-FFF2-40B4-BE49-F238E27FC236}">
                  <a16:creationId xmlns:a16="http://schemas.microsoft.com/office/drawing/2014/main" id="{AA304EB9-C917-02EF-78AB-CF4087EDB197}"/>
                </a:ext>
              </a:extLst>
            </p:cNvPr>
            <p:cNvSpPr txBox="1"/>
            <p:nvPr/>
          </p:nvSpPr>
          <p:spPr>
            <a:xfrm>
              <a:off x="6606260" y="4843224"/>
              <a:ext cx="495492" cy="369332"/>
            </a:xfrm>
            <a:prstGeom prst="rect">
              <a:avLst/>
            </a:prstGeom>
            <a:noFill/>
          </p:spPr>
          <p:txBody>
            <a:bodyPr wrap="square" rtlCol="0">
              <a:spAutoFit/>
            </a:bodyPr>
            <a:lstStyle/>
            <a:p>
              <a:pPr algn="r"/>
              <a:r>
                <a:rPr lang="en-US">
                  <a:solidFill>
                    <a:schemeClr val="tx2"/>
                  </a:solidFill>
                </a:rPr>
                <a:t>1</a:t>
              </a:r>
            </a:p>
          </p:txBody>
        </p:sp>
        <p:sp>
          <p:nvSpPr>
            <p:cNvPr id="61" name="TextBox 60">
              <a:extLst>
                <a:ext uri="{FF2B5EF4-FFF2-40B4-BE49-F238E27FC236}">
                  <a16:creationId xmlns:a16="http://schemas.microsoft.com/office/drawing/2014/main" id="{80A9E5E8-9EB8-10D7-2C0A-5A39F58D12AE}"/>
                </a:ext>
              </a:extLst>
            </p:cNvPr>
            <p:cNvSpPr txBox="1"/>
            <p:nvPr/>
          </p:nvSpPr>
          <p:spPr>
            <a:xfrm>
              <a:off x="6606260" y="5504768"/>
              <a:ext cx="495492" cy="369332"/>
            </a:xfrm>
            <a:prstGeom prst="rect">
              <a:avLst/>
            </a:prstGeom>
            <a:noFill/>
          </p:spPr>
          <p:txBody>
            <a:bodyPr wrap="square" rtlCol="0">
              <a:spAutoFit/>
            </a:bodyPr>
            <a:lstStyle/>
            <a:p>
              <a:pPr algn="r"/>
              <a:r>
                <a:rPr lang="en-US">
                  <a:solidFill>
                    <a:schemeClr val="tx2"/>
                  </a:solidFill>
                </a:rPr>
                <a:t>0</a:t>
              </a:r>
            </a:p>
          </p:txBody>
        </p:sp>
        <p:sp>
          <p:nvSpPr>
            <p:cNvPr id="62" name="TextBox 61">
              <a:extLst>
                <a:ext uri="{FF2B5EF4-FFF2-40B4-BE49-F238E27FC236}">
                  <a16:creationId xmlns:a16="http://schemas.microsoft.com/office/drawing/2014/main" id="{79CF5810-A023-92CE-E842-16016E093454}"/>
                </a:ext>
              </a:extLst>
            </p:cNvPr>
            <p:cNvSpPr txBox="1"/>
            <p:nvPr/>
          </p:nvSpPr>
          <p:spPr>
            <a:xfrm>
              <a:off x="7583507" y="5680083"/>
              <a:ext cx="1215985" cy="390404"/>
            </a:xfrm>
            <a:prstGeom prst="rect">
              <a:avLst/>
            </a:prstGeom>
            <a:noFill/>
          </p:spPr>
          <p:txBody>
            <a:bodyPr wrap="square" rtlCol="0">
              <a:spAutoFit/>
            </a:bodyPr>
            <a:lstStyle/>
            <a:p>
              <a:pPr algn="ctr"/>
              <a:r>
                <a:rPr lang="en-GB" sz="1800">
                  <a:solidFill>
                    <a:schemeClr val="tx2"/>
                  </a:solidFill>
                  <a:cs typeface="Calibri" panose="020F0502020204030204" pitchFamily="34" charset="0"/>
                </a:rPr>
                <a:t>Free fluid</a:t>
              </a:r>
              <a:endParaRPr lang="en-US">
                <a:solidFill>
                  <a:schemeClr val="tx2"/>
                </a:solidFill>
              </a:endParaRPr>
            </a:p>
          </p:txBody>
        </p:sp>
        <p:sp>
          <p:nvSpPr>
            <p:cNvPr id="63" name="TextBox 62">
              <a:extLst>
                <a:ext uri="{FF2B5EF4-FFF2-40B4-BE49-F238E27FC236}">
                  <a16:creationId xmlns:a16="http://schemas.microsoft.com/office/drawing/2014/main" id="{077DE01D-5946-47CD-19C4-FEF5322B1DAF}"/>
                </a:ext>
              </a:extLst>
            </p:cNvPr>
            <p:cNvSpPr txBox="1"/>
            <p:nvPr/>
          </p:nvSpPr>
          <p:spPr>
            <a:xfrm>
              <a:off x="9353261" y="5680083"/>
              <a:ext cx="1671906" cy="390404"/>
            </a:xfrm>
            <a:prstGeom prst="rect">
              <a:avLst/>
            </a:prstGeom>
            <a:noFill/>
          </p:spPr>
          <p:txBody>
            <a:bodyPr wrap="square" rtlCol="0">
              <a:spAutoFit/>
            </a:bodyPr>
            <a:lstStyle/>
            <a:p>
              <a:pPr algn="ctr"/>
              <a:r>
                <a:rPr lang="en-GB">
                  <a:solidFill>
                    <a:schemeClr val="tx2"/>
                  </a:solidFill>
                  <a:cs typeface="Calibri" panose="020F0502020204030204" pitchFamily="34" charset="0"/>
                </a:rPr>
                <a:t>F</a:t>
              </a:r>
              <a:r>
                <a:rPr lang="en-GB" sz="1800">
                  <a:solidFill>
                    <a:schemeClr val="tx2"/>
                  </a:solidFill>
                  <a:cs typeface="Calibri" panose="020F0502020204030204" pitchFamily="34" charset="0"/>
                </a:rPr>
                <a:t>luid restricted</a:t>
              </a:r>
              <a:endParaRPr lang="en-US">
                <a:solidFill>
                  <a:schemeClr val="tx2"/>
                </a:solidFill>
              </a:endParaRPr>
            </a:p>
          </p:txBody>
        </p:sp>
        <p:sp>
          <p:nvSpPr>
            <p:cNvPr id="64" name="TextBox 63">
              <a:extLst>
                <a:ext uri="{FF2B5EF4-FFF2-40B4-BE49-F238E27FC236}">
                  <a16:creationId xmlns:a16="http://schemas.microsoft.com/office/drawing/2014/main" id="{5C4E0685-FA89-EC81-3F10-6C943AF3ACD6}"/>
                </a:ext>
              </a:extLst>
            </p:cNvPr>
            <p:cNvSpPr txBox="1"/>
            <p:nvPr/>
          </p:nvSpPr>
          <p:spPr>
            <a:xfrm>
              <a:off x="6606260" y="2197040"/>
              <a:ext cx="495492" cy="369332"/>
            </a:xfrm>
            <a:prstGeom prst="rect">
              <a:avLst/>
            </a:prstGeom>
            <a:noFill/>
          </p:spPr>
          <p:txBody>
            <a:bodyPr wrap="square" rtlCol="0">
              <a:spAutoFit/>
            </a:bodyPr>
            <a:lstStyle/>
            <a:p>
              <a:pPr algn="r"/>
              <a:r>
                <a:rPr lang="en-US">
                  <a:solidFill>
                    <a:schemeClr val="tx2"/>
                  </a:solidFill>
                </a:rPr>
                <a:t>5</a:t>
              </a:r>
            </a:p>
          </p:txBody>
        </p:sp>
        <p:sp>
          <p:nvSpPr>
            <p:cNvPr id="65" name="TextBox 64">
              <a:extLst>
                <a:ext uri="{FF2B5EF4-FFF2-40B4-BE49-F238E27FC236}">
                  <a16:creationId xmlns:a16="http://schemas.microsoft.com/office/drawing/2014/main" id="{7E59AA46-DB41-3E42-E66C-64E0CE8530F4}"/>
                </a:ext>
              </a:extLst>
            </p:cNvPr>
            <p:cNvSpPr txBox="1"/>
            <p:nvPr/>
          </p:nvSpPr>
          <p:spPr>
            <a:xfrm>
              <a:off x="6606260" y="3520132"/>
              <a:ext cx="495492" cy="369332"/>
            </a:xfrm>
            <a:prstGeom prst="rect">
              <a:avLst/>
            </a:prstGeom>
            <a:noFill/>
          </p:spPr>
          <p:txBody>
            <a:bodyPr wrap="square" rtlCol="0">
              <a:spAutoFit/>
            </a:bodyPr>
            <a:lstStyle/>
            <a:p>
              <a:pPr algn="r"/>
              <a:r>
                <a:rPr lang="en-US">
                  <a:solidFill>
                    <a:schemeClr val="tx2"/>
                  </a:solidFill>
                </a:rPr>
                <a:t>3</a:t>
              </a:r>
            </a:p>
          </p:txBody>
        </p:sp>
        <p:sp>
          <p:nvSpPr>
            <p:cNvPr id="66" name="TextBox 65">
              <a:extLst>
                <a:ext uri="{FF2B5EF4-FFF2-40B4-BE49-F238E27FC236}">
                  <a16:creationId xmlns:a16="http://schemas.microsoft.com/office/drawing/2014/main" id="{A5920023-3143-9CA3-6F10-4306BF3D9773}"/>
                </a:ext>
              </a:extLst>
            </p:cNvPr>
            <p:cNvSpPr txBox="1"/>
            <p:nvPr/>
          </p:nvSpPr>
          <p:spPr>
            <a:xfrm>
              <a:off x="7269480" y="2197655"/>
              <a:ext cx="2231960" cy="369332"/>
            </a:xfrm>
            <a:prstGeom prst="rect">
              <a:avLst/>
            </a:prstGeom>
            <a:noFill/>
          </p:spPr>
          <p:txBody>
            <a:bodyPr wrap="square" rtlCol="0">
              <a:spAutoFit/>
            </a:bodyPr>
            <a:lstStyle/>
            <a:p>
              <a:r>
                <a:rPr lang="en-US" i="1">
                  <a:solidFill>
                    <a:schemeClr val="tx2"/>
                  </a:solidFill>
                </a:rPr>
                <a:t>P</a:t>
              </a:r>
              <a:r>
                <a:rPr lang="en-US">
                  <a:solidFill>
                    <a:schemeClr val="tx2"/>
                  </a:solidFill>
                </a:rPr>
                <a:t>=0.70</a:t>
              </a:r>
              <a:endParaRPr lang="en-US" i="1">
                <a:solidFill>
                  <a:schemeClr val="tx2"/>
                </a:solidFill>
              </a:endParaRPr>
            </a:p>
          </p:txBody>
        </p:sp>
        <p:sp>
          <p:nvSpPr>
            <p:cNvPr id="67" name="TextBox 66">
              <a:extLst>
                <a:ext uri="{FF2B5EF4-FFF2-40B4-BE49-F238E27FC236}">
                  <a16:creationId xmlns:a16="http://schemas.microsoft.com/office/drawing/2014/main" id="{D52F9F94-73F5-9C65-020B-CC06B2103D25}"/>
                </a:ext>
              </a:extLst>
            </p:cNvPr>
            <p:cNvSpPr txBox="1"/>
            <p:nvPr/>
          </p:nvSpPr>
          <p:spPr>
            <a:xfrm>
              <a:off x="6606260" y="2858586"/>
              <a:ext cx="495492" cy="369332"/>
            </a:xfrm>
            <a:prstGeom prst="rect">
              <a:avLst/>
            </a:prstGeom>
            <a:noFill/>
          </p:spPr>
          <p:txBody>
            <a:bodyPr wrap="square" rtlCol="0">
              <a:spAutoFit/>
            </a:bodyPr>
            <a:lstStyle/>
            <a:p>
              <a:pPr algn="r"/>
              <a:r>
                <a:rPr lang="en-US">
                  <a:solidFill>
                    <a:schemeClr val="tx2"/>
                  </a:solidFill>
                </a:rPr>
                <a:t>4</a:t>
              </a:r>
            </a:p>
          </p:txBody>
        </p:sp>
        <p:sp>
          <p:nvSpPr>
            <p:cNvPr id="68" name="Rectangle 67">
              <a:extLst>
                <a:ext uri="{FF2B5EF4-FFF2-40B4-BE49-F238E27FC236}">
                  <a16:creationId xmlns:a16="http://schemas.microsoft.com/office/drawing/2014/main" id="{1BF16A90-85F4-7D18-DCD9-D0BA9E326724}"/>
                </a:ext>
              </a:extLst>
            </p:cNvPr>
            <p:cNvSpPr/>
            <p:nvPr/>
          </p:nvSpPr>
          <p:spPr>
            <a:xfrm>
              <a:off x="7345680" y="3581400"/>
              <a:ext cx="1691638" cy="210265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endParaRPr>
            </a:p>
          </p:txBody>
        </p:sp>
        <p:sp>
          <p:nvSpPr>
            <p:cNvPr id="69" name="Rectangle 68">
              <a:extLst>
                <a:ext uri="{FF2B5EF4-FFF2-40B4-BE49-F238E27FC236}">
                  <a16:creationId xmlns:a16="http://schemas.microsoft.com/office/drawing/2014/main" id="{869302AB-2D2A-A93D-43E8-DEF4EB976376}"/>
                </a:ext>
              </a:extLst>
            </p:cNvPr>
            <p:cNvSpPr/>
            <p:nvPr/>
          </p:nvSpPr>
          <p:spPr>
            <a:xfrm>
              <a:off x="9343395" y="3901440"/>
              <a:ext cx="1691638" cy="1782613"/>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endParaRPr>
            </a:p>
          </p:txBody>
        </p:sp>
        <p:cxnSp>
          <p:nvCxnSpPr>
            <p:cNvPr id="70" name="Straight Connector 69">
              <a:extLst>
                <a:ext uri="{FF2B5EF4-FFF2-40B4-BE49-F238E27FC236}">
                  <a16:creationId xmlns:a16="http://schemas.microsoft.com/office/drawing/2014/main" id="{AA2A324F-8108-A043-CA46-890B74A131BE}"/>
                </a:ext>
              </a:extLst>
            </p:cNvPr>
            <p:cNvCxnSpPr>
              <a:cxnSpLocks/>
            </p:cNvCxnSpPr>
            <p:nvPr/>
          </p:nvCxnSpPr>
          <p:spPr>
            <a:xfrm flipV="1">
              <a:off x="8191500" y="2921000"/>
              <a:ext cx="0" cy="634998"/>
            </a:xfrm>
            <a:prstGeom prst="line">
              <a:avLst/>
            </a:prstGeom>
            <a:ln w="25400">
              <a:solidFill>
                <a:schemeClr val="accent2"/>
              </a:solidFill>
              <a:headEnd type="ova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EB3025C2-1853-3594-4ABC-F6D151CC59D1}"/>
                </a:ext>
              </a:extLst>
            </p:cNvPr>
            <p:cNvCxnSpPr>
              <a:cxnSpLocks/>
            </p:cNvCxnSpPr>
            <p:nvPr/>
          </p:nvCxnSpPr>
          <p:spPr>
            <a:xfrm flipH="1">
              <a:off x="7753349" y="2933702"/>
              <a:ext cx="8763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7096B50C-FF92-AE98-3601-FB3E84060077}"/>
                </a:ext>
              </a:extLst>
            </p:cNvPr>
            <p:cNvCxnSpPr>
              <a:cxnSpLocks/>
            </p:cNvCxnSpPr>
            <p:nvPr/>
          </p:nvCxnSpPr>
          <p:spPr>
            <a:xfrm flipV="1">
              <a:off x="10189214" y="3393020"/>
              <a:ext cx="0" cy="482596"/>
            </a:xfrm>
            <a:prstGeom prst="line">
              <a:avLst/>
            </a:prstGeom>
            <a:ln w="25400">
              <a:solidFill>
                <a:schemeClr val="accent4"/>
              </a:solidFill>
              <a:headEnd type="ova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82681F44-C38C-05D2-FD94-0B5039570541}"/>
                </a:ext>
              </a:extLst>
            </p:cNvPr>
            <p:cNvCxnSpPr>
              <a:cxnSpLocks/>
            </p:cNvCxnSpPr>
            <p:nvPr/>
          </p:nvCxnSpPr>
          <p:spPr>
            <a:xfrm flipH="1">
              <a:off x="9751064" y="3393020"/>
              <a:ext cx="876300" cy="0"/>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74" name="Group 73">
            <a:extLst>
              <a:ext uri="{FF2B5EF4-FFF2-40B4-BE49-F238E27FC236}">
                <a16:creationId xmlns:a16="http://schemas.microsoft.com/office/drawing/2014/main" id="{0104151F-B92B-BADA-03F6-849DE530F3B5}"/>
              </a:ext>
            </a:extLst>
          </p:cNvPr>
          <p:cNvGrpSpPr/>
          <p:nvPr/>
        </p:nvGrpSpPr>
        <p:grpSpPr>
          <a:xfrm>
            <a:off x="1524000" y="2158372"/>
            <a:ext cx="4579657" cy="3959378"/>
            <a:chOff x="6423960" y="2178010"/>
            <a:chExt cx="4840951" cy="4185281"/>
          </a:xfrm>
        </p:grpSpPr>
        <p:sp>
          <p:nvSpPr>
            <p:cNvPr id="75" name="TextBox 74">
              <a:extLst>
                <a:ext uri="{FF2B5EF4-FFF2-40B4-BE49-F238E27FC236}">
                  <a16:creationId xmlns:a16="http://schemas.microsoft.com/office/drawing/2014/main" id="{14086BF2-1696-DB35-A52C-A225A984D535}"/>
                </a:ext>
              </a:extLst>
            </p:cNvPr>
            <p:cNvSpPr txBox="1"/>
            <p:nvPr/>
          </p:nvSpPr>
          <p:spPr>
            <a:xfrm rot="16200000">
              <a:off x="4732515" y="3869455"/>
              <a:ext cx="3752221" cy="369332"/>
            </a:xfrm>
            <a:prstGeom prst="rect">
              <a:avLst/>
            </a:prstGeom>
            <a:noFill/>
          </p:spPr>
          <p:txBody>
            <a:bodyPr wrap="square" rtlCol="0">
              <a:spAutoFit/>
            </a:bodyPr>
            <a:lstStyle/>
            <a:p>
              <a:pPr algn="ctr"/>
              <a:r>
                <a:rPr lang="en-US">
                  <a:solidFill>
                    <a:schemeClr val="tx2"/>
                  </a:solidFill>
                </a:rPr>
                <a:t>Time to clinical stability (days)</a:t>
              </a:r>
            </a:p>
          </p:txBody>
        </p:sp>
        <p:cxnSp>
          <p:nvCxnSpPr>
            <p:cNvPr id="76" name="Straight Connector 75">
              <a:extLst>
                <a:ext uri="{FF2B5EF4-FFF2-40B4-BE49-F238E27FC236}">
                  <a16:creationId xmlns:a16="http://schemas.microsoft.com/office/drawing/2014/main" id="{044CBCEE-C035-0252-C141-CA3D42BFAB53}"/>
                </a:ext>
              </a:extLst>
            </p:cNvPr>
            <p:cNvCxnSpPr>
              <a:cxnSpLocks/>
            </p:cNvCxnSpPr>
            <p:nvPr/>
          </p:nvCxnSpPr>
          <p:spPr>
            <a:xfrm>
              <a:off x="7092473" y="5681273"/>
              <a:ext cx="4172438"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C22ADA7B-9F7E-482D-196A-ADFB3352E15C}"/>
                </a:ext>
              </a:extLst>
            </p:cNvPr>
            <p:cNvCxnSpPr>
              <a:cxnSpLocks/>
            </p:cNvCxnSpPr>
            <p:nvPr/>
          </p:nvCxnSpPr>
          <p:spPr>
            <a:xfrm flipV="1">
              <a:off x="7091409" y="2371607"/>
              <a:ext cx="0" cy="331244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C8931518-9703-662E-757A-EB3F3CEDD6FF}"/>
                </a:ext>
              </a:extLst>
            </p:cNvPr>
            <p:cNvSpPr txBox="1"/>
            <p:nvPr/>
          </p:nvSpPr>
          <p:spPr>
            <a:xfrm>
              <a:off x="6606260" y="3850904"/>
              <a:ext cx="495492" cy="369332"/>
            </a:xfrm>
            <a:prstGeom prst="rect">
              <a:avLst/>
            </a:prstGeom>
            <a:noFill/>
          </p:spPr>
          <p:txBody>
            <a:bodyPr wrap="square" rtlCol="0">
              <a:spAutoFit/>
            </a:bodyPr>
            <a:lstStyle/>
            <a:p>
              <a:pPr algn="r"/>
              <a:r>
                <a:rPr lang="en-US">
                  <a:solidFill>
                    <a:schemeClr val="tx2"/>
                  </a:solidFill>
                </a:rPr>
                <a:t>6</a:t>
              </a:r>
            </a:p>
          </p:txBody>
        </p:sp>
        <p:sp>
          <p:nvSpPr>
            <p:cNvPr id="79" name="TextBox 78">
              <a:extLst>
                <a:ext uri="{FF2B5EF4-FFF2-40B4-BE49-F238E27FC236}">
                  <a16:creationId xmlns:a16="http://schemas.microsoft.com/office/drawing/2014/main" id="{2B1F1D4F-1CE3-BBD7-FEA6-B2FFC7D24C8F}"/>
                </a:ext>
              </a:extLst>
            </p:cNvPr>
            <p:cNvSpPr txBox="1"/>
            <p:nvPr/>
          </p:nvSpPr>
          <p:spPr>
            <a:xfrm>
              <a:off x="6606260" y="4677836"/>
              <a:ext cx="495492" cy="369332"/>
            </a:xfrm>
            <a:prstGeom prst="rect">
              <a:avLst/>
            </a:prstGeom>
            <a:noFill/>
          </p:spPr>
          <p:txBody>
            <a:bodyPr wrap="square" rtlCol="0">
              <a:spAutoFit/>
            </a:bodyPr>
            <a:lstStyle/>
            <a:p>
              <a:pPr algn="r"/>
              <a:r>
                <a:rPr lang="en-US">
                  <a:solidFill>
                    <a:schemeClr val="tx2"/>
                  </a:solidFill>
                </a:rPr>
                <a:t>3</a:t>
              </a:r>
            </a:p>
          </p:txBody>
        </p:sp>
        <p:sp>
          <p:nvSpPr>
            <p:cNvPr id="80" name="TextBox 79">
              <a:extLst>
                <a:ext uri="{FF2B5EF4-FFF2-40B4-BE49-F238E27FC236}">
                  <a16:creationId xmlns:a16="http://schemas.microsoft.com/office/drawing/2014/main" id="{73CF7436-A8A9-27A0-9128-C1EA9B5189D8}"/>
                </a:ext>
              </a:extLst>
            </p:cNvPr>
            <p:cNvSpPr txBox="1"/>
            <p:nvPr/>
          </p:nvSpPr>
          <p:spPr>
            <a:xfrm>
              <a:off x="6606260" y="5504768"/>
              <a:ext cx="495492" cy="369332"/>
            </a:xfrm>
            <a:prstGeom prst="rect">
              <a:avLst/>
            </a:prstGeom>
            <a:noFill/>
          </p:spPr>
          <p:txBody>
            <a:bodyPr wrap="square" rtlCol="0">
              <a:spAutoFit/>
            </a:bodyPr>
            <a:lstStyle/>
            <a:p>
              <a:pPr algn="r"/>
              <a:r>
                <a:rPr lang="en-US">
                  <a:solidFill>
                    <a:schemeClr val="tx2"/>
                  </a:solidFill>
                </a:rPr>
                <a:t>0</a:t>
              </a:r>
            </a:p>
          </p:txBody>
        </p:sp>
        <p:sp>
          <p:nvSpPr>
            <p:cNvPr id="81" name="TextBox 80">
              <a:extLst>
                <a:ext uri="{FF2B5EF4-FFF2-40B4-BE49-F238E27FC236}">
                  <a16:creationId xmlns:a16="http://schemas.microsoft.com/office/drawing/2014/main" id="{AB6C3B44-61B6-75C8-301A-CC1956496EAF}"/>
                </a:ext>
              </a:extLst>
            </p:cNvPr>
            <p:cNvSpPr txBox="1"/>
            <p:nvPr/>
          </p:nvSpPr>
          <p:spPr>
            <a:xfrm>
              <a:off x="7642216" y="5680083"/>
              <a:ext cx="1143936" cy="390404"/>
            </a:xfrm>
            <a:prstGeom prst="rect">
              <a:avLst/>
            </a:prstGeom>
            <a:noFill/>
          </p:spPr>
          <p:txBody>
            <a:bodyPr wrap="square" rtlCol="0">
              <a:spAutoFit/>
            </a:bodyPr>
            <a:lstStyle/>
            <a:p>
              <a:pPr algn="ctr"/>
              <a:r>
                <a:rPr lang="en-GB" sz="1800">
                  <a:solidFill>
                    <a:schemeClr val="tx2"/>
                  </a:solidFill>
                  <a:cs typeface="Calibri" panose="020F0502020204030204" pitchFamily="34" charset="0"/>
                </a:rPr>
                <a:t>Free fluid</a:t>
              </a:r>
              <a:endParaRPr lang="en-US">
                <a:solidFill>
                  <a:schemeClr val="tx2"/>
                </a:solidFill>
              </a:endParaRPr>
            </a:p>
          </p:txBody>
        </p:sp>
        <p:sp>
          <p:nvSpPr>
            <p:cNvPr id="82" name="TextBox 81">
              <a:extLst>
                <a:ext uri="{FF2B5EF4-FFF2-40B4-BE49-F238E27FC236}">
                  <a16:creationId xmlns:a16="http://schemas.microsoft.com/office/drawing/2014/main" id="{FBEDD2DC-02DC-2C13-4A75-44C08607B37E}"/>
                </a:ext>
              </a:extLst>
            </p:cNvPr>
            <p:cNvSpPr txBox="1"/>
            <p:nvPr/>
          </p:nvSpPr>
          <p:spPr>
            <a:xfrm>
              <a:off x="9344902" y="5680083"/>
              <a:ext cx="1688626" cy="683208"/>
            </a:xfrm>
            <a:prstGeom prst="rect">
              <a:avLst/>
            </a:prstGeom>
            <a:noFill/>
          </p:spPr>
          <p:txBody>
            <a:bodyPr wrap="square" rtlCol="0">
              <a:spAutoFit/>
            </a:bodyPr>
            <a:lstStyle/>
            <a:p>
              <a:pPr algn="ctr"/>
              <a:r>
                <a:rPr lang="en-GB">
                  <a:solidFill>
                    <a:schemeClr val="tx2"/>
                  </a:solidFill>
                  <a:cs typeface="Calibri" panose="020F0502020204030204" pitchFamily="34" charset="0"/>
                </a:rPr>
                <a:t>F</a:t>
              </a:r>
              <a:r>
                <a:rPr lang="en-GB" sz="1800">
                  <a:solidFill>
                    <a:schemeClr val="tx2"/>
                  </a:solidFill>
                  <a:cs typeface="Calibri" panose="020F0502020204030204" pitchFamily="34" charset="0"/>
                </a:rPr>
                <a:t>luid restricted</a:t>
              </a:r>
              <a:endParaRPr lang="en-US">
                <a:solidFill>
                  <a:schemeClr val="tx2"/>
                </a:solidFill>
              </a:endParaRPr>
            </a:p>
          </p:txBody>
        </p:sp>
        <p:sp>
          <p:nvSpPr>
            <p:cNvPr id="83" name="TextBox 82">
              <a:extLst>
                <a:ext uri="{FF2B5EF4-FFF2-40B4-BE49-F238E27FC236}">
                  <a16:creationId xmlns:a16="http://schemas.microsoft.com/office/drawing/2014/main" id="{D68BACD5-BFFD-2971-C688-8B0FEC241C85}"/>
                </a:ext>
              </a:extLst>
            </p:cNvPr>
            <p:cNvSpPr txBox="1"/>
            <p:nvPr/>
          </p:nvSpPr>
          <p:spPr>
            <a:xfrm>
              <a:off x="6606260" y="2197040"/>
              <a:ext cx="495492" cy="369332"/>
            </a:xfrm>
            <a:prstGeom prst="rect">
              <a:avLst/>
            </a:prstGeom>
            <a:noFill/>
          </p:spPr>
          <p:txBody>
            <a:bodyPr wrap="square" rtlCol="0">
              <a:spAutoFit/>
            </a:bodyPr>
            <a:lstStyle/>
            <a:p>
              <a:pPr algn="r"/>
              <a:r>
                <a:rPr lang="en-US">
                  <a:solidFill>
                    <a:schemeClr val="tx2"/>
                  </a:solidFill>
                </a:rPr>
                <a:t>12</a:t>
              </a:r>
            </a:p>
          </p:txBody>
        </p:sp>
        <p:sp>
          <p:nvSpPr>
            <p:cNvPr id="84" name="TextBox 83">
              <a:extLst>
                <a:ext uri="{FF2B5EF4-FFF2-40B4-BE49-F238E27FC236}">
                  <a16:creationId xmlns:a16="http://schemas.microsoft.com/office/drawing/2014/main" id="{6F4CF92A-55AA-24B2-7245-AA98F0083FBC}"/>
                </a:ext>
              </a:extLst>
            </p:cNvPr>
            <p:cNvSpPr txBox="1"/>
            <p:nvPr/>
          </p:nvSpPr>
          <p:spPr>
            <a:xfrm>
              <a:off x="6606260" y="3023972"/>
              <a:ext cx="495492" cy="369332"/>
            </a:xfrm>
            <a:prstGeom prst="rect">
              <a:avLst/>
            </a:prstGeom>
            <a:noFill/>
          </p:spPr>
          <p:txBody>
            <a:bodyPr wrap="square" rtlCol="0">
              <a:spAutoFit/>
            </a:bodyPr>
            <a:lstStyle/>
            <a:p>
              <a:pPr algn="r"/>
              <a:r>
                <a:rPr lang="en-US">
                  <a:solidFill>
                    <a:schemeClr val="tx2"/>
                  </a:solidFill>
                </a:rPr>
                <a:t>9</a:t>
              </a:r>
            </a:p>
          </p:txBody>
        </p:sp>
        <p:sp>
          <p:nvSpPr>
            <p:cNvPr id="85" name="TextBox 84">
              <a:extLst>
                <a:ext uri="{FF2B5EF4-FFF2-40B4-BE49-F238E27FC236}">
                  <a16:creationId xmlns:a16="http://schemas.microsoft.com/office/drawing/2014/main" id="{AFAE6A7F-EDEF-A669-1866-45BB31CE08E5}"/>
                </a:ext>
              </a:extLst>
            </p:cNvPr>
            <p:cNvSpPr txBox="1"/>
            <p:nvPr/>
          </p:nvSpPr>
          <p:spPr>
            <a:xfrm>
              <a:off x="7269480" y="2197655"/>
              <a:ext cx="2231960" cy="369332"/>
            </a:xfrm>
            <a:prstGeom prst="rect">
              <a:avLst/>
            </a:prstGeom>
            <a:noFill/>
          </p:spPr>
          <p:txBody>
            <a:bodyPr wrap="square" rtlCol="0">
              <a:spAutoFit/>
            </a:bodyPr>
            <a:lstStyle/>
            <a:p>
              <a:r>
                <a:rPr lang="en-US" i="1">
                  <a:solidFill>
                    <a:schemeClr val="tx2"/>
                  </a:solidFill>
                </a:rPr>
                <a:t>P</a:t>
              </a:r>
              <a:r>
                <a:rPr lang="en-US">
                  <a:solidFill>
                    <a:schemeClr val="tx2"/>
                  </a:solidFill>
                </a:rPr>
                <a:t>=0.176</a:t>
              </a:r>
              <a:endParaRPr lang="en-US" i="1">
                <a:solidFill>
                  <a:schemeClr val="tx2"/>
                </a:solidFill>
              </a:endParaRPr>
            </a:p>
          </p:txBody>
        </p:sp>
        <p:sp>
          <p:nvSpPr>
            <p:cNvPr id="86" name="Rectangle 85">
              <a:extLst>
                <a:ext uri="{FF2B5EF4-FFF2-40B4-BE49-F238E27FC236}">
                  <a16:creationId xmlns:a16="http://schemas.microsoft.com/office/drawing/2014/main" id="{867810B1-19F7-EB85-42B2-6D9A9F0411BE}"/>
                </a:ext>
              </a:extLst>
            </p:cNvPr>
            <p:cNvSpPr/>
            <p:nvPr/>
          </p:nvSpPr>
          <p:spPr>
            <a:xfrm>
              <a:off x="7345680" y="3727165"/>
              <a:ext cx="1691638" cy="196342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endParaRPr>
            </a:p>
          </p:txBody>
        </p:sp>
        <p:sp>
          <p:nvSpPr>
            <p:cNvPr id="87" name="Rectangle 86">
              <a:extLst>
                <a:ext uri="{FF2B5EF4-FFF2-40B4-BE49-F238E27FC236}">
                  <a16:creationId xmlns:a16="http://schemas.microsoft.com/office/drawing/2014/main" id="{3C8D6EAA-314C-2CCB-8205-5D549C1B993B}"/>
                </a:ext>
              </a:extLst>
            </p:cNvPr>
            <p:cNvSpPr/>
            <p:nvPr/>
          </p:nvSpPr>
          <p:spPr>
            <a:xfrm>
              <a:off x="9343395" y="3369026"/>
              <a:ext cx="1691638" cy="231878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endParaRPr>
            </a:p>
          </p:txBody>
        </p:sp>
        <p:cxnSp>
          <p:nvCxnSpPr>
            <p:cNvPr id="88" name="Straight Connector 87">
              <a:extLst>
                <a:ext uri="{FF2B5EF4-FFF2-40B4-BE49-F238E27FC236}">
                  <a16:creationId xmlns:a16="http://schemas.microsoft.com/office/drawing/2014/main" id="{5CB0E32A-9FF8-6FBC-4D18-BF3C293CCBC4}"/>
                </a:ext>
              </a:extLst>
            </p:cNvPr>
            <p:cNvCxnSpPr>
              <a:cxnSpLocks/>
            </p:cNvCxnSpPr>
            <p:nvPr/>
          </p:nvCxnSpPr>
          <p:spPr>
            <a:xfrm flipV="1">
              <a:off x="8191500" y="3439510"/>
              <a:ext cx="0" cy="262253"/>
            </a:xfrm>
            <a:prstGeom prst="line">
              <a:avLst/>
            </a:prstGeom>
            <a:ln w="25400">
              <a:solidFill>
                <a:schemeClr val="accent2"/>
              </a:solidFill>
              <a:headEnd type="ova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9AECB0E2-9CAD-CBCC-71A2-3930B715BA6C}"/>
                </a:ext>
              </a:extLst>
            </p:cNvPr>
            <p:cNvCxnSpPr>
              <a:cxnSpLocks/>
            </p:cNvCxnSpPr>
            <p:nvPr/>
          </p:nvCxnSpPr>
          <p:spPr>
            <a:xfrm flipH="1">
              <a:off x="7753349" y="3439510"/>
              <a:ext cx="8763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44968C8F-D52D-0059-E307-971987A431A7}"/>
                </a:ext>
              </a:extLst>
            </p:cNvPr>
            <p:cNvCxnSpPr>
              <a:cxnSpLocks/>
            </p:cNvCxnSpPr>
            <p:nvPr/>
          </p:nvCxnSpPr>
          <p:spPr>
            <a:xfrm flipV="1">
              <a:off x="10189214" y="3064860"/>
              <a:ext cx="0" cy="278341"/>
            </a:xfrm>
            <a:prstGeom prst="line">
              <a:avLst/>
            </a:prstGeom>
            <a:ln w="25400">
              <a:solidFill>
                <a:schemeClr val="accent4"/>
              </a:solidFill>
              <a:headEnd type="ova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E4B852DA-445D-8D91-8826-69951CE450E4}"/>
                </a:ext>
              </a:extLst>
            </p:cNvPr>
            <p:cNvCxnSpPr>
              <a:cxnSpLocks/>
            </p:cNvCxnSpPr>
            <p:nvPr/>
          </p:nvCxnSpPr>
          <p:spPr>
            <a:xfrm flipH="1">
              <a:off x="9751064" y="3064860"/>
              <a:ext cx="876300" cy="0"/>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92" name="TextBox 91">
            <a:extLst>
              <a:ext uri="{FF2B5EF4-FFF2-40B4-BE49-F238E27FC236}">
                <a16:creationId xmlns:a16="http://schemas.microsoft.com/office/drawing/2014/main" id="{102E747D-6D54-D7C3-62E5-9C36F6B2A192}"/>
              </a:ext>
            </a:extLst>
          </p:cNvPr>
          <p:cNvSpPr txBox="1"/>
          <p:nvPr/>
        </p:nvSpPr>
        <p:spPr>
          <a:xfrm>
            <a:off x="1504951" y="5676797"/>
            <a:ext cx="3283360" cy="400101"/>
          </a:xfrm>
          <a:prstGeom prst="rect">
            <a:avLst/>
          </a:prstGeom>
          <a:noFill/>
        </p:spPr>
        <p:txBody>
          <a:bodyPr wrap="square" lIns="121912" tIns="60956" rIns="121912" bIns="60956" rtlCol="0">
            <a:spAutoFit/>
          </a:bodyPr>
          <a:lstStyle/>
          <a:p>
            <a:r>
              <a:rPr lang="en-GB">
                <a:solidFill>
                  <a:schemeClr val="tx2"/>
                </a:solidFill>
                <a:cs typeface="Calibri" panose="020F0502020204030204" pitchFamily="34" charset="0"/>
              </a:rPr>
              <a:t>Error bars show mean +/- 1.0 SE</a:t>
            </a:r>
          </a:p>
        </p:txBody>
      </p:sp>
    </p:spTree>
    <p:extLst>
      <p:ext uri="{BB962C8B-B14F-4D97-AF65-F5344CB8AC3E}">
        <p14:creationId xmlns:p14="http://schemas.microsoft.com/office/powerpoint/2010/main" val="3013961918"/>
      </p:ext>
    </p:extLst>
  </p:cSld>
  <p:clrMapOvr>
    <a:masterClrMapping/>
  </p:clrMapOvr>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0CEB1-10B7-5A41-7A05-B38D29FE294F}"/>
              </a:ext>
            </a:extLst>
          </p:cNvPr>
          <p:cNvSpPr>
            <a:spLocks noGrp="1"/>
          </p:cNvSpPr>
          <p:nvPr>
            <p:ph type="title"/>
          </p:nvPr>
        </p:nvSpPr>
        <p:spPr/>
        <p:txBody>
          <a:bodyPr/>
          <a:lstStyle/>
          <a:p>
            <a:r>
              <a:rPr lang="en-US" dirty="0"/>
              <a:t>Disclosure of Financial Relationships</a:t>
            </a:r>
          </a:p>
        </p:txBody>
      </p:sp>
      <p:sp>
        <p:nvSpPr>
          <p:cNvPr id="3" name="Content Placeholder 2">
            <a:extLst>
              <a:ext uri="{FF2B5EF4-FFF2-40B4-BE49-F238E27FC236}">
                <a16:creationId xmlns:a16="http://schemas.microsoft.com/office/drawing/2014/main" id="{652C57FF-AC8C-583A-BC26-5427C5CC52E6}"/>
              </a:ext>
            </a:extLst>
          </p:cNvPr>
          <p:cNvSpPr>
            <a:spLocks noGrp="1"/>
          </p:cNvSpPr>
          <p:nvPr>
            <p:ph idx="1"/>
          </p:nvPr>
        </p:nvSpPr>
        <p:spPr/>
        <p:txBody>
          <a:bodyPr/>
          <a:lstStyle/>
          <a:p>
            <a:pPr marL="0" indent="0">
              <a:buNone/>
            </a:pPr>
            <a:r>
              <a:rPr lang="en-US" dirty="0"/>
              <a:t>None</a:t>
            </a:r>
            <a:endParaRPr lang="en-US" dirty="0">
              <a:cs typeface="Calibri" panose="020F0502020204030204"/>
            </a:endParaRPr>
          </a:p>
          <a:p>
            <a:endParaRPr lang="en-US" dirty="0"/>
          </a:p>
        </p:txBody>
      </p:sp>
    </p:spTree>
    <p:extLst>
      <p:ext uri="{BB962C8B-B14F-4D97-AF65-F5344CB8AC3E}">
        <p14:creationId xmlns:p14="http://schemas.microsoft.com/office/powerpoint/2010/main" val="21507810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1B02292-F820-89CD-108C-8A1712248587}"/>
              </a:ext>
            </a:extLst>
          </p:cNvPr>
          <p:cNvSpPr>
            <a:spLocks noGrp="1"/>
          </p:cNvSpPr>
          <p:nvPr>
            <p:ph type="body" sz="quarter" idx="10"/>
          </p:nvPr>
        </p:nvSpPr>
        <p:spPr/>
        <p:txBody>
          <a:bodyPr/>
          <a:lstStyle/>
          <a:p>
            <a:r>
              <a:rPr lang="en-GB"/>
              <a:t>Adapted from De Vecchis R.</a:t>
            </a:r>
            <a:r>
              <a:rPr lang="en-US"/>
              <a:t> </a:t>
            </a:r>
            <a:r>
              <a:rPr lang="en-US" i="1"/>
              <a:t>Herz</a:t>
            </a:r>
            <a:r>
              <a:rPr lang="en-US"/>
              <a:t>. 2016;41:63-75.</a:t>
            </a:r>
          </a:p>
        </p:txBody>
      </p:sp>
      <p:grpSp>
        <p:nvGrpSpPr>
          <p:cNvPr id="14" name="Group 13">
            <a:extLst>
              <a:ext uri="{FF2B5EF4-FFF2-40B4-BE49-F238E27FC236}">
                <a16:creationId xmlns:a16="http://schemas.microsoft.com/office/drawing/2014/main" id="{DCC36035-5DEA-9ABC-311B-B6C1644DACFB}"/>
              </a:ext>
            </a:extLst>
          </p:cNvPr>
          <p:cNvGrpSpPr/>
          <p:nvPr/>
        </p:nvGrpSpPr>
        <p:grpSpPr>
          <a:xfrm>
            <a:off x="-2773717" y="-296840"/>
            <a:ext cx="2714492" cy="3284273"/>
            <a:chOff x="-2181355" y="1594694"/>
            <a:chExt cx="3883592" cy="4632177"/>
          </a:xfrm>
        </p:grpSpPr>
        <p:pic>
          <p:nvPicPr>
            <p:cNvPr id="15" name="Picture 14">
              <a:extLst>
                <a:ext uri="{FF2B5EF4-FFF2-40B4-BE49-F238E27FC236}">
                  <a16:creationId xmlns:a16="http://schemas.microsoft.com/office/drawing/2014/main" id="{AA5E1DC0-4399-5146-90C9-41F280C3D660}"/>
                </a:ext>
              </a:extLst>
            </p:cNvPr>
            <p:cNvPicPr>
              <a:picLocks noChangeAspect="1"/>
            </p:cNvPicPr>
            <p:nvPr/>
          </p:nvPicPr>
          <p:blipFill>
            <a:blip r:embed="rId4"/>
            <a:stretch>
              <a:fillRect/>
            </a:stretch>
          </p:blipFill>
          <p:spPr>
            <a:xfrm>
              <a:off x="-2181355" y="2011437"/>
              <a:ext cx="3883592" cy="4215434"/>
            </a:xfrm>
            <a:prstGeom prst="rect">
              <a:avLst/>
            </a:prstGeom>
          </p:spPr>
        </p:pic>
        <p:sp>
          <p:nvSpPr>
            <p:cNvPr id="16" name="TextBox 15">
              <a:extLst>
                <a:ext uri="{FF2B5EF4-FFF2-40B4-BE49-F238E27FC236}">
                  <a16:creationId xmlns:a16="http://schemas.microsoft.com/office/drawing/2014/main" id="{402D789A-ACA7-05CC-B3A7-3291AB6DC570}"/>
                </a:ext>
              </a:extLst>
            </p:cNvPr>
            <p:cNvSpPr txBox="1"/>
            <p:nvPr/>
          </p:nvSpPr>
          <p:spPr>
            <a:xfrm>
              <a:off x="-1251549" y="1594694"/>
              <a:ext cx="1858780" cy="461665"/>
            </a:xfrm>
            <a:prstGeom prst="rect">
              <a:avLst/>
            </a:prstGeom>
            <a:noFill/>
          </p:spPr>
          <p:txBody>
            <a:bodyPr wrap="square" rtlCol="0">
              <a:spAutoFit/>
            </a:bodyPr>
            <a:lstStyle/>
            <a:p>
              <a:r>
                <a:rPr lang="en-US" sz="2400" b="1">
                  <a:latin typeface="Avenir Book" panose="02000503020000020003" pitchFamily="2" charset="0"/>
                </a:rPr>
                <a:t>HHF</a:t>
              </a:r>
            </a:p>
          </p:txBody>
        </p:sp>
      </p:grpSp>
      <p:sp>
        <p:nvSpPr>
          <p:cNvPr id="17" name="TextBox 16">
            <a:extLst>
              <a:ext uri="{FF2B5EF4-FFF2-40B4-BE49-F238E27FC236}">
                <a16:creationId xmlns:a16="http://schemas.microsoft.com/office/drawing/2014/main" id="{ADF07586-9A8A-C0B8-FC6B-26F931AE85D3}"/>
              </a:ext>
            </a:extLst>
          </p:cNvPr>
          <p:cNvSpPr txBox="1"/>
          <p:nvPr/>
        </p:nvSpPr>
        <p:spPr>
          <a:xfrm>
            <a:off x="1524000" y="6098979"/>
            <a:ext cx="6858000" cy="338554"/>
          </a:xfrm>
          <a:prstGeom prst="rect">
            <a:avLst/>
          </a:prstGeom>
          <a:noFill/>
        </p:spPr>
        <p:txBody>
          <a:bodyPr wrap="square">
            <a:spAutoFit/>
          </a:bodyPr>
          <a:lstStyle/>
          <a:p>
            <a:r>
              <a:rPr lang="en-US" sz="1600">
                <a:solidFill>
                  <a:schemeClr val="tx2"/>
                </a:solidFill>
              </a:rPr>
              <a:t>Cr, creatinine; HHF, hospitalization for heart failure; IV, intravenous; No., number</a:t>
            </a:r>
          </a:p>
        </p:txBody>
      </p:sp>
      <p:graphicFrame>
        <p:nvGraphicFramePr>
          <p:cNvPr id="18" name="Table 17">
            <a:extLst>
              <a:ext uri="{FF2B5EF4-FFF2-40B4-BE49-F238E27FC236}">
                <a16:creationId xmlns:a16="http://schemas.microsoft.com/office/drawing/2014/main" id="{5B03CF01-D215-BB81-D82C-6ED5F837F011}"/>
              </a:ext>
            </a:extLst>
          </p:cNvPr>
          <p:cNvGraphicFramePr>
            <a:graphicFrameLocks noGrp="1"/>
          </p:cNvGraphicFramePr>
          <p:nvPr>
            <p:extLst>
              <p:ext uri="{D42A27DB-BD31-4B8C-83A1-F6EECF244321}">
                <p14:modId xmlns:p14="http://schemas.microsoft.com/office/powerpoint/2010/main" val="3219402100"/>
              </p:ext>
            </p:extLst>
          </p:nvPr>
        </p:nvGraphicFramePr>
        <p:xfrm>
          <a:off x="1529138" y="2016109"/>
          <a:ext cx="8693649" cy="3749040"/>
        </p:xfrm>
        <a:graphic>
          <a:graphicData uri="http://schemas.openxmlformats.org/drawingml/2006/table">
            <a:tbl>
              <a:tblPr firstRow="1" bandRow="1">
                <a:tableStyleId>{5C22544A-7EE6-4342-B048-85BDC9FD1C3A}</a:tableStyleId>
              </a:tblPr>
              <a:tblGrid>
                <a:gridCol w="1193514">
                  <a:extLst>
                    <a:ext uri="{9D8B030D-6E8A-4147-A177-3AD203B41FA5}">
                      <a16:colId xmlns:a16="http://schemas.microsoft.com/office/drawing/2014/main" val="15874795"/>
                    </a:ext>
                  </a:extLst>
                </a:gridCol>
                <a:gridCol w="1425958">
                  <a:extLst>
                    <a:ext uri="{9D8B030D-6E8A-4147-A177-3AD203B41FA5}">
                      <a16:colId xmlns:a16="http://schemas.microsoft.com/office/drawing/2014/main" val="4228914195"/>
                    </a:ext>
                  </a:extLst>
                </a:gridCol>
                <a:gridCol w="2252190">
                  <a:extLst>
                    <a:ext uri="{9D8B030D-6E8A-4147-A177-3AD203B41FA5}">
                      <a16:colId xmlns:a16="http://schemas.microsoft.com/office/drawing/2014/main" val="4070702604"/>
                    </a:ext>
                  </a:extLst>
                </a:gridCol>
                <a:gridCol w="2178121">
                  <a:extLst>
                    <a:ext uri="{9D8B030D-6E8A-4147-A177-3AD203B41FA5}">
                      <a16:colId xmlns:a16="http://schemas.microsoft.com/office/drawing/2014/main" val="3956712018"/>
                    </a:ext>
                  </a:extLst>
                </a:gridCol>
                <a:gridCol w="965771">
                  <a:extLst>
                    <a:ext uri="{9D8B030D-6E8A-4147-A177-3AD203B41FA5}">
                      <a16:colId xmlns:a16="http://schemas.microsoft.com/office/drawing/2014/main" val="2448606471"/>
                    </a:ext>
                  </a:extLst>
                </a:gridCol>
                <a:gridCol w="678095">
                  <a:extLst>
                    <a:ext uri="{9D8B030D-6E8A-4147-A177-3AD203B41FA5}">
                      <a16:colId xmlns:a16="http://schemas.microsoft.com/office/drawing/2014/main" val="4084589499"/>
                    </a:ext>
                  </a:extLst>
                </a:gridCol>
              </a:tblGrid>
              <a:tr h="5779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chemeClr val="bg1"/>
                          </a:solidFill>
                          <a:latin typeface="+mn-lt"/>
                        </a:rPr>
                        <a:t>Author (year)</a:t>
                      </a:r>
                    </a:p>
                  </a:txBody>
                  <a:tcPr>
                    <a:lnL w="6350" cap="flat" cmpd="sng" algn="ctr">
                      <a:solidFill>
                        <a:schemeClr val="accent2"/>
                      </a:solidFill>
                      <a:prstDash val="solid"/>
                      <a:round/>
                      <a:headEnd type="none" w="med" len="med"/>
                      <a:tailEnd type="none" w="med" len="med"/>
                    </a:lnL>
                    <a:lnR w="12700" cmpd="sng">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200" b="1">
                        <a:solidFill>
                          <a:schemeClr val="bg1"/>
                        </a:solidFill>
                        <a:latin typeface="+mn-lt"/>
                      </a:endParaRPr>
                    </a:p>
                  </a:txBody>
                  <a:tcPr>
                    <a:lnL w="12700" cmpd="sng">
                      <a:noFill/>
                    </a:lnL>
                    <a:lnR w="12700" cmpd="sng">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1200" b="1" spc="-20" baseline="0">
                          <a:solidFill>
                            <a:schemeClr val="bg1"/>
                          </a:solidFill>
                          <a:latin typeface="+mn-lt"/>
                        </a:rPr>
                        <a:t>No. of hospitalizations during permissive regimen of water intake (No. of HF patients admitted to permissive regimen of water intake)</a:t>
                      </a:r>
                    </a:p>
                  </a:txBody>
                  <a:tcPr>
                    <a:lnL w="12700" cmpd="sng">
                      <a:noFill/>
                    </a:lnL>
                    <a:lnR w="12700" cmpd="sng">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spc="-20" baseline="0">
                          <a:solidFill>
                            <a:schemeClr val="bg1"/>
                          </a:solidFill>
                          <a:latin typeface="+mn-lt"/>
                        </a:rPr>
                        <a:t>No. of hospitalizations during restricted regimen of water intake (No. of HF patients subjected to restricted regimen of water intake)</a:t>
                      </a:r>
                    </a:p>
                  </a:txBody>
                  <a:tcPr>
                    <a:lnL w="12700" cmpd="sng">
                      <a:noFill/>
                    </a:lnL>
                    <a:lnR w="12700" cmpd="sng">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chemeClr val="bg1"/>
                          </a:solidFill>
                          <a:latin typeface="+mn-lt"/>
                        </a:rPr>
                        <a:t>Odds ratio (95% CI)</a:t>
                      </a:r>
                    </a:p>
                  </a:txBody>
                  <a:tcPr>
                    <a:lnL w="12700" cmpd="sng">
                      <a:noFill/>
                    </a:lnL>
                    <a:lnR w="12700" cmpd="sng">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chemeClr val="bg1"/>
                          </a:solidFill>
                          <a:latin typeface="+mn-lt"/>
                        </a:rPr>
                        <a:t>Weight %</a:t>
                      </a:r>
                    </a:p>
                  </a:txBody>
                  <a:tcPr>
                    <a:lnL w="12700" cmpd="sng">
                      <a:noFill/>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101062162"/>
                  </a:ext>
                </a:extLst>
              </a:tr>
              <a:tr h="3210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2"/>
                          </a:solidFill>
                        </a:rPr>
                        <a:t>Paterna (2009)</a:t>
                      </a:r>
                    </a:p>
                  </a:txBody>
                  <a:tcPr>
                    <a:lnL w="6350" cap="flat" cmpd="sng" algn="ctr">
                      <a:solidFill>
                        <a:schemeClr val="accent2"/>
                      </a:solidFill>
                      <a:prstDash val="solid"/>
                      <a:round/>
                      <a:headEnd type="none" w="med" len="med"/>
                      <a:tailEnd type="none" w="med" len="med"/>
                    </a:lnL>
                    <a:lnR w="12700" cmpd="sng">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a:lnL w="12700" cmpd="sng">
                      <a:noFill/>
                    </a:lnL>
                    <a:lnR w="12700" cmpd="sng">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olidFill>
                            <a:schemeClr val="tx2"/>
                          </a:solidFill>
                        </a:rPr>
                        <a:t>133 (205)</a:t>
                      </a:r>
                    </a:p>
                  </a:txBody>
                  <a:tcPr>
                    <a:lnL w="12700" cmpd="sng">
                      <a:noFill/>
                    </a:lnL>
                    <a:lnR w="12700" cmpd="sng">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olidFill>
                            <a:schemeClr val="tx2"/>
                          </a:solidFill>
                        </a:rPr>
                        <a:t>72 (205)</a:t>
                      </a:r>
                    </a:p>
                  </a:txBody>
                  <a:tcPr>
                    <a:lnL w="12700" cmpd="sng">
                      <a:noFill/>
                    </a:lnL>
                    <a:lnR w="12700" cmpd="sng">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olidFill>
                            <a:schemeClr val="tx2"/>
                          </a:solidFill>
                        </a:rPr>
                        <a:t>3.41 </a:t>
                      </a:r>
                      <a:br>
                        <a:rPr lang="en-US" sz="1200">
                          <a:solidFill>
                            <a:schemeClr val="tx2"/>
                          </a:solidFill>
                        </a:rPr>
                      </a:br>
                      <a:r>
                        <a:rPr lang="en-US" sz="1200">
                          <a:solidFill>
                            <a:schemeClr val="tx2"/>
                          </a:solidFill>
                        </a:rPr>
                        <a:t>(2.27, 5.12)</a:t>
                      </a:r>
                    </a:p>
                  </a:txBody>
                  <a:tcPr>
                    <a:lnL w="12700" cmpd="sng">
                      <a:noFill/>
                    </a:lnL>
                    <a:lnR w="12700" cmpd="sng">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olidFill>
                            <a:schemeClr val="tx2"/>
                          </a:solidFill>
                        </a:rPr>
                        <a:t>31.63%</a:t>
                      </a:r>
                    </a:p>
                  </a:txBody>
                  <a:tcPr>
                    <a:lnL w="12700" cmpd="sng">
                      <a:noFill/>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033664"/>
                  </a:ext>
                </a:extLst>
              </a:tr>
              <a:tr h="3210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2"/>
                          </a:solidFill>
                        </a:rPr>
                        <a:t>Holst (2007)</a:t>
                      </a:r>
                    </a:p>
                  </a:txBody>
                  <a:tcPr>
                    <a:lnL w="6350" cap="flat" cmpd="sng" algn="ctr">
                      <a:solidFill>
                        <a:schemeClr val="accent2"/>
                      </a:solidFill>
                      <a:prstDash val="solid"/>
                      <a:round/>
                      <a:headEnd type="none" w="med" len="med"/>
                      <a:tailEnd type="none" w="med" len="med"/>
                    </a:lnL>
                    <a:lnR w="12700" cmpd="sng">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a:lnL w="12700" cmpd="sng">
                      <a:noFill/>
                    </a:lnL>
                    <a:lnR w="12700" cmpd="sng">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olidFill>
                            <a:schemeClr val="tx2"/>
                          </a:solidFill>
                        </a:rPr>
                        <a:t>5 (65)</a:t>
                      </a:r>
                    </a:p>
                  </a:txBody>
                  <a:tcPr>
                    <a:lnL w="12700" cmpd="sng">
                      <a:noFill/>
                    </a:lnL>
                    <a:lnR w="12700" cmpd="sng">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olidFill>
                            <a:schemeClr val="tx2"/>
                          </a:solidFill>
                        </a:rPr>
                        <a:t>5 (65)</a:t>
                      </a:r>
                    </a:p>
                  </a:txBody>
                  <a:tcPr>
                    <a:lnL w="12700" cmpd="sng">
                      <a:noFill/>
                    </a:lnL>
                    <a:lnR w="12700" cmpd="sng">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olidFill>
                            <a:schemeClr val="tx2"/>
                          </a:solidFill>
                        </a:rPr>
                        <a:t>1 </a:t>
                      </a:r>
                      <a:br>
                        <a:rPr lang="en-US" sz="1200">
                          <a:solidFill>
                            <a:schemeClr val="tx2"/>
                          </a:solidFill>
                        </a:rPr>
                      </a:br>
                      <a:r>
                        <a:rPr lang="en-US" sz="1200">
                          <a:solidFill>
                            <a:schemeClr val="tx2"/>
                          </a:solidFill>
                        </a:rPr>
                        <a:t>(0.28, 3.63)</a:t>
                      </a:r>
                    </a:p>
                  </a:txBody>
                  <a:tcPr>
                    <a:lnL w="12700" cmpd="sng">
                      <a:noFill/>
                    </a:lnL>
                    <a:lnR w="12700" cmpd="sng">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olidFill>
                            <a:schemeClr val="tx2"/>
                          </a:solidFill>
                        </a:rPr>
                        <a:t>18.48%</a:t>
                      </a:r>
                    </a:p>
                  </a:txBody>
                  <a:tcPr>
                    <a:lnL w="12700" cmpd="sng">
                      <a:noFill/>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7081070"/>
                  </a:ext>
                </a:extLst>
              </a:tr>
              <a:tr h="3210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2"/>
                          </a:solidFill>
                        </a:rPr>
                        <a:t>SALT-HF (2012)</a:t>
                      </a:r>
                    </a:p>
                  </a:txBody>
                  <a:tcPr>
                    <a:lnL w="6350" cap="flat" cmpd="sng" algn="ctr">
                      <a:solidFill>
                        <a:schemeClr val="accent2"/>
                      </a:solidFill>
                      <a:prstDash val="solid"/>
                      <a:round/>
                      <a:headEnd type="none" w="med" len="med"/>
                      <a:tailEnd type="none" w="med" len="med"/>
                    </a:lnL>
                    <a:lnR w="12700" cmpd="sng">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a:lnL w="12700" cmpd="sng">
                      <a:noFill/>
                    </a:lnL>
                    <a:lnR w="12700" cmpd="sng">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olidFill>
                            <a:schemeClr val="tx2"/>
                          </a:solidFill>
                        </a:rPr>
                        <a:t>14 (26)</a:t>
                      </a:r>
                    </a:p>
                  </a:txBody>
                  <a:tcPr>
                    <a:lnL w="12700" cmpd="sng">
                      <a:noFill/>
                    </a:lnL>
                    <a:lnR w="12700" cmpd="sng">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olidFill>
                            <a:schemeClr val="tx2"/>
                          </a:solidFill>
                        </a:rPr>
                        <a:t>9 (20)</a:t>
                      </a:r>
                    </a:p>
                  </a:txBody>
                  <a:tcPr>
                    <a:lnL w="12700" cmpd="sng">
                      <a:noFill/>
                    </a:lnL>
                    <a:lnR w="12700" cmpd="sng">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olidFill>
                            <a:schemeClr val="tx2"/>
                          </a:solidFill>
                        </a:rPr>
                        <a:t>1.43 </a:t>
                      </a:r>
                      <a:br>
                        <a:rPr lang="en-US" sz="1200">
                          <a:solidFill>
                            <a:schemeClr val="tx2"/>
                          </a:solidFill>
                        </a:rPr>
                      </a:br>
                      <a:r>
                        <a:rPr lang="en-US" sz="1200">
                          <a:solidFill>
                            <a:schemeClr val="tx2"/>
                          </a:solidFill>
                        </a:rPr>
                        <a:t>(0.44, 4.6)</a:t>
                      </a:r>
                    </a:p>
                  </a:txBody>
                  <a:tcPr>
                    <a:lnL w="12700" cmpd="sng">
                      <a:noFill/>
                    </a:lnL>
                    <a:lnR w="12700" cmpd="sng">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olidFill>
                            <a:schemeClr val="tx2"/>
                          </a:solidFill>
                        </a:rPr>
                        <a:t>20.12%</a:t>
                      </a:r>
                    </a:p>
                  </a:txBody>
                  <a:tcPr>
                    <a:lnL w="12700" cmpd="sng">
                      <a:noFill/>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35796846"/>
                  </a:ext>
                </a:extLst>
              </a:tr>
              <a:tr h="3210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2"/>
                          </a:solidFill>
                        </a:rPr>
                        <a:t>Philipson (2012)</a:t>
                      </a:r>
                    </a:p>
                  </a:txBody>
                  <a:tcPr>
                    <a:lnL w="6350" cap="flat" cmpd="sng" algn="ctr">
                      <a:solidFill>
                        <a:schemeClr val="accent2"/>
                      </a:solidFill>
                      <a:prstDash val="solid"/>
                      <a:round/>
                      <a:headEnd type="none" w="med" len="med"/>
                      <a:tailEnd type="none" w="med" len="med"/>
                    </a:lnL>
                    <a:lnR w="12700" cmpd="sng">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a:p>
                  </a:txBody>
                  <a:tcPr anchor="ctr">
                    <a:lnL w="12700" cmpd="sng">
                      <a:noFill/>
                    </a:lnL>
                    <a:lnR w="12700" cmpd="sng">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olidFill>
                            <a:schemeClr val="tx2"/>
                          </a:solidFill>
                        </a:rPr>
                        <a:t>2 (46)</a:t>
                      </a:r>
                    </a:p>
                  </a:txBody>
                  <a:tcPr>
                    <a:lnL w="12700" cmpd="sng">
                      <a:noFill/>
                    </a:lnL>
                    <a:lnR w="12700" cmpd="sng">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olidFill>
                            <a:schemeClr val="tx2"/>
                          </a:solidFill>
                        </a:rPr>
                        <a:t>1 (46)</a:t>
                      </a:r>
                    </a:p>
                  </a:txBody>
                  <a:tcPr>
                    <a:lnL w="12700" cmpd="sng">
                      <a:noFill/>
                    </a:lnL>
                    <a:lnR w="12700" cmpd="sng">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olidFill>
                            <a:schemeClr val="tx2"/>
                          </a:solidFill>
                        </a:rPr>
                        <a:t>2.05 </a:t>
                      </a:r>
                      <a:br>
                        <a:rPr lang="en-US" sz="1200">
                          <a:solidFill>
                            <a:schemeClr val="tx2"/>
                          </a:solidFill>
                        </a:rPr>
                      </a:br>
                      <a:r>
                        <a:rPr lang="en-US" sz="1200">
                          <a:solidFill>
                            <a:schemeClr val="tx2"/>
                          </a:solidFill>
                        </a:rPr>
                        <a:t>(0.18, 23.38)</a:t>
                      </a:r>
                    </a:p>
                  </a:txBody>
                  <a:tcPr>
                    <a:lnL w="12700" cmpd="sng">
                      <a:noFill/>
                    </a:lnL>
                    <a:lnR w="12700" cmpd="sng">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olidFill>
                            <a:schemeClr val="tx2"/>
                          </a:solidFill>
                        </a:rPr>
                        <a:t>8.47%</a:t>
                      </a:r>
                    </a:p>
                  </a:txBody>
                  <a:tcPr>
                    <a:lnL w="12700" cmpd="sng">
                      <a:noFill/>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12567981"/>
                  </a:ext>
                </a:extLst>
              </a:tr>
              <a:tr h="3210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2"/>
                          </a:solidFill>
                        </a:rPr>
                        <a:t>Aliti (2013)</a:t>
                      </a:r>
                    </a:p>
                  </a:txBody>
                  <a:tcPr>
                    <a:lnL w="6350" cap="flat" cmpd="sng" algn="ctr">
                      <a:solidFill>
                        <a:schemeClr val="accent2"/>
                      </a:solidFill>
                      <a:prstDash val="solid"/>
                      <a:round/>
                      <a:headEnd type="none" w="med" len="med"/>
                      <a:tailEnd type="none" w="med" len="med"/>
                    </a:lnL>
                    <a:lnR w="12700" cmpd="sng">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a:lnL w="12700" cmpd="sng">
                      <a:noFill/>
                    </a:lnL>
                    <a:lnR w="12700" cmpd="sng">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olidFill>
                            <a:schemeClr val="tx2"/>
                          </a:solidFill>
                        </a:rPr>
                        <a:t>7 (34)</a:t>
                      </a:r>
                    </a:p>
                  </a:txBody>
                  <a:tcPr>
                    <a:lnL w="12700" cmpd="sng">
                      <a:noFill/>
                    </a:lnL>
                    <a:lnR w="12700" cmpd="sng">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olidFill>
                            <a:schemeClr val="tx2"/>
                          </a:solidFill>
                        </a:rPr>
                        <a:t>11 (37)</a:t>
                      </a:r>
                    </a:p>
                  </a:txBody>
                  <a:tcPr>
                    <a:lnL w="12700" cmpd="sng">
                      <a:noFill/>
                    </a:lnL>
                    <a:lnR w="12700" cmpd="sng">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olidFill>
                            <a:schemeClr val="tx2"/>
                          </a:solidFill>
                        </a:rPr>
                        <a:t>0.61 </a:t>
                      </a:r>
                      <a:br>
                        <a:rPr lang="en-US" sz="1200">
                          <a:solidFill>
                            <a:schemeClr val="tx2"/>
                          </a:solidFill>
                        </a:rPr>
                      </a:br>
                      <a:r>
                        <a:rPr lang="en-US" sz="1200">
                          <a:solidFill>
                            <a:schemeClr val="tx2"/>
                          </a:solidFill>
                        </a:rPr>
                        <a:t>(0.21, 1.82)</a:t>
                      </a:r>
                    </a:p>
                  </a:txBody>
                  <a:tcPr>
                    <a:lnL w="12700" cmpd="sng">
                      <a:noFill/>
                    </a:lnL>
                    <a:lnR w="12700" cmpd="sng">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olidFill>
                            <a:schemeClr val="tx2"/>
                          </a:solidFill>
                        </a:rPr>
                        <a:t>21.3%</a:t>
                      </a:r>
                    </a:p>
                  </a:txBody>
                  <a:tcPr>
                    <a:lnL w="12700" cmpd="sng">
                      <a:noFill/>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94195965"/>
                  </a:ext>
                </a:extLst>
              </a:tr>
              <a:tr h="3210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2"/>
                          </a:solidFill>
                        </a:rPr>
                        <a:t>Synthesis</a:t>
                      </a:r>
                    </a:p>
                  </a:txBody>
                  <a:tcPr>
                    <a:lnL w="6350" cap="flat" cmpd="sng" algn="ctr">
                      <a:solidFill>
                        <a:schemeClr val="accent2"/>
                      </a:solidFill>
                      <a:prstDash val="solid"/>
                      <a:round/>
                      <a:headEnd type="none" w="med" len="med"/>
                      <a:tailEnd type="none" w="med" len="med"/>
                    </a:lnL>
                    <a:lnR w="12700" cmpd="sng">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a:lnL w="12700" cmpd="sng">
                      <a:noFill/>
                    </a:lnL>
                    <a:lnR w="12700" cmpd="sng">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olidFill>
                            <a:schemeClr val="tx2"/>
                          </a:solidFill>
                        </a:rPr>
                        <a:t>161 (376)</a:t>
                      </a:r>
                    </a:p>
                  </a:txBody>
                  <a:tcPr>
                    <a:lnL w="12700" cmpd="sng">
                      <a:noFill/>
                    </a:lnL>
                    <a:lnR w="12700" cmpd="sng">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olidFill>
                            <a:schemeClr val="tx2"/>
                          </a:solidFill>
                        </a:rPr>
                        <a:t>98 (373)</a:t>
                      </a:r>
                    </a:p>
                  </a:txBody>
                  <a:tcPr>
                    <a:lnL w="12700" cmpd="sng">
                      <a:noFill/>
                    </a:lnL>
                    <a:lnR w="12700" cmpd="sng">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olidFill>
                            <a:schemeClr val="tx2"/>
                          </a:solidFill>
                        </a:rPr>
                        <a:t>1.52 </a:t>
                      </a:r>
                      <a:br>
                        <a:rPr lang="en-US" sz="1200">
                          <a:solidFill>
                            <a:schemeClr val="tx2"/>
                          </a:solidFill>
                        </a:rPr>
                      </a:br>
                      <a:r>
                        <a:rPr lang="en-US" sz="1200">
                          <a:solidFill>
                            <a:schemeClr val="tx2"/>
                          </a:solidFill>
                        </a:rPr>
                        <a:t>(0.67, 3.43)</a:t>
                      </a:r>
                    </a:p>
                  </a:txBody>
                  <a:tcPr>
                    <a:lnL w="12700" cmpd="sng">
                      <a:noFill/>
                    </a:lnL>
                    <a:lnR w="12700" cmpd="sng">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olidFill>
                            <a:schemeClr val="tx2"/>
                          </a:solidFill>
                        </a:rPr>
                        <a:t>100%</a:t>
                      </a:r>
                    </a:p>
                  </a:txBody>
                  <a:tcPr>
                    <a:lnL w="12700" cmpd="sng">
                      <a:noFill/>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87599674"/>
                  </a:ext>
                </a:extLst>
              </a:tr>
            </a:tbl>
          </a:graphicData>
        </a:graphic>
      </p:graphicFrame>
      <p:sp>
        <p:nvSpPr>
          <p:cNvPr id="19" name="TextBox 18">
            <a:extLst>
              <a:ext uri="{FF2B5EF4-FFF2-40B4-BE49-F238E27FC236}">
                <a16:creationId xmlns:a16="http://schemas.microsoft.com/office/drawing/2014/main" id="{47621539-6349-B23D-9E5C-4BF9DBE3A7B6}"/>
              </a:ext>
            </a:extLst>
          </p:cNvPr>
          <p:cNvSpPr txBox="1"/>
          <p:nvPr/>
        </p:nvSpPr>
        <p:spPr>
          <a:xfrm>
            <a:off x="3710831" y="1626191"/>
            <a:ext cx="4330263" cy="369332"/>
          </a:xfrm>
          <a:prstGeom prst="rect">
            <a:avLst/>
          </a:prstGeom>
          <a:noFill/>
        </p:spPr>
        <p:txBody>
          <a:bodyPr wrap="square" rtlCol="0">
            <a:spAutoFit/>
          </a:bodyPr>
          <a:lstStyle/>
          <a:p>
            <a:pPr algn="ctr"/>
            <a:r>
              <a:rPr lang="en-US">
                <a:solidFill>
                  <a:schemeClr val="accent4"/>
                </a:solidFill>
                <a:latin typeface="+mj-lt"/>
              </a:rPr>
              <a:t>Hospitalizations for HF</a:t>
            </a:r>
          </a:p>
        </p:txBody>
      </p:sp>
      <p:grpSp>
        <p:nvGrpSpPr>
          <p:cNvPr id="20" name="Group 19">
            <a:extLst>
              <a:ext uri="{FF2B5EF4-FFF2-40B4-BE49-F238E27FC236}">
                <a16:creationId xmlns:a16="http://schemas.microsoft.com/office/drawing/2014/main" id="{107FA82B-B1ED-A511-0081-1B70CA66D86F}"/>
              </a:ext>
            </a:extLst>
          </p:cNvPr>
          <p:cNvGrpSpPr/>
          <p:nvPr/>
        </p:nvGrpSpPr>
        <p:grpSpPr>
          <a:xfrm>
            <a:off x="1701032" y="2841625"/>
            <a:ext cx="3861992" cy="3282506"/>
            <a:chOff x="6043185" y="2628099"/>
            <a:chExt cx="3861992" cy="3282506"/>
          </a:xfrm>
        </p:grpSpPr>
        <p:sp>
          <p:nvSpPr>
            <p:cNvPr id="21" name="TextBox 20">
              <a:extLst>
                <a:ext uri="{FF2B5EF4-FFF2-40B4-BE49-F238E27FC236}">
                  <a16:creationId xmlns:a16="http://schemas.microsoft.com/office/drawing/2014/main" id="{B614C734-5BEA-7AD3-0219-8F572F094F35}"/>
                </a:ext>
              </a:extLst>
            </p:cNvPr>
            <p:cNvSpPr txBox="1"/>
            <p:nvPr/>
          </p:nvSpPr>
          <p:spPr>
            <a:xfrm>
              <a:off x="6043185" y="5354124"/>
              <a:ext cx="1092372" cy="461665"/>
            </a:xfrm>
            <a:prstGeom prst="rect">
              <a:avLst/>
            </a:prstGeom>
            <a:noFill/>
          </p:spPr>
          <p:txBody>
            <a:bodyPr wrap="square" rtlCol="0">
              <a:spAutoFit/>
            </a:bodyPr>
            <a:lstStyle/>
            <a:p>
              <a:pPr algn="r"/>
              <a:r>
                <a:rPr lang="en-US" sz="1200">
                  <a:solidFill>
                    <a:schemeClr val="tx2"/>
                  </a:solidFill>
                </a:rPr>
                <a:t>Liberal water intake is better</a:t>
              </a:r>
            </a:p>
          </p:txBody>
        </p:sp>
        <p:sp>
          <p:nvSpPr>
            <p:cNvPr id="22" name="TextBox 21">
              <a:extLst>
                <a:ext uri="{FF2B5EF4-FFF2-40B4-BE49-F238E27FC236}">
                  <a16:creationId xmlns:a16="http://schemas.microsoft.com/office/drawing/2014/main" id="{C26EB6B6-5EFE-D656-6B1D-F9EBD3540601}"/>
                </a:ext>
              </a:extLst>
            </p:cNvPr>
            <p:cNvSpPr txBox="1"/>
            <p:nvPr/>
          </p:nvSpPr>
          <p:spPr>
            <a:xfrm>
              <a:off x="7078897" y="5467731"/>
              <a:ext cx="476080" cy="246221"/>
            </a:xfrm>
            <a:prstGeom prst="rect">
              <a:avLst/>
            </a:prstGeom>
            <a:noFill/>
          </p:spPr>
          <p:txBody>
            <a:bodyPr wrap="square" rtlCol="0" anchor="ctr">
              <a:spAutoFit/>
            </a:bodyPr>
            <a:lstStyle/>
            <a:p>
              <a:pPr algn="ctr"/>
              <a:r>
                <a:rPr lang="en-US" sz="1000">
                  <a:solidFill>
                    <a:schemeClr val="tx2"/>
                  </a:solidFill>
                </a:rPr>
                <a:t>0.125</a:t>
              </a:r>
            </a:p>
          </p:txBody>
        </p:sp>
        <p:sp>
          <p:nvSpPr>
            <p:cNvPr id="23" name="TextBox 22">
              <a:extLst>
                <a:ext uri="{FF2B5EF4-FFF2-40B4-BE49-F238E27FC236}">
                  <a16:creationId xmlns:a16="http://schemas.microsoft.com/office/drawing/2014/main" id="{83FD6DD2-A316-8DD5-1E0F-B4F77AE55C12}"/>
                </a:ext>
              </a:extLst>
            </p:cNvPr>
            <p:cNvSpPr txBox="1"/>
            <p:nvPr/>
          </p:nvSpPr>
          <p:spPr>
            <a:xfrm>
              <a:off x="7767513" y="5467731"/>
              <a:ext cx="330200" cy="246221"/>
            </a:xfrm>
            <a:prstGeom prst="rect">
              <a:avLst/>
            </a:prstGeom>
            <a:noFill/>
          </p:spPr>
          <p:txBody>
            <a:bodyPr wrap="square" rtlCol="0" anchor="ctr">
              <a:spAutoFit/>
            </a:bodyPr>
            <a:lstStyle/>
            <a:p>
              <a:pPr algn="ctr"/>
              <a:r>
                <a:rPr lang="en-US" sz="1000">
                  <a:solidFill>
                    <a:schemeClr val="tx2"/>
                  </a:solidFill>
                </a:rPr>
                <a:t>2</a:t>
              </a:r>
            </a:p>
          </p:txBody>
        </p:sp>
        <p:sp>
          <p:nvSpPr>
            <p:cNvPr id="24" name="TextBox 23">
              <a:extLst>
                <a:ext uri="{FF2B5EF4-FFF2-40B4-BE49-F238E27FC236}">
                  <a16:creationId xmlns:a16="http://schemas.microsoft.com/office/drawing/2014/main" id="{53294896-7861-9C27-4F40-55EFF9A197E2}"/>
                </a:ext>
              </a:extLst>
            </p:cNvPr>
            <p:cNvSpPr txBox="1"/>
            <p:nvPr/>
          </p:nvSpPr>
          <p:spPr>
            <a:xfrm>
              <a:off x="8074496" y="5467731"/>
              <a:ext cx="330200" cy="246221"/>
            </a:xfrm>
            <a:prstGeom prst="rect">
              <a:avLst/>
            </a:prstGeom>
            <a:noFill/>
          </p:spPr>
          <p:txBody>
            <a:bodyPr wrap="square" rtlCol="0" anchor="ctr">
              <a:spAutoFit/>
            </a:bodyPr>
            <a:lstStyle/>
            <a:p>
              <a:pPr algn="ctr"/>
              <a:r>
                <a:rPr lang="en-US" sz="1000">
                  <a:solidFill>
                    <a:schemeClr val="tx2"/>
                  </a:solidFill>
                </a:rPr>
                <a:t>8</a:t>
              </a:r>
            </a:p>
          </p:txBody>
        </p:sp>
        <p:sp>
          <p:nvSpPr>
            <p:cNvPr id="25" name="TextBox 24">
              <a:extLst>
                <a:ext uri="{FF2B5EF4-FFF2-40B4-BE49-F238E27FC236}">
                  <a16:creationId xmlns:a16="http://schemas.microsoft.com/office/drawing/2014/main" id="{BDD2970D-246C-B20B-2024-4F879377EFB4}"/>
                </a:ext>
              </a:extLst>
            </p:cNvPr>
            <p:cNvSpPr txBox="1"/>
            <p:nvPr/>
          </p:nvSpPr>
          <p:spPr>
            <a:xfrm>
              <a:off x="8371950" y="5462969"/>
              <a:ext cx="346573" cy="246221"/>
            </a:xfrm>
            <a:prstGeom prst="rect">
              <a:avLst/>
            </a:prstGeom>
            <a:noFill/>
          </p:spPr>
          <p:txBody>
            <a:bodyPr wrap="square" rtlCol="0" anchor="ctr">
              <a:spAutoFit/>
            </a:bodyPr>
            <a:lstStyle/>
            <a:p>
              <a:pPr algn="ctr"/>
              <a:r>
                <a:rPr lang="en-US" sz="1000">
                  <a:solidFill>
                    <a:schemeClr val="tx2"/>
                  </a:solidFill>
                </a:rPr>
                <a:t>32</a:t>
              </a:r>
            </a:p>
          </p:txBody>
        </p:sp>
        <p:cxnSp>
          <p:nvCxnSpPr>
            <p:cNvPr id="26" name="Straight Connector 25">
              <a:extLst>
                <a:ext uri="{FF2B5EF4-FFF2-40B4-BE49-F238E27FC236}">
                  <a16:creationId xmlns:a16="http://schemas.microsoft.com/office/drawing/2014/main" id="{94EA459D-7540-954E-81AC-D788B052CC87}"/>
                </a:ext>
              </a:extLst>
            </p:cNvPr>
            <p:cNvCxnSpPr>
              <a:cxnSpLocks/>
            </p:cNvCxnSpPr>
            <p:nvPr/>
          </p:nvCxnSpPr>
          <p:spPr>
            <a:xfrm>
              <a:off x="7312818" y="5444439"/>
              <a:ext cx="1234623"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67061AA-4555-C8E8-152D-E57ABCF967A1}"/>
                </a:ext>
              </a:extLst>
            </p:cNvPr>
            <p:cNvCxnSpPr>
              <a:cxnSpLocks/>
            </p:cNvCxnSpPr>
            <p:nvPr/>
          </p:nvCxnSpPr>
          <p:spPr>
            <a:xfrm flipV="1">
              <a:off x="7775053" y="2628099"/>
              <a:ext cx="0" cy="2815418"/>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BA723937-72B1-C236-5EAD-72E139877DAE}"/>
                </a:ext>
              </a:extLst>
            </p:cNvPr>
            <p:cNvSpPr txBox="1"/>
            <p:nvPr/>
          </p:nvSpPr>
          <p:spPr>
            <a:xfrm>
              <a:off x="8638482" y="5354124"/>
              <a:ext cx="126669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04040"/>
                  </a:solidFill>
                  <a:effectLst/>
                  <a:uLnTx/>
                  <a:uFillTx/>
                  <a:latin typeface="Calibri Light"/>
                  <a:ea typeface="+mn-ea"/>
                  <a:cs typeface="+mn-cs"/>
                </a:rPr>
                <a:t>Restricted water intake is better</a:t>
              </a:r>
            </a:p>
          </p:txBody>
        </p:sp>
        <p:sp>
          <p:nvSpPr>
            <p:cNvPr id="29" name="TextBox 28">
              <a:extLst>
                <a:ext uri="{FF2B5EF4-FFF2-40B4-BE49-F238E27FC236}">
                  <a16:creationId xmlns:a16="http://schemas.microsoft.com/office/drawing/2014/main" id="{AF80D50C-6199-D487-A118-823661A488CF}"/>
                </a:ext>
              </a:extLst>
            </p:cNvPr>
            <p:cNvSpPr txBox="1"/>
            <p:nvPr/>
          </p:nvSpPr>
          <p:spPr>
            <a:xfrm>
              <a:off x="7315198" y="5633606"/>
              <a:ext cx="1229859"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04040"/>
                  </a:solidFill>
                  <a:effectLst/>
                  <a:uLnTx/>
                  <a:uFillTx/>
                  <a:latin typeface="Calibri Light"/>
                  <a:ea typeface="+mn-ea"/>
                  <a:cs typeface="+mn-cs"/>
                </a:rPr>
                <a:t>Odds ratio</a:t>
              </a:r>
            </a:p>
          </p:txBody>
        </p:sp>
        <p:cxnSp>
          <p:nvCxnSpPr>
            <p:cNvPr id="30" name="Straight Connector 29">
              <a:extLst>
                <a:ext uri="{FF2B5EF4-FFF2-40B4-BE49-F238E27FC236}">
                  <a16:creationId xmlns:a16="http://schemas.microsoft.com/office/drawing/2014/main" id="{7003964F-D855-9C97-0E0C-2A228890F077}"/>
                </a:ext>
              </a:extLst>
            </p:cNvPr>
            <p:cNvCxnSpPr>
              <a:cxnSpLocks/>
            </p:cNvCxnSpPr>
            <p:nvPr/>
          </p:nvCxnSpPr>
          <p:spPr>
            <a:xfrm rot="16200000">
              <a:off x="7278623" y="5480094"/>
              <a:ext cx="73152"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B3AEF2E-1D71-E572-BCF2-5CBE10961DE4}"/>
                </a:ext>
              </a:extLst>
            </p:cNvPr>
            <p:cNvCxnSpPr>
              <a:cxnSpLocks/>
            </p:cNvCxnSpPr>
            <p:nvPr/>
          </p:nvCxnSpPr>
          <p:spPr>
            <a:xfrm rot="16200000">
              <a:off x="8508484" y="5480094"/>
              <a:ext cx="73152"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C5CF70D-266B-0EB2-2364-FC62E03DC612}"/>
                </a:ext>
              </a:extLst>
            </p:cNvPr>
            <p:cNvCxnSpPr>
              <a:cxnSpLocks/>
            </p:cNvCxnSpPr>
            <p:nvPr/>
          </p:nvCxnSpPr>
          <p:spPr>
            <a:xfrm rot="16200000">
              <a:off x="8201625" y="5481015"/>
              <a:ext cx="73152"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E267FF7-A627-0635-8DD1-00C9792A917C}"/>
                </a:ext>
              </a:extLst>
            </p:cNvPr>
            <p:cNvCxnSpPr>
              <a:cxnSpLocks/>
            </p:cNvCxnSpPr>
            <p:nvPr/>
          </p:nvCxnSpPr>
          <p:spPr>
            <a:xfrm rot="16200000">
              <a:off x="7894442" y="5481016"/>
              <a:ext cx="73152"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EC17977-2A81-AE44-FDF4-711A5971AC86}"/>
                </a:ext>
              </a:extLst>
            </p:cNvPr>
            <p:cNvCxnSpPr>
              <a:cxnSpLocks/>
            </p:cNvCxnSpPr>
            <p:nvPr/>
          </p:nvCxnSpPr>
          <p:spPr>
            <a:xfrm rot="16200000">
              <a:off x="7587260" y="5481016"/>
              <a:ext cx="73152"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992CB7EA-4946-9D9C-D182-40C5FCAA492C}"/>
                </a:ext>
              </a:extLst>
            </p:cNvPr>
            <p:cNvSpPr txBox="1"/>
            <p:nvPr/>
          </p:nvSpPr>
          <p:spPr>
            <a:xfrm>
              <a:off x="7433715" y="5467731"/>
              <a:ext cx="383925" cy="246221"/>
            </a:xfrm>
            <a:prstGeom prst="rect">
              <a:avLst/>
            </a:prstGeom>
            <a:noFill/>
          </p:spPr>
          <p:txBody>
            <a:bodyPr wrap="square" rtlCol="0" anchor="ctr">
              <a:spAutoFit/>
            </a:bodyPr>
            <a:lstStyle/>
            <a:p>
              <a:pPr algn="ctr"/>
              <a:r>
                <a:rPr lang="en-US" sz="1000">
                  <a:solidFill>
                    <a:schemeClr val="tx2"/>
                  </a:solidFill>
                </a:rPr>
                <a:t>0.5</a:t>
              </a:r>
            </a:p>
          </p:txBody>
        </p:sp>
      </p:grpSp>
      <p:grpSp>
        <p:nvGrpSpPr>
          <p:cNvPr id="36" name="Group 35">
            <a:extLst>
              <a:ext uri="{FF2B5EF4-FFF2-40B4-BE49-F238E27FC236}">
                <a16:creationId xmlns:a16="http://schemas.microsoft.com/office/drawing/2014/main" id="{2A8A8902-B3EF-73CC-CE76-EA2103F8F602}"/>
              </a:ext>
            </a:extLst>
          </p:cNvPr>
          <p:cNvGrpSpPr/>
          <p:nvPr/>
        </p:nvGrpSpPr>
        <p:grpSpPr>
          <a:xfrm>
            <a:off x="3055144" y="2841625"/>
            <a:ext cx="1080721" cy="2616297"/>
            <a:chOff x="3055144" y="2841625"/>
            <a:chExt cx="1080721" cy="2616297"/>
          </a:xfrm>
        </p:grpSpPr>
        <p:cxnSp>
          <p:nvCxnSpPr>
            <p:cNvPr id="37" name="Straight Connector 36">
              <a:extLst>
                <a:ext uri="{FF2B5EF4-FFF2-40B4-BE49-F238E27FC236}">
                  <a16:creationId xmlns:a16="http://schemas.microsoft.com/office/drawing/2014/main" id="{8B0109F5-C5FB-9CC0-97DD-0D14349E7520}"/>
                </a:ext>
              </a:extLst>
            </p:cNvPr>
            <p:cNvCxnSpPr>
              <a:cxnSpLocks/>
            </p:cNvCxnSpPr>
            <p:nvPr/>
          </p:nvCxnSpPr>
          <p:spPr>
            <a:xfrm>
              <a:off x="3626644" y="3041150"/>
              <a:ext cx="162648"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06BF663D-D61F-6425-E780-1701CDD72DF3}"/>
                </a:ext>
              </a:extLst>
            </p:cNvPr>
            <p:cNvSpPr/>
            <p:nvPr/>
          </p:nvSpPr>
          <p:spPr>
            <a:xfrm>
              <a:off x="3649981" y="2987433"/>
              <a:ext cx="114775" cy="103429"/>
            </a:xfrm>
            <a:prstGeom prst="rect">
              <a:avLst/>
            </a:prstGeom>
            <a:solidFill>
              <a:schemeClr val="accent2">
                <a:lumMod val="20000"/>
                <a:lumOff val="80000"/>
              </a:schemeClr>
            </a:solidFill>
            <a:ln w="952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endParaRPr>
            </a:p>
          </p:txBody>
        </p:sp>
        <p:cxnSp>
          <p:nvCxnSpPr>
            <p:cNvPr id="39" name="Straight Connector 38">
              <a:extLst>
                <a:ext uri="{FF2B5EF4-FFF2-40B4-BE49-F238E27FC236}">
                  <a16:creationId xmlns:a16="http://schemas.microsoft.com/office/drawing/2014/main" id="{8104335B-6F64-7495-5664-A458936FA6BA}"/>
                </a:ext>
              </a:extLst>
            </p:cNvPr>
            <p:cNvCxnSpPr>
              <a:cxnSpLocks/>
            </p:cNvCxnSpPr>
            <p:nvPr/>
          </p:nvCxnSpPr>
          <p:spPr>
            <a:xfrm>
              <a:off x="3152775" y="3538832"/>
              <a:ext cx="571500"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ED154A13-8B68-2A94-E1CE-71AD500536F4}"/>
                </a:ext>
              </a:extLst>
            </p:cNvPr>
            <p:cNvSpPr/>
            <p:nvPr/>
          </p:nvSpPr>
          <p:spPr>
            <a:xfrm>
              <a:off x="3420553" y="3520097"/>
              <a:ext cx="27432" cy="27432"/>
            </a:xfrm>
            <a:prstGeom prst="rect">
              <a:avLst/>
            </a:prstGeom>
            <a:solidFill>
              <a:schemeClr val="accent2">
                <a:lumMod val="20000"/>
                <a:lumOff val="80000"/>
              </a:schemeClr>
            </a:solidFill>
            <a:ln w="952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endParaRPr>
            </a:p>
          </p:txBody>
        </p:sp>
        <p:cxnSp>
          <p:nvCxnSpPr>
            <p:cNvPr id="41" name="Straight Connector 40">
              <a:extLst>
                <a:ext uri="{FF2B5EF4-FFF2-40B4-BE49-F238E27FC236}">
                  <a16:creationId xmlns:a16="http://schemas.microsoft.com/office/drawing/2014/main" id="{6711ECAA-4E62-5A09-8CD2-AF38CDE2904D}"/>
                </a:ext>
              </a:extLst>
            </p:cNvPr>
            <p:cNvCxnSpPr>
              <a:cxnSpLocks/>
            </p:cNvCxnSpPr>
            <p:nvPr/>
          </p:nvCxnSpPr>
          <p:spPr>
            <a:xfrm>
              <a:off x="3259931" y="3978568"/>
              <a:ext cx="514350"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87B5FB1E-7956-EF2A-F9FA-0F5F3F8558F0}"/>
                </a:ext>
              </a:extLst>
            </p:cNvPr>
            <p:cNvSpPr/>
            <p:nvPr/>
          </p:nvSpPr>
          <p:spPr>
            <a:xfrm>
              <a:off x="3499871" y="3963044"/>
              <a:ext cx="27432" cy="27432"/>
            </a:xfrm>
            <a:prstGeom prst="rect">
              <a:avLst/>
            </a:prstGeom>
            <a:solidFill>
              <a:schemeClr val="accent2">
                <a:lumMod val="20000"/>
                <a:lumOff val="80000"/>
              </a:schemeClr>
            </a:solidFill>
            <a:ln w="952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endParaRPr>
            </a:p>
          </p:txBody>
        </p:sp>
        <p:cxnSp>
          <p:nvCxnSpPr>
            <p:cNvPr id="43" name="Straight Connector 42">
              <a:extLst>
                <a:ext uri="{FF2B5EF4-FFF2-40B4-BE49-F238E27FC236}">
                  <a16:creationId xmlns:a16="http://schemas.microsoft.com/office/drawing/2014/main" id="{D761BA58-0068-37F5-7D20-AEBA076919DD}"/>
                </a:ext>
              </a:extLst>
            </p:cNvPr>
            <p:cNvCxnSpPr>
              <a:cxnSpLocks/>
            </p:cNvCxnSpPr>
            <p:nvPr/>
          </p:nvCxnSpPr>
          <p:spPr>
            <a:xfrm>
              <a:off x="3055144" y="4441325"/>
              <a:ext cx="1080721"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93B400D8-02BA-A8F3-848E-C77F64153107}"/>
                </a:ext>
              </a:extLst>
            </p:cNvPr>
            <p:cNvSpPr/>
            <p:nvPr/>
          </p:nvSpPr>
          <p:spPr>
            <a:xfrm>
              <a:off x="3581788" y="4424386"/>
              <a:ext cx="27432" cy="27432"/>
            </a:xfrm>
            <a:prstGeom prst="rect">
              <a:avLst/>
            </a:prstGeom>
            <a:solidFill>
              <a:schemeClr val="accent2">
                <a:lumMod val="20000"/>
                <a:lumOff val="80000"/>
              </a:schemeClr>
            </a:solidFill>
            <a:ln w="952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endParaRPr>
            </a:p>
          </p:txBody>
        </p:sp>
        <p:cxnSp>
          <p:nvCxnSpPr>
            <p:cNvPr id="45" name="Straight Connector 44">
              <a:extLst>
                <a:ext uri="{FF2B5EF4-FFF2-40B4-BE49-F238E27FC236}">
                  <a16:creationId xmlns:a16="http://schemas.microsoft.com/office/drawing/2014/main" id="{E484872E-8354-BC1E-A38D-DF12AF2797B1}"/>
                </a:ext>
              </a:extLst>
            </p:cNvPr>
            <p:cNvCxnSpPr>
              <a:cxnSpLocks/>
            </p:cNvCxnSpPr>
            <p:nvPr/>
          </p:nvCxnSpPr>
          <p:spPr>
            <a:xfrm>
              <a:off x="3090863" y="4910432"/>
              <a:ext cx="478631"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34C8AAB7-62D4-4135-1B84-6AFED0F7ACAA}"/>
                </a:ext>
              </a:extLst>
            </p:cNvPr>
            <p:cNvSpPr/>
            <p:nvPr/>
          </p:nvSpPr>
          <p:spPr>
            <a:xfrm>
              <a:off x="3309790" y="4892747"/>
              <a:ext cx="27432" cy="27432"/>
            </a:xfrm>
            <a:prstGeom prst="rect">
              <a:avLst/>
            </a:prstGeom>
            <a:solidFill>
              <a:schemeClr val="accent2">
                <a:lumMod val="20000"/>
                <a:lumOff val="80000"/>
              </a:schemeClr>
            </a:solidFill>
            <a:ln w="952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endParaRPr>
            </a:p>
          </p:txBody>
        </p:sp>
        <p:sp>
          <p:nvSpPr>
            <p:cNvPr id="47" name="Diamond 46">
              <a:extLst>
                <a:ext uri="{FF2B5EF4-FFF2-40B4-BE49-F238E27FC236}">
                  <a16:creationId xmlns:a16="http://schemas.microsoft.com/office/drawing/2014/main" id="{6BD868CF-7E39-2462-E104-8355A4DD71B3}"/>
                </a:ext>
              </a:extLst>
            </p:cNvPr>
            <p:cNvSpPr/>
            <p:nvPr/>
          </p:nvSpPr>
          <p:spPr>
            <a:xfrm>
              <a:off x="3348038" y="5257801"/>
              <a:ext cx="359567" cy="200121"/>
            </a:xfrm>
            <a:prstGeom prst="diamond">
              <a:avLst/>
            </a:prstGeom>
            <a:no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endParaRPr>
            </a:p>
          </p:txBody>
        </p:sp>
        <p:cxnSp>
          <p:nvCxnSpPr>
            <p:cNvPr id="48" name="Straight Connector 47">
              <a:extLst>
                <a:ext uri="{FF2B5EF4-FFF2-40B4-BE49-F238E27FC236}">
                  <a16:creationId xmlns:a16="http://schemas.microsoft.com/office/drawing/2014/main" id="{06392801-9200-E3E3-4D2C-4A14F09A2AF8}"/>
                </a:ext>
              </a:extLst>
            </p:cNvPr>
            <p:cNvCxnSpPr>
              <a:cxnSpLocks/>
              <a:stCxn id="47" idx="0"/>
            </p:cNvCxnSpPr>
            <p:nvPr/>
          </p:nvCxnSpPr>
          <p:spPr>
            <a:xfrm flipV="1">
              <a:off x="3527822" y="2841625"/>
              <a:ext cx="0" cy="2416176"/>
            </a:xfrm>
            <a:prstGeom prst="line">
              <a:avLst/>
            </a:prstGeom>
            <a:ln w="9525">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82" name="TextBox 81">
            <a:extLst>
              <a:ext uri="{FF2B5EF4-FFF2-40B4-BE49-F238E27FC236}">
                <a16:creationId xmlns:a16="http://schemas.microsoft.com/office/drawing/2014/main" id="{35005249-B10D-A048-775A-7B964D25B414}"/>
              </a:ext>
            </a:extLst>
          </p:cNvPr>
          <p:cNvSpPr txBox="1"/>
          <p:nvPr/>
        </p:nvSpPr>
        <p:spPr>
          <a:xfrm>
            <a:off x="29604" y="1819023"/>
            <a:ext cx="1370099" cy="2031325"/>
          </a:xfrm>
          <a:prstGeom prst="rect">
            <a:avLst/>
          </a:prstGeom>
          <a:noFill/>
        </p:spPr>
        <p:txBody>
          <a:bodyPr wrap="square" rtlCol="0">
            <a:spAutoFit/>
          </a:bodyPr>
          <a:lstStyle/>
          <a:p>
            <a:pPr algn="ctr"/>
            <a:r>
              <a:rPr lang="en-US">
                <a:solidFill>
                  <a:schemeClr val="accent4"/>
                </a:solidFill>
                <a:latin typeface="+mj-lt"/>
              </a:rPr>
              <a:t>No difference in HHF, mortality, IV diuretic use, Cr, Sodium</a:t>
            </a:r>
          </a:p>
        </p:txBody>
      </p:sp>
      <p:sp>
        <p:nvSpPr>
          <p:cNvPr id="99" name="Oval 98">
            <a:extLst>
              <a:ext uri="{FF2B5EF4-FFF2-40B4-BE49-F238E27FC236}">
                <a16:creationId xmlns:a16="http://schemas.microsoft.com/office/drawing/2014/main" id="{B9D18001-4E86-A788-AB9D-145707601EDE}"/>
              </a:ext>
            </a:extLst>
          </p:cNvPr>
          <p:cNvSpPr/>
          <p:nvPr/>
        </p:nvSpPr>
        <p:spPr>
          <a:xfrm>
            <a:off x="2860384" y="2489826"/>
            <a:ext cx="1223595" cy="3609151"/>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endParaRPr>
          </a:p>
        </p:txBody>
      </p:sp>
      <p:sp>
        <p:nvSpPr>
          <p:cNvPr id="102" name="Title 1">
            <a:extLst>
              <a:ext uri="{FF2B5EF4-FFF2-40B4-BE49-F238E27FC236}">
                <a16:creationId xmlns:a16="http://schemas.microsoft.com/office/drawing/2014/main" id="{1BA024C1-B215-02FB-E683-8BE40EAF9F41}"/>
              </a:ext>
            </a:extLst>
          </p:cNvPr>
          <p:cNvSpPr>
            <a:spLocks noGrp="1"/>
          </p:cNvSpPr>
          <p:nvPr>
            <p:ph type="title"/>
          </p:nvPr>
        </p:nvSpPr>
        <p:spPr>
          <a:xfrm>
            <a:off x="847253" y="202166"/>
            <a:ext cx="10515600" cy="1143000"/>
          </a:xfrm>
        </p:spPr>
        <p:txBody>
          <a:bodyPr/>
          <a:lstStyle/>
          <a:p>
            <a:r>
              <a:rPr lang="en-US"/>
              <a:t>Fluid Restriction: No Benefit</a:t>
            </a:r>
            <a:br>
              <a:rPr lang="en-US"/>
            </a:br>
            <a:r>
              <a:rPr lang="en-US" sz="2400"/>
              <a:t>Meta-analysis of 6 trials </a:t>
            </a:r>
            <a:endParaRPr lang="en-US"/>
          </a:p>
        </p:txBody>
      </p:sp>
    </p:spTree>
    <p:extLst>
      <p:ext uri="{BB962C8B-B14F-4D97-AF65-F5344CB8AC3E}">
        <p14:creationId xmlns:p14="http://schemas.microsoft.com/office/powerpoint/2010/main" val="1218017162"/>
      </p:ext>
    </p:extLst>
  </p:cSld>
  <p:clrMapOvr>
    <a:masterClrMapping/>
  </p:clrMapOvr>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32CFC64-0FF5-9FB3-0268-0B31B3E80352}"/>
              </a:ext>
            </a:extLst>
          </p:cNvPr>
          <p:cNvGrpSpPr/>
          <p:nvPr/>
        </p:nvGrpSpPr>
        <p:grpSpPr>
          <a:xfrm>
            <a:off x="12567308" y="2676416"/>
            <a:ext cx="2215267" cy="2150140"/>
            <a:chOff x="11805853" y="1740416"/>
            <a:chExt cx="3379689" cy="3280329"/>
          </a:xfrm>
        </p:grpSpPr>
        <p:pic>
          <p:nvPicPr>
            <p:cNvPr id="13" name="Picture 12">
              <a:extLst>
                <a:ext uri="{FF2B5EF4-FFF2-40B4-BE49-F238E27FC236}">
                  <a16:creationId xmlns:a16="http://schemas.microsoft.com/office/drawing/2014/main" id="{FA01CB49-17F4-0E17-9222-AE96074016C3}"/>
                </a:ext>
              </a:extLst>
            </p:cNvPr>
            <p:cNvPicPr>
              <a:picLocks noChangeAspect="1"/>
            </p:cNvPicPr>
            <p:nvPr/>
          </p:nvPicPr>
          <p:blipFill>
            <a:blip r:embed="rId4"/>
            <a:stretch>
              <a:fillRect/>
            </a:stretch>
          </p:blipFill>
          <p:spPr>
            <a:xfrm>
              <a:off x="11805853" y="2299293"/>
              <a:ext cx="3379689" cy="2721452"/>
            </a:xfrm>
            <a:prstGeom prst="rect">
              <a:avLst/>
            </a:prstGeom>
          </p:spPr>
        </p:pic>
        <p:sp>
          <p:nvSpPr>
            <p:cNvPr id="14" name="TextBox 13">
              <a:extLst>
                <a:ext uri="{FF2B5EF4-FFF2-40B4-BE49-F238E27FC236}">
                  <a16:creationId xmlns:a16="http://schemas.microsoft.com/office/drawing/2014/main" id="{98293DE9-DAAC-C8B6-2265-66DEBAE6D494}"/>
                </a:ext>
              </a:extLst>
            </p:cNvPr>
            <p:cNvSpPr txBox="1"/>
            <p:nvPr/>
          </p:nvSpPr>
          <p:spPr>
            <a:xfrm>
              <a:off x="12754624" y="1740416"/>
              <a:ext cx="18587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venir Book" panose="02000503020000020003" pitchFamily="2" charset="0"/>
                  <a:ea typeface="+mn-ea"/>
                  <a:cs typeface="+mn-cs"/>
                </a:rPr>
                <a:t>Death</a:t>
              </a:r>
            </a:p>
          </p:txBody>
        </p:sp>
      </p:grpSp>
      <p:grpSp>
        <p:nvGrpSpPr>
          <p:cNvPr id="15" name="Group 14">
            <a:extLst>
              <a:ext uri="{FF2B5EF4-FFF2-40B4-BE49-F238E27FC236}">
                <a16:creationId xmlns:a16="http://schemas.microsoft.com/office/drawing/2014/main" id="{9A5851B5-0EB4-0564-0CDD-8D2F79359219}"/>
              </a:ext>
            </a:extLst>
          </p:cNvPr>
          <p:cNvGrpSpPr/>
          <p:nvPr/>
        </p:nvGrpSpPr>
        <p:grpSpPr>
          <a:xfrm>
            <a:off x="-2396763" y="2870227"/>
            <a:ext cx="1946630" cy="1537406"/>
            <a:chOff x="7621712" y="1699817"/>
            <a:chExt cx="4184141" cy="3304543"/>
          </a:xfrm>
        </p:grpSpPr>
        <p:sp>
          <p:nvSpPr>
            <p:cNvPr id="16" name="TextBox 15">
              <a:extLst>
                <a:ext uri="{FF2B5EF4-FFF2-40B4-BE49-F238E27FC236}">
                  <a16:creationId xmlns:a16="http://schemas.microsoft.com/office/drawing/2014/main" id="{4002E5BB-D396-010A-E72A-8C4D697CA512}"/>
                </a:ext>
              </a:extLst>
            </p:cNvPr>
            <p:cNvSpPr txBox="1"/>
            <p:nvPr/>
          </p:nvSpPr>
          <p:spPr>
            <a:xfrm>
              <a:off x="7621712" y="1699817"/>
              <a:ext cx="3696370" cy="4414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venir Book" panose="02000503020000020003" pitchFamily="2" charset="0"/>
                  <a:ea typeface="+mn-ea"/>
                  <a:cs typeface="+mn-cs"/>
                </a:rPr>
                <a:t>Need for IV diuretics</a:t>
              </a:r>
            </a:p>
          </p:txBody>
        </p:sp>
        <p:pic>
          <p:nvPicPr>
            <p:cNvPr id="17" name="Picture 16">
              <a:extLst>
                <a:ext uri="{FF2B5EF4-FFF2-40B4-BE49-F238E27FC236}">
                  <a16:creationId xmlns:a16="http://schemas.microsoft.com/office/drawing/2014/main" id="{56124828-CDAF-5D9B-F036-401DC132319E}"/>
                </a:ext>
              </a:extLst>
            </p:cNvPr>
            <p:cNvPicPr>
              <a:picLocks noChangeAspect="1"/>
            </p:cNvPicPr>
            <p:nvPr/>
          </p:nvPicPr>
          <p:blipFill>
            <a:blip r:embed="rId5"/>
            <a:stretch>
              <a:fillRect/>
            </a:stretch>
          </p:blipFill>
          <p:spPr>
            <a:xfrm>
              <a:off x="7922260" y="2202081"/>
              <a:ext cx="3883593" cy="2802279"/>
            </a:xfrm>
            <a:prstGeom prst="rect">
              <a:avLst/>
            </a:prstGeom>
          </p:spPr>
        </p:pic>
      </p:grpSp>
      <p:sp>
        <p:nvSpPr>
          <p:cNvPr id="3" name="Text Placeholder 2">
            <a:extLst>
              <a:ext uri="{FF2B5EF4-FFF2-40B4-BE49-F238E27FC236}">
                <a16:creationId xmlns:a16="http://schemas.microsoft.com/office/drawing/2014/main" id="{BF71E136-508E-DE1F-FCCD-D559929E6232}"/>
              </a:ext>
            </a:extLst>
          </p:cNvPr>
          <p:cNvSpPr>
            <a:spLocks noGrp="1"/>
          </p:cNvSpPr>
          <p:nvPr>
            <p:ph type="body" sz="quarter" idx="10"/>
          </p:nvPr>
        </p:nvSpPr>
        <p:spPr/>
        <p:txBody>
          <a:bodyPr/>
          <a:lstStyle/>
          <a:p>
            <a:r>
              <a:rPr lang="en-GB"/>
              <a:t>Adapted from De Vecchis R.</a:t>
            </a:r>
            <a:r>
              <a:rPr lang="en-US"/>
              <a:t> </a:t>
            </a:r>
            <a:r>
              <a:rPr lang="en-US" i="1"/>
              <a:t>Herz</a:t>
            </a:r>
            <a:r>
              <a:rPr lang="en-US"/>
              <a:t>. 2016;41:63-75.</a:t>
            </a:r>
          </a:p>
        </p:txBody>
      </p:sp>
      <p:sp>
        <p:nvSpPr>
          <p:cNvPr id="20" name="TextBox 19">
            <a:extLst>
              <a:ext uri="{FF2B5EF4-FFF2-40B4-BE49-F238E27FC236}">
                <a16:creationId xmlns:a16="http://schemas.microsoft.com/office/drawing/2014/main" id="{CC9F04F6-BC4B-15CA-5FA0-E193A398A92D}"/>
              </a:ext>
            </a:extLst>
          </p:cNvPr>
          <p:cNvSpPr txBox="1"/>
          <p:nvPr/>
        </p:nvSpPr>
        <p:spPr>
          <a:xfrm>
            <a:off x="1524000" y="6098979"/>
            <a:ext cx="379191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40"/>
                </a:solidFill>
                <a:effectLst/>
                <a:uLnTx/>
                <a:uFillTx/>
                <a:latin typeface="Calibri Light"/>
                <a:ea typeface="+mn-ea"/>
                <a:cs typeface="+mn-cs"/>
              </a:rPr>
              <a:t>IV, intravenous; No, number</a:t>
            </a:r>
          </a:p>
        </p:txBody>
      </p:sp>
      <p:graphicFrame>
        <p:nvGraphicFramePr>
          <p:cNvPr id="21" name="Table 20">
            <a:extLst>
              <a:ext uri="{FF2B5EF4-FFF2-40B4-BE49-F238E27FC236}">
                <a16:creationId xmlns:a16="http://schemas.microsoft.com/office/drawing/2014/main" id="{55331A8B-0EAA-3746-3169-C36F1A34B376}"/>
              </a:ext>
            </a:extLst>
          </p:cNvPr>
          <p:cNvGraphicFramePr>
            <a:graphicFrameLocks noGrp="1"/>
          </p:cNvGraphicFramePr>
          <p:nvPr/>
        </p:nvGraphicFramePr>
        <p:xfrm>
          <a:off x="710623" y="2017147"/>
          <a:ext cx="5490485" cy="3302367"/>
        </p:xfrm>
        <a:graphic>
          <a:graphicData uri="http://schemas.openxmlformats.org/drawingml/2006/table">
            <a:tbl>
              <a:tblPr firstRow="1" bandRow="1">
                <a:tableStyleId>{5C22544A-7EE6-4342-B048-85BDC9FD1C3A}</a:tableStyleId>
              </a:tblPr>
              <a:tblGrid>
                <a:gridCol w="813194">
                  <a:extLst>
                    <a:ext uri="{9D8B030D-6E8A-4147-A177-3AD203B41FA5}">
                      <a16:colId xmlns:a16="http://schemas.microsoft.com/office/drawing/2014/main" val="15874795"/>
                    </a:ext>
                  </a:extLst>
                </a:gridCol>
                <a:gridCol w="704193">
                  <a:extLst>
                    <a:ext uri="{9D8B030D-6E8A-4147-A177-3AD203B41FA5}">
                      <a16:colId xmlns:a16="http://schemas.microsoft.com/office/drawing/2014/main" val="4228914195"/>
                    </a:ext>
                  </a:extLst>
                </a:gridCol>
                <a:gridCol w="1177159">
                  <a:extLst>
                    <a:ext uri="{9D8B030D-6E8A-4147-A177-3AD203B41FA5}">
                      <a16:colId xmlns:a16="http://schemas.microsoft.com/office/drawing/2014/main" val="4070702604"/>
                    </a:ext>
                  </a:extLst>
                </a:gridCol>
                <a:gridCol w="1145628">
                  <a:extLst>
                    <a:ext uri="{9D8B030D-6E8A-4147-A177-3AD203B41FA5}">
                      <a16:colId xmlns:a16="http://schemas.microsoft.com/office/drawing/2014/main" val="3956712018"/>
                    </a:ext>
                  </a:extLst>
                </a:gridCol>
                <a:gridCol w="997547">
                  <a:extLst>
                    <a:ext uri="{9D8B030D-6E8A-4147-A177-3AD203B41FA5}">
                      <a16:colId xmlns:a16="http://schemas.microsoft.com/office/drawing/2014/main" val="2448606471"/>
                    </a:ext>
                  </a:extLst>
                </a:gridCol>
                <a:gridCol w="652764">
                  <a:extLst>
                    <a:ext uri="{9D8B030D-6E8A-4147-A177-3AD203B41FA5}">
                      <a16:colId xmlns:a16="http://schemas.microsoft.com/office/drawing/2014/main" val="4084589499"/>
                    </a:ext>
                  </a:extLst>
                </a:gridCol>
              </a:tblGrid>
              <a:tr h="15598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chemeClr val="bg1"/>
                          </a:solidFill>
                          <a:latin typeface="+mn-lt"/>
                        </a:rPr>
                        <a:t>Study (year)</a:t>
                      </a:r>
                    </a:p>
                  </a:txBody>
                  <a:tcPr>
                    <a:lnL w="6350" cap="flat" cmpd="sng" algn="ctr">
                      <a:solidFill>
                        <a:schemeClr val="accent2"/>
                      </a:solidFill>
                      <a:prstDash val="solid"/>
                      <a:round/>
                      <a:headEnd type="none" w="med" len="med"/>
                      <a:tailEnd type="none" w="med" len="med"/>
                    </a:lnL>
                    <a:lnR w="12700" cmpd="sng">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200" b="1">
                        <a:solidFill>
                          <a:schemeClr val="bg1"/>
                        </a:solidFill>
                        <a:latin typeface="+mn-lt"/>
                      </a:endParaRPr>
                    </a:p>
                  </a:txBody>
                  <a:tcPr>
                    <a:lnL w="12700" cmpd="sng">
                      <a:noFill/>
                    </a:lnL>
                    <a:lnR w="12700" cmpd="sng">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spcAft>
                          <a:spcPts val="600"/>
                        </a:spcAft>
                      </a:pPr>
                      <a:r>
                        <a:rPr lang="en-US" sz="1200" b="1">
                          <a:solidFill>
                            <a:schemeClr val="bg1"/>
                          </a:solidFill>
                          <a:latin typeface="+mn-lt"/>
                        </a:rPr>
                        <a:t>Liberal water intake</a:t>
                      </a:r>
                    </a:p>
                    <a:p>
                      <a:pPr algn="ctr"/>
                      <a:r>
                        <a:rPr lang="en-US" sz="1200" b="1">
                          <a:solidFill>
                            <a:schemeClr val="bg1"/>
                          </a:solidFill>
                          <a:latin typeface="+mn-lt"/>
                        </a:rPr>
                        <a:t>Mean duration (days) of IV diuretic therapy (standard deviation); no. of patients</a:t>
                      </a:r>
                    </a:p>
                  </a:txBody>
                  <a:tcPr>
                    <a:lnL w="12700" cmpd="sng">
                      <a:noFill/>
                    </a:lnL>
                    <a:lnR w="12700" cmpd="sng">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200" b="1">
                          <a:solidFill>
                            <a:schemeClr val="bg1"/>
                          </a:solidFill>
                          <a:latin typeface="+mn-lt"/>
                        </a:rPr>
                        <a:t>Restricted water intake</a:t>
                      </a:r>
                    </a:p>
                    <a:p>
                      <a:pPr marL="0" marR="0" lvl="0" indent="0" algn="ctr" defTabSz="914400" rtl="0" eaLnBrk="1" fontAlgn="auto" latinLnBrk="0" hangingPunct="1">
                        <a:lnSpc>
                          <a:spcPct val="100000"/>
                        </a:lnSpc>
                        <a:spcBef>
                          <a:spcPts val="0"/>
                        </a:spcBef>
                        <a:spcAft>
                          <a:spcPts val="600"/>
                        </a:spcAft>
                        <a:buClrTx/>
                        <a:buSzTx/>
                        <a:buFontTx/>
                        <a:buNone/>
                        <a:tabLst/>
                        <a:defRPr/>
                      </a:pPr>
                      <a:r>
                        <a:rPr lang="en-US" sz="1200" b="1">
                          <a:solidFill>
                            <a:schemeClr val="bg1"/>
                          </a:solidFill>
                          <a:latin typeface="+mn-lt"/>
                        </a:rPr>
                        <a:t>Mean duration (days) of IV diuretic therapy (standard deviation); no. of patients</a:t>
                      </a:r>
                    </a:p>
                  </a:txBody>
                  <a:tcPr>
                    <a:lnL w="12700" cmpd="sng">
                      <a:noFill/>
                    </a:lnL>
                    <a:lnR w="12700" cmpd="sng">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chemeClr val="bg1"/>
                          </a:solidFill>
                          <a:latin typeface="+mn-lt"/>
                        </a:rPr>
                        <a:t>Mean difference IV, </a:t>
                      </a:r>
                      <a:r>
                        <a:rPr lang="en-US" sz="1200" b="1" spc="-10" baseline="0">
                          <a:solidFill>
                            <a:schemeClr val="bg1"/>
                          </a:solidFill>
                          <a:latin typeface="+mn-lt"/>
                        </a:rPr>
                        <a:t>fixed (95% CI)</a:t>
                      </a:r>
                    </a:p>
                  </a:txBody>
                  <a:tcPr>
                    <a:lnL w="12700" cmpd="sng">
                      <a:noFill/>
                    </a:lnL>
                    <a:lnR w="12700" cmpd="sng">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chemeClr val="bg1"/>
                          </a:solidFill>
                          <a:latin typeface="+mn-lt"/>
                        </a:rPr>
                        <a:t>Weight %</a:t>
                      </a:r>
                    </a:p>
                  </a:txBody>
                  <a:tcPr>
                    <a:lnL w="12700" cmpd="sng">
                      <a:noFill/>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101062162"/>
                  </a:ext>
                </a:extLst>
              </a:tr>
              <a:tr h="4962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2"/>
                          </a:solidFill>
                        </a:rPr>
                        <a:t>Travers (2006)</a:t>
                      </a:r>
                    </a:p>
                  </a:txBody>
                  <a:tcPr>
                    <a:lnL w="6350" cap="flat" cmpd="sng" algn="ctr">
                      <a:solidFill>
                        <a:schemeClr val="accent2"/>
                      </a:solidFill>
                      <a:prstDash val="solid"/>
                      <a:round/>
                      <a:headEnd type="none" w="med" len="med"/>
                      <a:tailEnd type="none" w="med" len="med"/>
                    </a:lnL>
                    <a:lnR w="12700" cmpd="sng">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a:lnL w="12700" cmpd="sng">
                      <a:noFill/>
                    </a:lnL>
                    <a:lnR w="12700" cmpd="sng">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olidFill>
                            <a:schemeClr val="tx2"/>
                          </a:solidFill>
                        </a:rPr>
                        <a:t>3.2 (5.6); 33</a:t>
                      </a:r>
                    </a:p>
                  </a:txBody>
                  <a:tcPr>
                    <a:lnL w="12700" cmpd="sng">
                      <a:noFill/>
                    </a:lnL>
                    <a:lnR w="12700" cmpd="sng">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olidFill>
                            <a:schemeClr val="tx2"/>
                          </a:solidFill>
                        </a:rPr>
                        <a:t>2.7 (4.5); 34</a:t>
                      </a:r>
                    </a:p>
                  </a:txBody>
                  <a:tcPr>
                    <a:lnL w="12700" cmpd="sng">
                      <a:noFill/>
                    </a:lnL>
                    <a:lnR w="12700" cmpd="sng">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olidFill>
                            <a:schemeClr val="tx2"/>
                          </a:solidFill>
                        </a:rPr>
                        <a:t>0.5 </a:t>
                      </a:r>
                      <a:br>
                        <a:rPr lang="en-US" sz="1200">
                          <a:solidFill>
                            <a:schemeClr val="tx2"/>
                          </a:solidFill>
                        </a:rPr>
                      </a:br>
                      <a:r>
                        <a:rPr lang="en-US" sz="1200">
                          <a:solidFill>
                            <a:schemeClr val="tx2"/>
                          </a:solidFill>
                        </a:rPr>
                        <a:t>(-1.94, -2.94)</a:t>
                      </a:r>
                    </a:p>
                  </a:txBody>
                  <a:tcPr>
                    <a:lnL w="12700" cmpd="sng">
                      <a:noFill/>
                    </a:lnL>
                    <a:lnR w="12700" cmpd="sng">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olidFill>
                            <a:schemeClr val="tx2"/>
                          </a:solidFill>
                        </a:rPr>
                        <a:t>34.49%</a:t>
                      </a:r>
                    </a:p>
                  </a:txBody>
                  <a:tcPr>
                    <a:lnL w="12700" cmpd="sng">
                      <a:noFill/>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033664"/>
                  </a:ext>
                </a:extLst>
              </a:tr>
              <a:tr h="4962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2"/>
                          </a:solidFill>
                        </a:rPr>
                        <a:t>Aliti (2013)</a:t>
                      </a:r>
                    </a:p>
                  </a:txBody>
                  <a:tcPr>
                    <a:lnL w="6350" cap="flat" cmpd="sng" algn="ctr">
                      <a:solidFill>
                        <a:schemeClr val="accent2"/>
                      </a:solidFill>
                      <a:prstDash val="solid"/>
                      <a:round/>
                      <a:headEnd type="none" w="med" len="med"/>
                      <a:tailEnd type="none" w="med" len="med"/>
                    </a:lnL>
                    <a:lnR w="12700" cmpd="sng">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a:p>
                  </a:txBody>
                  <a:tcPr anchor="ctr">
                    <a:lnL w="12700" cmpd="sng">
                      <a:noFill/>
                    </a:lnL>
                    <a:lnR w="12700" cmpd="sng">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olidFill>
                            <a:schemeClr val="tx2"/>
                          </a:solidFill>
                        </a:rPr>
                        <a:t>4 (3.7); 34</a:t>
                      </a:r>
                    </a:p>
                  </a:txBody>
                  <a:tcPr>
                    <a:lnL w="12700" cmpd="sng">
                      <a:noFill/>
                    </a:lnL>
                    <a:lnR w="12700" cmpd="sng">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olidFill>
                            <a:schemeClr val="tx2"/>
                          </a:solidFill>
                        </a:rPr>
                        <a:t>4 (3.9); 37</a:t>
                      </a:r>
                    </a:p>
                  </a:txBody>
                  <a:tcPr>
                    <a:lnL w="12700" cmpd="sng">
                      <a:noFill/>
                    </a:lnL>
                    <a:lnR w="12700" cmpd="sng">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olidFill>
                            <a:schemeClr val="tx2"/>
                          </a:solidFill>
                        </a:rPr>
                        <a:t>0 </a:t>
                      </a:r>
                      <a:br>
                        <a:rPr lang="en-US" sz="1200">
                          <a:solidFill>
                            <a:schemeClr val="tx2"/>
                          </a:solidFill>
                        </a:rPr>
                      </a:br>
                      <a:r>
                        <a:rPr lang="en-US" sz="1200">
                          <a:solidFill>
                            <a:schemeClr val="tx2"/>
                          </a:solidFill>
                        </a:rPr>
                        <a:t>(-1.77, 1.77)</a:t>
                      </a:r>
                    </a:p>
                  </a:txBody>
                  <a:tcPr>
                    <a:lnL w="12700" cmpd="sng">
                      <a:noFill/>
                    </a:lnL>
                    <a:lnR w="12700" cmpd="sng">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olidFill>
                            <a:schemeClr val="tx2"/>
                          </a:solidFill>
                        </a:rPr>
                        <a:t>65.51%</a:t>
                      </a:r>
                    </a:p>
                  </a:txBody>
                  <a:tcPr>
                    <a:lnL w="12700" cmpd="sng">
                      <a:noFill/>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7081070"/>
                  </a:ext>
                </a:extLst>
              </a:tr>
              <a:tr h="4962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chemeClr val="accent4"/>
                          </a:solidFill>
                        </a:rPr>
                        <a:t>Synthesis</a:t>
                      </a:r>
                    </a:p>
                  </a:txBody>
                  <a:tcPr>
                    <a:lnL w="6350" cap="flat" cmpd="sng" algn="ctr">
                      <a:solidFill>
                        <a:schemeClr val="accent2"/>
                      </a:solidFill>
                      <a:prstDash val="solid"/>
                      <a:round/>
                      <a:headEnd type="none" w="med" len="med"/>
                      <a:tailEnd type="none" w="med" len="med"/>
                    </a:lnL>
                    <a:lnR w="12700" cmpd="sng">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a:solidFill>
                          <a:schemeClr val="accent4"/>
                        </a:solidFill>
                      </a:endParaRPr>
                    </a:p>
                  </a:txBody>
                  <a:tcPr>
                    <a:lnL w="12700" cmpd="sng">
                      <a:noFill/>
                    </a:lnL>
                    <a:lnR w="12700" cmpd="sng">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chemeClr val="accent4"/>
                          </a:solidFill>
                        </a:rPr>
                        <a:t>3.6 (1.37); 67</a:t>
                      </a:r>
                    </a:p>
                  </a:txBody>
                  <a:tcPr>
                    <a:lnL w="12700" cmpd="sng">
                      <a:noFill/>
                    </a:lnL>
                    <a:lnR w="12700" cmpd="sng">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chemeClr val="accent4"/>
                          </a:solidFill>
                        </a:rPr>
                        <a:t>3.35 (1.2); 71</a:t>
                      </a:r>
                    </a:p>
                  </a:txBody>
                  <a:tcPr>
                    <a:lnL w="12700" cmpd="sng">
                      <a:noFill/>
                    </a:lnL>
                    <a:lnR w="12700" cmpd="sng">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chemeClr val="accent4"/>
                          </a:solidFill>
                        </a:rPr>
                        <a:t>0.17 </a:t>
                      </a:r>
                      <a:br>
                        <a:rPr lang="en-US" sz="1200" b="1">
                          <a:solidFill>
                            <a:schemeClr val="accent4"/>
                          </a:solidFill>
                        </a:rPr>
                      </a:br>
                      <a:r>
                        <a:rPr lang="en-US" sz="1200" b="1">
                          <a:solidFill>
                            <a:schemeClr val="accent4"/>
                          </a:solidFill>
                        </a:rPr>
                        <a:t>(-1.26,1.6)</a:t>
                      </a:r>
                    </a:p>
                  </a:txBody>
                  <a:tcPr>
                    <a:lnL w="12700" cmpd="sng">
                      <a:noFill/>
                    </a:lnL>
                    <a:lnR w="12700" cmpd="sng">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chemeClr val="accent4"/>
                          </a:solidFill>
                        </a:rPr>
                        <a:t>100%</a:t>
                      </a:r>
                    </a:p>
                  </a:txBody>
                  <a:tcPr>
                    <a:lnL w="12700" cmpd="sng">
                      <a:noFill/>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35796846"/>
                  </a:ext>
                </a:extLst>
              </a:tr>
            </a:tbl>
          </a:graphicData>
        </a:graphic>
      </p:graphicFrame>
      <p:sp>
        <p:nvSpPr>
          <p:cNvPr id="22" name="TextBox 21">
            <a:extLst>
              <a:ext uri="{FF2B5EF4-FFF2-40B4-BE49-F238E27FC236}">
                <a16:creationId xmlns:a16="http://schemas.microsoft.com/office/drawing/2014/main" id="{E5F9B189-E9B9-BD0A-2D4C-AF101DF43144}"/>
              </a:ext>
            </a:extLst>
          </p:cNvPr>
          <p:cNvSpPr txBox="1"/>
          <p:nvPr/>
        </p:nvSpPr>
        <p:spPr>
          <a:xfrm>
            <a:off x="63918" y="5123034"/>
            <a:ext cx="1125070"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04040"/>
                </a:solidFill>
                <a:effectLst/>
                <a:uLnTx/>
                <a:uFillTx/>
                <a:latin typeface="Calibri Light"/>
                <a:ea typeface="+mn-ea"/>
                <a:cs typeface="+mn-cs"/>
              </a:rPr>
              <a:t>Liberal water intake is better</a:t>
            </a:r>
          </a:p>
        </p:txBody>
      </p:sp>
      <p:sp>
        <p:nvSpPr>
          <p:cNvPr id="23" name="TextBox 22">
            <a:extLst>
              <a:ext uri="{FF2B5EF4-FFF2-40B4-BE49-F238E27FC236}">
                <a16:creationId xmlns:a16="http://schemas.microsoft.com/office/drawing/2014/main" id="{880B2A72-8154-8D90-3BB0-D7C45FC02FA1}"/>
              </a:ext>
            </a:extLst>
          </p:cNvPr>
          <p:cNvSpPr txBox="1"/>
          <p:nvPr/>
        </p:nvSpPr>
        <p:spPr>
          <a:xfrm>
            <a:off x="1290734" y="1661237"/>
            <a:ext cx="433026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D77B9"/>
                </a:solidFill>
                <a:effectLst/>
                <a:uLnTx/>
                <a:uFillTx/>
                <a:latin typeface="Franklin Gothic Medium"/>
                <a:ea typeface="+mn-ea"/>
                <a:cs typeface="+mn-cs"/>
              </a:rPr>
              <a:t>Need for IV diuretics</a:t>
            </a:r>
          </a:p>
        </p:txBody>
      </p:sp>
      <p:sp>
        <p:nvSpPr>
          <p:cNvPr id="24" name="TextBox 23">
            <a:extLst>
              <a:ext uri="{FF2B5EF4-FFF2-40B4-BE49-F238E27FC236}">
                <a16:creationId xmlns:a16="http://schemas.microsoft.com/office/drawing/2014/main" id="{0E238F91-39E2-98D8-552E-B91694286FB3}"/>
              </a:ext>
            </a:extLst>
          </p:cNvPr>
          <p:cNvSpPr txBox="1"/>
          <p:nvPr/>
        </p:nvSpPr>
        <p:spPr>
          <a:xfrm>
            <a:off x="1057168" y="5224082"/>
            <a:ext cx="330200" cy="276999"/>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04040"/>
                </a:solidFill>
                <a:effectLst/>
                <a:uLnTx/>
                <a:uFillTx/>
                <a:latin typeface="Calibri Light"/>
                <a:ea typeface="+mn-ea"/>
                <a:cs typeface="+mn-cs"/>
              </a:rPr>
              <a:t>-4</a:t>
            </a:r>
          </a:p>
        </p:txBody>
      </p:sp>
      <p:sp>
        <p:nvSpPr>
          <p:cNvPr id="25" name="TextBox 24">
            <a:extLst>
              <a:ext uri="{FF2B5EF4-FFF2-40B4-BE49-F238E27FC236}">
                <a16:creationId xmlns:a16="http://schemas.microsoft.com/office/drawing/2014/main" id="{6E891346-C11C-21C3-9E7E-C843D0EE9A8E}"/>
              </a:ext>
            </a:extLst>
          </p:cNvPr>
          <p:cNvSpPr txBox="1"/>
          <p:nvPr/>
        </p:nvSpPr>
        <p:spPr>
          <a:xfrm>
            <a:off x="1385583" y="5224082"/>
            <a:ext cx="330200" cy="276999"/>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04040"/>
                </a:solidFill>
                <a:effectLst/>
                <a:uLnTx/>
                <a:uFillTx/>
                <a:latin typeface="Calibri Light"/>
                <a:ea typeface="+mn-ea"/>
                <a:cs typeface="+mn-cs"/>
              </a:rPr>
              <a:t>-2</a:t>
            </a:r>
          </a:p>
        </p:txBody>
      </p:sp>
      <p:sp>
        <p:nvSpPr>
          <p:cNvPr id="26" name="TextBox 25">
            <a:extLst>
              <a:ext uri="{FF2B5EF4-FFF2-40B4-BE49-F238E27FC236}">
                <a16:creationId xmlns:a16="http://schemas.microsoft.com/office/drawing/2014/main" id="{7AD5BAF2-5612-1D77-1FEF-ED554C180DDA}"/>
              </a:ext>
            </a:extLst>
          </p:cNvPr>
          <p:cNvSpPr txBox="1"/>
          <p:nvPr/>
        </p:nvSpPr>
        <p:spPr>
          <a:xfrm>
            <a:off x="1713998" y="5224082"/>
            <a:ext cx="330200" cy="276999"/>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04040"/>
                </a:solidFill>
                <a:effectLst/>
                <a:uLnTx/>
                <a:uFillTx/>
                <a:latin typeface="Calibri Light"/>
                <a:ea typeface="+mn-ea"/>
                <a:cs typeface="+mn-cs"/>
              </a:rPr>
              <a:t>0</a:t>
            </a:r>
          </a:p>
        </p:txBody>
      </p:sp>
      <p:sp>
        <p:nvSpPr>
          <p:cNvPr id="27" name="TextBox 26">
            <a:extLst>
              <a:ext uri="{FF2B5EF4-FFF2-40B4-BE49-F238E27FC236}">
                <a16:creationId xmlns:a16="http://schemas.microsoft.com/office/drawing/2014/main" id="{BCB4076C-E924-9164-CC2B-2BC5FCC1D37F}"/>
              </a:ext>
            </a:extLst>
          </p:cNvPr>
          <p:cNvSpPr txBox="1"/>
          <p:nvPr/>
        </p:nvSpPr>
        <p:spPr>
          <a:xfrm>
            <a:off x="2042412" y="5224082"/>
            <a:ext cx="330200" cy="276999"/>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04040"/>
                </a:solidFill>
                <a:effectLst/>
                <a:uLnTx/>
                <a:uFillTx/>
                <a:latin typeface="Calibri Light"/>
                <a:ea typeface="+mn-ea"/>
                <a:cs typeface="+mn-cs"/>
              </a:rPr>
              <a:t>2</a:t>
            </a:r>
          </a:p>
        </p:txBody>
      </p:sp>
      <p:sp>
        <p:nvSpPr>
          <p:cNvPr id="28" name="TextBox 27">
            <a:extLst>
              <a:ext uri="{FF2B5EF4-FFF2-40B4-BE49-F238E27FC236}">
                <a16:creationId xmlns:a16="http://schemas.microsoft.com/office/drawing/2014/main" id="{5F3A66E9-1312-177B-EA6A-700B8AA76275}"/>
              </a:ext>
            </a:extLst>
          </p:cNvPr>
          <p:cNvSpPr txBox="1"/>
          <p:nvPr/>
        </p:nvSpPr>
        <p:spPr>
          <a:xfrm>
            <a:off x="2370826" y="5224082"/>
            <a:ext cx="330200" cy="276999"/>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04040"/>
                </a:solidFill>
                <a:effectLst/>
                <a:uLnTx/>
                <a:uFillTx/>
                <a:latin typeface="Calibri Light"/>
                <a:ea typeface="+mn-ea"/>
                <a:cs typeface="+mn-cs"/>
              </a:rPr>
              <a:t>4</a:t>
            </a:r>
          </a:p>
        </p:txBody>
      </p:sp>
      <p:cxnSp>
        <p:nvCxnSpPr>
          <p:cNvPr id="29" name="Straight Connector 28">
            <a:extLst>
              <a:ext uri="{FF2B5EF4-FFF2-40B4-BE49-F238E27FC236}">
                <a16:creationId xmlns:a16="http://schemas.microsoft.com/office/drawing/2014/main" id="{936F1755-11DF-4ADC-CF46-74B4AC1B1D65}"/>
              </a:ext>
            </a:extLst>
          </p:cNvPr>
          <p:cNvCxnSpPr>
            <a:cxnSpLocks/>
          </p:cNvCxnSpPr>
          <p:nvPr/>
        </p:nvCxnSpPr>
        <p:spPr>
          <a:xfrm>
            <a:off x="1220048" y="5216178"/>
            <a:ext cx="1316736"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0FBCC29-493E-4606-C76A-B3BC1ABB1BD7}"/>
              </a:ext>
            </a:extLst>
          </p:cNvPr>
          <p:cNvCxnSpPr>
            <a:cxnSpLocks/>
          </p:cNvCxnSpPr>
          <p:nvPr/>
        </p:nvCxnSpPr>
        <p:spPr>
          <a:xfrm flipV="1">
            <a:off x="1879098" y="3651973"/>
            <a:ext cx="0" cy="1636436"/>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16FAED29-FB7B-1F4D-291C-7649CF2F6B1B}"/>
              </a:ext>
            </a:extLst>
          </p:cNvPr>
          <p:cNvSpPr txBox="1"/>
          <p:nvPr/>
        </p:nvSpPr>
        <p:spPr>
          <a:xfrm>
            <a:off x="2562110" y="5123034"/>
            <a:ext cx="128274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04040"/>
                </a:solidFill>
                <a:effectLst/>
                <a:uLnTx/>
                <a:uFillTx/>
                <a:latin typeface="Calibri Light"/>
                <a:ea typeface="+mn-ea"/>
                <a:cs typeface="+mn-cs"/>
              </a:rPr>
              <a:t>Restricted water intake is better</a:t>
            </a:r>
          </a:p>
        </p:txBody>
      </p:sp>
      <p:sp>
        <p:nvSpPr>
          <p:cNvPr id="32" name="TextBox 31">
            <a:extLst>
              <a:ext uri="{FF2B5EF4-FFF2-40B4-BE49-F238E27FC236}">
                <a16:creationId xmlns:a16="http://schemas.microsoft.com/office/drawing/2014/main" id="{15DA1EBD-EFD7-DAD0-7332-48F2601D17BC}"/>
              </a:ext>
            </a:extLst>
          </p:cNvPr>
          <p:cNvSpPr txBox="1"/>
          <p:nvPr/>
        </p:nvSpPr>
        <p:spPr>
          <a:xfrm>
            <a:off x="1280803" y="5405345"/>
            <a:ext cx="1193770"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04040"/>
                </a:solidFill>
                <a:effectLst/>
                <a:uLnTx/>
                <a:uFillTx/>
                <a:latin typeface="Calibri Light"/>
                <a:ea typeface="+mn-ea"/>
                <a:cs typeface="+mn-cs"/>
              </a:rPr>
              <a:t>Mean difference</a:t>
            </a:r>
          </a:p>
        </p:txBody>
      </p:sp>
      <p:cxnSp>
        <p:nvCxnSpPr>
          <p:cNvPr id="33" name="Straight Connector 32">
            <a:extLst>
              <a:ext uri="{FF2B5EF4-FFF2-40B4-BE49-F238E27FC236}">
                <a16:creationId xmlns:a16="http://schemas.microsoft.com/office/drawing/2014/main" id="{54F7CDEA-5DE7-2DC9-1766-B232EA2EE422}"/>
              </a:ext>
            </a:extLst>
          </p:cNvPr>
          <p:cNvCxnSpPr>
            <a:cxnSpLocks/>
          </p:cNvCxnSpPr>
          <p:nvPr/>
        </p:nvCxnSpPr>
        <p:spPr>
          <a:xfrm rot="16200000">
            <a:off x="1183472" y="5251833"/>
            <a:ext cx="73152"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9D624B4-BB34-0F3B-039A-F4C2ED31E7D3}"/>
              </a:ext>
            </a:extLst>
          </p:cNvPr>
          <p:cNvCxnSpPr>
            <a:cxnSpLocks/>
          </p:cNvCxnSpPr>
          <p:nvPr/>
        </p:nvCxnSpPr>
        <p:spPr>
          <a:xfrm rot="16200000">
            <a:off x="2499349" y="5251833"/>
            <a:ext cx="73152"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01C4213-D2A7-D99E-0362-5C9C8BABDAD4}"/>
              </a:ext>
            </a:extLst>
          </p:cNvPr>
          <p:cNvCxnSpPr>
            <a:cxnSpLocks/>
          </p:cNvCxnSpPr>
          <p:nvPr/>
        </p:nvCxnSpPr>
        <p:spPr>
          <a:xfrm rot="16200000">
            <a:off x="1511608" y="5251833"/>
            <a:ext cx="73152"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0AB6F9D-8A95-24DE-C913-FD7D763E82E2}"/>
              </a:ext>
            </a:extLst>
          </p:cNvPr>
          <p:cNvCxnSpPr>
            <a:cxnSpLocks/>
          </p:cNvCxnSpPr>
          <p:nvPr/>
        </p:nvCxnSpPr>
        <p:spPr>
          <a:xfrm rot="16200000">
            <a:off x="2169546" y="5251833"/>
            <a:ext cx="73152"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D05AF76-33EB-E2D6-9F2F-00B6CCA37843}"/>
              </a:ext>
            </a:extLst>
          </p:cNvPr>
          <p:cNvCxnSpPr/>
          <p:nvPr/>
        </p:nvCxnSpPr>
        <p:spPr>
          <a:xfrm>
            <a:off x="1564032" y="3804023"/>
            <a:ext cx="731520"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9F667D4-A657-8C53-0622-7B0C96A530FC}"/>
              </a:ext>
            </a:extLst>
          </p:cNvPr>
          <p:cNvCxnSpPr>
            <a:cxnSpLocks/>
          </p:cNvCxnSpPr>
          <p:nvPr/>
        </p:nvCxnSpPr>
        <p:spPr>
          <a:xfrm>
            <a:off x="1587845" y="4339806"/>
            <a:ext cx="587719"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518149F1-6E8C-96B8-7ED0-C8CBDC5417DA}"/>
              </a:ext>
            </a:extLst>
          </p:cNvPr>
          <p:cNvSpPr/>
          <p:nvPr/>
        </p:nvSpPr>
        <p:spPr>
          <a:xfrm>
            <a:off x="1929793" y="3770689"/>
            <a:ext cx="62415" cy="66669"/>
          </a:xfrm>
          <a:prstGeom prst="rect">
            <a:avLst/>
          </a:prstGeom>
          <a:solidFill>
            <a:schemeClr val="accent2">
              <a:lumMod val="20000"/>
              <a:lumOff val="80000"/>
            </a:schemeClr>
          </a:solidFill>
          <a:ln w="952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white"/>
              </a:solidFill>
              <a:effectLst/>
              <a:uLnTx/>
              <a:uFillTx/>
              <a:latin typeface="Calibri Light"/>
              <a:ea typeface="+mn-ea"/>
              <a:cs typeface="+mn-cs"/>
            </a:endParaRPr>
          </a:p>
        </p:txBody>
      </p:sp>
      <p:sp>
        <p:nvSpPr>
          <p:cNvPr id="40" name="Rectangle 39">
            <a:extLst>
              <a:ext uri="{FF2B5EF4-FFF2-40B4-BE49-F238E27FC236}">
                <a16:creationId xmlns:a16="http://schemas.microsoft.com/office/drawing/2014/main" id="{E050ADA5-A293-4654-1073-FA9BE7769FCE}"/>
              </a:ext>
            </a:extLst>
          </p:cNvPr>
          <p:cNvSpPr/>
          <p:nvPr/>
        </p:nvSpPr>
        <p:spPr>
          <a:xfrm>
            <a:off x="1830824" y="4284972"/>
            <a:ext cx="98969" cy="109587"/>
          </a:xfrm>
          <a:prstGeom prst="rect">
            <a:avLst/>
          </a:prstGeom>
          <a:solidFill>
            <a:schemeClr val="accent2">
              <a:lumMod val="20000"/>
              <a:lumOff val="80000"/>
            </a:schemeClr>
          </a:solidFill>
          <a:ln w="952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41" name="Straight Connector 40">
            <a:extLst>
              <a:ext uri="{FF2B5EF4-FFF2-40B4-BE49-F238E27FC236}">
                <a16:creationId xmlns:a16="http://schemas.microsoft.com/office/drawing/2014/main" id="{145D4F1A-AD2B-AD7B-4DC3-08CBBA227AB4}"/>
              </a:ext>
            </a:extLst>
          </p:cNvPr>
          <p:cNvCxnSpPr>
            <a:cxnSpLocks/>
          </p:cNvCxnSpPr>
          <p:nvPr/>
        </p:nvCxnSpPr>
        <p:spPr>
          <a:xfrm flipV="1">
            <a:off x="1913123" y="3651973"/>
            <a:ext cx="0" cy="1114072"/>
          </a:xfrm>
          <a:prstGeom prst="line">
            <a:avLst/>
          </a:prstGeom>
          <a:ln w="9525">
            <a:solidFill>
              <a:schemeClr val="accent4"/>
            </a:solidFill>
          </a:ln>
        </p:spPr>
        <p:style>
          <a:lnRef idx="1">
            <a:schemeClr val="accent1"/>
          </a:lnRef>
          <a:fillRef idx="0">
            <a:schemeClr val="accent1"/>
          </a:fillRef>
          <a:effectRef idx="0">
            <a:schemeClr val="accent1"/>
          </a:effectRef>
          <a:fontRef idx="minor">
            <a:schemeClr val="tx1"/>
          </a:fontRef>
        </p:style>
      </p:cxnSp>
      <p:sp>
        <p:nvSpPr>
          <p:cNvPr id="42" name="Diamond 41">
            <a:extLst>
              <a:ext uri="{FF2B5EF4-FFF2-40B4-BE49-F238E27FC236}">
                <a16:creationId xmlns:a16="http://schemas.microsoft.com/office/drawing/2014/main" id="{8D7C89CB-AE5E-7A90-8F6A-1D28DD5C94C7}"/>
              </a:ext>
            </a:extLst>
          </p:cNvPr>
          <p:cNvSpPr/>
          <p:nvPr/>
        </p:nvSpPr>
        <p:spPr>
          <a:xfrm>
            <a:off x="1685026" y="4766044"/>
            <a:ext cx="459581" cy="219075"/>
          </a:xfrm>
          <a:prstGeom prst="diamond">
            <a:avLst/>
          </a:prstGeom>
          <a:no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white"/>
              </a:solidFill>
              <a:effectLst/>
              <a:uLnTx/>
              <a:uFillTx/>
              <a:latin typeface="Calibri Light"/>
              <a:ea typeface="+mn-ea"/>
              <a:cs typeface="+mn-cs"/>
            </a:endParaRPr>
          </a:p>
        </p:txBody>
      </p:sp>
      <p:graphicFrame>
        <p:nvGraphicFramePr>
          <p:cNvPr id="43" name="Table 42">
            <a:extLst>
              <a:ext uri="{FF2B5EF4-FFF2-40B4-BE49-F238E27FC236}">
                <a16:creationId xmlns:a16="http://schemas.microsoft.com/office/drawing/2014/main" id="{88A8634C-ED54-F41D-F6E7-752986E9F74A}"/>
              </a:ext>
            </a:extLst>
          </p:cNvPr>
          <p:cNvGraphicFramePr>
            <a:graphicFrameLocks noGrp="1"/>
          </p:cNvGraphicFramePr>
          <p:nvPr/>
        </p:nvGraphicFramePr>
        <p:xfrm>
          <a:off x="6399157" y="2017969"/>
          <a:ext cx="5545349" cy="4480560"/>
        </p:xfrm>
        <a:graphic>
          <a:graphicData uri="http://schemas.openxmlformats.org/drawingml/2006/table">
            <a:tbl>
              <a:tblPr firstRow="1" bandRow="1">
                <a:tableStyleId>{5C22544A-7EE6-4342-B048-85BDC9FD1C3A}</a:tableStyleId>
              </a:tblPr>
              <a:tblGrid>
                <a:gridCol w="751563">
                  <a:extLst>
                    <a:ext uri="{9D8B030D-6E8A-4147-A177-3AD203B41FA5}">
                      <a16:colId xmlns:a16="http://schemas.microsoft.com/office/drawing/2014/main" val="15874795"/>
                    </a:ext>
                  </a:extLst>
                </a:gridCol>
                <a:gridCol w="704088">
                  <a:extLst>
                    <a:ext uri="{9D8B030D-6E8A-4147-A177-3AD203B41FA5}">
                      <a16:colId xmlns:a16="http://schemas.microsoft.com/office/drawing/2014/main" val="4228914195"/>
                    </a:ext>
                  </a:extLst>
                </a:gridCol>
                <a:gridCol w="1216152">
                  <a:extLst>
                    <a:ext uri="{9D8B030D-6E8A-4147-A177-3AD203B41FA5}">
                      <a16:colId xmlns:a16="http://schemas.microsoft.com/office/drawing/2014/main" val="4070702604"/>
                    </a:ext>
                  </a:extLst>
                </a:gridCol>
                <a:gridCol w="1243584">
                  <a:extLst>
                    <a:ext uri="{9D8B030D-6E8A-4147-A177-3AD203B41FA5}">
                      <a16:colId xmlns:a16="http://schemas.microsoft.com/office/drawing/2014/main" val="3956712018"/>
                    </a:ext>
                  </a:extLst>
                </a:gridCol>
                <a:gridCol w="987486">
                  <a:extLst>
                    <a:ext uri="{9D8B030D-6E8A-4147-A177-3AD203B41FA5}">
                      <a16:colId xmlns:a16="http://schemas.microsoft.com/office/drawing/2014/main" val="2448606471"/>
                    </a:ext>
                  </a:extLst>
                </a:gridCol>
                <a:gridCol w="642476">
                  <a:extLst>
                    <a:ext uri="{9D8B030D-6E8A-4147-A177-3AD203B41FA5}">
                      <a16:colId xmlns:a16="http://schemas.microsoft.com/office/drawing/2014/main" val="4084589499"/>
                    </a:ext>
                  </a:extLst>
                </a:gridCol>
              </a:tblGrid>
              <a:tr h="16266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chemeClr val="bg1"/>
                          </a:solidFill>
                          <a:latin typeface="+mn-lt"/>
                        </a:rPr>
                        <a:t>Author (year)</a:t>
                      </a:r>
                    </a:p>
                  </a:txBody>
                  <a:tcPr>
                    <a:lnL w="6350" cap="flat" cmpd="sng" algn="ctr">
                      <a:solidFill>
                        <a:schemeClr val="accent2"/>
                      </a:solidFill>
                      <a:prstDash val="solid"/>
                      <a:round/>
                      <a:headEnd type="none" w="med" len="med"/>
                      <a:tailEnd type="none" w="med" len="med"/>
                    </a:lnL>
                    <a:lnR w="12700" cmpd="sng">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200" b="1">
                        <a:solidFill>
                          <a:schemeClr val="bg1"/>
                        </a:solidFill>
                        <a:latin typeface="+mn-lt"/>
                      </a:endParaRPr>
                    </a:p>
                  </a:txBody>
                  <a:tcPr>
                    <a:lnL w="12700" cmpd="sng">
                      <a:noFill/>
                    </a:lnL>
                    <a:lnR w="12700" cmpd="sng">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spcAft>
                          <a:spcPts val="600"/>
                        </a:spcAft>
                      </a:pPr>
                      <a:r>
                        <a:rPr lang="en-US" sz="1200" b="1" spc="-20" baseline="0">
                          <a:solidFill>
                            <a:schemeClr val="bg1"/>
                          </a:solidFill>
                          <a:latin typeface="+mn-lt"/>
                        </a:rPr>
                        <a:t>No. of deaths during permissive regimen of water intake (no. of HF patients admitted to permissive regimen of water intake)</a:t>
                      </a:r>
                    </a:p>
                  </a:txBody>
                  <a:tcPr>
                    <a:lnL w="12700" cmpd="sng">
                      <a:noFill/>
                    </a:lnL>
                    <a:lnR w="12700" cmpd="sng">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200" b="1" spc="-20" baseline="0">
                          <a:solidFill>
                            <a:schemeClr val="bg1"/>
                          </a:solidFill>
                          <a:latin typeface="+mn-lt"/>
                        </a:rPr>
                        <a:t>No. of deaths during restricted regimen of water intake (no. of HF patients subjected to restricted regimen of water intake)</a:t>
                      </a:r>
                    </a:p>
                  </a:txBody>
                  <a:tcPr>
                    <a:lnL w="12700" cmpd="sng">
                      <a:noFill/>
                    </a:lnL>
                    <a:lnR w="12700" cmpd="sng">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chemeClr val="bg1"/>
                          </a:solidFill>
                          <a:latin typeface="+mn-lt"/>
                        </a:rPr>
                        <a:t>Odds ratio (95% CI)</a:t>
                      </a:r>
                    </a:p>
                  </a:txBody>
                  <a:tcPr>
                    <a:lnL w="12700" cmpd="sng">
                      <a:noFill/>
                    </a:lnL>
                    <a:lnR w="12700" cmpd="sng">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chemeClr val="bg1"/>
                          </a:solidFill>
                          <a:latin typeface="+mn-lt"/>
                        </a:rPr>
                        <a:t>Weight %</a:t>
                      </a:r>
                    </a:p>
                  </a:txBody>
                  <a:tcPr>
                    <a:lnL w="12700" cmpd="sng">
                      <a:noFill/>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101062162"/>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2"/>
                          </a:solidFill>
                        </a:rPr>
                        <a:t>Paterna (2009)</a:t>
                      </a:r>
                    </a:p>
                  </a:txBody>
                  <a:tcPr>
                    <a:lnL w="6350" cap="flat" cmpd="sng" algn="ctr">
                      <a:solidFill>
                        <a:schemeClr val="accent2"/>
                      </a:solidFill>
                      <a:prstDash val="solid"/>
                      <a:round/>
                      <a:headEnd type="none" w="med" len="med"/>
                      <a:tailEnd type="none" w="med" len="med"/>
                    </a:lnL>
                    <a:lnR w="12700" cmpd="sng">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a:lnL w="12700" cmpd="sng">
                      <a:noFill/>
                    </a:lnL>
                    <a:lnR w="12700" cmpd="sng">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olidFill>
                            <a:schemeClr val="tx2"/>
                          </a:solidFill>
                        </a:rPr>
                        <a:t>25 (205)</a:t>
                      </a:r>
                    </a:p>
                  </a:txBody>
                  <a:tcPr>
                    <a:lnL w="12700" cmpd="sng">
                      <a:noFill/>
                    </a:lnL>
                    <a:lnR w="12700" cmpd="sng">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olidFill>
                            <a:schemeClr val="tx2"/>
                          </a:solidFill>
                        </a:rPr>
                        <a:t>15 (205)</a:t>
                      </a:r>
                    </a:p>
                  </a:txBody>
                  <a:tcPr>
                    <a:lnL w="12700" cmpd="sng">
                      <a:noFill/>
                    </a:lnL>
                    <a:lnR w="12700" cmpd="sng">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olidFill>
                            <a:schemeClr val="tx2"/>
                          </a:solidFill>
                        </a:rPr>
                        <a:t>1.76 </a:t>
                      </a:r>
                      <a:br>
                        <a:rPr lang="en-US" sz="1200">
                          <a:solidFill>
                            <a:schemeClr val="tx2"/>
                          </a:solidFill>
                        </a:rPr>
                      </a:br>
                      <a:r>
                        <a:rPr lang="en-US" sz="1200">
                          <a:solidFill>
                            <a:schemeClr val="tx2"/>
                          </a:solidFill>
                        </a:rPr>
                        <a:t>(0.9, 3.44)</a:t>
                      </a:r>
                    </a:p>
                  </a:txBody>
                  <a:tcPr>
                    <a:lnL w="12700" cmpd="sng">
                      <a:noFill/>
                    </a:lnL>
                    <a:lnR w="12700" cmpd="sng">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spc="-20" baseline="0">
                          <a:solidFill>
                            <a:schemeClr val="tx2"/>
                          </a:solidFill>
                        </a:rPr>
                        <a:t>69.38%</a:t>
                      </a:r>
                    </a:p>
                  </a:txBody>
                  <a:tcPr>
                    <a:lnL w="12700" cmpd="sng">
                      <a:noFill/>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033664"/>
                  </a:ext>
                </a:extLst>
              </a:tr>
              <a:tr h="2309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2"/>
                          </a:solidFill>
                        </a:rPr>
                        <a:t>Holst (2007)</a:t>
                      </a:r>
                    </a:p>
                  </a:txBody>
                  <a:tcPr>
                    <a:lnL w="6350" cap="flat" cmpd="sng" algn="ctr">
                      <a:solidFill>
                        <a:schemeClr val="accent2"/>
                      </a:solidFill>
                      <a:prstDash val="solid"/>
                      <a:round/>
                      <a:headEnd type="none" w="med" len="med"/>
                      <a:tailEnd type="none" w="med" len="med"/>
                    </a:lnL>
                    <a:lnR w="12700" cmpd="sng">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a:p>
                  </a:txBody>
                  <a:tcPr anchor="ctr">
                    <a:lnL w="12700" cmpd="sng">
                      <a:noFill/>
                    </a:lnL>
                    <a:lnR w="12700" cmpd="sng">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olidFill>
                            <a:schemeClr val="tx2"/>
                          </a:solidFill>
                        </a:rPr>
                        <a:t>2 (65)</a:t>
                      </a:r>
                    </a:p>
                  </a:txBody>
                  <a:tcPr>
                    <a:lnL w="12700" cmpd="sng">
                      <a:noFill/>
                    </a:lnL>
                    <a:lnR w="12700" cmpd="sng">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olidFill>
                            <a:schemeClr val="tx2"/>
                          </a:solidFill>
                        </a:rPr>
                        <a:t>4 (65)</a:t>
                      </a:r>
                    </a:p>
                  </a:txBody>
                  <a:tcPr>
                    <a:lnL w="12700" cmpd="sng">
                      <a:noFill/>
                    </a:lnL>
                    <a:lnR w="12700" cmpd="sng">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olidFill>
                            <a:schemeClr val="tx2"/>
                          </a:solidFill>
                        </a:rPr>
                        <a:t>0.48 </a:t>
                      </a:r>
                      <a:br>
                        <a:rPr lang="en-US" sz="1200">
                          <a:solidFill>
                            <a:schemeClr val="tx2"/>
                          </a:solidFill>
                        </a:rPr>
                      </a:br>
                      <a:r>
                        <a:rPr lang="en-US" sz="1200">
                          <a:solidFill>
                            <a:schemeClr val="tx2"/>
                          </a:solidFill>
                        </a:rPr>
                        <a:t>(0.09, 2.74)</a:t>
                      </a:r>
                    </a:p>
                  </a:txBody>
                  <a:tcPr>
                    <a:lnL w="12700" cmpd="sng">
                      <a:noFill/>
                    </a:lnL>
                    <a:lnR w="12700" cmpd="sng">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spc="-20" baseline="0">
                          <a:solidFill>
                            <a:schemeClr val="tx2"/>
                          </a:solidFill>
                        </a:rPr>
                        <a:t>20.42%</a:t>
                      </a:r>
                    </a:p>
                  </a:txBody>
                  <a:tcPr>
                    <a:lnL w="12700" cmpd="sng">
                      <a:noFill/>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7081070"/>
                  </a:ext>
                </a:extLst>
              </a:tr>
              <a:tr h="3833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chemeClr val="tx2"/>
                          </a:solidFill>
                        </a:rPr>
                        <a:t>SALT-HF (2012)</a:t>
                      </a:r>
                    </a:p>
                  </a:txBody>
                  <a:tcPr>
                    <a:lnL w="6350" cap="flat" cmpd="sng" algn="ctr">
                      <a:solidFill>
                        <a:schemeClr val="accent2"/>
                      </a:solidFill>
                      <a:prstDash val="solid"/>
                      <a:round/>
                      <a:headEnd type="none" w="med" len="med"/>
                      <a:tailEnd type="none" w="med" len="med"/>
                    </a:lnL>
                    <a:lnR w="12700" cmpd="sng">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0">
                        <a:solidFill>
                          <a:schemeClr val="tx2"/>
                        </a:solidFill>
                      </a:endParaRPr>
                    </a:p>
                  </a:txBody>
                  <a:tcPr>
                    <a:lnL w="12700" cmpd="sng">
                      <a:noFill/>
                    </a:lnL>
                    <a:lnR w="12700" cmpd="sng">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2"/>
                          </a:solidFill>
                        </a:rPr>
                        <a:t>4 (26)</a:t>
                      </a:r>
                    </a:p>
                  </a:txBody>
                  <a:tcPr>
                    <a:lnL w="12700" cmpd="sng">
                      <a:noFill/>
                    </a:lnL>
                    <a:lnR w="12700" cmpd="sng">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2"/>
                          </a:solidFill>
                        </a:rPr>
                        <a:t>1 (20)</a:t>
                      </a:r>
                    </a:p>
                  </a:txBody>
                  <a:tcPr>
                    <a:lnL w="12700" cmpd="sng">
                      <a:noFill/>
                    </a:lnL>
                    <a:lnR w="12700" cmpd="sng">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2"/>
                          </a:solidFill>
                        </a:rPr>
                        <a:t>3.45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2"/>
                          </a:solidFill>
                        </a:rPr>
                        <a:t>(0.35, 33.63)</a:t>
                      </a:r>
                    </a:p>
                  </a:txBody>
                  <a:tcPr>
                    <a:lnL w="12700" cmpd="sng">
                      <a:noFill/>
                    </a:lnL>
                    <a:lnR w="12700" cmpd="sng">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spc="-20" baseline="0">
                          <a:solidFill>
                            <a:schemeClr val="tx2"/>
                          </a:solidFill>
                        </a:rPr>
                        <a:t>5.04%</a:t>
                      </a:r>
                    </a:p>
                  </a:txBody>
                  <a:tcPr>
                    <a:lnL w="12700" cmpd="sng">
                      <a:noFill/>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35796846"/>
                  </a:ext>
                </a:extLst>
              </a:tr>
              <a:tr h="1681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chemeClr val="tx2"/>
                          </a:solidFill>
                        </a:rPr>
                        <a:t>Philipson (2012)</a:t>
                      </a:r>
                    </a:p>
                  </a:txBody>
                  <a:tcPr>
                    <a:lnL w="6350" cap="flat" cmpd="sng" algn="ctr">
                      <a:solidFill>
                        <a:schemeClr val="accent2"/>
                      </a:solidFill>
                      <a:prstDash val="solid"/>
                      <a:round/>
                      <a:headEnd type="none" w="med" len="med"/>
                      <a:tailEnd type="none" w="med" len="med"/>
                    </a:lnL>
                    <a:lnR w="12700" cmpd="sng">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0">
                        <a:solidFill>
                          <a:schemeClr val="tx2"/>
                        </a:solidFill>
                      </a:endParaRPr>
                    </a:p>
                  </a:txBody>
                  <a:tcPr>
                    <a:lnL w="12700" cmpd="sng">
                      <a:noFill/>
                    </a:lnL>
                    <a:lnR w="12700" cmpd="sng">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2"/>
                          </a:solidFill>
                        </a:rPr>
                        <a:t>1 (46)</a:t>
                      </a:r>
                    </a:p>
                  </a:txBody>
                  <a:tcPr>
                    <a:lnL w="12700" cmpd="sng">
                      <a:noFill/>
                    </a:lnL>
                    <a:lnR w="12700" cmpd="sng">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2"/>
                          </a:solidFill>
                        </a:rPr>
                        <a:t>1 (46)</a:t>
                      </a:r>
                    </a:p>
                  </a:txBody>
                  <a:tcPr>
                    <a:lnL w="12700" cmpd="sng">
                      <a:noFill/>
                    </a:lnL>
                    <a:lnR w="12700" cmpd="sng">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2"/>
                          </a:solidFill>
                        </a:rPr>
                        <a:t>1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2"/>
                          </a:solidFill>
                        </a:rPr>
                        <a:t>(0.06, 16.48)</a:t>
                      </a:r>
                    </a:p>
                  </a:txBody>
                  <a:tcPr>
                    <a:lnL w="12700" cmpd="sng">
                      <a:noFill/>
                    </a:lnL>
                    <a:lnR w="12700" cmpd="sng">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spc="-20" baseline="0">
                          <a:solidFill>
                            <a:schemeClr val="tx2"/>
                          </a:solidFill>
                        </a:rPr>
                        <a:t>5.15%</a:t>
                      </a:r>
                    </a:p>
                  </a:txBody>
                  <a:tcPr>
                    <a:lnL w="12700" cmpd="sng">
                      <a:noFill/>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44261054"/>
                  </a:ext>
                </a:extLst>
              </a:tr>
              <a:tr h="2398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spc="-20" baseline="0">
                          <a:solidFill>
                            <a:schemeClr val="tx2"/>
                          </a:solidFill>
                        </a:rPr>
                        <a:t>Aliti (2013)</a:t>
                      </a:r>
                    </a:p>
                  </a:txBody>
                  <a:tcPr marR="0">
                    <a:lnL w="6350" cap="flat" cmpd="sng" algn="ctr">
                      <a:solidFill>
                        <a:schemeClr val="accent2"/>
                      </a:solidFill>
                      <a:prstDash val="solid"/>
                      <a:round/>
                      <a:headEnd type="none" w="med" len="med"/>
                      <a:tailEnd type="none" w="med" len="med"/>
                    </a:lnL>
                    <a:lnR w="12700" cmpd="sng">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0">
                        <a:solidFill>
                          <a:schemeClr val="tx2"/>
                        </a:solidFill>
                      </a:endParaRPr>
                    </a:p>
                  </a:txBody>
                  <a:tcPr>
                    <a:lnL w="12700" cmpd="sng">
                      <a:noFill/>
                    </a:lnL>
                    <a:lnR w="12700" cmpd="sng">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2"/>
                          </a:solidFill>
                        </a:rPr>
                        <a:t>0 (34)</a:t>
                      </a:r>
                    </a:p>
                  </a:txBody>
                  <a:tcPr>
                    <a:lnL w="12700" cmpd="sng">
                      <a:noFill/>
                    </a:lnL>
                    <a:lnR w="12700" cmpd="sng">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2"/>
                          </a:solidFill>
                        </a:rPr>
                        <a:t>0 (37)</a:t>
                      </a:r>
                    </a:p>
                  </a:txBody>
                  <a:tcPr>
                    <a:lnL w="12700" cmpd="sng">
                      <a:noFill/>
                    </a:lnL>
                    <a:lnR w="12700" cmpd="sng">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spc="0" baseline="0">
                          <a:solidFill>
                            <a:schemeClr val="tx2"/>
                          </a:solidFill>
                        </a:rPr>
                        <a:t>Not estimable</a:t>
                      </a:r>
                    </a:p>
                  </a:txBody>
                  <a:tcPr marR="0">
                    <a:lnL w="12700" cmpd="sng">
                      <a:noFill/>
                    </a:lnL>
                    <a:lnR w="12700" cmpd="sng">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0" spc="-20" baseline="0">
                        <a:solidFill>
                          <a:schemeClr val="tx2"/>
                        </a:solidFill>
                      </a:endParaRPr>
                    </a:p>
                  </a:txBody>
                  <a:tcPr>
                    <a:lnL w="12700" cmpd="sng">
                      <a:noFill/>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29076320"/>
                  </a:ext>
                </a:extLst>
              </a:tr>
              <a:tr h="1950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chemeClr val="accent4"/>
                          </a:solidFill>
                        </a:rPr>
                        <a:t>Synthesis</a:t>
                      </a:r>
                    </a:p>
                  </a:txBody>
                  <a:tcPr>
                    <a:lnL w="6350" cap="flat" cmpd="sng" algn="ctr">
                      <a:solidFill>
                        <a:schemeClr val="accent2"/>
                      </a:solidFill>
                      <a:prstDash val="solid"/>
                      <a:round/>
                      <a:headEnd type="none" w="med" len="med"/>
                      <a:tailEnd type="none" w="med" len="med"/>
                    </a:lnL>
                    <a:lnR w="12700" cmpd="sng">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a:solidFill>
                          <a:schemeClr val="accent4"/>
                        </a:solidFill>
                      </a:endParaRPr>
                    </a:p>
                  </a:txBody>
                  <a:tcPr>
                    <a:lnL w="12700" cmpd="sng">
                      <a:noFill/>
                    </a:lnL>
                    <a:lnR w="12700" cmpd="sng">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chemeClr val="accent4"/>
                          </a:solidFill>
                        </a:rPr>
                        <a:t>32 (342)</a:t>
                      </a:r>
                    </a:p>
                  </a:txBody>
                  <a:tcPr>
                    <a:lnL w="12700" cmpd="sng">
                      <a:noFill/>
                    </a:lnL>
                    <a:lnR w="12700" cmpd="sng">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chemeClr val="accent4"/>
                          </a:solidFill>
                        </a:rPr>
                        <a:t>21 (336)</a:t>
                      </a:r>
                    </a:p>
                  </a:txBody>
                  <a:tcPr>
                    <a:lnL w="12700" cmpd="sng">
                      <a:noFill/>
                    </a:lnL>
                    <a:lnR w="12700" cmpd="sng">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chemeClr val="accent4"/>
                          </a:solidFill>
                        </a:rPr>
                        <a:t>1.55 </a:t>
                      </a:r>
                      <a:br>
                        <a:rPr lang="en-US" sz="1200" b="1">
                          <a:solidFill>
                            <a:schemeClr val="accent4"/>
                          </a:solidFill>
                        </a:rPr>
                      </a:br>
                      <a:r>
                        <a:rPr lang="en-US" sz="1200" b="1">
                          <a:solidFill>
                            <a:schemeClr val="accent4"/>
                          </a:solidFill>
                        </a:rPr>
                        <a:t>(0.87, 2.75)</a:t>
                      </a:r>
                    </a:p>
                  </a:txBody>
                  <a:tcPr>
                    <a:lnL w="12700" cmpd="sng">
                      <a:noFill/>
                    </a:lnL>
                    <a:lnR w="12700" cmpd="sng">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spc="-20" baseline="0">
                          <a:solidFill>
                            <a:schemeClr val="accent4"/>
                          </a:solidFill>
                        </a:rPr>
                        <a:t>100%</a:t>
                      </a:r>
                    </a:p>
                  </a:txBody>
                  <a:tcPr>
                    <a:lnL w="12700" cmpd="sng">
                      <a:noFill/>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54092268"/>
                  </a:ext>
                </a:extLst>
              </a:tr>
            </a:tbl>
          </a:graphicData>
        </a:graphic>
      </p:graphicFrame>
      <p:sp>
        <p:nvSpPr>
          <p:cNvPr id="44" name="TextBox 43">
            <a:extLst>
              <a:ext uri="{FF2B5EF4-FFF2-40B4-BE49-F238E27FC236}">
                <a16:creationId xmlns:a16="http://schemas.microsoft.com/office/drawing/2014/main" id="{147DE28F-1C09-CB81-9C75-622DB187BF61}"/>
              </a:ext>
            </a:extLst>
          </p:cNvPr>
          <p:cNvSpPr txBox="1"/>
          <p:nvPr/>
        </p:nvSpPr>
        <p:spPr>
          <a:xfrm>
            <a:off x="7006700" y="1662059"/>
            <a:ext cx="433026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D77B9"/>
                </a:solidFill>
                <a:effectLst/>
                <a:uLnTx/>
                <a:uFillTx/>
                <a:latin typeface="Franklin Gothic Medium"/>
                <a:ea typeface="+mn-ea"/>
                <a:cs typeface="+mn-cs"/>
              </a:rPr>
              <a:t>Death</a:t>
            </a:r>
          </a:p>
        </p:txBody>
      </p:sp>
      <p:grpSp>
        <p:nvGrpSpPr>
          <p:cNvPr id="45" name="Group 44">
            <a:extLst>
              <a:ext uri="{FF2B5EF4-FFF2-40B4-BE49-F238E27FC236}">
                <a16:creationId xmlns:a16="http://schemas.microsoft.com/office/drawing/2014/main" id="{9C85EA4B-9B61-69B4-6D0C-294B7E8D66C6}"/>
              </a:ext>
            </a:extLst>
          </p:cNvPr>
          <p:cNvGrpSpPr/>
          <p:nvPr/>
        </p:nvGrpSpPr>
        <p:grpSpPr>
          <a:xfrm>
            <a:off x="5756785" y="3640931"/>
            <a:ext cx="3617198" cy="3105583"/>
            <a:chOff x="5966985" y="2805022"/>
            <a:chExt cx="3617198" cy="3105583"/>
          </a:xfrm>
        </p:grpSpPr>
        <p:sp>
          <p:nvSpPr>
            <p:cNvPr id="46" name="TextBox 45">
              <a:extLst>
                <a:ext uri="{FF2B5EF4-FFF2-40B4-BE49-F238E27FC236}">
                  <a16:creationId xmlns:a16="http://schemas.microsoft.com/office/drawing/2014/main" id="{6882637D-AA2C-DAF4-68A3-7026D91FE223}"/>
                </a:ext>
              </a:extLst>
            </p:cNvPr>
            <p:cNvSpPr txBox="1"/>
            <p:nvPr/>
          </p:nvSpPr>
          <p:spPr>
            <a:xfrm>
              <a:off x="5966985" y="5354124"/>
              <a:ext cx="1092372"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04040"/>
                  </a:solidFill>
                  <a:effectLst/>
                  <a:uLnTx/>
                  <a:uFillTx/>
                  <a:latin typeface="Calibri Light"/>
                  <a:ea typeface="+mn-ea"/>
                  <a:cs typeface="+mn-cs"/>
                </a:rPr>
                <a:t>Liberal water intake is better</a:t>
              </a:r>
            </a:p>
          </p:txBody>
        </p:sp>
        <p:sp>
          <p:nvSpPr>
            <p:cNvPr id="47" name="TextBox 46">
              <a:extLst>
                <a:ext uri="{FF2B5EF4-FFF2-40B4-BE49-F238E27FC236}">
                  <a16:creationId xmlns:a16="http://schemas.microsoft.com/office/drawing/2014/main" id="{AA71397C-20BF-179B-694B-C909B62D0AB8}"/>
                </a:ext>
              </a:extLst>
            </p:cNvPr>
            <p:cNvSpPr txBox="1"/>
            <p:nvPr/>
          </p:nvSpPr>
          <p:spPr>
            <a:xfrm>
              <a:off x="6893159" y="5467731"/>
              <a:ext cx="690821" cy="24622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404040"/>
                  </a:solidFill>
                  <a:effectLst/>
                  <a:uLnTx/>
                  <a:uFillTx/>
                  <a:latin typeface="Calibri Light"/>
                  <a:ea typeface="+mn-ea"/>
                  <a:cs typeface="+mn-cs"/>
                </a:rPr>
                <a:t>0.03125</a:t>
              </a:r>
            </a:p>
          </p:txBody>
        </p:sp>
        <p:sp>
          <p:nvSpPr>
            <p:cNvPr id="48" name="TextBox 47">
              <a:extLst>
                <a:ext uri="{FF2B5EF4-FFF2-40B4-BE49-F238E27FC236}">
                  <a16:creationId xmlns:a16="http://schemas.microsoft.com/office/drawing/2014/main" id="{51D7BD83-C366-673F-46AB-BE7657E2A148}"/>
                </a:ext>
              </a:extLst>
            </p:cNvPr>
            <p:cNvSpPr txBox="1"/>
            <p:nvPr/>
          </p:nvSpPr>
          <p:spPr>
            <a:xfrm>
              <a:off x="7712744" y="5467731"/>
              <a:ext cx="330200" cy="24622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404040"/>
                  </a:solidFill>
                  <a:effectLst/>
                  <a:uLnTx/>
                  <a:uFillTx/>
                  <a:latin typeface="Calibri Light"/>
                  <a:ea typeface="+mn-ea"/>
                  <a:cs typeface="+mn-cs"/>
                </a:rPr>
                <a:t>2</a:t>
              </a:r>
            </a:p>
          </p:txBody>
        </p:sp>
        <p:sp>
          <p:nvSpPr>
            <p:cNvPr id="49" name="TextBox 48">
              <a:extLst>
                <a:ext uri="{FF2B5EF4-FFF2-40B4-BE49-F238E27FC236}">
                  <a16:creationId xmlns:a16="http://schemas.microsoft.com/office/drawing/2014/main" id="{4796D534-5B57-3BDF-9D35-2A10881A3B61}"/>
                </a:ext>
              </a:extLst>
            </p:cNvPr>
            <p:cNvSpPr txBox="1"/>
            <p:nvPr/>
          </p:nvSpPr>
          <p:spPr>
            <a:xfrm>
              <a:off x="7929241" y="5467731"/>
              <a:ext cx="330200" cy="24622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404040"/>
                  </a:solidFill>
                  <a:effectLst/>
                  <a:uLnTx/>
                  <a:uFillTx/>
                  <a:latin typeface="Calibri Light"/>
                  <a:ea typeface="+mn-ea"/>
                  <a:cs typeface="+mn-cs"/>
                </a:rPr>
                <a:t>8</a:t>
              </a:r>
            </a:p>
          </p:txBody>
        </p:sp>
        <p:sp>
          <p:nvSpPr>
            <p:cNvPr id="50" name="TextBox 49">
              <a:extLst>
                <a:ext uri="{FF2B5EF4-FFF2-40B4-BE49-F238E27FC236}">
                  <a16:creationId xmlns:a16="http://schemas.microsoft.com/office/drawing/2014/main" id="{454B0C2C-8BB1-D4FA-508B-F5E76D21BDD1}"/>
                </a:ext>
              </a:extLst>
            </p:cNvPr>
            <p:cNvSpPr txBox="1"/>
            <p:nvPr/>
          </p:nvSpPr>
          <p:spPr>
            <a:xfrm>
              <a:off x="8131445" y="5462969"/>
              <a:ext cx="346573" cy="24622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404040"/>
                  </a:solidFill>
                  <a:effectLst/>
                  <a:uLnTx/>
                  <a:uFillTx/>
                  <a:latin typeface="Calibri Light"/>
                  <a:ea typeface="+mn-ea"/>
                  <a:cs typeface="+mn-cs"/>
                </a:rPr>
                <a:t>32</a:t>
              </a:r>
            </a:p>
          </p:txBody>
        </p:sp>
        <p:cxnSp>
          <p:nvCxnSpPr>
            <p:cNvPr id="51" name="Straight Connector 50">
              <a:extLst>
                <a:ext uri="{FF2B5EF4-FFF2-40B4-BE49-F238E27FC236}">
                  <a16:creationId xmlns:a16="http://schemas.microsoft.com/office/drawing/2014/main" id="{164655E9-4D99-B89F-5AF6-2BCC3F20C418}"/>
                </a:ext>
              </a:extLst>
            </p:cNvPr>
            <p:cNvCxnSpPr>
              <a:cxnSpLocks/>
            </p:cNvCxnSpPr>
            <p:nvPr/>
          </p:nvCxnSpPr>
          <p:spPr>
            <a:xfrm>
              <a:off x="7236619" y="5444439"/>
              <a:ext cx="1071563"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513E0CD1-A5C4-AD3F-0885-FA104A143EDD}"/>
                </a:ext>
              </a:extLst>
            </p:cNvPr>
            <p:cNvCxnSpPr>
              <a:cxnSpLocks/>
            </p:cNvCxnSpPr>
            <p:nvPr/>
          </p:nvCxnSpPr>
          <p:spPr>
            <a:xfrm flipV="1">
              <a:off x="7775053" y="2805022"/>
              <a:ext cx="0" cy="2638495"/>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33DAA5C1-2A20-16E4-58A0-4B0988E72B67}"/>
                </a:ext>
              </a:extLst>
            </p:cNvPr>
            <p:cNvSpPr txBox="1"/>
            <p:nvPr/>
          </p:nvSpPr>
          <p:spPr>
            <a:xfrm>
              <a:off x="8317488" y="5354124"/>
              <a:ext cx="126669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04040"/>
                  </a:solidFill>
                  <a:effectLst/>
                  <a:uLnTx/>
                  <a:uFillTx/>
                  <a:latin typeface="Calibri Light"/>
                  <a:ea typeface="+mn-ea"/>
                  <a:cs typeface="+mn-cs"/>
                </a:rPr>
                <a:t>Restricted water intake is better</a:t>
              </a:r>
            </a:p>
          </p:txBody>
        </p:sp>
        <p:sp>
          <p:nvSpPr>
            <p:cNvPr id="54" name="TextBox 53">
              <a:extLst>
                <a:ext uri="{FF2B5EF4-FFF2-40B4-BE49-F238E27FC236}">
                  <a16:creationId xmlns:a16="http://schemas.microsoft.com/office/drawing/2014/main" id="{6000468E-6836-CEFD-2749-139DAD24A194}"/>
                </a:ext>
              </a:extLst>
            </p:cNvPr>
            <p:cNvSpPr txBox="1"/>
            <p:nvPr/>
          </p:nvSpPr>
          <p:spPr>
            <a:xfrm>
              <a:off x="7179537" y="5633606"/>
              <a:ext cx="1193770"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04040"/>
                  </a:solidFill>
                  <a:effectLst/>
                  <a:uLnTx/>
                  <a:uFillTx/>
                  <a:latin typeface="Calibri Light"/>
                  <a:ea typeface="+mn-ea"/>
                  <a:cs typeface="+mn-cs"/>
                </a:rPr>
                <a:t>Odds ratio</a:t>
              </a:r>
            </a:p>
          </p:txBody>
        </p:sp>
        <p:cxnSp>
          <p:nvCxnSpPr>
            <p:cNvPr id="55" name="Straight Connector 54">
              <a:extLst>
                <a:ext uri="{FF2B5EF4-FFF2-40B4-BE49-F238E27FC236}">
                  <a16:creationId xmlns:a16="http://schemas.microsoft.com/office/drawing/2014/main" id="{CA0CF08A-FB60-122D-DF7E-91E10480D345}"/>
                </a:ext>
              </a:extLst>
            </p:cNvPr>
            <p:cNvCxnSpPr>
              <a:cxnSpLocks/>
            </p:cNvCxnSpPr>
            <p:nvPr/>
          </p:nvCxnSpPr>
          <p:spPr>
            <a:xfrm rot="16200000">
              <a:off x="7202424" y="5480094"/>
              <a:ext cx="73152"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C7D0B57F-0EF2-4277-B6AA-0A4144F9DB5C}"/>
                </a:ext>
              </a:extLst>
            </p:cNvPr>
            <p:cNvCxnSpPr>
              <a:cxnSpLocks/>
            </p:cNvCxnSpPr>
            <p:nvPr/>
          </p:nvCxnSpPr>
          <p:spPr>
            <a:xfrm rot="16200000">
              <a:off x="8268308" y="5480094"/>
              <a:ext cx="73152"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61668E15-D33E-2D80-F8E7-9FDF9B046F75}"/>
                </a:ext>
              </a:extLst>
            </p:cNvPr>
            <p:cNvCxnSpPr>
              <a:cxnSpLocks/>
            </p:cNvCxnSpPr>
            <p:nvPr/>
          </p:nvCxnSpPr>
          <p:spPr>
            <a:xfrm rot="16200000">
              <a:off x="8056370" y="5481015"/>
              <a:ext cx="73152"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57E52CB0-991B-DCE1-592C-9E4F5C3F833F}"/>
                </a:ext>
              </a:extLst>
            </p:cNvPr>
            <p:cNvCxnSpPr>
              <a:cxnSpLocks/>
            </p:cNvCxnSpPr>
            <p:nvPr/>
          </p:nvCxnSpPr>
          <p:spPr>
            <a:xfrm rot="16200000">
              <a:off x="7842054" y="5481016"/>
              <a:ext cx="73152"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947AF957-924D-1448-8F92-5855CED7A256}"/>
                </a:ext>
              </a:extLst>
            </p:cNvPr>
            <p:cNvCxnSpPr>
              <a:cxnSpLocks/>
            </p:cNvCxnSpPr>
            <p:nvPr/>
          </p:nvCxnSpPr>
          <p:spPr>
            <a:xfrm rot="16200000">
              <a:off x="7627742" y="5481016"/>
              <a:ext cx="73152"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5C53ACE9-7187-636A-7E0F-C569398369CE}"/>
                </a:ext>
              </a:extLst>
            </p:cNvPr>
            <p:cNvSpPr txBox="1"/>
            <p:nvPr/>
          </p:nvSpPr>
          <p:spPr>
            <a:xfrm>
              <a:off x="7474196" y="5467731"/>
              <a:ext cx="383925" cy="24622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404040"/>
                  </a:solidFill>
                  <a:effectLst/>
                  <a:uLnTx/>
                  <a:uFillTx/>
                  <a:latin typeface="Calibri Light"/>
                  <a:ea typeface="+mn-ea"/>
                  <a:cs typeface="+mn-cs"/>
                </a:rPr>
                <a:t>0.5</a:t>
              </a:r>
            </a:p>
          </p:txBody>
        </p:sp>
      </p:grpSp>
      <p:cxnSp>
        <p:nvCxnSpPr>
          <p:cNvPr id="61" name="Straight Connector 60">
            <a:extLst>
              <a:ext uri="{FF2B5EF4-FFF2-40B4-BE49-F238E27FC236}">
                <a16:creationId xmlns:a16="http://schemas.microsoft.com/office/drawing/2014/main" id="{1065CD7D-34BF-269D-8E7F-6D6464C760F0}"/>
              </a:ext>
            </a:extLst>
          </p:cNvPr>
          <p:cNvCxnSpPr>
            <a:cxnSpLocks/>
          </p:cNvCxnSpPr>
          <p:nvPr/>
        </p:nvCxnSpPr>
        <p:spPr>
          <a:xfrm>
            <a:off x="7558761" y="3801642"/>
            <a:ext cx="196320"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
        <p:nvSpPr>
          <p:cNvPr id="62" name="Rectangle 61">
            <a:extLst>
              <a:ext uri="{FF2B5EF4-FFF2-40B4-BE49-F238E27FC236}">
                <a16:creationId xmlns:a16="http://schemas.microsoft.com/office/drawing/2014/main" id="{4F21A7D0-1E37-F371-CD66-A6330A5D724E}"/>
              </a:ext>
            </a:extLst>
          </p:cNvPr>
          <p:cNvSpPr/>
          <p:nvPr/>
        </p:nvSpPr>
        <p:spPr>
          <a:xfrm>
            <a:off x="7597644" y="3751486"/>
            <a:ext cx="102669" cy="103758"/>
          </a:xfrm>
          <a:prstGeom prst="rect">
            <a:avLst/>
          </a:prstGeom>
          <a:solidFill>
            <a:schemeClr val="accent2">
              <a:lumMod val="20000"/>
              <a:lumOff val="80000"/>
            </a:schemeClr>
          </a:solidFill>
          <a:ln w="952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63" name="Straight Connector 62">
            <a:extLst>
              <a:ext uri="{FF2B5EF4-FFF2-40B4-BE49-F238E27FC236}">
                <a16:creationId xmlns:a16="http://schemas.microsoft.com/office/drawing/2014/main" id="{E0F5DB58-D6E7-5BDF-4520-2EB3492F4EA0}"/>
              </a:ext>
            </a:extLst>
          </p:cNvPr>
          <p:cNvCxnSpPr>
            <a:cxnSpLocks/>
          </p:cNvCxnSpPr>
          <p:nvPr/>
        </p:nvCxnSpPr>
        <p:spPr>
          <a:xfrm>
            <a:off x="7358043" y="3926261"/>
            <a:ext cx="442282"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E8FD06D-BF14-9D8A-D42B-DBD9454B64B9}"/>
              </a:ext>
            </a:extLst>
          </p:cNvPr>
          <p:cNvCxnSpPr>
            <a:cxnSpLocks/>
          </p:cNvCxnSpPr>
          <p:nvPr/>
        </p:nvCxnSpPr>
        <p:spPr>
          <a:xfrm>
            <a:off x="7185963" y="4278686"/>
            <a:ext cx="538162"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CDE1F297-52DA-F107-80B1-3EF6AF6AA527}"/>
              </a:ext>
            </a:extLst>
          </p:cNvPr>
          <p:cNvSpPr/>
          <p:nvPr/>
        </p:nvSpPr>
        <p:spPr>
          <a:xfrm>
            <a:off x="7424865" y="4251774"/>
            <a:ext cx="45719" cy="49557"/>
          </a:xfrm>
          <a:prstGeom prst="rect">
            <a:avLst/>
          </a:prstGeom>
          <a:solidFill>
            <a:schemeClr val="accent2">
              <a:lumMod val="20000"/>
              <a:lumOff val="80000"/>
            </a:schemeClr>
          </a:solidFill>
          <a:ln w="952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66" name="Straight Connector 65">
            <a:extLst>
              <a:ext uri="{FF2B5EF4-FFF2-40B4-BE49-F238E27FC236}">
                <a16:creationId xmlns:a16="http://schemas.microsoft.com/office/drawing/2014/main" id="{F7CB59B8-DA9E-8D35-B5F3-C236AF007F31}"/>
              </a:ext>
            </a:extLst>
          </p:cNvPr>
          <p:cNvCxnSpPr>
            <a:cxnSpLocks/>
          </p:cNvCxnSpPr>
          <p:nvPr/>
        </p:nvCxnSpPr>
        <p:spPr>
          <a:xfrm>
            <a:off x="7402532" y="4730330"/>
            <a:ext cx="700212"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
        <p:nvSpPr>
          <p:cNvPr id="67" name="Rectangle 66">
            <a:extLst>
              <a:ext uri="{FF2B5EF4-FFF2-40B4-BE49-F238E27FC236}">
                <a16:creationId xmlns:a16="http://schemas.microsoft.com/office/drawing/2014/main" id="{2A83166C-BF04-B05B-2308-2BDCF6CC09FF}"/>
              </a:ext>
            </a:extLst>
          </p:cNvPr>
          <p:cNvSpPr/>
          <p:nvPr/>
        </p:nvSpPr>
        <p:spPr>
          <a:xfrm>
            <a:off x="7741851" y="4713080"/>
            <a:ext cx="27432" cy="27432"/>
          </a:xfrm>
          <a:prstGeom prst="rect">
            <a:avLst/>
          </a:prstGeom>
          <a:solidFill>
            <a:schemeClr val="accent2">
              <a:lumMod val="20000"/>
              <a:lumOff val="80000"/>
            </a:schemeClr>
          </a:solidFill>
          <a:ln w="952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68" name="Straight Connector 67">
            <a:extLst>
              <a:ext uri="{FF2B5EF4-FFF2-40B4-BE49-F238E27FC236}">
                <a16:creationId xmlns:a16="http://schemas.microsoft.com/office/drawing/2014/main" id="{3024E1A3-B036-2C16-F7D4-15FA8CDC7AAE}"/>
              </a:ext>
            </a:extLst>
          </p:cNvPr>
          <p:cNvCxnSpPr>
            <a:cxnSpLocks/>
          </p:cNvCxnSpPr>
          <p:nvPr/>
        </p:nvCxnSpPr>
        <p:spPr>
          <a:xfrm>
            <a:off x="7131194" y="5205733"/>
            <a:ext cx="869156"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
        <p:nvSpPr>
          <p:cNvPr id="69" name="Rectangle 68">
            <a:extLst>
              <a:ext uri="{FF2B5EF4-FFF2-40B4-BE49-F238E27FC236}">
                <a16:creationId xmlns:a16="http://schemas.microsoft.com/office/drawing/2014/main" id="{D7E3F3BD-B7C4-8D01-AE1D-B329BE3148BC}"/>
              </a:ext>
            </a:extLst>
          </p:cNvPr>
          <p:cNvSpPr/>
          <p:nvPr/>
        </p:nvSpPr>
        <p:spPr>
          <a:xfrm>
            <a:off x="7545045" y="5187899"/>
            <a:ext cx="36576" cy="36576"/>
          </a:xfrm>
          <a:prstGeom prst="rect">
            <a:avLst/>
          </a:prstGeom>
          <a:solidFill>
            <a:schemeClr val="accent2">
              <a:lumMod val="20000"/>
              <a:lumOff val="80000"/>
            </a:schemeClr>
          </a:solidFill>
          <a:ln w="952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70" name="Straight Connector 69">
            <a:extLst>
              <a:ext uri="{FF2B5EF4-FFF2-40B4-BE49-F238E27FC236}">
                <a16:creationId xmlns:a16="http://schemas.microsoft.com/office/drawing/2014/main" id="{34A7FBC3-576B-9356-E243-3BACB8B22FBA}"/>
              </a:ext>
            </a:extLst>
          </p:cNvPr>
          <p:cNvCxnSpPr>
            <a:cxnSpLocks/>
          </p:cNvCxnSpPr>
          <p:nvPr/>
        </p:nvCxnSpPr>
        <p:spPr>
          <a:xfrm flipV="1">
            <a:off x="7630468" y="3645694"/>
            <a:ext cx="0" cy="2156830"/>
          </a:xfrm>
          <a:prstGeom prst="line">
            <a:avLst/>
          </a:prstGeom>
          <a:ln w="9525">
            <a:solidFill>
              <a:schemeClr val="accent4"/>
            </a:solidFill>
          </a:ln>
        </p:spPr>
        <p:style>
          <a:lnRef idx="1">
            <a:schemeClr val="accent1"/>
          </a:lnRef>
          <a:fillRef idx="0">
            <a:schemeClr val="accent1"/>
          </a:fillRef>
          <a:effectRef idx="0">
            <a:schemeClr val="accent1"/>
          </a:effectRef>
          <a:fontRef idx="minor">
            <a:schemeClr val="tx1"/>
          </a:fontRef>
        </p:style>
      </p:cxnSp>
      <p:sp>
        <p:nvSpPr>
          <p:cNvPr id="71" name="Diamond 70">
            <a:extLst>
              <a:ext uri="{FF2B5EF4-FFF2-40B4-BE49-F238E27FC236}">
                <a16:creationId xmlns:a16="http://schemas.microsoft.com/office/drawing/2014/main" id="{28293783-1A9F-E353-F121-E5E4406DF3E9}"/>
              </a:ext>
            </a:extLst>
          </p:cNvPr>
          <p:cNvSpPr/>
          <p:nvPr/>
        </p:nvSpPr>
        <p:spPr>
          <a:xfrm>
            <a:off x="7536006" y="5802523"/>
            <a:ext cx="192882" cy="167271"/>
          </a:xfrm>
          <a:prstGeom prst="diamond">
            <a:avLst/>
          </a:prstGeom>
          <a:no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white"/>
              </a:solidFill>
              <a:effectLst/>
              <a:uLnTx/>
              <a:uFillTx/>
              <a:latin typeface="Calibri Light"/>
              <a:ea typeface="+mn-ea"/>
              <a:cs typeface="+mn-cs"/>
            </a:endParaRPr>
          </a:p>
        </p:txBody>
      </p:sp>
      <p:sp>
        <p:nvSpPr>
          <p:cNvPr id="6" name="Title 1">
            <a:extLst>
              <a:ext uri="{FF2B5EF4-FFF2-40B4-BE49-F238E27FC236}">
                <a16:creationId xmlns:a16="http://schemas.microsoft.com/office/drawing/2014/main" id="{B0F0B93C-2087-DCD6-B0B2-74D156EC9A49}"/>
              </a:ext>
            </a:extLst>
          </p:cNvPr>
          <p:cNvSpPr>
            <a:spLocks noGrp="1"/>
          </p:cNvSpPr>
          <p:nvPr>
            <p:ph type="title"/>
          </p:nvPr>
        </p:nvSpPr>
        <p:spPr>
          <a:xfrm>
            <a:off x="847253" y="202166"/>
            <a:ext cx="10515600" cy="1143000"/>
          </a:xfrm>
        </p:spPr>
        <p:txBody>
          <a:bodyPr/>
          <a:lstStyle/>
          <a:p>
            <a:r>
              <a:rPr lang="en-US"/>
              <a:t>Fluid Restriction: No Benefit</a:t>
            </a:r>
            <a:br>
              <a:rPr lang="en-US"/>
            </a:br>
            <a:r>
              <a:rPr lang="en-US" sz="2400"/>
              <a:t>Meta-analysis of 6 trials </a:t>
            </a:r>
            <a:endParaRPr lang="en-US"/>
          </a:p>
        </p:txBody>
      </p:sp>
      <p:sp>
        <p:nvSpPr>
          <p:cNvPr id="8" name="Oval 7">
            <a:extLst>
              <a:ext uri="{FF2B5EF4-FFF2-40B4-BE49-F238E27FC236}">
                <a16:creationId xmlns:a16="http://schemas.microsoft.com/office/drawing/2014/main" id="{EFAA850A-9941-1D9C-FE0A-5ACF97094F25}"/>
              </a:ext>
            </a:extLst>
          </p:cNvPr>
          <p:cNvSpPr/>
          <p:nvPr/>
        </p:nvSpPr>
        <p:spPr>
          <a:xfrm>
            <a:off x="1378486" y="3428999"/>
            <a:ext cx="1072242" cy="2307149"/>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white"/>
              </a:solidFill>
              <a:effectLst/>
              <a:uLnTx/>
              <a:uFillTx/>
              <a:latin typeface="Calibri Light"/>
              <a:ea typeface="+mn-ea"/>
              <a:cs typeface="+mn-cs"/>
            </a:endParaRPr>
          </a:p>
        </p:txBody>
      </p:sp>
      <p:sp>
        <p:nvSpPr>
          <p:cNvPr id="9" name="Oval 8">
            <a:extLst>
              <a:ext uri="{FF2B5EF4-FFF2-40B4-BE49-F238E27FC236}">
                <a16:creationId xmlns:a16="http://schemas.microsoft.com/office/drawing/2014/main" id="{87E83EEB-7A8C-15B6-DAC3-87689C066902}"/>
              </a:ext>
            </a:extLst>
          </p:cNvPr>
          <p:cNvSpPr/>
          <p:nvPr/>
        </p:nvSpPr>
        <p:spPr>
          <a:xfrm>
            <a:off x="7090865" y="3420561"/>
            <a:ext cx="1072242" cy="3325952"/>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white"/>
              </a:solidFill>
              <a:effectLst/>
              <a:uLnTx/>
              <a:uFillTx/>
              <a:latin typeface="Calibri Light"/>
              <a:ea typeface="+mn-ea"/>
              <a:cs typeface="+mn-cs"/>
            </a:endParaRPr>
          </a:p>
        </p:txBody>
      </p:sp>
    </p:spTree>
    <p:extLst>
      <p:ext uri="{BB962C8B-B14F-4D97-AF65-F5344CB8AC3E}">
        <p14:creationId xmlns:p14="http://schemas.microsoft.com/office/powerpoint/2010/main" val="1847919982"/>
      </p:ext>
    </p:extLst>
  </p:cSld>
  <p:clrMapOvr>
    <a:masterClrMapping/>
  </p:clrMapOvr>
  <p:extLst>
    <p:ext uri="{6950BFC3-D8DA-4A85-94F7-54DA5524770B}">
      <p188:commentRel xmlns:p188="http://schemas.microsoft.com/office/powerpoint/2018/8/main" r:id="rId3"/>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8DBB6-EC90-D3B9-D44D-32BE767040A2}"/>
              </a:ext>
            </a:extLst>
          </p:cNvPr>
          <p:cNvSpPr>
            <a:spLocks noGrp="1"/>
          </p:cNvSpPr>
          <p:nvPr>
            <p:ph type="title"/>
          </p:nvPr>
        </p:nvSpPr>
        <p:spPr>
          <a:xfrm>
            <a:off x="847253" y="202166"/>
            <a:ext cx="10515600" cy="1143000"/>
          </a:xfrm>
        </p:spPr>
        <p:txBody>
          <a:bodyPr/>
          <a:lstStyle/>
          <a:p>
            <a:r>
              <a:rPr lang="en-US"/>
              <a:t>Guidelines: Fluid Restriction in HF</a:t>
            </a:r>
          </a:p>
        </p:txBody>
      </p:sp>
      <p:sp>
        <p:nvSpPr>
          <p:cNvPr id="3" name="Content Placeholder 2">
            <a:extLst>
              <a:ext uri="{FF2B5EF4-FFF2-40B4-BE49-F238E27FC236}">
                <a16:creationId xmlns:a16="http://schemas.microsoft.com/office/drawing/2014/main" id="{C26742FA-9D87-12B7-989E-FE3E01FD1F7F}"/>
              </a:ext>
            </a:extLst>
          </p:cNvPr>
          <p:cNvSpPr>
            <a:spLocks noGrp="1"/>
          </p:cNvSpPr>
          <p:nvPr>
            <p:ph idx="1"/>
          </p:nvPr>
        </p:nvSpPr>
        <p:spPr>
          <a:xfrm>
            <a:off x="1533053" y="2066452"/>
            <a:ext cx="9829800" cy="4119563"/>
          </a:xfrm>
        </p:spPr>
        <p:txBody>
          <a:bodyPr/>
          <a:lstStyle/>
          <a:p>
            <a:pPr marL="0" indent="0">
              <a:buNone/>
            </a:pPr>
            <a:r>
              <a:rPr lang="en-US" b="1">
                <a:solidFill>
                  <a:schemeClr val="accent2"/>
                </a:solidFill>
              </a:rPr>
              <a:t>Class IIb</a:t>
            </a:r>
          </a:p>
          <a:p>
            <a:r>
              <a:rPr lang="en-US"/>
              <a:t>For patients with advanced HF and hyponatremia, the benefit of fluid restriction to reduce congestive symptoms is uncertain (LOE: C-LD)</a:t>
            </a:r>
          </a:p>
        </p:txBody>
      </p:sp>
      <p:sp>
        <p:nvSpPr>
          <p:cNvPr id="20" name="Text Placeholder 19">
            <a:extLst>
              <a:ext uri="{FF2B5EF4-FFF2-40B4-BE49-F238E27FC236}">
                <a16:creationId xmlns:a16="http://schemas.microsoft.com/office/drawing/2014/main" id="{03433244-5BBF-DDB7-04E3-9D8DB4F603BB}"/>
              </a:ext>
            </a:extLst>
          </p:cNvPr>
          <p:cNvSpPr>
            <a:spLocks noGrp="1"/>
          </p:cNvSpPr>
          <p:nvPr>
            <p:ph type="body" sz="quarter" idx="10"/>
          </p:nvPr>
        </p:nvSpPr>
        <p:spPr>
          <a:xfrm>
            <a:off x="1524000" y="6355532"/>
            <a:ext cx="9829800" cy="502467"/>
          </a:xfrm>
        </p:spPr>
        <p:txBody>
          <a:bodyPr/>
          <a:lstStyle/>
          <a:p>
            <a:r>
              <a:rPr lang="en-GB"/>
              <a:t>Heidenreich PA.</a:t>
            </a:r>
            <a:r>
              <a:rPr lang="en-US"/>
              <a:t> </a:t>
            </a:r>
            <a:r>
              <a:rPr lang="en-US" i="1"/>
              <a:t>J Am Coll Cardiol</a:t>
            </a:r>
            <a:r>
              <a:rPr lang="en-US"/>
              <a:t>. 2022;79:e263-e421.</a:t>
            </a:r>
          </a:p>
        </p:txBody>
      </p:sp>
    </p:spTree>
    <p:extLst>
      <p:ext uri="{BB962C8B-B14F-4D97-AF65-F5344CB8AC3E}">
        <p14:creationId xmlns:p14="http://schemas.microsoft.com/office/powerpoint/2010/main" val="13725002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01F06-F6F1-A8E4-BE7E-48B16DF71EBB}"/>
              </a:ext>
            </a:extLst>
          </p:cNvPr>
          <p:cNvSpPr>
            <a:spLocks noGrp="1"/>
          </p:cNvSpPr>
          <p:nvPr>
            <p:ph type="title"/>
          </p:nvPr>
        </p:nvSpPr>
        <p:spPr>
          <a:xfrm>
            <a:off x="838200" y="365126"/>
            <a:ext cx="10515600" cy="984250"/>
          </a:xfrm>
        </p:spPr>
        <p:txBody>
          <a:bodyPr/>
          <a:lstStyle/>
          <a:p>
            <a:r>
              <a:rPr lang="en-US"/>
              <a:t>HF-ACTION</a:t>
            </a:r>
          </a:p>
        </p:txBody>
      </p:sp>
      <p:sp>
        <p:nvSpPr>
          <p:cNvPr id="7" name="Text Placeholder 6">
            <a:extLst>
              <a:ext uri="{FF2B5EF4-FFF2-40B4-BE49-F238E27FC236}">
                <a16:creationId xmlns:a16="http://schemas.microsoft.com/office/drawing/2014/main" id="{0801FF79-8850-0196-CA28-370A242475A2}"/>
              </a:ext>
            </a:extLst>
          </p:cNvPr>
          <p:cNvSpPr>
            <a:spLocks noGrp="1"/>
          </p:cNvSpPr>
          <p:nvPr>
            <p:ph type="body" sz="quarter" idx="10"/>
          </p:nvPr>
        </p:nvSpPr>
        <p:spPr>
          <a:xfrm>
            <a:off x="838200" y="6363816"/>
            <a:ext cx="10515600" cy="503237"/>
          </a:xfrm>
        </p:spPr>
        <p:txBody>
          <a:bodyPr/>
          <a:lstStyle/>
          <a:p>
            <a:r>
              <a:rPr lang="en-US"/>
              <a:t>Adapted from </a:t>
            </a:r>
            <a:r>
              <a:rPr lang="en-GB"/>
              <a:t>O’Connor CM.</a:t>
            </a:r>
            <a:r>
              <a:rPr lang="en-US"/>
              <a:t> </a:t>
            </a:r>
            <a:r>
              <a:rPr lang="en-US" i="1"/>
              <a:t>JAMA</a:t>
            </a:r>
            <a:r>
              <a:rPr lang="en-US"/>
              <a:t>. 2009;301:1439-1450.</a:t>
            </a:r>
          </a:p>
        </p:txBody>
      </p:sp>
      <p:pic>
        <p:nvPicPr>
          <p:cNvPr id="3" name="Picture 2">
            <a:extLst>
              <a:ext uri="{FF2B5EF4-FFF2-40B4-BE49-F238E27FC236}">
                <a16:creationId xmlns:a16="http://schemas.microsoft.com/office/drawing/2014/main" id="{965E29A6-71BB-F4AD-3C8E-64BAEEFC413A}"/>
              </a:ext>
            </a:extLst>
          </p:cNvPr>
          <p:cNvPicPr>
            <a:picLocks noChangeAspect="1"/>
          </p:cNvPicPr>
          <p:nvPr/>
        </p:nvPicPr>
        <p:blipFill>
          <a:blip r:embed="rId4"/>
          <a:stretch>
            <a:fillRect/>
          </a:stretch>
        </p:blipFill>
        <p:spPr>
          <a:xfrm>
            <a:off x="-2289399" y="1991818"/>
            <a:ext cx="1943064" cy="1466788"/>
          </a:xfrm>
          <a:prstGeom prst="rect">
            <a:avLst/>
          </a:prstGeom>
        </p:spPr>
      </p:pic>
      <p:pic>
        <p:nvPicPr>
          <p:cNvPr id="4" name="Picture 3">
            <a:extLst>
              <a:ext uri="{FF2B5EF4-FFF2-40B4-BE49-F238E27FC236}">
                <a16:creationId xmlns:a16="http://schemas.microsoft.com/office/drawing/2014/main" id="{EEE3D04D-857F-1438-BBB3-6E8CD2AEC6C4}"/>
              </a:ext>
            </a:extLst>
          </p:cNvPr>
          <p:cNvPicPr>
            <a:picLocks noChangeAspect="1"/>
          </p:cNvPicPr>
          <p:nvPr/>
        </p:nvPicPr>
        <p:blipFill>
          <a:blip r:embed="rId5"/>
          <a:stretch>
            <a:fillRect/>
          </a:stretch>
        </p:blipFill>
        <p:spPr>
          <a:xfrm>
            <a:off x="12385040" y="1751731"/>
            <a:ext cx="1968500" cy="1513240"/>
          </a:xfrm>
          <a:prstGeom prst="rect">
            <a:avLst/>
          </a:prstGeom>
        </p:spPr>
      </p:pic>
      <p:sp>
        <p:nvSpPr>
          <p:cNvPr id="21" name="TextBox 20">
            <a:extLst>
              <a:ext uri="{FF2B5EF4-FFF2-40B4-BE49-F238E27FC236}">
                <a16:creationId xmlns:a16="http://schemas.microsoft.com/office/drawing/2014/main" id="{0FC79D6A-E261-FF61-35FF-13609AC0EC98}"/>
              </a:ext>
            </a:extLst>
          </p:cNvPr>
          <p:cNvSpPr txBox="1"/>
          <p:nvPr/>
        </p:nvSpPr>
        <p:spPr>
          <a:xfrm>
            <a:off x="838200" y="6066108"/>
            <a:ext cx="9820747" cy="338554"/>
          </a:xfrm>
          <a:prstGeom prst="rect">
            <a:avLst/>
          </a:prstGeom>
          <a:noFill/>
        </p:spPr>
        <p:txBody>
          <a:bodyPr wrap="square">
            <a:spAutoFit/>
          </a:bodyPr>
          <a:lstStyle/>
          <a:p>
            <a:r>
              <a:rPr lang="en-US" sz="1600">
                <a:solidFill>
                  <a:schemeClr val="tx2"/>
                </a:solidFill>
              </a:rPr>
              <a:t>HF-ACTION, Heart Failure: A Controlled Trial Investigating Outcomes of Exercise Training; HR, hazard ratio</a:t>
            </a:r>
          </a:p>
        </p:txBody>
      </p:sp>
      <p:pic>
        <p:nvPicPr>
          <p:cNvPr id="23" name="Picture 22">
            <a:extLst>
              <a:ext uri="{FF2B5EF4-FFF2-40B4-BE49-F238E27FC236}">
                <a16:creationId xmlns:a16="http://schemas.microsoft.com/office/drawing/2014/main" id="{8C91E7ED-F396-43C8-E1A7-40D0C9EE3D27}"/>
              </a:ext>
            </a:extLst>
          </p:cNvPr>
          <p:cNvPicPr>
            <a:picLocks noChangeAspect="1"/>
          </p:cNvPicPr>
          <p:nvPr/>
        </p:nvPicPr>
        <p:blipFill>
          <a:blip r:embed="rId6"/>
          <a:stretch>
            <a:fillRect/>
          </a:stretch>
        </p:blipFill>
        <p:spPr>
          <a:xfrm>
            <a:off x="755441" y="1751731"/>
            <a:ext cx="10681118" cy="4389500"/>
          </a:xfrm>
          <a:prstGeom prst="rect">
            <a:avLst/>
          </a:prstGeom>
        </p:spPr>
      </p:pic>
    </p:spTree>
    <p:extLst>
      <p:ext uri="{BB962C8B-B14F-4D97-AF65-F5344CB8AC3E}">
        <p14:creationId xmlns:p14="http://schemas.microsoft.com/office/powerpoint/2010/main" val="1653029181"/>
      </p:ext>
    </p:extLst>
  </p:cSld>
  <p:clrMapOvr>
    <a:masterClrMapping/>
  </p:clrMapOvr>
  <p:extLst>
    <p:ext uri="{6950BFC3-D8DA-4A85-94F7-54DA5524770B}">
      <p188:commentRel xmlns:p188="http://schemas.microsoft.com/office/powerpoint/2018/8/main" r:id="rId3"/>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D631EA5-A596-A6E4-01CD-6622E83DAD32}"/>
              </a:ext>
            </a:extLst>
          </p:cNvPr>
          <p:cNvSpPr>
            <a:spLocks noGrp="1"/>
          </p:cNvSpPr>
          <p:nvPr>
            <p:ph type="title"/>
          </p:nvPr>
        </p:nvSpPr>
        <p:spPr>
          <a:xfrm>
            <a:off x="847253" y="202166"/>
            <a:ext cx="10515600" cy="1143000"/>
          </a:xfrm>
        </p:spPr>
        <p:txBody>
          <a:bodyPr/>
          <a:lstStyle/>
          <a:p>
            <a:r>
              <a:rPr lang="en-US"/>
              <a:t>Guidelines: Exercise in HF</a:t>
            </a:r>
          </a:p>
        </p:txBody>
      </p:sp>
      <p:sp>
        <p:nvSpPr>
          <p:cNvPr id="2" name="Content Placeholder 2">
            <a:extLst>
              <a:ext uri="{FF2B5EF4-FFF2-40B4-BE49-F238E27FC236}">
                <a16:creationId xmlns:a16="http://schemas.microsoft.com/office/drawing/2014/main" id="{87999F4E-5D43-4BBF-1246-7E9A32276BE6}"/>
              </a:ext>
            </a:extLst>
          </p:cNvPr>
          <p:cNvSpPr>
            <a:spLocks noGrp="1"/>
          </p:cNvSpPr>
          <p:nvPr>
            <p:ph idx="1"/>
          </p:nvPr>
        </p:nvSpPr>
        <p:spPr>
          <a:xfrm>
            <a:off x="1533053" y="2066453"/>
            <a:ext cx="9829800" cy="3193806"/>
          </a:xfrm>
        </p:spPr>
        <p:txBody>
          <a:bodyPr/>
          <a:lstStyle/>
          <a:p>
            <a:pPr marL="0" indent="0">
              <a:buNone/>
            </a:pPr>
            <a:r>
              <a:rPr lang="en-US" b="1">
                <a:solidFill>
                  <a:schemeClr val="accent2"/>
                </a:solidFill>
              </a:rPr>
              <a:t>Class I</a:t>
            </a:r>
          </a:p>
          <a:p>
            <a:r>
              <a:rPr lang="en-US"/>
              <a:t>For patients with HF who are able to participate, exercise training (or regular physical activity) is recommended to improve functional status, exercise performance, and QOL (LOE: A)</a:t>
            </a:r>
          </a:p>
          <a:p>
            <a:pPr marL="0" indent="0">
              <a:buNone/>
            </a:pPr>
            <a:r>
              <a:rPr lang="en-US" b="1">
                <a:solidFill>
                  <a:schemeClr val="accent2"/>
                </a:solidFill>
              </a:rPr>
              <a:t>Class IIa</a:t>
            </a:r>
          </a:p>
          <a:p>
            <a:r>
              <a:rPr lang="en-US"/>
              <a:t>In patients with HF, a cardiac rehabilitation program can be useful to improve functional capacity, exercise tolerance, and health-related QOL (LOE: B-NR)</a:t>
            </a:r>
          </a:p>
          <a:p>
            <a:endParaRPr lang="en-US"/>
          </a:p>
        </p:txBody>
      </p:sp>
      <p:sp>
        <p:nvSpPr>
          <p:cNvPr id="17" name="Text Placeholder 16">
            <a:extLst>
              <a:ext uri="{FF2B5EF4-FFF2-40B4-BE49-F238E27FC236}">
                <a16:creationId xmlns:a16="http://schemas.microsoft.com/office/drawing/2014/main" id="{76341FDA-D0F1-CC44-5FED-DDB33A41C4C2}"/>
              </a:ext>
            </a:extLst>
          </p:cNvPr>
          <p:cNvSpPr>
            <a:spLocks noGrp="1"/>
          </p:cNvSpPr>
          <p:nvPr>
            <p:ph type="body" sz="quarter" idx="10"/>
          </p:nvPr>
        </p:nvSpPr>
        <p:spPr>
          <a:xfrm>
            <a:off x="1524000" y="6355532"/>
            <a:ext cx="9829800" cy="502467"/>
          </a:xfrm>
        </p:spPr>
        <p:txBody>
          <a:bodyPr/>
          <a:lstStyle/>
          <a:p>
            <a:r>
              <a:rPr lang="en-GB"/>
              <a:t>Heidenreich PA.</a:t>
            </a:r>
            <a:r>
              <a:rPr lang="en-US"/>
              <a:t> </a:t>
            </a:r>
            <a:r>
              <a:rPr lang="en-US" i="1"/>
              <a:t>J Am Coll Cardiol</a:t>
            </a:r>
            <a:r>
              <a:rPr lang="en-US"/>
              <a:t>. 2022;79:e263-e421.</a:t>
            </a:r>
          </a:p>
        </p:txBody>
      </p:sp>
      <p:sp>
        <p:nvSpPr>
          <p:cNvPr id="19" name="TextBox 18">
            <a:extLst>
              <a:ext uri="{FF2B5EF4-FFF2-40B4-BE49-F238E27FC236}">
                <a16:creationId xmlns:a16="http://schemas.microsoft.com/office/drawing/2014/main" id="{9AACD1E5-01A6-6B90-E434-7D31134D7964}"/>
              </a:ext>
            </a:extLst>
          </p:cNvPr>
          <p:cNvSpPr txBox="1"/>
          <p:nvPr/>
        </p:nvSpPr>
        <p:spPr>
          <a:xfrm>
            <a:off x="1533525" y="6003278"/>
            <a:ext cx="6096000" cy="338554"/>
          </a:xfrm>
          <a:prstGeom prst="rect">
            <a:avLst/>
          </a:prstGeom>
          <a:noFill/>
        </p:spPr>
        <p:txBody>
          <a:bodyPr wrap="square">
            <a:spAutoFit/>
          </a:bodyPr>
          <a:lstStyle/>
          <a:p>
            <a:r>
              <a:rPr lang="en-US" sz="1600">
                <a:solidFill>
                  <a:schemeClr val="tx2"/>
                </a:solidFill>
              </a:rPr>
              <a:t>B-NR, level B, nonrandomized; QOL, quality of life</a:t>
            </a:r>
          </a:p>
        </p:txBody>
      </p:sp>
    </p:spTree>
    <p:extLst>
      <p:ext uri="{BB962C8B-B14F-4D97-AF65-F5344CB8AC3E}">
        <p14:creationId xmlns:p14="http://schemas.microsoft.com/office/powerpoint/2010/main" val="28528292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5461D-6D1B-F84A-F65D-BA2F5EA037C5}"/>
              </a:ext>
            </a:extLst>
          </p:cNvPr>
          <p:cNvSpPr>
            <a:spLocks noGrp="1"/>
          </p:cNvSpPr>
          <p:nvPr>
            <p:ph type="title"/>
          </p:nvPr>
        </p:nvSpPr>
        <p:spPr>
          <a:xfrm>
            <a:off x="847253" y="208232"/>
            <a:ext cx="10515600" cy="1140734"/>
          </a:xfrm>
        </p:spPr>
        <p:txBody>
          <a:bodyPr/>
          <a:lstStyle/>
          <a:p>
            <a:r>
              <a:rPr lang="en-US"/>
              <a:t>Clinical Pearls</a:t>
            </a:r>
          </a:p>
        </p:txBody>
      </p:sp>
      <p:sp>
        <p:nvSpPr>
          <p:cNvPr id="11" name="Text Placeholder 10">
            <a:extLst>
              <a:ext uri="{FF2B5EF4-FFF2-40B4-BE49-F238E27FC236}">
                <a16:creationId xmlns:a16="http://schemas.microsoft.com/office/drawing/2014/main" id="{6A82D1A4-F06A-C4A2-5947-2A32CC4BF259}"/>
              </a:ext>
            </a:extLst>
          </p:cNvPr>
          <p:cNvSpPr>
            <a:spLocks noGrp="1"/>
          </p:cNvSpPr>
          <p:nvPr>
            <p:ph type="body" sz="quarter" idx="10"/>
          </p:nvPr>
        </p:nvSpPr>
        <p:spPr/>
        <p:txBody>
          <a:bodyPr/>
          <a:lstStyle/>
          <a:p>
            <a:r>
              <a:rPr lang="en-US"/>
              <a:t>Moderate sodium restriction is reasonable</a:t>
            </a:r>
          </a:p>
        </p:txBody>
      </p:sp>
      <p:sp>
        <p:nvSpPr>
          <p:cNvPr id="12" name="Text Placeholder 11">
            <a:extLst>
              <a:ext uri="{FF2B5EF4-FFF2-40B4-BE49-F238E27FC236}">
                <a16:creationId xmlns:a16="http://schemas.microsoft.com/office/drawing/2014/main" id="{96A184D9-DD36-4928-A3D3-1CFE0C0099F2}"/>
              </a:ext>
            </a:extLst>
          </p:cNvPr>
          <p:cNvSpPr>
            <a:spLocks noGrp="1"/>
          </p:cNvSpPr>
          <p:nvPr>
            <p:ph type="body" sz="quarter" idx="11"/>
          </p:nvPr>
        </p:nvSpPr>
        <p:spPr>
          <a:xfrm>
            <a:off x="7978775" y="2051050"/>
            <a:ext cx="3375025" cy="3236913"/>
          </a:xfrm>
        </p:spPr>
        <p:txBody>
          <a:bodyPr/>
          <a:lstStyle/>
          <a:p>
            <a:r>
              <a:rPr lang="en-US"/>
              <a:t>Exercise is recommended</a:t>
            </a:r>
          </a:p>
        </p:txBody>
      </p:sp>
      <p:sp>
        <p:nvSpPr>
          <p:cNvPr id="13" name="Text Placeholder 12">
            <a:extLst>
              <a:ext uri="{FF2B5EF4-FFF2-40B4-BE49-F238E27FC236}">
                <a16:creationId xmlns:a16="http://schemas.microsoft.com/office/drawing/2014/main" id="{B655D9FB-FE81-3448-2331-164D94A725EE}"/>
              </a:ext>
            </a:extLst>
          </p:cNvPr>
          <p:cNvSpPr>
            <a:spLocks noGrp="1"/>
          </p:cNvSpPr>
          <p:nvPr>
            <p:ph type="body" sz="quarter" idx="12"/>
          </p:nvPr>
        </p:nvSpPr>
        <p:spPr>
          <a:xfrm>
            <a:off x="4403725" y="2194378"/>
            <a:ext cx="3384550" cy="3224213"/>
          </a:xfrm>
        </p:spPr>
        <p:txBody>
          <a:bodyPr/>
          <a:lstStyle/>
          <a:p>
            <a:r>
              <a:rPr lang="en-US"/>
              <a:t>Fluid restriction is not associated with any improved metric in heart failure</a:t>
            </a:r>
          </a:p>
        </p:txBody>
      </p:sp>
    </p:spTree>
    <p:extLst>
      <p:ext uri="{BB962C8B-B14F-4D97-AF65-F5344CB8AC3E}">
        <p14:creationId xmlns:p14="http://schemas.microsoft.com/office/powerpoint/2010/main" val="10590912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B0BBA-4777-3EC3-602F-5E56883E0E91}"/>
              </a:ext>
            </a:extLst>
          </p:cNvPr>
          <p:cNvSpPr>
            <a:spLocks noGrp="1"/>
          </p:cNvSpPr>
          <p:nvPr>
            <p:ph type="title"/>
          </p:nvPr>
        </p:nvSpPr>
        <p:spPr>
          <a:xfrm>
            <a:off x="847253" y="2556473"/>
            <a:ext cx="10515600" cy="1745054"/>
          </a:xfrm>
        </p:spPr>
        <p:txBody>
          <a:bodyPr anchor="ctr">
            <a:normAutofit/>
          </a:bodyPr>
          <a:lstStyle/>
          <a:p>
            <a:r>
              <a:rPr lang="en-US"/>
              <a:t>HFrEF Guidelines</a:t>
            </a:r>
          </a:p>
        </p:txBody>
      </p:sp>
    </p:spTree>
    <p:extLst>
      <p:ext uri="{BB962C8B-B14F-4D97-AF65-F5344CB8AC3E}">
        <p14:creationId xmlns:p14="http://schemas.microsoft.com/office/powerpoint/2010/main" val="19490941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 Placeholder 11">
            <a:extLst>
              <a:ext uri="{FF2B5EF4-FFF2-40B4-BE49-F238E27FC236}">
                <a16:creationId xmlns:a16="http://schemas.microsoft.com/office/drawing/2014/main" id="{5E4DD93A-7BDB-2B09-2D28-8BB0442D6B8C}"/>
              </a:ext>
            </a:extLst>
          </p:cNvPr>
          <p:cNvSpPr txBox="1">
            <a:spLocks/>
          </p:cNvSpPr>
          <p:nvPr/>
        </p:nvSpPr>
        <p:spPr>
          <a:xfrm>
            <a:off x="378029" y="6216774"/>
            <a:ext cx="2352471" cy="462642"/>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Clr>
                <a:schemeClr val="accent2"/>
              </a:buClr>
              <a:buFont typeface="Arial" panose="020B0604020202020204" pitchFamily="34" charset="0"/>
              <a:buNone/>
              <a:defRPr lang="en-US" sz="1200" kern="1200" dirty="0">
                <a:solidFill>
                  <a:schemeClr val="tx2"/>
                </a:solidFill>
                <a:latin typeface="+mn-lt"/>
                <a:ea typeface="+mn-ea"/>
                <a:cs typeface="+mn-cs"/>
              </a:defRPr>
            </a:lvl1pPr>
            <a:lvl2pPr marL="685800" indent="-228600" algn="l" defTabSz="914400" rtl="0" eaLnBrk="1" latinLnBrk="0" hangingPunct="1">
              <a:lnSpc>
                <a:spcPct val="100000"/>
              </a:lnSpc>
              <a:spcBef>
                <a:spcPts val="500"/>
              </a:spcBef>
              <a:spcAft>
                <a:spcPts val="0"/>
              </a:spcAft>
              <a:buClr>
                <a:schemeClr val="accent2"/>
              </a:buClr>
              <a:buFont typeface="Arial" panose="020B0604020202020204" pitchFamily="34" charset="0"/>
              <a:buChar char="•"/>
              <a:defRPr lang="en-US" sz="2000" kern="1200" dirty="0">
                <a:solidFill>
                  <a:schemeClr val="tx2"/>
                </a:solidFill>
                <a:latin typeface="+mn-lt"/>
                <a:ea typeface="+mn-ea"/>
                <a:cs typeface="+mn-cs"/>
              </a:defRPr>
            </a:lvl2pPr>
            <a:lvl3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141413"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Adapted from Heidenreich PA. </a:t>
            </a:r>
            <a:r>
              <a:rPr lang="en-US" i="1"/>
              <a:t>J Am Coll Cardiol</a:t>
            </a:r>
            <a:r>
              <a:rPr lang="en-US"/>
              <a:t>. 2022;79: e263-e421.</a:t>
            </a:r>
          </a:p>
        </p:txBody>
      </p:sp>
      <p:sp>
        <p:nvSpPr>
          <p:cNvPr id="41" name="Rectangle 40">
            <a:extLst>
              <a:ext uri="{FF2B5EF4-FFF2-40B4-BE49-F238E27FC236}">
                <a16:creationId xmlns:a16="http://schemas.microsoft.com/office/drawing/2014/main" id="{A03E80C1-E2E9-605B-E9DF-C172A0D715A2}"/>
              </a:ext>
            </a:extLst>
          </p:cNvPr>
          <p:cNvSpPr/>
          <p:nvPr/>
        </p:nvSpPr>
        <p:spPr>
          <a:xfrm>
            <a:off x="378028" y="1661532"/>
            <a:ext cx="1778395" cy="79010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rIns="91440" rtlCol="0" anchor="t"/>
          <a:lstStyle/>
          <a:p>
            <a:pPr algn="ctr"/>
            <a:r>
              <a:rPr lang="en-US" sz="1200">
                <a:solidFill>
                  <a:schemeClr val="bg1"/>
                </a:solidFill>
                <a:latin typeface="+mj-lt"/>
              </a:rPr>
              <a:t>Step 1</a:t>
            </a:r>
          </a:p>
          <a:p>
            <a:pPr algn="ctr"/>
            <a:r>
              <a:rPr lang="en-US" sz="1200">
                <a:solidFill>
                  <a:schemeClr val="bg1"/>
                </a:solidFill>
              </a:rPr>
              <a:t>Establish diagnosis of HFrEF, address congestion, initiate GDMT</a:t>
            </a:r>
          </a:p>
        </p:txBody>
      </p:sp>
      <p:sp>
        <p:nvSpPr>
          <p:cNvPr id="43" name="Rectangle 42">
            <a:extLst>
              <a:ext uri="{FF2B5EF4-FFF2-40B4-BE49-F238E27FC236}">
                <a16:creationId xmlns:a16="http://schemas.microsoft.com/office/drawing/2014/main" id="{5E7AE493-707C-CEFA-A64C-B474A6477750}"/>
              </a:ext>
            </a:extLst>
          </p:cNvPr>
          <p:cNvSpPr/>
          <p:nvPr/>
        </p:nvSpPr>
        <p:spPr>
          <a:xfrm>
            <a:off x="2309538" y="1661532"/>
            <a:ext cx="1778395" cy="79010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200">
                <a:solidFill>
                  <a:schemeClr val="bg1"/>
                </a:solidFill>
                <a:latin typeface="+mj-lt"/>
              </a:rPr>
              <a:t>Step 2</a:t>
            </a:r>
          </a:p>
          <a:p>
            <a:pPr algn="ctr"/>
            <a:r>
              <a:rPr lang="en-US" sz="1200">
                <a:solidFill>
                  <a:schemeClr val="bg1"/>
                </a:solidFill>
              </a:rPr>
              <a:t>Titrate to target dosing as tolerated, labs, health status, and LVEF</a:t>
            </a:r>
          </a:p>
        </p:txBody>
      </p:sp>
      <p:sp>
        <p:nvSpPr>
          <p:cNvPr id="45" name="Rectangle 44">
            <a:extLst>
              <a:ext uri="{FF2B5EF4-FFF2-40B4-BE49-F238E27FC236}">
                <a16:creationId xmlns:a16="http://schemas.microsoft.com/office/drawing/2014/main" id="{60057404-AD4E-20B0-BBC6-16215AA33D63}"/>
              </a:ext>
            </a:extLst>
          </p:cNvPr>
          <p:cNvSpPr/>
          <p:nvPr/>
        </p:nvSpPr>
        <p:spPr>
          <a:xfrm>
            <a:off x="4241048" y="1661532"/>
            <a:ext cx="1778395" cy="79010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200">
                <a:solidFill>
                  <a:schemeClr val="bg1"/>
                </a:solidFill>
                <a:latin typeface="+mj-lt"/>
              </a:rPr>
              <a:t>Step 3</a:t>
            </a:r>
          </a:p>
          <a:p>
            <a:pPr algn="ctr"/>
            <a:r>
              <a:rPr lang="en-US" sz="1200">
                <a:solidFill>
                  <a:schemeClr val="bg1"/>
                </a:solidFill>
              </a:rPr>
              <a:t>Consider these patient scenarios</a:t>
            </a:r>
          </a:p>
        </p:txBody>
      </p:sp>
      <p:sp>
        <p:nvSpPr>
          <p:cNvPr id="46" name="Rectangle 45">
            <a:extLst>
              <a:ext uri="{FF2B5EF4-FFF2-40B4-BE49-F238E27FC236}">
                <a16:creationId xmlns:a16="http://schemas.microsoft.com/office/drawing/2014/main" id="{658BA419-529C-33B5-06A1-865037CC794F}"/>
              </a:ext>
            </a:extLst>
          </p:cNvPr>
          <p:cNvSpPr/>
          <p:nvPr/>
        </p:nvSpPr>
        <p:spPr>
          <a:xfrm>
            <a:off x="6172558" y="1661532"/>
            <a:ext cx="1778395" cy="79010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200">
                <a:solidFill>
                  <a:schemeClr val="bg1"/>
                </a:solidFill>
                <a:latin typeface="+mj-lt"/>
              </a:rPr>
              <a:t>Step 4</a:t>
            </a:r>
          </a:p>
          <a:p>
            <a:pPr algn="ctr"/>
            <a:r>
              <a:rPr lang="en-US" sz="1200">
                <a:solidFill>
                  <a:schemeClr val="bg1"/>
                </a:solidFill>
              </a:rPr>
              <a:t>Implement additional GDMT and device therapy as indicated</a:t>
            </a:r>
          </a:p>
        </p:txBody>
      </p:sp>
      <p:sp>
        <p:nvSpPr>
          <p:cNvPr id="47" name="Rectangle 46">
            <a:extLst>
              <a:ext uri="{FF2B5EF4-FFF2-40B4-BE49-F238E27FC236}">
                <a16:creationId xmlns:a16="http://schemas.microsoft.com/office/drawing/2014/main" id="{0D05F2B0-EE85-EB37-774E-EE38780BFB05}"/>
              </a:ext>
            </a:extLst>
          </p:cNvPr>
          <p:cNvSpPr/>
          <p:nvPr/>
        </p:nvSpPr>
        <p:spPr>
          <a:xfrm>
            <a:off x="8104068" y="1661532"/>
            <a:ext cx="1778395" cy="79010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200">
                <a:solidFill>
                  <a:schemeClr val="bg1"/>
                </a:solidFill>
                <a:latin typeface="+mj-lt"/>
              </a:rPr>
              <a:t>Step 5</a:t>
            </a:r>
          </a:p>
          <a:p>
            <a:pPr algn="ctr"/>
            <a:r>
              <a:rPr lang="en-US" sz="1200">
                <a:solidFill>
                  <a:schemeClr val="bg1"/>
                </a:solidFill>
              </a:rPr>
              <a:t>Reassess symptoms, labs, health status, and LVEF</a:t>
            </a:r>
          </a:p>
        </p:txBody>
      </p:sp>
      <p:sp>
        <p:nvSpPr>
          <p:cNvPr id="48" name="Rectangle 47">
            <a:extLst>
              <a:ext uri="{FF2B5EF4-FFF2-40B4-BE49-F238E27FC236}">
                <a16:creationId xmlns:a16="http://schemas.microsoft.com/office/drawing/2014/main" id="{B5D24A2C-0288-EE77-E233-A09A93E767E5}"/>
              </a:ext>
            </a:extLst>
          </p:cNvPr>
          <p:cNvSpPr/>
          <p:nvPr/>
        </p:nvSpPr>
        <p:spPr>
          <a:xfrm>
            <a:off x="10035577" y="1661532"/>
            <a:ext cx="1778395" cy="79010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200">
                <a:solidFill>
                  <a:schemeClr val="bg1"/>
                </a:solidFill>
                <a:latin typeface="+mj-lt"/>
              </a:rPr>
              <a:t>Step 6</a:t>
            </a:r>
          </a:p>
          <a:p>
            <a:pPr algn="ctr"/>
            <a:r>
              <a:rPr lang="en-US" sz="1200">
                <a:solidFill>
                  <a:schemeClr val="bg1"/>
                </a:solidFill>
              </a:rPr>
              <a:t>Referral for HF specialty care for additional therapy</a:t>
            </a:r>
          </a:p>
        </p:txBody>
      </p:sp>
      <p:sp>
        <p:nvSpPr>
          <p:cNvPr id="49" name="Rectangle 48">
            <a:extLst>
              <a:ext uri="{FF2B5EF4-FFF2-40B4-BE49-F238E27FC236}">
                <a16:creationId xmlns:a16="http://schemas.microsoft.com/office/drawing/2014/main" id="{3533016D-F2C9-6B6E-668C-A978C909999F}"/>
              </a:ext>
            </a:extLst>
          </p:cNvPr>
          <p:cNvSpPr/>
          <p:nvPr/>
        </p:nvSpPr>
        <p:spPr>
          <a:xfrm>
            <a:off x="447292" y="2532280"/>
            <a:ext cx="1639867" cy="447091"/>
          </a:xfrm>
          <a:prstGeom prst="rect">
            <a:avLst/>
          </a:prstGeom>
          <a:solidFill>
            <a:schemeClr val="bg1">
              <a:lumMod val="95000"/>
            </a:schemeClr>
          </a:solidFill>
          <a:ln w="31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200">
                <a:solidFill>
                  <a:schemeClr val="tx2"/>
                </a:solidFill>
              </a:rPr>
              <a:t>HFrEF</a:t>
            </a:r>
          </a:p>
          <a:p>
            <a:pPr algn="ctr"/>
            <a:r>
              <a:rPr lang="en-US" sz="1200">
                <a:solidFill>
                  <a:schemeClr val="tx2"/>
                </a:solidFill>
              </a:rPr>
              <a:t>LVEF ≤40% (Stage C)</a:t>
            </a:r>
          </a:p>
        </p:txBody>
      </p:sp>
      <p:sp>
        <p:nvSpPr>
          <p:cNvPr id="50" name="Rectangle 49">
            <a:extLst>
              <a:ext uri="{FF2B5EF4-FFF2-40B4-BE49-F238E27FC236}">
                <a16:creationId xmlns:a16="http://schemas.microsoft.com/office/drawing/2014/main" id="{9632C414-7073-9C2C-9457-6AB586A9D011}"/>
              </a:ext>
            </a:extLst>
          </p:cNvPr>
          <p:cNvSpPr/>
          <p:nvPr/>
        </p:nvSpPr>
        <p:spPr>
          <a:xfrm>
            <a:off x="447292" y="3060016"/>
            <a:ext cx="1639867" cy="447091"/>
          </a:xfrm>
          <a:prstGeom prst="rect">
            <a:avLst/>
          </a:prstGeom>
          <a:solidFill>
            <a:srgbClr val="336600"/>
          </a:solidFill>
          <a:ln w="31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200">
                <a:solidFill>
                  <a:schemeClr val="bg1"/>
                </a:solidFill>
              </a:rPr>
              <a:t>ARNi in NYHA II-III; ACEi </a:t>
            </a:r>
            <a:br>
              <a:rPr lang="en-US" sz="1200">
                <a:solidFill>
                  <a:schemeClr val="bg1"/>
                </a:solidFill>
              </a:rPr>
            </a:br>
            <a:r>
              <a:rPr lang="en-US" sz="1200">
                <a:solidFill>
                  <a:schemeClr val="bg1"/>
                </a:solidFill>
              </a:rPr>
              <a:t>or ARB in NYHA II-IV (1)</a:t>
            </a:r>
          </a:p>
        </p:txBody>
      </p:sp>
      <p:sp>
        <p:nvSpPr>
          <p:cNvPr id="51" name="Rectangle 50">
            <a:extLst>
              <a:ext uri="{FF2B5EF4-FFF2-40B4-BE49-F238E27FC236}">
                <a16:creationId xmlns:a16="http://schemas.microsoft.com/office/drawing/2014/main" id="{A8760B04-6418-1561-621B-422B7DC8C4B9}"/>
              </a:ext>
            </a:extLst>
          </p:cNvPr>
          <p:cNvSpPr/>
          <p:nvPr/>
        </p:nvSpPr>
        <p:spPr>
          <a:xfrm>
            <a:off x="447292" y="3587752"/>
            <a:ext cx="1639867" cy="447091"/>
          </a:xfrm>
          <a:prstGeom prst="rect">
            <a:avLst/>
          </a:prstGeom>
          <a:solidFill>
            <a:srgbClr val="336600"/>
          </a:solidFill>
          <a:ln w="31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200">
                <a:solidFill>
                  <a:schemeClr val="bg1"/>
                </a:solidFill>
              </a:rPr>
              <a:t>Beta-blocker (1)</a:t>
            </a:r>
          </a:p>
        </p:txBody>
      </p:sp>
      <p:sp>
        <p:nvSpPr>
          <p:cNvPr id="52" name="Rectangle 51">
            <a:extLst>
              <a:ext uri="{FF2B5EF4-FFF2-40B4-BE49-F238E27FC236}">
                <a16:creationId xmlns:a16="http://schemas.microsoft.com/office/drawing/2014/main" id="{AD9684E1-4773-A4C1-903D-923555B01BF2}"/>
              </a:ext>
            </a:extLst>
          </p:cNvPr>
          <p:cNvSpPr/>
          <p:nvPr/>
        </p:nvSpPr>
        <p:spPr>
          <a:xfrm>
            <a:off x="447292" y="4115488"/>
            <a:ext cx="1639867" cy="447091"/>
          </a:xfrm>
          <a:prstGeom prst="rect">
            <a:avLst/>
          </a:prstGeom>
          <a:solidFill>
            <a:srgbClr val="336600"/>
          </a:solidFill>
          <a:ln w="31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200">
                <a:solidFill>
                  <a:schemeClr val="bg1"/>
                </a:solidFill>
              </a:rPr>
              <a:t>MRA (1)</a:t>
            </a:r>
          </a:p>
        </p:txBody>
      </p:sp>
      <p:sp>
        <p:nvSpPr>
          <p:cNvPr id="53" name="Rectangle 52">
            <a:extLst>
              <a:ext uri="{FF2B5EF4-FFF2-40B4-BE49-F238E27FC236}">
                <a16:creationId xmlns:a16="http://schemas.microsoft.com/office/drawing/2014/main" id="{5C4B874C-00A4-D1DB-7473-BD6266DC1165}"/>
              </a:ext>
            </a:extLst>
          </p:cNvPr>
          <p:cNvSpPr/>
          <p:nvPr/>
        </p:nvSpPr>
        <p:spPr>
          <a:xfrm>
            <a:off x="447292" y="4643224"/>
            <a:ext cx="1639867" cy="447091"/>
          </a:xfrm>
          <a:prstGeom prst="rect">
            <a:avLst/>
          </a:prstGeom>
          <a:solidFill>
            <a:srgbClr val="336600"/>
          </a:solidFill>
          <a:ln w="31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200">
                <a:solidFill>
                  <a:schemeClr val="bg1"/>
                </a:solidFill>
              </a:rPr>
              <a:t>SGLT2i (1)</a:t>
            </a:r>
          </a:p>
        </p:txBody>
      </p:sp>
      <p:sp>
        <p:nvSpPr>
          <p:cNvPr id="54" name="Rectangle 53">
            <a:extLst>
              <a:ext uri="{FF2B5EF4-FFF2-40B4-BE49-F238E27FC236}">
                <a16:creationId xmlns:a16="http://schemas.microsoft.com/office/drawing/2014/main" id="{E28DDA2C-0C68-9189-7C00-E436DD1ABC1E}"/>
              </a:ext>
            </a:extLst>
          </p:cNvPr>
          <p:cNvSpPr/>
          <p:nvPr/>
        </p:nvSpPr>
        <p:spPr>
          <a:xfrm>
            <a:off x="447292" y="5170961"/>
            <a:ext cx="1639867" cy="447091"/>
          </a:xfrm>
          <a:prstGeom prst="rect">
            <a:avLst/>
          </a:prstGeom>
          <a:solidFill>
            <a:srgbClr val="336600"/>
          </a:solidFill>
          <a:ln w="31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200">
                <a:solidFill>
                  <a:schemeClr val="bg1"/>
                </a:solidFill>
              </a:rPr>
              <a:t>Diuretics as needed (1)</a:t>
            </a:r>
          </a:p>
        </p:txBody>
      </p:sp>
      <p:sp>
        <p:nvSpPr>
          <p:cNvPr id="56" name="TextBox 55">
            <a:extLst>
              <a:ext uri="{FF2B5EF4-FFF2-40B4-BE49-F238E27FC236}">
                <a16:creationId xmlns:a16="http://schemas.microsoft.com/office/drawing/2014/main" id="{4FC93F4B-1ADB-3CBA-B8B5-108E20E7CD2A}"/>
              </a:ext>
            </a:extLst>
          </p:cNvPr>
          <p:cNvSpPr txBox="1"/>
          <p:nvPr/>
        </p:nvSpPr>
        <p:spPr>
          <a:xfrm>
            <a:off x="2688936" y="6034186"/>
            <a:ext cx="946150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10" normalizeH="0" noProof="0">
                <a:ln>
                  <a:noFill/>
                </a:ln>
                <a:solidFill>
                  <a:schemeClr val="tx2"/>
                </a:solidFill>
                <a:effectLst/>
                <a:uLnTx/>
                <a:uFillTx/>
                <a:latin typeface="Calibri Light"/>
                <a:ea typeface="+mn-ea"/>
                <a:cs typeface="+mn-cs"/>
              </a:rPr>
              <a:t>(1) Indicates class 1 (strong) guideline recommendation; ACEi, angiotensin-converting enzyme inhibitor; ARB, angiotensin receptor blocker; ARNi, angiotensin receptor/neprilysin inhibitor; CRT-D, cardiac resynchronization therapy with defibrillation; GDMT, guideline-directed medical therapy; HFimpEF, heart failure with improved ejection fraction; ICD, implantable defibrillator; LBBB, left bundle branch block; LVEF, left ventricular ejection fraction; MCS, mechanical circulatory support; MRA, mineralocorticoid receptor antagonist; NSR, normal sinus rhythm; SGLT2i, sodium-glucose cotransporter-2 inhibitor</a:t>
            </a:r>
          </a:p>
        </p:txBody>
      </p:sp>
      <p:sp>
        <p:nvSpPr>
          <p:cNvPr id="58" name="Arrow: Right 57">
            <a:extLst>
              <a:ext uri="{FF2B5EF4-FFF2-40B4-BE49-F238E27FC236}">
                <a16:creationId xmlns:a16="http://schemas.microsoft.com/office/drawing/2014/main" id="{64AB8379-6134-C854-6858-88112AE7272B}"/>
              </a:ext>
            </a:extLst>
          </p:cNvPr>
          <p:cNvSpPr/>
          <p:nvPr/>
        </p:nvSpPr>
        <p:spPr>
          <a:xfrm>
            <a:off x="378028" y="5543025"/>
            <a:ext cx="11435348" cy="524496"/>
          </a:xfrm>
          <a:prstGeom prst="rightArrow">
            <a:avLst/>
          </a:prstGeom>
          <a:solidFill>
            <a:srgbClr val="336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rPr>
              <a:t>Continue GDMT with serial reassessment and optimize dosing, adherence, and patient education, address goals of care</a:t>
            </a:r>
          </a:p>
        </p:txBody>
      </p:sp>
      <p:sp>
        <p:nvSpPr>
          <p:cNvPr id="59" name="Rectangle 58">
            <a:extLst>
              <a:ext uri="{FF2B5EF4-FFF2-40B4-BE49-F238E27FC236}">
                <a16:creationId xmlns:a16="http://schemas.microsoft.com/office/drawing/2014/main" id="{5EFE63EF-8AB6-916D-A0F9-3E835CC501BD}"/>
              </a:ext>
            </a:extLst>
          </p:cNvPr>
          <p:cNvSpPr/>
          <p:nvPr/>
        </p:nvSpPr>
        <p:spPr>
          <a:xfrm>
            <a:off x="2378802" y="3425484"/>
            <a:ext cx="1639867" cy="447091"/>
          </a:xfrm>
          <a:prstGeom prst="rect">
            <a:avLst/>
          </a:prstGeom>
          <a:solidFill>
            <a:schemeClr val="bg1">
              <a:lumMod val="95000"/>
            </a:schemeClr>
          </a:solidFill>
          <a:ln w="31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200">
                <a:solidFill>
                  <a:schemeClr val="tx2"/>
                </a:solidFill>
              </a:rPr>
              <a:t>LVEF ≤40% </a:t>
            </a:r>
          </a:p>
          <a:p>
            <a:pPr algn="ctr"/>
            <a:r>
              <a:rPr lang="en-US" sz="1200">
                <a:solidFill>
                  <a:schemeClr val="tx2"/>
                </a:solidFill>
              </a:rPr>
              <a:t>Persistent HFrEF (Stage C)</a:t>
            </a:r>
          </a:p>
        </p:txBody>
      </p:sp>
      <p:sp>
        <p:nvSpPr>
          <p:cNvPr id="61" name="Rectangle 60">
            <a:extLst>
              <a:ext uri="{FF2B5EF4-FFF2-40B4-BE49-F238E27FC236}">
                <a16:creationId xmlns:a16="http://schemas.microsoft.com/office/drawing/2014/main" id="{A4D25588-6FDE-EC33-122F-AA659FE10673}"/>
              </a:ext>
            </a:extLst>
          </p:cNvPr>
          <p:cNvSpPr/>
          <p:nvPr/>
        </p:nvSpPr>
        <p:spPr>
          <a:xfrm>
            <a:off x="2378802" y="4277756"/>
            <a:ext cx="1639867" cy="447091"/>
          </a:xfrm>
          <a:prstGeom prst="rect">
            <a:avLst/>
          </a:prstGeom>
          <a:solidFill>
            <a:schemeClr val="bg1">
              <a:lumMod val="95000"/>
            </a:schemeClr>
          </a:solidFill>
          <a:ln w="31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200">
                <a:solidFill>
                  <a:schemeClr val="tx2"/>
                </a:solidFill>
              </a:rPr>
              <a:t>LVEF &gt;40% </a:t>
            </a:r>
          </a:p>
          <a:p>
            <a:pPr algn="ctr"/>
            <a:r>
              <a:rPr lang="en-US" sz="1200">
                <a:solidFill>
                  <a:schemeClr val="tx2"/>
                </a:solidFill>
              </a:rPr>
              <a:t>HFimpEF (Stage C)</a:t>
            </a:r>
          </a:p>
        </p:txBody>
      </p:sp>
      <p:sp>
        <p:nvSpPr>
          <p:cNvPr id="62" name="Rectangle 61">
            <a:extLst>
              <a:ext uri="{FF2B5EF4-FFF2-40B4-BE49-F238E27FC236}">
                <a16:creationId xmlns:a16="http://schemas.microsoft.com/office/drawing/2014/main" id="{F9468866-B09B-69A4-A2DC-950A03FD317D}"/>
              </a:ext>
            </a:extLst>
          </p:cNvPr>
          <p:cNvSpPr/>
          <p:nvPr/>
        </p:nvSpPr>
        <p:spPr>
          <a:xfrm>
            <a:off x="4310312" y="2532280"/>
            <a:ext cx="1639867" cy="447091"/>
          </a:xfrm>
          <a:prstGeom prst="rect">
            <a:avLst/>
          </a:prstGeom>
          <a:solidFill>
            <a:schemeClr val="bg1">
              <a:lumMod val="95000"/>
            </a:schemeClr>
          </a:solidFill>
          <a:ln w="31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200">
                <a:solidFill>
                  <a:schemeClr val="tx2"/>
                </a:solidFill>
              </a:rPr>
              <a:t>NYHA III-IV in Black patients</a:t>
            </a:r>
          </a:p>
        </p:txBody>
      </p:sp>
      <p:sp>
        <p:nvSpPr>
          <p:cNvPr id="63" name="Rectangle 62">
            <a:extLst>
              <a:ext uri="{FF2B5EF4-FFF2-40B4-BE49-F238E27FC236}">
                <a16:creationId xmlns:a16="http://schemas.microsoft.com/office/drawing/2014/main" id="{7089512F-A6D2-2329-4ECC-7E2ECF08DB14}"/>
              </a:ext>
            </a:extLst>
          </p:cNvPr>
          <p:cNvSpPr/>
          <p:nvPr/>
        </p:nvSpPr>
        <p:spPr>
          <a:xfrm>
            <a:off x="4310312" y="3151048"/>
            <a:ext cx="1639867" cy="447091"/>
          </a:xfrm>
          <a:prstGeom prst="rect">
            <a:avLst/>
          </a:prstGeom>
          <a:solidFill>
            <a:schemeClr val="bg1">
              <a:lumMod val="95000"/>
            </a:schemeClr>
          </a:solidFill>
          <a:ln w="31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200">
                <a:solidFill>
                  <a:schemeClr val="tx2"/>
                </a:solidFill>
              </a:rPr>
              <a:t>NYHA I-III; LVEF ≤35%; </a:t>
            </a:r>
            <a:br>
              <a:rPr lang="en-US" sz="1200">
                <a:solidFill>
                  <a:schemeClr val="tx2"/>
                </a:solidFill>
              </a:rPr>
            </a:br>
            <a:r>
              <a:rPr lang="en-US" sz="1200">
                <a:solidFill>
                  <a:schemeClr val="tx2"/>
                </a:solidFill>
              </a:rPr>
              <a:t>&gt;1 year survival</a:t>
            </a:r>
          </a:p>
        </p:txBody>
      </p:sp>
      <p:sp>
        <p:nvSpPr>
          <p:cNvPr id="64" name="Rectangle 63">
            <a:extLst>
              <a:ext uri="{FF2B5EF4-FFF2-40B4-BE49-F238E27FC236}">
                <a16:creationId xmlns:a16="http://schemas.microsoft.com/office/drawing/2014/main" id="{22C3827D-634F-6BBB-9643-70189F1B27AD}"/>
              </a:ext>
            </a:extLst>
          </p:cNvPr>
          <p:cNvSpPr/>
          <p:nvPr/>
        </p:nvSpPr>
        <p:spPr>
          <a:xfrm>
            <a:off x="4310312" y="3769816"/>
            <a:ext cx="1639867" cy="610700"/>
          </a:xfrm>
          <a:prstGeom prst="rect">
            <a:avLst/>
          </a:prstGeom>
          <a:solidFill>
            <a:schemeClr val="bg1">
              <a:lumMod val="95000"/>
            </a:schemeClr>
          </a:solidFill>
          <a:ln w="31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200">
                <a:solidFill>
                  <a:schemeClr val="tx2"/>
                </a:solidFill>
              </a:rPr>
              <a:t>NYHA II-III; ambulatory IV; LVEF ≤35%; NSR and QRS ≥150 ms with LBBB</a:t>
            </a:r>
          </a:p>
        </p:txBody>
      </p:sp>
      <p:sp>
        <p:nvSpPr>
          <p:cNvPr id="65" name="Rectangle 64">
            <a:extLst>
              <a:ext uri="{FF2B5EF4-FFF2-40B4-BE49-F238E27FC236}">
                <a16:creationId xmlns:a16="http://schemas.microsoft.com/office/drawing/2014/main" id="{7A26591F-759C-4523-657B-A6324014369D}"/>
              </a:ext>
            </a:extLst>
          </p:cNvPr>
          <p:cNvSpPr/>
          <p:nvPr/>
        </p:nvSpPr>
        <p:spPr>
          <a:xfrm>
            <a:off x="6241822" y="2532280"/>
            <a:ext cx="1639867" cy="447091"/>
          </a:xfrm>
          <a:prstGeom prst="rect">
            <a:avLst/>
          </a:prstGeom>
          <a:solidFill>
            <a:srgbClr val="336600"/>
          </a:solidFill>
          <a:ln w="31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200">
                <a:solidFill>
                  <a:schemeClr val="bg1"/>
                </a:solidFill>
              </a:rPr>
              <a:t>Hydral-nitrates (1)</a:t>
            </a:r>
          </a:p>
        </p:txBody>
      </p:sp>
      <p:sp>
        <p:nvSpPr>
          <p:cNvPr id="67" name="Rectangle 66">
            <a:extLst>
              <a:ext uri="{FF2B5EF4-FFF2-40B4-BE49-F238E27FC236}">
                <a16:creationId xmlns:a16="http://schemas.microsoft.com/office/drawing/2014/main" id="{261AE94C-559B-32CD-6658-A7076CB65ADA}"/>
              </a:ext>
            </a:extLst>
          </p:cNvPr>
          <p:cNvSpPr/>
          <p:nvPr/>
        </p:nvSpPr>
        <p:spPr>
          <a:xfrm>
            <a:off x="6241822" y="3151048"/>
            <a:ext cx="1639867" cy="447091"/>
          </a:xfrm>
          <a:prstGeom prst="rect">
            <a:avLst/>
          </a:prstGeom>
          <a:solidFill>
            <a:srgbClr val="336600"/>
          </a:solidFill>
          <a:ln w="31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200">
                <a:solidFill>
                  <a:schemeClr val="bg1"/>
                </a:solidFill>
              </a:rPr>
              <a:t>ICD (1)</a:t>
            </a:r>
          </a:p>
        </p:txBody>
      </p:sp>
      <p:sp>
        <p:nvSpPr>
          <p:cNvPr id="69" name="Rectangle 68">
            <a:extLst>
              <a:ext uri="{FF2B5EF4-FFF2-40B4-BE49-F238E27FC236}">
                <a16:creationId xmlns:a16="http://schemas.microsoft.com/office/drawing/2014/main" id="{62AE939F-6B5B-76BD-6789-DDBD6D4ACA59}"/>
              </a:ext>
            </a:extLst>
          </p:cNvPr>
          <p:cNvSpPr/>
          <p:nvPr/>
        </p:nvSpPr>
        <p:spPr>
          <a:xfrm>
            <a:off x="6241822" y="3851621"/>
            <a:ext cx="1639867" cy="447091"/>
          </a:xfrm>
          <a:prstGeom prst="rect">
            <a:avLst/>
          </a:prstGeom>
          <a:solidFill>
            <a:srgbClr val="336600"/>
          </a:solidFill>
          <a:ln w="31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200">
                <a:solidFill>
                  <a:schemeClr val="bg1"/>
                </a:solidFill>
              </a:rPr>
              <a:t>CRT-D (1)</a:t>
            </a:r>
          </a:p>
        </p:txBody>
      </p:sp>
      <p:sp>
        <p:nvSpPr>
          <p:cNvPr id="71" name="Rectangle 70">
            <a:extLst>
              <a:ext uri="{FF2B5EF4-FFF2-40B4-BE49-F238E27FC236}">
                <a16:creationId xmlns:a16="http://schemas.microsoft.com/office/drawing/2014/main" id="{46020FC3-94C6-D583-6E8B-1E831DC17094}"/>
              </a:ext>
            </a:extLst>
          </p:cNvPr>
          <p:cNvSpPr/>
          <p:nvPr/>
        </p:nvSpPr>
        <p:spPr>
          <a:xfrm>
            <a:off x="6241822" y="4473337"/>
            <a:ext cx="1639867" cy="447091"/>
          </a:xfrm>
          <a:prstGeom prst="rect">
            <a:avLst/>
          </a:prstGeom>
          <a:solidFill>
            <a:srgbClr val="FFCC00"/>
          </a:solidFill>
          <a:ln w="31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200">
                <a:solidFill>
                  <a:schemeClr val="tx2"/>
                </a:solidFill>
              </a:rPr>
              <a:t>Consider additional therapies</a:t>
            </a:r>
          </a:p>
        </p:txBody>
      </p:sp>
      <p:sp>
        <p:nvSpPr>
          <p:cNvPr id="73" name="Rectangle 72">
            <a:extLst>
              <a:ext uri="{FF2B5EF4-FFF2-40B4-BE49-F238E27FC236}">
                <a16:creationId xmlns:a16="http://schemas.microsoft.com/office/drawing/2014/main" id="{C2DB79E6-4702-C3B4-914F-DBCFF700590B}"/>
              </a:ext>
            </a:extLst>
          </p:cNvPr>
          <p:cNvSpPr/>
          <p:nvPr/>
        </p:nvSpPr>
        <p:spPr>
          <a:xfrm>
            <a:off x="8173332" y="3151048"/>
            <a:ext cx="1639867" cy="447091"/>
          </a:xfrm>
          <a:prstGeom prst="rect">
            <a:avLst/>
          </a:prstGeom>
          <a:solidFill>
            <a:schemeClr val="bg1">
              <a:lumMod val="95000"/>
            </a:schemeClr>
          </a:solidFill>
          <a:ln w="31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200">
                <a:solidFill>
                  <a:schemeClr val="tx2"/>
                </a:solidFill>
              </a:rPr>
              <a:t>Refractory HF (Stage D)</a:t>
            </a:r>
          </a:p>
        </p:txBody>
      </p:sp>
      <p:sp>
        <p:nvSpPr>
          <p:cNvPr id="75" name="Rectangle 74">
            <a:extLst>
              <a:ext uri="{FF2B5EF4-FFF2-40B4-BE49-F238E27FC236}">
                <a16:creationId xmlns:a16="http://schemas.microsoft.com/office/drawing/2014/main" id="{CAD0DDFF-8F36-91CB-7386-7D8E364461A0}"/>
              </a:ext>
            </a:extLst>
          </p:cNvPr>
          <p:cNvSpPr/>
          <p:nvPr/>
        </p:nvSpPr>
        <p:spPr>
          <a:xfrm>
            <a:off x="8173332" y="3851621"/>
            <a:ext cx="1639867" cy="447091"/>
          </a:xfrm>
          <a:prstGeom prst="rect">
            <a:avLst/>
          </a:prstGeom>
          <a:solidFill>
            <a:schemeClr val="bg1">
              <a:lumMod val="95000"/>
            </a:schemeClr>
          </a:solidFill>
          <a:ln w="31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200">
                <a:solidFill>
                  <a:schemeClr val="tx2"/>
                </a:solidFill>
              </a:rPr>
              <a:t>Symptoms improved</a:t>
            </a:r>
          </a:p>
        </p:txBody>
      </p:sp>
      <p:sp>
        <p:nvSpPr>
          <p:cNvPr id="77" name="Rectangle 76">
            <a:extLst>
              <a:ext uri="{FF2B5EF4-FFF2-40B4-BE49-F238E27FC236}">
                <a16:creationId xmlns:a16="http://schemas.microsoft.com/office/drawing/2014/main" id="{3E111AC2-8F5F-7DC8-FFAB-2D2A22054929}"/>
              </a:ext>
            </a:extLst>
          </p:cNvPr>
          <p:cNvSpPr/>
          <p:nvPr/>
        </p:nvSpPr>
        <p:spPr>
          <a:xfrm>
            <a:off x="10104841" y="2532280"/>
            <a:ext cx="1639867" cy="447091"/>
          </a:xfrm>
          <a:prstGeom prst="rect">
            <a:avLst/>
          </a:prstGeom>
          <a:solidFill>
            <a:srgbClr val="336600"/>
          </a:solidFill>
          <a:ln w="31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200">
                <a:solidFill>
                  <a:schemeClr val="bg1"/>
                </a:solidFill>
              </a:rPr>
              <a:t>In select patients, </a:t>
            </a:r>
            <a:br>
              <a:rPr lang="en-US" sz="1200">
                <a:solidFill>
                  <a:schemeClr val="bg1"/>
                </a:solidFill>
              </a:rPr>
            </a:br>
            <a:r>
              <a:rPr lang="en-US" sz="1200">
                <a:solidFill>
                  <a:schemeClr val="bg1"/>
                </a:solidFill>
              </a:rPr>
              <a:t>durable MCS (1)</a:t>
            </a:r>
          </a:p>
        </p:txBody>
      </p:sp>
      <p:sp>
        <p:nvSpPr>
          <p:cNvPr id="79" name="Rectangle 78">
            <a:extLst>
              <a:ext uri="{FF2B5EF4-FFF2-40B4-BE49-F238E27FC236}">
                <a16:creationId xmlns:a16="http://schemas.microsoft.com/office/drawing/2014/main" id="{C1C2FF64-70AF-70E3-5282-AC91E98D3086}"/>
              </a:ext>
            </a:extLst>
          </p:cNvPr>
          <p:cNvSpPr/>
          <p:nvPr/>
        </p:nvSpPr>
        <p:spPr>
          <a:xfrm>
            <a:off x="10104841" y="3060016"/>
            <a:ext cx="1639867" cy="447091"/>
          </a:xfrm>
          <a:prstGeom prst="rect">
            <a:avLst/>
          </a:prstGeom>
          <a:solidFill>
            <a:srgbClr val="336600"/>
          </a:solidFill>
          <a:ln w="31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200">
                <a:solidFill>
                  <a:schemeClr val="bg1"/>
                </a:solidFill>
              </a:rPr>
              <a:t>Cardiac transplant (1)</a:t>
            </a:r>
          </a:p>
        </p:txBody>
      </p:sp>
      <p:sp>
        <p:nvSpPr>
          <p:cNvPr id="81" name="Rectangle 80">
            <a:extLst>
              <a:ext uri="{FF2B5EF4-FFF2-40B4-BE49-F238E27FC236}">
                <a16:creationId xmlns:a16="http://schemas.microsoft.com/office/drawing/2014/main" id="{FDF23891-1599-A263-084A-A0B4406C63F7}"/>
              </a:ext>
            </a:extLst>
          </p:cNvPr>
          <p:cNvSpPr/>
          <p:nvPr/>
        </p:nvSpPr>
        <p:spPr>
          <a:xfrm>
            <a:off x="10104841" y="3587752"/>
            <a:ext cx="1639867" cy="447091"/>
          </a:xfrm>
          <a:prstGeom prst="rect">
            <a:avLst/>
          </a:prstGeom>
          <a:solidFill>
            <a:srgbClr val="336600"/>
          </a:solidFill>
          <a:ln w="31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200">
                <a:solidFill>
                  <a:schemeClr val="bg1"/>
                </a:solidFill>
              </a:rPr>
              <a:t>Palliative care (1) (</a:t>
            </a:r>
            <a:r>
              <a:rPr lang="en-US" sz="1200" i="1">
                <a:solidFill>
                  <a:schemeClr val="bg1"/>
                </a:solidFill>
              </a:rPr>
              <a:t>can be initiated before Stage D</a:t>
            </a:r>
            <a:r>
              <a:rPr lang="en-US" sz="1200">
                <a:solidFill>
                  <a:schemeClr val="bg1"/>
                </a:solidFill>
              </a:rPr>
              <a:t>)</a:t>
            </a:r>
          </a:p>
        </p:txBody>
      </p:sp>
      <p:sp>
        <p:nvSpPr>
          <p:cNvPr id="83" name="Rectangle 82">
            <a:extLst>
              <a:ext uri="{FF2B5EF4-FFF2-40B4-BE49-F238E27FC236}">
                <a16:creationId xmlns:a16="http://schemas.microsoft.com/office/drawing/2014/main" id="{884B0E50-5299-4AF9-8500-93E7899A76E3}"/>
              </a:ext>
            </a:extLst>
          </p:cNvPr>
          <p:cNvSpPr/>
          <p:nvPr/>
        </p:nvSpPr>
        <p:spPr>
          <a:xfrm>
            <a:off x="10104841" y="4115488"/>
            <a:ext cx="1639867" cy="588622"/>
          </a:xfrm>
          <a:prstGeom prst="rect">
            <a:avLst/>
          </a:prstGeom>
          <a:solidFill>
            <a:schemeClr val="bg1">
              <a:lumMod val="95000"/>
            </a:schemeClr>
          </a:solidFill>
          <a:ln w="31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200">
                <a:solidFill>
                  <a:schemeClr val="tx2"/>
                </a:solidFill>
              </a:rPr>
              <a:t>Investigational studies (clinical trials not </a:t>
            </a:r>
            <a:br>
              <a:rPr lang="en-US" sz="1200">
                <a:solidFill>
                  <a:schemeClr val="tx2"/>
                </a:solidFill>
              </a:rPr>
            </a:br>
            <a:r>
              <a:rPr lang="en-US" sz="1200">
                <a:solidFill>
                  <a:schemeClr val="tx2"/>
                </a:solidFill>
              </a:rPr>
              <a:t>universally available)</a:t>
            </a:r>
          </a:p>
        </p:txBody>
      </p:sp>
      <p:cxnSp>
        <p:nvCxnSpPr>
          <p:cNvPr id="85" name="Connector: Elbow 84">
            <a:extLst>
              <a:ext uri="{FF2B5EF4-FFF2-40B4-BE49-F238E27FC236}">
                <a16:creationId xmlns:a16="http://schemas.microsoft.com/office/drawing/2014/main" id="{882BA603-6C4C-8078-CD38-CC5E352DB4D2}"/>
              </a:ext>
            </a:extLst>
          </p:cNvPr>
          <p:cNvCxnSpPr>
            <a:stCxn id="49" idx="3"/>
            <a:endCxn id="50" idx="3"/>
          </p:cNvCxnSpPr>
          <p:nvPr/>
        </p:nvCxnSpPr>
        <p:spPr>
          <a:xfrm>
            <a:off x="2087159" y="2755826"/>
            <a:ext cx="12700" cy="527736"/>
          </a:xfrm>
          <a:prstGeom prst="bentConnector3">
            <a:avLst>
              <a:gd name="adj1" fmla="val 840000"/>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7" name="Connector: Elbow 86">
            <a:extLst>
              <a:ext uri="{FF2B5EF4-FFF2-40B4-BE49-F238E27FC236}">
                <a16:creationId xmlns:a16="http://schemas.microsoft.com/office/drawing/2014/main" id="{1833BE01-1B21-1460-E9A0-733B4269B825}"/>
              </a:ext>
            </a:extLst>
          </p:cNvPr>
          <p:cNvCxnSpPr>
            <a:stCxn id="54" idx="3"/>
            <a:endCxn id="53" idx="3"/>
          </p:cNvCxnSpPr>
          <p:nvPr/>
        </p:nvCxnSpPr>
        <p:spPr>
          <a:xfrm flipV="1">
            <a:off x="2087159" y="4866770"/>
            <a:ext cx="12700" cy="527737"/>
          </a:xfrm>
          <a:prstGeom prst="bentConnector3">
            <a:avLst>
              <a:gd name="adj1" fmla="val 833331"/>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8" name="Connector: Elbow 87">
            <a:extLst>
              <a:ext uri="{FF2B5EF4-FFF2-40B4-BE49-F238E27FC236}">
                <a16:creationId xmlns:a16="http://schemas.microsoft.com/office/drawing/2014/main" id="{702A304D-FEA4-FCB5-AEB6-25436E339512}"/>
              </a:ext>
            </a:extLst>
          </p:cNvPr>
          <p:cNvCxnSpPr>
            <a:stCxn id="53" idx="3"/>
            <a:endCxn id="52" idx="3"/>
          </p:cNvCxnSpPr>
          <p:nvPr/>
        </p:nvCxnSpPr>
        <p:spPr>
          <a:xfrm flipV="1">
            <a:off x="2087159" y="4339034"/>
            <a:ext cx="12700" cy="527736"/>
          </a:xfrm>
          <a:prstGeom prst="bentConnector3">
            <a:avLst>
              <a:gd name="adj1" fmla="val 833331"/>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0" name="Connector: Elbow 89">
            <a:extLst>
              <a:ext uri="{FF2B5EF4-FFF2-40B4-BE49-F238E27FC236}">
                <a16:creationId xmlns:a16="http://schemas.microsoft.com/office/drawing/2014/main" id="{BF5B19CF-3EDE-2C8D-9464-0916662B1130}"/>
              </a:ext>
            </a:extLst>
          </p:cNvPr>
          <p:cNvCxnSpPr>
            <a:stCxn id="50" idx="3"/>
            <a:endCxn id="51" idx="3"/>
          </p:cNvCxnSpPr>
          <p:nvPr/>
        </p:nvCxnSpPr>
        <p:spPr>
          <a:xfrm>
            <a:off x="2087159" y="3283562"/>
            <a:ext cx="12700" cy="527736"/>
          </a:xfrm>
          <a:prstGeom prst="bentConnector3">
            <a:avLst>
              <a:gd name="adj1" fmla="val 840000"/>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2" name="Connector: Elbow 91">
            <a:extLst>
              <a:ext uri="{FF2B5EF4-FFF2-40B4-BE49-F238E27FC236}">
                <a16:creationId xmlns:a16="http://schemas.microsoft.com/office/drawing/2014/main" id="{7ED5994D-80D0-5140-EBA8-B9D25A5ACE4E}"/>
              </a:ext>
            </a:extLst>
          </p:cNvPr>
          <p:cNvCxnSpPr>
            <a:stCxn id="51" idx="3"/>
            <a:endCxn id="52" idx="3"/>
          </p:cNvCxnSpPr>
          <p:nvPr/>
        </p:nvCxnSpPr>
        <p:spPr>
          <a:xfrm>
            <a:off x="2087159" y="3811298"/>
            <a:ext cx="12700" cy="527736"/>
          </a:xfrm>
          <a:prstGeom prst="bentConnector3">
            <a:avLst>
              <a:gd name="adj1" fmla="val 833331"/>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94" name="Rectangle 93">
            <a:extLst>
              <a:ext uri="{FF2B5EF4-FFF2-40B4-BE49-F238E27FC236}">
                <a16:creationId xmlns:a16="http://schemas.microsoft.com/office/drawing/2014/main" id="{D9F3C3A9-5E18-5262-AB74-5DA79FB46477}"/>
              </a:ext>
            </a:extLst>
          </p:cNvPr>
          <p:cNvSpPr/>
          <p:nvPr/>
        </p:nvSpPr>
        <p:spPr>
          <a:xfrm>
            <a:off x="2108798" y="3981759"/>
            <a:ext cx="81317" cy="18681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endParaRPr>
          </a:p>
        </p:txBody>
      </p:sp>
      <p:cxnSp>
        <p:nvCxnSpPr>
          <p:cNvPr id="95" name="Connector: Elbow 94">
            <a:extLst>
              <a:ext uri="{FF2B5EF4-FFF2-40B4-BE49-F238E27FC236}">
                <a16:creationId xmlns:a16="http://schemas.microsoft.com/office/drawing/2014/main" id="{2784E3A7-A005-C325-C94F-B16E24B0D0D1}"/>
              </a:ext>
            </a:extLst>
          </p:cNvPr>
          <p:cNvCxnSpPr>
            <a:stCxn id="94" idx="3"/>
            <a:endCxn id="59" idx="1"/>
          </p:cNvCxnSpPr>
          <p:nvPr/>
        </p:nvCxnSpPr>
        <p:spPr>
          <a:xfrm flipV="1">
            <a:off x="2190115" y="3649030"/>
            <a:ext cx="188687" cy="426136"/>
          </a:xfrm>
          <a:prstGeom prst="bentConnector3">
            <a:avLst>
              <a:gd name="adj1" fmla="val 3822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96" name="Connector: Elbow 95">
            <a:extLst>
              <a:ext uri="{FF2B5EF4-FFF2-40B4-BE49-F238E27FC236}">
                <a16:creationId xmlns:a16="http://schemas.microsoft.com/office/drawing/2014/main" id="{61336A35-FAC6-200A-E950-A95513526CF2}"/>
              </a:ext>
            </a:extLst>
          </p:cNvPr>
          <p:cNvCxnSpPr>
            <a:stCxn id="94" idx="3"/>
            <a:endCxn id="61" idx="1"/>
          </p:cNvCxnSpPr>
          <p:nvPr/>
        </p:nvCxnSpPr>
        <p:spPr>
          <a:xfrm>
            <a:off x="2190115" y="4075166"/>
            <a:ext cx="188687" cy="426136"/>
          </a:xfrm>
          <a:prstGeom prst="bentConnector3">
            <a:avLst>
              <a:gd name="adj1" fmla="val 3822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98" name="Connector: Elbow 97">
            <a:extLst>
              <a:ext uri="{FF2B5EF4-FFF2-40B4-BE49-F238E27FC236}">
                <a16:creationId xmlns:a16="http://schemas.microsoft.com/office/drawing/2014/main" id="{E53B28D5-D2B2-B12F-E8D2-9FF7BE356BB0}"/>
              </a:ext>
            </a:extLst>
          </p:cNvPr>
          <p:cNvCxnSpPr>
            <a:stCxn id="59" idx="3"/>
            <a:endCxn id="64" idx="1"/>
          </p:cNvCxnSpPr>
          <p:nvPr/>
        </p:nvCxnSpPr>
        <p:spPr>
          <a:xfrm>
            <a:off x="4018669" y="3649030"/>
            <a:ext cx="291643" cy="426136"/>
          </a:xfrm>
          <a:prstGeom prst="bentConnector3">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Connector: Elbow 99">
            <a:extLst>
              <a:ext uri="{FF2B5EF4-FFF2-40B4-BE49-F238E27FC236}">
                <a16:creationId xmlns:a16="http://schemas.microsoft.com/office/drawing/2014/main" id="{1797E84A-C093-4FFF-9ACB-1D2B81B1378D}"/>
              </a:ext>
            </a:extLst>
          </p:cNvPr>
          <p:cNvCxnSpPr>
            <a:stCxn id="59" idx="3"/>
            <a:endCxn id="63" idx="1"/>
          </p:cNvCxnSpPr>
          <p:nvPr/>
        </p:nvCxnSpPr>
        <p:spPr>
          <a:xfrm flipV="1">
            <a:off x="4018669" y="3374594"/>
            <a:ext cx="291643" cy="274436"/>
          </a:xfrm>
          <a:prstGeom prst="bentConnector3">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Connector: Elbow 101">
            <a:extLst>
              <a:ext uri="{FF2B5EF4-FFF2-40B4-BE49-F238E27FC236}">
                <a16:creationId xmlns:a16="http://schemas.microsoft.com/office/drawing/2014/main" id="{EDFF372D-A620-1073-B5DD-113C6D149F63}"/>
              </a:ext>
            </a:extLst>
          </p:cNvPr>
          <p:cNvCxnSpPr>
            <a:stCxn id="59" idx="3"/>
            <a:endCxn id="62" idx="1"/>
          </p:cNvCxnSpPr>
          <p:nvPr/>
        </p:nvCxnSpPr>
        <p:spPr>
          <a:xfrm flipV="1">
            <a:off x="4018669" y="2755826"/>
            <a:ext cx="291643" cy="893204"/>
          </a:xfrm>
          <a:prstGeom prst="bentConnector3">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2F92D33C-EA32-F4E3-7F8C-2274DEBC714A}"/>
              </a:ext>
            </a:extLst>
          </p:cNvPr>
          <p:cNvCxnSpPr>
            <a:stCxn id="62" idx="3"/>
            <a:endCxn id="65" idx="1"/>
          </p:cNvCxnSpPr>
          <p:nvPr/>
        </p:nvCxnSpPr>
        <p:spPr>
          <a:xfrm>
            <a:off x="5950179" y="2755826"/>
            <a:ext cx="291643" cy="0"/>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0A3A2FAC-AC54-4CB3-8840-C8B972C3AE39}"/>
              </a:ext>
            </a:extLst>
          </p:cNvPr>
          <p:cNvCxnSpPr>
            <a:stCxn id="63" idx="3"/>
            <a:endCxn id="67" idx="1"/>
          </p:cNvCxnSpPr>
          <p:nvPr/>
        </p:nvCxnSpPr>
        <p:spPr>
          <a:xfrm>
            <a:off x="5950179" y="3374594"/>
            <a:ext cx="291643" cy="0"/>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58DE1E50-2AE6-51C5-FF11-2CE72ACD8ECE}"/>
              </a:ext>
            </a:extLst>
          </p:cNvPr>
          <p:cNvCxnSpPr>
            <a:stCxn id="64" idx="3"/>
            <a:endCxn id="69" idx="1"/>
          </p:cNvCxnSpPr>
          <p:nvPr/>
        </p:nvCxnSpPr>
        <p:spPr>
          <a:xfrm>
            <a:off x="5950179" y="4075166"/>
            <a:ext cx="291643" cy="1"/>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C8B5B0F9-B5A2-4DE7-15A3-4D03049B0ACF}"/>
              </a:ext>
            </a:extLst>
          </p:cNvPr>
          <p:cNvCxnSpPr>
            <a:stCxn id="69" idx="2"/>
            <a:endCxn id="71" idx="0"/>
          </p:cNvCxnSpPr>
          <p:nvPr/>
        </p:nvCxnSpPr>
        <p:spPr>
          <a:xfrm>
            <a:off x="7061756" y="4298712"/>
            <a:ext cx="0" cy="174625"/>
          </a:xfrm>
          <a:prstGeom prst="straightConnector1">
            <a:avLst/>
          </a:prstGeom>
          <a:ln>
            <a:solidFill>
              <a:schemeClr val="accent2"/>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C5D46C27-194E-EE34-ECDC-3D177E65EC6D}"/>
              </a:ext>
            </a:extLst>
          </p:cNvPr>
          <p:cNvCxnSpPr>
            <a:stCxn id="65" idx="2"/>
            <a:endCxn id="67" idx="0"/>
          </p:cNvCxnSpPr>
          <p:nvPr/>
        </p:nvCxnSpPr>
        <p:spPr>
          <a:xfrm>
            <a:off x="7061756" y="2979371"/>
            <a:ext cx="0" cy="171677"/>
          </a:xfrm>
          <a:prstGeom prst="line">
            <a:avLst/>
          </a:prstGeom>
          <a:ln>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528D9D39-C472-21F3-05A1-7E720BA61485}"/>
              </a:ext>
            </a:extLst>
          </p:cNvPr>
          <p:cNvCxnSpPr>
            <a:stCxn id="67" idx="2"/>
            <a:endCxn id="69" idx="0"/>
          </p:cNvCxnSpPr>
          <p:nvPr/>
        </p:nvCxnSpPr>
        <p:spPr>
          <a:xfrm>
            <a:off x="7061756" y="3598139"/>
            <a:ext cx="0" cy="253482"/>
          </a:xfrm>
          <a:prstGeom prst="line">
            <a:avLst/>
          </a:prstGeom>
          <a:ln>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110" name="Title 118">
            <a:extLst>
              <a:ext uri="{FF2B5EF4-FFF2-40B4-BE49-F238E27FC236}">
                <a16:creationId xmlns:a16="http://schemas.microsoft.com/office/drawing/2014/main" id="{08C1D09F-1233-9E9B-4D2C-6F615F977864}"/>
              </a:ext>
            </a:extLst>
          </p:cNvPr>
          <p:cNvSpPr>
            <a:spLocks noGrp="1"/>
          </p:cNvSpPr>
          <p:nvPr>
            <p:ph type="title"/>
          </p:nvPr>
        </p:nvSpPr>
        <p:spPr>
          <a:xfrm>
            <a:off x="742950" y="202166"/>
            <a:ext cx="10753725" cy="1143000"/>
          </a:xfrm>
        </p:spPr>
        <p:txBody>
          <a:bodyPr/>
          <a:lstStyle/>
          <a:p>
            <a:r>
              <a:rPr lang="en-US"/>
              <a:t>Guidelines for Symptomatic HFrEF Management</a:t>
            </a:r>
          </a:p>
        </p:txBody>
      </p:sp>
      <p:pic>
        <p:nvPicPr>
          <p:cNvPr id="111" name="Content Placeholder 6">
            <a:extLst>
              <a:ext uri="{FF2B5EF4-FFF2-40B4-BE49-F238E27FC236}">
                <a16:creationId xmlns:a16="http://schemas.microsoft.com/office/drawing/2014/main" id="{1180B4BD-8035-37C1-CDA8-F3B49AF92851}"/>
              </a:ext>
            </a:extLst>
          </p:cNvPr>
          <p:cNvPicPr>
            <a:picLocks noGrp="1" noChangeAspect="1"/>
          </p:cNvPicPr>
          <p:nvPr>
            <p:ph idx="1"/>
          </p:nvPr>
        </p:nvPicPr>
        <p:blipFill>
          <a:blip r:embed="rId4"/>
          <a:stretch>
            <a:fillRect/>
          </a:stretch>
        </p:blipFill>
        <p:spPr>
          <a:xfrm>
            <a:off x="12839700" y="2174924"/>
            <a:ext cx="1998330" cy="1456549"/>
          </a:xfrm>
          <a:prstGeom prst="rect">
            <a:avLst/>
          </a:prstGeom>
        </p:spPr>
      </p:pic>
      <p:cxnSp>
        <p:nvCxnSpPr>
          <p:cNvPr id="113" name="Connector: Elbow 112">
            <a:extLst>
              <a:ext uri="{FF2B5EF4-FFF2-40B4-BE49-F238E27FC236}">
                <a16:creationId xmlns:a16="http://schemas.microsoft.com/office/drawing/2014/main" id="{00BBE9D4-9AD4-437F-737D-D1B3C89824E0}"/>
              </a:ext>
            </a:extLst>
          </p:cNvPr>
          <p:cNvCxnSpPr>
            <a:stCxn id="65" idx="3"/>
            <a:endCxn id="67" idx="3"/>
          </p:cNvCxnSpPr>
          <p:nvPr/>
        </p:nvCxnSpPr>
        <p:spPr>
          <a:xfrm>
            <a:off x="7881689" y="2755826"/>
            <a:ext cx="12700" cy="618768"/>
          </a:xfrm>
          <a:prstGeom prst="bentConnector3">
            <a:avLst>
              <a:gd name="adj1" fmla="val 750000"/>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5" name="Connector: Elbow 114">
            <a:extLst>
              <a:ext uri="{FF2B5EF4-FFF2-40B4-BE49-F238E27FC236}">
                <a16:creationId xmlns:a16="http://schemas.microsoft.com/office/drawing/2014/main" id="{DE0727D5-479E-9686-A7F9-E4E8DBD8D99D}"/>
              </a:ext>
            </a:extLst>
          </p:cNvPr>
          <p:cNvCxnSpPr>
            <a:stCxn id="67" idx="3"/>
            <a:endCxn id="69" idx="3"/>
          </p:cNvCxnSpPr>
          <p:nvPr/>
        </p:nvCxnSpPr>
        <p:spPr>
          <a:xfrm>
            <a:off x="7881689" y="3374594"/>
            <a:ext cx="12700" cy="700573"/>
          </a:xfrm>
          <a:prstGeom prst="bentConnector3">
            <a:avLst>
              <a:gd name="adj1" fmla="val 750000"/>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16" name="Rectangle 115">
            <a:extLst>
              <a:ext uri="{FF2B5EF4-FFF2-40B4-BE49-F238E27FC236}">
                <a16:creationId xmlns:a16="http://schemas.microsoft.com/office/drawing/2014/main" id="{6C537A54-17DA-591C-E25C-17A797F30855}"/>
              </a:ext>
            </a:extLst>
          </p:cNvPr>
          <p:cNvSpPr/>
          <p:nvPr/>
        </p:nvSpPr>
        <p:spPr>
          <a:xfrm>
            <a:off x="7893694" y="3631473"/>
            <a:ext cx="81317" cy="18681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endParaRPr>
          </a:p>
        </p:txBody>
      </p:sp>
      <p:cxnSp>
        <p:nvCxnSpPr>
          <p:cNvPr id="117" name="Connector: Elbow 116">
            <a:extLst>
              <a:ext uri="{FF2B5EF4-FFF2-40B4-BE49-F238E27FC236}">
                <a16:creationId xmlns:a16="http://schemas.microsoft.com/office/drawing/2014/main" id="{931F5453-DD92-789D-F779-FDBD82B33B4F}"/>
              </a:ext>
            </a:extLst>
          </p:cNvPr>
          <p:cNvCxnSpPr>
            <a:stCxn id="116" idx="3"/>
            <a:endCxn id="73" idx="1"/>
          </p:cNvCxnSpPr>
          <p:nvPr/>
        </p:nvCxnSpPr>
        <p:spPr>
          <a:xfrm flipV="1">
            <a:off x="7975011" y="3374594"/>
            <a:ext cx="198321" cy="350286"/>
          </a:xfrm>
          <a:prstGeom prst="bentConnector3">
            <a:avLst>
              <a:gd name="adj1" fmla="val 3399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18" name="Connector: Elbow 117">
            <a:extLst>
              <a:ext uri="{FF2B5EF4-FFF2-40B4-BE49-F238E27FC236}">
                <a16:creationId xmlns:a16="http://schemas.microsoft.com/office/drawing/2014/main" id="{A6EFBE0D-3885-607B-9D3F-69747096B274}"/>
              </a:ext>
            </a:extLst>
          </p:cNvPr>
          <p:cNvCxnSpPr>
            <a:stCxn id="116" idx="3"/>
            <a:endCxn id="75" idx="1"/>
          </p:cNvCxnSpPr>
          <p:nvPr/>
        </p:nvCxnSpPr>
        <p:spPr>
          <a:xfrm>
            <a:off x="7975011" y="3724880"/>
            <a:ext cx="198321" cy="350287"/>
          </a:xfrm>
          <a:prstGeom prst="bentConnector3">
            <a:avLst>
              <a:gd name="adj1" fmla="val 3399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Connector: Elbow 119">
            <a:extLst>
              <a:ext uri="{FF2B5EF4-FFF2-40B4-BE49-F238E27FC236}">
                <a16:creationId xmlns:a16="http://schemas.microsoft.com/office/drawing/2014/main" id="{5ADB3FA6-EBCD-D88B-2E63-D2961E771132}"/>
              </a:ext>
            </a:extLst>
          </p:cNvPr>
          <p:cNvCxnSpPr>
            <a:stCxn id="73" idx="3"/>
            <a:endCxn id="77" idx="1"/>
          </p:cNvCxnSpPr>
          <p:nvPr/>
        </p:nvCxnSpPr>
        <p:spPr>
          <a:xfrm flipV="1">
            <a:off x="9813199" y="2755826"/>
            <a:ext cx="291642" cy="618768"/>
          </a:xfrm>
          <a:prstGeom prst="bentConnector3">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Connector: Elbow 120">
            <a:extLst>
              <a:ext uri="{FF2B5EF4-FFF2-40B4-BE49-F238E27FC236}">
                <a16:creationId xmlns:a16="http://schemas.microsoft.com/office/drawing/2014/main" id="{CAFEAA90-0FC8-4B20-148E-23D42617A7F5}"/>
              </a:ext>
            </a:extLst>
          </p:cNvPr>
          <p:cNvCxnSpPr>
            <a:stCxn id="73" idx="3"/>
            <a:endCxn id="79" idx="1"/>
          </p:cNvCxnSpPr>
          <p:nvPr/>
        </p:nvCxnSpPr>
        <p:spPr>
          <a:xfrm flipV="1">
            <a:off x="9813199" y="3283562"/>
            <a:ext cx="291642" cy="91032"/>
          </a:xfrm>
          <a:prstGeom prst="bentConnector3">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Connector: Elbow 121">
            <a:extLst>
              <a:ext uri="{FF2B5EF4-FFF2-40B4-BE49-F238E27FC236}">
                <a16:creationId xmlns:a16="http://schemas.microsoft.com/office/drawing/2014/main" id="{83415CB4-E8B2-FC79-BE58-49F5C717F84A}"/>
              </a:ext>
            </a:extLst>
          </p:cNvPr>
          <p:cNvCxnSpPr>
            <a:stCxn id="73" idx="3"/>
            <a:endCxn id="81" idx="1"/>
          </p:cNvCxnSpPr>
          <p:nvPr/>
        </p:nvCxnSpPr>
        <p:spPr>
          <a:xfrm>
            <a:off x="9813199" y="3374594"/>
            <a:ext cx="291642" cy="436704"/>
          </a:xfrm>
          <a:prstGeom prst="bentConnector3">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Connector: Elbow 122">
            <a:extLst>
              <a:ext uri="{FF2B5EF4-FFF2-40B4-BE49-F238E27FC236}">
                <a16:creationId xmlns:a16="http://schemas.microsoft.com/office/drawing/2014/main" id="{91E985FB-AABB-920F-83BA-6C89B8706FC7}"/>
              </a:ext>
            </a:extLst>
          </p:cNvPr>
          <p:cNvCxnSpPr>
            <a:cxnSpLocks/>
            <a:stCxn id="73" idx="3"/>
            <a:endCxn id="83" idx="1"/>
          </p:cNvCxnSpPr>
          <p:nvPr/>
        </p:nvCxnSpPr>
        <p:spPr>
          <a:xfrm>
            <a:off x="9813199" y="3374594"/>
            <a:ext cx="291642" cy="1035205"/>
          </a:xfrm>
          <a:prstGeom prst="bentConnector3">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Straight Arrow Connector 123">
            <a:extLst>
              <a:ext uri="{FF2B5EF4-FFF2-40B4-BE49-F238E27FC236}">
                <a16:creationId xmlns:a16="http://schemas.microsoft.com/office/drawing/2014/main" id="{9E1CA9E7-ACCE-84C6-58B7-B4852AE300AA}"/>
              </a:ext>
            </a:extLst>
          </p:cNvPr>
          <p:cNvCxnSpPr>
            <a:stCxn id="61" idx="2"/>
          </p:cNvCxnSpPr>
          <p:nvPr/>
        </p:nvCxnSpPr>
        <p:spPr>
          <a:xfrm flipH="1">
            <a:off x="3198438" y="4724847"/>
            <a:ext cx="298" cy="949927"/>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Straight Arrow Connector 124">
            <a:extLst>
              <a:ext uri="{FF2B5EF4-FFF2-40B4-BE49-F238E27FC236}">
                <a16:creationId xmlns:a16="http://schemas.microsoft.com/office/drawing/2014/main" id="{0C05554A-CC96-E3AF-57D4-15278B5BDAFC}"/>
              </a:ext>
            </a:extLst>
          </p:cNvPr>
          <p:cNvCxnSpPr>
            <a:cxnSpLocks/>
            <a:stCxn id="75" idx="2"/>
          </p:cNvCxnSpPr>
          <p:nvPr/>
        </p:nvCxnSpPr>
        <p:spPr>
          <a:xfrm>
            <a:off x="8993266" y="4298712"/>
            <a:ext cx="0" cy="1374453"/>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1356805"/>
      </p:ext>
    </p:extLst>
  </p:cSld>
  <p:clrMapOvr>
    <a:masterClrMapping/>
  </p:clrMapOvr>
  <p:extLst>
    <p:ext uri="{6950BFC3-D8DA-4A85-94F7-54DA5524770B}">
      <p188:commentRel xmlns:p188="http://schemas.microsoft.com/office/powerpoint/2018/8/main" r:id="rId3"/>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75">
            <a:extLst>
              <a:ext uri="{FF2B5EF4-FFF2-40B4-BE49-F238E27FC236}">
                <a16:creationId xmlns:a16="http://schemas.microsoft.com/office/drawing/2014/main" id="{295E416F-024E-5C30-ACE1-26E81BBE2982}"/>
              </a:ext>
            </a:extLst>
          </p:cNvPr>
          <p:cNvGrpSpPr>
            <a:grpSpLocks/>
          </p:cNvGrpSpPr>
          <p:nvPr/>
        </p:nvGrpSpPr>
        <p:grpSpPr bwMode="auto">
          <a:xfrm>
            <a:off x="13025819" y="2196697"/>
            <a:ext cx="3489848" cy="2464605"/>
            <a:chOff x="2095415" y="1958975"/>
            <a:chExt cx="7281728" cy="4874520"/>
          </a:xfrm>
        </p:grpSpPr>
        <p:sp>
          <p:nvSpPr>
            <p:cNvPr id="7" name="Rectangle 15">
              <a:extLst>
                <a:ext uri="{FF2B5EF4-FFF2-40B4-BE49-F238E27FC236}">
                  <a16:creationId xmlns:a16="http://schemas.microsoft.com/office/drawing/2014/main" id="{1418DCEB-FCD9-0514-740C-9B2C43823967}"/>
                </a:ext>
              </a:extLst>
            </p:cNvPr>
            <p:cNvSpPr>
              <a:spLocks noChangeArrowheads="1"/>
            </p:cNvSpPr>
            <p:nvPr/>
          </p:nvSpPr>
          <p:spPr bwMode="auto">
            <a:xfrm>
              <a:off x="3552477" y="2890122"/>
              <a:ext cx="876708" cy="1064168"/>
            </a:xfrm>
            <a:prstGeom prst="rect">
              <a:avLst/>
            </a:prstGeom>
            <a:solidFill>
              <a:srgbClr val="4FC1E1"/>
            </a:solidFill>
            <a:ln w="9525">
              <a:noFill/>
              <a:miter lim="800000"/>
              <a:headEnd/>
              <a:tailEnd/>
            </a:ln>
          </p:spPr>
          <p:txBody>
            <a:bodyPr/>
            <a:lstStyle/>
            <a:p>
              <a:pPr>
                <a:defRPr/>
              </a:pPr>
              <a:endParaRPr lang="en-US" sz="3200" b="1" kern="0">
                <a:solidFill>
                  <a:srgbClr val="000000"/>
                </a:solidFill>
                <a:latin typeface="+mn-lt"/>
                <a:ea typeface="Arial"/>
                <a:cs typeface="Arial"/>
              </a:endParaRPr>
            </a:p>
          </p:txBody>
        </p:sp>
        <p:sp>
          <p:nvSpPr>
            <p:cNvPr id="10" name="Rectangle 18">
              <a:extLst>
                <a:ext uri="{FF2B5EF4-FFF2-40B4-BE49-F238E27FC236}">
                  <a16:creationId xmlns:a16="http://schemas.microsoft.com/office/drawing/2014/main" id="{9B20D191-0441-DDF8-109C-F76A968549D1}"/>
                </a:ext>
              </a:extLst>
            </p:cNvPr>
            <p:cNvSpPr>
              <a:spLocks noChangeArrowheads="1"/>
            </p:cNvSpPr>
            <p:nvPr/>
          </p:nvSpPr>
          <p:spPr bwMode="auto">
            <a:xfrm>
              <a:off x="3747075" y="3965575"/>
              <a:ext cx="4873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bIns="0"/>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algn="ctr">
                <a:spcBef>
                  <a:spcPct val="0"/>
                </a:spcBef>
                <a:buClrTx/>
                <a:buFontTx/>
                <a:buNone/>
              </a:pPr>
              <a:r>
                <a:rPr lang="en-US" altLang="en-US" sz="1600" b="1">
                  <a:solidFill>
                    <a:srgbClr val="000000"/>
                  </a:solidFill>
                  <a:latin typeface="+mn-lt"/>
                  <a:ea typeface="MS PGothic" panose="020B0600070205080204" pitchFamily="34" charset="-128"/>
                  <a:cs typeface="Arial" panose="020B0604020202020204" pitchFamily="34" charset="0"/>
                </a:rPr>
                <a:t>−23%</a:t>
              </a:r>
            </a:p>
          </p:txBody>
        </p:sp>
        <p:sp>
          <p:nvSpPr>
            <p:cNvPr id="11" name="Line 34">
              <a:extLst>
                <a:ext uri="{FF2B5EF4-FFF2-40B4-BE49-F238E27FC236}">
                  <a16:creationId xmlns:a16="http://schemas.microsoft.com/office/drawing/2014/main" id="{000B2B0F-D7E6-5BD1-97B0-0714812592B4}"/>
                </a:ext>
              </a:extLst>
            </p:cNvPr>
            <p:cNvSpPr>
              <a:spLocks noChangeShapeType="1"/>
            </p:cNvSpPr>
            <p:nvPr/>
          </p:nvSpPr>
          <p:spPr bwMode="auto">
            <a:xfrm flipV="1">
              <a:off x="2934275" y="2413000"/>
              <a:ext cx="1588" cy="327818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 name="Line 35">
              <a:extLst>
                <a:ext uri="{FF2B5EF4-FFF2-40B4-BE49-F238E27FC236}">
                  <a16:creationId xmlns:a16="http://schemas.microsoft.com/office/drawing/2014/main" id="{8577A141-CAC0-92EE-C68F-FB14CB25A0E3}"/>
                </a:ext>
              </a:extLst>
            </p:cNvPr>
            <p:cNvSpPr>
              <a:spLocks noChangeShapeType="1"/>
            </p:cNvSpPr>
            <p:nvPr/>
          </p:nvSpPr>
          <p:spPr bwMode="auto">
            <a:xfrm flipH="1">
              <a:off x="2848550" y="5691188"/>
              <a:ext cx="92075" cy="158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 name="Line 36">
              <a:extLst>
                <a:ext uri="{FF2B5EF4-FFF2-40B4-BE49-F238E27FC236}">
                  <a16:creationId xmlns:a16="http://schemas.microsoft.com/office/drawing/2014/main" id="{39187335-F1E2-6D41-35FE-F73ECAB8CC2A}"/>
                </a:ext>
              </a:extLst>
            </p:cNvPr>
            <p:cNvSpPr>
              <a:spLocks noChangeShapeType="1"/>
            </p:cNvSpPr>
            <p:nvPr/>
          </p:nvSpPr>
          <p:spPr bwMode="auto">
            <a:xfrm flipH="1">
              <a:off x="2848550" y="4754563"/>
              <a:ext cx="92075" cy="158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 name="Line 37">
              <a:extLst>
                <a:ext uri="{FF2B5EF4-FFF2-40B4-BE49-F238E27FC236}">
                  <a16:creationId xmlns:a16="http://schemas.microsoft.com/office/drawing/2014/main" id="{B0489C3E-963C-439B-C877-EFDE07DC749C}"/>
                </a:ext>
              </a:extLst>
            </p:cNvPr>
            <p:cNvSpPr>
              <a:spLocks noChangeShapeType="1"/>
            </p:cNvSpPr>
            <p:nvPr/>
          </p:nvSpPr>
          <p:spPr bwMode="auto">
            <a:xfrm flipH="1">
              <a:off x="2848550" y="3817938"/>
              <a:ext cx="92075" cy="158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 name="Line 38">
              <a:extLst>
                <a:ext uri="{FF2B5EF4-FFF2-40B4-BE49-F238E27FC236}">
                  <a16:creationId xmlns:a16="http://schemas.microsoft.com/office/drawing/2014/main" id="{7232ACF4-1A51-B744-A24C-E050244F6973}"/>
                </a:ext>
              </a:extLst>
            </p:cNvPr>
            <p:cNvSpPr>
              <a:spLocks noChangeShapeType="1"/>
            </p:cNvSpPr>
            <p:nvPr/>
          </p:nvSpPr>
          <p:spPr bwMode="auto">
            <a:xfrm flipH="1">
              <a:off x="2848550" y="2881313"/>
              <a:ext cx="92075" cy="158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 name="Line 39">
              <a:extLst>
                <a:ext uri="{FF2B5EF4-FFF2-40B4-BE49-F238E27FC236}">
                  <a16:creationId xmlns:a16="http://schemas.microsoft.com/office/drawing/2014/main" id="{83524550-0041-CBEB-F0BE-94BAA5A7B2A8}"/>
                </a:ext>
              </a:extLst>
            </p:cNvPr>
            <p:cNvSpPr>
              <a:spLocks noChangeShapeType="1"/>
            </p:cNvSpPr>
            <p:nvPr/>
          </p:nvSpPr>
          <p:spPr bwMode="auto">
            <a:xfrm flipH="1">
              <a:off x="2848550" y="2413000"/>
              <a:ext cx="92075" cy="158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4" name="Rectangle 40">
              <a:extLst>
                <a:ext uri="{FF2B5EF4-FFF2-40B4-BE49-F238E27FC236}">
                  <a16:creationId xmlns:a16="http://schemas.microsoft.com/office/drawing/2014/main" id="{7D15E10E-5CDD-9A74-F60B-CB29E410A0FE}"/>
                </a:ext>
              </a:extLst>
            </p:cNvPr>
            <p:cNvSpPr>
              <a:spLocks noChangeArrowheads="1"/>
            </p:cNvSpPr>
            <p:nvPr/>
          </p:nvSpPr>
          <p:spPr bwMode="auto">
            <a:xfrm>
              <a:off x="2281813" y="5572125"/>
              <a:ext cx="48736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algn="r">
                <a:spcBef>
                  <a:spcPct val="0"/>
                </a:spcBef>
                <a:buClrTx/>
                <a:buFontTx/>
                <a:buNone/>
              </a:pPr>
              <a:r>
                <a:rPr lang="en-US" altLang="en-US" sz="1600">
                  <a:solidFill>
                    <a:srgbClr val="000000"/>
                  </a:solidFill>
                  <a:latin typeface="+mn-lt"/>
                  <a:ea typeface="MS PGothic" panose="020B0600070205080204" pitchFamily="34" charset="-128"/>
                  <a:cs typeface="Arial" panose="020B0604020202020204" pitchFamily="34" charset="0"/>
                </a:rPr>
                <a:t>-60</a:t>
              </a:r>
            </a:p>
          </p:txBody>
        </p:sp>
        <p:sp>
          <p:nvSpPr>
            <p:cNvPr id="55" name="Rectangle 41">
              <a:extLst>
                <a:ext uri="{FF2B5EF4-FFF2-40B4-BE49-F238E27FC236}">
                  <a16:creationId xmlns:a16="http://schemas.microsoft.com/office/drawing/2014/main" id="{0334F09C-8B18-44AA-57ED-55D6D969DB9F}"/>
                </a:ext>
              </a:extLst>
            </p:cNvPr>
            <p:cNvSpPr>
              <a:spLocks noChangeArrowheads="1"/>
            </p:cNvSpPr>
            <p:nvPr/>
          </p:nvSpPr>
          <p:spPr bwMode="auto">
            <a:xfrm>
              <a:off x="2281813" y="4633913"/>
              <a:ext cx="48736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algn="r">
                <a:spcBef>
                  <a:spcPct val="0"/>
                </a:spcBef>
                <a:buClrTx/>
                <a:buFontTx/>
                <a:buNone/>
              </a:pPr>
              <a:r>
                <a:rPr lang="en-US" altLang="en-US" sz="1600">
                  <a:solidFill>
                    <a:srgbClr val="000000"/>
                  </a:solidFill>
                  <a:latin typeface="+mn-lt"/>
                  <a:ea typeface="MS PGothic" panose="020B0600070205080204" pitchFamily="34" charset="-128"/>
                  <a:cs typeface="Arial" panose="020B0604020202020204" pitchFamily="34" charset="0"/>
                </a:rPr>
                <a:t>-40</a:t>
              </a:r>
            </a:p>
          </p:txBody>
        </p:sp>
        <p:sp>
          <p:nvSpPr>
            <p:cNvPr id="56" name="Rectangle 42">
              <a:extLst>
                <a:ext uri="{FF2B5EF4-FFF2-40B4-BE49-F238E27FC236}">
                  <a16:creationId xmlns:a16="http://schemas.microsoft.com/office/drawing/2014/main" id="{BB71B3B7-8BEA-9E61-1E43-C210E6CC6A92}"/>
                </a:ext>
              </a:extLst>
            </p:cNvPr>
            <p:cNvSpPr>
              <a:spLocks noChangeArrowheads="1"/>
            </p:cNvSpPr>
            <p:nvPr/>
          </p:nvSpPr>
          <p:spPr bwMode="auto">
            <a:xfrm>
              <a:off x="2281813" y="3694113"/>
              <a:ext cx="48736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algn="r">
                <a:spcBef>
                  <a:spcPct val="0"/>
                </a:spcBef>
                <a:buClrTx/>
                <a:buFontTx/>
                <a:buNone/>
              </a:pPr>
              <a:r>
                <a:rPr lang="en-US" altLang="en-US" sz="1600">
                  <a:solidFill>
                    <a:srgbClr val="000000"/>
                  </a:solidFill>
                  <a:latin typeface="+mn-lt"/>
                  <a:ea typeface="MS PGothic" panose="020B0600070205080204" pitchFamily="34" charset="-128"/>
                  <a:cs typeface="Arial" panose="020B0604020202020204" pitchFamily="34" charset="0"/>
                </a:rPr>
                <a:t>-20</a:t>
              </a:r>
            </a:p>
          </p:txBody>
        </p:sp>
        <p:sp>
          <p:nvSpPr>
            <p:cNvPr id="57" name="Rectangle 43">
              <a:extLst>
                <a:ext uri="{FF2B5EF4-FFF2-40B4-BE49-F238E27FC236}">
                  <a16:creationId xmlns:a16="http://schemas.microsoft.com/office/drawing/2014/main" id="{C90EFDDD-1322-FE5A-55B7-C4616DCE2F3B}"/>
                </a:ext>
              </a:extLst>
            </p:cNvPr>
            <p:cNvSpPr>
              <a:spLocks noChangeArrowheads="1"/>
            </p:cNvSpPr>
            <p:nvPr/>
          </p:nvSpPr>
          <p:spPr bwMode="auto">
            <a:xfrm>
              <a:off x="2281813" y="2755900"/>
              <a:ext cx="48736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algn="r">
                <a:spcBef>
                  <a:spcPct val="0"/>
                </a:spcBef>
                <a:buClrTx/>
                <a:buFontTx/>
                <a:buNone/>
              </a:pPr>
              <a:r>
                <a:rPr lang="en-US" altLang="en-US" sz="1600">
                  <a:solidFill>
                    <a:srgbClr val="000000"/>
                  </a:solidFill>
                  <a:latin typeface="+mn-lt"/>
                  <a:ea typeface="MS PGothic" panose="020B0600070205080204" pitchFamily="34" charset="-128"/>
                  <a:cs typeface="Arial" panose="020B0604020202020204" pitchFamily="34" charset="0"/>
                </a:rPr>
                <a:t>0</a:t>
              </a:r>
            </a:p>
          </p:txBody>
        </p:sp>
        <p:sp>
          <p:nvSpPr>
            <p:cNvPr id="58" name="Rectangle 44">
              <a:extLst>
                <a:ext uri="{FF2B5EF4-FFF2-40B4-BE49-F238E27FC236}">
                  <a16:creationId xmlns:a16="http://schemas.microsoft.com/office/drawing/2014/main" id="{3D3CAFE0-8A58-B91F-78FC-B25D7508773D}"/>
                </a:ext>
              </a:extLst>
            </p:cNvPr>
            <p:cNvSpPr>
              <a:spLocks noChangeArrowheads="1"/>
            </p:cNvSpPr>
            <p:nvPr/>
          </p:nvSpPr>
          <p:spPr bwMode="auto">
            <a:xfrm>
              <a:off x="2461200" y="2286000"/>
              <a:ext cx="3079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algn="r">
                <a:spcBef>
                  <a:spcPct val="0"/>
                </a:spcBef>
                <a:buClrTx/>
                <a:buFontTx/>
                <a:buNone/>
              </a:pPr>
              <a:r>
                <a:rPr lang="en-US" altLang="en-US" sz="1600">
                  <a:solidFill>
                    <a:srgbClr val="000000"/>
                  </a:solidFill>
                  <a:latin typeface="+mn-lt"/>
                  <a:ea typeface="MS PGothic" panose="020B0600070205080204" pitchFamily="34" charset="-128"/>
                  <a:cs typeface="Arial" panose="020B0604020202020204" pitchFamily="34" charset="0"/>
                </a:rPr>
                <a:t>10</a:t>
              </a:r>
            </a:p>
          </p:txBody>
        </p:sp>
        <p:sp>
          <p:nvSpPr>
            <p:cNvPr id="59" name="Text Box 52">
              <a:extLst>
                <a:ext uri="{FF2B5EF4-FFF2-40B4-BE49-F238E27FC236}">
                  <a16:creationId xmlns:a16="http://schemas.microsoft.com/office/drawing/2014/main" id="{191728FD-C74A-B174-8D2E-D4875E69E960}"/>
                </a:ext>
              </a:extLst>
            </p:cNvPr>
            <p:cNvSpPr txBox="1">
              <a:spLocks noChangeArrowheads="1"/>
            </p:cNvSpPr>
            <p:nvPr/>
          </p:nvSpPr>
          <p:spPr bwMode="auto">
            <a:xfrm rot="16200000">
              <a:off x="632534" y="3856613"/>
              <a:ext cx="3284537"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algn="ctr" eaLnBrk="1" hangingPunct="1">
                <a:spcBef>
                  <a:spcPct val="0"/>
                </a:spcBef>
                <a:buClrTx/>
                <a:buFontTx/>
                <a:buNone/>
              </a:pPr>
              <a:r>
                <a:rPr lang="en-US" altLang="en-US" sz="1800" b="1">
                  <a:solidFill>
                    <a:srgbClr val="000000"/>
                  </a:solidFill>
                  <a:latin typeface="+mn-lt"/>
                  <a:ea typeface="MS PGothic" panose="020B0600070205080204" pitchFamily="34" charset="-128"/>
                  <a:cs typeface="Arial" panose="020B0604020202020204" pitchFamily="34" charset="0"/>
                </a:rPr>
                <a:t>Risk of Mortality (%)</a:t>
              </a:r>
            </a:p>
          </p:txBody>
        </p:sp>
        <p:sp>
          <p:nvSpPr>
            <p:cNvPr id="60" name="Text Box 53">
              <a:extLst>
                <a:ext uri="{FF2B5EF4-FFF2-40B4-BE49-F238E27FC236}">
                  <a16:creationId xmlns:a16="http://schemas.microsoft.com/office/drawing/2014/main" id="{DF97BFC0-098E-FDE2-A3A5-E61EC9536F7C}"/>
                </a:ext>
              </a:extLst>
            </p:cNvPr>
            <p:cNvSpPr txBox="1">
              <a:spLocks noChangeArrowheads="1"/>
            </p:cNvSpPr>
            <p:nvPr/>
          </p:nvSpPr>
          <p:spPr bwMode="auto">
            <a:xfrm>
              <a:off x="3121600" y="1958975"/>
              <a:ext cx="1746250"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algn="ctr" eaLnBrk="1" hangingPunct="1">
                <a:spcBef>
                  <a:spcPct val="0"/>
                </a:spcBef>
                <a:buClrTx/>
                <a:buFontTx/>
                <a:buNone/>
              </a:pPr>
              <a:r>
                <a:rPr lang="en-US" altLang="en-US" sz="1800" b="1">
                  <a:solidFill>
                    <a:srgbClr val="000000"/>
                  </a:solidFill>
                  <a:latin typeface="+mn-lt"/>
                  <a:ea typeface="MS PGothic" panose="020B0600070205080204" pitchFamily="34" charset="-128"/>
                  <a:cs typeface="Arial" panose="020B0604020202020204" pitchFamily="34" charset="0"/>
                </a:rPr>
                <a:t>Total Mortality</a:t>
              </a:r>
            </a:p>
          </p:txBody>
        </p:sp>
        <p:sp>
          <p:nvSpPr>
            <p:cNvPr id="61" name="Text Box 54">
              <a:extLst>
                <a:ext uri="{FF2B5EF4-FFF2-40B4-BE49-F238E27FC236}">
                  <a16:creationId xmlns:a16="http://schemas.microsoft.com/office/drawing/2014/main" id="{A1E18272-7220-1482-B047-0A6E95F8033D}"/>
                </a:ext>
              </a:extLst>
            </p:cNvPr>
            <p:cNvSpPr txBox="1">
              <a:spLocks noChangeArrowheads="1"/>
            </p:cNvSpPr>
            <p:nvPr/>
          </p:nvSpPr>
          <p:spPr bwMode="auto">
            <a:xfrm>
              <a:off x="5240913" y="1958975"/>
              <a:ext cx="1746250"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algn="ctr" eaLnBrk="1" hangingPunct="1">
                <a:spcBef>
                  <a:spcPct val="0"/>
                </a:spcBef>
                <a:buClrTx/>
                <a:buFontTx/>
                <a:buNone/>
              </a:pPr>
              <a:r>
                <a:rPr lang="en-US" altLang="en-US" sz="1800" b="1">
                  <a:solidFill>
                    <a:srgbClr val="000000"/>
                  </a:solidFill>
                  <a:latin typeface="+mn-lt"/>
                  <a:ea typeface="MS PGothic" panose="020B0600070205080204" pitchFamily="34" charset="-128"/>
                  <a:cs typeface="Arial" panose="020B0604020202020204" pitchFamily="34" charset="0"/>
                </a:rPr>
                <a:t>Death or Hospitalization</a:t>
              </a:r>
            </a:p>
          </p:txBody>
        </p:sp>
        <p:sp>
          <p:nvSpPr>
            <p:cNvPr id="62" name="Text Box 55">
              <a:extLst>
                <a:ext uri="{FF2B5EF4-FFF2-40B4-BE49-F238E27FC236}">
                  <a16:creationId xmlns:a16="http://schemas.microsoft.com/office/drawing/2014/main" id="{77A16A45-35A3-A59C-4B14-B7E32B12096D}"/>
                </a:ext>
              </a:extLst>
            </p:cNvPr>
            <p:cNvSpPr txBox="1">
              <a:spLocks noChangeArrowheads="1"/>
            </p:cNvSpPr>
            <p:nvPr/>
          </p:nvSpPr>
          <p:spPr bwMode="auto">
            <a:xfrm>
              <a:off x="7360225" y="1958975"/>
              <a:ext cx="1746250"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algn="ctr" eaLnBrk="1" hangingPunct="1">
                <a:spcBef>
                  <a:spcPct val="0"/>
                </a:spcBef>
                <a:buClrTx/>
                <a:buFontTx/>
                <a:buNone/>
              </a:pPr>
              <a:r>
                <a:rPr lang="en-US" altLang="en-US" sz="1800" b="1">
                  <a:solidFill>
                    <a:srgbClr val="000000"/>
                  </a:solidFill>
                  <a:latin typeface="+mn-lt"/>
                  <a:ea typeface="MS PGothic" panose="020B0600070205080204" pitchFamily="34" charset="-128"/>
                  <a:cs typeface="Arial" panose="020B0604020202020204" pitchFamily="34" charset="0"/>
                </a:rPr>
                <a:t>CHF Hospitalization</a:t>
              </a:r>
            </a:p>
          </p:txBody>
        </p:sp>
        <p:sp>
          <p:nvSpPr>
            <p:cNvPr id="63" name="Line 58">
              <a:extLst>
                <a:ext uri="{FF2B5EF4-FFF2-40B4-BE49-F238E27FC236}">
                  <a16:creationId xmlns:a16="http://schemas.microsoft.com/office/drawing/2014/main" id="{12FE2EB1-E8EA-3033-3C50-E4D1CAD2094C}"/>
                </a:ext>
              </a:extLst>
            </p:cNvPr>
            <p:cNvSpPr>
              <a:spLocks noChangeShapeType="1"/>
            </p:cNvSpPr>
            <p:nvPr/>
          </p:nvSpPr>
          <p:spPr bwMode="auto">
            <a:xfrm>
              <a:off x="2884206" y="2414131"/>
              <a:ext cx="6418584" cy="0"/>
            </a:xfrm>
            <a:prstGeom prst="line">
              <a:avLst/>
            </a:prstGeom>
            <a:noFill/>
            <a:ln w="19050">
              <a:solidFill>
                <a:sysClr val="windowText" lastClr="000000"/>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400" b="1" kern="0">
                <a:solidFill>
                  <a:srgbClr val="FFCC00"/>
                </a:solidFill>
                <a:latin typeface="Times" panose="02020603050405020304" pitchFamily="18" charset="0"/>
                <a:ea typeface="MS PGothic" panose="020B0600070205080204" pitchFamily="34" charset="-128"/>
              </a:endParaRPr>
            </a:p>
          </p:txBody>
        </p:sp>
        <p:sp>
          <p:nvSpPr>
            <p:cNvPr id="64" name="Line 34">
              <a:extLst>
                <a:ext uri="{FF2B5EF4-FFF2-40B4-BE49-F238E27FC236}">
                  <a16:creationId xmlns:a16="http://schemas.microsoft.com/office/drawing/2014/main" id="{2C191507-7746-2AA6-E4D7-8462076DD590}"/>
                </a:ext>
              </a:extLst>
            </p:cNvPr>
            <p:cNvSpPr>
              <a:spLocks noChangeShapeType="1"/>
            </p:cNvSpPr>
            <p:nvPr/>
          </p:nvSpPr>
          <p:spPr bwMode="auto">
            <a:xfrm flipV="1">
              <a:off x="5045650" y="2320925"/>
              <a:ext cx="1588" cy="9048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 name="Line 34">
              <a:extLst>
                <a:ext uri="{FF2B5EF4-FFF2-40B4-BE49-F238E27FC236}">
                  <a16:creationId xmlns:a16="http://schemas.microsoft.com/office/drawing/2014/main" id="{20E6D0B7-8294-1FF1-CF0E-EC4BE166D878}"/>
                </a:ext>
              </a:extLst>
            </p:cNvPr>
            <p:cNvSpPr>
              <a:spLocks noChangeShapeType="1"/>
            </p:cNvSpPr>
            <p:nvPr/>
          </p:nvSpPr>
          <p:spPr bwMode="auto">
            <a:xfrm flipV="1">
              <a:off x="7161788" y="2320925"/>
              <a:ext cx="1587" cy="9048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 name="Line 34">
              <a:extLst>
                <a:ext uri="{FF2B5EF4-FFF2-40B4-BE49-F238E27FC236}">
                  <a16:creationId xmlns:a16="http://schemas.microsoft.com/office/drawing/2014/main" id="{7C995DD5-A197-BCA7-590A-87CE1BA818B5}"/>
                </a:ext>
              </a:extLst>
            </p:cNvPr>
            <p:cNvSpPr>
              <a:spLocks noChangeShapeType="1"/>
            </p:cNvSpPr>
            <p:nvPr/>
          </p:nvSpPr>
          <p:spPr bwMode="auto">
            <a:xfrm flipV="1">
              <a:off x="9292213" y="2320925"/>
              <a:ext cx="1587" cy="9048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 name="Line 34">
              <a:extLst>
                <a:ext uri="{FF2B5EF4-FFF2-40B4-BE49-F238E27FC236}">
                  <a16:creationId xmlns:a16="http://schemas.microsoft.com/office/drawing/2014/main" id="{F9723B40-8146-F129-C4E0-703D8602F37E}"/>
                </a:ext>
              </a:extLst>
            </p:cNvPr>
            <p:cNvSpPr>
              <a:spLocks noChangeShapeType="1"/>
            </p:cNvSpPr>
            <p:nvPr/>
          </p:nvSpPr>
          <p:spPr bwMode="auto">
            <a:xfrm flipV="1">
              <a:off x="2934275" y="2320925"/>
              <a:ext cx="1588" cy="9048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 name="Line 35">
              <a:extLst>
                <a:ext uri="{FF2B5EF4-FFF2-40B4-BE49-F238E27FC236}">
                  <a16:creationId xmlns:a16="http://schemas.microsoft.com/office/drawing/2014/main" id="{EDABAC9D-F0CC-10BC-BB58-9623394D5274}"/>
                </a:ext>
              </a:extLst>
            </p:cNvPr>
            <p:cNvSpPr>
              <a:spLocks noChangeShapeType="1"/>
            </p:cNvSpPr>
            <p:nvPr/>
          </p:nvSpPr>
          <p:spPr bwMode="auto">
            <a:xfrm flipH="1">
              <a:off x="2848550" y="5222875"/>
              <a:ext cx="92075" cy="158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 name="Line 36">
              <a:extLst>
                <a:ext uri="{FF2B5EF4-FFF2-40B4-BE49-F238E27FC236}">
                  <a16:creationId xmlns:a16="http://schemas.microsoft.com/office/drawing/2014/main" id="{C663FF15-1538-2A14-FECA-5A37A2430EFE}"/>
                </a:ext>
              </a:extLst>
            </p:cNvPr>
            <p:cNvSpPr>
              <a:spLocks noChangeShapeType="1"/>
            </p:cNvSpPr>
            <p:nvPr/>
          </p:nvSpPr>
          <p:spPr bwMode="auto">
            <a:xfrm flipH="1">
              <a:off x="2848550" y="4286250"/>
              <a:ext cx="92075" cy="158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 name="Line 37">
              <a:extLst>
                <a:ext uri="{FF2B5EF4-FFF2-40B4-BE49-F238E27FC236}">
                  <a16:creationId xmlns:a16="http://schemas.microsoft.com/office/drawing/2014/main" id="{D1124F2C-6D5F-47F1-5158-B158D7C7479E}"/>
                </a:ext>
              </a:extLst>
            </p:cNvPr>
            <p:cNvSpPr>
              <a:spLocks noChangeShapeType="1"/>
            </p:cNvSpPr>
            <p:nvPr/>
          </p:nvSpPr>
          <p:spPr bwMode="auto">
            <a:xfrm flipH="1">
              <a:off x="2848550" y="3349625"/>
              <a:ext cx="92075" cy="158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 name="Rectangle 40">
              <a:extLst>
                <a:ext uri="{FF2B5EF4-FFF2-40B4-BE49-F238E27FC236}">
                  <a16:creationId xmlns:a16="http://schemas.microsoft.com/office/drawing/2014/main" id="{C5367C26-10FE-CB17-49DE-2DC79D3A9C4D}"/>
                </a:ext>
              </a:extLst>
            </p:cNvPr>
            <p:cNvSpPr>
              <a:spLocks noChangeArrowheads="1"/>
            </p:cNvSpPr>
            <p:nvPr/>
          </p:nvSpPr>
          <p:spPr bwMode="auto">
            <a:xfrm>
              <a:off x="2281813" y="5102225"/>
              <a:ext cx="48736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algn="r">
                <a:spcBef>
                  <a:spcPct val="0"/>
                </a:spcBef>
                <a:buClrTx/>
                <a:buFontTx/>
                <a:buNone/>
              </a:pPr>
              <a:r>
                <a:rPr lang="en-US" altLang="en-US" sz="1600">
                  <a:solidFill>
                    <a:srgbClr val="000000"/>
                  </a:solidFill>
                  <a:latin typeface="+mn-lt"/>
                  <a:ea typeface="MS PGothic" panose="020B0600070205080204" pitchFamily="34" charset="-128"/>
                  <a:cs typeface="Arial" panose="020B0604020202020204" pitchFamily="34" charset="0"/>
                </a:rPr>
                <a:t>-50</a:t>
              </a:r>
            </a:p>
          </p:txBody>
        </p:sp>
        <p:sp>
          <p:nvSpPr>
            <p:cNvPr id="74" name="Rectangle 41">
              <a:extLst>
                <a:ext uri="{FF2B5EF4-FFF2-40B4-BE49-F238E27FC236}">
                  <a16:creationId xmlns:a16="http://schemas.microsoft.com/office/drawing/2014/main" id="{3F045483-BBC0-9940-66EC-39A87202859F}"/>
                </a:ext>
              </a:extLst>
            </p:cNvPr>
            <p:cNvSpPr>
              <a:spLocks noChangeArrowheads="1"/>
            </p:cNvSpPr>
            <p:nvPr/>
          </p:nvSpPr>
          <p:spPr bwMode="auto">
            <a:xfrm>
              <a:off x="2281813" y="4164013"/>
              <a:ext cx="48736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algn="r">
                <a:spcBef>
                  <a:spcPct val="0"/>
                </a:spcBef>
                <a:buClrTx/>
                <a:buFontTx/>
                <a:buNone/>
              </a:pPr>
              <a:r>
                <a:rPr lang="en-US" altLang="en-US" sz="1600">
                  <a:solidFill>
                    <a:srgbClr val="000000"/>
                  </a:solidFill>
                  <a:latin typeface="+mn-lt"/>
                  <a:ea typeface="MS PGothic" panose="020B0600070205080204" pitchFamily="34" charset="-128"/>
                  <a:cs typeface="Arial" panose="020B0604020202020204" pitchFamily="34" charset="0"/>
                </a:rPr>
                <a:t>-30</a:t>
              </a:r>
            </a:p>
          </p:txBody>
        </p:sp>
        <p:sp>
          <p:nvSpPr>
            <p:cNvPr id="75" name="Rectangle 42">
              <a:extLst>
                <a:ext uri="{FF2B5EF4-FFF2-40B4-BE49-F238E27FC236}">
                  <a16:creationId xmlns:a16="http://schemas.microsoft.com/office/drawing/2014/main" id="{6235FEFF-736C-1C21-9AC9-4AA301336E2A}"/>
                </a:ext>
              </a:extLst>
            </p:cNvPr>
            <p:cNvSpPr>
              <a:spLocks noChangeArrowheads="1"/>
            </p:cNvSpPr>
            <p:nvPr/>
          </p:nvSpPr>
          <p:spPr bwMode="auto">
            <a:xfrm>
              <a:off x="2281813" y="3225800"/>
              <a:ext cx="48736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algn="r">
                <a:spcBef>
                  <a:spcPct val="0"/>
                </a:spcBef>
                <a:buClrTx/>
                <a:buFontTx/>
                <a:buNone/>
              </a:pPr>
              <a:r>
                <a:rPr lang="en-US" altLang="en-US" sz="1600">
                  <a:solidFill>
                    <a:srgbClr val="000000"/>
                  </a:solidFill>
                  <a:latin typeface="+mn-lt"/>
                  <a:ea typeface="MS PGothic" panose="020B0600070205080204" pitchFamily="34" charset="-128"/>
                  <a:cs typeface="Arial" panose="020B0604020202020204" pitchFamily="34" charset="0"/>
                </a:rPr>
                <a:t>-10</a:t>
              </a:r>
            </a:p>
          </p:txBody>
        </p:sp>
        <p:sp>
          <p:nvSpPr>
            <p:cNvPr id="76" name="Text Box 40">
              <a:extLst>
                <a:ext uri="{FF2B5EF4-FFF2-40B4-BE49-F238E27FC236}">
                  <a16:creationId xmlns:a16="http://schemas.microsoft.com/office/drawing/2014/main" id="{53F0CA52-677E-4D9E-DAC6-28DD05F1F1AB}"/>
                </a:ext>
              </a:extLst>
            </p:cNvPr>
            <p:cNvSpPr txBox="1">
              <a:spLocks noChangeArrowheads="1"/>
            </p:cNvSpPr>
            <p:nvPr/>
          </p:nvSpPr>
          <p:spPr bwMode="auto">
            <a:xfrm>
              <a:off x="3154971" y="4251370"/>
              <a:ext cx="1673106" cy="578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bIns="137160" anchor="b">
              <a:spAutoFit/>
            </a:bodyPr>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algn="ctr" eaLnBrk="1" hangingPunct="1">
                <a:spcBef>
                  <a:spcPct val="0"/>
                </a:spcBef>
                <a:buClrTx/>
                <a:buFontTx/>
                <a:buNone/>
              </a:pPr>
              <a:r>
                <a:rPr lang="sv-SE" altLang="en-US" sz="1400">
                  <a:solidFill>
                    <a:srgbClr val="000000"/>
                  </a:solidFill>
                  <a:latin typeface="+mn-lt"/>
                  <a:ea typeface="MS PGothic" panose="020B0600070205080204" pitchFamily="34" charset="-128"/>
                  <a:cs typeface="Arial" panose="020B0604020202020204" pitchFamily="34" charset="0"/>
                </a:rPr>
                <a:t>OR 0.77 (0.67–0.88),</a:t>
              </a:r>
            </a:p>
            <a:p>
              <a:pPr algn="ctr" eaLnBrk="1" hangingPunct="1">
                <a:spcBef>
                  <a:spcPct val="0"/>
                </a:spcBef>
                <a:buClrTx/>
                <a:buFontTx/>
                <a:buNone/>
              </a:pPr>
              <a:r>
                <a:rPr lang="sv-SE" altLang="en-US" sz="1400" i="1">
                  <a:solidFill>
                    <a:srgbClr val="000000"/>
                  </a:solidFill>
                  <a:latin typeface="+mn-lt"/>
                  <a:ea typeface="MS PGothic" panose="020B0600070205080204" pitchFamily="34" charset="-128"/>
                  <a:cs typeface="Arial" panose="020B0604020202020204" pitchFamily="34" charset="0"/>
                </a:rPr>
                <a:t>p</a:t>
              </a:r>
              <a:r>
                <a:rPr lang="sv-SE" altLang="en-US" sz="1400">
                  <a:solidFill>
                    <a:srgbClr val="000000"/>
                  </a:solidFill>
                  <a:latin typeface="+mn-lt"/>
                  <a:ea typeface="MS PGothic" panose="020B0600070205080204" pitchFamily="34" charset="-128"/>
                  <a:cs typeface="Arial" panose="020B0604020202020204" pitchFamily="34" charset="0"/>
                </a:rPr>
                <a:t>&lt;0.001</a:t>
              </a:r>
            </a:p>
          </p:txBody>
        </p:sp>
        <p:sp>
          <p:nvSpPr>
            <p:cNvPr id="77" name="Rectangle 15">
              <a:extLst>
                <a:ext uri="{FF2B5EF4-FFF2-40B4-BE49-F238E27FC236}">
                  <a16:creationId xmlns:a16="http://schemas.microsoft.com/office/drawing/2014/main" id="{080E9778-8665-E29A-3C3B-A18087602337}"/>
                </a:ext>
              </a:extLst>
            </p:cNvPr>
            <p:cNvSpPr>
              <a:spLocks noChangeArrowheads="1"/>
            </p:cNvSpPr>
            <p:nvPr/>
          </p:nvSpPr>
          <p:spPr bwMode="auto">
            <a:xfrm>
              <a:off x="5665486" y="2890122"/>
              <a:ext cx="876708" cy="1620293"/>
            </a:xfrm>
            <a:prstGeom prst="rect">
              <a:avLst/>
            </a:prstGeom>
            <a:solidFill>
              <a:srgbClr val="E04822"/>
            </a:solidFill>
            <a:ln w="9525">
              <a:noFill/>
              <a:miter lim="800000"/>
              <a:headEnd/>
              <a:tailEnd/>
            </a:ln>
          </p:spPr>
          <p:txBody>
            <a:bodyPr/>
            <a:lstStyle/>
            <a:p>
              <a:pPr>
                <a:defRPr/>
              </a:pPr>
              <a:endParaRPr lang="en-US" sz="3200" b="1" kern="0">
                <a:solidFill>
                  <a:srgbClr val="000000"/>
                </a:solidFill>
                <a:latin typeface="+mn-lt"/>
                <a:ea typeface="Arial"/>
                <a:cs typeface="Arial"/>
              </a:endParaRPr>
            </a:p>
          </p:txBody>
        </p:sp>
        <p:sp>
          <p:nvSpPr>
            <p:cNvPr id="78" name="Rectangle 18">
              <a:extLst>
                <a:ext uri="{FF2B5EF4-FFF2-40B4-BE49-F238E27FC236}">
                  <a16:creationId xmlns:a16="http://schemas.microsoft.com/office/drawing/2014/main" id="{4FA3A647-E1E7-48D3-C2C3-411BC78CC7BB}"/>
                </a:ext>
              </a:extLst>
            </p:cNvPr>
            <p:cNvSpPr>
              <a:spLocks noChangeArrowheads="1"/>
            </p:cNvSpPr>
            <p:nvPr/>
          </p:nvSpPr>
          <p:spPr bwMode="auto">
            <a:xfrm>
              <a:off x="5860038" y="4521200"/>
              <a:ext cx="48736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bIns="0"/>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algn="ctr">
                <a:spcBef>
                  <a:spcPct val="0"/>
                </a:spcBef>
                <a:buClrTx/>
                <a:buFontTx/>
                <a:buNone/>
              </a:pPr>
              <a:r>
                <a:rPr lang="en-US" altLang="en-US" sz="1600" b="1">
                  <a:solidFill>
                    <a:srgbClr val="000000"/>
                  </a:solidFill>
                  <a:latin typeface="+mn-lt"/>
                  <a:ea typeface="MS PGothic" panose="020B0600070205080204" pitchFamily="34" charset="-128"/>
                  <a:cs typeface="Arial" panose="020B0604020202020204" pitchFamily="34" charset="0"/>
                </a:rPr>
                <a:t>−35%</a:t>
              </a:r>
            </a:p>
          </p:txBody>
        </p:sp>
        <p:sp>
          <p:nvSpPr>
            <p:cNvPr id="79" name="Rectangle 15">
              <a:extLst>
                <a:ext uri="{FF2B5EF4-FFF2-40B4-BE49-F238E27FC236}">
                  <a16:creationId xmlns:a16="http://schemas.microsoft.com/office/drawing/2014/main" id="{0651E7AC-55BC-A42D-4358-3AF183840408}"/>
                </a:ext>
              </a:extLst>
            </p:cNvPr>
            <p:cNvSpPr>
              <a:spLocks noChangeArrowheads="1"/>
            </p:cNvSpPr>
            <p:nvPr/>
          </p:nvSpPr>
          <p:spPr bwMode="auto">
            <a:xfrm>
              <a:off x="7789633" y="2890122"/>
              <a:ext cx="876707" cy="1435986"/>
            </a:xfrm>
            <a:prstGeom prst="rect">
              <a:avLst/>
            </a:prstGeom>
            <a:solidFill>
              <a:srgbClr val="FF9900"/>
            </a:solidFill>
            <a:ln w="9525">
              <a:noFill/>
              <a:miter lim="800000"/>
              <a:headEnd/>
              <a:tailEnd/>
            </a:ln>
          </p:spPr>
          <p:txBody>
            <a:bodyPr/>
            <a:lstStyle/>
            <a:p>
              <a:pPr>
                <a:defRPr/>
              </a:pPr>
              <a:endParaRPr lang="en-US" sz="3200" b="1" kern="0">
                <a:solidFill>
                  <a:srgbClr val="000000"/>
                </a:solidFill>
                <a:latin typeface="+mn-lt"/>
                <a:ea typeface="Arial"/>
                <a:cs typeface="Arial"/>
              </a:endParaRPr>
            </a:p>
          </p:txBody>
        </p:sp>
        <p:sp>
          <p:nvSpPr>
            <p:cNvPr id="80" name="Rectangle 18">
              <a:extLst>
                <a:ext uri="{FF2B5EF4-FFF2-40B4-BE49-F238E27FC236}">
                  <a16:creationId xmlns:a16="http://schemas.microsoft.com/office/drawing/2014/main" id="{F071819A-906B-2D21-5431-A8CCBC55EE32}"/>
                </a:ext>
              </a:extLst>
            </p:cNvPr>
            <p:cNvSpPr>
              <a:spLocks noChangeArrowheads="1"/>
            </p:cNvSpPr>
            <p:nvPr/>
          </p:nvSpPr>
          <p:spPr bwMode="auto">
            <a:xfrm>
              <a:off x="7984113" y="4337050"/>
              <a:ext cx="48736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bIns="0"/>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algn="ctr">
                <a:spcBef>
                  <a:spcPct val="0"/>
                </a:spcBef>
                <a:buClrTx/>
                <a:buFontTx/>
                <a:buNone/>
              </a:pPr>
              <a:r>
                <a:rPr lang="en-US" altLang="en-US" sz="1600" b="1">
                  <a:solidFill>
                    <a:srgbClr val="000000"/>
                  </a:solidFill>
                  <a:latin typeface="+mn-lt"/>
                  <a:ea typeface="MS PGothic" panose="020B0600070205080204" pitchFamily="34" charset="-128"/>
                  <a:cs typeface="Arial" panose="020B0604020202020204" pitchFamily="34" charset="0"/>
                </a:rPr>
                <a:t>−31%</a:t>
              </a:r>
            </a:p>
          </p:txBody>
        </p:sp>
        <p:sp>
          <p:nvSpPr>
            <p:cNvPr id="81" name="Line 58">
              <a:extLst>
                <a:ext uri="{FF2B5EF4-FFF2-40B4-BE49-F238E27FC236}">
                  <a16:creationId xmlns:a16="http://schemas.microsoft.com/office/drawing/2014/main" id="{96C49022-67B9-4259-4BC5-A904FDC2BA5A}"/>
                </a:ext>
              </a:extLst>
            </p:cNvPr>
            <p:cNvSpPr>
              <a:spLocks noChangeShapeType="1"/>
            </p:cNvSpPr>
            <p:nvPr/>
          </p:nvSpPr>
          <p:spPr bwMode="auto">
            <a:xfrm>
              <a:off x="2884206" y="2882109"/>
              <a:ext cx="6418584" cy="0"/>
            </a:xfrm>
            <a:prstGeom prst="line">
              <a:avLst/>
            </a:prstGeom>
            <a:noFill/>
            <a:ln w="19050">
              <a:solidFill>
                <a:sysClr val="windowText" lastClr="000000"/>
              </a:solidFill>
              <a:prstDash val="dash"/>
              <a:round/>
              <a:headEnd/>
              <a:tailEnd/>
            </a:ln>
            <a:extLst>
              <a:ext uri="{909E8E84-426E-40DD-AFC4-6F175D3DCCD1}">
                <a14:hiddenFill xmlns:a14="http://schemas.microsoft.com/office/drawing/2010/main">
                  <a:noFill/>
                </a14:hiddenFill>
              </a:ext>
            </a:extLst>
          </p:spPr>
          <p:txBody>
            <a:bodyPr wrap="none" anchor="ctr"/>
            <a:lstStyle/>
            <a:p>
              <a:pPr>
                <a:defRPr/>
              </a:pPr>
              <a:endParaRPr lang="en-US" sz="1400" b="1" kern="0">
                <a:solidFill>
                  <a:srgbClr val="FFCC00"/>
                </a:solidFill>
                <a:latin typeface="Times" panose="02020603050405020304" pitchFamily="18" charset="0"/>
                <a:ea typeface="MS PGothic" panose="020B0600070205080204" pitchFamily="34" charset="-128"/>
              </a:endParaRPr>
            </a:p>
          </p:txBody>
        </p:sp>
        <p:sp>
          <p:nvSpPr>
            <p:cNvPr id="82" name="Text Box 40">
              <a:extLst>
                <a:ext uri="{FF2B5EF4-FFF2-40B4-BE49-F238E27FC236}">
                  <a16:creationId xmlns:a16="http://schemas.microsoft.com/office/drawing/2014/main" id="{11225204-9470-0CD5-7116-A991B6EB4662}"/>
                </a:ext>
              </a:extLst>
            </p:cNvPr>
            <p:cNvSpPr txBox="1">
              <a:spLocks noChangeArrowheads="1"/>
            </p:cNvSpPr>
            <p:nvPr/>
          </p:nvSpPr>
          <p:spPr bwMode="auto">
            <a:xfrm>
              <a:off x="4964687" y="6254497"/>
              <a:ext cx="2298700" cy="578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bIns="137160" anchor="b">
              <a:spAutoFit/>
            </a:bodyPr>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algn="ctr" eaLnBrk="1" hangingPunct="1">
                <a:spcBef>
                  <a:spcPct val="0"/>
                </a:spcBef>
                <a:buClrTx/>
                <a:buFontTx/>
                <a:buNone/>
              </a:pPr>
              <a:r>
                <a:rPr lang="en-US" altLang="en-US" sz="1400">
                  <a:solidFill>
                    <a:srgbClr val="000000"/>
                  </a:solidFill>
                  <a:latin typeface="+mn-lt"/>
                  <a:ea typeface="MS PGothic" panose="020B0600070205080204" pitchFamily="34" charset="-128"/>
                  <a:cs typeface="Arial" panose="020B0604020202020204" pitchFamily="34" charset="0"/>
                </a:rPr>
                <a:t>OR, 0.65 (0.57–0.74), </a:t>
              </a:r>
            </a:p>
            <a:p>
              <a:pPr algn="ctr" eaLnBrk="1" hangingPunct="1">
                <a:spcBef>
                  <a:spcPct val="0"/>
                </a:spcBef>
                <a:buClrTx/>
                <a:buFontTx/>
                <a:buNone/>
              </a:pPr>
              <a:r>
                <a:rPr lang="sv-SE" altLang="en-US" sz="1400" i="1">
                  <a:solidFill>
                    <a:srgbClr val="000000"/>
                  </a:solidFill>
                  <a:latin typeface="+mn-lt"/>
                  <a:ea typeface="MS PGothic" panose="020B0600070205080204" pitchFamily="34" charset="-128"/>
                  <a:cs typeface="Arial" panose="020B0604020202020204" pitchFamily="34" charset="0"/>
                </a:rPr>
                <a:t>p</a:t>
              </a:r>
              <a:r>
                <a:rPr lang="sv-SE" altLang="en-US" sz="1400">
                  <a:solidFill>
                    <a:srgbClr val="000000"/>
                  </a:solidFill>
                  <a:latin typeface="+mn-lt"/>
                  <a:ea typeface="MS PGothic" panose="020B0600070205080204" pitchFamily="34" charset="-128"/>
                  <a:cs typeface="Arial" panose="020B0604020202020204" pitchFamily="34" charset="0"/>
                </a:rPr>
                <a:t>&lt;0.001</a:t>
              </a:r>
            </a:p>
          </p:txBody>
        </p:sp>
        <p:sp>
          <p:nvSpPr>
            <p:cNvPr id="83" name="Text Box 40">
              <a:extLst>
                <a:ext uri="{FF2B5EF4-FFF2-40B4-BE49-F238E27FC236}">
                  <a16:creationId xmlns:a16="http://schemas.microsoft.com/office/drawing/2014/main" id="{3C564F46-F244-123E-B0EB-BEA546D1B71C}"/>
                </a:ext>
              </a:extLst>
            </p:cNvPr>
            <p:cNvSpPr txBox="1">
              <a:spLocks noChangeArrowheads="1"/>
            </p:cNvSpPr>
            <p:nvPr/>
          </p:nvSpPr>
          <p:spPr bwMode="auto">
            <a:xfrm>
              <a:off x="7078443" y="4626192"/>
              <a:ext cx="2298700" cy="578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bIns="137160" anchor="b">
              <a:spAutoFit/>
            </a:bodyPr>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algn="ctr" eaLnBrk="1" hangingPunct="1">
                <a:spcBef>
                  <a:spcPct val="0"/>
                </a:spcBef>
                <a:buClrTx/>
                <a:buFontTx/>
                <a:buNone/>
              </a:pPr>
              <a:r>
                <a:rPr lang="en-US" altLang="en-US" sz="1400">
                  <a:solidFill>
                    <a:srgbClr val="000000"/>
                  </a:solidFill>
                  <a:latin typeface="+mn-lt"/>
                  <a:ea typeface="MS PGothic" panose="020B0600070205080204" pitchFamily="34" charset="-128"/>
                  <a:cs typeface="Arial" panose="020B0604020202020204" pitchFamily="34" charset="0"/>
                </a:rPr>
                <a:t>OR, 0.69 (0.58–0.83), </a:t>
              </a:r>
            </a:p>
            <a:p>
              <a:pPr algn="ctr" eaLnBrk="1" hangingPunct="1">
                <a:spcBef>
                  <a:spcPct val="0"/>
                </a:spcBef>
                <a:buClrTx/>
                <a:buFontTx/>
                <a:buNone/>
              </a:pPr>
              <a:r>
                <a:rPr lang="sv-SE" altLang="en-US" sz="1400" i="1">
                  <a:solidFill>
                    <a:srgbClr val="000000"/>
                  </a:solidFill>
                  <a:latin typeface="+mn-lt"/>
                  <a:ea typeface="MS PGothic" panose="020B0600070205080204" pitchFamily="34" charset="-128"/>
                  <a:cs typeface="Arial" panose="020B0604020202020204" pitchFamily="34" charset="0"/>
                </a:rPr>
                <a:t>p</a:t>
              </a:r>
              <a:r>
                <a:rPr lang="sv-SE" altLang="en-US" sz="1400">
                  <a:solidFill>
                    <a:srgbClr val="000000"/>
                  </a:solidFill>
                  <a:latin typeface="+mn-lt"/>
                  <a:ea typeface="MS PGothic" panose="020B0600070205080204" pitchFamily="34" charset="-128"/>
                  <a:cs typeface="Arial" panose="020B0604020202020204" pitchFamily="34" charset="0"/>
                </a:rPr>
                <a:t>&lt;0.001</a:t>
              </a:r>
            </a:p>
          </p:txBody>
        </p:sp>
      </p:grpSp>
      <p:sp>
        <p:nvSpPr>
          <p:cNvPr id="84" name="Title 4">
            <a:extLst>
              <a:ext uri="{FF2B5EF4-FFF2-40B4-BE49-F238E27FC236}">
                <a16:creationId xmlns:a16="http://schemas.microsoft.com/office/drawing/2014/main" id="{1F8E0585-B3B9-7558-CDCC-C85879034A35}"/>
              </a:ext>
            </a:extLst>
          </p:cNvPr>
          <p:cNvSpPr>
            <a:spLocks noGrp="1"/>
          </p:cNvSpPr>
          <p:nvPr>
            <p:ph type="title"/>
          </p:nvPr>
        </p:nvSpPr>
        <p:spPr>
          <a:xfrm>
            <a:off x="847253" y="208232"/>
            <a:ext cx="10515600" cy="1140734"/>
          </a:xfrm>
        </p:spPr>
        <p:txBody>
          <a:bodyPr/>
          <a:lstStyle/>
          <a:p>
            <a:r>
              <a:rPr lang="en-US"/>
              <a:t>Evidence to Support an ACE Inhibitor in HFrEF</a:t>
            </a:r>
          </a:p>
        </p:txBody>
      </p:sp>
      <p:sp>
        <p:nvSpPr>
          <p:cNvPr id="85" name="Text Placeholder 12">
            <a:extLst>
              <a:ext uri="{FF2B5EF4-FFF2-40B4-BE49-F238E27FC236}">
                <a16:creationId xmlns:a16="http://schemas.microsoft.com/office/drawing/2014/main" id="{E9A84A8E-C21B-6B05-74C9-C733879E7EB3}"/>
              </a:ext>
            </a:extLst>
          </p:cNvPr>
          <p:cNvSpPr txBox="1">
            <a:spLocks/>
          </p:cNvSpPr>
          <p:nvPr/>
        </p:nvSpPr>
        <p:spPr>
          <a:xfrm>
            <a:off x="838200" y="1647730"/>
            <a:ext cx="10525125" cy="407349"/>
          </a:xfrm>
          <a:prstGeom prst="rect">
            <a:avLst/>
          </a:prstGeom>
        </p:spPr>
        <p:txBody>
          <a:bodyPr vert="horz" lIns="91440" tIns="45720" rIns="91440" bIns="45720" rtlCol="0">
            <a:noAutofit/>
          </a:bodyPr>
          <a:lstStyle>
            <a:lvl1pPr marL="0" indent="0" algn="ctr" defTabSz="914400" rtl="0" eaLnBrk="1" latinLnBrk="0" hangingPunct="1">
              <a:lnSpc>
                <a:spcPct val="100000"/>
              </a:lnSpc>
              <a:spcBef>
                <a:spcPts val="1000"/>
              </a:spcBef>
              <a:spcAft>
                <a:spcPts val="0"/>
              </a:spcAft>
              <a:buClr>
                <a:schemeClr val="accent2"/>
              </a:buClr>
              <a:buFont typeface="Arial" panose="020B0604020202020204" pitchFamily="34" charset="0"/>
              <a:buNone/>
              <a:defRPr lang="en-US" sz="2400" kern="1200" dirty="0">
                <a:solidFill>
                  <a:schemeClr val="accent2"/>
                </a:solidFill>
                <a:latin typeface="+mj-lt"/>
                <a:ea typeface="+mj-ea"/>
                <a:cs typeface="+mj-cs"/>
              </a:defRPr>
            </a:lvl1pPr>
            <a:lvl2pPr marL="685800" indent="-228600" algn="l" defTabSz="914400" rtl="0" eaLnBrk="1" latinLnBrk="0" hangingPunct="1">
              <a:lnSpc>
                <a:spcPct val="100000"/>
              </a:lnSpc>
              <a:spcBef>
                <a:spcPts val="500"/>
              </a:spcBef>
              <a:spcAft>
                <a:spcPts val="0"/>
              </a:spcAft>
              <a:buClr>
                <a:schemeClr val="accent2"/>
              </a:buClr>
              <a:buFont typeface="Arial" panose="020B0604020202020204" pitchFamily="34" charset="0"/>
              <a:buChar char="•"/>
              <a:defRPr lang="en-US" sz="2000" kern="1200" dirty="0">
                <a:solidFill>
                  <a:schemeClr val="tx2"/>
                </a:solidFill>
                <a:latin typeface="+mn-lt"/>
                <a:ea typeface="+mn-ea"/>
                <a:cs typeface="+mn-cs"/>
              </a:defRPr>
            </a:lvl2pPr>
            <a:lvl3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141413"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a:solidFill>
                  <a:schemeClr val="accent4"/>
                </a:solidFill>
              </a:rPr>
              <a:t>Analysis of 32 trials of ACE inhibitors in patients with symptomatic heart failure </a:t>
            </a:r>
            <a:br>
              <a:rPr lang="en-US" sz="2200">
                <a:solidFill>
                  <a:schemeClr val="accent4"/>
                </a:solidFill>
              </a:rPr>
            </a:br>
            <a:r>
              <a:rPr lang="en-US" sz="2200">
                <a:solidFill>
                  <a:schemeClr val="accent4"/>
                </a:solidFill>
              </a:rPr>
              <a:t>(ACE inhibitor n=3,870; placebo n=3,235)</a:t>
            </a:r>
          </a:p>
          <a:p>
            <a:endParaRPr lang="en-US" sz="2200">
              <a:solidFill>
                <a:schemeClr val="accent4"/>
              </a:solidFill>
            </a:endParaRPr>
          </a:p>
        </p:txBody>
      </p:sp>
      <p:sp>
        <p:nvSpPr>
          <p:cNvPr id="86" name="Text Placeholder 47">
            <a:extLst>
              <a:ext uri="{FF2B5EF4-FFF2-40B4-BE49-F238E27FC236}">
                <a16:creationId xmlns:a16="http://schemas.microsoft.com/office/drawing/2014/main" id="{7946C71C-19B6-1CAC-7151-34D9ED63BD58}"/>
              </a:ext>
            </a:extLst>
          </p:cNvPr>
          <p:cNvSpPr txBox="1">
            <a:spLocks/>
          </p:cNvSpPr>
          <p:nvPr/>
        </p:nvSpPr>
        <p:spPr>
          <a:xfrm>
            <a:off x="1524000" y="6355533"/>
            <a:ext cx="9839325" cy="502467"/>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Clr>
                <a:schemeClr val="accent2"/>
              </a:buClr>
              <a:buFont typeface="Arial" panose="020B0604020202020204" pitchFamily="34" charset="0"/>
              <a:buNone/>
              <a:defRPr lang="en-US" sz="1200" kern="1200" dirty="0">
                <a:solidFill>
                  <a:schemeClr val="tx2"/>
                </a:solidFill>
                <a:latin typeface="+mn-lt"/>
                <a:ea typeface="+mn-ea"/>
                <a:cs typeface="+mn-cs"/>
              </a:defRPr>
            </a:lvl1pPr>
            <a:lvl2pPr marL="685800" indent="-228600" algn="l" defTabSz="914400" rtl="0" eaLnBrk="1" latinLnBrk="0" hangingPunct="1">
              <a:lnSpc>
                <a:spcPct val="100000"/>
              </a:lnSpc>
              <a:spcBef>
                <a:spcPts val="500"/>
              </a:spcBef>
              <a:spcAft>
                <a:spcPts val="0"/>
              </a:spcAft>
              <a:buClr>
                <a:schemeClr val="accent2"/>
              </a:buClr>
              <a:buFont typeface="Arial" panose="020B0604020202020204" pitchFamily="34" charset="0"/>
              <a:buChar char="•"/>
              <a:defRPr lang="en-US" sz="2000" kern="1200" dirty="0">
                <a:solidFill>
                  <a:schemeClr val="tx2"/>
                </a:solidFill>
                <a:latin typeface="+mn-lt"/>
                <a:ea typeface="+mn-ea"/>
                <a:cs typeface="+mn-cs"/>
              </a:defRPr>
            </a:lvl2pPr>
            <a:lvl3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141413"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altLang="en-US"/>
              <a:t>Adapted from Garg R et al. </a:t>
            </a:r>
            <a:r>
              <a:rPr lang="da-DK" altLang="en-US" i="1"/>
              <a:t>JAMA</a:t>
            </a:r>
            <a:r>
              <a:rPr lang="da-DK" altLang="en-US"/>
              <a:t>. 1995;273(18):1450-1456.</a:t>
            </a:r>
            <a:endParaRPr lang="da-DK"/>
          </a:p>
        </p:txBody>
      </p:sp>
      <p:graphicFrame>
        <p:nvGraphicFramePr>
          <p:cNvPr id="87" name="Chart 86">
            <a:extLst>
              <a:ext uri="{FF2B5EF4-FFF2-40B4-BE49-F238E27FC236}">
                <a16:creationId xmlns:a16="http://schemas.microsoft.com/office/drawing/2014/main" id="{1ACFA359-48F9-6E30-C248-840516DD57C0}"/>
              </a:ext>
            </a:extLst>
          </p:cNvPr>
          <p:cNvGraphicFramePr/>
          <p:nvPr>
            <p:extLst>
              <p:ext uri="{D42A27DB-BD31-4B8C-83A1-F6EECF244321}">
                <p14:modId xmlns:p14="http://schemas.microsoft.com/office/powerpoint/2010/main" val="1402239767"/>
              </p:ext>
            </p:extLst>
          </p:nvPr>
        </p:nvGraphicFramePr>
        <p:xfrm>
          <a:off x="1389461" y="2457449"/>
          <a:ext cx="9382107" cy="3680884"/>
        </p:xfrm>
        <a:graphic>
          <a:graphicData uri="http://schemas.openxmlformats.org/drawingml/2006/chart">
            <c:chart xmlns:c="http://schemas.openxmlformats.org/drawingml/2006/chart" xmlns:r="http://schemas.openxmlformats.org/officeDocument/2006/relationships" r:id="rId3"/>
          </a:graphicData>
        </a:graphic>
      </p:graphicFrame>
      <p:sp>
        <p:nvSpPr>
          <p:cNvPr id="88" name="TextBox 87">
            <a:extLst>
              <a:ext uri="{FF2B5EF4-FFF2-40B4-BE49-F238E27FC236}">
                <a16:creationId xmlns:a16="http://schemas.microsoft.com/office/drawing/2014/main" id="{753BDEDE-8AFF-3217-DB6A-62FC3D2F84D2}"/>
              </a:ext>
            </a:extLst>
          </p:cNvPr>
          <p:cNvSpPr txBox="1"/>
          <p:nvPr/>
        </p:nvSpPr>
        <p:spPr>
          <a:xfrm>
            <a:off x="2938862" y="3446876"/>
            <a:ext cx="1351705" cy="1308050"/>
          </a:xfrm>
          <a:prstGeom prst="rect">
            <a:avLst/>
          </a:prstGeom>
          <a:noFill/>
        </p:spPr>
        <p:txBody>
          <a:bodyPr wrap="square" rtlCol="0">
            <a:spAutoFit/>
          </a:bodyPr>
          <a:lstStyle/>
          <a:p>
            <a:pPr algn="ctr">
              <a:spcAft>
                <a:spcPts val="600"/>
              </a:spcAft>
            </a:pPr>
            <a:r>
              <a:rPr lang="en-US" sz="2000">
                <a:solidFill>
                  <a:schemeClr val="bg1"/>
                </a:solidFill>
                <a:latin typeface="+mj-lt"/>
              </a:rPr>
              <a:t>-23%</a:t>
            </a:r>
          </a:p>
          <a:p>
            <a:pPr algn="ctr"/>
            <a:r>
              <a:rPr lang="en-US">
                <a:solidFill>
                  <a:schemeClr val="bg1"/>
                </a:solidFill>
              </a:rPr>
              <a:t>OR, 0.77 (0.67-0.88);</a:t>
            </a:r>
          </a:p>
          <a:p>
            <a:pPr algn="ctr"/>
            <a:r>
              <a:rPr lang="en-US" i="1">
                <a:solidFill>
                  <a:schemeClr val="bg1"/>
                </a:solidFill>
              </a:rPr>
              <a:t>P</a:t>
            </a:r>
            <a:r>
              <a:rPr lang="en-US">
                <a:solidFill>
                  <a:schemeClr val="bg1"/>
                </a:solidFill>
              </a:rPr>
              <a:t>&lt;0.001</a:t>
            </a:r>
          </a:p>
        </p:txBody>
      </p:sp>
      <p:sp>
        <p:nvSpPr>
          <p:cNvPr id="89" name="TextBox 88">
            <a:extLst>
              <a:ext uri="{FF2B5EF4-FFF2-40B4-BE49-F238E27FC236}">
                <a16:creationId xmlns:a16="http://schemas.microsoft.com/office/drawing/2014/main" id="{8D5460D2-2D70-BDA7-FE16-8DD56B072E7B}"/>
              </a:ext>
            </a:extLst>
          </p:cNvPr>
          <p:cNvSpPr txBox="1"/>
          <p:nvPr/>
        </p:nvSpPr>
        <p:spPr>
          <a:xfrm>
            <a:off x="4666592" y="3446876"/>
            <a:ext cx="1351705" cy="1308050"/>
          </a:xfrm>
          <a:prstGeom prst="rect">
            <a:avLst/>
          </a:prstGeom>
          <a:noFill/>
        </p:spPr>
        <p:txBody>
          <a:bodyPr wrap="square" rtlCol="0">
            <a:spAutoFit/>
          </a:bodyPr>
          <a:lstStyle/>
          <a:p>
            <a:pPr algn="ctr">
              <a:spcAft>
                <a:spcPts val="600"/>
              </a:spcAft>
            </a:pPr>
            <a:r>
              <a:rPr lang="en-US" sz="2000">
                <a:solidFill>
                  <a:schemeClr val="bg1"/>
                </a:solidFill>
                <a:latin typeface="+mj-lt"/>
              </a:rPr>
              <a:t>-35%</a:t>
            </a:r>
          </a:p>
          <a:p>
            <a:pPr algn="ctr"/>
            <a:r>
              <a:rPr lang="en-US">
                <a:solidFill>
                  <a:schemeClr val="bg1"/>
                </a:solidFill>
              </a:rPr>
              <a:t>OR, 0.65 (0.57-0.74); </a:t>
            </a:r>
          </a:p>
          <a:p>
            <a:pPr algn="ctr"/>
            <a:r>
              <a:rPr lang="en-US" i="1">
                <a:solidFill>
                  <a:schemeClr val="bg1"/>
                </a:solidFill>
              </a:rPr>
              <a:t>P</a:t>
            </a:r>
            <a:r>
              <a:rPr lang="en-US">
                <a:solidFill>
                  <a:schemeClr val="bg1"/>
                </a:solidFill>
              </a:rPr>
              <a:t>&lt;0.001</a:t>
            </a:r>
          </a:p>
        </p:txBody>
      </p:sp>
      <p:sp>
        <p:nvSpPr>
          <p:cNvPr id="90" name="TextBox 89">
            <a:extLst>
              <a:ext uri="{FF2B5EF4-FFF2-40B4-BE49-F238E27FC236}">
                <a16:creationId xmlns:a16="http://schemas.microsoft.com/office/drawing/2014/main" id="{3666FB43-5C46-000B-D8C8-5E4930C82255}"/>
              </a:ext>
            </a:extLst>
          </p:cNvPr>
          <p:cNvSpPr txBox="1"/>
          <p:nvPr/>
        </p:nvSpPr>
        <p:spPr>
          <a:xfrm>
            <a:off x="6386539" y="3446876"/>
            <a:ext cx="1351705" cy="1308050"/>
          </a:xfrm>
          <a:prstGeom prst="rect">
            <a:avLst/>
          </a:prstGeom>
          <a:noFill/>
        </p:spPr>
        <p:txBody>
          <a:bodyPr wrap="square" rtlCol="0">
            <a:spAutoFit/>
          </a:bodyPr>
          <a:lstStyle/>
          <a:p>
            <a:pPr algn="ctr">
              <a:spcAft>
                <a:spcPts val="600"/>
              </a:spcAft>
            </a:pPr>
            <a:r>
              <a:rPr lang="en-US" sz="2000">
                <a:solidFill>
                  <a:schemeClr val="bg1"/>
                </a:solidFill>
                <a:latin typeface="+mj-lt"/>
              </a:rPr>
              <a:t>-31%</a:t>
            </a:r>
          </a:p>
          <a:p>
            <a:pPr algn="ctr"/>
            <a:r>
              <a:rPr lang="en-US">
                <a:solidFill>
                  <a:schemeClr val="bg1"/>
                </a:solidFill>
              </a:rPr>
              <a:t>OR, 0.69 (0.58-0.83), </a:t>
            </a:r>
          </a:p>
          <a:p>
            <a:pPr algn="ctr"/>
            <a:r>
              <a:rPr lang="en-US" i="1">
                <a:solidFill>
                  <a:schemeClr val="bg1"/>
                </a:solidFill>
              </a:rPr>
              <a:t>P</a:t>
            </a:r>
            <a:r>
              <a:rPr lang="en-US">
                <a:solidFill>
                  <a:schemeClr val="bg1"/>
                </a:solidFill>
              </a:rPr>
              <a:t>&lt;0.001</a:t>
            </a:r>
          </a:p>
        </p:txBody>
      </p:sp>
    </p:spTree>
    <p:extLst>
      <p:ext uri="{BB962C8B-B14F-4D97-AF65-F5344CB8AC3E}">
        <p14:creationId xmlns:p14="http://schemas.microsoft.com/office/powerpoint/2010/main" val="834048010"/>
      </p:ext>
    </p:extLst>
  </p:cSld>
  <p:clrMapOvr>
    <a:masterClrMapping/>
  </p:clrMapOvr>
  <p:extLst>
    <p:ext uri="{6950BFC3-D8DA-4A85-94F7-54DA5524770B}">
      <p188:commentRel xmlns:p188="http://schemas.microsoft.com/office/powerpoint/2018/8/main" r:id="rId2"/>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1970E0F7-3EBA-8E41-45C1-8732D6B161EB}"/>
              </a:ext>
            </a:extLst>
          </p:cNvPr>
          <p:cNvGrpSpPr/>
          <p:nvPr/>
        </p:nvGrpSpPr>
        <p:grpSpPr>
          <a:xfrm>
            <a:off x="1528021" y="2783240"/>
            <a:ext cx="8401655" cy="3654044"/>
            <a:chOff x="2265635" y="2735617"/>
            <a:chExt cx="7133174" cy="3887710"/>
          </a:xfrm>
        </p:grpSpPr>
        <p:grpSp>
          <p:nvGrpSpPr>
            <p:cNvPr id="28" name="Group 27">
              <a:extLst>
                <a:ext uri="{FF2B5EF4-FFF2-40B4-BE49-F238E27FC236}">
                  <a16:creationId xmlns:a16="http://schemas.microsoft.com/office/drawing/2014/main" id="{0FBA40EB-5707-2718-D45D-ABEF4FB56774}"/>
                </a:ext>
              </a:extLst>
            </p:cNvPr>
            <p:cNvGrpSpPr/>
            <p:nvPr/>
          </p:nvGrpSpPr>
          <p:grpSpPr>
            <a:xfrm>
              <a:off x="2265635" y="2735617"/>
              <a:ext cx="7133174" cy="3584040"/>
              <a:chOff x="2265635" y="2735617"/>
              <a:chExt cx="7133174" cy="3584040"/>
            </a:xfrm>
          </p:grpSpPr>
          <p:sp>
            <p:nvSpPr>
              <p:cNvPr id="51" name="Freeform 5">
                <a:extLst>
                  <a:ext uri="{FF2B5EF4-FFF2-40B4-BE49-F238E27FC236}">
                    <a16:creationId xmlns:a16="http://schemas.microsoft.com/office/drawing/2014/main" id="{0A9C2ACA-1CE1-6C4E-9221-22918F5D3BE6}"/>
                  </a:ext>
                </a:extLst>
              </p:cNvPr>
              <p:cNvSpPr>
                <a:spLocks/>
              </p:cNvSpPr>
              <p:nvPr/>
            </p:nvSpPr>
            <p:spPr bwMode="auto">
              <a:xfrm>
                <a:off x="3471100" y="3245541"/>
                <a:ext cx="4768488" cy="2593512"/>
              </a:xfrm>
              <a:custGeom>
                <a:avLst/>
                <a:gdLst>
                  <a:gd name="T0" fmla="*/ 2147483646 w 2831"/>
                  <a:gd name="T1" fmla="*/ 2147483646 h 1946"/>
                  <a:gd name="T2" fmla="*/ 2147483646 w 2831"/>
                  <a:gd name="T3" fmla="*/ 2147483646 h 1946"/>
                  <a:gd name="T4" fmla="*/ 2147483646 w 2831"/>
                  <a:gd name="T5" fmla="*/ 2147483646 h 1946"/>
                  <a:gd name="T6" fmla="*/ 2147483646 w 2831"/>
                  <a:gd name="T7" fmla="*/ 2147483646 h 1946"/>
                  <a:gd name="T8" fmla="*/ 2147483646 w 2831"/>
                  <a:gd name="T9" fmla="*/ 2147483646 h 1946"/>
                  <a:gd name="T10" fmla="*/ 2147483646 w 2831"/>
                  <a:gd name="T11" fmla="*/ 2147483646 h 1946"/>
                  <a:gd name="T12" fmla="*/ 2147483646 w 2831"/>
                  <a:gd name="T13" fmla="*/ 2147483646 h 1946"/>
                  <a:gd name="T14" fmla="*/ 2147483646 w 2831"/>
                  <a:gd name="T15" fmla="*/ 2147483646 h 1946"/>
                  <a:gd name="T16" fmla="*/ 2147483646 w 2831"/>
                  <a:gd name="T17" fmla="*/ 2147483646 h 1946"/>
                  <a:gd name="T18" fmla="*/ 2147483646 w 2831"/>
                  <a:gd name="T19" fmla="*/ 2147483646 h 1946"/>
                  <a:gd name="T20" fmla="*/ 2147483646 w 2831"/>
                  <a:gd name="T21" fmla="*/ 2147483646 h 1946"/>
                  <a:gd name="T22" fmla="*/ 2147483646 w 2831"/>
                  <a:gd name="T23" fmla="*/ 2147483646 h 1946"/>
                  <a:gd name="T24" fmla="*/ 2147483646 w 2831"/>
                  <a:gd name="T25" fmla="*/ 2147483646 h 1946"/>
                  <a:gd name="T26" fmla="*/ 2147483646 w 2831"/>
                  <a:gd name="T27" fmla="*/ 2147483646 h 1946"/>
                  <a:gd name="T28" fmla="*/ 2147483646 w 2831"/>
                  <a:gd name="T29" fmla="*/ 2147483646 h 1946"/>
                  <a:gd name="T30" fmla="*/ 2147483646 w 2831"/>
                  <a:gd name="T31" fmla="*/ 2147483646 h 1946"/>
                  <a:gd name="T32" fmla="*/ 2147483646 w 2831"/>
                  <a:gd name="T33" fmla="*/ 2147483646 h 1946"/>
                  <a:gd name="T34" fmla="*/ 2147483646 w 2831"/>
                  <a:gd name="T35" fmla="*/ 2147483646 h 1946"/>
                  <a:gd name="T36" fmla="*/ 2147483646 w 2831"/>
                  <a:gd name="T37" fmla="*/ 2147483646 h 1946"/>
                  <a:gd name="T38" fmla="*/ 2147483646 w 2831"/>
                  <a:gd name="T39" fmla="*/ 2147483646 h 1946"/>
                  <a:gd name="T40" fmla="*/ 2147483646 w 2831"/>
                  <a:gd name="T41" fmla="*/ 2147483646 h 1946"/>
                  <a:gd name="T42" fmla="*/ 2147483646 w 2831"/>
                  <a:gd name="T43" fmla="*/ 2147483646 h 1946"/>
                  <a:gd name="T44" fmla="*/ 2147483646 w 2831"/>
                  <a:gd name="T45" fmla="*/ 2147483646 h 1946"/>
                  <a:gd name="T46" fmla="*/ 2147483646 w 2831"/>
                  <a:gd name="T47" fmla="*/ 2147483646 h 1946"/>
                  <a:gd name="T48" fmla="*/ 2147483646 w 2831"/>
                  <a:gd name="T49" fmla="*/ 2147483646 h 1946"/>
                  <a:gd name="T50" fmla="*/ 2147483646 w 2831"/>
                  <a:gd name="T51" fmla="*/ 2147483646 h 1946"/>
                  <a:gd name="T52" fmla="*/ 2147483646 w 2831"/>
                  <a:gd name="T53" fmla="*/ 2147483646 h 1946"/>
                  <a:gd name="T54" fmla="*/ 2147483646 w 2831"/>
                  <a:gd name="T55" fmla="*/ 2147483646 h 1946"/>
                  <a:gd name="T56" fmla="*/ 2147483646 w 2831"/>
                  <a:gd name="T57" fmla="*/ 2147483646 h 1946"/>
                  <a:gd name="T58" fmla="*/ 2147483646 w 2831"/>
                  <a:gd name="T59" fmla="*/ 2147483646 h 1946"/>
                  <a:gd name="T60" fmla="*/ 2147483646 w 2831"/>
                  <a:gd name="T61" fmla="*/ 2147483646 h 1946"/>
                  <a:gd name="T62" fmla="*/ 2147483646 w 2831"/>
                  <a:gd name="T63" fmla="*/ 2147483646 h 1946"/>
                  <a:gd name="T64" fmla="*/ 2147483646 w 2831"/>
                  <a:gd name="T65" fmla="*/ 2147483646 h 1946"/>
                  <a:gd name="T66" fmla="*/ 2147483646 w 2831"/>
                  <a:gd name="T67" fmla="*/ 2147483646 h 1946"/>
                  <a:gd name="T68" fmla="*/ 2147483646 w 2831"/>
                  <a:gd name="T69" fmla="*/ 2147483646 h 1946"/>
                  <a:gd name="T70" fmla="*/ 2147483646 w 2831"/>
                  <a:gd name="T71" fmla="*/ 2147483646 h 1946"/>
                  <a:gd name="T72" fmla="*/ 2147483646 w 2831"/>
                  <a:gd name="T73" fmla="*/ 2147483646 h 1946"/>
                  <a:gd name="T74" fmla="*/ 2147483646 w 2831"/>
                  <a:gd name="T75" fmla="*/ 2147483646 h 1946"/>
                  <a:gd name="T76" fmla="*/ 2147483646 w 2831"/>
                  <a:gd name="T77" fmla="*/ 2147483646 h 1946"/>
                  <a:gd name="T78" fmla="*/ 2147483646 w 2831"/>
                  <a:gd name="T79" fmla="*/ 2147483646 h 1946"/>
                  <a:gd name="T80" fmla="*/ 2147483646 w 2831"/>
                  <a:gd name="T81" fmla="*/ 2147483646 h 1946"/>
                  <a:gd name="T82" fmla="*/ 2147483646 w 2831"/>
                  <a:gd name="T83" fmla="*/ 2147483646 h 1946"/>
                  <a:gd name="T84" fmla="*/ 2147483646 w 2831"/>
                  <a:gd name="T85" fmla="*/ 2147483646 h 1946"/>
                  <a:gd name="T86" fmla="*/ 2147483646 w 2831"/>
                  <a:gd name="T87" fmla="*/ 2147483646 h 1946"/>
                  <a:gd name="T88" fmla="*/ 2147483646 w 2831"/>
                  <a:gd name="T89" fmla="*/ 2147483646 h 1946"/>
                  <a:gd name="T90" fmla="*/ 2147483646 w 2831"/>
                  <a:gd name="T91" fmla="*/ 2147483646 h 1946"/>
                  <a:gd name="T92" fmla="*/ 2147483646 w 2831"/>
                  <a:gd name="T93" fmla="*/ 2147483646 h 1946"/>
                  <a:gd name="T94" fmla="*/ 2147483646 w 2831"/>
                  <a:gd name="T95" fmla="*/ 2147483646 h 1946"/>
                  <a:gd name="T96" fmla="*/ 2147483646 w 2831"/>
                  <a:gd name="T97" fmla="*/ 2147483646 h 1946"/>
                  <a:gd name="T98" fmla="*/ 2147483646 w 2831"/>
                  <a:gd name="T99" fmla="*/ 2147483646 h 1946"/>
                  <a:gd name="T100" fmla="*/ 2147483646 w 2831"/>
                  <a:gd name="T101" fmla="*/ 2147483646 h 1946"/>
                  <a:gd name="T102" fmla="*/ 2147483646 w 2831"/>
                  <a:gd name="T103" fmla="*/ 2147483646 h 1946"/>
                  <a:gd name="T104" fmla="*/ 2147483646 w 2831"/>
                  <a:gd name="T105" fmla="*/ 2147483646 h 1946"/>
                  <a:gd name="T106" fmla="*/ 2147483646 w 2831"/>
                  <a:gd name="T107" fmla="*/ 2147483646 h 1946"/>
                  <a:gd name="T108" fmla="*/ 2147483646 w 2831"/>
                  <a:gd name="T109" fmla="*/ 0 h 194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831"/>
                  <a:gd name="T166" fmla="*/ 0 h 1946"/>
                  <a:gd name="T167" fmla="*/ 2831 w 2831"/>
                  <a:gd name="T168" fmla="*/ 1946 h 194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831" h="1946">
                    <a:moveTo>
                      <a:pt x="0" y="1946"/>
                    </a:moveTo>
                    <a:lnTo>
                      <a:pt x="28" y="1862"/>
                    </a:lnTo>
                    <a:lnTo>
                      <a:pt x="52" y="1798"/>
                    </a:lnTo>
                    <a:lnTo>
                      <a:pt x="82" y="1734"/>
                    </a:lnTo>
                    <a:lnTo>
                      <a:pt x="124" y="1670"/>
                    </a:lnTo>
                    <a:lnTo>
                      <a:pt x="154" y="1626"/>
                    </a:lnTo>
                    <a:lnTo>
                      <a:pt x="169" y="1593"/>
                    </a:lnTo>
                    <a:lnTo>
                      <a:pt x="193" y="1566"/>
                    </a:lnTo>
                    <a:lnTo>
                      <a:pt x="209" y="1524"/>
                    </a:lnTo>
                    <a:lnTo>
                      <a:pt x="232" y="1494"/>
                    </a:lnTo>
                    <a:lnTo>
                      <a:pt x="244" y="1458"/>
                    </a:lnTo>
                    <a:lnTo>
                      <a:pt x="262" y="1419"/>
                    </a:lnTo>
                    <a:lnTo>
                      <a:pt x="289" y="1394"/>
                    </a:lnTo>
                    <a:lnTo>
                      <a:pt x="311" y="1362"/>
                    </a:lnTo>
                    <a:lnTo>
                      <a:pt x="356" y="1306"/>
                    </a:lnTo>
                    <a:lnTo>
                      <a:pt x="392" y="1248"/>
                    </a:lnTo>
                    <a:lnTo>
                      <a:pt x="404" y="1232"/>
                    </a:lnTo>
                    <a:lnTo>
                      <a:pt x="436" y="1230"/>
                    </a:lnTo>
                    <a:lnTo>
                      <a:pt x="451" y="1206"/>
                    </a:lnTo>
                    <a:lnTo>
                      <a:pt x="468" y="1190"/>
                    </a:lnTo>
                    <a:lnTo>
                      <a:pt x="487" y="1170"/>
                    </a:lnTo>
                    <a:lnTo>
                      <a:pt x="508" y="1158"/>
                    </a:lnTo>
                    <a:lnTo>
                      <a:pt x="526" y="1140"/>
                    </a:lnTo>
                    <a:lnTo>
                      <a:pt x="560" y="1122"/>
                    </a:lnTo>
                    <a:lnTo>
                      <a:pt x="604" y="1078"/>
                    </a:lnTo>
                    <a:lnTo>
                      <a:pt x="628" y="1070"/>
                    </a:lnTo>
                    <a:lnTo>
                      <a:pt x="643" y="1043"/>
                    </a:lnTo>
                    <a:lnTo>
                      <a:pt x="672" y="1034"/>
                    </a:lnTo>
                    <a:lnTo>
                      <a:pt x="697" y="1023"/>
                    </a:lnTo>
                    <a:lnTo>
                      <a:pt x="728" y="998"/>
                    </a:lnTo>
                    <a:lnTo>
                      <a:pt x="755" y="980"/>
                    </a:lnTo>
                    <a:lnTo>
                      <a:pt x="775" y="965"/>
                    </a:lnTo>
                    <a:lnTo>
                      <a:pt x="799" y="954"/>
                    </a:lnTo>
                    <a:lnTo>
                      <a:pt x="824" y="926"/>
                    </a:lnTo>
                    <a:lnTo>
                      <a:pt x="848" y="906"/>
                    </a:lnTo>
                    <a:lnTo>
                      <a:pt x="878" y="888"/>
                    </a:lnTo>
                    <a:lnTo>
                      <a:pt x="908" y="890"/>
                    </a:lnTo>
                    <a:lnTo>
                      <a:pt x="937" y="852"/>
                    </a:lnTo>
                    <a:lnTo>
                      <a:pt x="980" y="854"/>
                    </a:lnTo>
                    <a:lnTo>
                      <a:pt x="1003" y="849"/>
                    </a:lnTo>
                    <a:lnTo>
                      <a:pt x="1037" y="840"/>
                    </a:lnTo>
                    <a:lnTo>
                      <a:pt x="1057" y="822"/>
                    </a:lnTo>
                    <a:lnTo>
                      <a:pt x="1079" y="810"/>
                    </a:lnTo>
                    <a:lnTo>
                      <a:pt x="1111" y="788"/>
                    </a:lnTo>
                    <a:lnTo>
                      <a:pt x="1147" y="777"/>
                    </a:lnTo>
                    <a:lnTo>
                      <a:pt x="1184" y="749"/>
                    </a:lnTo>
                    <a:lnTo>
                      <a:pt x="1204" y="729"/>
                    </a:lnTo>
                    <a:lnTo>
                      <a:pt x="1220" y="714"/>
                    </a:lnTo>
                    <a:lnTo>
                      <a:pt x="1249" y="702"/>
                    </a:lnTo>
                    <a:lnTo>
                      <a:pt x="1280" y="690"/>
                    </a:lnTo>
                    <a:lnTo>
                      <a:pt x="1303" y="683"/>
                    </a:lnTo>
                    <a:lnTo>
                      <a:pt x="1328" y="670"/>
                    </a:lnTo>
                    <a:lnTo>
                      <a:pt x="1369" y="653"/>
                    </a:lnTo>
                    <a:lnTo>
                      <a:pt x="1394" y="635"/>
                    </a:lnTo>
                    <a:lnTo>
                      <a:pt x="1424" y="629"/>
                    </a:lnTo>
                    <a:lnTo>
                      <a:pt x="1436" y="617"/>
                    </a:lnTo>
                    <a:lnTo>
                      <a:pt x="1478" y="599"/>
                    </a:lnTo>
                    <a:lnTo>
                      <a:pt x="1520" y="578"/>
                    </a:lnTo>
                    <a:lnTo>
                      <a:pt x="1545" y="561"/>
                    </a:lnTo>
                    <a:lnTo>
                      <a:pt x="1555" y="555"/>
                    </a:lnTo>
                    <a:lnTo>
                      <a:pt x="1573" y="549"/>
                    </a:lnTo>
                    <a:lnTo>
                      <a:pt x="1592" y="546"/>
                    </a:lnTo>
                    <a:lnTo>
                      <a:pt x="1610" y="524"/>
                    </a:lnTo>
                    <a:lnTo>
                      <a:pt x="1636" y="522"/>
                    </a:lnTo>
                    <a:lnTo>
                      <a:pt x="1649" y="504"/>
                    </a:lnTo>
                    <a:lnTo>
                      <a:pt x="1679" y="498"/>
                    </a:lnTo>
                    <a:lnTo>
                      <a:pt x="1705" y="494"/>
                    </a:lnTo>
                    <a:lnTo>
                      <a:pt x="1726" y="473"/>
                    </a:lnTo>
                    <a:lnTo>
                      <a:pt x="1781" y="477"/>
                    </a:lnTo>
                    <a:lnTo>
                      <a:pt x="1795" y="450"/>
                    </a:lnTo>
                    <a:lnTo>
                      <a:pt x="1828" y="440"/>
                    </a:lnTo>
                    <a:lnTo>
                      <a:pt x="1843" y="422"/>
                    </a:lnTo>
                    <a:lnTo>
                      <a:pt x="1873" y="426"/>
                    </a:lnTo>
                    <a:lnTo>
                      <a:pt x="1909" y="402"/>
                    </a:lnTo>
                    <a:lnTo>
                      <a:pt x="1958" y="405"/>
                    </a:lnTo>
                    <a:lnTo>
                      <a:pt x="1970" y="395"/>
                    </a:lnTo>
                    <a:lnTo>
                      <a:pt x="1994" y="393"/>
                    </a:lnTo>
                    <a:lnTo>
                      <a:pt x="2008" y="374"/>
                    </a:lnTo>
                    <a:lnTo>
                      <a:pt x="2036" y="362"/>
                    </a:lnTo>
                    <a:lnTo>
                      <a:pt x="2068" y="350"/>
                    </a:lnTo>
                    <a:lnTo>
                      <a:pt x="2087" y="345"/>
                    </a:lnTo>
                    <a:lnTo>
                      <a:pt x="2120" y="333"/>
                    </a:lnTo>
                    <a:lnTo>
                      <a:pt x="2138" y="318"/>
                    </a:lnTo>
                    <a:lnTo>
                      <a:pt x="2161" y="305"/>
                    </a:lnTo>
                    <a:lnTo>
                      <a:pt x="2188" y="282"/>
                    </a:lnTo>
                    <a:lnTo>
                      <a:pt x="2248" y="282"/>
                    </a:lnTo>
                    <a:lnTo>
                      <a:pt x="2267" y="258"/>
                    </a:lnTo>
                    <a:lnTo>
                      <a:pt x="2293" y="246"/>
                    </a:lnTo>
                    <a:lnTo>
                      <a:pt x="2338" y="234"/>
                    </a:lnTo>
                    <a:lnTo>
                      <a:pt x="2362" y="221"/>
                    </a:lnTo>
                    <a:lnTo>
                      <a:pt x="2384" y="210"/>
                    </a:lnTo>
                    <a:lnTo>
                      <a:pt x="2389" y="201"/>
                    </a:lnTo>
                    <a:lnTo>
                      <a:pt x="2420" y="201"/>
                    </a:lnTo>
                    <a:lnTo>
                      <a:pt x="2431" y="180"/>
                    </a:lnTo>
                    <a:lnTo>
                      <a:pt x="2471" y="185"/>
                    </a:lnTo>
                    <a:lnTo>
                      <a:pt x="2480" y="161"/>
                    </a:lnTo>
                    <a:lnTo>
                      <a:pt x="2512" y="162"/>
                    </a:lnTo>
                    <a:lnTo>
                      <a:pt x="2522" y="141"/>
                    </a:lnTo>
                    <a:lnTo>
                      <a:pt x="2558" y="141"/>
                    </a:lnTo>
                    <a:lnTo>
                      <a:pt x="2564" y="134"/>
                    </a:lnTo>
                    <a:lnTo>
                      <a:pt x="2584" y="122"/>
                    </a:lnTo>
                    <a:lnTo>
                      <a:pt x="2617" y="102"/>
                    </a:lnTo>
                    <a:lnTo>
                      <a:pt x="2638" y="81"/>
                    </a:lnTo>
                    <a:lnTo>
                      <a:pt x="2639" y="63"/>
                    </a:lnTo>
                    <a:lnTo>
                      <a:pt x="2666" y="60"/>
                    </a:lnTo>
                    <a:lnTo>
                      <a:pt x="2677" y="42"/>
                    </a:lnTo>
                    <a:lnTo>
                      <a:pt x="2695" y="26"/>
                    </a:lnTo>
                    <a:lnTo>
                      <a:pt x="2800" y="23"/>
                    </a:lnTo>
                    <a:lnTo>
                      <a:pt x="2803" y="3"/>
                    </a:lnTo>
                    <a:lnTo>
                      <a:pt x="2831" y="0"/>
                    </a:lnTo>
                  </a:path>
                </a:pathLst>
              </a:custGeom>
              <a:noFill/>
              <a:ln w="31750" cmpd="sng">
                <a:solidFill>
                  <a:schemeClr val="accent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chemeClr val="tx2"/>
                  </a:solidFill>
                </a:endParaRPr>
              </a:p>
            </p:txBody>
          </p:sp>
          <p:sp>
            <p:nvSpPr>
              <p:cNvPr id="52" name="Text Box 6">
                <a:extLst>
                  <a:ext uri="{FF2B5EF4-FFF2-40B4-BE49-F238E27FC236}">
                    <a16:creationId xmlns:a16="http://schemas.microsoft.com/office/drawing/2014/main" id="{367EEEAD-1616-8146-A0A1-D53C141B104E}"/>
                  </a:ext>
                </a:extLst>
              </p:cNvPr>
              <p:cNvSpPr txBox="1">
                <a:spLocks noChangeArrowheads="1"/>
              </p:cNvSpPr>
              <p:nvPr/>
            </p:nvSpPr>
            <p:spPr bwMode="auto">
              <a:xfrm>
                <a:off x="3323863" y="5948899"/>
                <a:ext cx="3016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algn="ctr" eaLnBrk="1" hangingPunct="1">
                  <a:spcBef>
                    <a:spcPct val="0"/>
                  </a:spcBef>
                  <a:buClrTx/>
                  <a:buFontTx/>
                  <a:buNone/>
                </a:pPr>
                <a:r>
                  <a:rPr lang="sv-SE" altLang="en-US" sz="1800">
                    <a:solidFill>
                      <a:schemeClr val="tx2"/>
                    </a:solidFill>
                    <a:latin typeface="+mn-lt"/>
                    <a:ea typeface="MS PGothic" panose="020B0600070205080204" pitchFamily="34" charset="-128"/>
                    <a:cs typeface="Arial" panose="020B0604020202020204" pitchFamily="34" charset="0"/>
                  </a:rPr>
                  <a:t>0</a:t>
                </a:r>
              </a:p>
            </p:txBody>
          </p:sp>
          <p:sp>
            <p:nvSpPr>
              <p:cNvPr id="53" name="Line 7">
                <a:extLst>
                  <a:ext uri="{FF2B5EF4-FFF2-40B4-BE49-F238E27FC236}">
                    <a16:creationId xmlns:a16="http://schemas.microsoft.com/office/drawing/2014/main" id="{42FF1527-382A-564C-8C1A-0106E14AAC1A}"/>
                  </a:ext>
                </a:extLst>
              </p:cNvPr>
              <p:cNvSpPr>
                <a:spLocks noChangeShapeType="1"/>
              </p:cNvSpPr>
              <p:nvPr/>
            </p:nvSpPr>
            <p:spPr bwMode="auto">
              <a:xfrm>
                <a:off x="3467495" y="5860451"/>
                <a:ext cx="5931314" cy="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a:solidFill>
                    <a:schemeClr val="tx2"/>
                  </a:solidFill>
                </a:endParaRPr>
              </a:p>
            </p:txBody>
          </p:sp>
          <p:sp>
            <p:nvSpPr>
              <p:cNvPr id="54" name="Line 8">
                <a:extLst>
                  <a:ext uri="{FF2B5EF4-FFF2-40B4-BE49-F238E27FC236}">
                    <a16:creationId xmlns:a16="http://schemas.microsoft.com/office/drawing/2014/main" id="{0B549E29-2351-5049-AF35-7268BEEFC5EB}"/>
                  </a:ext>
                </a:extLst>
              </p:cNvPr>
              <p:cNvSpPr>
                <a:spLocks noChangeShapeType="1"/>
              </p:cNvSpPr>
              <p:nvPr/>
            </p:nvSpPr>
            <p:spPr bwMode="auto">
              <a:xfrm>
                <a:off x="3467495" y="5863305"/>
                <a:ext cx="0" cy="82741"/>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a:solidFill>
                    <a:schemeClr val="tx2"/>
                  </a:solidFill>
                </a:endParaRPr>
              </a:p>
            </p:txBody>
          </p:sp>
          <p:sp>
            <p:nvSpPr>
              <p:cNvPr id="55" name="Line 9">
                <a:extLst>
                  <a:ext uri="{FF2B5EF4-FFF2-40B4-BE49-F238E27FC236}">
                    <a16:creationId xmlns:a16="http://schemas.microsoft.com/office/drawing/2014/main" id="{CEFDC2E8-1993-454A-881D-CD5A05FA75CE}"/>
                  </a:ext>
                </a:extLst>
              </p:cNvPr>
              <p:cNvSpPr>
                <a:spLocks noChangeShapeType="1"/>
              </p:cNvSpPr>
              <p:nvPr/>
            </p:nvSpPr>
            <p:spPr bwMode="auto">
              <a:xfrm>
                <a:off x="4145359" y="5863305"/>
                <a:ext cx="0" cy="82741"/>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a:solidFill>
                    <a:schemeClr val="tx2"/>
                  </a:solidFill>
                </a:endParaRPr>
              </a:p>
            </p:txBody>
          </p:sp>
          <p:sp>
            <p:nvSpPr>
              <p:cNvPr id="56" name="Line 10">
                <a:extLst>
                  <a:ext uri="{FF2B5EF4-FFF2-40B4-BE49-F238E27FC236}">
                    <a16:creationId xmlns:a16="http://schemas.microsoft.com/office/drawing/2014/main" id="{DDCB9E05-05D6-7340-85D4-C338CEC7C764}"/>
                  </a:ext>
                </a:extLst>
              </p:cNvPr>
              <p:cNvSpPr>
                <a:spLocks noChangeShapeType="1"/>
              </p:cNvSpPr>
              <p:nvPr/>
            </p:nvSpPr>
            <p:spPr bwMode="auto">
              <a:xfrm>
                <a:off x="4832237" y="5863305"/>
                <a:ext cx="0" cy="82741"/>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a:solidFill>
                    <a:schemeClr val="tx2"/>
                  </a:solidFill>
                </a:endParaRPr>
              </a:p>
            </p:txBody>
          </p:sp>
          <p:sp>
            <p:nvSpPr>
              <p:cNvPr id="57" name="Line 11">
                <a:extLst>
                  <a:ext uri="{FF2B5EF4-FFF2-40B4-BE49-F238E27FC236}">
                    <a16:creationId xmlns:a16="http://schemas.microsoft.com/office/drawing/2014/main" id="{AF7AAA91-63F8-2F43-9F9F-F0A92541457C}"/>
                  </a:ext>
                </a:extLst>
              </p:cNvPr>
              <p:cNvSpPr>
                <a:spLocks noChangeShapeType="1"/>
              </p:cNvSpPr>
              <p:nvPr/>
            </p:nvSpPr>
            <p:spPr bwMode="auto">
              <a:xfrm>
                <a:off x="5510102" y="5863305"/>
                <a:ext cx="0" cy="82741"/>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a:solidFill>
                    <a:schemeClr val="tx2"/>
                  </a:solidFill>
                </a:endParaRPr>
              </a:p>
            </p:txBody>
          </p:sp>
          <p:sp>
            <p:nvSpPr>
              <p:cNvPr id="58" name="Line 12">
                <a:extLst>
                  <a:ext uri="{FF2B5EF4-FFF2-40B4-BE49-F238E27FC236}">
                    <a16:creationId xmlns:a16="http://schemas.microsoft.com/office/drawing/2014/main" id="{F39CCE18-4522-8444-A3FE-5BB648CC844F}"/>
                  </a:ext>
                </a:extLst>
              </p:cNvPr>
              <p:cNvSpPr>
                <a:spLocks noChangeShapeType="1"/>
              </p:cNvSpPr>
              <p:nvPr/>
            </p:nvSpPr>
            <p:spPr bwMode="auto">
              <a:xfrm>
                <a:off x="6204192" y="5863305"/>
                <a:ext cx="0" cy="82741"/>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a:solidFill>
                    <a:schemeClr val="tx2"/>
                  </a:solidFill>
                </a:endParaRPr>
              </a:p>
            </p:txBody>
          </p:sp>
          <p:sp>
            <p:nvSpPr>
              <p:cNvPr id="59" name="Line 13">
                <a:extLst>
                  <a:ext uri="{FF2B5EF4-FFF2-40B4-BE49-F238E27FC236}">
                    <a16:creationId xmlns:a16="http://schemas.microsoft.com/office/drawing/2014/main" id="{7811D352-7047-9B41-8C3F-D86C262336CE}"/>
                  </a:ext>
                </a:extLst>
              </p:cNvPr>
              <p:cNvSpPr>
                <a:spLocks noChangeShapeType="1"/>
              </p:cNvSpPr>
              <p:nvPr/>
            </p:nvSpPr>
            <p:spPr bwMode="auto">
              <a:xfrm>
                <a:off x="6874845" y="5863305"/>
                <a:ext cx="0" cy="82741"/>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a:solidFill>
                    <a:schemeClr val="tx2"/>
                  </a:solidFill>
                </a:endParaRPr>
              </a:p>
            </p:txBody>
          </p:sp>
          <p:sp>
            <p:nvSpPr>
              <p:cNvPr id="60" name="Line 14">
                <a:extLst>
                  <a:ext uri="{FF2B5EF4-FFF2-40B4-BE49-F238E27FC236}">
                    <a16:creationId xmlns:a16="http://schemas.microsoft.com/office/drawing/2014/main" id="{106CF8B9-E00E-8145-9F09-3D0F6060428F}"/>
                  </a:ext>
                </a:extLst>
              </p:cNvPr>
              <p:cNvSpPr>
                <a:spLocks noChangeShapeType="1"/>
              </p:cNvSpPr>
              <p:nvPr/>
            </p:nvSpPr>
            <p:spPr bwMode="auto">
              <a:xfrm>
                <a:off x="7541893" y="5863305"/>
                <a:ext cx="0" cy="82741"/>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a:solidFill>
                    <a:schemeClr val="tx2"/>
                  </a:solidFill>
                </a:endParaRPr>
              </a:p>
            </p:txBody>
          </p:sp>
          <p:sp>
            <p:nvSpPr>
              <p:cNvPr id="61" name="Line 15">
                <a:extLst>
                  <a:ext uri="{FF2B5EF4-FFF2-40B4-BE49-F238E27FC236}">
                    <a16:creationId xmlns:a16="http://schemas.microsoft.com/office/drawing/2014/main" id="{1A023D12-1B44-DD44-BE85-28237F9AF953}"/>
                  </a:ext>
                </a:extLst>
              </p:cNvPr>
              <p:cNvSpPr>
                <a:spLocks noChangeShapeType="1"/>
              </p:cNvSpPr>
              <p:nvPr/>
            </p:nvSpPr>
            <p:spPr bwMode="auto">
              <a:xfrm>
                <a:off x="8228771" y="5863305"/>
                <a:ext cx="0" cy="82741"/>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a:solidFill>
                    <a:schemeClr val="tx2"/>
                  </a:solidFill>
                </a:endParaRPr>
              </a:p>
            </p:txBody>
          </p:sp>
          <p:sp>
            <p:nvSpPr>
              <p:cNvPr id="62" name="Line 16">
                <a:extLst>
                  <a:ext uri="{FF2B5EF4-FFF2-40B4-BE49-F238E27FC236}">
                    <a16:creationId xmlns:a16="http://schemas.microsoft.com/office/drawing/2014/main" id="{BE5F09AC-AB9E-4E4D-B15C-E83D33FF24B2}"/>
                  </a:ext>
                </a:extLst>
              </p:cNvPr>
              <p:cNvSpPr>
                <a:spLocks noChangeShapeType="1"/>
              </p:cNvSpPr>
              <p:nvPr/>
            </p:nvSpPr>
            <p:spPr bwMode="auto">
              <a:xfrm rot="16200000">
                <a:off x="3411607" y="5809917"/>
                <a:ext cx="0" cy="104564"/>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a:solidFill>
                    <a:schemeClr val="tx2"/>
                  </a:solidFill>
                </a:endParaRPr>
              </a:p>
            </p:txBody>
          </p:sp>
          <p:sp>
            <p:nvSpPr>
              <p:cNvPr id="63" name="Line 17">
                <a:extLst>
                  <a:ext uri="{FF2B5EF4-FFF2-40B4-BE49-F238E27FC236}">
                    <a16:creationId xmlns:a16="http://schemas.microsoft.com/office/drawing/2014/main" id="{0D813B44-4395-964B-972B-0AB2BD4B2CD1}"/>
                  </a:ext>
                </a:extLst>
              </p:cNvPr>
              <p:cNvSpPr>
                <a:spLocks noChangeShapeType="1"/>
              </p:cNvSpPr>
              <p:nvPr/>
            </p:nvSpPr>
            <p:spPr bwMode="auto">
              <a:xfrm rot="16200000">
                <a:off x="3412161" y="5513658"/>
                <a:ext cx="0" cy="105192"/>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pPr>
                  <a:defRPr/>
                </a:pPr>
                <a:endParaRPr lang="en-US" b="1" kern="0">
                  <a:solidFill>
                    <a:schemeClr val="tx2"/>
                  </a:solidFill>
                  <a:ea typeface="MS PGothic" panose="020B0600070205080204" pitchFamily="34" charset="-128"/>
                </a:endParaRPr>
              </a:p>
            </p:txBody>
          </p:sp>
          <p:sp>
            <p:nvSpPr>
              <p:cNvPr id="64" name="Line 18">
                <a:extLst>
                  <a:ext uri="{FF2B5EF4-FFF2-40B4-BE49-F238E27FC236}">
                    <a16:creationId xmlns:a16="http://schemas.microsoft.com/office/drawing/2014/main" id="{15E2BE74-7CB3-F84F-888E-65CDF0027B43}"/>
                  </a:ext>
                </a:extLst>
              </p:cNvPr>
              <p:cNvSpPr>
                <a:spLocks noChangeShapeType="1"/>
              </p:cNvSpPr>
              <p:nvPr/>
            </p:nvSpPr>
            <p:spPr bwMode="auto">
              <a:xfrm rot="16200000">
                <a:off x="3412161" y="5219997"/>
                <a:ext cx="0" cy="105192"/>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pPr>
                  <a:defRPr/>
                </a:pPr>
                <a:endParaRPr lang="en-US" b="1" kern="0">
                  <a:solidFill>
                    <a:schemeClr val="tx2"/>
                  </a:solidFill>
                  <a:ea typeface="MS PGothic" panose="020B0600070205080204" pitchFamily="34" charset="-128"/>
                </a:endParaRPr>
              </a:p>
            </p:txBody>
          </p:sp>
          <p:sp>
            <p:nvSpPr>
              <p:cNvPr id="65" name="Line 19">
                <a:extLst>
                  <a:ext uri="{FF2B5EF4-FFF2-40B4-BE49-F238E27FC236}">
                    <a16:creationId xmlns:a16="http://schemas.microsoft.com/office/drawing/2014/main" id="{F7D1A8F2-3610-E842-A613-E8D0417F44F0}"/>
                  </a:ext>
                </a:extLst>
              </p:cNvPr>
              <p:cNvSpPr>
                <a:spLocks noChangeShapeType="1"/>
              </p:cNvSpPr>
              <p:nvPr/>
            </p:nvSpPr>
            <p:spPr bwMode="auto">
              <a:xfrm rot="16200000">
                <a:off x="3412161" y="4926335"/>
                <a:ext cx="0" cy="105192"/>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pPr>
                  <a:defRPr/>
                </a:pPr>
                <a:endParaRPr lang="en-US" b="1" kern="0">
                  <a:solidFill>
                    <a:schemeClr val="tx2"/>
                  </a:solidFill>
                  <a:ea typeface="MS PGothic" panose="020B0600070205080204" pitchFamily="34" charset="-128"/>
                </a:endParaRPr>
              </a:p>
            </p:txBody>
          </p:sp>
          <p:sp>
            <p:nvSpPr>
              <p:cNvPr id="66" name="Line 20">
                <a:extLst>
                  <a:ext uri="{FF2B5EF4-FFF2-40B4-BE49-F238E27FC236}">
                    <a16:creationId xmlns:a16="http://schemas.microsoft.com/office/drawing/2014/main" id="{A2267137-C7E1-6949-88E9-B2AF8CA7BEA5}"/>
                  </a:ext>
                </a:extLst>
              </p:cNvPr>
              <p:cNvSpPr>
                <a:spLocks noChangeShapeType="1"/>
              </p:cNvSpPr>
              <p:nvPr/>
            </p:nvSpPr>
            <p:spPr bwMode="auto">
              <a:xfrm rot="16200000">
                <a:off x="3412161" y="4632674"/>
                <a:ext cx="0" cy="105192"/>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pPr>
                  <a:defRPr/>
                </a:pPr>
                <a:endParaRPr lang="en-US" b="1" kern="0">
                  <a:solidFill>
                    <a:schemeClr val="tx2"/>
                  </a:solidFill>
                  <a:ea typeface="MS PGothic" panose="020B0600070205080204" pitchFamily="34" charset="-128"/>
                </a:endParaRPr>
              </a:p>
            </p:txBody>
          </p:sp>
          <p:sp>
            <p:nvSpPr>
              <p:cNvPr id="67" name="Line 21">
                <a:extLst>
                  <a:ext uri="{FF2B5EF4-FFF2-40B4-BE49-F238E27FC236}">
                    <a16:creationId xmlns:a16="http://schemas.microsoft.com/office/drawing/2014/main" id="{0B7C5F07-1E30-8C4E-B739-1C7926C8F2C9}"/>
                  </a:ext>
                </a:extLst>
              </p:cNvPr>
              <p:cNvSpPr>
                <a:spLocks noChangeShapeType="1"/>
              </p:cNvSpPr>
              <p:nvPr/>
            </p:nvSpPr>
            <p:spPr bwMode="auto">
              <a:xfrm rot="16200000">
                <a:off x="3412161" y="4339011"/>
                <a:ext cx="0" cy="105192"/>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pPr>
                  <a:defRPr/>
                </a:pPr>
                <a:endParaRPr lang="en-US" b="1" kern="0">
                  <a:solidFill>
                    <a:schemeClr val="tx2"/>
                  </a:solidFill>
                  <a:ea typeface="MS PGothic" panose="020B0600070205080204" pitchFamily="34" charset="-128"/>
                </a:endParaRPr>
              </a:p>
            </p:txBody>
          </p:sp>
          <p:sp>
            <p:nvSpPr>
              <p:cNvPr id="68" name="Line 22">
                <a:extLst>
                  <a:ext uri="{FF2B5EF4-FFF2-40B4-BE49-F238E27FC236}">
                    <a16:creationId xmlns:a16="http://schemas.microsoft.com/office/drawing/2014/main" id="{F2F39D0F-11D0-B347-8646-3D1EB7186813}"/>
                  </a:ext>
                </a:extLst>
              </p:cNvPr>
              <p:cNvSpPr>
                <a:spLocks noChangeShapeType="1"/>
              </p:cNvSpPr>
              <p:nvPr/>
            </p:nvSpPr>
            <p:spPr bwMode="auto">
              <a:xfrm rot="16200000">
                <a:off x="3412161" y="4045349"/>
                <a:ext cx="0" cy="105192"/>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pPr>
                  <a:defRPr/>
                </a:pPr>
                <a:endParaRPr lang="en-US" b="1" kern="0">
                  <a:solidFill>
                    <a:schemeClr val="tx2"/>
                  </a:solidFill>
                  <a:ea typeface="MS PGothic" panose="020B0600070205080204" pitchFamily="34" charset="-128"/>
                </a:endParaRPr>
              </a:p>
            </p:txBody>
          </p:sp>
          <p:sp>
            <p:nvSpPr>
              <p:cNvPr id="69" name="Line 23">
                <a:extLst>
                  <a:ext uri="{FF2B5EF4-FFF2-40B4-BE49-F238E27FC236}">
                    <a16:creationId xmlns:a16="http://schemas.microsoft.com/office/drawing/2014/main" id="{41FBAB1E-D0B8-BB49-8783-6BB55F52E68F}"/>
                  </a:ext>
                </a:extLst>
              </p:cNvPr>
              <p:cNvSpPr>
                <a:spLocks noChangeShapeType="1"/>
              </p:cNvSpPr>
              <p:nvPr/>
            </p:nvSpPr>
            <p:spPr bwMode="auto">
              <a:xfrm rot="16200000">
                <a:off x="3412161" y="3750133"/>
                <a:ext cx="0" cy="105192"/>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pPr>
                  <a:defRPr/>
                </a:pPr>
                <a:endParaRPr lang="en-US" b="1" kern="0">
                  <a:solidFill>
                    <a:schemeClr val="tx2"/>
                  </a:solidFill>
                  <a:ea typeface="MS PGothic" panose="020B0600070205080204" pitchFamily="34" charset="-128"/>
                </a:endParaRPr>
              </a:p>
            </p:txBody>
          </p:sp>
          <p:sp>
            <p:nvSpPr>
              <p:cNvPr id="70" name="Line 24">
                <a:extLst>
                  <a:ext uri="{FF2B5EF4-FFF2-40B4-BE49-F238E27FC236}">
                    <a16:creationId xmlns:a16="http://schemas.microsoft.com/office/drawing/2014/main" id="{0E94BE47-CA5A-7F48-BE16-60831C17E636}"/>
                  </a:ext>
                </a:extLst>
              </p:cNvPr>
              <p:cNvSpPr>
                <a:spLocks noChangeShapeType="1"/>
              </p:cNvSpPr>
              <p:nvPr/>
            </p:nvSpPr>
            <p:spPr bwMode="auto">
              <a:xfrm rot="16200000">
                <a:off x="3412161" y="3456471"/>
                <a:ext cx="0" cy="105192"/>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pPr>
                  <a:defRPr/>
                </a:pPr>
                <a:endParaRPr lang="en-US" b="1" kern="0">
                  <a:solidFill>
                    <a:schemeClr val="tx2"/>
                  </a:solidFill>
                  <a:ea typeface="MS PGothic" panose="020B0600070205080204" pitchFamily="34" charset="-128"/>
                </a:endParaRPr>
              </a:p>
            </p:txBody>
          </p:sp>
          <p:sp>
            <p:nvSpPr>
              <p:cNvPr id="71" name="Line 25">
                <a:extLst>
                  <a:ext uri="{FF2B5EF4-FFF2-40B4-BE49-F238E27FC236}">
                    <a16:creationId xmlns:a16="http://schemas.microsoft.com/office/drawing/2014/main" id="{0692D4DB-6E24-614D-94D2-CC1FD0B6C582}"/>
                  </a:ext>
                </a:extLst>
              </p:cNvPr>
              <p:cNvSpPr>
                <a:spLocks noChangeShapeType="1"/>
              </p:cNvSpPr>
              <p:nvPr/>
            </p:nvSpPr>
            <p:spPr bwMode="auto">
              <a:xfrm rot="16200000">
                <a:off x="3412161" y="3162810"/>
                <a:ext cx="0" cy="105192"/>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pPr>
                  <a:defRPr/>
                </a:pPr>
                <a:endParaRPr lang="en-US" b="1" kern="0">
                  <a:solidFill>
                    <a:schemeClr val="tx2"/>
                  </a:solidFill>
                  <a:ea typeface="MS PGothic" panose="020B0600070205080204" pitchFamily="34" charset="-128"/>
                </a:endParaRPr>
              </a:p>
            </p:txBody>
          </p:sp>
          <p:sp>
            <p:nvSpPr>
              <p:cNvPr id="72" name="Line 26">
                <a:extLst>
                  <a:ext uri="{FF2B5EF4-FFF2-40B4-BE49-F238E27FC236}">
                    <a16:creationId xmlns:a16="http://schemas.microsoft.com/office/drawing/2014/main" id="{35701EB7-1D85-BF4C-96B1-A68645AB8811}"/>
                  </a:ext>
                </a:extLst>
              </p:cNvPr>
              <p:cNvSpPr>
                <a:spLocks noChangeShapeType="1"/>
              </p:cNvSpPr>
              <p:nvPr/>
            </p:nvSpPr>
            <p:spPr bwMode="auto">
              <a:xfrm rot="16200000">
                <a:off x="3412161" y="2869147"/>
                <a:ext cx="0" cy="105192"/>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pPr>
                  <a:defRPr/>
                </a:pPr>
                <a:endParaRPr lang="en-US" b="1" kern="0">
                  <a:solidFill>
                    <a:schemeClr val="tx2"/>
                  </a:solidFill>
                  <a:ea typeface="MS PGothic" panose="020B0600070205080204" pitchFamily="34" charset="-128"/>
                </a:endParaRPr>
              </a:p>
            </p:txBody>
          </p:sp>
          <p:sp>
            <p:nvSpPr>
              <p:cNvPr id="73" name="Line 27">
                <a:extLst>
                  <a:ext uri="{FF2B5EF4-FFF2-40B4-BE49-F238E27FC236}">
                    <a16:creationId xmlns:a16="http://schemas.microsoft.com/office/drawing/2014/main" id="{EB3C8C92-3948-F34D-B40C-7018AF5ACC39}"/>
                  </a:ext>
                </a:extLst>
              </p:cNvPr>
              <p:cNvSpPr>
                <a:spLocks noChangeShapeType="1"/>
              </p:cNvSpPr>
              <p:nvPr/>
            </p:nvSpPr>
            <p:spPr bwMode="auto">
              <a:xfrm flipV="1">
                <a:off x="3466703" y="2834732"/>
                <a:ext cx="0" cy="3039168"/>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pPr>
                  <a:defRPr/>
                </a:pPr>
                <a:endParaRPr lang="en-US" b="1" kern="0">
                  <a:solidFill>
                    <a:schemeClr val="tx2"/>
                  </a:solidFill>
                  <a:ea typeface="MS PGothic" panose="020B0600070205080204" pitchFamily="34" charset="-128"/>
                </a:endParaRPr>
              </a:p>
            </p:txBody>
          </p:sp>
          <p:sp>
            <p:nvSpPr>
              <p:cNvPr id="74" name="Text Box 28">
                <a:extLst>
                  <a:ext uri="{FF2B5EF4-FFF2-40B4-BE49-F238E27FC236}">
                    <a16:creationId xmlns:a16="http://schemas.microsoft.com/office/drawing/2014/main" id="{BBAAD1F3-A713-D54C-8B82-248975CF2170}"/>
                  </a:ext>
                </a:extLst>
              </p:cNvPr>
              <p:cNvSpPr txBox="1">
                <a:spLocks noChangeArrowheads="1"/>
              </p:cNvSpPr>
              <p:nvPr/>
            </p:nvSpPr>
            <p:spPr bwMode="auto">
              <a:xfrm>
                <a:off x="4679592" y="5948899"/>
                <a:ext cx="3016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algn="ctr" eaLnBrk="1" hangingPunct="1">
                  <a:spcBef>
                    <a:spcPct val="0"/>
                  </a:spcBef>
                  <a:buClrTx/>
                  <a:buFontTx/>
                  <a:buNone/>
                </a:pPr>
                <a:r>
                  <a:rPr lang="sv-SE" altLang="en-US" sz="1800">
                    <a:solidFill>
                      <a:schemeClr val="tx2"/>
                    </a:solidFill>
                    <a:latin typeface="+mn-lt"/>
                    <a:ea typeface="MS PGothic" panose="020B0600070205080204" pitchFamily="34" charset="-128"/>
                    <a:cs typeface="Arial" panose="020B0604020202020204" pitchFamily="34" charset="0"/>
                  </a:rPr>
                  <a:t>1</a:t>
                </a:r>
              </a:p>
            </p:txBody>
          </p:sp>
          <p:sp>
            <p:nvSpPr>
              <p:cNvPr id="75" name="Text Box 29">
                <a:extLst>
                  <a:ext uri="{FF2B5EF4-FFF2-40B4-BE49-F238E27FC236}">
                    <a16:creationId xmlns:a16="http://schemas.microsoft.com/office/drawing/2014/main" id="{A7114E32-2461-474F-93E7-690F55643B2C}"/>
                  </a:ext>
                </a:extLst>
              </p:cNvPr>
              <p:cNvSpPr txBox="1">
                <a:spLocks noChangeArrowheads="1"/>
              </p:cNvSpPr>
              <p:nvPr/>
            </p:nvSpPr>
            <p:spPr bwMode="auto">
              <a:xfrm>
                <a:off x="6055150" y="5948899"/>
                <a:ext cx="3016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algn="ctr" eaLnBrk="1" hangingPunct="1">
                  <a:spcBef>
                    <a:spcPct val="0"/>
                  </a:spcBef>
                  <a:buClrTx/>
                  <a:buFontTx/>
                  <a:buNone/>
                </a:pPr>
                <a:r>
                  <a:rPr lang="sv-SE" altLang="en-US" sz="1800">
                    <a:solidFill>
                      <a:schemeClr val="tx2"/>
                    </a:solidFill>
                    <a:latin typeface="+mn-lt"/>
                    <a:ea typeface="MS PGothic" panose="020B0600070205080204" pitchFamily="34" charset="-128"/>
                    <a:cs typeface="Arial" panose="020B0604020202020204" pitchFamily="34" charset="0"/>
                  </a:rPr>
                  <a:t>2</a:t>
                </a:r>
              </a:p>
            </p:txBody>
          </p:sp>
          <p:sp>
            <p:nvSpPr>
              <p:cNvPr id="76" name="Text Box 30">
                <a:extLst>
                  <a:ext uri="{FF2B5EF4-FFF2-40B4-BE49-F238E27FC236}">
                    <a16:creationId xmlns:a16="http://schemas.microsoft.com/office/drawing/2014/main" id="{12844967-985B-894A-BACA-01600CD982BE}"/>
                  </a:ext>
                </a:extLst>
              </p:cNvPr>
              <p:cNvSpPr txBox="1">
                <a:spLocks noChangeArrowheads="1"/>
              </p:cNvSpPr>
              <p:nvPr/>
            </p:nvSpPr>
            <p:spPr bwMode="auto">
              <a:xfrm>
                <a:off x="7401863" y="5948899"/>
                <a:ext cx="3016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algn="ctr" eaLnBrk="1" hangingPunct="1">
                  <a:spcBef>
                    <a:spcPct val="0"/>
                  </a:spcBef>
                  <a:buClrTx/>
                  <a:buFontTx/>
                  <a:buNone/>
                </a:pPr>
                <a:r>
                  <a:rPr lang="sv-SE" altLang="en-US" sz="1800">
                    <a:solidFill>
                      <a:schemeClr val="tx2"/>
                    </a:solidFill>
                    <a:latin typeface="+mn-lt"/>
                    <a:ea typeface="MS PGothic" panose="020B0600070205080204" pitchFamily="34" charset="-128"/>
                    <a:cs typeface="Arial" panose="020B0604020202020204" pitchFamily="34" charset="0"/>
                  </a:rPr>
                  <a:t>3</a:t>
                </a:r>
              </a:p>
            </p:txBody>
          </p:sp>
          <p:sp>
            <p:nvSpPr>
              <p:cNvPr id="77" name="Text Box 32">
                <a:extLst>
                  <a:ext uri="{FF2B5EF4-FFF2-40B4-BE49-F238E27FC236}">
                    <a16:creationId xmlns:a16="http://schemas.microsoft.com/office/drawing/2014/main" id="{632F45DF-AE96-1341-9B3B-C9BFD6A8E1E4}"/>
                  </a:ext>
                </a:extLst>
              </p:cNvPr>
              <p:cNvSpPr txBox="1">
                <a:spLocks noChangeArrowheads="1"/>
              </p:cNvSpPr>
              <p:nvPr/>
            </p:nvSpPr>
            <p:spPr bwMode="auto">
              <a:xfrm>
                <a:off x="3041412" y="5680067"/>
                <a:ext cx="3016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algn="r" eaLnBrk="1" hangingPunct="1">
                  <a:spcBef>
                    <a:spcPct val="0"/>
                  </a:spcBef>
                  <a:buClrTx/>
                  <a:buFontTx/>
                  <a:buNone/>
                </a:pPr>
                <a:r>
                  <a:rPr lang="sv-SE" altLang="en-US" sz="1800">
                    <a:solidFill>
                      <a:schemeClr val="tx2"/>
                    </a:solidFill>
                    <a:latin typeface="+mn-lt"/>
                    <a:ea typeface="MS PGothic" panose="020B0600070205080204" pitchFamily="34" charset="-128"/>
                    <a:cs typeface="Arial" panose="020B0604020202020204" pitchFamily="34" charset="0"/>
                  </a:rPr>
                  <a:t>0</a:t>
                </a:r>
              </a:p>
            </p:txBody>
          </p:sp>
          <p:sp>
            <p:nvSpPr>
              <p:cNvPr id="78" name="Text Box 33">
                <a:extLst>
                  <a:ext uri="{FF2B5EF4-FFF2-40B4-BE49-F238E27FC236}">
                    <a16:creationId xmlns:a16="http://schemas.microsoft.com/office/drawing/2014/main" id="{0DFC7664-715C-3147-AF80-CBFB5E1FC806}"/>
                  </a:ext>
                </a:extLst>
              </p:cNvPr>
              <p:cNvSpPr txBox="1">
                <a:spLocks noChangeArrowheads="1"/>
              </p:cNvSpPr>
              <p:nvPr/>
            </p:nvSpPr>
            <p:spPr bwMode="auto">
              <a:xfrm>
                <a:off x="2924395" y="5090891"/>
                <a:ext cx="4187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algn="r" eaLnBrk="1" hangingPunct="1">
                  <a:spcBef>
                    <a:spcPct val="0"/>
                  </a:spcBef>
                  <a:buClrTx/>
                  <a:buFontTx/>
                  <a:buNone/>
                </a:pPr>
                <a:r>
                  <a:rPr lang="sv-SE" altLang="en-US" sz="1800">
                    <a:solidFill>
                      <a:schemeClr val="tx2"/>
                    </a:solidFill>
                    <a:latin typeface="+mn-lt"/>
                    <a:ea typeface="MS PGothic" panose="020B0600070205080204" pitchFamily="34" charset="-128"/>
                    <a:cs typeface="Arial" panose="020B0604020202020204" pitchFamily="34" charset="0"/>
                  </a:rPr>
                  <a:t>10</a:t>
                </a:r>
              </a:p>
            </p:txBody>
          </p:sp>
          <p:sp>
            <p:nvSpPr>
              <p:cNvPr id="79" name="Text Box 34">
                <a:extLst>
                  <a:ext uri="{FF2B5EF4-FFF2-40B4-BE49-F238E27FC236}">
                    <a16:creationId xmlns:a16="http://schemas.microsoft.com/office/drawing/2014/main" id="{27C7CDFB-BB7F-F94C-BADE-6F2461CD107D}"/>
                  </a:ext>
                </a:extLst>
              </p:cNvPr>
              <p:cNvSpPr txBox="1">
                <a:spLocks noChangeArrowheads="1"/>
              </p:cNvSpPr>
              <p:nvPr/>
            </p:nvSpPr>
            <p:spPr bwMode="auto">
              <a:xfrm>
                <a:off x="2924395" y="4501715"/>
                <a:ext cx="4187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algn="r" eaLnBrk="1" hangingPunct="1">
                  <a:spcBef>
                    <a:spcPct val="0"/>
                  </a:spcBef>
                  <a:buClrTx/>
                  <a:buFontTx/>
                  <a:buNone/>
                </a:pPr>
                <a:r>
                  <a:rPr lang="sv-SE" altLang="en-US" sz="1800">
                    <a:solidFill>
                      <a:schemeClr val="tx2"/>
                    </a:solidFill>
                    <a:latin typeface="+mn-lt"/>
                    <a:ea typeface="MS PGothic" panose="020B0600070205080204" pitchFamily="34" charset="-128"/>
                    <a:cs typeface="Arial" panose="020B0604020202020204" pitchFamily="34" charset="0"/>
                  </a:rPr>
                  <a:t>20</a:t>
                </a:r>
              </a:p>
            </p:txBody>
          </p:sp>
          <p:sp>
            <p:nvSpPr>
              <p:cNvPr id="80" name="Text Box 35">
                <a:extLst>
                  <a:ext uri="{FF2B5EF4-FFF2-40B4-BE49-F238E27FC236}">
                    <a16:creationId xmlns:a16="http://schemas.microsoft.com/office/drawing/2014/main" id="{29178478-8677-964F-AF23-7A846CA20281}"/>
                  </a:ext>
                </a:extLst>
              </p:cNvPr>
              <p:cNvSpPr txBox="1">
                <a:spLocks noChangeArrowheads="1"/>
              </p:cNvSpPr>
              <p:nvPr/>
            </p:nvSpPr>
            <p:spPr bwMode="auto">
              <a:xfrm>
                <a:off x="2924395" y="3912541"/>
                <a:ext cx="4187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algn="r" eaLnBrk="1" hangingPunct="1">
                  <a:spcBef>
                    <a:spcPct val="0"/>
                  </a:spcBef>
                  <a:buClrTx/>
                  <a:buFontTx/>
                  <a:buNone/>
                </a:pPr>
                <a:r>
                  <a:rPr lang="sv-SE" altLang="en-US" sz="1800">
                    <a:solidFill>
                      <a:schemeClr val="tx2"/>
                    </a:solidFill>
                    <a:latin typeface="+mn-lt"/>
                    <a:ea typeface="MS PGothic" panose="020B0600070205080204" pitchFamily="34" charset="-128"/>
                    <a:cs typeface="Arial" panose="020B0604020202020204" pitchFamily="34" charset="0"/>
                  </a:rPr>
                  <a:t>30</a:t>
                </a:r>
              </a:p>
            </p:txBody>
          </p:sp>
          <p:sp>
            <p:nvSpPr>
              <p:cNvPr id="81" name="Text Box 36">
                <a:extLst>
                  <a:ext uri="{FF2B5EF4-FFF2-40B4-BE49-F238E27FC236}">
                    <a16:creationId xmlns:a16="http://schemas.microsoft.com/office/drawing/2014/main" id="{7B5AF55D-5C3E-AA46-A0A2-82641729C8C2}"/>
                  </a:ext>
                </a:extLst>
              </p:cNvPr>
              <p:cNvSpPr txBox="1">
                <a:spLocks noChangeArrowheads="1"/>
              </p:cNvSpPr>
              <p:nvPr/>
            </p:nvSpPr>
            <p:spPr bwMode="auto">
              <a:xfrm>
                <a:off x="2924395" y="3323366"/>
                <a:ext cx="4187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algn="r" eaLnBrk="1" hangingPunct="1">
                  <a:spcBef>
                    <a:spcPct val="0"/>
                  </a:spcBef>
                  <a:buClrTx/>
                  <a:buFontTx/>
                  <a:buNone/>
                </a:pPr>
                <a:r>
                  <a:rPr lang="sv-SE" altLang="en-US" sz="1800">
                    <a:solidFill>
                      <a:schemeClr val="tx2"/>
                    </a:solidFill>
                    <a:latin typeface="+mn-lt"/>
                    <a:ea typeface="MS PGothic" panose="020B0600070205080204" pitchFamily="34" charset="-128"/>
                    <a:cs typeface="Arial" panose="020B0604020202020204" pitchFamily="34" charset="0"/>
                  </a:rPr>
                  <a:t>40</a:t>
                </a:r>
              </a:p>
            </p:txBody>
          </p:sp>
          <p:sp>
            <p:nvSpPr>
              <p:cNvPr id="82" name="Text Box 37">
                <a:extLst>
                  <a:ext uri="{FF2B5EF4-FFF2-40B4-BE49-F238E27FC236}">
                    <a16:creationId xmlns:a16="http://schemas.microsoft.com/office/drawing/2014/main" id="{4C73C643-A67D-F142-BF75-94E8FD0B9073}"/>
                  </a:ext>
                </a:extLst>
              </p:cNvPr>
              <p:cNvSpPr txBox="1">
                <a:spLocks noChangeArrowheads="1"/>
              </p:cNvSpPr>
              <p:nvPr/>
            </p:nvSpPr>
            <p:spPr bwMode="auto">
              <a:xfrm>
                <a:off x="2924395" y="2735617"/>
                <a:ext cx="4187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algn="r" eaLnBrk="1" hangingPunct="1">
                  <a:spcBef>
                    <a:spcPct val="0"/>
                  </a:spcBef>
                  <a:buClrTx/>
                  <a:buFontTx/>
                  <a:buNone/>
                </a:pPr>
                <a:r>
                  <a:rPr lang="sv-SE" altLang="en-US" sz="1800">
                    <a:solidFill>
                      <a:schemeClr val="tx2"/>
                    </a:solidFill>
                    <a:latin typeface="+mn-lt"/>
                    <a:ea typeface="MS PGothic" panose="020B0600070205080204" pitchFamily="34" charset="-128"/>
                    <a:cs typeface="Arial" panose="020B0604020202020204" pitchFamily="34" charset="0"/>
                  </a:rPr>
                  <a:t>50</a:t>
                </a:r>
              </a:p>
            </p:txBody>
          </p:sp>
          <p:sp>
            <p:nvSpPr>
              <p:cNvPr id="83" name="Text Box 40">
                <a:extLst>
                  <a:ext uri="{FF2B5EF4-FFF2-40B4-BE49-F238E27FC236}">
                    <a16:creationId xmlns:a16="http://schemas.microsoft.com/office/drawing/2014/main" id="{6891E8ED-6B4C-9F42-9AA1-7F35B3B42C02}"/>
                  </a:ext>
                </a:extLst>
              </p:cNvPr>
              <p:cNvSpPr txBox="1">
                <a:spLocks noChangeArrowheads="1"/>
              </p:cNvSpPr>
              <p:nvPr/>
            </p:nvSpPr>
            <p:spPr bwMode="auto">
              <a:xfrm>
                <a:off x="5668155" y="5441293"/>
                <a:ext cx="3719478" cy="785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bIns="137160" anchor="b">
                <a:spAutoFit/>
              </a:bodyPr>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algn="r" eaLnBrk="1" hangingPunct="1">
                  <a:spcBef>
                    <a:spcPct val="0"/>
                  </a:spcBef>
                  <a:buClrTx/>
                  <a:buFontTx/>
                  <a:buNone/>
                </a:pPr>
                <a:r>
                  <a:rPr lang="sv-SE" altLang="en-US" sz="1800">
                    <a:solidFill>
                      <a:schemeClr val="tx2"/>
                    </a:solidFill>
                    <a:latin typeface="+mn-lt"/>
                    <a:ea typeface="MS PGothic" panose="020B0600070205080204" pitchFamily="34" charset="-128"/>
                    <a:cs typeface="Arial" panose="020B0604020202020204" pitchFamily="34" charset="0"/>
                  </a:rPr>
                  <a:t>HR, 0.77 (95% CI, 0.67-0.89); </a:t>
                </a:r>
                <a:r>
                  <a:rPr lang="sv-SE" altLang="en-US" sz="1800" i="1">
                    <a:solidFill>
                      <a:schemeClr val="tx2"/>
                    </a:solidFill>
                    <a:latin typeface="+mn-lt"/>
                    <a:ea typeface="MS PGothic" panose="020B0600070205080204" pitchFamily="34" charset="-128"/>
                    <a:cs typeface="Arial" panose="020B0604020202020204" pitchFamily="34" charset="0"/>
                  </a:rPr>
                  <a:t>P</a:t>
                </a:r>
                <a:r>
                  <a:rPr lang="sv-SE" altLang="en-US" sz="1800">
                    <a:solidFill>
                      <a:schemeClr val="tx2"/>
                    </a:solidFill>
                    <a:latin typeface="+mn-lt"/>
                    <a:ea typeface="MS PGothic" panose="020B0600070205080204" pitchFamily="34" charset="-128"/>
                    <a:cs typeface="Arial" panose="020B0604020202020204" pitchFamily="34" charset="0"/>
                  </a:rPr>
                  <a:t>=0.0004</a:t>
                </a:r>
                <a:br>
                  <a:rPr lang="sv-SE" altLang="en-US" sz="1800">
                    <a:solidFill>
                      <a:schemeClr val="tx2"/>
                    </a:solidFill>
                    <a:latin typeface="+mn-lt"/>
                    <a:ea typeface="MS PGothic" panose="020B0600070205080204" pitchFamily="34" charset="-128"/>
                    <a:cs typeface="Arial" panose="020B0604020202020204" pitchFamily="34" charset="0"/>
                  </a:rPr>
                </a:br>
                <a:endParaRPr lang="sv-SE" altLang="en-US" sz="1800">
                  <a:solidFill>
                    <a:schemeClr val="tx2"/>
                  </a:solidFill>
                  <a:latin typeface="+mn-lt"/>
                  <a:ea typeface="MS PGothic" panose="020B0600070205080204" pitchFamily="34" charset="-128"/>
                  <a:cs typeface="Arial" panose="020B0604020202020204" pitchFamily="34" charset="0"/>
                </a:endParaRPr>
              </a:p>
            </p:txBody>
          </p:sp>
          <p:sp>
            <p:nvSpPr>
              <p:cNvPr id="84" name="Freeform 41">
                <a:extLst>
                  <a:ext uri="{FF2B5EF4-FFF2-40B4-BE49-F238E27FC236}">
                    <a16:creationId xmlns:a16="http://schemas.microsoft.com/office/drawing/2014/main" id="{AE54DD55-BDBB-864B-AA59-26CE130D3308}"/>
                  </a:ext>
                </a:extLst>
              </p:cNvPr>
              <p:cNvSpPr>
                <a:spLocks/>
              </p:cNvSpPr>
              <p:nvPr/>
            </p:nvSpPr>
            <p:spPr bwMode="auto">
              <a:xfrm>
                <a:off x="3470600" y="3679982"/>
                <a:ext cx="4762846" cy="2159736"/>
              </a:xfrm>
              <a:custGeom>
                <a:avLst/>
                <a:gdLst>
                  <a:gd name="T0" fmla="*/ 2147483647 w 2827"/>
                  <a:gd name="T1" fmla="*/ 2147483647 h 1619"/>
                  <a:gd name="T2" fmla="*/ 2147483647 w 2827"/>
                  <a:gd name="T3" fmla="*/ 2147483647 h 1619"/>
                  <a:gd name="T4" fmla="*/ 2147483647 w 2827"/>
                  <a:gd name="T5" fmla="*/ 2147483647 h 1619"/>
                  <a:gd name="T6" fmla="*/ 2147483647 w 2827"/>
                  <a:gd name="T7" fmla="*/ 2147483647 h 1619"/>
                  <a:gd name="T8" fmla="*/ 2147483647 w 2827"/>
                  <a:gd name="T9" fmla="*/ 2147483647 h 1619"/>
                  <a:gd name="T10" fmla="*/ 2147483647 w 2827"/>
                  <a:gd name="T11" fmla="*/ 2147483647 h 1619"/>
                  <a:gd name="T12" fmla="*/ 2147483647 w 2827"/>
                  <a:gd name="T13" fmla="*/ 2147483647 h 1619"/>
                  <a:gd name="T14" fmla="*/ 2147483647 w 2827"/>
                  <a:gd name="T15" fmla="*/ 2147483647 h 1619"/>
                  <a:gd name="T16" fmla="*/ 2147483647 w 2827"/>
                  <a:gd name="T17" fmla="*/ 2147483647 h 1619"/>
                  <a:gd name="T18" fmla="*/ 2147483647 w 2827"/>
                  <a:gd name="T19" fmla="*/ 2147483647 h 1619"/>
                  <a:gd name="T20" fmla="*/ 2147483647 w 2827"/>
                  <a:gd name="T21" fmla="*/ 2147483647 h 1619"/>
                  <a:gd name="T22" fmla="*/ 2147483647 w 2827"/>
                  <a:gd name="T23" fmla="*/ 2147483647 h 1619"/>
                  <a:gd name="T24" fmla="*/ 2147483647 w 2827"/>
                  <a:gd name="T25" fmla="*/ 2147483647 h 1619"/>
                  <a:gd name="T26" fmla="*/ 2147483647 w 2827"/>
                  <a:gd name="T27" fmla="*/ 2147483647 h 1619"/>
                  <a:gd name="T28" fmla="*/ 2147483647 w 2827"/>
                  <a:gd name="T29" fmla="*/ 2147483647 h 1619"/>
                  <a:gd name="T30" fmla="*/ 2147483647 w 2827"/>
                  <a:gd name="T31" fmla="*/ 2147483647 h 1619"/>
                  <a:gd name="T32" fmla="*/ 2147483647 w 2827"/>
                  <a:gd name="T33" fmla="*/ 2147483647 h 1619"/>
                  <a:gd name="T34" fmla="*/ 2147483647 w 2827"/>
                  <a:gd name="T35" fmla="*/ 2147483647 h 1619"/>
                  <a:gd name="T36" fmla="*/ 2147483647 w 2827"/>
                  <a:gd name="T37" fmla="*/ 2147483647 h 1619"/>
                  <a:gd name="T38" fmla="*/ 2147483647 w 2827"/>
                  <a:gd name="T39" fmla="*/ 2147483647 h 1619"/>
                  <a:gd name="T40" fmla="*/ 2147483647 w 2827"/>
                  <a:gd name="T41" fmla="*/ 2147483647 h 1619"/>
                  <a:gd name="T42" fmla="*/ 2147483647 w 2827"/>
                  <a:gd name="T43" fmla="*/ 2147483647 h 1619"/>
                  <a:gd name="T44" fmla="*/ 2147483647 w 2827"/>
                  <a:gd name="T45" fmla="*/ 2147483647 h 1619"/>
                  <a:gd name="T46" fmla="*/ 2147483647 w 2827"/>
                  <a:gd name="T47" fmla="*/ 2147483647 h 1619"/>
                  <a:gd name="T48" fmla="*/ 2147483647 w 2827"/>
                  <a:gd name="T49" fmla="*/ 2147483647 h 1619"/>
                  <a:gd name="T50" fmla="*/ 2147483647 w 2827"/>
                  <a:gd name="T51" fmla="*/ 2147483647 h 1619"/>
                  <a:gd name="T52" fmla="*/ 2147483647 w 2827"/>
                  <a:gd name="T53" fmla="*/ 2147483647 h 1619"/>
                  <a:gd name="T54" fmla="*/ 2147483647 w 2827"/>
                  <a:gd name="T55" fmla="*/ 2147483647 h 1619"/>
                  <a:gd name="T56" fmla="*/ 2147483647 w 2827"/>
                  <a:gd name="T57" fmla="*/ 2147483647 h 1619"/>
                  <a:gd name="T58" fmla="*/ 2147483647 w 2827"/>
                  <a:gd name="T59" fmla="*/ 2147483647 h 1619"/>
                  <a:gd name="T60" fmla="*/ 2147483647 w 2827"/>
                  <a:gd name="T61" fmla="*/ 2147483647 h 1619"/>
                  <a:gd name="T62" fmla="*/ 2147483647 w 2827"/>
                  <a:gd name="T63" fmla="*/ 2147483647 h 1619"/>
                  <a:gd name="T64" fmla="*/ 2147483647 w 2827"/>
                  <a:gd name="T65" fmla="*/ 2147483647 h 1619"/>
                  <a:gd name="T66" fmla="*/ 2147483647 w 2827"/>
                  <a:gd name="T67" fmla="*/ 2147483647 h 1619"/>
                  <a:gd name="T68" fmla="*/ 2147483647 w 2827"/>
                  <a:gd name="T69" fmla="*/ 2147483647 h 1619"/>
                  <a:gd name="T70" fmla="*/ 2147483647 w 2827"/>
                  <a:gd name="T71" fmla="*/ 2147483647 h 1619"/>
                  <a:gd name="T72" fmla="*/ 2147483647 w 2827"/>
                  <a:gd name="T73" fmla="*/ 2147483647 h 1619"/>
                  <a:gd name="T74" fmla="*/ 2147483647 w 2827"/>
                  <a:gd name="T75" fmla="*/ 2147483647 h 1619"/>
                  <a:gd name="T76" fmla="*/ 2147483647 w 2827"/>
                  <a:gd name="T77" fmla="*/ 2147483647 h 1619"/>
                  <a:gd name="T78" fmla="*/ 2147483647 w 2827"/>
                  <a:gd name="T79" fmla="*/ 2147483647 h 1619"/>
                  <a:gd name="T80" fmla="*/ 2147483647 w 2827"/>
                  <a:gd name="T81" fmla="*/ 2147483647 h 1619"/>
                  <a:gd name="T82" fmla="*/ 2147483647 w 2827"/>
                  <a:gd name="T83" fmla="*/ 2147483647 h 1619"/>
                  <a:gd name="T84" fmla="*/ 2147483647 w 2827"/>
                  <a:gd name="T85" fmla="*/ 2147483647 h 1619"/>
                  <a:gd name="T86" fmla="*/ 2147483647 w 2827"/>
                  <a:gd name="T87" fmla="*/ 2147483647 h 1619"/>
                  <a:gd name="T88" fmla="*/ 2147483647 w 2827"/>
                  <a:gd name="T89" fmla="*/ 2147483647 h 1619"/>
                  <a:gd name="T90" fmla="*/ 2147483647 w 2827"/>
                  <a:gd name="T91" fmla="*/ 2147483647 h 1619"/>
                  <a:gd name="T92" fmla="*/ 2147483647 w 2827"/>
                  <a:gd name="T93" fmla="*/ 2147483647 h 1619"/>
                  <a:gd name="T94" fmla="*/ 2147483647 w 2827"/>
                  <a:gd name="T95" fmla="*/ 2147483647 h 1619"/>
                  <a:gd name="T96" fmla="*/ 2147483647 w 2827"/>
                  <a:gd name="T97" fmla="*/ 2147483647 h 1619"/>
                  <a:gd name="T98" fmla="*/ 2147483647 w 2827"/>
                  <a:gd name="T99" fmla="*/ 2147483647 h 1619"/>
                  <a:gd name="T100" fmla="*/ 2147483647 w 2827"/>
                  <a:gd name="T101" fmla="*/ 2147483647 h 1619"/>
                  <a:gd name="T102" fmla="*/ 2147483647 w 2827"/>
                  <a:gd name="T103" fmla="*/ 2147483647 h 1619"/>
                  <a:gd name="T104" fmla="*/ 2147483647 w 2827"/>
                  <a:gd name="T105" fmla="*/ 2147483647 h 1619"/>
                  <a:gd name="T106" fmla="*/ 2147483647 w 2827"/>
                  <a:gd name="T107" fmla="*/ 2147483647 h 1619"/>
                  <a:gd name="T108" fmla="*/ 2147483647 w 2827"/>
                  <a:gd name="T109" fmla="*/ 2147483647 h 1619"/>
                  <a:gd name="T110" fmla="*/ 2147483647 w 2827"/>
                  <a:gd name="T111" fmla="*/ 2147483647 h 1619"/>
                  <a:gd name="T112" fmla="*/ 2147483647 w 2827"/>
                  <a:gd name="T113" fmla="*/ 2147483647 h 1619"/>
                  <a:gd name="T114" fmla="*/ 2147483647 w 2827"/>
                  <a:gd name="T115" fmla="*/ 2147483647 h 1619"/>
                  <a:gd name="T116" fmla="*/ 2147483647 w 2827"/>
                  <a:gd name="T117" fmla="*/ 2147483647 h 1619"/>
                  <a:gd name="T118" fmla="*/ 2147483647 w 2827"/>
                  <a:gd name="T119" fmla="*/ 2147483647 h 1619"/>
                  <a:gd name="T120" fmla="*/ 2147483647 w 2827"/>
                  <a:gd name="T121" fmla="*/ 2147483647 h 1619"/>
                  <a:gd name="T122" fmla="*/ 2147483647 w 2827"/>
                  <a:gd name="T123" fmla="*/ 0 h 161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827"/>
                  <a:gd name="T187" fmla="*/ 0 h 1619"/>
                  <a:gd name="T188" fmla="*/ 2827 w 2827"/>
                  <a:gd name="T189" fmla="*/ 1619 h 161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827" h="1619">
                    <a:moveTo>
                      <a:pt x="0" y="1619"/>
                    </a:moveTo>
                    <a:lnTo>
                      <a:pt x="31" y="1559"/>
                    </a:lnTo>
                    <a:lnTo>
                      <a:pt x="56" y="1511"/>
                    </a:lnTo>
                    <a:lnTo>
                      <a:pt x="83" y="1454"/>
                    </a:lnTo>
                    <a:lnTo>
                      <a:pt x="125" y="1418"/>
                    </a:lnTo>
                    <a:lnTo>
                      <a:pt x="144" y="1387"/>
                    </a:lnTo>
                    <a:lnTo>
                      <a:pt x="169" y="1352"/>
                    </a:lnTo>
                    <a:lnTo>
                      <a:pt x="197" y="1328"/>
                    </a:lnTo>
                    <a:lnTo>
                      <a:pt x="224" y="1313"/>
                    </a:lnTo>
                    <a:lnTo>
                      <a:pt x="240" y="1291"/>
                    </a:lnTo>
                    <a:lnTo>
                      <a:pt x="254" y="1268"/>
                    </a:lnTo>
                    <a:lnTo>
                      <a:pt x="264" y="1263"/>
                    </a:lnTo>
                    <a:lnTo>
                      <a:pt x="274" y="1250"/>
                    </a:lnTo>
                    <a:lnTo>
                      <a:pt x="304" y="1239"/>
                    </a:lnTo>
                    <a:lnTo>
                      <a:pt x="322" y="1229"/>
                    </a:lnTo>
                    <a:lnTo>
                      <a:pt x="344" y="1223"/>
                    </a:lnTo>
                    <a:lnTo>
                      <a:pt x="368" y="1211"/>
                    </a:lnTo>
                    <a:lnTo>
                      <a:pt x="394" y="1202"/>
                    </a:lnTo>
                    <a:lnTo>
                      <a:pt x="404" y="1187"/>
                    </a:lnTo>
                    <a:lnTo>
                      <a:pt x="428" y="1183"/>
                    </a:lnTo>
                    <a:lnTo>
                      <a:pt x="448" y="1160"/>
                    </a:lnTo>
                    <a:lnTo>
                      <a:pt x="470" y="1145"/>
                    </a:lnTo>
                    <a:lnTo>
                      <a:pt x="488" y="1139"/>
                    </a:lnTo>
                    <a:lnTo>
                      <a:pt x="512" y="1127"/>
                    </a:lnTo>
                    <a:lnTo>
                      <a:pt x="533" y="1121"/>
                    </a:lnTo>
                    <a:lnTo>
                      <a:pt x="556" y="1103"/>
                    </a:lnTo>
                    <a:lnTo>
                      <a:pt x="574" y="1082"/>
                    </a:lnTo>
                    <a:lnTo>
                      <a:pt x="598" y="1064"/>
                    </a:lnTo>
                    <a:lnTo>
                      <a:pt x="616" y="1040"/>
                    </a:lnTo>
                    <a:lnTo>
                      <a:pt x="640" y="1027"/>
                    </a:lnTo>
                    <a:lnTo>
                      <a:pt x="662" y="1016"/>
                    </a:lnTo>
                    <a:lnTo>
                      <a:pt x="691" y="1010"/>
                    </a:lnTo>
                    <a:lnTo>
                      <a:pt x="722" y="993"/>
                    </a:lnTo>
                    <a:lnTo>
                      <a:pt x="768" y="979"/>
                    </a:lnTo>
                    <a:lnTo>
                      <a:pt x="800" y="959"/>
                    </a:lnTo>
                    <a:lnTo>
                      <a:pt x="812" y="942"/>
                    </a:lnTo>
                    <a:lnTo>
                      <a:pt x="832" y="941"/>
                    </a:lnTo>
                    <a:lnTo>
                      <a:pt x="862" y="923"/>
                    </a:lnTo>
                    <a:lnTo>
                      <a:pt x="890" y="906"/>
                    </a:lnTo>
                    <a:lnTo>
                      <a:pt x="928" y="890"/>
                    </a:lnTo>
                    <a:lnTo>
                      <a:pt x="960" y="875"/>
                    </a:lnTo>
                    <a:lnTo>
                      <a:pt x="991" y="863"/>
                    </a:lnTo>
                    <a:lnTo>
                      <a:pt x="1009" y="842"/>
                    </a:lnTo>
                    <a:lnTo>
                      <a:pt x="1036" y="836"/>
                    </a:lnTo>
                    <a:lnTo>
                      <a:pt x="1060" y="821"/>
                    </a:lnTo>
                    <a:lnTo>
                      <a:pt x="1087" y="806"/>
                    </a:lnTo>
                    <a:lnTo>
                      <a:pt x="1106" y="801"/>
                    </a:lnTo>
                    <a:lnTo>
                      <a:pt x="1118" y="782"/>
                    </a:lnTo>
                    <a:lnTo>
                      <a:pt x="1132" y="762"/>
                    </a:lnTo>
                    <a:lnTo>
                      <a:pt x="1145" y="734"/>
                    </a:lnTo>
                    <a:lnTo>
                      <a:pt x="1165" y="719"/>
                    </a:lnTo>
                    <a:lnTo>
                      <a:pt x="1208" y="703"/>
                    </a:lnTo>
                    <a:lnTo>
                      <a:pt x="1232" y="683"/>
                    </a:lnTo>
                    <a:lnTo>
                      <a:pt x="1280" y="667"/>
                    </a:lnTo>
                    <a:lnTo>
                      <a:pt x="1318" y="653"/>
                    </a:lnTo>
                    <a:lnTo>
                      <a:pt x="1342" y="654"/>
                    </a:lnTo>
                    <a:lnTo>
                      <a:pt x="1368" y="643"/>
                    </a:lnTo>
                    <a:lnTo>
                      <a:pt x="1387" y="638"/>
                    </a:lnTo>
                    <a:lnTo>
                      <a:pt x="1399" y="623"/>
                    </a:lnTo>
                    <a:lnTo>
                      <a:pt x="1424" y="615"/>
                    </a:lnTo>
                    <a:lnTo>
                      <a:pt x="1452" y="599"/>
                    </a:lnTo>
                    <a:lnTo>
                      <a:pt x="1472" y="588"/>
                    </a:lnTo>
                    <a:lnTo>
                      <a:pt x="1480" y="576"/>
                    </a:lnTo>
                    <a:lnTo>
                      <a:pt x="1508" y="573"/>
                    </a:lnTo>
                    <a:lnTo>
                      <a:pt x="1526" y="561"/>
                    </a:lnTo>
                    <a:lnTo>
                      <a:pt x="1540" y="548"/>
                    </a:lnTo>
                    <a:lnTo>
                      <a:pt x="1561" y="539"/>
                    </a:lnTo>
                    <a:lnTo>
                      <a:pt x="1586" y="528"/>
                    </a:lnTo>
                    <a:lnTo>
                      <a:pt x="1618" y="524"/>
                    </a:lnTo>
                    <a:lnTo>
                      <a:pt x="1639" y="515"/>
                    </a:lnTo>
                    <a:lnTo>
                      <a:pt x="1652" y="495"/>
                    </a:lnTo>
                    <a:lnTo>
                      <a:pt x="1672" y="489"/>
                    </a:lnTo>
                    <a:lnTo>
                      <a:pt x="1696" y="475"/>
                    </a:lnTo>
                    <a:lnTo>
                      <a:pt x="1714" y="467"/>
                    </a:lnTo>
                    <a:lnTo>
                      <a:pt x="1735" y="453"/>
                    </a:lnTo>
                    <a:lnTo>
                      <a:pt x="1757" y="455"/>
                    </a:lnTo>
                    <a:lnTo>
                      <a:pt x="1776" y="443"/>
                    </a:lnTo>
                    <a:lnTo>
                      <a:pt x="1792" y="420"/>
                    </a:lnTo>
                    <a:lnTo>
                      <a:pt x="1813" y="417"/>
                    </a:lnTo>
                    <a:lnTo>
                      <a:pt x="1832" y="408"/>
                    </a:lnTo>
                    <a:lnTo>
                      <a:pt x="1856" y="402"/>
                    </a:lnTo>
                    <a:lnTo>
                      <a:pt x="1894" y="404"/>
                    </a:lnTo>
                    <a:lnTo>
                      <a:pt x="1912" y="396"/>
                    </a:lnTo>
                    <a:lnTo>
                      <a:pt x="1924" y="383"/>
                    </a:lnTo>
                    <a:lnTo>
                      <a:pt x="1951" y="384"/>
                    </a:lnTo>
                    <a:lnTo>
                      <a:pt x="1973" y="363"/>
                    </a:lnTo>
                    <a:lnTo>
                      <a:pt x="1981" y="356"/>
                    </a:lnTo>
                    <a:lnTo>
                      <a:pt x="1997" y="354"/>
                    </a:lnTo>
                    <a:lnTo>
                      <a:pt x="2012" y="332"/>
                    </a:lnTo>
                    <a:lnTo>
                      <a:pt x="2040" y="319"/>
                    </a:lnTo>
                    <a:lnTo>
                      <a:pt x="2057" y="308"/>
                    </a:lnTo>
                    <a:lnTo>
                      <a:pt x="2080" y="288"/>
                    </a:lnTo>
                    <a:lnTo>
                      <a:pt x="2096" y="282"/>
                    </a:lnTo>
                    <a:lnTo>
                      <a:pt x="2114" y="273"/>
                    </a:lnTo>
                    <a:lnTo>
                      <a:pt x="2128" y="255"/>
                    </a:lnTo>
                    <a:lnTo>
                      <a:pt x="2153" y="246"/>
                    </a:lnTo>
                    <a:lnTo>
                      <a:pt x="2165" y="233"/>
                    </a:lnTo>
                    <a:lnTo>
                      <a:pt x="2176" y="223"/>
                    </a:lnTo>
                    <a:lnTo>
                      <a:pt x="2185" y="204"/>
                    </a:lnTo>
                    <a:lnTo>
                      <a:pt x="2215" y="207"/>
                    </a:lnTo>
                    <a:lnTo>
                      <a:pt x="2239" y="207"/>
                    </a:lnTo>
                    <a:lnTo>
                      <a:pt x="2256" y="203"/>
                    </a:lnTo>
                    <a:lnTo>
                      <a:pt x="2266" y="186"/>
                    </a:lnTo>
                    <a:lnTo>
                      <a:pt x="2303" y="185"/>
                    </a:lnTo>
                    <a:lnTo>
                      <a:pt x="2339" y="186"/>
                    </a:lnTo>
                    <a:lnTo>
                      <a:pt x="2356" y="176"/>
                    </a:lnTo>
                    <a:lnTo>
                      <a:pt x="2387" y="176"/>
                    </a:lnTo>
                    <a:lnTo>
                      <a:pt x="2396" y="164"/>
                    </a:lnTo>
                    <a:lnTo>
                      <a:pt x="2425" y="165"/>
                    </a:lnTo>
                    <a:lnTo>
                      <a:pt x="2468" y="129"/>
                    </a:lnTo>
                    <a:lnTo>
                      <a:pt x="2506" y="126"/>
                    </a:lnTo>
                    <a:lnTo>
                      <a:pt x="2521" y="111"/>
                    </a:lnTo>
                    <a:lnTo>
                      <a:pt x="2537" y="112"/>
                    </a:lnTo>
                    <a:lnTo>
                      <a:pt x="2573" y="114"/>
                    </a:lnTo>
                    <a:lnTo>
                      <a:pt x="2590" y="93"/>
                    </a:lnTo>
                    <a:lnTo>
                      <a:pt x="2656" y="93"/>
                    </a:lnTo>
                    <a:lnTo>
                      <a:pt x="2659" y="83"/>
                    </a:lnTo>
                    <a:lnTo>
                      <a:pt x="2683" y="86"/>
                    </a:lnTo>
                    <a:lnTo>
                      <a:pt x="2693" y="57"/>
                    </a:lnTo>
                    <a:lnTo>
                      <a:pt x="2714" y="45"/>
                    </a:lnTo>
                    <a:lnTo>
                      <a:pt x="2738" y="48"/>
                    </a:lnTo>
                    <a:lnTo>
                      <a:pt x="2762" y="23"/>
                    </a:lnTo>
                    <a:lnTo>
                      <a:pt x="2788" y="23"/>
                    </a:lnTo>
                    <a:lnTo>
                      <a:pt x="2806" y="0"/>
                    </a:lnTo>
                    <a:lnTo>
                      <a:pt x="2827" y="3"/>
                    </a:lnTo>
                  </a:path>
                </a:pathLst>
              </a:custGeom>
              <a:noFill/>
              <a:ln w="31750" cap="flat" cmpd="sng">
                <a:solidFill>
                  <a:schemeClr val="accent3">
                    <a:lumMod val="60000"/>
                    <a:lumOff val="40000"/>
                  </a:schemeClr>
                </a:solidFill>
                <a:prstDash val="solid"/>
                <a:round/>
                <a:headEnd/>
                <a:tailEnd/>
              </a:ln>
            </p:spPr>
            <p:txBody>
              <a:bodyPr/>
              <a:lstStyle/>
              <a:p>
                <a:pPr>
                  <a:defRPr/>
                </a:pPr>
                <a:endParaRPr lang="en-US" b="1" kern="0">
                  <a:solidFill>
                    <a:schemeClr val="tx2"/>
                  </a:solidFill>
                  <a:ea typeface="Arial"/>
                  <a:cs typeface="Arial"/>
                </a:endParaRPr>
              </a:p>
            </p:txBody>
          </p:sp>
          <p:sp>
            <p:nvSpPr>
              <p:cNvPr id="85" name="Text Box 42">
                <a:extLst>
                  <a:ext uri="{FF2B5EF4-FFF2-40B4-BE49-F238E27FC236}">
                    <a16:creationId xmlns:a16="http://schemas.microsoft.com/office/drawing/2014/main" id="{41E1D2A4-B8A8-1444-A226-10484570ADB0}"/>
                  </a:ext>
                </a:extLst>
              </p:cNvPr>
              <p:cNvSpPr txBox="1">
                <a:spLocks noChangeArrowheads="1"/>
              </p:cNvSpPr>
              <p:nvPr/>
            </p:nvSpPr>
            <p:spPr bwMode="auto">
              <a:xfrm>
                <a:off x="7989565" y="5950325"/>
                <a:ext cx="47481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algn="ctr" eaLnBrk="1" hangingPunct="1">
                  <a:spcBef>
                    <a:spcPct val="0"/>
                  </a:spcBef>
                  <a:buClrTx/>
                  <a:buFontTx/>
                  <a:buNone/>
                </a:pPr>
                <a:r>
                  <a:rPr lang="sv-SE" altLang="en-US" sz="1800">
                    <a:solidFill>
                      <a:schemeClr val="tx2"/>
                    </a:solidFill>
                    <a:latin typeface="+mn-lt"/>
                    <a:ea typeface="MS PGothic" panose="020B0600070205080204" pitchFamily="34" charset="-128"/>
                    <a:cs typeface="Arial" panose="020B0604020202020204" pitchFamily="34" charset="0"/>
                  </a:rPr>
                  <a:t>3.5</a:t>
                </a:r>
              </a:p>
            </p:txBody>
          </p:sp>
          <p:sp>
            <p:nvSpPr>
              <p:cNvPr id="86" name="Text Box 43">
                <a:extLst>
                  <a:ext uri="{FF2B5EF4-FFF2-40B4-BE49-F238E27FC236}">
                    <a16:creationId xmlns:a16="http://schemas.microsoft.com/office/drawing/2014/main" id="{406CAEBB-78F9-FA43-82C3-85E228EB9C5D}"/>
                  </a:ext>
                </a:extLst>
              </p:cNvPr>
              <p:cNvSpPr txBox="1">
                <a:spLocks noChangeArrowheads="1"/>
              </p:cNvSpPr>
              <p:nvPr/>
            </p:nvSpPr>
            <p:spPr bwMode="auto">
              <a:xfrm>
                <a:off x="8273842" y="3051527"/>
                <a:ext cx="1086336" cy="39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eaLnBrk="1" hangingPunct="1">
                  <a:spcBef>
                    <a:spcPct val="0"/>
                  </a:spcBef>
                  <a:buClrTx/>
                  <a:buFontTx/>
                  <a:buNone/>
                </a:pPr>
                <a:r>
                  <a:rPr lang="sv-SE" altLang="en-US" sz="1800" b="1">
                    <a:solidFill>
                      <a:schemeClr val="tx2"/>
                    </a:solidFill>
                    <a:latin typeface="+mn-lt"/>
                    <a:ea typeface="MS PGothic" panose="020B0600070205080204" pitchFamily="34" charset="-128"/>
                    <a:cs typeface="Arial" panose="020B0604020202020204" pitchFamily="34" charset="0"/>
                  </a:rPr>
                  <a:t>406 (40.0%)</a:t>
                </a:r>
              </a:p>
            </p:txBody>
          </p:sp>
          <p:sp>
            <p:nvSpPr>
              <p:cNvPr id="87" name="Text Box 44">
                <a:extLst>
                  <a:ext uri="{FF2B5EF4-FFF2-40B4-BE49-F238E27FC236}">
                    <a16:creationId xmlns:a16="http://schemas.microsoft.com/office/drawing/2014/main" id="{3B0E9F0D-1086-4346-8C46-EF78E75E6542}"/>
                  </a:ext>
                </a:extLst>
              </p:cNvPr>
              <p:cNvSpPr txBox="1">
                <a:spLocks noChangeArrowheads="1"/>
              </p:cNvSpPr>
              <p:nvPr/>
            </p:nvSpPr>
            <p:spPr bwMode="auto">
              <a:xfrm>
                <a:off x="8275644" y="3468086"/>
                <a:ext cx="1086336" cy="39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eaLnBrk="1" hangingPunct="1">
                  <a:spcBef>
                    <a:spcPct val="0"/>
                  </a:spcBef>
                  <a:buClrTx/>
                  <a:buFontTx/>
                  <a:buNone/>
                </a:pPr>
                <a:r>
                  <a:rPr lang="sv-SE" altLang="en-US" sz="1800" b="1">
                    <a:solidFill>
                      <a:schemeClr val="tx2"/>
                    </a:solidFill>
                    <a:latin typeface="+mn-lt"/>
                    <a:ea typeface="MS PGothic" panose="020B0600070205080204" pitchFamily="34" charset="-128"/>
                    <a:cs typeface="Arial" panose="020B0604020202020204" pitchFamily="34" charset="0"/>
                  </a:rPr>
                  <a:t>334 (33.0%)</a:t>
                </a:r>
              </a:p>
            </p:txBody>
          </p:sp>
          <p:sp>
            <p:nvSpPr>
              <p:cNvPr id="88" name="Text Box 45">
                <a:extLst>
                  <a:ext uri="{FF2B5EF4-FFF2-40B4-BE49-F238E27FC236}">
                    <a16:creationId xmlns:a16="http://schemas.microsoft.com/office/drawing/2014/main" id="{D0BB622E-CD7B-E842-917F-A9FDBC6D1E60}"/>
                  </a:ext>
                </a:extLst>
              </p:cNvPr>
              <p:cNvSpPr txBox="1">
                <a:spLocks noChangeArrowheads="1"/>
              </p:cNvSpPr>
              <p:nvPr/>
            </p:nvSpPr>
            <p:spPr bwMode="auto">
              <a:xfrm rot="16200000">
                <a:off x="1112297" y="4059353"/>
                <a:ext cx="295300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algn="ctr" eaLnBrk="1" hangingPunct="1">
                  <a:spcBef>
                    <a:spcPct val="0"/>
                  </a:spcBef>
                  <a:buClrTx/>
                  <a:buFontTx/>
                  <a:buNone/>
                </a:pPr>
                <a:r>
                  <a:rPr lang="en-US" altLang="en-US" sz="1800">
                    <a:solidFill>
                      <a:schemeClr val="tx2"/>
                    </a:solidFill>
                    <a:latin typeface="+mn-lt"/>
                    <a:ea typeface="MS PGothic" panose="020B0600070205080204" pitchFamily="34" charset="-128"/>
                    <a:cs typeface="Arial" panose="020B0604020202020204" pitchFamily="34" charset="0"/>
                  </a:rPr>
                  <a:t>Proportion with CV death </a:t>
                </a:r>
              </a:p>
              <a:p>
                <a:pPr algn="ctr" eaLnBrk="1" hangingPunct="1">
                  <a:spcBef>
                    <a:spcPct val="0"/>
                  </a:spcBef>
                  <a:buClrTx/>
                  <a:buFontTx/>
                  <a:buNone/>
                </a:pPr>
                <a:r>
                  <a:rPr lang="en-US" altLang="en-US" sz="1800">
                    <a:solidFill>
                      <a:schemeClr val="tx2"/>
                    </a:solidFill>
                    <a:latin typeface="+mn-lt"/>
                    <a:ea typeface="MS PGothic" panose="020B0600070205080204" pitchFamily="34" charset="-128"/>
                    <a:cs typeface="Arial" panose="020B0604020202020204" pitchFamily="34" charset="0"/>
                  </a:rPr>
                  <a:t>or CHF hospitalization (%)</a:t>
                </a:r>
              </a:p>
            </p:txBody>
          </p:sp>
        </p:grpSp>
        <p:sp>
          <p:nvSpPr>
            <p:cNvPr id="89" name="Text Box 31">
              <a:extLst>
                <a:ext uri="{FF2B5EF4-FFF2-40B4-BE49-F238E27FC236}">
                  <a16:creationId xmlns:a16="http://schemas.microsoft.com/office/drawing/2014/main" id="{130AF6AE-4D69-9744-866D-1037E76C77B6}"/>
                </a:ext>
              </a:extLst>
            </p:cNvPr>
            <p:cNvSpPr txBox="1">
              <a:spLocks noChangeArrowheads="1"/>
            </p:cNvSpPr>
            <p:nvPr/>
          </p:nvSpPr>
          <p:spPr bwMode="auto">
            <a:xfrm>
              <a:off x="3463889" y="6230377"/>
              <a:ext cx="5934920" cy="39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algn="ctr" eaLnBrk="1" hangingPunct="1">
                <a:spcBef>
                  <a:spcPct val="0"/>
                </a:spcBef>
                <a:buClrTx/>
                <a:buFontTx/>
                <a:buNone/>
              </a:pPr>
              <a:r>
                <a:rPr lang="sv-SE" altLang="en-US" sz="1800">
                  <a:solidFill>
                    <a:schemeClr val="tx2"/>
                  </a:solidFill>
                  <a:latin typeface="+mn-lt"/>
                  <a:ea typeface="MS PGothic" panose="020B0600070205080204" pitchFamily="34" charset="-128"/>
                  <a:cs typeface="Arial" panose="020B0604020202020204" pitchFamily="34" charset="0"/>
                </a:rPr>
                <a:t>Years</a:t>
              </a:r>
            </a:p>
          </p:txBody>
        </p:sp>
      </p:grpSp>
      <p:sp>
        <p:nvSpPr>
          <p:cNvPr id="2" name="Title 1">
            <a:extLst>
              <a:ext uri="{FF2B5EF4-FFF2-40B4-BE49-F238E27FC236}">
                <a16:creationId xmlns:a16="http://schemas.microsoft.com/office/drawing/2014/main" id="{6715CC97-1061-AB2B-6C3B-319EC7B8DB1A}"/>
              </a:ext>
            </a:extLst>
          </p:cNvPr>
          <p:cNvSpPr>
            <a:spLocks noGrp="1"/>
          </p:cNvSpPr>
          <p:nvPr>
            <p:ph type="title"/>
          </p:nvPr>
        </p:nvSpPr>
        <p:spPr>
          <a:xfrm>
            <a:off x="847253" y="208232"/>
            <a:ext cx="10515600" cy="1140734"/>
          </a:xfrm>
        </p:spPr>
        <p:txBody>
          <a:bodyPr/>
          <a:lstStyle/>
          <a:p>
            <a:r>
              <a:rPr lang="en-US"/>
              <a:t>Evidence to Support an ARB in HFrEF</a:t>
            </a:r>
          </a:p>
        </p:txBody>
      </p:sp>
      <p:sp>
        <p:nvSpPr>
          <p:cNvPr id="4" name="Text Placeholder 3">
            <a:extLst>
              <a:ext uri="{FF2B5EF4-FFF2-40B4-BE49-F238E27FC236}">
                <a16:creationId xmlns:a16="http://schemas.microsoft.com/office/drawing/2014/main" id="{7FD698C0-545D-ABBB-8A1D-CC3A2734D731}"/>
              </a:ext>
            </a:extLst>
          </p:cNvPr>
          <p:cNvSpPr>
            <a:spLocks noGrp="1"/>
          </p:cNvSpPr>
          <p:nvPr>
            <p:ph type="body" sz="quarter" idx="11"/>
          </p:nvPr>
        </p:nvSpPr>
        <p:spPr>
          <a:xfrm>
            <a:off x="838200" y="1647730"/>
            <a:ext cx="10525125" cy="407349"/>
          </a:xfrm>
        </p:spPr>
        <p:txBody>
          <a:bodyPr/>
          <a:lstStyle/>
          <a:p>
            <a:r>
              <a:rPr lang="en-US" sz="2200">
                <a:solidFill>
                  <a:schemeClr val="accent4"/>
                </a:solidFill>
              </a:rPr>
              <a:t>2,028 patients with symptomatic HFrEF not receiving an ACE inhibitor because of prior intolerance randomized to candesartan or placebo for a median of 33.7 months (CHARM-Alternative trial)</a:t>
            </a:r>
          </a:p>
        </p:txBody>
      </p:sp>
      <p:sp>
        <p:nvSpPr>
          <p:cNvPr id="5" name="Text Placeholder 4">
            <a:extLst>
              <a:ext uri="{FF2B5EF4-FFF2-40B4-BE49-F238E27FC236}">
                <a16:creationId xmlns:a16="http://schemas.microsoft.com/office/drawing/2014/main" id="{EE6215A2-1D7D-CCAB-F0DA-858E324AC13E}"/>
              </a:ext>
            </a:extLst>
          </p:cNvPr>
          <p:cNvSpPr>
            <a:spLocks noGrp="1"/>
          </p:cNvSpPr>
          <p:nvPr>
            <p:ph type="body" sz="quarter" idx="12"/>
          </p:nvPr>
        </p:nvSpPr>
        <p:spPr>
          <a:xfrm>
            <a:off x="1524000" y="6561437"/>
            <a:ext cx="9839325" cy="296563"/>
          </a:xfrm>
        </p:spPr>
        <p:txBody>
          <a:bodyPr/>
          <a:lstStyle/>
          <a:p>
            <a:r>
              <a:rPr lang="en-US"/>
              <a:t>Adapted from </a:t>
            </a:r>
            <a:r>
              <a:rPr lang="en-US" altLang="en-US"/>
              <a:t>Granger CB et al. </a:t>
            </a:r>
            <a:r>
              <a:rPr lang="en-US" altLang="en-US" i="1"/>
              <a:t>Lancet.</a:t>
            </a:r>
            <a:r>
              <a:rPr lang="en-US" altLang="en-US"/>
              <a:t> 2003;362:772-776.</a:t>
            </a:r>
            <a:endParaRPr lang="fr-FR"/>
          </a:p>
        </p:txBody>
      </p:sp>
      <p:sp>
        <p:nvSpPr>
          <p:cNvPr id="3" name="Text Placeholder 4">
            <a:extLst>
              <a:ext uri="{FF2B5EF4-FFF2-40B4-BE49-F238E27FC236}">
                <a16:creationId xmlns:a16="http://schemas.microsoft.com/office/drawing/2014/main" id="{2F9058A2-1968-51DA-FFC8-B03ED7131F72}"/>
              </a:ext>
            </a:extLst>
          </p:cNvPr>
          <p:cNvSpPr txBox="1">
            <a:spLocks/>
          </p:cNvSpPr>
          <p:nvPr/>
        </p:nvSpPr>
        <p:spPr>
          <a:xfrm>
            <a:off x="1524000" y="6284922"/>
            <a:ext cx="9839325" cy="29656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Clr>
                <a:schemeClr val="accent2"/>
              </a:buClr>
              <a:buFont typeface="Arial" panose="020B0604020202020204" pitchFamily="34" charset="0"/>
              <a:buNone/>
              <a:defRPr lang="en-US" sz="1200" kern="1200" dirty="0">
                <a:solidFill>
                  <a:schemeClr val="tx2"/>
                </a:solidFill>
                <a:latin typeface="+mn-lt"/>
                <a:ea typeface="+mn-ea"/>
                <a:cs typeface="+mn-cs"/>
              </a:defRPr>
            </a:lvl1pPr>
            <a:lvl2pPr marL="685800" indent="-228600" algn="l" defTabSz="914400" rtl="0" eaLnBrk="1" latinLnBrk="0" hangingPunct="1">
              <a:lnSpc>
                <a:spcPct val="100000"/>
              </a:lnSpc>
              <a:spcBef>
                <a:spcPts val="500"/>
              </a:spcBef>
              <a:spcAft>
                <a:spcPts val="0"/>
              </a:spcAft>
              <a:buClr>
                <a:schemeClr val="accent2"/>
              </a:buClr>
              <a:buFont typeface="Arial" panose="020B0604020202020204" pitchFamily="34" charset="0"/>
              <a:buChar char="•"/>
              <a:defRPr lang="en-US" sz="2000" kern="1200" dirty="0">
                <a:solidFill>
                  <a:schemeClr val="tx2"/>
                </a:solidFill>
                <a:latin typeface="+mn-lt"/>
                <a:ea typeface="+mn-ea"/>
                <a:cs typeface="+mn-cs"/>
              </a:defRPr>
            </a:lvl2pPr>
            <a:lvl3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141413"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a:t>CHF, congestive heart failure; CV, cardiovascular</a:t>
            </a:r>
          </a:p>
        </p:txBody>
      </p:sp>
    </p:spTree>
    <p:extLst>
      <p:ext uri="{BB962C8B-B14F-4D97-AF65-F5344CB8AC3E}">
        <p14:creationId xmlns:p14="http://schemas.microsoft.com/office/powerpoint/2010/main" val="1985410373"/>
      </p:ext>
    </p:extLst>
  </p:cSld>
  <p:clrMapOvr>
    <a:masterClrMapping/>
  </p:clrMapOvr>
  <p:extLst>
    <p:ext uri="{6950BFC3-D8DA-4A85-94F7-54DA5524770B}">
      <p188:commentRel xmlns:p188="http://schemas.microsoft.com/office/powerpoint/2018/8/main" r:id="rId2"/>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B0BBA-4777-3EC3-602F-5E56883E0E91}"/>
              </a:ext>
            </a:extLst>
          </p:cNvPr>
          <p:cNvSpPr>
            <a:spLocks noGrp="1"/>
          </p:cNvSpPr>
          <p:nvPr>
            <p:ph type="title"/>
          </p:nvPr>
        </p:nvSpPr>
        <p:spPr>
          <a:xfrm>
            <a:off x="847253" y="2556473"/>
            <a:ext cx="10515600" cy="1745054"/>
          </a:xfrm>
        </p:spPr>
        <p:txBody>
          <a:bodyPr anchor="ctr"/>
          <a:lstStyle/>
          <a:p>
            <a:r>
              <a:rPr lang="en-US"/>
              <a:t>Introduction</a:t>
            </a:r>
          </a:p>
        </p:txBody>
      </p:sp>
    </p:spTree>
    <p:extLst>
      <p:ext uri="{BB962C8B-B14F-4D97-AF65-F5344CB8AC3E}">
        <p14:creationId xmlns:p14="http://schemas.microsoft.com/office/powerpoint/2010/main" val="33387078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EBC7BD1-9DD1-C80B-0E34-4B04571B939E}"/>
              </a:ext>
            </a:extLst>
          </p:cNvPr>
          <p:cNvGrpSpPr/>
          <p:nvPr/>
        </p:nvGrpSpPr>
        <p:grpSpPr>
          <a:xfrm>
            <a:off x="12616252" y="2186354"/>
            <a:ext cx="8239104" cy="3187601"/>
            <a:chOff x="2561038" y="1756886"/>
            <a:chExt cx="7143984" cy="4180066"/>
          </a:xfrm>
        </p:grpSpPr>
        <p:sp>
          <p:nvSpPr>
            <p:cNvPr id="53" name="TextBox 12">
              <a:extLst>
                <a:ext uri="{FF2B5EF4-FFF2-40B4-BE49-F238E27FC236}">
                  <a16:creationId xmlns:a16="http://schemas.microsoft.com/office/drawing/2014/main" id="{03B90872-E2B1-744B-86BE-2706DEFA283B}"/>
                </a:ext>
              </a:extLst>
            </p:cNvPr>
            <p:cNvSpPr txBox="1">
              <a:spLocks noChangeArrowheads="1"/>
            </p:cNvSpPr>
            <p:nvPr/>
          </p:nvSpPr>
          <p:spPr bwMode="auto">
            <a:xfrm>
              <a:off x="5578536" y="4623416"/>
              <a:ext cx="3208337" cy="338138"/>
            </a:xfrm>
            <a:prstGeom prst="rect">
              <a:avLst/>
            </a:prstGeom>
            <a:noFill/>
            <a:ln>
              <a:noFill/>
            </a:ln>
          </p:spPr>
          <p:txBody>
            <a:bodyPr>
              <a:spAutoFit/>
            </a:bodyPr>
            <a:lstStyle>
              <a:lvl1pPr>
                <a:spcBef>
                  <a:spcPts val="1800"/>
                </a:spcBef>
                <a:buClr>
                  <a:schemeClr val="tx2"/>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ts val="1800"/>
                </a:spcBef>
                <a:buClr>
                  <a:schemeClr val="tx2"/>
                </a:buClr>
                <a:buFont typeface="Arial" panose="020B0604020202020204" pitchFamily="34" charset="0"/>
                <a:buChar char="–"/>
                <a:defRPr sz="2400">
                  <a:solidFill>
                    <a:schemeClr val="tx1"/>
                  </a:solidFill>
                  <a:latin typeface="Arial" panose="020B0604020202020204" pitchFamily="34" charset="0"/>
                </a:defRPr>
              </a:lvl2pPr>
              <a:lvl3pPr marL="1143000" indent="-228600">
                <a:spcBef>
                  <a:spcPts val="1800"/>
                </a:spcBef>
                <a:buClr>
                  <a:schemeClr val="tx2"/>
                </a:buClr>
                <a:buFont typeface="Arial" panose="020B0604020202020204" pitchFamily="34" charset="0"/>
                <a:buChar char="•"/>
                <a:defRPr sz="2000">
                  <a:solidFill>
                    <a:schemeClr val="tx1"/>
                  </a:solidFill>
                  <a:latin typeface="Arial" panose="020B0604020202020204" pitchFamily="34" charset="0"/>
                </a:defRPr>
              </a:lvl3pPr>
              <a:lvl4pPr marL="1600200" indent="-228600">
                <a:spcBef>
                  <a:spcPts val="18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ts val="1800"/>
                </a:spcBef>
                <a:buClr>
                  <a:schemeClr val="tx2"/>
                </a:buClr>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1600" b="0" i="0" u="none" strike="noStrike" kern="0" cap="none" spc="0" normalizeH="0" baseline="0" noProof="0">
                  <a:ln>
                    <a:noFill/>
                  </a:ln>
                  <a:solidFill>
                    <a:prstClr val="black"/>
                  </a:solidFill>
                  <a:effectLst/>
                  <a:uLnTx/>
                  <a:uFillTx/>
                  <a:latin typeface="Calibri" panose="020F0502020204030204"/>
                  <a:ea typeface="MS PGothic" panose="020B0600070205080204" pitchFamily="34" charset="-128"/>
                  <a:cs typeface="Arial" panose="020B0604020202020204" pitchFamily="34" charset="0"/>
                </a:rPr>
                <a:t>Number needed to treat = 21</a:t>
              </a:r>
            </a:p>
          </p:txBody>
        </p:sp>
        <p:sp>
          <p:nvSpPr>
            <p:cNvPr id="54" name="Text Box 40">
              <a:extLst>
                <a:ext uri="{FF2B5EF4-FFF2-40B4-BE49-F238E27FC236}">
                  <a16:creationId xmlns:a16="http://schemas.microsoft.com/office/drawing/2014/main" id="{323ADBF0-BA1F-DD47-A7C3-3DAF7C3B885B}"/>
                </a:ext>
              </a:extLst>
            </p:cNvPr>
            <p:cNvSpPr txBox="1">
              <a:spLocks noChangeArrowheads="1"/>
            </p:cNvSpPr>
            <p:nvPr/>
          </p:nvSpPr>
          <p:spPr bwMode="auto">
            <a:xfrm>
              <a:off x="5527736" y="4868804"/>
              <a:ext cx="330676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bIns="137160" anchor="b">
              <a:spAutoFit/>
            </a:bodyPr>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sv-SE" altLang="en-US" sz="1600" b="0" i="0" u="none" strike="noStrike" kern="1200" cap="none" spc="0" normalizeH="0" baseline="0" noProof="0">
                  <a:ln>
                    <a:noFill/>
                  </a:ln>
                  <a:solidFill>
                    <a:srgbClr val="000000"/>
                  </a:solidFill>
                  <a:effectLst/>
                  <a:uLnTx/>
                  <a:uFillTx/>
                  <a:latin typeface="Calibri" panose="020F0502020204030204"/>
                  <a:ea typeface="MS PGothic" panose="020B0600070205080204" pitchFamily="34" charset="-128"/>
                  <a:cs typeface="Arial" panose="020B0604020202020204" pitchFamily="34" charset="0"/>
                </a:rPr>
                <a:t>HR 0.80 (95% CI, 0.73–0.87), </a:t>
              </a:r>
              <a:r>
                <a:rPr kumimoji="0" lang="sv-SE" altLang="en-US" sz="1600" b="0" i="1" u="none" strike="noStrike" kern="1200" cap="none" spc="0" normalizeH="0" baseline="0" noProof="0">
                  <a:ln>
                    <a:noFill/>
                  </a:ln>
                  <a:solidFill>
                    <a:srgbClr val="000000"/>
                  </a:solidFill>
                  <a:effectLst/>
                  <a:uLnTx/>
                  <a:uFillTx/>
                  <a:latin typeface="Calibri" panose="020F0502020204030204"/>
                  <a:ea typeface="MS PGothic" panose="020B0600070205080204" pitchFamily="34" charset="-128"/>
                  <a:cs typeface="Arial" panose="020B0604020202020204" pitchFamily="34" charset="0"/>
                </a:rPr>
                <a:t>p</a:t>
              </a:r>
              <a:r>
                <a:rPr kumimoji="0" lang="sv-SE" altLang="en-US" sz="1600" b="0" i="0" u="none" strike="noStrike" kern="1200" cap="none" spc="0" normalizeH="0" baseline="0" noProof="0">
                  <a:ln>
                    <a:noFill/>
                  </a:ln>
                  <a:solidFill>
                    <a:srgbClr val="000000"/>
                  </a:solidFill>
                  <a:effectLst/>
                  <a:uLnTx/>
                  <a:uFillTx/>
                  <a:latin typeface="Calibri" panose="020F0502020204030204"/>
                  <a:ea typeface="MS PGothic" panose="020B0600070205080204" pitchFamily="34" charset="-128"/>
                  <a:cs typeface="Arial" panose="020B0604020202020204" pitchFamily="34" charset="0"/>
                </a:rPr>
                <a:t>&lt;0.001</a:t>
              </a:r>
            </a:p>
          </p:txBody>
        </p:sp>
        <p:grpSp>
          <p:nvGrpSpPr>
            <p:cNvPr id="55" name="Group 76">
              <a:extLst>
                <a:ext uri="{FF2B5EF4-FFF2-40B4-BE49-F238E27FC236}">
                  <a16:creationId xmlns:a16="http://schemas.microsoft.com/office/drawing/2014/main" id="{59CE6ACC-B6C0-8C4D-90C6-A2E9F1E4196F}"/>
                </a:ext>
              </a:extLst>
            </p:cNvPr>
            <p:cNvGrpSpPr>
              <a:grpSpLocks/>
            </p:cNvGrpSpPr>
            <p:nvPr/>
          </p:nvGrpSpPr>
          <p:grpSpPr bwMode="auto">
            <a:xfrm>
              <a:off x="2561038" y="1756886"/>
              <a:ext cx="7143984" cy="4180066"/>
              <a:chOff x="2567131" y="1652970"/>
              <a:chExt cx="7143560" cy="4180238"/>
            </a:xfrm>
          </p:grpSpPr>
          <p:sp>
            <p:nvSpPr>
              <p:cNvPr id="56" name="Freeform 7">
                <a:extLst>
                  <a:ext uri="{FF2B5EF4-FFF2-40B4-BE49-F238E27FC236}">
                    <a16:creationId xmlns:a16="http://schemas.microsoft.com/office/drawing/2014/main" id="{B06BB83F-0993-B548-8681-B5488CA99892}"/>
                  </a:ext>
                </a:extLst>
              </p:cNvPr>
              <p:cNvSpPr>
                <a:spLocks/>
              </p:cNvSpPr>
              <p:nvPr/>
            </p:nvSpPr>
            <p:spPr bwMode="auto">
              <a:xfrm>
                <a:off x="3502717" y="3663351"/>
                <a:ext cx="5240027" cy="1438334"/>
              </a:xfrm>
              <a:custGeom>
                <a:avLst/>
                <a:gdLst>
                  <a:gd name="T0" fmla="*/ 5122710 w 5239382"/>
                  <a:gd name="T1" fmla="*/ 21633 h 1438771"/>
                  <a:gd name="T2" fmla="*/ 4901493 w 5239382"/>
                  <a:gd name="T3" fmla="*/ 38938 h 1438771"/>
                  <a:gd name="T4" fmla="*/ 4801728 w 5239382"/>
                  <a:gd name="T5" fmla="*/ 82199 h 1438771"/>
                  <a:gd name="T6" fmla="*/ 4589186 w 5239382"/>
                  <a:gd name="T7" fmla="*/ 99504 h 1438771"/>
                  <a:gd name="T8" fmla="*/ 4480744 w 5239382"/>
                  <a:gd name="T9" fmla="*/ 142765 h 1438771"/>
                  <a:gd name="T10" fmla="*/ 4289890 w 5239382"/>
                  <a:gd name="T11" fmla="*/ 164393 h 1438771"/>
                  <a:gd name="T12" fmla="*/ 4185787 w 5239382"/>
                  <a:gd name="T13" fmla="*/ 199003 h 1438771"/>
                  <a:gd name="T14" fmla="*/ 3916856 w 5239382"/>
                  <a:gd name="T15" fmla="*/ 220636 h 1438771"/>
                  <a:gd name="T16" fmla="*/ 3760703 w 5239382"/>
                  <a:gd name="T17" fmla="*/ 259569 h 1438771"/>
                  <a:gd name="T18" fmla="*/ 3595875 w 5239382"/>
                  <a:gd name="T19" fmla="*/ 276874 h 1438771"/>
                  <a:gd name="T20" fmla="*/ 3535148 w 5239382"/>
                  <a:gd name="T21" fmla="*/ 320138 h 1438771"/>
                  <a:gd name="T22" fmla="*/ 3405019 w 5239382"/>
                  <a:gd name="T23" fmla="*/ 337443 h 1438771"/>
                  <a:gd name="T24" fmla="*/ 3300917 w 5239382"/>
                  <a:gd name="T25" fmla="*/ 380706 h 1438771"/>
                  <a:gd name="T26" fmla="*/ 3088373 w 5239382"/>
                  <a:gd name="T27" fmla="*/ 402334 h 1438771"/>
                  <a:gd name="T28" fmla="*/ 2975597 w 5239382"/>
                  <a:gd name="T29" fmla="*/ 436943 h 1438771"/>
                  <a:gd name="T30" fmla="*/ 2841130 w 5239382"/>
                  <a:gd name="T31" fmla="*/ 454248 h 1438771"/>
                  <a:gd name="T32" fmla="*/ 2771728 w 5239382"/>
                  <a:gd name="T33" fmla="*/ 501838 h 1438771"/>
                  <a:gd name="T34" fmla="*/ 2641602 w 5239382"/>
                  <a:gd name="T35" fmla="*/ 527795 h 1438771"/>
                  <a:gd name="T36" fmla="*/ 2563523 w 5239382"/>
                  <a:gd name="T37" fmla="*/ 558076 h 1438771"/>
                  <a:gd name="T38" fmla="*/ 2429058 w 5239382"/>
                  <a:gd name="T39" fmla="*/ 584034 h 1438771"/>
                  <a:gd name="T40" fmla="*/ 2346644 w 5239382"/>
                  <a:gd name="T41" fmla="*/ 618645 h 1438771"/>
                  <a:gd name="T42" fmla="*/ 2207841 w 5239382"/>
                  <a:gd name="T43" fmla="*/ 635949 h 1438771"/>
                  <a:gd name="T44" fmla="*/ 2121089 w 5239382"/>
                  <a:gd name="T45" fmla="*/ 679212 h 1438771"/>
                  <a:gd name="T46" fmla="*/ 1973610 w 5239382"/>
                  <a:gd name="T47" fmla="*/ 696516 h 1438771"/>
                  <a:gd name="T48" fmla="*/ 1891196 w 5239382"/>
                  <a:gd name="T49" fmla="*/ 735450 h 1438771"/>
                  <a:gd name="T50" fmla="*/ 1765405 w 5239382"/>
                  <a:gd name="T51" fmla="*/ 752755 h 1438771"/>
                  <a:gd name="T52" fmla="*/ 1704679 w 5239382"/>
                  <a:gd name="T53" fmla="*/ 796016 h 1438771"/>
                  <a:gd name="T54" fmla="*/ 1574549 w 5239382"/>
                  <a:gd name="T55" fmla="*/ 813322 h 1438771"/>
                  <a:gd name="T56" fmla="*/ 1513823 w 5239382"/>
                  <a:gd name="T57" fmla="*/ 856583 h 1438771"/>
                  <a:gd name="T58" fmla="*/ 1388032 w 5239382"/>
                  <a:gd name="T59" fmla="*/ 873889 h 1438771"/>
                  <a:gd name="T60" fmla="*/ 1322968 w 5239382"/>
                  <a:gd name="T61" fmla="*/ 917150 h 1438771"/>
                  <a:gd name="T62" fmla="*/ 1210193 w 5239382"/>
                  <a:gd name="T63" fmla="*/ 930129 h 1438771"/>
                  <a:gd name="T64" fmla="*/ 1153800 w 5239382"/>
                  <a:gd name="T65" fmla="*/ 973391 h 1438771"/>
                  <a:gd name="T66" fmla="*/ 1067052 w 5239382"/>
                  <a:gd name="T67" fmla="*/ 990695 h 1438771"/>
                  <a:gd name="T68" fmla="*/ 1006324 w 5239382"/>
                  <a:gd name="T69" fmla="*/ 1038285 h 1438771"/>
                  <a:gd name="T70" fmla="*/ 928246 w 5239382"/>
                  <a:gd name="T71" fmla="*/ 1055589 h 1438771"/>
                  <a:gd name="T72" fmla="*/ 880535 w 5239382"/>
                  <a:gd name="T73" fmla="*/ 1094524 h 1438771"/>
                  <a:gd name="T74" fmla="*/ 798120 w 5239382"/>
                  <a:gd name="T75" fmla="*/ 1120481 h 1438771"/>
                  <a:gd name="T76" fmla="*/ 741729 w 5239382"/>
                  <a:gd name="T77" fmla="*/ 1150765 h 1438771"/>
                  <a:gd name="T78" fmla="*/ 628954 w 5239382"/>
                  <a:gd name="T79" fmla="*/ 1176722 h 1438771"/>
                  <a:gd name="T80" fmla="*/ 542201 w 5239382"/>
                  <a:gd name="T81" fmla="*/ 1215657 h 1438771"/>
                  <a:gd name="T82" fmla="*/ 442437 w 5239382"/>
                  <a:gd name="T83" fmla="*/ 1237288 h 1438771"/>
                  <a:gd name="T84" fmla="*/ 399060 w 5239382"/>
                  <a:gd name="T85" fmla="*/ 1280550 h 1438771"/>
                  <a:gd name="T86" fmla="*/ 303630 w 5239382"/>
                  <a:gd name="T87" fmla="*/ 1323811 h 1438771"/>
                  <a:gd name="T88" fmla="*/ 212543 w 5239382"/>
                  <a:gd name="T89" fmla="*/ 1345444 h 1438771"/>
                  <a:gd name="T90" fmla="*/ 130129 w 5239382"/>
                  <a:gd name="T91" fmla="*/ 1367074 h 1438771"/>
                  <a:gd name="T92" fmla="*/ 82414 w 5239382"/>
                  <a:gd name="T93" fmla="*/ 1427640 h 1438771"/>
                  <a:gd name="T94" fmla="*/ 0 w 5239382"/>
                  <a:gd name="T95" fmla="*/ 1436293 h 143877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239382"/>
                  <a:gd name="T145" fmla="*/ 0 h 1438771"/>
                  <a:gd name="T146" fmla="*/ 5239382 w 5239382"/>
                  <a:gd name="T147" fmla="*/ 1438771 h 143877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239382" h="1438771">
                    <a:moveTo>
                      <a:pt x="5239382" y="0"/>
                    </a:moveTo>
                    <a:lnTo>
                      <a:pt x="5118039" y="0"/>
                    </a:lnTo>
                    <a:lnTo>
                      <a:pt x="5118039" y="21668"/>
                    </a:lnTo>
                    <a:lnTo>
                      <a:pt x="4975029" y="21668"/>
                    </a:lnTo>
                    <a:lnTo>
                      <a:pt x="4975029" y="39003"/>
                    </a:lnTo>
                    <a:lnTo>
                      <a:pt x="4897023" y="39003"/>
                    </a:lnTo>
                    <a:lnTo>
                      <a:pt x="4897023" y="65004"/>
                    </a:lnTo>
                    <a:lnTo>
                      <a:pt x="4797349" y="65004"/>
                    </a:lnTo>
                    <a:lnTo>
                      <a:pt x="4797349" y="82339"/>
                    </a:lnTo>
                    <a:lnTo>
                      <a:pt x="4645672" y="82339"/>
                    </a:lnTo>
                    <a:lnTo>
                      <a:pt x="4645672" y="99674"/>
                    </a:lnTo>
                    <a:lnTo>
                      <a:pt x="4585001" y="99674"/>
                    </a:lnTo>
                    <a:lnTo>
                      <a:pt x="4585001" y="121342"/>
                    </a:lnTo>
                    <a:lnTo>
                      <a:pt x="4476659" y="121342"/>
                    </a:lnTo>
                    <a:lnTo>
                      <a:pt x="4476659" y="143010"/>
                    </a:lnTo>
                    <a:lnTo>
                      <a:pt x="4368318" y="143010"/>
                    </a:lnTo>
                    <a:lnTo>
                      <a:pt x="4368318" y="164678"/>
                    </a:lnTo>
                    <a:lnTo>
                      <a:pt x="4285979" y="164678"/>
                    </a:lnTo>
                    <a:lnTo>
                      <a:pt x="4285979" y="182013"/>
                    </a:lnTo>
                    <a:lnTo>
                      <a:pt x="4181971" y="182013"/>
                    </a:lnTo>
                    <a:lnTo>
                      <a:pt x="4181971" y="199348"/>
                    </a:lnTo>
                    <a:lnTo>
                      <a:pt x="4043294" y="199348"/>
                    </a:lnTo>
                    <a:lnTo>
                      <a:pt x="4043294" y="221016"/>
                    </a:lnTo>
                    <a:lnTo>
                      <a:pt x="3913285" y="221016"/>
                    </a:lnTo>
                    <a:lnTo>
                      <a:pt x="3913285" y="242684"/>
                    </a:lnTo>
                    <a:lnTo>
                      <a:pt x="3757273" y="242684"/>
                    </a:lnTo>
                    <a:lnTo>
                      <a:pt x="3757273" y="260019"/>
                    </a:lnTo>
                    <a:lnTo>
                      <a:pt x="3661933" y="260019"/>
                    </a:lnTo>
                    <a:lnTo>
                      <a:pt x="3661933" y="277353"/>
                    </a:lnTo>
                    <a:lnTo>
                      <a:pt x="3592595" y="277353"/>
                    </a:lnTo>
                    <a:lnTo>
                      <a:pt x="3592595" y="299021"/>
                    </a:lnTo>
                    <a:lnTo>
                      <a:pt x="3531924" y="299021"/>
                    </a:lnTo>
                    <a:lnTo>
                      <a:pt x="3531924" y="320690"/>
                    </a:lnTo>
                    <a:lnTo>
                      <a:pt x="3449584" y="320690"/>
                    </a:lnTo>
                    <a:lnTo>
                      <a:pt x="3449584" y="338024"/>
                    </a:lnTo>
                    <a:lnTo>
                      <a:pt x="3401914" y="338024"/>
                    </a:lnTo>
                    <a:lnTo>
                      <a:pt x="3401914" y="359693"/>
                    </a:lnTo>
                    <a:lnTo>
                      <a:pt x="3297907" y="359693"/>
                    </a:lnTo>
                    <a:lnTo>
                      <a:pt x="3297907" y="381361"/>
                    </a:lnTo>
                    <a:lnTo>
                      <a:pt x="3150563" y="381361"/>
                    </a:lnTo>
                    <a:lnTo>
                      <a:pt x="3150563" y="403029"/>
                    </a:lnTo>
                    <a:lnTo>
                      <a:pt x="3085558" y="403029"/>
                    </a:lnTo>
                    <a:lnTo>
                      <a:pt x="3085558" y="420364"/>
                    </a:lnTo>
                    <a:lnTo>
                      <a:pt x="2972883" y="420364"/>
                    </a:lnTo>
                    <a:lnTo>
                      <a:pt x="2972883" y="437698"/>
                    </a:lnTo>
                    <a:lnTo>
                      <a:pt x="2903545" y="437698"/>
                    </a:lnTo>
                    <a:lnTo>
                      <a:pt x="2903545" y="455033"/>
                    </a:lnTo>
                    <a:lnTo>
                      <a:pt x="2838540" y="455033"/>
                    </a:lnTo>
                    <a:lnTo>
                      <a:pt x="2838540" y="481035"/>
                    </a:lnTo>
                    <a:lnTo>
                      <a:pt x="2769201" y="481035"/>
                    </a:lnTo>
                    <a:lnTo>
                      <a:pt x="2769201" y="502703"/>
                    </a:lnTo>
                    <a:lnTo>
                      <a:pt x="2712864" y="502703"/>
                    </a:lnTo>
                    <a:lnTo>
                      <a:pt x="2712864" y="528705"/>
                    </a:lnTo>
                    <a:lnTo>
                      <a:pt x="2639192" y="528705"/>
                    </a:lnTo>
                    <a:lnTo>
                      <a:pt x="2639192" y="541706"/>
                    </a:lnTo>
                    <a:lnTo>
                      <a:pt x="2561186" y="541706"/>
                    </a:lnTo>
                    <a:lnTo>
                      <a:pt x="2561186" y="559040"/>
                    </a:lnTo>
                    <a:lnTo>
                      <a:pt x="2500515" y="559040"/>
                    </a:lnTo>
                    <a:lnTo>
                      <a:pt x="2500515" y="585042"/>
                    </a:lnTo>
                    <a:lnTo>
                      <a:pt x="2426843" y="585042"/>
                    </a:lnTo>
                    <a:lnTo>
                      <a:pt x="2426843" y="598043"/>
                    </a:lnTo>
                    <a:lnTo>
                      <a:pt x="2344504" y="598043"/>
                    </a:lnTo>
                    <a:lnTo>
                      <a:pt x="2344504" y="619712"/>
                    </a:lnTo>
                    <a:lnTo>
                      <a:pt x="2249164" y="619712"/>
                    </a:lnTo>
                    <a:lnTo>
                      <a:pt x="2249164" y="637046"/>
                    </a:lnTo>
                    <a:lnTo>
                      <a:pt x="2205827" y="637046"/>
                    </a:lnTo>
                    <a:lnTo>
                      <a:pt x="2205827" y="658714"/>
                    </a:lnTo>
                    <a:lnTo>
                      <a:pt x="2119154" y="658714"/>
                    </a:lnTo>
                    <a:lnTo>
                      <a:pt x="2119154" y="680383"/>
                    </a:lnTo>
                    <a:lnTo>
                      <a:pt x="2058483" y="680383"/>
                    </a:lnTo>
                    <a:lnTo>
                      <a:pt x="2058483" y="697717"/>
                    </a:lnTo>
                    <a:lnTo>
                      <a:pt x="1971810" y="697717"/>
                    </a:lnTo>
                    <a:lnTo>
                      <a:pt x="1971810" y="723719"/>
                    </a:lnTo>
                    <a:lnTo>
                      <a:pt x="1889471" y="723719"/>
                    </a:lnTo>
                    <a:lnTo>
                      <a:pt x="1889471" y="736720"/>
                    </a:lnTo>
                    <a:lnTo>
                      <a:pt x="1828800" y="736720"/>
                    </a:lnTo>
                    <a:lnTo>
                      <a:pt x="1828800" y="754055"/>
                    </a:lnTo>
                    <a:lnTo>
                      <a:pt x="1763795" y="754055"/>
                    </a:lnTo>
                    <a:lnTo>
                      <a:pt x="1763795" y="771389"/>
                    </a:lnTo>
                    <a:lnTo>
                      <a:pt x="1703124" y="771389"/>
                    </a:lnTo>
                    <a:lnTo>
                      <a:pt x="1703124" y="797391"/>
                    </a:lnTo>
                    <a:lnTo>
                      <a:pt x="1638119" y="797391"/>
                    </a:lnTo>
                    <a:lnTo>
                      <a:pt x="1638119" y="814726"/>
                    </a:lnTo>
                    <a:lnTo>
                      <a:pt x="1573114" y="814726"/>
                    </a:lnTo>
                    <a:lnTo>
                      <a:pt x="1573114" y="840728"/>
                    </a:lnTo>
                    <a:lnTo>
                      <a:pt x="1512443" y="840728"/>
                    </a:lnTo>
                    <a:lnTo>
                      <a:pt x="1512443" y="858062"/>
                    </a:lnTo>
                    <a:lnTo>
                      <a:pt x="1438771" y="858062"/>
                    </a:lnTo>
                    <a:lnTo>
                      <a:pt x="1438771" y="875397"/>
                    </a:lnTo>
                    <a:lnTo>
                      <a:pt x="1386767" y="875397"/>
                    </a:lnTo>
                    <a:lnTo>
                      <a:pt x="1386767" y="897065"/>
                    </a:lnTo>
                    <a:lnTo>
                      <a:pt x="1321763" y="897065"/>
                    </a:lnTo>
                    <a:lnTo>
                      <a:pt x="1321763" y="918733"/>
                    </a:lnTo>
                    <a:lnTo>
                      <a:pt x="1256758" y="918733"/>
                    </a:lnTo>
                    <a:lnTo>
                      <a:pt x="1256758" y="931734"/>
                    </a:lnTo>
                    <a:lnTo>
                      <a:pt x="1209088" y="931734"/>
                    </a:lnTo>
                    <a:lnTo>
                      <a:pt x="1209088" y="957736"/>
                    </a:lnTo>
                    <a:lnTo>
                      <a:pt x="1152750" y="957736"/>
                    </a:lnTo>
                    <a:lnTo>
                      <a:pt x="1152750" y="975071"/>
                    </a:lnTo>
                    <a:lnTo>
                      <a:pt x="1109414" y="975071"/>
                    </a:lnTo>
                    <a:lnTo>
                      <a:pt x="1109414" y="992405"/>
                    </a:lnTo>
                    <a:lnTo>
                      <a:pt x="1066077" y="992405"/>
                    </a:lnTo>
                    <a:lnTo>
                      <a:pt x="1064937" y="1023361"/>
                    </a:lnTo>
                    <a:lnTo>
                      <a:pt x="1004392" y="1024828"/>
                    </a:lnTo>
                    <a:cubicBezTo>
                      <a:pt x="1003937" y="1041023"/>
                      <a:pt x="1005861" y="1023881"/>
                      <a:pt x="1005406" y="1040076"/>
                    </a:cubicBezTo>
                    <a:lnTo>
                      <a:pt x="962070" y="1040076"/>
                    </a:lnTo>
                    <a:lnTo>
                      <a:pt x="962070" y="1057410"/>
                    </a:lnTo>
                    <a:lnTo>
                      <a:pt x="927401" y="1057410"/>
                    </a:lnTo>
                    <a:lnTo>
                      <a:pt x="927401" y="1079078"/>
                    </a:lnTo>
                    <a:lnTo>
                      <a:pt x="879730" y="1079078"/>
                    </a:lnTo>
                    <a:lnTo>
                      <a:pt x="879730" y="1096413"/>
                    </a:lnTo>
                    <a:lnTo>
                      <a:pt x="840728" y="1096413"/>
                    </a:lnTo>
                    <a:lnTo>
                      <a:pt x="840728" y="1122415"/>
                    </a:lnTo>
                    <a:lnTo>
                      <a:pt x="797391" y="1122415"/>
                    </a:lnTo>
                    <a:lnTo>
                      <a:pt x="797391" y="1135416"/>
                    </a:lnTo>
                    <a:lnTo>
                      <a:pt x="741054" y="1135416"/>
                    </a:lnTo>
                    <a:lnTo>
                      <a:pt x="741054" y="1152750"/>
                    </a:lnTo>
                    <a:lnTo>
                      <a:pt x="693383" y="1152750"/>
                    </a:lnTo>
                    <a:lnTo>
                      <a:pt x="693383" y="1178752"/>
                    </a:lnTo>
                    <a:lnTo>
                      <a:pt x="628379" y="1178752"/>
                    </a:lnTo>
                    <a:lnTo>
                      <a:pt x="628379" y="1196087"/>
                    </a:lnTo>
                    <a:lnTo>
                      <a:pt x="541706" y="1196087"/>
                    </a:lnTo>
                    <a:lnTo>
                      <a:pt x="541706" y="1217755"/>
                    </a:lnTo>
                    <a:lnTo>
                      <a:pt x="476701" y="1217755"/>
                    </a:lnTo>
                    <a:lnTo>
                      <a:pt x="476701" y="1239423"/>
                    </a:lnTo>
                    <a:lnTo>
                      <a:pt x="442032" y="1239423"/>
                    </a:lnTo>
                    <a:lnTo>
                      <a:pt x="442032" y="1261092"/>
                    </a:lnTo>
                    <a:lnTo>
                      <a:pt x="398695" y="1261092"/>
                    </a:lnTo>
                    <a:lnTo>
                      <a:pt x="398695" y="1282760"/>
                    </a:lnTo>
                    <a:lnTo>
                      <a:pt x="364026" y="1282760"/>
                    </a:lnTo>
                    <a:lnTo>
                      <a:pt x="303355" y="1282760"/>
                    </a:lnTo>
                    <a:lnTo>
                      <a:pt x="303355" y="1326096"/>
                    </a:lnTo>
                    <a:lnTo>
                      <a:pt x="260019" y="1326096"/>
                    </a:lnTo>
                    <a:lnTo>
                      <a:pt x="260019" y="1347765"/>
                    </a:lnTo>
                    <a:lnTo>
                      <a:pt x="212348" y="1347765"/>
                    </a:lnTo>
                    <a:lnTo>
                      <a:pt x="212348" y="1369433"/>
                    </a:lnTo>
                    <a:lnTo>
                      <a:pt x="173346" y="1369433"/>
                    </a:lnTo>
                    <a:lnTo>
                      <a:pt x="130009" y="1369433"/>
                    </a:lnTo>
                    <a:lnTo>
                      <a:pt x="130009" y="1408436"/>
                    </a:lnTo>
                    <a:lnTo>
                      <a:pt x="82339" y="1408436"/>
                    </a:lnTo>
                    <a:lnTo>
                      <a:pt x="82339" y="1430104"/>
                    </a:lnTo>
                    <a:lnTo>
                      <a:pt x="52003" y="1430104"/>
                    </a:lnTo>
                    <a:lnTo>
                      <a:pt x="52003" y="1438771"/>
                    </a:lnTo>
                    <a:lnTo>
                      <a:pt x="0" y="1438771"/>
                    </a:lnTo>
                  </a:path>
                </a:pathLst>
              </a:custGeom>
              <a:noFill/>
              <a:ln w="38100">
                <a:solidFill>
                  <a:srgbClr val="4FC1E1"/>
                </a:solidFill>
                <a:round/>
                <a:headEnd/>
                <a:tailEnd/>
              </a:ln>
              <a:extLst>
                <a:ext uri="{909E8E84-426E-40DD-AFC4-6F175D3DCCD1}">
                  <a14:hiddenFill xmlns:a14="http://schemas.microsoft.com/office/drawing/2010/main">
                    <a:solidFill>
                      <a:srgbClr val="FFFFFF"/>
                    </a:solid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CC00"/>
                  </a:solidFill>
                  <a:effectLst/>
                  <a:uLnTx/>
                  <a:uFillTx/>
                  <a:latin typeface="Calibri" panose="020F0502020204030204"/>
                  <a:ea typeface="MS PGothic" panose="020B0600070205080204" pitchFamily="34" charset="-128"/>
                  <a:cs typeface="+mn-cs"/>
                </a:endParaRPr>
              </a:p>
            </p:txBody>
          </p:sp>
          <p:sp>
            <p:nvSpPr>
              <p:cNvPr id="57" name="Freeform 6">
                <a:extLst>
                  <a:ext uri="{FF2B5EF4-FFF2-40B4-BE49-F238E27FC236}">
                    <a16:creationId xmlns:a16="http://schemas.microsoft.com/office/drawing/2014/main" id="{4790A021-A554-CB40-B431-4F7B4A47EFEE}"/>
                  </a:ext>
                </a:extLst>
              </p:cNvPr>
              <p:cNvSpPr>
                <a:spLocks/>
              </p:cNvSpPr>
              <p:nvPr/>
            </p:nvSpPr>
            <p:spPr bwMode="auto">
              <a:xfrm>
                <a:off x="3499036" y="3883933"/>
                <a:ext cx="5238750" cy="1217613"/>
              </a:xfrm>
              <a:custGeom>
                <a:avLst/>
                <a:gdLst>
                  <a:gd name="T0" fmla="*/ 5087740 w 5239382"/>
                  <a:gd name="T1" fmla="*/ 0 h 1217755"/>
                  <a:gd name="T2" fmla="*/ 5009799 w 5239382"/>
                  <a:gd name="T3" fmla="*/ 25981 h 1217755"/>
                  <a:gd name="T4" fmla="*/ 4888560 w 5239382"/>
                  <a:gd name="T5" fmla="*/ 43301 h 1217755"/>
                  <a:gd name="T6" fmla="*/ 4780310 w 5239382"/>
                  <a:gd name="T7" fmla="*/ 60622 h 1217755"/>
                  <a:gd name="T8" fmla="*/ 4689380 w 5239382"/>
                  <a:gd name="T9" fmla="*/ 82269 h 1217755"/>
                  <a:gd name="T10" fmla="*/ 4546490 w 5239382"/>
                  <a:gd name="T11" fmla="*/ 103923 h 1217755"/>
                  <a:gd name="T12" fmla="*/ 4459893 w 5239382"/>
                  <a:gd name="T13" fmla="*/ 116910 h 1217755"/>
                  <a:gd name="T14" fmla="*/ 4312672 w 5239382"/>
                  <a:gd name="T15" fmla="*/ 138565 h 1217755"/>
                  <a:gd name="T16" fmla="*/ 4221742 w 5239382"/>
                  <a:gd name="T17" fmla="*/ 155885 h 1217755"/>
                  <a:gd name="T18" fmla="*/ 4035552 w 5239382"/>
                  <a:gd name="T19" fmla="*/ 173206 h 1217755"/>
                  <a:gd name="T20" fmla="*/ 3957610 w 5239382"/>
                  <a:gd name="T21" fmla="*/ 194853 h 1217755"/>
                  <a:gd name="T22" fmla="*/ 3888334 w 5239382"/>
                  <a:gd name="T23" fmla="*/ 212174 h 1217755"/>
                  <a:gd name="T24" fmla="*/ 3827712 w 5239382"/>
                  <a:gd name="T25" fmla="*/ 233828 h 1217755"/>
                  <a:gd name="T26" fmla="*/ 3762763 w 5239382"/>
                  <a:gd name="T27" fmla="*/ 255475 h 1217755"/>
                  <a:gd name="T28" fmla="*/ 3667502 w 5239382"/>
                  <a:gd name="T29" fmla="*/ 277129 h 1217755"/>
                  <a:gd name="T30" fmla="*/ 3624204 w 5239382"/>
                  <a:gd name="T31" fmla="*/ 298777 h 1217755"/>
                  <a:gd name="T32" fmla="*/ 3533274 w 5239382"/>
                  <a:gd name="T33" fmla="*/ 320431 h 1217755"/>
                  <a:gd name="T34" fmla="*/ 3347083 w 5239382"/>
                  <a:gd name="T35" fmla="*/ 337751 h 1217755"/>
                  <a:gd name="T36" fmla="*/ 3217185 w 5239382"/>
                  <a:gd name="T37" fmla="*/ 363732 h 1217755"/>
                  <a:gd name="T38" fmla="*/ 3069964 w 5239382"/>
                  <a:gd name="T39" fmla="*/ 372393 h 1217755"/>
                  <a:gd name="T40" fmla="*/ 2961715 w 5239382"/>
                  <a:gd name="T41" fmla="*/ 398374 h 1217755"/>
                  <a:gd name="T42" fmla="*/ 2879444 w 5239382"/>
                  <a:gd name="T43" fmla="*/ 415691 h 1217755"/>
                  <a:gd name="T44" fmla="*/ 2818826 w 5239382"/>
                  <a:gd name="T45" fmla="*/ 437341 h 1217755"/>
                  <a:gd name="T46" fmla="*/ 2714902 w 5239382"/>
                  <a:gd name="T47" fmla="*/ 454662 h 1217755"/>
                  <a:gd name="T48" fmla="*/ 2585005 w 5239382"/>
                  <a:gd name="T49" fmla="*/ 476309 h 1217755"/>
                  <a:gd name="T50" fmla="*/ 2507064 w 5239382"/>
                  <a:gd name="T51" fmla="*/ 497963 h 1217755"/>
                  <a:gd name="T52" fmla="*/ 2442113 w 5239382"/>
                  <a:gd name="T53" fmla="*/ 515284 h 1217755"/>
                  <a:gd name="T54" fmla="*/ 2355517 w 5239382"/>
                  <a:gd name="T55" fmla="*/ 536931 h 1217755"/>
                  <a:gd name="T56" fmla="*/ 2260254 w 5239382"/>
                  <a:gd name="T57" fmla="*/ 554252 h 1217755"/>
                  <a:gd name="T58" fmla="*/ 2147677 w 5239382"/>
                  <a:gd name="T59" fmla="*/ 580233 h 1217755"/>
                  <a:gd name="T60" fmla="*/ 2078395 w 5239382"/>
                  <a:gd name="T61" fmla="*/ 593227 h 1217755"/>
                  <a:gd name="T62" fmla="*/ 1978805 w 5239382"/>
                  <a:gd name="T63" fmla="*/ 614874 h 1217755"/>
                  <a:gd name="T64" fmla="*/ 1887875 w 5239382"/>
                  <a:gd name="T65" fmla="*/ 640855 h 1217755"/>
                  <a:gd name="T66" fmla="*/ 1827256 w 5239382"/>
                  <a:gd name="T67" fmla="*/ 658175 h 1217755"/>
                  <a:gd name="T68" fmla="*/ 1749317 w 5239382"/>
                  <a:gd name="T69" fmla="*/ 671169 h 1217755"/>
                  <a:gd name="T70" fmla="*/ 1667048 w 5239382"/>
                  <a:gd name="T71" fmla="*/ 697150 h 1217755"/>
                  <a:gd name="T72" fmla="*/ 1576118 w 5239382"/>
                  <a:gd name="T73" fmla="*/ 714471 h 1217755"/>
                  <a:gd name="T74" fmla="*/ 1515496 w 5239382"/>
                  <a:gd name="T75" fmla="*/ 736118 h 1217755"/>
                  <a:gd name="T76" fmla="*/ 1450547 w 5239382"/>
                  <a:gd name="T77" fmla="*/ 757772 h 1217755"/>
                  <a:gd name="T78" fmla="*/ 1368278 w 5239382"/>
                  <a:gd name="T79" fmla="*/ 775093 h 1217755"/>
                  <a:gd name="T80" fmla="*/ 1307656 w 5239382"/>
                  <a:gd name="T81" fmla="*/ 792414 h 1217755"/>
                  <a:gd name="T82" fmla="*/ 1247038 w 5239382"/>
                  <a:gd name="T83" fmla="*/ 814061 h 1217755"/>
                  <a:gd name="T84" fmla="*/ 1177759 w 5239382"/>
                  <a:gd name="T85" fmla="*/ 835712 h 1217755"/>
                  <a:gd name="T86" fmla="*/ 1099816 w 5239382"/>
                  <a:gd name="T87" fmla="*/ 853031 h 1217755"/>
                  <a:gd name="T88" fmla="*/ 1008886 w 5239382"/>
                  <a:gd name="T89" fmla="*/ 879010 h 1217755"/>
                  <a:gd name="T90" fmla="*/ 952598 w 5239382"/>
                  <a:gd name="T91" fmla="*/ 896330 h 1217755"/>
                  <a:gd name="T92" fmla="*/ 917957 w 5239382"/>
                  <a:gd name="T93" fmla="*/ 913651 h 1217755"/>
                  <a:gd name="T94" fmla="*/ 857340 w 5239382"/>
                  <a:gd name="T95" fmla="*/ 930971 h 1217755"/>
                  <a:gd name="T96" fmla="*/ 801046 w 5239382"/>
                  <a:gd name="T97" fmla="*/ 956952 h 1217755"/>
                  <a:gd name="T98" fmla="*/ 762078 w 5239382"/>
                  <a:gd name="T99" fmla="*/ 978607 h 1217755"/>
                  <a:gd name="T100" fmla="*/ 705790 w 5239382"/>
                  <a:gd name="T101" fmla="*/ 991593 h 1217755"/>
                  <a:gd name="T102" fmla="*/ 627847 w 5239382"/>
                  <a:gd name="T103" fmla="*/ 1021908 h 1217755"/>
                  <a:gd name="T104" fmla="*/ 528257 w 5239382"/>
                  <a:gd name="T105" fmla="*/ 1039229 h 1217755"/>
                  <a:gd name="T106" fmla="*/ 493616 w 5239382"/>
                  <a:gd name="T107" fmla="*/ 1052216 h 1217755"/>
                  <a:gd name="T108" fmla="*/ 445988 w 5239382"/>
                  <a:gd name="T109" fmla="*/ 1073870 h 1217755"/>
                  <a:gd name="T110" fmla="*/ 415680 w 5239382"/>
                  <a:gd name="T111" fmla="*/ 1104177 h 1217755"/>
                  <a:gd name="T112" fmla="*/ 385368 w 5239382"/>
                  <a:gd name="T113" fmla="*/ 1117171 h 1217755"/>
                  <a:gd name="T114" fmla="*/ 329077 w 5239382"/>
                  <a:gd name="T115" fmla="*/ 1138819 h 1217755"/>
                  <a:gd name="T116" fmla="*/ 272789 w 5239382"/>
                  <a:gd name="T117" fmla="*/ 1156139 h 1217755"/>
                  <a:gd name="T118" fmla="*/ 229487 w 5239382"/>
                  <a:gd name="T119" fmla="*/ 1177793 h 1217755"/>
                  <a:gd name="T120" fmla="*/ 125571 w 5239382"/>
                  <a:gd name="T121" fmla="*/ 1199441 h 1217755"/>
                  <a:gd name="T122" fmla="*/ 82269 w 5239382"/>
                  <a:gd name="T123" fmla="*/ 1216761 h 121775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239382"/>
                  <a:gd name="T187" fmla="*/ 0 h 1217755"/>
                  <a:gd name="T188" fmla="*/ 5239382 w 5239382"/>
                  <a:gd name="T189" fmla="*/ 1217755 h 121775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239382" h="1217755">
                    <a:moveTo>
                      <a:pt x="5239382" y="0"/>
                    </a:moveTo>
                    <a:lnTo>
                      <a:pt x="5092038" y="0"/>
                    </a:lnTo>
                    <a:lnTo>
                      <a:pt x="5092038" y="26002"/>
                    </a:lnTo>
                    <a:lnTo>
                      <a:pt x="5014032" y="26002"/>
                    </a:lnTo>
                    <a:lnTo>
                      <a:pt x="5014032" y="43336"/>
                    </a:lnTo>
                    <a:lnTo>
                      <a:pt x="4892690" y="43336"/>
                    </a:lnTo>
                    <a:lnTo>
                      <a:pt x="4892690" y="60671"/>
                    </a:lnTo>
                    <a:lnTo>
                      <a:pt x="4784349" y="60671"/>
                    </a:lnTo>
                    <a:lnTo>
                      <a:pt x="4784349" y="82339"/>
                    </a:lnTo>
                    <a:lnTo>
                      <a:pt x="4693342" y="82339"/>
                    </a:lnTo>
                    <a:lnTo>
                      <a:pt x="4693342" y="104007"/>
                    </a:lnTo>
                    <a:lnTo>
                      <a:pt x="4550332" y="104007"/>
                    </a:lnTo>
                    <a:lnTo>
                      <a:pt x="4550332" y="117008"/>
                    </a:lnTo>
                    <a:lnTo>
                      <a:pt x="4463659" y="117008"/>
                    </a:lnTo>
                    <a:lnTo>
                      <a:pt x="4463659" y="138677"/>
                    </a:lnTo>
                    <a:lnTo>
                      <a:pt x="4316315" y="138677"/>
                    </a:lnTo>
                    <a:lnTo>
                      <a:pt x="4316315" y="156011"/>
                    </a:lnTo>
                    <a:lnTo>
                      <a:pt x="4225308" y="156011"/>
                    </a:lnTo>
                    <a:lnTo>
                      <a:pt x="4225308" y="173346"/>
                    </a:lnTo>
                    <a:lnTo>
                      <a:pt x="4038961" y="173346"/>
                    </a:lnTo>
                    <a:lnTo>
                      <a:pt x="4038961" y="195014"/>
                    </a:lnTo>
                    <a:lnTo>
                      <a:pt x="3960955" y="195014"/>
                    </a:lnTo>
                    <a:lnTo>
                      <a:pt x="3960955" y="212349"/>
                    </a:lnTo>
                    <a:lnTo>
                      <a:pt x="3891617" y="212349"/>
                    </a:lnTo>
                    <a:lnTo>
                      <a:pt x="3891617" y="234017"/>
                    </a:lnTo>
                    <a:lnTo>
                      <a:pt x="3830946" y="234017"/>
                    </a:lnTo>
                    <a:lnTo>
                      <a:pt x="3830946" y="255685"/>
                    </a:lnTo>
                    <a:lnTo>
                      <a:pt x="3765941" y="255685"/>
                    </a:lnTo>
                    <a:lnTo>
                      <a:pt x="3765941" y="277353"/>
                    </a:lnTo>
                    <a:lnTo>
                      <a:pt x="3670601" y="277353"/>
                    </a:lnTo>
                    <a:lnTo>
                      <a:pt x="3670601" y="299022"/>
                    </a:lnTo>
                    <a:lnTo>
                      <a:pt x="3627264" y="299022"/>
                    </a:lnTo>
                    <a:lnTo>
                      <a:pt x="3627264" y="320690"/>
                    </a:lnTo>
                    <a:lnTo>
                      <a:pt x="3536258" y="320690"/>
                    </a:lnTo>
                    <a:lnTo>
                      <a:pt x="3536258" y="338024"/>
                    </a:lnTo>
                    <a:lnTo>
                      <a:pt x="3349911" y="338024"/>
                    </a:lnTo>
                    <a:lnTo>
                      <a:pt x="3349911" y="364026"/>
                    </a:lnTo>
                    <a:lnTo>
                      <a:pt x="3219901" y="364026"/>
                    </a:lnTo>
                    <a:lnTo>
                      <a:pt x="3219901" y="372694"/>
                    </a:lnTo>
                    <a:lnTo>
                      <a:pt x="3072557" y="372694"/>
                    </a:lnTo>
                    <a:lnTo>
                      <a:pt x="3072557" y="398696"/>
                    </a:lnTo>
                    <a:lnTo>
                      <a:pt x="2964216" y="398696"/>
                    </a:lnTo>
                    <a:lnTo>
                      <a:pt x="2964216" y="416030"/>
                    </a:lnTo>
                    <a:lnTo>
                      <a:pt x="2881877" y="416030"/>
                    </a:lnTo>
                    <a:lnTo>
                      <a:pt x="2881877" y="437698"/>
                    </a:lnTo>
                    <a:lnTo>
                      <a:pt x="2821206" y="437698"/>
                    </a:lnTo>
                    <a:lnTo>
                      <a:pt x="2821206" y="455033"/>
                    </a:lnTo>
                    <a:lnTo>
                      <a:pt x="2717198" y="455033"/>
                    </a:lnTo>
                    <a:lnTo>
                      <a:pt x="2717198" y="476701"/>
                    </a:lnTo>
                    <a:lnTo>
                      <a:pt x="2587189" y="476701"/>
                    </a:lnTo>
                    <a:lnTo>
                      <a:pt x="2587189" y="498369"/>
                    </a:lnTo>
                    <a:lnTo>
                      <a:pt x="2509183" y="498369"/>
                    </a:lnTo>
                    <a:lnTo>
                      <a:pt x="2509183" y="515704"/>
                    </a:lnTo>
                    <a:lnTo>
                      <a:pt x="2444178" y="515704"/>
                    </a:lnTo>
                    <a:lnTo>
                      <a:pt x="2444178" y="537372"/>
                    </a:lnTo>
                    <a:lnTo>
                      <a:pt x="2357505" y="537372"/>
                    </a:lnTo>
                    <a:lnTo>
                      <a:pt x="2357505" y="554707"/>
                    </a:lnTo>
                    <a:lnTo>
                      <a:pt x="2262165" y="554707"/>
                    </a:lnTo>
                    <a:lnTo>
                      <a:pt x="2262165" y="580709"/>
                    </a:lnTo>
                    <a:lnTo>
                      <a:pt x="2149490" y="580709"/>
                    </a:lnTo>
                    <a:lnTo>
                      <a:pt x="2149490" y="593710"/>
                    </a:lnTo>
                    <a:lnTo>
                      <a:pt x="2080152" y="593710"/>
                    </a:lnTo>
                    <a:lnTo>
                      <a:pt x="2080152" y="615378"/>
                    </a:lnTo>
                    <a:lnTo>
                      <a:pt x="1980478" y="615378"/>
                    </a:lnTo>
                    <a:lnTo>
                      <a:pt x="1980478" y="641380"/>
                    </a:lnTo>
                    <a:lnTo>
                      <a:pt x="1889471" y="641380"/>
                    </a:lnTo>
                    <a:lnTo>
                      <a:pt x="1889471" y="658714"/>
                    </a:lnTo>
                    <a:lnTo>
                      <a:pt x="1828800" y="658714"/>
                    </a:lnTo>
                    <a:lnTo>
                      <a:pt x="1828800" y="671715"/>
                    </a:lnTo>
                    <a:lnTo>
                      <a:pt x="1750794" y="671715"/>
                    </a:lnTo>
                    <a:lnTo>
                      <a:pt x="1750794" y="697717"/>
                    </a:lnTo>
                    <a:lnTo>
                      <a:pt x="1668455" y="697717"/>
                    </a:lnTo>
                    <a:lnTo>
                      <a:pt x="1668455" y="715052"/>
                    </a:lnTo>
                    <a:lnTo>
                      <a:pt x="1577448" y="715052"/>
                    </a:lnTo>
                    <a:lnTo>
                      <a:pt x="1577448" y="736720"/>
                    </a:lnTo>
                    <a:lnTo>
                      <a:pt x="1516777" y="736720"/>
                    </a:lnTo>
                    <a:lnTo>
                      <a:pt x="1516777" y="758388"/>
                    </a:lnTo>
                    <a:lnTo>
                      <a:pt x="1451772" y="758388"/>
                    </a:lnTo>
                    <a:lnTo>
                      <a:pt x="1451772" y="775723"/>
                    </a:lnTo>
                    <a:lnTo>
                      <a:pt x="1369433" y="775723"/>
                    </a:lnTo>
                    <a:lnTo>
                      <a:pt x="1369433" y="793058"/>
                    </a:lnTo>
                    <a:lnTo>
                      <a:pt x="1308762" y="793058"/>
                    </a:lnTo>
                    <a:lnTo>
                      <a:pt x="1308762" y="814726"/>
                    </a:lnTo>
                    <a:lnTo>
                      <a:pt x="1248091" y="814726"/>
                    </a:lnTo>
                    <a:lnTo>
                      <a:pt x="1248091" y="836394"/>
                    </a:lnTo>
                    <a:lnTo>
                      <a:pt x="1178753" y="836394"/>
                    </a:lnTo>
                    <a:lnTo>
                      <a:pt x="1178753" y="853729"/>
                    </a:lnTo>
                    <a:lnTo>
                      <a:pt x="1100747" y="853729"/>
                    </a:lnTo>
                    <a:lnTo>
                      <a:pt x="1100747" y="879731"/>
                    </a:lnTo>
                    <a:lnTo>
                      <a:pt x="1009740" y="879731"/>
                    </a:lnTo>
                    <a:lnTo>
                      <a:pt x="1009740" y="897065"/>
                    </a:lnTo>
                    <a:lnTo>
                      <a:pt x="953403" y="897065"/>
                    </a:lnTo>
                    <a:lnTo>
                      <a:pt x="953403" y="914400"/>
                    </a:lnTo>
                    <a:lnTo>
                      <a:pt x="918734" y="914400"/>
                    </a:lnTo>
                    <a:lnTo>
                      <a:pt x="918734" y="931734"/>
                    </a:lnTo>
                    <a:lnTo>
                      <a:pt x="858062" y="931734"/>
                    </a:lnTo>
                    <a:lnTo>
                      <a:pt x="858062" y="957736"/>
                    </a:lnTo>
                    <a:lnTo>
                      <a:pt x="801725" y="957736"/>
                    </a:lnTo>
                    <a:lnTo>
                      <a:pt x="801725" y="979405"/>
                    </a:lnTo>
                    <a:lnTo>
                      <a:pt x="762722" y="979405"/>
                    </a:lnTo>
                    <a:lnTo>
                      <a:pt x="762722" y="992405"/>
                    </a:lnTo>
                    <a:lnTo>
                      <a:pt x="706385" y="992405"/>
                    </a:lnTo>
                    <a:lnTo>
                      <a:pt x="706385" y="1022741"/>
                    </a:lnTo>
                    <a:lnTo>
                      <a:pt x="628379" y="1022741"/>
                    </a:lnTo>
                    <a:lnTo>
                      <a:pt x="628379" y="1040076"/>
                    </a:lnTo>
                    <a:lnTo>
                      <a:pt x="528705" y="1040076"/>
                    </a:lnTo>
                    <a:lnTo>
                      <a:pt x="528705" y="1053077"/>
                    </a:lnTo>
                    <a:lnTo>
                      <a:pt x="494036" y="1053077"/>
                    </a:lnTo>
                    <a:lnTo>
                      <a:pt x="494036" y="1074745"/>
                    </a:lnTo>
                    <a:lnTo>
                      <a:pt x="446366" y="1074745"/>
                    </a:lnTo>
                    <a:lnTo>
                      <a:pt x="416030" y="1074745"/>
                    </a:lnTo>
                    <a:lnTo>
                      <a:pt x="416030" y="1105080"/>
                    </a:lnTo>
                    <a:lnTo>
                      <a:pt x="385695" y="1105080"/>
                    </a:lnTo>
                    <a:lnTo>
                      <a:pt x="385695" y="1118081"/>
                    </a:lnTo>
                    <a:lnTo>
                      <a:pt x="329357" y="1118081"/>
                    </a:lnTo>
                    <a:lnTo>
                      <a:pt x="329357" y="1139750"/>
                    </a:lnTo>
                    <a:lnTo>
                      <a:pt x="273020" y="1139750"/>
                    </a:lnTo>
                    <a:lnTo>
                      <a:pt x="273020" y="1157084"/>
                    </a:lnTo>
                    <a:lnTo>
                      <a:pt x="229683" y="1157084"/>
                    </a:lnTo>
                    <a:lnTo>
                      <a:pt x="229683" y="1178752"/>
                    </a:lnTo>
                    <a:lnTo>
                      <a:pt x="125676" y="1178752"/>
                    </a:lnTo>
                    <a:lnTo>
                      <a:pt x="125676" y="1200421"/>
                    </a:lnTo>
                    <a:lnTo>
                      <a:pt x="82339" y="1200421"/>
                    </a:lnTo>
                    <a:lnTo>
                      <a:pt x="82339" y="1217755"/>
                    </a:lnTo>
                    <a:lnTo>
                      <a:pt x="0" y="1217755"/>
                    </a:lnTo>
                  </a:path>
                </a:pathLst>
              </a:custGeom>
              <a:noFill/>
              <a:ln w="38100">
                <a:solidFill>
                  <a:srgbClr val="E04822"/>
                </a:solidFill>
                <a:round/>
                <a:headEnd/>
                <a:tailEnd/>
              </a:ln>
              <a:extLst>
                <a:ext uri="{909E8E84-426E-40DD-AFC4-6F175D3DCCD1}">
                  <a14:hiddenFill xmlns:a14="http://schemas.microsoft.com/office/drawing/2010/main">
                    <a:solidFill>
                      <a:srgbClr val="FFFFFF"/>
                    </a:solid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Text Box 6">
                <a:extLst>
                  <a:ext uri="{FF2B5EF4-FFF2-40B4-BE49-F238E27FC236}">
                    <a16:creationId xmlns:a16="http://schemas.microsoft.com/office/drawing/2014/main" id="{7A3CAA42-EEC9-E247-8576-6257BE3B5C71}"/>
                  </a:ext>
                </a:extLst>
              </p:cNvPr>
              <p:cNvSpPr txBox="1">
                <a:spLocks noChangeArrowheads="1"/>
              </p:cNvSpPr>
              <p:nvPr/>
            </p:nvSpPr>
            <p:spPr bwMode="auto">
              <a:xfrm>
                <a:off x="3262499" y="5209496"/>
                <a:ext cx="4572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bIns="0"/>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sv-SE" altLang="en-US" sz="1800" b="0" i="0" u="none" strike="noStrike" kern="1200" cap="none" spc="0" normalizeH="0" baseline="0" noProof="0">
                    <a:ln>
                      <a:noFill/>
                    </a:ln>
                    <a:solidFill>
                      <a:srgbClr val="000000"/>
                    </a:solidFill>
                    <a:effectLst/>
                    <a:uLnTx/>
                    <a:uFillTx/>
                    <a:latin typeface="Calibri" panose="020F0502020204030204"/>
                    <a:ea typeface="MS PGothic" panose="020B0600070205080204" pitchFamily="34" charset="-128"/>
                    <a:cs typeface="Arial" panose="020B0604020202020204" pitchFamily="34" charset="0"/>
                  </a:rPr>
                  <a:t>0</a:t>
                </a:r>
              </a:p>
            </p:txBody>
          </p:sp>
          <p:sp>
            <p:nvSpPr>
              <p:cNvPr id="59" name="Line 7">
                <a:extLst>
                  <a:ext uri="{FF2B5EF4-FFF2-40B4-BE49-F238E27FC236}">
                    <a16:creationId xmlns:a16="http://schemas.microsoft.com/office/drawing/2014/main" id="{C309ABFB-B0AF-6344-96B9-DB3C389D47E1}"/>
                  </a:ext>
                </a:extLst>
              </p:cNvPr>
              <p:cNvSpPr>
                <a:spLocks noChangeShapeType="1"/>
              </p:cNvSpPr>
              <p:nvPr/>
            </p:nvSpPr>
            <p:spPr bwMode="auto">
              <a:xfrm>
                <a:off x="3491099" y="5109483"/>
                <a:ext cx="5222875"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Line 8">
                <a:extLst>
                  <a:ext uri="{FF2B5EF4-FFF2-40B4-BE49-F238E27FC236}">
                    <a16:creationId xmlns:a16="http://schemas.microsoft.com/office/drawing/2014/main" id="{B3B77A65-73E6-764D-A13F-EFBC64E25918}"/>
                  </a:ext>
                </a:extLst>
              </p:cNvPr>
              <p:cNvSpPr>
                <a:spLocks noChangeShapeType="1"/>
              </p:cNvSpPr>
              <p:nvPr/>
            </p:nvSpPr>
            <p:spPr bwMode="auto">
              <a:xfrm>
                <a:off x="3491099" y="5112658"/>
                <a:ext cx="0" cy="9207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Line 9">
                <a:extLst>
                  <a:ext uri="{FF2B5EF4-FFF2-40B4-BE49-F238E27FC236}">
                    <a16:creationId xmlns:a16="http://schemas.microsoft.com/office/drawing/2014/main" id="{0FB38FA1-8E9F-3043-AD4E-58F2250266BD}"/>
                  </a:ext>
                </a:extLst>
              </p:cNvPr>
              <p:cNvSpPr>
                <a:spLocks noChangeShapeType="1"/>
              </p:cNvSpPr>
              <p:nvPr/>
            </p:nvSpPr>
            <p:spPr bwMode="auto">
              <a:xfrm>
                <a:off x="4237224" y="5112658"/>
                <a:ext cx="0" cy="9207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Line 10">
                <a:extLst>
                  <a:ext uri="{FF2B5EF4-FFF2-40B4-BE49-F238E27FC236}">
                    <a16:creationId xmlns:a16="http://schemas.microsoft.com/office/drawing/2014/main" id="{7583043E-C0B4-D445-9ACF-0FBC68966C2F}"/>
                  </a:ext>
                </a:extLst>
              </p:cNvPr>
              <p:cNvSpPr>
                <a:spLocks noChangeShapeType="1"/>
              </p:cNvSpPr>
              <p:nvPr/>
            </p:nvSpPr>
            <p:spPr bwMode="auto">
              <a:xfrm>
                <a:off x="4981761" y="5112658"/>
                <a:ext cx="0" cy="9207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Line 11">
                <a:extLst>
                  <a:ext uri="{FF2B5EF4-FFF2-40B4-BE49-F238E27FC236}">
                    <a16:creationId xmlns:a16="http://schemas.microsoft.com/office/drawing/2014/main" id="{715D6A32-963B-844C-A111-C2EA1D479413}"/>
                  </a:ext>
                </a:extLst>
              </p:cNvPr>
              <p:cNvSpPr>
                <a:spLocks noChangeShapeType="1"/>
              </p:cNvSpPr>
              <p:nvPr/>
            </p:nvSpPr>
            <p:spPr bwMode="auto">
              <a:xfrm>
                <a:off x="5727886" y="5112658"/>
                <a:ext cx="0" cy="9207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Line 12">
                <a:extLst>
                  <a:ext uri="{FF2B5EF4-FFF2-40B4-BE49-F238E27FC236}">
                    <a16:creationId xmlns:a16="http://schemas.microsoft.com/office/drawing/2014/main" id="{5FE9EC31-7D51-204C-9C6B-5A33AB8D0765}"/>
                  </a:ext>
                </a:extLst>
              </p:cNvPr>
              <p:cNvSpPr>
                <a:spLocks noChangeShapeType="1"/>
              </p:cNvSpPr>
              <p:nvPr/>
            </p:nvSpPr>
            <p:spPr bwMode="auto">
              <a:xfrm>
                <a:off x="6472424" y="5112658"/>
                <a:ext cx="0" cy="9207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Line 13">
                <a:extLst>
                  <a:ext uri="{FF2B5EF4-FFF2-40B4-BE49-F238E27FC236}">
                    <a16:creationId xmlns:a16="http://schemas.microsoft.com/office/drawing/2014/main" id="{A038F219-F50E-3F4A-8DFD-8E3CABF2FAF9}"/>
                  </a:ext>
                </a:extLst>
              </p:cNvPr>
              <p:cNvSpPr>
                <a:spLocks noChangeShapeType="1"/>
              </p:cNvSpPr>
              <p:nvPr/>
            </p:nvSpPr>
            <p:spPr bwMode="auto">
              <a:xfrm>
                <a:off x="7218549" y="5112658"/>
                <a:ext cx="0" cy="9207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Line 14">
                <a:extLst>
                  <a:ext uri="{FF2B5EF4-FFF2-40B4-BE49-F238E27FC236}">
                    <a16:creationId xmlns:a16="http://schemas.microsoft.com/office/drawing/2014/main" id="{DFF56392-5834-3B4F-95A6-99F92DB99382}"/>
                  </a:ext>
                </a:extLst>
              </p:cNvPr>
              <p:cNvSpPr>
                <a:spLocks noChangeShapeType="1"/>
              </p:cNvSpPr>
              <p:nvPr/>
            </p:nvSpPr>
            <p:spPr bwMode="auto">
              <a:xfrm>
                <a:off x="7963086" y="5112658"/>
                <a:ext cx="0" cy="9207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Line 15">
                <a:extLst>
                  <a:ext uri="{FF2B5EF4-FFF2-40B4-BE49-F238E27FC236}">
                    <a16:creationId xmlns:a16="http://schemas.microsoft.com/office/drawing/2014/main" id="{61D4EB0D-2CDD-1546-86BC-F2A6EA007734}"/>
                  </a:ext>
                </a:extLst>
              </p:cNvPr>
              <p:cNvSpPr>
                <a:spLocks noChangeShapeType="1"/>
              </p:cNvSpPr>
              <p:nvPr/>
            </p:nvSpPr>
            <p:spPr bwMode="auto">
              <a:xfrm>
                <a:off x="8709211" y="5112658"/>
                <a:ext cx="0" cy="9207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Line 16">
                <a:extLst>
                  <a:ext uri="{FF2B5EF4-FFF2-40B4-BE49-F238E27FC236}">
                    <a16:creationId xmlns:a16="http://schemas.microsoft.com/office/drawing/2014/main" id="{E739DD0A-34B4-5C4A-9E10-43EFF147EFE0}"/>
                  </a:ext>
                </a:extLst>
              </p:cNvPr>
              <p:cNvSpPr>
                <a:spLocks noChangeShapeType="1"/>
              </p:cNvSpPr>
              <p:nvPr/>
            </p:nvSpPr>
            <p:spPr bwMode="auto">
              <a:xfrm rot="-5400000">
                <a:off x="3441887" y="5061858"/>
                <a:ext cx="0" cy="9207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Line 19">
                <a:extLst>
                  <a:ext uri="{FF2B5EF4-FFF2-40B4-BE49-F238E27FC236}">
                    <a16:creationId xmlns:a16="http://schemas.microsoft.com/office/drawing/2014/main" id="{F9335ECA-7C10-104B-9DBD-6576E4657230}"/>
                  </a:ext>
                </a:extLst>
              </p:cNvPr>
              <p:cNvSpPr>
                <a:spLocks noChangeShapeType="1"/>
              </p:cNvSpPr>
              <p:nvPr/>
            </p:nvSpPr>
            <p:spPr bwMode="auto">
              <a:xfrm rot="16200000">
                <a:off x="3442397" y="4634946"/>
                <a:ext cx="0" cy="92070"/>
              </a:xfrm>
              <a:prstGeom prst="line">
                <a:avLst/>
              </a:prstGeom>
              <a:noFill/>
              <a:ln w="19050">
                <a:solidFill>
                  <a:sysClr val="windowText" lastClr="000000"/>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CC00"/>
                  </a:solidFill>
                  <a:effectLst/>
                  <a:uLnTx/>
                  <a:uFillTx/>
                  <a:latin typeface="Calibri" panose="020F0502020204030204"/>
                  <a:ea typeface="MS PGothic" panose="020B0600070205080204" pitchFamily="34" charset="-128"/>
                  <a:cs typeface="+mn-cs"/>
                </a:endParaRPr>
              </a:p>
            </p:txBody>
          </p:sp>
          <p:sp>
            <p:nvSpPr>
              <p:cNvPr id="70" name="Line 20">
                <a:extLst>
                  <a:ext uri="{FF2B5EF4-FFF2-40B4-BE49-F238E27FC236}">
                    <a16:creationId xmlns:a16="http://schemas.microsoft.com/office/drawing/2014/main" id="{151BBAD0-95A2-9A4C-A3F4-220F6A5C5399}"/>
                  </a:ext>
                </a:extLst>
              </p:cNvPr>
              <p:cNvSpPr>
                <a:spLocks noChangeShapeType="1"/>
              </p:cNvSpPr>
              <p:nvPr/>
            </p:nvSpPr>
            <p:spPr bwMode="auto">
              <a:xfrm rot="16200000">
                <a:off x="3442397" y="4209478"/>
                <a:ext cx="0" cy="92070"/>
              </a:xfrm>
              <a:prstGeom prst="line">
                <a:avLst/>
              </a:prstGeom>
              <a:noFill/>
              <a:ln w="19050">
                <a:solidFill>
                  <a:sysClr val="windowText" lastClr="000000"/>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CC00"/>
                  </a:solidFill>
                  <a:effectLst/>
                  <a:uLnTx/>
                  <a:uFillTx/>
                  <a:latin typeface="Calibri" panose="020F0502020204030204"/>
                  <a:ea typeface="MS PGothic" panose="020B0600070205080204" pitchFamily="34" charset="-128"/>
                  <a:cs typeface="+mn-cs"/>
                </a:endParaRPr>
              </a:p>
            </p:txBody>
          </p:sp>
          <p:sp>
            <p:nvSpPr>
              <p:cNvPr id="71" name="Line 21">
                <a:extLst>
                  <a:ext uri="{FF2B5EF4-FFF2-40B4-BE49-F238E27FC236}">
                    <a16:creationId xmlns:a16="http://schemas.microsoft.com/office/drawing/2014/main" id="{498F4EB2-3030-4249-9B19-9B69E586848E}"/>
                  </a:ext>
                </a:extLst>
              </p:cNvPr>
              <p:cNvSpPr>
                <a:spLocks noChangeShapeType="1"/>
              </p:cNvSpPr>
              <p:nvPr/>
            </p:nvSpPr>
            <p:spPr bwMode="auto">
              <a:xfrm rot="16200000">
                <a:off x="3442397" y="3782423"/>
                <a:ext cx="0" cy="92070"/>
              </a:xfrm>
              <a:prstGeom prst="line">
                <a:avLst/>
              </a:prstGeom>
              <a:noFill/>
              <a:ln w="19050">
                <a:solidFill>
                  <a:sysClr val="windowText" lastClr="000000"/>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CC00"/>
                  </a:solidFill>
                  <a:effectLst/>
                  <a:uLnTx/>
                  <a:uFillTx/>
                  <a:latin typeface="Calibri" panose="020F0502020204030204"/>
                  <a:ea typeface="MS PGothic" panose="020B0600070205080204" pitchFamily="34" charset="-128"/>
                  <a:cs typeface="+mn-cs"/>
                </a:endParaRPr>
              </a:p>
            </p:txBody>
          </p:sp>
          <p:sp>
            <p:nvSpPr>
              <p:cNvPr id="72" name="Line 22">
                <a:extLst>
                  <a:ext uri="{FF2B5EF4-FFF2-40B4-BE49-F238E27FC236}">
                    <a16:creationId xmlns:a16="http://schemas.microsoft.com/office/drawing/2014/main" id="{5CF859B2-A540-F140-B046-8EE037E1D095}"/>
                  </a:ext>
                </a:extLst>
              </p:cNvPr>
              <p:cNvSpPr>
                <a:spLocks noChangeShapeType="1"/>
              </p:cNvSpPr>
              <p:nvPr/>
            </p:nvSpPr>
            <p:spPr bwMode="auto">
              <a:xfrm rot="16200000">
                <a:off x="3442397" y="3356955"/>
                <a:ext cx="0" cy="92070"/>
              </a:xfrm>
              <a:prstGeom prst="line">
                <a:avLst/>
              </a:prstGeom>
              <a:noFill/>
              <a:ln w="19050">
                <a:solidFill>
                  <a:sysClr val="windowText" lastClr="000000"/>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CC00"/>
                  </a:solidFill>
                  <a:effectLst/>
                  <a:uLnTx/>
                  <a:uFillTx/>
                  <a:latin typeface="Calibri" panose="020F0502020204030204"/>
                  <a:ea typeface="MS PGothic" panose="020B0600070205080204" pitchFamily="34" charset="-128"/>
                  <a:cs typeface="+mn-cs"/>
                </a:endParaRPr>
              </a:p>
            </p:txBody>
          </p:sp>
          <p:sp>
            <p:nvSpPr>
              <p:cNvPr id="73" name="Line 23">
                <a:extLst>
                  <a:ext uri="{FF2B5EF4-FFF2-40B4-BE49-F238E27FC236}">
                    <a16:creationId xmlns:a16="http://schemas.microsoft.com/office/drawing/2014/main" id="{7DBA1B4D-EF31-4A45-8531-14C2AA77DA45}"/>
                  </a:ext>
                </a:extLst>
              </p:cNvPr>
              <p:cNvSpPr>
                <a:spLocks noChangeShapeType="1"/>
              </p:cNvSpPr>
              <p:nvPr/>
            </p:nvSpPr>
            <p:spPr bwMode="auto">
              <a:xfrm rot="16200000">
                <a:off x="3442397" y="2929901"/>
                <a:ext cx="0" cy="92070"/>
              </a:xfrm>
              <a:prstGeom prst="line">
                <a:avLst/>
              </a:prstGeom>
              <a:noFill/>
              <a:ln w="19050">
                <a:solidFill>
                  <a:sysClr val="windowText" lastClr="000000"/>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CC00"/>
                  </a:solidFill>
                  <a:effectLst/>
                  <a:uLnTx/>
                  <a:uFillTx/>
                  <a:latin typeface="Calibri" panose="020F0502020204030204"/>
                  <a:ea typeface="MS PGothic" panose="020B0600070205080204" pitchFamily="34" charset="-128"/>
                  <a:cs typeface="+mn-cs"/>
                </a:endParaRPr>
              </a:p>
            </p:txBody>
          </p:sp>
          <p:sp>
            <p:nvSpPr>
              <p:cNvPr id="74" name="Line 24">
                <a:extLst>
                  <a:ext uri="{FF2B5EF4-FFF2-40B4-BE49-F238E27FC236}">
                    <a16:creationId xmlns:a16="http://schemas.microsoft.com/office/drawing/2014/main" id="{896AE0A1-ED49-3B41-9B3A-C7CBC0B1E995}"/>
                  </a:ext>
                </a:extLst>
              </p:cNvPr>
              <p:cNvSpPr>
                <a:spLocks noChangeShapeType="1"/>
              </p:cNvSpPr>
              <p:nvPr/>
            </p:nvSpPr>
            <p:spPr bwMode="auto">
              <a:xfrm rot="16200000">
                <a:off x="3442397" y="2504433"/>
                <a:ext cx="0" cy="92070"/>
              </a:xfrm>
              <a:prstGeom prst="line">
                <a:avLst/>
              </a:prstGeom>
              <a:noFill/>
              <a:ln w="19050">
                <a:solidFill>
                  <a:sysClr val="windowText" lastClr="000000"/>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CC00"/>
                  </a:solidFill>
                  <a:effectLst/>
                  <a:uLnTx/>
                  <a:uFillTx/>
                  <a:latin typeface="Calibri" panose="020F0502020204030204"/>
                  <a:ea typeface="MS PGothic" panose="020B0600070205080204" pitchFamily="34" charset="-128"/>
                  <a:cs typeface="+mn-cs"/>
                </a:endParaRPr>
              </a:p>
            </p:txBody>
          </p:sp>
          <p:sp>
            <p:nvSpPr>
              <p:cNvPr id="75" name="Line 26">
                <a:extLst>
                  <a:ext uri="{FF2B5EF4-FFF2-40B4-BE49-F238E27FC236}">
                    <a16:creationId xmlns:a16="http://schemas.microsoft.com/office/drawing/2014/main" id="{872EA740-E5C9-0C48-82DF-68A6C9ADBF9A}"/>
                  </a:ext>
                </a:extLst>
              </p:cNvPr>
              <p:cNvSpPr>
                <a:spLocks noChangeShapeType="1"/>
              </p:cNvSpPr>
              <p:nvPr/>
            </p:nvSpPr>
            <p:spPr bwMode="auto">
              <a:xfrm rot="16200000">
                <a:off x="3442397" y="1793204"/>
                <a:ext cx="0" cy="92070"/>
              </a:xfrm>
              <a:prstGeom prst="line">
                <a:avLst/>
              </a:prstGeom>
              <a:noFill/>
              <a:ln w="19050">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CC00"/>
                  </a:solidFill>
                  <a:effectLst/>
                  <a:uLnTx/>
                  <a:uFillTx/>
                  <a:latin typeface="Calibri" panose="020F0502020204030204"/>
                  <a:ea typeface="MS PGothic" panose="020B0600070205080204" pitchFamily="34" charset="-128"/>
                  <a:cs typeface="+mn-cs"/>
                </a:endParaRPr>
              </a:p>
            </p:txBody>
          </p:sp>
          <p:sp>
            <p:nvSpPr>
              <p:cNvPr id="76" name="Line 27">
                <a:extLst>
                  <a:ext uri="{FF2B5EF4-FFF2-40B4-BE49-F238E27FC236}">
                    <a16:creationId xmlns:a16="http://schemas.microsoft.com/office/drawing/2014/main" id="{3AE21B95-0D0B-2543-9655-836D4D3C2290}"/>
                  </a:ext>
                </a:extLst>
              </p:cNvPr>
              <p:cNvSpPr>
                <a:spLocks noChangeShapeType="1"/>
              </p:cNvSpPr>
              <p:nvPr/>
            </p:nvSpPr>
            <p:spPr bwMode="auto">
              <a:xfrm flipV="1">
                <a:off x="3491606" y="1836064"/>
                <a:ext cx="0" cy="355615"/>
              </a:xfrm>
              <a:prstGeom prst="line">
                <a:avLst/>
              </a:prstGeom>
              <a:noFill/>
              <a:ln w="19050">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CC00"/>
                  </a:solidFill>
                  <a:effectLst/>
                  <a:uLnTx/>
                  <a:uFillTx/>
                  <a:latin typeface="Calibri" panose="020F0502020204030204"/>
                  <a:ea typeface="MS PGothic" panose="020B0600070205080204" pitchFamily="34" charset="-128"/>
                  <a:cs typeface="+mn-cs"/>
                </a:endParaRPr>
              </a:p>
            </p:txBody>
          </p:sp>
          <p:sp>
            <p:nvSpPr>
              <p:cNvPr id="77" name="Text Box 28">
                <a:extLst>
                  <a:ext uri="{FF2B5EF4-FFF2-40B4-BE49-F238E27FC236}">
                    <a16:creationId xmlns:a16="http://schemas.microsoft.com/office/drawing/2014/main" id="{6E4ABB79-6B46-7A45-BF2D-712BC866EEAC}"/>
                  </a:ext>
                </a:extLst>
              </p:cNvPr>
              <p:cNvSpPr txBox="1">
                <a:spLocks noChangeArrowheads="1"/>
              </p:cNvSpPr>
              <p:nvPr/>
            </p:nvSpPr>
            <p:spPr bwMode="auto">
              <a:xfrm>
                <a:off x="4007036" y="5209496"/>
                <a:ext cx="4572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bIns="0"/>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sv-SE" altLang="en-US" sz="1800" b="0" i="0" u="none" strike="noStrike" kern="1200" cap="none" spc="0" normalizeH="0" baseline="0" noProof="0">
                    <a:ln>
                      <a:noFill/>
                    </a:ln>
                    <a:solidFill>
                      <a:srgbClr val="000000"/>
                    </a:solidFill>
                    <a:effectLst/>
                    <a:uLnTx/>
                    <a:uFillTx/>
                    <a:latin typeface="Calibri" panose="020F0502020204030204"/>
                    <a:ea typeface="MS PGothic" panose="020B0600070205080204" pitchFamily="34" charset="-128"/>
                    <a:cs typeface="Arial" panose="020B0604020202020204" pitchFamily="34" charset="0"/>
                  </a:rPr>
                  <a:t>180</a:t>
                </a:r>
              </a:p>
            </p:txBody>
          </p:sp>
          <p:sp>
            <p:nvSpPr>
              <p:cNvPr id="78" name="Text Box 29">
                <a:extLst>
                  <a:ext uri="{FF2B5EF4-FFF2-40B4-BE49-F238E27FC236}">
                    <a16:creationId xmlns:a16="http://schemas.microsoft.com/office/drawing/2014/main" id="{EBA14331-E6EA-9143-B65E-6CD7B4322A2A}"/>
                  </a:ext>
                </a:extLst>
              </p:cNvPr>
              <p:cNvSpPr txBox="1">
                <a:spLocks noChangeArrowheads="1"/>
              </p:cNvSpPr>
              <p:nvPr/>
            </p:nvSpPr>
            <p:spPr bwMode="auto">
              <a:xfrm>
                <a:off x="5497699" y="5209496"/>
                <a:ext cx="4572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bIns="0"/>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sv-SE" altLang="en-US" sz="1800" b="0" i="0" u="none" strike="noStrike" kern="1200" cap="none" spc="0" normalizeH="0" baseline="0" noProof="0">
                    <a:ln>
                      <a:noFill/>
                    </a:ln>
                    <a:solidFill>
                      <a:srgbClr val="000000"/>
                    </a:solidFill>
                    <a:effectLst/>
                    <a:uLnTx/>
                    <a:uFillTx/>
                    <a:latin typeface="Calibri" panose="020F0502020204030204"/>
                    <a:ea typeface="MS PGothic" panose="020B0600070205080204" pitchFamily="34" charset="-128"/>
                    <a:cs typeface="Arial" panose="020B0604020202020204" pitchFamily="34" charset="0"/>
                  </a:rPr>
                  <a:t>540</a:t>
                </a:r>
              </a:p>
            </p:txBody>
          </p:sp>
          <p:sp>
            <p:nvSpPr>
              <p:cNvPr id="79" name="Text Box 30">
                <a:extLst>
                  <a:ext uri="{FF2B5EF4-FFF2-40B4-BE49-F238E27FC236}">
                    <a16:creationId xmlns:a16="http://schemas.microsoft.com/office/drawing/2014/main" id="{40AB3922-8C07-DA42-8709-C276C083AF54}"/>
                  </a:ext>
                </a:extLst>
              </p:cNvPr>
              <p:cNvSpPr txBox="1">
                <a:spLocks noChangeArrowheads="1"/>
              </p:cNvSpPr>
              <p:nvPr/>
            </p:nvSpPr>
            <p:spPr bwMode="auto">
              <a:xfrm>
                <a:off x="6988361" y="5209496"/>
                <a:ext cx="4572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bIns="0"/>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sv-SE" altLang="en-US" sz="1800" b="0" i="0" u="none" strike="noStrike" kern="1200" cap="none" spc="0" normalizeH="0" baseline="0" noProof="0">
                    <a:ln>
                      <a:noFill/>
                    </a:ln>
                    <a:solidFill>
                      <a:srgbClr val="000000"/>
                    </a:solidFill>
                    <a:effectLst/>
                    <a:uLnTx/>
                    <a:uFillTx/>
                    <a:latin typeface="Calibri" panose="020F0502020204030204"/>
                    <a:ea typeface="MS PGothic" panose="020B0600070205080204" pitchFamily="34" charset="-128"/>
                    <a:cs typeface="Arial" panose="020B0604020202020204" pitchFamily="34" charset="0"/>
                  </a:rPr>
                  <a:t>900</a:t>
                </a:r>
              </a:p>
            </p:txBody>
          </p:sp>
          <p:sp>
            <p:nvSpPr>
              <p:cNvPr id="80" name="Text Box 32">
                <a:extLst>
                  <a:ext uri="{FF2B5EF4-FFF2-40B4-BE49-F238E27FC236}">
                    <a16:creationId xmlns:a16="http://schemas.microsoft.com/office/drawing/2014/main" id="{34BF8799-97CF-1C45-B0D2-80BB6B256AB7}"/>
                  </a:ext>
                </a:extLst>
              </p:cNvPr>
              <p:cNvSpPr txBox="1">
                <a:spLocks noChangeArrowheads="1"/>
              </p:cNvSpPr>
              <p:nvPr/>
            </p:nvSpPr>
            <p:spPr bwMode="auto">
              <a:xfrm>
                <a:off x="3079893" y="4929571"/>
                <a:ext cx="301668" cy="369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sv-SE" altLang="en-US" sz="1800" b="0" i="0" u="none" strike="noStrike" kern="1200" cap="none" spc="0" normalizeH="0" baseline="0" noProof="0">
                    <a:ln>
                      <a:noFill/>
                    </a:ln>
                    <a:solidFill>
                      <a:srgbClr val="000000"/>
                    </a:solidFill>
                    <a:effectLst/>
                    <a:uLnTx/>
                    <a:uFillTx/>
                    <a:latin typeface="Calibri" panose="020F0502020204030204"/>
                    <a:ea typeface="MS PGothic" panose="020B0600070205080204" pitchFamily="34" charset="-128"/>
                    <a:cs typeface="Arial" panose="020B0604020202020204" pitchFamily="34" charset="0"/>
                  </a:rPr>
                  <a:t>0</a:t>
                </a:r>
              </a:p>
            </p:txBody>
          </p:sp>
          <p:sp>
            <p:nvSpPr>
              <p:cNvPr id="81" name="Text Box 33">
                <a:extLst>
                  <a:ext uri="{FF2B5EF4-FFF2-40B4-BE49-F238E27FC236}">
                    <a16:creationId xmlns:a16="http://schemas.microsoft.com/office/drawing/2014/main" id="{0AA2F783-5269-754C-9534-28AD76FB9570}"/>
                  </a:ext>
                </a:extLst>
              </p:cNvPr>
              <p:cNvSpPr txBox="1">
                <a:spLocks noChangeArrowheads="1"/>
              </p:cNvSpPr>
              <p:nvPr/>
            </p:nvSpPr>
            <p:spPr bwMode="auto">
              <a:xfrm>
                <a:off x="2905178" y="4500946"/>
                <a:ext cx="476384" cy="369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sv-SE" altLang="en-US" sz="1800" b="0" i="0" u="none" strike="noStrike" kern="1200" cap="none" spc="0" normalizeH="0" baseline="0" noProof="0">
                    <a:ln>
                      <a:noFill/>
                    </a:ln>
                    <a:solidFill>
                      <a:srgbClr val="000000"/>
                    </a:solidFill>
                    <a:effectLst/>
                    <a:uLnTx/>
                    <a:uFillTx/>
                    <a:latin typeface="Calibri" panose="020F0502020204030204"/>
                    <a:ea typeface="MS PGothic" panose="020B0600070205080204" pitchFamily="34" charset="-128"/>
                    <a:cs typeface="Arial" panose="020B0604020202020204" pitchFamily="34" charset="0"/>
                  </a:rPr>
                  <a:t>0.1</a:t>
                </a:r>
              </a:p>
            </p:txBody>
          </p:sp>
          <p:sp>
            <p:nvSpPr>
              <p:cNvPr id="82" name="Text Box 34">
                <a:extLst>
                  <a:ext uri="{FF2B5EF4-FFF2-40B4-BE49-F238E27FC236}">
                    <a16:creationId xmlns:a16="http://schemas.microsoft.com/office/drawing/2014/main" id="{6B4BB41E-490D-5941-9AE4-EEA4BF4B2674}"/>
                  </a:ext>
                </a:extLst>
              </p:cNvPr>
              <p:cNvSpPr txBox="1">
                <a:spLocks noChangeArrowheads="1"/>
              </p:cNvSpPr>
              <p:nvPr/>
            </p:nvSpPr>
            <p:spPr bwMode="auto">
              <a:xfrm>
                <a:off x="2905178" y="4072323"/>
                <a:ext cx="476384" cy="369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sv-SE" altLang="en-US" sz="1800" b="0" i="0" u="none" strike="noStrike" kern="1200" cap="none" spc="0" normalizeH="0" baseline="0" noProof="0">
                    <a:ln>
                      <a:noFill/>
                    </a:ln>
                    <a:solidFill>
                      <a:srgbClr val="000000"/>
                    </a:solidFill>
                    <a:effectLst/>
                    <a:uLnTx/>
                    <a:uFillTx/>
                    <a:latin typeface="Calibri" panose="020F0502020204030204"/>
                    <a:ea typeface="MS PGothic" panose="020B0600070205080204" pitchFamily="34" charset="-128"/>
                    <a:cs typeface="Arial" panose="020B0604020202020204" pitchFamily="34" charset="0"/>
                  </a:rPr>
                  <a:t>0.2</a:t>
                </a:r>
              </a:p>
            </p:txBody>
          </p:sp>
          <p:sp>
            <p:nvSpPr>
              <p:cNvPr id="83" name="Text Box 35">
                <a:extLst>
                  <a:ext uri="{FF2B5EF4-FFF2-40B4-BE49-F238E27FC236}">
                    <a16:creationId xmlns:a16="http://schemas.microsoft.com/office/drawing/2014/main" id="{A1C3F17B-9894-1545-8CA7-E1BF7CBA8414}"/>
                  </a:ext>
                </a:extLst>
              </p:cNvPr>
              <p:cNvSpPr txBox="1">
                <a:spLocks noChangeArrowheads="1"/>
              </p:cNvSpPr>
              <p:nvPr/>
            </p:nvSpPr>
            <p:spPr bwMode="auto">
              <a:xfrm>
                <a:off x="2905178" y="3215868"/>
                <a:ext cx="476384" cy="369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sv-SE" altLang="en-US" sz="1800" b="0" i="0" u="none" strike="noStrike" kern="1200" cap="none" spc="0" normalizeH="0" baseline="0" noProof="0">
                    <a:ln>
                      <a:noFill/>
                    </a:ln>
                    <a:solidFill>
                      <a:srgbClr val="000000"/>
                    </a:solidFill>
                    <a:effectLst/>
                    <a:uLnTx/>
                    <a:uFillTx/>
                    <a:latin typeface="Calibri" panose="020F0502020204030204"/>
                    <a:ea typeface="MS PGothic" panose="020B0600070205080204" pitchFamily="34" charset="-128"/>
                    <a:cs typeface="Arial" panose="020B0604020202020204" pitchFamily="34" charset="0"/>
                  </a:rPr>
                  <a:t>0.4</a:t>
                </a:r>
              </a:p>
            </p:txBody>
          </p:sp>
          <p:sp>
            <p:nvSpPr>
              <p:cNvPr id="84" name="Text Box 36">
                <a:extLst>
                  <a:ext uri="{FF2B5EF4-FFF2-40B4-BE49-F238E27FC236}">
                    <a16:creationId xmlns:a16="http://schemas.microsoft.com/office/drawing/2014/main" id="{47560F1B-A00B-6442-BF2F-68194B88549F}"/>
                  </a:ext>
                </a:extLst>
              </p:cNvPr>
              <p:cNvSpPr txBox="1">
                <a:spLocks noChangeArrowheads="1"/>
              </p:cNvSpPr>
              <p:nvPr/>
            </p:nvSpPr>
            <p:spPr bwMode="auto">
              <a:xfrm>
                <a:off x="2905178" y="2359409"/>
                <a:ext cx="476384" cy="369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sv-SE" altLang="en-US" sz="1800" b="0" i="0" u="none" strike="noStrike" kern="1200" cap="none" spc="0" normalizeH="0" baseline="0" noProof="0">
                    <a:ln>
                      <a:noFill/>
                    </a:ln>
                    <a:solidFill>
                      <a:srgbClr val="000000"/>
                    </a:solidFill>
                    <a:effectLst/>
                    <a:uLnTx/>
                    <a:uFillTx/>
                    <a:latin typeface="Calibri" panose="020F0502020204030204"/>
                    <a:ea typeface="MS PGothic" panose="020B0600070205080204" pitchFamily="34" charset="-128"/>
                    <a:cs typeface="Arial" panose="020B0604020202020204" pitchFamily="34" charset="0"/>
                  </a:rPr>
                  <a:t>0.6</a:t>
                </a:r>
              </a:p>
            </p:txBody>
          </p:sp>
          <p:sp>
            <p:nvSpPr>
              <p:cNvPr id="85" name="Text Box 37">
                <a:extLst>
                  <a:ext uri="{FF2B5EF4-FFF2-40B4-BE49-F238E27FC236}">
                    <a16:creationId xmlns:a16="http://schemas.microsoft.com/office/drawing/2014/main" id="{C8F57292-0D68-9A4D-8D6C-2AB40FE541AE}"/>
                  </a:ext>
                </a:extLst>
              </p:cNvPr>
              <p:cNvSpPr txBox="1">
                <a:spLocks noChangeArrowheads="1"/>
              </p:cNvSpPr>
              <p:nvPr/>
            </p:nvSpPr>
            <p:spPr bwMode="auto">
              <a:xfrm>
                <a:off x="2905178" y="1652970"/>
                <a:ext cx="476384" cy="369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sv-SE" altLang="en-US" sz="1800" b="0" i="0" u="none" strike="noStrike" kern="1200" cap="none" spc="0" normalizeH="0" baseline="0" noProof="0">
                    <a:ln>
                      <a:noFill/>
                    </a:ln>
                    <a:solidFill>
                      <a:srgbClr val="000000"/>
                    </a:solidFill>
                    <a:effectLst/>
                    <a:uLnTx/>
                    <a:uFillTx/>
                    <a:latin typeface="Calibri" panose="020F0502020204030204"/>
                    <a:ea typeface="MS PGothic" panose="020B0600070205080204" pitchFamily="34" charset="-128"/>
                    <a:cs typeface="Arial" panose="020B0604020202020204" pitchFamily="34" charset="0"/>
                  </a:rPr>
                  <a:t>1.0</a:t>
                </a:r>
              </a:p>
            </p:txBody>
          </p:sp>
          <p:sp>
            <p:nvSpPr>
              <p:cNvPr id="86" name="Text Box 38">
                <a:extLst>
                  <a:ext uri="{FF2B5EF4-FFF2-40B4-BE49-F238E27FC236}">
                    <a16:creationId xmlns:a16="http://schemas.microsoft.com/office/drawing/2014/main" id="{69D0A23B-6659-B942-ACFF-804E381B59A5}"/>
                  </a:ext>
                </a:extLst>
              </p:cNvPr>
              <p:cNvSpPr txBox="1">
                <a:spLocks noChangeArrowheads="1"/>
              </p:cNvSpPr>
              <p:nvPr/>
            </p:nvSpPr>
            <p:spPr bwMode="auto">
              <a:xfrm>
                <a:off x="7720424" y="3262097"/>
                <a:ext cx="1974399" cy="369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en-US" sz="1800" b="0" i="0" u="none" strike="noStrike" kern="1200" cap="none" spc="0" normalizeH="0" baseline="0" noProof="0">
                    <a:ln>
                      <a:noFill/>
                    </a:ln>
                    <a:solidFill>
                      <a:srgbClr val="000000"/>
                    </a:solidFill>
                    <a:effectLst/>
                    <a:uLnTx/>
                    <a:uFillTx/>
                    <a:latin typeface="Calibri" panose="020F0502020204030204"/>
                    <a:ea typeface="MS PGothic" panose="020B0600070205080204" pitchFamily="34" charset="-128"/>
                    <a:cs typeface="Arial" panose="020B0604020202020204" pitchFamily="34" charset="0"/>
                  </a:rPr>
                  <a:t>117 events (26.5%)</a:t>
                </a:r>
              </a:p>
            </p:txBody>
          </p:sp>
          <p:sp>
            <p:nvSpPr>
              <p:cNvPr id="87" name="Text Box 39">
                <a:extLst>
                  <a:ext uri="{FF2B5EF4-FFF2-40B4-BE49-F238E27FC236}">
                    <a16:creationId xmlns:a16="http://schemas.microsoft.com/office/drawing/2014/main" id="{F5792E00-55E5-8244-BBFA-40F61C9E838D}"/>
                  </a:ext>
                </a:extLst>
              </p:cNvPr>
              <p:cNvSpPr txBox="1">
                <a:spLocks noChangeArrowheads="1"/>
              </p:cNvSpPr>
              <p:nvPr/>
            </p:nvSpPr>
            <p:spPr bwMode="auto">
              <a:xfrm>
                <a:off x="7736292" y="4071893"/>
                <a:ext cx="1974399" cy="369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a:ea typeface="MS PGothic" panose="020B0600070205080204" pitchFamily="34" charset="-128"/>
                    <a:cs typeface="Arial" panose="020B0604020202020204" pitchFamily="34" charset="0"/>
                  </a:rPr>
                  <a:t>914 events (21.8%)</a:t>
                </a:r>
              </a:p>
            </p:txBody>
          </p:sp>
          <p:sp>
            <p:nvSpPr>
              <p:cNvPr id="88" name="Text Box 42">
                <a:extLst>
                  <a:ext uri="{FF2B5EF4-FFF2-40B4-BE49-F238E27FC236}">
                    <a16:creationId xmlns:a16="http://schemas.microsoft.com/office/drawing/2014/main" id="{816D4539-40A6-0743-A99D-56232150F407}"/>
                  </a:ext>
                </a:extLst>
              </p:cNvPr>
              <p:cNvSpPr txBox="1">
                <a:spLocks noChangeArrowheads="1"/>
              </p:cNvSpPr>
              <p:nvPr/>
            </p:nvSpPr>
            <p:spPr bwMode="auto">
              <a:xfrm>
                <a:off x="8479024" y="5211083"/>
                <a:ext cx="45720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bIns="0"/>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sv-SE" altLang="en-US" sz="1800" b="0" i="0" u="none" strike="noStrike" kern="1200" cap="none" spc="0" normalizeH="0" baseline="0" noProof="0">
                    <a:ln>
                      <a:noFill/>
                    </a:ln>
                    <a:solidFill>
                      <a:srgbClr val="000000"/>
                    </a:solidFill>
                    <a:effectLst/>
                    <a:uLnTx/>
                    <a:uFillTx/>
                    <a:latin typeface="Calibri" panose="020F0502020204030204"/>
                    <a:ea typeface="MS PGothic" panose="020B0600070205080204" pitchFamily="34" charset="-128"/>
                    <a:cs typeface="Arial" panose="020B0604020202020204" pitchFamily="34" charset="0"/>
                  </a:rPr>
                  <a:t>1260</a:t>
                </a:r>
              </a:p>
            </p:txBody>
          </p:sp>
          <p:sp>
            <p:nvSpPr>
              <p:cNvPr id="119" name="Text Box 45">
                <a:extLst>
                  <a:ext uri="{FF2B5EF4-FFF2-40B4-BE49-F238E27FC236}">
                    <a16:creationId xmlns:a16="http://schemas.microsoft.com/office/drawing/2014/main" id="{3D805529-0B8F-E340-908C-7868BD2D061E}"/>
                  </a:ext>
                </a:extLst>
              </p:cNvPr>
              <p:cNvSpPr txBox="1">
                <a:spLocks noChangeArrowheads="1"/>
              </p:cNvSpPr>
              <p:nvPr/>
            </p:nvSpPr>
            <p:spPr bwMode="auto">
              <a:xfrm rot="16200000">
                <a:off x="1056654" y="3278907"/>
                <a:ext cx="3390263" cy="36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a:ea typeface="MS PGothic" panose="020B0600070205080204" pitchFamily="34" charset="-128"/>
                    <a:cs typeface="Arial" panose="020B0604020202020204" pitchFamily="34" charset="0"/>
                  </a:rPr>
                  <a:t>CV Death or HF Hospitalization (%)</a:t>
                </a:r>
              </a:p>
            </p:txBody>
          </p:sp>
          <p:sp>
            <p:nvSpPr>
              <p:cNvPr id="120" name="Text Box 28">
                <a:extLst>
                  <a:ext uri="{FF2B5EF4-FFF2-40B4-BE49-F238E27FC236}">
                    <a16:creationId xmlns:a16="http://schemas.microsoft.com/office/drawing/2014/main" id="{2FD06CD3-BA52-DF4D-9168-EA9D51E7D5CF}"/>
                  </a:ext>
                </a:extLst>
              </p:cNvPr>
              <p:cNvSpPr txBox="1">
                <a:spLocks noChangeArrowheads="1"/>
              </p:cNvSpPr>
              <p:nvPr/>
            </p:nvSpPr>
            <p:spPr bwMode="auto">
              <a:xfrm>
                <a:off x="4753161" y="5209496"/>
                <a:ext cx="4572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bIns="0"/>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sv-SE" altLang="en-US" sz="1800" b="0" i="0" u="none" strike="noStrike" kern="1200" cap="none" spc="0" normalizeH="0" baseline="0" noProof="0">
                    <a:ln>
                      <a:noFill/>
                    </a:ln>
                    <a:solidFill>
                      <a:srgbClr val="000000"/>
                    </a:solidFill>
                    <a:effectLst/>
                    <a:uLnTx/>
                    <a:uFillTx/>
                    <a:latin typeface="Calibri" panose="020F0502020204030204"/>
                    <a:ea typeface="MS PGothic" panose="020B0600070205080204" pitchFamily="34" charset="-128"/>
                    <a:cs typeface="Arial" panose="020B0604020202020204" pitchFamily="34" charset="0"/>
                  </a:rPr>
                  <a:t>360</a:t>
                </a:r>
              </a:p>
            </p:txBody>
          </p:sp>
          <p:sp>
            <p:nvSpPr>
              <p:cNvPr id="121" name="Text Box 29">
                <a:extLst>
                  <a:ext uri="{FF2B5EF4-FFF2-40B4-BE49-F238E27FC236}">
                    <a16:creationId xmlns:a16="http://schemas.microsoft.com/office/drawing/2014/main" id="{6FF01F54-8DB3-2346-8D9F-2AAF5F1F6AFC}"/>
                  </a:ext>
                </a:extLst>
              </p:cNvPr>
              <p:cNvSpPr txBox="1">
                <a:spLocks noChangeArrowheads="1"/>
              </p:cNvSpPr>
              <p:nvPr/>
            </p:nvSpPr>
            <p:spPr bwMode="auto">
              <a:xfrm>
                <a:off x="6242236" y="5209496"/>
                <a:ext cx="4572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bIns="0"/>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sv-SE" altLang="en-US" sz="1800" b="0" i="0" u="none" strike="noStrike" kern="1200" cap="none" spc="0" normalizeH="0" baseline="0" noProof="0">
                    <a:ln>
                      <a:noFill/>
                    </a:ln>
                    <a:solidFill>
                      <a:srgbClr val="000000"/>
                    </a:solidFill>
                    <a:effectLst/>
                    <a:uLnTx/>
                    <a:uFillTx/>
                    <a:latin typeface="Calibri" panose="020F0502020204030204"/>
                    <a:ea typeface="MS PGothic" panose="020B0600070205080204" pitchFamily="34" charset="-128"/>
                    <a:cs typeface="Arial" panose="020B0604020202020204" pitchFamily="34" charset="0"/>
                  </a:rPr>
                  <a:t>720</a:t>
                </a:r>
              </a:p>
            </p:txBody>
          </p:sp>
          <p:sp>
            <p:nvSpPr>
              <p:cNvPr id="122" name="Text Box 30">
                <a:extLst>
                  <a:ext uri="{FF2B5EF4-FFF2-40B4-BE49-F238E27FC236}">
                    <a16:creationId xmlns:a16="http://schemas.microsoft.com/office/drawing/2014/main" id="{DE42C2F6-17B5-0345-B1E6-F335FC7A4613}"/>
                  </a:ext>
                </a:extLst>
              </p:cNvPr>
              <p:cNvSpPr txBox="1">
                <a:spLocks noChangeArrowheads="1"/>
              </p:cNvSpPr>
              <p:nvPr/>
            </p:nvSpPr>
            <p:spPr bwMode="auto">
              <a:xfrm>
                <a:off x="7732899" y="5209496"/>
                <a:ext cx="4572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bIns="0"/>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sv-SE" altLang="en-US" sz="1800" b="0" i="0" u="none" strike="noStrike" kern="1200" cap="none" spc="0" normalizeH="0" baseline="0" noProof="0">
                    <a:ln>
                      <a:noFill/>
                    </a:ln>
                    <a:solidFill>
                      <a:srgbClr val="000000"/>
                    </a:solidFill>
                    <a:effectLst/>
                    <a:uLnTx/>
                    <a:uFillTx/>
                    <a:latin typeface="Calibri" panose="020F0502020204030204"/>
                    <a:ea typeface="MS PGothic" panose="020B0600070205080204" pitchFamily="34" charset="-128"/>
                    <a:cs typeface="Arial" panose="020B0604020202020204" pitchFamily="34" charset="0"/>
                  </a:rPr>
                  <a:t>1080</a:t>
                </a:r>
              </a:p>
            </p:txBody>
          </p:sp>
          <p:sp>
            <p:nvSpPr>
              <p:cNvPr id="123" name="Text Box 35">
                <a:extLst>
                  <a:ext uri="{FF2B5EF4-FFF2-40B4-BE49-F238E27FC236}">
                    <a16:creationId xmlns:a16="http://schemas.microsoft.com/office/drawing/2014/main" id="{2295D4BD-647D-7141-9F68-B3D8DF558605}"/>
                  </a:ext>
                </a:extLst>
              </p:cNvPr>
              <p:cNvSpPr txBox="1">
                <a:spLocks noChangeArrowheads="1"/>
              </p:cNvSpPr>
              <p:nvPr/>
            </p:nvSpPr>
            <p:spPr bwMode="auto">
              <a:xfrm>
                <a:off x="2905178" y="3644491"/>
                <a:ext cx="476384" cy="369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sv-SE" altLang="en-US" sz="1800" b="0" i="0" u="none" strike="noStrike" kern="1200" cap="none" spc="0" normalizeH="0" baseline="0" noProof="0">
                    <a:ln>
                      <a:noFill/>
                    </a:ln>
                    <a:solidFill>
                      <a:srgbClr val="000000"/>
                    </a:solidFill>
                    <a:effectLst/>
                    <a:uLnTx/>
                    <a:uFillTx/>
                    <a:latin typeface="Calibri" panose="020F0502020204030204"/>
                    <a:ea typeface="MS PGothic" panose="020B0600070205080204" pitchFamily="34" charset="-128"/>
                    <a:cs typeface="Arial" panose="020B0604020202020204" pitchFamily="34" charset="0"/>
                  </a:rPr>
                  <a:t>0.3</a:t>
                </a:r>
              </a:p>
            </p:txBody>
          </p:sp>
          <p:sp>
            <p:nvSpPr>
              <p:cNvPr id="124" name="Text Box 36">
                <a:extLst>
                  <a:ext uri="{FF2B5EF4-FFF2-40B4-BE49-F238E27FC236}">
                    <a16:creationId xmlns:a16="http://schemas.microsoft.com/office/drawing/2014/main" id="{9D40171B-0FEA-9841-A027-8D35C1438295}"/>
                  </a:ext>
                </a:extLst>
              </p:cNvPr>
              <p:cNvSpPr txBox="1">
                <a:spLocks noChangeArrowheads="1"/>
              </p:cNvSpPr>
              <p:nvPr/>
            </p:nvSpPr>
            <p:spPr bwMode="auto">
              <a:xfrm>
                <a:off x="2905178" y="2788036"/>
                <a:ext cx="476384" cy="369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sv-SE" altLang="en-US" sz="1800" b="0" i="0" u="none" strike="noStrike" kern="1200" cap="none" spc="0" normalizeH="0" baseline="0" noProof="0">
                    <a:ln>
                      <a:noFill/>
                    </a:ln>
                    <a:solidFill>
                      <a:srgbClr val="000000"/>
                    </a:solidFill>
                    <a:effectLst/>
                    <a:uLnTx/>
                    <a:uFillTx/>
                    <a:latin typeface="Calibri" panose="020F0502020204030204"/>
                    <a:ea typeface="MS PGothic" panose="020B0600070205080204" pitchFamily="34" charset="-128"/>
                    <a:cs typeface="Arial" panose="020B0604020202020204" pitchFamily="34" charset="0"/>
                  </a:rPr>
                  <a:t>0.5</a:t>
                </a:r>
              </a:p>
            </p:txBody>
          </p:sp>
          <p:sp>
            <p:nvSpPr>
              <p:cNvPr id="125" name="Line 26">
                <a:extLst>
                  <a:ext uri="{FF2B5EF4-FFF2-40B4-BE49-F238E27FC236}">
                    <a16:creationId xmlns:a16="http://schemas.microsoft.com/office/drawing/2014/main" id="{8D6616A0-2575-1842-8923-AC71822E2127}"/>
                  </a:ext>
                </a:extLst>
              </p:cNvPr>
              <p:cNvSpPr>
                <a:spLocks noChangeShapeType="1"/>
              </p:cNvSpPr>
              <p:nvPr/>
            </p:nvSpPr>
            <p:spPr bwMode="auto">
              <a:xfrm rot="16200000">
                <a:off x="3436835" y="2100403"/>
                <a:ext cx="111130" cy="179376"/>
              </a:xfrm>
              <a:prstGeom prst="line">
                <a:avLst/>
              </a:prstGeom>
              <a:noFill/>
              <a:ln w="19050">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CC00"/>
                  </a:solidFill>
                  <a:effectLst/>
                  <a:uLnTx/>
                  <a:uFillTx/>
                  <a:latin typeface="Calibri" panose="020F0502020204030204"/>
                  <a:ea typeface="MS PGothic" panose="020B0600070205080204" pitchFamily="34" charset="-128"/>
                  <a:cs typeface="+mn-cs"/>
                </a:endParaRPr>
              </a:p>
            </p:txBody>
          </p:sp>
          <p:sp>
            <p:nvSpPr>
              <p:cNvPr id="126" name="Line 26">
                <a:extLst>
                  <a:ext uri="{FF2B5EF4-FFF2-40B4-BE49-F238E27FC236}">
                    <a16:creationId xmlns:a16="http://schemas.microsoft.com/office/drawing/2014/main" id="{B9D5111B-7FF6-8A45-8D23-FEB29713BFF3}"/>
                  </a:ext>
                </a:extLst>
              </p:cNvPr>
              <p:cNvSpPr>
                <a:spLocks noChangeShapeType="1"/>
              </p:cNvSpPr>
              <p:nvPr/>
            </p:nvSpPr>
            <p:spPr bwMode="auto">
              <a:xfrm rot="16200000">
                <a:off x="3436835" y="2163906"/>
                <a:ext cx="111130" cy="179376"/>
              </a:xfrm>
              <a:prstGeom prst="line">
                <a:avLst/>
              </a:prstGeom>
              <a:noFill/>
              <a:ln w="19050">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CC00"/>
                  </a:solidFill>
                  <a:effectLst/>
                  <a:uLnTx/>
                  <a:uFillTx/>
                  <a:latin typeface="Calibri" panose="020F0502020204030204"/>
                  <a:ea typeface="MS PGothic" panose="020B0600070205080204" pitchFamily="34" charset="-128"/>
                  <a:cs typeface="+mn-cs"/>
                </a:endParaRPr>
              </a:p>
            </p:txBody>
          </p:sp>
          <p:sp>
            <p:nvSpPr>
              <p:cNvPr id="127" name="Line 27">
                <a:extLst>
                  <a:ext uri="{FF2B5EF4-FFF2-40B4-BE49-F238E27FC236}">
                    <a16:creationId xmlns:a16="http://schemas.microsoft.com/office/drawing/2014/main" id="{3EA7DAD4-8D73-3146-9C5A-3300E39B28B9}"/>
                  </a:ext>
                </a:extLst>
              </p:cNvPr>
              <p:cNvSpPr>
                <a:spLocks noChangeShapeType="1"/>
              </p:cNvSpPr>
              <p:nvPr/>
            </p:nvSpPr>
            <p:spPr bwMode="auto">
              <a:xfrm flipV="1">
                <a:off x="3491606" y="2255181"/>
                <a:ext cx="0" cy="2863968"/>
              </a:xfrm>
              <a:prstGeom prst="line">
                <a:avLst/>
              </a:prstGeom>
              <a:noFill/>
              <a:ln w="19050">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CC00"/>
                  </a:solidFill>
                  <a:effectLst/>
                  <a:uLnTx/>
                  <a:uFillTx/>
                  <a:latin typeface="Calibri" panose="020F0502020204030204"/>
                  <a:ea typeface="MS PGothic" panose="020B0600070205080204" pitchFamily="34" charset="-128"/>
                  <a:cs typeface="+mn-cs"/>
                </a:endParaRPr>
              </a:p>
            </p:txBody>
          </p:sp>
          <p:sp>
            <p:nvSpPr>
              <p:cNvPr id="128" name="Line 7">
                <a:extLst>
                  <a:ext uri="{FF2B5EF4-FFF2-40B4-BE49-F238E27FC236}">
                    <a16:creationId xmlns:a16="http://schemas.microsoft.com/office/drawing/2014/main" id="{5E0BEE2F-29AB-9144-8BB9-9144668B6608}"/>
                  </a:ext>
                </a:extLst>
              </p:cNvPr>
              <p:cNvSpPr>
                <a:spLocks noChangeShapeType="1"/>
              </p:cNvSpPr>
              <p:nvPr/>
            </p:nvSpPr>
            <p:spPr bwMode="auto">
              <a:xfrm>
                <a:off x="3491092" y="5122548"/>
                <a:ext cx="5222875"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Line 8">
                <a:extLst>
                  <a:ext uri="{FF2B5EF4-FFF2-40B4-BE49-F238E27FC236}">
                    <a16:creationId xmlns:a16="http://schemas.microsoft.com/office/drawing/2014/main" id="{F3A6BADE-B782-1549-AECE-3C189C0BAFD1}"/>
                  </a:ext>
                </a:extLst>
              </p:cNvPr>
              <p:cNvSpPr>
                <a:spLocks noChangeShapeType="1"/>
              </p:cNvSpPr>
              <p:nvPr/>
            </p:nvSpPr>
            <p:spPr bwMode="auto">
              <a:xfrm>
                <a:off x="3491092" y="5125723"/>
                <a:ext cx="0" cy="9207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Line 9">
                <a:extLst>
                  <a:ext uri="{FF2B5EF4-FFF2-40B4-BE49-F238E27FC236}">
                    <a16:creationId xmlns:a16="http://schemas.microsoft.com/office/drawing/2014/main" id="{358914FB-4EC2-C04B-8490-853C77D9B082}"/>
                  </a:ext>
                </a:extLst>
              </p:cNvPr>
              <p:cNvSpPr>
                <a:spLocks noChangeShapeType="1"/>
              </p:cNvSpPr>
              <p:nvPr/>
            </p:nvSpPr>
            <p:spPr bwMode="auto">
              <a:xfrm>
                <a:off x="4237217" y="5125723"/>
                <a:ext cx="0" cy="9207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Line 10">
                <a:extLst>
                  <a:ext uri="{FF2B5EF4-FFF2-40B4-BE49-F238E27FC236}">
                    <a16:creationId xmlns:a16="http://schemas.microsoft.com/office/drawing/2014/main" id="{9405864E-867E-3A4B-B22F-2B5E071B40DE}"/>
                  </a:ext>
                </a:extLst>
              </p:cNvPr>
              <p:cNvSpPr>
                <a:spLocks noChangeShapeType="1"/>
              </p:cNvSpPr>
              <p:nvPr/>
            </p:nvSpPr>
            <p:spPr bwMode="auto">
              <a:xfrm>
                <a:off x="4981754" y="5125723"/>
                <a:ext cx="0" cy="9207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Line 11">
                <a:extLst>
                  <a:ext uri="{FF2B5EF4-FFF2-40B4-BE49-F238E27FC236}">
                    <a16:creationId xmlns:a16="http://schemas.microsoft.com/office/drawing/2014/main" id="{1CCF49B2-47E7-AD48-A4B5-5AE7688AB553}"/>
                  </a:ext>
                </a:extLst>
              </p:cNvPr>
              <p:cNvSpPr>
                <a:spLocks noChangeShapeType="1"/>
              </p:cNvSpPr>
              <p:nvPr/>
            </p:nvSpPr>
            <p:spPr bwMode="auto">
              <a:xfrm>
                <a:off x="5727879" y="5125723"/>
                <a:ext cx="0" cy="9207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Line 12">
                <a:extLst>
                  <a:ext uri="{FF2B5EF4-FFF2-40B4-BE49-F238E27FC236}">
                    <a16:creationId xmlns:a16="http://schemas.microsoft.com/office/drawing/2014/main" id="{6D4D856B-6E79-4847-A993-CD7276307AF1}"/>
                  </a:ext>
                </a:extLst>
              </p:cNvPr>
              <p:cNvSpPr>
                <a:spLocks noChangeShapeType="1"/>
              </p:cNvSpPr>
              <p:nvPr/>
            </p:nvSpPr>
            <p:spPr bwMode="auto">
              <a:xfrm>
                <a:off x="6472417" y="5125723"/>
                <a:ext cx="0" cy="9207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Line 13">
                <a:extLst>
                  <a:ext uri="{FF2B5EF4-FFF2-40B4-BE49-F238E27FC236}">
                    <a16:creationId xmlns:a16="http://schemas.microsoft.com/office/drawing/2014/main" id="{A3AC0307-9652-8B43-A956-42261DB160BA}"/>
                  </a:ext>
                </a:extLst>
              </p:cNvPr>
              <p:cNvSpPr>
                <a:spLocks noChangeShapeType="1"/>
              </p:cNvSpPr>
              <p:nvPr/>
            </p:nvSpPr>
            <p:spPr bwMode="auto">
              <a:xfrm>
                <a:off x="7218542" y="5125723"/>
                <a:ext cx="0" cy="9207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Line 14">
                <a:extLst>
                  <a:ext uri="{FF2B5EF4-FFF2-40B4-BE49-F238E27FC236}">
                    <a16:creationId xmlns:a16="http://schemas.microsoft.com/office/drawing/2014/main" id="{FB23BB81-A16E-1845-909B-013D128109C8}"/>
                  </a:ext>
                </a:extLst>
              </p:cNvPr>
              <p:cNvSpPr>
                <a:spLocks noChangeShapeType="1"/>
              </p:cNvSpPr>
              <p:nvPr/>
            </p:nvSpPr>
            <p:spPr bwMode="auto">
              <a:xfrm>
                <a:off x="7963079" y="5125723"/>
                <a:ext cx="0" cy="9207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Line 15">
                <a:extLst>
                  <a:ext uri="{FF2B5EF4-FFF2-40B4-BE49-F238E27FC236}">
                    <a16:creationId xmlns:a16="http://schemas.microsoft.com/office/drawing/2014/main" id="{18D91DB2-258D-E34D-8F8E-10CE2FADAC5A}"/>
                  </a:ext>
                </a:extLst>
              </p:cNvPr>
              <p:cNvSpPr>
                <a:spLocks noChangeShapeType="1"/>
              </p:cNvSpPr>
              <p:nvPr/>
            </p:nvSpPr>
            <p:spPr bwMode="auto">
              <a:xfrm>
                <a:off x="8709204" y="5125723"/>
                <a:ext cx="0" cy="9207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Line 16">
                <a:extLst>
                  <a:ext uri="{FF2B5EF4-FFF2-40B4-BE49-F238E27FC236}">
                    <a16:creationId xmlns:a16="http://schemas.microsoft.com/office/drawing/2014/main" id="{B58B3493-B864-AC46-8402-6B790E67445B}"/>
                  </a:ext>
                </a:extLst>
              </p:cNvPr>
              <p:cNvSpPr>
                <a:spLocks noChangeShapeType="1"/>
              </p:cNvSpPr>
              <p:nvPr/>
            </p:nvSpPr>
            <p:spPr bwMode="auto">
              <a:xfrm rot="-5400000">
                <a:off x="3441880" y="5074923"/>
                <a:ext cx="0" cy="9207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Text Box 31">
                <a:extLst>
                  <a:ext uri="{FF2B5EF4-FFF2-40B4-BE49-F238E27FC236}">
                    <a16:creationId xmlns:a16="http://schemas.microsoft.com/office/drawing/2014/main" id="{F6B9219F-E1C4-4E4F-BD4D-D29CDA7B844C}"/>
                  </a:ext>
                </a:extLst>
              </p:cNvPr>
              <p:cNvSpPr txBox="1">
                <a:spLocks noChangeArrowheads="1"/>
              </p:cNvSpPr>
              <p:nvPr/>
            </p:nvSpPr>
            <p:spPr bwMode="auto">
              <a:xfrm>
                <a:off x="3479979" y="5463861"/>
                <a:ext cx="5243513" cy="369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sv-SE" altLang="en-US" sz="1800" b="0" i="0" u="none" strike="noStrike" kern="1200" cap="none" spc="0" normalizeH="0" baseline="0" noProof="0">
                    <a:ln>
                      <a:noFill/>
                    </a:ln>
                    <a:solidFill>
                      <a:srgbClr val="000000"/>
                    </a:solidFill>
                    <a:effectLst/>
                    <a:uLnTx/>
                    <a:uFillTx/>
                    <a:latin typeface="Calibri" panose="020F0502020204030204"/>
                    <a:ea typeface="+mn-ea"/>
                    <a:cs typeface="Arial" panose="020B0604020202020204" pitchFamily="34" charset="0"/>
                  </a:rPr>
                  <a:t>Days since Randomization</a:t>
                </a:r>
              </a:p>
            </p:txBody>
          </p:sp>
        </p:grpSp>
        <p:sp>
          <p:nvSpPr>
            <p:cNvPr id="139" name="Text Box 4">
              <a:extLst>
                <a:ext uri="{FF2B5EF4-FFF2-40B4-BE49-F238E27FC236}">
                  <a16:creationId xmlns:a16="http://schemas.microsoft.com/office/drawing/2014/main" id="{99513F41-01B2-A94C-B7BB-5F4178843FF5}"/>
                </a:ext>
              </a:extLst>
            </p:cNvPr>
            <p:cNvSpPr txBox="1">
              <a:spLocks noChangeArrowheads="1"/>
            </p:cNvSpPr>
            <p:nvPr/>
          </p:nvSpPr>
          <p:spPr bwMode="auto">
            <a:xfrm>
              <a:off x="3975161" y="3540211"/>
              <a:ext cx="2120835" cy="663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200"/>
                </a:spcBef>
                <a:buClr>
                  <a:srgbClr val="B94148"/>
                </a:buClr>
                <a:buFont typeface="Arial" panose="020B0604020202020204" pitchFamily="34" charset="0"/>
                <a:buChar char="•"/>
                <a:tabLst>
                  <a:tab pos="2057400" algn="ctr"/>
                  <a:tab pos="3263900" algn="ctr"/>
                  <a:tab pos="4457700" algn="ctr"/>
                  <a:tab pos="5664200" algn="ctr"/>
                  <a:tab pos="6286500" algn="ctr"/>
                </a:tabLst>
                <a:defRPr sz="2200">
                  <a:solidFill>
                    <a:schemeClr val="tx1"/>
                  </a:solidFill>
                  <a:latin typeface="Arial" panose="020B0604020202020204" pitchFamily="34" charset="0"/>
                </a:defRPr>
              </a:lvl1pPr>
              <a:lvl2pPr marL="742950" indent="-285750">
                <a:buFont typeface="Arial" panose="020B0604020202020204" pitchFamily="34" charset="0"/>
                <a:buChar char="–"/>
                <a:tabLst>
                  <a:tab pos="2057400" algn="ctr"/>
                  <a:tab pos="3263900" algn="ctr"/>
                  <a:tab pos="4457700" algn="ctr"/>
                  <a:tab pos="5664200" algn="ctr"/>
                  <a:tab pos="6286500" algn="ctr"/>
                </a:tabLst>
                <a:defRPr sz="2000">
                  <a:solidFill>
                    <a:schemeClr val="tx1"/>
                  </a:solidFill>
                  <a:latin typeface="Arial" panose="020B0604020202020204" pitchFamily="34" charset="0"/>
                </a:defRPr>
              </a:lvl2pPr>
              <a:lvl3pPr marL="1143000" indent="-228600">
                <a:buFont typeface="Arial" panose="020B0604020202020204" pitchFamily="34" charset="0"/>
                <a:buChar char="•"/>
                <a:tabLst>
                  <a:tab pos="2057400" algn="ctr"/>
                  <a:tab pos="3263900" algn="ctr"/>
                  <a:tab pos="4457700" algn="ctr"/>
                  <a:tab pos="5664200" algn="ctr"/>
                  <a:tab pos="6286500" algn="ctr"/>
                </a:tabLst>
                <a:defRPr>
                  <a:solidFill>
                    <a:schemeClr val="tx1"/>
                  </a:solidFill>
                  <a:latin typeface="Arial" panose="020B0604020202020204" pitchFamily="34" charset="0"/>
                </a:defRPr>
              </a:lvl3pPr>
              <a:lvl4pPr marL="1600200" indent="-228600">
                <a:buFont typeface="Arial" panose="020B0604020202020204" pitchFamily="34" charset="0"/>
                <a:buChar char="•"/>
                <a:tabLst>
                  <a:tab pos="2057400" algn="ctr"/>
                  <a:tab pos="3263900" algn="ctr"/>
                  <a:tab pos="4457700" algn="ctr"/>
                  <a:tab pos="5664200" algn="ctr"/>
                  <a:tab pos="6286500" algn="ctr"/>
                </a:tabLst>
                <a:defRPr sz="1600">
                  <a:solidFill>
                    <a:schemeClr val="tx1"/>
                  </a:solidFill>
                  <a:latin typeface="Arial" panose="020B0604020202020204" pitchFamily="34" charset="0"/>
                </a:defRPr>
              </a:lvl4pPr>
              <a:lvl5pPr marL="2057400" indent="-228600">
                <a:buFont typeface="Arial" panose="020B0604020202020204" pitchFamily="34" charset="0"/>
                <a:buChar char="•"/>
                <a:tabLst>
                  <a:tab pos="2057400" algn="ctr"/>
                  <a:tab pos="3263900" algn="ctr"/>
                  <a:tab pos="4457700" algn="ctr"/>
                  <a:tab pos="5664200" algn="ctr"/>
                  <a:tab pos="6286500" algn="ct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tabLst>
                  <a:tab pos="2057400" algn="ctr"/>
                  <a:tab pos="3263900" algn="ctr"/>
                  <a:tab pos="4457700" algn="ctr"/>
                  <a:tab pos="5664200" algn="ctr"/>
                  <a:tab pos="6286500" algn="ct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tabLst>
                  <a:tab pos="2057400" algn="ctr"/>
                  <a:tab pos="3263900" algn="ctr"/>
                  <a:tab pos="4457700" algn="ctr"/>
                  <a:tab pos="5664200" algn="ctr"/>
                  <a:tab pos="6286500" algn="ct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tabLst>
                  <a:tab pos="2057400" algn="ctr"/>
                  <a:tab pos="3263900" algn="ctr"/>
                  <a:tab pos="4457700" algn="ctr"/>
                  <a:tab pos="5664200" algn="ctr"/>
                  <a:tab pos="6286500" algn="ct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tabLst>
                  <a:tab pos="2057400" algn="ctr"/>
                  <a:tab pos="3263900" algn="ctr"/>
                  <a:tab pos="4457700" algn="ctr"/>
                  <a:tab pos="5664200" algn="ctr"/>
                  <a:tab pos="6286500" algn="ctr"/>
                </a:tabLst>
                <a:defRPr sz="1600">
                  <a:solidFill>
                    <a:schemeClr val="tx1"/>
                  </a:solidFill>
                  <a:latin typeface="Arial" panose="020B0604020202020204" pitchFamily="34" charset="0"/>
                </a:defRPr>
              </a:lvl9pPr>
            </a:lstStyle>
            <a:p>
              <a:pPr marL="0" marR="0" lvl="0" indent="0" algn="l" defTabSz="914400" rtl="0" eaLnBrk="1" fontAlgn="auto" latinLnBrk="0" hangingPunct="1">
                <a:lnSpc>
                  <a:spcPct val="120000"/>
                </a:lnSpc>
                <a:spcBef>
                  <a:spcPct val="0"/>
                </a:spcBef>
                <a:spcAft>
                  <a:spcPts val="0"/>
                </a:spcAft>
                <a:buClrTx/>
                <a:buSzTx/>
                <a:buFontTx/>
                <a:buNone/>
                <a:tabLst>
                  <a:tab pos="2057400" algn="ctr"/>
                  <a:tab pos="3263900" algn="ctr"/>
                  <a:tab pos="4457700" algn="ctr"/>
                  <a:tab pos="5664200" algn="ctr"/>
                  <a:tab pos="6286500" algn="ctr"/>
                </a:tabLst>
                <a:defRPr/>
              </a:pPr>
              <a:r>
                <a:rPr kumimoji="0" lang="sv-SE" altLang="en-US" sz="1600" b="0" i="0" u="none" strike="noStrike" kern="1200" cap="none" spc="0" normalizeH="0" baseline="0" noProof="0">
                  <a:ln>
                    <a:noFill/>
                  </a:ln>
                  <a:solidFill>
                    <a:srgbClr val="000000"/>
                  </a:solidFill>
                  <a:effectLst/>
                  <a:uLnTx/>
                  <a:uFillTx/>
                  <a:latin typeface="Calibri" panose="020F0502020204030204"/>
                  <a:ea typeface="+mn-ea"/>
                  <a:cs typeface="Arial" panose="020B0604020202020204" pitchFamily="34" charset="0"/>
                </a:rPr>
                <a:t>Sacubitril/Valsartan</a:t>
              </a:r>
            </a:p>
            <a:p>
              <a:pPr marL="0" marR="0" lvl="0" indent="0" algn="l" defTabSz="914400" rtl="0" eaLnBrk="1" fontAlgn="auto" latinLnBrk="0" hangingPunct="1">
                <a:lnSpc>
                  <a:spcPct val="120000"/>
                </a:lnSpc>
                <a:spcBef>
                  <a:spcPct val="0"/>
                </a:spcBef>
                <a:spcAft>
                  <a:spcPts val="0"/>
                </a:spcAft>
                <a:buClrTx/>
                <a:buSzTx/>
                <a:buFontTx/>
                <a:buNone/>
                <a:tabLst>
                  <a:tab pos="2057400" algn="ctr"/>
                  <a:tab pos="3263900" algn="ctr"/>
                  <a:tab pos="4457700" algn="ctr"/>
                  <a:tab pos="5664200" algn="ctr"/>
                  <a:tab pos="6286500" algn="ctr"/>
                </a:tabLst>
                <a:defRPr/>
              </a:pPr>
              <a:r>
                <a:rPr kumimoji="0" lang="sv-SE" altLang="en-US" sz="1600" b="0" i="0" u="none" strike="noStrike" kern="1200" cap="none" spc="0" normalizeH="0" baseline="0" noProof="0">
                  <a:ln>
                    <a:noFill/>
                  </a:ln>
                  <a:solidFill>
                    <a:srgbClr val="000000"/>
                  </a:solidFill>
                  <a:effectLst/>
                  <a:uLnTx/>
                  <a:uFillTx/>
                  <a:latin typeface="Calibri" panose="020F0502020204030204"/>
                  <a:ea typeface="+mn-ea"/>
                  <a:cs typeface="Arial" panose="020B0604020202020204" pitchFamily="34" charset="0"/>
                </a:rPr>
                <a:t>Enalapril</a:t>
              </a:r>
              <a:endParaRPr kumimoji="0" lang="en-GB" altLang="en-US" sz="1600" b="0" i="0" u="none" strike="noStrike" kern="1200" cap="none" spc="0" normalizeH="0" baseline="0" noProof="0">
                <a:ln>
                  <a:noFill/>
                </a:ln>
                <a:solidFill>
                  <a:srgbClr val="000000"/>
                </a:solidFill>
                <a:effectLst/>
                <a:uLnTx/>
                <a:uFillTx/>
                <a:latin typeface="Calibri" panose="020F0502020204030204"/>
                <a:ea typeface="+mn-ea"/>
                <a:cs typeface="Arial" panose="020B0604020202020204" pitchFamily="34" charset="0"/>
              </a:endParaRPr>
            </a:p>
          </p:txBody>
        </p:sp>
        <p:cxnSp>
          <p:nvCxnSpPr>
            <p:cNvPr id="140" name="Straight Connector 47">
              <a:extLst>
                <a:ext uri="{FF2B5EF4-FFF2-40B4-BE49-F238E27FC236}">
                  <a16:creationId xmlns:a16="http://schemas.microsoft.com/office/drawing/2014/main" id="{5AFBA938-AF5C-5C40-9D96-2ED027D3E999}"/>
                </a:ext>
              </a:extLst>
            </p:cNvPr>
            <p:cNvCxnSpPr>
              <a:cxnSpLocks noChangeShapeType="1"/>
            </p:cNvCxnSpPr>
            <p:nvPr/>
          </p:nvCxnSpPr>
          <p:spPr bwMode="auto">
            <a:xfrm>
              <a:off x="3683062" y="3708486"/>
              <a:ext cx="304800" cy="0"/>
            </a:xfrm>
            <a:prstGeom prst="line">
              <a:avLst/>
            </a:prstGeom>
            <a:noFill/>
            <a:ln w="38100">
              <a:solidFill>
                <a:srgbClr val="E04822"/>
              </a:solidFill>
              <a:round/>
              <a:headEnd/>
              <a:tailEnd/>
            </a:ln>
            <a:extLst>
              <a:ext uri="{909E8E84-426E-40DD-AFC4-6F175D3DCCD1}">
                <a14:hiddenFill xmlns:a14="http://schemas.microsoft.com/office/drawing/2010/main">
                  <a:noFill/>
                </a14:hiddenFill>
              </a:ext>
            </a:extLst>
          </p:spPr>
        </p:cxnSp>
        <p:cxnSp>
          <p:nvCxnSpPr>
            <p:cNvPr id="141" name="Straight Connector 49">
              <a:extLst>
                <a:ext uri="{FF2B5EF4-FFF2-40B4-BE49-F238E27FC236}">
                  <a16:creationId xmlns:a16="http://schemas.microsoft.com/office/drawing/2014/main" id="{E359DEEF-2D1C-874A-893F-BE43205FA4FA}"/>
                </a:ext>
              </a:extLst>
            </p:cNvPr>
            <p:cNvCxnSpPr>
              <a:cxnSpLocks noChangeShapeType="1"/>
            </p:cNvCxnSpPr>
            <p:nvPr/>
          </p:nvCxnSpPr>
          <p:spPr bwMode="auto">
            <a:xfrm>
              <a:off x="3683062" y="3960899"/>
              <a:ext cx="304800" cy="0"/>
            </a:xfrm>
            <a:prstGeom prst="line">
              <a:avLst/>
            </a:prstGeom>
            <a:noFill/>
            <a:ln w="38100">
              <a:solidFill>
                <a:srgbClr val="4FC1E1"/>
              </a:solidFill>
              <a:round/>
              <a:headEnd/>
              <a:tailEnd/>
            </a:ln>
            <a:extLst>
              <a:ext uri="{909E8E84-426E-40DD-AFC4-6F175D3DCCD1}">
                <a14:hiddenFill xmlns:a14="http://schemas.microsoft.com/office/drawing/2010/main">
                  <a:noFill/>
                </a14:hiddenFill>
              </a:ext>
            </a:extLst>
          </p:spPr>
        </p:cxnSp>
      </p:grpSp>
      <p:sp>
        <p:nvSpPr>
          <p:cNvPr id="2" name="TextBox 1">
            <a:extLst>
              <a:ext uri="{FF2B5EF4-FFF2-40B4-BE49-F238E27FC236}">
                <a16:creationId xmlns:a16="http://schemas.microsoft.com/office/drawing/2014/main" id="{F5341595-3F14-2985-A46D-D8C3771B6F7A}"/>
              </a:ext>
            </a:extLst>
          </p:cNvPr>
          <p:cNvSpPr txBox="1"/>
          <p:nvPr/>
        </p:nvSpPr>
        <p:spPr>
          <a:xfrm>
            <a:off x="1524000" y="6054064"/>
            <a:ext cx="9839326" cy="523220"/>
          </a:xfrm>
          <a:prstGeom prst="rect">
            <a:avLst/>
          </a:prstGeom>
          <a:noFill/>
        </p:spPr>
        <p:txBody>
          <a:bodyPr wrap="square" rtlCol="0">
            <a:spAutoFit/>
          </a:bodyPr>
          <a:lstStyle/>
          <a:p>
            <a:pPr algn="l"/>
            <a:r>
              <a:rPr lang="en-US" sz="1400">
                <a:solidFill>
                  <a:schemeClr val="tx2"/>
                </a:solidFill>
              </a:rPr>
              <a:t>CV, cardiovascular; HR, hazard ratio; PARADIGM-HF, Prospective comparison of ARNi [angiotensin receptor–neprilysin inhibitor] with ACEi [angiotensin-converting–enzyme inhibitor] to Determine Impact on Global Mortality and Morbidity in Heart Failure Trial </a:t>
            </a:r>
          </a:p>
        </p:txBody>
      </p:sp>
      <p:sp>
        <p:nvSpPr>
          <p:cNvPr id="5" name="Title 4">
            <a:extLst>
              <a:ext uri="{FF2B5EF4-FFF2-40B4-BE49-F238E27FC236}">
                <a16:creationId xmlns:a16="http://schemas.microsoft.com/office/drawing/2014/main" id="{5E7A77F1-FFBF-F14C-B4D5-B34432E30B1D}"/>
              </a:ext>
            </a:extLst>
          </p:cNvPr>
          <p:cNvSpPr>
            <a:spLocks noGrp="1"/>
          </p:cNvSpPr>
          <p:nvPr>
            <p:ph type="title"/>
          </p:nvPr>
        </p:nvSpPr>
        <p:spPr>
          <a:xfrm>
            <a:off x="847253" y="208232"/>
            <a:ext cx="10515600" cy="1140734"/>
          </a:xfrm>
        </p:spPr>
        <p:txBody>
          <a:bodyPr/>
          <a:lstStyle/>
          <a:p>
            <a:r>
              <a:rPr lang="en-US" noProof="0"/>
              <a:t>PARADIGM-HF Trial</a:t>
            </a:r>
            <a:endParaRPr lang="en-US"/>
          </a:p>
        </p:txBody>
      </p:sp>
      <p:sp>
        <p:nvSpPr>
          <p:cNvPr id="8" name="Text Placeholder 7">
            <a:extLst>
              <a:ext uri="{FF2B5EF4-FFF2-40B4-BE49-F238E27FC236}">
                <a16:creationId xmlns:a16="http://schemas.microsoft.com/office/drawing/2014/main" id="{AA9EF65A-201A-B74E-CF11-8615F5BEBD30}"/>
              </a:ext>
            </a:extLst>
          </p:cNvPr>
          <p:cNvSpPr>
            <a:spLocks noGrp="1"/>
          </p:cNvSpPr>
          <p:nvPr>
            <p:ph type="body" sz="quarter" idx="11"/>
          </p:nvPr>
        </p:nvSpPr>
        <p:spPr>
          <a:xfrm>
            <a:off x="838200" y="1647730"/>
            <a:ext cx="10525125" cy="407349"/>
          </a:xfrm>
        </p:spPr>
        <p:txBody>
          <a:bodyPr/>
          <a:lstStyle/>
          <a:p>
            <a:r>
              <a:rPr lang="en-US" sz="2000">
                <a:solidFill>
                  <a:schemeClr val="accent4"/>
                </a:solidFill>
              </a:rPr>
              <a:t>8,442 patients with NYHA class II-IV HFrEF (left ventricular ejection fraction ≤40%) randomized to sacubitril/valsartan or enalapril for a median of 27 months</a:t>
            </a:r>
          </a:p>
          <a:p>
            <a:endParaRPr lang="en-US" sz="2000">
              <a:solidFill>
                <a:schemeClr val="accent4"/>
              </a:solidFill>
            </a:endParaRPr>
          </a:p>
        </p:txBody>
      </p:sp>
      <p:sp>
        <p:nvSpPr>
          <p:cNvPr id="9" name="Text Placeholder 8">
            <a:extLst>
              <a:ext uri="{FF2B5EF4-FFF2-40B4-BE49-F238E27FC236}">
                <a16:creationId xmlns:a16="http://schemas.microsoft.com/office/drawing/2014/main" id="{A69E0963-A273-2395-3EDE-D59DFBB6A1C6}"/>
              </a:ext>
            </a:extLst>
          </p:cNvPr>
          <p:cNvSpPr>
            <a:spLocks noGrp="1"/>
          </p:cNvSpPr>
          <p:nvPr>
            <p:ph type="body" sz="quarter" idx="12"/>
          </p:nvPr>
        </p:nvSpPr>
        <p:spPr>
          <a:xfrm>
            <a:off x="1524000" y="6544087"/>
            <a:ext cx="9839325" cy="313913"/>
          </a:xfrm>
        </p:spPr>
        <p:txBody>
          <a:bodyPr/>
          <a:lstStyle/>
          <a:p>
            <a:pPr lvl="0"/>
            <a:r>
              <a:rPr lang="en-US"/>
              <a:t>Adapted from </a:t>
            </a:r>
            <a:r>
              <a:rPr lang="en-US" altLang="en-US" noProof="0"/>
              <a:t>McMurray JJV. </a:t>
            </a:r>
            <a:r>
              <a:rPr lang="en-US" altLang="en-US" i="1" noProof="0"/>
              <a:t>N Engl J Med</a:t>
            </a:r>
            <a:r>
              <a:rPr lang="en-US" altLang="en-US" noProof="0"/>
              <a:t>. 2014;371:993-1004.</a:t>
            </a:r>
            <a:endParaRPr lang="fr-FR" noProof="0"/>
          </a:p>
        </p:txBody>
      </p:sp>
      <p:grpSp>
        <p:nvGrpSpPr>
          <p:cNvPr id="4" name="Group 3">
            <a:extLst>
              <a:ext uri="{FF2B5EF4-FFF2-40B4-BE49-F238E27FC236}">
                <a16:creationId xmlns:a16="http://schemas.microsoft.com/office/drawing/2014/main" id="{702A4066-BD9E-785F-B80B-2A45E0BAE9EB}"/>
              </a:ext>
            </a:extLst>
          </p:cNvPr>
          <p:cNvGrpSpPr/>
          <p:nvPr/>
        </p:nvGrpSpPr>
        <p:grpSpPr>
          <a:xfrm>
            <a:off x="1485474" y="2318279"/>
            <a:ext cx="9967810" cy="3746588"/>
            <a:chOff x="1386383" y="2318279"/>
            <a:chExt cx="10921839" cy="3746588"/>
          </a:xfrm>
        </p:grpSpPr>
        <p:grpSp>
          <p:nvGrpSpPr>
            <p:cNvPr id="48" name="Group 47">
              <a:extLst>
                <a:ext uri="{FF2B5EF4-FFF2-40B4-BE49-F238E27FC236}">
                  <a16:creationId xmlns:a16="http://schemas.microsoft.com/office/drawing/2014/main" id="{33E1596F-B65F-5C6D-0635-4B389083AFAE}"/>
                </a:ext>
              </a:extLst>
            </p:cNvPr>
            <p:cNvGrpSpPr/>
            <p:nvPr/>
          </p:nvGrpSpPr>
          <p:grpSpPr>
            <a:xfrm>
              <a:off x="1386383" y="2318279"/>
              <a:ext cx="8701847" cy="3746588"/>
              <a:chOff x="11653082" y="2686044"/>
              <a:chExt cx="8701847" cy="3746588"/>
            </a:xfrm>
          </p:grpSpPr>
          <p:grpSp>
            <p:nvGrpSpPr>
              <p:cNvPr id="18" name="Group 17">
                <a:extLst>
                  <a:ext uri="{FF2B5EF4-FFF2-40B4-BE49-F238E27FC236}">
                    <a16:creationId xmlns:a16="http://schemas.microsoft.com/office/drawing/2014/main" id="{666A494C-4991-4C62-57A8-BC9B23A30C35}"/>
                  </a:ext>
                </a:extLst>
              </p:cNvPr>
              <p:cNvGrpSpPr/>
              <p:nvPr/>
            </p:nvGrpSpPr>
            <p:grpSpPr>
              <a:xfrm>
                <a:off x="11653082" y="2686044"/>
                <a:ext cx="8701847" cy="3746588"/>
                <a:chOff x="4239915" y="2455856"/>
                <a:chExt cx="7222311" cy="3746588"/>
              </a:xfrm>
            </p:grpSpPr>
            <p:sp>
              <p:nvSpPr>
                <p:cNvPr id="20" name="TextBox 19">
                  <a:extLst>
                    <a:ext uri="{FF2B5EF4-FFF2-40B4-BE49-F238E27FC236}">
                      <a16:creationId xmlns:a16="http://schemas.microsoft.com/office/drawing/2014/main" id="{28C3E6FF-31F3-B8B4-F7DC-E17F6239E903}"/>
                    </a:ext>
                  </a:extLst>
                </p:cNvPr>
                <p:cNvSpPr txBox="1"/>
                <p:nvPr/>
              </p:nvSpPr>
              <p:spPr>
                <a:xfrm>
                  <a:off x="5311821" y="5802334"/>
                  <a:ext cx="6009522" cy="400110"/>
                </a:xfrm>
                <a:prstGeom prst="rect">
                  <a:avLst/>
                </a:prstGeom>
                <a:noFill/>
              </p:spPr>
              <p:txBody>
                <a:bodyPr wrap="square" rtlCol="0">
                  <a:spAutoFit/>
                </a:bodyPr>
                <a:lstStyle/>
                <a:p>
                  <a:pPr algn="ctr"/>
                  <a:r>
                    <a:rPr lang="en-US" sz="2000">
                      <a:solidFill>
                        <a:schemeClr val="tx2"/>
                      </a:solidFill>
                    </a:rPr>
                    <a:t>Days since randomization</a:t>
                  </a:r>
                </a:p>
              </p:txBody>
            </p:sp>
            <p:sp>
              <p:nvSpPr>
                <p:cNvPr id="21" name="TextBox 20">
                  <a:extLst>
                    <a:ext uri="{FF2B5EF4-FFF2-40B4-BE49-F238E27FC236}">
                      <a16:creationId xmlns:a16="http://schemas.microsoft.com/office/drawing/2014/main" id="{FB6801D0-498A-1E28-79E9-11FB5775E159}"/>
                    </a:ext>
                  </a:extLst>
                </p:cNvPr>
                <p:cNvSpPr txBox="1"/>
                <p:nvPr/>
              </p:nvSpPr>
              <p:spPr>
                <a:xfrm rot="16200000">
                  <a:off x="3238888" y="3771363"/>
                  <a:ext cx="2589581" cy="587527"/>
                </a:xfrm>
                <a:prstGeom prst="rect">
                  <a:avLst/>
                </a:prstGeom>
                <a:noFill/>
              </p:spPr>
              <p:txBody>
                <a:bodyPr wrap="square" rtlCol="0">
                  <a:spAutoFit/>
                </a:bodyPr>
                <a:lstStyle/>
                <a:p>
                  <a:pPr algn="ctr"/>
                  <a:r>
                    <a:rPr lang="en-US" sz="2000">
                      <a:solidFill>
                        <a:schemeClr val="tx2"/>
                      </a:solidFill>
                    </a:rPr>
                    <a:t>CV death or HF hospitalization (%)</a:t>
                  </a:r>
                </a:p>
              </p:txBody>
            </p:sp>
            <p:cxnSp>
              <p:nvCxnSpPr>
                <p:cNvPr id="22" name="Straight Connector 21">
                  <a:extLst>
                    <a:ext uri="{FF2B5EF4-FFF2-40B4-BE49-F238E27FC236}">
                      <a16:creationId xmlns:a16="http://schemas.microsoft.com/office/drawing/2014/main" id="{3870949C-3B92-4F59-5F06-BC0917DBE762}"/>
                    </a:ext>
                  </a:extLst>
                </p:cNvPr>
                <p:cNvCxnSpPr>
                  <a:cxnSpLocks/>
                </p:cNvCxnSpPr>
                <p:nvPr/>
              </p:nvCxnSpPr>
              <p:spPr>
                <a:xfrm>
                  <a:off x="5313403" y="5512659"/>
                  <a:ext cx="600952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5A7754D-8A5B-12A1-4C57-93F93A3B11DE}"/>
                    </a:ext>
                  </a:extLst>
                </p:cNvPr>
                <p:cNvCxnSpPr>
                  <a:cxnSpLocks/>
                </p:cNvCxnSpPr>
                <p:nvPr/>
              </p:nvCxnSpPr>
              <p:spPr>
                <a:xfrm flipV="1">
                  <a:off x="5311822" y="2586037"/>
                  <a:ext cx="0" cy="2929255"/>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87B7FE6D-F072-D0A2-DCF4-CC7CCECE458B}"/>
                    </a:ext>
                  </a:extLst>
                </p:cNvPr>
                <p:cNvSpPr txBox="1"/>
                <p:nvPr/>
              </p:nvSpPr>
              <p:spPr>
                <a:xfrm>
                  <a:off x="4671902" y="3819768"/>
                  <a:ext cx="655298" cy="369332"/>
                </a:xfrm>
                <a:prstGeom prst="rect">
                  <a:avLst/>
                </a:prstGeom>
                <a:noFill/>
              </p:spPr>
              <p:txBody>
                <a:bodyPr wrap="square" rtlCol="0">
                  <a:spAutoFit/>
                </a:bodyPr>
                <a:lstStyle/>
                <a:p>
                  <a:pPr algn="r"/>
                  <a:r>
                    <a:rPr lang="en-US">
                      <a:solidFill>
                        <a:schemeClr val="tx2"/>
                      </a:solidFill>
                    </a:rPr>
                    <a:t>0.4</a:t>
                  </a:r>
                </a:p>
              </p:txBody>
            </p:sp>
            <p:sp>
              <p:nvSpPr>
                <p:cNvPr id="25" name="TextBox 24">
                  <a:extLst>
                    <a:ext uri="{FF2B5EF4-FFF2-40B4-BE49-F238E27FC236}">
                      <a16:creationId xmlns:a16="http://schemas.microsoft.com/office/drawing/2014/main" id="{B123C7CF-5388-4247-D74D-5B13BB6B925F}"/>
                    </a:ext>
                  </a:extLst>
                </p:cNvPr>
                <p:cNvSpPr txBox="1"/>
                <p:nvPr/>
              </p:nvSpPr>
              <p:spPr>
                <a:xfrm>
                  <a:off x="4671902" y="4563635"/>
                  <a:ext cx="655298" cy="369332"/>
                </a:xfrm>
                <a:prstGeom prst="rect">
                  <a:avLst/>
                </a:prstGeom>
                <a:noFill/>
              </p:spPr>
              <p:txBody>
                <a:bodyPr wrap="square" rtlCol="0">
                  <a:spAutoFit/>
                </a:bodyPr>
                <a:lstStyle/>
                <a:p>
                  <a:pPr algn="r"/>
                  <a:r>
                    <a:rPr lang="en-US">
                      <a:solidFill>
                        <a:schemeClr val="tx2"/>
                      </a:solidFill>
                    </a:rPr>
                    <a:t>0.2</a:t>
                  </a:r>
                </a:p>
              </p:txBody>
            </p:sp>
            <p:sp>
              <p:nvSpPr>
                <p:cNvPr id="26" name="TextBox 25">
                  <a:extLst>
                    <a:ext uri="{FF2B5EF4-FFF2-40B4-BE49-F238E27FC236}">
                      <a16:creationId xmlns:a16="http://schemas.microsoft.com/office/drawing/2014/main" id="{3C0856CA-72E7-D29E-36AE-EAA90B12E621}"/>
                    </a:ext>
                  </a:extLst>
                </p:cNvPr>
                <p:cNvSpPr txBox="1"/>
                <p:nvPr/>
              </p:nvSpPr>
              <p:spPr>
                <a:xfrm>
                  <a:off x="4671902" y="5315442"/>
                  <a:ext cx="655298" cy="369332"/>
                </a:xfrm>
                <a:prstGeom prst="rect">
                  <a:avLst/>
                </a:prstGeom>
                <a:noFill/>
              </p:spPr>
              <p:txBody>
                <a:bodyPr wrap="square" rtlCol="0">
                  <a:spAutoFit/>
                </a:bodyPr>
                <a:lstStyle/>
                <a:p>
                  <a:pPr algn="r"/>
                  <a:r>
                    <a:rPr lang="en-US">
                      <a:solidFill>
                        <a:schemeClr val="tx2"/>
                      </a:solidFill>
                    </a:rPr>
                    <a:t>0</a:t>
                  </a:r>
                </a:p>
              </p:txBody>
            </p:sp>
            <p:sp>
              <p:nvSpPr>
                <p:cNvPr id="27" name="TextBox 26">
                  <a:extLst>
                    <a:ext uri="{FF2B5EF4-FFF2-40B4-BE49-F238E27FC236}">
                      <a16:creationId xmlns:a16="http://schemas.microsoft.com/office/drawing/2014/main" id="{18210799-FEAD-EE2C-3150-7186C3FE0BA3}"/>
                    </a:ext>
                  </a:extLst>
                </p:cNvPr>
                <p:cNvSpPr txBox="1"/>
                <p:nvPr/>
              </p:nvSpPr>
              <p:spPr>
                <a:xfrm>
                  <a:off x="6539325" y="5511532"/>
                  <a:ext cx="831589" cy="369332"/>
                </a:xfrm>
                <a:prstGeom prst="rect">
                  <a:avLst/>
                </a:prstGeom>
                <a:noFill/>
              </p:spPr>
              <p:txBody>
                <a:bodyPr wrap="square" rtlCol="0">
                  <a:spAutoFit/>
                </a:bodyPr>
                <a:lstStyle/>
                <a:p>
                  <a:pPr algn="ctr"/>
                  <a:r>
                    <a:rPr lang="en-US">
                      <a:solidFill>
                        <a:schemeClr val="tx2"/>
                      </a:solidFill>
                    </a:rPr>
                    <a:t>360</a:t>
                  </a:r>
                </a:p>
              </p:txBody>
            </p:sp>
            <p:sp>
              <p:nvSpPr>
                <p:cNvPr id="28" name="TextBox 27">
                  <a:extLst>
                    <a:ext uri="{FF2B5EF4-FFF2-40B4-BE49-F238E27FC236}">
                      <a16:creationId xmlns:a16="http://schemas.microsoft.com/office/drawing/2014/main" id="{5D3F4ADF-AB78-0456-DA37-E7B562538A1C}"/>
                    </a:ext>
                  </a:extLst>
                </p:cNvPr>
                <p:cNvSpPr txBox="1"/>
                <p:nvPr/>
              </p:nvSpPr>
              <p:spPr>
                <a:xfrm>
                  <a:off x="7359169" y="5511532"/>
                  <a:ext cx="831589" cy="369332"/>
                </a:xfrm>
                <a:prstGeom prst="rect">
                  <a:avLst/>
                </a:prstGeom>
                <a:noFill/>
              </p:spPr>
              <p:txBody>
                <a:bodyPr wrap="square" rtlCol="0">
                  <a:spAutoFit/>
                </a:bodyPr>
                <a:lstStyle/>
                <a:p>
                  <a:pPr algn="ctr"/>
                  <a:r>
                    <a:rPr lang="en-US">
                      <a:solidFill>
                        <a:schemeClr val="tx2"/>
                      </a:solidFill>
                    </a:rPr>
                    <a:t>540</a:t>
                  </a:r>
                </a:p>
              </p:txBody>
            </p:sp>
            <p:sp>
              <p:nvSpPr>
                <p:cNvPr id="29" name="TextBox 28">
                  <a:extLst>
                    <a:ext uri="{FF2B5EF4-FFF2-40B4-BE49-F238E27FC236}">
                      <a16:creationId xmlns:a16="http://schemas.microsoft.com/office/drawing/2014/main" id="{014C1ADF-5781-A6EF-FB35-9C9DB1073355}"/>
                    </a:ext>
                  </a:extLst>
                </p:cNvPr>
                <p:cNvSpPr txBox="1"/>
                <p:nvPr/>
              </p:nvSpPr>
              <p:spPr>
                <a:xfrm>
                  <a:off x="8177695" y="5511532"/>
                  <a:ext cx="831589" cy="369332"/>
                </a:xfrm>
                <a:prstGeom prst="rect">
                  <a:avLst/>
                </a:prstGeom>
                <a:noFill/>
              </p:spPr>
              <p:txBody>
                <a:bodyPr wrap="square" rtlCol="0">
                  <a:spAutoFit/>
                </a:bodyPr>
                <a:lstStyle/>
                <a:p>
                  <a:pPr algn="ctr"/>
                  <a:r>
                    <a:rPr lang="en-US">
                      <a:solidFill>
                        <a:schemeClr val="tx2"/>
                      </a:solidFill>
                    </a:rPr>
                    <a:t>720</a:t>
                  </a:r>
                </a:p>
              </p:txBody>
            </p:sp>
            <p:sp>
              <p:nvSpPr>
                <p:cNvPr id="30" name="TextBox 29">
                  <a:extLst>
                    <a:ext uri="{FF2B5EF4-FFF2-40B4-BE49-F238E27FC236}">
                      <a16:creationId xmlns:a16="http://schemas.microsoft.com/office/drawing/2014/main" id="{CE5E0E14-19AA-82D2-CED4-A54F1A21EE4B}"/>
                    </a:ext>
                  </a:extLst>
                </p:cNvPr>
                <p:cNvSpPr txBox="1"/>
                <p:nvPr/>
              </p:nvSpPr>
              <p:spPr>
                <a:xfrm>
                  <a:off x="8994897" y="5511532"/>
                  <a:ext cx="831589" cy="369332"/>
                </a:xfrm>
                <a:prstGeom prst="rect">
                  <a:avLst/>
                </a:prstGeom>
                <a:noFill/>
              </p:spPr>
              <p:txBody>
                <a:bodyPr wrap="square" rtlCol="0">
                  <a:spAutoFit/>
                </a:bodyPr>
                <a:lstStyle/>
                <a:p>
                  <a:pPr algn="ctr"/>
                  <a:r>
                    <a:rPr lang="en-US">
                      <a:solidFill>
                        <a:schemeClr val="tx2"/>
                      </a:solidFill>
                    </a:rPr>
                    <a:t>900</a:t>
                  </a:r>
                </a:p>
              </p:txBody>
            </p:sp>
            <p:sp>
              <p:nvSpPr>
                <p:cNvPr id="31" name="TextBox 30">
                  <a:extLst>
                    <a:ext uri="{FF2B5EF4-FFF2-40B4-BE49-F238E27FC236}">
                      <a16:creationId xmlns:a16="http://schemas.microsoft.com/office/drawing/2014/main" id="{E8127D6C-9ADE-BA3E-F72C-C729994FFD83}"/>
                    </a:ext>
                  </a:extLst>
                </p:cNvPr>
                <p:cNvSpPr txBox="1"/>
                <p:nvPr/>
              </p:nvSpPr>
              <p:spPr>
                <a:xfrm>
                  <a:off x="5722116" y="5511532"/>
                  <a:ext cx="831589" cy="369332"/>
                </a:xfrm>
                <a:prstGeom prst="rect">
                  <a:avLst/>
                </a:prstGeom>
                <a:noFill/>
              </p:spPr>
              <p:txBody>
                <a:bodyPr wrap="square" rtlCol="0">
                  <a:spAutoFit/>
                </a:bodyPr>
                <a:lstStyle/>
                <a:p>
                  <a:pPr algn="ctr"/>
                  <a:r>
                    <a:rPr lang="en-US">
                      <a:solidFill>
                        <a:schemeClr val="tx2"/>
                      </a:solidFill>
                    </a:rPr>
                    <a:t>180</a:t>
                  </a:r>
                </a:p>
              </p:txBody>
            </p:sp>
            <p:sp>
              <p:nvSpPr>
                <p:cNvPr id="32" name="TextBox 31">
                  <a:extLst>
                    <a:ext uri="{FF2B5EF4-FFF2-40B4-BE49-F238E27FC236}">
                      <a16:creationId xmlns:a16="http://schemas.microsoft.com/office/drawing/2014/main" id="{BD51BA1C-D782-AE58-5646-071604B1BD1C}"/>
                    </a:ext>
                  </a:extLst>
                </p:cNvPr>
                <p:cNvSpPr txBox="1"/>
                <p:nvPr/>
              </p:nvSpPr>
              <p:spPr>
                <a:xfrm>
                  <a:off x="10630637" y="5511532"/>
                  <a:ext cx="831589" cy="369332"/>
                </a:xfrm>
                <a:prstGeom prst="rect">
                  <a:avLst/>
                </a:prstGeom>
                <a:noFill/>
              </p:spPr>
              <p:txBody>
                <a:bodyPr wrap="square" rtlCol="0">
                  <a:spAutoFit/>
                </a:bodyPr>
                <a:lstStyle/>
                <a:p>
                  <a:pPr algn="ctr"/>
                  <a:r>
                    <a:rPr lang="en-US">
                      <a:solidFill>
                        <a:schemeClr val="tx2"/>
                      </a:solidFill>
                    </a:rPr>
                    <a:t>1,260</a:t>
                  </a:r>
                </a:p>
              </p:txBody>
            </p:sp>
            <p:sp>
              <p:nvSpPr>
                <p:cNvPr id="33" name="TextBox 32">
                  <a:extLst>
                    <a:ext uri="{FF2B5EF4-FFF2-40B4-BE49-F238E27FC236}">
                      <a16:creationId xmlns:a16="http://schemas.microsoft.com/office/drawing/2014/main" id="{5D68739B-B495-0614-6CF1-443F2F35B75D}"/>
                    </a:ext>
                  </a:extLst>
                </p:cNvPr>
                <p:cNvSpPr txBox="1"/>
                <p:nvPr/>
              </p:nvSpPr>
              <p:spPr>
                <a:xfrm>
                  <a:off x="4956310" y="5511532"/>
                  <a:ext cx="726168" cy="369332"/>
                </a:xfrm>
                <a:prstGeom prst="rect">
                  <a:avLst/>
                </a:prstGeom>
                <a:noFill/>
              </p:spPr>
              <p:txBody>
                <a:bodyPr wrap="square" rtlCol="0">
                  <a:spAutoFit/>
                </a:bodyPr>
                <a:lstStyle/>
                <a:p>
                  <a:pPr algn="ctr"/>
                  <a:r>
                    <a:rPr lang="en-US">
                      <a:solidFill>
                        <a:schemeClr val="tx2"/>
                      </a:solidFill>
                    </a:rPr>
                    <a:t>0</a:t>
                  </a:r>
                </a:p>
              </p:txBody>
            </p:sp>
            <p:sp>
              <p:nvSpPr>
                <p:cNvPr id="35" name="TextBox 34">
                  <a:extLst>
                    <a:ext uri="{FF2B5EF4-FFF2-40B4-BE49-F238E27FC236}">
                      <a16:creationId xmlns:a16="http://schemas.microsoft.com/office/drawing/2014/main" id="{AF125B6A-3C57-F3E2-0188-34458AFA502F}"/>
                    </a:ext>
                  </a:extLst>
                </p:cNvPr>
                <p:cNvSpPr txBox="1"/>
                <p:nvPr/>
              </p:nvSpPr>
              <p:spPr>
                <a:xfrm>
                  <a:off x="4671902" y="2455856"/>
                  <a:ext cx="655298" cy="369332"/>
                </a:xfrm>
                <a:prstGeom prst="rect">
                  <a:avLst/>
                </a:prstGeom>
                <a:noFill/>
              </p:spPr>
              <p:txBody>
                <a:bodyPr wrap="square" rtlCol="0">
                  <a:spAutoFit/>
                </a:bodyPr>
                <a:lstStyle/>
                <a:p>
                  <a:pPr algn="r"/>
                  <a:r>
                    <a:rPr lang="en-US">
                      <a:solidFill>
                        <a:schemeClr val="tx2"/>
                      </a:solidFill>
                    </a:rPr>
                    <a:t>1.0</a:t>
                  </a:r>
                </a:p>
              </p:txBody>
            </p:sp>
            <p:sp>
              <p:nvSpPr>
                <p:cNvPr id="36" name="TextBox 35">
                  <a:extLst>
                    <a:ext uri="{FF2B5EF4-FFF2-40B4-BE49-F238E27FC236}">
                      <a16:creationId xmlns:a16="http://schemas.microsoft.com/office/drawing/2014/main" id="{960D925F-F13C-A7D1-CF2D-531D65C42FAF}"/>
                    </a:ext>
                  </a:extLst>
                </p:cNvPr>
                <p:cNvSpPr txBox="1"/>
                <p:nvPr/>
              </p:nvSpPr>
              <p:spPr>
                <a:xfrm>
                  <a:off x="9812106" y="5511532"/>
                  <a:ext cx="831589" cy="369332"/>
                </a:xfrm>
                <a:prstGeom prst="rect">
                  <a:avLst/>
                </a:prstGeom>
                <a:noFill/>
              </p:spPr>
              <p:txBody>
                <a:bodyPr wrap="square" rtlCol="0">
                  <a:spAutoFit/>
                </a:bodyPr>
                <a:lstStyle/>
                <a:p>
                  <a:pPr algn="ctr"/>
                  <a:r>
                    <a:rPr lang="en-US">
                      <a:solidFill>
                        <a:schemeClr val="tx2"/>
                      </a:solidFill>
                    </a:rPr>
                    <a:t>1,080</a:t>
                  </a:r>
                </a:p>
              </p:txBody>
            </p:sp>
            <p:sp>
              <p:nvSpPr>
                <p:cNvPr id="37" name="TextBox 36">
                  <a:extLst>
                    <a:ext uri="{FF2B5EF4-FFF2-40B4-BE49-F238E27FC236}">
                      <a16:creationId xmlns:a16="http://schemas.microsoft.com/office/drawing/2014/main" id="{E2DD57C3-DD64-ABC8-BC78-66411603589F}"/>
                    </a:ext>
                  </a:extLst>
                </p:cNvPr>
                <p:cNvSpPr txBox="1"/>
                <p:nvPr/>
              </p:nvSpPr>
              <p:spPr>
                <a:xfrm>
                  <a:off x="4671902" y="4937156"/>
                  <a:ext cx="655298" cy="369332"/>
                </a:xfrm>
                <a:prstGeom prst="rect">
                  <a:avLst/>
                </a:prstGeom>
                <a:noFill/>
              </p:spPr>
              <p:txBody>
                <a:bodyPr wrap="square" rtlCol="0">
                  <a:spAutoFit/>
                </a:bodyPr>
                <a:lstStyle/>
                <a:p>
                  <a:pPr algn="r"/>
                  <a:r>
                    <a:rPr lang="en-US">
                      <a:solidFill>
                        <a:schemeClr val="tx2"/>
                      </a:solidFill>
                    </a:rPr>
                    <a:t>0.1</a:t>
                  </a:r>
                </a:p>
              </p:txBody>
            </p:sp>
            <p:sp>
              <p:nvSpPr>
                <p:cNvPr id="38" name="TextBox 37">
                  <a:extLst>
                    <a:ext uri="{FF2B5EF4-FFF2-40B4-BE49-F238E27FC236}">
                      <a16:creationId xmlns:a16="http://schemas.microsoft.com/office/drawing/2014/main" id="{306A4006-211B-8DF7-09F2-F5C41BCCC934}"/>
                    </a:ext>
                  </a:extLst>
                </p:cNvPr>
                <p:cNvSpPr txBox="1"/>
                <p:nvPr/>
              </p:nvSpPr>
              <p:spPr>
                <a:xfrm>
                  <a:off x="4671902" y="4191707"/>
                  <a:ext cx="655298" cy="369332"/>
                </a:xfrm>
                <a:prstGeom prst="rect">
                  <a:avLst/>
                </a:prstGeom>
                <a:noFill/>
              </p:spPr>
              <p:txBody>
                <a:bodyPr wrap="square" rtlCol="0">
                  <a:spAutoFit/>
                </a:bodyPr>
                <a:lstStyle/>
                <a:p>
                  <a:pPr algn="r"/>
                  <a:r>
                    <a:rPr lang="en-US">
                      <a:solidFill>
                        <a:schemeClr val="tx2"/>
                      </a:solidFill>
                    </a:rPr>
                    <a:t>0.3</a:t>
                  </a:r>
                </a:p>
              </p:txBody>
            </p:sp>
            <p:sp>
              <p:nvSpPr>
                <p:cNvPr id="39" name="TextBox 38">
                  <a:extLst>
                    <a:ext uri="{FF2B5EF4-FFF2-40B4-BE49-F238E27FC236}">
                      <a16:creationId xmlns:a16="http://schemas.microsoft.com/office/drawing/2014/main" id="{740522A4-8C7D-0546-F1A5-FFFC0EBAEB2D}"/>
                    </a:ext>
                  </a:extLst>
                </p:cNvPr>
                <p:cNvSpPr txBox="1"/>
                <p:nvPr/>
              </p:nvSpPr>
              <p:spPr>
                <a:xfrm>
                  <a:off x="4671902" y="3446252"/>
                  <a:ext cx="655298" cy="369332"/>
                </a:xfrm>
                <a:prstGeom prst="rect">
                  <a:avLst/>
                </a:prstGeom>
                <a:noFill/>
              </p:spPr>
              <p:txBody>
                <a:bodyPr wrap="square" rtlCol="0">
                  <a:spAutoFit/>
                </a:bodyPr>
                <a:lstStyle/>
                <a:p>
                  <a:pPr algn="r"/>
                  <a:r>
                    <a:rPr lang="en-US">
                      <a:solidFill>
                        <a:schemeClr val="tx2"/>
                      </a:solidFill>
                    </a:rPr>
                    <a:t>0.5</a:t>
                  </a:r>
                </a:p>
              </p:txBody>
            </p:sp>
            <p:sp>
              <p:nvSpPr>
                <p:cNvPr id="40" name="TextBox 39">
                  <a:extLst>
                    <a:ext uri="{FF2B5EF4-FFF2-40B4-BE49-F238E27FC236}">
                      <a16:creationId xmlns:a16="http://schemas.microsoft.com/office/drawing/2014/main" id="{6E5B2B60-F013-0A61-26ED-2B05A57BCECF}"/>
                    </a:ext>
                  </a:extLst>
                </p:cNvPr>
                <p:cNvSpPr txBox="1"/>
                <p:nvPr/>
              </p:nvSpPr>
              <p:spPr>
                <a:xfrm>
                  <a:off x="4671902" y="3075910"/>
                  <a:ext cx="655298" cy="369332"/>
                </a:xfrm>
                <a:prstGeom prst="rect">
                  <a:avLst/>
                </a:prstGeom>
                <a:noFill/>
              </p:spPr>
              <p:txBody>
                <a:bodyPr wrap="square" rtlCol="0">
                  <a:spAutoFit/>
                </a:bodyPr>
                <a:lstStyle/>
                <a:p>
                  <a:pPr algn="r"/>
                  <a:r>
                    <a:rPr lang="en-US">
                      <a:solidFill>
                        <a:schemeClr val="tx2"/>
                      </a:solidFill>
                    </a:rPr>
                    <a:t>0.6</a:t>
                  </a:r>
                </a:p>
              </p:txBody>
            </p:sp>
          </p:grpSp>
          <p:sp>
            <p:nvSpPr>
              <p:cNvPr id="42" name="Rectangle 41">
                <a:extLst>
                  <a:ext uri="{FF2B5EF4-FFF2-40B4-BE49-F238E27FC236}">
                    <a16:creationId xmlns:a16="http://schemas.microsoft.com/office/drawing/2014/main" id="{F150F943-5AAC-42B9-C424-33714E003FBB}"/>
                  </a:ext>
                </a:extLst>
              </p:cNvPr>
              <p:cNvSpPr/>
              <p:nvPr/>
            </p:nvSpPr>
            <p:spPr>
              <a:xfrm>
                <a:off x="12904109" y="3121723"/>
                <a:ext cx="68631" cy="511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endParaRPr>
              </a:p>
            </p:txBody>
          </p:sp>
          <p:cxnSp>
            <p:nvCxnSpPr>
              <p:cNvPr id="43" name="Straight Connector 42">
                <a:extLst>
                  <a:ext uri="{FF2B5EF4-FFF2-40B4-BE49-F238E27FC236}">
                    <a16:creationId xmlns:a16="http://schemas.microsoft.com/office/drawing/2014/main" id="{A7CD2403-B18F-65A1-BE9D-86C41941BAAD}"/>
                  </a:ext>
                </a:extLst>
              </p:cNvPr>
              <p:cNvCxnSpPr>
                <a:cxnSpLocks/>
              </p:cNvCxnSpPr>
              <p:nvPr/>
            </p:nvCxnSpPr>
            <p:spPr>
              <a:xfrm rot="18900000">
                <a:off x="12898944" y="3175263"/>
                <a:ext cx="75265"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F51DFCC4-E636-3E89-216D-1CD33260A970}"/>
                  </a:ext>
                </a:extLst>
              </p:cNvPr>
              <p:cNvCxnSpPr>
                <a:cxnSpLocks/>
              </p:cNvCxnSpPr>
              <p:nvPr/>
            </p:nvCxnSpPr>
            <p:spPr>
              <a:xfrm rot="18900000">
                <a:off x="12901446" y="3121809"/>
                <a:ext cx="75265"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
            <p:nvSpPr>
              <p:cNvPr id="46" name="Freeform: Shape 45">
                <a:extLst>
                  <a:ext uri="{FF2B5EF4-FFF2-40B4-BE49-F238E27FC236}">
                    <a16:creationId xmlns:a16="http://schemas.microsoft.com/office/drawing/2014/main" id="{F9D120E6-7588-B589-5FF0-8DA8B9513826}"/>
                  </a:ext>
                </a:extLst>
              </p:cNvPr>
              <p:cNvSpPr/>
              <p:nvPr/>
            </p:nvSpPr>
            <p:spPr>
              <a:xfrm>
                <a:off x="12958233" y="4652433"/>
                <a:ext cx="6934200" cy="1066800"/>
              </a:xfrm>
              <a:custGeom>
                <a:avLst/>
                <a:gdLst>
                  <a:gd name="connsiteX0" fmla="*/ 0 w 6934200"/>
                  <a:gd name="connsiteY0" fmla="*/ 1066800 h 1066800"/>
                  <a:gd name="connsiteX1" fmla="*/ 114300 w 6934200"/>
                  <a:gd name="connsiteY1" fmla="*/ 1054100 h 1066800"/>
                  <a:gd name="connsiteX2" fmla="*/ 143934 w 6934200"/>
                  <a:gd name="connsiteY2" fmla="*/ 1049867 h 1066800"/>
                  <a:gd name="connsiteX3" fmla="*/ 182034 w 6934200"/>
                  <a:gd name="connsiteY3" fmla="*/ 1041400 h 1066800"/>
                  <a:gd name="connsiteX4" fmla="*/ 194734 w 6934200"/>
                  <a:gd name="connsiteY4" fmla="*/ 1016000 h 1066800"/>
                  <a:gd name="connsiteX5" fmla="*/ 296334 w 6934200"/>
                  <a:gd name="connsiteY5" fmla="*/ 1028700 h 1066800"/>
                  <a:gd name="connsiteX6" fmla="*/ 321734 w 6934200"/>
                  <a:gd name="connsiteY6" fmla="*/ 1003300 h 1066800"/>
                  <a:gd name="connsiteX7" fmla="*/ 359834 w 6934200"/>
                  <a:gd name="connsiteY7" fmla="*/ 1007534 h 1066800"/>
                  <a:gd name="connsiteX8" fmla="*/ 385234 w 6934200"/>
                  <a:gd name="connsiteY8" fmla="*/ 990600 h 1066800"/>
                  <a:gd name="connsiteX9" fmla="*/ 431800 w 6934200"/>
                  <a:gd name="connsiteY9" fmla="*/ 1003300 h 1066800"/>
                  <a:gd name="connsiteX10" fmla="*/ 461434 w 6934200"/>
                  <a:gd name="connsiteY10" fmla="*/ 977900 h 1066800"/>
                  <a:gd name="connsiteX11" fmla="*/ 512234 w 6934200"/>
                  <a:gd name="connsiteY11" fmla="*/ 977900 h 1066800"/>
                  <a:gd name="connsiteX12" fmla="*/ 571500 w 6934200"/>
                  <a:gd name="connsiteY12" fmla="*/ 939800 h 1066800"/>
                  <a:gd name="connsiteX13" fmla="*/ 647700 w 6934200"/>
                  <a:gd name="connsiteY13" fmla="*/ 939800 h 1066800"/>
                  <a:gd name="connsiteX14" fmla="*/ 723900 w 6934200"/>
                  <a:gd name="connsiteY14" fmla="*/ 914400 h 1066800"/>
                  <a:gd name="connsiteX15" fmla="*/ 817034 w 6934200"/>
                  <a:gd name="connsiteY15" fmla="*/ 910167 h 1066800"/>
                  <a:gd name="connsiteX16" fmla="*/ 867834 w 6934200"/>
                  <a:gd name="connsiteY16" fmla="*/ 889000 h 1066800"/>
                  <a:gd name="connsiteX17" fmla="*/ 939800 w 6934200"/>
                  <a:gd name="connsiteY17" fmla="*/ 889000 h 1066800"/>
                  <a:gd name="connsiteX18" fmla="*/ 956734 w 6934200"/>
                  <a:gd name="connsiteY18" fmla="*/ 876300 h 1066800"/>
                  <a:gd name="connsiteX19" fmla="*/ 1007534 w 6934200"/>
                  <a:gd name="connsiteY19" fmla="*/ 872067 h 1066800"/>
                  <a:gd name="connsiteX20" fmla="*/ 1083734 w 6934200"/>
                  <a:gd name="connsiteY20" fmla="*/ 838200 h 1066800"/>
                  <a:gd name="connsiteX21" fmla="*/ 1155700 w 6934200"/>
                  <a:gd name="connsiteY21" fmla="*/ 838200 h 1066800"/>
                  <a:gd name="connsiteX22" fmla="*/ 1181100 w 6934200"/>
                  <a:gd name="connsiteY22" fmla="*/ 821267 h 1066800"/>
                  <a:gd name="connsiteX23" fmla="*/ 1219200 w 6934200"/>
                  <a:gd name="connsiteY23" fmla="*/ 812800 h 1066800"/>
                  <a:gd name="connsiteX24" fmla="*/ 1286934 w 6934200"/>
                  <a:gd name="connsiteY24" fmla="*/ 787400 h 1066800"/>
                  <a:gd name="connsiteX25" fmla="*/ 1325034 w 6934200"/>
                  <a:gd name="connsiteY25" fmla="*/ 787400 h 1066800"/>
                  <a:gd name="connsiteX26" fmla="*/ 1350434 w 6934200"/>
                  <a:gd name="connsiteY26" fmla="*/ 770467 h 1066800"/>
                  <a:gd name="connsiteX27" fmla="*/ 1452034 w 6934200"/>
                  <a:gd name="connsiteY27" fmla="*/ 770467 h 1066800"/>
                  <a:gd name="connsiteX28" fmla="*/ 1477434 w 6934200"/>
                  <a:gd name="connsiteY28" fmla="*/ 736600 h 1066800"/>
                  <a:gd name="connsiteX29" fmla="*/ 1553634 w 6934200"/>
                  <a:gd name="connsiteY29" fmla="*/ 740834 h 1066800"/>
                  <a:gd name="connsiteX30" fmla="*/ 1579034 w 6934200"/>
                  <a:gd name="connsiteY30" fmla="*/ 723900 h 1066800"/>
                  <a:gd name="connsiteX31" fmla="*/ 1638300 w 6934200"/>
                  <a:gd name="connsiteY31" fmla="*/ 736600 h 1066800"/>
                  <a:gd name="connsiteX32" fmla="*/ 1680634 w 6934200"/>
                  <a:gd name="connsiteY32" fmla="*/ 711200 h 1066800"/>
                  <a:gd name="connsiteX33" fmla="*/ 1731434 w 6934200"/>
                  <a:gd name="connsiteY33" fmla="*/ 711200 h 1066800"/>
                  <a:gd name="connsiteX34" fmla="*/ 1756834 w 6934200"/>
                  <a:gd name="connsiteY34" fmla="*/ 681567 h 1066800"/>
                  <a:gd name="connsiteX35" fmla="*/ 1794934 w 6934200"/>
                  <a:gd name="connsiteY35" fmla="*/ 681567 h 1066800"/>
                  <a:gd name="connsiteX36" fmla="*/ 1828800 w 6934200"/>
                  <a:gd name="connsiteY36" fmla="*/ 673100 h 1066800"/>
                  <a:gd name="connsiteX37" fmla="*/ 1909234 w 6934200"/>
                  <a:gd name="connsiteY37" fmla="*/ 677334 h 1066800"/>
                  <a:gd name="connsiteX38" fmla="*/ 1943100 w 6934200"/>
                  <a:gd name="connsiteY38" fmla="*/ 668867 h 1066800"/>
                  <a:gd name="connsiteX39" fmla="*/ 2006600 w 6934200"/>
                  <a:gd name="connsiteY39" fmla="*/ 660400 h 1066800"/>
                  <a:gd name="connsiteX40" fmla="*/ 2023534 w 6934200"/>
                  <a:gd name="connsiteY40" fmla="*/ 630767 h 1066800"/>
                  <a:gd name="connsiteX41" fmla="*/ 2070100 w 6934200"/>
                  <a:gd name="connsiteY41" fmla="*/ 630767 h 1066800"/>
                  <a:gd name="connsiteX42" fmla="*/ 2095500 w 6934200"/>
                  <a:gd name="connsiteY42" fmla="*/ 622300 h 1066800"/>
                  <a:gd name="connsiteX43" fmla="*/ 2188634 w 6934200"/>
                  <a:gd name="connsiteY43" fmla="*/ 622300 h 1066800"/>
                  <a:gd name="connsiteX44" fmla="*/ 2222500 w 6934200"/>
                  <a:gd name="connsiteY44" fmla="*/ 609600 h 1066800"/>
                  <a:gd name="connsiteX45" fmla="*/ 2286000 w 6934200"/>
                  <a:gd name="connsiteY45" fmla="*/ 605367 h 1066800"/>
                  <a:gd name="connsiteX46" fmla="*/ 2328334 w 6934200"/>
                  <a:gd name="connsiteY46" fmla="*/ 584200 h 1066800"/>
                  <a:gd name="connsiteX47" fmla="*/ 2413000 w 6934200"/>
                  <a:gd name="connsiteY47" fmla="*/ 584200 h 1066800"/>
                  <a:gd name="connsiteX48" fmla="*/ 2429934 w 6934200"/>
                  <a:gd name="connsiteY48" fmla="*/ 567267 h 1066800"/>
                  <a:gd name="connsiteX49" fmla="*/ 2480734 w 6934200"/>
                  <a:gd name="connsiteY49" fmla="*/ 567267 h 1066800"/>
                  <a:gd name="connsiteX50" fmla="*/ 2531534 w 6934200"/>
                  <a:gd name="connsiteY50" fmla="*/ 558800 h 1066800"/>
                  <a:gd name="connsiteX51" fmla="*/ 2603500 w 6934200"/>
                  <a:gd name="connsiteY51" fmla="*/ 558800 h 1066800"/>
                  <a:gd name="connsiteX52" fmla="*/ 2637367 w 6934200"/>
                  <a:gd name="connsiteY52" fmla="*/ 533400 h 1066800"/>
                  <a:gd name="connsiteX53" fmla="*/ 2743200 w 6934200"/>
                  <a:gd name="connsiteY53" fmla="*/ 533400 h 1066800"/>
                  <a:gd name="connsiteX54" fmla="*/ 2768600 w 6934200"/>
                  <a:gd name="connsiteY54" fmla="*/ 520700 h 1066800"/>
                  <a:gd name="connsiteX55" fmla="*/ 2823634 w 6934200"/>
                  <a:gd name="connsiteY55" fmla="*/ 516467 h 1066800"/>
                  <a:gd name="connsiteX56" fmla="*/ 2849034 w 6934200"/>
                  <a:gd name="connsiteY56" fmla="*/ 503767 h 1066800"/>
                  <a:gd name="connsiteX57" fmla="*/ 2980267 w 6934200"/>
                  <a:gd name="connsiteY57" fmla="*/ 503767 h 1066800"/>
                  <a:gd name="connsiteX58" fmla="*/ 2988734 w 6934200"/>
                  <a:gd name="connsiteY58" fmla="*/ 491067 h 1066800"/>
                  <a:gd name="connsiteX59" fmla="*/ 3111500 w 6934200"/>
                  <a:gd name="connsiteY59" fmla="*/ 482600 h 1066800"/>
                  <a:gd name="connsiteX60" fmla="*/ 3128434 w 6934200"/>
                  <a:gd name="connsiteY60" fmla="*/ 478367 h 1066800"/>
                  <a:gd name="connsiteX61" fmla="*/ 3204634 w 6934200"/>
                  <a:gd name="connsiteY61" fmla="*/ 465667 h 1066800"/>
                  <a:gd name="connsiteX62" fmla="*/ 3255434 w 6934200"/>
                  <a:gd name="connsiteY62" fmla="*/ 444500 h 1066800"/>
                  <a:gd name="connsiteX63" fmla="*/ 3318934 w 6934200"/>
                  <a:gd name="connsiteY63" fmla="*/ 452967 h 1066800"/>
                  <a:gd name="connsiteX64" fmla="*/ 3331634 w 6934200"/>
                  <a:gd name="connsiteY64" fmla="*/ 431800 h 1066800"/>
                  <a:gd name="connsiteX65" fmla="*/ 3407834 w 6934200"/>
                  <a:gd name="connsiteY65" fmla="*/ 436034 h 1066800"/>
                  <a:gd name="connsiteX66" fmla="*/ 3445934 w 6934200"/>
                  <a:gd name="connsiteY66" fmla="*/ 414867 h 1066800"/>
                  <a:gd name="connsiteX67" fmla="*/ 3585634 w 6934200"/>
                  <a:gd name="connsiteY67" fmla="*/ 406400 h 1066800"/>
                  <a:gd name="connsiteX68" fmla="*/ 3611034 w 6934200"/>
                  <a:gd name="connsiteY68" fmla="*/ 389467 h 1066800"/>
                  <a:gd name="connsiteX69" fmla="*/ 3733800 w 6934200"/>
                  <a:gd name="connsiteY69" fmla="*/ 393700 h 1066800"/>
                  <a:gd name="connsiteX70" fmla="*/ 3750734 w 6934200"/>
                  <a:gd name="connsiteY70" fmla="*/ 381000 h 1066800"/>
                  <a:gd name="connsiteX71" fmla="*/ 3814234 w 6934200"/>
                  <a:gd name="connsiteY71" fmla="*/ 381000 h 1066800"/>
                  <a:gd name="connsiteX72" fmla="*/ 3826934 w 6934200"/>
                  <a:gd name="connsiteY72" fmla="*/ 368300 h 1066800"/>
                  <a:gd name="connsiteX73" fmla="*/ 3890434 w 6934200"/>
                  <a:gd name="connsiteY73" fmla="*/ 364067 h 1066800"/>
                  <a:gd name="connsiteX74" fmla="*/ 3937000 w 6934200"/>
                  <a:gd name="connsiteY74" fmla="*/ 342900 h 1066800"/>
                  <a:gd name="connsiteX75" fmla="*/ 4072467 w 6934200"/>
                  <a:gd name="connsiteY75" fmla="*/ 347134 h 1066800"/>
                  <a:gd name="connsiteX76" fmla="*/ 4072467 w 6934200"/>
                  <a:gd name="connsiteY76" fmla="*/ 347134 h 1066800"/>
                  <a:gd name="connsiteX77" fmla="*/ 4241800 w 6934200"/>
                  <a:gd name="connsiteY77" fmla="*/ 330200 h 1066800"/>
                  <a:gd name="connsiteX78" fmla="*/ 4279900 w 6934200"/>
                  <a:gd name="connsiteY78" fmla="*/ 313267 h 1066800"/>
                  <a:gd name="connsiteX79" fmla="*/ 4411134 w 6934200"/>
                  <a:gd name="connsiteY79" fmla="*/ 321734 h 1066800"/>
                  <a:gd name="connsiteX80" fmla="*/ 4436534 w 6934200"/>
                  <a:gd name="connsiteY80" fmla="*/ 304800 h 1066800"/>
                  <a:gd name="connsiteX81" fmla="*/ 4660900 w 6934200"/>
                  <a:gd name="connsiteY81" fmla="*/ 300567 h 1066800"/>
                  <a:gd name="connsiteX82" fmla="*/ 4686300 w 6934200"/>
                  <a:gd name="connsiteY82" fmla="*/ 287867 h 1066800"/>
                  <a:gd name="connsiteX83" fmla="*/ 4766734 w 6934200"/>
                  <a:gd name="connsiteY83" fmla="*/ 287867 h 1066800"/>
                  <a:gd name="connsiteX84" fmla="*/ 4876800 w 6934200"/>
                  <a:gd name="connsiteY84" fmla="*/ 237067 h 1066800"/>
                  <a:gd name="connsiteX85" fmla="*/ 4969934 w 6934200"/>
                  <a:gd name="connsiteY85" fmla="*/ 241300 h 1066800"/>
                  <a:gd name="connsiteX86" fmla="*/ 4991100 w 6934200"/>
                  <a:gd name="connsiteY86" fmla="*/ 224367 h 1066800"/>
                  <a:gd name="connsiteX87" fmla="*/ 5054600 w 6934200"/>
                  <a:gd name="connsiteY87" fmla="*/ 215900 h 1066800"/>
                  <a:gd name="connsiteX88" fmla="*/ 5092700 w 6934200"/>
                  <a:gd name="connsiteY88" fmla="*/ 198967 h 1066800"/>
                  <a:gd name="connsiteX89" fmla="*/ 5135034 w 6934200"/>
                  <a:gd name="connsiteY89" fmla="*/ 203200 h 1066800"/>
                  <a:gd name="connsiteX90" fmla="*/ 5156200 w 6934200"/>
                  <a:gd name="connsiteY90" fmla="*/ 190500 h 1066800"/>
                  <a:gd name="connsiteX91" fmla="*/ 5198534 w 6934200"/>
                  <a:gd name="connsiteY91" fmla="*/ 190500 h 1066800"/>
                  <a:gd name="connsiteX92" fmla="*/ 5262034 w 6934200"/>
                  <a:gd name="connsiteY92" fmla="*/ 173567 h 1066800"/>
                  <a:gd name="connsiteX93" fmla="*/ 5334000 w 6934200"/>
                  <a:gd name="connsiteY93" fmla="*/ 169334 h 1066800"/>
                  <a:gd name="connsiteX94" fmla="*/ 5359400 w 6934200"/>
                  <a:gd name="connsiteY94" fmla="*/ 152400 h 1066800"/>
                  <a:gd name="connsiteX95" fmla="*/ 5579534 w 6934200"/>
                  <a:gd name="connsiteY95" fmla="*/ 152400 h 1066800"/>
                  <a:gd name="connsiteX96" fmla="*/ 5613400 w 6934200"/>
                  <a:gd name="connsiteY96" fmla="*/ 127000 h 1066800"/>
                  <a:gd name="connsiteX97" fmla="*/ 5702300 w 6934200"/>
                  <a:gd name="connsiteY97" fmla="*/ 139700 h 1066800"/>
                  <a:gd name="connsiteX98" fmla="*/ 5719234 w 6934200"/>
                  <a:gd name="connsiteY98" fmla="*/ 114300 h 1066800"/>
                  <a:gd name="connsiteX99" fmla="*/ 5897034 w 6934200"/>
                  <a:gd name="connsiteY99" fmla="*/ 114300 h 1066800"/>
                  <a:gd name="connsiteX100" fmla="*/ 5922434 w 6934200"/>
                  <a:gd name="connsiteY100" fmla="*/ 97367 h 1066800"/>
                  <a:gd name="connsiteX101" fmla="*/ 6011334 w 6934200"/>
                  <a:gd name="connsiteY101" fmla="*/ 101600 h 1066800"/>
                  <a:gd name="connsiteX102" fmla="*/ 6019800 w 6934200"/>
                  <a:gd name="connsiteY102" fmla="*/ 84667 h 1066800"/>
                  <a:gd name="connsiteX103" fmla="*/ 6176434 w 6934200"/>
                  <a:gd name="connsiteY103" fmla="*/ 88900 h 1066800"/>
                  <a:gd name="connsiteX104" fmla="*/ 6227234 w 6934200"/>
                  <a:gd name="connsiteY104" fmla="*/ 76200 h 1066800"/>
                  <a:gd name="connsiteX105" fmla="*/ 6316134 w 6934200"/>
                  <a:gd name="connsiteY105" fmla="*/ 71967 h 1066800"/>
                  <a:gd name="connsiteX106" fmla="*/ 6350000 w 6934200"/>
                  <a:gd name="connsiteY106" fmla="*/ 46567 h 1066800"/>
                  <a:gd name="connsiteX107" fmla="*/ 6451600 w 6934200"/>
                  <a:gd name="connsiteY107" fmla="*/ 55034 h 1066800"/>
                  <a:gd name="connsiteX108" fmla="*/ 6477000 w 6934200"/>
                  <a:gd name="connsiteY108" fmla="*/ 50800 h 1066800"/>
                  <a:gd name="connsiteX109" fmla="*/ 6608234 w 6934200"/>
                  <a:gd name="connsiteY109" fmla="*/ 38100 h 1066800"/>
                  <a:gd name="connsiteX110" fmla="*/ 6633634 w 6934200"/>
                  <a:gd name="connsiteY110" fmla="*/ 25400 h 1066800"/>
                  <a:gd name="connsiteX111" fmla="*/ 6731000 w 6934200"/>
                  <a:gd name="connsiteY111" fmla="*/ 25400 h 1066800"/>
                  <a:gd name="connsiteX112" fmla="*/ 6743700 w 6934200"/>
                  <a:gd name="connsiteY112" fmla="*/ 0 h 1066800"/>
                  <a:gd name="connsiteX113" fmla="*/ 6934200 w 6934200"/>
                  <a:gd name="connsiteY113" fmla="*/ 0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6934200" h="1066800">
                    <a:moveTo>
                      <a:pt x="0" y="1066800"/>
                    </a:moveTo>
                    <a:lnTo>
                      <a:pt x="114300" y="1054100"/>
                    </a:lnTo>
                    <a:lnTo>
                      <a:pt x="143934" y="1049867"/>
                    </a:lnTo>
                    <a:lnTo>
                      <a:pt x="182034" y="1041400"/>
                    </a:lnTo>
                    <a:lnTo>
                      <a:pt x="194734" y="1016000"/>
                    </a:lnTo>
                    <a:lnTo>
                      <a:pt x="296334" y="1028700"/>
                    </a:lnTo>
                    <a:lnTo>
                      <a:pt x="321734" y="1003300"/>
                    </a:lnTo>
                    <a:lnTo>
                      <a:pt x="359834" y="1007534"/>
                    </a:lnTo>
                    <a:lnTo>
                      <a:pt x="385234" y="990600"/>
                    </a:lnTo>
                    <a:lnTo>
                      <a:pt x="431800" y="1003300"/>
                    </a:lnTo>
                    <a:lnTo>
                      <a:pt x="461434" y="977900"/>
                    </a:lnTo>
                    <a:lnTo>
                      <a:pt x="512234" y="977900"/>
                    </a:lnTo>
                    <a:lnTo>
                      <a:pt x="571500" y="939800"/>
                    </a:lnTo>
                    <a:lnTo>
                      <a:pt x="647700" y="939800"/>
                    </a:lnTo>
                    <a:lnTo>
                      <a:pt x="723900" y="914400"/>
                    </a:lnTo>
                    <a:lnTo>
                      <a:pt x="817034" y="910167"/>
                    </a:lnTo>
                    <a:lnTo>
                      <a:pt x="867834" y="889000"/>
                    </a:lnTo>
                    <a:lnTo>
                      <a:pt x="939800" y="889000"/>
                    </a:lnTo>
                    <a:lnTo>
                      <a:pt x="956734" y="876300"/>
                    </a:lnTo>
                    <a:lnTo>
                      <a:pt x="1007534" y="872067"/>
                    </a:lnTo>
                    <a:lnTo>
                      <a:pt x="1083734" y="838200"/>
                    </a:lnTo>
                    <a:lnTo>
                      <a:pt x="1155700" y="838200"/>
                    </a:lnTo>
                    <a:lnTo>
                      <a:pt x="1181100" y="821267"/>
                    </a:lnTo>
                    <a:lnTo>
                      <a:pt x="1219200" y="812800"/>
                    </a:lnTo>
                    <a:lnTo>
                      <a:pt x="1286934" y="787400"/>
                    </a:lnTo>
                    <a:lnTo>
                      <a:pt x="1325034" y="787400"/>
                    </a:lnTo>
                    <a:lnTo>
                      <a:pt x="1350434" y="770467"/>
                    </a:lnTo>
                    <a:lnTo>
                      <a:pt x="1452034" y="770467"/>
                    </a:lnTo>
                    <a:lnTo>
                      <a:pt x="1477434" y="736600"/>
                    </a:lnTo>
                    <a:lnTo>
                      <a:pt x="1553634" y="740834"/>
                    </a:lnTo>
                    <a:lnTo>
                      <a:pt x="1579034" y="723900"/>
                    </a:lnTo>
                    <a:lnTo>
                      <a:pt x="1638300" y="736600"/>
                    </a:lnTo>
                    <a:lnTo>
                      <a:pt x="1680634" y="711200"/>
                    </a:lnTo>
                    <a:lnTo>
                      <a:pt x="1731434" y="711200"/>
                    </a:lnTo>
                    <a:lnTo>
                      <a:pt x="1756834" y="681567"/>
                    </a:lnTo>
                    <a:lnTo>
                      <a:pt x="1794934" y="681567"/>
                    </a:lnTo>
                    <a:lnTo>
                      <a:pt x="1828800" y="673100"/>
                    </a:lnTo>
                    <a:lnTo>
                      <a:pt x="1909234" y="677334"/>
                    </a:lnTo>
                    <a:lnTo>
                      <a:pt x="1943100" y="668867"/>
                    </a:lnTo>
                    <a:lnTo>
                      <a:pt x="2006600" y="660400"/>
                    </a:lnTo>
                    <a:lnTo>
                      <a:pt x="2023534" y="630767"/>
                    </a:lnTo>
                    <a:lnTo>
                      <a:pt x="2070100" y="630767"/>
                    </a:lnTo>
                    <a:lnTo>
                      <a:pt x="2095500" y="622300"/>
                    </a:lnTo>
                    <a:lnTo>
                      <a:pt x="2188634" y="622300"/>
                    </a:lnTo>
                    <a:lnTo>
                      <a:pt x="2222500" y="609600"/>
                    </a:lnTo>
                    <a:lnTo>
                      <a:pt x="2286000" y="605367"/>
                    </a:lnTo>
                    <a:lnTo>
                      <a:pt x="2328334" y="584200"/>
                    </a:lnTo>
                    <a:lnTo>
                      <a:pt x="2413000" y="584200"/>
                    </a:lnTo>
                    <a:lnTo>
                      <a:pt x="2429934" y="567267"/>
                    </a:lnTo>
                    <a:lnTo>
                      <a:pt x="2480734" y="567267"/>
                    </a:lnTo>
                    <a:lnTo>
                      <a:pt x="2531534" y="558800"/>
                    </a:lnTo>
                    <a:lnTo>
                      <a:pt x="2603500" y="558800"/>
                    </a:lnTo>
                    <a:lnTo>
                      <a:pt x="2637367" y="533400"/>
                    </a:lnTo>
                    <a:lnTo>
                      <a:pt x="2743200" y="533400"/>
                    </a:lnTo>
                    <a:lnTo>
                      <a:pt x="2768600" y="520700"/>
                    </a:lnTo>
                    <a:lnTo>
                      <a:pt x="2823634" y="516467"/>
                    </a:lnTo>
                    <a:lnTo>
                      <a:pt x="2849034" y="503767"/>
                    </a:lnTo>
                    <a:lnTo>
                      <a:pt x="2980267" y="503767"/>
                    </a:lnTo>
                    <a:lnTo>
                      <a:pt x="2988734" y="491067"/>
                    </a:lnTo>
                    <a:lnTo>
                      <a:pt x="3111500" y="482600"/>
                    </a:lnTo>
                    <a:lnTo>
                      <a:pt x="3128434" y="478367"/>
                    </a:lnTo>
                    <a:lnTo>
                      <a:pt x="3204634" y="465667"/>
                    </a:lnTo>
                    <a:lnTo>
                      <a:pt x="3255434" y="444500"/>
                    </a:lnTo>
                    <a:lnTo>
                      <a:pt x="3318934" y="452967"/>
                    </a:lnTo>
                    <a:lnTo>
                      <a:pt x="3331634" y="431800"/>
                    </a:lnTo>
                    <a:lnTo>
                      <a:pt x="3407834" y="436034"/>
                    </a:lnTo>
                    <a:lnTo>
                      <a:pt x="3445934" y="414867"/>
                    </a:lnTo>
                    <a:lnTo>
                      <a:pt x="3585634" y="406400"/>
                    </a:lnTo>
                    <a:lnTo>
                      <a:pt x="3611034" y="389467"/>
                    </a:lnTo>
                    <a:lnTo>
                      <a:pt x="3733800" y="393700"/>
                    </a:lnTo>
                    <a:lnTo>
                      <a:pt x="3750734" y="381000"/>
                    </a:lnTo>
                    <a:lnTo>
                      <a:pt x="3814234" y="381000"/>
                    </a:lnTo>
                    <a:lnTo>
                      <a:pt x="3826934" y="368300"/>
                    </a:lnTo>
                    <a:lnTo>
                      <a:pt x="3890434" y="364067"/>
                    </a:lnTo>
                    <a:lnTo>
                      <a:pt x="3937000" y="342900"/>
                    </a:lnTo>
                    <a:lnTo>
                      <a:pt x="4072467" y="347134"/>
                    </a:lnTo>
                    <a:lnTo>
                      <a:pt x="4072467" y="347134"/>
                    </a:lnTo>
                    <a:lnTo>
                      <a:pt x="4241800" y="330200"/>
                    </a:lnTo>
                    <a:lnTo>
                      <a:pt x="4279900" y="313267"/>
                    </a:lnTo>
                    <a:lnTo>
                      <a:pt x="4411134" y="321734"/>
                    </a:lnTo>
                    <a:lnTo>
                      <a:pt x="4436534" y="304800"/>
                    </a:lnTo>
                    <a:lnTo>
                      <a:pt x="4660900" y="300567"/>
                    </a:lnTo>
                    <a:lnTo>
                      <a:pt x="4686300" y="287867"/>
                    </a:lnTo>
                    <a:lnTo>
                      <a:pt x="4766734" y="287867"/>
                    </a:lnTo>
                    <a:lnTo>
                      <a:pt x="4876800" y="237067"/>
                    </a:lnTo>
                    <a:lnTo>
                      <a:pt x="4969934" y="241300"/>
                    </a:lnTo>
                    <a:lnTo>
                      <a:pt x="4991100" y="224367"/>
                    </a:lnTo>
                    <a:lnTo>
                      <a:pt x="5054600" y="215900"/>
                    </a:lnTo>
                    <a:lnTo>
                      <a:pt x="5092700" y="198967"/>
                    </a:lnTo>
                    <a:lnTo>
                      <a:pt x="5135034" y="203200"/>
                    </a:lnTo>
                    <a:lnTo>
                      <a:pt x="5156200" y="190500"/>
                    </a:lnTo>
                    <a:lnTo>
                      <a:pt x="5198534" y="190500"/>
                    </a:lnTo>
                    <a:lnTo>
                      <a:pt x="5262034" y="173567"/>
                    </a:lnTo>
                    <a:lnTo>
                      <a:pt x="5334000" y="169334"/>
                    </a:lnTo>
                    <a:lnTo>
                      <a:pt x="5359400" y="152400"/>
                    </a:lnTo>
                    <a:lnTo>
                      <a:pt x="5579534" y="152400"/>
                    </a:lnTo>
                    <a:lnTo>
                      <a:pt x="5613400" y="127000"/>
                    </a:lnTo>
                    <a:lnTo>
                      <a:pt x="5702300" y="139700"/>
                    </a:lnTo>
                    <a:lnTo>
                      <a:pt x="5719234" y="114300"/>
                    </a:lnTo>
                    <a:lnTo>
                      <a:pt x="5897034" y="114300"/>
                    </a:lnTo>
                    <a:lnTo>
                      <a:pt x="5922434" y="97367"/>
                    </a:lnTo>
                    <a:lnTo>
                      <a:pt x="6011334" y="101600"/>
                    </a:lnTo>
                    <a:lnTo>
                      <a:pt x="6019800" y="84667"/>
                    </a:lnTo>
                    <a:lnTo>
                      <a:pt x="6176434" y="88900"/>
                    </a:lnTo>
                    <a:lnTo>
                      <a:pt x="6227234" y="76200"/>
                    </a:lnTo>
                    <a:lnTo>
                      <a:pt x="6316134" y="71967"/>
                    </a:lnTo>
                    <a:lnTo>
                      <a:pt x="6350000" y="46567"/>
                    </a:lnTo>
                    <a:lnTo>
                      <a:pt x="6451600" y="55034"/>
                    </a:lnTo>
                    <a:lnTo>
                      <a:pt x="6477000" y="50800"/>
                    </a:lnTo>
                    <a:lnTo>
                      <a:pt x="6608234" y="38100"/>
                    </a:lnTo>
                    <a:lnTo>
                      <a:pt x="6633634" y="25400"/>
                    </a:lnTo>
                    <a:lnTo>
                      <a:pt x="6731000" y="25400"/>
                    </a:lnTo>
                    <a:lnTo>
                      <a:pt x="6743700" y="0"/>
                    </a:lnTo>
                    <a:lnTo>
                      <a:pt x="6934200" y="0"/>
                    </a:lnTo>
                  </a:path>
                </a:pathLst>
              </a:custGeom>
              <a:noFill/>
              <a:ln w="317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Shape 46">
                <a:extLst>
                  <a:ext uri="{FF2B5EF4-FFF2-40B4-BE49-F238E27FC236}">
                    <a16:creationId xmlns:a16="http://schemas.microsoft.com/office/drawing/2014/main" id="{C0280C1F-314C-EB03-8DD6-9DCCC474F7BF}"/>
                  </a:ext>
                </a:extLst>
              </p:cNvPr>
              <p:cNvSpPr/>
              <p:nvPr/>
            </p:nvSpPr>
            <p:spPr>
              <a:xfrm>
                <a:off x="12945533" y="4457700"/>
                <a:ext cx="6959600" cy="1270000"/>
              </a:xfrm>
              <a:custGeom>
                <a:avLst/>
                <a:gdLst>
                  <a:gd name="connsiteX0" fmla="*/ 0 w 6959600"/>
                  <a:gd name="connsiteY0" fmla="*/ 1270000 h 1270000"/>
                  <a:gd name="connsiteX1" fmla="*/ 105834 w 6959600"/>
                  <a:gd name="connsiteY1" fmla="*/ 1236133 h 1270000"/>
                  <a:gd name="connsiteX2" fmla="*/ 139700 w 6959600"/>
                  <a:gd name="connsiteY2" fmla="*/ 1231900 h 1270000"/>
                  <a:gd name="connsiteX3" fmla="*/ 215900 w 6959600"/>
                  <a:gd name="connsiteY3" fmla="*/ 1193800 h 1270000"/>
                  <a:gd name="connsiteX4" fmla="*/ 296334 w 6959600"/>
                  <a:gd name="connsiteY4" fmla="*/ 1193800 h 1270000"/>
                  <a:gd name="connsiteX5" fmla="*/ 317500 w 6959600"/>
                  <a:gd name="connsiteY5" fmla="*/ 1172633 h 1270000"/>
                  <a:gd name="connsiteX6" fmla="*/ 347134 w 6959600"/>
                  <a:gd name="connsiteY6" fmla="*/ 1172633 h 1270000"/>
                  <a:gd name="connsiteX7" fmla="*/ 385234 w 6959600"/>
                  <a:gd name="connsiteY7" fmla="*/ 1159933 h 1270000"/>
                  <a:gd name="connsiteX8" fmla="*/ 431800 w 6959600"/>
                  <a:gd name="connsiteY8" fmla="*/ 1155700 h 1270000"/>
                  <a:gd name="connsiteX9" fmla="*/ 436034 w 6959600"/>
                  <a:gd name="connsiteY9" fmla="*/ 1117600 h 1270000"/>
                  <a:gd name="connsiteX10" fmla="*/ 550334 w 6959600"/>
                  <a:gd name="connsiteY10" fmla="*/ 1117600 h 1270000"/>
                  <a:gd name="connsiteX11" fmla="*/ 673100 w 6959600"/>
                  <a:gd name="connsiteY11" fmla="*/ 1071033 h 1270000"/>
                  <a:gd name="connsiteX12" fmla="*/ 728134 w 6959600"/>
                  <a:gd name="connsiteY12" fmla="*/ 1071033 h 1270000"/>
                  <a:gd name="connsiteX13" fmla="*/ 736600 w 6959600"/>
                  <a:gd name="connsiteY13" fmla="*/ 1045633 h 1270000"/>
                  <a:gd name="connsiteX14" fmla="*/ 842434 w 6959600"/>
                  <a:gd name="connsiteY14" fmla="*/ 1049867 h 1270000"/>
                  <a:gd name="connsiteX15" fmla="*/ 863600 w 6959600"/>
                  <a:gd name="connsiteY15" fmla="*/ 1020233 h 1270000"/>
                  <a:gd name="connsiteX16" fmla="*/ 927100 w 6959600"/>
                  <a:gd name="connsiteY16" fmla="*/ 1024467 h 1270000"/>
                  <a:gd name="connsiteX17" fmla="*/ 952500 w 6959600"/>
                  <a:gd name="connsiteY17" fmla="*/ 999067 h 1270000"/>
                  <a:gd name="connsiteX18" fmla="*/ 1155700 w 6959600"/>
                  <a:gd name="connsiteY18" fmla="*/ 960967 h 1270000"/>
                  <a:gd name="connsiteX19" fmla="*/ 1333500 w 6959600"/>
                  <a:gd name="connsiteY19" fmla="*/ 905933 h 1270000"/>
                  <a:gd name="connsiteX20" fmla="*/ 1371600 w 6959600"/>
                  <a:gd name="connsiteY20" fmla="*/ 893233 h 1270000"/>
                  <a:gd name="connsiteX21" fmla="*/ 1435100 w 6959600"/>
                  <a:gd name="connsiteY21" fmla="*/ 893233 h 1270000"/>
                  <a:gd name="connsiteX22" fmla="*/ 1439334 w 6959600"/>
                  <a:gd name="connsiteY22" fmla="*/ 880533 h 1270000"/>
                  <a:gd name="connsiteX23" fmla="*/ 1562100 w 6959600"/>
                  <a:gd name="connsiteY23" fmla="*/ 850900 h 1270000"/>
                  <a:gd name="connsiteX24" fmla="*/ 1612900 w 6959600"/>
                  <a:gd name="connsiteY24" fmla="*/ 838200 h 1270000"/>
                  <a:gd name="connsiteX25" fmla="*/ 1629834 w 6959600"/>
                  <a:gd name="connsiteY25" fmla="*/ 817033 h 1270000"/>
                  <a:gd name="connsiteX26" fmla="*/ 1701800 w 6959600"/>
                  <a:gd name="connsiteY26" fmla="*/ 800100 h 1270000"/>
                  <a:gd name="connsiteX27" fmla="*/ 1769534 w 6959600"/>
                  <a:gd name="connsiteY27" fmla="*/ 800100 h 1270000"/>
                  <a:gd name="connsiteX28" fmla="*/ 1782234 w 6959600"/>
                  <a:gd name="connsiteY28" fmla="*/ 778933 h 1270000"/>
                  <a:gd name="connsiteX29" fmla="*/ 1892300 w 6959600"/>
                  <a:gd name="connsiteY29" fmla="*/ 778933 h 1270000"/>
                  <a:gd name="connsiteX30" fmla="*/ 1909234 w 6959600"/>
                  <a:gd name="connsiteY30" fmla="*/ 762000 h 1270000"/>
                  <a:gd name="connsiteX31" fmla="*/ 2019300 w 6959600"/>
                  <a:gd name="connsiteY31" fmla="*/ 753533 h 1270000"/>
                  <a:gd name="connsiteX32" fmla="*/ 2032000 w 6959600"/>
                  <a:gd name="connsiteY32" fmla="*/ 728133 h 1270000"/>
                  <a:gd name="connsiteX33" fmla="*/ 2095500 w 6959600"/>
                  <a:gd name="connsiteY33" fmla="*/ 728133 h 1270000"/>
                  <a:gd name="connsiteX34" fmla="*/ 2133600 w 6959600"/>
                  <a:gd name="connsiteY34" fmla="*/ 702733 h 1270000"/>
                  <a:gd name="connsiteX35" fmla="*/ 2184400 w 6959600"/>
                  <a:gd name="connsiteY35" fmla="*/ 702733 h 1270000"/>
                  <a:gd name="connsiteX36" fmla="*/ 2201334 w 6959600"/>
                  <a:gd name="connsiteY36" fmla="*/ 690033 h 1270000"/>
                  <a:gd name="connsiteX37" fmla="*/ 2273300 w 6959600"/>
                  <a:gd name="connsiteY37" fmla="*/ 690033 h 1270000"/>
                  <a:gd name="connsiteX38" fmla="*/ 2290234 w 6959600"/>
                  <a:gd name="connsiteY38" fmla="*/ 664633 h 1270000"/>
                  <a:gd name="connsiteX39" fmla="*/ 2540000 w 6959600"/>
                  <a:gd name="connsiteY39" fmla="*/ 626533 h 1270000"/>
                  <a:gd name="connsiteX40" fmla="*/ 2628900 w 6959600"/>
                  <a:gd name="connsiteY40" fmla="*/ 618067 h 1270000"/>
                  <a:gd name="connsiteX41" fmla="*/ 2654300 w 6959600"/>
                  <a:gd name="connsiteY41" fmla="*/ 609600 h 1270000"/>
                  <a:gd name="connsiteX42" fmla="*/ 2743200 w 6959600"/>
                  <a:gd name="connsiteY42" fmla="*/ 609600 h 1270000"/>
                  <a:gd name="connsiteX43" fmla="*/ 2844800 w 6959600"/>
                  <a:gd name="connsiteY43" fmla="*/ 575733 h 1270000"/>
                  <a:gd name="connsiteX44" fmla="*/ 2933700 w 6959600"/>
                  <a:gd name="connsiteY44" fmla="*/ 575733 h 1270000"/>
                  <a:gd name="connsiteX45" fmla="*/ 3018367 w 6959600"/>
                  <a:gd name="connsiteY45" fmla="*/ 541867 h 1270000"/>
                  <a:gd name="connsiteX46" fmla="*/ 3124200 w 6959600"/>
                  <a:gd name="connsiteY46" fmla="*/ 537633 h 1270000"/>
                  <a:gd name="connsiteX47" fmla="*/ 3128434 w 6959600"/>
                  <a:gd name="connsiteY47" fmla="*/ 520700 h 1270000"/>
                  <a:gd name="connsiteX48" fmla="*/ 3238500 w 6959600"/>
                  <a:gd name="connsiteY48" fmla="*/ 520700 h 1270000"/>
                  <a:gd name="connsiteX49" fmla="*/ 3331634 w 6959600"/>
                  <a:gd name="connsiteY49" fmla="*/ 512233 h 1270000"/>
                  <a:gd name="connsiteX50" fmla="*/ 3340100 w 6959600"/>
                  <a:gd name="connsiteY50" fmla="*/ 495300 h 1270000"/>
                  <a:gd name="connsiteX51" fmla="*/ 3395134 w 6959600"/>
                  <a:gd name="connsiteY51" fmla="*/ 486833 h 1270000"/>
                  <a:gd name="connsiteX52" fmla="*/ 3420534 w 6959600"/>
                  <a:gd name="connsiteY52" fmla="*/ 469900 h 1270000"/>
                  <a:gd name="connsiteX53" fmla="*/ 3505200 w 6959600"/>
                  <a:gd name="connsiteY53" fmla="*/ 469900 h 1270000"/>
                  <a:gd name="connsiteX54" fmla="*/ 3505200 w 6959600"/>
                  <a:gd name="connsiteY54" fmla="*/ 469900 h 1270000"/>
                  <a:gd name="connsiteX55" fmla="*/ 3606800 w 6959600"/>
                  <a:gd name="connsiteY55" fmla="*/ 461433 h 1270000"/>
                  <a:gd name="connsiteX56" fmla="*/ 3797300 w 6959600"/>
                  <a:gd name="connsiteY56" fmla="*/ 406400 h 1270000"/>
                  <a:gd name="connsiteX57" fmla="*/ 3886200 w 6959600"/>
                  <a:gd name="connsiteY57" fmla="*/ 385233 h 1270000"/>
                  <a:gd name="connsiteX58" fmla="*/ 3979334 w 6959600"/>
                  <a:gd name="connsiteY58" fmla="*/ 368300 h 1270000"/>
                  <a:gd name="connsiteX59" fmla="*/ 4093634 w 6959600"/>
                  <a:gd name="connsiteY59" fmla="*/ 372533 h 1270000"/>
                  <a:gd name="connsiteX60" fmla="*/ 4127500 w 6959600"/>
                  <a:gd name="connsiteY60" fmla="*/ 355600 h 1270000"/>
                  <a:gd name="connsiteX61" fmla="*/ 4191000 w 6959600"/>
                  <a:gd name="connsiteY61" fmla="*/ 355600 h 1270000"/>
                  <a:gd name="connsiteX62" fmla="*/ 4207934 w 6959600"/>
                  <a:gd name="connsiteY62" fmla="*/ 330200 h 1270000"/>
                  <a:gd name="connsiteX63" fmla="*/ 4373034 w 6959600"/>
                  <a:gd name="connsiteY63" fmla="*/ 330200 h 1270000"/>
                  <a:gd name="connsiteX64" fmla="*/ 4415367 w 6959600"/>
                  <a:gd name="connsiteY64" fmla="*/ 309033 h 1270000"/>
                  <a:gd name="connsiteX65" fmla="*/ 4512734 w 6959600"/>
                  <a:gd name="connsiteY65" fmla="*/ 313267 h 1270000"/>
                  <a:gd name="connsiteX66" fmla="*/ 4610100 w 6959600"/>
                  <a:gd name="connsiteY66" fmla="*/ 283633 h 1270000"/>
                  <a:gd name="connsiteX67" fmla="*/ 4677834 w 6959600"/>
                  <a:gd name="connsiteY67" fmla="*/ 279400 h 1270000"/>
                  <a:gd name="connsiteX68" fmla="*/ 4804834 w 6959600"/>
                  <a:gd name="connsiteY68" fmla="*/ 245533 h 1270000"/>
                  <a:gd name="connsiteX69" fmla="*/ 4876800 w 6959600"/>
                  <a:gd name="connsiteY69" fmla="*/ 245533 h 1270000"/>
                  <a:gd name="connsiteX70" fmla="*/ 4893734 w 6959600"/>
                  <a:gd name="connsiteY70" fmla="*/ 220133 h 1270000"/>
                  <a:gd name="connsiteX71" fmla="*/ 5003800 w 6959600"/>
                  <a:gd name="connsiteY71" fmla="*/ 224367 h 1270000"/>
                  <a:gd name="connsiteX72" fmla="*/ 5029200 w 6959600"/>
                  <a:gd name="connsiteY72" fmla="*/ 220133 h 1270000"/>
                  <a:gd name="connsiteX73" fmla="*/ 5181600 w 6959600"/>
                  <a:gd name="connsiteY73" fmla="*/ 215900 h 1270000"/>
                  <a:gd name="connsiteX74" fmla="*/ 5211234 w 6959600"/>
                  <a:gd name="connsiteY74" fmla="*/ 207433 h 1270000"/>
                  <a:gd name="connsiteX75" fmla="*/ 5384800 w 6959600"/>
                  <a:gd name="connsiteY75" fmla="*/ 203200 h 1270000"/>
                  <a:gd name="connsiteX76" fmla="*/ 5401734 w 6959600"/>
                  <a:gd name="connsiteY76" fmla="*/ 165100 h 1270000"/>
                  <a:gd name="connsiteX77" fmla="*/ 5549900 w 6959600"/>
                  <a:gd name="connsiteY77" fmla="*/ 165100 h 1270000"/>
                  <a:gd name="connsiteX78" fmla="*/ 5575300 w 6959600"/>
                  <a:gd name="connsiteY78" fmla="*/ 152400 h 1270000"/>
                  <a:gd name="connsiteX79" fmla="*/ 5693834 w 6959600"/>
                  <a:gd name="connsiteY79" fmla="*/ 152400 h 1270000"/>
                  <a:gd name="connsiteX80" fmla="*/ 5706534 w 6959600"/>
                  <a:gd name="connsiteY80" fmla="*/ 143933 h 1270000"/>
                  <a:gd name="connsiteX81" fmla="*/ 5791200 w 6959600"/>
                  <a:gd name="connsiteY81" fmla="*/ 143933 h 1270000"/>
                  <a:gd name="connsiteX82" fmla="*/ 5808134 w 6959600"/>
                  <a:gd name="connsiteY82" fmla="*/ 127000 h 1270000"/>
                  <a:gd name="connsiteX83" fmla="*/ 5930900 w 6959600"/>
                  <a:gd name="connsiteY83" fmla="*/ 127000 h 1270000"/>
                  <a:gd name="connsiteX84" fmla="*/ 5969000 w 6959600"/>
                  <a:gd name="connsiteY84" fmla="*/ 105833 h 1270000"/>
                  <a:gd name="connsiteX85" fmla="*/ 6070600 w 6959600"/>
                  <a:gd name="connsiteY85" fmla="*/ 105833 h 1270000"/>
                  <a:gd name="connsiteX86" fmla="*/ 6096000 w 6959600"/>
                  <a:gd name="connsiteY86" fmla="*/ 101600 h 1270000"/>
                  <a:gd name="connsiteX87" fmla="*/ 6151034 w 6959600"/>
                  <a:gd name="connsiteY87" fmla="*/ 93133 h 1270000"/>
                  <a:gd name="connsiteX88" fmla="*/ 6184900 w 6959600"/>
                  <a:gd name="connsiteY88" fmla="*/ 63500 h 1270000"/>
                  <a:gd name="connsiteX89" fmla="*/ 6350000 w 6959600"/>
                  <a:gd name="connsiteY89" fmla="*/ 67733 h 1270000"/>
                  <a:gd name="connsiteX90" fmla="*/ 6379634 w 6959600"/>
                  <a:gd name="connsiteY90" fmla="*/ 55033 h 1270000"/>
                  <a:gd name="connsiteX91" fmla="*/ 6502400 w 6959600"/>
                  <a:gd name="connsiteY91" fmla="*/ 55033 h 1270000"/>
                  <a:gd name="connsiteX92" fmla="*/ 6506634 w 6959600"/>
                  <a:gd name="connsiteY92" fmla="*/ 42333 h 1270000"/>
                  <a:gd name="connsiteX93" fmla="*/ 6595534 w 6959600"/>
                  <a:gd name="connsiteY93" fmla="*/ 42333 h 1270000"/>
                  <a:gd name="connsiteX94" fmla="*/ 6620934 w 6959600"/>
                  <a:gd name="connsiteY94" fmla="*/ 25400 h 1270000"/>
                  <a:gd name="connsiteX95" fmla="*/ 6781800 w 6959600"/>
                  <a:gd name="connsiteY95" fmla="*/ 25400 h 1270000"/>
                  <a:gd name="connsiteX96" fmla="*/ 6798734 w 6959600"/>
                  <a:gd name="connsiteY96" fmla="*/ 0 h 1270000"/>
                  <a:gd name="connsiteX97" fmla="*/ 6959600 w 6959600"/>
                  <a:gd name="connsiteY97" fmla="*/ 0 h 127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6959600" h="1270000">
                    <a:moveTo>
                      <a:pt x="0" y="1270000"/>
                    </a:moveTo>
                    <a:lnTo>
                      <a:pt x="105834" y="1236133"/>
                    </a:lnTo>
                    <a:lnTo>
                      <a:pt x="139700" y="1231900"/>
                    </a:lnTo>
                    <a:lnTo>
                      <a:pt x="215900" y="1193800"/>
                    </a:lnTo>
                    <a:lnTo>
                      <a:pt x="296334" y="1193800"/>
                    </a:lnTo>
                    <a:lnTo>
                      <a:pt x="317500" y="1172633"/>
                    </a:lnTo>
                    <a:lnTo>
                      <a:pt x="347134" y="1172633"/>
                    </a:lnTo>
                    <a:lnTo>
                      <a:pt x="385234" y="1159933"/>
                    </a:lnTo>
                    <a:lnTo>
                      <a:pt x="431800" y="1155700"/>
                    </a:lnTo>
                    <a:lnTo>
                      <a:pt x="436034" y="1117600"/>
                    </a:lnTo>
                    <a:lnTo>
                      <a:pt x="550334" y="1117600"/>
                    </a:lnTo>
                    <a:lnTo>
                      <a:pt x="673100" y="1071033"/>
                    </a:lnTo>
                    <a:lnTo>
                      <a:pt x="728134" y="1071033"/>
                    </a:lnTo>
                    <a:lnTo>
                      <a:pt x="736600" y="1045633"/>
                    </a:lnTo>
                    <a:lnTo>
                      <a:pt x="842434" y="1049867"/>
                    </a:lnTo>
                    <a:lnTo>
                      <a:pt x="863600" y="1020233"/>
                    </a:lnTo>
                    <a:lnTo>
                      <a:pt x="927100" y="1024467"/>
                    </a:lnTo>
                    <a:lnTo>
                      <a:pt x="952500" y="999067"/>
                    </a:lnTo>
                    <a:lnTo>
                      <a:pt x="1155700" y="960967"/>
                    </a:lnTo>
                    <a:lnTo>
                      <a:pt x="1333500" y="905933"/>
                    </a:lnTo>
                    <a:lnTo>
                      <a:pt x="1371600" y="893233"/>
                    </a:lnTo>
                    <a:lnTo>
                      <a:pt x="1435100" y="893233"/>
                    </a:lnTo>
                    <a:lnTo>
                      <a:pt x="1439334" y="880533"/>
                    </a:lnTo>
                    <a:lnTo>
                      <a:pt x="1562100" y="850900"/>
                    </a:lnTo>
                    <a:lnTo>
                      <a:pt x="1612900" y="838200"/>
                    </a:lnTo>
                    <a:lnTo>
                      <a:pt x="1629834" y="817033"/>
                    </a:lnTo>
                    <a:lnTo>
                      <a:pt x="1701800" y="800100"/>
                    </a:lnTo>
                    <a:lnTo>
                      <a:pt x="1769534" y="800100"/>
                    </a:lnTo>
                    <a:lnTo>
                      <a:pt x="1782234" y="778933"/>
                    </a:lnTo>
                    <a:lnTo>
                      <a:pt x="1892300" y="778933"/>
                    </a:lnTo>
                    <a:lnTo>
                      <a:pt x="1909234" y="762000"/>
                    </a:lnTo>
                    <a:lnTo>
                      <a:pt x="2019300" y="753533"/>
                    </a:lnTo>
                    <a:lnTo>
                      <a:pt x="2032000" y="728133"/>
                    </a:lnTo>
                    <a:lnTo>
                      <a:pt x="2095500" y="728133"/>
                    </a:lnTo>
                    <a:lnTo>
                      <a:pt x="2133600" y="702733"/>
                    </a:lnTo>
                    <a:lnTo>
                      <a:pt x="2184400" y="702733"/>
                    </a:lnTo>
                    <a:lnTo>
                      <a:pt x="2201334" y="690033"/>
                    </a:lnTo>
                    <a:lnTo>
                      <a:pt x="2273300" y="690033"/>
                    </a:lnTo>
                    <a:lnTo>
                      <a:pt x="2290234" y="664633"/>
                    </a:lnTo>
                    <a:lnTo>
                      <a:pt x="2540000" y="626533"/>
                    </a:lnTo>
                    <a:lnTo>
                      <a:pt x="2628900" y="618067"/>
                    </a:lnTo>
                    <a:lnTo>
                      <a:pt x="2654300" y="609600"/>
                    </a:lnTo>
                    <a:lnTo>
                      <a:pt x="2743200" y="609600"/>
                    </a:lnTo>
                    <a:lnTo>
                      <a:pt x="2844800" y="575733"/>
                    </a:lnTo>
                    <a:lnTo>
                      <a:pt x="2933700" y="575733"/>
                    </a:lnTo>
                    <a:lnTo>
                      <a:pt x="3018367" y="541867"/>
                    </a:lnTo>
                    <a:lnTo>
                      <a:pt x="3124200" y="537633"/>
                    </a:lnTo>
                    <a:lnTo>
                      <a:pt x="3128434" y="520700"/>
                    </a:lnTo>
                    <a:lnTo>
                      <a:pt x="3238500" y="520700"/>
                    </a:lnTo>
                    <a:lnTo>
                      <a:pt x="3331634" y="512233"/>
                    </a:lnTo>
                    <a:lnTo>
                      <a:pt x="3340100" y="495300"/>
                    </a:lnTo>
                    <a:lnTo>
                      <a:pt x="3395134" y="486833"/>
                    </a:lnTo>
                    <a:lnTo>
                      <a:pt x="3420534" y="469900"/>
                    </a:lnTo>
                    <a:lnTo>
                      <a:pt x="3505200" y="469900"/>
                    </a:lnTo>
                    <a:lnTo>
                      <a:pt x="3505200" y="469900"/>
                    </a:lnTo>
                    <a:lnTo>
                      <a:pt x="3606800" y="461433"/>
                    </a:lnTo>
                    <a:lnTo>
                      <a:pt x="3797300" y="406400"/>
                    </a:lnTo>
                    <a:lnTo>
                      <a:pt x="3886200" y="385233"/>
                    </a:lnTo>
                    <a:lnTo>
                      <a:pt x="3979334" y="368300"/>
                    </a:lnTo>
                    <a:lnTo>
                      <a:pt x="4093634" y="372533"/>
                    </a:lnTo>
                    <a:lnTo>
                      <a:pt x="4127500" y="355600"/>
                    </a:lnTo>
                    <a:lnTo>
                      <a:pt x="4191000" y="355600"/>
                    </a:lnTo>
                    <a:lnTo>
                      <a:pt x="4207934" y="330200"/>
                    </a:lnTo>
                    <a:lnTo>
                      <a:pt x="4373034" y="330200"/>
                    </a:lnTo>
                    <a:lnTo>
                      <a:pt x="4415367" y="309033"/>
                    </a:lnTo>
                    <a:lnTo>
                      <a:pt x="4512734" y="313267"/>
                    </a:lnTo>
                    <a:lnTo>
                      <a:pt x="4610100" y="283633"/>
                    </a:lnTo>
                    <a:lnTo>
                      <a:pt x="4677834" y="279400"/>
                    </a:lnTo>
                    <a:lnTo>
                      <a:pt x="4804834" y="245533"/>
                    </a:lnTo>
                    <a:lnTo>
                      <a:pt x="4876800" y="245533"/>
                    </a:lnTo>
                    <a:lnTo>
                      <a:pt x="4893734" y="220133"/>
                    </a:lnTo>
                    <a:lnTo>
                      <a:pt x="5003800" y="224367"/>
                    </a:lnTo>
                    <a:lnTo>
                      <a:pt x="5029200" y="220133"/>
                    </a:lnTo>
                    <a:lnTo>
                      <a:pt x="5181600" y="215900"/>
                    </a:lnTo>
                    <a:lnTo>
                      <a:pt x="5211234" y="207433"/>
                    </a:lnTo>
                    <a:lnTo>
                      <a:pt x="5384800" y="203200"/>
                    </a:lnTo>
                    <a:lnTo>
                      <a:pt x="5401734" y="165100"/>
                    </a:lnTo>
                    <a:lnTo>
                      <a:pt x="5549900" y="165100"/>
                    </a:lnTo>
                    <a:lnTo>
                      <a:pt x="5575300" y="152400"/>
                    </a:lnTo>
                    <a:lnTo>
                      <a:pt x="5693834" y="152400"/>
                    </a:lnTo>
                    <a:lnTo>
                      <a:pt x="5706534" y="143933"/>
                    </a:lnTo>
                    <a:lnTo>
                      <a:pt x="5791200" y="143933"/>
                    </a:lnTo>
                    <a:lnTo>
                      <a:pt x="5808134" y="127000"/>
                    </a:lnTo>
                    <a:lnTo>
                      <a:pt x="5930900" y="127000"/>
                    </a:lnTo>
                    <a:lnTo>
                      <a:pt x="5969000" y="105833"/>
                    </a:lnTo>
                    <a:lnTo>
                      <a:pt x="6070600" y="105833"/>
                    </a:lnTo>
                    <a:lnTo>
                      <a:pt x="6096000" y="101600"/>
                    </a:lnTo>
                    <a:lnTo>
                      <a:pt x="6151034" y="93133"/>
                    </a:lnTo>
                    <a:lnTo>
                      <a:pt x="6184900" y="63500"/>
                    </a:lnTo>
                    <a:lnTo>
                      <a:pt x="6350000" y="67733"/>
                    </a:lnTo>
                    <a:lnTo>
                      <a:pt x="6379634" y="55033"/>
                    </a:lnTo>
                    <a:lnTo>
                      <a:pt x="6502400" y="55033"/>
                    </a:lnTo>
                    <a:lnTo>
                      <a:pt x="6506634" y="42333"/>
                    </a:lnTo>
                    <a:lnTo>
                      <a:pt x="6595534" y="42333"/>
                    </a:lnTo>
                    <a:lnTo>
                      <a:pt x="6620934" y="25400"/>
                    </a:lnTo>
                    <a:lnTo>
                      <a:pt x="6781800" y="25400"/>
                    </a:lnTo>
                    <a:lnTo>
                      <a:pt x="6798734" y="0"/>
                    </a:lnTo>
                    <a:lnTo>
                      <a:pt x="6959600" y="0"/>
                    </a:lnTo>
                  </a:path>
                </a:pathLst>
              </a:custGeom>
              <a:noFill/>
              <a:ln w="31750">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TextBox 48">
              <a:extLst>
                <a:ext uri="{FF2B5EF4-FFF2-40B4-BE49-F238E27FC236}">
                  <a16:creationId xmlns:a16="http://schemas.microsoft.com/office/drawing/2014/main" id="{D1CB9F7A-BCC3-ED8E-C296-C052789E36B3}"/>
                </a:ext>
              </a:extLst>
            </p:cNvPr>
            <p:cNvSpPr txBox="1"/>
            <p:nvPr/>
          </p:nvSpPr>
          <p:spPr>
            <a:xfrm>
              <a:off x="3144716" y="2916342"/>
              <a:ext cx="2185112" cy="646331"/>
            </a:xfrm>
            <a:prstGeom prst="rect">
              <a:avLst/>
            </a:prstGeom>
            <a:noFill/>
          </p:spPr>
          <p:txBody>
            <a:bodyPr wrap="square" rtlCol="0">
              <a:spAutoFit/>
            </a:bodyPr>
            <a:lstStyle/>
            <a:p>
              <a:r>
                <a:rPr lang="en-US">
                  <a:solidFill>
                    <a:schemeClr val="tx2"/>
                  </a:solidFill>
                </a:rPr>
                <a:t>Sacubitril/valsartan</a:t>
              </a:r>
            </a:p>
            <a:p>
              <a:r>
                <a:rPr lang="en-US">
                  <a:solidFill>
                    <a:schemeClr val="tx2"/>
                  </a:solidFill>
                </a:rPr>
                <a:t>Enalapril</a:t>
              </a:r>
            </a:p>
          </p:txBody>
        </p:sp>
        <p:cxnSp>
          <p:nvCxnSpPr>
            <p:cNvPr id="50" name="Straight Connector 49">
              <a:extLst>
                <a:ext uri="{FF2B5EF4-FFF2-40B4-BE49-F238E27FC236}">
                  <a16:creationId xmlns:a16="http://schemas.microsoft.com/office/drawing/2014/main" id="{2BC2EFFE-12EE-ACED-CA59-3A38FE7907AF}"/>
                </a:ext>
              </a:extLst>
            </p:cNvPr>
            <p:cNvCxnSpPr>
              <a:cxnSpLocks/>
            </p:cNvCxnSpPr>
            <p:nvPr/>
          </p:nvCxnSpPr>
          <p:spPr>
            <a:xfrm>
              <a:off x="2862778" y="3111946"/>
              <a:ext cx="297180"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C54FEC77-E1E2-062C-CD9A-9993F810377B}"/>
                </a:ext>
              </a:extLst>
            </p:cNvPr>
            <p:cNvCxnSpPr>
              <a:cxnSpLocks/>
            </p:cNvCxnSpPr>
            <p:nvPr/>
          </p:nvCxnSpPr>
          <p:spPr>
            <a:xfrm>
              <a:off x="2862778" y="3346896"/>
              <a:ext cx="297180" cy="0"/>
            </a:xfrm>
            <a:prstGeom prst="line">
              <a:avLst/>
            </a:prstGeom>
            <a:ln w="2857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409A79DB-A79E-F61A-F65D-3E69D906DF53}"/>
                </a:ext>
              </a:extLst>
            </p:cNvPr>
            <p:cNvSpPr txBox="1"/>
            <p:nvPr/>
          </p:nvSpPr>
          <p:spPr>
            <a:xfrm>
              <a:off x="6063718" y="4753362"/>
              <a:ext cx="4021543" cy="646331"/>
            </a:xfrm>
            <a:prstGeom prst="rect">
              <a:avLst/>
            </a:prstGeom>
            <a:noFill/>
          </p:spPr>
          <p:txBody>
            <a:bodyPr wrap="square" rtlCol="0">
              <a:spAutoFit/>
            </a:bodyPr>
            <a:lstStyle/>
            <a:p>
              <a:r>
                <a:rPr lang="en-US">
                  <a:solidFill>
                    <a:schemeClr val="tx2"/>
                  </a:solidFill>
                </a:rPr>
                <a:t>Number needed to treat=21</a:t>
              </a:r>
              <a:endParaRPr lang="it-IT">
                <a:solidFill>
                  <a:schemeClr val="tx2"/>
                </a:solidFill>
              </a:endParaRPr>
            </a:p>
            <a:p>
              <a:r>
                <a:rPr lang="it-IT">
                  <a:solidFill>
                    <a:schemeClr val="tx2"/>
                  </a:solidFill>
                </a:rPr>
                <a:t>HR, 0.80 (95% CI, 0.73-0.87); </a:t>
              </a:r>
              <a:r>
                <a:rPr lang="it-IT" i="1">
                  <a:solidFill>
                    <a:schemeClr val="tx2"/>
                  </a:solidFill>
                </a:rPr>
                <a:t>P</a:t>
              </a:r>
              <a:r>
                <a:rPr lang="it-IT">
                  <a:solidFill>
                    <a:schemeClr val="tx2"/>
                  </a:solidFill>
                </a:rPr>
                <a:t>&lt;0.001</a:t>
              </a:r>
            </a:p>
          </p:txBody>
        </p:sp>
        <p:sp>
          <p:nvSpPr>
            <p:cNvPr id="89" name="TextBox 88">
              <a:extLst>
                <a:ext uri="{FF2B5EF4-FFF2-40B4-BE49-F238E27FC236}">
                  <a16:creationId xmlns:a16="http://schemas.microsoft.com/office/drawing/2014/main" id="{0F365595-B798-147D-EA30-36B219E12D20}"/>
                </a:ext>
              </a:extLst>
            </p:cNvPr>
            <p:cNvSpPr txBox="1"/>
            <p:nvPr/>
          </p:nvSpPr>
          <p:spPr>
            <a:xfrm>
              <a:off x="9625734" y="3810682"/>
              <a:ext cx="2682488" cy="400110"/>
            </a:xfrm>
            <a:prstGeom prst="rect">
              <a:avLst/>
            </a:prstGeom>
            <a:noFill/>
          </p:spPr>
          <p:txBody>
            <a:bodyPr wrap="square" rtlCol="0">
              <a:spAutoFit/>
            </a:bodyPr>
            <a:lstStyle/>
            <a:p>
              <a:r>
                <a:rPr lang="en-US" sz="2000" b="1">
                  <a:solidFill>
                    <a:schemeClr val="tx2"/>
                  </a:solidFill>
                  <a:ea typeface="MS PGothic" panose="020B0600070205080204" pitchFamily="34" charset="-128"/>
                  <a:cs typeface="Arial" panose="020B0604020202020204" pitchFamily="34" charset="0"/>
                </a:rPr>
                <a:t>1,117 events (26.5%)</a:t>
              </a:r>
            </a:p>
          </p:txBody>
        </p:sp>
        <p:sp>
          <p:nvSpPr>
            <p:cNvPr id="91" name="TextBox 90">
              <a:extLst>
                <a:ext uri="{FF2B5EF4-FFF2-40B4-BE49-F238E27FC236}">
                  <a16:creationId xmlns:a16="http://schemas.microsoft.com/office/drawing/2014/main" id="{0C2A95A6-4736-4CA5-7A2B-6313652EAEC0}"/>
                </a:ext>
              </a:extLst>
            </p:cNvPr>
            <p:cNvSpPr txBox="1"/>
            <p:nvPr/>
          </p:nvSpPr>
          <p:spPr>
            <a:xfrm>
              <a:off x="9625734" y="4133343"/>
              <a:ext cx="2682488" cy="400110"/>
            </a:xfrm>
            <a:prstGeom prst="rect">
              <a:avLst/>
            </a:prstGeom>
            <a:noFill/>
          </p:spPr>
          <p:txBody>
            <a:bodyPr wrap="square" rtlCol="0">
              <a:spAutoFit/>
            </a:bodyPr>
            <a:lstStyle/>
            <a:p>
              <a:r>
                <a:rPr lang="en-US" sz="2000" b="1">
                  <a:solidFill>
                    <a:schemeClr val="tx2"/>
                  </a:solidFill>
                  <a:ea typeface="MS PGothic" panose="020B0600070205080204" pitchFamily="34" charset="-128"/>
                  <a:cs typeface="Arial" panose="020B0604020202020204" pitchFamily="34" charset="0"/>
                </a:rPr>
                <a:t>914 events (21.8%)</a:t>
              </a:r>
            </a:p>
          </p:txBody>
        </p:sp>
      </p:grpSp>
    </p:spTree>
    <p:extLst>
      <p:ext uri="{BB962C8B-B14F-4D97-AF65-F5344CB8AC3E}">
        <p14:creationId xmlns:p14="http://schemas.microsoft.com/office/powerpoint/2010/main" val="1910410449"/>
      </p:ext>
    </p:extLst>
  </p:cSld>
  <p:clrMapOvr>
    <a:masterClrMapping/>
  </p:clrMapOvr>
  <p:extLst>
    <p:ext uri="{6950BFC3-D8DA-4A85-94F7-54DA5524770B}">
      <p188:commentRel xmlns:p188="http://schemas.microsoft.com/office/powerpoint/2018/8/main" r:id="rId3"/>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Group 143">
            <a:extLst>
              <a:ext uri="{FF2B5EF4-FFF2-40B4-BE49-F238E27FC236}">
                <a16:creationId xmlns:a16="http://schemas.microsoft.com/office/drawing/2014/main" id="{AAA9A710-D59C-FC4C-9FC4-D6825473C546}"/>
              </a:ext>
            </a:extLst>
          </p:cNvPr>
          <p:cNvGrpSpPr>
            <a:grpSpLocks/>
          </p:cNvGrpSpPr>
          <p:nvPr/>
        </p:nvGrpSpPr>
        <p:grpSpPr bwMode="auto">
          <a:xfrm>
            <a:off x="1521012" y="1762362"/>
            <a:ext cx="9007019" cy="4642096"/>
            <a:chOff x="1792878" y="1382757"/>
            <a:chExt cx="8733057" cy="4550184"/>
          </a:xfrm>
        </p:grpSpPr>
        <p:grpSp>
          <p:nvGrpSpPr>
            <p:cNvPr id="64" name="Group 141">
              <a:extLst>
                <a:ext uri="{FF2B5EF4-FFF2-40B4-BE49-F238E27FC236}">
                  <a16:creationId xmlns:a16="http://schemas.microsoft.com/office/drawing/2014/main" id="{44890112-280A-294C-92BF-42A5F8659E7D}"/>
                </a:ext>
              </a:extLst>
            </p:cNvPr>
            <p:cNvGrpSpPr>
              <a:grpSpLocks/>
            </p:cNvGrpSpPr>
            <p:nvPr/>
          </p:nvGrpSpPr>
          <p:grpSpPr bwMode="auto">
            <a:xfrm>
              <a:off x="1792878" y="1382757"/>
              <a:ext cx="4513972" cy="4550184"/>
              <a:chOff x="1792878" y="1487261"/>
              <a:chExt cx="4513972" cy="4550184"/>
            </a:xfrm>
          </p:grpSpPr>
          <p:sp>
            <p:nvSpPr>
              <p:cNvPr id="189" name="Freeform 20">
                <a:extLst>
                  <a:ext uri="{FF2B5EF4-FFF2-40B4-BE49-F238E27FC236}">
                    <a16:creationId xmlns:a16="http://schemas.microsoft.com/office/drawing/2014/main" id="{296246D6-BB32-8247-BA1B-BDED68955DBA}"/>
                  </a:ext>
                </a:extLst>
              </p:cNvPr>
              <p:cNvSpPr/>
              <p:nvPr/>
            </p:nvSpPr>
            <p:spPr bwMode="auto">
              <a:xfrm>
                <a:off x="2505009" y="4131636"/>
                <a:ext cx="2571091" cy="364979"/>
              </a:xfrm>
              <a:custGeom>
                <a:avLst/>
                <a:gdLst>
                  <a:gd name="connsiteX0" fmla="*/ 0 w 2805793"/>
                  <a:gd name="connsiteY0" fmla="*/ 0 h 413983"/>
                  <a:gd name="connsiteX1" fmla="*/ 0 w 2805793"/>
                  <a:gd name="connsiteY1" fmla="*/ 0 h 413983"/>
                  <a:gd name="connsiteX2" fmla="*/ 62593 w 2805793"/>
                  <a:gd name="connsiteY2" fmla="*/ 2722 h 413983"/>
                  <a:gd name="connsiteX3" fmla="*/ 138793 w 2805793"/>
                  <a:gd name="connsiteY3" fmla="*/ 5443 h 413983"/>
                  <a:gd name="connsiteX4" fmla="*/ 149679 w 2805793"/>
                  <a:gd name="connsiteY4" fmla="*/ 8165 h 413983"/>
                  <a:gd name="connsiteX5" fmla="*/ 163286 w 2805793"/>
                  <a:gd name="connsiteY5" fmla="*/ 10886 h 413983"/>
                  <a:gd name="connsiteX6" fmla="*/ 206829 w 2805793"/>
                  <a:gd name="connsiteY6" fmla="*/ 13608 h 413983"/>
                  <a:gd name="connsiteX7" fmla="*/ 214993 w 2805793"/>
                  <a:gd name="connsiteY7" fmla="*/ 16329 h 413983"/>
                  <a:gd name="connsiteX8" fmla="*/ 239486 w 2805793"/>
                  <a:gd name="connsiteY8" fmla="*/ 21772 h 413983"/>
                  <a:gd name="connsiteX9" fmla="*/ 272143 w 2805793"/>
                  <a:gd name="connsiteY9" fmla="*/ 29936 h 413983"/>
                  <a:gd name="connsiteX10" fmla="*/ 356507 w 2805793"/>
                  <a:gd name="connsiteY10" fmla="*/ 35379 h 413983"/>
                  <a:gd name="connsiteX11" fmla="*/ 364672 w 2805793"/>
                  <a:gd name="connsiteY11" fmla="*/ 38100 h 413983"/>
                  <a:gd name="connsiteX12" fmla="*/ 397329 w 2805793"/>
                  <a:gd name="connsiteY12" fmla="*/ 43543 h 413983"/>
                  <a:gd name="connsiteX13" fmla="*/ 421822 w 2805793"/>
                  <a:gd name="connsiteY13" fmla="*/ 48986 h 413983"/>
                  <a:gd name="connsiteX14" fmla="*/ 446314 w 2805793"/>
                  <a:gd name="connsiteY14" fmla="*/ 54429 h 413983"/>
                  <a:gd name="connsiteX15" fmla="*/ 468086 w 2805793"/>
                  <a:gd name="connsiteY15" fmla="*/ 57150 h 413983"/>
                  <a:gd name="connsiteX16" fmla="*/ 495300 w 2805793"/>
                  <a:gd name="connsiteY16" fmla="*/ 65315 h 413983"/>
                  <a:gd name="connsiteX17" fmla="*/ 503464 w 2805793"/>
                  <a:gd name="connsiteY17" fmla="*/ 68036 h 413983"/>
                  <a:gd name="connsiteX18" fmla="*/ 549729 w 2805793"/>
                  <a:gd name="connsiteY18" fmla="*/ 73479 h 413983"/>
                  <a:gd name="connsiteX19" fmla="*/ 625929 w 2805793"/>
                  <a:gd name="connsiteY19" fmla="*/ 78922 h 413983"/>
                  <a:gd name="connsiteX20" fmla="*/ 634093 w 2805793"/>
                  <a:gd name="connsiteY20" fmla="*/ 81643 h 413983"/>
                  <a:gd name="connsiteX21" fmla="*/ 672193 w 2805793"/>
                  <a:gd name="connsiteY21" fmla="*/ 87086 h 413983"/>
                  <a:gd name="connsiteX22" fmla="*/ 702129 w 2805793"/>
                  <a:gd name="connsiteY22" fmla="*/ 92529 h 413983"/>
                  <a:gd name="connsiteX23" fmla="*/ 715736 w 2805793"/>
                  <a:gd name="connsiteY23" fmla="*/ 95250 h 413983"/>
                  <a:gd name="connsiteX24" fmla="*/ 759279 w 2805793"/>
                  <a:gd name="connsiteY24" fmla="*/ 100693 h 413983"/>
                  <a:gd name="connsiteX25" fmla="*/ 813707 w 2805793"/>
                  <a:gd name="connsiteY25" fmla="*/ 103415 h 413983"/>
                  <a:gd name="connsiteX26" fmla="*/ 846364 w 2805793"/>
                  <a:gd name="connsiteY26" fmla="*/ 106136 h 413983"/>
                  <a:gd name="connsiteX27" fmla="*/ 857250 w 2805793"/>
                  <a:gd name="connsiteY27" fmla="*/ 108858 h 413983"/>
                  <a:gd name="connsiteX28" fmla="*/ 933450 w 2805793"/>
                  <a:gd name="connsiteY28" fmla="*/ 114300 h 413983"/>
                  <a:gd name="connsiteX29" fmla="*/ 952500 w 2805793"/>
                  <a:gd name="connsiteY29" fmla="*/ 117022 h 413983"/>
                  <a:gd name="connsiteX30" fmla="*/ 971550 w 2805793"/>
                  <a:gd name="connsiteY30" fmla="*/ 122465 h 413983"/>
                  <a:gd name="connsiteX31" fmla="*/ 1061357 w 2805793"/>
                  <a:gd name="connsiteY31" fmla="*/ 127908 h 413983"/>
                  <a:gd name="connsiteX32" fmla="*/ 1080407 w 2805793"/>
                  <a:gd name="connsiteY32" fmla="*/ 133350 h 413983"/>
                  <a:gd name="connsiteX33" fmla="*/ 1091293 w 2805793"/>
                  <a:gd name="connsiteY33" fmla="*/ 136072 h 413983"/>
                  <a:gd name="connsiteX34" fmla="*/ 1107622 w 2805793"/>
                  <a:gd name="connsiteY34" fmla="*/ 141515 h 413983"/>
                  <a:gd name="connsiteX35" fmla="*/ 1164772 w 2805793"/>
                  <a:gd name="connsiteY35" fmla="*/ 144236 h 413983"/>
                  <a:gd name="connsiteX36" fmla="*/ 1200150 w 2805793"/>
                  <a:gd name="connsiteY36" fmla="*/ 149679 h 413983"/>
                  <a:gd name="connsiteX37" fmla="*/ 1208314 w 2805793"/>
                  <a:gd name="connsiteY37" fmla="*/ 152400 h 413983"/>
                  <a:gd name="connsiteX38" fmla="*/ 1270907 w 2805793"/>
                  <a:gd name="connsiteY38" fmla="*/ 155122 h 413983"/>
                  <a:gd name="connsiteX39" fmla="*/ 1279072 w 2805793"/>
                  <a:gd name="connsiteY39" fmla="*/ 157843 h 413983"/>
                  <a:gd name="connsiteX40" fmla="*/ 1295400 w 2805793"/>
                  <a:gd name="connsiteY40" fmla="*/ 166008 h 413983"/>
                  <a:gd name="connsiteX41" fmla="*/ 1347107 w 2805793"/>
                  <a:gd name="connsiteY41" fmla="*/ 168729 h 413983"/>
                  <a:gd name="connsiteX42" fmla="*/ 1458686 w 2805793"/>
                  <a:gd name="connsiteY42" fmla="*/ 174172 h 413983"/>
                  <a:gd name="connsiteX43" fmla="*/ 1485900 w 2805793"/>
                  <a:gd name="connsiteY43" fmla="*/ 176893 h 413983"/>
                  <a:gd name="connsiteX44" fmla="*/ 1504950 w 2805793"/>
                  <a:gd name="connsiteY44" fmla="*/ 182336 h 413983"/>
                  <a:gd name="connsiteX45" fmla="*/ 1524000 w 2805793"/>
                  <a:gd name="connsiteY45" fmla="*/ 187779 h 413983"/>
                  <a:gd name="connsiteX46" fmla="*/ 1592036 w 2805793"/>
                  <a:gd name="connsiteY46" fmla="*/ 190500 h 413983"/>
                  <a:gd name="connsiteX47" fmla="*/ 1602922 w 2805793"/>
                  <a:gd name="connsiteY47" fmla="*/ 195943 h 413983"/>
                  <a:gd name="connsiteX48" fmla="*/ 1619250 w 2805793"/>
                  <a:gd name="connsiteY48" fmla="*/ 206829 h 413983"/>
                  <a:gd name="connsiteX49" fmla="*/ 1630136 w 2805793"/>
                  <a:gd name="connsiteY49" fmla="*/ 209550 h 413983"/>
                  <a:gd name="connsiteX50" fmla="*/ 1646464 w 2805793"/>
                  <a:gd name="connsiteY50" fmla="*/ 214993 h 413983"/>
                  <a:gd name="connsiteX51" fmla="*/ 1657350 w 2805793"/>
                  <a:gd name="connsiteY51" fmla="*/ 217715 h 413983"/>
                  <a:gd name="connsiteX52" fmla="*/ 1665514 w 2805793"/>
                  <a:gd name="connsiteY52" fmla="*/ 220436 h 413983"/>
                  <a:gd name="connsiteX53" fmla="*/ 1692729 w 2805793"/>
                  <a:gd name="connsiteY53" fmla="*/ 225879 h 413983"/>
                  <a:gd name="connsiteX54" fmla="*/ 1722664 w 2805793"/>
                  <a:gd name="connsiteY54" fmla="*/ 231322 h 413983"/>
                  <a:gd name="connsiteX55" fmla="*/ 1738993 w 2805793"/>
                  <a:gd name="connsiteY55" fmla="*/ 236765 h 413983"/>
                  <a:gd name="connsiteX56" fmla="*/ 1747157 w 2805793"/>
                  <a:gd name="connsiteY56" fmla="*/ 239486 h 413983"/>
                  <a:gd name="connsiteX57" fmla="*/ 1801586 w 2805793"/>
                  <a:gd name="connsiteY57" fmla="*/ 247650 h 413983"/>
                  <a:gd name="connsiteX58" fmla="*/ 1809750 w 2805793"/>
                  <a:gd name="connsiteY58" fmla="*/ 253093 h 413983"/>
                  <a:gd name="connsiteX59" fmla="*/ 1866900 w 2805793"/>
                  <a:gd name="connsiteY59" fmla="*/ 263979 h 413983"/>
                  <a:gd name="connsiteX60" fmla="*/ 1910443 w 2805793"/>
                  <a:gd name="connsiteY60" fmla="*/ 266700 h 413983"/>
                  <a:gd name="connsiteX61" fmla="*/ 1934936 w 2805793"/>
                  <a:gd name="connsiteY61" fmla="*/ 274865 h 413983"/>
                  <a:gd name="connsiteX62" fmla="*/ 1943100 w 2805793"/>
                  <a:gd name="connsiteY62" fmla="*/ 277586 h 413983"/>
                  <a:gd name="connsiteX63" fmla="*/ 1951264 w 2805793"/>
                  <a:gd name="connsiteY63" fmla="*/ 280308 h 413983"/>
                  <a:gd name="connsiteX64" fmla="*/ 1975757 w 2805793"/>
                  <a:gd name="connsiteY64" fmla="*/ 283029 h 413983"/>
                  <a:gd name="connsiteX65" fmla="*/ 2002972 w 2805793"/>
                  <a:gd name="connsiteY65" fmla="*/ 285750 h 413983"/>
                  <a:gd name="connsiteX66" fmla="*/ 2022022 w 2805793"/>
                  <a:gd name="connsiteY66" fmla="*/ 288472 h 413983"/>
                  <a:gd name="connsiteX67" fmla="*/ 2095500 w 2805793"/>
                  <a:gd name="connsiteY67" fmla="*/ 293915 h 413983"/>
                  <a:gd name="connsiteX68" fmla="*/ 2106386 w 2805793"/>
                  <a:gd name="connsiteY68" fmla="*/ 296636 h 413983"/>
                  <a:gd name="connsiteX69" fmla="*/ 2125436 w 2805793"/>
                  <a:gd name="connsiteY69" fmla="*/ 299358 h 413983"/>
                  <a:gd name="connsiteX70" fmla="*/ 2141764 w 2805793"/>
                  <a:gd name="connsiteY70" fmla="*/ 304800 h 413983"/>
                  <a:gd name="connsiteX71" fmla="*/ 2149929 w 2805793"/>
                  <a:gd name="connsiteY71" fmla="*/ 307522 h 413983"/>
                  <a:gd name="connsiteX72" fmla="*/ 2168979 w 2805793"/>
                  <a:gd name="connsiteY72" fmla="*/ 310243 h 413983"/>
                  <a:gd name="connsiteX73" fmla="*/ 2185307 w 2805793"/>
                  <a:gd name="connsiteY73" fmla="*/ 315686 h 413983"/>
                  <a:gd name="connsiteX74" fmla="*/ 2201636 w 2805793"/>
                  <a:gd name="connsiteY74" fmla="*/ 323850 h 413983"/>
                  <a:gd name="connsiteX75" fmla="*/ 2223407 w 2805793"/>
                  <a:gd name="connsiteY75" fmla="*/ 326572 h 413983"/>
                  <a:gd name="connsiteX76" fmla="*/ 2234293 w 2805793"/>
                  <a:gd name="connsiteY76" fmla="*/ 329293 h 413983"/>
                  <a:gd name="connsiteX77" fmla="*/ 2272393 w 2805793"/>
                  <a:gd name="connsiteY77" fmla="*/ 334736 h 413983"/>
                  <a:gd name="connsiteX78" fmla="*/ 2288722 w 2805793"/>
                  <a:gd name="connsiteY78" fmla="*/ 337458 h 413983"/>
                  <a:gd name="connsiteX79" fmla="*/ 2370364 w 2805793"/>
                  <a:gd name="connsiteY79" fmla="*/ 340179 h 413983"/>
                  <a:gd name="connsiteX80" fmla="*/ 2411186 w 2805793"/>
                  <a:gd name="connsiteY80" fmla="*/ 342900 h 413983"/>
                  <a:gd name="connsiteX81" fmla="*/ 2441122 w 2805793"/>
                  <a:gd name="connsiteY81" fmla="*/ 351065 h 413983"/>
                  <a:gd name="connsiteX82" fmla="*/ 2449286 w 2805793"/>
                  <a:gd name="connsiteY82" fmla="*/ 356508 h 413983"/>
                  <a:gd name="connsiteX83" fmla="*/ 2473779 w 2805793"/>
                  <a:gd name="connsiteY83" fmla="*/ 361950 h 413983"/>
                  <a:gd name="connsiteX84" fmla="*/ 2528207 w 2805793"/>
                  <a:gd name="connsiteY84" fmla="*/ 364672 h 413983"/>
                  <a:gd name="connsiteX85" fmla="*/ 2549979 w 2805793"/>
                  <a:gd name="connsiteY85" fmla="*/ 370115 h 413983"/>
                  <a:gd name="connsiteX86" fmla="*/ 2558143 w 2805793"/>
                  <a:gd name="connsiteY86" fmla="*/ 375558 h 413983"/>
                  <a:gd name="connsiteX87" fmla="*/ 2563586 w 2805793"/>
                  <a:gd name="connsiteY87" fmla="*/ 383722 h 413983"/>
                  <a:gd name="connsiteX88" fmla="*/ 2590800 w 2805793"/>
                  <a:gd name="connsiteY88" fmla="*/ 391886 h 413983"/>
                  <a:gd name="connsiteX89" fmla="*/ 2598964 w 2805793"/>
                  <a:gd name="connsiteY89" fmla="*/ 394608 h 413983"/>
                  <a:gd name="connsiteX90" fmla="*/ 2607129 w 2805793"/>
                  <a:gd name="connsiteY90" fmla="*/ 400050 h 413983"/>
                  <a:gd name="connsiteX91" fmla="*/ 2623457 w 2805793"/>
                  <a:gd name="connsiteY91" fmla="*/ 405493 h 413983"/>
                  <a:gd name="connsiteX92" fmla="*/ 2677886 w 2805793"/>
                  <a:gd name="connsiteY92" fmla="*/ 410936 h 413983"/>
                  <a:gd name="connsiteX93" fmla="*/ 2702379 w 2805793"/>
                  <a:gd name="connsiteY93" fmla="*/ 413658 h 413983"/>
                  <a:gd name="connsiteX94" fmla="*/ 2805793 w 2805793"/>
                  <a:gd name="connsiteY94" fmla="*/ 413658 h 413983"/>
                  <a:gd name="connsiteX95" fmla="*/ 2805793 w 2805793"/>
                  <a:gd name="connsiteY95" fmla="*/ 413658 h 413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805793" h="413983">
                    <a:moveTo>
                      <a:pt x="0" y="0"/>
                    </a:moveTo>
                    <a:lnTo>
                      <a:pt x="0" y="0"/>
                    </a:lnTo>
                    <a:lnTo>
                      <a:pt x="62593" y="2722"/>
                    </a:lnTo>
                    <a:cubicBezTo>
                      <a:pt x="87990" y="3718"/>
                      <a:pt x="113426" y="3858"/>
                      <a:pt x="138793" y="5443"/>
                    </a:cubicBezTo>
                    <a:cubicBezTo>
                      <a:pt x="142526" y="5676"/>
                      <a:pt x="146028" y="7354"/>
                      <a:pt x="149679" y="8165"/>
                    </a:cubicBezTo>
                    <a:cubicBezTo>
                      <a:pt x="154194" y="9168"/>
                      <a:pt x="158681" y="10447"/>
                      <a:pt x="163286" y="10886"/>
                    </a:cubicBezTo>
                    <a:cubicBezTo>
                      <a:pt x="177763" y="12265"/>
                      <a:pt x="192315" y="12701"/>
                      <a:pt x="206829" y="13608"/>
                    </a:cubicBezTo>
                    <a:cubicBezTo>
                      <a:pt x="209550" y="14515"/>
                      <a:pt x="212210" y="15633"/>
                      <a:pt x="214993" y="16329"/>
                    </a:cubicBezTo>
                    <a:cubicBezTo>
                      <a:pt x="230538" y="20215"/>
                      <a:pt x="225511" y="17579"/>
                      <a:pt x="239486" y="21772"/>
                    </a:cubicBezTo>
                    <a:cubicBezTo>
                      <a:pt x="257535" y="27187"/>
                      <a:pt x="253535" y="27977"/>
                      <a:pt x="272143" y="29936"/>
                    </a:cubicBezTo>
                    <a:cubicBezTo>
                      <a:pt x="294380" y="32277"/>
                      <a:pt x="336427" y="34264"/>
                      <a:pt x="356507" y="35379"/>
                    </a:cubicBezTo>
                    <a:cubicBezTo>
                      <a:pt x="359229" y="36286"/>
                      <a:pt x="361889" y="37404"/>
                      <a:pt x="364672" y="38100"/>
                    </a:cubicBezTo>
                    <a:cubicBezTo>
                      <a:pt x="375294" y="40755"/>
                      <a:pt x="386562" y="42005"/>
                      <a:pt x="397329" y="43543"/>
                    </a:cubicBezTo>
                    <a:cubicBezTo>
                      <a:pt x="413219" y="48841"/>
                      <a:pt x="397871" y="44196"/>
                      <a:pt x="421822" y="48986"/>
                    </a:cubicBezTo>
                    <a:cubicBezTo>
                      <a:pt x="439899" y="52602"/>
                      <a:pt x="425694" y="51257"/>
                      <a:pt x="446314" y="54429"/>
                    </a:cubicBezTo>
                    <a:cubicBezTo>
                      <a:pt x="453543" y="55541"/>
                      <a:pt x="460829" y="56243"/>
                      <a:pt x="468086" y="57150"/>
                    </a:cubicBezTo>
                    <a:cubicBezTo>
                      <a:pt x="484541" y="61264"/>
                      <a:pt x="475419" y="58688"/>
                      <a:pt x="495300" y="65315"/>
                    </a:cubicBezTo>
                    <a:cubicBezTo>
                      <a:pt x="498021" y="66222"/>
                      <a:pt x="500635" y="67564"/>
                      <a:pt x="503464" y="68036"/>
                    </a:cubicBezTo>
                    <a:cubicBezTo>
                      <a:pt x="530858" y="72603"/>
                      <a:pt x="512151" y="69901"/>
                      <a:pt x="549729" y="73479"/>
                    </a:cubicBezTo>
                    <a:cubicBezTo>
                      <a:pt x="598438" y="78117"/>
                      <a:pt x="558473" y="75174"/>
                      <a:pt x="625929" y="78922"/>
                    </a:cubicBezTo>
                    <a:cubicBezTo>
                      <a:pt x="628650" y="79829"/>
                      <a:pt x="631264" y="81171"/>
                      <a:pt x="634093" y="81643"/>
                    </a:cubicBezTo>
                    <a:cubicBezTo>
                      <a:pt x="676852" y="88770"/>
                      <a:pt x="642834" y="80562"/>
                      <a:pt x="672193" y="87086"/>
                    </a:cubicBezTo>
                    <a:cubicBezTo>
                      <a:pt x="703547" y="94054"/>
                      <a:pt x="654947" y="84667"/>
                      <a:pt x="702129" y="92529"/>
                    </a:cubicBezTo>
                    <a:cubicBezTo>
                      <a:pt x="706692" y="93289"/>
                      <a:pt x="711173" y="94490"/>
                      <a:pt x="715736" y="95250"/>
                    </a:cubicBezTo>
                    <a:cubicBezTo>
                      <a:pt x="725908" y="96945"/>
                      <a:pt x="750194" y="100066"/>
                      <a:pt x="759279" y="100693"/>
                    </a:cubicBezTo>
                    <a:cubicBezTo>
                      <a:pt x="777401" y="101943"/>
                      <a:pt x="795577" y="102282"/>
                      <a:pt x="813707" y="103415"/>
                    </a:cubicBezTo>
                    <a:cubicBezTo>
                      <a:pt x="824609" y="104096"/>
                      <a:pt x="835478" y="105229"/>
                      <a:pt x="846364" y="106136"/>
                    </a:cubicBezTo>
                    <a:cubicBezTo>
                      <a:pt x="849993" y="107043"/>
                      <a:pt x="853547" y="108329"/>
                      <a:pt x="857250" y="108858"/>
                    </a:cubicBezTo>
                    <a:cubicBezTo>
                      <a:pt x="879383" y="112020"/>
                      <a:pt x="913668" y="113201"/>
                      <a:pt x="933450" y="114300"/>
                    </a:cubicBezTo>
                    <a:cubicBezTo>
                      <a:pt x="939800" y="115207"/>
                      <a:pt x="946210" y="115764"/>
                      <a:pt x="952500" y="117022"/>
                    </a:cubicBezTo>
                    <a:cubicBezTo>
                      <a:pt x="966316" y="119785"/>
                      <a:pt x="955139" y="120534"/>
                      <a:pt x="971550" y="122465"/>
                    </a:cubicBezTo>
                    <a:cubicBezTo>
                      <a:pt x="992823" y="124968"/>
                      <a:pt x="1044597" y="127070"/>
                      <a:pt x="1061357" y="127908"/>
                    </a:cubicBezTo>
                    <a:cubicBezTo>
                      <a:pt x="1095338" y="136402"/>
                      <a:pt x="1053117" y="125553"/>
                      <a:pt x="1080407" y="133350"/>
                    </a:cubicBezTo>
                    <a:cubicBezTo>
                      <a:pt x="1084003" y="134378"/>
                      <a:pt x="1087710" y="134997"/>
                      <a:pt x="1091293" y="136072"/>
                    </a:cubicBezTo>
                    <a:cubicBezTo>
                      <a:pt x="1096788" y="137721"/>
                      <a:pt x="1101891" y="141242"/>
                      <a:pt x="1107622" y="141515"/>
                    </a:cubicBezTo>
                    <a:lnTo>
                      <a:pt x="1164772" y="144236"/>
                    </a:lnTo>
                    <a:cubicBezTo>
                      <a:pt x="1177986" y="145888"/>
                      <a:pt x="1187686" y="146563"/>
                      <a:pt x="1200150" y="149679"/>
                    </a:cubicBezTo>
                    <a:cubicBezTo>
                      <a:pt x="1202933" y="150375"/>
                      <a:pt x="1205454" y="152180"/>
                      <a:pt x="1208314" y="152400"/>
                    </a:cubicBezTo>
                    <a:cubicBezTo>
                      <a:pt x="1229137" y="154002"/>
                      <a:pt x="1250043" y="154215"/>
                      <a:pt x="1270907" y="155122"/>
                    </a:cubicBezTo>
                    <a:cubicBezTo>
                      <a:pt x="1273629" y="156029"/>
                      <a:pt x="1276506" y="156560"/>
                      <a:pt x="1279072" y="157843"/>
                    </a:cubicBezTo>
                    <a:cubicBezTo>
                      <a:pt x="1286308" y="161461"/>
                      <a:pt x="1287041" y="165248"/>
                      <a:pt x="1295400" y="166008"/>
                    </a:cubicBezTo>
                    <a:cubicBezTo>
                      <a:pt x="1312589" y="167571"/>
                      <a:pt x="1329866" y="167927"/>
                      <a:pt x="1347107" y="168729"/>
                    </a:cubicBezTo>
                    <a:cubicBezTo>
                      <a:pt x="1389013" y="170678"/>
                      <a:pt x="1418207" y="171173"/>
                      <a:pt x="1458686" y="174172"/>
                    </a:cubicBezTo>
                    <a:cubicBezTo>
                      <a:pt x="1467778" y="174845"/>
                      <a:pt x="1476829" y="175986"/>
                      <a:pt x="1485900" y="176893"/>
                    </a:cubicBezTo>
                    <a:cubicBezTo>
                      <a:pt x="1505474" y="183419"/>
                      <a:pt x="1481030" y="175502"/>
                      <a:pt x="1504950" y="182336"/>
                    </a:cubicBezTo>
                    <a:cubicBezTo>
                      <a:pt x="1510486" y="183918"/>
                      <a:pt x="1518385" y="187392"/>
                      <a:pt x="1524000" y="187779"/>
                    </a:cubicBezTo>
                    <a:cubicBezTo>
                      <a:pt x="1546643" y="189340"/>
                      <a:pt x="1569357" y="189593"/>
                      <a:pt x="1592036" y="190500"/>
                    </a:cubicBezTo>
                    <a:cubicBezTo>
                      <a:pt x="1595665" y="192314"/>
                      <a:pt x="1599443" y="193856"/>
                      <a:pt x="1602922" y="195943"/>
                    </a:cubicBezTo>
                    <a:cubicBezTo>
                      <a:pt x="1608531" y="199309"/>
                      <a:pt x="1612904" y="205243"/>
                      <a:pt x="1619250" y="206829"/>
                    </a:cubicBezTo>
                    <a:cubicBezTo>
                      <a:pt x="1622879" y="207736"/>
                      <a:pt x="1626553" y="208475"/>
                      <a:pt x="1630136" y="209550"/>
                    </a:cubicBezTo>
                    <a:cubicBezTo>
                      <a:pt x="1635631" y="211199"/>
                      <a:pt x="1640898" y="213601"/>
                      <a:pt x="1646464" y="214993"/>
                    </a:cubicBezTo>
                    <a:cubicBezTo>
                      <a:pt x="1650093" y="215900"/>
                      <a:pt x="1653754" y="216687"/>
                      <a:pt x="1657350" y="217715"/>
                    </a:cubicBezTo>
                    <a:cubicBezTo>
                      <a:pt x="1660108" y="218503"/>
                      <a:pt x="1662719" y="219791"/>
                      <a:pt x="1665514" y="220436"/>
                    </a:cubicBezTo>
                    <a:cubicBezTo>
                      <a:pt x="1674528" y="222516"/>
                      <a:pt x="1683754" y="223635"/>
                      <a:pt x="1692729" y="225879"/>
                    </a:cubicBezTo>
                    <a:cubicBezTo>
                      <a:pt x="1709837" y="230156"/>
                      <a:pt x="1699912" y="228071"/>
                      <a:pt x="1722664" y="231322"/>
                    </a:cubicBezTo>
                    <a:lnTo>
                      <a:pt x="1738993" y="236765"/>
                    </a:lnTo>
                    <a:cubicBezTo>
                      <a:pt x="1741714" y="237672"/>
                      <a:pt x="1744311" y="239130"/>
                      <a:pt x="1747157" y="239486"/>
                    </a:cubicBezTo>
                    <a:cubicBezTo>
                      <a:pt x="1794411" y="245393"/>
                      <a:pt x="1776509" y="241382"/>
                      <a:pt x="1801586" y="247650"/>
                    </a:cubicBezTo>
                    <a:cubicBezTo>
                      <a:pt x="1804307" y="249464"/>
                      <a:pt x="1806761" y="251765"/>
                      <a:pt x="1809750" y="253093"/>
                    </a:cubicBezTo>
                    <a:cubicBezTo>
                      <a:pt x="1827603" y="261028"/>
                      <a:pt x="1847796" y="262510"/>
                      <a:pt x="1866900" y="263979"/>
                    </a:cubicBezTo>
                    <a:cubicBezTo>
                      <a:pt x="1881400" y="265094"/>
                      <a:pt x="1895929" y="265793"/>
                      <a:pt x="1910443" y="266700"/>
                    </a:cubicBezTo>
                    <a:lnTo>
                      <a:pt x="1934936" y="274865"/>
                    </a:lnTo>
                    <a:lnTo>
                      <a:pt x="1943100" y="277586"/>
                    </a:lnTo>
                    <a:cubicBezTo>
                      <a:pt x="1945821" y="278493"/>
                      <a:pt x="1948413" y="279991"/>
                      <a:pt x="1951264" y="280308"/>
                    </a:cubicBezTo>
                    <a:lnTo>
                      <a:pt x="1975757" y="283029"/>
                    </a:lnTo>
                    <a:lnTo>
                      <a:pt x="2002972" y="285750"/>
                    </a:lnTo>
                    <a:cubicBezTo>
                      <a:pt x="2009343" y="286499"/>
                      <a:pt x="2015672" y="287565"/>
                      <a:pt x="2022022" y="288472"/>
                    </a:cubicBezTo>
                    <a:cubicBezTo>
                      <a:pt x="2051878" y="298423"/>
                      <a:pt x="2019573" y="288491"/>
                      <a:pt x="2095500" y="293915"/>
                    </a:cubicBezTo>
                    <a:cubicBezTo>
                      <a:pt x="2099231" y="294181"/>
                      <a:pt x="2102706" y="295967"/>
                      <a:pt x="2106386" y="296636"/>
                    </a:cubicBezTo>
                    <a:cubicBezTo>
                      <a:pt x="2112697" y="297783"/>
                      <a:pt x="2119086" y="298451"/>
                      <a:pt x="2125436" y="299358"/>
                    </a:cubicBezTo>
                    <a:lnTo>
                      <a:pt x="2141764" y="304800"/>
                    </a:lnTo>
                    <a:cubicBezTo>
                      <a:pt x="2144486" y="305707"/>
                      <a:pt x="2147089" y="307116"/>
                      <a:pt x="2149929" y="307522"/>
                    </a:cubicBezTo>
                    <a:lnTo>
                      <a:pt x="2168979" y="310243"/>
                    </a:lnTo>
                    <a:cubicBezTo>
                      <a:pt x="2174422" y="312057"/>
                      <a:pt x="2180533" y="312504"/>
                      <a:pt x="2185307" y="315686"/>
                    </a:cubicBezTo>
                    <a:cubicBezTo>
                      <a:pt x="2191845" y="320044"/>
                      <a:pt x="2193889" y="322441"/>
                      <a:pt x="2201636" y="323850"/>
                    </a:cubicBezTo>
                    <a:cubicBezTo>
                      <a:pt x="2208832" y="325158"/>
                      <a:pt x="2216193" y="325370"/>
                      <a:pt x="2223407" y="326572"/>
                    </a:cubicBezTo>
                    <a:cubicBezTo>
                      <a:pt x="2227096" y="327187"/>
                      <a:pt x="2230625" y="328559"/>
                      <a:pt x="2234293" y="329293"/>
                    </a:cubicBezTo>
                    <a:cubicBezTo>
                      <a:pt x="2250547" y="332544"/>
                      <a:pt x="2254807" y="332224"/>
                      <a:pt x="2272393" y="334736"/>
                    </a:cubicBezTo>
                    <a:cubicBezTo>
                      <a:pt x="2277856" y="335516"/>
                      <a:pt x="2283212" y="337152"/>
                      <a:pt x="2288722" y="337458"/>
                    </a:cubicBezTo>
                    <a:cubicBezTo>
                      <a:pt x="2315909" y="338968"/>
                      <a:pt x="2343162" y="338970"/>
                      <a:pt x="2370364" y="340179"/>
                    </a:cubicBezTo>
                    <a:cubicBezTo>
                      <a:pt x="2383988" y="340784"/>
                      <a:pt x="2397579" y="341993"/>
                      <a:pt x="2411186" y="342900"/>
                    </a:cubicBezTo>
                    <a:cubicBezTo>
                      <a:pt x="2418487" y="344361"/>
                      <a:pt x="2435205" y="347120"/>
                      <a:pt x="2441122" y="351065"/>
                    </a:cubicBezTo>
                    <a:cubicBezTo>
                      <a:pt x="2443843" y="352879"/>
                      <a:pt x="2446280" y="355220"/>
                      <a:pt x="2449286" y="356508"/>
                    </a:cubicBezTo>
                    <a:cubicBezTo>
                      <a:pt x="2451974" y="357660"/>
                      <a:pt x="2472192" y="361823"/>
                      <a:pt x="2473779" y="361950"/>
                    </a:cubicBezTo>
                    <a:cubicBezTo>
                      <a:pt x="2491886" y="363399"/>
                      <a:pt x="2510064" y="363765"/>
                      <a:pt x="2528207" y="364672"/>
                    </a:cubicBezTo>
                    <a:cubicBezTo>
                      <a:pt x="2533386" y="365708"/>
                      <a:pt x="2544398" y="367324"/>
                      <a:pt x="2549979" y="370115"/>
                    </a:cubicBezTo>
                    <a:cubicBezTo>
                      <a:pt x="2552904" y="371578"/>
                      <a:pt x="2555422" y="373744"/>
                      <a:pt x="2558143" y="375558"/>
                    </a:cubicBezTo>
                    <a:cubicBezTo>
                      <a:pt x="2559957" y="378279"/>
                      <a:pt x="2560812" y="381989"/>
                      <a:pt x="2563586" y="383722"/>
                    </a:cubicBezTo>
                    <a:cubicBezTo>
                      <a:pt x="2569037" y="387129"/>
                      <a:pt x="2583753" y="389872"/>
                      <a:pt x="2590800" y="391886"/>
                    </a:cubicBezTo>
                    <a:cubicBezTo>
                      <a:pt x="2593558" y="392674"/>
                      <a:pt x="2596398" y="393325"/>
                      <a:pt x="2598964" y="394608"/>
                    </a:cubicBezTo>
                    <a:cubicBezTo>
                      <a:pt x="2601890" y="396071"/>
                      <a:pt x="2604140" y="398722"/>
                      <a:pt x="2607129" y="400050"/>
                    </a:cubicBezTo>
                    <a:cubicBezTo>
                      <a:pt x="2612372" y="402380"/>
                      <a:pt x="2618014" y="403679"/>
                      <a:pt x="2623457" y="405493"/>
                    </a:cubicBezTo>
                    <a:cubicBezTo>
                      <a:pt x="2646923" y="413316"/>
                      <a:pt x="2625282" y="406889"/>
                      <a:pt x="2677886" y="410936"/>
                    </a:cubicBezTo>
                    <a:cubicBezTo>
                      <a:pt x="2686076" y="411566"/>
                      <a:pt x="2694166" y="413483"/>
                      <a:pt x="2702379" y="413658"/>
                    </a:cubicBezTo>
                    <a:cubicBezTo>
                      <a:pt x="2736843" y="414391"/>
                      <a:pt x="2771322" y="413658"/>
                      <a:pt x="2805793" y="413658"/>
                    </a:cubicBezTo>
                    <a:lnTo>
                      <a:pt x="2805793" y="413658"/>
                    </a:lnTo>
                  </a:path>
                </a:pathLst>
              </a:custGeom>
              <a:noFill/>
              <a:ln w="31750" cmpd="sng">
                <a:solidFill>
                  <a:schemeClr val="accent6"/>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sz="1200">
                  <a:solidFill>
                    <a:schemeClr val="tx2"/>
                  </a:solidFill>
                </a:endParaRPr>
              </a:p>
            </p:txBody>
          </p:sp>
          <p:sp>
            <p:nvSpPr>
              <p:cNvPr id="190" name="Freeform 14">
                <a:extLst>
                  <a:ext uri="{FF2B5EF4-FFF2-40B4-BE49-F238E27FC236}">
                    <a16:creationId xmlns:a16="http://schemas.microsoft.com/office/drawing/2014/main" id="{8FB42B85-233A-CC4B-956E-89E602364C55}"/>
                  </a:ext>
                </a:extLst>
              </p:cNvPr>
              <p:cNvSpPr/>
              <p:nvPr/>
            </p:nvSpPr>
            <p:spPr bwMode="auto">
              <a:xfrm>
                <a:off x="2505173" y="1779933"/>
                <a:ext cx="2613502" cy="196262"/>
              </a:xfrm>
              <a:custGeom>
                <a:avLst/>
                <a:gdLst>
                  <a:gd name="connsiteX0" fmla="*/ 2852057 w 2852057"/>
                  <a:gd name="connsiteY0" fmla="*/ 223157 h 223157"/>
                  <a:gd name="connsiteX1" fmla="*/ 1518557 w 2852057"/>
                  <a:gd name="connsiteY1" fmla="*/ 223157 h 223157"/>
                  <a:gd name="connsiteX2" fmla="*/ 1475014 w 2852057"/>
                  <a:gd name="connsiteY2" fmla="*/ 174171 h 223157"/>
                  <a:gd name="connsiteX3" fmla="*/ 1417864 w 2852057"/>
                  <a:gd name="connsiteY3" fmla="*/ 174171 h 223157"/>
                  <a:gd name="connsiteX4" fmla="*/ 1398814 w 2852057"/>
                  <a:gd name="connsiteY4" fmla="*/ 155121 h 223157"/>
                  <a:gd name="connsiteX5" fmla="*/ 1257300 w 2852057"/>
                  <a:gd name="connsiteY5" fmla="*/ 155121 h 223157"/>
                  <a:gd name="connsiteX6" fmla="*/ 1243692 w 2852057"/>
                  <a:gd name="connsiteY6" fmla="*/ 133350 h 223157"/>
                  <a:gd name="connsiteX7" fmla="*/ 1137557 w 2852057"/>
                  <a:gd name="connsiteY7" fmla="*/ 133350 h 223157"/>
                  <a:gd name="connsiteX8" fmla="*/ 1126671 w 2852057"/>
                  <a:gd name="connsiteY8" fmla="*/ 125185 h 223157"/>
                  <a:gd name="connsiteX9" fmla="*/ 1006928 w 2852057"/>
                  <a:gd name="connsiteY9" fmla="*/ 125185 h 223157"/>
                  <a:gd name="connsiteX10" fmla="*/ 987878 w 2852057"/>
                  <a:gd name="connsiteY10" fmla="*/ 117021 h 223157"/>
                  <a:gd name="connsiteX11" fmla="*/ 821871 w 2852057"/>
                  <a:gd name="connsiteY11" fmla="*/ 117021 h 223157"/>
                  <a:gd name="connsiteX12" fmla="*/ 805542 w 2852057"/>
                  <a:gd name="connsiteY12" fmla="*/ 106135 h 223157"/>
                  <a:gd name="connsiteX13" fmla="*/ 740228 w 2852057"/>
                  <a:gd name="connsiteY13" fmla="*/ 106135 h 223157"/>
                  <a:gd name="connsiteX14" fmla="*/ 729342 w 2852057"/>
                  <a:gd name="connsiteY14" fmla="*/ 87085 h 223157"/>
                  <a:gd name="connsiteX15" fmla="*/ 680357 w 2852057"/>
                  <a:gd name="connsiteY15" fmla="*/ 87085 h 223157"/>
                  <a:gd name="connsiteX16" fmla="*/ 666750 w 2852057"/>
                  <a:gd name="connsiteY16" fmla="*/ 81643 h 223157"/>
                  <a:gd name="connsiteX17" fmla="*/ 612321 w 2852057"/>
                  <a:gd name="connsiteY17" fmla="*/ 81643 h 223157"/>
                  <a:gd name="connsiteX18" fmla="*/ 598714 w 2852057"/>
                  <a:gd name="connsiteY18" fmla="*/ 57150 h 223157"/>
                  <a:gd name="connsiteX19" fmla="*/ 484414 w 2852057"/>
                  <a:gd name="connsiteY19" fmla="*/ 57150 h 223157"/>
                  <a:gd name="connsiteX20" fmla="*/ 465364 w 2852057"/>
                  <a:gd name="connsiteY20" fmla="*/ 40821 h 223157"/>
                  <a:gd name="connsiteX21" fmla="*/ 312964 w 2852057"/>
                  <a:gd name="connsiteY21" fmla="*/ 40821 h 223157"/>
                  <a:gd name="connsiteX22" fmla="*/ 299357 w 2852057"/>
                  <a:gd name="connsiteY22" fmla="*/ 27214 h 223157"/>
                  <a:gd name="connsiteX23" fmla="*/ 204107 w 2852057"/>
                  <a:gd name="connsiteY23" fmla="*/ 27214 h 223157"/>
                  <a:gd name="connsiteX24" fmla="*/ 190500 w 2852057"/>
                  <a:gd name="connsiteY24" fmla="*/ 10885 h 223157"/>
                  <a:gd name="connsiteX25" fmla="*/ 65314 w 2852057"/>
                  <a:gd name="connsiteY25" fmla="*/ 10885 h 223157"/>
                  <a:gd name="connsiteX26" fmla="*/ 57150 w 2852057"/>
                  <a:gd name="connsiteY26" fmla="*/ 0 h 223157"/>
                  <a:gd name="connsiteX27" fmla="*/ 0 w 2852057"/>
                  <a:gd name="connsiteY27" fmla="*/ 0 h 223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852057" h="223157">
                    <a:moveTo>
                      <a:pt x="2852057" y="223157"/>
                    </a:moveTo>
                    <a:lnTo>
                      <a:pt x="1518557" y="223157"/>
                    </a:lnTo>
                    <a:lnTo>
                      <a:pt x="1475014" y="174171"/>
                    </a:lnTo>
                    <a:lnTo>
                      <a:pt x="1417864" y="174171"/>
                    </a:lnTo>
                    <a:lnTo>
                      <a:pt x="1398814" y="155121"/>
                    </a:lnTo>
                    <a:lnTo>
                      <a:pt x="1257300" y="155121"/>
                    </a:lnTo>
                    <a:lnTo>
                      <a:pt x="1243692" y="133350"/>
                    </a:lnTo>
                    <a:lnTo>
                      <a:pt x="1137557" y="133350"/>
                    </a:lnTo>
                    <a:lnTo>
                      <a:pt x="1126671" y="125185"/>
                    </a:lnTo>
                    <a:lnTo>
                      <a:pt x="1006928" y="125185"/>
                    </a:lnTo>
                    <a:lnTo>
                      <a:pt x="987878" y="117021"/>
                    </a:lnTo>
                    <a:lnTo>
                      <a:pt x="821871" y="117021"/>
                    </a:lnTo>
                    <a:lnTo>
                      <a:pt x="805542" y="106135"/>
                    </a:lnTo>
                    <a:lnTo>
                      <a:pt x="740228" y="106135"/>
                    </a:lnTo>
                    <a:lnTo>
                      <a:pt x="729342" y="87085"/>
                    </a:lnTo>
                    <a:lnTo>
                      <a:pt x="680357" y="87085"/>
                    </a:lnTo>
                    <a:lnTo>
                      <a:pt x="666750" y="81643"/>
                    </a:lnTo>
                    <a:lnTo>
                      <a:pt x="612321" y="81643"/>
                    </a:lnTo>
                    <a:lnTo>
                      <a:pt x="598714" y="57150"/>
                    </a:lnTo>
                    <a:lnTo>
                      <a:pt x="484414" y="57150"/>
                    </a:lnTo>
                    <a:lnTo>
                      <a:pt x="465364" y="40821"/>
                    </a:lnTo>
                    <a:lnTo>
                      <a:pt x="312964" y="40821"/>
                    </a:lnTo>
                    <a:lnTo>
                      <a:pt x="299357" y="27214"/>
                    </a:lnTo>
                    <a:lnTo>
                      <a:pt x="204107" y="27214"/>
                    </a:lnTo>
                    <a:lnTo>
                      <a:pt x="190500" y="10885"/>
                    </a:lnTo>
                    <a:lnTo>
                      <a:pt x="65314" y="10885"/>
                    </a:lnTo>
                    <a:lnTo>
                      <a:pt x="57150" y="0"/>
                    </a:lnTo>
                    <a:lnTo>
                      <a:pt x="0" y="0"/>
                    </a:lnTo>
                  </a:path>
                </a:pathLst>
              </a:custGeom>
              <a:noFill/>
              <a:ln w="31750" cmpd="sng">
                <a:solidFill>
                  <a:schemeClr val="accent6"/>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sz="1200">
                  <a:solidFill>
                    <a:schemeClr val="tx2"/>
                  </a:solidFill>
                </a:endParaRPr>
              </a:p>
            </p:txBody>
          </p:sp>
          <p:sp>
            <p:nvSpPr>
              <p:cNvPr id="191" name="Freeform 6">
                <a:extLst>
                  <a:ext uri="{FF2B5EF4-FFF2-40B4-BE49-F238E27FC236}">
                    <a16:creationId xmlns:a16="http://schemas.microsoft.com/office/drawing/2014/main" id="{E2182524-3E3F-EE43-837E-9E25EC6FFDAF}"/>
                  </a:ext>
                </a:extLst>
              </p:cNvPr>
              <p:cNvSpPr/>
              <p:nvPr/>
            </p:nvSpPr>
            <p:spPr bwMode="auto">
              <a:xfrm>
                <a:off x="2498105" y="1786819"/>
                <a:ext cx="2611734" cy="480325"/>
              </a:xfrm>
              <a:custGeom>
                <a:avLst/>
                <a:gdLst>
                  <a:gd name="connsiteX0" fmla="*/ 0 w 2849336"/>
                  <a:gd name="connsiteY0" fmla="*/ 0 h 541564"/>
                  <a:gd name="connsiteX1" fmla="*/ 100693 w 2849336"/>
                  <a:gd name="connsiteY1" fmla="*/ 62593 h 541564"/>
                  <a:gd name="connsiteX2" fmla="*/ 179615 w 2849336"/>
                  <a:gd name="connsiteY2" fmla="*/ 54429 h 541564"/>
                  <a:gd name="connsiteX3" fmla="*/ 258536 w 2849336"/>
                  <a:gd name="connsiteY3" fmla="*/ 133350 h 541564"/>
                  <a:gd name="connsiteX4" fmla="*/ 541565 w 2849336"/>
                  <a:gd name="connsiteY4" fmla="*/ 125186 h 541564"/>
                  <a:gd name="connsiteX5" fmla="*/ 634093 w 2849336"/>
                  <a:gd name="connsiteY5" fmla="*/ 168729 h 541564"/>
                  <a:gd name="connsiteX6" fmla="*/ 813707 w 2849336"/>
                  <a:gd name="connsiteY6" fmla="*/ 160564 h 541564"/>
                  <a:gd name="connsiteX7" fmla="*/ 832757 w 2849336"/>
                  <a:gd name="connsiteY7" fmla="*/ 179614 h 541564"/>
                  <a:gd name="connsiteX8" fmla="*/ 870857 w 2849336"/>
                  <a:gd name="connsiteY8" fmla="*/ 176893 h 541564"/>
                  <a:gd name="connsiteX9" fmla="*/ 873579 w 2849336"/>
                  <a:gd name="connsiteY9" fmla="*/ 209550 h 541564"/>
                  <a:gd name="connsiteX10" fmla="*/ 930729 w 2849336"/>
                  <a:gd name="connsiteY10" fmla="*/ 195943 h 541564"/>
                  <a:gd name="connsiteX11" fmla="*/ 938893 w 2849336"/>
                  <a:gd name="connsiteY11" fmla="*/ 228600 h 541564"/>
                  <a:gd name="connsiteX12" fmla="*/ 1006929 w 2849336"/>
                  <a:gd name="connsiteY12" fmla="*/ 223157 h 541564"/>
                  <a:gd name="connsiteX13" fmla="*/ 1009650 w 2849336"/>
                  <a:gd name="connsiteY13" fmla="*/ 244929 h 541564"/>
                  <a:gd name="connsiteX14" fmla="*/ 1050472 w 2849336"/>
                  <a:gd name="connsiteY14" fmla="*/ 247650 h 541564"/>
                  <a:gd name="connsiteX15" fmla="*/ 1115786 w 2849336"/>
                  <a:gd name="connsiteY15" fmla="*/ 307521 h 541564"/>
                  <a:gd name="connsiteX16" fmla="*/ 1249136 w 2849336"/>
                  <a:gd name="connsiteY16" fmla="*/ 302079 h 541564"/>
                  <a:gd name="connsiteX17" fmla="*/ 1406979 w 2849336"/>
                  <a:gd name="connsiteY17" fmla="*/ 451757 h 541564"/>
                  <a:gd name="connsiteX18" fmla="*/ 2332265 w 2849336"/>
                  <a:gd name="connsiteY18" fmla="*/ 451757 h 541564"/>
                  <a:gd name="connsiteX19" fmla="*/ 2332265 w 2849336"/>
                  <a:gd name="connsiteY19" fmla="*/ 541564 h 541564"/>
                  <a:gd name="connsiteX20" fmla="*/ 2849336 w 2849336"/>
                  <a:gd name="connsiteY20" fmla="*/ 541564 h 541564"/>
                  <a:gd name="connsiteX0" fmla="*/ 0 w 2849336"/>
                  <a:gd name="connsiteY0" fmla="*/ 0 h 541564"/>
                  <a:gd name="connsiteX1" fmla="*/ 100693 w 2849336"/>
                  <a:gd name="connsiteY1" fmla="*/ 62593 h 541564"/>
                  <a:gd name="connsiteX2" fmla="*/ 179615 w 2849336"/>
                  <a:gd name="connsiteY2" fmla="*/ 54429 h 541564"/>
                  <a:gd name="connsiteX3" fmla="*/ 258536 w 2849336"/>
                  <a:gd name="connsiteY3" fmla="*/ 133350 h 541564"/>
                  <a:gd name="connsiteX4" fmla="*/ 541565 w 2849336"/>
                  <a:gd name="connsiteY4" fmla="*/ 125186 h 541564"/>
                  <a:gd name="connsiteX5" fmla="*/ 634093 w 2849336"/>
                  <a:gd name="connsiteY5" fmla="*/ 168729 h 541564"/>
                  <a:gd name="connsiteX6" fmla="*/ 813707 w 2849336"/>
                  <a:gd name="connsiteY6" fmla="*/ 160564 h 541564"/>
                  <a:gd name="connsiteX7" fmla="*/ 832757 w 2849336"/>
                  <a:gd name="connsiteY7" fmla="*/ 179614 h 541564"/>
                  <a:gd name="connsiteX8" fmla="*/ 870857 w 2849336"/>
                  <a:gd name="connsiteY8" fmla="*/ 176893 h 541564"/>
                  <a:gd name="connsiteX9" fmla="*/ 873579 w 2849336"/>
                  <a:gd name="connsiteY9" fmla="*/ 209550 h 541564"/>
                  <a:gd name="connsiteX10" fmla="*/ 930729 w 2849336"/>
                  <a:gd name="connsiteY10" fmla="*/ 195943 h 541564"/>
                  <a:gd name="connsiteX11" fmla="*/ 930728 w 2849336"/>
                  <a:gd name="connsiteY11" fmla="*/ 223157 h 541564"/>
                  <a:gd name="connsiteX12" fmla="*/ 1006929 w 2849336"/>
                  <a:gd name="connsiteY12" fmla="*/ 223157 h 541564"/>
                  <a:gd name="connsiteX13" fmla="*/ 1009650 w 2849336"/>
                  <a:gd name="connsiteY13" fmla="*/ 244929 h 541564"/>
                  <a:gd name="connsiteX14" fmla="*/ 1050472 w 2849336"/>
                  <a:gd name="connsiteY14" fmla="*/ 247650 h 541564"/>
                  <a:gd name="connsiteX15" fmla="*/ 1115786 w 2849336"/>
                  <a:gd name="connsiteY15" fmla="*/ 307521 h 541564"/>
                  <a:gd name="connsiteX16" fmla="*/ 1249136 w 2849336"/>
                  <a:gd name="connsiteY16" fmla="*/ 302079 h 541564"/>
                  <a:gd name="connsiteX17" fmla="*/ 1406979 w 2849336"/>
                  <a:gd name="connsiteY17" fmla="*/ 451757 h 541564"/>
                  <a:gd name="connsiteX18" fmla="*/ 2332265 w 2849336"/>
                  <a:gd name="connsiteY18" fmla="*/ 451757 h 541564"/>
                  <a:gd name="connsiteX19" fmla="*/ 2332265 w 2849336"/>
                  <a:gd name="connsiteY19" fmla="*/ 541564 h 541564"/>
                  <a:gd name="connsiteX20" fmla="*/ 2849336 w 2849336"/>
                  <a:gd name="connsiteY20" fmla="*/ 541564 h 541564"/>
                  <a:gd name="connsiteX0" fmla="*/ 0 w 2849336"/>
                  <a:gd name="connsiteY0" fmla="*/ 0 h 541564"/>
                  <a:gd name="connsiteX1" fmla="*/ 100693 w 2849336"/>
                  <a:gd name="connsiteY1" fmla="*/ 62593 h 541564"/>
                  <a:gd name="connsiteX2" fmla="*/ 179615 w 2849336"/>
                  <a:gd name="connsiteY2" fmla="*/ 54429 h 541564"/>
                  <a:gd name="connsiteX3" fmla="*/ 258536 w 2849336"/>
                  <a:gd name="connsiteY3" fmla="*/ 133350 h 541564"/>
                  <a:gd name="connsiteX4" fmla="*/ 541565 w 2849336"/>
                  <a:gd name="connsiteY4" fmla="*/ 125186 h 541564"/>
                  <a:gd name="connsiteX5" fmla="*/ 634093 w 2849336"/>
                  <a:gd name="connsiteY5" fmla="*/ 168729 h 541564"/>
                  <a:gd name="connsiteX6" fmla="*/ 813707 w 2849336"/>
                  <a:gd name="connsiteY6" fmla="*/ 160564 h 541564"/>
                  <a:gd name="connsiteX7" fmla="*/ 832757 w 2849336"/>
                  <a:gd name="connsiteY7" fmla="*/ 179614 h 541564"/>
                  <a:gd name="connsiteX8" fmla="*/ 870857 w 2849336"/>
                  <a:gd name="connsiteY8" fmla="*/ 176893 h 541564"/>
                  <a:gd name="connsiteX9" fmla="*/ 873579 w 2849336"/>
                  <a:gd name="connsiteY9" fmla="*/ 204107 h 541564"/>
                  <a:gd name="connsiteX10" fmla="*/ 930729 w 2849336"/>
                  <a:gd name="connsiteY10" fmla="*/ 195943 h 541564"/>
                  <a:gd name="connsiteX11" fmla="*/ 930728 w 2849336"/>
                  <a:gd name="connsiteY11" fmla="*/ 223157 h 541564"/>
                  <a:gd name="connsiteX12" fmla="*/ 1006929 w 2849336"/>
                  <a:gd name="connsiteY12" fmla="*/ 223157 h 541564"/>
                  <a:gd name="connsiteX13" fmla="*/ 1009650 w 2849336"/>
                  <a:gd name="connsiteY13" fmla="*/ 244929 h 541564"/>
                  <a:gd name="connsiteX14" fmla="*/ 1050472 w 2849336"/>
                  <a:gd name="connsiteY14" fmla="*/ 247650 h 541564"/>
                  <a:gd name="connsiteX15" fmla="*/ 1115786 w 2849336"/>
                  <a:gd name="connsiteY15" fmla="*/ 307521 h 541564"/>
                  <a:gd name="connsiteX16" fmla="*/ 1249136 w 2849336"/>
                  <a:gd name="connsiteY16" fmla="*/ 302079 h 541564"/>
                  <a:gd name="connsiteX17" fmla="*/ 1406979 w 2849336"/>
                  <a:gd name="connsiteY17" fmla="*/ 451757 h 541564"/>
                  <a:gd name="connsiteX18" fmla="*/ 2332265 w 2849336"/>
                  <a:gd name="connsiteY18" fmla="*/ 451757 h 541564"/>
                  <a:gd name="connsiteX19" fmla="*/ 2332265 w 2849336"/>
                  <a:gd name="connsiteY19" fmla="*/ 541564 h 541564"/>
                  <a:gd name="connsiteX20" fmla="*/ 2849336 w 2849336"/>
                  <a:gd name="connsiteY20" fmla="*/ 541564 h 541564"/>
                  <a:gd name="connsiteX0" fmla="*/ 0 w 2849336"/>
                  <a:gd name="connsiteY0" fmla="*/ 0 h 541564"/>
                  <a:gd name="connsiteX1" fmla="*/ 100693 w 2849336"/>
                  <a:gd name="connsiteY1" fmla="*/ 62593 h 541564"/>
                  <a:gd name="connsiteX2" fmla="*/ 179615 w 2849336"/>
                  <a:gd name="connsiteY2" fmla="*/ 54429 h 541564"/>
                  <a:gd name="connsiteX3" fmla="*/ 258536 w 2849336"/>
                  <a:gd name="connsiteY3" fmla="*/ 133350 h 541564"/>
                  <a:gd name="connsiteX4" fmla="*/ 541565 w 2849336"/>
                  <a:gd name="connsiteY4" fmla="*/ 125186 h 541564"/>
                  <a:gd name="connsiteX5" fmla="*/ 634093 w 2849336"/>
                  <a:gd name="connsiteY5" fmla="*/ 168729 h 541564"/>
                  <a:gd name="connsiteX6" fmla="*/ 813707 w 2849336"/>
                  <a:gd name="connsiteY6" fmla="*/ 160564 h 541564"/>
                  <a:gd name="connsiteX7" fmla="*/ 832757 w 2849336"/>
                  <a:gd name="connsiteY7" fmla="*/ 179614 h 541564"/>
                  <a:gd name="connsiteX8" fmla="*/ 870857 w 2849336"/>
                  <a:gd name="connsiteY8" fmla="*/ 176893 h 541564"/>
                  <a:gd name="connsiteX9" fmla="*/ 873579 w 2849336"/>
                  <a:gd name="connsiteY9" fmla="*/ 204107 h 541564"/>
                  <a:gd name="connsiteX10" fmla="*/ 930729 w 2849336"/>
                  <a:gd name="connsiteY10" fmla="*/ 198665 h 541564"/>
                  <a:gd name="connsiteX11" fmla="*/ 930728 w 2849336"/>
                  <a:gd name="connsiteY11" fmla="*/ 223157 h 541564"/>
                  <a:gd name="connsiteX12" fmla="*/ 1006929 w 2849336"/>
                  <a:gd name="connsiteY12" fmla="*/ 223157 h 541564"/>
                  <a:gd name="connsiteX13" fmla="*/ 1009650 w 2849336"/>
                  <a:gd name="connsiteY13" fmla="*/ 244929 h 541564"/>
                  <a:gd name="connsiteX14" fmla="*/ 1050472 w 2849336"/>
                  <a:gd name="connsiteY14" fmla="*/ 247650 h 541564"/>
                  <a:gd name="connsiteX15" fmla="*/ 1115786 w 2849336"/>
                  <a:gd name="connsiteY15" fmla="*/ 307521 h 541564"/>
                  <a:gd name="connsiteX16" fmla="*/ 1249136 w 2849336"/>
                  <a:gd name="connsiteY16" fmla="*/ 302079 h 541564"/>
                  <a:gd name="connsiteX17" fmla="*/ 1406979 w 2849336"/>
                  <a:gd name="connsiteY17" fmla="*/ 451757 h 541564"/>
                  <a:gd name="connsiteX18" fmla="*/ 2332265 w 2849336"/>
                  <a:gd name="connsiteY18" fmla="*/ 451757 h 541564"/>
                  <a:gd name="connsiteX19" fmla="*/ 2332265 w 2849336"/>
                  <a:gd name="connsiteY19" fmla="*/ 541564 h 541564"/>
                  <a:gd name="connsiteX20" fmla="*/ 2849336 w 2849336"/>
                  <a:gd name="connsiteY20" fmla="*/ 541564 h 541564"/>
                  <a:gd name="connsiteX0" fmla="*/ 0 w 2849336"/>
                  <a:gd name="connsiteY0" fmla="*/ 0 h 541564"/>
                  <a:gd name="connsiteX1" fmla="*/ 100693 w 2849336"/>
                  <a:gd name="connsiteY1" fmla="*/ 62593 h 541564"/>
                  <a:gd name="connsiteX2" fmla="*/ 179615 w 2849336"/>
                  <a:gd name="connsiteY2" fmla="*/ 54429 h 541564"/>
                  <a:gd name="connsiteX3" fmla="*/ 258536 w 2849336"/>
                  <a:gd name="connsiteY3" fmla="*/ 133350 h 541564"/>
                  <a:gd name="connsiteX4" fmla="*/ 541565 w 2849336"/>
                  <a:gd name="connsiteY4" fmla="*/ 125186 h 541564"/>
                  <a:gd name="connsiteX5" fmla="*/ 634093 w 2849336"/>
                  <a:gd name="connsiteY5" fmla="*/ 168729 h 541564"/>
                  <a:gd name="connsiteX6" fmla="*/ 813707 w 2849336"/>
                  <a:gd name="connsiteY6" fmla="*/ 160564 h 541564"/>
                  <a:gd name="connsiteX7" fmla="*/ 832757 w 2849336"/>
                  <a:gd name="connsiteY7" fmla="*/ 179614 h 541564"/>
                  <a:gd name="connsiteX8" fmla="*/ 870857 w 2849336"/>
                  <a:gd name="connsiteY8" fmla="*/ 176893 h 541564"/>
                  <a:gd name="connsiteX9" fmla="*/ 873579 w 2849336"/>
                  <a:gd name="connsiteY9" fmla="*/ 198664 h 541564"/>
                  <a:gd name="connsiteX10" fmla="*/ 930729 w 2849336"/>
                  <a:gd name="connsiteY10" fmla="*/ 198665 h 541564"/>
                  <a:gd name="connsiteX11" fmla="*/ 930728 w 2849336"/>
                  <a:gd name="connsiteY11" fmla="*/ 223157 h 541564"/>
                  <a:gd name="connsiteX12" fmla="*/ 1006929 w 2849336"/>
                  <a:gd name="connsiteY12" fmla="*/ 223157 h 541564"/>
                  <a:gd name="connsiteX13" fmla="*/ 1009650 w 2849336"/>
                  <a:gd name="connsiteY13" fmla="*/ 244929 h 541564"/>
                  <a:gd name="connsiteX14" fmla="*/ 1050472 w 2849336"/>
                  <a:gd name="connsiteY14" fmla="*/ 247650 h 541564"/>
                  <a:gd name="connsiteX15" fmla="*/ 1115786 w 2849336"/>
                  <a:gd name="connsiteY15" fmla="*/ 307521 h 541564"/>
                  <a:gd name="connsiteX16" fmla="*/ 1249136 w 2849336"/>
                  <a:gd name="connsiteY16" fmla="*/ 302079 h 541564"/>
                  <a:gd name="connsiteX17" fmla="*/ 1406979 w 2849336"/>
                  <a:gd name="connsiteY17" fmla="*/ 451757 h 541564"/>
                  <a:gd name="connsiteX18" fmla="*/ 2332265 w 2849336"/>
                  <a:gd name="connsiteY18" fmla="*/ 451757 h 541564"/>
                  <a:gd name="connsiteX19" fmla="*/ 2332265 w 2849336"/>
                  <a:gd name="connsiteY19" fmla="*/ 541564 h 541564"/>
                  <a:gd name="connsiteX20" fmla="*/ 2849336 w 2849336"/>
                  <a:gd name="connsiteY20" fmla="*/ 541564 h 541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49336" h="541564">
                    <a:moveTo>
                      <a:pt x="0" y="0"/>
                    </a:moveTo>
                    <a:lnTo>
                      <a:pt x="100693" y="62593"/>
                    </a:lnTo>
                    <a:lnTo>
                      <a:pt x="179615" y="54429"/>
                    </a:lnTo>
                    <a:lnTo>
                      <a:pt x="258536" y="133350"/>
                    </a:lnTo>
                    <a:lnTo>
                      <a:pt x="541565" y="125186"/>
                    </a:lnTo>
                    <a:lnTo>
                      <a:pt x="634093" y="168729"/>
                    </a:lnTo>
                    <a:lnTo>
                      <a:pt x="813707" y="160564"/>
                    </a:lnTo>
                    <a:lnTo>
                      <a:pt x="832757" y="179614"/>
                    </a:lnTo>
                    <a:lnTo>
                      <a:pt x="870857" y="176893"/>
                    </a:lnTo>
                    <a:lnTo>
                      <a:pt x="873579" y="198664"/>
                    </a:lnTo>
                    <a:lnTo>
                      <a:pt x="930729" y="198665"/>
                    </a:lnTo>
                    <a:cubicBezTo>
                      <a:pt x="930729" y="207736"/>
                      <a:pt x="930728" y="214086"/>
                      <a:pt x="930728" y="223157"/>
                    </a:cubicBezTo>
                    <a:lnTo>
                      <a:pt x="1006929" y="223157"/>
                    </a:lnTo>
                    <a:lnTo>
                      <a:pt x="1009650" y="244929"/>
                    </a:lnTo>
                    <a:lnTo>
                      <a:pt x="1050472" y="247650"/>
                    </a:lnTo>
                    <a:lnTo>
                      <a:pt x="1115786" y="307521"/>
                    </a:lnTo>
                    <a:lnTo>
                      <a:pt x="1249136" y="302079"/>
                    </a:lnTo>
                    <a:lnTo>
                      <a:pt x="1406979" y="451757"/>
                    </a:lnTo>
                    <a:lnTo>
                      <a:pt x="2332265" y="451757"/>
                    </a:lnTo>
                    <a:lnTo>
                      <a:pt x="2332265" y="541564"/>
                    </a:lnTo>
                    <a:lnTo>
                      <a:pt x="2849336" y="541564"/>
                    </a:lnTo>
                  </a:path>
                </a:pathLst>
              </a:custGeom>
              <a:noFill/>
              <a:ln w="31750" cmpd="sng">
                <a:solidFill>
                  <a:schemeClr val="accent3">
                    <a:lumMod val="60000"/>
                    <a:lumOff val="40000"/>
                  </a:schemeClr>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sz="1200">
                  <a:solidFill>
                    <a:schemeClr val="tx2"/>
                  </a:solidFill>
                </a:endParaRPr>
              </a:p>
            </p:txBody>
          </p:sp>
          <p:sp>
            <p:nvSpPr>
              <p:cNvPr id="192" name="Freeform 12">
                <a:extLst>
                  <a:ext uri="{FF2B5EF4-FFF2-40B4-BE49-F238E27FC236}">
                    <a16:creationId xmlns:a16="http://schemas.microsoft.com/office/drawing/2014/main" id="{41CE4028-D1BC-104D-9BD1-4D3F5CA32C52}"/>
                  </a:ext>
                </a:extLst>
              </p:cNvPr>
              <p:cNvSpPr/>
              <p:nvPr/>
            </p:nvSpPr>
            <p:spPr bwMode="auto">
              <a:xfrm>
                <a:off x="2505009" y="4124750"/>
                <a:ext cx="2632939" cy="544025"/>
              </a:xfrm>
              <a:custGeom>
                <a:avLst/>
                <a:gdLst>
                  <a:gd name="connsiteX0" fmla="*/ 0 w 2873829"/>
                  <a:gd name="connsiteY0" fmla="*/ 0 h 612799"/>
                  <a:gd name="connsiteX1" fmla="*/ 0 w 2873829"/>
                  <a:gd name="connsiteY1" fmla="*/ 0 h 612799"/>
                  <a:gd name="connsiteX2" fmla="*/ 35379 w 2873829"/>
                  <a:gd name="connsiteY2" fmla="*/ 2721 h 612799"/>
                  <a:gd name="connsiteX3" fmla="*/ 51707 w 2873829"/>
                  <a:gd name="connsiteY3" fmla="*/ 5442 h 612799"/>
                  <a:gd name="connsiteX4" fmla="*/ 84364 w 2873829"/>
                  <a:gd name="connsiteY4" fmla="*/ 8164 h 612799"/>
                  <a:gd name="connsiteX5" fmla="*/ 97972 w 2873829"/>
                  <a:gd name="connsiteY5" fmla="*/ 10885 h 612799"/>
                  <a:gd name="connsiteX6" fmla="*/ 155122 w 2873829"/>
                  <a:gd name="connsiteY6" fmla="*/ 16328 h 612799"/>
                  <a:gd name="connsiteX7" fmla="*/ 185057 w 2873829"/>
                  <a:gd name="connsiteY7" fmla="*/ 21771 h 612799"/>
                  <a:gd name="connsiteX8" fmla="*/ 209550 w 2873829"/>
                  <a:gd name="connsiteY8" fmla="*/ 29935 h 612799"/>
                  <a:gd name="connsiteX9" fmla="*/ 217714 w 2873829"/>
                  <a:gd name="connsiteY9" fmla="*/ 32657 h 612799"/>
                  <a:gd name="connsiteX10" fmla="*/ 255814 w 2873829"/>
                  <a:gd name="connsiteY10" fmla="*/ 38100 h 612799"/>
                  <a:gd name="connsiteX11" fmla="*/ 321129 w 2873829"/>
                  <a:gd name="connsiteY11" fmla="*/ 43542 h 612799"/>
                  <a:gd name="connsiteX12" fmla="*/ 337457 w 2873829"/>
                  <a:gd name="connsiteY12" fmla="*/ 48985 h 612799"/>
                  <a:gd name="connsiteX13" fmla="*/ 345622 w 2873829"/>
                  <a:gd name="connsiteY13" fmla="*/ 51707 h 612799"/>
                  <a:gd name="connsiteX14" fmla="*/ 367393 w 2873829"/>
                  <a:gd name="connsiteY14" fmla="*/ 54428 h 612799"/>
                  <a:gd name="connsiteX15" fmla="*/ 383722 w 2873829"/>
                  <a:gd name="connsiteY15" fmla="*/ 62592 h 612799"/>
                  <a:gd name="connsiteX16" fmla="*/ 400050 w 2873829"/>
                  <a:gd name="connsiteY16" fmla="*/ 68035 h 612799"/>
                  <a:gd name="connsiteX17" fmla="*/ 416379 w 2873829"/>
                  <a:gd name="connsiteY17" fmla="*/ 73478 h 612799"/>
                  <a:gd name="connsiteX18" fmla="*/ 438150 w 2873829"/>
                  <a:gd name="connsiteY18" fmla="*/ 78921 h 612799"/>
                  <a:gd name="connsiteX19" fmla="*/ 446314 w 2873829"/>
                  <a:gd name="connsiteY19" fmla="*/ 84364 h 612799"/>
                  <a:gd name="connsiteX20" fmla="*/ 478972 w 2873829"/>
                  <a:gd name="connsiteY20" fmla="*/ 92528 h 612799"/>
                  <a:gd name="connsiteX21" fmla="*/ 489857 w 2873829"/>
                  <a:gd name="connsiteY21" fmla="*/ 95250 h 612799"/>
                  <a:gd name="connsiteX22" fmla="*/ 498022 w 2873829"/>
                  <a:gd name="connsiteY22" fmla="*/ 97971 h 612799"/>
                  <a:gd name="connsiteX23" fmla="*/ 514350 w 2873829"/>
                  <a:gd name="connsiteY23" fmla="*/ 100692 h 612799"/>
                  <a:gd name="connsiteX24" fmla="*/ 555172 w 2873829"/>
                  <a:gd name="connsiteY24" fmla="*/ 108857 h 612799"/>
                  <a:gd name="connsiteX25" fmla="*/ 566057 w 2873829"/>
                  <a:gd name="connsiteY25" fmla="*/ 111578 h 612799"/>
                  <a:gd name="connsiteX26" fmla="*/ 574222 w 2873829"/>
                  <a:gd name="connsiteY26" fmla="*/ 114300 h 612799"/>
                  <a:gd name="connsiteX27" fmla="*/ 601436 w 2873829"/>
                  <a:gd name="connsiteY27" fmla="*/ 117021 h 612799"/>
                  <a:gd name="connsiteX28" fmla="*/ 620486 w 2873829"/>
                  <a:gd name="connsiteY28" fmla="*/ 119742 h 612799"/>
                  <a:gd name="connsiteX29" fmla="*/ 647700 w 2873829"/>
                  <a:gd name="connsiteY29" fmla="*/ 122464 h 612799"/>
                  <a:gd name="connsiteX30" fmla="*/ 669472 w 2873829"/>
                  <a:gd name="connsiteY30" fmla="*/ 127907 h 612799"/>
                  <a:gd name="connsiteX31" fmla="*/ 680357 w 2873829"/>
                  <a:gd name="connsiteY31" fmla="*/ 130628 h 612799"/>
                  <a:gd name="connsiteX32" fmla="*/ 732064 w 2873829"/>
                  <a:gd name="connsiteY32" fmla="*/ 136071 h 612799"/>
                  <a:gd name="connsiteX33" fmla="*/ 748393 w 2873829"/>
                  <a:gd name="connsiteY33" fmla="*/ 141514 h 612799"/>
                  <a:gd name="connsiteX34" fmla="*/ 756557 w 2873829"/>
                  <a:gd name="connsiteY34" fmla="*/ 144235 h 612799"/>
                  <a:gd name="connsiteX35" fmla="*/ 772886 w 2873829"/>
                  <a:gd name="connsiteY35" fmla="*/ 146957 h 612799"/>
                  <a:gd name="connsiteX36" fmla="*/ 789214 w 2873829"/>
                  <a:gd name="connsiteY36" fmla="*/ 155121 h 612799"/>
                  <a:gd name="connsiteX37" fmla="*/ 816429 w 2873829"/>
                  <a:gd name="connsiteY37" fmla="*/ 160564 h 612799"/>
                  <a:gd name="connsiteX38" fmla="*/ 840922 w 2873829"/>
                  <a:gd name="connsiteY38" fmla="*/ 171450 h 612799"/>
                  <a:gd name="connsiteX39" fmla="*/ 849086 w 2873829"/>
                  <a:gd name="connsiteY39" fmla="*/ 174171 h 612799"/>
                  <a:gd name="connsiteX40" fmla="*/ 865414 w 2873829"/>
                  <a:gd name="connsiteY40" fmla="*/ 182335 h 612799"/>
                  <a:gd name="connsiteX41" fmla="*/ 873579 w 2873829"/>
                  <a:gd name="connsiteY41" fmla="*/ 187778 h 612799"/>
                  <a:gd name="connsiteX42" fmla="*/ 887186 w 2873829"/>
                  <a:gd name="connsiteY42" fmla="*/ 190500 h 612799"/>
                  <a:gd name="connsiteX43" fmla="*/ 938893 w 2873829"/>
                  <a:gd name="connsiteY43" fmla="*/ 193221 h 612799"/>
                  <a:gd name="connsiteX44" fmla="*/ 955222 w 2873829"/>
                  <a:gd name="connsiteY44" fmla="*/ 198664 h 612799"/>
                  <a:gd name="connsiteX45" fmla="*/ 971550 w 2873829"/>
                  <a:gd name="connsiteY45" fmla="*/ 209550 h 612799"/>
                  <a:gd name="connsiteX46" fmla="*/ 998764 w 2873829"/>
                  <a:gd name="connsiteY46" fmla="*/ 214992 h 612799"/>
                  <a:gd name="connsiteX47" fmla="*/ 1009650 w 2873829"/>
                  <a:gd name="connsiteY47" fmla="*/ 217714 h 612799"/>
                  <a:gd name="connsiteX48" fmla="*/ 1034143 w 2873829"/>
                  <a:gd name="connsiteY48" fmla="*/ 228600 h 612799"/>
                  <a:gd name="connsiteX49" fmla="*/ 1066800 w 2873829"/>
                  <a:gd name="connsiteY49" fmla="*/ 234042 h 612799"/>
                  <a:gd name="connsiteX50" fmla="*/ 1088572 w 2873829"/>
                  <a:gd name="connsiteY50" fmla="*/ 239485 h 612799"/>
                  <a:gd name="connsiteX51" fmla="*/ 1104900 w 2873829"/>
                  <a:gd name="connsiteY51" fmla="*/ 242207 h 612799"/>
                  <a:gd name="connsiteX52" fmla="*/ 1143000 w 2873829"/>
                  <a:gd name="connsiteY52" fmla="*/ 253092 h 612799"/>
                  <a:gd name="connsiteX53" fmla="*/ 1178379 w 2873829"/>
                  <a:gd name="connsiteY53" fmla="*/ 258535 h 612799"/>
                  <a:gd name="connsiteX54" fmla="*/ 1200150 w 2873829"/>
                  <a:gd name="connsiteY54" fmla="*/ 263978 h 612799"/>
                  <a:gd name="connsiteX55" fmla="*/ 1224643 w 2873829"/>
                  <a:gd name="connsiteY55" fmla="*/ 269421 h 612799"/>
                  <a:gd name="connsiteX56" fmla="*/ 1230086 w 2873829"/>
                  <a:gd name="connsiteY56" fmla="*/ 277585 h 612799"/>
                  <a:gd name="connsiteX57" fmla="*/ 1238250 w 2873829"/>
                  <a:gd name="connsiteY57" fmla="*/ 280307 h 612799"/>
                  <a:gd name="connsiteX58" fmla="*/ 1270907 w 2873829"/>
                  <a:gd name="connsiteY58" fmla="*/ 285750 h 612799"/>
                  <a:gd name="connsiteX59" fmla="*/ 1279072 w 2873829"/>
                  <a:gd name="connsiteY59" fmla="*/ 288471 h 612799"/>
                  <a:gd name="connsiteX60" fmla="*/ 1336222 w 2873829"/>
                  <a:gd name="connsiteY60" fmla="*/ 293914 h 612799"/>
                  <a:gd name="connsiteX61" fmla="*/ 1352550 w 2873829"/>
                  <a:gd name="connsiteY61" fmla="*/ 299357 h 612799"/>
                  <a:gd name="connsiteX62" fmla="*/ 1360714 w 2873829"/>
                  <a:gd name="connsiteY62" fmla="*/ 302078 h 612799"/>
                  <a:gd name="connsiteX63" fmla="*/ 1404257 w 2873829"/>
                  <a:gd name="connsiteY63" fmla="*/ 307521 h 612799"/>
                  <a:gd name="connsiteX64" fmla="*/ 1412422 w 2873829"/>
                  <a:gd name="connsiteY64" fmla="*/ 310242 h 612799"/>
                  <a:gd name="connsiteX65" fmla="*/ 1423307 w 2873829"/>
                  <a:gd name="connsiteY65" fmla="*/ 312964 h 612799"/>
                  <a:gd name="connsiteX66" fmla="*/ 1439636 w 2873829"/>
                  <a:gd name="connsiteY66" fmla="*/ 318407 h 612799"/>
                  <a:gd name="connsiteX67" fmla="*/ 1447800 w 2873829"/>
                  <a:gd name="connsiteY67" fmla="*/ 321128 h 612799"/>
                  <a:gd name="connsiteX68" fmla="*/ 1461407 w 2873829"/>
                  <a:gd name="connsiteY68" fmla="*/ 323850 h 612799"/>
                  <a:gd name="connsiteX69" fmla="*/ 1518557 w 2873829"/>
                  <a:gd name="connsiteY69" fmla="*/ 329292 h 612799"/>
                  <a:gd name="connsiteX70" fmla="*/ 1548493 w 2873829"/>
                  <a:gd name="connsiteY70" fmla="*/ 332014 h 612799"/>
                  <a:gd name="connsiteX71" fmla="*/ 1553936 w 2873829"/>
                  <a:gd name="connsiteY71" fmla="*/ 340178 h 612799"/>
                  <a:gd name="connsiteX72" fmla="*/ 1562100 w 2873829"/>
                  <a:gd name="connsiteY72" fmla="*/ 342900 h 612799"/>
                  <a:gd name="connsiteX73" fmla="*/ 1581150 w 2873829"/>
                  <a:gd name="connsiteY73" fmla="*/ 345621 h 612799"/>
                  <a:gd name="connsiteX74" fmla="*/ 1594757 w 2873829"/>
                  <a:gd name="connsiteY74" fmla="*/ 348342 h 612799"/>
                  <a:gd name="connsiteX75" fmla="*/ 1611086 w 2873829"/>
                  <a:gd name="connsiteY75" fmla="*/ 351064 h 612799"/>
                  <a:gd name="connsiteX76" fmla="*/ 1627414 w 2873829"/>
                  <a:gd name="connsiteY76" fmla="*/ 356507 h 612799"/>
                  <a:gd name="connsiteX77" fmla="*/ 1635579 w 2873829"/>
                  <a:gd name="connsiteY77" fmla="*/ 359228 h 612799"/>
                  <a:gd name="connsiteX78" fmla="*/ 1687286 w 2873829"/>
                  <a:gd name="connsiteY78" fmla="*/ 364671 h 612799"/>
                  <a:gd name="connsiteX79" fmla="*/ 1747157 w 2873829"/>
                  <a:gd name="connsiteY79" fmla="*/ 370114 h 612799"/>
                  <a:gd name="connsiteX80" fmla="*/ 1768929 w 2873829"/>
                  <a:gd name="connsiteY80" fmla="*/ 372835 h 612799"/>
                  <a:gd name="connsiteX81" fmla="*/ 1785257 w 2873829"/>
                  <a:gd name="connsiteY81" fmla="*/ 375557 h 612799"/>
                  <a:gd name="connsiteX82" fmla="*/ 1812472 w 2873829"/>
                  <a:gd name="connsiteY82" fmla="*/ 378278 h 612799"/>
                  <a:gd name="connsiteX83" fmla="*/ 1828800 w 2873829"/>
                  <a:gd name="connsiteY83" fmla="*/ 381000 h 612799"/>
                  <a:gd name="connsiteX84" fmla="*/ 1883229 w 2873829"/>
                  <a:gd name="connsiteY84" fmla="*/ 383721 h 612799"/>
                  <a:gd name="connsiteX85" fmla="*/ 1915886 w 2873829"/>
                  <a:gd name="connsiteY85" fmla="*/ 386442 h 612799"/>
                  <a:gd name="connsiteX86" fmla="*/ 1932214 w 2873829"/>
                  <a:gd name="connsiteY86" fmla="*/ 394607 h 612799"/>
                  <a:gd name="connsiteX87" fmla="*/ 1964872 w 2873829"/>
                  <a:gd name="connsiteY87" fmla="*/ 402771 h 612799"/>
                  <a:gd name="connsiteX88" fmla="*/ 1973036 w 2873829"/>
                  <a:gd name="connsiteY88" fmla="*/ 405492 h 612799"/>
                  <a:gd name="connsiteX89" fmla="*/ 2005693 w 2873829"/>
                  <a:gd name="connsiteY89" fmla="*/ 410935 h 612799"/>
                  <a:gd name="connsiteX90" fmla="*/ 2013857 w 2873829"/>
                  <a:gd name="connsiteY90" fmla="*/ 413657 h 612799"/>
                  <a:gd name="connsiteX91" fmla="*/ 2041072 w 2873829"/>
                  <a:gd name="connsiteY91" fmla="*/ 419100 h 612799"/>
                  <a:gd name="connsiteX92" fmla="*/ 2057400 w 2873829"/>
                  <a:gd name="connsiteY92" fmla="*/ 429985 h 612799"/>
                  <a:gd name="connsiteX93" fmla="*/ 2090057 w 2873829"/>
                  <a:gd name="connsiteY93" fmla="*/ 440871 h 612799"/>
                  <a:gd name="connsiteX94" fmla="*/ 2098222 w 2873829"/>
                  <a:gd name="connsiteY94" fmla="*/ 443592 h 612799"/>
                  <a:gd name="connsiteX95" fmla="*/ 2106386 w 2873829"/>
                  <a:gd name="connsiteY95" fmla="*/ 446314 h 612799"/>
                  <a:gd name="connsiteX96" fmla="*/ 2168979 w 2873829"/>
                  <a:gd name="connsiteY96" fmla="*/ 451757 h 612799"/>
                  <a:gd name="connsiteX97" fmla="*/ 2250622 w 2873829"/>
                  <a:gd name="connsiteY97" fmla="*/ 457200 h 612799"/>
                  <a:gd name="connsiteX98" fmla="*/ 2258786 w 2873829"/>
                  <a:gd name="connsiteY98" fmla="*/ 459921 h 612799"/>
                  <a:gd name="connsiteX99" fmla="*/ 2275114 w 2873829"/>
                  <a:gd name="connsiteY99" fmla="*/ 470807 h 612799"/>
                  <a:gd name="connsiteX100" fmla="*/ 2318657 w 2873829"/>
                  <a:gd name="connsiteY100" fmla="*/ 473528 h 612799"/>
                  <a:gd name="connsiteX101" fmla="*/ 2343150 w 2873829"/>
                  <a:gd name="connsiteY101" fmla="*/ 487135 h 612799"/>
                  <a:gd name="connsiteX102" fmla="*/ 2405743 w 2873829"/>
                  <a:gd name="connsiteY102" fmla="*/ 489857 h 612799"/>
                  <a:gd name="connsiteX103" fmla="*/ 2411186 w 2873829"/>
                  <a:gd name="connsiteY103" fmla="*/ 498021 h 612799"/>
                  <a:gd name="connsiteX104" fmla="*/ 2462893 w 2873829"/>
                  <a:gd name="connsiteY104" fmla="*/ 506185 h 612799"/>
                  <a:gd name="connsiteX105" fmla="*/ 2487386 w 2873829"/>
                  <a:gd name="connsiteY105" fmla="*/ 508907 h 612799"/>
                  <a:gd name="connsiteX106" fmla="*/ 2517322 w 2873829"/>
                  <a:gd name="connsiteY106" fmla="*/ 511628 h 612799"/>
                  <a:gd name="connsiteX107" fmla="*/ 2528207 w 2873829"/>
                  <a:gd name="connsiteY107" fmla="*/ 514350 h 612799"/>
                  <a:gd name="connsiteX108" fmla="*/ 2544536 w 2873829"/>
                  <a:gd name="connsiteY108" fmla="*/ 519792 h 612799"/>
                  <a:gd name="connsiteX109" fmla="*/ 2585357 w 2873829"/>
                  <a:gd name="connsiteY109" fmla="*/ 527957 h 612799"/>
                  <a:gd name="connsiteX110" fmla="*/ 2598964 w 2873829"/>
                  <a:gd name="connsiteY110" fmla="*/ 530678 h 612799"/>
                  <a:gd name="connsiteX111" fmla="*/ 2618014 w 2873829"/>
                  <a:gd name="connsiteY111" fmla="*/ 536121 h 612799"/>
                  <a:gd name="connsiteX112" fmla="*/ 2626179 w 2873829"/>
                  <a:gd name="connsiteY112" fmla="*/ 541564 h 612799"/>
                  <a:gd name="connsiteX113" fmla="*/ 2645229 w 2873829"/>
                  <a:gd name="connsiteY113" fmla="*/ 547007 h 612799"/>
                  <a:gd name="connsiteX114" fmla="*/ 2653393 w 2873829"/>
                  <a:gd name="connsiteY114" fmla="*/ 552450 h 612799"/>
                  <a:gd name="connsiteX115" fmla="*/ 2669722 w 2873829"/>
                  <a:gd name="connsiteY115" fmla="*/ 557892 h 612799"/>
                  <a:gd name="connsiteX116" fmla="*/ 2677886 w 2873829"/>
                  <a:gd name="connsiteY116" fmla="*/ 563335 h 612799"/>
                  <a:gd name="connsiteX117" fmla="*/ 2702379 w 2873829"/>
                  <a:gd name="connsiteY117" fmla="*/ 568778 h 612799"/>
                  <a:gd name="connsiteX118" fmla="*/ 2718707 w 2873829"/>
                  <a:gd name="connsiteY118" fmla="*/ 574221 h 612799"/>
                  <a:gd name="connsiteX119" fmla="*/ 2726872 w 2873829"/>
                  <a:gd name="connsiteY119" fmla="*/ 576942 h 612799"/>
                  <a:gd name="connsiteX120" fmla="*/ 2803072 w 2873829"/>
                  <a:gd name="connsiteY120" fmla="*/ 585107 h 612799"/>
                  <a:gd name="connsiteX121" fmla="*/ 2822122 w 2873829"/>
                  <a:gd name="connsiteY121" fmla="*/ 590550 h 612799"/>
                  <a:gd name="connsiteX122" fmla="*/ 2827564 w 2873829"/>
                  <a:gd name="connsiteY122" fmla="*/ 598714 h 612799"/>
                  <a:gd name="connsiteX123" fmla="*/ 2830286 w 2873829"/>
                  <a:gd name="connsiteY123" fmla="*/ 606878 h 612799"/>
                  <a:gd name="connsiteX124" fmla="*/ 2873829 w 2873829"/>
                  <a:gd name="connsiteY124" fmla="*/ 612321 h 612799"/>
                  <a:gd name="connsiteX125" fmla="*/ 2873829 w 2873829"/>
                  <a:gd name="connsiteY125" fmla="*/ 612321 h 612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2873829" h="612799">
                    <a:moveTo>
                      <a:pt x="0" y="0"/>
                    </a:moveTo>
                    <a:lnTo>
                      <a:pt x="0" y="0"/>
                    </a:lnTo>
                    <a:cubicBezTo>
                      <a:pt x="11793" y="907"/>
                      <a:pt x="23616" y="1483"/>
                      <a:pt x="35379" y="2721"/>
                    </a:cubicBezTo>
                    <a:cubicBezTo>
                      <a:pt x="40866" y="3299"/>
                      <a:pt x="46223" y="4833"/>
                      <a:pt x="51707" y="5442"/>
                    </a:cubicBezTo>
                    <a:cubicBezTo>
                      <a:pt x="62564" y="6648"/>
                      <a:pt x="73478" y="7257"/>
                      <a:pt x="84364" y="8164"/>
                    </a:cubicBezTo>
                    <a:cubicBezTo>
                      <a:pt x="88900" y="9071"/>
                      <a:pt x="93375" y="10374"/>
                      <a:pt x="97972" y="10885"/>
                    </a:cubicBezTo>
                    <a:cubicBezTo>
                      <a:pt x="156047" y="17338"/>
                      <a:pt x="112088" y="10180"/>
                      <a:pt x="155122" y="16328"/>
                    </a:cubicBezTo>
                    <a:cubicBezTo>
                      <a:pt x="159467" y="16949"/>
                      <a:pt x="179909" y="20367"/>
                      <a:pt x="185057" y="21771"/>
                    </a:cubicBezTo>
                    <a:cubicBezTo>
                      <a:pt x="193360" y="24035"/>
                      <a:pt x="201386" y="27213"/>
                      <a:pt x="209550" y="29935"/>
                    </a:cubicBezTo>
                    <a:cubicBezTo>
                      <a:pt x="212271" y="30842"/>
                      <a:pt x="214874" y="32251"/>
                      <a:pt x="217714" y="32657"/>
                    </a:cubicBezTo>
                    <a:cubicBezTo>
                      <a:pt x="230414" y="34471"/>
                      <a:pt x="243013" y="37247"/>
                      <a:pt x="255814" y="38100"/>
                    </a:cubicBezTo>
                    <a:cubicBezTo>
                      <a:pt x="304832" y="41367"/>
                      <a:pt x="283082" y="39315"/>
                      <a:pt x="321129" y="43542"/>
                    </a:cubicBezTo>
                    <a:lnTo>
                      <a:pt x="337457" y="48985"/>
                    </a:lnTo>
                    <a:cubicBezTo>
                      <a:pt x="340179" y="49892"/>
                      <a:pt x="342775" y="51351"/>
                      <a:pt x="345622" y="51707"/>
                    </a:cubicBezTo>
                    <a:lnTo>
                      <a:pt x="367393" y="54428"/>
                    </a:lnTo>
                    <a:cubicBezTo>
                      <a:pt x="397177" y="64358"/>
                      <a:pt x="352057" y="48520"/>
                      <a:pt x="383722" y="62592"/>
                    </a:cubicBezTo>
                    <a:cubicBezTo>
                      <a:pt x="388965" y="64922"/>
                      <a:pt x="394607" y="66221"/>
                      <a:pt x="400050" y="68035"/>
                    </a:cubicBezTo>
                    <a:cubicBezTo>
                      <a:pt x="400063" y="68039"/>
                      <a:pt x="416366" y="73475"/>
                      <a:pt x="416379" y="73478"/>
                    </a:cubicBezTo>
                    <a:cubicBezTo>
                      <a:pt x="432799" y="76763"/>
                      <a:pt x="425598" y="74737"/>
                      <a:pt x="438150" y="78921"/>
                    </a:cubicBezTo>
                    <a:cubicBezTo>
                      <a:pt x="440871" y="80735"/>
                      <a:pt x="443325" y="83036"/>
                      <a:pt x="446314" y="84364"/>
                    </a:cubicBezTo>
                    <a:cubicBezTo>
                      <a:pt x="461197" y="90979"/>
                      <a:pt x="463409" y="89415"/>
                      <a:pt x="478972" y="92528"/>
                    </a:cubicBezTo>
                    <a:cubicBezTo>
                      <a:pt x="482639" y="93262"/>
                      <a:pt x="486261" y="94223"/>
                      <a:pt x="489857" y="95250"/>
                    </a:cubicBezTo>
                    <a:cubicBezTo>
                      <a:pt x="492615" y="96038"/>
                      <a:pt x="495221" y="97349"/>
                      <a:pt x="498022" y="97971"/>
                    </a:cubicBezTo>
                    <a:cubicBezTo>
                      <a:pt x="503408" y="99168"/>
                      <a:pt x="508907" y="99785"/>
                      <a:pt x="514350" y="100692"/>
                    </a:cubicBezTo>
                    <a:cubicBezTo>
                      <a:pt x="538472" y="108733"/>
                      <a:pt x="524977" y="105501"/>
                      <a:pt x="555172" y="108857"/>
                    </a:cubicBezTo>
                    <a:cubicBezTo>
                      <a:pt x="558800" y="109764"/>
                      <a:pt x="562461" y="110551"/>
                      <a:pt x="566057" y="111578"/>
                    </a:cubicBezTo>
                    <a:cubicBezTo>
                      <a:pt x="568816" y="112366"/>
                      <a:pt x="571386" y="113864"/>
                      <a:pt x="574222" y="114300"/>
                    </a:cubicBezTo>
                    <a:cubicBezTo>
                      <a:pt x="583233" y="115686"/>
                      <a:pt x="592382" y="115956"/>
                      <a:pt x="601436" y="117021"/>
                    </a:cubicBezTo>
                    <a:cubicBezTo>
                      <a:pt x="607807" y="117770"/>
                      <a:pt x="614115" y="118993"/>
                      <a:pt x="620486" y="119742"/>
                    </a:cubicBezTo>
                    <a:cubicBezTo>
                      <a:pt x="629540" y="120807"/>
                      <a:pt x="638629" y="121557"/>
                      <a:pt x="647700" y="122464"/>
                    </a:cubicBezTo>
                    <a:lnTo>
                      <a:pt x="669472" y="127907"/>
                    </a:lnTo>
                    <a:cubicBezTo>
                      <a:pt x="673100" y="128814"/>
                      <a:pt x="676630" y="130317"/>
                      <a:pt x="680357" y="130628"/>
                    </a:cubicBezTo>
                    <a:cubicBezTo>
                      <a:pt x="719406" y="133883"/>
                      <a:pt x="702200" y="131805"/>
                      <a:pt x="732064" y="136071"/>
                    </a:cubicBezTo>
                    <a:lnTo>
                      <a:pt x="748393" y="141514"/>
                    </a:lnTo>
                    <a:cubicBezTo>
                      <a:pt x="751114" y="142421"/>
                      <a:pt x="753728" y="143763"/>
                      <a:pt x="756557" y="144235"/>
                    </a:cubicBezTo>
                    <a:lnTo>
                      <a:pt x="772886" y="146957"/>
                    </a:lnTo>
                    <a:cubicBezTo>
                      <a:pt x="780415" y="151977"/>
                      <a:pt x="780597" y="153133"/>
                      <a:pt x="789214" y="155121"/>
                    </a:cubicBezTo>
                    <a:cubicBezTo>
                      <a:pt x="798228" y="157201"/>
                      <a:pt x="816429" y="160564"/>
                      <a:pt x="816429" y="160564"/>
                    </a:cubicBezTo>
                    <a:cubicBezTo>
                      <a:pt x="829366" y="169189"/>
                      <a:pt x="821491" y="164973"/>
                      <a:pt x="840922" y="171450"/>
                    </a:cubicBezTo>
                    <a:lnTo>
                      <a:pt x="849086" y="174171"/>
                    </a:lnTo>
                    <a:cubicBezTo>
                      <a:pt x="872479" y="189767"/>
                      <a:pt x="842884" y="171071"/>
                      <a:pt x="865414" y="182335"/>
                    </a:cubicBezTo>
                    <a:cubicBezTo>
                      <a:pt x="868340" y="183798"/>
                      <a:pt x="870516" y="186629"/>
                      <a:pt x="873579" y="187778"/>
                    </a:cubicBezTo>
                    <a:cubicBezTo>
                      <a:pt x="877910" y="189402"/>
                      <a:pt x="882576" y="190116"/>
                      <a:pt x="887186" y="190500"/>
                    </a:cubicBezTo>
                    <a:cubicBezTo>
                      <a:pt x="904386" y="191933"/>
                      <a:pt x="921657" y="192314"/>
                      <a:pt x="938893" y="193221"/>
                    </a:cubicBezTo>
                    <a:cubicBezTo>
                      <a:pt x="944336" y="195035"/>
                      <a:pt x="950448" y="195481"/>
                      <a:pt x="955222" y="198664"/>
                    </a:cubicBezTo>
                    <a:cubicBezTo>
                      <a:pt x="960665" y="202293"/>
                      <a:pt x="965344" y="207482"/>
                      <a:pt x="971550" y="209550"/>
                    </a:cubicBezTo>
                    <a:cubicBezTo>
                      <a:pt x="988319" y="215139"/>
                      <a:pt x="971240" y="209988"/>
                      <a:pt x="998764" y="214992"/>
                    </a:cubicBezTo>
                    <a:cubicBezTo>
                      <a:pt x="1002444" y="215661"/>
                      <a:pt x="1006021" y="216807"/>
                      <a:pt x="1009650" y="217714"/>
                    </a:cubicBezTo>
                    <a:cubicBezTo>
                      <a:pt x="1018327" y="223499"/>
                      <a:pt x="1022185" y="227105"/>
                      <a:pt x="1034143" y="228600"/>
                    </a:cubicBezTo>
                    <a:cubicBezTo>
                      <a:pt x="1051802" y="230807"/>
                      <a:pt x="1052820" y="230048"/>
                      <a:pt x="1066800" y="234042"/>
                    </a:cubicBezTo>
                    <a:cubicBezTo>
                      <a:pt x="1083337" y="238767"/>
                      <a:pt x="1065726" y="235331"/>
                      <a:pt x="1088572" y="239485"/>
                    </a:cubicBezTo>
                    <a:cubicBezTo>
                      <a:pt x="1094001" y="240472"/>
                      <a:pt x="1099547" y="240869"/>
                      <a:pt x="1104900" y="242207"/>
                    </a:cubicBezTo>
                    <a:cubicBezTo>
                      <a:pt x="1122980" y="246727"/>
                      <a:pt x="1122632" y="250546"/>
                      <a:pt x="1143000" y="253092"/>
                    </a:cubicBezTo>
                    <a:cubicBezTo>
                      <a:pt x="1159793" y="255192"/>
                      <a:pt x="1163651" y="255136"/>
                      <a:pt x="1178379" y="258535"/>
                    </a:cubicBezTo>
                    <a:cubicBezTo>
                      <a:pt x="1185668" y="260217"/>
                      <a:pt x="1192771" y="262748"/>
                      <a:pt x="1200150" y="263978"/>
                    </a:cubicBezTo>
                    <a:cubicBezTo>
                      <a:pt x="1219308" y="267172"/>
                      <a:pt x="1211244" y="264955"/>
                      <a:pt x="1224643" y="269421"/>
                    </a:cubicBezTo>
                    <a:cubicBezTo>
                      <a:pt x="1226457" y="272142"/>
                      <a:pt x="1227532" y="275542"/>
                      <a:pt x="1230086" y="277585"/>
                    </a:cubicBezTo>
                    <a:cubicBezTo>
                      <a:pt x="1232326" y="279377"/>
                      <a:pt x="1235492" y="279519"/>
                      <a:pt x="1238250" y="280307"/>
                    </a:cubicBezTo>
                    <a:cubicBezTo>
                      <a:pt x="1252229" y="284301"/>
                      <a:pt x="1253250" y="283542"/>
                      <a:pt x="1270907" y="285750"/>
                    </a:cubicBezTo>
                    <a:cubicBezTo>
                      <a:pt x="1273629" y="286657"/>
                      <a:pt x="1276225" y="288115"/>
                      <a:pt x="1279072" y="288471"/>
                    </a:cubicBezTo>
                    <a:cubicBezTo>
                      <a:pt x="1298060" y="290844"/>
                      <a:pt x="1336222" y="293914"/>
                      <a:pt x="1336222" y="293914"/>
                    </a:cubicBezTo>
                    <a:lnTo>
                      <a:pt x="1352550" y="299357"/>
                    </a:lnTo>
                    <a:cubicBezTo>
                      <a:pt x="1355271" y="300264"/>
                      <a:pt x="1357860" y="301793"/>
                      <a:pt x="1360714" y="302078"/>
                    </a:cubicBezTo>
                    <a:cubicBezTo>
                      <a:pt x="1374399" y="303447"/>
                      <a:pt x="1390447" y="304453"/>
                      <a:pt x="1404257" y="307521"/>
                    </a:cubicBezTo>
                    <a:cubicBezTo>
                      <a:pt x="1407058" y="308143"/>
                      <a:pt x="1409664" y="309454"/>
                      <a:pt x="1412422" y="310242"/>
                    </a:cubicBezTo>
                    <a:cubicBezTo>
                      <a:pt x="1416018" y="311269"/>
                      <a:pt x="1419725" y="311889"/>
                      <a:pt x="1423307" y="312964"/>
                    </a:cubicBezTo>
                    <a:cubicBezTo>
                      <a:pt x="1428802" y="314613"/>
                      <a:pt x="1434193" y="316593"/>
                      <a:pt x="1439636" y="318407"/>
                    </a:cubicBezTo>
                    <a:cubicBezTo>
                      <a:pt x="1442357" y="319314"/>
                      <a:pt x="1444987" y="320565"/>
                      <a:pt x="1447800" y="321128"/>
                    </a:cubicBezTo>
                    <a:cubicBezTo>
                      <a:pt x="1452336" y="322035"/>
                      <a:pt x="1456835" y="323147"/>
                      <a:pt x="1461407" y="323850"/>
                    </a:cubicBezTo>
                    <a:cubicBezTo>
                      <a:pt x="1483599" y="327264"/>
                      <a:pt x="1494187" y="327261"/>
                      <a:pt x="1518557" y="329292"/>
                    </a:cubicBezTo>
                    <a:lnTo>
                      <a:pt x="1548493" y="332014"/>
                    </a:lnTo>
                    <a:cubicBezTo>
                      <a:pt x="1550307" y="334735"/>
                      <a:pt x="1551382" y="338135"/>
                      <a:pt x="1553936" y="340178"/>
                    </a:cubicBezTo>
                    <a:cubicBezTo>
                      <a:pt x="1556176" y="341970"/>
                      <a:pt x="1559287" y="342337"/>
                      <a:pt x="1562100" y="342900"/>
                    </a:cubicBezTo>
                    <a:cubicBezTo>
                      <a:pt x="1568390" y="344158"/>
                      <a:pt x="1574823" y="344567"/>
                      <a:pt x="1581150" y="345621"/>
                    </a:cubicBezTo>
                    <a:cubicBezTo>
                      <a:pt x="1585713" y="346381"/>
                      <a:pt x="1590206" y="347515"/>
                      <a:pt x="1594757" y="348342"/>
                    </a:cubicBezTo>
                    <a:cubicBezTo>
                      <a:pt x="1600186" y="349329"/>
                      <a:pt x="1605733" y="349726"/>
                      <a:pt x="1611086" y="351064"/>
                    </a:cubicBezTo>
                    <a:cubicBezTo>
                      <a:pt x="1616652" y="352456"/>
                      <a:pt x="1621971" y="354693"/>
                      <a:pt x="1627414" y="356507"/>
                    </a:cubicBezTo>
                    <a:lnTo>
                      <a:pt x="1635579" y="359228"/>
                    </a:lnTo>
                    <a:cubicBezTo>
                      <a:pt x="1658138" y="366748"/>
                      <a:pt x="1637843" y="360768"/>
                      <a:pt x="1687286" y="364671"/>
                    </a:cubicBezTo>
                    <a:cubicBezTo>
                      <a:pt x="1707263" y="366248"/>
                      <a:pt x="1727272" y="367629"/>
                      <a:pt x="1747157" y="370114"/>
                    </a:cubicBezTo>
                    <a:lnTo>
                      <a:pt x="1768929" y="372835"/>
                    </a:lnTo>
                    <a:cubicBezTo>
                      <a:pt x="1774391" y="373615"/>
                      <a:pt x="1779782" y="374873"/>
                      <a:pt x="1785257" y="375557"/>
                    </a:cubicBezTo>
                    <a:cubicBezTo>
                      <a:pt x="1794303" y="376688"/>
                      <a:pt x="1803426" y="377147"/>
                      <a:pt x="1812472" y="378278"/>
                    </a:cubicBezTo>
                    <a:cubicBezTo>
                      <a:pt x="1817947" y="378962"/>
                      <a:pt x="1823298" y="380577"/>
                      <a:pt x="1828800" y="381000"/>
                    </a:cubicBezTo>
                    <a:cubicBezTo>
                      <a:pt x="1846912" y="382393"/>
                      <a:pt x="1865099" y="382588"/>
                      <a:pt x="1883229" y="383721"/>
                    </a:cubicBezTo>
                    <a:cubicBezTo>
                      <a:pt x="1894131" y="384402"/>
                      <a:pt x="1905000" y="385535"/>
                      <a:pt x="1915886" y="386442"/>
                    </a:cubicBezTo>
                    <a:cubicBezTo>
                      <a:pt x="1945675" y="396374"/>
                      <a:pt x="1900545" y="380532"/>
                      <a:pt x="1932214" y="394607"/>
                    </a:cubicBezTo>
                    <a:cubicBezTo>
                      <a:pt x="1945153" y="400358"/>
                      <a:pt x="1951179" y="400489"/>
                      <a:pt x="1964872" y="402771"/>
                    </a:cubicBezTo>
                    <a:cubicBezTo>
                      <a:pt x="1967593" y="403678"/>
                      <a:pt x="1970253" y="404796"/>
                      <a:pt x="1973036" y="405492"/>
                    </a:cubicBezTo>
                    <a:cubicBezTo>
                      <a:pt x="1983657" y="408147"/>
                      <a:pt x="1994928" y="409397"/>
                      <a:pt x="2005693" y="410935"/>
                    </a:cubicBezTo>
                    <a:cubicBezTo>
                      <a:pt x="2008414" y="411842"/>
                      <a:pt x="2011062" y="413012"/>
                      <a:pt x="2013857" y="413657"/>
                    </a:cubicBezTo>
                    <a:cubicBezTo>
                      <a:pt x="2022871" y="415737"/>
                      <a:pt x="2041072" y="419100"/>
                      <a:pt x="2041072" y="419100"/>
                    </a:cubicBezTo>
                    <a:cubicBezTo>
                      <a:pt x="2046515" y="422728"/>
                      <a:pt x="2051194" y="427916"/>
                      <a:pt x="2057400" y="429985"/>
                    </a:cubicBezTo>
                    <a:lnTo>
                      <a:pt x="2090057" y="440871"/>
                    </a:lnTo>
                    <a:lnTo>
                      <a:pt x="2098222" y="443592"/>
                    </a:lnTo>
                    <a:cubicBezTo>
                      <a:pt x="2100943" y="444499"/>
                      <a:pt x="2103535" y="445997"/>
                      <a:pt x="2106386" y="446314"/>
                    </a:cubicBezTo>
                    <a:cubicBezTo>
                      <a:pt x="2137123" y="449729"/>
                      <a:pt x="2132622" y="449553"/>
                      <a:pt x="2168979" y="451757"/>
                    </a:cubicBezTo>
                    <a:cubicBezTo>
                      <a:pt x="2246943" y="456482"/>
                      <a:pt x="2194063" y="452057"/>
                      <a:pt x="2250622" y="457200"/>
                    </a:cubicBezTo>
                    <a:cubicBezTo>
                      <a:pt x="2253343" y="458107"/>
                      <a:pt x="2256278" y="458528"/>
                      <a:pt x="2258786" y="459921"/>
                    </a:cubicBezTo>
                    <a:cubicBezTo>
                      <a:pt x="2264504" y="463098"/>
                      <a:pt x="2268585" y="470399"/>
                      <a:pt x="2275114" y="470807"/>
                    </a:cubicBezTo>
                    <a:lnTo>
                      <a:pt x="2318657" y="473528"/>
                    </a:lnTo>
                    <a:cubicBezTo>
                      <a:pt x="2323127" y="476508"/>
                      <a:pt x="2335027" y="486510"/>
                      <a:pt x="2343150" y="487135"/>
                    </a:cubicBezTo>
                    <a:cubicBezTo>
                      <a:pt x="2363973" y="488737"/>
                      <a:pt x="2384879" y="488950"/>
                      <a:pt x="2405743" y="489857"/>
                    </a:cubicBezTo>
                    <a:cubicBezTo>
                      <a:pt x="2407557" y="492578"/>
                      <a:pt x="2408873" y="495708"/>
                      <a:pt x="2411186" y="498021"/>
                    </a:cubicBezTo>
                    <a:cubicBezTo>
                      <a:pt x="2424309" y="511144"/>
                      <a:pt x="2447836" y="504980"/>
                      <a:pt x="2462893" y="506185"/>
                    </a:cubicBezTo>
                    <a:cubicBezTo>
                      <a:pt x="2471081" y="506840"/>
                      <a:pt x="2479212" y="508090"/>
                      <a:pt x="2487386" y="508907"/>
                    </a:cubicBezTo>
                    <a:lnTo>
                      <a:pt x="2517322" y="511628"/>
                    </a:lnTo>
                    <a:cubicBezTo>
                      <a:pt x="2520950" y="512535"/>
                      <a:pt x="2524625" y="513275"/>
                      <a:pt x="2528207" y="514350"/>
                    </a:cubicBezTo>
                    <a:cubicBezTo>
                      <a:pt x="2533702" y="515999"/>
                      <a:pt x="2544536" y="519792"/>
                      <a:pt x="2544536" y="519792"/>
                    </a:cubicBezTo>
                    <a:cubicBezTo>
                      <a:pt x="2562460" y="531742"/>
                      <a:pt x="2547197" y="523467"/>
                      <a:pt x="2585357" y="527957"/>
                    </a:cubicBezTo>
                    <a:cubicBezTo>
                      <a:pt x="2589951" y="528497"/>
                      <a:pt x="2594449" y="529675"/>
                      <a:pt x="2598964" y="530678"/>
                    </a:cubicBezTo>
                    <a:cubicBezTo>
                      <a:pt x="2609209" y="532955"/>
                      <a:pt x="2608927" y="533092"/>
                      <a:pt x="2618014" y="536121"/>
                    </a:cubicBezTo>
                    <a:cubicBezTo>
                      <a:pt x="2620736" y="537935"/>
                      <a:pt x="2623172" y="540276"/>
                      <a:pt x="2626179" y="541564"/>
                    </a:cubicBezTo>
                    <a:cubicBezTo>
                      <a:pt x="2638394" y="546799"/>
                      <a:pt x="2634631" y="541707"/>
                      <a:pt x="2645229" y="547007"/>
                    </a:cubicBezTo>
                    <a:cubicBezTo>
                      <a:pt x="2648154" y="548470"/>
                      <a:pt x="2650404" y="551122"/>
                      <a:pt x="2653393" y="552450"/>
                    </a:cubicBezTo>
                    <a:cubicBezTo>
                      <a:pt x="2658636" y="554780"/>
                      <a:pt x="2669722" y="557892"/>
                      <a:pt x="2669722" y="557892"/>
                    </a:cubicBezTo>
                    <a:cubicBezTo>
                      <a:pt x="2672443" y="559706"/>
                      <a:pt x="2674961" y="561872"/>
                      <a:pt x="2677886" y="563335"/>
                    </a:cubicBezTo>
                    <a:cubicBezTo>
                      <a:pt x="2684588" y="566686"/>
                      <a:pt x="2696102" y="567732"/>
                      <a:pt x="2702379" y="568778"/>
                    </a:cubicBezTo>
                    <a:lnTo>
                      <a:pt x="2718707" y="574221"/>
                    </a:lnTo>
                    <a:lnTo>
                      <a:pt x="2726872" y="576942"/>
                    </a:lnTo>
                    <a:cubicBezTo>
                      <a:pt x="2754418" y="595307"/>
                      <a:pt x="2728313" y="579951"/>
                      <a:pt x="2803072" y="585107"/>
                    </a:cubicBezTo>
                    <a:cubicBezTo>
                      <a:pt x="2807383" y="585404"/>
                      <a:pt x="2817587" y="589038"/>
                      <a:pt x="2822122" y="590550"/>
                    </a:cubicBezTo>
                    <a:cubicBezTo>
                      <a:pt x="2823936" y="593271"/>
                      <a:pt x="2826101" y="595789"/>
                      <a:pt x="2827564" y="598714"/>
                    </a:cubicBezTo>
                    <a:cubicBezTo>
                      <a:pt x="2828847" y="601280"/>
                      <a:pt x="2827952" y="605211"/>
                      <a:pt x="2830286" y="606878"/>
                    </a:cubicBezTo>
                    <a:cubicBezTo>
                      <a:pt x="2841923" y="615190"/>
                      <a:pt x="2861903" y="612321"/>
                      <a:pt x="2873829" y="612321"/>
                    </a:cubicBezTo>
                    <a:lnTo>
                      <a:pt x="2873829" y="612321"/>
                    </a:lnTo>
                  </a:path>
                </a:pathLst>
              </a:custGeom>
              <a:noFill/>
              <a:ln w="31750" cmpd="sng">
                <a:solidFill>
                  <a:schemeClr val="accent3">
                    <a:lumMod val="60000"/>
                    <a:lumOff val="40000"/>
                  </a:schemeClr>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sz="1200">
                  <a:solidFill>
                    <a:schemeClr val="tx2"/>
                  </a:solidFill>
                </a:endParaRPr>
              </a:p>
            </p:txBody>
          </p:sp>
          <p:sp>
            <p:nvSpPr>
              <p:cNvPr id="193" name="Rectangle 28">
                <a:extLst>
                  <a:ext uri="{FF2B5EF4-FFF2-40B4-BE49-F238E27FC236}">
                    <a16:creationId xmlns:a16="http://schemas.microsoft.com/office/drawing/2014/main" id="{52FBF236-9BE0-AE40-8FE4-DADA64EDB7BA}"/>
                  </a:ext>
                </a:extLst>
              </p:cNvPr>
              <p:cNvSpPr>
                <a:spLocks noChangeArrowheads="1"/>
              </p:cNvSpPr>
              <p:nvPr/>
            </p:nvSpPr>
            <p:spPr bwMode="auto">
              <a:xfrm rot="-5400000">
                <a:off x="1331221" y="2252854"/>
                <a:ext cx="1345200" cy="421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182880" anchor="b"/>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algn="ctr" eaLnBrk="1" hangingPunct="1">
                  <a:spcBef>
                    <a:spcPct val="0"/>
                  </a:spcBef>
                  <a:buClrTx/>
                  <a:buFontTx/>
                  <a:buNone/>
                </a:pPr>
                <a:r>
                  <a:rPr lang="en-US" altLang="en-US" sz="1400">
                    <a:solidFill>
                      <a:schemeClr val="tx2"/>
                    </a:solidFill>
                    <a:latin typeface="+mn-lt"/>
                    <a:cs typeface="Arial" panose="020B0604020202020204" pitchFamily="34" charset="0"/>
                  </a:rPr>
                  <a:t>Survival</a:t>
                </a:r>
              </a:p>
            </p:txBody>
          </p:sp>
          <p:sp>
            <p:nvSpPr>
              <p:cNvPr id="194" name="Rectangle 116">
                <a:extLst>
                  <a:ext uri="{FF2B5EF4-FFF2-40B4-BE49-F238E27FC236}">
                    <a16:creationId xmlns:a16="http://schemas.microsoft.com/office/drawing/2014/main" id="{D462BD01-6B22-0B42-866A-9150B67FBFC4}"/>
                  </a:ext>
                </a:extLst>
              </p:cNvPr>
              <p:cNvSpPr>
                <a:spLocks noChangeArrowheads="1"/>
              </p:cNvSpPr>
              <p:nvPr/>
            </p:nvSpPr>
            <p:spPr bwMode="auto">
              <a:xfrm>
                <a:off x="2063171" y="1658231"/>
                <a:ext cx="368356" cy="26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spAutoFit/>
              </a:bodyPr>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algn="r" eaLnBrk="1" hangingPunct="1">
                  <a:spcBef>
                    <a:spcPct val="0"/>
                  </a:spcBef>
                  <a:buClrTx/>
                  <a:buFontTx/>
                  <a:buNone/>
                </a:pPr>
                <a:r>
                  <a:rPr lang="en-US" altLang="en-US" sz="1200">
                    <a:solidFill>
                      <a:schemeClr val="tx2"/>
                    </a:solidFill>
                    <a:latin typeface="+mn-lt"/>
                    <a:cs typeface="Arial" panose="020B0604020202020204" pitchFamily="34" charset="0"/>
                  </a:rPr>
                  <a:t>1.0</a:t>
                </a:r>
              </a:p>
            </p:txBody>
          </p:sp>
          <p:sp>
            <p:nvSpPr>
              <p:cNvPr id="195" name="Rectangle 117">
                <a:extLst>
                  <a:ext uri="{FF2B5EF4-FFF2-40B4-BE49-F238E27FC236}">
                    <a16:creationId xmlns:a16="http://schemas.microsoft.com/office/drawing/2014/main" id="{149BCF5A-16A4-7548-B87E-9D4CA15D3E1E}"/>
                  </a:ext>
                </a:extLst>
              </p:cNvPr>
              <p:cNvSpPr>
                <a:spLocks noChangeArrowheads="1"/>
              </p:cNvSpPr>
              <p:nvPr/>
            </p:nvSpPr>
            <p:spPr bwMode="auto">
              <a:xfrm>
                <a:off x="2063171" y="2702308"/>
                <a:ext cx="368356" cy="26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spAutoFit/>
              </a:bodyPr>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algn="r" eaLnBrk="1" hangingPunct="1">
                  <a:spcBef>
                    <a:spcPct val="0"/>
                  </a:spcBef>
                  <a:buClrTx/>
                  <a:buFontTx/>
                  <a:buNone/>
                </a:pPr>
                <a:r>
                  <a:rPr lang="en-US" altLang="en-US" sz="1200">
                    <a:solidFill>
                      <a:schemeClr val="tx2"/>
                    </a:solidFill>
                    <a:latin typeface="+mn-lt"/>
                    <a:cs typeface="Arial" panose="020B0604020202020204" pitchFamily="34" charset="0"/>
                  </a:rPr>
                  <a:t>0.6</a:t>
                </a:r>
              </a:p>
            </p:txBody>
          </p:sp>
          <p:sp>
            <p:nvSpPr>
              <p:cNvPr id="196" name="Rectangle 120">
                <a:extLst>
                  <a:ext uri="{FF2B5EF4-FFF2-40B4-BE49-F238E27FC236}">
                    <a16:creationId xmlns:a16="http://schemas.microsoft.com/office/drawing/2014/main" id="{B2A6D174-E334-4D41-AE95-F5D3521B4DFB}"/>
                  </a:ext>
                </a:extLst>
              </p:cNvPr>
              <p:cNvSpPr>
                <a:spLocks noChangeArrowheads="1"/>
              </p:cNvSpPr>
              <p:nvPr/>
            </p:nvSpPr>
            <p:spPr bwMode="auto">
              <a:xfrm>
                <a:off x="2175076" y="3009059"/>
                <a:ext cx="256450" cy="26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spAutoFit/>
              </a:bodyPr>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algn="r" eaLnBrk="1" hangingPunct="1">
                  <a:spcBef>
                    <a:spcPct val="0"/>
                  </a:spcBef>
                  <a:buClrTx/>
                  <a:buFontTx/>
                  <a:buNone/>
                </a:pPr>
                <a:r>
                  <a:rPr lang="en-US" altLang="en-US" sz="1200">
                    <a:solidFill>
                      <a:schemeClr val="tx2"/>
                    </a:solidFill>
                    <a:latin typeface="+mn-lt"/>
                    <a:cs typeface="Arial" panose="020B0604020202020204" pitchFamily="34" charset="0"/>
                  </a:rPr>
                  <a:t>0</a:t>
                </a:r>
              </a:p>
            </p:txBody>
          </p:sp>
          <p:sp>
            <p:nvSpPr>
              <p:cNvPr id="197" name="Rectangle 117">
                <a:extLst>
                  <a:ext uri="{FF2B5EF4-FFF2-40B4-BE49-F238E27FC236}">
                    <a16:creationId xmlns:a16="http://schemas.microsoft.com/office/drawing/2014/main" id="{3DAC62FE-F6AB-194E-8885-41E7629585FE}"/>
                  </a:ext>
                </a:extLst>
              </p:cNvPr>
              <p:cNvSpPr>
                <a:spLocks noChangeArrowheads="1"/>
              </p:cNvSpPr>
              <p:nvPr/>
            </p:nvSpPr>
            <p:spPr bwMode="auto">
              <a:xfrm>
                <a:off x="2063171" y="2180270"/>
                <a:ext cx="368356" cy="26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spAutoFit/>
              </a:bodyPr>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algn="r" eaLnBrk="1" hangingPunct="1">
                  <a:spcBef>
                    <a:spcPct val="0"/>
                  </a:spcBef>
                  <a:buClrTx/>
                  <a:buFontTx/>
                  <a:buNone/>
                </a:pPr>
                <a:r>
                  <a:rPr lang="en-US" altLang="en-US" sz="1200">
                    <a:solidFill>
                      <a:schemeClr val="tx2"/>
                    </a:solidFill>
                    <a:latin typeface="+mn-lt"/>
                    <a:cs typeface="Arial" panose="020B0604020202020204" pitchFamily="34" charset="0"/>
                  </a:rPr>
                  <a:t>0.8</a:t>
                </a:r>
              </a:p>
            </p:txBody>
          </p:sp>
          <p:sp>
            <p:nvSpPr>
              <p:cNvPr id="198" name="Rectangle 9">
                <a:extLst>
                  <a:ext uri="{FF2B5EF4-FFF2-40B4-BE49-F238E27FC236}">
                    <a16:creationId xmlns:a16="http://schemas.microsoft.com/office/drawing/2014/main" id="{BAD0BCC9-E31B-9444-AA84-29C6205E797C}"/>
                  </a:ext>
                </a:extLst>
              </p:cNvPr>
              <p:cNvSpPr>
                <a:spLocks noChangeArrowheads="1"/>
              </p:cNvSpPr>
              <p:nvPr/>
            </p:nvSpPr>
            <p:spPr bwMode="auto">
              <a:xfrm>
                <a:off x="2501355" y="3288366"/>
                <a:ext cx="2637518" cy="4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37160" rIns="0" bIns="0"/>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algn="ctr" eaLnBrk="1" hangingPunct="1">
                  <a:spcBef>
                    <a:spcPct val="0"/>
                  </a:spcBef>
                  <a:buClrTx/>
                  <a:buFontTx/>
                  <a:buNone/>
                </a:pPr>
                <a:r>
                  <a:rPr lang="en-US" altLang="en-US" sz="1400">
                    <a:solidFill>
                      <a:schemeClr val="tx2"/>
                    </a:solidFill>
                    <a:latin typeface="+mn-lt"/>
                    <a:cs typeface="Arial" panose="020B0604020202020204" pitchFamily="34" charset="0"/>
                  </a:rPr>
                  <a:t>Months</a:t>
                </a:r>
              </a:p>
            </p:txBody>
          </p:sp>
          <p:sp>
            <p:nvSpPr>
              <p:cNvPr id="199" name="Line 11">
                <a:extLst>
                  <a:ext uri="{FF2B5EF4-FFF2-40B4-BE49-F238E27FC236}">
                    <a16:creationId xmlns:a16="http://schemas.microsoft.com/office/drawing/2014/main" id="{5817DDF9-44C3-CD45-9EB3-67323231A3B5}"/>
                  </a:ext>
                </a:extLst>
              </p:cNvPr>
              <p:cNvSpPr>
                <a:spLocks noChangeShapeType="1"/>
              </p:cNvSpPr>
              <p:nvPr/>
            </p:nvSpPr>
            <p:spPr bwMode="auto">
              <a:xfrm flipV="1">
                <a:off x="2498445" y="3132176"/>
                <a:ext cx="0" cy="84427"/>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sz="1200">
                  <a:solidFill>
                    <a:schemeClr val="tx2"/>
                  </a:solidFill>
                </a:endParaRPr>
              </a:p>
            </p:txBody>
          </p:sp>
          <p:sp>
            <p:nvSpPr>
              <p:cNvPr id="200" name="Line 16">
                <a:extLst>
                  <a:ext uri="{FF2B5EF4-FFF2-40B4-BE49-F238E27FC236}">
                    <a16:creationId xmlns:a16="http://schemas.microsoft.com/office/drawing/2014/main" id="{F962E712-3169-684D-91A2-29C4B4CA07C9}"/>
                  </a:ext>
                </a:extLst>
              </p:cNvPr>
              <p:cNvSpPr>
                <a:spLocks noChangeShapeType="1"/>
              </p:cNvSpPr>
              <p:nvPr/>
            </p:nvSpPr>
            <p:spPr bwMode="auto">
              <a:xfrm flipV="1">
                <a:off x="5137418" y="3132176"/>
                <a:ext cx="0" cy="84427"/>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sz="1200">
                  <a:solidFill>
                    <a:schemeClr val="tx2"/>
                  </a:solidFill>
                </a:endParaRPr>
              </a:p>
            </p:txBody>
          </p:sp>
          <p:sp>
            <p:nvSpPr>
              <p:cNvPr id="201" name="Line 21">
                <a:extLst>
                  <a:ext uri="{FF2B5EF4-FFF2-40B4-BE49-F238E27FC236}">
                    <a16:creationId xmlns:a16="http://schemas.microsoft.com/office/drawing/2014/main" id="{CAB8E168-40CB-8E4E-986F-C6D7F3D98E70}"/>
                  </a:ext>
                </a:extLst>
              </p:cNvPr>
              <p:cNvSpPr>
                <a:spLocks noChangeShapeType="1"/>
              </p:cNvSpPr>
              <p:nvPr/>
            </p:nvSpPr>
            <p:spPr bwMode="auto">
              <a:xfrm>
                <a:off x="2495536" y="3134990"/>
                <a:ext cx="2647701" cy="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sz="1200">
                  <a:solidFill>
                    <a:schemeClr val="tx2"/>
                  </a:solidFill>
                </a:endParaRPr>
              </a:p>
            </p:txBody>
          </p:sp>
          <p:sp>
            <p:nvSpPr>
              <p:cNvPr id="202" name="Line 24">
                <a:extLst>
                  <a:ext uri="{FF2B5EF4-FFF2-40B4-BE49-F238E27FC236}">
                    <a16:creationId xmlns:a16="http://schemas.microsoft.com/office/drawing/2014/main" id="{AC4DBF55-12C9-1341-8E91-428527C658CD}"/>
                  </a:ext>
                </a:extLst>
              </p:cNvPr>
              <p:cNvSpPr>
                <a:spLocks noChangeShapeType="1"/>
              </p:cNvSpPr>
              <p:nvPr/>
            </p:nvSpPr>
            <p:spPr bwMode="auto">
              <a:xfrm>
                <a:off x="2496991" y="1785569"/>
                <a:ext cx="0" cy="116509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sz="1200">
                  <a:solidFill>
                    <a:schemeClr val="tx2"/>
                  </a:solidFill>
                </a:endParaRPr>
              </a:p>
            </p:txBody>
          </p:sp>
          <p:sp>
            <p:nvSpPr>
              <p:cNvPr id="203" name="Line 67">
                <a:extLst>
                  <a:ext uri="{FF2B5EF4-FFF2-40B4-BE49-F238E27FC236}">
                    <a16:creationId xmlns:a16="http://schemas.microsoft.com/office/drawing/2014/main" id="{1C7A44C8-29FE-414A-AD92-E4ACBF1C242E}"/>
                  </a:ext>
                </a:extLst>
              </p:cNvPr>
              <p:cNvSpPr>
                <a:spLocks noChangeShapeType="1"/>
              </p:cNvSpPr>
              <p:nvPr/>
            </p:nvSpPr>
            <p:spPr bwMode="auto">
              <a:xfrm>
                <a:off x="2414068" y="1793174"/>
                <a:ext cx="84377" cy="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sz="1200">
                  <a:solidFill>
                    <a:schemeClr val="tx2"/>
                  </a:solidFill>
                </a:endParaRPr>
              </a:p>
            </p:txBody>
          </p:sp>
          <p:sp>
            <p:nvSpPr>
              <p:cNvPr id="204" name="Line 68">
                <a:extLst>
                  <a:ext uri="{FF2B5EF4-FFF2-40B4-BE49-F238E27FC236}">
                    <a16:creationId xmlns:a16="http://schemas.microsoft.com/office/drawing/2014/main" id="{2014DC33-D1B5-8848-95E5-1CA3CE9B5629}"/>
                  </a:ext>
                </a:extLst>
              </p:cNvPr>
              <p:cNvSpPr>
                <a:spLocks noChangeShapeType="1"/>
              </p:cNvSpPr>
              <p:nvPr/>
            </p:nvSpPr>
            <p:spPr bwMode="auto">
              <a:xfrm>
                <a:off x="2414068" y="2839496"/>
                <a:ext cx="84377" cy="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sz="1200">
                  <a:solidFill>
                    <a:schemeClr val="tx2"/>
                  </a:solidFill>
                </a:endParaRPr>
              </a:p>
            </p:txBody>
          </p:sp>
          <p:sp>
            <p:nvSpPr>
              <p:cNvPr id="205" name="Rectangle 70">
                <a:extLst>
                  <a:ext uri="{FF2B5EF4-FFF2-40B4-BE49-F238E27FC236}">
                    <a16:creationId xmlns:a16="http://schemas.microsoft.com/office/drawing/2014/main" id="{A2E0E496-F7AF-0E4F-BD1E-CDC7A29D7C73}"/>
                  </a:ext>
                </a:extLst>
              </p:cNvPr>
              <p:cNvSpPr>
                <a:spLocks noChangeArrowheads="1"/>
              </p:cNvSpPr>
              <p:nvPr/>
            </p:nvSpPr>
            <p:spPr bwMode="auto">
              <a:xfrm>
                <a:off x="2501355" y="1487261"/>
                <a:ext cx="2643337" cy="406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182880" anchor="b"/>
              <a:lstStyle>
                <a:lvl1pPr marL="342900" indent="-342900" defTabSz="777875">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defTabSz="777875">
                  <a:buFont typeface="Arial" panose="020B0604020202020204" pitchFamily="34" charset="0"/>
                  <a:buChar char="–"/>
                  <a:defRPr sz="2000">
                    <a:solidFill>
                      <a:schemeClr val="tx1"/>
                    </a:solidFill>
                    <a:latin typeface="Arial" panose="020B0604020202020204" pitchFamily="34" charset="0"/>
                  </a:defRPr>
                </a:lvl2pPr>
                <a:lvl3pPr marL="1143000" indent="-228600" defTabSz="777875">
                  <a:buFont typeface="Arial" panose="020B0604020202020204" pitchFamily="34" charset="0"/>
                  <a:buChar char="•"/>
                  <a:defRPr>
                    <a:solidFill>
                      <a:schemeClr val="tx1"/>
                    </a:solidFill>
                    <a:latin typeface="Arial" panose="020B0604020202020204" pitchFamily="34" charset="0"/>
                  </a:defRPr>
                </a:lvl3pPr>
                <a:lvl4pPr marL="1600200" indent="-228600" defTabSz="777875">
                  <a:buFont typeface="Arial" panose="020B0604020202020204" pitchFamily="34" charset="0"/>
                  <a:buChar char="•"/>
                  <a:defRPr sz="1600">
                    <a:solidFill>
                      <a:schemeClr val="tx1"/>
                    </a:solidFill>
                    <a:latin typeface="Arial" panose="020B0604020202020204" pitchFamily="34" charset="0"/>
                  </a:defRPr>
                </a:lvl4pPr>
                <a:lvl5pPr marL="2057400" indent="-228600" defTabSz="777875">
                  <a:buFont typeface="Arial" panose="020B0604020202020204" pitchFamily="34" charset="0"/>
                  <a:buChar char="•"/>
                  <a:defRPr sz="1600">
                    <a:solidFill>
                      <a:schemeClr val="tx1"/>
                    </a:solidFill>
                    <a:latin typeface="Arial" panose="020B0604020202020204" pitchFamily="34" charset="0"/>
                  </a:defRPr>
                </a:lvl5pPr>
                <a:lvl6pPr marL="2514600" indent="-228600" defTabSz="777875"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defTabSz="777875"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defTabSz="777875"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defTabSz="777875"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marL="0" lvl="1" algn="ctr" eaLnBrk="1" hangingPunct="1">
                  <a:buFontTx/>
                  <a:buNone/>
                </a:pPr>
                <a:r>
                  <a:rPr lang="en-US" altLang="en-US" sz="1600" b="1">
                    <a:solidFill>
                      <a:schemeClr val="accent4"/>
                    </a:solidFill>
                    <a:latin typeface="+mn-lt"/>
                    <a:cs typeface="Arial" panose="020B0604020202020204" pitchFamily="34" charset="0"/>
                  </a:rPr>
                  <a:t>US carvedilol study</a:t>
                </a:r>
                <a:r>
                  <a:rPr lang="en-US" altLang="en-US" sz="1600" b="1" baseline="30000">
                    <a:solidFill>
                      <a:schemeClr val="accent4"/>
                    </a:solidFill>
                    <a:latin typeface="+mn-lt"/>
                    <a:cs typeface="Arial" panose="020B0604020202020204" pitchFamily="34" charset="0"/>
                  </a:rPr>
                  <a:t>1</a:t>
                </a:r>
              </a:p>
            </p:txBody>
          </p:sp>
          <p:sp>
            <p:nvSpPr>
              <p:cNvPr id="206" name="Line 69">
                <a:extLst>
                  <a:ext uri="{FF2B5EF4-FFF2-40B4-BE49-F238E27FC236}">
                    <a16:creationId xmlns:a16="http://schemas.microsoft.com/office/drawing/2014/main" id="{0F69277E-009D-C848-A84A-39D7F94A8BA1}"/>
                  </a:ext>
                </a:extLst>
              </p:cNvPr>
              <p:cNvSpPr>
                <a:spLocks noChangeShapeType="1"/>
              </p:cNvSpPr>
              <p:nvPr/>
            </p:nvSpPr>
            <p:spPr bwMode="auto">
              <a:xfrm>
                <a:off x="2414068" y="3134990"/>
                <a:ext cx="84377" cy="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sz="1200">
                  <a:solidFill>
                    <a:schemeClr val="tx2"/>
                  </a:solidFill>
                </a:endParaRPr>
              </a:p>
            </p:txBody>
          </p:sp>
          <p:sp>
            <p:nvSpPr>
              <p:cNvPr id="207" name="Rectangle 120">
                <a:extLst>
                  <a:ext uri="{FF2B5EF4-FFF2-40B4-BE49-F238E27FC236}">
                    <a16:creationId xmlns:a16="http://schemas.microsoft.com/office/drawing/2014/main" id="{0FFD5C53-5CAD-EB4F-BF86-E8E3A3DFDCE1}"/>
                  </a:ext>
                </a:extLst>
              </p:cNvPr>
              <p:cNvSpPr>
                <a:spLocks noChangeArrowheads="1"/>
              </p:cNvSpPr>
              <p:nvPr/>
            </p:nvSpPr>
            <p:spPr bwMode="auto">
              <a:xfrm>
                <a:off x="4991940" y="3192682"/>
                <a:ext cx="292411" cy="272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46038" rIns="0" bIns="46038"/>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algn="ctr" eaLnBrk="1" hangingPunct="1">
                  <a:spcBef>
                    <a:spcPct val="0"/>
                  </a:spcBef>
                  <a:buClrTx/>
                  <a:buFontTx/>
                  <a:buNone/>
                </a:pPr>
                <a:r>
                  <a:rPr lang="en-US" altLang="en-US" sz="1200">
                    <a:solidFill>
                      <a:schemeClr val="tx2"/>
                    </a:solidFill>
                    <a:latin typeface="+mn-lt"/>
                    <a:cs typeface="Arial" panose="020B0604020202020204" pitchFamily="34" charset="0"/>
                  </a:rPr>
                  <a:t>12</a:t>
                </a:r>
              </a:p>
            </p:txBody>
          </p:sp>
          <p:sp>
            <p:nvSpPr>
              <p:cNvPr id="208" name="Line 68">
                <a:extLst>
                  <a:ext uri="{FF2B5EF4-FFF2-40B4-BE49-F238E27FC236}">
                    <a16:creationId xmlns:a16="http://schemas.microsoft.com/office/drawing/2014/main" id="{E0844E9F-9A4B-3A43-B634-75A38841A479}"/>
                  </a:ext>
                </a:extLst>
              </p:cNvPr>
              <p:cNvSpPr>
                <a:spLocks noChangeShapeType="1"/>
              </p:cNvSpPr>
              <p:nvPr/>
            </p:nvSpPr>
            <p:spPr bwMode="auto">
              <a:xfrm>
                <a:off x="2414068" y="2317458"/>
                <a:ext cx="84377" cy="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sz="1200">
                  <a:solidFill>
                    <a:schemeClr val="tx2"/>
                  </a:solidFill>
                </a:endParaRPr>
              </a:p>
            </p:txBody>
          </p:sp>
          <p:sp>
            <p:nvSpPr>
              <p:cNvPr id="209" name="Rectangle 120">
                <a:extLst>
                  <a:ext uri="{FF2B5EF4-FFF2-40B4-BE49-F238E27FC236}">
                    <a16:creationId xmlns:a16="http://schemas.microsoft.com/office/drawing/2014/main" id="{A4F169BB-3A16-3D4A-A78B-5E51D1CAC4AE}"/>
                  </a:ext>
                </a:extLst>
              </p:cNvPr>
              <p:cNvSpPr>
                <a:spLocks noChangeArrowheads="1"/>
              </p:cNvSpPr>
              <p:nvPr/>
            </p:nvSpPr>
            <p:spPr bwMode="auto">
              <a:xfrm>
                <a:off x="2354422" y="3192682"/>
                <a:ext cx="292411" cy="272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46038" rIns="0" bIns="46038"/>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algn="ctr" eaLnBrk="1" hangingPunct="1">
                  <a:spcBef>
                    <a:spcPct val="0"/>
                  </a:spcBef>
                  <a:buClrTx/>
                  <a:buFontTx/>
                  <a:buNone/>
                </a:pPr>
                <a:r>
                  <a:rPr lang="en-US" altLang="en-US" sz="1200">
                    <a:solidFill>
                      <a:schemeClr val="tx2"/>
                    </a:solidFill>
                    <a:latin typeface="+mn-lt"/>
                    <a:cs typeface="Arial" panose="020B0604020202020204" pitchFamily="34" charset="0"/>
                  </a:rPr>
                  <a:t>0</a:t>
                </a:r>
              </a:p>
            </p:txBody>
          </p:sp>
          <p:sp>
            <p:nvSpPr>
              <p:cNvPr id="210" name="Text Box 40">
                <a:extLst>
                  <a:ext uri="{FF2B5EF4-FFF2-40B4-BE49-F238E27FC236}">
                    <a16:creationId xmlns:a16="http://schemas.microsoft.com/office/drawing/2014/main" id="{D8DE82EE-DB94-A54D-8325-4988C43FC891}"/>
                  </a:ext>
                </a:extLst>
              </p:cNvPr>
              <p:cNvSpPr txBox="1">
                <a:spLocks noChangeArrowheads="1"/>
              </p:cNvSpPr>
              <p:nvPr/>
            </p:nvSpPr>
            <p:spPr bwMode="auto">
              <a:xfrm>
                <a:off x="2511539" y="2605410"/>
                <a:ext cx="2062879" cy="58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bIns="137160" anchor="b">
                <a:spAutoFit/>
              </a:bodyPr>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eaLnBrk="1" hangingPunct="1">
                  <a:spcBef>
                    <a:spcPct val="0"/>
                  </a:spcBef>
                  <a:buClrTx/>
                  <a:buFontTx/>
                  <a:buNone/>
                </a:pPr>
                <a:r>
                  <a:rPr lang="sv-SE" altLang="en-US" sz="1400">
                    <a:solidFill>
                      <a:schemeClr val="tx2"/>
                    </a:solidFill>
                    <a:latin typeface="+mn-lt"/>
                    <a:cs typeface="Arial" panose="020B0604020202020204" pitchFamily="34" charset="0"/>
                  </a:rPr>
                  <a:t>Risk reduction=65%</a:t>
                </a:r>
                <a:br>
                  <a:rPr lang="sv-SE" altLang="en-US" sz="1400">
                    <a:solidFill>
                      <a:schemeClr val="tx2"/>
                    </a:solidFill>
                    <a:latin typeface="+mn-lt"/>
                    <a:cs typeface="Arial" panose="020B0604020202020204" pitchFamily="34" charset="0"/>
                  </a:rPr>
                </a:br>
                <a:r>
                  <a:rPr lang="sv-SE" altLang="en-US" sz="1400" i="1">
                    <a:solidFill>
                      <a:schemeClr val="tx2"/>
                    </a:solidFill>
                    <a:latin typeface="+mn-lt"/>
                    <a:cs typeface="Arial" panose="020B0604020202020204" pitchFamily="34" charset="0"/>
                  </a:rPr>
                  <a:t>P</a:t>
                </a:r>
                <a:r>
                  <a:rPr lang="sv-SE" altLang="en-US" sz="1400">
                    <a:solidFill>
                      <a:schemeClr val="tx2"/>
                    </a:solidFill>
                    <a:latin typeface="+mn-lt"/>
                    <a:cs typeface="Arial" panose="020B0604020202020204" pitchFamily="34" charset="0"/>
                  </a:rPr>
                  <a:t>&lt;0.001</a:t>
                </a:r>
              </a:p>
            </p:txBody>
          </p:sp>
          <p:sp>
            <p:nvSpPr>
              <p:cNvPr id="211" name="Line 11">
                <a:extLst>
                  <a:ext uri="{FF2B5EF4-FFF2-40B4-BE49-F238E27FC236}">
                    <a16:creationId xmlns:a16="http://schemas.microsoft.com/office/drawing/2014/main" id="{0997FA46-3B8F-C640-91FF-8969DBDCB0A9}"/>
                  </a:ext>
                </a:extLst>
              </p:cNvPr>
              <p:cNvSpPr>
                <a:spLocks noChangeShapeType="1"/>
              </p:cNvSpPr>
              <p:nvPr/>
            </p:nvSpPr>
            <p:spPr bwMode="auto">
              <a:xfrm flipV="1">
                <a:off x="2428616" y="2925331"/>
                <a:ext cx="132386" cy="61913"/>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sz="1200">
                  <a:solidFill>
                    <a:schemeClr val="tx2"/>
                  </a:solidFill>
                </a:endParaRPr>
              </a:p>
            </p:txBody>
          </p:sp>
          <p:sp>
            <p:nvSpPr>
              <p:cNvPr id="212" name="Line 11">
                <a:extLst>
                  <a:ext uri="{FF2B5EF4-FFF2-40B4-BE49-F238E27FC236}">
                    <a16:creationId xmlns:a16="http://schemas.microsoft.com/office/drawing/2014/main" id="{A2FCB628-DFC9-254B-B764-A702175DAD13}"/>
                  </a:ext>
                </a:extLst>
              </p:cNvPr>
              <p:cNvSpPr>
                <a:spLocks noChangeShapeType="1"/>
              </p:cNvSpPr>
              <p:nvPr/>
            </p:nvSpPr>
            <p:spPr bwMode="auto">
              <a:xfrm flipV="1">
                <a:off x="2428616" y="2966137"/>
                <a:ext cx="132386" cy="6191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200">
                  <a:solidFill>
                    <a:schemeClr val="tx2"/>
                  </a:solidFill>
                </a:endParaRPr>
              </a:p>
            </p:txBody>
          </p:sp>
          <p:sp>
            <p:nvSpPr>
              <p:cNvPr id="213" name="Line 24">
                <a:extLst>
                  <a:ext uri="{FF2B5EF4-FFF2-40B4-BE49-F238E27FC236}">
                    <a16:creationId xmlns:a16="http://schemas.microsoft.com/office/drawing/2014/main" id="{F9302B14-218D-534F-8BE2-1DE1915E5745}"/>
                  </a:ext>
                </a:extLst>
              </p:cNvPr>
              <p:cNvSpPr>
                <a:spLocks noChangeShapeType="1"/>
              </p:cNvSpPr>
              <p:nvPr/>
            </p:nvSpPr>
            <p:spPr bwMode="auto">
              <a:xfrm>
                <a:off x="2496991" y="2995686"/>
                <a:ext cx="0" cy="139304"/>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sz="1200">
                  <a:solidFill>
                    <a:schemeClr val="tx2"/>
                  </a:solidFill>
                </a:endParaRPr>
              </a:p>
            </p:txBody>
          </p:sp>
          <p:sp>
            <p:nvSpPr>
              <p:cNvPr id="214" name="Line 16">
                <a:extLst>
                  <a:ext uri="{FF2B5EF4-FFF2-40B4-BE49-F238E27FC236}">
                    <a16:creationId xmlns:a16="http://schemas.microsoft.com/office/drawing/2014/main" id="{700E37C9-5A9F-C546-A9C4-57367C2FDE74}"/>
                  </a:ext>
                </a:extLst>
              </p:cNvPr>
              <p:cNvSpPr>
                <a:spLocks noChangeShapeType="1"/>
              </p:cNvSpPr>
              <p:nvPr/>
            </p:nvSpPr>
            <p:spPr bwMode="auto">
              <a:xfrm flipV="1">
                <a:off x="3817932" y="3132176"/>
                <a:ext cx="0" cy="84427"/>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sz="1200">
                  <a:solidFill>
                    <a:schemeClr val="tx2"/>
                  </a:solidFill>
                </a:endParaRPr>
              </a:p>
            </p:txBody>
          </p:sp>
          <p:sp>
            <p:nvSpPr>
              <p:cNvPr id="215" name="Rectangle 120">
                <a:extLst>
                  <a:ext uri="{FF2B5EF4-FFF2-40B4-BE49-F238E27FC236}">
                    <a16:creationId xmlns:a16="http://schemas.microsoft.com/office/drawing/2014/main" id="{C35465A2-A04F-7B46-A711-D3344B8988D9}"/>
                  </a:ext>
                </a:extLst>
              </p:cNvPr>
              <p:cNvSpPr>
                <a:spLocks noChangeArrowheads="1"/>
              </p:cNvSpPr>
              <p:nvPr/>
            </p:nvSpPr>
            <p:spPr bwMode="auto">
              <a:xfrm>
                <a:off x="3672454" y="3192682"/>
                <a:ext cx="293866" cy="272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46038" rIns="0" bIns="46038"/>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algn="ctr" eaLnBrk="1" hangingPunct="1">
                  <a:spcBef>
                    <a:spcPct val="0"/>
                  </a:spcBef>
                  <a:buClrTx/>
                  <a:buFontTx/>
                  <a:buNone/>
                </a:pPr>
                <a:r>
                  <a:rPr lang="en-US" altLang="en-US" sz="1200">
                    <a:solidFill>
                      <a:schemeClr val="tx2"/>
                    </a:solidFill>
                    <a:latin typeface="+mn-lt"/>
                    <a:cs typeface="Arial" panose="020B0604020202020204" pitchFamily="34" charset="0"/>
                  </a:rPr>
                  <a:t>6</a:t>
                </a:r>
              </a:p>
            </p:txBody>
          </p:sp>
          <p:sp>
            <p:nvSpPr>
              <p:cNvPr id="216" name="Line 16">
                <a:extLst>
                  <a:ext uri="{FF2B5EF4-FFF2-40B4-BE49-F238E27FC236}">
                    <a16:creationId xmlns:a16="http://schemas.microsoft.com/office/drawing/2014/main" id="{9E8948CF-7B1C-1B40-9ABA-84FBBA914630}"/>
                  </a:ext>
                </a:extLst>
              </p:cNvPr>
              <p:cNvSpPr>
                <a:spLocks noChangeShapeType="1"/>
              </p:cNvSpPr>
              <p:nvPr/>
            </p:nvSpPr>
            <p:spPr bwMode="auto">
              <a:xfrm flipV="1">
                <a:off x="4476947" y="3132176"/>
                <a:ext cx="0" cy="84427"/>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sz="1200">
                  <a:solidFill>
                    <a:schemeClr val="tx2"/>
                  </a:solidFill>
                </a:endParaRPr>
              </a:p>
            </p:txBody>
          </p:sp>
          <p:sp>
            <p:nvSpPr>
              <p:cNvPr id="217" name="Rectangle 120">
                <a:extLst>
                  <a:ext uri="{FF2B5EF4-FFF2-40B4-BE49-F238E27FC236}">
                    <a16:creationId xmlns:a16="http://schemas.microsoft.com/office/drawing/2014/main" id="{6B0D48CB-BF4B-A542-A3BF-F2C80406C6EF}"/>
                  </a:ext>
                </a:extLst>
              </p:cNvPr>
              <p:cNvSpPr>
                <a:spLocks noChangeArrowheads="1"/>
              </p:cNvSpPr>
              <p:nvPr/>
            </p:nvSpPr>
            <p:spPr bwMode="auto">
              <a:xfrm>
                <a:off x="4331469" y="3192682"/>
                <a:ext cx="293866" cy="272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46038" rIns="0" bIns="46038"/>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algn="ctr" eaLnBrk="1" hangingPunct="1">
                  <a:spcBef>
                    <a:spcPct val="0"/>
                  </a:spcBef>
                  <a:buClrTx/>
                  <a:buFontTx/>
                  <a:buNone/>
                </a:pPr>
                <a:r>
                  <a:rPr lang="en-US" altLang="en-US" sz="1200">
                    <a:solidFill>
                      <a:schemeClr val="tx2"/>
                    </a:solidFill>
                    <a:latin typeface="+mn-lt"/>
                    <a:cs typeface="Arial" panose="020B0604020202020204" pitchFamily="34" charset="0"/>
                  </a:rPr>
                  <a:t>9</a:t>
                </a:r>
              </a:p>
            </p:txBody>
          </p:sp>
          <p:sp>
            <p:nvSpPr>
              <p:cNvPr id="218" name="Line 16">
                <a:extLst>
                  <a:ext uri="{FF2B5EF4-FFF2-40B4-BE49-F238E27FC236}">
                    <a16:creationId xmlns:a16="http://schemas.microsoft.com/office/drawing/2014/main" id="{4773F35C-1663-0C40-9903-7FA9CD829E6E}"/>
                  </a:ext>
                </a:extLst>
              </p:cNvPr>
              <p:cNvSpPr>
                <a:spLocks noChangeShapeType="1"/>
              </p:cNvSpPr>
              <p:nvPr/>
            </p:nvSpPr>
            <p:spPr bwMode="auto">
              <a:xfrm flipV="1">
                <a:off x="3157462" y="3132176"/>
                <a:ext cx="0" cy="84427"/>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sz="1200">
                  <a:solidFill>
                    <a:schemeClr val="tx2"/>
                  </a:solidFill>
                </a:endParaRPr>
              </a:p>
            </p:txBody>
          </p:sp>
          <p:sp>
            <p:nvSpPr>
              <p:cNvPr id="219" name="Rectangle 120">
                <a:extLst>
                  <a:ext uri="{FF2B5EF4-FFF2-40B4-BE49-F238E27FC236}">
                    <a16:creationId xmlns:a16="http://schemas.microsoft.com/office/drawing/2014/main" id="{0761EF2B-121A-F84D-8575-4C7AA965AD89}"/>
                  </a:ext>
                </a:extLst>
              </p:cNvPr>
              <p:cNvSpPr>
                <a:spLocks noChangeArrowheads="1"/>
              </p:cNvSpPr>
              <p:nvPr/>
            </p:nvSpPr>
            <p:spPr bwMode="auto">
              <a:xfrm>
                <a:off x="3013438" y="3192682"/>
                <a:ext cx="292411" cy="272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46038" rIns="0" bIns="46038"/>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algn="ctr" eaLnBrk="1" hangingPunct="1">
                  <a:spcBef>
                    <a:spcPct val="0"/>
                  </a:spcBef>
                  <a:buClrTx/>
                  <a:buFontTx/>
                  <a:buNone/>
                </a:pPr>
                <a:r>
                  <a:rPr lang="en-US" altLang="en-US" sz="1200">
                    <a:solidFill>
                      <a:schemeClr val="tx2"/>
                    </a:solidFill>
                    <a:latin typeface="+mn-lt"/>
                    <a:cs typeface="Arial" panose="020B0604020202020204" pitchFamily="34" charset="0"/>
                  </a:rPr>
                  <a:t>3</a:t>
                </a:r>
              </a:p>
            </p:txBody>
          </p:sp>
          <p:sp>
            <p:nvSpPr>
              <p:cNvPr id="220" name="Rectangle 28">
                <a:extLst>
                  <a:ext uri="{FF2B5EF4-FFF2-40B4-BE49-F238E27FC236}">
                    <a16:creationId xmlns:a16="http://schemas.microsoft.com/office/drawing/2014/main" id="{9DEEE266-89D1-7540-8F2B-BB24E463EB6F}"/>
                  </a:ext>
                </a:extLst>
              </p:cNvPr>
              <p:cNvSpPr>
                <a:spLocks noChangeArrowheads="1"/>
              </p:cNvSpPr>
              <p:nvPr/>
            </p:nvSpPr>
            <p:spPr bwMode="auto">
              <a:xfrm rot="-5400000">
                <a:off x="1331221" y="4593870"/>
                <a:ext cx="1345200" cy="421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182880" anchor="b"/>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algn="ctr" eaLnBrk="1" hangingPunct="1">
                  <a:spcBef>
                    <a:spcPct val="0"/>
                  </a:spcBef>
                  <a:buClrTx/>
                  <a:buFontTx/>
                  <a:buNone/>
                </a:pPr>
                <a:r>
                  <a:rPr lang="en-US" altLang="en-US" sz="1400">
                    <a:solidFill>
                      <a:schemeClr val="tx2"/>
                    </a:solidFill>
                    <a:latin typeface="+mn-lt"/>
                    <a:cs typeface="Arial" panose="020B0604020202020204" pitchFamily="34" charset="0"/>
                  </a:rPr>
                  <a:t>Survival</a:t>
                </a:r>
              </a:p>
            </p:txBody>
          </p:sp>
          <p:sp>
            <p:nvSpPr>
              <p:cNvPr id="221" name="Rectangle 116">
                <a:extLst>
                  <a:ext uri="{FF2B5EF4-FFF2-40B4-BE49-F238E27FC236}">
                    <a16:creationId xmlns:a16="http://schemas.microsoft.com/office/drawing/2014/main" id="{6D690DD0-B9FD-6446-AD9F-740A46FFB8ED}"/>
                  </a:ext>
                </a:extLst>
              </p:cNvPr>
              <p:cNvSpPr>
                <a:spLocks noChangeArrowheads="1"/>
              </p:cNvSpPr>
              <p:nvPr/>
            </p:nvSpPr>
            <p:spPr bwMode="auto">
              <a:xfrm>
                <a:off x="2063171" y="3999246"/>
                <a:ext cx="368356" cy="26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spAutoFit/>
              </a:bodyPr>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algn="r" eaLnBrk="1" hangingPunct="1">
                  <a:spcBef>
                    <a:spcPct val="0"/>
                  </a:spcBef>
                  <a:buClrTx/>
                  <a:buFontTx/>
                  <a:buNone/>
                </a:pPr>
                <a:r>
                  <a:rPr lang="en-US" altLang="en-US" sz="1200">
                    <a:solidFill>
                      <a:schemeClr val="tx2"/>
                    </a:solidFill>
                    <a:latin typeface="+mn-lt"/>
                    <a:cs typeface="Arial" panose="020B0604020202020204" pitchFamily="34" charset="0"/>
                  </a:rPr>
                  <a:t>1.0</a:t>
                </a:r>
              </a:p>
            </p:txBody>
          </p:sp>
          <p:sp>
            <p:nvSpPr>
              <p:cNvPr id="222" name="Rectangle 117">
                <a:extLst>
                  <a:ext uri="{FF2B5EF4-FFF2-40B4-BE49-F238E27FC236}">
                    <a16:creationId xmlns:a16="http://schemas.microsoft.com/office/drawing/2014/main" id="{464723A7-5B71-4143-B0CE-F7EB8604FDDD}"/>
                  </a:ext>
                </a:extLst>
              </p:cNvPr>
              <p:cNvSpPr>
                <a:spLocks noChangeArrowheads="1"/>
              </p:cNvSpPr>
              <p:nvPr/>
            </p:nvSpPr>
            <p:spPr bwMode="auto">
              <a:xfrm>
                <a:off x="2063171" y="5043323"/>
                <a:ext cx="368356" cy="26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spAutoFit/>
              </a:bodyPr>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algn="r" eaLnBrk="1" hangingPunct="1">
                  <a:spcBef>
                    <a:spcPct val="0"/>
                  </a:spcBef>
                  <a:buClrTx/>
                  <a:buFontTx/>
                  <a:buNone/>
                </a:pPr>
                <a:r>
                  <a:rPr lang="en-US" altLang="en-US" sz="1200">
                    <a:solidFill>
                      <a:schemeClr val="tx2"/>
                    </a:solidFill>
                    <a:latin typeface="+mn-lt"/>
                    <a:cs typeface="Arial" panose="020B0604020202020204" pitchFamily="34" charset="0"/>
                  </a:rPr>
                  <a:t>0.6</a:t>
                </a:r>
              </a:p>
            </p:txBody>
          </p:sp>
          <p:sp>
            <p:nvSpPr>
              <p:cNvPr id="223" name="Rectangle 120">
                <a:extLst>
                  <a:ext uri="{FF2B5EF4-FFF2-40B4-BE49-F238E27FC236}">
                    <a16:creationId xmlns:a16="http://schemas.microsoft.com/office/drawing/2014/main" id="{89C1E1C5-0149-3541-8B8E-414C1A25AED1}"/>
                  </a:ext>
                </a:extLst>
              </p:cNvPr>
              <p:cNvSpPr>
                <a:spLocks noChangeArrowheads="1"/>
              </p:cNvSpPr>
              <p:nvPr/>
            </p:nvSpPr>
            <p:spPr bwMode="auto">
              <a:xfrm>
                <a:off x="2175076" y="5349372"/>
                <a:ext cx="256450" cy="26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spAutoFit/>
              </a:bodyPr>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algn="r" eaLnBrk="1" hangingPunct="1">
                  <a:spcBef>
                    <a:spcPct val="0"/>
                  </a:spcBef>
                  <a:buClrTx/>
                  <a:buFontTx/>
                  <a:buNone/>
                </a:pPr>
                <a:r>
                  <a:rPr lang="en-US" altLang="en-US" sz="1200">
                    <a:solidFill>
                      <a:schemeClr val="tx2"/>
                    </a:solidFill>
                    <a:latin typeface="+mn-lt"/>
                    <a:cs typeface="Arial" panose="020B0604020202020204" pitchFamily="34" charset="0"/>
                  </a:rPr>
                  <a:t>0</a:t>
                </a:r>
              </a:p>
            </p:txBody>
          </p:sp>
          <p:sp>
            <p:nvSpPr>
              <p:cNvPr id="224" name="Rectangle 117">
                <a:extLst>
                  <a:ext uri="{FF2B5EF4-FFF2-40B4-BE49-F238E27FC236}">
                    <a16:creationId xmlns:a16="http://schemas.microsoft.com/office/drawing/2014/main" id="{B26C1876-CB7A-834B-8EAE-AC5FB2A87C7F}"/>
                  </a:ext>
                </a:extLst>
              </p:cNvPr>
              <p:cNvSpPr>
                <a:spLocks noChangeArrowheads="1"/>
              </p:cNvSpPr>
              <p:nvPr/>
            </p:nvSpPr>
            <p:spPr bwMode="auto">
              <a:xfrm>
                <a:off x="2063171" y="4521286"/>
                <a:ext cx="368356" cy="26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spAutoFit/>
              </a:bodyPr>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algn="r" eaLnBrk="1" hangingPunct="1">
                  <a:spcBef>
                    <a:spcPct val="0"/>
                  </a:spcBef>
                  <a:buClrTx/>
                  <a:buFontTx/>
                  <a:buNone/>
                </a:pPr>
                <a:r>
                  <a:rPr lang="en-US" altLang="en-US" sz="1200">
                    <a:solidFill>
                      <a:schemeClr val="tx2"/>
                    </a:solidFill>
                    <a:latin typeface="+mn-lt"/>
                    <a:cs typeface="Arial" panose="020B0604020202020204" pitchFamily="34" charset="0"/>
                  </a:rPr>
                  <a:t>0.8</a:t>
                </a:r>
              </a:p>
            </p:txBody>
          </p:sp>
          <p:sp>
            <p:nvSpPr>
              <p:cNvPr id="225" name="Rectangle 9">
                <a:extLst>
                  <a:ext uri="{FF2B5EF4-FFF2-40B4-BE49-F238E27FC236}">
                    <a16:creationId xmlns:a16="http://schemas.microsoft.com/office/drawing/2014/main" id="{75810B3D-50C2-EC47-946D-FF7732A3AADE}"/>
                  </a:ext>
                </a:extLst>
              </p:cNvPr>
              <p:cNvSpPr>
                <a:spLocks noChangeArrowheads="1"/>
              </p:cNvSpPr>
              <p:nvPr/>
            </p:nvSpPr>
            <p:spPr bwMode="auto">
              <a:xfrm>
                <a:off x="2501355" y="5627975"/>
                <a:ext cx="2637518" cy="409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37160" rIns="0" bIns="0"/>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algn="ctr" eaLnBrk="1" hangingPunct="1">
                  <a:spcBef>
                    <a:spcPct val="0"/>
                  </a:spcBef>
                  <a:buClrTx/>
                  <a:buFontTx/>
                  <a:buNone/>
                </a:pPr>
                <a:r>
                  <a:rPr lang="en-US" altLang="en-US" sz="1400">
                    <a:solidFill>
                      <a:schemeClr val="tx2"/>
                    </a:solidFill>
                    <a:latin typeface="+mn-lt"/>
                    <a:cs typeface="Arial" panose="020B0604020202020204" pitchFamily="34" charset="0"/>
                  </a:rPr>
                  <a:t>Months of follow-up</a:t>
                </a:r>
              </a:p>
            </p:txBody>
          </p:sp>
          <p:sp>
            <p:nvSpPr>
              <p:cNvPr id="226" name="Line 11">
                <a:extLst>
                  <a:ext uri="{FF2B5EF4-FFF2-40B4-BE49-F238E27FC236}">
                    <a16:creationId xmlns:a16="http://schemas.microsoft.com/office/drawing/2014/main" id="{3ACDBB7D-F98C-8549-9340-674147E054EB}"/>
                  </a:ext>
                </a:extLst>
              </p:cNvPr>
              <p:cNvSpPr>
                <a:spLocks noChangeShapeType="1"/>
              </p:cNvSpPr>
              <p:nvPr/>
            </p:nvSpPr>
            <p:spPr bwMode="auto">
              <a:xfrm flipV="1">
                <a:off x="2498445" y="5471785"/>
                <a:ext cx="0" cy="84427"/>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sz="1200">
                  <a:solidFill>
                    <a:schemeClr val="tx2"/>
                  </a:solidFill>
                </a:endParaRPr>
              </a:p>
            </p:txBody>
          </p:sp>
          <p:sp>
            <p:nvSpPr>
              <p:cNvPr id="227" name="Line 15">
                <a:extLst>
                  <a:ext uri="{FF2B5EF4-FFF2-40B4-BE49-F238E27FC236}">
                    <a16:creationId xmlns:a16="http://schemas.microsoft.com/office/drawing/2014/main" id="{440AADD5-8431-F140-8560-C0DD480B4290}"/>
                  </a:ext>
                </a:extLst>
              </p:cNvPr>
              <p:cNvSpPr>
                <a:spLocks noChangeShapeType="1"/>
              </p:cNvSpPr>
              <p:nvPr/>
            </p:nvSpPr>
            <p:spPr bwMode="auto">
              <a:xfrm flipV="1">
                <a:off x="3252022" y="5471785"/>
                <a:ext cx="0" cy="84427"/>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sz="1200">
                  <a:solidFill>
                    <a:schemeClr val="tx2"/>
                  </a:solidFill>
                </a:endParaRPr>
              </a:p>
            </p:txBody>
          </p:sp>
          <p:sp>
            <p:nvSpPr>
              <p:cNvPr id="228" name="Line 16">
                <a:extLst>
                  <a:ext uri="{FF2B5EF4-FFF2-40B4-BE49-F238E27FC236}">
                    <a16:creationId xmlns:a16="http://schemas.microsoft.com/office/drawing/2014/main" id="{16A39FA7-88AF-3B4E-813B-E60CA82E8B31}"/>
                  </a:ext>
                </a:extLst>
              </p:cNvPr>
              <p:cNvSpPr>
                <a:spLocks noChangeShapeType="1"/>
              </p:cNvSpPr>
              <p:nvPr/>
            </p:nvSpPr>
            <p:spPr bwMode="auto">
              <a:xfrm flipV="1">
                <a:off x="5135109" y="5469541"/>
                <a:ext cx="0" cy="84427"/>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sz="1200">
                  <a:solidFill>
                    <a:schemeClr val="tx2"/>
                  </a:solidFill>
                </a:endParaRPr>
              </a:p>
            </p:txBody>
          </p:sp>
          <p:sp>
            <p:nvSpPr>
              <p:cNvPr id="229" name="Line 21">
                <a:extLst>
                  <a:ext uri="{FF2B5EF4-FFF2-40B4-BE49-F238E27FC236}">
                    <a16:creationId xmlns:a16="http://schemas.microsoft.com/office/drawing/2014/main" id="{6BA2163F-7600-D549-B2AF-9853899FA3D7}"/>
                  </a:ext>
                </a:extLst>
              </p:cNvPr>
              <p:cNvSpPr>
                <a:spLocks noChangeShapeType="1"/>
              </p:cNvSpPr>
              <p:nvPr/>
            </p:nvSpPr>
            <p:spPr bwMode="auto">
              <a:xfrm>
                <a:off x="2495536" y="5474600"/>
                <a:ext cx="2647701" cy="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sz="1200">
                  <a:solidFill>
                    <a:schemeClr val="tx2"/>
                  </a:solidFill>
                </a:endParaRPr>
              </a:p>
            </p:txBody>
          </p:sp>
          <p:sp>
            <p:nvSpPr>
              <p:cNvPr id="230" name="Line 24">
                <a:extLst>
                  <a:ext uri="{FF2B5EF4-FFF2-40B4-BE49-F238E27FC236}">
                    <a16:creationId xmlns:a16="http://schemas.microsoft.com/office/drawing/2014/main" id="{CD4E68B4-D875-7949-8D6C-0402B43ADDEE}"/>
                  </a:ext>
                </a:extLst>
              </p:cNvPr>
              <p:cNvSpPr>
                <a:spLocks noChangeShapeType="1"/>
              </p:cNvSpPr>
              <p:nvPr/>
            </p:nvSpPr>
            <p:spPr bwMode="auto">
              <a:xfrm>
                <a:off x="2496991" y="4125178"/>
                <a:ext cx="0" cy="1166497"/>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sz="1200">
                  <a:solidFill>
                    <a:schemeClr val="tx2"/>
                  </a:solidFill>
                </a:endParaRPr>
              </a:p>
            </p:txBody>
          </p:sp>
          <p:sp>
            <p:nvSpPr>
              <p:cNvPr id="231" name="Line 67">
                <a:extLst>
                  <a:ext uri="{FF2B5EF4-FFF2-40B4-BE49-F238E27FC236}">
                    <a16:creationId xmlns:a16="http://schemas.microsoft.com/office/drawing/2014/main" id="{602CEEFF-A084-7B4D-8504-45850BB2E105}"/>
                  </a:ext>
                </a:extLst>
              </p:cNvPr>
              <p:cNvSpPr>
                <a:spLocks noChangeShapeType="1"/>
              </p:cNvSpPr>
              <p:nvPr/>
            </p:nvSpPr>
            <p:spPr bwMode="auto">
              <a:xfrm>
                <a:off x="2418685" y="4130539"/>
                <a:ext cx="84377" cy="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sz="1200">
                  <a:solidFill>
                    <a:schemeClr val="tx2"/>
                  </a:solidFill>
                </a:endParaRPr>
              </a:p>
            </p:txBody>
          </p:sp>
          <p:sp>
            <p:nvSpPr>
              <p:cNvPr id="232" name="Line 68">
                <a:extLst>
                  <a:ext uri="{FF2B5EF4-FFF2-40B4-BE49-F238E27FC236}">
                    <a16:creationId xmlns:a16="http://schemas.microsoft.com/office/drawing/2014/main" id="{268653A8-1D56-1C4C-A496-1E0120949D21}"/>
                  </a:ext>
                </a:extLst>
              </p:cNvPr>
              <p:cNvSpPr>
                <a:spLocks noChangeShapeType="1"/>
              </p:cNvSpPr>
              <p:nvPr/>
            </p:nvSpPr>
            <p:spPr bwMode="auto">
              <a:xfrm>
                <a:off x="2414068" y="5179106"/>
                <a:ext cx="84377" cy="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sz="1200">
                  <a:solidFill>
                    <a:schemeClr val="tx2"/>
                  </a:solidFill>
                </a:endParaRPr>
              </a:p>
            </p:txBody>
          </p:sp>
          <p:sp>
            <p:nvSpPr>
              <p:cNvPr id="233" name="Rectangle 70">
                <a:extLst>
                  <a:ext uri="{FF2B5EF4-FFF2-40B4-BE49-F238E27FC236}">
                    <a16:creationId xmlns:a16="http://schemas.microsoft.com/office/drawing/2014/main" id="{8FAED3A3-98C5-FF49-ACF2-54EACE9ECFAB}"/>
                  </a:ext>
                </a:extLst>
              </p:cNvPr>
              <p:cNvSpPr>
                <a:spLocks noChangeArrowheads="1"/>
              </p:cNvSpPr>
              <p:nvPr/>
            </p:nvSpPr>
            <p:spPr bwMode="auto">
              <a:xfrm>
                <a:off x="2501355" y="3828277"/>
                <a:ext cx="2643337" cy="406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182880" anchor="b"/>
              <a:lstStyle>
                <a:lvl1pPr marL="342900" indent="-342900" defTabSz="777875">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defTabSz="777875">
                  <a:buFont typeface="Arial" panose="020B0604020202020204" pitchFamily="34" charset="0"/>
                  <a:buChar char="–"/>
                  <a:defRPr sz="2000">
                    <a:solidFill>
                      <a:schemeClr val="tx1"/>
                    </a:solidFill>
                    <a:latin typeface="Arial" panose="020B0604020202020204" pitchFamily="34" charset="0"/>
                  </a:defRPr>
                </a:lvl2pPr>
                <a:lvl3pPr marL="1143000" indent="-228600" defTabSz="777875">
                  <a:buFont typeface="Arial" panose="020B0604020202020204" pitchFamily="34" charset="0"/>
                  <a:buChar char="•"/>
                  <a:defRPr>
                    <a:solidFill>
                      <a:schemeClr val="tx1"/>
                    </a:solidFill>
                    <a:latin typeface="Arial" panose="020B0604020202020204" pitchFamily="34" charset="0"/>
                  </a:defRPr>
                </a:lvl3pPr>
                <a:lvl4pPr marL="1600200" indent="-228600" defTabSz="777875">
                  <a:buFont typeface="Arial" panose="020B0604020202020204" pitchFamily="34" charset="0"/>
                  <a:buChar char="•"/>
                  <a:defRPr sz="1600">
                    <a:solidFill>
                      <a:schemeClr val="tx1"/>
                    </a:solidFill>
                    <a:latin typeface="Arial" panose="020B0604020202020204" pitchFamily="34" charset="0"/>
                  </a:defRPr>
                </a:lvl4pPr>
                <a:lvl5pPr marL="2057400" indent="-228600" defTabSz="777875">
                  <a:buFont typeface="Arial" panose="020B0604020202020204" pitchFamily="34" charset="0"/>
                  <a:buChar char="•"/>
                  <a:defRPr sz="1600">
                    <a:solidFill>
                      <a:schemeClr val="tx1"/>
                    </a:solidFill>
                    <a:latin typeface="Arial" panose="020B0604020202020204" pitchFamily="34" charset="0"/>
                  </a:defRPr>
                </a:lvl5pPr>
                <a:lvl6pPr marL="2514600" indent="-228600" defTabSz="777875"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defTabSz="777875"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defTabSz="777875"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defTabSz="777875"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marL="0" lvl="1" algn="ctr" eaLnBrk="1" hangingPunct="1">
                  <a:buFontTx/>
                  <a:buNone/>
                </a:pPr>
                <a:r>
                  <a:rPr lang="en-US" altLang="en-US" sz="1600" b="1">
                    <a:solidFill>
                      <a:schemeClr val="accent4"/>
                    </a:solidFill>
                    <a:latin typeface="+mn-lt"/>
                    <a:cs typeface="Arial" panose="020B0604020202020204" pitchFamily="34" charset="0"/>
                  </a:rPr>
                  <a:t>MERIT-HF</a:t>
                </a:r>
                <a:r>
                  <a:rPr lang="en-US" altLang="en-US" sz="1600" b="1" baseline="30000">
                    <a:solidFill>
                      <a:schemeClr val="accent4"/>
                    </a:solidFill>
                    <a:latin typeface="+mn-lt"/>
                    <a:cs typeface="Arial" panose="020B0604020202020204" pitchFamily="34" charset="0"/>
                  </a:rPr>
                  <a:t>3</a:t>
                </a:r>
              </a:p>
            </p:txBody>
          </p:sp>
          <p:sp>
            <p:nvSpPr>
              <p:cNvPr id="234" name="Line 69">
                <a:extLst>
                  <a:ext uri="{FF2B5EF4-FFF2-40B4-BE49-F238E27FC236}">
                    <a16:creationId xmlns:a16="http://schemas.microsoft.com/office/drawing/2014/main" id="{FE686503-C8F2-D24F-8102-9D8305CE8CEE}"/>
                  </a:ext>
                </a:extLst>
              </p:cNvPr>
              <p:cNvSpPr>
                <a:spLocks noChangeShapeType="1"/>
              </p:cNvSpPr>
              <p:nvPr/>
            </p:nvSpPr>
            <p:spPr bwMode="auto">
              <a:xfrm>
                <a:off x="2414068" y="5474600"/>
                <a:ext cx="84377" cy="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sz="1200">
                  <a:solidFill>
                    <a:schemeClr val="tx2"/>
                  </a:solidFill>
                </a:endParaRPr>
              </a:p>
            </p:txBody>
          </p:sp>
          <p:sp>
            <p:nvSpPr>
              <p:cNvPr id="235" name="Rectangle 120">
                <a:extLst>
                  <a:ext uri="{FF2B5EF4-FFF2-40B4-BE49-F238E27FC236}">
                    <a16:creationId xmlns:a16="http://schemas.microsoft.com/office/drawing/2014/main" id="{874A2690-9E17-FC4C-8B19-AD5B796D7097}"/>
                  </a:ext>
                </a:extLst>
              </p:cNvPr>
              <p:cNvSpPr>
                <a:spLocks noChangeArrowheads="1"/>
              </p:cNvSpPr>
              <p:nvPr/>
            </p:nvSpPr>
            <p:spPr bwMode="auto">
              <a:xfrm>
                <a:off x="4991940" y="5533698"/>
                <a:ext cx="292411" cy="272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46038" rIns="0" bIns="46038"/>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algn="ctr" eaLnBrk="1" hangingPunct="1">
                  <a:spcBef>
                    <a:spcPct val="0"/>
                  </a:spcBef>
                  <a:buClrTx/>
                  <a:buFontTx/>
                  <a:buNone/>
                </a:pPr>
                <a:r>
                  <a:rPr lang="en-US" altLang="en-US" sz="1200">
                    <a:solidFill>
                      <a:schemeClr val="tx2"/>
                    </a:solidFill>
                    <a:latin typeface="+mn-lt"/>
                    <a:cs typeface="Arial" panose="020B0604020202020204" pitchFamily="34" charset="0"/>
                  </a:rPr>
                  <a:t>21</a:t>
                </a:r>
              </a:p>
            </p:txBody>
          </p:sp>
          <p:sp>
            <p:nvSpPr>
              <p:cNvPr id="236" name="Rectangle 120">
                <a:extLst>
                  <a:ext uri="{FF2B5EF4-FFF2-40B4-BE49-F238E27FC236}">
                    <a16:creationId xmlns:a16="http://schemas.microsoft.com/office/drawing/2014/main" id="{048382FA-206A-0D4E-9495-11B16DF8C977}"/>
                  </a:ext>
                </a:extLst>
              </p:cNvPr>
              <p:cNvSpPr>
                <a:spLocks noChangeArrowheads="1"/>
              </p:cNvSpPr>
              <p:nvPr/>
            </p:nvSpPr>
            <p:spPr bwMode="auto">
              <a:xfrm>
                <a:off x="3107999" y="5533698"/>
                <a:ext cx="292411" cy="272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46038" rIns="0" bIns="46038"/>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algn="ctr" eaLnBrk="1" hangingPunct="1">
                  <a:spcBef>
                    <a:spcPct val="0"/>
                  </a:spcBef>
                  <a:buClrTx/>
                  <a:buFontTx/>
                  <a:buNone/>
                </a:pPr>
                <a:r>
                  <a:rPr lang="en-US" altLang="en-US" sz="1200">
                    <a:solidFill>
                      <a:schemeClr val="tx2"/>
                    </a:solidFill>
                    <a:latin typeface="+mn-lt"/>
                    <a:cs typeface="Arial" panose="020B0604020202020204" pitchFamily="34" charset="0"/>
                  </a:rPr>
                  <a:t>6</a:t>
                </a:r>
              </a:p>
            </p:txBody>
          </p:sp>
          <p:sp>
            <p:nvSpPr>
              <p:cNvPr id="237" name="Line 68">
                <a:extLst>
                  <a:ext uri="{FF2B5EF4-FFF2-40B4-BE49-F238E27FC236}">
                    <a16:creationId xmlns:a16="http://schemas.microsoft.com/office/drawing/2014/main" id="{A9BE36A9-CAD3-654B-8E0F-18F4F428F1ED}"/>
                  </a:ext>
                </a:extLst>
              </p:cNvPr>
              <p:cNvSpPr>
                <a:spLocks noChangeShapeType="1"/>
              </p:cNvSpPr>
              <p:nvPr/>
            </p:nvSpPr>
            <p:spPr bwMode="auto">
              <a:xfrm>
                <a:off x="2414068" y="4657066"/>
                <a:ext cx="84377" cy="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sz="1200">
                  <a:solidFill>
                    <a:schemeClr val="tx2"/>
                  </a:solidFill>
                </a:endParaRPr>
              </a:p>
            </p:txBody>
          </p:sp>
          <p:sp>
            <p:nvSpPr>
              <p:cNvPr id="238" name="Line 16">
                <a:extLst>
                  <a:ext uri="{FF2B5EF4-FFF2-40B4-BE49-F238E27FC236}">
                    <a16:creationId xmlns:a16="http://schemas.microsoft.com/office/drawing/2014/main" id="{16F6F755-1D35-D944-88BC-75A26CD9454B}"/>
                  </a:ext>
                </a:extLst>
              </p:cNvPr>
              <p:cNvSpPr>
                <a:spLocks noChangeShapeType="1"/>
              </p:cNvSpPr>
              <p:nvPr/>
            </p:nvSpPr>
            <p:spPr bwMode="auto">
              <a:xfrm flipV="1">
                <a:off x="4005598" y="5471785"/>
                <a:ext cx="0" cy="84427"/>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sz="1200">
                  <a:solidFill>
                    <a:schemeClr val="tx2"/>
                  </a:solidFill>
                </a:endParaRPr>
              </a:p>
            </p:txBody>
          </p:sp>
          <p:sp>
            <p:nvSpPr>
              <p:cNvPr id="239" name="Rectangle 120">
                <a:extLst>
                  <a:ext uri="{FF2B5EF4-FFF2-40B4-BE49-F238E27FC236}">
                    <a16:creationId xmlns:a16="http://schemas.microsoft.com/office/drawing/2014/main" id="{F3BAD400-4805-844C-9365-C0745E57BAAF}"/>
                  </a:ext>
                </a:extLst>
              </p:cNvPr>
              <p:cNvSpPr>
                <a:spLocks noChangeArrowheads="1"/>
              </p:cNvSpPr>
              <p:nvPr/>
            </p:nvSpPr>
            <p:spPr bwMode="auto">
              <a:xfrm>
                <a:off x="3861576" y="5533698"/>
                <a:ext cx="292411" cy="272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46038" rIns="0" bIns="46038"/>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algn="ctr" eaLnBrk="1" hangingPunct="1">
                  <a:spcBef>
                    <a:spcPct val="0"/>
                  </a:spcBef>
                  <a:buClrTx/>
                  <a:buFontTx/>
                  <a:buNone/>
                </a:pPr>
                <a:r>
                  <a:rPr lang="en-US" altLang="en-US" sz="1200">
                    <a:solidFill>
                      <a:schemeClr val="tx2"/>
                    </a:solidFill>
                    <a:latin typeface="+mn-lt"/>
                    <a:cs typeface="Arial" panose="020B0604020202020204" pitchFamily="34" charset="0"/>
                  </a:rPr>
                  <a:t>12</a:t>
                </a:r>
              </a:p>
            </p:txBody>
          </p:sp>
          <p:sp>
            <p:nvSpPr>
              <p:cNvPr id="240" name="Rectangle 120">
                <a:extLst>
                  <a:ext uri="{FF2B5EF4-FFF2-40B4-BE49-F238E27FC236}">
                    <a16:creationId xmlns:a16="http://schemas.microsoft.com/office/drawing/2014/main" id="{DF28752C-03EF-A04E-9E0C-3F2DD3CB3EBF}"/>
                  </a:ext>
                </a:extLst>
              </p:cNvPr>
              <p:cNvSpPr>
                <a:spLocks noChangeArrowheads="1"/>
              </p:cNvSpPr>
              <p:nvPr/>
            </p:nvSpPr>
            <p:spPr bwMode="auto">
              <a:xfrm>
                <a:off x="2354422" y="5533698"/>
                <a:ext cx="292411" cy="272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46038" rIns="0" bIns="46038"/>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algn="ctr" eaLnBrk="1" hangingPunct="1">
                  <a:spcBef>
                    <a:spcPct val="0"/>
                  </a:spcBef>
                  <a:buClrTx/>
                  <a:buFontTx/>
                  <a:buNone/>
                </a:pPr>
                <a:r>
                  <a:rPr lang="en-US" altLang="en-US" sz="1200">
                    <a:solidFill>
                      <a:schemeClr val="tx2"/>
                    </a:solidFill>
                    <a:latin typeface="+mn-lt"/>
                    <a:cs typeface="Arial" panose="020B0604020202020204" pitchFamily="34" charset="0"/>
                  </a:rPr>
                  <a:t>0</a:t>
                </a:r>
              </a:p>
            </p:txBody>
          </p:sp>
          <p:sp>
            <p:nvSpPr>
              <p:cNvPr id="241" name="Text Box 40">
                <a:extLst>
                  <a:ext uri="{FF2B5EF4-FFF2-40B4-BE49-F238E27FC236}">
                    <a16:creationId xmlns:a16="http://schemas.microsoft.com/office/drawing/2014/main" id="{336F7B29-DACC-364A-89DB-74AE8BDDF87C}"/>
                  </a:ext>
                </a:extLst>
              </p:cNvPr>
              <p:cNvSpPr txBox="1">
                <a:spLocks noChangeArrowheads="1"/>
              </p:cNvSpPr>
              <p:nvPr/>
            </p:nvSpPr>
            <p:spPr bwMode="auto">
              <a:xfrm>
                <a:off x="2511539" y="4946427"/>
                <a:ext cx="2062879" cy="58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bIns="137160" anchor="b">
                <a:spAutoFit/>
              </a:bodyPr>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eaLnBrk="1" hangingPunct="1">
                  <a:spcBef>
                    <a:spcPct val="0"/>
                  </a:spcBef>
                  <a:buClrTx/>
                  <a:buFontTx/>
                  <a:buNone/>
                </a:pPr>
                <a:r>
                  <a:rPr lang="sv-SE" altLang="en-US" sz="1400">
                    <a:solidFill>
                      <a:schemeClr val="tx2"/>
                    </a:solidFill>
                    <a:latin typeface="+mn-lt"/>
                    <a:cs typeface="Arial" panose="020B0604020202020204" pitchFamily="34" charset="0"/>
                  </a:rPr>
                  <a:t>Risk reduction=34%</a:t>
                </a:r>
                <a:br>
                  <a:rPr lang="sv-SE" altLang="en-US" sz="1400">
                    <a:solidFill>
                      <a:schemeClr val="tx2"/>
                    </a:solidFill>
                    <a:latin typeface="+mn-lt"/>
                    <a:cs typeface="Arial" panose="020B0604020202020204" pitchFamily="34" charset="0"/>
                  </a:rPr>
                </a:br>
                <a:r>
                  <a:rPr lang="sv-SE" altLang="en-US" sz="1400" i="1">
                    <a:solidFill>
                      <a:schemeClr val="tx2"/>
                    </a:solidFill>
                    <a:latin typeface="+mn-lt"/>
                    <a:cs typeface="Arial" panose="020B0604020202020204" pitchFamily="34" charset="0"/>
                  </a:rPr>
                  <a:t>P</a:t>
                </a:r>
                <a:r>
                  <a:rPr lang="sv-SE" altLang="en-US" sz="1400">
                    <a:solidFill>
                      <a:schemeClr val="tx2"/>
                    </a:solidFill>
                    <a:latin typeface="+mn-lt"/>
                    <a:cs typeface="Arial" panose="020B0604020202020204" pitchFamily="34" charset="0"/>
                  </a:rPr>
                  <a:t>=0.0062</a:t>
                </a:r>
              </a:p>
            </p:txBody>
          </p:sp>
          <p:sp>
            <p:nvSpPr>
              <p:cNvPr id="242" name="Line 11">
                <a:extLst>
                  <a:ext uri="{FF2B5EF4-FFF2-40B4-BE49-F238E27FC236}">
                    <a16:creationId xmlns:a16="http://schemas.microsoft.com/office/drawing/2014/main" id="{8F272809-6C21-9B48-B424-3A79E469A993}"/>
                  </a:ext>
                </a:extLst>
              </p:cNvPr>
              <p:cNvSpPr>
                <a:spLocks noChangeShapeType="1"/>
              </p:cNvSpPr>
              <p:nvPr/>
            </p:nvSpPr>
            <p:spPr bwMode="auto">
              <a:xfrm flipV="1">
                <a:off x="2428616" y="5264939"/>
                <a:ext cx="132386" cy="63321"/>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sz="1200">
                  <a:solidFill>
                    <a:schemeClr val="tx2"/>
                  </a:solidFill>
                </a:endParaRPr>
              </a:p>
            </p:txBody>
          </p:sp>
          <p:sp>
            <p:nvSpPr>
              <p:cNvPr id="243" name="Line 11">
                <a:extLst>
                  <a:ext uri="{FF2B5EF4-FFF2-40B4-BE49-F238E27FC236}">
                    <a16:creationId xmlns:a16="http://schemas.microsoft.com/office/drawing/2014/main" id="{23E58214-910A-6B42-8FE0-4A49F05BE8A3}"/>
                  </a:ext>
                </a:extLst>
              </p:cNvPr>
              <p:cNvSpPr>
                <a:spLocks noChangeShapeType="1"/>
              </p:cNvSpPr>
              <p:nvPr/>
            </p:nvSpPr>
            <p:spPr bwMode="auto">
              <a:xfrm flipV="1">
                <a:off x="2428616" y="5307153"/>
                <a:ext cx="132386" cy="61913"/>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sz="1200">
                  <a:solidFill>
                    <a:schemeClr val="tx2"/>
                  </a:solidFill>
                </a:endParaRPr>
              </a:p>
            </p:txBody>
          </p:sp>
          <p:sp>
            <p:nvSpPr>
              <p:cNvPr id="244" name="Line 24">
                <a:extLst>
                  <a:ext uri="{FF2B5EF4-FFF2-40B4-BE49-F238E27FC236}">
                    <a16:creationId xmlns:a16="http://schemas.microsoft.com/office/drawing/2014/main" id="{66C566B3-8AB9-044D-B8B0-29F72A3166F1}"/>
                  </a:ext>
                </a:extLst>
              </p:cNvPr>
              <p:cNvSpPr>
                <a:spLocks noChangeShapeType="1"/>
              </p:cNvSpPr>
              <p:nvPr/>
            </p:nvSpPr>
            <p:spPr bwMode="auto">
              <a:xfrm>
                <a:off x="2496991" y="5336703"/>
                <a:ext cx="0" cy="139304"/>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sz="1200">
                  <a:solidFill>
                    <a:schemeClr val="tx2"/>
                  </a:solidFill>
                </a:endParaRPr>
              </a:p>
            </p:txBody>
          </p:sp>
          <p:sp>
            <p:nvSpPr>
              <p:cNvPr id="245" name="Line 16">
                <a:extLst>
                  <a:ext uri="{FF2B5EF4-FFF2-40B4-BE49-F238E27FC236}">
                    <a16:creationId xmlns:a16="http://schemas.microsoft.com/office/drawing/2014/main" id="{A9592FCB-5620-6742-AADC-F13039E36050}"/>
                  </a:ext>
                </a:extLst>
              </p:cNvPr>
              <p:cNvSpPr>
                <a:spLocks noChangeShapeType="1"/>
              </p:cNvSpPr>
              <p:nvPr/>
            </p:nvSpPr>
            <p:spPr bwMode="auto">
              <a:xfrm flipV="1">
                <a:off x="4759175" y="5471785"/>
                <a:ext cx="0" cy="84427"/>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sz="1200">
                  <a:solidFill>
                    <a:schemeClr val="tx2"/>
                  </a:solidFill>
                </a:endParaRPr>
              </a:p>
            </p:txBody>
          </p:sp>
          <p:sp>
            <p:nvSpPr>
              <p:cNvPr id="246" name="Rectangle 120">
                <a:extLst>
                  <a:ext uri="{FF2B5EF4-FFF2-40B4-BE49-F238E27FC236}">
                    <a16:creationId xmlns:a16="http://schemas.microsoft.com/office/drawing/2014/main" id="{03142146-A4E1-BB4C-AE95-64089EDF1468}"/>
                  </a:ext>
                </a:extLst>
              </p:cNvPr>
              <p:cNvSpPr>
                <a:spLocks noChangeArrowheads="1"/>
              </p:cNvSpPr>
              <p:nvPr/>
            </p:nvSpPr>
            <p:spPr bwMode="auto">
              <a:xfrm>
                <a:off x="4615152" y="5533698"/>
                <a:ext cx="292411" cy="272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46038" rIns="0" bIns="46038"/>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algn="ctr" eaLnBrk="1" hangingPunct="1">
                  <a:spcBef>
                    <a:spcPct val="0"/>
                  </a:spcBef>
                  <a:buClrTx/>
                  <a:buFontTx/>
                  <a:buNone/>
                </a:pPr>
                <a:r>
                  <a:rPr lang="en-US" altLang="en-US" sz="1200">
                    <a:solidFill>
                      <a:schemeClr val="tx2"/>
                    </a:solidFill>
                    <a:latin typeface="+mn-lt"/>
                    <a:cs typeface="Arial" panose="020B0604020202020204" pitchFamily="34" charset="0"/>
                  </a:rPr>
                  <a:t>18</a:t>
                </a:r>
              </a:p>
            </p:txBody>
          </p:sp>
          <p:sp>
            <p:nvSpPr>
              <p:cNvPr id="247" name="Line 16">
                <a:extLst>
                  <a:ext uri="{FF2B5EF4-FFF2-40B4-BE49-F238E27FC236}">
                    <a16:creationId xmlns:a16="http://schemas.microsoft.com/office/drawing/2014/main" id="{D2A7DACC-ABBB-C84C-912A-57C807E69461}"/>
                  </a:ext>
                </a:extLst>
              </p:cNvPr>
              <p:cNvSpPr>
                <a:spLocks noChangeShapeType="1"/>
              </p:cNvSpPr>
              <p:nvPr/>
            </p:nvSpPr>
            <p:spPr bwMode="auto">
              <a:xfrm flipV="1">
                <a:off x="3628811" y="5471785"/>
                <a:ext cx="0" cy="84427"/>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sz="1200">
                  <a:solidFill>
                    <a:schemeClr val="tx2"/>
                  </a:solidFill>
                </a:endParaRPr>
              </a:p>
            </p:txBody>
          </p:sp>
          <p:sp>
            <p:nvSpPr>
              <p:cNvPr id="248" name="Rectangle 120">
                <a:extLst>
                  <a:ext uri="{FF2B5EF4-FFF2-40B4-BE49-F238E27FC236}">
                    <a16:creationId xmlns:a16="http://schemas.microsoft.com/office/drawing/2014/main" id="{2149931A-AC6A-E343-B242-8AFEA75ED290}"/>
                  </a:ext>
                </a:extLst>
              </p:cNvPr>
              <p:cNvSpPr>
                <a:spLocks noChangeArrowheads="1"/>
              </p:cNvSpPr>
              <p:nvPr/>
            </p:nvSpPr>
            <p:spPr bwMode="auto">
              <a:xfrm>
                <a:off x="3484787" y="5533698"/>
                <a:ext cx="292411" cy="272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46038" rIns="0" bIns="46038"/>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algn="ctr" eaLnBrk="1" hangingPunct="1">
                  <a:spcBef>
                    <a:spcPct val="0"/>
                  </a:spcBef>
                  <a:buClrTx/>
                  <a:buFontTx/>
                  <a:buNone/>
                </a:pPr>
                <a:r>
                  <a:rPr lang="en-US" altLang="en-US" sz="1200">
                    <a:solidFill>
                      <a:schemeClr val="tx2"/>
                    </a:solidFill>
                    <a:latin typeface="+mn-lt"/>
                    <a:cs typeface="Arial" panose="020B0604020202020204" pitchFamily="34" charset="0"/>
                  </a:rPr>
                  <a:t>9</a:t>
                </a:r>
              </a:p>
            </p:txBody>
          </p:sp>
          <p:sp>
            <p:nvSpPr>
              <p:cNvPr id="249" name="Line 16">
                <a:extLst>
                  <a:ext uri="{FF2B5EF4-FFF2-40B4-BE49-F238E27FC236}">
                    <a16:creationId xmlns:a16="http://schemas.microsoft.com/office/drawing/2014/main" id="{E3E36A4E-5EDD-104E-AF9B-2CAAA40518D7}"/>
                  </a:ext>
                </a:extLst>
              </p:cNvPr>
              <p:cNvSpPr>
                <a:spLocks noChangeShapeType="1"/>
              </p:cNvSpPr>
              <p:nvPr/>
            </p:nvSpPr>
            <p:spPr bwMode="auto">
              <a:xfrm flipV="1">
                <a:off x="4382387" y="5471785"/>
                <a:ext cx="0" cy="84427"/>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sz="1200">
                  <a:solidFill>
                    <a:schemeClr val="tx2"/>
                  </a:solidFill>
                </a:endParaRPr>
              </a:p>
            </p:txBody>
          </p:sp>
          <p:sp>
            <p:nvSpPr>
              <p:cNvPr id="250" name="Rectangle 120">
                <a:extLst>
                  <a:ext uri="{FF2B5EF4-FFF2-40B4-BE49-F238E27FC236}">
                    <a16:creationId xmlns:a16="http://schemas.microsoft.com/office/drawing/2014/main" id="{EB9DF7C9-4E30-784C-AEDA-01BAC82B3C95}"/>
                  </a:ext>
                </a:extLst>
              </p:cNvPr>
              <p:cNvSpPr>
                <a:spLocks noChangeArrowheads="1"/>
              </p:cNvSpPr>
              <p:nvPr/>
            </p:nvSpPr>
            <p:spPr bwMode="auto">
              <a:xfrm>
                <a:off x="4238363" y="5533698"/>
                <a:ext cx="292411" cy="272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46038" rIns="0" bIns="46038"/>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algn="ctr" eaLnBrk="1" hangingPunct="1">
                  <a:spcBef>
                    <a:spcPct val="0"/>
                  </a:spcBef>
                  <a:buClrTx/>
                  <a:buFontTx/>
                  <a:buNone/>
                </a:pPr>
                <a:r>
                  <a:rPr lang="en-US" altLang="en-US" sz="1200">
                    <a:solidFill>
                      <a:schemeClr val="tx2"/>
                    </a:solidFill>
                    <a:latin typeface="+mn-lt"/>
                    <a:cs typeface="Arial" panose="020B0604020202020204" pitchFamily="34" charset="0"/>
                  </a:rPr>
                  <a:t>15</a:t>
                </a:r>
              </a:p>
            </p:txBody>
          </p:sp>
          <p:sp>
            <p:nvSpPr>
              <p:cNvPr id="251" name="Line 16">
                <a:extLst>
                  <a:ext uri="{FF2B5EF4-FFF2-40B4-BE49-F238E27FC236}">
                    <a16:creationId xmlns:a16="http://schemas.microsoft.com/office/drawing/2014/main" id="{35E80205-D3E9-6B49-9E18-00120E5319A5}"/>
                  </a:ext>
                </a:extLst>
              </p:cNvPr>
              <p:cNvSpPr>
                <a:spLocks noChangeShapeType="1"/>
              </p:cNvSpPr>
              <p:nvPr/>
            </p:nvSpPr>
            <p:spPr bwMode="auto">
              <a:xfrm flipV="1">
                <a:off x="2873779" y="5471785"/>
                <a:ext cx="0" cy="84427"/>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sz="1200">
                  <a:solidFill>
                    <a:schemeClr val="tx2"/>
                  </a:solidFill>
                </a:endParaRPr>
              </a:p>
            </p:txBody>
          </p:sp>
          <p:sp>
            <p:nvSpPr>
              <p:cNvPr id="252" name="Rectangle 120">
                <a:extLst>
                  <a:ext uri="{FF2B5EF4-FFF2-40B4-BE49-F238E27FC236}">
                    <a16:creationId xmlns:a16="http://schemas.microsoft.com/office/drawing/2014/main" id="{9B8F0EF1-E29D-6A4D-A704-43091D245F11}"/>
                  </a:ext>
                </a:extLst>
              </p:cNvPr>
              <p:cNvSpPr>
                <a:spLocks noChangeArrowheads="1"/>
              </p:cNvSpPr>
              <p:nvPr/>
            </p:nvSpPr>
            <p:spPr bwMode="auto">
              <a:xfrm>
                <a:off x="2731210" y="5533698"/>
                <a:ext cx="292411" cy="272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46038" rIns="0" bIns="46038"/>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algn="ctr" eaLnBrk="1" hangingPunct="1">
                  <a:spcBef>
                    <a:spcPct val="0"/>
                  </a:spcBef>
                  <a:buClrTx/>
                  <a:buFontTx/>
                  <a:buNone/>
                </a:pPr>
                <a:r>
                  <a:rPr lang="en-US" altLang="en-US" sz="1200">
                    <a:solidFill>
                      <a:schemeClr val="tx2"/>
                    </a:solidFill>
                    <a:latin typeface="+mn-lt"/>
                    <a:cs typeface="Arial" panose="020B0604020202020204" pitchFamily="34" charset="0"/>
                  </a:rPr>
                  <a:t>3</a:t>
                </a:r>
              </a:p>
            </p:txBody>
          </p:sp>
          <p:sp>
            <p:nvSpPr>
              <p:cNvPr id="253" name="Rectangle 5">
                <a:extLst>
                  <a:ext uri="{FF2B5EF4-FFF2-40B4-BE49-F238E27FC236}">
                    <a16:creationId xmlns:a16="http://schemas.microsoft.com/office/drawing/2014/main" id="{E3D4DBAE-7200-D44C-8D89-5BF50F3E8BA2}"/>
                  </a:ext>
                </a:extLst>
              </p:cNvPr>
              <p:cNvSpPr>
                <a:spLocks noChangeArrowheads="1"/>
              </p:cNvSpPr>
              <p:nvPr/>
            </p:nvSpPr>
            <p:spPr bwMode="auto">
              <a:xfrm>
                <a:off x="4977392" y="1539303"/>
                <a:ext cx="915058" cy="406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eaLnBrk="1" hangingPunct="1">
                  <a:spcBef>
                    <a:spcPct val="0"/>
                  </a:spcBef>
                  <a:buClrTx/>
                  <a:buFontTx/>
                  <a:buNone/>
                </a:pPr>
                <a:r>
                  <a:rPr lang="en-GB" altLang="en-US" sz="1400">
                    <a:solidFill>
                      <a:schemeClr val="tx2"/>
                    </a:solidFill>
                    <a:latin typeface="+mn-lt"/>
                    <a:cs typeface="Arial" panose="020B0604020202020204" pitchFamily="34" charset="0"/>
                  </a:rPr>
                  <a:t>Carvedilol</a:t>
                </a:r>
              </a:p>
              <a:p>
                <a:pPr eaLnBrk="1" hangingPunct="1">
                  <a:spcBef>
                    <a:spcPct val="0"/>
                  </a:spcBef>
                  <a:buClrTx/>
                  <a:buFontTx/>
                  <a:buNone/>
                </a:pPr>
                <a:r>
                  <a:rPr lang="en-GB" altLang="en-US" sz="1400">
                    <a:solidFill>
                      <a:schemeClr val="tx2"/>
                    </a:solidFill>
                    <a:latin typeface="+mn-lt"/>
                    <a:cs typeface="Arial" panose="020B0604020202020204" pitchFamily="34" charset="0"/>
                  </a:rPr>
                  <a:t>(n=696)</a:t>
                </a:r>
              </a:p>
            </p:txBody>
          </p:sp>
          <p:sp>
            <p:nvSpPr>
              <p:cNvPr id="254" name="Rectangle 6">
                <a:extLst>
                  <a:ext uri="{FF2B5EF4-FFF2-40B4-BE49-F238E27FC236}">
                    <a16:creationId xmlns:a16="http://schemas.microsoft.com/office/drawing/2014/main" id="{2CC66559-C9A1-7F4F-B847-442E94E65A4D}"/>
                  </a:ext>
                </a:extLst>
              </p:cNvPr>
              <p:cNvSpPr>
                <a:spLocks noChangeArrowheads="1"/>
              </p:cNvSpPr>
              <p:nvPr/>
            </p:nvSpPr>
            <p:spPr bwMode="auto">
              <a:xfrm>
                <a:off x="4977392" y="2304122"/>
                <a:ext cx="781218" cy="406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eaLnBrk="1" hangingPunct="1">
                  <a:spcBef>
                    <a:spcPct val="0"/>
                  </a:spcBef>
                  <a:buClrTx/>
                  <a:buFontTx/>
                  <a:buNone/>
                </a:pPr>
                <a:r>
                  <a:rPr lang="en-GB" altLang="en-US" sz="1400">
                    <a:solidFill>
                      <a:schemeClr val="tx2"/>
                    </a:solidFill>
                    <a:latin typeface="+mn-lt"/>
                    <a:cs typeface="Arial" panose="020B0604020202020204" pitchFamily="34" charset="0"/>
                  </a:rPr>
                  <a:t>Placebo</a:t>
                </a:r>
              </a:p>
              <a:p>
                <a:pPr eaLnBrk="1" hangingPunct="1">
                  <a:spcBef>
                    <a:spcPct val="0"/>
                  </a:spcBef>
                  <a:buClrTx/>
                  <a:buFontTx/>
                  <a:buNone/>
                </a:pPr>
                <a:r>
                  <a:rPr lang="en-GB" altLang="en-US" sz="1400">
                    <a:solidFill>
                      <a:schemeClr val="tx2"/>
                    </a:solidFill>
                    <a:latin typeface="+mn-lt"/>
                    <a:cs typeface="Arial" panose="020B0604020202020204" pitchFamily="34" charset="0"/>
                  </a:rPr>
                  <a:t>(n=398)</a:t>
                </a:r>
              </a:p>
            </p:txBody>
          </p:sp>
          <p:sp>
            <p:nvSpPr>
              <p:cNvPr id="255" name="Text Box 34">
                <a:extLst>
                  <a:ext uri="{FF2B5EF4-FFF2-40B4-BE49-F238E27FC236}">
                    <a16:creationId xmlns:a16="http://schemas.microsoft.com/office/drawing/2014/main" id="{DFD1E473-F4CD-5E4C-8AB4-BD55F0B6C45D}"/>
                  </a:ext>
                </a:extLst>
              </p:cNvPr>
              <p:cNvSpPr txBox="1">
                <a:spLocks noChangeArrowheads="1"/>
              </p:cNvSpPr>
              <p:nvPr/>
            </p:nvSpPr>
            <p:spPr bwMode="auto">
              <a:xfrm>
                <a:off x="4977392" y="4722614"/>
                <a:ext cx="576093" cy="327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nchor="ctr"/>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eaLnBrk="1" hangingPunct="1">
                  <a:spcBef>
                    <a:spcPct val="0"/>
                  </a:spcBef>
                  <a:buClrTx/>
                  <a:buFontTx/>
                  <a:buNone/>
                </a:pPr>
                <a:r>
                  <a:rPr lang="sv-SE" altLang="en-US" sz="1400">
                    <a:solidFill>
                      <a:schemeClr val="tx2"/>
                    </a:solidFill>
                    <a:latin typeface="+mn-lt"/>
                    <a:cs typeface="Arial" panose="020B0604020202020204" pitchFamily="34" charset="0"/>
                  </a:rPr>
                  <a:t>Placebo</a:t>
                </a:r>
              </a:p>
              <a:p>
                <a:pPr eaLnBrk="1" hangingPunct="1">
                  <a:spcBef>
                    <a:spcPct val="0"/>
                  </a:spcBef>
                  <a:buClrTx/>
                  <a:buFontTx/>
                  <a:buNone/>
                </a:pPr>
                <a:r>
                  <a:rPr lang="sv-SE" altLang="en-US" sz="1400">
                    <a:solidFill>
                      <a:schemeClr val="tx2"/>
                    </a:solidFill>
                    <a:latin typeface="+mn-lt"/>
                    <a:cs typeface="Arial" panose="020B0604020202020204" pitchFamily="34" charset="0"/>
                  </a:rPr>
                  <a:t>(n=2,001)</a:t>
                </a:r>
              </a:p>
            </p:txBody>
          </p:sp>
          <p:sp>
            <p:nvSpPr>
              <p:cNvPr id="256" name="Text Box 35">
                <a:extLst>
                  <a:ext uri="{FF2B5EF4-FFF2-40B4-BE49-F238E27FC236}">
                    <a16:creationId xmlns:a16="http://schemas.microsoft.com/office/drawing/2014/main" id="{C0FE2D54-12AE-1F49-85C3-8E0F57F5B2C6}"/>
                  </a:ext>
                </a:extLst>
              </p:cNvPr>
              <p:cNvSpPr txBox="1">
                <a:spLocks noChangeArrowheads="1"/>
              </p:cNvSpPr>
              <p:nvPr/>
            </p:nvSpPr>
            <p:spPr bwMode="auto">
              <a:xfrm>
                <a:off x="4977392" y="4105720"/>
                <a:ext cx="1329458" cy="327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nchor="ctr"/>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eaLnBrk="1" hangingPunct="1">
                  <a:spcBef>
                    <a:spcPct val="0"/>
                  </a:spcBef>
                  <a:buClrTx/>
                  <a:buFontTx/>
                  <a:buNone/>
                </a:pPr>
                <a:r>
                  <a:rPr lang="sv-SE" altLang="en-US" sz="1400">
                    <a:solidFill>
                      <a:schemeClr val="tx2"/>
                    </a:solidFill>
                    <a:latin typeface="+mn-lt"/>
                    <a:cs typeface="Arial" panose="020B0604020202020204" pitchFamily="34" charset="0"/>
                  </a:rPr>
                  <a:t>Metoprolol CR/XL</a:t>
                </a:r>
              </a:p>
              <a:p>
                <a:pPr eaLnBrk="1" hangingPunct="1">
                  <a:spcBef>
                    <a:spcPct val="0"/>
                  </a:spcBef>
                  <a:buClrTx/>
                  <a:buFontTx/>
                  <a:buNone/>
                </a:pPr>
                <a:r>
                  <a:rPr lang="sv-SE" altLang="en-US" sz="1400">
                    <a:solidFill>
                      <a:schemeClr val="tx2"/>
                    </a:solidFill>
                    <a:latin typeface="+mn-lt"/>
                    <a:cs typeface="Arial" panose="020B0604020202020204" pitchFamily="34" charset="0"/>
                  </a:rPr>
                  <a:t>(n=1,990)</a:t>
                </a:r>
              </a:p>
            </p:txBody>
          </p:sp>
        </p:grpSp>
        <p:grpSp>
          <p:nvGrpSpPr>
            <p:cNvPr id="65" name="Group 140">
              <a:extLst>
                <a:ext uri="{FF2B5EF4-FFF2-40B4-BE49-F238E27FC236}">
                  <a16:creationId xmlns:a16="http://schemas.microsoft.com/office/drawing/2014/main" id="{787ED9F1-7F62-C146-9903-4F78886DEABF}"/>
                </a:ext>
              </a:extLst>
            </p:cNvPr>
            <p:cNvGrpSpPr>
              <a:grpSpLocks/>
            </p:cNvGrpSpPr>
            <p:nvPr/>
          </p:nvGrpSpPr>
          <p:grpSpPr bwMode="auto">
            <a:xfrm>
              <a:off x="6554020" y="1382757"/>
              <a:ext cx="3971915" cy="4550184"/>
              <a:chOff x="6593209" y="1487261"/>
              <a:chExt cx="3971915" cy="4550184"/>
            </a:xfrm>
          </p:grpSpPr>
          <p:sp>
            <p:nvSpPr>
              <p:cNvPr id="66" name="Freeform 18">
                <a:extLst>
                  <a:ext uri="{FF2B5EF4-FFF2-40B4-BE49-F238E27FC236}">
                    <a16:creationId xmlns:a16="http://schemas.microsoft.com/office/drawing/2014/main" id="{2DBC516F-3C22-5843-9E98-BCD268183FCA}"/>
                  </a:ext>
                </a:extLst>
              </p:cNvPr>
              <p:cNvSpPr/>
              <p:nvPr/>
            </p:nvSpPr>
            <p:spPr bwMode="auto">
              <a:xfrm>
                <a:off x="7297625" y="4145409"/>
                <a:ext cx="2578160" cy="549189"/>
              </a:xfrm>
              <a:custGeom>
                <a:avLst/>
                <a:gdLst>
                  <a:gd name="connsiteX0" fmla="*/ 0 w 2813957"/>
                  <a:gd name="connsiteY0" fmla="*/ 0 h 620486"/>
                  <a:gd name="connsiteX1" fmla="*/ 0 w 2813957"/>
                  <a:gd name="connsiteY1" fmla="*/ 0 h 620486"/>
                  <a:gd name="connsiteX2" fmla="*/ 24493 w 2813957"/>
                  <a:gd name="connsiteY2" fmla="*/ 2721 h 620486"/>
                  <a:gd name="connsiteX3" fmla="*/ 54429 w 2813957"/>
                  <a:gd name="connsiteY3" fmla="*/ 5443 h 620486"/>
                  <a:gd name="connsiteX4" fmla="*/ 62593 w 2813957"/>
                  <a:gd name="connsiteY4" fmla="*/ 10886 h 620486"/>
                  <a:gd name="connsiteX5" fmla="*/ 89807 w 2813957"/>
                  <a:gd name="connsiteY5" fmla="*/ 19050 h 620486"/>
                  <a:gd name="connsiteX6" fmla="*/ 176893 w 2813957"/>
                  <a:gd name="connsiteY6" fmla="*/ 27214 h 620486"/>
                  <a:gd name="connsiteX7" fmla="*/ 214993 w 2813957"/>
                  <a:gd name="connsiteY7" fmla="*/ 32657 h 620486"/>
                  <a:gd name="connsiteX8" fmla="*/ 231321 w 2813957"/>
                  <a:gd name="connsiteY8" fmla="*/ 38100 h 620486"/>
                  <a:gd name="connsiteX9" fmla="*/ 239486 w 2813957"/>
                  <a:gd name="connsiteY9" fmla="*/ 40821 h 620486"/>
                  <a:gd name="connsiteX10" fmla="*/ 255814 w 2813957"/>
                  <a:gd name="connsiteY10" fmla="*/ 51707 h 620486"/>
                  <a:gd name="connsiteX11" fmla="*/ 261257 w 2813957"/>
                  <a:gd name="connsiteY11" fmla="*/ 59871 h 620486"/>
                  <a:gd name="connsiteX12" fmla="*/ 296636 w 2813957"/>
                  <a:gd name="connsiteY12" fmla="*/ 62593 h 620486"/>
                  <a:gd name="connsiteX13" fmla="*/ 323850 w 2813957"/>
                  <a:gd name="connsiteY13" fmla="*/ 68036 h 620486"/>
                  <a:gd name="connsiteX14" fmla="*/ 340179 w 2813957"/>
                  <a:gd name="connsiteY14" fmla="*/ 73479 h 620486"/>
                  <a:gd name="connsiteX15" fmla="*/ 348343 w 2813957"/>
                  <a:gd name="connsiteY15" fmla="*/ 76200 h 620486"/>
                  <a:gd name="connsiteX16" fmla="*/ 359229 w 2813957"/>
                  <a:gd name="connsiteY16" fmla="*/ 78921 h 620486"/>
                  <a:gd name="connsiteX17" fmla="*/ 375557 w 2813957"/>
                  <a:gd name="connsiteY17" fmla="*/ 84364 h 620486"/>
                  <a:gd name="connsiteX18" fmla="*/ 383721 w 2813957"/>
                  <a:gd name="connsiteY18" fmla="*/ 89807 h 620486"/>
                  <a:gd name="connsiteX19" fmla="*/ 397329 w 2813957"/>
                  <a:gd name="connsiteY19" fmla="*/ 92529 h 620486"/>
                  <a:gd name="connsiteX20" fmla="*/ 405493 w 2813957"/>
                  <a:gd name="connsiteY20" fmla="*/ 95250 h 620486"/>
                  <a:gd name="connsiteX21" fmla="*/ 410936 w 2813957"/>
                  <a:gd name="connsiteY21" fmla="*/ 103414 h 620486"/>
                  <a:gd name="connsiteX22" fmla="*/ 427264 w 2813957"/>
                  <a:gd name="connsiteY22" fmla="*/ 108857 h 620486"/>
                  <a:gd name="connsiteX23" fmla="*/ 470807 w 2813957"/>
                  <a:gd name="connsiteY23" fmla="*/ 114300 h 620486"/>
                  <a:gd name="connsiteX24" fmla="*/ 506186 w 2813957"/>
                  <a:gd name="connsiteY24" fmla="*/ 119743 h 620486"/>
                  <a:gd name="connsiteX25" fmla="*/ 517071 w 2813957"/>
                  <a:gd name="connsiteY25" fmla="*/ 122464 h 620486"/>
                  <a:gd name="connsiteX26" fmla="*/ 544286 w 2813957"/>
                  <a:gd name="connsiteY26" fmla="*/ 125186 h 620486"/>
                  <a:gd name="connsiteX27" fmla="*/ 557893 w 2813957"/>
                  <a:gd name="connsiteY27" fmla="*/ 127907 h 620486"/>
                  <a:gd name="connsiteX28" fmla="*/ 574221 w 2813957"/>
                  <a:gd name="connsiteY28" fmla="*/ 133350 h 620486"/>
                  <a:gd name="connsiteX29" fmla="*/ 617764 w 2813957"/>
                  <a:gd name="connsiteY29" fmla="*/ 138793 h 620486"/>
                  <a:gd name="connsiteX30" fmla="*/ 625929 w 2813957"/>
                  <a:gd name="connsiteY30" fmla="*/ 141514 h 620486"/>
                  <a:gd name="connsiteX31" fmla="*/ 696686 w 2813957"/>
                  <a:gd name="connsiteY31" fmla="*/ 146957 h 620486"/>
                  <a:gd name="connsiteX32" fmla="*/ 713014 w 2813957"/>
                  <a:gd name="connsiteY32" fmla="*/ 149679 h 620486"/>
                  <a:gd name="connsiteX33" fmla="*/ 721179 w 2813957"/>
                  <a:gd name="connsiteY33" fmla="*/ 155121 h 620486"/>
                  <a:gd name="connsiteX34" fmla="*/ 778329 w 2813957"/>
                  <a:gd name="connsiteY34" fmla="*/ 157843 h 620486"/>
                  <a:gd name="connsiteX35" fmla="*/ 791936 w 2813957"/>
                  <a:gd name="connsiteY35" fmla="*/ 171450 h 620486"/>
                  <a:gd name="connsiteX36" fmla="*/ 808264 w 2813957"/>
                  <a:gd name="connsiteY36" fmla="*/ 176893 h 620486"/>
                  <a:gd name="connsiteX37" fmla="*/ 813707 w 2813957"/>
                  <a:gd name="connsiteY37" fmla="*/ 185057 h 620486"/>
                  <a:gd name="connsiteX38" fmla="*/ 816429 w 2813957"/>
                  <a:gd name="connsiteY38" fmla="*/ 193221 h 620486"/>
                  <a:gd name="connsiteX39" fmla="*/ 824593 w 2813957"/>
                  <a:gd name="connsiteY39" fmla="*/ 195943 h 620486"/>
                  <a:gd name="connsiteX40" fmla="*/ 873579 w 2813957"/>
                  <a:gd name="connsiteY40" fmla="*/ 198664 h 620486"/>
                  <a:gd name="connsiteX41" fmla="*/ 900793 w 2813957"/>
                  <a:gd name="connsiteY41" fmla="*/ 206829 h 620486"/>
                  <a:gd name="connsiteX42" fmla="*/ 908957 w 2813957"/>
                  <a:gd name="connsiteY42" fmla="*/ 212271 h 620486"/>
                  <a:gd name="connsiteX43" fmla="*/ 917121 w 2813957"/>
                  <a:gd name="connsiteY43" fmla="*/ 214993 h 620486"/>
                  <a:gd name="connsiteX44" fmla="*/ 982436 w 2813957"/>
                  <a:gd name="connsiteY44" fmla="*/ 217714 h 620486"/>
                  <a:gd name="connsiteX45" fmla="*/ 990600 w 2813957"/>
                  <a:gd name="connsiteY45" fmla="*/ 223157 h 620486"/>
                  <a:gd name="connsiteX46" fmla="*/ 993321 w 2813957"/>
                  <a:gd name="connsiteY46" fmla="*/ 239486 h 620486"/>
                  <a:gd name="connsiteX47" fmla="*/ 1077686 w 2813957"/>
                  <a:gd name="connsiteY47" fmla="*/ 239486 h 620486"/>
                  <a:gd name="connsiteX48" fmla="*/ 1085850 w 2813957"/>
                  <a:gd name="connsiteY48" fmla="*/ 250371 h 620486"/>
                  <a:gd name="connsiteX49" fmla="*/ 1205593 w 2813957"/>
                  <a:gd name="connsiteY49" fmla="*/ 250371 h 620486"/>
                  <a:gd name="connsiteX50" fmla="*/ 1224643 w 2813957"/>
                  <a:gd name="connsiteY50" fmla="*/ 255814 h 620486"/>
                  <a:gd name="connsiteX51" fmla="*/ 1257300 w 2813957"/>
                  <a:gd name="connsiteY51" fmla="*/ 255814 h 620486"/>
                  <a:gd name="connsiteX52" fmla="*/ 1268186 w 2813957"/>
                  <a:gd name="connsiteY52" fmla="*/ 269421 h 620486"/>
                  <a:gd name="connsiteX53" fmla="*/ 1319893 w 2813957"/>
                  <a:gd name="connsiteY53" fmla="*/ 269421 h 620486"/>
                  <a:gd name="connsiteX54" fmla="*/ 1347107 w 2813957"/>
                  <a:gd name="connsiteY54" fmla="*/ 280307 h 620486"/>
                  <a:gd name="connsiteX55" fmla="*/ 1371600 w 2813957"/>
                  <a:gd name="connsiteY55" fmla="*/ 285750 h 620486"/>
                  <a:gd name="connsiteX56" fmla="*/ 1379764 w 2813957"/>
                  <a:gd name="connsiteY56" fmla="*/ 288471 h 620486"/>
                  <a:gd name="connsiteX57" fmla="*/ 1406979 w 2813957"/>
                  <a:gd name="connsiteY57" fmla="*/ 291193 h 620486"/>
                  <a:gd name="connsiteX58" fmla="*/ 1434193 w 2813957"/>
                  <a:gd name="connsiteY58" fmla="*/ 296636 h 620486"/>
                  <a:gd name="connsiteX59" fmla="*/ 1442357 w 2813957"/>
                  <a:gd name="connsiteY59" fmla="*/ 299357 h 620486"/>
                  <a:gd name="connsiteX60" fmla="*/ 1445079 w 2813957"/>
                  <a:gd name="connsiteY60" fmla="*/ 307521 h 620486"/>
                  <a:gd name="connsiteX61" fmla="*/ 1453243 w 2813957"/>
                  <a:gd name="connsiteY61" fmla="*/ 310243 h 620486"/>
                  <a:gd name="connsiteX62" fmla="*/ 1458686 w 2813957"/>
                  <a:gd name="connsiteY62" fmla="*/ 312964 h 620486"/>
                  <a:gd name="connsiteX63" fmla="*/ 1540329 w 2813957"/>
                  <a:gd name="connsiteY63" fmla="*/ 312964 h 620486"/>
                  <a:gd name="connsiteX64" fmla="*/ 1572986 w 2813957"/>
                  <a:gd name="connsiteY64" fmla="*/ 337457 h 620486"/>
                  <a:gd name="connsiteX65" fmla="*/ 1627414 w 2813957"/>
                  <a:gd name="connsiteY65" fmla="*/ 337457 h 620486"/>
                  <a:gd name="connsiteX66" fmla="*/ 1649186 w 2813957"/>
                  <a:gd name="connsiteY66" fmla="*/ 345621 h 620486"/>
                  <a:gd name="connsiteX67" fmla="*/ 1673679 w 2813957"/>
                  <a:gd name="connsiteY67" fmla="*/ 353786 h 620486"/>
                  <a:gd name="connsiteX68" fmla="*/ 1687286 w 2813957"/>
                  <a:gd name="connsiteY68" fmla="*/ 378279 h 620486"/>
                  <a:gd name="connsiteX69" fmla="*/ 1717221 w 2813957"/>
                  <a:gd name="connsiteY69" fmla="*/ 381000 h 620486"/>
                  <a:gd name="connsiteX70" fmla="*/ 1749879 w 2813957"/>
                  <a:gd name="connsiteY70" fmla="*/ 389164 h 620486"/>
                  <a:gd name="connsiteX71" fmla="*/ 1758043 w 2813957"/>
                  <a:gd name="connsiteY71" fmla="*/ 391886 h 620486"/>
                  <a:gd name="connsiteX72" fmla="*/ 1864179 w 2813957"/>
                  <a:gd name="connsiteY72" fmla="*/ 391886 h 620486"/>
                  <a:gd name="connsiteX73" fmla="*/ 1880507 w 2813957"/>
                  <a:gd name="connsiteY73" fmla="*/ 400050 h 620486"/>
                  <a:gd name="connsiteX74" fmla="*/ 1956707 w 2813957"/>
                  <a:gd name="connsiteY74" fmla="*/ 400050 h 620486"/>
                  <a:gd name="connsiteX75" fmla="*/ 1967593 w 2813957"/>
                  <a:gd name="connsiteY75" fmla="*/ 416379 h 620486"/>
                  <a:gd name="connsiteX76" fmla="*/ 2022021 w 2813957"/>
                  <a:gd name="connsiteY76" fmla="*/ 416379 h 620486"/>
                  <a:gd name="connsiteX77" fmla="*/ 2030186 w 2813957"/>
                  <a:gd name="connsiteY77" fmla="*/ 416379 h 620486"/>
                  <a:gd name="connsiteX78" fmla="*/ 2057400 w 2813957"/>
                  <a:gd name="connsiteY78" fmla="*/ 440871 h 620486"/>
                  <a:gd name="connsiteX79" fmla="*/ 2062843 w 2813957"/>
                  <a:gd name="connsiteY79" fmla="*/ 449036 h 620486"/>
                  <a:gd name="connsiteX80" fmla="*/ 2065564 w 2813957"/>
                  <a:gd name="connsiteY80" fmla="*/ 459921 h 620486"/>
                  <a:gd name="connsiteX81" fmla="*/ 2100943 w 2813957"/>
                  <a:gd name="connsiteY81" fmla="*/ 468086 h 620486"/>
                  <a:gd name="connsiteX82" fmla="*/ 2136321 w 2813957"/>
                  <a:gd name="connsiteY82" fmla="*/ 470807 h 620486"/>
                  <a:gd name="connsiteX83" fmla="*/ 2147207 w 2813957"/>
                  <a:gd name="connsiteY83" fmla="*/ 481693 h 620486"/>
                  <a:gd name="connsiteX84" fmla="*/ 2286000 w 2813957"/>
                  <a:gd name="connsiteY84" fmla="*/ 484414 h 620486"/>
                  <a:gd name="connsiteX85" fmla="*/ 2318657 w 2813957"/>
                  <a:gd name="connsiteY85" fmla="*/ 500743 h 620486"/>
                  <a:gd name="connsiteX86" fmla="*/ 2332264 w 2813957"/>
                  <a:gd name="connsiteY86" fmla="*/ 503464 h 620486"/>
                  <a:gd name="connsiteX87" fmla="*/ 2413907 w 2813957"/>
                  <a:gd name="connsiteY87" fmla="*/ 503464 h 620486"/>
                  <a:gd name="connsiteX88" fmla="*/ 2430236 w 2813957"/>
                  <a:gd name="connsiteY88" fmla="*/ 530679 h 620486"/>
                  <a:gd name="connsiteX89" fmla="*/ 2479221 w 2813957"/>
                  <a:gd name="connsiteY89" fmla="*/ 530679 h 620486"/>
                  <a:gd name="connsiteX90" fmla="*/ 2490107 w 2813957"/>
                  <a:gd name="connsiteY90" fmla="*/ 552450 h 620486"/>
                  <a:gd name="connsiteX91" fmla="*/ 2530929 w 2813957"/>
                  <a:gd name="connsiteY91" fmla="*/ 552450 h 620486"/>
                  <a:gd name="connsiteX92" fmla="*/ 2536371 w 2813957"/>
                  <a:gd name="connsiteY92" fmla="*/ 563336 h 620486"/>
                  <a:gd name="connsiteX93" fmla="*/ 2544536 w 2813957"/>
                  <a:gd name="connsiteY93" fmla="*/ 585107 h 620486"/>
                  <a:gd name="connsiteX94" fmla="*/ 2547257 w 2813957"/>
                  <a:gd name="connsiteY94" fmla="*/ 593271 h 620486"/>
                  <a:gd name="connsiteX95" fmla="*/ 2552700 w 2813957"/>
                  <a:gd name="connsiteY95" fmla="*/ 601436 h 620486"/>
                  <a:gd name="connsiteX96" fmla="*/ 2560864 w 2813957"/>
                  <a:gd name="connsiteY96" fmla="*/ 604157 h 620486"/>
                  <a:gd name="connsiteX97" fmla="*/ 2596243 w 2813957"/>
                  <a:gd name="connsiteY97" fmla="*/ 609600 h 620486"/>
                  <a:gd name="connsiteX98" fmla="*/ 2618014 w 2813957"/>
                  <a:gd name="connsiteY98" fmla="*/ 615043 h 620486"/>
                  <a:gd name="connsiteX99" fmla="*/ 2634343 w 2813957"/>
                  <a:gd name="connsiteY99" fmla="*/ 620486 h 620486"/>
                  <a:gd name="connsiteX100" fmla="*/ 2650671 w 2813957"/>
                  <a:gd name="connsiteY100" fmla="*/ 620486 h 620486"/>
                  <a:gd name="connsiteX101" fmla="*/ 2813957 w 2813957"/>
                  <a:gd name="connsiteY101" fmla="*/ 620486 h 62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813957" h="620486">
                    <a:moveTo>
                      <a:pt x="0" y="0"/>
                    </a:moveTo>
                    <a:lnTo>
                      <a:pt x="0" y="0"/>
                    </a:lnTo>
                    <a:lnTo>
                      <a:pt x="24493" y="2721"/>
                    </a:lnTo>
                    <a:cubicBezTo>
                      <a:pt x="34463" y="3718"/>
                      <a:pt x="44632" y="3343"/>
                      <a:pt x="54429" y="5443"/>
                    </a:cubicBezTo>
                    <a:cubicBezTo>
                      <a:pt x="57627" y="6128"/>
                      <a:pt x="59604" y="9558"/>
                      <a:pt x="62593" y="10886"/>
                    </a:cubicBezTo>
                    <a:cubicBezTo>
                      <a:pt x="71115" y="14674"/>
                      <a:pt x="80758" y="16788"/>
                      <a:pt x="89807" y="19050"/>
                    </a:cubicBezTo>
                    <a:cubicBezTo>
                      <a:pt x="120175" y="39296"/>
                      <a:pt x="92272" y="22760"/>
                      <a:pt x="176893" y="27214"/>
                    </a:cubicBezTo>
                    <a:cubicBezTo>
                      <a:pt x="185534" y="27669"/>
                      <a:pt x="204845" y="29890"/>
                      <a:pt x="214993" y="32657"/>
                    </a:cubicBezTo>
                    <a:cubicBezTo>
                      <a:pt x="220528" y="34167"/>
                      <a:pt x="225878" y="36286"/>
                      <a:pt x="231321" y="38100"/>
                    </a:cubicBezTo>
                    <a:lnTo>
                      <a:pt x="239486" y="40821"/>
                    </a:lnTo>
                    <a:cubicBezTo>
                      <a:pt x="244929" y="44450"/>
                      <a:pt x="252185" y="46264"/>
                      <a:pt x="255814" y="51707"/>
                    </a:cubicBezTo>
                    <a:cubicBezTo>
                      <a:pt x="257628" y="54428"/>
                      <a:pt x="258097" y="59028"/>
                      <a:pt x="261257" y="59871"/>
                    </a:cubicBezTo>
                    <a:cubicBezTo>
                      <a:pt x="272685" y="62919"/>
                      <a:pt x="284843" y="61686"/>
                      <a:pt x="296636" y="62593"/>
                    </a:cubicBezTo>
                    <a:cubicBezTo>
                      <a:pt x="307678" y="64433"/>
                      <a:pt x="313696" y="64989"/>
                      <a:pt x="323850" y="68036"/>
                    </a:cubicBezTo>
                    <a:cubicBezTo>
                      <a:pt x="329345" y="69685"/>
                      <a:pt x="334736" y="71665"/>
                      <a:pt x="340179" y="73479"/>
                    </a:cubicBezTo>
                    <a:cubicBezTo>
                      <a:pt x="342900" y="74386"/>
                      <a:pt x="345560" y="75504"/>
                      <a:pt x="348343" y="76200"/>
                    </a:cubicBezTo>
                    <a:cubicBezTo>
                      <a:pt x="351972" y="77107"/>
                      <a:pt x="355646" y="77846"/>
                      <a:pt x="359229" y="78921"/>
                    </a:cubicBezTo>
                    <a:cubicBezTo>
                      <a:pt x="364724" y="80570"/>
                      <a:pt x="375557" y="84364"/>
                      <a:pt x="375557" y="84364"/>
                    </a:cubicBezTo>
                    <a:cubicBezTo>
                      <a:pt x="378278" y="86178"/>
                      <a:pt x="380659" y="88659"/>
                      <a:pt x="383721" y="89807"/>
                    </a:cubicBezTo>
                    <a:cubicBezTo>
                      <a:pt x="388052" y="91431"/>
                      <a:pt x="392841" y="91407"/>
                      <a:pt x="397329" y="92529"/>
                    </a:cubicBezTo>
                    <a:cubicBezTo>
                      <a:pt x="400112" y="93225"/>
                      <a:pt x="402772" y="94343"/>
                      <a:pt x="405493" y="95250"/>
                    </a:cubicBezTo>
                    <a:cubicBezTo>
                      <a:pt x="407307" y="97971"/>
                      <a:pt x="408162" y="101681"/>
                      <a:pt x="410936" y="103414"/>
                    </a:cubicBezTo>
                    <a:cubicBezTo>
                      <a:pt x="415801" y="106455"/>
                      <a:pt x="421821" y="107043"/>
                      <a:pt x="427264" y="108857"/>
                    </a:cubicBezTo>
                    <a:cubicBezTo>
                      <a:pt x="446650" y="115320"/>
                      <a:pt x="432564" y="111359"/>
                      <a:pt x="470807" y="114300"/>
                    </a:cubicBezTo>
                    <a:cubicBezTo>
                      <a:pt x="495372" y="120440"/>
                      <a:pt x="465436" y="113473"/>
                      <a:pt x="506186" y="119743"/>
                    </a:cubicBezTo>
                    <a:cubicBezTo>
                      <a:pt x="509882" y="120312"/>
                      <a:pt x="513369" y="121935"/>
                      <a:pt x="517071" y="122464"/>
                    </a:cubicBezTo>
                    <a:cubicBezTo>
                      <a:pt x="526096" y="123753"/>
                      <a:pt x="535249" y="123981"/>
                      <a:pt x="544286" y="125186"/>
                    </a:cubicBezTo>
                    <a:cubicBezTo>
                      <a:pt x="548871" y="125797"/>
                      <a:pt x="553431" y="126690"/>
                      <a:pt x="557893" y="127907"/>
                    </a:cubicBezTo>
                    <a:cubicBezTo>
                      <a:pt x="563428" y="129417"/>
                      <a:pt x="568528" y="132638"/>
                      <a:pt x="574221" y="133350"/>
                    </a:cubicBezTo>
                    <a:lnTo>
                      <a:pt x="617764" y="138793"/>
                    </a:lnTo>
                    <a:cubicBezTo>
                      <a:pt x="620486" y="139700"/>
                      <a:pt x="623146" y="140818"/>
                      <a:pt x="625929" y="141514"/>
                    </a:cubicBezTo>
                    <a:cubicBezTo>
                      <a:pt x="650262" y="147597"/>
                      <a:pt x="667796" y="145582"/>
                      <a:pt x="696686" y="146957"/>
                    </a:cubicBezTo>
                    <a:cubicBezTo>
                      <a:pt x="702129" y="147864"/>
                      <a:pt x="707779" y="147934"/>
                      <a:pt x="713014" y="149679"/>
                    </a:cubicBezTo>
                    <a:cubicBezTo>
                      <a:pt x="716117" y="150713"/>
                      <a:pt x="717933" y="154715"/>
                      <a:pt x="721179" y="155121"/>
                    </a:cubicBezTo>
                    <a:cubicBezTo>
                      <a:pt x="740103" y="157486"/>
                      <a:pt x="759279" y="156936"/>
                      <a:pt x="778329" y="157843"/>
                    </a:cubicBezTo>
                    <a:cubicBezTo>
                      <a:pt x="783295" y="165292"/>
                      <a:pt x="783341" y="167630"/>
                      <a:pt x="791936" y="171450"/>
                    </a:cubicBezTo>
                    <a:cubicBezTo>
                      <a:pt x="797179" y="173780"/>
                      <a:pt x="808264" y="176893"/>
                      <a:pt x="808264" y="176893"/>
                    </a:cubicBezTo>
                    <a:cubicBezTo>
                      <a:pt x="810078" y="179614"/>
                      <a:pt x="812244" y="182132"/>
                      <a:pt x="813707" y="185057"/>
                    </a:cubicBezTo>
                    <a:cubicBezTo>
                      <a:pt x="814990" y="187623"/>
                      <a:pt x="814401" y="191193"/>
                      <a:pt x="816429" y="193221"/>
                    </a:cubicBezTo>
                    <a:cubicBezTo>
                      <a:pt x="818457" y="195249"/>
                      <a:pt x="821737" y="195671"/>
                      <a:pt x="824593" y="195943"/>
                    </a:cubicBezTo>
                    <a:cubicBezTo>
                      <a:pt x="840873" y="197494"/>
                      <a:pt x="857250" y="197757"/>
                      <a:pt x="873579" y="198664"/>
                    </a:cubicBezTo>
                    <a:cubicBezTo>
                      <a:pt x="891949" y="210911"/>
                      <a:pt x="868957" y="197278"/>
                      <a:pt x="900793" y="206829"/>
                    </a:cubicBezTo>
                    <a:cubicBezTo>
                      <a:pt x="903926" y="207769"/>
                      <a:pt x="906032" y="210808"/>
                      <a:pt x="908957" y="212271"/>
                    </a:cubicBezTo>
                    <a:cubicBezTo>
                      <a:pt x="911523" y="213554"/>
                      <a:pt x="914260" y="214781"/>
                      <a:pt x="917121" y="214993"/>
                    </a:cubicBezTo>
                    <a:cubicBezTo>
                      <a:pt x="938852" y="216603"/>
                      <a:pt x="960664" y="216807"/>
                      <a:pt x="982436" y="217714"/>
                    </a:cubicBezTo>
                    <a:cubicBezTo>
                      <a:pt x="985157" y="219528"/>
                      <a:pt x="988557" y="220603"/>
                      <a:pt x="990600" y="223157"/>
                    </a:cubicBezTo>
                    <a:cubicBezTo>
                      <a:pt x="994182" y="227634"/>
                      <a:pt x="993321" y="234400"/>
                      <a:pt x="993321" y="239486"/>
                    </a:cubicBezTo>
                    <a:lnTo>
                      <a:pt x="1077686" y="239486"/>
                    </a:lnTo>
                    <a:lnTo>
                      <a:pt x="1085850" y="250371"/>
                    </a:lnTo>
                    <a:lnTo>
                      <a:pt x="1205593" y="250371"/>
                    </a:lnTo>
                    <a:lnTo>
                      <a:pt x="1224643" y="255814"/>
                    </a:lnTo>
                    <a:lnTo>
                      <a:pt x="1257300" y="255814"/>
                    </a:lnTo>
                    <a:lnTo>
                      <a:pt x="1268186" y="269421"/>
                    </a:lnTo>
                    <a:lnTo>
                      <a:pt x="1319893" y="269421"/>
                    </a:lnTo>
                    <a:lnTo>
                      <a:pt x="1347107" y="280307"/>
                    </a:lnTo>
                    <a:cubicBezTo>
                      <a:pt x="1355271" y="282121"/>
                      <a:pt x="1363486" y="283722"/>
                      <a:pt x="1371600" y="285750"/>
                    </a:cubicBezTo>
                    <a:cubicBezTo>
                      <a:pt x="1374383" y="286446"/>
                      <a:pt x="1376929" y="288035"/>
                      <a:pt x="1379764" y="288471"/>
                    </a:cubicBezTo>
                    <a:cubicBezTo>
                      <a:pt x="1388775" y="289857"/>
                      <a:pt x="1397907" y="290286"/>
                      <a:pt x="1406979" y="291193"/>
                    </a:cubicBezTo>
                    <a:cubicBezTo>
                      <a:pt x="1425423" y="297340"/>
                      <a:pt x="1402922" y="290382"/>
                      <a:pt x="1434193" y="296636"/>
                    </a:cubicBezTo>
                    <a:cubicBezTo>
                      <a:pt x="1437006" y="297199"/>
                      <a:pt x="1439636" y="298450"/>
                      <a:pt x="1442357" y="299357"/>
                    </a:cubicBezTo>
                    <a:cubicBezTo>
                      <a:pt x="1443264" y="302078"/>
                      <a:pt x="1443051" y="305493"/>
                      <a:pt x="1445079" y="307521"/>
                    </a:cubicBezTo>
                    <a:cubicBezTo>
                      <a:pt x="1447107" y="309549"/>
                      <a:pt x="1450580" y="309178"/>
                      <a:pt x="1453243" y="310243"/>
                    </a:cubicBezTo>
                    <a:cubicBezTo>
                      <a:pt x="1455126" y="310996"/>
                      <a:pt x="1456872" y="312057"/>
                      <a:pt x="1458686" y="312964"/>
                    </a:cubicBezTo>
                    <a:lnTo>
                      <a:pt x="1540329" y="312964"/>
                    </a:lnTo>
                    <a:lnTo>
                      <a:pt x="1572986" y="337457"/>
                    </a:lnTo>
                    <a:lnTo>
                      <a:pt x="1627414" y="337457"/>
                    </a:lnTo>
                    <a:lnTo>
                      <a:pt x="1649186" y="345621"/>
                    </a:lnTo>
                    <a:lnTo>
                      <a:pt x="1673679" y="353786"/>
                    </a:lnTo>
                    <a:lnTo>
                      <a:pt x="1687286" y="378279"/>
                    </a:lnTo>
                    <a:lnTo>
                      <a:pt x="1717221" y="381000"/>
                    </a:lnTo>
                    <a:lnTo>
                      <a:pt x="1749879" y="389164"/>
                    </a:lnTo>
                    <a:lnTo>
                      <a:pt x="1758043" y="391886"/>
                    </a:lnTo>
                    <a:lnTo>
                      <a:pt x="1864179" y="391886"/>
                    </a:lnTo>
                    <a:lnTo>
                      <a:pt x="1880507" y="400050"/>
                    </a:lnTo>
                    <a:lnTo>
                      <a:pt x="1956707" y="400050"/>
                    </a:lnTo>
                    <a:lnTo>
                      <a:pt x="1967593" y="416379"/>
                    </a:lnTo>
                    <a:lnTo>
                      <a:pt x="2022021" y="416379"/>
                    </a:lnTo>
                    <a:lnTo>
                      <a:pt x="2030186" y="416379"/>
                    </a:lnTo>
                    <a:cubicBezTo>
                      <a:pt x="2034312" y="419916"/>
                      <a:pt x="2051534" y="433832"/>
                      <a:pt x="2057400" y="440871"/>
                    </a:cubicBezTo>
                    <a:cubicBezTo>
                      <a:pt x="2059494" y="443384"/>
                      <a:pt x="2061029" y="446314"/>
                      <a:pt x="2062843" y="449036"/>
                    </a:cubicBezTo>
                    <a:cubicBezTo>
                      <a:pt x="2063750" y="452664"/>
                      <a:pt x="2063489" y="456809"/>
                      <a:pt x="2065564" y="459921"/>
                    </a:cubicBezTo>
                    <a:cubicBezTo>
                      <a:pt x="2071925" y="469461"/>
                      <a:pt x="2096645" y="467712"/>
                      <a:pt x="2100943" y="468086"/>
                    </a:cubicBezTo>
                    <a:cubicBezTo>
                      <a:pt x="2112726" y="469111"/>
                      <a:pt x="2124528" y="469900"/>
                      <a:pt x="2136321" y="470807"/>
                    </a:cubicBezTo>
                    <a:cubicBezTo>
                      <a:pt x="2138861" y="478426"/>
                      <a:pt x="2137411" y="481330"/>
                      <a:pt x="2147207" y="481693"/>
                    </a:cubicBezTo>
                    <a:cubicBezTo>
                      <a:pt x="2193449" y="483406"/>
                      <a:pt x="2239736" y="483507"/>
                      <a:pt x="2286000" y="484414"/>
                    </a:cubicBezTo>
                    <a:cubicBezTo>
                      <a:pt x="2307101" y="498481"/>
                      <a:pt x="2296124" y="493232"/>
                      <a:pt x="2318657" y="500743"/>
                    </a:cubicBezTo>
                    <a:cubicBezTo>
                      <a:pt x="2328541" y="504038"/>
                      <a:pt x="2323953" y="503464"/>
                      <a:pt x="2332264" y="503464"/>
                    </a:cubicBezTo>
                    <a:lnTo>
                      <a:pt x="2413907" y="503464"/>
                    </a:lnTo>
                    <a:lnTo>
                      <a:pt x="2430236" y="530679"/>
                    </a:lnTo>
                    <a:lnTo>
                      <a:pt x="2479221" y="530679"/>
                    </a:lnTo>
                    <a:lnTo>
                      <a:pt x="2490107" y="552450"/>
                    </a:lnTo>
                    <a:lnTo>
                      <a:pt x="2530929" y="552450"/>
                    </a:lnTo>
                    <a:lnTo>
                      <a:pt x="2536371" y="563336"/>
                    </a:lnTo>
                    <a:cubicBezTo>
                      <a:pt x="2539093" y="570593"/>
                      <a:pt x="2541887" y="577823"/>
                      <a:pt x="2544536" y="585107"/>
                    </a:cubicBezTo>
                    <a:cubicBezTo>
                      <a:pt x="2545516" y="587803"/>
                      <a:pt x="2545974" y="590705"/>
                      <a:pt x="2547257" y="593271"/>
                    </a:cubicBezTo>
                    <a:cubicBezTo>
                      <a:pt x="2548720" y="596197"/>
                      <a:pt x="2550146" y="599393"/>
                      <a:pt x="2552700" y="601436"/>
                    </a:cubicBezTo>
                    <a:cubicBezTo>
                      <a:pt x="2554940" y="603228"/>
                      <a:pt x="2558064" y="603535"/>
                      <a:pt x="2560864" y="604157"/>
                    </a:cubicBezTo>
                    <a:cubicBezTo>
                      <a:pt x="2581149" y="608665"/>
                      <a:pt x="2574487" y="605249"/>
                      <a:pt x="2596243" y="609600"/>
                    </a:cubicBezTo>
                    <a:cubicBezTo>
                      <a:pt x="2603578" y="611067"/>
                      <a:pt x="2610918" y="612678"/>
                      <a:pt x="2618014" y="615043"/>
                    </a:cubicBezTo>
                    <a:cubicBezTo>
                      <a:pt x="2623457" y="616857"/>
                      <a:pt x="2628606" y="620486"/>
                      <a:pt x="2634343" y="620486"/>
                    </a:cubicBezTo>
                    <a:lnTo>
                      <a:pt x="2650671" y="620486"/>
                    </a:lnTo>
                    <a:lnTo>
                      <a:pt x="2813957" y="620486"/>
                    </a:lnTo>
                  </a:path>
                </a:pathLst>
              </a:custGeom>
              <a:noFill/>
              <a:ln w="31750" cmpd="sng">
                <a:solidFill>
                  <a:schemeClr val="accent6"/>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sz="1200">
                  <a:solidFill>
                    <a:schemeClr val="tx2"/>
                  </a:solidFill>
                </a:endParaRPr>
              </a:p>
            </p:txBody>
          </p:sp>
          <p:sp>
            <p:nvSpPr>
              <p:cNvPr id="67" name="Freeform 17">
                <a:extLst>
                  <a:ext uri="{FF2B5EF4-FFF2-40B4-BE49-F238E27FC236}">
                    <a16:creationId xmlns:a16="http://schemas.microsoft.com/office/drawing/2014/main" id="{9D08320E-7651-7945-99E1-F3DC8244C3E8}"/>
                  </a:ext>
                </a:extLst>
              </p:cNvPr>
              <p:cNvSpPr/>
              <p:nvPr/>
            </p:nvSpPr>
            <p:spPr bwMode="auto">
              <a:xfrm>
                <a:off x="7306460" y="1798870"/>
                <a:ext cx="2447397" cy="447616"/>
              </a:xfrm>
              <a:custGeom>
                <a:avLst/>
                <a:gdLst>
                  <a:gd name="connsiteX0" fmla="*/ 0 w 2669721"/>
                  <a:gd name="connsiteY0" fmla="*/ 2722 h 506186"/>
                  <a:gd name="connsiteX1" fmla="*/ 0 w 2669721"/>
                  <a:gd name="connsiteY1" fmla="*/ 2722 h 506186"/>
                  <a:gd name="connsiteX2" fmla="*/ 24493 w 2669721"/>
                  <a:gd name="connsiteY2" fmla="*/ 0 h 506186"/>
                  <a:gd name="connsiteX3" fmla="*/ 54428 w 2669721"/>
                  <a:gd name="connsiteY3" fmla="*/ 5443 h 506186"/>
                  <a:gd name="connsiteX4" fmla="*/ 73478 w 2669721"/>
                  <a:gd name="connsiteY4" fmla="*/ 13607 h 506186"/>
                  <a:gd name="connsiteX5" fmla="*/ 84364 w 2669721"/>
                  <a:gd name="connsiteY5" fmla="*/ 19050 h 506186"/>
                  <a:gd name="connsiteX6" fmla="*/ 141514 w 2669721"/>
                  <a:gd name="connsiteY6" fmla="*/ 21772 h 506186"/>
                  <a:gd name="connsiteX7" fmla="*/ 157843 w 2669721"/>
                  <a:gd name="connsiteY7" fmla="*/ 27214 h 506186"/>
                  <a:gd name="connsiteX8" fmla="*/ 182335 w 2669721"/>
                  <a:gd name="connsiteY8" fmla="*/ 32657 h 506186"/>
                  <a:gd name="connsiteX9" fmla="*/ 190500 w 2669721"/>
                  <a:gd name="connsiteY9" fmla="*/ 38100 h 506186"/>
                  <a:gd name="connsiteX10" fmla="*/ 214993 w 2669721"/>
                  <a:gd name="connsiteY10" fmla="*/ 43543 h 506186"/>
                  <a:gd name="connsiteX11" fmla="*/ 247650 w 2669721"/>
                  <a:gd name="connsiteY11" fmla="*/ 48986 h 506186"/>
                  <a:gd name="connsiteX12" fmla="*/ 255814 w 2669721"/>
                  <a:gd name="connsiteY12" fmla="*/ 51707 h 506186"/>
                  <a:gd name="connsiteX13" fmla="*/ 274864 w 2669721"/>
                  <a:gd name="connsiteY13" fmla="*/ 54429 h 506186"/>
                  <a:gd name="connsiteX14" fmla="*/ 283028 w 2669721"/>
                  <a:gd name="connsiteY14" fmla="*/ 57150 h 506186"/>
                  <a:gd name="connsiteX15" fmla="*/ 291193 w 2669721"/>
                  <a:gd name="connsiteY15" fmla="*/ 62593 h 506186"/>
                  <a:gd name="connsiteX16" fmla="*/ 307521 w 2669721"/>
                  <a:gd name="connsiteY16" fmla="*/ 68036 h 506186"/>
                  <a:gd name="connsiteX17" fmla="*/ 315685 w 2669721"/>
                  <a:gd name="connsiteY17" fmla="*/ 70757 h 506186"/>
                  <a:gd name="connsiteX18" fmla="*/ 323850 w 2669721"/>
                  <a:gd name="connsiteY18" fmla="*/ 73479 h 506186"/>
                  <a:gd name="connsiteX19" fmla="*/ 329293 w 2669721"/>
                  <a:gd name="connsiteY19" fmla="*/ 84364 h 506186"/>
                  <a:gd name="connsiteX20" fmla="*/ 446314 w 2669721"/>
                  <a:gd name="connsiteY20" fmla="*/ 84364 h 506186"/>
                  <a:gd name="connsiteX21" fmla="*/ 462643 w 2669721"/>
                  <a:gd name="connsiteY21" fmla="*/ 97972 h 506186"/>
                  <a:gd name="connsiteX22" fmla="*/ 568778 w 2669721"/>
                  <a:gd name="connsiteY22" fmla="*/ 97972 h 506186"/>
                  <a:gd name="connsiteX23" fmla="*/ 585107 w 2669721"/>
                  <a:gd name="connsiteY23" fmla="*/ 117022 h 506186"/>
                  <a:gd name="connsiteX24" fmla="*/ 650421 w 2669721"/>
                  <a:gd name="connsiteY24" fmla="*/ 117022 h 506186"/>
                  <a:gd name="connsiteX25" fmla="*/ 664028 w 2669721"/>
                  <a:gd name="connsiteY25" fmla="*/ 133350 h 506186"/>
                  <a:gd name="connsiteX26" fmla="*/ 740228 w 2669721"/>
                  <a:gd name="connsiteY26" fmla="*/ 133350 h 506186"/>
                  <a:gd name="connsiteX27" fmla="*/ 751114 w 2669721"/>
                  <a:gd name="connsiteY27" fmla="*/ 146957 h 506186"/>
                  <a:gd name="connsiteX28" fmla="*/ 830035 w 2669721"/>
                  <a:gd name="connsiteY28" fmla="*/ 146957 h 506186"/>
                  <a:gd name="connsiteX29" fmla="*/ 840921 w 2669721"/>
                  <a:gd name="connsiteY29" fmla="*/ 160564 h 506186"/>
                  <a:gd name="connsiteX30" fmla="*/ 960664 w 2669721"/>
                  <a:gd name="connsiteY30" fmla="*/ 160564 h 506186"/>
                  <a:gd name="connsiteX31" fmla="*/ 966107 w 2669721"/>
                  <a:gd name="connsiteY31" fmla="*/ 176893 h 506186"/>
                  <a:gd name="connsiteX32" fmla="*/ 1039585 w 2669721"/>
                  <a:gd name="connsiteY32" fmla="*/ 176893 h 506186"/>
                  <a:gd name="connsiteX33" fmla="*/ 1050471 w 2669721"/>
                  <a:gd name="connsiteY33" fmla="*/ 187779 h 506186"/>
                  <a:gd name="connsiteX34" fmla="*/ 1099457 w 2669721"/>
                  <a:gd name="connsiteY34" fmla="*/ 187779 h 506186"/>
                  <a:gd name="connsiteX35" fmla="*/ 1107621 w 2669721"/>
                  <a:gd name="connsiteY35" fmla="*/ 201386 h 506186"/>
                  <a:gd name="connsiteX36" fmla="*/ 1140278 w 2669721"/>
                  <a:gd name="connsiteY36" fmla="*/ 201386 h 506186"/>
                  <a:gd name="connsiteX37" fmla="*/ 1148443 w 2669721"/>
                  <a:gd name="connsiteY37" fmla="*/ 209550 h 506186"/>
                  <a:gd name="connsiteX38" fmla="*/ 1186543 w 2669721"/>
                  <a:gd name="connsiteY38" fmla="*/ 209550 h 506186"/>
                  <a:gd name="connsiteX39" fmla="*/ 1189264 w 2669721"/>
                  <a:gd name="connsiteY39" fmla="*/ 228600 h 506186"/>
                  <a:gd name="connsiteX40" fmla="*/ 1279071 w 2669721"/>
                  <a:gd name="connsiteY40" fmla="*/ 228600 h 506186"/>
                  <a:gd name="connsiteX41" fmla="*/ 1289957 w 2669721"/>
                  <a:gd name="connsiteY41" fmla="*/ 255814 h 506186"/>
                  <a:gd name="connsiteX42" fmla="*/ 1322614 w 2669721"/>
                  <a:gd name="connsiteY42" fmla="*/ 255814 h 506186"/>
                  <a:gd name="connsiteX43" fmla="*/ 1330778 w 2669721"/>
                  <a:gd name="connsiteY43" fmla="*/ 263979 h 506186"/>
                  <a:gd name="connsiteX44" fmla="*/ 1382485 w 2669721"/>
                  <a:gd name="connsiteY44" fmla="*/ 263979 h 506186"/>
                  <a:gd name="connsiteX45" fmla="*/ 1396093 w 2669721"/>
                  <a:gd name="connsiteY45" fmla="*/ 280307 h 506186"/>
                  <a:gd name="connsiteX46" fmla="*/ 1488621 w 2669721"/>
                  <a:gd name="connsiteY46" fmla="*/ 280307 h 506186"/>
                  <a:gd name="connsiteX47" fmla="*/ 1488621 w 2669721"/>
                  <a:gd name="connsiteY47" fmla="*/ 304800 h 506186"/>
                  <a:gd name="connsiteX48" fmla="*/ 1567543 w 2669721"/>
                  <a:gd name="connsiteY48" fmla="*/ 304800 h 506186"/>
                  <a:gd name="connsiteX49" fmla="*/ 1570264 w 2669721"/>
                  <a:gd name="connsiteY49" fmla="*/ 323850 h 506186"/>
                  <a:gd name="connsiteX50" fmla="*/ 1632857 w 2669721"/>
                  <a:gd name="connsiteY50" fmla="*/ 323850 h 506186"/>
                  <a:gd name="connsiteX51" fmla="*/ 1638300 w 2669721"/>
                  <a:gd name="connsiteY51" fmla="*/ 337457 h 506186"/>
                  <a:gd name="connsiteX52" fmla="*/ 1763485 w 2669721"/>
                  <a:gd name="connsiteY52" fmla="*/ 337457 h 506186"/>
                  <a:gd name="connsiteX53" fmla="*/ 1771650 w 2669721"/>
                  <a:gd name="connsiteY53" fmla="*/ 351064 h 506186"/>
                  <a:gd name="connsiteX54" fmla="*/ 1801585 w 2669721"/>
                  <a:gd name="connsiteY54" fmla="*/ 351064 h 506186"/>
                  <a:gd name="connsiteX55" fmla="*/ 1809750 w 2669721"/>
                  <a:gd name="connsiteY55" fmla="*/ 364672 h 506186"/>
                  <a:gd name="connsiteX56" fmla="*/ 1856014 w 2669721"/>
                  <a:gd name="connsiteY56" fmla="*/ 364672 h 506186"/>
                  <a:gd name="connsiteX57" fmla="*/ 1864178 w 2669721"/>
                  <a:gd name="connsiteY57" fmla="*/ 372836 h 506186"/>
                  <a:gd name="connsiteX58" fmla="*/ 1940378 w 2669721"/>
                  <a:gd name="connsiteY58" fmla="*/ 372836 h 506186"/>
                  <a:gd name="connsiteX59" fmla="*/ 1940378 w 2669721"/>
                  <a:gd name="connsiteY59" fmla="*/ 389164 h 506186"/>
                  <a:gd name="connsiteX60" fmla="*/ 2022021 w 2669721"/>
                  <a:gd name="connsiteY60" fmla="*/ 389164 h 506186"/>
                  <a:gd name="connsiteX61" fmla="*/ 2024743 w 2669721"/>
                  <a:gd name="connsiteY61" fmla="*/ 397329 h 506186"/>
                  <a:gd name="connsiteX62" fmla="*/ 2068285 w 2669721"/>
                  <a:gd name="connsiteY62" fmla="*/ 397329 h 506186"/>
                  <a:gd name="connsiteX63" fmla="*/ 2073728 w 2669721"/>
                  <a:gd name="connsiteY63" fmla="*/ 413657 h 506186"/>
                  <a:gd name="connsiteX64" fmla="*/ 2182585 w 2669721"/>
                  <a:gd name="connsiteY64" fmla="*/ 413657 h 506186"/>
                  <a:gd name="connsiteX65" fmla="*/ 2182585 w 2669721"/>
                  <a:gd name="connsiteY65" fmla="*/ 432707 h 506186"/>
                  <a:gd name="connsiteX66" fmla="*/ 2291443 w 2669721"/>
                  <a:gd name="connsiteY66" fmla="*/ 432707 h 506186"/>
                  <a:gd name="connsiteX67" fmla="*/ 2294164 w 2669721"/>
                  <a:gd name="connsiteY67" fmla="*/ 443593 h 506186"/>
                  <a:gd name="connsiteX68" fmla="*/ 2386693 w 2669721"/>
                  <a:gd name="connsiteY68" fmla="*/ 443593 h 506186"/>
                  <a:gd name="connsiteX69" fmla="*/ 2389414 w 2669721"/>
                  <a:gd name="connsiteY69" fmla="*/ 465364 h 506186"/>
                  <a:gd name="connsiteX70" fmla="*/ 2590800 w 2669721"/>
                  <a:gd name="connsiteY70" fmla="*/ 465364 h 506186"/>
                  <a:gd name="connsiteX71" fmla="*/ 2596243 w 2669721"/>
                  <a:gd name="connsiteY71" fmla="*/ 473529 h 506186"/>
                  <a:gd name="connsiteX72" fmla="*/ 2669721 w 2669721"/>
                  <a:gd name="connsiteY72" fmla="*/ 473529 h 506186"/>
                  <a:gd name="connsiteX73" fmla="*/ 2669721 w 2669721"/>
                  <a:gd name="connsiteY73" fmla="*/ 506186 h 50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2669721" h="506186">
                    <a:moveTo>
                      <a:pt x="0" y="2722"/>
                    </a:moveTo>
                    <a:lnTo>
                      <a:pt x="0" y="2722"/>
                    </a:lnTo>
                    <a:cubicBezTo>
                      <a:pt x="8164" y="1815"/>
                      <a:pt x="16278" y="0"/>
                      <a:pt x="24493" y="0"/>
                    </a:cubicBezTo>
                    <a:cubicBezTo>
                      <a:pt x="39876" y="0"/>
                      <a:pt x="42948" y="1617"/>
                      <a:pt x="54428" y="5443"/>
                    </a:cubicBezTo>
                    <a:cubicBezTo>
                      <a:pt x="70976" y="16474"/>
                      <a:pt x="53393" y="6075"/>
                      <a:pt x="73478" y="13607"/>
                    </a:cubicBezTo>
                    <a:cubicBezTo>
                      <a:pt x="77277" y="15031"/>
                      <a:pt x="80336" y="18567"/>
                      <a:pt x="84364" y="19050"/>
                    </a:cubicBezTo>
                    <a:cubicBezTo>
                      <a:pt x="103300" y="21322"/>
                      <a:pt x="122464" y="20865"/>
                      <a:pt x="141514" y="21772"/>
                    </a:cubicBezTo>
                    <a:cubicBezTo>
                      <a:pt x="146957" y="23586"/>
                      <a:pt x="152217" y="26089"/>
                      <a:pt x="157843" y="27214"/>
                    </a:cubicBezTo>
                    <a:cubicBezTo>
                      <a:pt x="175117" y="30670"/>
                      <a:pt x="166963" y="28814"/>
                      <a:pt x="182335" y="32657"/>
                    </a:cubicBezTo>
                    <a:cubicBezTo>
                      <a:pt x="185057" y="34471"/>
                      <a:pt x="187574" y="36637"/>
                      <a:pt x="190500" y="38100"/>
                    </a:cubicBezTo>
                    <a:cubicBezTo>
                      <a:pt x="197203" y="41452"/>
                      <a:pt x="208715" y="42497"/>
                      <a:pt x="214993" y="43543"/>
                    </a:cubicBezTo>
                    <a:cubicBezTo>
                      <a:pt x="234133" y="49922"/>
                      <a:pt x="211192" y="42909"/>
                      <a:pt x="247650" y="48986"/>
                    </a:cubicBezTo>
                    <a:cubicBezTo>
                      <a:pt x="250479" y="49458"/>
                      <a:pt x="253001" y="51144"/>
                      <a:pt x="255814" y="51707"/>
                    </a:cubicBezTo>
                    <a:cubicBezTo>
                      <a:pt x="262104" y="52965"/>
                      <a:pt x="268514" y="53522"/>
                      <a:pt x="274864" y="54429"/>
                    </a:cubicBezTo>
                    <a:cubicBezTo>
                      <a:pt x="277585" y="55336"/>
                      <a:pt x="280462" y="55867"/>
                      <a:pt x="283028" y="57150"/>
                    </a:cubicBezTo>
                    <a:cubicBezTo>
                      <a:pt x="285954" y="58613"/>
                      <a:pt x="288204" y="61265"/>
                      <a:pt x="291193" y="62593"/>
                    </a:cubicBezTo>
                    <a:cubicBezTo>
                      <a:pt x="296436" y="64923"/>
                      <a:pt x="302078" y="66222"/>
                      <a:pt x="307521" y="68036"/>
                    </a:cubicBezTo>
                    <a:lnTo>
                      <a:pt x="315685" y="70757"/>
                    </a:lnTo>
                    <a:lnTo>
                      <a:pt x="323850" y="73479"/>
                    </a:lnTo>
                    <a:cubicBezTo>
                      <a:pt x="326977" y="82860"/>
                      <a:pt x="324542" y="79615"/>
                      <a:pt x="329293" y="84364"/>
                    </a:cubicBezTo>
                    <a:lnTo>
                      <a:pt x="446314" y="84364"/>
                    </a:lnTo>
                    <a:lnTo>
                      <a:pt x="462643" y="97972"/>
                    </a:lnTo>
                    <a:lnTo>
                      <a:pt x="568778" y="97972"/>
                    </a:lnTo>
                    <a:lnTo>
                      <a:pt x="585107" y="117022"/>
                    </a:lnTo>
                    <a:lnTo>
                      <a:pt x="650421" y="117022"/>
                    </a:lnTo>
                    <a:lnTo>
                      <a:pt x="664028" y="133350"/>
                    </a:lnTo>
                    <a:lnTo>
                      <a:pt x="740228" y="133350"/>
                    </a:lnTo>
                    <a:lnTo>
                      <a:pt x="751114" y="146957"/>
                    </a:lnTo>
                    <a:lnTo>
                      <a:pt x="830035" y="146957"/>
                    </a:lnTo>
                    <a:lnTo>
                      <a:pt x="840921" y="160564"/>
                    </a:lnTo>
                    <a:lnTo>
                      <a:pt x="960664" y="160564"/>
                    </a:lnTo>
                    <a:lnTo>
                      <a:pt x="966107" y="176893"/>
                    </a:lnTo>
                    <a:lnTo>
                      <a:pt x="1039585" y="176893"/>
                    </a:lnTo>
                    <a:lnTo>
                      <a:pt x="1050471" y="187779"/>
                    </a:lnTo>
                    <a:lnTo>
                      <a:pt x="1099457" y="187779"/>
                    </a:lnTo>
                    <a:lnTo>
                      <a:pt x="1107621" y="201386"/>
                    </a:lnTo>
                    <a:lnTo>
                      <a:pt x="1140278" y="201386"/>
                    </a:lnTo>
                    <a:lnTo>
                      <a:pt x="1148443" y="209550"/>
                    </a:lnTo>
                    <a:lnTo>
                      <a:pt x="1186543" y="209550"/>
                    </a:lnTo>
                    <a:lnTo>
                      <a:pt x="1189264" y="228600"/>
                    </a:lnTo>
                    <a:lnTo>
                      <a:pt x="1279071" y="228600"/>
                    </a:lnTo>
                    <a:lnTo>
                      <a:pt x="1289957" y="255814"/>
                    </a:lnTo>
                    <a:lnTo>
                      <a:pt x="1322614" y="255814"/>
                    </a:lnTo>
                    <a:lnTo>
                      <a:pt x="1330778" y="263979"/>
                    </a:lnTo>
                    <a:lnTo>
                      <a:pt x="1382485" y="263979"/>
                    </a:lnTo>
                    <a:lnTo>
                      <a:pt x="1396093" y="280307"/>
                    </a:lnTo>
                    <a:lnTo>
                      <a:pt x="1488621" y="280307"/>
                    </a:lnTo>
                    <a:lnTo>
                      <a:pt x="1488621" y="304800"/>
                    </a:lnTo>
                    <a:lnTo>
                      <a:pt x="1567543" y="304800"/>
                    </a:lnTo>
                    <a:lnTo>
                      <a:pt x="1570264" y="323850"/>
                    </a:lnTo>
                    <a:lnTo>
                      <a:pt x="1632857" y="323850"/>
                    </a:lnTo>
                    <a:lnTo>
                      <a:pt x="1638300" y="337457"/>
                    </a:lnTo>
                    <a:lnTo>
                      <a:pt x="1763485" y="337457"/>
                    </a:lnTo>
                    <a:lnTo>
                      <a:pt x="1771650" y="351064"/>
                    </a:lnTo>
                    <a:lnTo>
                      <a:pt x="1801585" y="351064"/>
                    </a:lnTo>
                    <a:lnTo>
                      <a:pt x="1809750" y="364672"/>
                    </a:lnTo>
                    <a:lnTo>
                      <a:pt x="1856014" y="364672"/>
                    </a:lnTo>
                    <a:lnTo>
                      <a:pt x="1864178" y="372836"/>
                    </a:lnTo>
                    <a:lnTo>
                      <a:pt x="1940378" y="372836"/>
                    </a:lnTo>
                    <a:lnTo>
                      <a:pt x="1940378" y="389164"/>
                    </a:lnTo>
                    <a:lnTo>
                      <a:pt x="2022021" y="389164"/>
                    </a:lnTo>
                    <a:lnTo>
                      <a:pt x="2024743" y="397329"/>
                    </a:lnTo>
                    <a:lnTo>
                      <a:pt x="2068285" y="397329"/>
                    </a:lnTo>
                    <a:lnTo>
                      <a:pt x="2073728" y="413657"/>
                    </a:lnTo>
                    <a:lnTo>
                      <a:pt x="2182585" y="413657"/>
                    </a:lnTo>
                    <a:lnTo>
                      <a:pt x="2182585" y="432707"/>
                    </a:lnTo>
                    <a:lnTo>
                      <a:pt x="2291443" y="432707"/>
                    </a:lnTo>
                    <a:lnTo>
                      <a:pt x="2294164" y="443593"/>
                    </a:lnTo>
                    <a:lnTo>
                      <a:pt x="2386693" y="443593"/>
                    </a:lnTo>
                    <a:lnTo>
                      <a:pt x="2389414" y="465364"/>
                    </a:lnTo>
                    <a:lnTo>
                      <a:pt x="2590800" y="465364"/>
                    </a:lnTo>
                    <a:lnTo>
                      <a:pt x="2596243" y="473529"/>
                    </a:lnTo>
                    <a:lnTo>
                      <a:pt x="2669721" y="473529"/>
                    </a:lnTo>
                    <a:lnTo>
                      <a:pt x="2669721" y="506186"/>
                    </a:lnTo>
                  </a:path>
                </a:pathLst>
              </a:custGeom>
              <a:noFill/>
              <a:ln w="31750" cmpd="sng">
                <a:solidFill>
                  <a:schemeClr val="accent6"/>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sz="1200">
                  <a:solidFill>
                    <a:schemeClr val="tx2"/>
                  </a:solidFill>
                </a:endParaRPr>
              </a:p>
            </p:txBody>
          </p:sp>
          <p:sp>
            <p:nvSpPr>
              <p:cNvPr id="68" name="Freeform 10">
                <a:extLst>
                  <a:ext uri="{FF2B5EF4-FFF2-40B4-BE49-F238E27FC236}">
                    <a16:creationId xmlns:a16="http://schemas.microsoft.com/office/drawing/2014/main" id="{693175CB-68CB-0442-879B-0328D8A59E96}"/>
                  </a:ext>
                </a:extLst>
              </p:cNvPr>
              <p:cNvSpPr/>
              <p:nvPr/>
            </p:nvSpPr>
            <p:spPr bwMode="auto">
              <a:xfrm>
                <a:off x="7297625" y="4131636"/>
                <a:ext cx="2594064" cy="778162"/>
              </a:xfrm>
              <a:custGeom>
                <a:avLst/>
                <a:gdLst>
                  <a:gd name="connsiteX0" fmla="*/ 0 w 2830286"/>
                  <a:gd name="connsiteY0" fmla="*/ 0 h 876485"/>
                  <a:gd name="connsiteX1" fmla="*/ 0 w 2830286"/>
                  <a:gd name="connsiteY1" fmla="*/ 0 h 876485"/>
                  <a:gd name="connsiteX2" fmla="*/ 21771 w 2830286"/>
                  <a:gd name="connsiteY2" fmla="*/ 8164 h 876485"/>
                  <a:gd name="connsiteX3" fmla="*/ 29936 w 2830286"/>
                  <a:gd name="connsiteY3" fmla="*/ 10886 h 876485"/>
                  <a:gd name="connsiteX4" fmla="*/ 35379 w 2830286"/>
                  <a:gd name="connsiteY4" fmla="*/ 19050 h 876485"/>
                  <a:gd name="connsiteX5" fmla="*/ 51707 w 2830286"/>
                  <a:gd name="connsiteY5" fmla="*/ 24493 h 876485"/>
                  <a:gd name="connsiteX6" fmla="*/ 68036 w 2830286"/>
                  <a:gd name="connsiteY6" fmla="*/ 38100 h 876485"/>
                  <a:gd name="connsiteX7" fmla="*/ 87086 w 2830286"/>
                  <a:gd name="connsiteY7" fmla="*/ 43543 h 876485"/>
                  <a:gd name="connsiteX8" fmla="*/ 111579 w 2830286"/>
                  <a:gd name="connsiteY8" fmla="*/ 54428 h 876485"/>
                  <a:gd name="connsiteX9" fmla="*/ 119743 w 2830286"/>
                  <a:gd name="connsiteY9" fmla="*/ 57150 h 876485"/>
                  <a:gd name="connsiteX10" fmla="*/ 209550 w 2830286"/>
                  <a:gd name="connsiteY10" fmla="*/ 62593 h 876485"/>
                  <a:gd name="connsiteX11" fmla="*/ 234043 w 2830286"/>
                  <a:gd name="connsiteY11" fmla="*/ 70757 h 876485"/>
                  <a:gd name="connsiteX12" fmla="*/ 242207 w 2830286"/>
                  <a:gd name="connsiteY12" fmla="*/ 73478 h 876485"/>
                  <a:gd name="connsiteX13" fmla="*/ 272143 w 2830286"/>
                  <a:gd name="connsiteY13" fmla="*/ 81643 h 876485"/>
                  <a:gd name="connsiteX14" fmla="*/ 288471 w 2830286"/>
                  <a:gd name="connsiteY14" fmla="*/ 87086 h 876485"/>
                  <a:gd name="connsiteX15" fmla="*/ 296636 w 2830286"/>
                  <a:gd name="connsiteY15" fmla="*/ 89807 h 876485"/>
                  <a:gd name="connsiteX16" fmla="*/ 304800 w 2830286"/>
                  <a:gd name="connsiteY16" fmla="*/ 95250 h 876485"/>
                  <a:gd name="connsiteX17" fmla="*/ 312964 w 2830286"/>
                  <a:gd name="connsiteY17" fmla="*/ 97971 h 876485"/>
                  <a:gd name="connsiteX18" fmla="*/ 351064 w 2830286"/>
                  <a:gd name="connsiteY18" fmla="*/ 103414 h 876485"/>
                  <a:gd name="connsiteX19" fmla="*/ 367393 w 2830286"/>
                  <a:gd name="connsiteY19" fmla="*/ 108857 h 876485"/>
                  <a:gd name="connsiteX20" fmla="*/ 378279 w 2830286"/>
                  <a:gd name="connsiteY20" fmla="*/ 111578 h 876485"/>
                  <a:gd name="connsiteX21" fmla="*/ 394607 w 2830286"/>
                  <a:gd name="connsiteY21" fmla="*/ 117021 h 876485"/>
                  <a:gd name="connsiteX22" fmla="*/ 402771 w 2830286"/>
                  <a:gd name="connsiteY22" fmla="*/ 122464 h 876485"/>
                  <a:gd name="connsiteX23" fmla="*/ 432707 w 2830286"/>
                  <a:gd name="connsiteY23" fmla="*/ 130628 h 876485"/>
                  <a:gd name="connsiteX24" fmla="*/ 449036 w 2830286"/>
                  <a:gd name="connsiteY24" fmla="*/ 136071 h 876485"/>
                  <a:gd name="connsiteX25" fmla="*/ 457200 w 2830286"/>
                  <a:gd name="connsiteY25" fmla="*/ 138793 h 876485"/>
                  <a:gd name="connsiteX26" fmla="*/ 465364 w 2830286"/>
                  <a:gd name="connsiteY26" fmla="*/ 141514 h 876485"/>
                  <a:gd name="connsiteX27" fmla="*/ 470807 w 2830286"/>
                  <a:gd name="connsiteY27" fmla="*/ 149678 h 876485"/>
                  <a:gd name="connsiteX28" fmla="*/ 473529 w 2830286"/>
                  <a:gd name="connsiteY28" fmla="*/ 157843 h 876485"/>
                  <a:gd name="connsiteX29" fmla="*/ 481693 w 2830286"/>
                  <a:gd name="connsiteY29" fmla="*/ 160564 h 876485"/>
                  <a:gd name="connsiteX30" fmla="*/ 489857 w 2830286"/>
                  <a:gd name="connsiteY30" fmla="*/ 166007 h 876485"/>
                  <a:gd name="connsiteX31" fmla="*/ 506186 w 2830286"/>
                  <a:gd name="connsiteY31" fmla="*/ 171450 h 876485"/>
                  <a:gd name="connsiteX32" fmla="*/ 517071 w 2830286"/>
                  <a:gd name="connsiteY32" fmla="*/ 182336 h 876485"/>
                  <a:gd name="connsiteX33" fmla="*/ 533400 w 2830286"/>
                  <a:gd name="connsiteY33" fmla="*/ 193221 h 876485"/>
                  <a:gd name="connsiteX34" fmla="*/ 538843 w 2830286"/>
                  <a:gd name="connsiteY34" fmla="*/ 201386 h 876485"/>
                  <a:gd name="connsiteX35" fmla="*/ 549729 w 2830286"/>
                  <a:gd name="connsiteY35" fmla="*/ 204107 h 876485"/>
                  <a:gd name="connsiteX36" fmla="*/ 620486 w 2830286"/>
                  <a:gd name="connsiteY36" fmla="*/ 209550 h 876485"/>
                  <a:gd name="connsiteX37" fmla="*/ 628650 w 2830286"/>
                  <a:gd name="connsiteY37" fmla="*/ 217714 h 876485"/>
                  <a:gd name="connsiteX38" fmla="*/ 634093 w 2830286"/>
                  <a:gd name="connsiteY38" fmla="*/ 225878 h 876485"/>
                  <a:gd name="connsiteX39" fmla="*/ 650421 w 2830286"/>
                  <a:gd name="connsiteY39" fmla="*/ 231321 h 876485"/>
                  <a:gd name="connsiteX40" fmla="*/ 666750 w 2830286"/>
                  <a:gd name="connsiteY40" fmla="*/ 242207 h 876485"/>
                  <a:gd name="connsiteX41" fmla="*/ 683079 w 2830286"/>
                  <a:gd name="connsiteY41" fmla="*/ 247650 h 876485"/>
                  <a:gd name="connsiteX42" fmla="*/ 699407 w 2830286"/>
                  <a:gd name="connsiteY42" fmla="*/ 258536 h 876485"/>
                  <a:gd name="connsiteX43" fmla="*/ 704850 w 2830286"/>
                  <a:gd name="connsiteY43" fmla="*/ 266700 h 876485"/>
                  <a:gd name="connsiteX44" fmla="*/ 721179 w 2830286"/>
                  <a:gd name="connsiteY44" fmla="*/ 277586 h 876485"/>
                  <a:gd name="connsiteX45" fmla="*/ 748393 w 2830286"/>
                  <a:gd name="connsiteY45" fmla="*/ 285750 h 876485"/>
                  <a:gd name="connsiteX46" fmla="*/ 756557 w 2830286"/>
                  <a:gd name="connsiteY46" fmla="*/ 288471 h 876485"/>
                  <a:gd name="connsiteX47" fmla="*/ 783771 w 2830286"/>
                  <a:gd name="connsiteY47" fmla="*/ 291193 h 876485"/>
                  <a:gd name="connsiteX48" fmla="*/ 816429 w 2830286"/>
                  <a:gd name="connsiteY48" fmla="*/ 296636 h 876485"/>
                  <a:gd name="connsiteX49" fmla="*/ 824593 w 2830286"/>
                  <a:gd name="connsiteY49" fmla="*/ 299357 h 876485"/>
                  <a:gd name="connsiteX50" fmla="*/ 851807 w 2830286"/>
                  <a:gd name="connsiteY50" fmla="*/ 304800 h 876485"/>
                  <a:gd name="connsiteX51" fmla="*/ 862693 w 2830286"/>
                  <a:gd name="connsiteY51" fmla="*/ 307521 h 876485"/>
                  <a:gd name="connsiteX52" fmla="*/ 892629 w 2830286"/>
                  <a:gd name="connsiteY52" fmla="*/ 310243 h 876485"/>
                  <a:gd name="connsiteX53" fmla="*/ 898071 w 2830286"/>
                  <a:gd name="connsiteY53" fmla="*/ 318407 h 876485"/>
                  <a:gd name="connsiteX54" fmla="*/ 917121 w 2830286"/>
                  <a:gd name="connsiteY54" fmla="*/ 326571 h 876485"/>
                  <a:gd name="connsiteX55" fmla="*/ 941614 w 2830286"/>
                  <a:gd name="connsiteY55" fmla="*/ 334736 h 876485"/>
                  <a:gd name="connsiteX56" fmla="*/ 957943 w 2830286"/>
                  <a:gd name="connsiteY56" fmla="*/ 340178 h 876485"/>
                  <a:gd name="connsiteX57" fmla="*/ 966107 w 2830286"/>
                  <a:gd name="connsiteY57" fmla="*/ 342900 h 876485"/>
                  <a:gd name="connsiteX58" fmla="*/ 987879 w 2830286"/>
                  <a:gd name="connsiteY58" fmla="*/ 361950 h 876485"/>
                  <a:gd name="connsiteX59" fmla="*/ 996043 w 2830286"/>
                  <a:gd name="connsiteY59" fmla="*/ 364671 h 876485"/>
                  <a:gd name="connsiteX60" fmla="*/ 1004207 w 2830286"/>
                  <a:gd name="connsiteY60" fmla="*/ 370114 h 876485"/>
                  <a:gd name="connsiteX61" fmla="*/ 1020536 w 2830286"/>
                  <a:gd name="connsiteY61" fmla="*/ 375557 h 876485"/>
                  <a:gd name="connsiteX62" fmla="*/ 1028700 w 2830286"/>
                  <a:gd name="connsiteY62" fmla="*/ 378278 h 876485"/>
                  <a:gd name="connsiteX63" fmla="*/ 1050471 w 2830286"/>
                  <a:gd name="connsiteY63" fmla="*/ 383721 h 876485"/>
                  <a:gd name="connsiteX64" fmla="*/ 1074964 w 2830286"/>
                  <a:gd name="connsiteY64" fmla="*/ 397328 h 876485"/>
                  <a:gd name="connsiteX65" fmla="*/ 1096736 w 2830286"/>
                  <a:gd name="connsiteY65" fmla="*/ 400050 h 876485"/>
                  <a:gd name="connsiteX66" fmla="*/ 1104900 w 2830286"/>
                  <a:gd name="connsiteY66" fmla="*/ 402771 h 876485"/>
                  <a:gd name="connsiteX67" fmla="*/ 1148443 w 2830286"/>
                  <a:gd name="connsiteY67" fmla="*/ 408214 h 876485"/>
                  <a:gd name="connsiteX68" fmla="*/ 1162050 w 2830286"/>
                  <a:gd name="connsiteY68" fmla="*/ 419100 h 876485"/>
                  <a:gd name="connsiteX69" fmla="*/ 1164771 w 2830286"/>
                  <a:gd name="connsiteY69" fmla="*/ 427264 h 876485"/>
                  <a:gd name="connsiteX70" fmla="*/ 1172936 w 2830286"/>
                  <a:gd name="connsiteY70" fmla="*/ 429986 h 876485"/>
                  <a:gd name="connsiteX71" fmla="*/ 1191986 w 2830286"/>
                  <a:gd name="connsiteY71" fmla="*/ 432707 h 876485"/>
                  <a:gd name="connsiteX72" fmla="*/ 1240971 w 2830286"/>
                  <a:gd name="connsiteY72" fmla="*/ 438150 h 876485"/>
                  <a:gd name="connsiteX73" fmla="*/ 1249136 w 2830286"/>
                  <a:gd name="connsiteY73" fmla="*/ 440871 h 876485"/>
                  <a:gd name="connsiteX74" fmla="*/ 1265464 w 2830286"/>
                  <a:gd name="connsiteY74" fmla="*/ 451757 h 876485"/>
                  <a:gd name="connsiteX75" fmla="*/ 1306286 w 2830286"/>
                  <a:gd name="connsiteY75" fmla="*/ 459921 h 876485"/>
                  <a:gd name="connsiteX76" fmla="*/ 1322614 w 2830286"/>
                  <a:gd name="connsiteY76" fmla="*/ 465364 h 876485"/>
                  <a:gd name="connsiteX77" fmla="*/ 1330779 w 2830286"/>
                  <a:gd name="connsiteY77" fmla="*/ 470807 h 876485"/>
                  <a:gd name="connsiteX78" fmla="*/ 1357993 w 2830286"/>
                  <a:gd name="connsiteY78" fmla="*/ 476250 h 876485"/>
                  <a:gd name="connsiteX79" fmla="*/ 1368879 w 2830286"/>
                  <a:gd name="connsiteY79" fmla="*/ 478971 h 876485"/>
                  <a:gd name="connsiteX80" fmla="*/ 1385207 w 2830286"/>
                  <a:gd name="connsiteY80" fmla="*/ 484414 h 876485"/>
                  <a:gd name="connsiteX81" fmla="*/ 1415143 w 2830286"/>
                  <a:gd name="connsiteY81" fmla="*/ 487136 h 876485"/>
                  <a:gd name="connsiteX82" fmla="*/ 1423307 w 2830286"/>
                  <a:gd name="connsiteY82" fmla="*/ 489857 h 876485"/>
                  <a:gd name="connsiteX83" fmla="*/ 1436914 w 2830286"/>
                  <a:gd name="connsiteY83" fmla="*/ 503464 h 876485"/>
                  <a:gd name="connsiteX84" fmla="*/ 1450521 w 2830286"/>
                  <a:gd name="connsiteY84" fmla="*/ 506186 h 876485"/>
                  <a:gd name="connsiteX85" fmla="*/ 1458686 w 2830286"/>
                  <a:gd name="connsiteY85" fmla="*/ 508907 h 876485"/>
                  <a:gd name="connsiteX86" fmla="*/ 1477736 w 2830286"/>
                  <a:gd name="connsiteY86" fmla="*/ 511628 h 876485"/>
                  <a:gd name="connsiteX87" fmla="*/ 1491343 w 2830286"/>
                  <a:gd name="connsiteY87" fmla="*/ 514350 h 876485"/>
                  <a:gd name="connsiteX88" fmla="*/ 1507671 w 2830286"/>
                  <a:gd name="connsiteY88" fmla="*/ 517071 h 876485"/>
                  <a:gd name="connsiteX89" fmla="*/ 1510393 w 2830286"/>
                  <a:gd name="connsiteY89" fmla="*/ 525236 h 876485"/>
                  <a:gd name="connsiteX90" fmla="*/ 1543050 w 2830286"/>
                  <a:gd name="connsiteY90" fmla="*/ 538843 h 876485"/>
                  <a:gd name="connsiteX91" fmla="*/ 1551214 w 2830286"/>
                  <a:gd name="connsiteY91" fmla="*/ 541564 h 876485"/>
                  <a:gd name="connsiteX92" fmla="*/ 1578429 w 2830286"/>
                  <a:gd name="connsiteY92" fmla="*/ 547007 h 876485"/>
                  <a:gd name="connsiteX93" fmla="*/ 1597479 w 2830286"/>
                  <a:gd name="connsiteY93" fmla="*/ 552450 h 876485"/>
                  <a:gd name="connsiteX94" fmla="*/ 1611086 w 2830286"/>
                  <a:gd name="connsiteY94" fmla="*/ 555171 h 876485"/>
                  <a:gd name="connsiteX95" fmla="*/ 1638300 w 2830286"/>
                  <a:gd name="connsiteY95" fmla="*/ 560614 h 876485"/>
                  <a:gd name="connsiteX96" fmla="*/ 1668236 w 2830286"/>
                  <a:gd name="connsiteY96" fmla="*/ 563336 h 876485"/>
                  <a:gd name="connsiteX97" fmla="*/ 1684564 w 2830286"/>
                  <a:gd name="connsiteY97" fmla="*/ 566057 h 876485"/>
                  <a:gd name="connsiteX98" fmla="*/ 1719943 w 2830286"/>
                  <a:gd name="connsiteY98" fmla="*/ 571500 h 876485"/>
                  <a:gd name="connsiteX99" fmla="*/ 1728107 w 2830286"/>
                  <a:gd name="connsiteY99" fmla="*/ 576943 h 876485"/>
                  <a:gd name="connsiteX100" fmla="*/ 1736271 w 2830286"/>
                  <a:gd name="connsiteY100" fmla="*/ 585107 h 876485"/>
                  <a:gd name="connsiteX101" fmla="*/ 1760764 w 2830286"/>
                  <a:gd name="connsiteY101" fmla="*/ 593271 h 876485"/>
                  <a:gd name="connsiteX102" fmla="*/ 1768929 w 2830286"/>
                  <a:gd name="connsiteY102" fmla="*/ 595993 h 876485"/>
                  <a:gd name="connsiteX103" fmla="*/ 1777093 w 2830286"/>
                  <a:gd name="connsiteY103" fmla="*/ 601436 h 876485"/>
                  <a:gd name="connsiteX104" fmla="*/ 1804307 w 2830286"/>
                  <a:gd name="connsiteY104" fmla="*/ 609600 h 876485"/>
                  <a:gd name="connsiteX105" fmla="*/ 1809750 w 2830286"/>
                  <a:gd name="connsiteY105" fmla="*/ 617764 h 876485"/>
                  <a:gd name="connsiteX106" fmla="*/ 1834243 w 2830286"/>
                  <a:gd name="connsiteY106" fmla="*/ 628650 h 876485"/>
                  <a:gd name="connsiteX107" fmla="*/ 1842407 w 2830286"/>
                  <a:gd name="connsiteY107" fmla="*/ 631371 h 876485"/>
                  <a:gd name="connsiteX108" fmla="*/ 1850571 w 2830286"/>
                  <a:gd name="connsiteY108" fmla="*/ 636814 h 876485"/>
                  <a:gd name="connsiteX109" fmla="*/ 1883229 w 2830286"/>
                  <a:gd name="connsiteY109" fmla="*/ 642257 h 876485"/>
                  <a:gd name="connsiteX110" fmla="*/ 1899557 w 2830286"/>
                  <a:gd name="connsiteY110" fmla="*/ 647700 h 876485"/>
                  <a:gd name="connsiteX111" fmla="*/ 1921329 w 2830286"/>
                  <a:gd name="connsiteY111" fmla="*/ 653143 h 876485"/>
                  <a:gd name="connsiteX112" fmla="*/ 1932214 w 2830286"/>
                  <a:gd name="connsiteY112" fmla="*/ 655864 h 876485"/>
                  <a:gd name="connsiteX113" fmla="*/ 1948543 w 2830286"/>
                  <a:gd name="connsiteY113" fmla="*/ 661307 h 876485"/>
                  <a:gd name="connsiteX114" fmla="*/ 1956707 w 2830286"/>
                  <a:gd name="connsiteY114" fmla="*/ 666750 h 876485"/>
                  <a:gd name="connsiteX115" fmla="*/ 1983921 w 2830286"/>
                  <a:gd name="connsiteY115" fmla="*/ 674914 h 876485"/>
                  <a:gd name="connsiteX116" fmla="*/ 2032907 w 2830286"/>
                  <a:gd name="connsiteY116" fmla="*/ 680357 h 876485"/>
                  <a:gd name="connsiteX117" fmla="*/ 2043793 w 2830286"/>
                  <a:gd name="connsiteY117" fmla="*/ 683078 h 876485"/>
                  <a:gd name="connsiteX118" fmla="*/ 2049236 w 2830286"/>
                  <a:gd name="connsiteY118" fmla="*/ 691243 h 876485"/>
                  <a:gd name="connsiteX119" fmla="*/ 2188029 w 2830286"/>
                  <a:gd name="connsiteY119" fmla="*/ 693964 h 876485"/>
                  <a:gd name="connsiteX120" fmla="*/ 2272393 w 2830286"/>
                  <a:gd name="connsiteY120" fmla="*/ 702128 h 876485"/>
                  <a:gd name="connsiteX121" fmla="*/ 2275114 w 2830286"/>
                  <a:gd name="connsiteY121" fmla="*/ 713014 h 876485"/>
                  <a:gd name="connsiteX122" fmla="*/ 2283279 w 2830286"/>
                  <a:gd name="connsiteY122" fmla="*/ 715736 h 876485"/>
                  <a:gd name="connsiteX123" fmla="*/ 2313214 w 2830286"/>
                  <a:gd name="connsiteY123" fmla="*/ 718457 h 876485"/>
                  <a:gd name="connsiteX124" fmla="*/ 2343150 w 2830286"/>
                  <a:gd name="connsiteY124" fmla="*/ 723900 h 876485"/>
                  <a:gd name="connsiteX125" fmla="*/ 2354036 w 2830286"/>
                  <a:gd name="connsiteY125" fmla="*/ 726621 h 876485"/>
                  <a:gd name="connsiteX126" fmla="*/ 2443843 w 2830286"/>
                  <a:gd name="connsiteY126" fmla="*/ 729343 h 876485"/>
                  <a:gd name="connsiteX127" fmla="*/ 2460171 w 2830286"/>
                  <a:gd name="connsiteY127" fmla="*/ 740228 h 876485"/>
                  <a:gd name="connsiteX128" fmla="*/ 2468336 w 2830286"/>
                  <a:gd name="connsiteY128" fmla="*/ 745671 h 876485"/>
                  <a:gd name="connsiteX129" fmla="*/ 2492829 w 2830286"/>
                  <a:gd name="connsiteY129" fmla="*/ 756557 h 876485"/>
                  <a:gd name="connsiteX130" fmla="*/ 2506436 w 2830286"/>
                  <a:gd name="connsiteY130" fmla="*/ 759278 h 876485"/>
                  <a:gd name="connsiteX131" fmla="*/ 2522764 w 2830286"/>
                  <a:gd name="connsiteY131" fmla="*/ 762000 h 876485"/>
                  <a:gd name="connsiteX132" fmla="*/ 2544536 w 2830286"/>
                  <a:gd name="connsiteY132" fmla="*/ 767443 h 876485"/>
                  <a:gd name="connsiteX133" fmla="*/ 2571750 w 2830286"/>
                  <a:gd name="connsiteY133" fmla="*/ 770164 h 876485"/>
                  <a:gd name="connsiteX134" fmla="*/ 2609850 w 2830286"/>
                  <a:gd name="connsiteY134" fmla="*/ 789214 h 876485"/>
                  <a:gd name="connsiteX135" fmla="*/ 2612571 w 2830286"/>
                  <a:gd name="connsiteY135" fmla="*/ 797378 h 876485"/>
                  <a:gd name="connsiteX136" fmla="*/ 2609850 w 2830286"/>
                  <a:gd name="connsiteY136" fmla="*/ 810986 h 876485"/>
                  <a:gd name="connsiteX137" fmla="*/ 2623457 w 2830286"/>
                  <a:gd name="connsiteY137" fmla="*/ 813707 h 876485"/>
                  <a:gd name="connsiteX138" fmla="*/ 2664279 w 2830286"/>
                  <a:gd name="connsiteY138" fmla="*/ 816428 h 876485"/>
                  <a:gd name="connsiteX139" fmla="*/ 2683329 w 2830286"/>
                  <a:gd name="connsiteY139" fmla="*/ 819150 h 876485"/>
                  <a:gd name="connsiteX140" fmla="*/ 2754086 w 2830286"/>
                  <a:gd name="connsiteY140" fmla="*/ 827314 h 876485"/>
                  <a:gd name="connsiteX141" fmla="*/ 2764971 w 2830286"/>
                  <a:gd name="connsiteY141" fmla="*/ 840921 h 876485"/>
                  <a:gd name="connsiteX142" fmla="*/ 2775857 w 2830286"/>
                  <a:gd name="connsiteY142" fmla="*/ 857250 h 876485"/>
                  <a:gd name="connsiteX143" fmla="*/ 2778579 w 2830286"/>
                  <a:gd name="connsiteY143" fmla="*/ 865414 h 876485"/>
                  <a:gd name="connsiteX144" fmla="*/ 2797629 w 2830286"/>
                  <a:gd name="connsiteY144" fmla="*/ 873578 h 876485"/>
                  <a:gd name="connsiteX145" fmla="*/ 2830286 w 2830286"/>
                  <a:gd name="connsiteY145" fmla="*/ 876300 h 876485"/>
                  <a:gd name="connsiteX146" fmla="*/ 2830286 w 2830286"/>
                  <a:gd name="connsiteY146" fmla="*/ 876300 h 87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2830286" h="876485">
                    <a:moveTo>
                      <a:pt x="0" y="0"/>
                    </a:moveTo>
                    <a:lnTo>
                      <a:pt x="0" y="0"/>
                    </a:lnTo>
                    <a:lnTo>
                      <a:pt x="21771" y="8164"/>
                    </a:lnTo>
                    <a:cubicBezTo>
                      <a:pt x="24467" y="9144"/>
                      <a:pt x="27696" y="9094"/>
                      <a:pt x="29936" y="10886"/>
                    </a:cubicBezTo>
                    <a:cubicBezTo>
                      <a:pt x="32490" y="12929"/>
                      <a:pt x="32605" y="17317"/>
                      <a:pt x="35379" y="19050"/>
                    </a:cubicBezTo>
                    <a:cubicBezTo>
                      <a:pt x="40244" y="22091"/>
                      <a:pt x="51707" y="24493"/>
                      <a:pt x="51707" y="24493"/>
                    </a:cubicBezTo>
                    <a:cubicBezTo>
                      <a:pt x="57726" y="30512"/>
                      <a:pt x="60457" y="34311"/>
                      <a:pt x="68036" y="38100"/>
                    </a:cubicBezTo>
                    <a:cubicBezTo>
                      <a:pt x="71937" y="40051"/>
                      <a:pt x="83603" y="42672"/>
                      <a:pt x="87086" y="43543"/>
                    </a:cubicBezTo>
                    <a:cubicBezTo>
                      <a:pt x="100025" y="52170"/>
                      <a:pt x="92144" y="47950"/>
                      <a:pt x="111579" y="54428"/>
                    </a:cubicBezTo>
                    <a:lnTo>
                      <a:pt x="119743" y="57150"/>
                    </a:lnTo>
                    <a:cubicBezTo>
                      <a:pt x="153733" y="68481"/>
                      <a:pt x="125106" y="59778"/>
                      <a:pt x="209550" y="62593"/>
                    </a:cubicBezTo>
                    <a:lnTo>
                      <a:pt x="234043" y="70757"/>
                    </a:lnTo>
                    <a:cubicBezTo>
                      <a:pt x="236764" y="71664"/>
                      <a:pt x="239394" y="72915"/>
                      <a:pt x="242207" y="73478"/>
                    </a:cubicBezTo>
                    <a:cubicBezTo>
                      <a:pt x="261442" y="77326"/>
                      <a:pt x="251424" y="74737"/>
                      <a:pt x="272143" y="81643"/>
                    </a:cubicBezTo>
                    <a:lnTo>
                      <a:pt x="288471" y="87086"/>
                    </a:lnTo>
                    <a:lnTo>
                      <a:pt x="296636" y="89807"/>
                    </a:lnTo>
                    <a:cubicBezTo>
                      <a:pt x="299357" y="91621"/>
                      <a:pt x="301875" y="93787"/>
                      <a:pt x="304800" y="95250"/>
                    </a:cubicBezTo>
                    <a:cubicBezTo>
                      <a:pt x="307366" y="96533"/>
                      <a:pt x="310181" y="97275"/>
                      <a:pt x="312964" y="97971"/>
                    </a:cubicBezTo>
                    <a:cubicBezTo>
                      <a:pt x="326834" y="101439"/>
                      <a:pt x="335811" y="101719"/>
                      <a:pt x="351064" y="103414"/>
                    </a:cubicBezTo>
                    <a:cubicBezTo>
                      <a:pt x="356507" y="105228"/>
                      <a:pt x="361827" y="107466"/>
                      <a:pt x="367393" y="108857"/>
                    </a:cubicBezTo>
                    <a:cubicBezTo>
                      <a:pt x="371022" y="109764"/>
                      <a:pt x="374696" y="110503"/>
                      <a:pt x="378279" y="111578"/>
                    </a:cubicBezTo>
                    <a:cubicBezTo>
                      <a:pt x="383774" y="113227"/>
                      <a:pt x="394607" y="117021"/>
                      <a:pt x="394607" y="117021"/>
                    </a:cubicBezTo>
                    <a:cubicBezTo>
                      <a:pt x="397328" y="118835"/>
                      <a:pt x="399782" y="121136"/>
                      <a:pt x="402771" y="122464"/>
                    </a:cubicBezTo>
                    <a:cubicBezTo>
                      <a:pt x="420189" y="130205"/>
                      <a:pt x="416134" y="126108"/>
                      <a:pt x="432707" y="130628"/>
                    </a:cubicBezTo>
                    <a:cubicBezTo>
                      <a:pt x="438242" y="132138"/>
                      <a:pt x="443593" y="134257"/>
                      <a:pt x="449036" y="136071"/>
                    </a:cubicBezTo>
                    <a:lnTo>
                      <a:pt x="457200" y="138793"/>
                    </a:lnTo>
                    <a:lnTo>
                      <a:pt x="465364" y="141514"/>
                    </a:lnTo>
                    <a:cubicBezTo>
                      <a:pt x="467178" y="144235"/>
                      <a:pt x="469344" y="146753"/>
                      <a:pt x="470807" y="149678"/>
                    </a:cubicBezTo>
                    <a:cubicBezTo>
                      <a:pt x="472090" y="152244"/>
                      <a:pt x="471500" y="155814"/>
                      <a:pt x="473529" y="157843"/>
                    </a:cubicBezTo>
                    <a:cubicBezTo>
                      <a:pt x="475557" y="159871"/>
                      <a:pt x="478972" y="159657"/>
                      <a:pt x="481693" y="160564"/>
                    </a:cubicBezTo>
                    <a:cubicBezTo>
                      <a:pt x="484414" y="162378"/>
                      <a:pt x="486868" y="164679"/>
                      <a:pt x="489857" y="166007"/>
                    </a:cubicBezTo>
                    <a:cubicBezTo>
                      <a:pt x="495100" y="168337"/>
                      <a:pt x="506186" y="171450"/>
                      <a:pt x="506186" y="171450"/>
                    </a:cubicBezTo>
                    <a:cubicBezTo>
                      <a:pt x="510803" y="185303"/>
                      <a:pt x="505197" y="175739"/>
                      <a:pt x="517071" y="182336"/>
                    </a:cubicBezTo>
                    <a:cubicBezTo>
                      <a:pt x="522789" y="185513"/>
                      <a:pt x="533400" y="193221"/>
                      <a:pt x="533400" y="193221"/>
                    </a:cubicBezTo>
                    <a:cubicBezTo>
                      <a:pt x="535214" y="195943"/>
                      <a:pt x="536121" y="199572"/>
                      <a:pt x="538843" y="201386"/>
                    </a:cubicBezTo>
                    <a:cubicBezTo>
                      <a:pt x="541955" y="203461"/>
                      <a:pt x="546040" y="203492"/>
                      <a:pt x="549729" y="204107"/>
                    </a:cubicBezTo>
                    <a:cubicBezTo>
                      <a:pt x="573476" y="208064"/>
                      <a:pt x="596066" y="208193"/>
                      <a:pt x="620486" y="209550"/>
                    </a:cubicBezTo>
                    <a:cubicBezTo>
                      <a:pt x="623207" y="212271"/>
                      <a:pt x="626186" y="214757"/>
                      <a:pt x="628650" y="217714"/>
                    </a:cubicBezTo>
                    <a:cubicBezTo>
                      <a:pt x="630744" y="220227"/>
                      <a:pt x="631319" y="224145"/>
                      <a:pt x="634093" y="225878"/>
                    </a:cubicBezTo>
                    <a:cubicBezTo>
                      <a:pt x="638958" y="228919"/>
                      <a:pt x="650421" y="231321"/>
                      <a:pt x="650421" y="231321"/>
                    </a:cubicBezTo>
                    <a:cubicBezTo>
                      <a:pt x="655864" y="234950"/>
                      <a:pt x="660544" y="240138"/>
                      <a:pt x="666750" y="242207"/>
                    </a:cubicBezTo>
                    <a:cubicBezTo>
                      <a:pt x="672193" y="244021"/>
                      <a:pt x="678305" y="244467"/>
                      <a:pt x="683079" y="247650"/>
                    </a:cubicBezTo>
                    <a:lnTo>
                      <a:pt x="699407" y="258536"/>
                    </a:lnTo>
                    <a:cubicBezTo>
                      <a:pt x="701221" y="261257"/>
                      <a:pt x="702389" y="264546"/>
                      <a:pt x="704850" y="266700"/>
                    </a:cubicBezTo>
                    <a:cubicBezTo>
                      <a:pt x="709773" y="271008"/>
                      <a:pt x="714973" y="275518"/>
                      <a:pt x="721179" y="277586"/>
                    </a:cubicBezTo>
                    <a:cubicBezTo>
                      <a:pt x="759979" y="290518"/>
                      <a:pt x="719603" y="277524"/>
                      <a:pt x="748393" y="285750"/>
                    </a:cubicBezTo>
                    <a:cubicBezTo>
                      <a:pt x="751151" y="286538"/>
                      <a:pt x="753722" y="288035"/>
                      <a:pt x="756557" y="288471"/>
                    </a:cubicBezTo>
                    <a:cubicBezTo>
                      <a:pt x="765568" y="289857"/>
                      <a:pt x="774700" y="290286"/>
                      <a:pt x="783771" y="291193"/>
                    </a:cubicBezTo>
                    <a:cubicBezTo>
                      <a:pt x="802913" y="297572"/>
                      <a:pt x="779968" y="290559"/>
                      <a:pt x="816429" y="296636"/>
                    </a:cubicBezTo>
                    <a:cubicBezTo>
                      <a:pt x="819258" y="297108"/>
                      <a:pt x="821798" y="298712"/>
                      <a:pt x="824593" y="299357"/>
                    </a:cubicBezTo>
                    <a:cubicBezTo>
                      <a:pt x="833607" y="301437"/>
                      <a:pt x="842832" y="302557"/>
                      <a:pt x="851807" y="304800"/>
                    </a:cubicBezTo>
                    <a:cubicBezTo>
                      <a:pt x="855436" y="305707"/>
                      <a:pt x="858986" y="307027"/>
                      <a:pt x="862693" y="307521"/>
                    </a:cubicBezTo>
                    <a:cubicBezTo>
                      <a:pt x="872625" y="308845"/>
                      <a:pt x="882650" y="309336"/>
                      <a:pt x="892629" y="310243"/>
                    </a:cubicBezTo>
                    <a:cubicBezTo>
                      <a:pt x="894443" y="312964"/>
                      <a:pt x="895758" y="316094"/>
                      <a:pt x="898071" y="318407"/>
                    </a:cubicBezTo>
                    <a:cubicBezTo>
                      <a:pt x="904856" y="325192"/>
                      <a:pt x="908199" y="323894"/>
                      <a:pt x="917121" y="326571"/>
                    </a:cubicBezTo>
                    <a:cubicBezTo>
                      <a:pt x="917188" y="326591"/>
                      <a:pt x="937499" y="333364"/>
                      <a:pt x="941614" y="334736"/>
                    </a:cubicBezTo>
                    <a:lnTo>
                      <a:pt x="957943" y="340178"/>
                    </a:lnTo>
                    <a:lnTo>
                      <a:pt x="966107" y="342900"/>
                    </a:lnTo>
                    <a:cubicBezTo>
                      <a:pt x="979953" y="363668"/>
                      <a:pt x="970141" y="356882"/>
                      <a:pt x="987879" y="361950"/>
                    </a:cubicBezTo>
                    <a:cubicBezTo>
                      <a:pt x="990637" y="362738"/>
                      <a:pt x="993322" y="363764"/>
                      <a:pt x="996043" y="364671"/>
                    </a:cubicBezTo>
                    <a:cubicBezTo>
                      <a:pt x="998764" y="366485"/>
                      <a:pt x="1001218" y="368786"/>
                      <a:pt x="1004207" y="370114"/>
                    </a:cubicBezTo>
                    <a:cubicBezTo>
                      <a:pt x="1009450" y="372444"/>
                      <a:pt x="1015093" y="373743"/>
                      <a:pt x="1020536" y="375557"/>
                    </a:cubicBezTo>
                    <a:cubicBezTo>
                      <a:pt x="1023257" y="376464"/>
                      <a:pt x="1025887" y="377715"/>
                      <a:pt x="1028700" y="378278"/>
                    </a:cubicBezTo>
                    <a:cubicBezTo>
                      <a:pt x="1045120" y="381563"/>
                      <a:pt x="1037919" y="379537"/>
                      <a:pt x="1050471" y="383721"/>
                    </a:cubicBezTo>
                    <a:cubicBezTo>
                      <a:pt x="1058949" y="389373"/>
                      <a:pt x="1065083" y="395531"/>
                      <a:pt x="1074964" y="397328"/>
                    </a:cubicBezTo>
                    <a:cubicBezTo>
                      <a:pt x="1082160" y="398636"/>
                      <a:pt x="1089479" y="399143"/>
                      <a:pt x="1096736" y="400050"/>
                    </a:cubicBezTo>
                    <a:cubicBezTo>
                      <a:pt x="1099457" y="400957"/>
                      <a:pt x="1102117" y="402075"/>
                      <a:pt x="1104900" y="402771"/>
                    </a:cubicBezTo>
                    <a:cubicBezTo>
                      <a:pt x="1120974" y="406790"/>
                      <a:pt x="1129840" y="406523"/>
                      <a:pt x="1148443" y="408214"/>
                    </a:cubicBezTo>
                    <a:cubicBezTo>
                      <a:pt x="1157858" y="411353"/>
                      <a:pt x="1157126" y="409253"/>
                      <a:pt x="1162050" y="419100"/>
                    </a:cubicBezTo>
                    <a:cubicBezTo>
                      <a:pt x="1163333" y="421666"/>
                      <a:pt x="1162743" y="425236"/>
                      <a:pt x="1164771" y="427264"/>
                    </a:cubicBezTo>
                    <a:cubicBezTo>
                      <a:pt x="1166800" y="429293"/>
                      <a:pt x="1170123" y="429423"/>
                      <a:pt x="1172936" y="429986"/>
                    </a:cubicBezTo>
                    <a:cubicBezTo>
                      <a:pt x="1179226" y="431244"/>
                      <a:pt x="1185617" y="431943"/>
                      <a:pt x="1191986" y="432707"/>
                    </a:cubicBezTo>
                    <a:lnTo>
                      <a:pt x="1240971" y="438150"/>
                    </a:lnTo>
                    <a:cubicBezTo>
                      <a:pt x="1243693" y="439057"/>
                      <a:pt x="1246628" y="439478"/>
                      <a:pt x="1249136" y="440871"/>
                    </a:cubicBezTo>
                    <a:cubicBezTo>
                      <a:pt x="1254854" y="444048"/>
                      <a:pt x="1259258" y="449688"/>
                      <a:pt x="1265464" y="451757"/>
                    </a:cubicBezTo>
                    <a:cubicBezTo>
                      <a:pt x="1289586" y="459798"/>
                      <a:pt x="1276091" y="456567"/>
                      <a:pt x="1306286" y="459921"/>
                    </a:cubicBezTo>
                    <a:cubicBezTo>
                      <a:pt x="1311729" y="461735"/>
                      <a:pt x="1317840" y="462182"/>
                      <a:pt x="1322614" y="465364"/>
                    </a:cubicBezTo>
                    <a:cubicBezTo>
                      <a:pt x="1325336" y="467178"/>
                      <a:pt x="1327772" y="469519"/>
                      <a:pt x="1330779" y="470807"/>
                    </a:cubicBezTo>
                    <a:cubicBezTo>
                      <a:pt x="1336307" y="473176"/>
                      <a:pt x="1353778" y="475407"/>
                      <a:pt x="1357993" y="476250"/>
                    </a:cubicBezTo>
                    <a:cubicBezTo>
                      <a:pt x="1361661" y="476984"/>
                      <a:pt x="1365296" y="477896"/>
                      <a:pt x="1368879" y="478971"/>
                    </a:cubicBezTo>
                    <a:cubicBezTo>
                      <a:pt x="1374374" y="480620"/>
                      <a:pt x="1379493" y="483894"/>
                      <a:pt x="1385207" y="484414"/>
                    </a:cubicBezTo>
                    <a:lnTo>
                      <a:pt x="1415143" y="487136"/>
                    </a:lnTo>
                    <a:cubicBezTo>
                      <a:pt x="1417864" y="488043"/>
                      <a:pt x="1421067" y="488065"/>
                      <a:pt x="1423307" y="489857"/>
                    </a:cubicBezTo>
                    <a:cubicBezTo>
                      <a:pt x="1435047" y="499249"/>
                      <a:pt x="1421546" y="497700"/>
                      <a:pt x="1436914" y="503464"/>
                    </a:cubicBezTo>
                    <a:cubicBezTo>
                      <a:pt x="1441245" y="505088"/>
                      <a:pt x="1446034" y="505064"/>
                      <a:pt x="1450521" y="506186"/>
                    </a:cubicBezTo>
                    <a:cubicBezTo>
                      <a:pt x="1453304" y="506882"/>
                      <a:pt x="1455873" y="508344"/>
                      <a:pt x="1458686" y="508907"/>
                    </a:cubicBezTo>
                    <a:cubicBezTo>
                      <a:pt x="1464976" y="510165"/>
                      <a:pt x="1471409" y="510573"/>
                      <a:pt x="1477736" y="511628"/>
                    </a:cubicBezTo>
                    <a:cubicBezTo>
                      <a:pt x="1482299" y="512388"/>
                      <a:pt x="1486792" y="513523"/>
                      <a:pt x="1491343" y="514350"/>
                    </a:cubicBezTo>
                    <a:cubicBezTo>
                      <a:pt x="1496772" y="515337"/>
                      <a:pt x="1502228" y="516164"/>
                      <a:pt x="1507671" y="517071"/>
                    </a:cubicBezTo>
                    <a:cubicBezTo>
                      <a:pt x="1508578" y="519793"/>
                      <a:pt x="1508364" y="523207"/>
                      <a:pt x="1510393" y="525236"/>
                    </a:cubicBezTo>
                    <a:cubicBezTo>
                      <a:pt x="1524274" y="539117"/>
                      <a:pt x="1526206" y="535100"/>
                      <a:pt x="1543050" y="538843"/>
                    </a:cubicBezTo>
                    <a:cubicBezTo>
                      <a:pt x="1545850" y="539465"/>
                      <a:pt x="1548456" y="540776"/>
                      <a:pt x="1551214" y="541564"/>
                    </a:cubicBezTo>
                    <a:cubicBezTo>
                      <a:pt x="1562588" y="544814"/>
                      <a:pt x="1565588" y="544867"/>
                      <a:pt x="1578429" y="547007"/>
                    </a:cubicBezTo>
                    <a:cubicBezTo>
                      <a:pt x="1587516" y="550036"/>
                      <a:pt x="1587234" y="550173"/>
                      <a:pt x="1597479" y="552450"/>
                    </a:cubicBezTo>
                    <a:cubicBezTo>
                      <a:pt x="1601994" y="553453"/>
                      <a:pt x="1606571" y="554168"/>
                      <a:pt x="1611086" y="555171"/>
                    </a:cubicBezTo>
                    <a:cubicBezTo>
                      <a:pt x="1625290" y="558328"/>
                      <a:pt x="1621282" y="558612"/>
                      <a:pt x="1638300" y="560614"/>
                    </a:cubicBezTo>
                    <a:cubicBezTo>
                      <a:pt x="1648251" y="561785"/>
                      <a:pt x="1658285" y="562165"/>
                      <a:pt x="1668236" y="563336"/>
                    </a:cubicBezTo>
                    <a:cubicBezTo>
                      <a:pt x="1673716" y="563981"/>
                      <a:pt x="1679102" y="565277"/>
                      <a:pt x="1684564" y="566057"/>
                    </a:cubicBezTo>
                    <a:cubicBezTo>
                      <a:pt x="1719155" y="570998"/>
                      <a:pt x="1693960" y="566302"/>
                      <a:pt x="1719943" y="571500"/>
                    </a:cubicBezTo>
                    <a:cubicBezTo>
                      <a:pt x="1722664" y="573314"/>
                      <a:pt x="1725594" y="574849"/>
                      <a:pt x="1728107" y="576943"/>
                    </a:cubicBezTo>
                    <a:cubicBezTo>
                      <a:pt x="1731064" y="579407"/>
                      <a:pt x="1732907" y="583238"/>
                      <a:pt x="1736271" y="585107"/>
                    </a:cubicBezTo>
                    <a:cubicBezTo>
                      <a:pt x="1736276" y="585110"/>
                      <a:pt x="1756679" y="591909"/>
                      <a:pt x="1760764" y="593271"/>
                    </a:cubicBezTo>
                    <a:cubicBezTo>
                      <a:pt x="1763486" y="594178"/>
                      <a:pt x="1766542" y="594402"/>
                      <a:pt x="1768929" y="595993"/>
                    </a:cubicBezTo>
                    <a:cubicBezTo>
                      <a:pt x="1771650" y="597807"/>
                      <a:pt x="1774104" y="600108"/>
                      <a:pt x="1777093" y="601436"/>
                    </a:cubicBezTo>
                    <a:cubicBezTo>
                      <a:pt x="1785605" y="605219"/>
                      <a:pt x="1795265" y="607339"/>
                      <a:pt x="1804307" y="609600"/>
                    </a:cubicBezTo>
                    <a:cubicBezTo>
                      <a:pt x="1806121" y="612321"/>
                      <a:pt x="1807437" y="615451"/>
                      <a:pt x="1809750" y="617764"/>
                    </a:cubicBezTo>
                    <a:cubicBezTo>
                      <a:pt x="1816220" y="624234"/>
                      <a:pt x="1826158" y="625955"/>
                      <a:pt x="1834243" y="628650"/>
                    </a:cubicBezTo>
                    <a:lnTo>
                      <a:pt x="1842407" y="631371"/>
                    </a:lnTo>
                    <a:cubicBezTo>
                      <a:pt x="1845128" y="633185"/>
                      <a:pt x="1847646" y="635351"/>
                      <a:pt x="1850571" y="636814"/>
                    </a:cubicBezTo>
                    <a:cubicBezTo>
                      <a:pt x="1859691" y="641374"/>
                      <a:pt x="1875463" y="641394"/>
                      <a:pt x="1883229" y="642257"/>
                    </a:cubicBezTo>
                    <a:cubicBezTo>
                      <a:pt x="1888672" y="644071"/>
                      <a:pt x="1893931" y="646575"/>
                      <a:pt x="1899557" y="647700"/>
                    </a:cubicBezTo>
                    <a:cubicBezTo>
                      <a:pt x="1927224" y="653233"/>
                      <a:pt x="1901800" y="647563"/>
                      <a:pt x="1921329" y="653143"/>
                    </a:cubicBezTo>
                    <a:cubicBezTo>
                      <a:pt x="1924925" y="654170"/>
                      <a:pt x="1928632" y="654789"/>
                      <a:pt x="1932214" y="655864"/>
                    </a:cubicBezTo>
                    <a:cubicBezTo>
                      <a:pt x="1937709" y="657513"/>
                      <a:pt x="1948543" y="661307"/>
                      <a:pt x="1948543" y="661307"/>
                    </a:cubicBezTo>
                    <a:cubicBezTo>
                      <a:pt x="1951264" y="663121"/>
                      <a:pt x="1953718" y="665422"/>
                      <a:pt x="1956707" y="666750"/>
                    </a:cubicBezTo>
                    <a:cubicBezTo>
                      <a:pt x="1960108" y="668262"/>
                      <a:pt x="1978210" y="674135"/>
                      <a:pt x="1983921" y="674914"/>
                    </a:cubicBezTo>
                    <a:cubicBezTo>
                      <a:pt x="2000200" y="677134"/>
                      <a:pt x="2032907" y="680357"/>
                      <a:pt x="2032907" y="680357"/>
                    </a:cubicBezTo>
                    <a:cubicBezTo>
                      <a:pt x="2036536" y="681264"/>
                      <a:pt x="2040681" y="681003"/>
                      <a:pt x="2043793" y="683078"/>
                    </a:cubicBezTo>
                    <a:cubicBezTo>
                      <a:pt x="2046515" y="684892"/>
                      <a:pt x="2045974" y="690997"/>
                      <a:pt x="2049236" y="691243"/>
                    </a:cubicBezTo>
                    <a:cubicBezTo>
                      <a:pt x="2095378" y="694725"/>
                      <a:pt x="2141765" y="693057"/>
                      <a:pt x="2188029" y="693964"/>
                    </a:cubicBezTo>
                    <a:cubicBezTo>
                      <a:pt x="2220168" y="715392"/>
                      <a:pt x="2170946" y="684637"/>
                      <a:pt x="2272393" y="702128"/>
                    </a:cubicBezTo>
                    <a:cubicBezTo>
                      <a:pt x="2276079" y="702764"/>
                      <a:pt x="2272778" y="710093"/>
                      <a:pt x="2275114" y="713014"/>
                    </a:cubicBezTo>
                    <a:cubicBezTo>
                      <a:pt x="2276906" y="715254"/>
                      <a:pt x="2280439" y="715330"/>
                      <a:pt x="2283279" y="715736"/>
                    </a:cubicBezTo>
                    <a:cubicBezTo>
                      <a:pt x="2293198" y="717153"/>
                      <a:pt x="2303236" y="717550"/>
                      <a:pt x="2313214" y="718457"/>
                    </a:cubicBezTo>
                    <a:cubicBezTo>
                      <a:pt x="2337904" y="724628"/>
                      <a:pt x="2307395" y="717399"/>
                      <a:pt x="2343150" y="723900"/>
                    </a:cubicBezTo>
                    <a:cubicBezTo>
                      <a:pt x="2346830" y="724569"/>
                      <a:pt x="2350301" y="726419"/>
                      <a:pt x="2354036" y="726621"/>
                    </a:cubicBezTo>
                    <a:cubicBezTo>
                      <a:pt x="2383942" y="728238"/>
                      <a:pt x="2413907" y="728436"/>
                      <a:pt x="2443843" y="729343"/>
                    </a:cubicBezTo>
                    <a:lnTo>
                      <a:pt x="2460171" y="740228"/>
                    </a:lnTo>
                    <a:lnTo>
                      <a:pt x="2468336" y="745671"/>
                    </a:lnTo>
                    <a:cubicBezTo>
                      <a:pt x="2477540" y="759478"/>
                      <a:pt x="2470143" y="752777"/>
                      <a:pt x="2492829" y="756557"/>
                    </a:cubicBezTo>
                    <a:cubicBezTo>
                      <a:pt x="2497392" y="757317"/>
                      <a:pt x="2501885" y="758451"/>
                      <a:pt x="2506436" y="759278"/>
                    </a:cubicBezTo>
                    <a:cubicBezTo>
                      <a:pt x="2511865" y="760265"/>
                      <a:pt x="2517378" y="760803"/>
                      <a:pt x="2522764" y="762000"/>
                    </a:cubicBezTo>
                    <a:cubicBezTo>
                      <a:pt x="2543354" y="766576"/>
                      <a:pt x="2515158" y="763526"/>
                      <a:pt x="2544536" y="767443"/>
                    </a:cubicBezTo>
                    <a:cubicBezTo>
                      <a:pt x="2553573" y="768648"/>
                      <a:pt x="2562679" y="769257"/>
                      <a:pt x="2571750" y="770164"/>
                    </a:cubicBezTo>
                    <a:cubicBezTo>
                      <a:pt x="2580647" y="796856"/>
                      <a:pt x="2571475" y="786017"/>
                      <a:pt x="2609850" y="789214"/>
                    </a:cubicBezTo>
                    <a:cubicBezTo>
                      <a:pt x="2610757" y="791935"/>
                      <a:pt x="2612571" y="794509"/>
                      <a:pt x="2612571" y="797378"/>
                    </a:cubicBezTo>
                    <a:cubicBezTo>
                      <a:pt x="2612571" y="802004"/>
                      <a:pt x="2607284" y="807137"/>
                      <a:pt x="2609850" y="810986"/>
                    </a:cubicBezTo>
                    <a:cubicBezTo>
                      <a:pt x="2612416" y="814835"/>
                      <a:pt x="2618854" y="813247"/>
                      <a:pt x="2623457" y="813707"/>
                    </a:cubicBezTo>
                    <a:cubicBezTo>
                      <a:pt x="2637027" y="815064"/>
                      <a:pt x="2650672" y="815521"/>
                      <a:pt x="2664279" y="816428"/>
                    </a:cubicBezTo>
                    <a:cubicBezTo>
                      <a:pt x="2670629" y="817335"/>
                      <a:pt x="2676929" y="818723"/>
                      <a:pt x="2683329" y="819150"/>
                    </a:cubicBezTo>
                    <a:cubicBezTo>
                      <a:pt x="2751735" y="823711"/>
                      <a:pt x="2728146" y="810021"/>
                      <a:pt x="2754086" y="827314"/>
                    </a:cubicBezTo>
                    <a:cubicBezTo>
                      <a:pt x="2760213" y="845698"/>
                      <a:pt x="2751716" y="825772"/>
                      <a:pt x="2764971" y="840921"/>
                    </a:cubicBezTo>
                    <a:cubicBezTo>
                      <a:pt x="2769279" y="845844"/>
                      <a:pt x="2773788" y="851044"/>
                      <a:pt x="2775857" y="857250"/>
                    </a:cubicBezTo>
                    <a:cubicBezTo>
                      <a:pt x="2776764" y="859971"/>
                      <a:pt x="2776787" y="863174"/>
                      <a:pt x="2778579" y="865414"/>
                    </a:cubicBezTo>
                    <a:cubicBezTo>
                      <a:pt x="2783124" y="871095"/>
                      <a:pt x="2791267" y="872164"/>
                      <a:pt x="2797629" y="873578"/>
                    </a:cubicBezTo>
                    <a:cubicBezTo>
                      <a:pt x="2815483" y="877546"/>
                      <a:pt x="2809328" y="876300"/>
                      <a:pt x="2830286" y="876300"/>
                    </a:cubicBezTo>
                    <a:lnTo>
                      <a:pt x="2830286" y="876300"/>
                    </a:lnTo>
                  </a:path>
                </a:pathLst>
              </a:custGeom>
              <a:noFill/>
              <a:ln w="31750" cmpd="sng">
                <a:solidFill>
                  <a:schemeClr val="accent3">
                    <a:lumMod val="60000"/>
                    <a:lumOff val="40000"/>
                  </a:schemeClr>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sz="1200">
                  <a:solidFill>
                    <a:schemeClr val="tx2"/>
                  </a:solidFill>
                </a:endParaRPr>
              </a:p>
            </p:txBody>
          </p:sp>
          <p:sp>
            <p:nvSpPr>
              <p:cNvPr id="69" name="Freeform 7">
                <a:extLst>
                  <a:ext uri="{FF2B5EF4-FFF2-40B4-BE49-F238E27FC236}">
                    <a16:creationId xmlns:a16="http://schemas.microsoft.com/office/drawing/2014/main" id="{EF28765F-45D9-794D-AFCF-C6A96A9CA0BF}"/>
                  </a:ext>
                </a:extLst>
              </p:cNvPr>
              <p:cNvSpPr/>
              <p:nvPr/>
            </p:nvSpPr>
            <p:spPr bwMode="auto">
              <a:xfrm>
                <a:off x="7304693" y="1793706"/>
                <a:ext cx="2488040" cy="709299"/>
              </a:xfrm>
              <a:custGeom>
                <a:avLst/>
                <a:gdLst>
                  <a:gd name="connsiteX0" fmla="*/ 0 w 2714234"/>
                  <a:gd name="connsiteY0" fmla="*/ 0 h 800100"/>
                  <a:gd name="connsiteX1" fmla="*/ 0 w 2714234"/>
                  <a:gd name="connsiteY1" fmla="*/ 0 h 800100"/>
                  <a:gd name="connsiteX2" fmla="*/ 57150 w 2714234"/>
                  <a:gd name="connsiteY2" fmla="*/ 10886 h 800100"/>
                  <a:gd name="connsiteX3" fmla="*/ 78922 w 2714234"/>
                  <a:gd name="connsiteY3" fmla="*/ 24493 h 800100"/>
                  <a:gd name="connsiteX4" fmla="*/ 108857 w 2714234"/>
                  <a:gd name="connsiteY4" fmla="*/ 32657 h 800100"/>
                  <a:gd name="connsiteX5" fmla="*/ 136072 w 2714234"/>
                  <a:gd name="connsiteY5" fmla="*/ 40822 h 800100"/>
                  <a:gd name="connsiteX6" fmla="*/ 166007 w 2714234"/>
                  <a:gd name="connsiteY6" fmla="*/ 46265 h 800100"/>
                  <a:gd name="connsiteX7" fmla="*/ 187779 w 2714234"/>
                  <a:gd name="connsiteY7" fmla="*/ 68036 h 800100"/>
                  <a:gd name="connsiteX8" fmla="*/ 223157 w 2714234"/>
                  <a:gd name="connsiteY8" fmla="*/ 68036 h 800100"/>
                  <a:gd name="connsiteX9" fmla="*/ 239486 w 2714234"/>
                  <a:gd name="connsiteY9" fmla="*/ 78922 h 800100"/>
                  <a:gd name="connsiteX10" fmla="*/ 266700 w 2714234"/>
                  <a:gd name="connsiteY10" fmla="*/ 78922 h 800100"/>
                  <a:gd name="connsiteX11" fmla="*/ 274865 w 2714234"/>
                  <a:gd name="connsiteY11" fmla="*/ 103415 h 800100"/>
                  <a:gd name="connsiteX12" fmla="*/ 299357 w 2714234"/>
                  <a:gd name="connsiteY12" fmla="*/ 106136 h 800100"/>
                  <a:gd name="connsiteX13" fmla="*/ 332015 w 2714234"/>
                  <a:gd name="connsiteY13" fmla="*/ 111579 h 800100"/>
                  <a:gd name="connsiteX14" fmla="*/ 353786 w 2714234"/>
                  <a:gd name="connsiteY14" fmla="*/ 111579 h 800100"/>
                  <a:gd name="connsiteX15" fmla="*/ 410936 w 2714234"/>
                  <a:gd name="connsiteY15" fmla="*/ 114300 h 800100"/>
                  <a:gd name="connsiteX16" fmla="*/ 429986 w 2714234"/>
                  <a:gd name="connsiteY16" fmla="*/ 119743 h 800100"/>
                  <a:gd name="connsiteX17" fmla="*/ 468086 w 2714234"/>
                  <a:gd name="connsiteY17" fmla="*/ 122465 h 800100"/>
                  <a:gd name="connsiteX18" fmla="*/ 506186 w 2714234"/>
                  <a:gd name="connsiteY18" fmla="*/ 130629 h 800100"/>
                  <a:gd name="connsiteX19" fmla="*/ 522515 w 2714234"/>
                  <a:gd name="connsiteY19" fmla="*/ 138793 h 800100"/>
                  <a:gd name="connsiteX20" fmla="*/ 527957 w 2714234"/>
                  <a:gd name="connsiteY20" fmla="*/ 146957 h 800100"/>
                  <a:gd name="connsiteX21" fmla="*/ 544286 w 2714234"/>
                  <a:gd name="connsiteY21" fmla="*/ 149679 h 800100"/>
                  <a:gd name="connsiteX22" fmla="*/ 555172 w 2714234"/>
                  <a:gd name="connsiteY22" fmla="*/ 152400 h 800100"/>
                  <a:gd name="connsiteX23" fmla="*/ 563336 w 2714234"/>
                  <a:gd name="connsiteY23" fmla="*/ 155122 h 800100"/>
                  <a:gd name="connsiteX24" fmla="*/ 571500 w 2714234"/>
                  <a:gd name="connsiteY24" fmla="*/ 160565 h 800100"/>
                  <a:gd name="connsiteX25" fmla="*/ 590550 w 2714234"/>
                  <a:gd name="connsiteY25" fmla="*/ 163286 h 800100"/>
                  <a:gd name="connsiteX26" fmla="*/ 606879 w 2714234"/>
                  <a:gd name="connsiteY26" fmla="*/ 171450 h 800100"/>
                  <a:gd name="connsiteX27" fmla="*/ 623207 w 2714234"/>
                  <a:gd name="connsiteY27" fmla="*/ 176893 h 800100"/>
                  <a:gd name="connsiteX28" fmla="*/ 631372 w 2714234"/>
                  <a:gd name="connsiteY28" fmla="*/ 179615 h 800100"/>
                  <a:gd name="connsiteX29" fmla="*/ 639536 w 2714234"/>
                  <a:gd name="connsiteY29" fmla="*/ 182336 h 800100"/>
                  <a:gd name="connsiteX30" fmla="*/ 647700 w 2714234"/>
                  <a:gd name="connsiteY30" fmla="*/ 185057 h 800100"/>
                  <a:gd name="connsiteX31" fmla="*/ 655865 w 2714234"/>
                  <a:gd name="connsiteY31" fmla="*/ 190500 h 800100"/>
                  <a:gd name="connsiteX32" fmla="*/ 669472 w 2714234"/>
                  <a:gd name="connsiteY32" fmla="*/ 193222 h 800100"/>
                  <a:gd name="connsiteX33" fmla="*/ 677636 w 2714234"/>
                  <a:gd name="connsiteY33" fmla="*/ 195943 h 800100"/>
                  <a:gd name="connsiteX34" fmla="*/ 707572 w 2714234"/>
                  <a:gd name="connsiteY34" fmla="*/ 204107 h 800100"/>
                  <a:gd name="connsiteX35" fmla="*/ 718457 w 2714234"/>
                  <a:gd name="connsiteY35" fmla="*/ 206829 h 800100"/>
                  <a:gd name="connsiteX36" fmla="*/ 734786 w 2714234"/>
                  <a:gd name="connsiteY36" fmla="*/ 212272 h 800100"/>
                  <a:gd name="connsiteX37" fmla="*/ 767443 w 2714234"/>
                  <a:gd name="connsiteY37" fmla="*/ 214993 h 800100"/>
                  <a:gd name="connsiteX38" fmla="*/ 791936 w 2714234"/>
                  <a:gd name="connsiteY38" fmla="*/ 223157 h 800100"/>
                  <a:gd name="connsiteX39" fmla="*/ 800100 w 2714234"/>
                  <a:gd name="connsiteY39" fmla="*/ 225879 h 800100"/>
                  <a:gd name="connsiteX40" fmla="*/ 813707 w 2714234"/>
                  <a:gd name="connsiteY40" fmla="*/ 228600 h 800100"/>
                  <a:gd name="connsiteX41" fmla="*/ 821872 w 2714234"/>
                  <a:gd name="connsiteY41" fmla="*/ 231322 h 800100"/>
                  <a:gd name="connsiteX42" fmla="*/ 884465 w 2714234"/>
                  <a:gd name="connsiteY42" fmla="*/ 234043 h 800100"/>
                  <a:gd name="connsiteX43" fmla="*/ 892629 w 2714234"/>
                  <a:gd name="connsiteY43" fmla="*/ 236765 h 800100"/>
                  <a:gd name="connsiteX44" fmla="*/ 906236 w 2714234"/>
                  <a:gd name="connsiteY44" fmla="*/ 239486 h 800100"/>
                  <a:gd name="connsiteX45" fmla="*/ 925286 w 2714234"/>
                  <a:gd name="connsiteY45" fmla="*/ 247650 h 800100"/>
                  <a:gd name="connsiteX46" fmla="*/ 938893 w 2714234"/>
                  <a:gd name="connsiteY46" fmla="*/ 250372 h 800100"/>
                  <a:gd name="connsiteX47" fmla="*/ 955222 w 2714234"/>
                  <a:gd name="connsiteY47" fmla="*/ 255815 h 800100"/>
                  <a:gd name="connsiteX48" fmla="*/ 963386 w 2714234"/>
                  <a:gd name="connsiteY48" fmla="*/ 263979 h 800100"/>
                  <a:gd name="connsiteX49" fmla="*/ 979715 w 2714234"/>
                  <a:gd name="connsiteY49" fmla="*/ 269422 h 800100"/>
                  <a:gd name="connsiteX50" fmla="*/ 1004207 w 2714234"/>
                  <a:gd name="connsiteY50" fmla="*/ 277586 h 800100"/>
                  <a:gd name="connsiteX51" fmla="*/ 1012372 w 2714234"/>
                  <a:gd name="connsiteY51" fmla="*/ 280307 h 800100"/>
                  <a:gd name="connsiteX52" fmla="*/ 1036865 w 2714234"/>
                  <a:gd name="connsiteY52" fmla="*/ 285750 h 800100"/>
                  <a:gd name="connsiteX53" fmla="*/ 1045029 w 2714234"/>
                  <a:gd name="connsiteY53" fmla="*/ 288472 h 800100"/>
                  <a:gd name="connsiteX54" fmla="*/ 1061357 w 2714234"/>
                  <a:gd name="connsiteY54" fmla="*/ 299357 h 800100"/>
                  <a:gd name="connsiteX55" fmla="*/ 1069522 w 2714234"/>
                  <a:gd name="connsiteY55" fmla="*/ 304800 h 800100"/>
                  <a:gd name="connsiteX56" fmla="*/ 1091293 w 2714234"/>
                  <a:gd name="connsiteY56" fmla="*/ 307522 h 800100"/>
                  <a:gd name="connsiteX57" fmla="*/ 1107622 w 2714234"/>
                  <a:gd name="connsiteY57" fmla="*/ 318407 h 800100"/>
                  <a:gd name="connsiteX58" fmla="*/ 1123950 w 2714234"/>
                  <a:gd name="connsiteY58" fmla="*/ 323850 h 800100"/>
                  <a:gd name="connsiteX59" fmla="*/ 1132115 w 2714234"/>
                  <a:gd name="connsiteY59" fmla="*/ 329293 h 800100"/>
                  <a:gd name="connsiteX60" fmla="*/ 1148443 w 2714234"/>
                  <a:gd name="connsiteY60" fmla="*/ 332015 h 800100"/>
                  <a:gd name="connsiteX61" fmla="*/ 1162050 w 2714234"/>
                  <a:gd name="connsiteY61" fmla="*/ 334736 h 800100"/>
                  <a:gd name="connsiteX62" fmla="*/ 1178379 w 2714234"/>
                  <a:gd name="connsiteY62" fmla="*/ 337457 h 800100"/>
                  <a:gd name="connsiteX63" fmla="*/ 1191986 w 2714234"/>
                  <a:gd name="connsiteY63" fmla="*/ 340179 h 800100"/>
                  <a:gd name="connsiteX64" fmla="*/ 1208315 w 2714234"/>
                  <a:gd name="connsiteY64" fmla="*/ 345622 h 800100"/>
                  <a:gd name="connsiteX65" fmla="*/ 1216479 w 2714234"/>
                  <a:gd name="connsiteY65" fmla="*/ 348343 h 800100"/>
                  <a:gd name="connsiteX66" fmla="*/ 1230086 w 2714234"/>
                  <a:gd name="connsiteY66" fmla="*/ 351065 h 800100"/>
                  <a:gd name="connsiteX67" fmla="*/ 1238250 w 2714234"/>
                  <a:gd name="connsiteY67" fmla="*/ 353786 h 800100"/>
                  <a:gd name="connsiteX68" fmla="*/ 1257300 w 2714234"/>
                  <a:gd name="connsiteY68" fmla="*/ 356507 h 800100"/>
                  <a:gd name="connsiteX69" fmla="*/ 1273629 w 2714234"/>
                  <a:gd name="connsiteY69" fmla="*/ 364672 h 800100"/>
                  <a:gd name="connsiteX70" fmla="*/ 1289957 w 2714234"/>
                  <a:gd name="connsiteY70" fmla="*/ 370115 h 800100"/>
                  <a:gd name="connsiteX71" fmla="*/ 1298122 w 2714234"/>
                  <a:gd name="connsiteY71" fmla="*/ 372836 h 800100"/>
                  <a:gd name="connsiteX72" fmla="*/ 1314450 w 2714234"/>
                  <a:gd name="connsiteY72" fmla="*/ 375557 h 800100"/>
                  <a:gd name="connsiteX73" fmla="*/ 1357993 w 2714234"/>
                  <a:gd name="connsiteY73" fmla="*/ 383722 h 800100"/>
                  <a:gd name="connsiteX74" fmla="*/ 1382486 w 2714234"/>
                  <a:gd name="connsiteY74" fmla="*/ 391886 h 800100"/>
                  <a:gd name="connsiteX75" fmla="*/ 1398815 w 2714234"/>
                  <a:gd name="connsiteY75" fmla="*/ 397329 h 800100"/>
                  <a:gd name="connsiteX76" fmla="*/ 1420586 w 2714234"/>
                  <a:gd name="connsiteY76" fmla="*/ 405493 h 800100"/>
                  <a:gd name="connsiteX77" fmla="*/ 1428750 w 2714234"/>
                  <a:gd name="connsiteY77" fmla="*/ 408215 h 800100"/>
                  <a:gd name="connsiteX78" fmla="*/ 1475015 w 2714234"/>
                  <a:gd name="connsiteY78" fmla="*/ 413657 h 800100"/>
                  <a:gd name="connsiteX79" fmla="*/ 1483179 w 2714234"/>
                  <a:gd name="connsiteY79" fmla="*/ 419100 h 800100"/>
                  <a:gd name="connsiteX80" fmla="*/ 1499507 w 2714234"/>
                  <a:gd name="connsiteY80" fmla="*/ 424543 h 800100"/>
                  <a:gd name="connsiteX81" fmla="*/ 1507672 w 2714234"/>
                  <a:gd name="connsiteY81" fmla="*/ 429986 h 800100"/>
                  <a:gd name="connsiteX82" fmla="*/ 1515836 w 2714234"/>
                  <a:gd name="connsiteY82" fmla="*/ 432707 h 800100"/>
                  <a:gd name="connsiteX83" fmla="*/ 1540329 w 2714234"/>
                  <a:gd name="connsiteY83" fmla="*/ 438150 h 800100"/>
                  <a:gd name="connsiteX84" fmla="*/ 1556657 w 2714234"/>
                  <a:gd name="connsiteY84" fmla="*/ 446315 h 800100"/>
                  <a:gd name="connsiteX85" fmla="*/ 1564822 w 2714234"/>
                  <a:gd name="connsiteY85" fmla="*/ 451757 h 800100"/>
                  <a:gd name="connsiteX86" fmla="*/ 1581150 w 2714234"/>
                  <a:gd name="connsiteY86" fmla="*/ 457200 h 800100"/>
                  <a:gd name="connsiteX87" fmla="*/ 1589315 w 2714234"/>
                  <a:gd name="connsiteY87" fmla="*/ 465365 h 800100"/>
                  <a:gd name="connsiteX88" fmla="*/ 1605643 w 2714234"/>
                  <a:gd name="connsiteY88" fmla="*/ 470807 h 800100"/>
                  <a:gd name="connsiteX89" fmla="*/ 1621972 w 2714234"/>
                  <a:gd name="connsiteY89" fmla="*/ 476250 h 800100"/>
                  <a:gd name="connsiteX90" fmla="*/ 1630136 w 2714234"/>
                  <a:gd name="connsiteY90" fmla="*/ 478972 h 800100"/>
                  <a:gd name="connsiteX91" fmla="*/ 1638300 w 2714234"/>
                  <a:gd name="connsiteY91" fmla="*/ 484415 h 800100"/>
                  <a:gd name="connsiteX92" fmla="*/ 1681843 w 2714234"/>
                  <a:gd name="connsiteY92" fmla="*/ 492579 h 800100"/>
                  <a:gd name="connsiteX93" fmla="*/ 1711779 w 2714234"/>
                  <a:gd name="connsiteY93" fmla="*/ 495300 h 800100"/>
                  <a:gd name="connsiteX94" fmla="*/ 1749879 w 2714234"/>
                  <a:gd name="connsiteY94" fmla="*/ 506186 h 800100"/>
                  <a:gd name="connsiteX95" fmla="*/ 1758043 w 2714234"/>
                  <a:gd name="connsiteY95" fmla="*/ 508907 h 800100"/>
                  <a:gd name="connsiteX96" fmla="*/ 1847850 w 2714234"/>
                  <a:gd name="connsiteY96" fmla="*/ 514350 h 800100"/>
                  <a:gd name="connsiteX97" fmla="*/ 1866900 w 2714234"/>
                  <a:gd name="connsiteY97" fmla="*/ 517072 h 800100"/>
                  <a:gd name="connsiteX98" fmla="*/ 1902279 w 2714234"/>
                  <a:gd name="connsiteY98" fmla="*/ 522515 h 800100"/>
                  <a:gd name="connsiteX99" fmla="*/ 1918607 w 2714234"/>
                  <a:gd name="connsiteY99" fmla="*/ 527957 h 800100"/>
                  <a:gd name="connsiteX100" fmla="*/ 1926772 w 2714234"/>
                  <a:gd name="connsiteY100" fmla="*/ 530679 h 800100"/>
                  <a:gd name="connsiteX101" fmla="*/ 1943100 w 2714234"/>
                  <a:gd name="connsiteY101" fmla="*/ 533400 h 800100"/>
                  <a:gd name="connsiteX102" fmla="*/ 1959429 w 2714234"/>
                  <a:gd name="connsiteY102" fmla="*/ 538843 h 800100"/>
                  <a:gd name="connsiteX103" fmla="*/ 1967593 w 2714234"/>
                  <a:gd name="connsiteY103" fmla="*/ 544286 h 800100"/>
                  <a:gd name="connsiteX104" fmla="*/ 1975757 w 2714234"/>
                  <a:gd name="connsiteY104" fmla="*/ 547007 h 800100"/>
                  <a:gd name="connsiteX105" fmla="*/ 2000250 w 2714234"/>
                  <a:gd name="connsiteY105" fmla="*/ 552450 h 800100"/>
                  <a:gd name="connsiteX106" fmla="*/ 2016579 w 2714234"/>
                  <a:gd name="connsiteY106" fmla="*/ 557893 h 800100"/>
                  <a:gd name="connsiteX107" fmla="*/ 2024743 w 2714234"/>
                  <a:gd name="connsiteY107" fmla="*/ 560615 h 800100"/>
                  <a:gd name="connsiteX108" fmla="*/ 2030186 w 2714234"/>
                  <a:gd name="connsiteY108" fmla="*/ 568779 h 800100"/>
                  <a:gd name="connsiteX109" fmla="*/ 2062843 w 2714234"/>
                  <a:gd name="connsiteY109" fmla="*/ 582386 h 800100"/>
                  <a:gd name="connsiteX110" fmla="*/ 2122715 w 2714234"/>
                  <a:gd name="connsiteY110" fmla="*/ 590550 h 800100"/>
                  <a:gd name="connsiteX111" fmla="*/ 2171700 w 2714234"/>
                  <a:gd name="connsiteY111" fmla="*/ 598715 h 800100"/>
                  <a:gd name="connsiteX112" fmla="*/ 2185307 w 2714234"/>
                  <a:gd name="connsiteY112" fmla="*/ 601436 h 800100"/>
                  <a:gd name="connsiteX113" fmla="*/ 2215243 w 2714234"/>
                  <a:gd name="connsiteY113" fmla="*/ 604157 h 800100"/>
                  <a:gd name="connsiteX114" fmla="*/ 2223407 w 2714234"/>
                  <a:gd name="connsiteY114" fmla="*/ 609600 h 800100"/>
                  <a:gd name="connsiteX115" fmla="*/ 2231572 w 2714234"/>
                  <a:gd name="connsiteY115" fmla="*/ 612322 h 800100"/>
                  <a:gd name="connsiteX116" fmla="*/ 2242457 w 2714234"/>
                  <a:gd name="connsiteY116" fmla="*/ 617765 h 800100"/>
                  <a:gd name="connsiteX117" fmla="*/ 2264229 w 2714234"/>
                  <a:gd name="connsiteY117" fmla="*/ 620486 h 800100"/>
                  <a:gd name="connsiteX118" fmla="*/ 2294165 w 2714234"/>
                  <a:gd name="connsiteY118" fmla="*/ 625929 h 800100"/>
                  <a:gd name="connsiteX119" fmla="*/ 2321379 w 2714234"/>
                  <a:gd name="connsiteY119" fmla="*/ 634093 h 800100"/>
                  <a:gd name="connsiteX120" fmla="*/ 2337707 w 2714234"/>
                  <a:gd name="connsiteY120" fmla="*/ 639536 h 800100"/>
                  <a:gd name="connsiteX121" fmla="*/ 2389415 w 2714234"/>
                  <a:gd name="connsiteY121" fmla="*/ 642257 h 800100"/>
                  <a:gd name="connsiteX122" fmla="*/ 2405743 w 2714234"/>
                  <a:gd name="connsiteY122" fmla="*/ 647700 h 800100"/>
                  <a:gd name="connsiteX123" fmla="*/ 2484665 w 2714234"/>
                  <a:gd name="connsiteY123" fmla="*/ 653143 h 800100"/>
                  <a:gd name="connsiteX124" fmla="*/ 2509157 w 2714234"/>
                  <a:gd name="connsiteY124" fmla="*/ 658586 h 800100"/>
                  <a:gd name="connsiteX125" fmla="*/ 2530929 w 2714234"/>
                  <a:gd name="connsiteY125" fmla="*/ 677636 h 800100"/>
                  <a:gd name="connsiteX126" fmla="*/ 2555422 w 2714234"/>
                  <a:gd name="connsiteY126" fmla="*/ 688522 h 800100"/>
                  <a:gd name="connsiteX127" fmla="*/ 2563586 w 2714234"/>
                  <a:gd name="connsiteY127" fmla="*/ 691243 h 800100"/>
                  <a:gd name="connsiteX128" fmla="*/ 2618015 w 2714234"/>
                  <a:gd name="connsiteY128" fmla="*/ 696686 h 800100"/>
                  <a:gd name="connsiteX129" fmla="*/ 2639786 w 2714234"/>
                  <a:gd name="connsiteY129" fmla="*/ 710293 h 800100"/>
                  <a:gd name="connsiteX130" fmla="*/ 2677886 w 2714234"/>
                  <a:gd name="connsiteY130" fmla="*/ 721179 h 800100"/>
                  <a:gd name="connsiteX131" fmla="*/ 2680607 w 2714234"/>
                  <a:gd name="connsiteY131" fmla="*/ 745672 h 800100"/>
                  <a:gd name="connsiteX132" fmla="*/ 2710543 w 2714234"/>
                  <a:gd name="connsiteY132" fmla="*/ 748393 h 800100"/>
                  <a:gd name="connsiteX133" fmla="*/ 2710543 w 2714234"/>
                  <a:gd name="connsiteY133" fmla="*/ 800100 h 800100"/>
                  <a:gd name="connsiteX134" fmla="*/ 2710543 w 2714234"/>
                  <a:gd name="connsiteY134" fmla="*/ 80010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2714234" h="800100">
                    <a:moveTo>
                      <a:pt x="0" y="0"/>
                    </a:moveTo>
                    <a:lnTo>
                      <a:pt x="0" y="0"/>
                    </a:lnTo>
                    <a:lnTo>
                      <a:pt x="57150" y="10886"/>
                    </a:lnTo>
                    <a:lnTo>
                      <a:pt x="78922" y="24493"/>
                    </a:lnTo>
                    <a:lnTo>
                      <a:pt x="108857" y="32657"/>
                    </a:lnTo>
                    <a:lnTo>
                      <a:pt x="136072" y="40822"/>
                    </a:lnTo>
                    <a:lnTo>
                      <a:pt x="166007" y="46265"/>
                    </a:lnTo>
                    <a:lnTo>
                      <a:pt x="187779" y="68036"/>
                    </a:lnTo>
                    <a:lnTo>
                      <a:pt x="223157" y="68036"/>
                    </a:lnTo>
                    <a:lnTo>
                      <a:pt x="239486" y="78922"/>
                    </a:lnTo>
                    <a:lnTo>
                      <a:pt x="266700" y="78922"/>
                    </a:lnTo>
                    <a:lnTo>
                      <a:pt x="274865" y="103415"/>
                    </a:lnTo>
                    <a:lnTo>
                      <a:pt x="299357" y="106136"/>
                    </a:lnTo>
                    <a:lnTo>
                      <a:pt x="332015" y="111579"/>
                    </a:lnTo>
                    <a:lnTo>
                      <a:pt x="353786" y="111579"/>
                    </a:lnTo>
                    <a:cubicBezTo>
                      <a:pt x="372836" y="112486"/>
                      <a:pt x="391925" y="112779"/>
                      <a:pt x="410936" y="114300"/>
                    </a:cubicBezTo>
                    <a:cubicBezTo>
                      <a:pt x="450345" y="117453"/>
                      <a:pt x="398534" y="116043"/>
                      <a:pt x="429986" y="119743"/>
                    </a:cubicBezTo>
                    <a:cubicBezTo>
                      <a:pt x="442631" y="121231"/>
                      <a:pt x="455386" y="121558"/>
                      <a:pt x="468086" y="122465"/>
                    </a:cubicBezTo>
                    <a:cubicBezTo>
                      <a:pt x="491353" y="130219"/>
                      <a:pt x="478722" y="127195"/>
                      <a:pt x="506186" y="130629"/>
                    </a:cubicBezTo>
                    <a:cubicBezTo>
                      <a:pt x="512826" y="132842"/>
                      <a:pt x="517239" y="133517"/>
                      <a:pt x="522515" y="138793"/>
                    </a:cubicBezTo>
                    <a:cubicBezTo>
                      <a:pt x="524828" y="141106"/>
                      <a:pt x="525032" y="145494"/>
                      <a:pt x="527957" y="146957"/>
                    </a:cubicBezTo>
                    <a:cubicBezTo>
                      <a:pt x="532892" y="149425"/>
                      <a:pt x="538875" y="148597"/>
                      <a:pt x="544286" y="149679"/>
                    </a:cubicBezTo>
                    <a:cubicBezTo>
                      <a:pt x="547954" y="150413"/>
                      <a:pt x="551576" y="151372"/>
                      <a:pt x="555172" y="152400"/>
                    </a:cubicBezTo>
                    <a:cubicBezTo>
                      <a:pt x="557930" y="153188"/>
                      <a:pt x="560770" y="153839"/>
                      <a:pt x="563336" y="155122"/>
                    </a:cubicBezTo>
                    <a:cubicBezTo>
                      <a:pt x="566261" y="156585"/>
                      <a:pt x="568367" y="159625"/>
                      <a:pt x="571500" y="160565"/>
                    </a:cubicBezTo>
                    <a:cubicBezTo>
                      <a:pt x="577644" y="162408"/>
                      <a:pt x="584200" y="162379"/>
                      <a:pt x="590550" y="163286"/>
                    </a:cubicBezTo>
                    <a:cubicBezTo>
                      <a:pt x="620310" y="173204"/>
                      <a:pt x="575245" y="157390"/>
                      <a:pt x="606879" y="171450"/>
                    </a:cubicBezTo>
                    <a:cubicBezTo>
                      <a:pt x="612122" y="173780"/>
                      <a:pt x="617764" y="175079"/>
                      <a:pt x="623207" y="176893"/>
                    </a:cubicBezTo>
                    <a:lnTo>
                      <a:pt x="631372" y="179615"/>
                    </a:lnTo>
                    <a:lnTo>
                      <a:pt x="639536" y="182336"/>
                    </a:lnTo>
                    <a:lnTo>
                      <a:pt x="647700" y="185057"/>
                    </a:lnTo>
                    <a:cubicBezTo>
                      <a:pt x="650422" y="186871"/>
                      <a:pt x="652802" y="189351"/>
                      <a:pt x="655865" y="190500"/>
                    </a:cubicBezTo>
                    <a:cubicBezTo>
                      <a:pt x="660196" y="192124"/>
                      <a:pt x="664985" y="192100"/>
                      <a:pt x="669472" y="193222"/>
                    </a:cubicBezTo>
                    <a:cubicBezTo>
                      <a:pt x="672255" y="193918"/>
                      <a:pt x="674915" y="195036"/>
                      <a:pt x="677636" y="195943"/>
                    </a:cubicBezTo>
                    <a:cubicBezTo>
                      <a:pt x="692818" y="206065"/>
                      <a:pt x="680469" y="199590"/>
                      <a:pt x="707572" y="204107"/>
                    </a:cubicBezTo>
                    <a:cubicBezTo>
                      <a:pt x="711261" y="204722"/>
                      <a:pt x="714875" y="205754"/>
                      <a:pt x="718457" y="206829"/>
                    </a:cubicBezTo>
                    <a:cubicBezTo>
                      <a:pt x="723952" y="208478"/>
                      <a:pt x="729068" y="211796"/>
                      <a:pt x="734786" y="212272"/>
                    </a:cubicBezTo>
                    <a:lnTo>
                      <a:pt x="767443" y="214993"/>
                    </a:lnTo>
                    <a:lnTo>
                      <a:pt x="791936" y="223157"/>
                    </a:lnTo>
                    <a:cubicBezTo>
                      <a:pt x="794657" y="224064"/>
                      <a:pt x="797287" y="225316"/>
                      <a:pt x="800100" y="225879"/>
                    </a:cubicBezTo>
                    <a:cubicBezTo>
                      <a:pt x="804636" y="226786"/>
                      <a:pt x="809220" y="227478"/>
                      <a:pt x="813707" y="228600"/>
                    </a:cubicBezTo>
                    <a:cubicBezTo>
                      <a:pt x="816490" y="229296"/>
                      <a:pt x="819012" y="231102"/>
                      <a:pt x="821872" y="231322"/>
                    </a:cubicBezTo>
                    <a:cubicBezTo>
                      <a:pt x="842695" y="232924"/>
                      <a:pt x="863601" y="233136"/>
                      <a:pt x="884465" y="234043"/>
                    </a:cubicBezTo>
                    <a:cubicBezTo>
                      <a:pt x="887186" y="234950"/>
                      <a:pt x="889846" y="236069"/>
                      <a:pt x="892629" y="236765"/>
                    </a:cubicBezTo>
                    <a:cubicBezTo>
                      <a:pt x="897116" y="237887"/>
                      <a:pt x="901905" y="237862"/>
                      <a:pt x="906236" y="239486"/>
                    </a:cubicBezTo>
                    <a:cubicBezTo>
                      <a:pt x="936813" y="250952"/>
                      <a:pt x="889155" y="239621"/>
                      <a:pt x="925286" y="247650"/>
                    </a:cubicBezTo>
                    <a:cubicBezTo>
                      <a:pt x="929801" y="248653"/>
                      <a:pt x="934430" y="249155"/>
                      <a:pt x="938893" y="250372"/>
                    </a:cubicBezTo>
                    <a:cubicBezTo>
                      <a:pt x="944428" y="251882"/>
                      <a:pt x="955222" y="255815"/>
                      <a:pt x="955222" y="255815"/>
                    </a:cubicBezTo>
                    <a:cubicBezTo>
                      <a:pt x="957943" y="258536"/>
                      <a:pt x="960022" y="262110"/>
                      <a:pt x="963386" y="263979"/>
                    </a:cubicBezTo>
                    <a:cubicBezTo>
                      <a:pt x="968401" y="266765"/>
                      <a:pt x="974272" y="267608"/>
                      <a:pt x="979715" y="269422"/>
                    </a:cubicBezTo>
                    <a:lnTo>
                      <a:pt x="1004207" y="277586"/>
                    </a:lnTo>
                    <a:cubicBezTo>
                      <a:pt x="1006929" y="278493"/>
                      <a:pt x="1009559" y="279744"/>
                      <a:pt x="1012372" y="280307"/>
                    </a:cubicBezTo>
                    <a:cubicBezTo>
                      <a:pt x="1021710" y="282175"/>
                      <a:pt x="1027909" y="283191"/>
                      <a:pt x="1036865" y="285750"/>
                    </a:cubicBezTo>
                    <a:cubicBezTo>
                      <a:pt x="1039623" y="286538"/>
                      <a:pt x="1042521" y="287079"/>
                      <a:pt x="1045029" y="288472"/>
                    </a:cubicBezTo>
                    <a:cubicBezTo>
                      <a:pt x="1050747" y="291649"/>
                      <a:pt x="1055914" y="295729"/>
                      <a:pt x="1061357" y="299357"/>
                    </a:cubicBezTo>
                    <a:cubicBezTo>
                      <a:pt x="1064079" y="301171"/>
                      <a:pt x="1066276" y="304394"/>
                      <a:pt x="1069522" y="304800"/>
                    </a:cubicBezTo>
                    <a:lnTo>
                      <a:pt x="1091293" y="307522"/>
                    </a:lnTo>
                    <a:cubicBezTo>
                      <a:pt x="1096736" y="311150"/>
                      <a:pt x="1101416" y="316338"/>
                      <a:pt x="1107622" y="318407"/>
                    </a:cubicBezTo>
                    <a:lnTo>
                      <a:pt x="1123950" y="323850"/>
                    </a:lnTo>
                    <a:cubicBezTo>
                      <a:pt x="1126672" y="325664"/>
                      <a:pt x="1129012" y="328259"/>
                      <a:pt x="1132115" y="329293"/>
                    </a:cubicBezTo>
                    <a:cubicBezTo>
                      <a:pt x="1137350" y="331038"/>
                      <a:pt x="1143014" y="331028"/>
                      <a:pt x="1148443" y="332015"/>
                    </a:cubicBezTo>
                    <a:cubicBezTo>
                      <a:pt x="1152994" y="332842"/>
                      <a:pt x="1157499" y="333909"/>
                      <a:pt x="1162050" y="334736"/>
                    </a:cubicBezTo>
                    <a:cubicBezTo>
                      <a:pt x="1167479" y="335723"/>
                      <a:pt x="1172950" y="336470"/>
                      <a:pt x="1178379" y="337457"/>
                    </a:cubicBezTo>
                    <a:cubicBezTo>
                      <a:pt x="1182930" y="338284"/>
                      <a:pt x="1187523" y="338962"/>
                      <a:pt x="1191986" y="340179"/>
                    </a:cubicBezTo>
                    <a:cubicBezTo>
                      <a:pt x="1197521" y="341689"/>
                      <a:pt x="1202872" y="343808"/>
                      <a:pt x="1208315" y="345622"/>
                    </a:cubicBezTo>
                    <a:cubicBezTo>
                      <a:pt x="1211036" y="346529"/>
                      <a:pt x="1213666" y="347780"/>
                      <a:pt x="1216479" y="348343"/>
                    </a:cubicBezTo>
                    <a:cubicBezTo>
                      <a:pt x="1221015" y="349250"/>
                      <a:pt x="1225599" y="349943"/>
                      <a:pt x="1230086" y="351065"/>
                    </a:cubicBezTo>
                    <a:cubicBezTo>
                      <a:pt x="1232869" y="351761"/>
                      <a:pt x="1235437" y="353224"/>
                      <a:pt x="1238250" y="353786"/>
                    </a:cubicBezTo>
                    <a:cubicBezTo>
                      <a:pt x="1244540" y="355044"/>
                      <a:pt x="1250950" y="355600"/>
                      <a:pt x="1257300" y="356507"/>
                    </a:cubicBezTo>
                    <a:cubicBezTo>
                      <a:pt x="1287081" y="366435"/>
                      <a:pt x="1241972" y="350601"/>
                      <a:pt x="1273629" y="364672"/>
                    </a:cubicBezTo>
                    <a:cubicBezTo>
                      <a:pt x="1278872" y="367002"/>
                      <a:pt x="1284514" y="368301"/>
                      <a:pt x="1289957" y="370115"/>
                    </a:cubicBezTo>
                    <a:cubicBezTo>
                      <a:pt x="1292679" y="371022"/>
                      <a:pt x="1295292" y="372364"/>
                      <a:pt x="1298122" y="372836"/>
                    </a:cubicBezTo>
                    <a:cubicBezTo>
                      <a:pt x="1303565" y="373743"/>
                      <a:pt x="1308988" y="374777"/>
                      <a:pt x="1314450" y="375557"/>
                    </a:cubicBezTo>
                    <a:cubicBezTo>
                      <a:pt x="1334032" y="378355"/>
                      <a:pt x="1338958" y="377377"/>
                      <a:pt x="1357993" y="383722"/>
                    </a:cubicBezTo>
                    <a:lnTo>
                      <a:pt x="1382486" y="391886"/>
                    </a:lnTo>
                    <a:lnTo>
                      <a:pt x="1398815" y="397329"/>
                    </a:lnTo>
                    <a:cubicBezTo>
                      <a:pt x="1415728" y="405786"/>
                      <a:pt x="1403291" y="400551"/>
                      <a:pt x="1420586" y="405493"/>
                    </a:cubicBezTo>
                    <a:cubicBezTo>
                      <a:pt x="1423344" y="406281"/>
                      <a:pt x="1425937" y="407652"/>
                      <a:pt x="1428750" y="408215"/>
                    </a:cubicBezTo>
                    <a:cubicBezTo>
                      <a:pt x="1440778" y="410621"/>
                      <a:pt x="1464225" y="412578"/>
                      <a:pt x="1475015" y="413657"/>
                    </a:cubicBezTo>
                    <a:cubicBezTo>
                      <a:pt x="1477736" y="415471"/>
                      <a:pt x="1480190" y="417772"/>
                      <a:pt x="1483179" y="419100"/>
                    </a:cubicBezTo>
                    <a:cubicBezTo>
                      <a:pt x="1488422" y="421430"/>
                      <a:pt x="1499507" y="424543"/>
                      <a:pt x="1499507" y="424543"/>
                    </a:cubicBezTo>
                    <a:cubicBezTo>
                      <a:pt x="1502229" y="426357"/>
                      <a:pt x="1504746" y="428523"/>
                      <a:pt x="1507672" y="429986"/>
                    </a:cubicBezTo>
                    <a:cubicBezTo>
                      <a:pt x="1510238" y="431269"/>
                      <a:pt x="1513078" y="431919"/>
                      <a:pt x="1515836" y="432707"/>
                    </a:cubicBezTo>
                    <a:cubicBezTo>
                      <a:pt x="1524813" y="435272"/>
                      <a:pt x="1530964" y="436277"/>
                      <a:pt x="1540329" y="438150"/>
                    </a:cubicBezTo>
                    <a:cubicBezTo>
                      <a:pt x="1563712" y="453739"/>
                      <a:pt x="1534136" y="435055"/>
                      <a:pt x="1556657" y="446315"/>
                    </a:cubicBezTo>
                    <a:cubicBezTo>
                      <a:pt x="1559583" y="447778"/>
                      <a:pt x="1561833" y="450429"/>
                      <a:pt x="1564822" y="451757"/>
                    </a:cubicBezTo>
                    <a:cubicBezTo>
                      <a:pt x="1570065" y="454087"/>
                      <a:pt x="1581150" y="457200"/>
                      <a:pt x="1581150" y="457200"/>
                    </a:cubicBezTo>
                    <a:cubicBezTo>
                      <a:pt x="1583872" y="459922"/>
                      <a:pt x="1585950" y="463496"/>
                      <a:pt x="1589315" y="465365"/>
                    </a:cubicBezTo>
                    <a:cubicBezTo>
                      <a:pt x="1594330" y="468151"/>
                      <a:pt x="1600200" y="468993"/>
                      <a:pt x="1605643" y="470807"/>
                    </a:cubicBezTo>
                    <a:lnTo>
                      <a:pt x="1621972" y="476250"/>
                    </a:lnTo>
                    <a:cubicBezTo>
                      <a:pt x="1624693" y="477157"/>
                      <a:pt x="1627749" y="477381"/>
                      <a:pt x="1630136" y="478972"/>
                    </a:cubicBezTo>
                    <a:cubicBezTo>
                      <a:pt x="1632857" y="480786"/>
                      <a:pt x="1635226" y="483297"/>
                      <a:pt x="1638300" y="484415"/>
                    </a:cubicBezTo>
                    <a:cubicBezTo>
                      <a:pt x="1652183" y="489463"/>
                      <a:pt x="1667299" y="491048"/>
                      <a:pt x="1681843" y="492579"/>
                    </a:cubicBezTo>
                    <a:cubicBezTo>
                      <a:pt x="1691808" y="493628"/>
                      <a:pt x="1701800" y="494393"/>
                      <a:pt x="1711779" y="495300"/>
                    </a:cubicBezTo>
                    <a:cubicBezTo>
                      <a:pt x="1739121" y="502136"/>
                      <a:pt x="1726450" y="498377"/>
                      <a:pt x="1749879" y="506186"/>
                    </a:cubicBezTo>
                    <a:cubicBezTo>
                      <a:pt x="1752600" y="507093"/>
                      <a:pt x="1755178" y="508771"/>
                      <a:pt x="1758043" y="508907"/>
                    </a:cubicBezTo>
                    <a:cubicBezTo>
                      <a:pt x="1791760" y="510513"/>
                      <a:pt x="1815858" y="510982"/>
                      <a:pt x="1847850" y="514350"/>
                    </a:cubicBezTo>
                    <a:cubicBezTo>
                      <a:pt x="1854229" y="515022"/>
                      <a:pt x="1860550" y="516165"/>
                      <a:pt x="1866900" y="517072"/>
                    </a:cubicBezTo>
                    <a:cubicBezTo>
                      <a:pt x="1889393" y="524568"/>
                      <a:pt x="1854165" y="513494"/>
                      <a:pt x="1902279" y="522515"/>
                    </a:cubicBezTo>
                    <a:cubicBezTo>
                      <a:pt x="1907918" y="523572"/>
                      <a:pt x="1913164" y="526143"/>
                      <a:pt x="1918607" y="527957"/>
                    </a:cubicBezTo>
                    <a:cubicBezTo>
                      <a:pt x="1921329" y="528864"/>
                      <a:pt x="1923942" y="530207"/>
                      <a:pt x="1926772" y="530679"/>
                    </a:cubicBezTo>
                    <a:lnTo>
                      <a:pt x="1943100" y="533400"/>
                    </a:lnTo>
                    <a:cubicBezTo>
                      <a:pt x="1948543" y="535214"/>
                      <a:pt x="1954655" y="535660"/>
                      <a:pt x="1959429" y="538843"/>
                    </a:cubicBezTo>
                    <a:cubicBezTo>
                      <a:pt x="1962150" y="540657"/>
                      <a:pt x="1964668" y="542823"/>
                      <a:pt x="1967593" y="544286"/>
                    </a:cubicBezTo>
                    <a:cubicBezTo>
                      <a:pt x="1970159" y="545569"/>
                      <a:pt x="1972974" y="546311"/>
                      <a:pt x="1975757" y="547007"/>
                    </a:cubicBezTo>
                    <a:cubicBezTo>
                      <a:pt x="1991277" y="550887"/>
                      <a:pt x="1986296" y="548264"/>
                      <a:pt x="2000250" y="552450"/>
                    </a:cubicBezTo>
                    <a:cubicBezTo>
                      <a:pt x="2005745" y="554099"/>
                      <a:pt x="2011136" y="556079"/>
                      <a:pt x="2016579" y="557893"/>
                    </a:cubicBezTo>
                    <a:lnTo>
                      <a:pt x="2024743" y="560615"/>
                    </a:lnTo>
                    <a:cubicBezTo>
                      <a:pt x="2026557" y="563336"/>
                      <a:pt x="2027725" y="566625"/>
                      <a:pt x="2030186" y="568779"/>
                    </a:cubicBezTo>
                    <a:cubicBezTo>
                      <a:pt x="2047735" y="584134"/>
                      <a:pt x="2042906" y="577402"/>
                      <a:pt x="2062843" y="582386"/>
                    </a:cubicBezTo>
                    <a:cubicBezTo>
                      <a:pt x="2106358" y="593265"/>
                      <a:pt x="2039506" y="585350"/>
                      <a:pt x="2122715" y="590550"/>
                    </a:cubicBezTo>
                    <a:cubicBezTo>
                      <a:pt x="2149406" y="599447"/>
                      <a:pt x="2133326" y="595516"/>
                      <a:pt x="2171700" y="598715"/>
                    </a:cubicBezTo>
                    <a:cubicBezTo>
                      <a:pt x="2176236" y="599622"/>
                      <a:pt x="2180717" y="600862"/>
                      <a:pt x="2185307" y="601436"/>
                    </a:cubicBezTo>
                    <a:cubicBezTo>
                      <a:pt x="2195249" y="602679"/>
                      <a:pt x="2205446" y="602058"/>
                      <a:pt x="2215243" y="604157"/>
                    </a:cubicBezTo>
                    <a:cubicBezTo>
                      <a:pt x="2218441" y="604842"/>
                      <a:pt x="2220482" y="608137"/>
                      <a:pt x="2223407" y="609600"/>
                    </a:cubicBezTo>
                    <a:cubicBezTo>
                      <a:pt x="2225973" y="610883"/>
                      <a:pt x="2228935" y="611192"/>
                      <a:pt x="2231572" y="612322"/>
                    </a:cubicBezTo>
                    <a:cubicBezTo>
                      <a:pt x="2235301" y="613920"/>
                      <a:pt x="2238521" y="616781"/>
                      <a:pt x="2242457" y="617765"/>
                    </a:cubicBezTo>
                    <a:cubicBezTo>
                      <a:pt x="2249552" y="619539"/>
                      <a:pt x="2256972" y="619579"/>
                      <a:pt x="2264229" y="620486"/>
                    </a:cubicBezTo>
                    <a:cubicBezTo>
                      <a:pt x="2281745" y="626324"/>
                      <a:pt x="2263393" y="620800"/>
                      <a:pt x="2294165" y="625929"/>
                    </a:cubicBezTo>
                    <a:cubicBezTo>
                      <a:pt x="2302392" y="627300"/>
                      <a:pt x="2314118" y="631672"/>
                      <a:pt x="2321379" y="634093"/>
                    </a:cubicBezTo>
                    <a:cubicBezTo>
                      <a:pt x="2321383" y="634094"/>
                      <a:pt x="2337702" y="639536"/>
                      <a:pt x="2337707" y="639536"/>
                    </a:cubicBezTo>
                    <a:lnTo>
                      <a:pt x="2389415" y="642257"/>
                    </a:lnTo>
                    <a:cubicBezTo>
                      <a:pt x="2394858" y="644071"/>
                      <a:pt x="2400026" y="647223"/>
                      <a:pt x="2405743" y="647700"/>
                    </a:cubicBezTo>
                    <a:cubicBezTo>
                      <a:pt x="2453795" y="651705"/>
                      <a:pt x="2427495" y="649781"/>
                      <a:pt x="2484665" y="653143"/>
                    </a:cubicBezTo>
                    <a:cubicBezTo>
                      <a:pt x="2484829" y="653170"/>
                      <a:pt x="2505632" y="655766"/>
                      <a:pt x="2509157" y="658586"/>
                    </a:cubicBezTo>
                    <a:cubicBezTo>
                      <a:pt x="2525034" y="671287"/>
                      <a:pt x="2498269" y="666749"/>
                      <a:pt x="2530929" y="677636"/>
                    </a:cubicBezTo>
                    <a:cubicBezTo>
                      <a:pt x="2573059" y="691680"/>
                      <a:pt x="2529542" y="675583"/>
                      <a:pt x="2555422" y="688522"/>
                    </a:cubicBezTo>
                    <a:cubicBezTo>
                      <a:pt x="2557988" y="689805"/>
                      <a:pt x="2560803" y="690547"/>
                      <a:pt x="2563586" y="691243"/>
                    </a:cubicBezTo>
                    <a:cubicBezTo>
                      <a:pt x="2583213" y="696150"/>
                      <a:pt x="2594255" y="695102"/>
                      <a:pt x="2618015" y="696686"/>
                    </a:cubicBezTo>
                    <a:cubicBezTo>
                      <a:pt x="2637446" y="703163"/>
                      <a:pt x="2631160" y="697356"/>
                      <a:pt x="2639786" y="710293"/>
                    </a:cubicBezTo>
                    <a:cubicBezTo>
                      <a:pt x="2648832" y="737436"/>
                      <a:pt x="2628986" y="686249"/>
                      <a:pt x="2677886" y="721179"/>
                    </a:cubicBezTo>
                    <a:cubicBezTo>
                      <a:pt x="2684570" y="725954"/>
                      <a:pt x="2674296" y="740413"/>
                      <a:pt x="2680607" y="745672"/>
                    </a:cubicBezTo>
                    <a:cubicBezTo>
                      <a:pt x="2688304" y="752086"/>
                      <a:pt x="2705714" y="739614"/>
                      <a:pt x="2710543" y="748393"/>
                    </a:cubicBezTo>
                    <a:cubicBezTo>
                      <a:pt x="2718849" y="763495"/>
                      <a:pt x="2710543" y="782864"/>
                      <a:pt x="2710543" y="800100"/>
                    </a:cubicBezTo>
                    <a:lnTo>
                      <a:pt x="2710543" y="800100"/>
                    </a:lnTo>
                  </a:path>
                </a:pathLst>
              </a:custGeom>
              <a:noFill/>
              <a:ln w="31750" cmpd="sng">
                <a:solidFill>
                  <a:schemeClr val="accent3">
                    <a:lumMod val="60000"/>
                    <a:lumOff val="40000"/>
                  </a:schemeClr>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sz="1200">
                  <a:solidFill>
                    <a:schemeClr val="tx2"/>
                  </a:solidFill>
                </a:endParaRPr>
              </a:p>
            </p:txBody>
          </p:sp>
          <p:sp>
            <p:nvSpPr>
              <p:cNvPr id="70" name="Rectangle 28">
                <a:extLst>
                  <a:ext uri="{FF2B5EF4-FFF2-40B4-BE49-F238E27FC236}">
                    <a16:creationId xmlns:a16="http://schemas.microsoft.com/office/drawing/2014/main" id="{4B8839EA-579C-4946-8589-057F3958DDDE}"/>
                  </a:ext>
                </a:extLst>
              </p:cNvPr>
              <p:cNvSpPr>
                <a:spLocks noChangeArrowheads="1"/>
              </p:cNvSpPr>
              <p:nvPr/>
            </p:nvSpPr>
            <p:spPr bwMode="auto">
              <a:xfrm rot="-5400000">
                <a:off x="6132187" y="2252760"/>
                <a:ext cx="1345218" cy="423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182880" anchor="b"/>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algn="ctr" eaLnBrk="1" hangingPunct="1">
                  <a:spcBef>
                    <a:spcPct val="0"/>
                  </a:spcBef>
                  <a:buClrTx/>
                  <a:buFontTx/>
                  <a:buNone/>
                </a:pPr>
                <a:r>
                  <a:rPr lang="en-US" altLang="en-US" sz="1400">
                    <a:solidFill>
                      <a:schemeClr val="tx2"/>
                    </a:solidFill>
                    <a:latin typeface="+mn-lt"/>
                    <a:cs typeface="Arial" panose="020B0604020202020204" pitchFamily="34" charset="0"/>
                  </a:rPr>
                  <a:t>Survival</a:t>
                </a:r>
              </a:p>
            </p:txBody>
          </p:sp>
          <p:sp>
            <p:nvSpPr>
              <p:cNvPr id="71" name="Rectangle 116">
                <a:extLst>
                  <a:ext uri="{FF2B5EF4-FFF2-40B4-BE49-F238E27FC236}">
                    <a16:creationId xmlns:a16="http://schemas.microsoft.com/office/drawing/2014/main" id="{EA583F1F-77C5-8B4E-9F2B-2A8932591C1F}"/>
                  </a:ext>
                </a:extLst>
              </p:cNvPr>
              <p:cNvSpPr>
                <a:spLocks noChangeArrowheads="1"/>
              </p:cNvSpPr>
              <p:nvPr/>
            </p:nvSpPr>
            <p:spPr bwMode="auto">
              <a:xfrm>
                <a:off x="6864777" y="1658401"/>
                <a:ext cx="368356" cy="26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spAutoFit/>
              </a:bodyPr>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algn="r" eaLnBrk="1" hangingPunct="1">
                  <a:spcBef>
                    <a:spcPct val="0"/>
                  </a:spcBef>
                  <a:buClrTx/>
                  <a:buFontTx/>
                  <a:buNone/>
                </a:pPr>
                <a:r>
                  <a:rPr lang="en-US" altLang="en-US" sz="1200">
                    <a:solidFill>
                      <a:schemeClr val="tx2"/>
                    </a:solidFill>
                    <a:latin typeface="+mn-lt"/>
                    <a:cs typeface="Arial" panose="020B0604020202020204" pitchFamily="34" charset="0"/>
                  </a:rPr>
                  <a:t>1.0</a:t>
                </a:r>
              </a:p>
            </p:txBody>
          </p:sp>
          <p:sp>
            <p:nvSpPr>
              <p:cNvPr id="72" name="Rectangle 117">
                <a:extLst>
                  <a:ext uri="{FF2B5EF4-FFF2-40B4-BE49-F238E27FC236}">
                    <a16:creationId xmlns:a16="http://schemas.microsoft.com/office/drawing/2014/main" id="{3425F05A-2111-FA47-959B-60DC6F2F8704}"/>
                  </a:ext>
                </a:extLst>
              </p:cNvPr>
              <p:cNvSpPr>
                <a:spLocks noChangeArrowheads="1"/>
              </p:cNvSpPr>
              <p:nvPr/>
            </p:nvSpPr>
            <p:spPr bwMode="auto">
              <a:xfrm>
                <a:off x="6864777" y="2702491"/>
                <a:ext cx="368356" cy="26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spAutoFit/>
              </a:bodyPr>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algn="r" eaLnBrk="1" hangingPunct="1">
                  <a:spcBef>
                    <a:spcPct val="0"/>
                  </a:spcBef>
                  <a:buClrTx/>
                  <a:buFontTx/>
                  <a:buNone/>
                </a:pPr>
                <a:r>
                  <a:rPr lang="en-US" altLang="en-US" sz="1200">
                    <a:solidFill>
                      <a:schemeClr val="tx2"/>
                    </a:solidFill>
                    <a:latin typeface="+mn-lt"/>
                    <a:cs typeface="Arial" panose="020B0604020202020204" pitchFamily="34" charset="0"/>
                  </a:rPr>
                  <a:t>0.6</a:t>
                </a:r>
              </a:p>
            </p:txBody>
          </p:sp>
          <p:sp>
            <p:nvSpPr>
              <p:cNvPr id="73" name="Rectangle 120">
                <a:extLst>
                  <a:ext uri="{FF2B5EF4-FFF2-40B4-BE49-F238E27FC236}">
                    <a16:creationId xmlns:a16="http://schemas.microsoft.com/office/drawing/2014/main" id="{0D7E3134-D4BA-B040-8665-034A01658609}"/>
                  </a:ext>
                </a:extLst>
              </p:cNvPr>
              <p:cNvSpPr>
                <a:spLocks noChangeArrowheads="1"/>
              </p:cNvSpPr>
              <p:nvPr/>
            </p:nvSpPr>
            <p:spPr bwMode="auto">
              <a:xfrm>
                <a:off x="6976683" y="3008844"/>
                <a:ext cx="256450" cy="26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spAutoFit/>
              </a:bodyPr>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algn="r" eaLnBrk="1" hangingPunct="1">
                  <a:spcBef>
                    <a:spcPct val="0"/>
                  </a:spcBef>
                  <a:buClrTx/>
                  <a:buFontTx/>
                  <a:buNone/>
                </a:pPr>
                <a:r>
                  <a:rPr lang="en-US" altLang="en-US" sz="1200">
                    <a:solidFill>
                      <a:schemeClr val="tx2"/>
                    </a:solidFill>
                    <a:latin typeface="+mn-lt"/>
                    <a:cs typeface="Arial" panose="020B0604020202020204" pitchFamily="34" charset="0"/>
                  </a:rPr>
                  <a:t>0</a:t>
                </a:r>
              </a:p>
            </p:txBody>
          </p:sp>
          <p:sp>
            <p:nvSpPr>
              <p:cNvPr id="74" name="Rectangle 117">
                <a:extLst>
                  <a:ext uri="{FF2B5EF4-FFF2-40B4-BE49-F238E27FC236}">
                    <a16:creationId xmlns:a16="http://schemas.microsoft.com/office/drawing/2014/main" id="{CD4A6DD8-CE77-5D4D-AF8F-5BCC19EC6A69}"/>
                  </a:ext>
                </a:extLst>
              </p:cNvPr>
              <p:cNvSpPr>
                <a:spLocks noChangeArrowheads="1"/>
              </p:cNvSpPr>
              <p:nvPr/>
            </p:nvSpPr>
            <p:spPr bwMode="auto">
              <a:xfrm>
                <a:off x="6864777" y="2180445"/>
                <a:ext cx="368356" cy="26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spAutoFit/>
              </a:bodyPr>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algn="r" eaLnBrk="1" hangingPunct="1">
                  <a:spcBef>
                    <a:spcPct val="0"/>
                  </a:spcBef>
                  <a:buClrTx/>
                  <a:buFontTx/>
                  <a:buNone/>
                </a:pPr>
                <a:r>
                  <a:rPr lang="en-US" altLang="en-US" sz="1200">
                    <a:solidFill>
                      <a:schemeClr val="tx2"/>
                    </a:solidFill>
                    <a:latin typeface="+mn-lt"/>
                    <a:cs typeface="Arial" panose="020B0604020202020204" pitchFamily="34" charset="0"/>
                  </a:rPr>
                  <a:t>0.8</a:t>
                </a:r>
              </a:p>
            </p:txBody>
          </p:sp>
          <p:sp>
            <p:nvSpPr>
              <p:cNvPr id="75" name="Rectangle 9">
                <a:extLst>
                  <a:ext uri="{FF2B5EF4-FFF2-40B4-BE49-F238E27FC236}">
                    <a16:creationId xmlns:a16="http://schemas.microsoft.com/office/drawing/2014/main" id="{7470F091-C9F7-074C-ACAC-2880DE83878F}"/>
                  </a:ext>
                </a:extLst>
              </p:cNvPr>
              <p:cNvSpPr>
                <a:spLocks noChangeArrowheads="1"/>
              </p:cNvSpPr>
              <p:nvPr/>
            </p:nvSpPr>
            <p:spPr bwMode="auto">
              <a:xfrm>
                <a:off x="7301989" y="3287724"/>
                <a:ext cx="2639144" cy="409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37160" rIns="0" bIns="0"/>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algn="ctr" eaLnBrk="1" hangingPunct="1">
                  <a:spcBef>
                    <a:spcPct val="0"/>
                  </a:spcBef>
                  <a:buClrTx/>
                  <a:buFontTx/>
                  <a:buNone/>
                </a:pPr>
                <a:r>
                  <a:rPr lang="en-US" altLang="en-US" sz="1400">
                    <a:solidFill>
                      <a:schemeClr val="tx2"/>
                    </a:solidFill>
                    <a:latin typeface="+mn-lt"/>
                    <a:cs typeface="Arial" panose="020B0604020202020204" pitchFamily="34" charset="0"/>
                  </a:rPr>
                  <a:t>Time after inclusion (days)</a:t>
                </a:r>
              </a:p>
            </p:txBody>
          </p:sp>
          <p:sp>
            <p:nvSpPr>
              <p:cNvPr id="76" name="Line 11">
                <a:extLst>
                  <a:ext uri="{FF2B5EF4-FFF2-40B4-BE49-F238E27FC236}">
                    <a16:creationId xmlns:a16="http://schemas.microsoft.com/office/drawing/2014/main" id="{5F1D3A3D-E3CC-9540-A4A6-01CE15B71229}"/>
                  </a:ext>
                </a:extLst>
              </p:cNvPr>
              <p:cNvSpPr>
                <a:spLocks noChangeShapeType="1"/>
              </p:cNvSpPr>
              <p:nvPr/>
            </p:nvSpPr>
            <p:spPr bwMode="auto">
              <a:xfrm flipV="1">
                <a:off x="7299080" y="3131530"/>
                <a:ext cx="0" cy="84428"/>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sz="1200">
                  <a:solidFill>
                    <a:schemeClr val="tx2"/>
                  </a:solidFill>
                </a:endParaRPr>
              </a:p>
            </p:txBody>
          </p:sp>
          <p:sp>
            <p:nvSpPr>
              <p:cNvPr id="77" name="Line 16">
                <a:extLst>
                  <a:ext uri="{FF2B5EF4-FFF2-40B4-BE49-F238E27FC236}">
                    <a16:creationId xmlns:a16="http://schemas.microsoft.com/office/drawing/2014/main" id="{366E448C-5355-8043-BDEB-6FDEF7F605B4}"/>
                  </a:ext>
                </a:extLst>
              </p:cNvPr>
              <p:cNvSpPr>
                <a:spLocks noChangeShapeType="1"/>
              </p:cNvSpPr>
              <p:nvPr/>
            </p:nvSpPr>
            <p:spPr bwMode="auto">
              <a:xfrm flipV="1">
                <a:off x="9938383" y="3129286"/>
                <a:ext cx="0" cy="84428"/>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sz="1200">
                  <a:solidFill>
                    <a:schemeClr val="tx2"/>
                  </a:solidFill>
                </a:endParaRPr>
              </a:p>
            </p:txBody>
          </p:sp>
          <p:sp>
            <p:nvSpPr>
              <p:cNvPr id="78" name="Line 21">
                <a:extLst>
                  <a:ext uri="{FF2B5EF4-FFF2-40B4-BE49-F238E27FC236}">
                    <a16:creationId xmlns:a16="http://schemas.microsoft.com/office/drawing/2014/main" id="{08B4A43C-8C36-B04F-BB9E-6F657F7498FC}"/>
                  </a:ext>
                </a:extLst>
              </p:cNvPr>
              <p:cNvSpPr>
                <a:spLocks noChangeShapeType="1"/>
              </p:cNvSpPr>
              <p:nvPr/>
            </p:nvSpPr>
            <p:spPr bwMode="auto">
              <a:xfrm>
                <a:off x="7296654" y="3134345"/>
                <a:ext cx="2647549" cy="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sz="1200">
                  <a:solidFill>
                    <a:schemeClr val="tx2"/>
                  </a:solidFill>
                </a:endParaRPr>
              </a:p>
            </p:txBody>
          </p:sp>
          <p:sp>
            <p:nvSpPr>
              <p:cNvPr id="79" name="Line 24">
                <a:extLst>
                  <a:ext uri="{FF2B5EF4-FFF2-40B4-BE49-F238E27FC236}">
                    <a16:creationId xmlns:a16="http://schemas.microsoft.com/office/drawing/2014/main" id="{EE63B05C-9CC6-7D40-979A-2AA5A150104B}"/>
                  </a:ext>
                </a:extLst>
              </p:cNvPr>
              <p:cNvSpPr>
                <a:spLocks noChangeShapeType="1"/>
              </p:cNvSpPr>
              <p:nvPr/>
            </p:nvSpPr>
            <p:spPr bwMode="auto">
              <a:xfrm>
                <a:off x="7298353" y="1785307"/>
                <a:ext cx="0" cy="1165909"/>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sz="1200">
                  <a:solidFill>
                    <a:schemeClr val="tx2"/>
                  </a:solidFill>
                </a:endParaRPr>
              </a:p>
            </p:txBody>
          </p:sp>
          <p:sp>
            <p:nvSpPr>
              <p:cNvPr id="80" name="Line 67">
                <a:extLst>
                  <a:ext uri="{FF2B5EF4-FFF2-40B4-BE49-F238E27FC236}">
                    <a16:creationId xmlns:a16="http://schemas.microsoft.com/office/drawing/2014/main" id="{234FFA10-82DF-9848-ACB5-EE34FBE8CD89}"/>
                  </a:ext>
                </a:extLst>
              </p:cNvPr>
              <p:cNvSpPr>
                <a:spLocks noChangeShapeType="1"/>
              </p:cNvSpPr>
              <p:nvPr/>
            </p:nvSpPr>
            <p:spPr bwMode="auto">
              <a:xfrm>
                <a:off x="7215653" y="1795157"/>
                <a:ext cx="83816" cy="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sz="1200">
                  <a:solidFill>
                    <a:schemeClr val="tx2"/>
                  </a:solidFill>
                </a:endParaRPr>
              </a:p>
            </p:txBody>
          </p:sp>
          <p:sp>
            <p:nvSpPr>
              <p:cNvPr id="81" name="Line 68">
                <a:extLst>
                  <a:ext uri="{FF2B5EF4-FFF2-40B4-BE49-F238E27FC236}">
                    <a16:creationId xmlns:a16="http://schemas.microsoft.com/office/drawing/2014/main" id="{19E7FB06-BAAE-9042-B6B7-7A15F72C84C3}"/>
                  </a:ext>
                </a:extLst>
              </p:cNvPr>
              <p:cNvSpPr>
                <a:spLocks noChangeShapeType="1"/>
              </p:cNvSpPr>
              <p:nvPr/>
            </p:nvSpPr>
            <p:spPr bwMode="auto">
              <a:xfrm>
                <a:off x="7215653" y="2839249"/>
                <a:ext cx="83816" cy="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sz="1200">
                  <a:solidFill>
                    <a:schemeClr val="tx2"/>
                  </a:solidFill>
                </a:endParaRPr>
              </a:p>
            </p:txBody>
          </p:sp>
          <p:sp>
            <p:nvSpPr>
              <p:cNvPr id="82" name="Rectangle 70">
                <a:extLst>
                  <a:ext uri="{FF2B5EF4-FFF2-40B4-BE49-F238E27FC236}">
                    <a16:creationId xmlns:a16="http://schemas.microsoft.com/office/drawing/2014/main" id="{E6046447-6586-4948-AC7D-D553E86DA715}"/>
                  </a:ext>
                </a:extLst>
              </p:cNvPr>
              <p:cNvSpPr>
                <a:spLocks noChangeArrowheads="1"/>
              </p:cNvSpPr>
              <p:nvPr/>
            </p:nvSpPr>
            <p:spPr bwMode="auto">
              <a:xfrm>
                <a:off x="7301989" y="1487261"/>
                <a:ext cx="2644963" cy="406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182880" anchor="b"/>
              <a:lstStyle>
                <a:lvl1pPr marL="342900" indent="-342900" defTabSz="777875">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defTabSz="777875">
                  <a:buFont typeface="Arial" panose="020B0604020202020204" pitchFamily="34" charset="0"/>
                  <a:buChar char="–"/>
                  <a:defRPr sz="2000">
                    <a:solidFill>
                      <a:schemeClr val="tx1"/>
                    </a:solidFill>
                    <a:latin typeface="Arial" panose="020B0604020202020204" pitchFamily="34" charset="0"/>
                  </a:defRPr>
                </a:lvl2pPr>
                <a:lvl3pPr marL="1143000" indent="-228600" defTabSz="777875">
                  <a:buFont typeface="Arial" panose="020B0604020202020204" pitchFamily="34" charset="0"/>
                  <a:buChar char="•"/>
                  <a:defRPr>
                    <a:solidFill>
                      <a:schemeClr val="tx1"/>
                    </a:solidFill>
                    <a:latin typeface="Arial" panose="020B0604020202020204" pitchFamily="34" charset="0"/>
                  </a:defRPr>
                </a:lvl3pPr>
                <a:lvl4pPr marL="1600200" indent="-228600" defTabSz="777875">
                  <a:buFont typeface="Arial" panose="020B0604020202020204" pitchFamily="34" charset="0"/>
                  <a:buChar char="•"/>
                  <a:defRPr sz="1600">
                    <a:solidFill>
                      <a:schemeClr val="tx1"/>
                    </a:solidFill>
                    <a:latin typeface="Arial" panose="020B0604020202020204" pitchFamily="34" charset="0"/>
                  </a:defRPr>
                </a:lvl4pPr>
                <a:lvl5pPr marL="2057400" indent="-228600" defTabSz="777875">
                  <a:buFont typeface="Arial" panose="020B0604020202020204" pitchFamily="34" charset="0"/>
                  <a:buChar char="•"/>
                  <a:defRPr sz="1600">
                    <a:solidFill>
                      <a:schemeClr val="tx1"/>
                    </a:solidFill>
                    <a:latin typeface="Arial" panose="020B0604020202020204" pitchFamily="34" charset="0"/>
                  </a:defRPr>
                </a:lvl5pPr>
                <a:lvl6pPr marL="2514600" indent="-228600" defTabSz="777875"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defTabSz="777875"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defTabSz="777875"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defTabSz="777875"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marL="0" lvl="1" algn="ctr" eaLnBrk="1" hangingPunct="1">
                  <a:buFontTx/>
                  <a:buNone/>
                </a:pPr>
                <a:r>
                  <a:rPr lang="en-US" altLang="en-US" sz="1600" b="1">
                    <a:solidFill>
                      <a:schemeClr val="accent4"/>
                    </a:solidFill>
                    <a:latin typeface="+mn-lt"/>
                    <a:cs typeface="Arial" panose="020B0604020202020204" pitchFamily="34" charset="0"/>
                  </a:rPr>
                  <a:t>CIBIS II</a:t>
                </a:r>
                <a:r>
                  <a:rPr lang="en-US" altLang="en-US" sz="1600" b="1" baseline="30000">
                    <a:solidFill>
                      <a:schemeClr val="accent4"/>
                    </a:solidFill>
                    <a:latin typeface="+mn-lt"/>
                    <a:cs typeface="Arial" panose="020B0604020202020204" pitchFamily="34" charset="0"/>
                  </a:rPr>
                  <a:t>2</a:t>
                </a:r>
              </a:p>
            </p:txBody>
          </p:sp>
          <p:sp>
            <p:nvSpPr>
              <p:cNvPr id="83" name="Line 69">
                <a:extLst>
                  <a:ext uri="{FF2B5EF4-FFF2-40B4-BE49-F238E27FC236}">
                    <a16:creationId xmlns:a16="http://schemas.microsoft.com/office/drawing/2014/main" id="{672E4D67-126E-184D-B602-85562BDE0576}"/>
                  </a:ext>
                </a:extLst>
              </p:cNvPr>
              <p:cNvSpPr>
                <a:spLocks noChangeShapeType="1"/>
              </p:cNvSpPr>
              <p:nvPr/>
            </p:nvSpPr>
            <p:spPr bwMode="auto">
              <a:xfrm>
                <a:off x="7215653" y="3134345"/>
                <a:ext cx="83816" cy="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sz="1200">
                  <a:solidFill>
                    <a:schemeClr val="tx2"/>
                  </a:solidFill>
                </a:endParaRPr>
              </a:p>
            </p:txBody>
          </p:sp>
          <p:sp>
            <p:nvSpPr>
              <p:cNvPr id="84" name="Rectangle 120">
                <a:extLst>
                  <a:ext uri="{FF2B5EF4-FFF2-40B4-BE49-F238E27FC236}">
                    <a16:creationId xmlns:a16="http://schemas.microsoft.com/office/drawing/2014/main" id="{BBED2ADC-AEC5-2545-B213-1307FB2D86BF}"/>
                  </a:ext>
                </a:extLst>
              </p:cNvPr>
              <p:cNvSpPr>
                <a:spLocks noChangeArrowheads="1"/>
              </p:cNvSpPr>
              <p:nvPr/>
            </p:nvSpPr>
            <p:spPr bwMode="auto">
              <a:xfrm>
                <a:off x="9792824" y="3192508"/>
                <a:ext cx="293357" cy="273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46038" rIns="0" bIns="46038"/>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algn="ctr" eaLnBrk="1" hangingPunct="1">
                  <a:spcBef>
                    <a:spcPct val="0"/>
                  </a:spcBef>
                  <a:buClrTx/>
                  <a:buFontTx/>
                  <a:buNone/>
                </a:pPr>
                <a:r>
                  <a:rPr lang="en-US" altLang="en-US" sz="1200">
                    <a:solidFill>
                      <a:schemeClr val="tx2"/>
                    </a:solidFill>
                    <a:latin typeface="+mn-lt"/>
                    <a:cs typeface="Arial" panose="020B0604020202020204" pitchFamily="34" charset="0"/>
                  </a:rPr>
                  <a:t>800</a:t>
                </a:r>
              </a:p>
            </p:txBody>
          </p:sp>
          <p:sp>
            <p:nvSpPr>
              <p:cNvPr id="85" name="Line 68">
                <a:extLst>
                  <a:ext uri="{FF2B5EF4-FFF2-40B4-BE49-F238E27FC236}">
                    <a16:creationId xmlns:a16="http://schemas.microsoft.com/office/drawing/2014/main" id="{6DF60841-FEC5-1340-B885-78164547EA3C}"/>
                  </a:ext>
                </a:extLst>
              </p:cNvPr>
              <p:cNvSpPr>
                <a:spLocks noChangeShapeType="1"/>
              </p:cNvSpPr>
              <p:nvPr/>
            </p:nvSpPr>
            <p:spPr bwMode="auto">
              <a:xfrm>
                <a:off x="7215653" y="2317203"/>
                <a:ext cx="83816" cy="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sz="1200">
                  <a:solidFill>
                    <a:schemeClr val="tx2"/>
                  </a:solidFill>
                </a:endParaRPr>
              </a:p>
            </p:txBody>
          </p:sp>
          <p:sp>
            <p:nvSpPr>
              <p:cNvPr id="86" name="Rectangle 120">
                <a:extLst>
                  <a:ext uri="{FF2B5EF4-FFF2-40B4-BE49-F238E27FC236}">
                    <a16:creationId xmlns:a16="http://schemas.microsoft.com/office/drawing/2014/main" id="{C1ADE03F-B014-2146-8D64-2DBAFD92E37A}"/>
                  </a:ext>
                </a:extLst>
              </p:cNvPr>
              <p:cNvSpPr>
                <a:spLocks noChangeArrowheads="1"/>
              </p:cNvSpPr>
              <p:nvPr/>
            </p:nvSpPr>
            <p:spPr bwMode="auto">
              <a:xfrm>
                <a:off x="7154752" y="3192508"/>
                <a:ext cx="293357" cy="273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46038" rIns="0" bIns="46038"/>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algn="ctr" eaLnBrk="1" hangingPunct="1">
                  <a:spcBef>
                    <a:spcPct val="0"/>
                  </a:spcBef>
                  <a:buClrTx/>
                  <a:buFontTx/>
                  <a:buNone/>
                </a:pPr>
                <a:r>
                  <a:rPr lang="en-US" altLang="en-US" sz="1200">
                    <a:solidFill>
                      <a:schemeClr val="tx2"/>
                    </a:solidFill>
                    <a:latin typeface="+mn-lt"/>
                    <a:cs typeface="Arial" panose="020B0604020202020204" pitchFamily="34" charset="0"/>
                  </a:rPr>
                  <a:t>0</a:t>
                </a:r>
              </a:p>
            </p:txBody>
          </p:sp>
          <p:sp>
            <p:nvSpPr>
              <p:cNvPr id="87" name="Text Box 40">
                <a:extLst>
                  <a:ext uri="{FF2B5EF4-FFF2-40B4-BE49-F238E27FC236}">
                    <a16:creationId xmlns:a16="http://schemas.microsoft.com/office/drawing/2014/main" id="{9E3B1424-B0BE-EC48-984F-724D2C30F371}"/>
                  </a:ext>
                </a:extLst>
              </p:cNvPr>
              <p:cNvSpPr txBox="1">
                <a:spLocks noChangeArrowheads="1"/>
              </p:cNvSpPr>
              <p:nvPr/>
            </p:nvSpPr>
            <p:spPr bwMode="auto">
              <a:xfrm>
                <a:off x="7312878" y="2605501"/>
                <a:ext cx="2063132" cy="58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bIns="137160" anchor="b">
                <a:spAutoFit/>
              </a:bodyPr>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eaLnBrk="1" hangingPunct="1">
                  <a:spcBef>
                    <a:spcPct val="0"/>
                  </a:spcBef>
                  <a:buClrTx/>
                  <a:buFontTx/>
                  <a:buNone/>
                </a:pPr>
                <a:r>
                  <a:rPr lang="sv-SE" altLang="en-US" sz="1400">
                    <a:solidFill>
                      <a:schemeClr val="tx2"/>
                    </a:solidFill>
                    <a:latin typeface="+mn-lt"/>
                    <a:cs typeface="Arial" panose="020B0604020202020204" pitchFamily="34" charset="0"/>
                  </a:rPr>
                  <a:t>Risk reduction=34%</a:t>
                </a:r>
                <a:br>
                  <a:rPr lang="sv-SE" altLang="en-US" sz="1400">
                    <a:solidFill>
                      <a:schemeClr val="tx2"/>
                    </a:solidFill>
                    <a:latin typeface="+mn-lt"/>
                    <a:cs typeface="Arial" panose="020B0604020202020204" pitchFamily="34" charset="0"/>
                  </a:rPr>
                </a:br>
                <a:r>
                  <a:rPr lang="sv-SE" altLang="en-US" sz="1400" i="1">
                    <a:solidFill>
                      <a:schemeClr val="tx2"/>
                    </a:solidFill>
                    <a:latin typeface="+mn-lt"/>
                    <a:cs typeface="Arial" panose="020B0604020202020204" pitchFamily="34" charset="0"/>
                  </a:rPr>
                  <a:t>P</a:t>
                </a:r>
                <a:r>
                  <a:rPr lang="sv-SE" altLang="en-US" sz="1400">
                    <a:solidFill>
                      <a:schemeClr val="tx2"/>
                    </a:solidFill>
                    <a:latin typeface="+mn-lt"/>
                    <a:cs typeface="Arial" panose="020B0604020202020204" pitchFamily="34" charset="0"/>
                  </a:rPr>
                  <a:t>&lt;0.0001</a:t>
                </a:r>
              </a:p>
            </p:txBody>
          </p:sp>
          <p:sp>
            <p:nvSpPr>
              <p:cNvPr id="88" name="Line 11">
                <a:extLst>
                  <a:ext uri="{FF2B5EF4-FFF2-40B4-BE49-F238E27FC236}">
                    <a16:creationId xmlns:a16="http://schemas.microsoft.com/office/drawing/2014/main" id="{8A9B1C5D-55C5-E841-80B4-CF3CF4E3B931}"/>
                  </a:ext>
                </a:extLst>
              </p:cNvPr>
              <p:cNvSpPr>
                <a:spLocks noChangeShapeType="1"/>
              </p:cNvSpPr>
              <p:nvPr/>
            </p:nvSpPr>
            <p:spPr bwMode="auto">
              <a:xfrm flipV="1">
                <a:off x="7229232" y="2924949"/>
                <a:ext cx="133387" cy="62116"/>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sz="1200">
                  <a:solidFill>
                    <a:schemeClr val="tx2"/>
                  </a:solidFill>
                </a:endParaRPr>
              </a:p>
            </p:txBody>
          </p:sp>
          <p:sp>
            <p:nvSpPr>
              <p:cNvPr id="89" name="Line 11">
                <a:extLst>
                  <a:ext uri="{FF2B5EF4-FFF2-40B4-BE49-F238E27FC236}">
                    <a16:creationId xmlns:a16="http://schemas.microsoft.com/office/drawing/2014/main" id="{AFA80BD8-BF83-DC46-92B3-3AEF6880F88F}"/>
                  </a:ext>
                </a:extLst>
              </p:cNvPr>
              <p:cNvSpPr>
                <a:spLocks noChangeShapeType="1"/>
              </p:cNvSpPr>
              <p:nvPr/>
            </p:nvSpPr>
            <p:spPr bwMode="auto">
              <a:xfrm flipV="1">
                <a:off x="7229232" y="2966225"/>
                <a:ext cx="133387" cy="62116"/>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sz="1200">
                  <a:solidFill>
                    <a:schemeClr val="tx2"/>
                  </a:solidFill>
                </a:endParaRPr>
              </a:p>
            </p:txBody>
          </p:sp>
          <p:sp>
            <p:nvSpPr>
              <p:cNvPr id="132" name="Line 24">
                <a:extLst>
                  <a:ext uri="{FF2B5EF4-FFF2-40B4-BE49-F238E27FC236}">
                    <a16:creationId xmlns:a16="http://schemas.microsoft.com/office/drawing/2014/main" id="{AFC70EF5-8F16-D54F-B956-0F541AA8F103}"/>
                  </a:ext>
                </a:extLst>
              </p:cNvPr>
              <p:cNvSpPr>
                <a:spLocks noChangeShapeType="1"/>
              </p:cNvSpPr>
              <p:nvPr/>
            </p:nvSpPr>
            <p:spPr bwMode="auto">
              <a:xfrm>
                <a:off x="7298353" y="2996244"/>
                <a:ext cx="0" cy="138838"/>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sz="1200">
                  <a:solidFill>
                    <a:schemeClr val="tx2"/>
                  </a:solidFill>
                </a:endParaRPr>
              </a:p>
            </p:txBody>
          </p:sp>
          <p:sp>
            <p:nvSpPr>
              <p:cNvPr id="146" name="Line 16">
                <a:extLst>
                  <a:ext uri="{FF2B5EF4-FFF2-40B4-BE49-F238E27FC236}">
                    <a16:creationId xmlns:a16="http://schemas.microsoft.com/office/drawing/2014/main" id="{BE498470-AA18-7A4C-8896-5E5DFC9D460D}"/>
                  </a:ext>
                </a:extLst>
              </p:cNvPr>
              <p:cNvSpPr>
                <a:spLocks noChangeShapeType="1"/>
              </p:cNvSpPr>
              <p:nvPr/>
            </p:nvSpPr>
            <p:spPr bwMode="auto">
              <a:xfrm flipV="1">
                <a:off x="8618731" y="3131530"/>
                <a:ext cx="0" cy="84428"/>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sz="1200">
                  <a:solidFill>
                    <a:schemeClr val="tx2"/>
                  </a:solidFill>
                </a:endParaRPr>
              </a:p>
            </p:txBody>
          </p:sp>
          <p:sp>
            <p:nvSpPr>
              <p:cNvPr id="147" name="Rectangle 120">
                <a:extLst>
                  <a:ext uri="{FF2B5EF4-FFF2-40B4-BE49-F238E27FC236}">
                    <a16:creationId xmlns:a16="http://schemas.microsoft.com/office/drawing/2014/main" id="{9E2B54BD-A143-9747-BF86-E645C6CE9056}"/>
                  </a:ext>
                </a:extLst>
              </p:cNvPr>
              <p:cNvSpPr>
                <a:spLocks noChangeArrowheads="1"/>
              </p:cNvSpPr>
              <p:nvPr/>
            </p:nvSpPr>
            <p:spPr bwMode="auto">
              <a:xfrm>
                <a:off x="8473789" y="3192508"/>
                <a:ext cx="293357" cy="273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46038" rIns="0" bIns="46038"/>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algn="ctr" eaLnBrk="1" hangingPunct="1">
                  <a:spcBef>
                    <a:spcPct val="0"/>
                  </a:spcBef>
                  <a:buClrTx/>
                  <a:buFontTx/>
                  <a:buNone/>
                </a:pPr>
                <a:r>
                  <a:rPr lang="en-US" altLang="en-US" sz="1200">
                    <a:solidFill>
                      <a:schemeClr val="tx2"/>
                    </a:solidFill>
                    <a:latin typeface="+mn-lt"/>
                    <a:cs typeface="Arial" panose="020B0604020202020204" pitchFamily="34" charset="0"/>
                  </a:rPr>
                  <a:t>400</a:t>
                </a:r>
              </a:p>
            </p:txBody>
          </p:sp>
          <p:sp>
            <p:nvSpPr>
              <p:cNvPr id="148" name="Line 16">
                <a:extLst>
                  <a:ext uri="{FF2B5EF4-FFF2-40B4-BE49-F238E27FC236}">
                    <a16:creationId xmlns:a16="http://schemas.microsoft.com/office/drawing/2014/main" id="{444B96A9-B0B8-A44A-9DF4-8483BB3C88B3}"/>
                  </a:ext>
                </a:extLst>
              </p:cNvPr>
              <p:cNvSpPr>
                <a:spLocks noChangeShapeType="1"/>
              </p:cNvSpPr>
              <p:nvPr/>
            </p:nvSpPr>
            <p:spPr bwMode="auto">
              <a:xfrm flipV="1">
                <a:off x="9278556" y="3131530"/>
                <a:ext cx="0" cy="84428"/>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sz="1200">
                  <a:solidFill>
                    <a:schemeClr val="tx2"/>
                  </a:solidFill>
                </a:endParaRPr>
              </a:p>
            </p:txBody>
          </p:sp>
          <p:sp>
            <p:nvSpPr>
              <p:cNvPr id="149" name="Rectangle 120">
                <a:extLst>
                  <a:ext uri="{FF2B5EF4-FFF2-40B4-BE49-F238E27FC236}">
                    <a16:creationId xmlns:a16="http://schemas.microsoft.com/office/drawing/2014/main" id="{757B27C1-96FE-FD42-BA8A-5B6D795B9C41}"/>
                  </a:ext>
                </a:extLst>
              </p:cNvPr>
              <p:cNvSpPr>
                <a:spLocks noChangeArrowheads="1"/>
              </p:cNvSpPr>
              <p:nvPr/>
            </p:nvSpPr>
            <p:spPr bwMode="auto">
              <a:xfrm>
                <a:off x="9133307" y="3192508"/>
                <a:ext cx="293357" cy="273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46038" rIns="0" bIns="46038"/>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algn="ctr" eaLnBrk="1" hangingPunct="1">
                  <a:spcBef>
                    <a:spcPct val="0"/>
                  </a:spcBef>
                  <a:buClrTx/>
                  <a:buFontTx/>
                  <a:buNone/>
                </a:pPr>
                <a:r>
                  <a:rPr lang="en-US" altLang="en-US" sz="1200">
                    <a:solidFill>
                      <a:schemeClr val="tx2"/>
                    </a:solidFill>
                    <a:latin typeface="+mn-lt"/>
                    <a:cs typeface="Arial" panose="020B0604020202020204" pitchFamily="34" charset="0"/>
                  </a:rPr>
                  <a:t>600</a:t>
                </a:r>
              </a:p>
            </p:txBody>
          </p:sp>
          <p:sp>
            <p:nvSpPr>
              <p:cNvPr id="150" name="Line 16">
                <a:extLst>
                  <a:ext uri="{FF2B5EF4-FFF2-40B4-BE49-F238E27FC236}">
                    <a16:creationId xmlns:a16="http://schemas.microsoft.com/office/drawing/2014/main" id="{CE2B8489-2C11-0B4D-8F84-FD754F70172F}"/>
                  </a:ext>
                </a:extLst>
              </p:cNvPr>
              <p:cNvSpPr>
                <a:spLocks noChangeShapeType="1"/>
              </p:cNvSpPr>
              <p:nvPr/>
            </p:nvSpPr>
            <p:spPr bwMode="auto">
              <a:xfrm flipV="1">
                <a:off x="7958906" y="3131530"/>
                <a:ext cx="0" cy="84428"/>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sz="1200">
                  <a:solidFill>
                    <a:schemeClr val="tx2"/>
                  </a:solidFill>
                </a:endParaRPr>
              </a:p>
            </p:txBody>
          </p:sp>
          <p:sp>
            <p:nvSpPr>
              <p:cNvPr id="151" name="Rectangle 120">
                <a:extLst>
                  <a:ext uri="{FF2B5EF4-FFF2-40B4-BE49-F238E27FC236}">
                    <a16:creationId xmlns:a16="http://schemas.microsoft.com/office/drawing/2014/main" id="{44793047-4B42-8146-8B6B-D5EC0561B0DE}"/>
                  </a:ext>
                </a:extLst>
              </p:cNvPr>
              <p:cNvSpPr>
                <a:spLocks noChangeArrowheads="1"/>
              </p:cNvSpPr>
              <p:nvPr/>
            </p:nvSpPr>
            <p:spPr bwMode="auto">
              <a:xfrm>
                <a:off x="7814270" y="3192508"/>
                <a:ext cx="293357" cy="273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46038" rIns="0" bIns="46038"/>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algn="ctr" eaLnBrk="1" hangingPunct="1">
                  <a:spcBef>
                    <a:spcPct val="0"/>
                  </a:spcBef>
                  <a:buClrTx/>
                  <a:buFontTx/>
                  <a:buNone/>
                </a:pPr>
                <a:r>
                  <a:rPr lang="en-US" altLang="en-US" sz="1200">
                    <a:solidFill>
                      <a:schemeClr val="tx2"/>
                    </a:solidFill>
                    <a:latin typeface="+mn-lt"/>
                    <a:cs typeface="Arial" panose="020B0604020202020204" pitchFamily="34" charset="0"/>
                  </a:rPr>
                  <a:t>200</a:t>
                </a:r>
              </a:p>
            </p:txBody>
          </p:sp>
          <p:sp>
            <p:nvSpPr>
              <p:cNvPr id="152" name="Rectangle 28">
                <a:extLst>
                  <a:ext uri="{FF2B5EF4-FFF2-40B4-BE49-F238E27FC236}">
                    <a16:creationId xmlns:a16="http://schemas.microsoft.com/office/drawing/2014/main" id="{09EC0A27-E70B-CF45-A6DC-0D3C7B65C59A}"/>
                  </a:ext>
                </a:extLst>
              </p:cNvPr>
              <p:cNvSpPr>
                <a:spLocks noChangeArrowheads="1"/>
              </p:cNvSpPr>
              <p:nvPr/>
            </p:nvSpPr>
            <p:spPr bwMode="auto">
              <a:xfrm rot="-5400000">
                <a:off x="6132187" y="4593269"/>
                <a:ext cx="1345218" cy="423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182880" anchor="b"/>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algn="ctr" eaLnBrk="1" hangingPunct="1">
                  <a:spcBef>
                    <a:spcPct val="0"/>
                  </a:spcBef>
                  <a:buClrTx/>
                  <a:buFontTx/>
                  <a:buNone/>
                </a:pPr>
                <a:r>
                  <a:rPr lang="en-US" altLang="en-US" sz="1400">
                    <a:solidFill>
                      <a:schemeClr val="tx2"/>
                    </a:solidFill>
                    <a:latin typeface="+mn-lt"/>
                    <a:cs typeface="Arial" panose="020B0604020202020204" pitchFamily="34" charset="0"/>
                  </a:rPr>
                  <a:t>Survival</a:t>
                </a:r>
              </a:p>
            </p:txBody>
          </p:sp>
          <p:sp>
            <p:nvSpPr>
              <p:cNvPr id="153" name="Rectangle 116">
                <a:extLst>
                  <a:ext uri="{FF2B5EF4-FFF2-40B4-BE49-F238E27FC236}">
                    <a16:creationId xmlns:a16="http://schemas.microsoft.com/office/drawing/2014/main" id="{226833E4-0BB2-274D-95D5-42C209BB739B}"/>
                  </a:ext>
                </a:extLst>
              </p:cNvPr>
              <p:cNvSpPr>
                <a:spLocks noChangeArrowheads="1"/>
              </p:cNvSpPr>
              <p:nvPr/>
            </p:nvSpPr>
            <p:spPr bwMode="auto">
              <a:xfrm>
                <a:off x="6864777" y="3998910"/>
                <a:ext cx="368356" cy="26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spAutoFit/>
              </a:bodyPr>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algn="r" eaLnBrk="1" hangingPunct="1">
                  <a:spcBef>
                    <a:spcPct val="0"/>
                  </a:spcBef>
                  <a:buClrTx/>
                  <a:buFontTx/>
                  <a:buNone/>
                </a:pPr>
                <a:r>
                  <a:rPr lang="en-US" altLang="en-US" sz="1200">
                    <a:solidFill>
                      <a:schemeClr val="tx2"/>
                    </a:solidFill>
                    <a:latin typeface="+mn-lt"/>
                    <a:cs typeface="Arial" panose="020B0604020202020204" pitchFamily="34" charset="0"/>
                  </a:rPr>
                  <a:t>1.0</a:t>
                </a:r>
              </a:p>
            </p:txBody>
          </p:sp>
          <p:sp>
            <p:nvSpPr>
              <p:cNvPr id="154" name="Rectangle 117">
                <a:extLst>
                  <a:ext uri="{FF2B5EF4-FFF2-40B4-BE49-F238E27FC236}">
                    <a16:creationId xmlns:a16="http://schemas.microsoft.com/office/drawing/2014/main" id="{7C82817D-DBD7-874A-8ADD-08B80A08EB51}"/>
                  </a:ext>
                </a:extLst>
              </p:cNvPr>
              <p:cNvSpPr>
                <a:spLocks noChangeArrowheads="1"/>
              </p:cNvSpPr>
              <p:nvPr/>
            </p:nvSpPr>
            <p:spPr bwMode="auto">
              <a:xfrm>
                <a:off x="6864777" y="5043000"/>
                <a:ext cx="368356" cy="26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spAutoFit/>
              </a:bodyPr>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algn="r" eaLnBrk="1" hangingPunct="1">
                  <a:spcBef>
                    <a:spcPct val="0"/>
                  </a:spcBef>
                  <a:buClrTx/>
                  <a:buFontTx/>
                  <a:buNone/>
                </a:pPr>
                <a:r>
                  <a:rPr lang="en-US" altLang="en-US" sz="1200">
                    <a:solidFill>
                      <a:schemeClr val="tx2"/>
                    </a:solidFill>
                    <a:latin typeface="+mn-lt"/>
                    <a:cs typeface="Arial" panose="020B0604020202020204" pitchFamily="34" charset="0"/>
                  </a:rPr>
                  <a:t>0.6</a:t>
                </a:r>
              </a:p>
            </p:txBody>
          </p:sp>
          <p:sp>
            <p:nvSpPr>
              <p:cNvPr id="155" name="Rectangle 120">
                <a:extLst>
                  <a:ext uri="{FF2B5EF4-FFF2-40B4-BE49-F238E27FC236}">
                    <a16:creationId xmlns:a16="http://schemas.microsoft.com/office/drawing/2014/main" id="{A7EC2C8F-9B03-EF4A-8235-292320BEE66E}"/>
                  </a:ext>
                </a:extLst>
              </p:cNvPr>
              <p:cNvSpPr>
                <a:spLocks noChangeArrowheads="1"/>
              </p:cNvSpPr>
              <p:nvPr/>
            </p:nvSpPr>
            <p:spPr bwMode="auto">
              <a:xfrm>
                <a:off x="6976683" y="5349354"/>
                <a:ext cx="256450" cy="26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spAutoFit/>
              </a:bodyPr>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algn="r" eaLnBrk="1" hangingPunct="1">
                  <a:spcBef>
                    <a:spcPct val="0"/>
                  </a:spcBef>
                  <a:buClrTx/>
                  <a:buFontTx/>
                  <a:buNone/>
                </a:pPr>
                <a:r>
                  <a:rPr lang="en-US" altLang="en-US" sz="1200">
                    <a:solidFill>
                      <a:schemeClr val="tx2"/>
                    </a:solidFill>
                    <a:latin typeface="+mn-lt"/>
                    <a:cs typeface="Arial" panose="020B0604020202020204" pitchFamily="34" charset="0"/>
                  </a:rPr>
                  <a:t>0</a:t>
                </a:r>
              </a:p>
            </p:txBody>
          </p:sp>
          <p:sp>
            <p:nvSpPr>
              <p:cNvPr id="156" name="Rectangle 117">
                <a:extLst>
                  <a:ext uri="{FF2B5EF4-FFF2-40B4-BE49-F238E27FC236}">
                    <a16:creationId xmlns:a16="http://schemas.microsoft.com/office/drawing/2014/main" id="{F9FC68C6-38F3-0040-8D0A-64D4191EA9A3}"/>
                  </a:ext>
                </a:extLst>
              </p:cNvPr>
              <p:cNvSpPr>
                <a:spLocks noChangeArrowheads="1"/>
              </p:cNvSpPr>
              <p:nvPr/>
            </p:nvSpPr>
            <p:spPr bwMode="auto">
              <a:xfrm>
                <a:off x="6864777" y="4520955"/>
                <a:ext cx="368356" cy="26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spAutoFit/>
              </a:bodyPr>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algn="r" eaLnBrk="1" hangingPunct="1">
                  <a:spcBef>
                    <a:spcPct val="0"/>
                  </a:spcBef>
                  <a:buClrTx/>
                  <a:buFontTx/>
                  <a:buNone/>
                </a:pPr>
                <a:r>
                  <a:rPr lang="en-US" altLang="en-US" sz="1200">
                    <a:solidFill>
                      <a:schemeClr val="tx2"/>
                    </a:solidFill>
                    <a:latin typeface="+mn-lt"/>
                    <a:cs typeface="Arial" panose="020B0604020202020204" pitchFamily="34" charset="0"/>
                  </a:rPr>
                  <a:t>0.8</a:t>
                </a:r>
              </a:p>
            </p:txBody>
          </p:sp>
          <p:sp>
            <p:nvSpPr>
              <p:cNvPr id="157" name="Rectangle 9">
                <a:extLst>
                  <a:ext uri="{FF2B5EF4-FFF2-40B4-BE49-F238E27FC236}">
                    <a16:creationId xmlns:a16="http://schemas.microsoft.com/office/drawing/2014/main" id="{0C23E6F3-AD19-B244-A42F-2C407895F7BD}"/>
                  </a:ext>
                </a:extLst>
              </p:cNvPr>
              <p:cNvSpPr>
                <a:spLocks noChangeArrowheads="1"/>
              </p:cNvSpPr>
              <p:nvPr/>
            </p:nvSpPr>
            <p:spPr bwMode="auto">
              <a:xfrm>
                <a:off x="7301989" y="5628234"/>
                <a:ext cx="2639144" cy="409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37160" rIns="0" bIns="0"/>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algn="ctr" eaLnBrk="1" hangingPunct="1">
                  <a:spcBef>
                    <a:spcPct val="0"/>
                  </a:spcBef>
                  <a:buClrTx/>
                  <a:buFontTx/>
                  <a:buNone/>
                </a:pPr>
                <a:r>
                  <a:rPr lang="en-US" altLang="en-US" sz="1400">
                    <a:solidFill>
                      <a:schemeClr val="tx2"/>
                    </a:solidFill>
                    <a:latin typeface="+mn-lt"/>
                    <a:cs typeface="Arial" panose="020B0604020202020204" pitchFamily="34" charset="0"/>
                  </a:rPr>
                  <a:t>Months</a:t>
                </a:r>
              </a:p>
            </p:txBody>
          </p:sp>
          <p:sp>
            <p:nvSpPr>
              <p:cNvPr id="158" name="Line 11">
                <a:extLst>
                  <a:ext uri="{FF2B5EF4-FFF2-40B4-BE49-F238E27FC236}">
                    <a16:creationId xmlns:a16="http://schemas.microsoft.com/office/drawing/2014/main" id="{9A33C565-4AA1-4341-8A0D-A7ED265F5143}"/>
                  </a:ext>
                </a:extLst>
              </p:cNvPr>
              <p:cNvSpPr>
                <a:spLocks noChangeShapeType="1"/>
              </p:cNvSpPr>
              <p:nvPr/>
            </p:nvSpPr>
            <p:spPr bwMode="auto">
              <a:xfrm flipV="1">
                <a:off x="7299080" y="5472040"/>
                <a:ext cx="0" cy="84428"/>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sz="1200">
                  <a:solidFill>
                    <a:schemeClr val="tx2"/>
                  </a:solidFill>
                </a:endParaRPr>
              </a:p>
            </p:txBody>
          </p:sp>
          <p:sp>
            <p:nvSpPr>
              <p:cNvPr id="159" name="Line 15">
                <a:extLst>
                  <a:ext uri="{FF2B5EF4-FFF2-40B4-BE49-F238E27FC236}">
                    <a16:creationId xmlns:a16="http://schemas.microsoft.com/office/drawing/2014/main" id="{ACCE62FF-2C5F-E443-97B4-9CCE2F39F37C}"/>
                  </a:ext>
                </a:extLst>
              </p:cNvPr>
              <p:cNvSpPr>
                <a:spLocks noChangeShapeType="1"/>
              </p:cNvSpPr>
              <p:nvPr/>
            </p:nvSpPr>
            <p:spPr bwMode="auto">
              <a:xfrm flipV="1">
                <a:off x="8052648" y="5472040"/>
                <a:ext cx="0" cy="84428"/>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sz="1200">
                  <a:solidFill>
                    <a:schemeClr val="tx2"/>
                  </a:solidFill>
                </a:endParaRPr>
              </a:p>
            </p:txBody>
          </p:sp>
          <p:sp>
            <p:nvSpPr>
              <p:cNvPr id="160" name="Line 16">
                <a:extLst>
                  <a:ext uri="{FF2B5EF4-FFF2-40B4-BE49-F238E27FC236}">
                    <a16:creationId xmlns:a16="http://schemas.microsoft.com/office/drawing/2014/main" id="{7025E2D4-09C8-E943-86AD-2BF8056E52CF}"/>
                  </a:ext>
                </a:extLst>
              </p:cNvPr>
              <p:cNvSpPr>
                <a:spLocks noChangeShapeType="1"/>
              </p:cNvSpPr>
              <p:nvPr/>
            </p:nvSpPr>
            <p:spPr bwMode="auto">
              <a:xfrm flipV="1">
                <a:off x="9938383" y="5469795"/>
                <a:ext cx="0" cy="84428"/>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sz="1200">
                  <a:solidFill>
                    <a:schemeClr val="tx2"/>
                  </a:solidFill>
                </a:endParaRPr>
              </a:p>
            </p:txBody>
          </p:sp>
          <p:sp>
            <p:nvSpPr>
              <p:cNvPr id="161" name="Line 21">
                <a:extLst>
                  <a:ext uri="{FF2B5EF4-FFF2-40B4-BE49-F238E27FC236}">
                    <a16:creationId xmlns:a16="http://schemas.microsoft.com/office/drawing/2014/main" id="{616D2025-4BF0-D44A-8E32-9196D5985C38}"/>
                  </a:ext>
                </a:extLst>
              </p:cNvPr>
              <p:cNvSpPr>
                <a:spLocks noChangeShapeType="1"/>
              </p:cNvSpPr>
              <p:nvPr/>
            </p:nvSpPr>
            <p:spPr bwMode="auto">
              <a:xfrm>
                <a:off x="7296654" y="5474854"/>
                <a:ext cx="2647549" cy="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sz="1200">
                  <a:solidFill>
                    <a:schemeClr val="tx2"/>
                  </a:solidFill>
                </a:endParaRPr>
              </a:p>
            </p:txBody>
          </p:sp>
          <p:sp>
            <p:nvSpPr>
              <p:cNvPr id="162" name="Line 24">
                <a:extLst>
                  <a:ext uri="{FF2B5EF4-FFF2-40B4-BE49-F238E27FC236}">
                    <a16:creationId xmlns:a16="http://schemas.microsoft.com/office/drawing/2014/main" id="{03323457-7FA9-254C-B10C-9449F601C61E}"/>
                  </a:ext>
                </a:extLst>
              </p:cNvPr>
              <p:cNvSpPr>
                <a:spLocks noChangeShapeType="1"/>
              </p:cNvSpPr>
              <p:nvPr/>
            </p:nvSpPr>
            <p:spPr bwMode="auto">
              <a:xfrm>
                <a:off x="7298353" y="4125816"/>
                <a:ext cx="0" cy="1165909"/>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sz="1200">
                  <a:solidFill>
                    <a:schemeClr val="tx2"/>
                  </a:solidFill>
                </a:endParaRPr>
              </a:p>
            </p:txBody>
          </p:sp>
          <p:sp>
            <p:nvSpPr>
              <p:cNvPr id="163" name="Line 67">
                <a:extLst>
                  <a:ext uri="{FF2B5EF4-FFF2-40B4-BE49-F238E27FC236}">
                    <a16:creationId xmlns:a16="http://schemas.microsoft.com/office/drawing/2014/main" id="{5E56755C-EBF9-3445-A244-7845687B2C86}"/>
                  </a:ext>
                </a:extLst>
              </p:cNvPr>
              <p:cNvSpPr>
                <a:spLocks noChangeShapeType="1"/>
              </p:cNvSpPr>
              <p:nvPr/>
            </p:nvSpPr>
            <p:spPr bwMode="auto">
              <a:xfrm>
                <a:off x="7215653" y="4135667"/>
                <a:ext cx="83816" cy="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sz="1200">
                  <a:solidFill>
                    <a:schemeClr val="tx2"/>
                  </a:solidFill>
                </a:endParaRPr>
              </a:p>
            </p:txBody>
          </p:sp>
          <p:sp>
            <p:nvSpPr>
              <p:cNvPr id="164" name="Line 68">
                <a:extLst>
                  <a:ext uri="{FF2B5EF4-FFF2-40B4-BE49-F238E27FC236}">
                    <a16:creationId xmlns:a16="http://schemas.microsoft.com/office/drawing/2014/main" id="{BAF350B0-3224-4B41-AA34-D15621EF0BC3}"/>
                  </a:ext>
                </a:extLst>
              </p:cNvPr>
              <p:cNvSpPr>
                <a:spLocks noChangeShapeType="1"/>
              </p:cNvSpPr>
              <p:nvPr/>
            </p:nvSpPr>
            <p:spPr bwMode="auto">
              <a:xfrm>
                <a:off x="7215653" y="5179759"/>
                <a:ext cx="83816" cy="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sz="1200">
                  <a:solidFill>
                    <a:schemeClr val="tx2"/>
                  </a:solidFill>
                </a:endParaRPr>
              </a:p>
            </p:txBody>
          </p:sp>
          <p:sp>
            <p:nvSpPr>
              <p:cNvPr id="165" name="Rectangle 70">
                <a:extLst>
                  <a:ext uri="{FF2B5EF4-FFF2-40B4-BE49-F238E27FC236}">
                    <a16:creationId xmlns:a16="http://schemas.microsoft.com/office/drawing/2014/main" id="{142D67D8-A64F-F847-8B35-0A76BD51B85C}"/>
                  </a:ext>
                </a:extLst>
              </p:cNvPr>
              <p:cNvSpPr>
                <a:spLocks noChangeArrowheads="1"/>
              </p:cNvSpPr>
              <p:nvPr/>
            </p:nvSpPr>
            <p:spPr bwMode="auto">
              <a:xfrm>
                <a:off x="7301989" y="3827770"/>
                <a:ext cx="2644963" cy="406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182880" anchor="b"/>
              <a:lstStyle>
                <a:lvl1pPr marL="342900" indent="-342900" defTabSz="777875">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defTabSz="777875">
                  <a:buFont typeface="Arial" panose="020B0604020202020204" pitchFamily="34" charset="0"/>
                  <a:buChar char="–"/>
                  <a:defRPr sz="2000">
                    <a:solidFill>
                      <a:schemeClr val="tx1"/>
                    </a:solidFill>
                    <a:latin typeface="Arial" panose="020B0604020202020204" pitchFamily="34" charset="0"/>
                  </a:defRPr>
                </a:lvl2pPr>
                <a:lvl3pPr marL="1143000" indent="-228600" defTabSz="777875">
                  <a:buFont typeface="Arial" panose="020B0604020202020204" pitchFamily="34" charset="0"/>
                  <a:buChar char="•"/>
                  <a:defRPr>
                    <a:solidFill>
                      <a:schemeClr val="tx1"/>
                    </a:solidFill>
                    <a:latin typeface="Arial" panose="020B0604020202020204" pitchFamily="34" charset="0"/>
                  </a:defRPr>
                </a:lvl3pPr>
                <a:lvl4pPr marL="1600200" indent="-228600" defTabSz="777875">
                  <a:buFont typeface="Arial" panose="020B0604020202020204" pitchFamily="34" charset="0"/>
                  <a:buChar char="•"/>
                  <a:defRPr sz="1600">
                    <a:solidFill>
                      <a:schemeClr val="tx1"/>
                    </a:solidFill>
                    <a:latin typeface="Arial" panose="020B0604020202020204" pitchFamily="34" charset="0"/>
                  </a:defRPr>
                </a:lvl4pPr>
                <a:lvl5pPr marL="2057400" indent="-228600" defTabSz="777875">
                  <a:buFont typeface="Arial" panose="020B0604020202020204" pitchFamily="34" charset="0"/>
                  <a:buChar char="•"/>
                  <a:defRPr sz="1600">
                    <a:solidFill>
                      <a:schemeClr val="tx1"/>
                    </a:solidFill>
                    <a:latin typeface="Arial" panose="020B0604020202020204" pitchFamily="34" charset="0"/>
                  </a:defRPr>
                </a:lvl5pPr>
                <a:lvl6pPr marL="2514600" indent="-228600" defTabSz="777875"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defTabSz="777875"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defTabSz="777875"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defTabSz="777875"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marL="0" lvl="1" algn="ctr" eaLnBrk="1" hangingPunct="1">
                  <a:buFontTx/>
                  <a:buNone/>
                </a:pPr>
                <a:r>
                  <a:rPr lang="en-US" altLang="en-US" sz="1600" b="1">
                    <a:solidFill>
                      <a:schemeClr val="accent4"/>
                    </a:solidFill>
                    <a:latin typeface="+mn-lt"/>
                    <a:cs typeface="Arial" panose="020B0604020202020204" pitchFamily="34" charset="0"/>
                  </a:rPr>
                  <a:t>COPERNICUS</a:t>
                </a:r>
                <a:r>
                  <a:rPr lang="en-US" altLang="en-US" sz="1600" b="1" baseline="30000">
                    <a:solidFill>
                      <a:schemeClr val="accent4"/>
                    </a:solidFill>
                    <a:latin typeface="+mn-lt"/>
                    <a:cs typeface="Arial" panose="020B0604020202020204" pitchFamily="34" charset="0"/>
                  </a:rPr>
                  <a:t>4</a:t>
                </a:r>
              </a:p>
            </p:txBody>
          </p:sp>
          <p:sp>
            <p:nvSpPr>
              <p:cNvPr id="166" name="Line 69">
                <a:extLst>
                  <a:ext uri="{FF2B5EF4-FFF2-40B4-BE49-F238E27FC236}">
                    <a16:creationId xmlns:a16="http://schemas.microsoft.com/office/drawing/2014/main" id="{0F90A323-796B-E64D-8AF6-BD5513BCCD5B}"/>
                  </a:ext>
                </a:extLst>
              </p:cNvPr>
              <p:cNvSpPr>
                <a:spLocks noChangeShapeType="1"/>
              </p:cNvSpPr>
              <p:nvPr/>
            </p:nvSpPr>
            <p:spPr bwMode="auto">
              <a:xfrm>
                <a:off x="7215653" y="5474854"/>
                <a:ext cx="83816" cy="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sz="1200">
                  <a:solidFill>
                    <a:schemeClr val="tx2"/>
                  </a:solidFill>
                </a:endParaRPr>
              </a:p>
            </p:txBody>
          </p:sp>
          <p:sp>
            <p:nvSpPr>
              <p:cNvPr id="167" name="Rectangle 120">
                <a:extLst>
                  <a:ext uri="{FF2B5EF4-FFF2-40B4-BE49-F238E27FC236}">
                    <a16:creationId xmlns:a16="http://schemas.microsoft.com/office/drawing/2014/main" id="{9CF6FF13-22F4-E94E-AFEC-A1C423AC4975}"/>
                  </a:ext>
                </a:extLst>
              </p:cNvPr>
              <p:cNvSpPr>
                <a:spLocks noChangeArrowheads="1"/>
              </p:cNvSpPr>
              <p:nvPr/>
            </p:nvSpPr>
            <p:spPr bwMode="auto">
              <a:xfrm>
                <a:off x="9792824" y="5533018"/>
                <a:ext cx="293357" cy="273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46038" rIns="0" bIns="46038"/>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algn="ctr" eaLnBrk="1" hangingPunct="1">
                  <a:spcBef>
                    <a:spcPct val="0"/>
                  </a:spcBef>
                  <a:buClrTx/>
                  <a:buFontTx/>
                  <a:buNone/>
                </a:pPr>
                <a:r>
                  <a:rPr lang="en-US" altLang="en-US" sz="1200">
                    <a:solidFill>
                      <a:schemeClr val="tx2"/>
                    </a:solidFill>
                    <a:latin typeface="+mn-lt"/>
                    <a:cs typeface="Arial" panose="020B0604020202020204" pitchFamily="34" charset="0"/>
                  </a:rPr>
                  <a:t>21</a:t>
                </a:r>
              </a:p>
            </p:txBody>
          </p:sp>
          <p:sp>
            <p:nvSpPr>
              <p:cNvPr id="168" name="Rectangle 120">
                <a:extLst>
                  <a:ext uri="{FF2B5EF4-FFF2-40B4-BE49-F238E27FC236}">
                    <a16:creationId xmlns:a16="http://schemas.microsoft.com/office/drawing/2014/main" id="{30DEFE2D-321E-BB41-BF44-4DC91CA1F4CB}"/>
                  </a:ext>
                </a:extLst>
              </p:cNvPr>
              <p:cNvSpPr>
                <a:spLocks noChangeArrowheads="1"/>
              </p:cNvSpPr>
              <p:nvPr/>
            </p:nvSpPr>
            <p:spPr bwMode="auto">
              <a:xfrm>
                <a:off x="7908487" y="5533018"/>
                <a:ext cx="293357" cy="273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46038" rIns="0" bIns="46038"/>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algn="ctr" eaLnBrk="1" hangingPunct="1">
                  <a:spcBef>
                    <a:spcPct val="0"/>
                  </a:spcBef>
                  <a:buClrTx/>
                  <a:buFontTx/>
                  <a:buNone/>
                </a:pPr>
                <a:r>
                  <a:rPr lang="en-US" altLang="en-US" sz="1200">
                    <a:solidFill>
                      <a:schemeClr val="tx2"/>
                    </a:solidFill>
                    <a:latin typeface="+mn-lt"/>
                    <a:cs typeface="Arial" panose="020B0604020202020204" pitchFamily="34" charset="0"/>
                  </a:rPr>
                  <a:t>6</a:t>
                </a:r>
              </a:p>
            </p:txBody>
          </p:sp>
          <p:sp>
            <p:nvSpPr>
              <p:cNvPr id="169" name="Line 68">
                <a:extLst>
                  <a:ext uri="{FF2B5EF4-FFF2-40B4-BE49-F238E27FC236}">
                    <a16:creationId xmlns:a16="http://schemas.microsoft.com/office/drawing/2014/main" id="{EC83F30B-B323-4C41-8B51-C27AB8DF2AFB}"/>
                  </a:ext>
                </a:extLst>
              </p:cNvPr>
              <p:cNvSpPr>
                <a:spLocks noChangeShapeType="1"/>
              </p:cNvSpPr>
              <p:nvPr/>
            </p:nvSpPr>
            <p:spPr bwMode="auto">
              <a:xfrm>
                <a:off x="7215653" y="4657713"/>
                <a:ext cx="83816" cy="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sz="1200">
                  <a:solidFill>
                    <a:schemeClr val="tx2"/>
                  </a:solidFill>
                </a:endParaRPr>
              </a:p>
            </p:txBody>
          </p:sp>
          <p:sp>
            <p:nvSpPr>
              <p:cNvPr id="170" name="Line 16">
                <a:extLst>
                  <a:ext uri="{FF2B5EF4-FFF2-40B4-BE49-F238E27FC236}">
                    <a16:creationId xmlns:a16="http://schemas.microsoft.com/office/drawing/2014/main" id="{D6CCA297-A182-CC42-98C4-E214B12757FD}"/>
                  </a:ext>
                </a:extLst>
              </p:cNvPr>
              <p:cNvSpPr>
                <a:spLocks noChangeShapeType="1"/>
              </p:cNvSpPr>
              <p:nvPr/>
            </p:nvSpPr>
            <p:spPr bwMode="auto">
              <a:xfrm flipV="1">
                <a:off x="8806942" y="5472040"/>
                <a:ext cx="0" cy="84428"/>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sz="1200">
                  <a:solidFill>
                    <a:schemeClr val="tx2"/>
                  </a:solidFill>
                </a:endParaRPr>
              </a:p>
            </p:txBody>
          </p:sp>
          <p:sp>
            <p:nvSpPr>
              <p:cNvPr id="171" name="Rectangle 120">
                <a:extLst>
                  <a:ext uri="{FF2B5EF4-FFF2-40B4-BE49-F238E27FC236}">
                    <a16:creationId xmlns:a16="http://schemas.microsoft.com/office/drawing/2014/main" id="{EA99536A-E0B7-084A-9FEC-3F7FE6ADE13F}"/>
                  </a:ext>
                </a:extLst>
              </p:cNvPr>
              <p:cNvSpPr>
                <a:spLocks noChangeArrowheads="1"/>
              </p:cNvSpPr>
              <p:nvPr/>
            </p:nvSpPr>
            <p:spPr bwMode="auto">
              <a:xfrm>
                <a:off x="8662223" y="5533018"/>
                <a:ext cx="293357" cy="273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46038" rIns="0" bIns="46038"/>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algn="ctr" eaLnBrk="1" hangingPunct="1">
                  <a:spcBef>
                    <a:spcPct val="0"/>
                  </a:spcBef>
                  <a:buClrTx/>
                  <a:buFontTx/>
                  <a:buNone/>
                </a:pPr>
                <a:r>
                  <a:rPr lang="en-US" altLang="en-US" sz="1200">
                    <a:solidFill>
                      <a:schemeClr val="tx2"/>
                    </a:solidFill>
                    <a:latin typeface="+mn-lt"/>
                    <a:cs typeface="Arial" panose="020B0604020202020204" pitchFamily="34" charset="0"/>
                  </a:rPr>
                  <a:t>12</a:t>
                </a:r>
              </a:p>
            </p:txBody>
          </p:sp>
          <p:sp>
            <p:nvSpPr>
              <p:cNvPr id="172" name="Rectangle 120">
                <a:extLst>
                  <a:ext uri="{FF2B5EF4-FFF2-40B4-BE49-F238E27FC236}">
                    <a16:creationId xmlns:a16="http://schemas.microsoft.com/office/drawing/2014/main" id="{F80F574B-CDF9-F748-A9E7-35BEB4243155}"/>
                  </a:ext>
                </a:extLst>
              </p:cNvPr>
              <p:cNvSpPr>
                <a:spLocks noChangeArrowheads="1"/>
              </p:cNvSpPr>
              <p:nvPr/>
            </p:nvSpPr>
            <p:spPr bwMode="auto">
              <a:xfrm>
                <a:off x="7154752" y="5533018"/>
                <a:ext cx="293357" cy="273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46038" rIns="0" bIns="46038"/>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algn="ctr" eaLnBrk="1" hangingPunct="1">
                  <a:spcBef>
                    <a:spcPct val="0"/>
                  </a:spcBef>
                  <a:buClrTx/>
                  <a:buFontTx/>
                  <a:buNone/>
                </a:pPr>
                <a:r>
                  <a:rPr lang="en-US" altLang="en-US" sz="1200">
                    <a:solidFill>
                      <a:schemeClr val="tx2"/>
                    </a:solidFill>
                    <a:latin typeface="+mn-lt"/>
                    <a:cs typeface="Arial" panose="020B0604020202020204" pitchFamily="34" charset="0"/>
                  </a:rPr>
                  <a:t>0</a:t>
                </a:r>
              </a:p>
            </p:txBody>
          </p:sp>
          <p:sp>
            <p:nvSpPr>
              <p:cNvPr id="173" name="Text Box 40">
                <a:extLst>
                  <a:ext uri="{FF2B5EF4-FFF2-40B4-BE49-F238E27FC236}">
                    <a16:creationId xmlns:a16="http://schemas.microsoft.com/office/drawing/2014/main" id="{0FD54776-0B42-1D4F-B188-A11232BB28E8}"/>
                  </a:ext>
                </a:extLst>
              </p:cNvPr>
              <p:cNvSpPr txBox="1">
                <a:spLocks noChangeArrowheads="1"/>
              </p:cNvSpPr>
              <p:nvPr/>
            </p:nvSpPr>
            <p:spPr bwMode="auto">
              <a:xfrm>
                <a:off x="7312878" y="4946010"/>
                <a:ext cx="2063132" cy="58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bIns="137160" anchor="b">
                <a:spAutoFit/>
              </a:bodyPr>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eaLnBrk="1" hangingPunct="1">
                  <a:spcBef>
                    <a:spcPct val="0"/>
                  </a:spcBef>
                  <a:buClrTx/>
                  <a:buFontTx/>
                  <a:buNone/>
                </a:pPr>
                <a:r>
                  <a:rPr lang="sv-SE" altLang="en-US" sz="1400">
                    <a:solidFill>
                      <a:schemeClr val="tx2"/>
                    </a:solidFill>
                    <a:latin typeface="+mn-lt"/>
                    <a:cs typeface="Arial" panose="020B0604020202020204" pitchFamily="34" charset="0"/>
                  </a:rPr>
                  <a:t>Risk reduction=35%</a:t>
                </a:r>
                <a:br>
                  <a:rPr lang="sv-SE" altLang="en-US" sz="1400">
                    <a:solidFill>
                      <a:schemeClr val="tx2"/>
                    </a:solidFill>
                    <a:latin typeface="+mn-lt"/>
                    <a:cs typeface="Arial" panose="020B0604020202020204" pitchFamily="34" charset="0"/>
                  </a:rPr>
                </a:br>
                <a:r>
                  <a:rPr lang="sv-SE" altLang="en-US" sz="1400" i="1">
                    <a:solidFill>
                      <a:schemeClr val="tx2"/>
                    </a:solidFill>
                    <a:latin typeface="+mn-lt"/>
                    <a:cs typeface="Arial" panose="020B0604020202020204" pitchFamily="34" charset="0"/>
                  </a:rPr>
                  <a:t>P</a:t>
                </a:r>
                <a:r>
                  <a:rPr lang="sv-SE" altLang="en-US" sz="1400">
                    <a:solidFill>
                      <a:schemeClr val="tx2"/>
                    </a:solidFill>
                    <a:latin typeface="+mn-lt"/>
                    <a:cs typeface="Arial" panose="020B0604020202020204" pitchFamily="34" charset="0"/>
                  </a:rPr>
                  <a:t>=0.0014</a:t>
                </a:r>
              </a:p>
            </p:txBody>
          </p:sp>
          <p:sp>
            <p:nvSpPr>
              <p:cNvPr id="174" name="Line 11">
                <a:extLst>
                  <a:ext uri="{FF2B5EF4-FFF2-40B4-BE49-F238E27FC236}">
                    <a16:creationId xmlns:a16="http://schemas.microsoft.com/office/drawing/2014/main" id="{84900AB2-1E72-1A4B-9DED-723D9304B0C0}"/>
                  </a:ext>
                </a:extLst>
              </p:cNvPr>
              <p:cNvSpPr>
                <a:spLocks noChangeShapeType="1"/>
              </p:cNvSpPr>
              <p:nvPr/>
            </p:nvSpPr>
            <p:spPr bwMode="auto">
              <a:xfrm flipV="1">
                <a:off x="7229232" y="5265459"/>
                <a:ext cx="133387" cy="62116"/>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sz="1200">
                  <a:solidFill>
                    <a:schemeClr val="tx2"/>
                  </a:solidFill>
                </a:endParaRPr>
              </a:p>
            </p:txBody>
          </p:sp>
          <p:sp>
            <p:nvSpPr>
              <p:cNvPr id="175" name="Line 11">
                <a:extLst>
                  <a:ext uri="{FF2B5EF4-FFF2-40B4-BE49-F238E27FC236}">
                    <a16:creationId xmlns:a16="http://schemas.microsoft.com/office/drawing/2014/main" id="{57038A5F-2A95-D54B-990C-0E3B508D0229}"/>
                  </a:ext>
                </a:extLst>
              </p:cNvPr>
              <p:cNvSpPr>
                <a:spLocks noChangeShapeType="1"/>
              </p:cNvSpPr>
              <p:nvPr/>
            </p:nvSpPr>
            <p:spPr bwMode="auto">
              <a:xfrm flipV="1">
                <a:off x="7229232" y="5306734"/>
                <a:ext cx="133387" cy="62116"/>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sz="1200">
                  <a:solidFill>
                    <a:schemeClr val="tx2"/>
                  </a:solidFill>
                </a:endParaRPr>
              </a:p>
            </p:txBody>
          </p:sp>
          <p:sp>
            <p:nvSpPr>
              <p:cNvPr id="176" name="Line 24">
                <a:extLst>
                  <a:ext uri="{FF2B5EF4-FFF2-40B4-BE49-F238E27FC236}">
                    <a16:creationId xmlns:a16="http://schemas.microsoft.com/office/drawing/2014/main" id="{A14432C4-2652-B94B-8D1F-22A4C501E97D}"/>
                  </a:ext>
                </a:extLst>
              </p:cNvPr>
              <p:cNvSpPr>
                <a:spLocks noChangeShapeType="1"/>
              </p:cNvSpPr>
              <p:nvPr/>
            </p:nvSpPr>
            <p:spPr bwMode="auto">
              <a:xfrm>
                <a:off x="7298353" y="5336753"/>
                <a:ext cx="0" cy="138838"/>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sz="1200">
                  <a:solidFill>
                    <a:schemeClr val="tx2"/>
                  </a:solidFill>
                </a:endParaRPr>
              </a:p>
            </p:txBody>
          </p:sp>
          <p:sp>
            <p:nvSpPr>
              <p:cNvPr id="177" name="Line 16">
                <a:extLst>
                  <a:ext uri="{FF2B5EF4-FFF2-40B4-BE49-F238E27FC236}">
                    <a16:creationId xmlns:a16="http://schemas.microsoft.com/office/drawing/2014/main" id="{DFF39F54-2299-D84E-A238-F72649A65695}"/>
                  </a:ext>
                </a:extLst>
              </p:cNvPr>
              <p:cNvSpPr>
                <a:spLocks noChangeShapeType="1"/>
              </p:cNvSpPr>
              <p:nvPr/>
            </p:nvSpPr>
            <p:spPr bwMode="auto">
              <a:xfrm flipV="1">
                <a:off x="9561237" y="5472040"/>
                <a:ext cx="0" cy="84428"/>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sz="1200">
                  <a:solidFill>
                    <a:schemeClr val="tx2"/>
                  </a:solidFill>
                </a:endParaRPr>
              </a:p>
            </p:txBody>
          </p:sp>
          <p:sp>
            <p:nvSpPr>
              <p:cNvPr id="178" name="Rectangle 120">
                <a:extLst>
                  <a:ext uri="{FF2B5EF4-FFF2-40B4-BE49-F238E27FC236}">
                    <a16:creationId xmlns:a16="http://schemas.microsoft.com/office/drawing/2014/main" id="{252D48A8-0B0B-5E4D-A437-4B3CE6EF6E97}"/>
                  </a:ext>
                </a:extLst>
              </p:cNvPr>
              <p:cNvSpPr>
                <a:spLocks noChangeArrowheads="1"/>
              </p:cNvSpPr>
              <p:nvPr/>
            </p:nvSpPr>
            <p:spPr bwMode="auto">
              <a:xfrm>
                <a:off x="9415958" y="5533018"/>
                <a:ext cx="293357" cy="273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46038" rIns="0" bIns="46038"/>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algn="ctr" eaLnBrk="1" hangingPunct="1">
                  <a:spcBef>
                    <a:spcPct val="0"/>
                  </a:spcBef>
                  <a:buClrTx/>
                  <a:buFontTx/>
                  <a:buNone/>
                </a:pPr>
                <a:r>
                  <a:rPr lang="en-US" altLang="en-US" sz="1200">
                    <a:solidFill>
                      <a:schemeClr val="tx2"/>
                    </a:solidFill>
                    <a:latin typeface="+mn-lt"/>
                    <a:cs typeface="Arial" panose="020B0604020202020204" pitchFamily="34" charset="0"/>
                  </a:rPr>
                  <a:t>18</a:t>
                </a:r>
              </a:p>
            </p:txBody>
          </p:sp>
          <p:sp>
            <p:nvSpPr>
              <p:cNvPr id="179" name="Line 16">
                <a:extLst>
                  <a:ext uri="{FF2B5EF4-FFF2-40B4-BE49-F238E27FC236}">
                    <a16:creationId xmlns:a16="http://schemas.microsoft.com/office/drawing/2014/main" id="{2F8B9505-350F-844C-BC65-3A7B6E4C28BB}"/>
                  </a:ext>
                </a:extLst>
              </p:cNvPr>
              <p:cNvSpPr>
                <a:spLocks noChangeShapeType="1"/>
              </p:cNvSpPr>
              <p:nvPr/>
            </p:nvSpPr>
            <p:spPr bwMode="auto">
              <a:xfrm flipV="1">
                <a:off x="8429795" y="5472040"/>
                <a:ext cx="0" cy="84428"/>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sz="1200">
                  <a:solidFill>
                    <a:schemeClr val="tx2"/>
                  </a:solidFill>
                </a:endParaRPr>
              </a:p>
            </p:txBody>
          </p:sp>
          <p:sp>
            <p:nvSpPr>
              <p:cNvPr id="180" name="Rectangle 120">
                <a:extLst>
                  <a:ext uri="{FF2B5EF4-FFF2-40B4-BE49-F238E27FC236}">
                    <a16:creationId xmlns:a16="http://schemas.microsoft.com/office/drawing/2014/main" id="{3DB99CD9-0CCE-2840-B2FC-8A5647C45F7A}"/>
                  </a:ext>
                </a:extLst>
              </p:cNvPr>
              <p:cNvSpPr>
                <a:spLocks noChangeArrowheads="1"/>
              </p:cNvSpPr>
              <p:nvPr/>
            </p:nvSpPr>
            <p:spPr bwMode="auto">
              <a:xfrm>
                <a:off x="8285355" y="5533018"/>
                <a:ext cx="293357" cy="273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46038" rIns="0" bIns="46038"/>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algn="ctr" eaLnBrk="1" hangingPunct="1">
                  <a:spcBef>
                    <a:spcPct val="0"/>
                  </a:spcBef>
                  <a:buClrTx/>
                  <a:buFontTx/>
                  <a:buNone/>
                </a:pPr>
                <a:r>
                  <a:rPr lang="en-US" altLang="en-US" sz="1200">
                    <a:solidFill>
                      <a:schemeClr val="tx2"/>
                    </a:solidFill>
                    <a:latin typeface="+mn-lt"/>
                    <a:cs typeface="Arial" panose="020B0604020202020204" pitchFamily="34" charset="0"/>
                  </a:rPr>
                  <a:t>9</a:t>
                </a:r>
              </a:p>
            </p:txBody>
          </p:sp>
          <p:sp>
            <p:nvSpPr>
              <p:cNvPr id="181" name="Line 16">
                <a:extLst>
                  <a:ext uri="{FF2B5EF4-FFF2-40B4-BE49-F238E27FC236}">
                    <a16:creationId xmlns:a16="http://schemas.microsoft.com/office/drawing/2014/main" id="{127BAD08-0F0E-784D-86C5-497C60ADCA62}"/>
                  </a:ext>
                </a:extLst>
              </p:cNvPr>
              <p:cNvSpPr>
                <a:spLocks noChangeShapeType="1"/>
              </p:cNvSpPr>
              <p:nvPr/>
            </p:nvSpPr>
            <p:spPr bwMode="auto">
              <a:xfrm flipV="1">
                <a:off x="9184090" y="5472040"/>
                <a:ext cx="0" cy="84428"/>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sz="1200">
                  <a:solidFill>
                    <a:schemeClr val="tx2"/>
                  </a:solidFill>
                </a:endParaRPr>
              </a:p>
            </p:txBody>
          </p:sp>
          <p:sp>
            <p:nvSpPr>
              <p:cNvPr id="182" name="Rectangle 120">
                <a:extLst>
                  <a:ext uri="{FF2B5EF4-FFF2-40B4-BE49-F238E27FC236}">
                    <a16:creationId xmlns:a16="http://schemas.microsoft.com/office/drawing/2014/main" id="{1590680D-38EF-D74F-945F-C82CAB04A97E}"/>
                  </a:ext>
                </a:extLst>
              </p:cNvPr>
              <p:cNvSpPr>
                <a:spLocks noChangeArrowheads="1"/>
              </p:cNvSpPr>
              <p:nvPr/>
            </p:nvSpPr>
            <p:spPr bwMode="auto">
              <a:xfrm>
                <a:off x="9039091" y="5533018"/>
                <a:ext cx="293357" cy="273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46038" rIns="0" bIns="46038"/>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algn="ctr" eaLnBrk="1" hangingPunct="1">
                  <a:spcBef>
                    <a:spcPct val="0"/>
                  </a:spcBef>
                  <a:buClrTx/>
                  <a:buFontTx/>
                  <a:buNone/>
                </a:pPr>
                <a:r>
                  <a:rPr lang="en-US" altLang="en-US" sz="1200">
                    <a:solidFill>
                      <a:schemeClr val="tx2"/>
                    </a:solidFill>
                    <a:latin typeface="+mn-lt"/>
                    <a:cs typeface="Arial" panose="020B0604020202020204" pitchFamily="34" charset="0"/>
                  </a:rPr>
                  <a:t>15</a:t>
                </a:r>
              </a:p>
            </p:txBody>
          </p:sp>
          <p:sp>
            <p:nvSpPr>
              <p:cNvPr id="183" name="Line 16">
                <a:extLst>
                  <a:ext uri="{FF2B5EF4-FFF2-40B4-BE49-F238E27FC236}">
                    <a16:creationId xmlns:a16="http://schemas.microsoft.com/office/drawing/2014/main" id="{D9F6136A-DA3F-7540-BB02-12418119E29E}"/>
                  </a:ext>
                </a:extLst>
              </p:cNvPr>
              <p:cNvSpPr>
                <a:spLocks noChangeShapeType="1"/>
              </p:cNvSpPr>
              <p:nvPr/>
            </p:nvSpPr>
            <p:spPr bwMode="auto">
              <a:xfrm flipV="1">
                <a:off x="7675501" y="5472040"/>
                <a:ext cx="0" cy="84428"/>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sz="1200">
                  <a:solidFill>
                    <a:schemeClr val="tx2"/>
                  </a:solidFill>
                </a:endParaRPr>
              </a:p>
            </p:txBody>
          </p:sp>
          <p:sp>
            <p:nvSpPr>
              <p:cNvPr id="184" name="Rectangle 120">
                <a:extLst>
                  <a:ext uri="{FF2B5EF4-FFF2-40B4-BE49-F238E27FC236}">
                    <a16:creationId xmlns:a16="http://schemas.microsoft.com/office/drawing/2014/main" id="{19CFBBC4-5365-4A45-B81A-7E95B326A458}"/>
                  </a:ext>
                </a:extLst>
              </p:cNvPr>
              <p:cNvSpPr>
                <a:spLocks noChangeArrowheads="1"/>
              </p:cNvSpPr>
              <p:nvPr/>
            </p:nvSpPr>
            <p:spPr bwMode="auto">
              <a:xfrm>
                <a:off x="7531620" y="5533018"/>
                <a:ext cx="293357" cy="273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46038" rIns="0" bIns="46038"/>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algn="ctr" eaLnBrk="1" hangingPunct="1">
                  <a:spcBef>
                    <a:spcPct val="0"/>
                  </a:spcBef>
                  <a:buClrTx/>
                  <a:buFontTx/>
                  <a:buNone/>
                </a:pPr>
                <a:r>
                  <a:rPr lang="en-US" altLang="en-US" sz="1200">
                    <a:solidFill>
                      <a:schemeClr val="tx2"/>
                    </a:solidFill>
                    <a:latin typeface="+mn-lt"/>
                    <a:cs typeface="Arial" panose="020B0604020202020204" pitchFamily="34" charset="0"/>
                  </a:rPr>
                  <a:t>3</a:t>
                </a:r>
              </a:p>
            </p:txBody>
          </p:sp>
          <p:sp>
            <p:nvSpPr>
              <p:cNvPr id="185" name="Rectangle 115">
                <a:extLst>
                  <a:ext uri="{FF2B5EF4-FFF2-40B4-BE49-F238E27FC236}">
                    <a16:creationId xmlns:a16="http://schemas.microsoft.com/office/drawing/2014/main" id="{A46B7C54-6D07-454C-99D3-E3B1FD217ED8}"/>
                  </a:ext>
                </a:extLst>
              </p:cNvPr>
              <p:cNvSpPr>
                <a:spLocks noChangeArrowheads="1"/>
              </p:cNvSpPr>
              <p:nvPr/>
            </p:nvSpPr>
            <p:spPr bwMode="auto">
              <a:xfrm>
                <a:off x="9698417" y="4283931"/>
                <a:ext cx="682010" cy="327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nchor="ctr"/>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eaLnBrk="1" hangingPunct="1">
                  <a:spcBef>
                    <a:spcPct val="0"/>
                  </a:spcBef>
                  <a:buClrTx/>
                  <a:buFontTx/>
                  <a:buNone/>
                </a:pPr>
                <a:r>
                  <a:rPr lang="en-US" altLang="en-US" sz="1400">
                    <a:solidFill>
                      <a:schemeClr val="tx2"/>
                    </a:solidFill>
                    <a:latin typeface="+mn-lt"/>
                    <a:cs typeface="Arial" panose="020B0604020202020204" pitchFamily="34" charset="0"/>
                  </a:rPr>
                  <a:t>Carvedilol </a:t>
                </a:r>
                <a:br>
                  <a:rPr lang="en-US" altLang="en-US" sz="1400">
                    <a:solidFill>
                      <a:schemeClr val="tx2"/>
                    </a:solidFill>
                    <a:latin typeface="+mn-lt"/>
                    <a:cs typeface="Arial" panose="020B0604020202020204" pitchFamily="34" charset="0"/>
                  </a:rPr>
                </a:br>
                <a:r>
                  <a:rPr lang="en-US" altLang="en-US" sz="1400">
                    <a:solidFill>
                      <a:schemeClr val="tx2"/>
                    </a:solidFill>
                    <a:latin typeface="+mn-lt"/>
                    <a:cs typeface="Arial" panose="020B0604020202020204" pitchFamily="34" charset="0"/>
                  </a:rPr>
                  <a:t>(n=1,156)</a:t>
                </a:r>
              </a:p>
            </p:txBody>
          </p:sp>
          <p:sp>
            <p:nvSpPr>
              <p:cNvPr id="186" name="Rectangle 116">
                <a:extLst>
                  <a:ext uri="{FF2B5EF4-FFF2-40B4-BE49-F238E27FC236}">
                    <a16:creationId xmlns:a16="http://schemas.microsoft.com/office/drawing/2014/main" id="{FCB7338F-DA4F-B443-842C-BCEC65465D69}"/>
                  </a:ext>
                </a:extLst>
              </p:cNvPr>
              <p:cNvSpPr>
                <a:spLocks noChangeArrowheads="1"/>
              </p:cNvSpPr>
              <p:nvPr/>
            </p:nvSpPr>
            <p:spPr bwMode="auto">
              <a:xfrm>
                <a:off x="9698417" y="4964874"/>
                <a:ext cx="568502" cy="327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nchor="ctr"/>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eaLnBrk="1" hangingPunct="1">
                  <a:spcBef>
                    <a:spcPct val="0"/>
                  </a:spcBef>
                  <a:buClrTx/>
                  <a:buFontTx/>
                  <a:buNone/>
                </a:pPr>
                <a:r>
                  <a:rPr lang="en-US" altLang="en-US" sz="1400">
                    <a:solidFill>
                      <a:schemeClr val="tx2"/>
                    </a:solidFill>
                    <a:latin typeface="+mn-lt"/>
                    <a:cs typeface="Arial" panose="020B0604020202020204" pitchFamily="34" charset="0"/>
                  </a:rPr>
                  <a:t>Placebo</a:t>
                </a:r>
                <a:br>
                  <a:rPr lang="en-US" altLang="en-US" sz="1400">
                    <a:solidFill>
                      <a:schemeClr val="tx2"/>
                    </a:solidFill>
                    <a:latin typeface="+mn-lt"/>
                    <a:cs typeface="Arial" panose="020B0604020202020204" pitchFamily="34" charset="0"/>
                  </a:rPr>
                </a:br>
                <a:r>
                  <a:rPr lang="en-US" altLang="en-US" sz="1400">
                    <a:solidFill>
                      <a:schemeClr val="tx2"/>
                    </a:solidFill>
                    <a:latin typeface="+mn-lt"/>
                    <a:cs typeface="Arial" panose="020B0604020202020204" pitchFamily="34" charset="0"/>
                  </a:rPr>
                  <a:t>(n=1,133)</a:t>
                </a:r>
              </a:p>
            </p:txBody>
          </p:sp>
          <p:sp>
            <p:nvSpPr>
              <p:cNvPr id="187" name="Text Box 61">
                <a:extLst>
                  <a:ext uri="{FF2B5EF4-FFF2-40B4-BE49-F238E27FC236}">
                    <a16:creationId xmlns:a16="http://schemas.microsoft.com/office/drawing/2014/main" id="{210039A6-39C1-C444-81D2-EF071398107A}"/>
                  </a:ext>
                </a:extLst>
              </p:cNvPr>
              <p:cNvSpPr txBox="1">
                <a:spLocks noChangeArrowheads="1"/>
              </p:cNvSpPr>
              <p:nvPr/>
            </p:nvSpPr>
            <p:spPr bwMode="auto">
              <a:xfrm>
                <a:off x="9698417" y="1761368"/>
                <a:ext cx="866707" cy="409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nchor="ctr"/>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eaLnBrk="1" hangingPunct="1">
                  <a:spcBef>
                    <a:spcPct val="0"/>
                  </a:spcBef>
                  <a:buClrTx/>
                  <a:buFontTx/>
                  <a:buNone/>
                </a:pPr>
                <a:r>
                  <a:rPr lang="en-GB" altLang="en-US" sz="1400">
                    <a:solidFill>
                      <a:schemeClr val="tx2"/>
                    </a:solidFill>
                    <a:latin typeface="+mn-lt"/>
                    <a:cs typeface="Arial" panose="020B0604020202020204" pitchFamily="34" charset="0"/>
                  </a:rPr>
                  <a:t>Bisoprolol</a:t>
                </a:r>
              </a:p>
              <a:p>
                <a:pPr eaLnBrk="1" hangingPunct="1">
                  <a:spcBef>
                    <a:spcPct val="0"/>
                  </a:spcBef>
                  <a:buClrTx/>
                  <a:buFontTx/>
                  <a:buNone/>
                </a:pPr>
                <a:r>
                  <a:rPr lang="en-GB" altLang="en-US" sz="1400">
                    <a:solidFill>
                      <a:schemeClr val="tx2"/>
                    </a:solidFill>
                    <a:latin typeface="+mn-lt"/>
                    <a:cs typeface="Arial" panose="020B0604020202020204" pitchFamily="34" charset="0"/>
                  </a:rPr>
                  <a:t>(n=1,327)</a:t>
                </a:r>
              </a:p>
            </p:txBody>
          </p:sp>
          <p:sp>
            <p:nvSpPr>
              <p:cNvPr id="188" name="Text Box 62">
                <a:extLst>
                  <a:ext uri="{FF2B5EF4-FFF2-40B4-BE49-F238E27FC236}">
                    <a16:creationId xmlns:a16="http://schemas.microsoft.com/office/drawing/2014/main" id="{C0D6E663-8B8E-2049-83E8-0245C932665C}"/>
                  </a:ext>
                </a:extLst>
              </p:cNvPr>
              <p:cNvSpPr txBox="1">
                <a:spLocks noChangeArrowheads="1"/>
              </p:cNvSpPr>
              <p:nvPr/>
            </p:nvSpPr>
            <p:spPr bwMode="auto">
              <a:xfrm>
                <a:off x="9698417" y="2514981"/>
                <a:ext cx="745555" cy="409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nchor="ctr"/>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eaLnBrk="1" hangingPunct="1">
                  <a:spcBef>
                    <a:spcPct val="0"/>
                  </a:spcBef>
                  <a:buClrTx/>
                  <a:buFontTx/>
                  <a:buNone/>
                </a:pPr>
                <a:r>
                  <a:rPr lang="en-GB" altLang="en-US" sz="1400">
                    <a:solidFill>
                      <a:schemeClr val="tx2"/>
                    </a:solidFill>
                    <a:latin typeface="+mn-lt"/>
                    <a:cs typeface="Arial" panose="020B0604020202020204" pitchFamily="34" charset="0"/>
                  </a:rPr>
                  <a:t>Placebo</a:t>
                </a:r>
              </a:p>
              <a:p>
                <a:pPr eaLnBrk="1" hangingPunct="1">
                  <a:spcBef>
                    <a:spcPct val="0"/>
                  </a:spcBef>
                  <a:buClrTx/>
                  <a:buFontTx/>
                  <a:buNone/>
                </a:pPr>
                <a:r>
                  <a:rPr lang="en-GB" altLang="en-US" sz="1400">
                    <a:solidFill>
                      <a:schemeClr val="tx2"/>
                    </a:solidFill>
                    <a:latin typeface="+mn-lt"/>
                    <a:cs typeface="Arial" panose="020B0604020202020204" pitchFamily="34" charset="0"/>
                  </a:rPr>
                  <a:t>(n=1,320)</a:t>
                </a:r>
              </a:p>
            </p:txBody>
          </p:sp>
        </p:grpSp>
      </p:grpSp>
      <p:sp>
        <p:nvSpPr>
          <p:cNvPr id="2" name="Title 1">
            <a:extLst>
              <a:ext uri="{FF2B5EF4-FFF2-40B4-BE49-F238E27FC236}">
                <a16:creationId xmlns:a16="http://schemas.microsoft.com/office/drawing/2014/main" id="{0BD041CE-A7AF-D1E5-2489-6242901C0D0F}"/>
              </a:ext>
            </a:extLst>
          </p:cNvPr>
          <p:cNvSpPr>
            <a:spLocks noGrp="1"/>
          </p:cNvSpPr>
          <p:nvPr>
            <p:ph type="title"/>
          </p:nvPr>
        </p:nvSpPr>
        <p:spPr>
          <a:xfrm>
            <a:off x="847253" y="202166"/>
            <a:ext cx="10515600" cy="1143000"/>
          </a:xfrm>
        </p:spPr>
        <p:txBody>
          <a:bodyPr/>
          <a:lstStyle/>
          <a:p>
            <a:r>
              <a:rPr lang="en-US"/>
              <a:t>Evidence to Support a </a:t>
            </a:r>
            <a:r>
              <a:rPr lang="el-GR"/>
              <a:t>β</a:t>
            </a:r>
            <a:r>
              <a:rPr lang="en-US"/>
              <a:t>-Blocker in HFrEF</a:t>
            </a:r>
          </a:p>
        </p:txBody>
      </p:sp>
      <p:sp>
        <p:nvSpPr>
          <p:cNvPr id="4" name="Text Placeholder 3">
            <a:extLst>
              <a:ext uri="{FF2B5EF4-FFF2-40B4-BE49-F238E27FC236}">
                <a16:creationId xmlns:a16="http://schemas.microsoft.com/office/drawing/2014/main" id="{D999C769-4DB8-91FC-C26A-967C1FAAB7B8}"/>
              </a:ext>
            </a:extLst>
          </p:cNvPr>
          <p:cNvSpPr>
            <a:spLocks noGrp="1"/>
          </p:cNvSpPr>
          <p:nvPr>
            <p:ph type="body" sz="quarter" idx="10"/>
          </p:nvPr>
        </p:nvSpPr>
        <p:spPr>
          <a:xfrm>
            <a:off x="1524000" y="6355532"/>
            <a:ext cx="9829800" cy="502467"/>
          </a:xfrm>
        </p:spPr>
        <p:txBody>
          <a:bodyPr/>
          <a:lstStyle/>
          <a:p>
            <a:r>
              <a:rPr lang="en-US" altLang="en-US"/>
              <a:t>Adapted from: 1. Packer M et al. </a:t>
            </a:r>
            <a:r>
              <a:rPr lang="en-US" altLang="en-US" i="1"/>
              <a:t>N Engl J Med</a:t>
            </a:r>
            <a:r>
              <a:rPr lang="en-US" altLang="en-US"/>
              <a:t>. 1996;334:1349-1355. 2. CIBIS II Investigators. </a:t>
            </a:r>
            <a:r>
              <a:rPr lang="en-US" altLang="en-US" i="1"/>
              <a:t>Lancet.</a:t>
            </a:r>
            <a:r>
              <a:rPr lang="en-US" altLang="en-US"/>
              <a:t> 1999;353:9-13. 3. MERIT-HF Study Group. </a:t>
            </a:r>
            <a:r>
              <a:rPr lang="en-US" altLang="en-US" i="1"/>
              <a:t>Lancet.</a:t>
            </a:r>
            <a:r>
              <a:rPr lang="en-US" altLang="en-US"/>
              <a:t> 1999;353:2001-2007. 4. Krum H et al. </a:t>
            </a:r>
            <a:r>
              <a:rPr lang="en-US" altLang="en-US" i="1"/>
              <a:t>Am Heart J</a:t>
            </a:r>
            <a:r>
              <a:rPr lang="en-US" altLang="en-US"/>
              <a:t>. 2006;151:55-61.</a:t>
            </a:r>
            <a:endParaRPr lang="fr-FR"/>
          </a:p>
        </p:txBody>
      </p:sp>
    </p:spTree>
    <p:extLst>
      <p:ext uri="{BB962C8B-B14F-4D97-AF65-F5344CB8AC3E}">
        <p14:creationId xmlns:p14="http://schemas.microsoft.com/office/powerpoint/2010/main" val="230187156"/>
      </p:ext>
    </p:extLst>
  </p:cSld>
  <p:clrMapOvr>
    <a:masterClrMapping/>
  </p:clrMapOvr>
  <p:extLst>
    <p:ext uri="{6950BFC3-D8DA-4A85-94F7-54DA5524770B}">
      <p188:commentRel xmlns:p188="http://schemas.microsoft.com/office/powerpoint/2018/8/main" r:id="rId2"/>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E77FA3F8-DFCA-348B-1E03-F2CD723E5CC8}"/>
              </a:ext>
            </a:extLst>
          </p:cNvPr>
          <p:cNvGrpSpPr/>
          <p:nvPr/>
        </p:nvGrpSpPr>
        <p:grpSpPr>
          <a:xfrm>
            <a:off x="1581685" y="1989685"/>
            <a:ext cx="8888201" cy="4203156"/>
            <a:chOff x="1572160" y="1197965"/>
            <a:chExt cx="8888201" cy="4472246"/>
          </a:xfrm>
        </p:grpSpPr>
        <p:grpSp>
          <p:nvGrpSpPr>
            <p:cNvPr id="144" name="Group 91">
              <a:extLst>
                <a:ext uri="{FF2B5EF4-FFF2-40B4-BE49-F238E27FC236}">
                  <a16:creationId xmlns:a16="http://schemas.microsoft.com/office/drawing/2014/main" id="{EA847861-B21B-C94F-A44B-26E54002CD49}"/>
                </a:ext>
              </a:extLst>
            </p:cNvPr>
            <p:cNvGrpSpPr>
              <a:grpSpLocks/>
            </p:cNvGrpSpPr>
            <p:nvPr/>
          </p:nvGrpSpPr>
          <p:grpSpPr bwMode="auto">
            <a:xfrm>
              <a:off x="1572160" y="1197967"/>
              <a:ext cx="3096996" cy="4089195"/>
              <a:chOff x="1445140" y="1320178"/>
              <a:chExt cx="3096240" cy="4089586"/>
            </a:xfrm>
          </p:grpSpPr>
          <p:sp>
            <p:nvSpPr>
              <p:cNvPr id="145" name="Freeform 9">
                <a:extLst>
                  <a:ext uri="{FF2B5EF4-FFF2-40B4-BE49-F238E27FC236}">
                    <a16:creationId xmlns:a16="http://schemas.microsoft.com/office/drawing/2014/main" id="{FBEBAAF0-B8CB-1C4B-B7CC-941BFF4A7A3D}"/>
                  </a:ext>
                </a:extLst>
              </p:cNvPr>
              <p:cNvSpPr/>
              <p:nvPr/>
            </p:nvSpPr>
            <p:spPr bwMode="auto">
              <a:xfrm>
                <a:off x="2346406" y="2329711"/>
                <a:ext cx="2021980" cy="1519384"/>
              </a:xfrm>
              <a:custGeom>
                <a:avLst/>
                <a:gdLst>
                  <a:gd name="connsiteX0" fmla="*/ 0 w 2214438"/>
                  <a:gd name="connsiteY0" fmla="*/ 0 h 1773141"/>
                  <a:gd name="connsiteX1" fmla="*/ 178904 w 2214438"/>
                  <a:gd name="connsiteY1" fmla="*/ 286247 h 1773141"/>
                  <a:gd name="connsiteX2" fmla="*/ 369735 w 2214438"/>
                  <a:gd name="connsiteY2" fmla="*/ 377687 h 1773141"/>
                  <a:gd name="connsiteX3" fmla="*/ 592372 w 2214438"/>
                  <a:gd name="connsiteY3" fmla="*/ 659959 h 1773141"/>
                  <a:gd name="connsiteX4" fmla="*/ 739471 w 2214438"/>
                  <a:gd name="connsiteY4" fmla="*/ 795131 h 1773141"/>
                  <a:gd name="connsiteX5" fmla="*/ 926327 w 2214438"/>
                  <a:gd name="connsiteY5" fmla="*/ 1033670 h 1773141"/>
                  <a:gd name="connsiteX6" fmla="*/ 1292087 w 2214438"/>
                  <a:gd name="connsiteY6" fmla="*/ 1304014 h 1773141"/>
                  <a:gd name="connsiteX7" fmla="*/ 1474967 w 2214438"/>
                  <a:gd name="connsiteY7" fmla="*/ 1498821 h 1773141"/>
                  <a:gd name="connsiteX8" fmla="*/ 1661822 w 2214438"/>
                  <a:gd name="connsiteY8" fmla="*/ 1538578 h 1773141"/>
                  <a:gd name="connsiteX9" fmla="*/ 2015655 w 2214438"/>
                  <a:gd name="connsiteY9" fmla="*/ 1729409 h 1773141"/>
                  <a:gd name="connsiteX10" fmla="*/ 2214438 w 2214438"/>
                  <a:gd name="connsiteY10" fmla="*/ 1773141 h 1773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14438" h="1773141">
                    <a:moveTo>
                      <a:pt x="0" y="0"/>
                    </a:moveTo>
                    <a:lnTo>
                      <a:pt x="178904" y="286247"/>
                    </a:lnTo>
                    <a:lnTo>
                      <a:pt x="369735" y="377687"/>
                    </a:lnTo>
                    <a:lnTo>
                      <a:pt x="592372" y="659959"/>
                    </a:lnTo>
                    <a:lnTo>
                      <a:pt x="739471" y="795131"/>
                    </a:lnTo>
                    <a:lnTo>
                      <a:pt x="926327" y="1033670"/>
                    </a:lnTo>
                    <a:lnTo>
                      <a:pt x="1292087" y="1304014"/>
                    </a:lnTo>
                    <a:lnTo>
                      <a:pt x="1474967" y="1498821"/>
                    </a:lnTo>
                    <a:lnTo>
                      <a:pt x="1661822" y="1538578"/>
                    </a:lnTo>
                    <a:lnTo>
                      <a:pt x="2015655" y="1729409"/>
                    </a:lnTo>
                    <a:lnTo>
                      <a:pt x="2214438" y="1773141"/>
                    </a:lnTo>
                  </a:path>
                </a:pathLst>
              </a:custGeom>
              <a:noFill/>
              <a:ln w="38100">
                <a:solidFill>
                  <a:schemeClr val="tx2">
                    <a:lumMod val="60000"/>
                    <a:lumOff val="40000"/>
                  </a:schemeClr>
                </a:solidFill>
                <a:round/>
                <a:headEnd/>
                <a:tailEnd/>
              </a:ln>
            </p:spPr>
            <p:txBody>
              <a:bodyPr anchor="ctr"/>
              <a:lstStyle/>
              <a:p>
                <a:pPr algn="ctr">
                  <a:defRPr/>
                </a:pPr>
                <a:endParaRPr lang="en-US" sz="1600" b="1" kern="0">
                  <a:solidFill>
                    <a:schemeClr val="tx2"/>
                  </a:solidFill>
                  <a:ea typeface="ＭＳ Ｐゴシック" charset="0"/>
                  <a:cs typeface="ＭＳ Ｐゴシック" charset="0"/>
                </a:endParaRPr>
              </a:p>
            </p:txBody>
          </p:sp>
          <p:sp>
            <p:nvSpPr>
              <p:cNvPr id="257" name="Freeform 3">
                <a:extLst>
                  <a:ext uri="{FF2B5EF4-FFF2-40B4-BE49-F238E27FC236}">
                    <a16:creationId xmlns:a16="http://schemas.microsoft.com/office/drawing/2014/main" id="{8071FF1F-1DCA-584D-A373-25C9EE1AFE94}"/>
                  </a:ext>
                </a:extLst>
              </p:cNvPr>
              <p:cNvSpPr>
                <a:spLocks/>
              </p:cNvSpPr>
              <p:nvPr/>
            </p:nvSpPr>
            <p:spPr bwMode="auto">
              <a:xfrm>
                <a:off x="2345689" y="2331872"/>
                <a:ext cx="2017428" cy="2198490"/>
              </a:xfrm>
              <a:custGeom>
                <a:avLst/>
                <a:gdLst>
                  <a:gd name="T0" fmla="*/ 0 w 2210268"/>
                  <a:gd name="T1" fmla="*/ 0 h 2563686"/>
                  <a:gd name="T2" fmla="*/ 144698 w 2210268"/>
                  <a:gd name="T3" fmla="*/ 231094 h 2563686"/>
                  <a:gd name="T4" fmla="*/ 298733 w 2210268"/>
                  <a:gd name="T5" fmla="*/ 392029 h 2563686"/>
                  <a:gd name="T6" fmla="*/ 611469 w 2210268"/>
                  <a:gd name="T7" fmla="*/ 825331 h 2563686"/>
                  <a:gd name="T8" fmla="*/ 933541 w 2210268"/>
                  <a:gd name="T9" fmla="*/ 1105938 h 2563686"/>
                  <a:gd name="T10" fmla="*/ 1092241 w 2210268"/>
                  <a:gd name="T11" fmla="*/ 1217360 h 2563686"/>
                  <a:gd name="T12" fmla="*/ 1194931 w 2210268"/>
                  <a:gd name="T13" fmla="*/ 1312271 h 2563686"/>
                  <a:gd name="T14" fmla="*/ 1381640 w 2210268"/>
                  <a:gd name="T15" fmla="*/ 1440198 h 2563686"/>
                  <a:gd name="T16" fmla="*/ 1689706 w 2210268"/>
                  <a:gd name="T17" fmla="*/ 1790965 h 2563686"/>
                  <a:gd name="T18" fmla="*/ 1839073 w 2210268"/>
                  <a:gd name="T19" fmla="*/ 1885876 h 25636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10268"/>
                  <a:gd name="T31" fmla="*/ 0 h 2563686"/>
                  <a:gd name="T32" fmla="*/ 2210268 w 2210268"/>
                  <a:gd name="T33" fmla="*/ 2563686 h 256368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10268" h="2563686">
                    <a:moveTo>
                      <a:pt x="0" y="0"/>
                    </a:moveTo>
                    <a:lnTo>
                      <a:pt x="173904" y="314149"/>
                    </a:lnTo>
                    <a:lnTo>
                      <a:pt x="359028" y="532932"/>
                    </a:lnTo>
                    <a:lnTo>
                      <a:pt x="734886" y="1121963"/>
                    </a:lnTo>
                    <a:lnTo>
                      <a:pt x="1121963" y="1503430"/>
                    </a:lnTo>
                    <a:lnTo>
                      <a:pt x="1312697" y="1654895"/>
                    </a:lnTo>
                    <a:lnTo>
                      <a:pt x="1436113" y="1783921"/>
                    </a:lnTo>
                    <a:lnTo>
                      <a:pt x="1660506" y="1957825"/>
                    </a:lnTo>
                    <a:lnTo>
                      <a:pt x="2030753" y="2434660"/>
                    </a:lnTo>
                    <a:lnTo>
                      <a:pt x="2210268" y="2563686"/>
                    </a:lnTo>
                  </a:path>
                </a:pathLst>
              </a:custGeom>
              <a:noFill/>
              <a:ln w="38100">
                <a:solidFill>
                  <a:schemeClr val="accent3">
                    <a:lumMod val="60000"/>
                    <a:lumOff val="40000"/>
                  </a:schemeClr>
                </a:solidFill>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sz="1600">
                  <a:solidFill>
                    <a:schemeClr val="tx2"/>
                  </a:solidFill>
                </a:endParaRPr>
              </a:p>
            </p:txBody>
          </p:sp>
          <p:sp>
            <p:nvSpPr>
              <p:cNvPr id="258" name="Rectangle 28">
                <a:extLst>
                  <a:ext uri="{FF2B5EF4-FFF2-40B4-BE49-F238E27FC236}">
                    <a16:creationId xmlns:a16="http://schemas.microsoft.com/office/drawing/2014/main" id="{537ABD45-3FDF-E448-A8DA-54F5E73D986D}"/>
                  </a:ext>
                </a:extLst>
              </p:cNvPr>
              <p:cNvSpPr>
                <a:spLocks noChangeArrowheads="1"/>
              </p:cNvSpPr>
              <p:nvPr/>
            </p:nvSpPr>
            <p:spPr bwMode="auto">
              <a:xfrm rot="16200000">
                <a:off x="460798" y="3309291"/>
                <a:ext cx="2390432" cy="421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182880" anchor="b"/>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algn="ctr">
                  <a:spcBef>
                    <a:spcPct val="0"/>
                  </a:spcBef>
                  <a:buClrTx/>
                  <a:buFontTx/>
                  <a:buNone/>
                </a:pPr>
                <a:r>
                  <a:rPr lang="en-US" altLang="en-US" sz="1800">
                    <a:solidFill>
                      <a:schemeClr val="tx2"/>
                    </a:solidFill>
                    <a:latin typeface="+mn-lt"/>
                    <a:ea typeface="MS PGothic" panose="020B0600070205080204" pitchFamily="34" charset="-128"/>
                    <a:cs typeface="Arial" panose="020B0604020202020204" pitchFamily="34" charset="0"/>
                  </a:rPr>
                  <a:t>Probability of survival</a:t>
                </a:r>
              </a:p>
            </p:txBody>
          </p:sp>
          <p:sp>
            <p:nvSpPr>
              <p:cNvPr id="259" name="Rectangle 116">
                <a:extLst>
                  <a:ext uri="{FF2B5EF4-FFF2-40B4-BE49-F238E27FC236}">
                    <a16:creationId xmlns:a16="http://schemas.microsoft.com/office/drawing/2014/main" id="{ABC43A9D-285D-324E-820F-B6339038CD14}"/>
                  </a:ext>
                </a:extLst>
              </p:cNvPr>
              <p:cNvSpPr>
                <a:spLocks noChangeArrowheads="1"/>
              </p:cNvSpPr>
              <p:nvPr/>
            </p:nvSpPr>
            <p:spPr bwMode="auto">
              <a:xfrm>
                <a:off x="1725130" y="2135065"/>
                <a:ext cx="548094" cy="360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spAutoFit/>
              </a:bodyPr>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algn="r">
                  <a:spcBef>
                    <a:spcPct val="0"/>
                  </a:spcBef>
                  <a:buClrTx/>
                  <a:buFontTx/>
                  <a:buNone/>
                </a:pPr>
                <a:r>
                  <a:rPr lang="en-US" altLang="en-US" sz="1600">
                    <a:solidFill>
                      <a:schemeClr val="tx2"/>
                    </a:solidFill>
                    <a:latin typeface="+mn-lt"/>
                    <a:ea typeface="MS PGothic" panose="020B0600070205080204" pitchFamily="34" charset="-128"/>
                    <a:cs typeface="Arial" panose="020B0604020202020204" pitchFamily="34" charset="0"/>
                  </a:rPr>
                  <a:t>1.00</a:t>
                </a:r>
              </a:p>
            </p:txBody>
          </p:sp>
          <p:sp>
            <p:nvSpPr>
              <p:cNvPr id="260" name="Rectangle 117">
                <a:extLst>
                  <a:ext uri="{FF2B5EF4-FFF2-40B4-BE49-F238E27FC236}">
                    <a16:creationId xmlns:a16="http://schemas.microsoft.com/office/drawing/2014/main" id="{0DE9BFC1-A40A-854F-B846-2D80406B17B0}"/>
                  </a:ext>
                </a:extLst>
              </p:cNvPr>
              <p:cNvSpPr>
                <a:spLocks noChangeArrowheads="1"/>
              </p:cNvSpPr>
              <p:nvPr/>
            </p:nvSpPr>
            <p:spPr bwMode="auto">
              <a:xfrm>
                <a:off x="1725130" y="2938229"/>
                <a:ext cx="548094" cy="360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spAutoFit/>
              </a:bodyPr>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algn="r">
                  <a:spcBef>
                    <a:spcPct val="0"/>
                  </a:spcBef>
                  <a:buClrTx/>
                  <a:buFontTx/>
                  <a:buNone/>
                </a:pPr>
                <a:r>
                  <a:rPr lang="en-US" altLang="en-US" sz="1600">
                    <a:solidFill>
                      <a:schemeClr val="tx2"/>
                    </a:solidFill>
                    <a:latin typeface="+mn-lt"/>
                    <a:ea typeface="MS PGothic" panose="020B0600070205080204" pitchFamily="34" charset="-128"/>
                    <a:cs typeface="Arial" panose="020B0604020202020204" pitchFamily="34" charset="0"/>
                  </a:rPr>
                  <a:t>0.80</a:t>
                </a:r>
              </a:p>
            </p:txBody>
          </p:sp>
          <p:sp>
            <p:nvSpPr>
              <p:cNvPr id="261" name="Rectangle 118">
                <a:extLst>
                  <a:ext uri="{FF2B5EF4-FFF2-40B4-BE49-F238E27FC236}">
                    <a16:creationId xmlns:a16="http://schemas.microsoft.com/office/drawing/2014/main" id="{FA1D75DF-94E8-984F-8999-C08D056A23F0}"/>
                  </a:ext>
                </a:extLst>
              </p:cNvPr>
              <p:cNvSpPr>
                <a:spLocks noChangeArrowheads="1"/>
              </p:cNvSpPr>
              <p:nvPr/>
            </p:nvSpPr>
            <p:spPr bwMode="auto">
              <a:xfrm>
                <a:off x="1725130" y="3741394"/>
                <a:ext cx="548094" cy="360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spAutoFit/>
              </a:bodyPr>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algn="r">
                  <a:spcBef>
                    <a:spcPct val="0"/>
                  </a:spcBef>
                  <a:buClrTx/>
                  <a:buFontTx/>
                  <a:buNone/>
                </a:pPr>
                <a:r>
                  <a:rPr lang="en-US" altLang="en-US" sz="1600">
                    <a:solidFill>
                      <a:schemeClr val="tx2"/>
                    </a:solidFill>
                    <a:latin typeface="+mn-lt"/>
                    <a:ea typeface="MS PGothic" panose="020B0600070205080204" pitchFamily="34" charset="-128"/>
                    <a:cs typeface="Arial" panose="020B0604020202020204" pitchFamily="34" charset="0"/>
                  </a:rPr>
                  <a:t>0.60</a:t>
                </a:r>
              </a:p>
            </p:txBody>
          </p:sp>
          <p:sp>
            <p:nvSpPr>
              <p:cNvPr id="262" name="Rectangle 119">
                <a:extLst>
                  <a:ext uri="{FF2B5EF4-FFF2-40B4-BE49-F238E27FC236}">
                    <a16:creationId xmlns:a16="http://schemas.microsoft.com/office/drawing/2014/main" id="{9CDFD441-DDC8-9842-841C-CC687D523D00}"/>
                  </a:ext>
                </a:extLst>
              </p:cNvPr>
              <p:cNvSpPr>
                <a:spLocks noChangeArrowheads="1"/>
              </p:cNvSpPr>
              <p:nvPr/>
            </p:nvSpPr>
            <p:spPr bwMode="auto">
              <a:xfrm>
                <a:off x="1725130" y="4142972"/>
                <a:ext cx="548094" cy="360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spAutoFit/>
              </a:bodyPr>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algn="r">
                  <a:spcBef>
                    <a:spcPct val="0"/>
                  </a:spcBef>
                  <a:buClrTx/>
                  <a:buFontTx/>
                  <a:buNone/>
                </a:pPr>
                <a:r>
                  <a:rPr lang="en-US" altLang="en-US" sz="1600">
                    <a:solidFill>
                      <a:schemeClr val="tx2"/>
                    </a:solidFill>
                    <a:latin typeface="+mn-lt"/>
                    <a:ea typeface="MS PGothic" panose="020B0600070205080204" pitchFamily="34" charset="-128"/>
                    <a:cs typeface="Arial" panose="020B0604020202020204" pitchFamily="34" charset="0"/>
                  </a:rPr>
                  <a:t>0.50</a:t>
                </a:r>
              </a:p>
            </p:txBody>
          </p:sp>
          <p:sp>
            <p:nvSpPr>
              <p:cNvPr id="263" name="Rectangle 120">
                <a:extLst>
                  <a:ext uri="{FF2B5EF4-FFF2-40B4-BE49-F238E27FC236}">
                    <a16:creationId xmlns:a16="http://schemas.microsoft.com/office/drawing/2014/main" id="{48B40329-A171-6E4F-AEFF-09569D5A166B}"/>
                  </a:ext>
                </a:extLst>
              </p:cNvPr>
              <p:cNvSpPr>
                <a:spLocks noChangeArrowheads="1"/>
              </p:cNvSpPr>
              <p:nvPr/>
            </p:nvSpPr>
            <p:spPr bwMode="auto">
              <a:xfrm>
                <a:off x="1725130" y="4544554"/>
                <a:ext cx="548094" cy="360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spAutoFit/>
              </a:bodyPr>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algn="r">
                  <a:spcBef>
                    <a:spcPct val="0"/>
                  </a:spcBef>
                  <a:buClrTx/>
                  <a:buFontTx/>
                  <a:buNone/>
                </a:pPr>
                <a:r>
                  <a:rPr lang="en-US" altLang="en-US" sz="1600">
                    <a:solidFill>
                      <a:schemeClr val="tx2"/>
                    </a:solidFill>
                    <a:latin typeface="+mn-lt"/>
                    <a:ea typeface="MS PGothic" panose="020B0600070205080204" pitchFamily="34" charset="-128"/>
                    <a:cs typeface="Arial" panose="020B0604020202020204" pitchFamily="34" charset="0"/>
                  </a:rPr>
                  <a:t>0.40</a:t>
                </a:r>
              </a:p>
            </p:txBody>
          </p:sp>
          <p:sp>
            <p:nvSpPr>
              <p:cNvPr id="264" name="Rectangle 117">
                <a:extLst>
                  <a:ext uri="{FF2B5EF4-FFF2-40B4-BE49-F238E27FC236}">
                    <a16:creationId xmlns:a16="http://schemas.microsoft.com/office/drawing/2014/main" id="{FB656717-B39E-824B-937B-40914BFED99B}"/>
                  </a:ext>
                </a:extLst>
              </p:cNvPr>
              <p:cNvSpPr>
                <a:spLocks noChangeArrowheads="1"/>
              </p:cNvSpPr>
              <p:nvPr/>
            </p:nvSpPr>
            <p:spPr bwMode="auto">
              <a:xfrm>
                <a:off x="1725130" y="2536646"/>
                <a:ext cx="548094" cy="360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spAutoFit/>
              </a:bodyPr>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algn="r">
                  <a:spcBef>
                    <a:spcPct val="0"/>
                  </a:spcBef>
                  <a:buClrTx/>
                  <a:buFontTx/>
                  <a:buNone/>
                </a:pPr>
                <a:r>
                  <a:rPr lang="en-US" altLang="en-US" sz="1600">
                    <a:solidFill>
                      <a:schemeClr val="tx2"/>
                    </a:solidFill>
                    <a:latin typeface="+mn-lt"/>
                    <a:ea typeface="MS PGothic" panose="020B0600070205080204" pitchFamily="34" charset="-128"/>
                    <a:cs typeface="Arial" panose="020B0604020202020204" pitchFamily="34" charset="0"/>
                  </a:rPr>
                  <a:t>0.90</a:t>
                </a:r>
              </a:p>
            </p:txBody>
          </p:sp>
          <p:grpSp>
            <p:nvGrpSpPr>
              <p:cNvPr id="265" name="Group 4">
                <a:extLst>
                  <a:ext uri="{FF2B5EF4-FFF2-40B4-BE49-F238E27FC236}">
                    <a16:creationId xmlns:a16="http://schemas.microsoft.com/office/drawing/2014/main" id="{AC426284-226E-D04F-9E4C-5A15AE0EBE07}"/>
                  </a:ext>
                </a:extLst>
              </p:cNvPr>
              <p:cNvGrpSpPr>
                <a:grpSpLocks/>
              </p:cNvGrpSpPr>
              <p:nvPr/>
            </p:nvGrpSpPr>
            <p:grpSpPr bwMode="auto">
              <a:xfrm>
                <a:off x="2195630" y="1320178"/>
                <a:ext cx="2345750" cy="4089586"/>
                <a:chOff x="1085162" y="934267"/>
                <a:chExt cx="2568383" cy="4769323"/>
              </a:xfrm>
            </p:grpSpPr>
            <p:sp>
              <p:nvSpPr>
                <p:cNvPr id="268" name="Rectangle 9">
                  <a:extLst>
                    <a:ext uri="{FF2B5EF4-FFF2-40B4-BE49-F238E27FC236}">
                      <a16:creationId xmlns:a16="http://schemas.microsoft.com/office/drawing/2014/main" id="{52708E5D-AFC4-3F4B-B83F-C4982A1F1CFD}"/>
                    </a:ext>
                  </a:extLst>
                </p:cNvPr>
                <p:cNvSpPr>
                  <a:spLocks noChangeArrowheads="1"/>
                </p:cNvSpPr>
                <p:nvPr/>
              </p:nvSpPr>
              <p:spPr bwMode="auto">
                <a:xfrm>
                  <a:off x="1245035" y="5242556"/>
                  <a:ext cx="2262540" cy="461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37160" rIns="0" bIns="0"/>
                <a:lstStyle>
                  <a:lvl1pPr>
                    <a:spcBef>
                      <a:spcPts val="1800"/>
                    </a:spcBef>
                    <a:buClr>
                      <a:schemeClr val="tx2"/>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ts val="1800"/>
                    </a:spcBef>
                    <a:buClr>
                      <a:schemeClr val="tx2"/>
                    </a:buClr>
                    <a:buFont typeface="Arial" panose="020B0604020202020204" pitchFamily="34" charset="0"/>
                    <a:buChar char="–"/>
                    <a:defRPr sz="2400">
                      <a:solidFill>
                        <a:schemeClr val="tx1"/>
                      </a:solidFill>
                      <a:latin typeface="Arial" panose="020B0604020202020204" pitchFamily="34" charset="0"/>
                    </a:defRPr>
                  </a:lvl2pPr>
                  <a:lvl3pPr marL="1143000" indent="-228600">
                    <a:spcBef>
                      <a:spcPts val="1800"/>
                    </a:spcBef>
                    <a:buClr>
                      <a:schemeClr val="tx2"/>
                    </a:buClr>
                    <a:buFont typeface="Arial" panose="020B0604020202020204" pitchFamily="34" charset="0"/>
                    <a:buChar char="•"/>
                    <a:defRPr sz="2000">
                      <a:solidFill>
                        <a:schemeClr val="tx1"/>
                      </a:solidFill>
                      <a:latin typeface="Arial" panose="020B0604020202020204" pitchFamily="34" charset="0"/>
                    </a:defRPr>
                  </a:lvl3pPr>
                  <a:lvl4pPr marL="1600200" indent="-228600">
                    <a:spcBef>
                      <a:spcPts val="18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ts val="1800"/>
                    </a:spcBef>
                    <a:buClr>
                      <a:schemeClr val="tx2"/>
                    </a:buClr>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9pPr>
                </a:lstStyle>
                <a:p>
                  <a:pPr algn="ctr">
                    <a:spcBef>
                      <a:spcPct val="0"/>
                    </a:spcBef>
                    <a:buClrTx/>
                    <a:buFontTx/>
                    <a:buNone/>
                    <a:defRPr/>
                  </a:pPr>
                  <a:r>
                    <a:rPr lang="en-US" altLang="en-US" sz="1800" kern="0">
                      <a:solidFill>
                        <a:schemeClr val="tx2"/>
                      </a:solidFill>
                      <a:latin typeface="+mn-lt"/>
                      <a:ea typeface="MS PGothic" panose="020B0600070205080204" pitchFamily="34" charset="-128"/>
                      <a:cs typeface="Arial" panose="020B0604020202020204" pitchFamily="34" charset="0"/>
                    </a:rPr>
                    <a:t>Months</a:t>
                  </a:r>
                </a:p>
              </p:txBody>
            </p:sp>
            <p:sp>
              <p:nvSpPr>
                <p:cNvPr id="269" name="Line 11">
                  <a:extLst>
                    <a:ext uri="{FF2B5EF4-FFF2-40B4-BE49-F238E27FC236}">
                      <a16:creationId xmlns:a16="http://schemas.microsoft.com/office/drawing/2014/main" id="{4B6A5510-5D02-6E42-95F2-255B549948A8}"/>
                    </a:ext>
                  </a:extLst>
                </p:cNvPr>
                <p:cNvSpPr>
                  <a:spLocks noChangeShapeType="1"/>
                </p:cNvSpPr>
                <p:nvPr/>
              </p:nvSpPr>
              <p:spPr bwMode="auto">
                <a:xfrm flipV="1">
                  <a:off x="1243296" y="4900020"/>
                  <a:ext cx="0" cy="9628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pPr>
                    <a:defRPr/>
                  </a:pPr>
                  <a:endParaRPr lang="en-US" sz="1600" b="1" kern="0">
                    <a:solidFill>
                      <a:schemeClr val="tx2"/>
                    </a:solidFill>
                    <a:ea typeface="MS PGothic" panose="020B0600070205080204" pitchFamily="34" charset="-128"/>
                  </a:endParaRPr>
                </a:p>
              </p:txBody>
            </p:sp>
            <p:sp>
              <p:nvSpPr>
                <p:cNvPr id="270" name="Line 15">
                  <a:extLst>
                    <a:ext uri="{FF2B5EF4-FFF2-40B4-BE49-F238E27FC236}">
                      <a16:creationId xmlns:a16="http://schemas.microsoft.com/office/drawing/2014/main" id="{381C88FF-7909-4F4B-A867-DF3331AC4FDC}"/>
                    </a:ext>
                  </a:extLst>
                </p:cNvPr>
                <p:cNvSpPr>
                  <a:spLocks noChangeShapeType="1"/>
                </p:cNvSpPr>
                <p:nvPr/>
              </p:nvSpPr>
              <p:spPr bwMode="auto">
                <a:xfrm flipV="1">
                  <a:off x="1992264" y="4900020"/>
                  <a:ext cx="0" cy="9628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pPr>
                    <a:defRPr/>
                  </a:pPr>
                  <a:endParaRPr lang="en-US" sz="1600" b="1" kern="0">
                    <a:solidFill>
                      <a:schemeClr val="tx2"/>
                    </a:solidFill>
                    <a:ea typeface="MS PGothic" panose="020B0600070205080204" pitchFamily="34" charset="-128"/>
                  </a:endParaRPr>
                </a:p>
              </p:txBody>
            </p:sp>
            <p:sp>
              <p:nvSpPr>
                <p:cNvPr id="271" name="Line 16">
                  <a:extLst>
                    <a:ext uri="{FF2B5EF4-FFF2-40B4-BE49-F238E27FC236}">
                      <a16:creationId xmlns:a16="http://schemas.microsoft.com/office/drawing/2014/main" id="{63808B79-833C-3E47-AFCE-3AE5DE66D730}"/>
                    </a:ext>
                  </a:extLst>
                </p:cNvPr>
                <p:cNvSpPr>
                  <a:spLocks noChangeShapeType="1"/>
                </p:cNvSpPr>
                <p:nvPr/>
              </p:nvSpPr>
              <p:spPr bwMode="auto">
                <a:xfrm flipV="1">
                  <a:off x="3491934" y="4900020"/>
                  <a:ext cx="0" cy="9628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pPr>
                    <a:defRPr/>
                  </a:pPr>
                  <a:endParaRPr lang="en-US" sz="1600" b="1" kern="0">
                    <a:solidFill>
                      <a:schemeClr val="tx2"/>
                    </a:solidFill>
                    <a:ea typeface="MS PGothic" panose="020B0600070205080204" pitchFamily="34" charset="-128"/>
                  </a:endParaRPr>
                </a:p>
              </p:txBody>
            </p:sp>
            <p:sp>
              <p:nvSpPr>
                <p:cNvPr id="272" name="Line 21">
                  <a:extLst>
                    <a:ext uri="{FF2B5EF4-FFF2-40B4-BE49-F238E27FC236}">
                      <a16:creationId xmlns:a16="http://schemas.microsoft.com/office/drawing/2014/main" id="{1CCDFEF9-9B61-D348-9A8F-C2EA7F09A514}"/>
                    </a:ext>
                  </a:extLst>
                </p:cNvPr>
                <p:cNvSpPr>
                  <a:spLocks noChangeShapeType="1"/>
                </p:cNvSpPr>
                <p:nvPr/>
              </p:nvSpPr>
              <p:spPr bwMode="auto">
                <a:xfrm>
                  <a:off x="1246772" y="4903723"/>
                  <a:ext cx="2252114" cy="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pPr>
                    <a:defRPr/>
                  </a:pPr>
                  <a:endParaRPr lang="en-US" sz="1600" b="1" kern="0">
                    <a:solidFill>
                      <a:schemeClr val="tx2"/>
                    </a:solidFill>
                    <a:ea typeface="MS PGothic" panose="020B0600070205080204" pitchFamily="34" charset="-128"/>
                  </a:endParaRPr>
                </a:p>
              </p:txBody>
            </p:sp>
            <p:sp>
              <p:nvSpPr>
                <p:cNvPr id="273" name="Line 24">
                  <a:extLst>
                    <a:ext uri="{FF2B5EF4-FFF2-40B4-BE49-F238E27FC236}">
                      <a16:creationId xmlns:a16="http://schemas.microsoft.com/office/drawing/2014/main" id="{4C395D04-29C1-F848-A04F-81E1EA081CF8}"/>
                    </a:ext>
                  </a:extLst>
                </p:cNvPr>
                <p:cNvSpPr>
                  <a:spLocks noChangeShapeType="1"/>
                </p:cNvSpPr>
                <p:nvPr/>
              </p:nvSpPr>
              <p:spPr bwMode="auto">
                <a:xfrm>
                  <a:off x="1241559" y="2094933"/>
                  <a:ext cx="0" cy="2823602"/>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pPr>
                    <a:defRPr/>
                  </a:pPr>
                  <a:endParaRPr lang="en-US" sz="1600" b="1" kern="0">
                    <a:solidFill>
                      <a:schemeClr val="tx2"/>
                    </a:solidFill>
                    <a:ea typeface="MS PGothic" panose="020B0600070205080204" pitchFamily="34" charset="-128"/>
                  </a:endParaRPr>
                </a:p>
              </p:txBody>
            </p:sp>
            <p:sp>
              <p:nvSpPr>
                <p:cNvPr id="274" name="Line 67">
                  <a:extLst>
                    <a:ext uri="{FF2B5EF4-FFF2-40B4-BE49-F238E27FC236}">
                      <a16:creationId xmlns:a16="http://schemas.microsoft.com/office/drawing/2014/main" id="{0679D780-EB3A-E146-8F76-A11B1D4C04E0}"/>
                    </a:ext>
                  </a:extLst>
                </p:cNvPr>
                <p:cNvSpPr>
                  <a:spLocks noChangeShapeType="1"/>
                </p:cNvSpPr>
                <p:nvPr/>
              </p:nvSpPr>
              <p:spPr bwMode="auto">
                <a:xfrm>
                  <a:off x="1151197" y="2106043"/>
                  <a:ext cx="92100" cy="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pPr>
                    <a:defRPr/>
                  </a:pPr>
                  <a:endParaRPr lang="en-US" sz="1600" b="1" kern="0">
                    <a:solidFill>
                      <a:schemeClr val="tx2"/>
                    </a:solidFill>
                    <a:ea typeface="MS PGothic" panose="020B0600070205080204" pitchFamily="34" charset="-128"/>
                  </a:endParaRPr>
                </a:p>
              </p:txBody>
            </p:sp>
            <p:sp>
              <p:nvSpPr>
                <p:cNvPr id="275" name="Line 68">
                  <a:extLst>
                    <a:ext uri="{FF2B5EF4-FFF2-40B4-BE49-F238E27FC236}">
                      <a16:creationId xmlns:a16="http://schemas.microsoft.com/office/drawing/2014/main" id="{6233163D-0D66-9247-A66B-3A3B1D704B54}"/>
                    </a:ext>
                  </a:extLst>
                </p:cNvPr>
                <p:cNvSpPr>
                  <a:spLocks noChangeShapeType="1"/>
                </p:cNvSpPr>
                <p:nvPr/>
              </p:nvSpPr>
              <p:spPr bwMode="auto">
                <a:xfrm>
                  <a:off x="1151197" y="3039220"/>
                  <a:ext cx="92100" cy="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pPr>
                    <a:defRPr/>
                  </a:pPr>
                  <a:endParaRPr lang="en-US" sz="1600" b="1" kern="0">
                    <a:solidFill>
                      <a:schemeClr val="tx2"/>
                    </a:solidFill>
                    <a:ea typeface="MS PGothic" panose="020B0600070205080204" pitchFamily="34" charset="-128"/>
                  </a:endParaRPr>
                </a:p>
              </p:txBody>
            </p:sp>
            <p:sp>
              <p:nvSpPr>
                <p:cNvPr id="276" name="Line 69">
                  <a:extLst>
                    <a:ext uri="{FF2B5EF4-FFF2-40B4-BE49-F238E27FC236}">
                      <a16:creationId xmlns:a16="http://schemas.microsoft.com/office/drawing/2014/main" id="{3B937AD4-345C-2F4D-ADAC-6658568135CD}"/>
                    </a:ext>
                  </a:extLst>
                </p:cNvPr>
                <p:cNvSpPr>
                  <a:spLocks noChangeShapeType="1"/>
                </p:cNvSpPr>
                <p:nvPr/>
              </p:nvSpPr>
              <p:spPr bwMode="auto">
                <a:xfrm>
                  <a:off x="1151197" y="4437135"/>
                  <a:ext cx="92100" cy="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pPr>
                    <a:defRPr/>
                  </a:pPr>
                  <a:endParaRPr lang="en-US" sz="1600" b="1" kern="0">
                    <a:solidFill>
                      <a:schemeClr val="tx2"/>
                    </a:solidFill>
                    <a:ea typeface="MS PGothic" panose="020B0600070205080204" pitchFamily="34" charset="-128"/>
                  </a:endParaRPr>
                </a:p>
              </p:txBody>
            </p:sp>
            <p:sp>
              <p:nvSpPr>
                <p:cNvPr id="277" name="Rectangle 70">
                  <a:extLst>
                    <a:ext uri="{FF2B5EF4-FFF2-40B4-BE49-F238E27FC236}">
                      <a16:creationId xmlns:a16="http://schemas.microsoft.com/office/drawing/2014/main" id="{64986113-EFAB-9641-BF06-16EF441A0EE6}"/>
                    </a:ext>
                  </a:extLst>
                </p:cNvPr>
                <p:cNvSpPr>
                  <a:spLocks noChangeArrowheads="1"/>
                </p:cNvSpPr>
                <p:nvPr/>
              </p:nvSpPr>
              <p:spPr bwMode="auto">
                <a:xfrm>
                  <a:off x="1245035" y="934267"/>
                  <a:ext cx="2250375" cy="1314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182880" anchor="t"/>
                <a:lstStyle>
                  <a:lvl1pPr marL="342900" indent="-342900" defTabSz="777875">
                    <a:spcBef>
                      <a:spcPts val="1800"/>
                    </a:spcBef>
                    <a:buClr>
                      <a:schemeClr val="tx2"/>
                    </a:buClr>
                    <a:buFont typeface="Arial" panose="020B0604020202020204" pitchFamily="34" charset="0"/>
                    <a:buChar char="•"/>
                    <a:defRPr sz="2800">
                      <a:solidFill>
                        <a:schemeClr val="tx1"/>
                      </a:solidFill>
                      <a:latin typeface="Arial" panose="020B0604020202020204" pitchFamily="34" charset="0"/>
                    </a:defRPr>
                  </a:lvl1pPr>
                  <a:lvl2pPr defTabSz="777875">
                    <a:spcBef>
                      <a:spcPts val="1800"/>
                    </a:spcBef>
                    <a:buClr>
                      <a:schemeClr val="tx2"/>
                    </a:buClr>
                    <a:buFont typeface="Arial" panose="020B0604020202020204" pitchFamily="34" charset="0"/>
                    <a:buChar char="–"/>
                    <a:defRPr sz="2400">
                      <a:solidFill>
                        <a:schemeClr val="tx1"/>
                      </a:solidFill>
                      <a:latin typeface="Arial" panose="020B0604020202020204" pitchFamily="34" charset="0"/>
                    </a:defRPr>
                  </a:lvl2pPr>
                  <a:lvl3pPr marL="1143000" indent="-228600" defTabSz="777875">
                    <a:spcBef>
                      <a:spcPts val="1800"/>
                    </a:spcBef>
                    <a:buClr>
                      <a:schemeClr val="tx2"/>
                    </a:buClr>
                    <a:buFont typeface="Arial" panose="020B0604020202020204" pitchFamily="34" charset="0"/>
                    <a:buChar char="•"/>
                    <a:defRPr sz="2000">
                      <a:solidFill>
                        <a:schemeClr val="tx1"/>
                      </a:solidFill>
                      <a:latin typeface="Arial" panose="020B0604020202020204" pitchFamily="34" charset="0"/>
                    </a:defRPr>
                  </a:lvl3pPr>
                  <a:lvl4pPr marL="1600200" indent="-228600" defTabSz="777875">
                    <a:spcBef>
                      <a:spcPts val="18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defTabSz="777875">
                    <a:spcBef>
                      <a:spcPts val="1800"/>
                    </a:spcBef>
                    <a:buClr>
                      <a:schemeClr val="tx2"/>
                    </a:buClr>
                    <a:buFont typeface="Arial" panose="020B0604020202020204" pitchFamily="34" charset="0"/>
                    <a:buChar char="»"/>
                    <a:defRPr sz="1600">
                      <a:solidFill>
                        <a:schemeClr val="tx1"/>
                      </a:solidFill>
                      <a:latin typeface="Arial" panose="020B0604020202020204" pitchFamily="34" charset="0"/>
                    </a:defRPr>
                  </a:lvl5pPr>
                  <a:lvl6pPr marL="2514600" indent="-228600" defTabSz="777875"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6pPr>
                  <a:lvl7pPr marL="2971800" indent="-228600" defTabSz="777875"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7pPr>
                  <a:lvl8pPr marL="3429000" indent="-228600" defTabSz="777875"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8pPr>
                  <a:lvl9pPr marL="3886200" indent="-228600" defTabSz="777875"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9pPr>
                </a:lstStyle>
                <a:p>
                  <a:pPr marL="0" lvl="1" algn="ctr" defTabSz="914400">
                    <a:spcBef>
                      <a:spcPct val="0"/>
                    </a:spcBef>
                    <a:buClrTx/>
                    <a:buNone/>
                    <a:defRPr/>
                  </a:pPr>
                  <a:r>
                    <a:rPr lang="en-US" altLang="en-US" sz="2000" b="1">
                      <a:solidFill>
                        <a:schemeClr val="accent4"/>
                      </a:solidFill>
                      <a:latin typeface="+mn-lt"/>
                      <a:cs typeface="Arial" panose="020B0604020202020204" pitchFamily="34" charset="0"/>
                    </a:rPr>
                    <a:t>RALES</a:t>
                  </a:r>
                  <a:br>
                    <a:rPr lang="en-US" altLang="en-US" sz="1800" b="1" kern="0">
                      <a:solidFill>
                        <a:schemeClr val="tx2"/>
                      </a:solidFill>
                      <a:latin typeface="+mn-lt"/>
                      <a:ea typeface="MS PGothic" panose="020B0600070205080204" pitchFamily="34" charset="-128"/>
                      <a:cs typeface="Arial" panose="020B0604020202020204" pitchFamily="34" charset="0"/>
                    </a:rPr>
                  </a:br>
                  <a:r>
                    <a:rPr lang="en-US" altLang="en-US" sz="1800">
                      <a:solidFill>
                        <a:schemeClr val="tx2"/>
                      </a:solidFill>
                      <a:latin typeface="+mn-lt"/>
                      <a:cs typeface="Arial" panose="020B0604020202020204" pitchFamily="34" charset="0"/>
                    </a:rPr>
                    <a:t>(Severe </a:t>
                  </a:r>
                  <a:r>
                    <a:rPr lang="en-US" altLang="en-US" sz="1800" err="1">
                      <a:solidFill>
                        <a:schemeClr val="tx2"/>
                      </a:solidFill>
                      <a:latin typeface="+mn-lt"/>
                      <a:cs typeface="Arial" panose="020B0604020202020204" pitchFamily="34" charset="0"/>
                    </a:rPr>
                    <a:t>HFrEF</a:t>
                  </a:r>
                  <a:r>
                    <a:rPr lang="en-US" altLang="en-US" sz="1800">
                      <a:solidFill>
                        <a:schemeClr val="tx2"/>
                      </a:solidFill>
                      <a:latin typeface="+mn-lt"/>
                      <a:cs typeface="Arial" panose="020B0604020202020204" pitchFamily="34" charset="0"/>
                    </a:rPr>
                    <a:t>)</a:t>
                  </a:r>
                </a:p>
                <a:p>
                  <a:pPr marL="0" lvl="1" algn="ctr" defTabSz="914400">
                    <a:spcBef>
                      <a:spcPct val="0"/>
                    </a:spcBef>
                    <a:buClrTx/>
                    <a:buNone/>
                    <a:defRPr/>
                  </a:pPr>
                  <a:r>
                    <a:rPr lang="en-US" altLang="en-US" sz="1800">
                      <a:solidFill>
                        <a:schemeClr val="tx2"/>
                      </a:solidFill>
                      <a:latin typeface="+mn-lt"/>
                      <a:cs typeface="Arial" panose="020B0604020202020204" pitchFamily="34" charset="0"/>
                    </a:rPr>
                    <a:t>30% risk reduction</a:t>
                  </a:r>
                </a:p>
              </p:txBody>
            </p:sp>
            <p:sp>
              <p:nvSpPr>
                <p:cNvPr id="278" name="Line 69">
                  <a:extLst>
                    <a:ext uri="{FF2B5EF4-FFF2-40B4-BE49-F238E27FC236}">
                      <a16:creationId xmlns:a16="http://schemas.microsoft.com/office/drawing/2014/main" id="{482B1DDB-BAAF-D74E-B5A5-799144F1084C}"/>
                    </a:ext>
                  </a:extLst>
                </p:cNvPr>
                <p:cNvSpPr>
                  <a:spLocks noChangeShapeType="1"/>
                </p:cNvSpPr>
                <p:nvPr/>
              </p:nvSpPr>
              <p:spPr bwMode="auto">
                <a:xfrm>
                  <a:off x="1151197" y="4903723"/>
                  <a:ext cx="92100" cy="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pPr>
                    <a:defRPr/>
                  </a:pPr>
                  <a:endParaRPr lang="en-US" sz="1600" b="1" kern="0">
                    <a:solidFill>
                      <a:schemeClr val="tx2"/>
                    </a:solidFill>
                    <a:ea typeface="MS PGothic" panose="020B0600070205080204" pitchFamily="34" charset="-128"/>
                  </a:endParaRPr>
                </a:p>
              </p:txBody>
            </p:sp>
            <p:sp>
              <p:nvSpPr>
                <p:cNvPr id="279" name="Line 68">
                  <a:extLst>
                    <a:ext uri="{FF2B5EF4-FFF2-40B4-BE49-F238E27FC236}">
                      <a16:creationId xmlns:a16="http://schemas.microsoft.com/office/drawing/2014/main" id="{35C1C506-30BF-014F-8F63-2EA7E264632D}"/>
                    </a:ext>
                  </a:extLst>
                </p:cNvPr>
                <p:cNvSpPr>
                  <a:spLocks noChangeShapeType="1"/>
                </p:cNvSpPr>
                <p:nvPr/>
              </p:nvSpPr>
              <p:spPr bwMode="auto">
                <a:xfrm>
                  <a:off x="1151197" y="3970546"/>
                  <a:ext cx="92100" cy="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pPr>
                    <a:defRPr/>
                  </a:pPr>
                  <a:endParaRPr lang="en-US" sz="1600" b="1" kern="0">
                    <a:solidFill>
                      <a:schemeClr val="tx2"/>
                    </a:solidFill>
                    <a:ea typeface="MS PGothic" panose="020B0600070205080204" pitchFamily="34" charset="-128"/>
                  </a:endParaRPr>
                </a:p>
              </p:txBody>
            </p:sp>
            <p:sp>
              <p:nvSpPr>
                <p:cNvPr id="280" name="Rectangle 120">
                  <a:extLst>
                    <a:ext uri="{FF2B5EF4-FFF2-40B4-BE49-F238E27FC236}">
                      <a16:creationId xmlns:a16="http://schemas.microsoft.com/office/drawing/2014/main" id="{ADE5CA36-D102-4246-B875-66E259456985}"/>
                    </a:ext>
                  </a:extLst>
                </p:cNvPr>
                <p:cNvSpPr>
                  <a:spLocks noChangeArrowheads="1"/>
                </p:cNvSpPr>
                <p:nvPr/>
              </p:nvSpPr>
              <p:spPr bwMode="auto">
                <a:xfrm>
                  <a:off x="3333800" y="4998153"/>
                  <a:ext cx="319745" cy="309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46038" rIns="0" bIns="46038"/>
                <a:lstStyle>
                  <a:lvl1pPr>
                    <a:spcBef>
                      <a:spcPts val="1800"/>
                    </a:spcBef>
                    <a:buClr>
                      <a:schemeClr val="tx2"/>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ts val="1800"/>
                    </a:spcBef>
                    <a:buClr>
                      <a:schemeClr val="tx2"/>
                    </a:buClr>
                    <a:buFont typeface="Arial" panose="020B0604020202020204" pitchFamily="34" charset="0"/>
                    <a:buChar char="–"/>
                    <a:defRPr sz="2400">
                      <a:solidFill>
                        <a:schemeClr val="tx1"/>
                      </a:solidFill>
                      <a:latin typeface="Arial" panose="020B0604020202020204" pitchFamily="34" charset="0"/>
                    </a:defRPr>
                  </a:lvl2pPr>
                  <a:lvl3pPr marL="1143000" indent="-228600">
                    <a:spcBef>
                      <a:spcPts val="1800"/>
                    </a:spcBef>
                    <a:buClr>
                      <a:schemeClr val="tx2"/>
                    </a:buClr>
                    <a:buFont typeface="Arial" panose="020B0604020202020204" pitchFamily="34" charset="0"/>
                    <a:buChar char="•"/>
                    <a:defRPr sz="2000">
                      <a:solidFill>
                        <a:schemeClr val="tx1"/>
                      </a:solidFill>
                      <a:latin typeface="Arial" panose="020B0604020202020204" pitchFamily="34" charset="0"/>
                    </a:defRPr>
                  </a:lvl3pPr>
                  <a:lvl4pPr marL="1600200" indent="-228600">
                    <a:spcBef>
                      <a:spcPts val="18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ts val="1800"/>
                    </a:spcBef>
                    <a:buClr>
                      <a:schemeClr val="tx2"/>
                    </a:buClr>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9pPr>
                </a:lstStyle>
                <a:p>
                  <a:pPr algn="ctr">
                    <a:spcBef>
                      <a:spcPct val="0"/>
                    </a:spcBef>
                    <a:buClrTx/>
                    <a:buFontTx/>
                    <a:buNone/>
                    <a:defRPr/>
                  </a:pPr>
                  <a:r>
                    <a:rPr lang="en-US" altLang="en-US" sz="1600" kern="0">
                      <a:solidFill>
                        <a:schemeClr val="tx2"/>
                      </a:solidFill>
                      <a:latin typeface="+mn-lt"/>
                      <a:ea typeface="MS PGothic" panose="020B0600070205080204" pitchFamily="34" charset="-128"/>
                      <a:cs typeface="Arial" panose="020B0604020202020204" pitchFamily="34" charset="0"/>
                    </a:rPr>
                    <a:t>36</a:t>
                  </a:r>
                </a:p>
              </p:txBody>
            </p:sp>
            <p:sp>
              <p:nvSpPr>
                <p:cNvPr id="281" name="Rectangle 120">
                  <a:extLst>
                    <a:ext uri="{FF2B5EF4-FFF2-40B4-BE49-F238E27FC236}">
                      <a16:creationId xmlns:a16="http://schemas.microsoft.com/office/drawing/2014/main" id="{95F62BAF-7DD2-584C-848E-B2835F37B784}"/>
                    </a:ext>
                  </a:extLst>
                </p:cNvPr>
                <p:cNvSpPr>
                  <a:spLocks noChangeArrowheads="1"/>
                </p:cNvSpPr>
                <p:nvPr/>
              </p:nvSpPr>
              <p:spPr bwMode="auto">
                <a:xfrm>
                  <a:off x="1834129" y="4998153"/>
                  <a:ext cx="319745" cy="309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46038" rIns="0" bIns="46038"/>
                <a:lstStyle>
                  <a:lvl1pPr>
                    <a:spcBef>
                      <a:spcPts val="1800"/>
                    </a:spcBef>
                    <a:buClr>
                      <a:schemeClr val="tx2"/>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ts val="1800"/>
                    </a:spcBef>
                    <a:buClr>
                      <a:schemeClr val="tx2"/>
                    </a:buClr>
                    <a:buFont typeface="Arial" panose="020B0604020202020204" pitchFamily="34" charset="0"/>
                    <a:buChar char="–"/>
                    <a:defRPr sz="2400">
                      <a:solidFill>
                        <a:schemeClr val="tx1"/>
                      </a:solidFill>
                      <a:latin typeface="Arial" panose="020B0604020202020204" pitchFamily="34" charset="0"/>
                    </a:defRPr>
                  </a:lvl2pPr>
                  <a:lvl3pPr marL="1143000" indent="-228600">
                    <a:spcBef>
                      <a:spcPts val="1800"/>
                    </a:spcBef>
                    <a:buClr>
                      <a:schemeClr val="tx2"/>
                    </a:buClr>
                    <a:buFont typeface="Arial" panose="020B0604020202020204" pitchFamily="34" charset="0"/>
                    <a:buChar char="•"/>
                    <a:defRPr sz="2000">
                      <a:solidFill>
                        <a:schemeClr val="tx1"/>
                      </a:solidFill>
                      <a:latin typeface="Arial" panose="020B0604020202020204" pitchFamily="34" charset="0"/>
                    </a:defRPr>
                  </a:lvl3pPr>
                  <a:lvl4pPr marL="1600200" indent="-228600">
                    <a:spcBef>
                      <a:spcPts val="18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ts val="1800"/>
                    </a:spcBef>
                    <a:buClr>
                      <a:schemeClr val="tx2"/>
                    </a:buClr>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9pPr>
                </a:lstStyle>
                <a:p>
                  <a:pPr algn="ctr">
                    <a:spcBef>
                      <a:spcPct val="0"/>
                    </a:spcBef>
                    <a:buClrTx/>
                    <a:buFontTx/>
                    <a:buNone/>
                    <a:defRPr/>
                  </a:pPr>
                  <a:r>
                    <a:rPr lang="en-US" altLang="en-US" sz="1600" kern="0">
                      <a:solidFill>
                        <a:schemeClr val="tx2"/>
                      </a:solidFill>
                      <a:latin typeface="+mn-lt"/>
                      <a:ea typeface="MS PGothic" panose="020B0600070205080204" pitchFamily="34" charset="-128"/>
                      <a:cs typeface="Arial" panose="020B0604020202020204" pitchFamily="34" charset="0"/>
                    </a:rPr>
                    <a:t>12</a:t>
                  </a:r>
                </a:p>
              </p:txBody>
            </p:sp>
            <p:sp>
              <p:nvSpPr>
                <p:cNvPr id="282" name="Line 68">
                  <a:extLst>
                    <a:ext uri="{FF2B5EF4-FFF2-40B4-BE49-F238E27FC236}">
                      <a16:creationId xmlns:a16="http://schemas.microsoft.com/office/drawing/2014/main" id="{5DE2C4DC-0178-B846-B31C-F5EBABB74AE2}"/>
                    </a:ext>
                  </a:extLst>
                </p:cNvPr>
                <p:cNvSpPr>
                  <a:spLocks noChangeShapeType="1"/>
                </p:cNvSpPr>
                <p:nvPr/>
              </p:nvSpPr>
              <p:spPr bwMode="auto">
                <a:xfrm>
                  <a:off x="1151197" y="2572631"/>
                  <a:ext cx="92100" cy="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pPr>
                    <a:defRPr/>
                  </a:pPr>
                  <a:endParaRPr lang="en-US" sz="1600" b="1" kern="0">
                    <a:solidFill>
                      <a:schemeClr val="tx2"/>
                    </a:solidFill>
                    <a:ea typeface="MS PGothic" panose="020B0600070205080204" pitchFamily="34" charset="-128"/>
                  </a:endParaRPr>
                </a:p>
              </p:txBody>
            </p:sp>
            <p:sp>
              <p:nvSpPr>
                <p:cNvPr id="283" name="Line 16">
                  <a:extLst>
                    <a:ext uri="{FF2B5EF4-FFF2-40B4-BE49-F238E27FC236}">
                      <a16:creationId xmlns:a16="http://schemas.microsoft.com/office/drawing/2014/main" id="{12300B51-E572-7A43-8EFB-71F055C30CBC}"/>
                    </a:ext>
                  </a:extLst>
                </p:cNvPr>
                <p:cNvSpPr>
                  <a:spLocks noChangeShapeType="1"/>
                </p:cNvSpPr>
                <p:nvPr/>
              </p:nvSpPr>
              <p:spPr bwMode="auto">
                <a:xfrm flipV="1">
                  <a:off x="2742968" y="4900020"/>
                  <a:ext cx="0" cy="9628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pPr>
                    <a:defRPr/>
                  </a:pPr>
                  <a:endParaRPr lang="en-US" sz="1600" b="1" kern="0">
                    <a:solidFill>
                      <a:schemeClr val="tx2"/>
                    </a:solidFill>
                    <a:ea typeface="MS PGothic" panose="020B0600070205080204" pitchFamily="34" charset="-128"/>
                  </a:endParaRPr>
                </a:p>
              </p:txBody>
            </p:sp>
            <p:sp>
              <p:nvSpPr>
                <p:cNvPr id="284" name="Rectangle 120">
                  <a:extLst>
                    <a:ext uri="{FF2B5EF4-FFF2-40B4-BE49-F238E27FC236}">
                      <a16:creationId xmlns:a16="http://schemas.microsoft.com/office/drawing/2014/main" id="{402F83BE-5D82-B945-9E0C-930FAC378D9B}"/>
                    </a:ext>
                  </a:extLst>
                </p:cNvPr>
                <p:cNvSpPr>
                  <a:spLocks noChangeArrowheads="1"/>
                </p:cNvSpPr>
                <p:nvPr/>
              </p:nvSpPr>
              <p:spPr bwMode="auto">
                <a:xfrm>
                  <a:off x="2584833" y="4998153"/>
                  <a:ext cx="319745" cy="309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46038" rIns="0" bIns="46038"/>
                <a:lstStyle>
                  <a:lvl1pPr>
                    <a:spcBef>
                      <a:spcPts val="1800"/>
                    </a:spcBef>
                    <a:buClr>
                      <a:schemeClr val="tx2"/>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ts val="1800"/>
                    </a:spcBef>
                    <a:buClr>
                      <a:schemeClr val="tx2"/>
                    </a:buClr>
                    <a:buFont typeface="Arial" panose="020B0604020202020204" pitchFamily="34" charset="0"/>
                    <a:buChar char="–"/>
                    <a:defRPr sz="2400">
                      <a:solidFill>
                        <a:schemeClr val="tx1"/>
                      </a:solidFill>
                      <a:latin typeface="Arial" panose="020B0604020202020204" pitchFamily="34" charset="0"/>
                    </a:defRPr>
                  </a:lvl2pPr>
                  <a:lvl3pPr marL="1143000" indent="-228600">
                    <a:spcBef>
                      <a:spcPts val="1800"/>
                    </a:spcBef>
                    <a:buClr>
                      <a:schemeClr val="tx2"/>
                    </a:buClr>
                    <a:buFont typeface="Arial" panose="020B0604020202020204" pitchFamily="34" charset="0"/>
                    <a:buChar char="•"/>
                    <a:defRPr sz="2000">
                      <a:solidFill>
                        <a:schemeClr val="tx1"/>
                      </a:solidFill>
                      <a:latin typeface="Arial" panose="020B0604020202020204" pitchFamily="34" charset="0"/>
                    </a:defRPr>
                  </a:lvl3pPr>
                  <a:lvl4pPr marL="1600200" indent="-228600">
                    <a:spcBef>
                      <a:spcPts val="18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ts val="1800"/>
                    </a:spcBef>
                    <a:buClr>
                      <a:schemeClr val="tx2"/>
                    </a:buClr>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9pPr>
                </a:lstStyle>
                <a:p>
                  <a:pPr algn="ctr">
                    <a:spcBef>
                      <a:spcPct val="0"/>
                    </a:spcBef>
                    <a:buClrTx/>
                    <a:buFontTx/>
                    <a:buNone/>
                    <a:defRPr/>
                  </a:pPr>
                  <a:r>
                    <a:rPr lang="en-US" altLang="en-US" sz="1600" kern="0">
                      <a:solidFill>
                        <a:schemeClr val="tx2"/>
                      </a:solidFill>
                      <a:latin typeface="+mn-lt"/>
                      <a:ea typeface="MS PGothic" panose="020B0600070205080204" pitchFamily="34" charset="-128"/>
                      <a:cs typeface="Arial" panose="020B0604020202020204" pitchFamily="34" charset="0"/>
                    </a:rPr>
                    <a:t>24</a:t>
                  </a:r>
                </a:p>
              </p:txBody>
            </p:sp>
            <p:sp>
              <p:nvSpPr>
                <p:cNvPr id="285" name="Rectangle 120">
                  <a:extLst>
                    <a:ext uri="{FF2B5EF4-FFF2-40B4-BE49-F238E27FC236}">
                      <a16:creationId xmlns:a16="http://schemas.microsoft.com/office/drawing/2014/main" id="{1A3C4804-4A5B-3846-8676-03A724E041C9}"/>
                    </a:ext>
                  </a:extLst>
                </p:cNvPr>
                <p:cNvSpPr>
                  <a:spLocks noChangeArrowheads="1"/>
                </p:cNvSpPr>
                <p:nvPr/>
              </p:nvSpPr>
              <p:spPr bwMode="auto">
                <a:xfrm>
                  <a:off x="1085162" y="4998153"/>
                  <a:ext cx="319745" cy="309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46038" rIns="0" bIns="46038"/>
                <a:lstStyle>
                  <a:lvl1pPr>
                    <a:spcBef>
                      <a:spcPts val="1800"/>
                    </a:spcBef>
                    <a:buClr>
                      <a:schemeClr val="tx2"/>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ts val="1800"/>
                    </a:spcBef>
                    <a:buClr>
                      <a:schemeClr val="tx2"/>
                    </a:buClr>
                    <a:buFont typeface="Arial" panose="020B0604020202020204" pitchFamily="34" charset="0"/>
                    <a:buChar char="–"/>
                    <a:defRPr sz="2400">
                      <a:solidFill>
                        <a:schemeClr val="tx1"/>
                      </a:solidFill>
                      <a:latin typeface="Arial" panose="020B0604020202020204" pitchFamily="34" charset="0"/>
                    </a:defRPr>
                  </a:lvl2pPr>
                  <a:lvl3pPr marL="1143000" indent="-228600">
                    <a:spcBef>
                      <a:spcPts val="1800"/>
                    </a:spcBef>
                    <a:buClr>
                      <a:schemeClr val="tx2"/>
                    </a:buClr>
                    <a:buFont typeface="Arial" panose="020B0604020202020204" pitchFamily="34" charset="0"/>
                    <a:buChar char="•"/>
                    <a:defRPr sz="2000">
                      <a:solidFill>
                        <a:schemeClr val="tx1"/>
                      </a:solidFill>
                      <a:latin typeface="Arial" panose="020B0604020202020204" pitchFamily="34" charset="0"/>
                    </a:defRPr>
                  </a:lvl3pPr>
                  <a:lvl4pPr marL="1600200" indent="-228600">
                    <a:spcBef>
                      <a:spcPts val="18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ts val="1800"/>
                    </a:spcBef>
                    <a:buClr>
                      <a:schemeClr val="tx2"/>
                    </a:buClr>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9pPr>
                </a:lstStyle>
                <a:p>
                  <a:pPr algn="ctr">
                    <a:spcBef>
                      <a:spcPct val="0"/>
                    </a:spcBef>
                    <a:buClrTx/>
                    <a:buFontTx/>
                    <a:buNone/>
                    <a:defRPr/>
                  </a:pPr>
                  <a:r>
                    <a:rPr lang="en-US" altLang="en-US" sz="1600" kern="0">
                      <a:solidFill>
                        <a:schemeClr val="tx2"/>
                      </a:solidFill>
                      <a:latin typeface="+mn-lt"/>
                      <a:ea typeface="MS PGothic" panose="020B0600070205080204" pitchFamily="34" charset="-128"/>
                      <a:cs typeface="Arial" panose="020B0604020202020204" pitchFamily="34" charset="0"/>
                    </a:rPr>
                    <a:t>0</a:t>
                  </a:r>
                </a:p>
              </p:txBody>
            </p:sp>
            <p:sp>
              <p:nvSpPr>
                <p:cNvPr id="286" name="Line 68">
                  <a:extLst>
                    <a:ext uri="{FF2B5EF4-FFF2-40B4-BE49-F238E27FC236}">
                      <a16:creationId xmlns:a16="http://schemas.microsoft.com/office/drawing/2014/main" id="{959DFF8A-C773-704F-A368-9811580E54D5}"/>
                    </a:ext>
                  </a:extLst>
                </p:cNvPr>
                <p:cNvSpPr>
                  <a:spLocks noChangeShapeType="1"/>
                </p:cNvSpPr>
                <p:nvPr/>
              </p:nvSpPr>
              <p:spPr bwMode="auto">
                <a:xfrm>
                  <a:off x="1151197" y="3505809"/>
                  <a:ext cx="92100" cy="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pPr>
                    <a:defRPr/>
                  </a:pPr>
                  <a:endParaRPr lang="en-US" sz="1600" b="1" kern="0">
                    <a:solidFill>
                      <a:schemeClr val="tx2"/>
                    </a:solidFill>
                    <a:ea typeface="MS PGothic" panose="020B0600070205080204" pitchFamily="34" charset="-128"/>
                  </a:endParaRPr>
                </a:p>
              </p:txBody>
            </p:sp>
          </p:grpSp>
          <p:sp>
            <p:nvSpPr>
              <p:cNvPr id="266" name="Rectangle 117">
                <a:extLst>
                  <a:ext uri="{FF2B5EF4-FFF2-40B4-BE49-F238E27FC236}">
                    <a16:creationId xmlns:a16="http://schemas.microsoft.com/office/drawing/2014/main" id="{8641D77B-620B-8449-85E6-96917E767587}"/>
                  </a:ext>
                </a:extLst>
              </p:cNvPr>
              <p:cNvSpPr>
                <a:spLocks noChangeArrowheads="1"/>
              </p:cNvSpPr>
              <p:nvPr/>
            </p:nvSpPr>
            <p:spPr bwMode="auto">
              <a:xfrm>
                <a:off x="1725130" y="3339809"/>
                <a:ext cx="548094" cy="360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spAutoFit/>
              </a:bodyPr>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algn="r">
                  <a:spcBef>
                    <a:spcPct val="0"/>
                  </a:spcBef>
                  <a:buClrTx/>
                  <a:buFontTx/>
                  <a:buNone/>
                </a:pPr>
                <a:r>
                  <a:rPr lang="en-US" altLang="en-US" sz="1600">
                    <a:solidFill>
                      <a:schemeClr val="tx2"/>
                    </a:solidFill>
                    <a:latin typeface="+mn-lt"/>
                    <a:ea typeface="MS PGothic" panose="020B0600070205080204" pitchFamily="34" charset="-128"/>
                    <a:cs typeface="Arial" panose="020B0604020202020204" pitchFamily="34" charset="0"/>
                  </a:rPr>
                  <a:t>0.70</a:t>
                </a:r>
              </a:p>
            </p:txBody>
          </p:sp>
          <p:sp>
            <p:nvSpPr>
              <p:cNvPr id="267" name="Text Box 40">
                <a:extLst>
                  <a:ext uri="{FF2B5EF4-FFF2-40B4-BE49-F238E27FC236}">
                    <a16:creationId xmlns:a16="http://schemas.microsoft.com/office/drawing/2014/main" id="{C05072A5-BEC6-E448-95A7-696CF6DF3DB6}"/>
                  </a:ext>
                </a:extLst>
              </p:cNvPr>
              <p:cNvSpPr txBox="1">
                <a:spLocks noChangeArrowheads="1"/>
              </p:cNvSpPr>
              <p:nvPr/>
            </p:nvSpPr>
            <p:spPr bwMode="auto">
              <a:xfrm>
                <a:off x="2341342" y="3940358"/>
                <a:ext cx="2055110" cy="786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bIns="137160" anchor="b">
                <a:spAutoFit/>
              </a:bodyPr>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eaLnBrk="1" hangingPunct="1">
                  <a:spcBef>
                    <a:spcPct val="0"/>
                  </a:spcBef>
                  <a:buClrTx/>
                  <a:buFontTx/>
                  <a:buNone/>
                </a:pPr>
                <a:r>
                  <a:rPr lang="sv-SE" altLang="en-US" sz="1800">
                    <a:solidFill>
                      <a:schemeClr val="tx2"/>
                    </a:solidFill>
                    <a:latin typeface="+mn-lt"/>
                    <a:ea typeface="MS PGothic" panose="020B0600070205080204" pitchFamily="34" charset="-128"/>
                    <a:cs typeface="Arial" panose="020B0604020202020204" pitchFamily="34" charset="0"/>
                  </a:rPr>
                  <a:t>RR, 0.70</a:t>
                </a:r>
                <a:br>
                  <a:rPr lang="sv-SE" altLang="en-US" sz="1800">
                    <a:solidFill>
                      <a:schemeClr val="tx2"/>
                    </a:solidFill>
                    <a:latin typeface="+mn-lt"/>
                    <a:ea typeface="MS PGothic" panose="020B0600070205080204" pitchFamily="34" charset="-128"/>
                    <a:cs typeface="Arial" panose="020B0604020202020204" pitchFamily="34" charset="0"/>
                  </a:rPr>
                </a:br>
                <a:r>
                  <a:rPr lang="sv-SE" altLang="en-US" sz="1800" i="1">
                    <a:solidFill>
                      <a:schemeClr val="tx2"/>
                    </a:solidFill>
                    <a:latin typeface="+mn-lt"/>
                    <a:ea typeface="MS PGothic" panose="020B0600070205080204" pitchFamily="34" charset="-128"/>
                    <a:cs typeface="Arial" panose="020B0604020202020204" pitchFamily="34" charset="0"/>
                  </a:rPr>
                  <a:t>P</a:t>
                </a:r>
                <a:r>
                  <a:rPr lang="sv-SE" altLang="en-US" sz="1800">
                    <a:solidFill>
                      <a:schemeClr val="tx2"/>
                    </a:solidFill>
                    <a:latin typeface="+mn-lt"/>
                    <a:ea typeface="MS PGothic" panose="020B0600070205080204" pitchFamily="34" charset="-128"/>
                    <a:cs typeface="Arial" panose="020B0604020202020204" pitchFamily="34" charset="0"/>
                  </a:rPr>
                  <a:t>&lt;0.001</a:t>
                </a:r>
              </a:p>
            </p:txBody>
          </p:sp>
        </p:grpSp>
        <p:grpSp>
          <p:nvGrpSpPr>
            <p:cNvPr id="287" name="Group 92">
              <a:extLst>
                <a:ext uri="{FF2B5EF4-FFF2-40B4-BE49-F238E27FC236}">
                  <a16:creationId xmlns:a16="http://schemas.microsoft.com/office/drawing/2014/main" id="{502A0800-F21C-2845-ACED-8E591FF48F9D}"/>
                </a:ext>
              </a:extLst>
            </p:cNvPr>
            <p:cNvGrpSpPr>
              <a:grpSpLocks/>
            </p:cNvGrpSpPr>
            <p:nvPr/>
          </p:nvGrpSpPr>
          <p:grpSpPr bwMode="auto">
            <a:xfrm>
              <a:off x="5205740" y="1197965"/>
              <a:ext cx="2344738" cy="4089191"/>
              <a:chOff x="5026045" y="1320177"/>
              <a:chExt cx="2344969" cy="4089586"/>
            </a:xfrm>
          </p:grpSpPr>
          <p:sp>
            <p:nvSpPr>
              <p:cNvPr id="288" name="Freeform 10">
                <a:extLst>
                  <a:ext uri="{FF2B5EF4-FFF2-40B4-BE49-F238E27FC236}">
                    <a16:creationId xmlns:a16="http://schemas.microsoft.com/office/drawing/2014/main" id="{574738E6-CEF1-8A4F-839F-87F2893378C1}"/>
                  </a:ext>
                </a:extLst>
              </p:cNvPr>
              <p:cNvSpPr>
                <a:spLocks/>
              </p:cNvSpPr>
              <p:nvPr/>
            </p:nvSpPr>
            <p:spPr bwMode="auto">
              <a:xfrm>
                <a:off x="5181120" y="2319620"/>
                <a:ext cx="1692784" cy="745989"/>
              </a:xfrm>
              <a:custGeom>
                <a:avLst/>
                <a:gdLst>
                  <a:gd name="T0" fmla="*/ 0 w 1854994"/>
                  <a:gd name="T1" fmla="*/ 0 h 869156"/>
                  <a:gd name="T2" fmla="*/ 156257 w 1854994"/>
                  <a:gd name="T3" fmla="*/ 102301 h 869156"/>
                  <a:gd name="T4" fmla="*/ 298664 w 1854994"/>
                  <a:gd name="T5" fmla="*/ 164034 h 869156"/>
                  <a:gd name="T6" fmla="*/ 464812 w 1854994"/>
                  <a:gd name="T7" fmla="*/ 273391 h 869156"/>
                  <a:gd name="T8" fmla="*/ 1068074 w 1854994"/>
                  <a:gd name="T9" fmla="*/ 541492 h 869156"/>
                  <a:gd name="T10" fmla="*/ 1540795 w 1854994"/>
                  <a:gd name="T11" fmla="*/ 643793 h 869156"/>
                  <a:gd name="T12" fmla="*/ 0 60000 65536"/>
                  <a:gd name="T13" fmla="*/ 0 60000 65536"/>
                  <a:gd name="T14" fmla="*/ 0 60000 65536"/>
                  <a:gd name="T15" fmla="*/ 0 60000 65536"/>
                  <a:gd name="T16" fmla="*/ 0 60000 65536"/>
                  <a:gd name="T17" fmla="*/ 0 60000 65536"/>
                  <a:gd name="T18" fmla="*/ 0 w 1854994"/>
                  <a:gd name="T19" fmla="*/ 0 h 869156"/>
                  <a:gd name="T20" fmla="*/ 1854994 w 1854994"/>
                  <a:gd name="T21" fmla="*/ 869156 h 869156"/>
                </a:gdLst>
                <a:ahLst/>
                <a:cxnLst>
                  <a:cxn ang="T12">
                    <a:pos x="T0" y="T1"/>
                  </a:cxn>
                  <a:cxn ang="T13">
                    <a:pos x="T2" y="T3"/>
                  </a:cxn>
                  <a:cxn ang="T14">
                    <a:pos x="T4" y="T5"/>
                  </a:cxn>
                  <a:cxn ang="T15">
                    <a:pos x="T6" y="T7"/>
                  </a:cxn>
                  <a:cxn ang="T16">
                    <a:pos x="T8" y="T9"/>
                  </a:cxn>
                  <a:cxn ang="T17">
                    <a:pos x="T10" y="T11"/>
                  </a:cxn>
                </a:cxnLst>
                <a:rect l="T18" t="T19" r="T20" b="T21"/>
                <a:pathLst>
                  <a:path w="1854994" h="869156">
                    <a:moveTo>
                      <a:pt x="0" y="0"/>
                    </a:moveTo>
                    <a:lnTo>
                      <a:pt x="188119" y="138112"/>
                    </a:lnTo>
                    <a:lnTo>
                      <a:pt x="359569" y="221456"/>
                    </a:lnTo>
                    <a:lnTo>
                      <a:pt x="559594" y="369093"/>
                    </a:lnTo>
                    <a:lnTo>
                      <a:pt x="1285875" y="731043"/>
                    </a:lnTo>
                    <a:lnTo>
                      <a:pt x="1854994" y="869156"/>
                    </a:lnTo>
                  </a:path>
                </a:pathLst>
              </a:custGeom>
              <a:noFill/>
              <a:ln w="38100">
                <a:solidFill>
                  <a:schemeClr val="accent6"/>
                </a:solidFill>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sz="1600">
                  <a:solidFill>
                    <a:schemeClr val="tx2"/>
                  </a:solidFill>
                </a:endParaRPr>
              </a:p>
            </p:txBody>
          </p:sp>
          <p:sp>
            <p:nvSpPr>
              <p:cNvPr id="289" name="Freeform 5">
                <a:extLst>
                  <a:ext uri="{FF2B5EF4-FFF2-40B4-BE49-F238E27FC236}">
                    <a16:creationId xmlns:a16="http://schemas.microsoft.com/office/drawing/2014/main" id="{D2D92872-AD2D-E34D-90A1-879A3A627939}"/>
                  </a:ext>
                </a:extLst>
              </p:cNvPr>
              <p:cNvSpPr>
                <a:spLocks/>
              </p:cNvSpPr>
              <p:nvPr/>
            </p:nvSpPr>
            <p:spPr bwMode="auto">
              <a:xfrm>
                <a:off x="5176771" y="2329149"/>
                <a:ext cx="1692784" cy="971964"/>
              </a:xfrm>
              <a:custGeom>
                <a:avLst/>
                <a:gdLst>
                  <a:gd name="T0" fmla="*/ 0 w 1854200"/>
                  <a:gd name="T1" fmla="*/ 0 h 1133475"/>
                  <a:gd name="T2" fmla="*/ 158776 w 1854200"/>
                  <a:gd name="T3" fmla="*/ 133075 h 1133475"/>
                  <a:gd name="T4" fmla="*/ 621873 w 1854200"/>
                  <a:gd name="T5" fmla="*/ 434243 h 1133475"/>
                  <a:gd name="T6" fmla="*/ 1082324 w 1854200"/>
                  <a:gd name="T7" fmla="*/ 635022 h 1133475"/>
                  <a:gd name="T8" fmla="*/ 1241100 w 1854200"/>
                  <a:gd name="T9" fmla="*/ 670042 h 1133475"/>
                  <a:gd name="T10" fmla="*/ 1389290 w 1854200"/>
                  <a:gd name="T11" fmla="*/ 772767 h 1133475"/>
                  <a:gd name="T12" fmla="*/ 1545420 w 1854200"/>
                  <a:gd name="T13" fmla="*/ 833467 h 1133475"/>
                  <a:gd name="T14" fmla="*/ 0 60000 65536"/>
                  <a:gd name="T15" fmla="*/ 0 60000 65536"/>
                  <a:gd name="T16" fmla="*/ 0 60000 65536"/>
                  <a:gd name="T17" fmla="*/ 0 60000 65536"/>
                  <a:gd name="T18" fmla="*/ 0 60000 65536"/>
                  <a:gd name="T19" fmla="*/ 0 60000 65536"/>
                  <a:gd name="T20" fmla="*/ 0 60000 65536"/>
                  <a:gd name="T21" fmla="*/ 0 w 1854200"/>
                  <a:gd name="T22" fmla="*/ 0 h 1133475"/>
                  <a:gd name="T23" fmla="*/ 1854200 w 1854200"/>
                  <a:gd name="T24" fmla="*/ 1133475 h 113347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54200" h="1133475">
                    <a:moveTo>
                      <a:pt x="0" y="0"/>
                    </a:moveTo>
                    <a:lnTo>
                      <a:pt x="190500" y="180975"/>
                    </a:lnTo>
                    <a:lnTo>
                      <a:pt x="746125" y="590550"/>
                    </a:lnTo>
                    <a:lnTo>
                      <a:pt x="1298575" y="863600"/>
                    </a:lnTo>
                    <a:lnTo>
                      <a:pt x="1489075" y="911225"/>
                    </a:lnTo>
                    <a:lnTo>
                      <a:pt x="1666875" y="1050925"/>
                    </a:lnTo>
                    <a:lnTo>
                      <a:pt x="1854200" y="1133475"/>
                    </a:lnTo>
                  </a:path>
                </a:pathLst>
              </a:custGeom>
              <a:noFill/>
              <a:ln w="38100">
                <a:solidFill>
                  <a:schemeClr val="accent3">
                    <a:lumMod val="60000"/>
                    <a:lumOff val="40000"/>
                  </a:schemeClr>
                </a:solidFill>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sz="1600">
                  <a:solidFill>
                    <a:schemeClr val="tx2"/>
                  </a:solidFill>
                </a:endParaRPr>
              </a:p>
            </p:txBody>
          </p:sp>
          <p:grpSp>
            <p:nvGrpSpPr>
              <p:cNvPr id="290" name="Group 109">
                <a:extLst>
                  <a:ext uri="{FF2B5EF4-FFF2-40B4-BE49-F238E27FC236}">
                    <a16:creationId xmlns:a16="http://schemas.microsoft.com/office/drawing/2014/main" id="{EDC53A76-55D6-DC40-9FC1-9B634BBA9E7E}"/>
                  </a:ext>
                </a:extLst>
              </p:cNvPr>
              <p:cNvGrpSpPr>
                <a:grpSpLocks/>
              </p:cNvGrpSpPr>
              <p:nvPr/>
            </p:nvGrpSpPr>
            <p:grpSpPr bwMode="auto">
              <a:xfrm>
                <a:off x="5026045" y="1320177"/>
                <a:ext cx="2344969" cy="4089586"/>
                <a:chOff x="1084430" y="934266"/>
                <a:chExt cx="2569115" cy="4769324"/>
              </a:xfrm>
            </p:grpSpPr>
            <p:sp>
              <p:nvSpPr>
                <p:cNvPr id="292" name="Rectangle 9">
                  <a:extLst>
                    <a:ext uri="{FF2B5EF4-FFF2-40B4-BE49-F238E27FC236}">
                      <a16:creationId xmlns:a16="http://schemas.microsoft.com/office/drawing/2014/main" id="{22774FE0-E693-C041-86E9-E8F4660F7F3B}"/>
                    </a:ext>
                  </a:extLst>
                </p:cNvPr>
                <p:cNvSpPr>
                  <a:spLocks noChangeArrowheads="1"/>
                </p:cNvSpPr>
                <p:nvPr/>
              </p:nvSpPr>
              <p:spPr bwMode="auto">
                <a:xfrm>
                  <a:off x="1244456" y="5242556"/>
                  <a:ext cx="2262978" cy="461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37160" rIns="0" bIns="0"/>
                <a:lstStyle>
                  <a:lvl1pPr>
                    <a:spcBef>
                      <a:spcPts val="1800"/>
                    </a:spcBef>
                    <a:buClr>
                      <a:schemeClr val="tx2"/>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ts val="1800"/>
                    </a:spcBef>
                    <a:buClr>
                      <a:schemeClr val="tx2"/>
                    </a:buClr>
                    <a:buFont typeface="Arial" panose="020B0604020202020204" pitchFamily="34" charset="0"/>
                    <a:buChar char="–"/>
                    <a:defRPr sz="2400">
                      <a:solidFill>
                        <a:schemeClr val="tx1"/>
                      </a:solidFill>
                      <a:latin typeface="Arial" panose="020B0604020202020204" pitchFamily="34" charset="0"/>
                    </a:defRPr>
                  </a:lvl2pPr>
                  <a:lvl3pPr marL="1143000" indent="-228600">
                    <a:spcBef>
                      <a:spcPts val="1800"/>
                    </a:spcBef>
                    <a:buClr>
                      <a:schemeClr val="tx2"/>
                    </a:buClr>
                    <a:buFont typeface="Arial" panose="020B0604020202020204" pitchFamily="34" charset="0"/>
                    <a:buChar char="•"/>
                    <a:defRPr sz="2000">
                      <a:solidFill>
                        <a:schemeClr val="tx1"/>
                      </a:solidFill>
                      <a:latin typeface="Arial" panose="020B0604020202020204" pitchFamily="34" charset="0"/>
                    </a:defRPr>
                  </a:lvl3pPr>
                  <a:lvl4pPr marL="1600200" indent="-228600">
                    <a:spcBef>
                      <a:spcPts val="18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ts val="1800"/>
                    </a:spcBef>
                    <a:buClr>
                      <a:schemeClr val="tx2"/>
                    </a:buClr>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9pPr>
                </a:lstStyle>
                <a:p>
                  <a:pPr algn="ctr">
                    <a:spcBef>
                      <a:spcPct val="0"/>
                    </a:spcBef>
                    <a:buClrTx/>
                    <a:buFontTx/>
                    <a:buNone/>
                    <a:defRPr/>
                  </a:pPr>
                  <a:r>
                    <a:rPr lang="en-US" altLang="en-US" sz="1800" kern="0">
                      <a:solidFill>
                        <a:schemeClr val="tx2"/>
                      </a:solidFill>
                      <a:latin typeface="+mn-lt"/>
                      <a:ea typeface="MS PGothic" panose="020B0600070205080204" pitchFamily="34" charset="-128"/>
                      <a:cs typeface="Arial" panose="020B0604020202020204" pitchFamily="34" charset="0"/>
                    </a:rPr>
                    <a:t>Months</a:t>
                  </a:r>
                </a:p>
              </p:txBody>
            </p:sp>
            <p:sp>
              <p:nvSpPr>
                <p:cNvPr id="293" name="Line 11">
                  <a:extLst>
                    <a:ext uri="{FF2B5EF4-FFF2-40B4-BE49-F238E27FC236}">
                      <a16:creationId xmlns:a16="http://schemas.microsoft.com/office/drawing/2014/main" id="{427F11E9-3367-5241-9083-3BF603E913FC}"/>
                    </a:ext>
                  </a:extLst>
                </p:cNvPr>
                <p:cNvSpPr>
                  <a:spLocks noChangeShapeType="1"/>
                </p:cNvSpPr>
                <p:nvPr/>
              </p:nvSpPr>
              <p:spPr bwMode="auto">
                <a:xfrm flipV="1">
                  <a:off x="1242716" y="4900020"/>
                  <a:ext cx="0" cy="9628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pPr>
                    <a:defRPr/>
                  </a:pPr>
                  <a:endParaRPr lang="en-US" sz="1600" b="1" kern="0">
                    <a:solidFill>
                      <a:schemeClr val="tx2"/>
                    </a:solidFill>
                    <a:ea typeface="MS PGothic" panose="020B0600070205080204" pitchFamily="34" charset="-128"/>
                  </a:endParaRPr>
                </a:p>
              </p:txBody>
            </p:sp>
            <p:sp>
              <p:nvSpPr>
                <p:cNvPr id="294" name="Line 15">
                  <a:extLst>
                    <a:ext uri="{FF2B5EF4-FFF2-40B4-BE49-F238E27FC236}">
                      <a16:creationId xmlns:a16="http://schemas.microsoft.com/office/drawing/2014/main" id="{C9AFBC04-40B0-0A48-AAF8-83A11F30CC74}"/>
                    </a:ext>
                  </a:extLst>
                </p:cNvPr>
                <p:cNvSpPr>
                  <a:spLocks noChangeShapeType="1"/>
                </p:cNvSpPr>
                <p:nvPr/>
              </p:nvSpPr>
              <p:spPr bwMode="auto">
                <a:xfrm flipV="1">
                  <a:off x="1992404" y="4900020"/>
                  <a:ext cx="0" cy="9628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pPr>
                    <a:defRPr/>
                  </a:pPr>
                  <a:endParaRPr lang="en-US" sz="1600" b="1" kern="0">
                    <a:solidFill>
                      <a:schemeClr val="tx2"/>
                    </a:solidFill>
                    <a:ea typeface="MS PGothic" panose="020B0600070205080204" pitchFamily="34" charset="-128"/>
                  </a:endParaRPr>
                </a:p>
              </p:txBody>
            </p:sp>
            <p:sp>
              <p:nvSpPr>
                <p:cNvPr id="295" name="Line 16">
                  <a:extLst>
                    <a:ext uri="{FF2B5EF4-FFF2-40B4-BE49-F238E27FC236}">
                      <a16:creationId xmlns:a16="http://schemas.microsoft.com/office/drawing/2014/main" id="{7D3911ED-77E9-4B42-9EBE-C69D7C51434E}"/>
                    </a:ext>
                  </a:extLst>
                </p:cNvPr>
                <p:cNvSpPr>
                  <a:spLocks noChangeShapeType="1"/>
                </p:cNvSpPr>
                <p:nvPr/>
              </p:nvSpPr>
              <p:spPr bwMode="auto">
                <a:xfrm flipV="1">
                  <a:off x="3491780" y="4900020"/>
                  <a:ext cx="0" cy="9628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pPr>
                    <a:defRPr/>
                  </a:pPr>
                  <a:endParaRPr lang="en-US" sz="1600" b="1" kern="0">
                    <a:solidFill>
                      <a:schemeClr val="tx2"/>
                    </a:solidFill>
                    <a:ea typeface="MS PGothic" panose="020B0600070205080204" pitchFamily="34" charset="-128"/>
                  </a:endParaRPr>
                </a:p>
              </p:txBody>
            </p:sp>
            <p:sp>
              <p:nvSpPr>
                <p:cNvPr id="296" name="Line 21">
                  <a:extLst>
                    <a:ext uri="{FF2B5EF4-FFF2-40B4-BE49-F238E27FC236}">
                      <a16:creationId xmlns:a16="http://schemas.microsoft.com/office/drawing/2014/main" id="{B03335EA-F58E-8E47-89D4-C25A0E8561F7}"/>
                    </a:ext>
                  </a:extLst>
                </p:cNvPr>
                <p:cNvSpPr>
                  <a:spLocks noChangeShapeType="1"/>
                </p:cNvSpPr>
                <p:nvPr/>
              </p:nvSpPr>
              <p:spPr bwMode="auto">
                <a:xfrm>
                  <a:off x="1246195" y="4903723"/>
                  <a:ext cx="2252543" cy="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pPr>
                    <a:defRPr/>
                  </a:pPr>
                  <a:endParaRPr lang="en-US" sz="1600" b="1" kern="0">
                    <a:solidFill>
                      <a:schemeClr val="tx2"/>
                    </a:solidFill>
                    <a:ea typeface="MS PGothic" panose="020B0600070205080204" pitchFamily="34" charset="-128"/>
                  </a:endParaRPr>
                </a:p>
              </p:txBody>
            </p:sp>
            <p:sp>
              <p:nvSpPr>
                <p:cNvPr id="297" name="Line 24">
                  <a:extLst>
                    <a:ext uri="{FF2B5EF4-FFF2-40B4-BE49-F238E27FC236}">
                      <a16:creationId xmlns:a16="http://schemas.microsoft.com/office/drawing/2014/main" id="{46050148-EE4E-8F48-925B-0B083D911992}"/>
                    </a:ext>
                  </a:extLst>
                </p:cNvPr>
                <p:cNvSpPr>
                  <a:spLocks noChangeShapeType="1"/>
                </p:cNvSpPr>
                <p:nvPr/>
              </p:nvSpPr>
              <p:spPr bwMode="auto">
                <a:xfrm>
                  <a:off x="1240977" y="2094933"/>
                  <a:ext cx="0" cy="2823602"/>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pPr>
                    <a:defRPr/>
                  </a:pPr>
                  <a:endParaRPr lang="en-US" sz="1600" b="1" kern="0">
                    <a:solidFill>
                      <a:schemeClr val="tx2"/>
                    </a:solidFill>
                    <a:ea typeface="MS PGothic" panose="020B0600070205080204" pitchFamily="34" charset="-128"/>
                  </a:endParaRPr>
                </a:p>
              </p:txBody>
            </p:sp>
            <p:sp>
              <p:nvSpPr>
                <p:cNvPr id="298" name="Line 67">
                  <a:extLst>
                    <a:ext uri="{FF2B5EF4-FFF2-40B4-BE49-F238E27FC236}">
                      <a16:creationId xmlns:a16="http://schemas.microsoft.com/office/drawing/2014/main" id="{50E2198E-D4DD-BB46-B0FD-9CA4FC1D53DC}"/>
                    </a:ext>
                  </a:extLst>
                </p:cNvPr>
                <p:cNvSpPr>
                  <a:spLocks noChangeShapeType="1"/>
                </p:cNvSpPr>
                <p:nvPr/>
              </p:nvSpPr>
              <p:spPr bwMode="auto">
                <a:xfrm>
                  <a:off x="1150528" y="2106043"/>
                  <a:ext cx="92188" cy="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pPr>
                    <a:defRPr/>
                  </a:pPr>
                  <a:endParaRPr lang="en-US" sz="1600" b="1" kern="0">
                    <a:solidFill>
                      <a:schemeClr val="tx2"/>
                    </a:solidFill>
                    <a:ea typeface="MS PGothic" panose="020B0600070205080204" pitchFamily="34" charset="-128"/>
                  </a:endParaRPr>
                </a:p>
              </p:txBody>
            </p:sp>
            <p:sp>
              <p:nvSpPr>
                <p:cNvPr id="299" name="Line 68">
                  <a:extLst>
                    <a:ext uri="{FF2B5EF4-FFF2-40B4-BE49-F238E27FC236}">
                      <a16:creationId xmlns:a16="http://schemas.microsoft.com/office/drawing/2014/main" id="{C713F544-17C6-A14E-ABD7-A72E151FE5AD}"/>
                    </a:ext>
                  </a:extLst>
                </p:cNvPr>
                <p:cNvSpPr>
                  <a:spLocks noChangeShapeType="1"/>
                </p:cNvSpPr>
                <p:nvPr/>
              </p:nvSpPr>
              <p:spPr bwMode="auto">
                <a:xfrm>
                  <a:off x="1150528" y="3039220"/>
                  <a:ext cx="92188" cy="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pPr>
                    <a:defRPr/>
                  </a:pPr>
                  <a:endParaRPr lang="en-US" sz="1600" b="1" kern="0">
                    <a:solidFill>
                      <a:schemeClr val="tx2"/>
                    </a:solidFill>
                    <a:ea typeface="MS PGothic" panose="020B0600070205080204" pitchFamily="34" charset="-128"/>
                  </a:endParaRPr>
                </a:p>
              </p:txBody>
            </p:sp>
            <p:sp>
              <p:nvSpPr>
                <p:cNvPr id="300" name="Line 69">
                  <a:extLst>
                    <a:ext uri="{FF2B5EF4-FFF2-40B4-BE49-F238E27FC236}">
                      <a16:creationId xmlns:a16="http://schemas.microsoft.com/office/drawing/2014/main" id="{6468BF39-7A47-0F46-8707-6ED1C13A4549}"/>
                    </a:ext>
                  </a:extLst>
                </p:cNvPr>
                <p:cNvSpPr>
                  <a:spLocks noChangeShapeType="1"/>
                </p:cNvSpPr>
                <p:nvPr/>
              </p:nvSpPr>
              <p:spPr bwMode="auto">
                <a:xfrm>
                  <a:off x="1150528" y="4437135"/>
                  <a:ext cx="92188" cy="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pPr>
                    <a:defRPr/>
                  </a:pPr>
                  <a:endParaRPr lang="en-US" sz="1600" b="1" kern="0">
                    <a:solidFill>
                      <a:schemeClr val="tx2"/>
                    </a:solidFill>
                    <a:ea typeface="MS PGothic" panose="020B0600070205080204" pitchFamily="34" charset="-128"/>
                  </a:endParaRPr>
                </a:p>
              </p:txBody>
            </p:sp>
            <p:sp>
              <p:nvSpPr>
                <p:cNvPr id="301" name="Rectangle 70">
                  <a:extLst>
                    <a:ext uri="{FF2B5EF4-FFF2-40B4-BE49-F238E27FC236}">
                      <a16:creationId xmlns:a16="http://schemas.microsoft.com/office/drawing/2014/main" id="{54DF05FB-8025-A340-8B0D-36BDE7D8E6B9}"/>
                    </a:ext>
                  </a:extLst>
                </p:cNvPr>
                <p:cNvSpPr>
                  <a:spLocks noChangeArrowheads="1"/>
                </p:cNvSpPr>
                <p:nvPr/>
              </p:nvSpPr>
              <p:spPr bwMode="auto">
                <a:xfrm>
                  <a:off x="1244456" y="934266"/>
                  <a:ext cx="2250803" cy="1314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182880" anchor="t"/>
                <a:lstStyle>
                  <a:lvl1pPr marL="342900" indent="-342900" defTabSz="777875">
                    <a:spcBef>
                      <a:spcPts val="1800"/>
                    </a:spcBef>
                    <a:buClr>
                      <a:schemeClr val="tx2"/>
                    </a:buClr>
                    <a:buFont typeface="Arial" panose="020B0604020202020204" pitchFamily="34" charset="0"/>
                    <a:buChar char="•"/>
                    <a:defRPr sz="2800">
                      <a:solidFill>
                        <a:schemeClr val="tx1"/>
                      </a:solidFill>
                      <a:latin typeface="Arial" panose="020B0604020202020204" pitchFamily="34" charset="0"/>
                    </a:defRPr>
                  </a:lvl1pPr>
                  <a:lvl2pPr defTabSz="777875">
                    <a:spcBef>
                      <a:spcPts val="1800"/>
                    </a:spcBef>
                    <a:buClr>
                      <a:schemeClr val="tx2"/>
                    </a:buClr>
                    <a:buFont typeface="Arial" panose="020B0604020202020204" pitchFamily="34" charset="0"/>
                    <a:buChar char="–"/>
                    <a:defRPr sz="2400">
                      <a:solidFill>
                        <a:schemeClr val="tx1"/>
                      </a:solidFill>
                      <a:latin typeface="Arial" panose="020B0604020202020204" pitchFamily="34" charset="0"/>
                    </a:defRPr>
                  </a:lvl2pPr>
                  <a:lvl3pPr marL="1143000" indent="-228600" defTabSz="777875">
                    <a:spcBef>
                      <a:spcPts val="1800"/>
                    </a:spcBef>
                    <a:buClr>
                      <a:schemeClr val="tx2"/>
                    </a:buClr>
                    <a:buFont typeface="Arial" panose="020B0604020202020204" pitchFamily="34" charset="0"/>
                    <a:buChar char="•"/>
                    <a:defRPr sz="2000">
                      <a:solidFill>
                        <a:schemeClr val="tx1"/>
                      </a:solidFill>
                      <a:latin typeface="Arial" panose="020B0604020202020204" pitchFamily="34" charset="0"/>
                    </a:defRPr>
                  </a:lvl3pPr>
                  <a:lvl4pPr marL="1600200" indent="-228600" defTabSz="777875">
                    <a:spcBef>
                      <a:spcPts val="18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defTabSz="777875">
                    <a:spcBef>
                      <a:spcPts val="1800"/>
                    </a:spcBef>
                    <a:buClr>
                      <a:schemeClr val="tx2"/>
                    </a:buClr>
                    <a:buFont typeface="Arial" panose="020B0604020202020204" pitchFamily="34" charset="0"/>
                    <a:buChar char="»"/>
                    <a:defRPr sz="1600">
                      <a:solidFill>
                        <a:schemeClr val="tx1"/>
                      </a:solidFill>
                      <a:latin typeface="Arial" panose="020B0604020202020204" pitchFamily="34" charset="0"/>
                    </a:defRPr>
                  </a:lvl5pPr>
                  <a:lvl6pPr marL="2514600" indent="-228600" defTabSz="777875"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6pPr>
                  <a:lvl7pPr marL="2971800" indent="-228600" defTabSz="777875"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7pPr>
                  <a:lvl8pPr marL="3429000" indent="-228600" defTabSz="777875"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8pPr>
                  <a:lvl9pPr marL="3886200" indent="-228600" defTabSz="777875"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9pPr>
                </a:lstStyle>
                <a:p>
                  <a:pPr marL="0" lvl="1" algn="ctr" defTabSz="914400">
                    <a:spcBef>
                      <a:spcPct val="0"/>
                    </a:spcBef>
                    <a:buClrTx/>
                    <a:buNone/>
                    <a:defRPr/>
                  </a:pPr>
                  <a:r>
                    <a:rPr lang="en-US" altLang="en-US" sz="2000" b="1">
                      <a:solidFill>
                        <a:schemeClr val="accent4"/>
                      </a:solidFill>
                      <a:latin typeface="+mn-lt"/>
                      <a:cs typeface="Arial" panose="020B0604020202020204" pitchFamily="34" charset="0"/>
                    </a:rPr>
                    <a:t>EPHESUS</a:t>
                  </a:r>
                  <a:br>
                    <a:rPr lang="en-US" altLang="en-US" sz="1800" b="1" kern="0">
                      <a:solidFill>
                        <a:schemeClr val="tx2"/>
                      </a:solidFill>
                      <a:latin typeface="+mn-lt"/>
                      <a:ea typeface="MS PGothic" panose="020B0600070205080204" pitchFamily="34" charset="-128"/>
                      <a:cs typeface="Arial" panose="020B0604020202020204" pitchFamily="34" charset="0"/>
                    </a:rPr>
                  </a:br>
                  <a:r>
                    <a:rPr lang="en-US" altLang="en-US" sz="1800">
                      <a:solidFill>
                        <a:schemeClr val="tx2"/>
                      </a:solidFill>
                      <a:latin typeface="+mn-lt"/>
                      <a:cs typeface="Arial" panose="020B0604020202020204" pitchFamily="34" charset="0"/>
                    </a:rPr>
                    <a:t>(Post-MI)</a:t>
                  </a:r>
                </a:p>
                <a:p>
                  <a:pPr marL="0" lvl="1" algn="ctr" defTabSz="914400">
                    <a:spcBef>
                      <a:spcPct val="0"/>
                    </a:spcBef>
                    <a:buClrTx/>
                    <a:buNone/>
                    <a:defRPr/>
                  </a:pPr>
                  <a:r>
                    <a:rPr lang="en-US" altLang="en-US" sz="1800">
                      <a:solidFill>
                        <a:schemeClr val="tx2"/>
                      </a:solidFill>
                      <a:latin typeface="+mn-lt"/>
                      <a:cs typeface="Arial" panose="020B0604020202020204" pitchFamily="34" charset="0"/>
                    </a:rPr>
                    <a:t>15% risk reduction</a:t>
                  </a:r>
                </a:p>
              </p:txBody>
            </p:sp>
            <p:sp>
              <p:nvSpPr>
                <p:cNvPr id="302" name="Line 69">
                  <a:extLst>
                    <a:ext uri="{FF2B5EF4-FFF2-40B4-BE49-F238E27FC236}">
                      <a16:creationId xmlns:a16="http://schemas.microsoft.com/office/drawing/2014/main" id="{8EAEC813-CA2D-C147-A976-C308C3A3F5F1}"/>
                    </a:ext>
                  </a:extLst>
                </p:cNvPr>
                <p:cNvSpPr>
                  <a:spLocks noChangeShapeType="1"/>
                </p:cNvSpPr>
                <p:nvPr/>
              </p:nvSpPr>
              <p:spPr bwMode="auto">
                <a:xfrm>
                  <a:off x="1150528" y="4903723"/>
                  <a:ext cx="92188" cy="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pPr>
                    <a:defRPr/>
                  </a:pPr>
                  <a:endParaRPr lang="en-US" sz="1600" b="1" kern="0">
                    <a:solidFill>
                      <a:schemeClr val="tx2"/>
                    </a:solidFill>
                    <a:ea typeface="MS PGothic" panose="020B0600070205080204" pitchFamily="34" charset="-128"/>
                  </a:endParaRPr>
                </a:p>
              </p:txBody>
            </p:sp>
            <p:sp>
              <p:nvSpPr>
                <p:cNvPr id="303" name="Line 68">
                  <a:extLst>
                    <a:ext uri="{FF2B5EF4-FFF2-40B4-BE49-F238E27FC236}">
                      <a16:creationId xmlns:a16="http://schemas.microsoft.com/office/drawing/2014/main" id="{0E89FCEB-966F-0345-99A3-0E5598BC425D}"/>
                    </a:ext>
                  </a:extLst>
                </p:cNvPr>
                <p:cNvSpPr>
                  <a:spLocks noChangeShapeType="1"/>
                </p:cNvSpPr>
                <p:nvPr/>
              </p:nvSpPr>
              <p:spPr bwMode="auto">
                <a:xfrm>
                  <a:off x="1150528" y="3970546"/>
                  <a:ext cx="92188" cy="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pPr>
                    <a:defRPr/>
                  </a:pPr>
                  <a:endParaRPr lang="en-US" sz="1600" b="1" kern="0">
                    <a:solidFill>
                      <a:schemeClr val="tx2"/>
                    </a:solidFill>
                    <a:ea typeface="MS PGothic" panose="020B0600070205080204" pitchFamily="34" charset="-128"/>
                  </a:endParaRPr>
                </a:p>
              </p:txBody>
            </p:sp>
            <p:sp>
              <p:nvSpPr>
                <p:cNvPr id="304" name="Rectangle 120">
                  <a:extLst>
                    <a:ext uri="{FF2B5EF4-FFF2-40B4-BE49-F238E27FC236}">
                      <a16:creationId xmlns:a16="http://schemas.microsoft.com/office/drawing/2014/main" id="{81384429-1644-5A4A-BDEC-1BFCA801DCD2}"/>
                    </a:ext>
                  </a:extLst>
                </p:cNvPr>
                <p:cNvSpPr>
                  <a:spLocks noChangeArrowheads="1"/>
                </p:cNvSpPr>
                <p:nvPr/>
              </p:nvSpPr>
              <p:spPr bwMode="auto">
                <a:xfrm>
                  <a:off x="3333493" y="4998153"/>
                  <a:ext cx="320052" cy="309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46038" rIns="0" bIns="46038"/>
                <a:lstStyle>
                  <a:lvl1pPr>
                    <a:spcBef>
                      <a:spcPts val="1800"/>
                    </a:spcBef>
                    <a:buClr>
                      <a:schemeClr val="tx2"/>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ts val="1800"/>
                    </a:spcBef>
                    <a:buClr>
                      <a:schemeClr val="tx2"/>
                    </a:buClr>
                    <a:buFont typeface="Arial" panose="020B0604020202020204" pitchFamily="34" charset="0"/>
                    <a:buChar char="–"/>
                    <a:defRPr sz="2400">
                      <a:solidFill>
                        <a:schemeClr val="tx1"/>
                      </a:solidFill>
                      <a:latin typeface="Arial" panose="020B0604020202020204" pitchFamily="34" charset="0"/>
                    </a:defRPr>
                  </a:lvl2pPr>
                  <a:lvl3pPr marL="1143000" indent="-228600">
                    <a:spcBef>
                      <a:spcPts val="1800"/>
                    </a:spcBef>
                    <a:buClr>
                      <a:schemeClr val="tx2"/>
                    </a:buClr>
                    <a:buFont typeface="Arial" panose="020B0604020202020204" pitchFamily="34" charset="0"/>
                    <a:buChar char="•"/>
                    <a:defRPr sz="2000">
                      <a:solidFill>
                        <a:schemeClr val="tx1"/>
                      </a:solidFill>
                      <a:latin typeface="Arial" panose="020B0604020202020204" pitchFamily="34" charset="0"/>
                    </a:defRPr>
                  </a:lvl3pPr>
                  <a:lvl4pPr marL="1600200" indent="-228600">
                    <a:spcBef>
                      <a:spcPts val="18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ts val="1800"/>
                    </a:spcBef>
                    <a:buClr>
                      <a:schemeClr val="tx2"/>
                    </a:buClr>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9pPr>
                </a:lstStyle>
                <a:p>
                  <a:pPr algn="ctr">
                    <a:spcBef>
                      <a:spcPct val="0"/>
                    </a:spcBef>
                    <a:buClrTx/>
                    <a:buFontTx/>
                    <a:buNone/>
                    <a:defRPr/>
                  </a:pPr>
                  <a:r>
                    <a:rPr lang="en-US" altLang="en-US" sz="1600" kern="0">
                      <a:solidFill>
                        <a:schemeClr val="tx2"/>
                      </a:solidFill>
                      <a:latin typeface="+mn-lt"/>
                      <a:ea typeface="MS PGothic" panose="020B0600070205080204" pitchFamily="34" charset="-128"/>
                      <a:cs typeface="Arial" panose="020B0604020202020204" pitchFamily="34" charset="0"/>
                    </a:rPr>
                    <a:t>36</a:t>
                  </a:r>
                </a:p>
              </p:txBody>
            </p:sp>
            <p:sp>
              <p:nvSpPr>
                <p:cNvPr id="305" name="Rectangle 120">
                  <a:extLst>
                    <a:ext uri="{FF2B5EF4-FFF2-40B4-BE49-F238E27FC236}">
                      <a16:creationId xmlns:a16="http://schemas.microsoft.com/office/drawing/2014/main" id="{B972FBA0-436A-6948-8EC7-7C46EF8B1776}"/>
                    </a:ext>
                  </a:extLst>
                </p:cNvPr>
                <p:cNvSpPr>
                  <a:spLocks noChangeArrowheads="1"/>
                </p:cNvSpPr>
                <p:nvPr/>
              </p:nvSpPr>
              <p:spPr bwMode="auto">
                <a:xfrm>
                  <a:off x="1834117" y="4998153"/>
                  <a:ext cx="320052" cy="309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46038" rIns="0" bIns="46038"/>
                <a:lstStyle>
                  <a:lvl1pPr>
                    <a:spcBef>
                      <a:spcPts val="1800"/>
                    </a:spcBef>
                    <a:buClr>
                      <a:schemeClr val="tx2"/>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ts val="1800"/>
                    </a:spcBef>
                    <a:buClr>
                      <a:schemeClr val="tx2"/>
                    </a:buClr>
                    <a:buFont typeface="Arial" panose="020B0604020202020204" pitchFamily="34" charset="0"/>
                    <a:buChar char="–"/>
                    <a:defRPr sz="2400">
                      <a:solidFill>
                        <a:schemeClr val="tx1"/>
                      </a:solidFill>
                      <a:latin typeface="Arial" panose="020B0604020202020204" pitchFamily="34" charset="0"/>
                    </a:defRPr>
                  </a:lvl2pPr>
                  <a:lvl3pPr marL="1143000" indent="-228600">
                    <a:spcBef>
                      <a:spcPts val="1800"/>
                    </a:spcBef>
                    <a:buClr>
                      <a:schemeClr val="tx2"/>
                    </a:buClr>
                    <a:buFont typeface="Arial" panose="020B0604020202020204" pitchFamily="34" charset="0"/>
                    <a:buChar char="•"/>
                    <a:defRPr sz="2000">
                      <a:solidFill>
                        <a:schemeClr val="tx1"/>
                      </a:solidFill>
                      <a:latin typeface="Arial" panose="020B0604020202020204" pitchFamily="34" charset="0"/>
                    </a:defRPr>
                  </a:lvl3pPr>
                  <a:lvl4pPr marL="1600200" indent="-228600">
                    <a:spcBef>
                      <a:spcPts val="18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ts val="1800"/>
                    </a:spcBef>
                    <a:buClr>
                      <a:schemeClr val="tx2"/>
                    </a:buClr>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9pPr>
                </a:lstStyle>
                <a:p>
                  <a:pPr algn="ctr">
                    <a:spcBef>
                      <a:spcPct val="0"/>
                    </a:spcBef>
                    <a:buClrTx/>
                    <a:buFontTx/>
                    <a:buNone/>
                    <a:defRPr/>
                  </a:pPr>
                  <a:r>
                    <a:rPr lang="en-US" altLang="en-US" sz="1600" kern="0">
                      <a:solidFill>
                        <a:schemeClr val="tx2"/>
                      </a:solidFill>
                      <a:latin typeface="+mn-lt"/>
                      <a:ea typeface="MS PGothic" panose="020B0600070205080204" pitchFamily="34" charset="-128"/>
                      <a:cs typeface="Arial" panose="020B0604020202020204" pitchFamily="34" charset="0"/>
                    </a:rPr>
                    <a:t>12</a:t>
                  </a:r>
                </a:p>
              </p:txBody>
            </p:sp>
            <p:sp>
              <p:nvSpPr>
                <p:cNvPr id="306" name="Line 68">
                  <a:extLst>
                    <a:ext uri="{FF2B5EF4-FFF2-40B4-BE49-F238E27FC236}">
                      <a16:creationId xmlns:a16="http://schemas.microsoft.com/office/drawing/2014/main" id="{40A3F458-1FB0-6148-9614-887E2EA3B862}"/>
                    </a:ext>
                  </a:extLst>
                </p:cNvPr>
                <p:cNvSpPr>
                  <a:spLocks noChangeShapeType="1"/>
                </p:cNvSpPr>
                <p:nvPr/>
              </p:nvSpPr>
              <p:spPr bwMode="auto">
                <a:xfrm>
                  <a:off x="1150528" y="2572631"/>
                  <a:ext cx="92188" cy="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pPr>
                    <a:defRPr/>
                  </a:pPr>
                  <a:endParaRPr lang="en-US" sz="1600" b="1" kern="0">
                    <a:solidFill>
                      <a:schemeClr val="tx2"/>
                    </a:solidFill>
                    <a:ea typeface="MS PGothic" panose="020B0600070205080204" pitchFamily="34" charset="-128"/>
                  </a:endParaRPr>
                </a:p>
              </p:txBody>
            </p:sp>
            <p:sp>
              <p:nvSpPr>
                <p:cNvPr id="307" name="Line 16">
                  <a:extLst>
                    <a:ext uri="{FF2B5EF4-FFF2-40B4-BE49-F238E27FC236}">
                      <a16:creationId xmlns:a16="http://schemas.microsoft.com/office/drawing/2014/main" id="{950DE779-6A7A-8146-90DC-7451F22A2F4A}"/>
                    </a:ext>
                  </a:extLst>
                </p:cNvPr>
                <p:cNvSpPr>
                  <a:spLocks noChangeShapeType="1"/>
                </p:cNvSpPr>
                <p:nvPr/>
              </p:nvSpPr>
              <p:spPr bwMode="auto">
                <a:xfrm flipV="1">
                  <a:off x="2742092" y="4900020"/>
                  <a:ext cx="0" cy="9628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pPr>
                    <a:defRPr/>
                  </a:pPr>
                  <a:endParaRPr lang="en-US" sz="1600" b="1" kern="0">
                    <a:solidFill>
                      <a:schemeClr val="tx2"/>
                    </a:solidFill>
                    <a:ea typeface="MS PGothic" panose="020B0600070205080204" pitchFamily="34" charset="-128"/>
                  </a:endParaRPr>
                </a:p>
              </p:txBody>
            </p:sp>
            <p:sp>
              <p:nvSpPr>
                <p:cNvPr id="308" name="Rectangle 120">
                  <a:extLst>
                    <a:ext uri="{FF2B5EF4-FFF2-40B4-BE49-F238E27FC236}">
                      <a16:creationId xmlns:a16="http://schemas.microsoft.com/office/drawing/2014/main" id="{598A8F92-2423-6A44-9D7D-BD8B2D2687ED}"/>
                    </a:ext>
                  </a:extLst>
                </p:cNvPr>
                <p:cNvSpPr>
                  <a:spLocks noChangeArrowheads="1"/>
                </p:cNvSpPr>
                <p:nvPr/>
              </p:nvSpPr>
              <p:spPr bwMode="auto">
                <a:xfrm>
                  <a:off x="2583805" y="4998153"/>
                  <a:ext cx="320052" cy="309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46038" rIns="0" bIns="46038"/>
                <a:lstStyle>
                  <a:lvl1pPr>
                    <a:spcBef>
                      <a:spcPts val="1800"/>
                    </a:spcBef>
                    <a:buClr>
                      <a:schemeClr val="tx2"/>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ts val="1800"/>
                    </a:spcBef>
                    <a:buClr>
                      <a:schemeClr val="tx2"/>
                    </a:buClr>
                    <a:buFont typeface="Arial" panose="020B0604020202020204" pitchFamily="34" charset="0"/>
                    <a:buChar char="–"/>
                    <a:defRPr sz="2400">
                      <a:solidFill>
                        <a:schemeClr val="tx1"/>
                      </a:solidFill>
                      <a:latin typeface="Arial" panose="020B0604020202020204" pitchFamily="34" charset="0"/>
                    </a:defRPr>
                  </a:lvl2pPr>
                  <a:lvl3pPr marL="1143000" indent="-228600">
                    <a:spcBef>
                      <a:spcPts val="1800"/>
                    </a:spcBef>
                    <a:buClr>
                      <a:schemeClr val="tx2"/>
                    </a:buClr>
                    <a:buFont typeface="Arial" panose="020B0604020202020204" pitchFamily="34" charset="0"/>
                    <a:buChar char="•"/>
                    <a:defRPr sz="2000">
                      <a:solidFill>
                        <a:schemeClr val="tx1"/>
                      </a:solidFill>
                      <a:latin typeface="Arial" panose="020B0604020202020204" pitchFamily="34" charset="0"/>
                    </a:defRPr>
                  </a:lvl3pPr>
                  <a:lvl4pPr marL="1600200" indent="-228600">
                    <a:spcBef>
                      <a:spcPts val="18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ts val="1800"/>
                    </a:spcBef>
                    <a:buClr>
                      <a:schemeClr val="tx2"/>
                    </a:buClr>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9pPr>
                </a:lstStyle>
                <a:p>
                  <a:pPr algn="ctr">
                    <a:spcBef>
                      <a:spcPct val="0"/>
                    </a:spcBef>
                    <a:buClrTx/>
                    <a:buFontTx/>
                    <a:buNone/>
                    <a:defRPr/>
                  </a:pPr>
                  <a:r>
                    <a:rPr lang="en-US" altLang="en-US" sz="1600" kern="0">
                      <a:solidFill>
                        <a:schemeClr val="tx2"/>
                      </a:solidFill>
                      <a:latin typeface="+mn-lt"/>
                      <a:ea typeface="MS PGothic" panose="020B0600070205080204" pitchFamily="34" charset="-128"/>
                      <a:cs typeface="Arial" panose="020B0604020202020204" pitchFamily="34" charset="0"/>
                    </a:rPr>
                    <a:t>24</a:t>
                  </a:r>
                </a:p>
              </p:txBody>
            </p:sp>
            <p:sp>
              <p:nvSpPr>
                <p:cNvPr id="309" name="Rectangle 120">
                  <a:extLst>
                    <a:ext uri="{FF2B5EF4-FFF2-40B4-BE49-F238E27FC236}">
                      <a16:creationId xmlns:a16="http://schemas.microsoft.com/office/drawing/2014/main" id="{D255546A-9B60-2049-B87A-A927FEC9B915}"/>
                    </a:ext>
                  </a:extLst>
                </p:cNvPr>
                <p:cNvSpPr>
                  <a:spLocks noChangeArrowheads="1"/>
                </p:cNvSpPr>
                <p:nvPr/>
              </p:nvSpPr>
              <p:spPr bwMode="auto">
                <a:xfrm>
                  <a:off x="1084430" y="4998153"/>
                  <a:ext cx="320052" cy="309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46038" rIns="0" bIns="46038"/>
                <a:lstStyle>
                  <a:lvl1pPr>
                    <a:spcBef>
                      <a:spcPts val="1800"/>
                    </a:spcBef>
                    <a:buClr>
                      <a:schemeClr val="tx2"/>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ts val="1800"/>
                    </a:spcBef>
                    <a:buClr>
                      <a:schemeClr val="tx2"/>
                    </a:buClr>
                    <a:buFont typeface="Arial" panose="020B0604020202020204" pitchFamily="34" charset="0"/>
                    <a:buChar char="–"/>
                    <a:defRPr sz="2400">
                      <a:solidFill>
                        <a:schemeClr val="tx1"/>
                      </a:solidFill>
                      <a:latin typeface="Arial" panose="020B0604020202020204" pitchFamily="34" charset="0"/>
                    </a:defRPr>
                  </a:lvl2pPr>
                  <a:lvl3pPr marL="1143000" indent="-228600">
                    <a:spcBef>
                      <a:spcPts val="1800"/>
                    </a:spcBef>
                    <a:buClr>
                      <a:schemeClr val="tx2"/>
                    </a:buClr>
                    <a:buFont typeface="Arial" panose="020B0604020202020204" pitchFamily="34" charset="0"/>
                    <a:buChar char="•"/>
                    <a:defRPr sz="2000">
                      <a:solidFill>
                        <a:schemeClr val="tx1"/>
                      </a:solidFill>
                      <a:latin typeface="Arial" panose="020B0604020202020204" pitchFamily="34" charset="0"/>
                    </a:defRPr>
                  </a:lvl3pPr>
                  <a:lvl4pPr marL="1600200" indent="-228600">
                    <a:spcBef>
                      <a:spcPts val="18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ts val="1800"/>
                    </a:spcBef>
                    <a:buClr>
                      <a:schemeClr val="tx2"/>
                    </a:buClr>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9pPr>
                </a:lstStyle>
                <a:p>
                  <a:pPr algn="ctr">
                    <a:spcBef>
                      <a:spcPct val="0"/>
                    </a:spcBef>
                    <a:buClrTx/>
                    <a:buFontTx/>
                    <a:buNone/>
                    <a:defRPr/>
                  </a:pPr>
                  <a:r>
                    <a:rPr lang="en-US" altLang="en-US" sz="1600" kern="0">
                      <a:solidFill>
                        <a:schemeClr val="tx2"/>
                      </a:solidFill>
                      <a:latin typeface="+mn-lt"/>
                      <a:ea typeface="MS PGothic" panose="020B0600070205080204" pitchFamily="34" charset="-128"/>
                      <a:cs typeface="Arial" panose="020B0604020202020204" pitchFamily="34" charset="0"/>
                    </a:rPr>
                    <a:t>0</a:t>
                  </a:r>
                </a:p>
              </p:txBody>
            </p:sp>
            <p:sp>
              <p:nvSpPr>
                <p:cNvPr id="310" name="Line 68">
                  <a:extLst>
                    <a:ext uri="{FF2B5EF4-FFF2-40B4-BE49-F238E27FC236}">
                      <a16:creationId xmlns:a16="http://schemas.microsoft.com/office/drawing/2014/main" id="{E28E4DF1-19F6-E34B-B947-1C404673AC8E}"/>
                    </a:ext>
                  </a:extLst>
                </p:cNvPr>
                <p:cNvSpPr>
                  <a:spLocks noChangeShapeType="1"/>
                </p:cNvSpPr>
                <p:nvPr/>
              </p:nvSpPr>
              <p:spPr bwMode="auto">
                <a:xfrm>
                  <a:off x="1150528" y="3505809"/>
                  <a:ext cx="92188" cy="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pPr>
                    <a:defRPr/>
                  </a:pPr>
                  <a:endParaRPr lang="en-US" sz="1600" b="1" kern="0">
                    <a:solidFill>
                      <a:schemeClr val="tx2"/>
                    </a:solidFill>
                    <a:ea typeface="MS PGothic" panose="020B0600070205080204" pitchFamily="34" charset="-128"/>
                  </a:endParaRPr>
                </a:p>
              </p:txBody>
            </p:sp>
          </p:grpSp>
          <p:sp>
            <p:nvSpPr>
              <p:cNvPr id="291" name="Text Box 40">
                <a:extLst>
                  <a:ext uri="{FF2B5EF4-FFF2-40B4-BE49-F238E27FC236}">
                    <a16:creationId xmlns:a16="http://schemas.microsoft.com/office/drawing/2014/main" id="{E2AA5BC5-40F2-1949-AA74-FCBCBC211119}"/>
                  </a:ext>
                </a:extLst>
              </p:cNvPr>
              <p:cNvSpPr txBox="1">
                <a:spLocks noChangeArrowheads="1"/>
              </p:cNvSpPr>
              <p:nvPr/>
            </p:nvSpPr>
            <p:spPr bwMode="auto">
              <a:xfrm>
                <a:off x="5162279" y="3940358"/>
                <a:ext cx="1178345" cy="786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82880" bIns="137160" anchor="b">
                <a:spAutoFit/>
              </a:bodyPr>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eaLnBrk="1" hangingPunct="1">
                  <a:spcBef>
                    <a:spcPct val="0"/>
                  </a:spcBef>
                  <a:buClrTx/>
                  <a:buFontTx/>
                  <a:buNone/>
                </a:pPr>
                <a:r>
                  <a:rPr lang="sv-SE" altLang="en-US" sz="1800">
                    <a:solidFill>
                      <a:schemeClr val="tx2"/>
                    </a:solidFill>
                    <a:latin typeface="+mn-lt"/>
                    <a:ea typeface="MS PGothic" panose="020B0600070205080204" pitchFamily="34" charset="-128"/>
                    <a:cs typeface="Arial" panose="020B0604020202020204" pitchFamily="34" charset="0"/>
                  </a:rPr>
                  <a:t>RR, 0.85</a:t>
                </a:r>
                <a:br>
                  <a:rPr lang="sv-SE" altLang="en-US" sz="1800">
                    <a:solidFill>
                      <a:schemeClr val="tx2"/>
                    </a:solidFill>
                    <a:latin typeface="+mn-lt"/>
                    <a:ea typeface="MS PGothic" panose="020B0600070205080204" pitchFamily="34" charset="-128"/>
                    <a:cs typeface="Arial" panose="020B0604020202020204" pitchFamily="34" charset="0"/>
                  </a:rPr>
                </a:br>
                <a:r>
                  <a:rPr lang="sv-SE" altLang="en-US" sz="1800" i="1">
                    <a:solidFill>
                      <a:schemeClr val="tx2"/>
                    </a:solidFill>
                    <a:latin typeface="+mn-lt"/>
                    <a:ea typeface="MS PGothic" panose="020B0600070205080204" pitchFamily="34" charset="-128"/>
                    <a:cs typeface="Arial" panose="020B0604020202020204" pitchFamily="34" charset="0"/>
                  </a:rPr>
                  <a:t>P</a:t>
                </a:r>
                <a:r>
                  <a:rPr lang="sv-SE" altLang="en-US" sz="1800">
                    <a:solidFill>
                      <a:schemeClr val="tx2"/>
                    </a:solidFill>
                    <a:latin typeface="+mn-lt"/>
                    <a:ea typeface="MS PGothic" panose="020B0600070205080204" pitchFamily="34" charset="-128"/>
                    <a:cs typeface="Arial" panose="020B0604020202020204" pitchFamily="34" charset="0"/>
                  </a:rPr>
                  <a:t>&lt;0.008</a:t>
                </a:r>
              </a:p>
            </p:txBody>
          </p:sp>
        </p:grpSp>
        <p:grpSp>
          <p:nvGrpSpPr>
            <p:cNvPr id="311" name="Group 93">
              <a:extLst>
                <a:ext uri="{FF2B5EF4-FFF2-40B4-BE49-F238E27FC236}">
                  <a16:creationId xmlns:a16="http://schemas.microsoft.com/office/drawing/2014/main" id="{22792CFD-FCE5-C241-984B-38CC3AD66021}"/>
                </a:ext>
              </a:extLst>
            </p:cNvPr>
            <p:cNvGrpSpPr>
              <a:grpSpLocks/>
            </p:cNvGrpSpPr>
            <p:nvPr/>
          </p:nvGrpSpPr>
          <p:grpSpPr bwMode="auto">
            <a:xfrm>
              <a:off x="8114036" y="1197968"/>
              <a:ext cx="2346325" cy="4089199"/>
              <a:chOff x="8012429" y="1320177"/>
              <a:chExt cx="2346418" cy="4089586"/>
            </a:xfrm>
          </p:grpSpPr>
          <p:sp>
            <p:nvSpPr>
              <p:cNvPr id="312" name="Freeform 29">
                <a:extLst>
                  <a:ext uri="{FF2B5EF4-FFF2-40B4-BE49-F238E27FC236}">
                    <a16:creationId xmlns:a16="http://schemas.microsoft.com/office/drawing/2014/main" id="{C631DAEB-D70F-3C4F-8707-8C0701D3097E}"/>
                  </a:ext>
                </a:extLst>
              </p:cNvPr>
              <p:cNvSpPr>
                <a:spLocks/>
              </p:cNvSpPr>
              <p:nvPr/>
            </p:nvSpPr>
            <p:spPr bwMode="auto">
              <a:xfrm>
                <a:off x="8160259" y="2330511"/>
                <a:ext cx="2046414" cy="735099"/>
              </a:xfrm>
              <a:custGeom>
                <a:avLst/>
                <a:gdLst>
                  <a:gd name="T0" fmla="*/ 0 w 2243137"/>
                  <a:gd name="T1" fmla="*/ 0 h 857250"/>
                  <a:gd name="T2" fmla="*/ 41445 w 2243137"/>
                  <a:gd name="T3" fmla="*/ 0 h 857250"/>
                  <a:gd name="T4" fmla="*/ 41445 w 2243137"/>
                  <a:gd name="T5" fmla="*/ 33269 h 857250"/>
                  <a:gd name="T6" fmla="*/ 92754 w 2243137"/>
                  <a:gd name="T7" fmla="*/ 33269 h 857250"/>
                  <a:gd name="T8" fmla="*/ 92754 w 2243137"/>
                  <a:gd name="T9" fmla="*/ 56031 h 857250"/>
                  <a:gd name="T10" fmla="*/ 149985 w 2243137"/>
                  <a:gd name="T11" fmla="*/ 56031 h 857250"/>
                  <a:gd name="T12" fmla="*/ 149985 w 2243137"/>
                  <a:gd name="T13" fmla="*/ 73541 h 857250"/>
                  <a:gd name="T14" fmla="*/ 215110 w 2243137"/>
                  <a:gd name="T15" fmla="*/ 73541 h 857250"/>
                  <a:gd name="T16" fmla="*/ 215110 w 2243137"/>
                  <a:gd name="T17" fmla="*/ 94552 h 857250"/>
                  <a:gd name="T18" fmla="*/ 301945 w 2243137"/>
                  <a:gd name="T19" fmla="*/ 94552 h 857250"/>
                  <a:gd name="T20" fmla="*/ 301945 w 2243137"/>
                  <a:gd name="T21" fmla="*/ 127822 h 857250"/>
                  <a:gd name="T22" fmla="*/ 372990 w 2243137"/>
                  <a:gd name="T23" fmla="*/ 127822 h 857250"/>
                  <a:gd name="T24" fmla="*/ 372990 w 2243137"/>
                  <a:gd name="T25" fmla="*/ 154087 h 857250"/>
                  <a:gd name="T26" fmla="*/ 418381 w 2243137"/>
                  <a:gd name="T27" fmla="*/ 154087 h 857250"/>
                  <a:gd name="T28" fmla="*/ 418381 w 2243137"/>
                  <a:gd name="T29" fmla="*/ 173347 h 857250"/>
                  <a:gd name="T30" fmla="*/ 475612 w 2243137"/>
                  <a:gd name="T31" fmla="*/ 173347 h 857250"/>
                  <a:gd name="T32" fmla="*/ 475612 w 2243137"/>
                  <a:gd name="T33" fmla="*/ 192608 h 857250"/>
                  <a:gd name="T34" fmla="*/ 528897 w 2243137"/>
                  <a:gd name="T35" fmla="*/ 192608 h 857250"/>
                  <a:gd name="T36" fmla="*/ 528897 w 2243137"/>
                  <a:gd name="T37" fmla="*/ 217122 h 857250"/>
                  <a:gd name="T38" fmla="*/ 607836 w 2243137"/>
                  <a:gd name="T39" fmla="*/ 217122 h 857250"/>
                  <a:gd name="T40" fmla="*/ 607836 w 2243137"/>
                  <a:gd name="T41" fmla="*/ 241636 h 857250"/>
                  <a:gd name="T42" fmla="*/ 680856 w 2243137"/>
                  <a:gd name="T43" fmla="*/ 241636 h 857250"/>
                  <a:gd name="T44" fmla="*/ 680856 w 2243137"/>
                  <a:gd name="T45" fmla="*/ 260896 h 857250"/>
                  <a:gd name="T46" fmla="*/ 734141 w 2243137"/>
                  <a:gd name="T47" fmla="*/ 260896 h 857250"/>
                  <a:gd name="T48" fmla="*/ 734141 w 2243137"/>
                  <a:gd name="T49" fmla="*/ 276654 h 857250"/>
                  <a:gd name="T50" fmla="*/ 799266 w 2243137"/>
                  <a:gd name="T51" fmla="*/ 276654 h 857250"/>
                  <a:gd name="T52" fmla="*/ 799266 w 2243137"/>
                  <a:gd name="T53" fmla="*/ 295916 h 857250"/>
                  <a:gd name="T54" fmla="*/ 856496 w 2243137"/>
                  <a:gd name="T55" fmla="*/ 295916 h 857250"/>
                  <a:gd name="T56" fmla="*/ 856496 w 2243137"/>
                  <a:gd name="T57" fmla="*/ 311674 h 857250"/>
                  <a:gd name="T58" fmla="*/ 925570 w 2243137"/>
                  <a:gd name="T59" fmla="*/ 311674 h 857250"/>
                  <a:gd name="T60" fmla="*/ 925570 w 2243137"/>
                  <a:gd name="T61" fmla="*/ 332686 h 857250"/>
                  <a:gd name="T62" fmla="*/ 1026219 w 2243137"/>
                  <a:gd name="T63" fmla="*/ 332686 h 857250"/>
                  <a:gd name="T64" fmla="*/ 1026219 w 2243137"/>
                  <a:gd name="T65" fmla="*/ 355449 h 857250"/>
                  <a:gd name="T66" fmla="*/ 1085424 w 2243137"/>
                  <a:gd name="T67" fmla="*/ 355449 h 857250"/>
                  <a:gd name="T68" fmla="*/ 1085424 w 2243137"/>
                  <a:gd name="T69" fmla="*/ 378212 h 857250"/>
                  <a:gd name="T70" fmla="*/ 1160416 w 2243137"/>
                  <a:gd name="T71" fmla="*/ 378212 h 857250"/>
                  <a:gd name="T72" fmla="*/ 1160416 w 2243137"/>
                  <a:gd name="T73" fmla="*/ 406227 h 857250"/>
                  <a:gd name="T74" fmla="*/ 1233437 w 2243137"/>
                  <a:gd name="T75" fmla="*/ 406227 h 857250"/>
                  <a:gd name="T76" fmla="*/ 1233437 w 2243137"/>
                  <a:gd name="T77" fmla="*/ 430741 h 857250"/>
                  <a:gd name="T78" fmla="*/ 1276853 w 2243137"/>
                  <a:gd name="T79" fmla="*/ 430741 h 857250"/>
                  <a:gd name="T80" fmla="*/ 1276853 w 2243137"/>
                  <a:gd name="T81" fmla="*/ 451753 h 857250"/>
                  <a:gd name="T82" fmla="*/ 1383422 w 2243137"/>
                  <a:gd name="T83" fmla="*/ 451753 h 857250"/>
                  <a:gd name="T84" fmla="*/ 1383422 w 2243137"/>
                  <a:gd name="T85" fmla="*/ 479769 h 857250"/>
                  <a:gd name="T86" fmla="*/ 1493936 w 2243137"/>
                  <a:gd name="T87" fmla="*/ 479769 h 857250"/>
                  <a:gd name="T88" fmla="*/ 1493936 w 2243137"/>
                  <a:gd name="T89" fmla="*/ 504283 h 857250"/>
                  <a:gd name="T90" fmla="*/ 1620241 w 2243137"/>
                  <a:gd name="T91" fmla="*/ 504283 h 857250"/>
                  <a:gd name="T92" fmla="*/ 1620241 w 2243137"/>
                  <a:gd name="T93" fmla="*/ 528796 h 857250"/>
                  <a:gd name="T94" fmla="*/ 1657738 w 2243137"/>
                  <a:gd name="T95" fmla="*/ 528796 h 857250"/>
                  <a:gd name="T96" fmla="*/ 1657738 w 2243137"/>
                  <a:gd name="T97" fmla="*/ 555061 h 857250"/>
                  <a:gd name="T98" fmla="*/ 1732730 w 2243137"/>
                  <a:gd name="T99" fmla="*/ 555061 h 857250"/>
                  <a:gd name="T100" fmla="*/ 1732730 w 2243137"/>
                  <a:gd name="T101" fmla="*/ 581326 h 857250"/>
                  <a:gd name="T102" fmla="*/ 1780094 w 2243137"/>
                  <a:gd name="T103" fmla="*/ 581326 h 857250"/>
                  <a:gd name="T104" fmla="*/ 1780094 w 2243137"/>
                  <a:gd name="T105" fmla="*/ 605839 h 857250"/>
                  <a:gd name="T106" fmla="*/ 1813642 w 2243137"/>
                  <a:gd name="T107" fmla="*/ 605839 h 857250"/>
                  <a:gd name="T108" fmla="*/ 1813642 w 2243137"/>
                  <a:gd name="T109" fmla="*/ 630354 h 857250"/>
                  <a:gd name="T110" fmla="*/ 1859032 w 2243137"/>
                  <a:gd name="T111" fmla="*/ 630354 h 85725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243137"/>
                  <a:gd name="T169" fmla="*/ 0 h 857250"/>
                  <a:gd name="T170" fmla="*/ 2243137 w 2243137"/>
                  <a:gd name="T171" fmla="*/ 857250 h 85725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243137" h="857250">
                    <a:moveTo>
                      <a:pt x="0" y="0"/>
                    </a:moveTo>
                    <a:lnTo>
                      <a:pt x="50006" y="0"/>
                    </a:lnTo>
                    <a:lnTo>
                      <a:pt x="50006" y="45244"/>
                    </a:lnTo>
                    <a:lnTo>
                      <a:pt x="111919" y="45244"/>
                    </a:lnTo>
                    <a:lnTo>
                      <a:pt x="111919" y="76200"/>
                    </a:lnTo>
                    <a:lnTo>
                      <a:pt x="180975" y="76200"/>
                    </a:lnTo>
                    <a:lnTo>
                      <a:pt x="180975" y="100012"/>
                    </a:lnTo>
                    <a:lnTo>
                      <a:pt x="259556" y="100012"/>
                    </a:lnTo>
                    <a:lnTo>
                      <a:pt x="259556" y="128587"/>
                    </a:lnTo>
                    <a:lnTo>
                      <a:pt x="364331" y="128587"/>
                    </a:lnTo>
                    <a:lnTo>
                      <a:pt x="364331" y="173831"/>
                    </a:lnTo>
                    <a:lnTo>
                      <a:pt x="450056" y="173831"/>
                    </a:lnTo>
                    <a:lnTo>
                      <a:pt x="450056" y="209550"/>
                    </a:lnTo>
                    <a:lnTo>
                      <a:pt x="504825" y="209550"/>
                    </a:lnTo>
                    <a:lnTo>
                      <a:pt x="504825" y="235744"/>
                    </a:lnTo>
                    <a:lnTo>
                      <a:pt x="573881" y="235744"/>
                    </a:lnTo>
                    <a:lnTo>
                      <a:pt x="573881" y="261937"/>
                    </a:lnTo>
                    <a:lnTo>
                      <a:pt x="638175" y="261937"/>
                    </a:lnTo>
                    <a:lnTo>
                      <a:pt x="638175" y="295275"/>
                    </a:lnTo>
                    <a:lnTo>
                      <a:pt x="733425" y="295275"/>
                    </a:lnTo>
                    <a:lnTo>
                      <a:pt x="733425" y="328612"/>
                    </a:lnTo>
                    <a:lnTo>
                      <a:pt x="821531" y="328612"/>
                    </a:lnTo>
                    <a:lnTo>
                      <a:pt x="821531" y="354806"/>
                    </a:lnTo>
                    <a:lnTo>
                      <a:pt x="885825" y="354806"/>
                    </a:lnTo>
                    <a:lnTo>
                      <a:pt x="885825" y="376237"/>
                    </a:lnTo>
                    <a:lnTo>
                      <a:pt x="964406" y="376237"/>
                    </a:lnTo>
                    <a:lnTo>
                      <a:pt x="964406" y="402431"/>
                    </a:lnTo>
                    <a:lnTo>
                      <a:pt x="1033462" y="402431"/>
                    </a:lnTo>
                    <a:lnTo>
                      <a:pt x="1033462" y="423862"/>
                    </a:lnTo>
                    <a:lnTo>
                      <a:pt x="1116806" y="423862"/>
                    </a:lnTo>
                    <a:lnTo>
                      <a:pt x="1116806" y="452437"/>
                    </a:lnTo>
                    <a:lnTo>
                      <a:pt x="1238250" y="452437"/>
                    </a:lnTo>
                    <a:lnTo>
                      <a:pt x="1238250" y="483394"/>
                    </a:lnTo>
                    <a:lnTo>
                      <a:pt x="1309687" y="483394"/>
                    </a:lnTo>
                    <a:lnTo>
                      <a:pt x="1309687" y="514350"/>
                    </a:lnTo>
                    <a:lnTo>
                      <a:pt x="1400175" y="514350"/>
                    </a:lnTo>
                    <a:lnTo>
                      <a:pt x="1400175" y="552450"/>
                    </a:lnTo>
                    <a:lnTo>
                      <a:pt x="1488281" y="552450"/>
                    </a:lnTo>
                    <a:lnTo>
                      <a:pt x="1488281" y="585787"/>
                    </a:lnTo>
                    <a:lnTo>
                      <a:pt x="1540669" y="585787"/>
                    </a:lnTo>
                    <a:lnTo>
                      <a:pt x="1540669" y="614362"/>
                    </a:lnTo>
                    <a:lnTo>
                      <a:pt x="1669256" y="614362"/>
                    </a:lnTo>
                    <a:lnTo>
                      <a:pt x="1669256" y="652462"/>
                    </a:lnTo>
                    <a:lnTo>
                      <a:pt x="1802606" y="652462"/>
                    </a:lnTo>
                    <a:lnTo>
                      <a:pt x="1802606" y="685800"/>
                    </a:lnTo>
                    <a:lnTo>
                      <a:pt x="1955006" y="685800"/>
                    </a:lnTo>
                    <a:lnTo>
                      <a:pt x="1955006" y="719137"/>
                    </a:lnTo>
                    <a:lnTo>
                      <a:pt x="2000250" y="719137"/>
                    </a:lnTo>
                    <a:lnTo>
                      <a:pt x="2000250" y="754856"/>
                    </a:lnTo>
                    <a:lnTo>
                      <a:pt x="2090737" y="754856"/>
                    </a:lnTo>
                    <a:lnTo>
                      <a:pt x="2090737" y="790575"/>
                    </a:lnTo>
                    <a:lnTo>
                      <a:pt x="2147887" y="790575"/>
                    </a:lnTo>
                    <a:lnTo>
                      <a:pt x="2147887" y="823912"/>
                    </a:lnTo>
                    <a:lnTo>
                      <a:pt x="2188369" y="823912"/>
                    </a:lnTo>
                    <a:lnTo>
                      <a:pt x="2188369" y="857250"/>
                    </a:lnTo>
                    <a:lnTo>
                      <a:pt x="2243137" y="857250"/>
                    </a:lnTo>
                  </a:path>
                </a:pathLst>
              </a:custGeom>
              <a:noFill/>
              <a:ln w="38100">
                <a:solidFill>
                  <a:schemeClr val="accent6"/>
                </a:solidFill>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sz="1600">
                  <a:solidFill>
                    <a:schemeClr val="tx2"/>
                  </a:solidFill>
                </a:endParaRPr>
              </a:p>
            </p:txBody>
          </p:sp>
          <p:sp>
            <p:nvSpPr>
              <p:cNvPr id="313" name="Freeform 8">
                <a:extLst>
                  <a:ext uri="{FF2B5EF4-FFF2-40B4-BE49-F238E27FC236}">
                    <a16:creationId xmlns:a16="http://schemas.microsoft.com/office/drawing/2014/main" id="{C5770B66-D56A-7C41-82D9-0A6FE4401BA9}"/>
                  </a:ext>
                </a:extLst>
              </p:cNvPr>
              <p:cNvSpPr>
                <a:spLocks/>
              </p:cNvSpPr>
              <p:nvPr/>
            </p:nvSpPr>
            <p:spPr bwMode="auto">
              <a:xfrm>
                <a:off x="8160259" y="2330511"/>
                <a:ext cx="2037718" cy="927041"/>
              </a:xfrm>
              <a:custGeom>
                <a:avLst/>
                <a:gdLst>
                  <a:gd name="T0" fmla="*/ 47396 w 2233612"/>
                  <a:gd name="T1" fmla="*/ 0 h 1081088"/>
                  <a:gd name="T2" fmla="*/ 63196 w 2233612"/>
                  <a:gd name="T3" fmla="*/ 21012 h 1081088"/>
                  <a:gd name="T4" fmla="*/ 78993 w 2233612"/>
                  <a:gd name="T5" fmla="*/ 38521 h 1081088"/>
                  <a:gd name="T6" fmla="*/ 114541 w 2233612"/>
                  <a:gd name="T7" fmla="*/ 54280 h 1081088"/>
                  <a:gd name="T8" fmla="*/ 163913 w 2233612"/>
                  <a:gd name="T9" fmla="*/ 82296 h 1081088"/>
                  <a:gd name="T10" fmla="*/ 207359 w 2233612"/>
                  <a:gd name="T11" fmla="*/ 108560 h 1081088"/>
                  <a:gd name="T12" fmla="*/ 221185 w 2233612"/>
                  <a:gd name="T13" fmla="*/ 136576 h 1081088"/>
                  <a:gd name="T14" fmla="*/ 266605 w 2233612"/>
                  <a:gd name="T15" fmla="*/ 141829 h 1081088"/>
                  <a:gd name="T16" fmla="*/ 335724 w 2233612"/>
                  <a:gd name="T17" fmla="*/ 162841 h 1081088"/>
                  <a:gd name="T18" fmla="*/ 422617 w 2233612"/>
                  <a:gd name="T19" fmla="*/ 178599 h 1081088"/>
                  <a:gd name="T20" fmla="*/ 491738 w 2233612"/>
                  <a:gd name="T21" fmla="*/ 201362 h 1081088"/>
                  <a:gd name="T22" fmla="*/ 509511 w 2233612"/>
                  <a:gd name="T23" fmla="*/ 227627 h 1081088"/>
                  <a:gd name="T24" fmla="*/ 556907 w 2233612"/>
                  <a:gd name="T25" fmla="*/ 234630 h 1081088"/>
                  <a:gd name="T26" fmla="*/ 598379 w 2233612"/>
                  <a:gd name="T27" fmla="*/ 246888 h 1081088"/>
                  <a:gd name="T28" fmla="*/ 637877 w 2233612"/>
                  <a:gd name="T29" fmla="*/ 276654 h 1081088"/>
                  <a:gd name="T30" fmla="*/ 663550 w 2233612"/>
                  <a:gd name="T31" fmla="*/ 302919 h 1081088"/>
                  <a:gd name="T32" fmla="*/ 701072 w 2233612"/>
                  <a:gd name="T33" fmla="*/ 323931 h 1081088"/>
                  <a:gd name="T34" fmla="*/ 780067 w 2233612"/>
                  <a:gd name="T35" fmla="*/ 351947 h 1081088"/>
                  <a:gd name="T36" fmla="*/ 847211 w 2233612"/>
                  <a:gd name="T37" fmla="*/ 378211 h 1081088"/>
                  <a:gd name="T38" fmla="*/ 914356 w 2233612"/>
                  <a:gd name="T39" fmla="*/ 400970 h 1081088"/>
                  <a:gd name="T40" fmla="*/ 936079 w 2233612"/>
                  <a:gd name="T41" fmla="*/ 418480 h 1081088"/>
                  <a:gd name="T42" fmla="*/ 995324 w 2233612"/>
                  <a:gd name="T43" fmla="*/ 439492 h 1081088"/>
                  <a:gd name="T44" fmla="*/ 1046670 w 2233612"/>
                  <a:gd name="T45" fmla="*/ 464005 h 1081088"/>
                  <a:gd name="T46" fmla="*/ 1082218 w 2233612"/>
                  <a:gd name="T47" fmla="*/ 490270 h 1081088"/>
                  <a:gd name="T48" fmla="*/ 1141463 w 2233612"/>
                  <a:gd name="T49" fmla="*/ 511282 h 1081088"/>
                  <a:gd name="T50" fmla="*/ 1190836 w 2233612"/>
                  <a:gd name="T51" fmla="*/ 534044 h 1081088"/>
                  <a:gd name="T52" fmla="*/ 1261930 w 2233612"/>
                  <a:gd name="T53" fmla="*/ 548053 h 1081088"/>
                  <a:gd name="T54" fmla="*/ 1311301 w 2233612"/>
                  <a:gd name="T55" fmla="*/ 572566 h 1081088"/>
                  <a:gd name="T56" fmla="*/ 1390295 w 2233612"/>
                  <a:gd name="T57" fmla="*/ 593578 h 1081088"/>
                  <a:gd name="T58" fmla="*/ 1419918 w 2233612"/>
                  <a:gd name="T59" fmla="*/ 625095 h 1081088"/>
                  <a:gd name="T60" fmla="*/ 1485088 w 2233612"/>
                  <a:gd name="T61" fmla="*/ 642606 h 1081088"/>
                  <a:gd name="T62" fmla="*/ 1583830 w 2233612"/>
                  <a:gd name="T63" fmla="*/ 663617 h 1081088"/>
                  <a:gd name="T64" fmla="*/ 1627277 w 2233612"/>
                  <a:gd name="T65" fmla="*/ 684629 h 1081088"/>
                  <a:gd name="T66" fmla="*/ 1684548 w 2233612"/>
                  <a:gd name="T67" fmla="*/ 709142 h 1081088"/>
                  <a:gd name="T68" fmla="*/ 1771441 w 2233612"/>
                  <a:gd name="T69" fmla="*/ 733657 h 1081088"/>
                  <a:gd name="T70" fmla="*/ 1852409 w 2233612"/>
                  <a:gd name="T71" fmla="*/ 756419 h 108108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233612"/>
                  <a:gd name="T109" fmla="*/ 0 h 1081088"/>
                  <a:gd name="T110" fmla="*/ 2233612 w 2233612"/>
                  <a:gd name="T111" fmla="*/ 1081088 h 108108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233612" h="1081088">
                    <a:moveTo>
                      <a:pt x="0" y="0"/>
                    </a:moveTo>
                    <a:lnTo>
                      <a:pt x="57150" y="0"/>
                    </a:lnTo>
                    <a:lnTo>
                      <a:pt x="57150" y="28575"/>
                    </a:lnTo>
                    <a:lnTo>
                      <a:pt x="76200" y="28575"/>
                    </a:lnTo>
                    <a:lnTo>
                      <a:pt x="76200" y="52387"/>
                    </a:lnTo>
                    <a:lnTo>
                      <a:pt x="95250" y="52387"/>
                    </a:lnTo>
                    <a:lnTo>
                      <a:pt x="95250" y="73819"/>
                    </a:lnTo>
                    <a:lnTo>
                      <a:pt x="138112" y="73819"/>
                    </a:lnTo>
                    <a:lnTo>
                      <a:pt x="138112" y="111919"/>
                    </a:lnTo>
                    <a:lnTo>
                      <a:pt x="197644" y="111919"/>
                    </a:lnTo>
                    <a:lnTo>
                      <a:pt x="197644" y="147637"/>
                    </a:lnTo>
                    <a:lnTo>
                      <a:pt x="250031" y="147637"/>
                    </a:lnTo>
                    <a:lnTo>
                      <a:pt x="250031" y="185737"/>
                    </a:lnTo>
                    <a:lnTo>
                      <a:pt x="266700" y="185737"/>
                    </a:lnTo>
                    <a:lnTo>
                      <a:pt x="266700" y="192881"/>
                    </a:lnTo>
                    <a:lnTo>
                      <a:pt x="321469" y="192881"/>
                    </a:lnTo>
                    <a:lnTo>
                      <a:pt x="321469" y="221456"/>
                    </a:lnTo>
                    <a:lnTo>
                      <a:pt x="404812" y="221456"/>
                    </a:lnTo>
                    <a:lnTo>
                      <a:pt x="404812" y="242887"/>
                    </a:lnTo>
                    <a:lnTo>
                      <a:pt x="509587" y="242887"/>
                    </a:lnTo>
                    <a:lnTo>
                      <a:pt x="509587" y="273844"/>
                    </a:lnTo>
                    <a:lnTo>
                      <a:pt x="592931" y="273844"/>
                    </a:lnTo>
                    <a:lnTo>
                      <a:pt x="592931" y="309562"/>
                    </a:lnTo>
                    <a:lnTo>
                      <a:pt x="614362" y="309562"/>
                    </a:lnTo>
                    <a:lnTo>
                      <a:pt x="614362" y="319087"/>
                    </a:lnTo>
                    <a:lnTo>
                      <a:pt x="671512" y="319087"/>
                    </a:lnTo>
                    <a:lnTo>
                      <a:pt x="671512" y="335756"/>
                    </a:lnTo>
                    <a:lnTo>
                      <a:pt x="721519" y="335756"/>
                    </a:lnTo>
                    <a:lnTo>
                      <a:pt x="721519" y="376237"/>
                    </a:lnTo>
                    <a:lnTo>
                      <a:pt x="769144" y="376237"/>
                    </a:lnTo>
                    <a:lnTo>
                      <a:pt x="769144" y="411956"/>
                    </a:lnTo>
                    <a:lnTo>
                      <a:pt x="800100" y="411956"/>
                    </a:lnTo>
                    <a:lnTo>
                      <a:pt x="800100" y="440531"/>
                    </a:lnTo>
                    <a:lnTo>
                      <a:pt x="845344" y="440531"/>
                    </a:lnTo>
                    <a:lnTo>
                      <a:pt x="845344" y="478631"/>
                    </a:lnTo>
                    <a:lnTo>
                      <a:pt x="940594" y="478631"/>
                    </a:lnTo>
                    <a:lnTo>
                      <a:pt x="940594" y="514350"/>
                    </a:lnTo>
                    <a:lnTo>
                      <a:pt x="1021556" y="514350"/>
                    </a:lnTo>
                    <a:lnTo>
                      <a:pt x="1021556" y="545306"/>
                    </a:lnTo>
                    <a:lnTo>
                      <a:pt x="1102519" y="545306"/>
                    </a:lnTo>
                    <a:lnTo>
                      <a:pt x="1102519" y="569119"/>
                    </a:lnTo>
                    <a:lnTo>
                      <a:pt x="1128712" y="569119"/>
                    </a:lnTo>
                    <a:lnTo>
                      <a:pt x="1128712" y="597694"/>
                    </a:lnTo>
                    <a:lnTo>
                      <a:pt x="1200150" y="597694"/>
                    </a:lnTo>
                    <a:lnTo>
                      <a:pt x="1200150" y="631031"/>
                    </a:lnTo>
                    <a:lnTo>
                      <a:pt x="1262062" y="631031"/>
                    </a:lnTo>
                    <a:lnTo>
                      <a:pt x="1262062" y="666750"/>
                    </a:lnTo>
                    <a:lnTo>
                      <a:pt x="1304925" y="666750"/>
                    </a:lnTo>
                    <a:lnTo>
                      <a:pt x="1304925" y="695325"/>
                    </a:lnTo>
                    <a:lnTo>
                      <a:pt x="1376362" y="695325"/>
                    </a:lnTo>
                    <a:lnTo>
                      <a:pt x="1376362" y="726281"/>
                    </a:lnTo>
                    <a:lnTo>
                      <a:pt x="1435894" y="726281"/>
                    </a:lnTo>
                    <a:lnTo>
                      <a:pt x="1435894" y="745331"/>
                    </a:lnTo>
                    <a:lnTo>
                      <a:pt x="1521619" y="745331"/>
                    </a:lnTo>
                    <a:lnTo>
                      <a:pt x="1521619" y="778669"/>
                    </a:lnTo>
                    <a:lnTo>
                      <a:pt x="1581150" y="778669"/>
                    </a:lnTo>
                    <a:lnTo>
                      <a:pt x="1581150" y="807244"/>
                    </a:lnTo>
                    <a:lnTo>
                      <a:pt x="1676400" y="807244"/>
                    </a:lnTo>
                    <a:lnTo>
                      <a:pt x="1676400" y="850106"/>
                    </a:lnTo>
                    <a:lnTo>
                      <a:pt x="1712119" y="850106"/>
                    </a:lnTo>
                    <a:lnTo>
                      <a:pt x="1712119" y="873919"/>
                    </a:lnTo>
                    <a:lnTo>
                      <a:pt x="1790700" y="873919"/>
                    </a:lnTo>
                    <a:lnTo>
                      <a:pt x="1790700" y="902494"/>
                    </a:lnTo>
                    <a:lnTo>
                      <a:pt x="1909762" y="902494"/>
                    </a:lnTo>
                    <a:lnTo>
                      <a:pt x="1909762" y="931069"/>
                    </a:lnTo>
                    <a:lnTo>
                      <a:pt x="1962150" y="931069"/>
                    </a:lnTo>
                    <a:lnTo>
                      <a:pt x="1962150" y="964406"/>
                    </a:lnTo>
                    <a:lnTo>
                      <a:pt x="2031206" y="964406"/>
                    </a:lnTo>
                    <a:lnTo>
                      <a:pt x="2031206" y="997744"/>
                    </a:lnTo>
                    <a:lnTo>
                      <a:pt x="2135981" y="997744"/>
                    </a:lnTo>
                    <a:lnTo>
                      <a:pt x="2135981" y="1028700"/>
                    </a:lnTo>
                    <a:lnTo>
                      <a:pt x="2233612" y="1028700"/>
                    </a:lnTo>
                    <a:lnTo>
                      <a:pt x="2233612" y="1081088"/>
                    </a:lnTo>
                  </a:path>
                </a:pathLst>
              </a:custGeom>
              <a:noFill/>
              <a:ln w="38100">
                <a:solidFill>
                  <a:schemeClr val="accent3">
                    <a:lumMod val="60000"/>
                    <a:lumOff val="40000"/>
                  </a:schemeClr>
                </a:solidFill>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sz="1600">
                  <a:solidFill>
                    <a:schemeClr val="tx2"/>
                  </a:solidFill>
                </a:endParaRPr>
              </a:p>
            </p:txBody>
          </p:sp>
          <p:grpSp>
            <p:nvGrpSpPr>
              <p:cNvPr id="314" name="Group 129">
                <a:extLst>
                  <a:ext uri="{FF2B5EF4-FFF2-40B4-BE49-F238E27FC236}">
                    <a16:creationId xmlns:a16="http://schemas.microsoft.com/office/drawing/2014/main" id="{D6642900-2DC1-C942-9D10-4139C6DB70C7}"/>
                  </a:ext>
                </a:extLst>
              </p:cNvPr>
              <p:cNvGrpSpPr>
                <a:grpSpLocks/>
              </p:cNvGrpSpPr>
              <p:nvPr/>
            </p:nvGrpSpPr>
            <p:grpSpPr bwMode="auto">
              <a:xfrm>
                <a:off x="8012429" y="1320177"/>
                <a:ext cx="2346418" cy="4089586"/>
                <a:chOff x="1084430" y="934266"/>
                <a:chExt cx="2569115" cy="4769324"/>
              </a:xfrm>
            </p:grpSpPr>
            <p:sp>
              <p:nvSpPr>
                <p:cNvPr id="316" name="Rectangle 9">
                  <a:extLst>
                    <a:ext uri="{FF2B5EF4-FFF2-40B4-BE49-F238E27FC236}">
                      <a16:creationId xmlns:a16="http://schemas.microsoft.com/office/drawing/2014/main" id="{2F46FD84-7F84-EB4B-94D3-AA9F9F80564F}"/>
                    </a:ext>
                  </a:extLst>
                </p:cNvPr>
                <p:cNvSpPr>
                  <a:spLocks noChangeArrowheads="1"/>
                </p:cNvSpPr>
                <p:nvPr/>
              </p:nvSpPr>
              <p:spPr bwMode="auto">
                <a:xfrm>
                  <a:off x="1244348" y="5242556"/>
                  <a:ext cx="2263185" cy="461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37160" rIns="0" bIns="0"/>
                <a:lstStyle>
                  <a:lvl1pPr>
                    <a:spcBef>
                      <a:spcPts val="1800"/>
                    </a:spcBef>
                    <a:buClr>
                      <a:schemeClr val="tx2"/>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ts val="1800"/>
                    </a:spcBef>
                    <a:buClr>
                      <a:schemeClr val="tx2"/>
                    </a:buClr>
                    <a:buFont typeface="Arial" panose="020B0604020202020204" pitchFamily="34" charset="0"/>
                    <a:buChar char="–"/>
                    <a:defRPr sz="2400">
                      <a:solidFill>
                        <a:schemeClr val="tx1"/>
                      </a:solidFill>
                      <a:latin typeface="Arial" panose="020B0604020202020204" pitchFamily="34" charset="0"/>
                    </a:defRPr>
                  </a:lvl2pPr>
                  <a:lvl3pPr marL="1143000" indent="-228600">
                    <a:spcBef>
                      <a:spcPts val="1800"/>
                    </a:spcBef>
                    <a:buClr>
                      <a:schemeClr val="tx2"/>
                    </a:buClr>
                    <a:buFont typeface="Arial" panose="020B0604020202020204" pitchFamily="34" charset="0"/>
                    <a:buChar char="•"/>
                    <a:defRPr sz="2000">
                      <a:solidFill>
                        <a:schemeClr val="tx1"/>
                      </a:solidFill>
                      <a:latin typeface="Arial" panose="020B0604020202020204" pitchFamily="34" charset="0"/>
                    </a:defRPr>
                  </a:lvl3pPr>
                  <a:lvl4pPr marL="1600200" indent="-228600">
                    <a:spcBef>
                      <a:spcPts val="18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ts val="1800"/>
                    </a:spcBef>
                    <a:buClr>
                      <a:schemeClr val="tx2"/>
                    </a:buClr>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9pPr>
                </a:lstStyle>
                <a:p>
                  <a:pPr algn="ctr">
                    <a:spcBef>
                      <a:spcPct val="0"/>
                    </a:spcBef>
                    <a:buClrTx/>
                    <a:buFontTx/>
                    <a:buNone/>
                    <a:defRPr/>
                  </a:pPr>
                  <a:r>
                    <a:rPr lang="en-US" altLang="en-US" sz="1800" kern="0">
                      <a:solidFill>
                        <a:schemeClr val="tx2"/>
                      </a:solidFill>
                      <a:latin typeface="+mn-lt"/>
                      <a:ea typeface="MS PGothic" panose="020B0600070205080204" pitchFamily="34" charset="-128"/>
                      <a:cs typeface="Arial" panose="020B0604020202020204" pitchFamily="34" charset="0"/>
                    </a:rPr>
                    <a:t>Months</a:t>
                  </a:r>
                </a:p>
              </p:txBody>
            </p:sp>
            <p:sp>
              <p:nvSpPr>
                <p:cNvPr id="317" name="Line 11">
                  <a:extLst>
                    <a:ext uri="{FF2B5EF4-FFF2-40B4-BE49-F238E27FC236}">
                      <a16:creationId xmlns:a16="http://schemas.microsoft.com/office/drawing/2014/main" id="{0A9969A6-5AFB-4041-AEEC-278D478A46BB}"/>
                    </a:ext>
                  </a:extLst>
                </p:cNvPr>
                <p:cNvSpPr>
                  <a:spLocks noChangeShapeType="1"/>
                </p:cNvSpPr>
                <p:nvPr/>
              </p:nvSpPr>
              <p:spPr bwMode="auto">
                <a:xfrm flipV="1">
                  <a:off x="1242609" y="4900020"/>
                  <a:ext cx="0" cy="9628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pPr>
                    <a:defRPr/>
                  </a:pPr>
                  <a:endParaRPr lang="en-US" sz="1600" b="1" kern="0">
                    <a:solidFill>
                      <a:schemeClr val="tx2"/>
                    </a:solidFill>
                    <a:ea typeface="MS PGothic" panose="020B0600070205080204" pitchFamily="34" charset="-128"/>
                  </a:endParaRPr>
                </a:p>
              </p:txBody>
            </p:sp>
            <p:sp>
              <p:nvSpPr>
                <p:cNvPr id="318" name="Line 15">
                  <a:extLst>
                    <a:ext uri="{FF2B5EF4-FFF2-40B4-BE49-F238E27FC236}">
                      <a16:creationId xmlns:a16="http://schemas.microsoft.com/office/drawing/2014/main" id="{EFCAD9E6-9F6B-4C47-BC88-DC251D99DFBB}"/>
                    </a:ext>
                  </a:extLst>
                </p:cNvPr>
                <p:cNvSpPr>
                  <a:spLocks noChangeShapeType="1"/>
                </p:cNvSpPr>
                <p:nvPr/>
              </p:nvSpPr>
              <p:spPr bwMode="auto">
                <a:xfrm flipV="1">
                  <a:off x="1991790" y="4900020"/>
                  <a:ext cx="0" cy="9628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pPr>
                    <a:defRPr/>
                  </a:pPr>
                  <a:endParaRPr lang="en-US" sz="1600" b="1" kern="0">
                    <a:solidFill>
                      <a:schemeClr val="tx2"/>
                    </a:solidFill>
                    <a:ea typeface="MS PGothic" panose="020B0600070205080204" pitchFamily="34" charset="-128"/>
                  </a:endParaRPr>
                </a:p>
              </p:txBody>
            </p:sp>
            <p:sp>
              <p:nvSpPr>
                <p:cNvPr id="319" name="Line 16">
                  <a:extLst>
                    <a:ext uri="{FF2B5EF4-FFF2-40B4-BE49-F238E27FC236}">
                      <a16:creationId xmlns:a16="http://schemas.microsoft.com/office/drawing/2014/main" id="{197E1164-49F3-5D4D-BF3F-67880E47C9E4}"/>
                    </a:ext>
                  </a:extLst>
                </p:cNvPr>
                <p:cNvSpPr>
                  <a:spLocks noChangeShapeType="1"/>
                </p:cNvSpPr>
                <p:nvPr/>
              </p:nvSpPr>
              <p:spPr bwMode="auto">
                <a:xfrm flipV="1">
                  <a:off x="3491888" y="4900020"/>
                  <a:ext cx="0" cy="9628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pPr>
                    <a:defRPr/>
                  </a:pPr>
                  <a:endParaRPr lang="en-US" sz="1600" b="1" kern="0">
                    <a:solidFill>
                      <a:schemeClr val="tx2"/>
                    </a:solidFill>
                    <a:ea typeface="MS PGothic" panose="020B0600070205080204" pitchFamily="34" charset="-128"/>
                  </a:endParaRPr>
                </a:p>
              </p:txBody>
            </p:sp>
            <p:sp>
              <p:nvSpPr>
                <p:cNvPr id="320" name="Line 21">
                  <a:extLst>
                    <a:ext uri="{FF2B5EF4-FFF2-40B4-BE49-F238E27FC236}">
                      <a16:creationId xmlns:a16="http://schemas.microsoft.com/office/drawing/2014/main" id="{C382868D-52D4-C840-A6CE-2DE737F28337}"/>
                    </a:ext>
                  </a:extLst>
                </p:cNvPr>
                <p:cNvSpPr>
                  <a:spLocks noChangeShapeType="1"/>
                </p:cNvSpPr>
                <p:nvPr/>
              </p:nvSpPr>
              <p:spPr bwMode="auto">
                <a:xfrm>
                  <a:off x="1246086" y="4903723"/>
                  <a:ext cx="2252756" cy="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pPr>
                    <a:defRPr/>
                  </a:pPr>
                  <a:endParaRPr lang="en-US" sz="1600" b="1" kern="0">
                    <a:solidFill>
                      <a:schemeClr val="tx2"/>
                    </a:solidFill>
                    <a:ea typeface="MS PGothic" panose="020B0600070205080204" pitchFamily="34" charset="-128"/>
                  </a:endParaRPr>
                </a:p>
              </p:txBody>
            </p:sp>
            <p:sp>
              <p:nvSpPr>
                <p:cNvPr id="321" name="Line 24">
                  <a:extLst>
                    <a:ext uri="{FF2B5EF4-FFF2-40B4-BE49-F238E27FC236}">
                      <a16:creationId xmlns:a16="http://schemas.microsoft.com/office/drawing/2014/main" id="{F41CF070-A0E6-2345-A4BF-D58FE38DAFC8}"/>
                    </a:ext>
                  </a:extLst>
                </p:cNvPr>
                <p:cNvSpPr>
                  <a:spLocks noChangeShapeType="1"/>
                </p:cNvSpPr>
                <p:nvPr/>
              </p:nvSpPr>
              <p:spPr bwMode="auto">
                <a:xfrm>
                  <a:off x="1240871" y="2094933"/>
                  <a:ext cx="0" cy="2823602"/>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pPr>
                    <a:defRPr/>
                  </a:pPr>
                  <a:endParaRPr lang="en-US" sz="1600" b="1" kern="0">
                    <a:solidFill>
                      <a:schemeClr val="tx2"/>
                    </a:solidFill>
                    <a:ea typeface="MS PGothic" panose="020B0600070205080204" pitchFamily="34" charset="-128"/>
                  </a:endParaRPr>
                </a:p>
              </p:txBody>
            </p:sp>
            <p:sp>
              <p:nvSpPr>
                <p:cNvPr id="322" name="Line 67">
                  <a:extLst>
                    <a:ext uri="{FF2B5EF4-FFF2-40B4-BE49-F238E27FC236}">
                      <a16:creationId xmlns:a16="http://schemas.microsoft.com/office/drawing/2014/main" id="{C7BB5A68-78A1-7040-9E9B-775CEA1718E1}"/>
                    </a:ext>
                  </a:extLst>
                </p:cNvPr>
                <p:cNvSpPr>
                  <a:spLocks noChangeShapeType="1"/>
                </p:cNvSpPr>
                <p:nvPr/>
              </p:nvSpPr>
              <p:spPr bwMode="auto">
                <a:xfrm>
                  <a:off x="1150483" y="2106043"/>
                  <a:ext cx="92126" cy="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pPr>
                    <a:defRPr/>
                  </a:pPr>
                  <a:endParaRPr lang="en-US" sz="1600" b="1" kern="0">
                    <a:solidFill>
                      <a:schemeClr val="tx2"/>
                    </a:solidFill>
                    <a:ea typeface="MS PGothic" panose="020B0600070205080204" pitchFamily="34" charset="-128"/>
                  </a:endParaRPr>
                </a:p>
              </p:txBody>
            </p:sp>
            <p:sp>
              <p:nvSpPr>
                <p:cNvPr id="323" name="Line 68">
                  <a:extLst>
                    <a:ext uri="{FF2B5EF4-FFF2-40B4-BE49-F238E27FC236}">
                      <a16:creationId xmlns:a16="http://schemas.microsoft.com/office/drawing/2014/main" id="{1C7568C6-11F2-7D4C-A14D-9F2D306D1300}"/>
                    </a:ext>
                  </a:extLst>
                </p:cNvPr>
                <p:cNvSpPr>
                  <a:spLocks noChangeShapeType="1"/>
                </p:cNvSpPr>
                <p:nvPr/>
              </p:nvSpPr>
              <p:spPr bwMode="auto">
                <a:xfrm>
                  <a:off x="1150483" y="3039220"/>
                  <a:ext cx="92126" cy="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pPr>
                    <a:defRPr/>
                  </a:pPr>
                  <a:endParaRPr lang="en-US" sz="1600" b="1" kern="0">
                    <a:solidFill>
                      <a:schemeClr val="tx2"/>
                    </a:solidFill>
                    <a:ea typeface="MS PGothic" panose="020B0600070205080204" pitchFamily="34" charset="-128"/>
                  </a:endParaRPr>
                </a:p>
              </p:txBody>
            </p:sp>
            <p:sp>
              <p:nvSpPr>
                <p:cNvPr id="324" name="Line 69">
                  <a:extLst>
                    <a:ext uri="{FF2B5EF4-FFF2-40B4-BE49-F238E27FC236}">
                      <a16:creationId xmlns:a16="http://schemas.microsoft.com/office/drawing/2014/main" id="{99961125-11EE-554A-B976-A25C48CBD3CE}"/>
                    </a:ext>
                  </a:extLst>
                </p:cNvPr>
                <p:cNvSpPr>
                  <a:spLocks noChangeShapeType="1"/>
                </p:cNvSpPr>
                <p:nvPr/>
              </p:nvSpPr>
              <p:spPr bwMode="auto">
                <a:xfrm>
                  <a:off x="1150483" y="4437135"/>
                  <a:ext cx="92126" cy="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pPr>
                    <a:defRPr/>
                  </a:pPr>
                  <a:endParaRPr lang="en-US" sz="1600" b="1" kern="0">
                    <a:solidFill>
                      <a:schemeClr val="tx2"/>
                    </a:solidFill>
                    <a:ea typeface="MS PGothic" panose="020B0600070205080204" pitchFamily="34" charset="-128"/>
                  </a:endParaRPr>
                </a:p>
              </p:txBody>
            </p:sp>
            <p:sp>
              <p:nvSpPr>
                <p:cNvPr id="325" name="Rectangle 70">
                  <a:extLst>
                    <a:ext uri="{FF2B5EF4-FFF2-40B4-BE49-F238E27FC236}">
                      <a16:creationId xmlns:a16="http://schemas.microsoft.com/office/drawing/2014/main" id="{E17FABBF-A3A3-C84B-91CE-3DA4EDA46919}"/>
                    </a:ext>
                  </a:extLst>
                </p:cNvPr>
                <p:cNvSpPr>
                  <a:spLocks noChangeArrowheads="1"/>
                </p:cNvSpPr>
                <p:nvPr/>
              </p:nvSpPr>
              <p:spPr bwMode="auto">
                <a:xfrm>
                  <a:off x="1244348" y="934266"/>
                  <a:ext cx="2251017" cy="1314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182880" anchor="t"/>
                <a:lstStyle>
                  <a:lvl1pPr marL="342900" indent="-342900" defTabSz="777875">
                    <a:spcBef>
                      <a:spcPts val="1800"/>
                    </a:spcBef>
                    <a:buClr>
                      <a:schemeClr val="tx2"/>
                    </a:buClr>
                    <a:buFont typeface="Arial" panose="020B0604020202020204" pitchFamily="34" charset="0"/>
                    <a:buChar char="•"/>
                    <a:defRPr sz="2800">
                      <a:solidFill>
                        <a:schemeClr val="tx1"/>
                      </a:solidFill>
                      <a:latin typeface="Arial" panose="020B0604020202020204" pitchFamily="34" charset="0"/>
                    </a:defRPr>
                  </a:lvl1pPr>
                  <a:lvl2pPr defTabSz="777875">
                    <a:spcBef>
                      <a:spcPts val="1800"/>
                    </a:spcBef>
                    <a:buClr>
                      <a:schemeClr val="tx2"/>
                    </a:buClr>
                    <a:buFont typeface="Arial" panose="020B0604020202020204" pitchFamily="34" charset="0"/>
                    <a:buChar char="–"/>
                    <a:defRPr sz="2400">
                      <a:solidFill>
                        <a:schemeClr val="tx1"/>
                      </a:solidFill>
                      <a:latin typeface="Arial" panose="020B0604020202020204" pitchFamily="34" charset="0"/>
                    </a:defRPr>
                  </a:lvl2pPr>
                  <a:lvl3pPr marL="1143000" indent="-228600" defTabSz="777875">
                    <a:spcBef>
                      <a:spcPts val="1800"/>
                    </a:spcBef>
                    <a:buClr>
                      <a:schemeClr val="tx2"/>
                    </a:buClr>
                    <a:buFont typeface="Arial" panose="020B0604020202020204" pitchFamily="34" charset="0"/>
                    <a:buChar char="•"/>
                    <a:defRPr sz="2000">
                      <a:solidFill>
                        <a:schemeClr val="tx1"/>
                      </a:solidFill>
                      <a:latin typeface="Arial" panose="020B0604020202020204" pitchFamily="34" charset="0"/>
                    </a:defRPr>
                  </a:lvl3pPr>
                  <a:lvl4pPr marL="1600200" indent="-228600" defTabSz="777875">
                    <a:spcBef>
                      <a:spcPts val="18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defTabSz="777875">
                    <a:spcBef>
                      <a:spcPts val="1800"/>
                    </a:spcBef>
                    <a:buClr>
                      <a:schemeClr val="tx2"/>
                    </a:buClr>
                    <a:buFont typeface="Arial" panose="020B0604020202020204" pitchFamily="34" charset="0"/>
                    <a:buChar char="»"/>
                    <a:defRPr sz="1600">
                      <a:solidFill>
                        <a:schemeClr val="tx1"/>
                      </a:solidFill>
                      <a:latin typeface="Arial" panose="020B0604020202020204" pitchFamily="34" charset="0"/>
                    </a:defRPr>
                  </a:lvl5pPr>
                  <a:lvl6pPr marL="2514600" indent="-228600" defTabSz="777875"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6pPr>
                  <a:lvl7pPr marL="2971800" indent="-228600" defTabSz="777875"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7pPr>
                  <a:lvl8pPr marL="3429000" indent="-228600" defTabSz="777875"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8pPr>
                  <a:lvl9pPr marL="3886200" indent="-228600" defTabSz="777875"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9pPr>
                </a:lstStyle>
                <a:p>
                  <a:pPr marL="0" lvl="1" algn="ctr" defTabSz="914400">
                    <a:spcBef>
                      <a:spcPct val="0"/>
                    </a:spcBef>
                    <a:buClrTx/>
                    <a:buNone/>
                    <a:defRPr/>
                  </a:pPr>
                  <a:r>
                    <a:rPr lang="en-US" altLang="en-US" sz="2000" b="1">
                      <a:solidFill>
                        <a:schemeClr val="accent4"/>
                      </a:solidFill>
                      <a:latin typeface="+mn-lt"/>
                      <a:cs typeface="Arial" panose="020B0604020202020204" pitchFamily="34" charset="0"/>
                    </a:rPr>
                    <a:t>EMPHASIS-HF</a:t>
                  </a:r>
                  <a:br>
                    <a:rPr lang="en-US" altLang="en-US" sz="1800" b="1" kern="0">
                      <a:solidFill>
                        <a:schemeClr val="tx2"/>
                      </a:solidFill>
                      <a:latin typeface="+mn-lt"/>
                      <a:ea typeface="MS PGothic" panose="020B0600070205080204" pitchFamily="34" charset="-128"/>
                      <a:cs typeface="Arial" panose="020B0604020202020204" pitchFamily="34" charset="0"/>
                    </a:rPr>
                  </a:br>
                  <a:r>
                    <a:rPr lang="en-US" altLang="en-US" sz="1800">
                      <a:solidFill>
                        <a:schemeClr val="tx2"/>
                      </a:solidFill>
                      <a:latin typeface="+mn-lt"/>
                      <a:cs typeface="Arial" panose="020B0604020202020204" pitchFamily="34" charset="0"/>
                    </a:rPr>
                    <a:t>(Mild </a:t>
                  </a:r>
                  <a:r>
                    <a:rPr lang="en-US" altLang="en-US" sz="1800" err="1">
                      <a:solidFill>
                        <a:schemeClr val="tx2"/>
                      </a:solidFill>
                      <a:latin typeface="+mn-lt"/>
                      <a:cs typeface="Arial" panose="020B0604020202020204" pitchFamily="34" charset="0"/>
                    </a:rPr>
                    <a:t>HFrEF</a:t>
                  </a:r>
                  <a:r>
                    <a:rPr lang="en-US" altLang="en-US" sz="1800">
                      <a:solidFill>
                        <a:schemeClr val="tx2"/>
                      </a:solidFill>
                      <a:latin typeface="+mn-lt"/>
                      <a:cs typeface="Arial" panose="020B0604020202020204" pitchFamily="34" charset="0"/>
                    </a:rPr>
                    <a:t>)</a:t>
                  </a:r>
                </a:p>
                <a:p>
                  <a:pPr marL="0" lvl="1" algn="ctr" defTabSz="914400">
                    <a:spcBef>
                      <a:spcPct val="0"/>
                    </a:spcBef>
                    <a:buClrTx/>
                    <a:buNone/>
                    <a:defRPr/>
                  </a:pPr>
                  <a:r>
                    <a:rPr lang="en-US" altLang="en-US" sz="1800">
                      <a:solidFill>
                        <a:schemeClr val="tx2"/>
                      </a:solidFill>
                      <a:latin typeface="+mn-lt"/>
                      <a:cs typeface="Arial" panose="020B0604020202020204" pitchFamily="34" charset="0"/>
                    </a:rPr>
                    <a:t>22% risk reduction</a:t>
                  </a:r>
                </a:p>
              </p:txBody>
            </p:sp>
            <p:sp>
              <p:nvSpPr>
                <p:cNvPr id="326" name="Line 69">
                  <a:extLst>
                    <a:ext uri="{FF2B5EF4-FFF2-40B4-BE49-F238E27FC236}">
                      <a16:creationId xmlns:a16="http://schemas.microsoft.com/office/drawing/2014/main" id="{AB62D9BC-17D2-D048-B965-AF9DEDC3EFC4}"/>
                    </a:ext>
                  </a:extLst>
                </p:cNvPr>
                <p:cNvSpPr>
                  <a:spLocks noChangeShapeType="1"/>
                </p:cNvSpPr>
                <p:nvPr/>
              </p:nvSpPr>
              <p:spPr bwMode="auto">
                <a:xfrm>
                  <a:off x="1150483" y="4903723"/>
                  <a:ext cx="92126" cy="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pPr>
                    <a:defRPr/>
                  </a:pPr>
                  <a:endParaRPr lang="en-US" sz="1600" b="1" kern="0">
                    <a:solidFill>
                      <a:schemeClr val="tx2"/>
                    </a:solidFill>
                    <a:ea typeface="MS PGothic" panose="020B0600070205080204" pitchFamily="34" charset="-128"/>
                  </a:endParaRPr>
                </a:p>
              </p:txBody>
            </p:sp>
            <p:sp>
              <p:nvSpPr>
                <p:cNvPr id="327" name="Line 68">
                  <a:extLst>
                    <a:ext uri="{FF2B5EF4-FFF2-40B4-BE49-F238E27FC236}">
                      <a16:creationId xmlns:a16="http://schemas.microsoft.com/office/drawing/2014/main" id="{D2041DAC-260B-6F49-9C6D-838784933899}"/>
                    </a:ext>
                  </a:extLst>
                </p:cNvPr>
                <p:cNvSpPr>
                  <a:spLocks noChangeShapeType="1"/>
                </p:cNvSpPr>
                <p:nvPr/>
              </p:nvSpPr>
              <p:spPr bwMode="auto">
                <a:xfrm>
                  <a:off x="1150483" y="3970546"/>
                  <a:ext cx="92126" cy="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pPr>
                    <a:defRPr/>
                  </a:pPr>
                  <a:endParaRPr lang="en-US" sz="1600" b="1" kern="0">
                    <a:solidFill>
                      <a:schemeClr val="tx2"/>
                    </a:solidFill>
                    <a:ea typeface="MS PGothic" panose="020B0600070205080204" pitchFamily="34" charset="-128"/>
                  </a:endParaRPr>
                </a:p>
              </p:txBody>
            </p:sp>
            <p:sp>
              <p:nvSpPr>
                <p:cNvPr id="328" name="Rectangle 120">
                  <a:extLst>
                    <a:ext uri="{FF2B5EF4-FFF2-40B4-BE49-F238E27FC236}">
                      <a16:creationId xmlns:a16="http://schemas.microsoft.com/office/drawing/2014/main" id="{E38FD95E-1E9C-164F-8941-326D52FC0FF4}"/>
                    </a:ext>
                  </a:extLst>
                </p:cNvPr>
                <p:cNvSpPr>
                  <a:spLocks noChangeArrowheads="1"/>
                </p:cNvSpPr>
                <p:nvPr/>
              </p:nvSpPr>
              <p:spPr bwMode="auto">
                <a:xfrm>
                  <a:off x="3333709" y="4998153"/>
                  <a:ext cx="319836" cy="309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46038" rIns="0" bIns="46038"/>
                <a:lstStyle>
                  <a:lvl1pPr>
                    <a:spcBef>
                      <a:spcPts val="1800"/>
                    </a:spcBef>
                    <a:buClr>
                      <a:schemeClr val="tx2"/>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ts val="1800"/>
                    </a:spcBef>
                    <a:buClr>
                      <a:schemeClr val="tx2"/>
                    </a:buClr>
                    <a:buFont typeface="Arial" panose="020B0604020202020204" pitchFamily="34" charset="0"/>
                    <a:buChar char="–"/>
                    <a:defRPr sz="2400">
                      <a:solidFill>
                        <a:schemeClr val="tx1"/>
                      </a:solidFill>
                      <a:latin typeface="Arial" panose="020B0604020202020204" pitchFamily="34" charset="0"/>
                    </a:defRPr>
                  </a:lvl2pPr>
                  <a:lvl3pPr marL="1143000" indent="-228600">
                    <a:spcBef>
                      <a:spcPts val="1800"/>
                    </a:spcBef>
                    <a:buClr>
                      <a:schemeClr val="tx2"/>
                    </a:buClr>
                    <a:buFont typeface="Arial" panose="020B0604020202020204" pitchFamily="34" charset="0"/>
                    <a:buChar char="•"/>
                    <a:defRPr sz="2000">
                      <a:solidFill>
                        <a:schemeClr val="tx1"/>
                      </a:solidFill>
                      <a:latin typeface="Arial" panose="020B0604020202020204" pitchFamily="34" charset="0"/>
                    </a:defRPr>
                  </a:lvl3pPr>
                  <a:lvl4pPr marL="1600200" indent="-228600">
                    <a:spcBef>
                      <a:spcPts val="18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ts val="1800"/>
                    </a:spcBef>
                    <a:buClr>
                      <a:schemeClr val="tx2"/>
                    </a:buClr>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9pPr>
                </a:lstStyle>
                <a:p>
                  <a:pPr algn="ctr">
                    <a:spcBef>
                      <a:spcPct val="0"/>
                    </a:spcBef>
                    <a:buClrTx/>
                    <a:buFontTx/>
                    <a:buNone/>
                    <a:defRPr/>
                  </a:pPr>
                  <a:r>
                    <a:rPr lang="en-US" altLang="en-US" sz="1600" kern="0">
                      <a:solidFill>
                        <a:schemeClr val="tx2"/>
                      </a:solidFill>
                      <a:latin typeface="+mn-lt"/>
                      <a:ea typeface="MS PGothic" panose="020B0600070205080204" pitchFamily="34" charset="-128"/>
                      <a:cs typeface="Arial" panose="020B0604020202020204" pitchFamily="34" charset="0"/>
                    </a:rPr>
                    <a:t>36</a:t>
                  </a:r>
                </a:p>
              </p:txBody>
            </p:sp>
            <p:sp>
              <p:nvSpPr>
                <p:cNvPr id="329" name="Rectangle 120">
                  <a:extLst>
                    <a:ext uri="{FF2B5EF4-FFF2-40B4-BE49-F238E27FC236}">
                      <a16:creationId xmlns:a16="http://schemas.microsoft.com/office/drawing/2014/main" id="{A8C4AC3C-7BB2-E744-9633-DF2B6F3841F1}"/>
                    </a:ext>
                  </a:extLst>
                </p:cNvPr>
                <p:cNvSpPr>
                  <a:spLocks noChangeArrowheads="1"/>
                </p:cNvSpPr>
                <p:nvPr/>
              </p:nvSpPr>
              <p:spPr bwMode="auto">
                <a:xfrm>
                  <a:off x="1833610" y="4998153"/>
                  <a:ext cx="319836" cy="309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46038" rIns="0" bIns="46038"/>
                <a:lstStyle>
                  <a:lvl1pPr>
                    <a:spcBef>
                      <a:spcPts val="1800"/>
                    </a:spcBef>
                    <a:buClr>
                      <a:schemeClr val="tx2"/>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ts val="1800"/>
                    </a:spcBef>
                    <a:buClr>
                      <a:schemeClr val="tx2"/>
                    </a:buClr>
                    <a:buFont typeface="Arial" panose="020B0604020202020204" pitchFamily="34" charset="0"/>
                    <a:buChar char="–"/>
                    <a:defRPr sz="2400">
                      <a:solidFill>
                        <a:schemeClr val="tx1"/>
                      </a:solidFill>
                      <a:latin typeface="Arial" panose="020B0604020202020204" pitchFamily="34" charset="0"/>
                    </a:defRPr>
                  </a:lvl2pPr>
                  <a:lvl3pPr marL="1143000" indent="-228600">
                    <a:spcBef>
                      <a:spcPts val="1800"/>
                    </a:spcBef>
                    <a:buClr>
                      <a:schemeClr val="tx2"/>
                    </a:buClr>
                    <a:buFont typeface="Arial" panose="020B0604020202020204" pitchFamily="34" charset="0"/>
                    <a:buChar char="•"/>
                    <a:defRPr sz="2000">
                      <a:solidFill>
                        <a:schemeClr val="tx1"/>
                      </a:solidFill>
                      <a:latin typeface="Arial" panose="020B0604020202020204" pitchFamily="34" charset="0"/>
                    </a:defRPr>
                  </a:lvl3pPr>
                  <a:lvl4pPr marL="1600200" indent="-228600">
                    <a:spcBef>
                      <a:spcPts val="18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ts val="1800"/>
                    </a:spcBef>
                    <a:buClr>
                      <a:schemeClr val="tx2"/>
                    </a:buClr>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9pPr>
                </a:lstStyle>
                <a:p>
                  <a:pPr algn="ctr">
                    <a:spcBef>
                      <a:spcPct val="0"/>
                    </a:spcBef>
                    <a:buClrTx/>
                    <a:buFontTx/>
                    <a:buNone/>
                    <a:defRPr/>
                  </a:pPr>
                  <a:r>
                    <a:rPr lang="en-US" altLang="en-US" sz="1600" kern="0">
                      <a:solidFill>
                        <a:schemeClr val="tx2"/>
                      </a:solidFill>
                      <a:latin typeface="+mn-lt"/>
                      <a:ea typeface="MS PGothic" panose="020B0600070205080204" pitchFamily="34" charset="-128"/>
                      <a:cs typeface="Arial" panose="020B0604020202020204" pitchFamily="34" charset="0"/>
                    </a:rPr>
                    <a:t>12</a:t>
                  </a:r>
                </a:p>
              </p:txBody>
            </p:sp>
            <p:sp>
              <p:nvSpPr>
                <p:cNvPr id="330" name="Line 68">
                  <a:extLst>
                    <a:ext uri="{FF2B5EF4-FFF2-40B4-BE49-F238E27FC236}">
                      <a16:creationId xmlns:a16="http://schemas.microsoft.com/office/drawing/2014/main" id="{D4244478-11B3-444B-AAF2-F98407E2EFBB}"/>
                    </a:ext>
                  </a:extLst>
                </p:cNvPr>
                <p:cNvSpPr>
                  <a:spLocks noChangeShapeType="1"/>
                </p:cNvSpPr>
                <p:nvPr/>
              </p:nvSpPr>
              <p:spPr bwMode="auto">
                <a:xfrm>
                  <a:off x="1150483" y="2572631"/>
                  <a:ext cx="92126" cy="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pPr>
                    <a:defRPr/>
                  </a:pPr>
                  <a:endParaRPr lang="en-US" sz="1600" b="1" kern="0">
                    <a:solidFill>
                      <a:schemeClr val="tx2"/>
                    </a:solidFill>
                    <a:ea typeface="MS PGothic" panose="020B0600070205080204" pitchFamily="34" charset="-128"/>
                  </a:endParaRPr>
                </a:p>
              </p:txBody>
            </p:sp>
            <p:sp>
              <p:nvSpPr>
                <p:cNvPr id="331" name="Line 16">
                  <a:extLst>
                    <a:ext uri="{FF2B5EF4-FFF2-40B4-BE49-F238E27FC236}">
                      <a16:creationId xmlns:a16="http://schemas.microsoft.com/office/drawing/2014/main" id="{FBAE60C1-ABC7-C34E-BC24-6F1D5CA6115B}"/>
                    </a:ext>
                  </a:extLst>
                </p:cNvPr>
                <p:cNvSpPr>
                  <a:spLocks noChangeShapeType="1"/>
                </p:cNvSpPr>
                <p:nvPr/>
              </p:nvSpPr>
              <p:spPr bwMode="auto">
                <a:xfrm flipV="1">
                  <a:off x="2742709" y="4900020"/>
                  <a:ext cx="0" cy="9628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pPr>
                    <a:defRPr/>
                  </a:pPr>
                  <a:endParaRPr lang="en-US" sz="1600" b="1" kern="0">
                    <a:solidFill>
                      <a:schemeClr val="tx2"/>
                    </a:solidFill>
                    <a:ea typeface="MS PGothic" panose="020B0600070205080204" pitchFamily="34" charset="-128"/>
                  </a:endParaRPr>
                </a:p>
              </p:txBody>
            </p:sp>
            <p:sp>
              <p:nvSpPr>
                <p:cNvPr id="332" name="Rectangle 120">
                  <a:extLst>
                    <a:ext uri="{FF2B5EF4-FFF2-40B4-BE49-F238E27FC236}">
                      <a16:creationId xmlns:a16="http://schemas.microsoft.com/office/drawing/2014/main" id="{47F69E04-0C9C-A94E-A835-652D5A41C04C}"/>
                    </a:ext>
                  </a:extLst>
                </p:cNvPr>
                <p:cNvSpPr>
                  <a:spLocks noChangeArrowheads="1"/>
                </p:cNvSpPr>
                <p:nvPr/>
              </p:nvSpPr>
              <p:spPr bwMode="auto">
                <a:xfrm>
                  <a:off x="2584528" y="4998153"/>
                  <a:ext cx="319836" cy="309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46038" rIns="0" bIns="46038"/>
                <a:lstStyle>
                  <a:lvl1pPr>
                    <a:spcBef>
                      <a:spcPts val="1800"/>
                    </a:spcBef>
                    <a:buClr>
                      <a:schemeClr val="tx2"/>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ts val="1800"/>
                    </a:spcBef>
                    <a:buClr>
                      <a:schemeClr val="tx2"/>
                    </a:buClr>
                    <a:buFont typeface="Arial" panose="020B0604020202020204" pitchFamily="34" charset="0"/>
                    <a:buChar char="–"/>
                    <a:defRPr sz="2400">
                      <a:solidFill>
                        <a:schemeClr val="tx1"/>
                      </a:solidFill>
                      <a:latin typeface="Arial" panose="020B0604020202020204" pitchFamily="34" charset="0"/>
                    </a:defRPr>
                  </a:lvl2pPr>
                  <a:lvl3pPr marL="1143000" indent="-228600">
                    <a:spcBef>
                      <a:spcPts val="1800"/>
                    </a:spcBef>
                    <a:buClr>
                      <a:schemeClr val="tx2"/>
                    </a:buClr>
                    <a:buFont typeface="Arial" panose="020B0604020202020204" pitchFamily="34" charset="0"/>
                    <a:buChar char="•"/>
                    <a:defRPr sz="2000">
                      <a:solidFill>
                        <a:schemeClr val="tx1"/>
                      </a:solidFill>
                      <a:latin typeface="Arial" panose="020B0604020202020204" pitchFamily="34" charset="0"/>
                    </a:defRPr>
                  </a:lvl3pPr>
                  <a:lvl4pPr marL="1600200" indent="-228600">
                    <a:spcBef>
                      <a:spcPts val="18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ts val="1800"/>
                    </a:spcBef>
                    <a:buClr>
                      <a:schemeClr val="tx2"/>
                    </a:buClr>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9pPr>
                </a:lstStyle>
                <a:p>
                  <a:pPr algn="ctr">
                    <a:spcBef>
                      <a:spcPct val="0"/>
                    </a:spcBef>
                    <a:buClrTx/>
                    <a:buFontTx/>
                    <a:buNone/>
                    <a:defRPr/>
                  </a:pPr>
                  <a:r>
                    <a:rPr lang="en-US" altLang="en-US" sz="1600" kern="0">
                      <a:solidFill>
                        <a:schemeClr val="tx2"/>
                      </a:solidFill>
                      <a:latin typeface="+mn-lt"/>
                      <a:ea typeface="MS PGothic" panose="020B0600070205080204" pitchFamily="34" charset="-128"/>
                      <a:cs typeface="Arial" panose="020B0604020202020204" pitchFamily="34" charset="0"/>
                    </a:rPr>
                    <a:t>24</a:t>
                  </a:r>
                </a:p>
              </p:txBody>
            </p:sp>
            <p:sp>
              <p:nvSpPr>
                <p:cNvPr id="333" name="Rectangle 120">
                  <a:extLst>
                    <a:ext uri="{FF2B5EF4-FFF2-40B4-BE49-F238E27FC236}">
                      <a16:creationId xmlns:a16="http://schemas.microsoft.com/office/drawing/2014/main" id="{6386EACD-4CA9-774E-9CBF-1CDAA76758EC}"/>
                    </a:ext>
                  </a:extLst>
                </p:cNvPr>
                <p:cNvSpPr>
                  <a:spLocks noChangeArrowheads="1"/>
                </p:cNvSpPr>
                <p:nvPr/>
              </p:nvSpPr>
              <p:spPr bwMode="auto">
                <a:xfrm>
                  <a:off x="1084430" y="4998153"/>
                  <a:ext cx="319836" cy="309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46038" rIns="0" bIns="46038"/>
                <a:lstStyle>
                  <a:lvl1pPr>
                    <a:spcBef>
                      <a:spcPts val="1800"/>
                    </a:spcBef>
                    <a:buClr>
                      <a:schemeClr val="tx2"/>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ts val="1800"/>
                    </a:spcBef>
                    <a:buClr>
                      <a:schemeClr val="tx2"/>
                    </a:buClr>
                    <a:buFont typeface="Arial" panose="020B0604020202020204" pitchFamily="34" charset="0"/>
                    <a:buChar char="–"/>
                    <a:defRPr sz="2400">
                      <a:solidFill>
                        <a:schemeClr val="tx1"/>
                      </a:solidFill>
                      <a:latin typeface="Arial" panose="020B0604020202020204" pitchFamily="34" charset="0"/>
                    </a:defRPr>
                  </a:lvl2pPr>
                  <a:lvl3pPr marL="1143000" indent="-228600">
                    <a:spcBef>
                      <a:spcPts val="1800"/>
                    </a:spcBef>
                    <a:buClr>
                      <a:schemeClr val="tx2"/>
                    </a:buClr>
                    <a:buFont typeface="Arial" panose="020B0604020202020204" pitchFamily="34" charset="0"/>
                    <a:buChar char="•"/>
                    <a:defRPr sz="2000">
                      <a:solidFill>
                        <a:schemeClr val="tx1"/>
                      </a:solidFill>
                      <a:latin typeface="Arial" panose="020B0604020202020204" pitchFamily="34" charset="0"/>
                    </a:defRPr>
                  </a:lvl3pPr>
                  <a:lvl4pPr marL="1600200" indent="-228600">
                    <a:spcBef>
                      <a:spcPts val="18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ts val="1800"/>
                    </a:spcBef>
                    <a:buClr>
                      <a:schemeClr val="tx2"/>
                    </a:buClr>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9pPr>
                </a:lstStyle>
                <a:p>
                  <a:pPr algn="ctr">
                    <a:spcBef>
                      <a:spcPct val="0"/>
                    </a:spcBef>
                    <a:buClrTx/>
                    <a:buFontTx/>
                    <a:buNone/>
                    <a:defRPr/>
                  </a:pPr>
                  <a:r>
                    <a:rPr lang="en-US" altLang="en-US" sz="1600" kern="0">
                      <a:solidFill>
                        <a:schemeClr val="tx2"/>
                      </a:solidFill>
                      <a:latin typeface="+mn-lt"/>
                      <a:ea typeface="MS PGothic" panose="020B0600070205080204" pitchFamily="34" charset="-128"/>
                      <a:cs typeface="Arial" panose="020B0604020202020204" pitchFamily="34" charset="0"/>
                    </a:rPr>
                    <a:t>0</a:t>
                  </a:r>
                </a:p>
              </p:txBody>
            </p:sp>
            <p:sp>
              <p:nvSpPr>
                <p:cNvPr id="334" name="Line 68">
                  <a:extLst>
                    <a:ext uri="{FF2B5EF4-FFF2-40B4-BE49-F238E27FC236}">
                      <a16:creationId xmlns:a16="http://schemas.microsoft.com/office/drawing/2014/main" id="{549B8699-5DC9-9B42-99ED-1A41175E9C8B}"/>
                    </a:ext>
                  </a:extLst>
                </p:cNvPr>
                <p:cNvSpPr>
                  <a:spLocks noChangeShapeType="1"/>
                </p:cNvSpPr>
                <p:nvPr/>
              </p:nvSpPr>
              <p:spPr bwMode="auto">
                <a:xfrm>
                  <a:off x="1150483" y="3505809"/>
                  <a:ext cx="92126" cy="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pPr>
                    <a:defRPr/>
                  </a:pPr>
                  <a:endParaRPr lang="en-US" sz="1600" b="1" kern="0">
                    <a:solidFill>
                      <a:schemeClr val="tx2"/>
                    </a:solidFill>
                    <a:ea typeface="MS PGothic" panose="020B0600070205080204" pitchFamily="34" charset="-128"/>
                  </a:endParaRPr>
                </a:p>
              </p:txBody>
            </p:sp>
          </p:grpSp>
          <p:sp>
            <p:nvSpPr>
              <p:cNvPr id="315" name="Text Box 40">
                <a:extLst>
                  <a:ext uri="{FF2B5EF4-FFF2-40B4-BE49-F238E27FC236}">
                    <a16:creationId xmlns:a16="http://schemas.microsoft.com/office/drawing/2014/main" id="{454C9E3B-C5FB-3646-840D-C50A32A6BD01}"/>
                  </a:ext>
                </a:extLst>
              </p:cNvPr>
              <p:cNvSpPr txBox="1">
                <a:spLocks noChangeArrowheads="1"/>
              </p:cNvSpPr>
              <p:nvPr/>
            </p:nvSpPr>
            <p:spPr bwMode="auto">
              <a:xfrm>
                <a:off x="8158809" y="3940358"/>
                <a:ext cx="1645945" cy="786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82880" bIns="137160" anchor="b">
                <a:spAutoFit/>
              </a:bodyPr>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eaLnBrk="1" hangingPunct="1">
                  <a:spcBef>
                    <a:spcPct val="0"/>
                  </a:spcBef>
                  <a:buClrTx/>
                  <a:buFontTx/>
                  <a:buNone/>
                </a:pPr>
                <a:r>
                  <a:rPr lang="sv-SE" altLang="en-US" sz="1800">
                    <a:solidFill>
                      <a:schemeClr val="tx2"/>
                    </a:solidFill>
                    <a:latin typeface="+mn-lt"/>
                    <a:ea typeface="MS PGothic" panose="020B0600070205080204" pitchFamily="34" charset="-128"/>
                    <a:cs typeface="Arial" panose="020B0604020202020204" pitchFamily="34" charset="0"/>
                  </a:rPr>
                  <a:t>RR, 0.78</a:t>
                </a:r>
                <a:br>
                  <a:rPr lang="sv-SE" altLang="en-US" sz="1800">
                    <a:solidFill>
                      <a:schemeClr val="tx2"/>
                    </a:solidFill>
                    <a:latin typeface="+mn-lt"/>
                    <a:ea typeface="MS PGothic" panose="020B0600070205080204" pitchFamily="34" charset="-128"/>
                    <a:cs typeface="Arial" panose="020B0604020202020204" pitchFamily="34" charset="0"/>
                  </a:rPr>
                </a:br>
                <a:r>
                  <a:rPr lang="sv-SE" altLang="en-US" sz="1800" i="1">
                    <a:solidFill>
                      <a:schemeClr val="tx2"/>
                    </a:solidFill>
                    <a:latin typeface="+mn-lt"/>
                    <a:ea typeface="MS PGothic" panose="020B0600070205080204" pitchFamily="34" charset="-128"/>
                    <a:cs typeface="Arial" panose="020B0604020202020204" pitchFamily="34" charset="0"/>
                  </a:rPr>
                  <a:t>P</a:t>
                </a:r>
                <a:r>
                  <a:rPr lang="sv-SE" altLang="en-US" sz="1800">
                    <a:solidFill>
                      <a:schemeClr val="tx2"/>
                    </a:solidFill>
                    <a:latin typeface="+mn-lt"/>
                    <a:ea typeface="MS PGothic" panose="020B0600070205080204" pitchFamily="34" charset="-128"/>
                    <a:cs typeface="Arial" panose="020B0604020202020204" pitchFamily="34" charset="0"/>
                  </a:rPr>
                  <a:t>=0.014</a:t>
                </a:r>
              </a:p>
            </p:txBody>
          </p:sp>
        </p:grpSp>
        <p:grpSp>
          <p:nvGrpSpPr>
            <p:cNvPr id="335" name="Group 34">
              <a:extLst>
                <a:ext uri="{FF2B5EF4-FFF2-40B4-BE49-F238E27FC236}">
                  <a16:creationId xmlns:a16="http://schemas.microsoft.com/office/drawing/2014/main" id="{3D06977E-0C0B-574B-B0FC-4187B3B3184E}"/>
                </a:ext>
              </a:extLst>
            </p:cNvPr>
            <p:cNvGrpSpPr>
              <a:grpSpLocks/>
            </p:cNvGrpSpPr>
            <p:nvPr/>
          </p:nvGrpSpPr>
          <p:grpSpPr bwMode="auto">
            <a:xfrm>
              <a:off x="3802988" y="5420973"/>
              <a:ext cx="4362450" cy="249238"/>
              <a:chOff x="2793608" y="5612246"/>
              <a:chExt cx="4780146" cy="292388"/>
            </a:xfrm>
          </p:grpSpPr>
          <p:grpSp>
            <p:nvGrpSpPr>
              <p:cNvPr id="336" name="Group 2">
                <a:extLst>
                  <a:ext uri="{FF2B5EF4-FFF2-40B4-BE49-F238E27FC236}">
                    <a16:creationId xmlns:a16="http://schemas.microsoft.com/office/drawing/2014/main" id="{B8EF2988-8C1E-454F-A38F-9B505A441303}"/>
                  </a:ext>
                </a:extLst>
              </p:cNvPr>
              <p:cNvGrpSpPr>
                <a:grpSpLocks/>
              </p:cNvGrpSpPr>
              <p:nvPr/>
            </p:nvGrpSpPr>
            <p:grpSpPr bwMode="auto">
              <a:xfrm>
                <a:off x="2793608" y="5612246"/>
                <a:ext cx="1431609" cy="292388"/>
                <a:chOff x="2081440" y="5612246"/>
                <a:chExt cx="1431609" cy="292388"/>
              </a:xfrm>
            </p:grpSpPr>
            <p:sp>
              <p:nvSpPr>
                <p:cNvPr id="343" name="Rectangle 46">
                  <a:extLst>
                    <a:ext uri="{FF2B5EF4-FFF2-40B4-BE49-F238E27FC236}">
                      <a16:creationId xmlns:a16="http://schemas.microsoft.com/office/drawing/2014/main" id="{4C3D3FD7-2B85-AC42-9EA4-7C316EC3D62B}"/>
                    </a:ext>
                  </a:extLst>
                </p:cNvPr>
                <p:cNvSpPr>
                  <a:spLocks noChangeArrowheads="1"/>
                </p:cNvSpPr>
                <p:nvPr/>
              </p:nvSpPr>
              <p:spPr bwMode="auto">
                <a:xfrm>
                  <a:off x="2356281" y="5612246"/>
                  <a:ext cx="1156768"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80" tIns="0" rIns="0" bIns="0" anchor="ctr"/>
                <a:lstStyle>
                  <a:lvl1pPr>
                    <a:spcBef>
                      <a:spcPts val="1800"/>
                    </a:spcBef>
                    <a:buClr>
                      <a:schemeClr val="tx2"/>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ts val="1800"/>
                    </a:spcBef>
                    <a:buClr>
                      <a:schemeClr val="tx2"/>
                    </a:buClr>
                    <a:buFont typeface="Arial" panose="020B0604020202020204" pitchFamily="34" charset="0"/>
                    <a:buChar char="–"/>
                    <a:defRPr sz="2400">
                      <a:solidFill>
                        <a:schemeClr val="tx1"/>
                      </a:solidFill>
                      <a:latin typeface="Arial" panose="020B0604020202020204" pitchFamily="34" charset="0"/>
                    </a:defRPr>
                  </a:lvl2pPr>
                  <a:lvl3pPr marL="1143000" indent="-228600">
                    <a:spcBef>
                      <a:spcPts val="1800"/>
                    </a:spcBef>
                    <a:buClr>
                      <a:schemeClr val="tx2"/>
                    </a:buClr>
                    <a:buFont typeface="Arial" panose="020B0604020202020204" pitchFamily="34" charset="0"/>
                    <a:buChar char="•"/>
                    <a:defRPr sz="2000">
                      <a:solidFill>
                        <a:schemeClr val="tx1"/>
                      </a:solidFill>
                      <a:latin typeface="Arial" panose="020B0604020202020204" pitchFamily="34" charset="0"/>
                    </a:defRPr>
                  </a:lvl3pPr>
                  <a:lvl4pPr marL="1600200" indent="-228600">
                    <a:spcBef>
                      <a:spcPts val="18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ts val="1800"/>
                    </a:spcBef>
                    <a:buClr>
                      <a:schemeClr val="tx2"/>
                    </a:buClr>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9pPr>
                </a:lstStyle>
                <a:p>
                  <a:pPr>
                    <a:spcBef>
                      <a:spcPct val="0"/>
                    </a:spcBef>
                    <a:buClrTx/>
                    <a:buFontTx/>
                    <a:buNone/>
                    <a:defRPr/>
                  </a:pPr>
                  <a:r>
                    <a:rPr lang="en-US" altLang="en-US" sz="1800" kern="0">
                      <a:solidFill>
                        <a:schemeClr val="tx2"/>
                      </a:solidFill>
                      <a:latin typeface="+mn-lt"/>
                      <a:ea typeface="MS PGothic" panose="020B0600070205080204" pitchFamily="34" charset="-128"/>
                      <a:cs typeface="Arial" panose="020B0604020202020204" pitchFamily="34" charset="0"/>
                    </a:rPr>
                    <a:t>Placebo</a:t>
                  </a:r>
                </a:p>
              </p:txBody>
            </p:sp>
            <p:cxnSp>
              <p:nvCxnSpPr>
                <p:cNvPr id="344" name="Straight Connector 88">
                  <a:extLst>
                    <a:ext uri="{FF2B5EF4-FFF2-40B4-BE49-F238E27FC236}">
                      <a16:creationId xmlns:a16="http://schemas.microsoft.com/office/drawing/2014/main" id="{C249877A-C623-8540-9197-0546F7296D4A}"/>
                    </a:ext>
                  </a:extLst>
                </p:cNvPr>
                <p:cNvCxnSpPr>
                  <a:cxnSpLocks noChangeShapeType="1"/>
                </p:cNvCxnSpPr>
                <p:nvPr/>
              </p:nvCxnSpPr>
              <p:spPr bwMode="auto">
                <a:xfrm>
                  <a:off x="2081440" y="5758443"/>
                  <a:ext cx="363567" cy="0"/>
                </a:xfrm>
                <a:prstGeom prst="line">
                  <a:avLst/>
                </a:prstGeom>
                <a:noFill/>
                <a:ln w="38100" algn="ctr">
                  <a:solidFill>
                    <a:schemeClr val="accent3">
                      <a:lumMod val="60000"/>
                      <a:lumOff val="40000"/>
                    </a:schemeClr>
                  </a:solidFill>
                  <a:round/>
                  <a:headEnd/>
                  <a:tailEnd/>
                </a:ln>
                <a:extLst>
                  <a:ext uri="{909E8E84-426E-40DD-AFC4-6F175D3DCCD1}">
                    <a14:hiddenFill xmlns:a14="http://schemas.microsoft.com/office/drawing/2010/main">
                      <a:noFill/>
                    </a14:hiddenFill>
                  </a:ext>
                </a:extLst>
              </p:spPr>
            </p:cxnSp>
          </p:grpSp>
          <p:grpSp>
            <p:nvGrpSpPr>
              <p:cNvPr id="337" name="Group 27">
                <a:extLst>
                  <a:ext uri="{FF2B5EF4-FFF2-40B4-BE49-F238E27FC236}">
                    <a16:creationId xmlns:a16="http://schemas.microsoft.com/office/drawing/2014/main" id="{FA506E85-B496-CB43-B49F-54B659F5F715}"/>
                  </a:ext>
                </a:extLst>
              </p:cNvPr>
              <p:cNvGrpSpPr>
                <a:grpSpLocks/>
              </p:cNvGrpSpPr>
              <p:nvPr/>
            </p:nvGrpSpPr>
            <p:grpSpPr bwMode="auto">
              <a:xfrm>
                <a:off x="4258314" y="5612246"/>
                <a:ext cx="1422864" cy="292388"/>
                <a:chOff x="4115874" y="5612246"/>
                <a:chExt cx="1422864" cy="292388"/>
              </a:xfrm>
            </p:grpSpPr>
            <p:sp>
              <p:nvSpPr>
                <p:cNvPr id="341" name="Rectangle 48">
                  <a:extLst>
                    <a:ext uri="{FF2B5EF4-FFF2-40B4-BE49-F238E27FC236}">
                      <a16:creationId xmlns:a16="http://schemas.microsoft.com/office/drawing/2014/main" id="{2A98B10C-07C5-A640-98A7-5A003070FA65}"/>
                    </a:ext>
                  </a:extLst>
                </p:cNvPr>
                <p:cNvSpPr>
                  <a:spLocks noChangeArrowheads="1"/>
                </p:cNvSpPr>
                <p:nvPr/>
              </p:nvSpPr>
              <p:spPr bwMode="auto">
                <a:xfrm>
                  <a:off x="4388929" y="5612246"/>
                  <a:ext cx="1149809"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80" tIns="0" rIns="0" bIns="0" anchor="ctr"/>
                <a:lstStyle>
                  <a:lvl1pPr>
                    <a:spcBef>
                      <a:spcPts val="1800"/>
                    </a:spcBef>
                    <a:buClr>
                      <a:schemeClr val="tx2"/>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ts val="1800"/>
                    </a:spcBef>
                    <a:buClr>
                      <a:schemeClr val="tx2"/>
                    </a:buClr>
                    <a:buFont typeface="Arial" panose="020B0604020202020204" pitchFamily="34" charset="0"/>
                    <a:buChar char="–"/>
                    <a:defRPr sz="2400">
                      <a:solidFill>
                        <a:schemeClr val="tx1"/>
                      </a:solidFill>
                      <a:latin typeface="Arial" panose="020B0604020202020204" pitchFamily="34" charset="0"/>
                    </a:defRPr>
                  </a:lvl2pPr>
                  <a:lvl3pPr marL="1143000" indent="-228600">
                    <a:spcBef>
                      <a:spcPts val="1800"/>
                    </a:spcBef>
                    <a:buClr>
                      <a:schemeClr val="tx2"/>
                    </a:buClr>
                    <a:buFont typeface="Arial" panose="020B0604020202020204" pitchFamily="34" charset="0"/>
                    <a:buChar char="•"/>
                    <a:defRPr sz="2000">
                      <a:solidFill>
                        <a:schemeClr val="tx1"/>
                      </a:solidFill>
                      <a:latin typeface="Arial" panose="020B0604020202020204" pitchFamily="34" charset="0"/>
                    </a:defRPr>
                  </a:lvl3pPr>
                  <a:lvl4pPr marL="1600200" indent="-228600">
                    <a:spcBef>
                      <a:spcPts val="18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ts val="1800"/>
                    </a:spcBef>
                    <a:buClr>
                      <a:schemeClr val="tx2"/>
                    </a:buClr>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9pPr>
                </a:lstStyle>
                <a:p>
                  <a:pPr>
                    <a:spcBef>
                      <a:spcPct val="0"/>
                    </a:spcBef>
                    <a:buClrTx/>
                    <a:buFontTx/>
                    <a:buNone/>
                    <a:defRPr/>
                  </a:pPr>
                  <a:r>
                    <a:rPr lang="en-US" altLang="en-US" sz="1800" kern="0">
                      <a:solidFill>
                        <a:schemeClr val="tx2"/>
                      </a:solidFill>
                      <a:latin typeface="+mn-lt"/>
                      <a:ea typeface="MS PGothic" panose="020B0600070205080204" pitchFamily="34" charset="-128"/>
                      <a:cs typeface="Arial" panose="020B0604020202020204" pitchFamily="34" charset="0"/>
                    </a:rPr>
                    <a:t>Spironolactone</a:t>
                  </a:r>
                </a:p>
              </p:txBody>
            </p:sp>
            <p:cxnSp>
              <p:nvCxnSpPr>
                <p:cNvPr id="342" name="Straight Connector 86">
                  <a:extLst>
                    <a:ext uri="{FF2B5EF4-FFF2-40B4-BE49-F238E27FC236}">
                      <a16:creationId xmlns:a16="http://schemas.microsoft.com/office/drawing/2014/main" id="{0C6916D3-5009-1343-BE53-A06B1741D474}"/>
                    </a:ext>
                  </a:extLst>
                </p:cNvPr>
                <p:cNvCxnSpPr>
                  <a:cxnSpLocks noChangeShapeType="1"/>
                </p:cNvCxnSpPr>
                <p:nvPr/>
              </p:nvCxnSpPr>
              <p:spPr bwMode="auto">
                <a:xfrm>
                  <a:off x="4115874" y="5758441"/>
                  <a:ext cx="363567" cy="0"/>
                </a:xfrm>
                <a:prstGeom prst="line">
                  <a:avLst/>
                </a:prstGeom>
                <a:noFill/>
                <a:ln w="38100" algn="ctr">
                  <a:solidFill>
                    <a:schemeClr val="tx2">
                      <a:lumMod val="60000"/>
                      <a:lumOff val="40000"/>
                    </a:schemeClr>
                  </a:solidFill>
                  <a:round/>
                  <a:headEnd/>
                  <a:tailEnd/>
                </a:ln>
                <a:extLst>
                  <a:ext uri="{909E8E84-426E-40DD-AFC4-6F175D3DCCD1}">
                    <a14:hiddenFill xmlns:a14="http://schemas.microsoft.com/office/drawing/2010/main">
                      <a:noFill/>
                    </a14:hiddenFill>
                  </a:ext>
                </a:extLst>
              </p:spPr>
            </p:cxnSp>
          </p:grpSp>
          <p:grpSp>
            <p:nvGrpSpPr>
              <p:cNvPr id="338" name="Group 28">
                <a:extLst>
                  <a:ext uri="{FF2B5EF4-FFF2-40B4-BE49-F238E27FC236}">
                    <a16:creationId xmlns:a16="http://schemas.microsoft.com/office/drawing/2014/main" id="{E50BE09B-03FE-5F4C-946E-43446AEA1559}"/>
                  </a:ext>
                </a:extLst>
              </p:cNvPr>
              <p:cNvGrpSpPr>
                <a:grpSpLocks/>
              </p:cNvGrpSpPr>
              <p:nvPr/>
            </p:nvGrpSpPr>
            <p:grpSpPr bwMode="auto">
              <a:xfrm>
                <a:off x="6451299" y="5612246"/>
                <a:ext cx="1122455" cy="292388"/>
                <a:chOff x="5762854" y="5612246"/>
                <a:chExt cx="1122455" cy="292388"/>
              </a:xfrm>
            </p:grpSpPr>
            <p:sp>
              <p:nvSpPr>
                <p:cNvPr id="339" name="Rectangle 50">
                  <a:extLst>
                    <a:ext uri="{FF2B5EF4-FFF2-40B4-BE49-F238E27FC236}">
                      <a16:creationId xmlns:a16="http://schemas.microsoft.com/office/drawing/2014/main" id="{CFA18D3C-11ED-4F4B-A19B-0BFA279E1946}"/>
                    </a:ext>
                  </a:extLst>
                </p:cNvPr>
                <p:cNvSpPr>
                  <a:spLocks noChangeArrowheads="1"/>
                </p:cNvSpPr>
                <p:nvPr/>
              </p:nvSpPr>
              <p:spPr bwMode="auto">
                <a:xfrm>
                  <a:off x="6032954" y="5612246"/>
                  <a:ext cx="852355"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80" tIns="0" rIns="0" bIns="0" anchor="ctr"/>
                <a:lstStyle>
                  <a:lvl1pPr>
                    <a:spcBef>
                      <a:spcPts val="1800"/>
                    </a:spcBef>
                    <a:buClr>
                      <a:schemeClr val="tx2"/>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ts val="1800"/>
                    </a:spcBef>
                    <a:buClr>
                      <a:schemeClr val="tx2"/>
                    </a:buClr>
                    <a:buFont typeface="Arial" panose="020B0604020202020204" pitchFamily="34" charset="0"/>
                    <a:buChar char="–"/>
                    <a:defRPr sz="2400">
                      <a:solidFill>
                        <a:schemeClr val="tx1"/>
                      </a:solidFill>
                      <a:latin typeface="Arial" panose="020B0604020202020204" pitchFamily="34" charset="0"/>
                    </a:defRPr>
                  </a:lvl2pPr>
                  <a:lvl3pPr marL="1143000" indent="-228600">
                    <a:spcBef>
                      <a:spcPts val="1800"/>
                    </a:spcBef>
                    <a:buClr>
                      <a:schemeClr val="tx2"/>
                    </a:buClr>
                    <a:buFont typeface="Arial" panose="020B0604020202020204" pitchFamily="34" charset="0"/>
                    <a:buChar char="•"/>
                    <a:defRPr sz="2000">
                      <a:solidFill>
                        <a:schemeClr val="tx1"/>
                      </a:solidFill>
                      <a:latin typeface="Arial" panose="020B0604020202020204" pitchFamily="34" charset="0"/>
                    </a:defRPr>
                  </a:lvl3pPr>
                  <a:lvl4pPr marL="1600200" indent="-228600">
                    <a:spcBef>
                      <a:spcPts val="18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ts val="1800"/>
                    </a:spcBef>
                    <a:buClr>
                      <a:schemeClr val="tx2"/>
                    </a:buClr>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9pPr>
                </a:lstStyle>
                <a:p>
                  <a:pPr>
                    <a:spcBef>
                      <a:spcPct val="0"/>
                    </a:spcBef>
                    <a:buClrTx/>
                    <a:buFontTx/>
                    <a:buNone/>
                    <a:defRPr/>
                  </a:pPr>
                  <a:r>
                    <a:rPr lang="en-US" altLang="en-US" sz="1800" kern="0">
                      <a:solidFill>
                        <a:schemeClr val="tx2"/>
                      </a:solidFill>
                      <a:latin typeface="+mn-lt"/>
                      <a:ea typeface="MS PGothic" panose="020B0600070205080204" pitchFamily="34" charset="-128"/>
                      <a:cs typeface="Arial" panose="020B0604020202020204" pitchFamily="34" charset="0"/>
                    </a:rPr>
                    <a:t>Eplerenone</a:t>
                  </a:r>
                </a:p>
              </p:txBody>
            </p:sp>
            <p:cxnSp>
              <p:nvCxnSpPr>
                <p:cNvPr id="340" name="Straight Connector 84">
                  <a:extLst>
                    <a:ext uri="{FF2B5EF4-FFF2-40B4-BE49-F238E27FC236}">
                      <a16:creationId xmlns:a16="http://schemas.microsoft.com/office/drawing/2014/main" id="{1EE7F130-9D8E-B649-A15E-960F11A32948}"/>
                    </a:ext>
                  </a:extLst>
                </p:cNvPr>
                <p:cNvCxnSpPr>
                  <a:cxnSpLocks noChangeShapeType="1"/>
                </p:cNvCxnSpPr>
                <p:nvPr/>
              </p:nvCxnSpPr>
              <p:spPr bwMode="auto">
                <a:xfrm>
                  <a:off x="5762854" y="5758441"/>
                  <a:ext cx="363568" cy="0"/>
                </a:xfrm>
                <a:prstGeom prst="line">
                  <a:avLst/>
                </a:prstGeom>
                <a:noFill/>
                <a:ln w="38100" algn="ctr">
                  <a:solidFill>
                    <a:schemeClr val="accent6"/>
                  </a:solidFill>
                  <a:round/>
                  <a:headEnd/>
                  <a:tailEnd/>
                </a:ln>
                <a:extLst>
                  <a:ext uri="{909E8E84-426E-40DD-AFC4-6F175D3DCCD1}">
                    <a14:hiddenFill xmlns:a14="http://schemas.microsoft.com/office/drawing/2010/main">
                      <a:noFill/>
                    </a14:hiddenFill>
                  </a:ext>
                </a:extLst>
              </p:spPr>
            </p:cxnSp>
          </p:grpSp>
        </p:grpSp>
      </p:grpSp>
      <p:sp>
        <p:nvSpPr>
          <p:cNvPr id="2" name="Title 1">
            <a:extLst>
              <a:ext uri="{FF2B5EF4-FFF2-40B4-BE49-F238E27FC236}">
                <a16:creationId xmlns:a16="http://schemas.microsoft.com/office/drawing/2014/main" id="{1EC51D08-3151-7ED8-8F33-559F86E1BEAC}"/>
              </a:ext>
            </a:extLst>
          </p:cNvPr>
          <p:cNvSpPr>
            <a:spLocks noGrp="1"/>
          </p:cNvSpPr>
          <p:nvPr>
            <p:ph type="title"/>
          </p:nvPr>
        </p:nvSpPr>
        <p:spPr>
          <a:xfrm>
            <a:off x="847253" y="202166"/>
            <a:ext cx="10515600" cy="1143000"/>
          </a:xfrm>
        </p:spPr>
        <p:txBody>
          <a:bodyPr/>
          <a:lstStyle/>
          <a:p>
            <a:r>
              <a:rPr lang="en-US"/>
              <a:t>Evidence to Support an MRA in HFrEF</a:t>
            </a:r>
          </a:p>
        </p:txBody>
      </p:sp>
      <p:sp>
        <p:nvSpPr>
          <p:cNvPr id="4" name="Text Placeholder 3">
            <a:extLst>
              <a:ext uri="{FF2B5EF4-FFF2-40B4-BE49-F238E27FC236}">
                <a16:creationId xmlns:a16="http://schemas.microsoft.com/office/drawing/2014/main" id="{FABB8743-6C86-5C77-F2E2-ADE64354CA9B}"/>
              </a:ext>
            </a:extLst>
          </p:cNvPr>
          <p:cNvSpPr>
            <a:spLocks noGrp="1"/>
          </p:cNvSpPr>
          <p:nvPr>
            <p:ph type="body" sz="quarter" idx="10"/>
          </p:nvPr>
        </p:nvSpPr>
        <p:spPr>
          <a:xfrm>
            <a:off x="1523999" y="6354763"/>
            <a:ext cx="10074965" cy="503237"/>
          </a:xfrm>
        </p:spPr>
        <p:txBody>
          <a:bodyPr/>
          <a:lstStyle/>
          <a:p>
            <a:r>
              <a:rPr lang="en-US"/>
              <a:t>Adapted from: 1. Pitt B et al. </a:t>
            </a:r>
            <a:r>
              <a:rPr lang="en-US" i="1"/>
              <a:t>N Engl J Med</a:t>
            </a:r>
            <a:r>
              <a:rPr lang="en-US"/>
              <a:t>. 1999;341:709-717. 2. Pitt B et al. </a:t>
            </a:r>
            <a:r>
              <a:rPr lang="en-US" i="1"/>
              <a:t>N Engl J Med</a:t>
            </a:r>
            <a:r>
              <a:rPr lang="en-US"/>
              <a:t>. 2003;348:1309-1321. 3. Zannad F et al. </a:t>
            </a:r>
            <a:r>
              <a:rPr lang="en-US" i="1"/>
              <a:t>N Engl J Med</a:t>
            </a:r>
            <a:r>
              <a:rPr lang="en-US"/>
              <a:t>. 2011;364:11-21.</a:t>
            </a:r>
          </a:p>
        </p:txBody>
      </p:sp>
    </p:spTree>
    <p:extLst>
      <p:ext uri="{BB962C8B-B14F-4D97-AF65-F5344CB8AC3E}">
        <p14:creationId xmlns:p14="http://schemas.microsoft.com/office/powerpoint/2010/main" val="2378989680"/>
      </p:ext>
    </p:extLst>
  </p:cSld>
  <p:clrMapOvr>
    <a:masterClrMapping/>
  </p:clrMapOvr>
  <p:extLst>
    <p:ext uri="{6950BFC3-D8DA-4A85-94F7-54DA5524770B}">
      <p188:commentRel xmlns:p188="http://schemas.microsoft.com/office/powerpoint/2018/8/main" r:id="rId2"/>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CBB13D1F-1BF3-4BAB-B1B3-DD661C5A3B81}"/>
              </a:ext>
            </a:extLst>
          </p:cNvPr>
          <p:cNvSpPr txBox="1"/>
          <p:nvPr/>
        </p:nvSpPr>
        <p:spPr>
          <a:xfrm>
            <a:off x="838200" y="6069453"/>
            <a:ext cx="10525125" cy="369324"/>
          </a:xfrm>
          <a:prstGeom prst="rect">
            <a:avLst/>
          </a:prstGeom>
          <a:noFill/>
        </p:spPr>
        <p:txBody>
          <a:bodyPr wrap="square" lIns="121912" tIns="60956" rIns="121912" bIns="60956" rtlCol="0">
            <a:spAutoFit/>
          </a:bodyPr>
          <a:lstStyle/>
          <a:p>
            <a:r>
              <a:rPr lang="en-GB" sz="1600">
                <a:solidFill>
                  <a:schemeClr val="tx2"/>
                </a:solidFill>
                <a:cs typeface="Arial" panose="020B0604020202020204" pitchFamily="34" charset="0"/>
              </a:rPr>
              <a:t>eGFR, estimated glomerular filtration rate; T2DM, type 2 diabetes mellitus</a:t>
            </a:r>
          </a:p>
        </p:txBody>
      </p:sp>
      <p:grpSp>
        <p:nvGrpSpPr>
          <p:cNvPr id="60" name="Group 59">
            <a:extLst>
              <a:ext uri="{FF2B5EF4-FFF2-40B4-BE49-F238E27FC236}">
                <a16:creationId xmlns:a16="http://schemas.microsoft.com/office/drawing/2014/main" id="{6E21ADA3-C26F-C95B-03CD-AB973166E5CA}"/>
              </a:ext>
            </a:extLst>
          </p:cNvPr>
          <p:cNvGrpSpPr/>
          <p:nvPr/>
        </p:nvGrpSpPr>
        <p:grpSpPr>
          <a:xfrm>
            <a:off x="-4511591" y="778597"/>
            <a:ext cx="4219097" cy="2445479"/>
            <a:chOff x="-564566" y="2851327"/>
            <a:chExt cx="7841526" cy="4545125"/>
          </a:xfrm>
        </p:grpSpPr>
        <p:sp>
          <p:nvSpPr>
            <p:cNvPr id="7" name="Rectangle 6">
              <a:extLst>
                <a:ext uri="{FF2B5EF4-FFF2-40B4-BE49-F238E27FC236}">
                  <a16:creationId xmlns:a16="http://schemas.microsoft.com/office/drawing/2014/main" id="{77BD4FFF-4656-4383-9424-DDD46E61D50F}"/>
                </a:ext>
              </a:extLst>
            </p:cNvPr>
            <p:cNvSpPr/>
            <p:nvPr/>
          </p:nvSpPr>
          <p:spPr>
            <a:xfrm>
              <a:off x="838200" y="2851327"/>
              <a:ext cx="4073550" cy="369332"/>
            </a:xfrm>
            <a:prstGeom prst="rect">
              <a:avLst/>
            </a:prstGeom>
          </p:spPr>
          <p:txBody>
            <a:bodyPr wrap="none">
              <a:spAutoFit/>
            </a:bodyPr>
            <a:lstStyle/>
            <a:p>
              <a:pPr algn="ctr">
                <a:spcBef>
                  <a:spcPct val="50000"/>
                </a:spcBef>
                <a:buClrTx/>
                <a:buFontTx/>
                <a:buNone/>
                <a:defRPr/>
              </a:pPr>
              <a:r>
                <a:rPr lang="en-US" altLang="en-US" b="1" kern="0">
                  <a:ea typeface="MS PGothic" panose="020B0600070205080204" pitchFamily="34" charset="-128"/>
                  <a:cs typeface="Arial" panose="020B0604020202020204" pitchFamily="34" charset="0"/>
                </a:rPr>
                <a:t>Worsening for Heart Failure or CV Death</a:t>
              </a:r>
            </a:p>
          </p:txBody>
        </p:sp>
        <p:pic>
          <p:nvPicPr>
            <p:cNvPr id="5" name="Picture 4">
              <a:extLst>
                <a:ext uri="{FF2B5EF4-FFF2-40B4-BE49-F238E27FC236}">
                  <a16:creationId xmlns:a16="http://schemas.microsoft.com/office/drawing/2014/main" id="{A4BBA569-51A8-4ED7-9265-59D703E58A0B}"/>
                </a:ext>
              </a:extLst>
            </p:cNvPr>
            <p:cNvPicPr/>
            <p:nvPr/>
          </p:nvPicPr>
          <p:blipFill rotWithShape="1">
            <a:blip r:embed="rId4"/>
            <a:srcRect l="72566" t="19155" r="2942" b="14661"/>
            <a:stretch/>
          </p:blipFill>
          <p:spPr bwMode="auto">
            <a:xfrm>
              <a:off x="-564566" y="3272450"/>
              <a:ext cx="7841526" cy="4124002"/>
            </a:xfrm>
            <a:prstGeom prst="rect">
              <a:avLst/>
            </a:prstGeom>
            <a:ln>
              <a:noFill/>
            </a:ln>
            <a:extLst>
              <a:ext uri="{53640926-AAD7-44D8-BBD7-CCE9431645EC}">
                <a14:shadowObscured xmlns:a14="http://schemas.microsoft.com/office/drawing/2010/main"/>
              </a:ext>
            </a:extLst>
          </p:spPr>
        </p:pic>
        <p:sp>
          <p:nvSpPr>
            <p:cNvPr id="12" name="Arrow: Down 18">
              <a:extLst>
                <a:ext uri="{FF2B5EF4-FFF2-40B4-BE49-F238E27FC236}">
                  <a16:creationId xmlns:a16="http://schemas.microsoft.com/office/drawing/2014/main" id="{C36FD72E-6857-684A-9A94-422E97ADBD53}"/>
                </a:ext>
              </a:extLst>
            </p:cNvPr>
            <p:cNvSpPr/>
            <p:nvPr/>
          </p:nvSpPr>
          <p:spPr>
            <a:xfrm>
              <a:off x="4656210" y="3222506"/>
              <a:ext cx="2128179" cy="1498711"/>
            </a:xfrm>
            <a:prstGeom prst="downArrow">
              <a:avLst>
                <a:gd name="adj1" fmla="val 50000"/>
                <a:gd name="adj2"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r>
                <a:rPr lang="en-US" sz="2133" b="1">
                  <a:solidFill>
                    <a:prstClr val="white"/>
                  </a:solidFill>
                  <a:latin typeface="Arial" panose="020B0604020202020204" pitchFamily="34" charset="0"/>
                  <a:cs typeface="Arial" panose="020B0604020202020204" pitchFamily="34" charset="0"/>
                </a:rPr>
                <a:t>26%</a:t>
              </a:r>
            </a:p>
          </p:txBody>
        </p:sp>
      </p:grpSp>
      <p:sp>
        <p:nvSpPr>
          <p:cNvPr id="8" name="Rectangle 7">
            <a:extLst>
              <a:ext uri="{FF2B5EF4-FFF2-40B4-BE49-F238E27FC236}">
                <a16:creationId xmlns:a16="http://schemas.microsoft.com/office/drawing/2014/main" id="{66E289D1-70E4-4C2F-97EB-1CD973C9856C}"/>
              </a:ext>
            </a:extLst>
          </p:cNvPr>
          <p:cNvSpPr/>
          <p:nvPr/>
        </p:nvSpPr>
        <p:spPr>
          <a:xfrm>
            <a:off x="14354304" y="2079240"/>
            <a:ext cx="2910110" cy="333060"/>
          </a:xfrm>
          <a:prstGeom prst="rect">
            <a:avLst/>
          </a:prstGeom>
        </p:spPr>
        <p:txBody>
          <a:bodyPr wrap="none">
            <a:spAutoFit/>
          </a:bodyPr>
          <a:lstStyle/>
          <a:p>
            <a:pPr algn="ctr">
              <a:spcBef>
                <a:spcPct val="50000"/>
              </a:spcBef>
              <a:buClrTx/>
              <a:buFontTx/>
              <a:buNone/>
              <a:defRPr/>
            </a:pPr>
            <a:r>
              <a:rPr lang="en-US" altLang="en-US" b="1" kern="0">
                <a:ea typeface="MS PGothic" panose="020B0600070205080204" pitchFamily="34" charset="-128"/>
                <a:cs typeface="Arial" panose="020B0604020202020204" pitchFamily="34" charset="0"/>
              </a:rPr>
              <a:t>Hospitalization for Heart Failure</a:t>
            </a:r>
          </a:p>
        </p:txBody>
      </p:sp>
      <p:pic>
        <p:nvPicPr>
          <p:cNvPr id="6" name="Picture 5">
            <a:extLst>
              <a:ext uri="{FF2B5EF4-FFF2-40B4-BE49-F238E27FC236}">
                <a16:creationId xmlns:a16="http://schemas.microsoft.com/office/drawing/2014/main" id="{B272FEB2-5492-4306-B56F-CB5BE0D5A8DB}"/>
              </a:ext>
            </a:extLst>
          </p:cNvPr>
          <p:cNvPicPr/>
          <p:nvPr/>
        </p:nvPicPr>
        <p:blipFill rotWithShape="1">
          <a:blip r:embed="rId5"/>
          <a:srcRect l="69331" t="18184" r="6252" b="14619"/>
          <a:stretch/>
        </p:blipFill>
        <p:spPr bwMode="auto">
          <a:xfrm>
            <a:off x="12395384" y="2055079"/>
            <a:ext cx="4313368" cy="2297871"/>
          </a:xfrm>
          <a:prstGeom prst="rect">
            <a:avLst/>
          </a:prstGeom>
          <a:ln>
            <a:noFill/>
          </a:ln>
          <a:extLst>
            <a:ext uri="{53640926-AAD7-44D8-BBD7-CCE9431645EC}">
              <a14:shadowObscured xmlns:a14="http://schemas.microsoft.com/office/drawing/2010/main"/>
            </a:ext>
          </a:extLst>
        </p:spPr>
      </p:pic>
      <p:sp>
        <p:nvSpPr>
          <p:cNvPr id="13" name="Arrow: Down 18">
            <a:extLst>
              <a:ext uri="{FF2B5EF4-FFF2-40B4-BE49-F238E27FC236}">
                <a16:creationId xmlns:a16="http://schemas.microsoft.com/office/drawing/2014/main" id="{5F78F6D4-2680-5D4E-B707-4AD1A9924721}"/>
              </a:ext>
            </a:extLst>
          </p:cNvPr>
          <p:cNvSpPr/>
          <p:nvPr/>
        </p:nvSpPr>
        <p:spPr>
          <a:xfrm>
            <a:off x="16739233" y="2507222"/>
            <a:ext cx="1415023" cy="1351524"/>
          </a:xfrm>
          <a:prstGeom prst="downArrow">
            <a:avLst>
              <a:gd name="adj1" fmla="val 50000"/>
              <a:gd name="adj2"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r>
              <a:rPr lang="en-US" sz="2133" b="1">
                <a:solidFill>
                  <a:prstClr val="white"/>
                </a:solidFill>
                <a:latin typeface="Arial" panose="020B0604020202020204" pitchFamily="34" charset="0"/>
                <a:cs typeface="Arial" panose="020B0604020202020204" pitchFamily="34" charset="0"/>
              </a:rPr>
              <a:t>30%</a:t>
            </a:r>
          </a:p>
        </p:txBody>
      </p:sp>
      <p:sp>
        <p:nvSpPr>
          <p:cNvPr id="2" name="Title 1">
            <a:extLst>
              <a:ext uri="{FF2B5EF4-FFF2-40B4-BE49-F238E27FC236}">
                <a16:creationId xmlns:a16="http://schemas.microsoft.com/office/drawing/2014/main" id="{0169A31A-90EB-2ED8-FD00-44E4B006EE74}"/>
              </a:ext>
            </a:extLst>
          </p:cNvPr>
          <p:cNvSpPr>
            <a:spLocks noGrp="1"/>
          </p:cNvSpPr>
          <p:nvPr>
            <p:ph type="title"/>
          </p:nvPr>
        </p:nvSpPr>
        <p:spPr>
          <a:xfrm>
            <a:off x="847253" y="208232"/>
            <a:ext cx="10515600" cy="1140734"/>
          </a:xfrm>
        </p:spPr>
        <p:txBody>
          <a:bodyPr/>
          <a:lstStyle/>
          <a:p>
            <a:r>
              <a:rPr lang="en-US"/>
              <a:t>DAPA-HF: T2DM NOT Required</a:t>
            </a:r>
          </a:p>
        </p:txBody>
      </p:sp>
      <p:sp>
        <p:nvSpPr>
          <p:cNvPr id="9" name="Text Placeholder 8">
            <a:extLst>
              <a:ext uri="{FF2B5EF4-FFF2-40B4-BE49-F238E27FC236}">
                <a16:creationId xmlns:a16="http://schemas.microsoft.com/office/drawing/2014/main" id="{46334081-0A19-22EC-F288-FF5A9F3E4EC1}"/>
              </a:ext>
            </a:extLst>
          </p:cNvPr>
          <p:cNvSpPr>
            <a:spLocks noGrp="1"/>
          </p:cNvSpPr>
          <p:nvPr>
            <p:ph type="body" sz="quarter" idx="11"/>
          </p:nvPr>
        </p:nvSpPr>
        <p:spPr>
          <a:xfrm>
            <a:off x="838200" y="1647730"/>
            <a:ext cx="10525125" cy="407349"/>
          </a:xfrm>
        </p:spPr>
        <p:txBody>
          <a:bodyPr/>
          <a:lstStyle/>
          <a:p>
            <a:r>
              <a:rPr lang="en-US" sz="2000">
                <a:solidFill>
                  <a:schemeClr val="accent4"/>
                </a:solidFill>
              </a:rPr>
              <a:t>4,744 patients with NYHA class II-IV HFrEF (left ventricular ejection fraction ≤40%) 11% ARNi; eGFR &gt;30 mL/min/1.73 m</a:t>
            </a:r>
            <a:r>
              <a:rPr lang="en-US" sz="2000" baseline="30000">
                <a:solidFill>
                  <a:schemeClr val="accent4"/>
                </a:solidFill>
              </a:rPr>
              <a:t>2</a:t>
            </a:r>
          </a:p>
        </p:txBody>
      </p:sp>
      <p:sp>
        <p:nvSpPr>
          <p:cNvPr id="18" name="Text Placeholder 17">
            <a:extLst>
              <a:ext uri="{FF2B5EF4-FFF2-40B4-BE49-F238E27FC236}">
                <a16:creationId xmlns:a16="http://schemas.microsoft.com/office/drawing/2014/main" id="{ABC3C046-3C6A-0998-EA5D-458005768E33}"/>
              </a:ext>
            </a:extLst>
          </p:cNvPr>
          <p:cNvSpPr>
            <a:spLocks noGrp="1"/>
          </p:cNvSpPr>
          <p:nvPr>
            <p:ph type="body" sz="quarter" idx="12"/>
          </p:nvPr>
        </p:nvSpPr>
        <p:spPr>
          <a:xfrm>
            <a:off x="838200" y="6354763"/>
            <a:ext cx="10525125" cy="503237"/>
          </a:xfrm>
        </p:spPr>
        <p:txBody>
          <a:bodyPr/>
          <a:lstStyle/>
          <a:p>
            <a:r>
              <a:rPr lang="en-GB"/>
              <a:t>Adapted from McMurray JJV</a:t>
            </a:r>
            <a:r>
              <a:rPr lang="en-US"/>
              <a:t>. </a:t>
            </a:r>
            <a:r>
              <a:rPr lang="en-US" i="1"/>
              <a:t>N Engl J Med</a:t>
            </a:r>
            <a:r>
              <a:rPr lang="en-US"/>
              <a:t>. 2019;381:1995-2008.</a:t>
            </a:r>
          </a:p>
        </p:txBody>
      </p:sp>
      <p:grpSp>
        <p:nvGrpSpPr>
          <p:cNvPr id="99" name="Group 98">
            <a:extLst>
              <a:ext uri="{FF2B5EF4-FFF2-40B4-BE49-F238E27FC236}">
                <a16:creationId xmlns:a16="http://schemas.microsoft.com/office/drawing/2014/main" id="{3A9E0737-0E7C-9058-A441-8144738C2697}"/>
              </a:ext>
            </a:extLst>
          </p:cNvPr>
          <p:cNvGrpSpPr/>
          <p:nvPr/>
        </p:nvGrpSpPr>
        <p:grpSpPr>
          <a:xfrm>
            <a:off x="409771" y="2516569"/>
            <a:ext cx="5372171" cy="3411367"/>
            <a:chOff x="803471" y="2516569"/>
            <a:chExt cx="5372171" cy="3411367"/>
          </a:xfrm>
        </p:grpSpPr>
        <p:grpSp>
          <p:nvGrpSpPr>
            <p:cNvPr id="59" name="Group 58">
              <a:extLst>
                <a:ext uri="{FF2B5EF4-FFF2-40B4-BE49-F238E27FC236}">
                  <a16:creationId xmlns:a16="http://schemas.microsoft.com/office/drawing/2014/main" id="{6DAF78ED-F83F-B526-433F-F94D4D095E92}"/>
                </a:ext>
              </a:extLst>
            </p:cNvPr>
            <p:cNvGrpSpPr/>
            <p:nvPr/>
          </p:nvGrpSpPr>
          <p:grpSpPr>
            <a:xfrm>
              <a:off x="803471" y="2516569"/>
              <a:ext cx="4879588" cy="3411367"/>
              <a:chOff x="-6159351" y="3176571"/>
              <a:chExt cx="4879588" cy="3411367"/>
            </a:xfrm>
          </p:grpSpPr>
          <p:grpSp>
            <p:nvGrpSpPr>
              <p:cNvPr id="31" name="Group 30">
                <a:extLst>
                  <a:ext uri="{FF2B5EF4-FFF2-40B4-BE49-F238E27FC236}">
                    <a16:creationId xmlns:a16="http://schemas.microsoft.com/office/drawing/2014/main" id="{13ACB7B7-64F7-8683-6DB1-9C25737788F6}"/>
                  </a:ext>
                </a:extLst>
              </p:cNvPr>
              <p:cNvGrpSpPr/>
              <p:nvPr/>
            </p:nvGrpSpPr>
            <p:grpSpPr>
              <a:xfrm>
                <a:off x="-6159351" y="3176571"/>
                <a:ext cx="4879588" cy="3411367"/>
                <a:chOff x="3949286" y="1734660"/>
                <a:chExt cx="7938411" cy="4544721"/>
              </a:xfrm>
            </p:grpSpPr>
            <p:sp>
              <p:nvSpPr>
                <p:cNvPr id="32" name="TextBox 31">
                  <a:extLst>
                    <a:ext uri="{FF2B5EF4-FFF2-40B4-BE49-F238E27FC236}">
                      <a16:creationId xmlns:a16="http://schemas.microsoft.com/office/drawing/2014/main" id="{5F23FEE5-F3F7-B283-65C4-DF57D77B044B}"/>
                    </a:ext>
                  </a:extLst>
                </p:cNvPr>
                <p:cNvSpPr txBox="1"/>
                <p:nvPr/>
              </p:nvSpPr>
              <p:spPr>
                <a:xfrm>
                  <a:off x="5140664" y="1734660"/>
                  <a:ext cx="6747033" cy="533038"/>
                </a:xfrm>
                <a:prstGeom prst="rect">
                  <a:avLst/>
                </a:prstGeom>
                <a:noFill/>
              </p:spPr>
              <p:txBody>
                <a:bodyPr wrap="square" rtlCol="0">
                  <a:spAutoFit/>
                </a:bodyPr>
                <a:lstStyle/>
                <a:p>
                  <a:pPr algn="ctr"/>
                  <a:r>
                    <a:rPr lang="en-US" sz="2000" b="1">
                      <a:solidFill>
                        <a:schemeClr val="accent2"/>
                      </a:solidFill>
                    </a:rPr>
                    <a:t>Worsening for heart failure or CV death</a:t>
                  </a:r>
                </a:p>
              </p:txBody>
            </p:sp>
            <p:sp>
              <p:nvSpPr>
                <p:cNvPr id="33" name="TextBox 32">
                  <a:extLst>
                    <a:ext uri="{FF2B5EF4-FFF2-40B4-BE49-F238E27FC236}">
                      <a16:creationId xmlns:a16="http://schemas.microsoft.com/office/drawing/2014/main" id="{EC095FCB-8D77-6DE5-9BD1-DECDF94F48E8}"/>
                    </a:ext>
                  </a:extLst>
                </p:cNvPr>
                <p:cNvSpPr txBox="1"/>
                <p:nvPr/>
              </p:nvSpPr>
              <p:spPr>
                <a:xfrm>
                  <a:off x="5311821" y="5879270"/>
                  <a:ext cx="6009522" cy="400111"/>
                </a:xfrm>
                <a:prstGeom prst="rect">
                  <a:avLst/>
                </a:prstGeom>
                <a:noFill/>
              </p:spPr>
              <p:txBody>
                <a:bodyPr wrap="square" rtlCol="0">
                  <a:spAutoFit/>
                </a:bodyPr>
                <a:lstStyle/>
                <a:p>
                  <a:pPr algn="ctr"/>
                  <a:r>
                    <a:rPr lang="en-US" sz="2000">
                      <a:solidFill>
                        <a:schemeClr val="tx2"/>
                      </a:solidFill>
                    </a:rPr>
                    <a:t>Months since randomization</a:t>
                  </a:r>
                </a:p>
              </p:txBody>
            </p:sp>
            <p:sp>
              <p:nvSpPr>
                <p:cNvPr id="34" name="TextBox 33">
                  <a:extLst>
                    <a:ext uri="{FF2B5EF4-FFF2-40B4-BE49-F238E27FC236}">
                      <a16:creationId xmlns:a16="http://schemas.microsoft.com/office/drawing/2014/main" id="{502B9737-364C-A889-56C0-140DCFB7FB53}"/>
                    </a:ext>
                  </a:extLst>
                </p:cNvPr>
                <p:cNvSpPr txBox="1"/>
                <p:nvPr/>
              </p:nvSpPr>
              <p:spPr>
                <a:xfrm rot="16200000">
                  <a:off x="2356166" y="3699339"/>
                  <a:ext cx="3837164" cy="650923"/>
                </a:xfrm>
                <a:prstGeom prst="rect">
                  <a:avLst/>
                </a:prstGeom>
                <a:noFill/>
              </p:spPr>
              <p:txBody>
                <a:bodyPr wrap="square" rtlCol="0">
                  <a:spAutoFit/>
                </a:bodyPr>
                <a:lstStyle/>
                <a:p>
                  <a:pPr algn="ctr"/>
                  <a:r>
                    <a:rPr lang="en-US" sz="2000">
                      <a:solidFill>
                        <a:schemeClr val="tx2"/>
                      </a:solidFill>
                    </a:rPr>
                    <a:t>Cumulative incidence (%)</a:t>
                  </a:r>
                </a:p>
              </p:txBody>
            </p:sp>
            <p:cxnSp>
              <p:nvCxnSpPr>
                <p:cNvPr id="35" name="Straight Connector 34">
                  <a:extLst>
                    <a:ext uri="{FF2B5EF4-FFF2-40B4-BE49-F238E27FC236}">
                      <a16:creationId xmlns:a16="http://schemas.microsoft.com/office/drawing/2014/main" id="{DF6A1BF6-7D4A-9709-43E3-D416EEFFADB3}"/>
                    </a:ext>
                  </a:extLst>
                </p:cNvPr>
                <p:cNvCxnSpPr>
                  <a:cxnSpLocks/>
                </p:cNvCxnSpPr>
                <p:nvPr/>
              </p:nvCxnSpPr>
              <p:spPr>
                <a:xfrm>
                  <a:off x="5313403" y="5512659"/>
                  <a:ext cx="600952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80F7839-F769-A541-B4A5-3C17F6D4BDA5}"/>
                    </a:ext>
                  </a:extLst>
                </p:cNvPr>
                <p:cNvCxnSpPr>
                  <a:cxnSpLocks/>
                </p:cNvCxnSpPr>
                <p:nvPr/>
              </p:nvCxnSpPr>
              <p:spPr>
                <a:xfrm flipV="1">
                  <a:off x="5311822" y="2378056"/>
                  <a:ext cx="0" cy="313723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CF3B739C-DE2A-0A30-EC69-263D9BFBA2FB}"/>
                    </a:ext>
                  </a:extLst>
                </p:cNvPr>
                <p:cNvSpPr txBox="1"/>
                <p:nvPr/>
              </p:nvSpPr>
              <p:spPr>
                <a:xfrm>
                  <a:off x="4529591" y="3276729"/>
                  <a:ext cx="797609" cy="492034"/>
                </a:xfrm>
                <a:prstGeom prst="rect">
                  <a:avLst/>
                </a:prstGeom>
                <a:noFill/>
              </p:spPr>
              <p:txBody>
                <a:bodyPr wrap="square" rtlCol="0">
                  <a:spAutoFit/>
                </a:bodyPr>
                <a:lstStyle/>
                <a:p>
                  <a:pPr algn="r"/>
                  <a:r>
                    <a:rPr lang="en-US">
                      <a:solidFill>
                        <a:schemeClr val="tx2"/>
                      </a:solidFill>
                    </a:rPr>
                    <a:t>20</a:t>
                  </a:r>
                </a:p>
              </p:txBody>
            </p:sp>
            <p:sp>
              <p:nvSpPr>
                <p:cNvPr id="38" name="TextBox 37">
                  <a:extLst>
                    <a:ext uri="{FF2B5EF4-FFF2-40B4-BE49-F238E27FC236}">
                      <a16:creationId xmlns:a16="http://schemas.microsoft.com/office/drawing/2014/main" id="{F7BF199C-ECE0-CE4C-3D8A-E535560C53E9}"/>
                    </a:ext>
                  </a:extLst>
                </p:cNvPr>
                <p:cNvSpPr txBox="1"/>
                <p:nvPr/>
              </p:nvSpPr>
              <p:spPr>
                <a:xfrm>
                  <a:off x="4529591" y="4269969"/>
                  <a:ext cx="797609" cy="492034"/>
                </a:xfrm>
                <a:prstGeom prst="rect">
                  <a:avLst/>
                </a:prstGeom>
                <a:noFill/>
              </p:spPr>
              <p:txBody>
                <a:bodyPr wrap="square" rtlCol="0">
                  <a:spAutoFit/>
                </a:bodyPr>
                <a:lstStyle/>
                <a:p>
                  <a:pPr algn="r"/>
                  <a:r>
                    <a:rPr lang="en-US">
                      <a:solidFill>
                        <a:schemeClr val="tx2"/>
                      </a:solidFill>
                    </a:rPr>
                    <a:t>10</a:t>
                  </a:r>
                </a:p>
              </p:txBody>
            </p:sp>
            <p:sp>
              <p:nvSpPr>
                <p:cNvPr id="39" name="TextBox 38">
                  <a:extLst>
                    <a:ext uri="{FF2B5EF4-FFF2-40B4-BE49-F238E27FC236}">
                      <a16:creationId xmlns:a16="http://schemas.microsoft.com/office/drawing/2014/main" id="{BA5EF5A5-93C4-9238-17E9-E80D6980D192}"/>
                    </a:ext>
                  </a:extLst>
                </p:cNvPr>
                <p:cNvSpPr txBox="1"/>
                <p:nvPr/>
              </p:nvSpPr>
              <p:spPr>
                <a:xfrm>
                  <a:off x="4424253" y="5263211"/>
                  <a:ext cx="902947" cy="492034"/>
                </a:xfrm>
                <a:prstGeom prst="rect">
                  <a:avLst/>
                </a:prstGeom>
                <a:noFill/>
              </p:spPr>
              <p:txBody>
                <a:bodyPr wrap="square" rtlCol="0">
                  <a:spAutoFit/>
                </a:bodyPr>
                <a:lstStyle/>
                <a:p>
                  <a:pPr algn="r"/>
                  <a:r>
                    <a:rPr lang="en-US">
                      <a:solidFill>
                        <a:schemeClr val="tx2"/>
                      </a:solidFill>
                    </a:rPr>
                    <a:t>0</a:t>
                  </a:r>
                </a:p>
              </p:txBody>
            </p:sp>
            <p:sp>
              <p:nvSpPr>
                <p:cNvPr id="40" name="TextBox 39">
                  <a:extLst>
                    <a:ext uri="{FF2B5EF4-FFF2-40B4-BE49-F238E27FC236}">
                      <a16:creationId xmlns:a16="http://schemas.microsoft.com/office/drawing/2014/main" id="{A6C0E0E4-FCBE-1D9B-74A8-6358FA0B58D6}"/>
                    </a:ext>
                  </a:extLst>
                </p:cNvPr>
                <p:cNvSpPr txBox="1"/>
                <p:nvPr/>
              </p:nvSpPr>
              <p:spPr>
                <a:xfrm>
                  <a:off x="6298426" y="5511532"/>
                  <a:ext cx="831589" cy="369332"/>
                </a:xfrm>
                <a:prstGeom prst="rect">
                  <a:avLst/>
                </a:prstGeom>
                <a:noFill/>
              </p:spPr>
              <p:txBody>
                <a:bodyPr wrap="square" rtlCol="0">
                  <a:spAutoFit/>
                </a:bodyPr>
                <a:lstStyle/>
                <a:p>
                  <a:pPr algn="ctr"/>
                  <a:r>
                    <a:rPr lang="en-US">
                      <a:solidFill>
                        <a:schemeClr val="tx2"/>
                      </a:solidFill>
                    </a:rPr>
                    <a:t>6</a:t>
                  </a:r>
                </a:p>
              </p:txBody>
            </p:sp>
            <p:sp>
              <p:nvSpPr>
                <p:cNvPr id="41" name="TextBox 40">
                  <a:extLst>
                    <a:ext uri="{FF2B5EF4-FFF2-40B4-BE49-F238E27FC236}">
                      <a16:creationId xmlns:a16="http://schemas.microsoft.com/office/drawing/2014/main" id="{CD854460-48DD-4863-429C-D62E049B1A22}"/>
                    </a:ext>
                  </a:extLst>
                </p:cNvPr>
                <p:cNvSpPr txBox="1"/>
                <p:nvPr/>
              </p:nvSpPr>
              <p:spPr>
                <a:xfrm>
                  <a:off x="7021708" y="5511532"/>
                  <a:ext cx="831589" cy="369332"/>
                </a:xfrm>
                <a:prstGeom prst="rect">
                  <a:avLst/>
                </a:prstGeom>
                <a:noFill/>
              </p:spPr>
              <p:txBody>
                <a:bodyPr wrap="square" rtlCol="0">
                  <a:spAutoFit/>
                </a:bodyPr>
                <a:lstStyle/>
                <a:p>
                  <a:pPr algn="ctr"/>
                  <a:r>
                    <a:rPr lang="en-US">
                      <a:solidFill>
                        <a:schemeClr val="tx2"/>
                      </a:solidFill>
                    </a:rPr>
                    <a:t>9</a:t>
                  </a:r>
                </a:p>
              </p:txBody>
            </p:sp>
            <p:sp>
              <p:nvSpPr>
                <p:cNvPr id="42" name="TextBox 41">
                  <a:extLst>
                    <a:ext uri="{FF2B5EF4-FFF2-40B4-BE49-F238E27FC236}">
                      <a16:creationId xmlns:a16="http://schemas.microsoft.com/office/drawing/2014/main" id="{D80D2D4F-5169-C650-28AA-1028A6793387}"/>
                    </a:ext>
                  </a:extLst>
                </p:cNvPr>
                <p:cNvSpPr txBox="1"/>
                <p:nvPr/>
              </p:nvSpPr>
              <p:spPr>
                <a:xfrm>
                  <a:off x="7744990" y="5511532"/>
                  <a:ext cx="831589" cy="369332"/>
                </a:xfrm>
                <a:prstGeom prst="rect">
                  <a:avLst/>
                </a:prstGeom>
                <a:noFill/>
              </p:spPr>
              <p:txBody>
                <a:bodyPr wrap="square" rtlCol="0">
                  <a:spAutoFit/>
                </a:bodyPr>
                <a:lstStyle/>
                <a:p>
                  <a:pPr algn="ctr"/>
                  <a:r>
                    <a:rPr lang="en-US">
                      <a:solidFill>
                        <a:schemeClr val="tx2"/>
                      </a:solidFill>
                    </a:rPr>
                    <a:t>12</a:t>
                  </a:r>
                </a:p>
              </p:txBody>
            </p:sp>
            <p:sp>
              <p:nvSpPr>
                <p:cNvPr id="43" name="TextBox 42">
                  <a:extLst>
                    <a:ext uri="{FF2B5EF4-FFF2-40B4-BE49-F238E27FC236}">
                      <a16:creationId xmlns:a16="http://schemas.microsoft.com/office/drawing/2014/main" id="{4A1B54D5-5CF8-EAF9-8386-E60B9A71F168}"/>
                    </a:ext>
                  </a:extLst>
                </p:cNvPr>
                <p:cNvSpPr txBox="1"/>
                <p:nvPr/>
              </p:nvSpPr>
              <p:spPr>
                <a:xfrm>
                  <a:off x="8468272" y="5511532"/>
                  <a:ext cx="831589" cy="369332"/>
                </a:xfrm>
                <a:prstGeom prst="rect">
                  <a:avLst/>
                </a:prstGeom>
                <a:noFill/>
              </p:spPr>
              <p:txBody>
                <a:bodyPr wrap="square" rtlCol="0">
                  <a:spAutoFit/>
                </a:bodyPr>
                <a:lstStyle/>
                <a:p>
                  <a:pPr algn="ctr"/>
                  <a:r>
                    <a:rPr lang="en-US">
                      <a:solidFill>
                        <a:schemeClr val="tx2"/>
                      </a:solidFill>
                    </a:rPr>
                    <a:t>15</a:t>
                  </a:r>
                </a:p>
              </p:txBody>
            </p:sp>
            <p:sp>
              <p:nvSpPr>
                <p:cNvPr id="44" name="TextBox 43">
                  <a:extLst>
                    <a:ext uri="{FF2B5EF4-FFF2-40B4-BE49-F238E27FC236}">
                      <a16:creationId xmlns:a16="http://schemas.microsoft.com/office/drawing/2014/main" id="{D473DA99-644E-03E8-9654-D6AB5891D3F3}"/>
                    </a:ext>
                  </a:extLst>
                </p:cNvPr>
                <p:cNvSpPr txBox="1"/>
                <p:nvPr/>
              </p:nvSpPr>
              <p:spPr>
                <a:xfrm>
                  <a:off x="5575143" y="5511532"/>
                  <a:ext cx="831589" cy="369332"/>
                </a:xfrm>
                <a:prstGeom prst="rect">
                  <a:avLst/>
                </a:prstGeom>
                <a:noFill/>
              </p:spPr>
              <p:txBody>
                <a:bodyPr wrap="square" rtlCol="0">
                  <a:spAutoFit/>
                </a:bodyPr>
                <a:lstStyle/>
                <a:p>
                  <a:pPr algn="ctr"/>
                  <a:r>
                    <a:rPr lang="en-US">
                      <a:solidFill>
                        <a:schemeClr val="tx2"/>
                      </a:solidFill>
                    </a:rPr>
                    <a:t>3</a:t>
                  </a:r>
                </a:p>
              </p:txBody>
            </p:sp>
            <p:sp>
              <p:nvSpPr>
                <p:cNvPr id="45" name="TextBox 44">
                  <a:extLst>
                    <a:ext uri="{FF2B5EF4-FFF2-40B4-BE49-F238E27FC236}">
                      <a16:creationId xmlns:a16="http://schemas.microsoft.com/office/drawing/2014/main" id="{4CD75F8B-A8E8-A331-F667-C6636705BA29}"/>
                    </a:ext>
                  </a:extLst>
                </p:cNvPr>
                <p:cNvSpPr txBox="1"/>
                <p:nvPr/>
              </p:nvSpPr>
              <p:spPr>
                <a:xfrm>
                  <a:off x="10638119" y="5511532"/>
                  <a:ext cx="831589" cy="369332"/>
                </a:xfrm>
                <a:prstGeom prst="rect">
                  <a:avLst/>
                </a:prstGeom>
                <a:noFill/>
              </p:spPr>
              <p:txBody>
                <a:bodyPr wrap="square" rtlCol="0">
                  <a:spAutoFit/>
                </a:bodyPr>
                <a:lstStyle/>
                <a:p>
                  <a:pPr algn="ctr"/>
                  <a:r>
                    <a:rPr lang="en-US">
                      <a:solidFill>
                        <a:schemeClr val="tx2"/>
                      </a:solidFill>
                    </a:rPr>
                    <a:t>24</a:t>
                  </a:r>
                </a:p>
              </p:txBody>
            </p:sp>
            <p:sp>
              <p:nvSpPr>
                <p:cNvPr id="46" name="TextBox 45">
                  <a:extLst>
                    <a:ext uri="{FF2B5EF4-FFF2-40B4-BE49-F238E27FC236}">
                      <a16:creationId xmlns:a16="http://schemas.microsoft.com/office/drawing/2014/main" id="{4BC89837-24B3-8E0D-1B20-DD9B85974840}"/>
                    </a:ext>
                  </a:extLst>
                </p:cNvPr>
                <p:cNvSpPr txBox="1"/>
                <p:nvPr/>
              </p:nvSpPr>
              <p:spPr>
                <a:xfrm>
                  <a:off x="4957282" y="5511532"/>
                  <a:ext cx="726168" cy="369332"/>
                </a:xfrm>
                <a:prstGeom prst="rect">
                  <a:avLst/>
                </a:prstGeom>
                <a:noFill/>
              </p:spPr>
              <p:txBody>
                <a:bodyPr wrap="square" rtlCol="0">
                  <a:spAutoFit/>
                </a:bodyPr>
                <a:lstStyle/>
                <a:p>
                  <a:pPr algn="ctr"/>
                  <a:r>
                    <a:rPr lang="en-US">
                      <a:solidFill>
                        <a:schemeClr val="tx2"/>
                      </a:solidFill>
                    </a:rPr>
                    <a:t>0</a:t>
                  </a:r>
                </a:p>
              </p:txBody>
            </p:sp>
            <p:sp>
              <p:nvSpPr>
                <p:cNvPr id="48" name="TextBox 47">
                  <a:extLst>
                    <a:ext uri="{FF2B5EF4-FFF2-40B4-BE49-F238E27FC236}">
                      <a16:creationId xmlns:a16="http://schemas.microsoft.com/office/drawing/2014/main" id="{8BC6AF44-0121-64AF-AD88-573F81014102}"/>
                    </a:ext>
                  </a:extLst>
                </p:cNvPr>
                <p:cNvSpPr txBox="1"/>
                <p:nvPr/>
              </p:nvSpPr>
              <p:spPr>
                <a:xfrm>
                  <a:off x="4424253" y="2283490"/>
                  <a:ext cx="902947" cy="492034"/>
                </a:xfrm>
                <a:prstGeom prst="rect">
                  <a:avLst/>
                </a:prstGeom>
                <a:noFill/>
              </p:spPr>
              <p:txBody>
                <a:bodyPr wrap="square" rtlCol="0">
                  <a:spAutoFit/>
                </a:bodyPr>
                <a:lstStyle/>
                <a:p>
                  <a:pPr algn="r"/>
                  <a:r>
                    <a:rPr lang="en-US">
                      <a:solidFill>
                        <a:schemeClr val="tx2"/>
                      </a:solidFill>
                    </a:rPr>
                    <a:t>30</a:t>
                  </a:r>
                </a:p>
              </p:txBody>
            </p:sp>
            <p:sp>
              <p:nvSpPr>
                <p:cNvPr id="49" name="TextBox 48">
                  <a:extLst>
                    <a:ext uri="{FF2B5EF4-FFF2-40B4-BE49-F238E27FC236}">
                      <a16:creationId xmlns:a16="http://schemas.microsoft.com/office/drawing/2014/main" id="{EF265603-23F1-94E2-1B5F-78AAD2B1858C}"/>
                    </a:ext>
                  </a:extLst>
                </p:cNvPr>
                <p:cNvSpPr txBox="1"/>
                <p:nvPr/>
              </p:nvSpPr>
              <p:spPr>
                <a:xfrm>
                  <a:off x="9191554" y="5511532"/>
                  <a:ext cx="831589" cy="369332"/>
                </a:xfrm>
                <a:prstGeom prst="rect">
                  <a:avLst/>
                </a:prstGeom>
                <a:noFill/>
              </p:spPr>
              <p:txBody>
                <a:bodyPr wrap="square" rtlCol="0">
                  <a:spAutoFit/>
                </a:bodyPr>
                <a:lstStyle/>
                <a:p>
                  <a:pPr algn="ctr"/>
                  <a:r>
                    <a:rPr lang="en-US">
                      <a:solidFill>
                        <a:schemeClr val="tx2"/>
                      </a:solidFill>
                    </a:rPr>
                    <a:t>18</a:t>
                  </a:r>
                </a:p>
              </p:txBody>
            </p:sp>
            <p:sp>
              <p:nvSpPr>
                <p:cNvPr id="50" name="TextBox 49">
                  <a:extLst>
                    <a:ext uri="{FF2B5EF4-FFF2-40B4-BE49-F238E27FC236}">
                      <a16:creationId xmlns:a16="http://schemas.microsoft.com/office/drawing/2014/main" id="{A430FF9C-A9C0-02C1-D1DC-E074F73D679F}"/>
                    </a:ext>
                  </a:extLst>
                </p:cNvPr>
                <p:cNvSpPr txBox="1"/>
                <p:nvPr/>
              </p:nvSpPr>
              <p:spPr>
                <a:xfrm>
                  <a:off x="4424253" y="4766588"/>
                  <a:ext cx="902947" cy="492034"/>
                </a:xfrm>
                <a:prstGeom prst="rect">
                  <a:avLst/>
                </a:prstGeom>
                <a:noFill/>
              </p:spPr>
              <p:txBody>
                <a:bodyPr wrap="square" rtlCol="0">
                  <a:spAutoFit/>
                </a:bodyPr>
                <a:lstStyle/>
                <a:p>
                  <a:pPr algn="r"/>
                  <a:r>
                    <a:rPr lang="en-US">
                      <a:solidFill>
                        <a:schemeClr val="tx2"/>
                      </a:solidFill>
                    </a:rPr>
                    <a:t>5</a:t>
                  </a:r>
                </a:p>
              </p:txBody>
            </p:sp>
            <p:sp>
              <p:nvSpPr>
                <p:cNvPr id="51" name="TextBox 50">
                  <a:extLst>
                    <a:ext uri="{FF2B5EF4-FFF2-40B4-BE49-F238E27FC236}">
                      <a16:creationId xmlns:a16="http://schemas.microsoft.com/office/drawing/2014/main" id="{1FD16225-BAA7-6291-1199-DED377F2493F}"/>
                    </a:ext>
                  </a:extLst>
                </p:cNvPr>
                <p:cNvSpPr txBox="1"/>
                <p:nvPr/>
              </p:nvSpPr>
              <p:spPr>
                <a:xfrm>
                  <a:off x="4424253" y="3773349"/>
                  <a:ext cx="902947" cy="492034"/>
                </a:xfrm>
                <a:prstGeom prst="rect">
                  <a:avLst/>
                </a:prstGeom>
                <a:noFill/>
              </p:spPr>
              <p:txBody>
                <a:bodyPr wrap="square" rtlCol="0">
                  <a:spAutoFit/>
                </a:bodyPr>
                <a:lstStyle/>
                <a:p>
                  <a:pPr algn="r"/>
                  <a:r>
                    <a:rPr lang="en-US">
                      <a:solidFill>
                        <a:schemeClr val="tx2"/>
                      </a:solidFill>
                    </a:rPr>
                    <a:t>15</a:t>
                  </a:r>
                </a:p>
              </p:txBody>
            </p:sp>
            <p:sp>
              <p:nvSpPr>
                <p:cNvPr id="52" name="TextBox 51">
                  <a:extLst>
                    <a:ext uri="{FF2B5EF4-FFF2-40B4-BE49-F238E27FC236}">
                      <a16:creationId xmlns:a16="http://schemas.microsoft.com/office/drawing/2014/main" id="{75DD77D2-3DF4-E713-0D15-136F1FF29C32}"/>
                    </a:ext>
                  </a:extLst>
                </p:cNvPr>
                <p:cNvSpPr txBox="1"/>
                <p:nvPr/>
              </p:nvSpPr>
              <p:spPr>
                <a:xfrm>
                  <a:off x="4424253" y="2780110"/>
                  <a:ext cx="902947" cy="492034"/>
                </a:xfrm>
                <a:prstGeom prst="rect">
                  <a:avLst/>
                </a:prstGeom>
                <a:noFill/>
              </p:spPr>
              <p:txBody>
                <a:bodyPr wrap="square" rtlCol="0">
                  <a:spAutoFit/>
                </a:bodyPr>
                <a:lstStyle/>
                <a:p>
                  <a:pPr algn="r"/>
                  <a:r>
                    <a:rPr lang="en-US">
                      <a:solidFill>
                        <a:schemeClr val="tx2"/>
                      </a:solidFill>
                    </a:rPr>
                    <a:t>25</a:t>
                  </a:r>
                </a:p>
              </p:txBody>
            </p:sp>
            <p:sp>
              <p:nvSpPr>
                <p:cNvPr id="55" name="TextBox 54">
                  <a:extLst>
                    <a:ext uri="{FF2B5EF4-FFF2-40B4-BE49-F238E27FC236}">
                      <a16:creationId xmlns:a16="http://schemas.microsoft.com/office/drawing/2014/main" id="{DF09EA96-E9CE-E876-1C76-D12AE5A8448D}"/>
                    </a:ext>
                  </a:extLst>
                </p:cNvPr>
                <p:cNvSpPr txBox="1"/>
                <p:nvPr/>
              </p:nvSpPr>
              <p:spPr>
                <a:xfrm>
                  <a:off x="9914837" y="5511532"/>
                  <a:ext cx="831589" cy="369332"/>
                </a:xfrm>
                <a:prstGeom prst="rect">
                  <a:avLst/>
                </a:prstGeom>
                <a:noFill/>
              </p:spPr>
              <p:txBody>
                <a:bodyPr wrap="square" rtlCol="0">
                  <a:spAutoFit/>
                </a:bodyPr>
                <a:lstStyle/>
                <a:p>
                  <a:pPr algn="ctr"/>
                  <a:r>
                    <a:rPr lang="en-US">
                      <a:solidFill>
                        <a:schemeClr val="tx2"/>
                      </a:solidFill>
                    </a:rPr>
                    <a:t>21</a:t>
                  </a:r>
                </a:p>
              </p:txBody>
            </p:sp>
          </p:grpSp>
          <p:sp>
            <p:nvSpPr>
              <p:cNvPr id="56" name="Freeform: Shape 55">
                <a:extLst>
                  <a:ext uri="{FF2B5EF4-FFF2-40B4-BE49-F238E27FC236}">
                    <a16:creationId xmlns:a16="http://schemas.microsoft.com/office/drawing/2014/main" id="{3832F824-5430-E0E6-FE33-DCF20AD8CB6F}"/>
                  </a:ext>
                </a:extLst>
              </p:cNvPr>
              <p:cNvSpPr/>
              <p:nvPr/>
            </p:nvSpPr>
            <p:spPr>
              <a:xfrm>
                <a:off x="-5308600" y="4460875"/>
                <a:ext cx="3508375" cy="1536700"/>
              </a:xfrm>
              <a:custGeom>
                <a:avLst/>
                <a:gdLst>
                  <a:gd name="connsiteX0" fmla="*/ 0 w 3508375"/>
                  <a:gd name="connsiteY0" fmla="*/ 1536700 h 1536700"/>
                  <a:gd name="connsiteX1" fmla="*/ 76200 w 3508375"/>
                  <a:gd name="connsiteY1" fmla="*/ 1508125 h 1536700"/>
                  <a:gd name="connsiteX2" fmla="*/ 136525 w 3508375"/>
                  <a:gd name="connsiteY2" fmla="*/ 1476375 h 1536700"/>
                  <a:gd name="connsiteX3" fmla="*/ 184150 w 3508375"/>
                  <a:gd name="connsiteY3" fmla="*/ 1457325 h 1536700"/>
                  <a:gd name="connsiteX4" fmla="*/ 238125 w 3508375"/>
                  <a:gd name="connsiteY4" fmla="*/ 1431925 h 1536700"/>
                  <a:gd name="connsiteX5" fmla="*/ 298450 w 3508375"/>
                  <a:gd name="connsiteY5" fmla="*/ 1403350 h 1536700"/>
                  <a:gd name="connsiteX6" fmla="*/ 365125 w 3508375"/>
                  <a:gd name="connsiteY6" fmla="*/ 1371600 h 1536700"/>
                  <a:gd name="connsiteX7" fmla="*/ 441325 w 3508375"/>
                  <a:gd name="connsiteY7" fmla="*/ 1333500 h 1536700"/>
                  <a:gd name="connsiteX8" fmla="*/ 495300 w 3508375"/>
                  <a:gd name="connsiteY8" fmla="*/ 1304925 h 1536700"/>
                  <a:gd name="connsiteX9" fmla="*/ 546100 w 3508375"/>
                  <a:gd name="connsiteY9" fmla="*/ 1279525 h 1536700"/>
                  <a:gd name="connsiteX10" fmla="*/ 581025 w 3508375"/>
                  <a:gd name="connsiteY10" fmla="*/ 1270000 h 1536700"/>
                  <a:gd name="connsiteX11" fmla="*/ 609600 w 3508375"/>
                  <a:gd name="connsiteY11" fmla="*/ 1266825 h 1536700"/>
                  <a:gd name="connsiteX12" fmla="*/ 628650 w 3508375"/>
                  <a:gd name="connsiteY12" fmla="*/ 1238250 h 1536700"/>
                  <a:gd name="connsiteX13" fmla="*/ 727075 w 3508375"/>
                  <a:gd name="connsiteY13" fmla="*/ 1209675 h 1536700"/>
                  <a:gd name="connsiteX14" fmla="*/ 746125 w 3508375"/>
                  <a:gd name="connsiteY14" fmla="*/ 1190625 h 1536700"/>
                  <a:gd name="connsiteX15" fmla="*/ 774700 w 3508375"/>
                  <a:gd name="connsiteY15" fmla="*/ 1174750 h 1536700"/>
                  <a:gd name="connsiteX16" fmla="*/ 809625 w 3508375"/>
                  <a:gd name="connsiteY16" fmla="*/ 1152525 h 1536700"/>
                  <a:gd name="connsiteX17" fmla="*/ 828675 w 3508375"/>
                  <a:gd name="connsiteY17" fmla="*/ 1152525 h 1536700"/>
                  <a:gd name="connsiteX18" fmla="*/ 876300 w 3508375"/>
                  <a:gd name="connsiteY18" fmla="*/ 1104900 h 1536700"/>
                  <a:gd name="connsiteX19" fmla="*/ 917575 w 3508375"/>
                  <a:gd name="connsiteY19" fmla="*/ 1079500 h 1536700"/>
                  <a:gd name="connsiteX20" fmla="*/ 923925 w 3508375"/>
                  <a:gd name="connsiteY20" fmla="*/ 1079500 h 1536700"/>
                  <a:gd name="connsiteX21" fmla="*/ 974725 w 3508375"/>
                  <a:gd name="connsiteY21" fmla="*/ 1066800 h 1536700"/>
                  <a:gd name="connsiteX22" fmla="*/ 1019175 w 3508375"/>
                  <a:gd name="connsiteY22" fmla="*/ 1050925 h 1536700"/>
                  <a:gd name="connsiteX23" fmla="*/ 1057275 w 3508375"/>
                  <a:gd name="connsiteY23" fmla="*/ 1022350 h 1536700"/>
                  <a:gd name="connsiteX24" fmla="*/ 1117600 w 3508375"/>
                  <a:gd name="connsiteY24" fmla="*/ 993775 h 1536700"/>
                  <a:gd name="connsiteX25" fmla="*/ 1155700 w 3508375"/>
                  <a:gd name="connsiteY25" fmla="*/ 965200 h 1536700"/>
                  <a:gd name="connsiteX26" fmla="*/ 1174750 w 3508375"/>
                  <a:gd name="connsiteY26" fmla="*/ 962025 h 1536700"/>
                  <a:gd name="connsiteX27" fmla="*/ 1200150 w 3508375"/>
                  <a:gd name="connsiteY27" fmla="*/ 942975 h 1536700"/>
                  <a:gd name="connsiteX28" fmla="*/ 1241425 w 3508375"/>
                  <a:gd name="connsiteY28" fmla="*/ 933450 h 1536700"/>
                  <a:gd name="connsiteX29" fmla="*/ 1270000 w 3508375"/>
                  <a:gd name="connsiteY29" fmla="*/ 917575 h 1536700"/>
                  <a:gd name="connsiteX30" fmla="*/ 1336675 w 3508375"/>
                  <a:gd name="connsiteY30" fmla="*/ 895350 h 1536700"/>
                  <a:gd name="connsiteX31" fmla="*/ 1336675 w 3508375"/>
                  <a:gd name="connsiteY31" fmla="*/ 895350 h 1536700"/>
                  <a:gd name="connsiteX32" fmla="*/ 1384300 w 3508375"/>
                  <a:gd name="connsiteY32" fmla="*/ 876300 h 1536700"/>
                  <a:gd name="connsiteX33" fmla="*/ 1438275 w 3508375"/>
                  <a:gd name="connsiteY33" fmla="*/ 838200 h 1536700"/>
                  <a:gd name="connsiteX34" fmla="*/ 1460500 w 3508375"/>
                  <a:gd name="connsiteY34" fmla="*/ 828675 h 1536700"/>
                  <a:gd name="connsiteX35" fmla="*/ 1495425 w 3508375"/>
                  <a:gd name="connsiteY35" fmla="*/ 812800 h 1536700"/>
                  <a:gd name="connsiteX36" fmla="*/ 1524000 w 3508375"/>
                  <a:gd name="connsiteY36" fmla="*/ 809625 h 1536700"/>
                  <a:gd name="connsiteX37" fmla="*/ 1533525 w 3508375"/>
                  <a:gd name="connsiteY37" fmla="*/ 803275 h 1536700"/>
                  <a:gd name="connsiteX38" fmla="*/ 1571625 w 3508375"/>
                  <a:gd name="connsiteY38" fmla="*/ 790575 h 1536700"/>
                  <a:gd name="connsiteX39" fmla="*/ 1641475 w 3508375"/>
                  <a:gd name="connsiteY39" fmla="*/ 762000 h 1536700"/>
                  <a:gd name="connsiteX40" fmla="*/ 1704975 w 3508375"/>
                  <a:gd name="connsiteY40" fmla="*/ 714375 h 1536700"/>
                  <a:gd name="connsiteX41" fmla="*/ 1765300 w 3508375"/>
                  <a:gd name="connsiteY41" fmla="*/ 679450 h 1536700"/>
                  <a:gd name="connsiteX42" fmla="*/ 1838325 w 3508375"/>
                  <a:gd name="connsiteY42" fmla="*/ 654050 h 1536700"/>
                  <a:gd name="connsiteX43" fmla="*/ 1914525 w 3508375"/>
                  <a:gd name="connsiteY43" fmla="*/ 622300 h 1536700"/>
                  <a:gd name="connsiteX44" fmla="*/ 1962150 w 3508375"/>
                  <a:gd name="connsiteY44" fmla="*/ 612775 h 1536700"/>
                  <a:gd name="connsiteX45" fmla="*/ 1993900 w 3508375"/>
                  <a:gd name="connsiteY45" fmla="*/ 609600 h 1536700"/>
                  <a:gd name="connsiteX46" fmla="*/ 2038350 w 3508375"/>
                  <a:gd name="connsiteY46" fmla="*/ 584200 h 1536700"/>
                  <a:gd name="connsiteX47" fmla="*/ 2098675 w 3508375"/>
                  <a:gd name="connsiteY47" fmla="*/ 581025 h 1536700"/>
                  <a:gd name="connsiteX48" fmla="*/ 2143125 w 3508375"/>
                  <a:gd name="connsiteY48" fmla="*/ 555625 h 1536700"/>
                  <a:gd name="connsiteX49" fmla="*/ 2184400 w 3508375"/>
                  <a:gd name="connsiteY49" fmla="*/ 546100 h 1536700"/>
                  <a:gd name="connsiteX50" fmla="*/ 2228850 w 3508375"/>
                  <a:gd name="connsiteY50" fmla="*/ 514350 h 1536700"/>
                  <a:gd name="connsiteX51" fmla="*/ 2251075 w 3508375"/>
                  <a:gd name="connsiteY51" fmla="*/ 508000 h 1536700"/>
                  <a:gd name="connsiteX52" fmla="*/ 2295525 w 3508375"/>
                  <a:gd name="connsiteY52" fmla="*/ 488950 h 1536700"/>
                  <a:gd name="connsiteX53" fmla="*/ 2333625 w 3508375"/>
                  <a:gd name="connsiteY53" fmla="*/ 485775 h 1536700"/>
                  <a:gd name="connsiteX54" fmla="*/ 2352675 w 3508375"/>
                  <a:gd name="connsiteY54" fmla="*/ 469900 h 1536700"/>
                  <a:gd name="connsiteX55" fmla="*/ 2422525 w 3508375"/>
                  <a:gd name="connsiteY55" fmla="*/ 466725 h 1536700"/>
                  <a:gd name="connsiteX56" fmla="*/ 2479675 w 3508375"/>
                  <a:gd name="connsiteY56" fmla="*/ 419100 h 1536700"/>
                  <a:gd name="connsiteX57" fmla="*/ 2555875 w 3508375"/>
                  <a:gd name="connsiteY57" fmla="*/ 390525 h 1536700"/>
                  <a:gd name="connsiteX58" fmla="*/ 2584450 w 3508375"/>
                  <a:gd name="connsiteY58" fmla="*/ 384175 h 1536700"/>
                  <a:gd name="connsiteX59" fmla="*/ 2651125 w 3508375"/>
                  <a:gd name="connsiteY59" fmla="*/ 355600 h 1536700"/>
                  <a:gd name="connsiteX60" fmla="*/ 2708275 w 3508375"/>
                  <a:gd name="connsiteY60" fmla="*/ 327025 h 1536700"/>
                  <a:gd name="connsiteX61" fmla="*/ 2774950 w 3508375"/>
                  <a:gd name="connsiteY61" fmla="*/ 298450 h 1536700"/>
                  <a:gd name="connsiteX62" fmla="*/ 2800350 w 3508375"/>
                  <a:gd name="connsiteY62" fmla="*/ 279400 h 1536700"/>
                  <a:gd name="connsiteX63" fmla="*/ 2860675 w 3508375"/>
                  <a:gd name="connsiteY63" fmla="*/ 276225 h 1536700"/>
                  <a:gd name="connsiteX64" fmla="*/ 2927350 w 3508375"/>
                  <a:gd name="connsiteY64" fmla="*/ 241300 h 1536700"/>
                  <a:gd name="connsiteX65" fmla="*/ 2955925 w 3508375"/>
                  <a:gd name="connsiteY65" fmla="*/ 219075 h 1536700"/>
                  <a:gd name="connsiteX66" fmla="*/ 2990850 w 3508375"/>
                  <a:gd name="connsiteY66" fmla="*/ 209550 h 1536700"/>
                  <a:gd name="connsiteX67" fmla="*/ 3032125 w 3508375"/>
                  <a:gd name="connsiteY67" fmla="*/ 190500 h 1536700"/>
                  <a:gd name="connsiteX68" fmla="*/ 3076575 w 3508375"/>
                  <a:gd name="connsiteY68" fmla="*/ 171450 h 1536700"/>
                  <a:gd name="connsiteX69" fmla="*/ 3127375 w 3508375"/>
                  <a:gd name="connsiteY69" fmla="*/ 171450 h 1536700"/>
                  <a:gd name="connsiteX70" fmla="*/ 3184525 w 3508375"/>
                  <a:gd name="connsiteY70" fmla="*/ 114300 h 1536700"/>
                  <a:gd name="connsiteX71" fmla="*/ 3314700 w 3508375"/>
                  <a:gd name="connsiteY71" fmla="*/ 117475 h 1536700"/>
                  <a:gd name="connsiteX72" fmla="*/ 3333750 w 3508375"/>
                  <a:gd name="connsiteY72" fmla="*/ 98425 h 1536700"/>
                  <a:gd name="connsiteX73" fmla="*/ 3352800 w 3508375"/>
                  <a:gd name="connsiteY73" fmla="*/ 98425 h 1536700"/>
                  <a:gd name="connsiteX74" fmla="*/ 3422650 w 3508375"/>
                  <a:gd name="connsiteY74" fmla="*/ 38100 h 1536700"/>
                  <a:gd name="connsiteX75" fmla="*/ 3432175 w 3508375"/>
                  <a:gd name="connsiteY75" fmla="*/ 22225 h 1536700"/>
                  <a:gd name="connsiteX76" fmla="*/ 3438525 w 3508375"/>
                  <a:gd name="connsiteY76" fmla="*/ 3175 h 1536700"/>
                  <a:gd name="connsiteX77" fmla="*/ 3495675 w 3508375"/>
                  <a:gd name="connsiteY77" fmla="*/ 0 h 1536700"/>
                  <a:gd name="connsiteX78" fmla="*/ 3508375 w 3508375"/>
                  <a:gd name="connsiteY78" fmla="*/ 0 h 153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3508375" h="1536700">
                    <a:moveTo>
                      <a:pt x="0" y="1536700"/>
                    </a:moveTo>
                    <a:lnTo>
                      <a:pt x="76200" y="1508125"/>
                    </a:lnTo>
                    <a:lnTo>
                      <a:pt x="136525" y="1476375"/>
                    </a:lnTo>
                    <a:lnTo>
                      <a:pt x="184150" y="1457325"/>
                    </a:lnTo>
                    <a:lnTo>
                      <a:pt x="238125" y="1431925"/>
                    </a:lnTo>
                    <a:lnTo>
                      <a:pt x="298450" y="1403350"/>
                    </a:lnTo>
                    <a:lnTo>
                      <a:pt x="365125" y="1371600"/>
                    </a:lnTo>
                    <a:lnTo>
                      <a:pt x="441325" y="1333500"/>
                    </a:lnTo>
                    <a:lnTo>
                      <a:pt x="495300" y="1304925"/>
                    </a:lnTo>
                    <a:lnTo>
                      <a:pt x="546100" y="1279525"/>
                    </a:lnTo>
                    <a:lnTo>
                      <a:pt x="581025" y="1270000"/>
                    </a:lnTo>
                    <a:lnTo>
                      <a:pt x="609600" y="1266825"/>
                    </a:lnTo>
                    <a:lnTo>
                      <a:pt x="628650" y="1238250"/>
                    </a:lnTo>
                    <a:lnTo>
                      <a:pt x="727075" y="1209675"/>
                    </a:lnTo>
                    <a:lnTo>
                      <a:pt x="746125" y="1190625"/>
                    </a:lnTo>
                    <a:lnTo>
                      <a:pt x="774700" y="1174750"/>
                    </a:lnTo>
                    <a:lnTo>
                      <a:pt x="809625" y="1152525"/>
                    </a:lnTo>
                    <a:lnTo>
                      <a:pt x="828675" y="1152525"/>
                    </a:lnTo>
                    <a:lnTo>
                      <a:pt x="876300" y="1104900"/>
                    </a:lnTo>
                    <a:lnTo>
                      <a:pt x="917575" y="1079500"/>
                    </a:lnTo>
                    <a:lnTo>
                      <a:pt x="923925" y="1079500"/>
                    </a:lnTo>
                    <a:lnTo>
                      <a:pt x="974725" y="1066800"/>
                    </a:lnTo>
                    <a:lnTo>
                      <a:pt x="1019175" y="1050925"/>
                    </a:lnTo>
                    <a:lnTo>
                      <a:pt x="1057275" y="1022350"/>
                    </a:lnTo>
                    <a:lnTo>
                      <a:pt x="1117600" y="993775"/>
                    </a:lnTo>
                    <a:lnTo>
                      <a:pt x="1155700" y="965200"/>
                    </a:lnTo>
                    <a:lnTo>
                      <a:pt x="1174750" y="962025"/>
                    </a:lnTo>
                    <a:lnTo>
                      <a:pt x="1200150" y="942975"/>
                    </a:lnTo>
                    <a:lnTo>
                      <a:pt x="1241425" y="933450"/>
                    </a:lnTo>
                    <a:lnTo>
                      <a:pt x="1270000" y="917575"/>
                    </a:lnTo>
                    <a:lnTo>
                      <a:pt x="1336675" y="895350"/>
                    </a:lnTo>
                    <a:lnTo>
                      <a:pt x="1336675" y="895350"/>
                    </a:lnTo>
                    <a:lnTo>
                      <a:pt x="1384300" y="876300"/>
                    </a:lnTo>
                    <a:lnTo>
                      <a:pt x="1438275" y="838200"/>
                    </a:lnTo>
                    <a:lnTo>
                      <a:pt x="1460500" y="828675"/>
                    </a:lnTo>
                    <a:lnTo>
                      <a:pt x="1495425" y="812800"/>
                    </a:lnTo>
                    <a:cubicBezTo>
                      <a:pt x="1504950" y="811742"/>
                      <a:pt x="1514703" y="811949"/>
                      <a:pt x="1524000" y="809625"/>
                    </a:cubicBezTo>
                    <a:cubicBezTo>
                      <a:pt x="1527702" y="808700"/>
                      <a:pt x="1533525" y="803275"/>
                      <a:pt x="1533525" y="803275"/>
                    </a:cubicBezTo>
                    <a:lnTo>
                      <a:pt x="1571625" y="790575"/>
                    </a:lnTo>
                    <a:lnTo>
                      <a:pt x="1641475" y="762000"/>
                    </a:lnTo>
                    <a:lnTo>
                      <a:pt x="1704975" y="714375"/>
                    </a:lnTo>
                    <a:lnTo>
                      <a:pt x="1765300" y="679450"/>
                    </a:lnTo>
                    <a:lnTo>
                      <a:pt x="1838325" y="654050"/>
                    </a:lnTo>
                    <a:lnTo>
                      <a:pt x="1914525" y="622300"/>
                    </a:lnTo>
                    <a:lnTo>
                      <a:pt x="1962150" y="612775"/>
                    </a:lnTo>
                    <a:lnTo>
                      <a:pt x="1993900" y="609600"/>
                    </a:lnTo>
                    <a:lnTo>
                      <a:pt x="2038350" y="584200"/>
                    </a:lnTo>
                    <a:lnTo>
                      <a:pt x="2098675" y="581025"/>
                    </a:lnTo>
                    <a:lnTo>
                      <a:pt x="2143125" y="555625"/>
                    </a:lnTo>
                    <a:lnTo>
                      <a:pt x="2184400" y="546100"/>
                    </a:lnTo>
                    <a:lnTo>
                      <a:pt x="2228850" y="514350"/>
                    </a:lnTo>
                    <a:lnTo>
                      <a:pt x="2251075" y="508000"/>
                    </a:lnTo>
                    <a:lnTo>
                      <a:pt x="2295525" y="488950"/>
                    </a:lnTo>
                    <a:lnTo>
                      <a:pt x="2333625" y="485775"/>
                    </a:lnTo>
                    <a:lnTo>
                      <a:pt x="2352675" y="469900"/>
                    </a:lnTo>
                    <a:lnTo>
                      <a:pt x="2422525" y="466725"/>
                    </a:lnTo>
                    <a:lnTo>
                      <a:pt x="2479675" y="419100"/>
                    </a:lnTo>
                    <a:lnTo>
                      <a:pt x="2555875" y="390525"/>
                    </a:lnTo>
                    <a:lnTo>
                      <a:pt x="2584450" y="384175"/>
                    </a:lnTo>
                    <a:lnTo>
                      <a:pt x="2651125" y="355600"/>
                    </a:lnTo>
                    <a:lnTo>
                      <a:pt x="2708275" y="327025"/>
                    </a:lnTo>
                    <a:lnTo>
                      <a:pt x="2774950" y="298450"/>
                    </a:lnTo>
                    <a:lnTo>
                      <a:pt x="2800350" y="279400"/>
                    </a:lnTo>
                    <a:lnTo>
                      <a:pt x="2860675" y="276225"/>
                    </a:lnTo>
                    <a:lnTo>
                      <a:pt x="2927350" y="241300"/>
                    </a:lnTo>
                    <a:lnTo>
                      <a:pt x="2955925" y="219075"/>
                    </a:lnTo>
                    <a:lnTo>
                      <a:pt x="2990850" y="209550"/>
                    </a:lnTo>
                    <a:lnTo>
                      <a:pt x="3032125" y="190500"/>
                    </a:lnTo>
                    <a:lnTo>
                      <a:pt x="3076575" y="171450"/>
                    </a:lnTo>
                    <a:lnTo>
                      <a:pt x="3127375" y="171450"/>
                    </a:lnTo>
                    <a:lnTo>
                      <a:pt x="3184525" y="114300"/>
                    </a:lnTo>
                    <a:lnTo>
                      <a:pt x="3314700" y="117475"/>
                    </a:lnTo>
                    <a:lnTo>
                      <a:pt x="3333750" y="98425"/>
                    </a:lnTo>
                    <a:lnTo>
                      <a:pt x="3352800" y="98425"/>
                    </a:lnTo>
                    <a:lnTo>
                      <a:pt x="3422650" y="38100"/>
                    </a:lnTo>
                    <a:lnTo>
                      <a:pt x="3432175" y="22225"/>
                    </a:lnTo>
                    <a:lnTo>
                      <a:pt x="3438525" y="3175"/>
                    </a:lnTo>
                    <a:lnTo>
                      <a:pt x="3495675" y="0"/>
                    </a:lnTo>
                    <a:lnTo>
                      <a:pt x="3508375" y="0"/>
                    </a:lnTo>
                  </a:path>
                </a:pathLst>
              </a:custGeom>
              <a:noFill/>
              <a:ln w="254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Shape 56">
                <a:extLst>
                  <a:ext uri="{FF2B5EF4-FFF2-40B4-BE49-F238E27FC236}">
                    <a16:creationId xmlns:a16="http://schemas.microsoft.com/office/drawing/2014/main" id="{59620C19-21F8-2BD7-0DB6-209FC7A26BBB}"/>
                  </a:ext>
                </a:extLst>
              </p:cNvPr>
              <p:cNvSpPr/>
              <p:nvPr/>
            </p:nvSpPr>
            <p:spPr>
              <a:xfrm>
                <a:off x="-5302250" y="4111625"/>
                <a:ext cx="3508375" cy="1901825"/>
              </a:xfrm>
              <a:custGeom>
                <a:avLst/>
                <a:gdLst>
                  <a:gd name="connsiteX0" fmla="*/ 0 w 3508375"/>
                  <a:gd name="connsiteY0" fmla="*/ 1901825 h 1901825"/>
                  <a:gd name="connsiteX1" fmla="*/ 69850 w 3508375"/>
                  <a:gd name="connsiteY1" fmla="*/ 1835150 h 1901825"/>
                  <a:gd name="connsiteX2" fmla="*/ 130175 w 3508375"/>
                  <a:gd name="connsiteY2" fmla="*/ 1787525 h 1901825"/>
                  <a:gd name="connsiteX3" fmla="*/ 177800 w 3508375"/>
                  <a:gd name="connsiteY3" fmla="*/ 1730375 h 1901825"/>
                  <a:gd name="connsiteX4" fmla="*/ 231775 w 3508375"/>
                  <a:gd name="connsiteY4" fmla="*/ 1704975 h 1901825"/>
                  <a:gd name="connsiteX5" fmla="*/ 307975 w 3508375"/>
                  <a:gd name="connsiteY5" fmla="*/ 1635125 h 1901825"/>
                  <a:gd name="connsiteX6" fmla="*/ 317500 w 3508375"/>
                  <a:gd name="connsiteY6" fmla="*/ 1600200 h 1901825"/>
                  <a:gd name="connsiteX7" fmla="*/ 349250 w 3508375"/>
                  <a:gd name="connsiteY7" fmla="*/ 1577975 h 1901825"/>
                  <a:gd name="connsiteX8" fmla="*/ 387350 w 3508375"/>
                  <a:gd name="connsiteY8" fmla="*/ 1571625 h 1901825"/>
                  <a:gd name="connsiteX9" fmla="*/ 460375 w 3508375"/>
                  <a:gd name="connsiteY9" fmla="*/ 1530350 h 1901825"/>
                  <a:gd name="connsiteX10" fmla="*/ 469900 w 3508375"/>
                  <a:gd name="connsiteY10" fmla="*/ 1504950 h 1901825"/>
                  <a:gd name="connsiteX11" fmla="*/ 558800 w 3508375"/>
                  <a:gd name="connsiteY11" fmla="*/ 1454150 h 1901825"/>
                  <a:gd name="connsiteX12" fmla="*/ 593725 w 3508375"/>
                  <a:gd name="connsiteY12" fmla="*/ 1435100 h 1901825"/>
                  <a:gd name="connsiteX13" fmla="*/ 603250 w 3508375"/>
                  <a:gd name="connsiteY13" fmla="*/ 1409700 h 1901825"/>
                  <a:gd name="connsiteX14" fmla="*/ 692150 w 3508375"/>
                  <a:gd name="connsiteY14" fmla="*/ 1371600 h 1901825"/>
                  <a:gd name="connsiteX15" fmla="*/ 774700 w 3508375"/>
                  <a:gd name="connsiteY15" fmla="*/ 1343025 h 1901825"/>
                  <a:gd name="connsiteX16" fmla="*/ 793750 w 3508375"/>
                  <a:gd name="connsiteY16" fmla="*/ 1323975 h 1901825"/>
                  <a:gd name="connsiteX17" fmla="*/ 869950 w 3508375"/>
                  <a:gd name="connsiteY17" fmla="*/ 1282700 h 1901825"/>
                  <a:gd name="connsiteX18" fmla="*/ 927100 w 3508375"/>
                  <a:gd name="connsiteY18" fmla="*/ 1244600 h 1901825"/>
                  <a:gd name="connsiteX19" fmla="*/ 1012825 w 3508375"/>
                  <a:gd name="connsiteY19" fmla="*/ 1228725 h 1901825"/>
                  <a:gd name="connsiteX20" fmla="*/ 1101725 w 3508375"/>
                  <a:gd name="connsiteY20" fmla="*/ 1181100 h 1901825"/>
                  <a:gd name="connsiteX21" fmla="*/ 1184275 w 3508375"/>
                  <a:gd name="connsiteY21" fmla="*/ 1120775 h 1901825"/>
                  <a:gd name="connsiteX22" fmla="*/ 1250950 w 3508375"/>
                  <a:gd name="connsiteY22" fmla="*/ 1054100 h 1901825"/>
                  <a:gd name="connsiteX23" fmla="*/ 1308100 w 3508375"/>
                  <a:gd name="connsiteY23" fmla="*/ 1044575 h 1901825"/>
                  <a:gd name="connsiteX24" fmla="*/ 1365250 w 3508375"/>
                  <a:gd name="connsiteY24" fmla="*/ 1006475 h 1901825"/>
                  <a:gd name="connsiteX25" fmla="*/ 1450975 w 3508375"/>
                  <a:gd name="connsiteY25" fmla="*/ 939800 h 1901825"/>
                  <a:gd name="connsiteX26" fmla="*/ 1511300 w 3508375"/>
                  <a:gd name="connsiteY26" fmla="*/ 876300 h 1901825"/>
                  <a:gd name="connsiteX27" fmla="*/ 1558925 w 3508375"/>
                  <a:gd name="connsiteY27" fmla="*/ 866775 h 1901825"/>
                  <a:gd name="connsiteX28" fmla="*/ 1600200 w 3508375"/>
                  <a:gd name="connsiteY28" fmla="*/ 819150 h 1901825"/>
                  <a:gd name="connsiteX29" fmla="*/ 1727200 w 3508375"/>
                  <a:gd name="connsiteY29" fmla="*/ 781050 h 1901825"/>
                  <a:gd name="connsiteX30" fmla="*/ 1793875 w 3508375"/>
                  <a:gd name="connsiteY30" fmla="*/ 730250 h 1901825"/>
                  <a:gd name="connsiteX31" fmla="*/ 1835150 w 3508375"/>
                  <a:gd name="connsiteY31" fmla="*/ 714375 h 1901825"/>
                  <a:gd name="connsiteX32" fmla="*/ 1898650 w 3508375"/>
                  <a:gd name="connsiteY32" fmla="*/ 676275 h 1901825"/>
                  <a:gd name="connsiteX33" fmla="*/ 1927225 w 3508375"/>
                  <a:gd name="connsiteY33" fmla="*/ 654050 h 1901825"/>
                  <a:gd name="connsiteX34" fmla="*/ 1997075 w 3508375"/>
                  <a:gd name="connsiteY34" fmla="*/ 625475 h 1901825"/>
                  <a:gd name="connsiteX35" fmla="*/ 2044700 w 3508375"/>
                  <a:gd name="connsiteY35" fmla="*/ 600075 h 1901825"/>
                  <a:gd name="connsiteX36" fmla="*/ 2108200 w 3508375"/>
                  <a:gd name="connsiteY36" fmla="*/ 596900 h 1901825"/>
                  <a:gd name="connsiteX37" fmla="*/ 2190750 w 3508375"/>
                  <a:gd name="connsiteY37" fmla="*/ 552450 h 1901825"/>
                  <a:gd name="connsiteX38" fmla="*/ 2216150 w 3508375"/>
                  <a:gd name="connsiteY38" fmla="*/ 549275 h 1901825"/>
                  <a:gd name="connsiteX39" fmla="*/ 2292350 w 3508375"/>
                  <a:gd name="connsiteY39" fmla="*/ 501650 h 1901825"/>
                  <a:gd name="connsiteX40" fmla="*/ 2384425 w 3508375"/>
                  <a:gd name="connsiteY40" fmla="*/ 444500 h 1901825"/>
                  <a:gd name="connsiteX41" fmla="*/ 2416175 w 3508375"/>
                  <a:gd name="connsiteY41" fmla="*/ 434975 h 1901825"/>
                  <a:gd name="connsiteX42" fmla="*/ 2470150 w 3508375"/>
                  <a:gd name="connsiteY42" fmla="*/ 400050 h 1901825"/>
                  <a:gd name="connsiteX43" fmla="*/ 2670175 w 3508375"/>
                  <a:gd name="connsiteY43" fmla="*/ 330200 h 1901825"/>
                  <a:gd name="connsiteX44" fmla="*/ 2746375 w 3508375"/>
                  <a:gd name="connsiteY44" fmla="*/ 285750 h 1901825"/>
                  <a:gd name="connsiteX45" fmla="*/ 2797175 w 3508375"/>
                  <a:gd name="connsiteY45" fmla="*/ 244475 h 1901825"/>
                  <a:gd name="connsiteX46" fmla="*/ 2825750 w 3508375"/>
                  <a:gd name="connsiteY46" fmla="*/ 228600 h 1901825"/>
                  <a:gd name="connsiteX47" fmla="*/ 2892425 w 3508375"/>
                  <a:gd name="connsiteY47" fmla="*/ 200025 h 1901825"/>
                  <a:gd name="connsiteX48" fmla="*/ 2911475 w 3508375"/>
                  <a:gd name="connsiteY48" fmla="*/ 196850 h 1901825"/>
                  <a:gd name="connsiteX49" fmla="*/ 2952750 w 3508375"/>
                  <a:gd name="connsiteY49" fmla="*/ 161925 h 1901825"/>
                  <a:gd name="connsiteX50" fmla="*/ 2997200 w 3508375"/>
                  <a:gd name="connsiteY50" fmla="*/ 161925 h 1901825"/>
                  <a:gd name="connsiteX51" fmla="*/ 3016250 w 3508375"/>
                  <a:gd name="connsiteY51" fmla="*/ 152400 h 1901825"/>
                  <a:gd name="connsiteX52" fmla="*/ 3051175 w 3508375"/>
                  <a:gd name="connsiteY52" fmla="*/ 123825 h 1901825"/>
                  <a:gd name="connsiteX53" fmla="*/ 3101975 w 3508375"/>
                  <a:gd name="connsiteY53" fmla="*/ 120650 h 1901825"/>
                  <a:gd name="connsiteX54" fmla="*/ 3140075 w 3508375"/>
                  <a:gd name="connsiteY54" fmla="*/ 104775 h 1901825"/>
                  <a:gd name="connsiteX55" fmla="*/ 3187700 w 3508375"/>
                  <a:gd name="connsiteY55" fmla="*/ 104775 h 1901825"/>
                  <a:gd name="connsiteX56" fmla="*/ 3270250 w 3508375"/>
                  <a:gd name="connsiteY56" fmla="*/ 53975 h 1901825"/>
                  <a:gd name="connsiteX57" fmla="*/ 3308350 w 3508375"/>
                  <a:gd name="connsiteY57" fmla="*/ 47625 h 1901825"/>
                  <a:gd name="connsiteX58" fmla="*/ 3317875 w 3508375"/>
                  <a:gd name="connsiteY58" fmla="*/ 28575 h 1901825"/>
                  <a:gd name="connsiteX59" fmla="*/ 3479800 w 3508375"/>
                  <a:gd name="connsiteY59" fmla="*/ 28575 h 1901825"/>
                  <a:gd name="connsiteX60" fmla="*/ 3479800 w 3508375"/>
                  <a:gd name="connsiteY60" fmla="*/ 9525 h 1901825"/>
                  <a:gd name="connsiteX61" fmla="*/ 3508375 w 3508375"/>
                  <a:gd name="connsiteY61" fmla="*/ 0 h 190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3508375" h="1901825">
                    <a:moveTo>
                      <a:pt x="0" y="1901825"/>
                    </a:moveTo>
                    <a:lnTo>
                      <a:pt x="69850" y="1835150"/>
                    </a:lnTo>
                    <a:lnTo>
                      <a:pt x="130175" y="1787525"/>
                    </a:lnTo>
                    <a:lnTo>
                      <a:pt x="177800" y="1730375"/>
                    </a:lnTo>
                    <a:lnTo>
                      <a:pt x="231775" y="1704975"/>
                    </a:lnTo>
                    <a:lnTo>
                      <a:pt x="307975" y="1635125"/>
                    </a:lnTo>
                    <a:lnTo>
                      <a:pt x="317500" y="1600200"/>
                    </a:lnTo>
                    <a:lnTo>
                      <a:pt x="349250" y="1577975"/>
                    </a:lnTo>
                    <a:lnTo>
                      <a:pt x="387350" y="1571625"/>
                    </a:lnTo>
                    <a:lnTo>
                      <a:pt x="460375" y="1530350"/>
                    </a:lnTo>
                    <a:lnTo>
                      <a:pt x="469900" y="1504950"/>
                    </a:lnTo>
                    <a:lnTo>
                      <a:pt x="558800" y="1454150"/>
                    </a:lnTo>
                    <a:lnTo>
                      <a:pt x="593725" y="1435100"/>
                    </a:lnTo>
                    <a:lnTo>
                      <a:pt x="603250" y="1409700"/>
                    </a:lnTo>
                    <a:lnTo>
                      <a:pt x="692150" y="1371600"/>
                    </a:lnTo>
                    <a:lnTo>
                      <a:pt x="774700" y="1343025"/>
                    </a:lnTo>
                    <a:lnTo>
                      <a:pt x="793750" y="1323975"/>
                    </a:lnTo>
                    <a:lnTo>
                      <a:pt x="869950" y="1282700"/>
                    </a:lnTo>
                    <a:lnTo>
                      <a:pt x="927100" y="1244600"/>
                    </a:lnTo>
                    <a:lnTo>
                      <a:pt x="1012825" y="1228725"/>
                    </a:lnTo>
                    <a:lnTo>
                      <a:pt x="1101725" y="1181100"/>
                    </a:lnTo>
                    <a:lnTo>
                      <a:pt x="1184275" y="1120775"/>
                    </a:lnTo>
                    <a:lnTo>
                      <a:pt x="1250950" y="1054100"/>
                    </a:lnTo>
                    <a:lnTo>
                      <a:pt x="1308100" y="1044575"/>
                    </a:lnTo>
                    <a:lnTo>
                      <a:pt x="1365250" y="1006475"/>
                    </a:lnTo>
                    <a:lnTo>
                      <a:pt x="1450975" y="939800"/>
                    </a:lnTo>
                    <a:lnTo>
                      <a:pt x="1511300" y="876300"/>
                    </a:lnTo>
                    <a:lnTo>
                      <a:pt x="1558925" y="866775"/>
                    </a:lnTo>
                    <a:lnTo>
                      <a:pt x="1600200" y="819150"/>
                    </a:lnTo>
                    <a:lnTo>
                      <a:pt x="1727200" y="781050"/>
                    </a:lnTo>
                    <a:lnTo>
                      <a:pt x="1793875" y="730250"/>
                    </a:lnTo>
                    <a:lnTo>
                      <a:pt x="1835150" y="714375"/>
                    </a:lnTo>
                    <a:lnTo>
                      <a:pt x="1898650" y="676275"/>
                    </a:lnTo>
                    <a:lnTo>
                      <a:pt x="1927225" y="654050"/>
                    </a:lnTo>
                    <a:lnTo>
                      <a:pt x="1997075" y="625475"/>
                    </a:lnTo>
                    <a:lnTo>
                      <a:pt x="2044700" y="600075"/>
                    </a:lnTo>
                    <a:lnTo>
                      <a:pt x="2108200" y="596900"/>
                    </a:lnTo>
                    <a:lnTo>
                      <a:pt x="2190750" y="552450"/>
                    </a:lnTo>
                    <a:lnTo>
                      <a:pt x="2216150" y="549275"/>
                    </a:lnTo>
                    <a:lnTo>
                      <a:pt x="2292350" y="501650"/>
                    </a:lnTo>
                    <a:lnTo>
                      <a:pt x="2384425" y="444500"/>
                    </a:lnTo>
                    <a:lnTo>
                      <a:pt x="2416175" y="434975"/>
                    </a:lnTo>
                    <a:lnTo>
                      <a:pt x="2470150" y="400050"/>
                    </a:lnTo>
                    <a:lnTo>
                      <a:pt x="2670175" y="330200"/>
                    </a:lnTo>
                    <a:lnTo>
                      <a:pt x="2746375" y="285750"/>
                    </a:lnTo>
                    <a:lnTo>
                      <a:pt x="2797175" y="244475"/>
                    </a:lnTo>
                    <a:lnTo>
                      <a:pt x="2825750" y="228600"/>
                    </a:lnTo>
                    <a:lnTo>
                      <a:pt x="2892425" y="200025"/>
                    </a:lnTo>
                    <a:lnTo>
                      <a:pt x="2911475" y="196850"/>
                    </a:lnTo>
                    <a:lnTo>
                      <a:pt x="2952750" y="161925"/>
                    </a:lnTo>
                    <a:lnTo>
                      <a:pt x="2997200" y="161925"/>
                    </a:lnTo>
                    <a:lnTo>
                      <a:pt x="3016250" y="152400"/>
                    </a:lnTo>
                    <a:lnTo>
                      <a:pt x="3051175" y="123825"/>
                    </a:lnTo>
                    <a:lnTo>
                      <a:pt x="3101975" y="120650"/>
                    </a:lnTo>
                    <a:lnTo>
                      <a:pt x="3140075" y="104775"/>
                    </a:lnTo>
                    <a:lnTo>
                      <a:pt x="3187700" y="104775"/>
                    </a:lnTo>
                    <a:lnTo>
                      <a:pt x="3270250" y="53975"/>
                    </a:lnTo>
                    <a:lnTo>
                      <a:pt x="3308350" y="47625"/>
                    </a:lnTo>
                    <a:lnTo>
                      <a:pt x="3317875" y="28575"/>
                    </a:lnTo>
                    <a:lnTo>
                      <a:pt x="3479800" y="28575"/>
                    </a:lnTo>
                    <a:lnTo>
                      <a:pt x="3479800" y="9525"/>
                    </a:lnTo>
                    <a:lnTo>
                      <a:pt x="3508375" y="0"/>
                    </a:lnTo>
                  </a:path>
                </a:pathLst>
              </a:custGeom>
              <a:noFill/>
              <a:ln w="25400">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0BB1E927-EEA1-9A30-CC97-CBD12DA150D3}"/>
                  </a:ext>
                </a:extLst>
              </p:cNvPr>
              <p:cNvSpPr txBox="1"/>
              <p:nvPr/>
            </p:nvSpPr>
            <p:spPr>
              <a:xfrm>
                <a:off x="-4025775" y="5381120"/>
                <a:ext cx="2560710" cy="584775"/>
              </a:xfrm>
              <a:prstGeom prst="rect">
                <a:avLst/>
              </a:prstGeom>
              <a:noFill/>
            </p:spPr>
            <p:txBody>
              <a:bodyPr wrap="square" rtlCol="0">
                <a:spAutoFit/>
              </a:bodyPr>
              <a:lstStyle/>
              <a:p>
                <a:pPr algn="l"/>
                <a:r>
                  <a:rPr lang="en-US" sz="1600">
                    <a:solidFill>
                      <a:schemeClr val="tx2"/>
                    </a:solidFill>
                  </a:rPr>
                  <a:t>HR, 0.74 (95% CI, 0.65-0.85); </a:t>
                </a:r>
                <a:r>
                  <a:rPr lang="en-US" sz="1600" i="1">
                    <a:solidFill>
                      <a:schemeClr val="tx2"/>
                    </a:solidFill>
                  </a:rPr>
                  <a:t>P</a:t>
                </a:r>
                <a:r>
                  <a:rPr lang="en-US" sz="1600">
                    <a:solidFill>
                      <a:schemeClr val="tx2"/>
                    </a:solidFill>
                  </a:rPr>
                  <a:t>&lt;0.001</a:t>
                </a:r>
              </a:p>
            </p:txBody>
          </p:sp>
        </p:grpSp>
        <p:grpSp>
          <p:nvGrpSpPr>
            <p:cNvPr id="94" name="Group 93">
              <a:extLst>
                <a:ext uri="{FF2B5EF4-FFF2-40B4-BE49-F238E27FC236}">
                  <a16:creationId xmlns:a16="http://schemas.microsoft.com/office/drawing/2014/main" id="{6226D8CF-0205-1DF5-7736-D95B647DD8CC}"/>
                </a:ext>
              </a:extLst>
            </p:cNvPr>
            <p:cNvGrpSpPr/>
            <p:nvPr/>
          </p:nvGrpSpPr>
          <p:grpSpPr>
            <a:xfrm>
              <a:off x="4960798" y="3312535"/>
              <a:ext cx="1214844" cy="1600200"/>
              <a:chOff x="4960798" y="3254785"/>
              <a:chExt cx="1214844" cy="1600200"/>
            </a:xfrm>
          </p:grpSpPr>
          <p:sp>
            <p:nvSpPr>
              <p:cNvPr id="61" name="Arrow: Down 60">
                <a:extLst>
                  <a:ext uri="{FF2B5EF4-FFF2-40B4-BE49-F238E27FC236}">
                    <a16:creationId xmlns:a16="http://schemas.microsoft.com/office/drawing/2014/main" id="{E56C236D-E260-EEC6-3511-6E14F8D6A802}"/>
                  </a:ext>
                </a:extLst>
              </p:cNvPr>
              <p:cNvSpPr/>
              <p:nvPr/>
            </p:nvSpPr>
            <p:spPr>
              <a:xfrm>
                <a:off x="4960798" y="3254785"/>
                <a:ext cx="1214844" cy="1600200"/>
              </a:xfrm>
              <a:prstGeom prst="downArrow">
                <a:avLst>
                  <a:gd name="adj1" fmla="val 36061"/>
                  <a:gd name="adj2" fmla="val 5317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latin typeface="+mj-lt"/>
                </a:endParaRPr>
              </a:p>
            </p:txBody>
          </p:sp>
          <p:sp>
            <p:nvSpPr>
              <p:cNvPr id="93" name="TextBox 92">
                <a:extLst>
                  <a:ext uri="{FF2B5EF4-FFF2-40B4-BE49-F238E27FC236}">
                    <a16:creationId xmlns:a16="http://schemas.microsoft.com/office/drawing/2014/main" id="{F343DFFA-1510-E79B-2C43-CEDCF0C36845}"/>
                  </a:ext>
                </a:extLst>
              </p:cNvPr>
              <p:cNvSpPr txBox="1"/>
              <p:nvPr/>
            </p:nvSpPr>
            <p:spPr>
              <a:xfrm>
                <a:off x="5202079" y="4180164"/>
                <a:ext cx="732282" cy="430887"/>
              </a:xfrm>
              <a:prstGeom prst="rect">
                <a:avLst/>
              </a:prstGeom>
              <a:noFill/>
            </p:spPr>
            <p:txBody>
              <a:bodyPr wrap="square" rtlCol="0">
                <a:spAutoFit/>
              </a:bodyPr>
              <a:lstStyle/>
              <a:p>
                <a:pPr algn="l"/>
                <a:r>
                  <a:rPr lang="en-US" sz="2200">
                    <a:solidFill>
                      <a:schemeClr val="bg1"/>
                    </a:solidFill>
                    <a:latin typeface="+mj-lt"/>
                  </a:rPr>
                  <a:t>26%</a:t>
                </a:r>
              </a:p>
            </p:txBody>
          </p:sp>
        </p:grpSp>
      </p:grpSp>
      <p:grpSp>
        <p:nvGrpSpPr>
          <p:cNvPr id="98" name="Group 97">
            <a:extLst>
              <a:ext uri="{FF2B5EF4-FFF2-40B4-BE49-F238E27FC236}">
                <a16:creationId xmlns:a16="http://schemas.microsoft.com/office/drawing/2014/main" id="{8CD83ADE-7856-4E6E-1700-335525392B10}"/>
              </a:ext>
            </a:extLst>
          </p:cNvPr>
          <p:cNvGrpSpPr/>
          <p:nvPr/>
        </p:nvGrpSpPr>
        <p:grpSpPr>
          <a:xfrm>
            <a:off x="6061845" y="2527098"/>
            <a:ext cx="5611751" cy="3400838"/>
            <a:chOff x="6491398" y="2527098"/>
            <a:chExt cx="5611751" cy="3400838"/>
          </a:xfrm>
        </p:grpSpPr>
        <p:grpSp>
          <p:nvGrpSpPr>
            <p:cNvPr id="92" name="Group 91">
              <a:extLst>
                <a:ext uri="{FF2B5EF4-FFF2-40B4-BE49-F238E27FC236}">
                  <a16:creationId xmlns:a16="http://schemas.microsoft.com/office/drawing/2014/main" id="{28EBB41B-E2EF-E858-2FD6-2531AF4B36E0}"/>
                </a:ext>
              </a:extLst>
            </p:cNvPr>
            <p:cNvGrpSpPr/>
            <p:nvPr/>
          </p:nvGrpSpPr>
          <p:grpSpPr>
            <a:xfrm>
              <a:off x="6491398" y="2527098"/>
              <a:ext cx="4692769" cy="3400838"/>
              <a:chOff x="6828283" y="2668614"/>
              <a:chExt cx="4692769" cy="3400838"/>
            </a:xfrm>
          </p:grpSpPr>
          <p:grpSp>
            <p:nvGrpSpPr>
              <p:cNvPr id="62" name="Group 61">
                <a:extLst>
                  <a:ext uri="{FF2B5EF4-FFF2-40B4-BE49-F238E27FC236}">
                    <a16:creationId xmlns:a16="http://schemas.microsoft.com/office/drawing/2014/main" id="{D7E988CA-BDDD-D935-8C91-9A750DA4CA03}"/>
                  </a:ext>
                </a:extLst>
              </p:cNvPr>
              <p:cNvGrpSpPr/>
              <p:nvPr/>
            </p:nvGrpSpPr>
            <p:grpSpPr>
              <a:xfrm>
                <a:off x="6828283" y="2668614"/>
                <a:ext cx="4692769" cy="3400838"/>
                <a:chOff x="-6159351" y="3187100"/>
                <a:chExt cx="4692769" cy="3400838"/>
              </a:xfrm>
            </p:grpSpPr>
            <p:grpSp>
              <p:nvGrpSpPr>
                <p:cNvPr id="63" name="Group 62">
                  <a:extLst>
                    <a:ext uri="{FF2B5EF4-FFF2-40B4-BE49-F238E27FC236}">
                      <a16:creationId xmlns:a16="http://schemas.microsoft.com/office/drawing/2014/main" id="{E8C4A0EE-3F11-4829-EFB3-FE821B3E3441}"/>
                    </a:ext>
                  </a:extLst>
                </p:cNvPr>
                <p:cNvGrpSpPr/>
                <p:nvPr/>
              </p:nvGrpSpPr>
              <p:grpSpPr>
                <a:xfrm>
                  <a:off x="-6159351" y="3187100"/>
                  <a:ext cx="4622658" cy="3400838"/>
                  <a:chOff x="3949286" y="1748687"/>
                  <a:chExt cx="7520422" cy="4530694"/>
                </a:xfrm>
              </p:grpSpPr>
              <p:sp>
                <p:nvSpPr>
                  <p:cNvPr id="67" name="TextBox 66">
                    <a:extLst>
                      <a:ext uri="{FF2B5EF4-FFF2-40B4-BE49-F238E27FC236}">
                        <a16:creationId xmlns:a16="http://schemas.microsoft.com/office/drawing/2014/main" id="{E12EB0BC-7648-39C1-EAD9-6F3D4D662CB0}"/>
                      </a:ext>
                    </a:extLst>
                  </p:cNvPr>
                  <p:cNvSpPr txBox="1"/>
                  <p:nvPr/>
                </p:nvSpPr>
                <p:spPr>
                  <a:xfrm>
                    <a:off x="5311821" y="1748687"/>
                    <a:ext cx="6009522" cy="533038"/>
                  </a:xfrm>
                  <a:prstGeom prst="rect">
                    <a:avLst/>
                  </a:prstGeom>
                  <a:noFill/>
                </p:spPr>
                <p:txBody>
                  <a:bodyPr wrap="square" rtlCol="0">
                    <a:spAutoFit/>
                  </a:bodyPr>
                  <a:lstStyle/>
                  <a:p>
                    <a:pPr algn="ctr"/>
                    <a:r>
                      <a:rPr lang="en-US" sz="2000" b="1">
                        <a:solidFill>
                          <a:schemeClr val="accent2"/>
                        </a:solidFill>
                      </a:rPr>
                      <a:t>Hospitalization for heart failure</a:t>
                    </a:r>
                  </a:p>
                </p:txBody>
              </p:sp>
              <p:sp>
                <p:nvSpPr>
                  <p:cNvPr id="68" name="TextBox 67">
                    <a:extLst>
                      <a:ext uri="{FF2B5EF4-FFF2-40B4-BE49-F238E27FC236}">
                        <a16:creationId xmlns:a16="http://schemas.microsoft.com/office/drawing/2014/main" id="{3426E07E-B439-8011-937C-F26A5C3445AD}"/>
                      </a:ext>
                    </a:extLst>
                  </p:cNvPr>
                  <p:cNvSpPr txBox="1"/>
                  <p:nvPr/>
                </p:nvSpPr>
                <p:spPr>
                  <a:xfrm>
                    <a:off x="5311821" y="5879270"/>
                    <a:ext cx="6009522" cy="400111"/>
                  </a:xfrm>
                  <a:prstGeom prst="rect">
                    <a:avLst/>
                  </a:prstGeom>
                  <a:noFill/>
                </p:spPr>
                <p:txBody>
                  <a:bodyPr wrap="square" rtlCol="0">
                    <a:spAutoFit/>
                  </a:bodyPr>
                  <a:lstStyle/>
                  <a:p>
                    <a:pPr algn="ctr"/>
                    <a:r>
                      <a:rPr lang="en-US" sz="2000">
                        <a:solidFill>
                          <a:schemeClr val="tx2"/>
                        </a:solidFill>
                      </a:rPr>
                      <a:t>Months since randomization</a:t>
                    </a:r>
                  </a:p>
                </p:txBody>
              </p:sp>
              <p:sp>
                <p:nvSpPr>
                  <p:cNvPr id="69" name="TextBox 68">
                    <a:extLst>
                      <a:ext uri="{FF2B5EF4-FFF2-40B4-BE49-F238E27FC236}">
                        <a16:creationId xmlns:a16="http://schemas.microsoft.com/office/drawing/2014/main" id="{18F2BC86-3B96-D28F-699E-665D18C62C88}"/>
                      </a:ext>
                    </a:extLst>
                  </p:cNvPr>
                  <p:cNvSpPr txBox="1"/>
                  <p:nvPr/>
                </p:nvSpPr>
                <p:spPr>
                  <a:xfrm rot="16200000">
                    <a:off x="2356166" y="3699339"/>
                    <a:ext cx="3837164" cy="650923"/>
                  </a:xfrm>
                  <a:prstGeom prst="rect">
                    <a:avLst/>
                  </a:prstGeom>
                  <a:noFill/>
                </p:spPr>
                <p:txBody>
                  <a:bodyPr wrap="square" rtlCol="0">
                    <a:spAutoFit/>
                  </a:bodyPr>
                  <a:lstStyle/>
                  <a:p>
                    <a:pPr algn="ctr"/>
                    <a:r>
                      <a:rPr lang="en-US" sz="2000">
                        <a:solidFill>
                          <a:schemeClr val="tx2"/>
                        </a:solidFill>
                      </a:rPr>
                      <a:t>Cumulative incidence (%)</a:t>
                    </a:r>
                  </a:p>
                </p:txBody>
              </p:sp>
              <p:cxnSp>
                <p:nvCxnSpPr>
                  <p:cNvPr id="70" name="Straight Connector 69">
                    <a:extLst>
                      <a:ext uri="{FF2B5EF4-FFF2-40B4-BE49-F238E27FC236}">
                        <a16:creationId xmlns:a16="http://schemas.microsoft.com/office/drawing/2014/main" id="{44575374-ADFA-E5E7-1270-39FE2C84DCC8}"/>
                      </a:ext>
                    </a:extLst>
                  </p:cNvPr>
                  <p:cNvCxnSpPr>
                    <a:cxnSpLocks/>
                  </p:cNvCxnSpPr>
                  <p:nvPr/>
                </p:nvCxnSpPr>
                <p:spPr>
                  <a:xfrm>
                    <a:off x="5313403" y="5512659"/>
                    <a:ext cx="600952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591E9FE6-7B44-3264-DBE9-EE53D60EB295}"/>
                      </a:ext>
                    </a:extLst>
                  </p:cNvPr>
                  <p:cNvCxnSpPr>
                    <a:cxnSpLocks/>
                  </p:cNvCxnSpPr>
                  <p:nvPr/>
                </p:nvCxnSpPr>
                <p:spPr>
                  <a:xfrm flipV="1">
                    <a:off x="5311822" y="2378056"/>
                    <a:ext cx="0" cy="313723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E93D6531-82B9-94ED-A8B7-4609C6EDD0FA}"/>
                      </a:ext>
                    </a:extLst>
                  </p:cNvPr>
                  <p:cNvSpPr txBox="1"/>
                  <p:nvPr/>
                </p:nvSpPr>
                <p:spPr>
                  <a:xfrm>
                    <a:off x="4529591" y="3276729"/>
                    <a:ext cx="797609" cy="492034"/>
                  </a:xfrm>
                  <a:prstGeom prst="rect">
                    <a:avLst/>
                  </a:prstGeom>
                  <a:noFill/>
                </p:spPr>
                <p:txBody>
                  <a:bodyPr wrap="square" rtlCol="0">
                    <a:spAutoFit/>
                  </a:bodyPr>
                  <a:lstStyle/>
                  <a:p>
                    <a:pPr algn="r"/>
                    <a:r>
                      <a:rPr lang="en-US">
                        <a:solidFill>
                          <a:schemeClr val="tx2"/>
                        </a:solidFill>
                      </a:rPr>
                      <a:t>20</a:t>
                    </a:r>
                  </a:p>
                </p:txBody>
              </p:sp>
              <p:sp>
                <p:nvSpPr>
                  <p:cNvPr id="73" name="TextBox 72">
                    <a:extLst>
                      <a:ext uri="{FF2B5EF4-FFF2-40B4-BE49-F238E27FC236}">
                        <a16:creationId xmlns:a16="http://schemas.microsoft.com/office/drawing/2014/main" id="{B8B065C4-DEA3-AB62-416F-7177187425CA}"/>
                      </a:ext>
                    </a:extLst>
                  </p:cNvPr>
                  <p:cNvSpPr txBox="1"/>
                  <p:nvPr/>
                </p:nvSpPr>
                <p:spPr>
                  <a:xfrm>
                    <a:off x="4529591" y="4269969"/>
                    <a:ext cx="797609" cy="492034"/>
                  </a:xfrm>
                  <a:prstGeom prst="rect">
                    <a:avLst/>
                  </a:prstGeom>
                  <a:noFill/>
                </p:spPr>
                <p:txBody>
                  <a:bodyPr wrap="square" rtlCol="0">
                    <a:spAutoFit/>
                  </a:bodyPr>
                  <a:lstStyle/>
                  <a:p>
                    <a:pPr algn="r"/>
                    <a:r>
                      <a:rPr lang="en-US">
                        <a:solidFill>
                          <a:schemeClr val="tx2"/>
                        </a:solidFill>
                      </a:rPr>
                      <a:t>10</a:t>
                    </a:r>
                  </a:p>
                </p:txBody>
              </p:sp>
              <p:sp>
                <p:nvSpPr>
                  <p:cNvPr id="74" name="TextBox 73">
                    <a:extLst>
                      <a:ext uri="{FF2B5EF4-FFF2-40B4-BE49-F238E27FC236}">
                        <a16:creationId xmlns:a16="http://schemas.microsoft.com/office/drawing/2014/main" id="{2B4791DD-C76A-76F1-3C02-09336DBBEDB4}"/>
                      </a:ext>
                    </a:extLst>
                  </p:cNvPr>
                  <p:cNvSpPr txBox="1"/>
                  <p:nvPr/>
                </p:nvSpPr>
                <p:spPr>
                  <a:xfrm>
                    <a:off x="4424253" y="5263211"/>
                    <a:ext cx="902947" cy="492034"/>
                  </a:xfrm>
                  <a:prstGeom prst="rect">
                    <a:avLst/>
                  </a:prstGeom>
                  <a:noFill/>
                </p:spPr>
                <p:txBody>
                  <a:bodyPr wrap="square" rtlCol="0">
                    <a:spAutoFit/>
                  </a:bodyPr>
                  <a:lstStyle/>
                  <a:p>
                    <a:pPr algn="r"/>
                    <a:r>
                      <a:rPr lang="en-US">
                        <a:solidFill>
                          <a:schemeClr val="tx2"/>
                        </a:solidFill>
                      </a:rPr>
                      <a:t>0</a:t>
                    </a:r>
                  </a:p>
                </p:txBody>
              </p:sp>
              <p:sp>
                <p:nvSpPr>
                  <p:cNvPr id="75" name="TextBox 74">
                    <a:extLst>
                      <a:ext uri="{FF2B5EF4-FFF2-40B4-BE49-F238E27FC236}">
                        <a16:creationId xmlns:a16="http://schemas.microsoft.com/office/drawing/2014/main" id="{592C386C-21CC-9B6D-D5F7-C501E2CF283F}"/>
                      </a:ext>
                    </a:extLst>
                  </p:cNvPr>
                  <p:cNvSpPr txBox="1"/>
                  <p:nvPr/>
                </p:nvSpPr>
                <p:spPr>
                  <a:xfrm>
                    <a:off x="6298426" y="5511532"/>
                    <a:ext cx="831589" cy="369332"/>
                  </a:xfrm>
                  <a:prstGeom prst="rect">
                    <a:avLst/>
                  </a:prstGeom>
                  <a:noFill/>
                </p:spPr>
                <p:txBody>
                  <a:bodyPr wrap="square" rtlCol="0">
                    <a:spAutoFit/>
                  </a:bodyPr>
                  <a:lstStyle/>
                  <a:p>
                    <a:pPr algn="ctr"/>
                    <a:r>
                      <a:rPr lang="en-US">
                        <a:solidFill>
                          <a:schemeClr val="tx2"/>
                        </a:solidFill>
                      </a:rPr>
                      <a:t>6</a:t>
                    </a:r>
                  </a:p>
                </p:txBody>
              </p:sp>
              <p:sp>
                <p:nvSpPr>
                  <p:cNvPr id="76" name="TextBox 75">
                    <a:extLst>
                      <a:ext uri="{FF2B5EF4-FFF2-40B4-BE49-F238E27FC236}">
                        <a16:creationId xmlns:a16="http://schemas.microsoft.com/office/drawing/2014/main" id="{27D6E5E7-5714-D809-55A6-F4C8FC7BBA1F}"/>
                      </a:ext>
                    </a:extLst>
                  </p:cNvPr>
                  <p:cNvSpPr txBox="1"/>
                  <p:nvPr/>
                </p:nvSpPr>
                <p:spPr>
                  <a:xfrm>
                    <a:off x="7021708" y="5511532"/>
                    <a:ext cx="831589" cy="369332"/>
                  </a:xfrm>
                  <a:prstGeom prst="rect">
                    <a:avLst/>
                  </a:prstGeom>
                  <a:noFill/>
                </p:spPr>
                <p:txBody>
                  <a:bodyPr wrap="square" rtlCol="0">
                    <a:spAutoFit/>
                  </a:bodyPr>
                  <a:lstStyle/>
                  <a:p>
                    <a:pPr algn="ctr"/>
                    <a:r>
                      <a:rPr lang="en-US">
                        <a:solidFill>
                          <a:schemeClr val="tx2"/>
                        </a:solidFill>
                      </a:rPr>
                      <a:t>9</a:t>
                    </a:r>
                  </a:p>
                </p:txBody>
              </p:sp>
              <p:sp>
                <p:nvSpPr>
                  <p:cNvPr id="77" name="TextBox 76">
                    <a:extLst>
                      <a:ext uri="{FF2B5EF4-FFF2-40B4-BE49-F238E27FC236}">
                        <a16:creationId xmlns:a16="http://schemas.microsoft.com/office/drawing/2014/main" id="{E638CDA8-5B37-2244-DF07-3EBF5F69800E}"/>
                      </a:ext>
                    </a:extLst>
                  </p:cNvPr>
                  <p:cNvSpPr txBox="1"/>
                  <p:nvPr/>
                </p:nvSpPr>
                <p:spPr>
                  <a:xfrm>
                    <a:off x="7744990" y="5511532"/>
                    <a:ext cx="831589" cy="369332"/>
                  </a:xfrm>
                  <a:prstGeom prst="rect">
                    <a:avLst/>
                  </a:prstGeom>
                  <a:noFill/>
                </p:spPr>
                <p:txBody>
                  <a:bodyPr wrap="square" rtlCol="0">
                    <a:spAutoFit/>
                  </a:bodyPr>
                  <a:lstStyle/>
                  <a:p>
                    <a:pPr algn="ctr"/>
                    <a:r>
                      <a:rPr lang="en-US">
                        <a:solidFill>
                          <a:schemeClr val="tx2"/>
                        </a:solidFill>
                      </a:rPr>
                      <a:t>12</a:t>
                    </a:r>
                  </a:p>
                </p:txBody>
              </p:sp>
              <p:sp>
                <p:nvSpPr>
                  <p:cNvPr id="78" name="TextBox 77">
                    <a:extLst>
                      <a:ext uri="{FF2B5EF4-FFF2-40B4-BE49-F238E27FC236}">
                        <a16:creationId xmlns:a16="http://schemas.microsoft.com/office/drawing/2014/main" id="{F686A3BA-23B1-BBE3-E4F5-61B5949E2084}"/>
                      </a:ext>
                    </a:extLst>
                  </p:cNvPr>
                  <p:cNvSpPr txBox="1"/>
                  <p:nvPr/>
                </p:nvSpPr>
                <p:spPr>
                  <a:xfrm>
                    <a:off x="8468272" y="5511532"/>
                    <a:ext cx="831589" cy="369332"/>
                  </a:xfrm>
                  <a:prstGeom prst="rect">
                    <a:avLst/>
                  </a:prstGeom>
                  <a:noFill/>
                </p:spPr>
                <p:txBody>
                  <a:bodyPr wrap="square" rtlCol="0">
                    <a:spAutoFit/>
                  </a:bodyPr>
                  <a:lstStyle/>
                  <a:p>
                    <a:pPr algn="ctr"/>
                    <a:r>
                      <a:rPr lang="en-US">
                        <a:solidFill>
                          <a:schemeClr val="tx2"/>
                        </a:solidFill>
                      </a:rPr>
                      <a:t>15</a:t>
                    </a:r>
                  </a:p>
                </p:txBody>
              </p:sp>
              <p:sp>
                <p:nvSpPr>
                  <p:cNvPr id="79" name="TextBox 78">
                    <a:extLst>
                      <a:ext uri="{FF2B5EF4-FFF2-40B4-BE49-F238E27FC236}">
                        <a16:creationId xmlns:a16="http://schemas.microsoft.com/office/drawing/2014/main" id="{B76EAE7D-6C0B-12C1-E456-6E7B74236CA4}"/>
                      </a:ext>
                    </a:extLst>
                  </p:cNvPr>
                  <p:cNvSpPr txBox="1"/>
                  <p:nvPr/>
                </p:nvSpPr>
                <p:spPr>
                  <a:xfrm>
                    <a:off x="5575143" y="5511532"/>
                    <a:ext cx="831589" cy="369332"/>
                  </a:xfrm>
                  <a:prstGeom prst="rect">
                    <a:avLst/>
                  </a:prstGeom>
                  <a:noFill/>
                </p:spPr>
                <p:txBody>
                  <a:bodyPr wrap="square" rtlCol="0">
                    <a:spAutoFit/>
                  </a:bodyPr>
                  <a:lstStyle/>
                  <a:p>
                    <a:pPr algn="ctr"/>
                    <a:r>
                      <a:rPr lang="en-US">
                        <a:solidFill>
                          <a:schemeClr val="tx2"/>
                        </a:solidFill>
                      </a:rPr>
                      <a:t>3</a:t>
                    </a:r>
                  </a:p>
                </p:txBody>
              </p:sp>
              <p:sp>
                <p:nvSpPr>
                  <p:cNvPr id="80" name="TextBox 79">
                    <a:extLst>
                      <a:ext uri="{FF2B5EF4-FFF2-40B4-BE49-F238E27FC236}">
                        <a16:creationId xmlns:a16="http://schemas.microsoft.com/office/drawing/2014/main" id="{A4EA5E85-C634-7B0D-88FF-B0021FCCC853}"/>
                      </a:ext>
                    </a:extLst>
                  </p:cNvPr>
                  <p:cNvSpPr txBox="1"/>
                  <p:nvPr/>
                </p:nvSpPr>
                <p:spPr>
                  <a:xfrm>
                    <a:off x="10638119" y="5511532"/>
                    <a:ext cx="831589" cy="369332"/>
                  </a:xfrm>
                  <a:prstGeom prst="rect">
                    <a:avLst/>
                  </a:prstGeom>
                  <a:noFill/>
                </p:spPr>
                <p:txBody>
                  <a:bodyPr wrap="square" rtlCol="0">
                    <a:spAutoFit/>
                  </a:bodyPr>
                  <a:lstStyle/>
                  <a:p>
                    <a:pPr algn="ctr"/>
                    <a:r>
                      <a:rPr lang="en-US">
                        <a:solidFill>
                          <a:schemeClr val="tx2"/>
                        </a:solidFill>
                      </a:rPr>
                      <a:t>24</a:t>
                    </a:r>
                  </a:p>
                </p:txBody>
              </p:sp>
              <p:sp>
                <p:nvSpPr>
                  <p:cNvPr id="81" name="TextBox 80">
                    <a:extLst>
                      <a:ext uri="{FF2B5EF4-FFF2-40B4-BE49-F238E27FC236}">
                        <a16:creationId xmlns:a16="http://schemas.microsoft.com/office/drawing/2014/main" id="{06B5CF83-AC7F-F60A-FAE7-3117D192E63A}"/>
                      </a:ext>
                    </a:extLst>
                  </p:cNvPr>
                  <p:cNvSpPr txBox="1"/>
                  <p:nvPr/>
                </p:nvSpPr>
                <p:spPr>
                  <a:xfrm>
                    <a:off x="4957282" y="5511532"/>
                    <a:ext cx="726168" cy="369332"/>
                  </a:xfrm>
                  <a:prstGeom prst="rect">
                    <a:avLst/>
                  </a:prstGeom>
                  <a:noFill/>
                </p:spPr>
                <p:txBody>
                  <a:bodyPr wrap="square" rtlCol="0">
                    <a:spAutoFit/>
                  </a:bodyPr>
                  <a:lstStyle/>
                  <a:p>
                    <a:pPr algn="ctr"/>
                    <a:r>
                      <a:rPr lang="en-US">
                        <a:solidFill>
                          <a:schemeClr val="tx2"/>
                        </a:solidFill>
                      </a:rPr>
                      <a:t>0</a:t>
                    </a:r>
                  </a:p>
                </p:txBody>
              </p:sp>
              <p:sp>
                <p:nvSpPr>
                  <p:cNvPr id="82" name="TextBox 81">
                    <a:extLst>
                      <a:ext uri="{FF2B5EF4-FFF2-40B4-BE49-F238E27FC236}">
                        <a16:creationId xmlns:a16="http://schemas.microsoft.com/office/drawing/2014/main" id="{B1A5A762-3012-615E-0193-35AD7947F984}"/>
                      </a:ext>
                    </a:extLst>
                  </p:cNvPr>
                  <p:cNvSpPr txBox="1"/>
                  <p:nvPr/>
                </p:nvSpPr>
                <p:spPr>
                  <a:xfrm>
                    <a:off x="4424253" y="2283490"/>
                    <a:ext cx="902947" cy="492034"/>
                  </a:xfrm>
                  <a:prstGeom prst="rect">
                    <a:avLst/>
                  </a:prstGeom>
                  <a:noFill/>
                </p:spPr>
                <p:txBody>
                  <a:bodyPr wrap="square" rtlCol="0">
                    <a:spAutoFit/>
                  </a:bodyPr>
                  <a:lstStyle/>
                  <a:p>
                    <a:pPr algn="r"/>
                    <a:r>
                      <a:rPr lang="en-US">
                        <a:solidFill>
                          <a:schemeClr val="tx2"/>
                        </a:solidFill>
                      </a:rPr>
                      <a:t>30</a:t>
                    </a:r>
                  </a:p>
                </p:txBody>
              </p:sp>
              <p:sp>
                <p:nvSpPr>
                  <p:cNvPr id="83" name="TextBox 82">
                    <a:extLst>
                      <a:ext uri="{FF2B5EF4-FFF2-40B4-BE49-F238E27FC236}">
                        <a16:creationId xmlns:a16="http://schemas.microsoft.com/office/drawing/2014/main" id="{44752232-DC02-80D6-0DF2-1A55D088AEC6}"/>
                      </a:ext>
                    </a:extLst>
                  </p:cNvPr>
                  <p:cNvSpPr txBox="1"/>
                  <p:nvPr/>
                </p:nvSpPr>
                <p:spPr>
                  <a:xfrm>
                    <a:off x="9191554" y="5511532"/>
                    <a:ext cx="831589" cy="369332"/>
                  </a:xfrm>
                  <a:prstGeom prst="rect">
                    <a:avLst/>
                  </a:prstGeom>
                  <a:noFill/>
                </p:spPr>
                <p:txBody>
                  <a:bodyPr wrap="square" rtlCol="0">
                    <a:spAutoFit/>
                  </a:bodyPr>
                  <a:lstStyle/>
                  <a:p>
                    <a:pPr algn="ctr"/>
                    <a:r>
                      <a:rPr lang="en-US">
                        <a:solidFill>
                          <a:schemeClr val="tx2"/>
                        </a:solidFill>
                      </a:rPr>
                      <a:t>18</a:t>
                    </a:r>
                  </a:p>
                </p:txBody>
              </p:sp>
              <p:sp>
                <p:nvSpPr>
                  <p:cNvPr id="84" name="TextBox 83">
                    <a:extLst>
                      <a:ext uri="{FF2B5EF4-FFF2-40B4-BE49-F238E27FC236}">
                        <a16:creationId xmlns:a16="http://schemas.microsoft.com/office/drawing/2014/main" id="{4DD96127-699B-DAB6-2C3B-69A22EE60C55}"/>
                      </a:ext>
                    </a:extLst>
                  </p:cNvPr>
                  <p:cNvSpPr txBox="1"/>
                  <p:nvPr/>
                </p:nvSpPr>
                <p:spPr>
                  <a:xfrm>
                    <a:off x="4424253" y="4766588"/>
                    <a:ext cx="902947" cy="492034"/>
                  </a:xfrm>
                  <a:prstGeom prst="rect">
                    <a:avLst/>
                  </a:prstGeom>
                  <a:noFill/>
                </p:spPr>
                <p:txBody>
                  <a:bodyPr wrap="square" rtlCol="0">
                    <a:spAutoFit/>
                  </a:bodyPr>
                  <a:lstStyle/>
                  <a:p>
                    <a:pPr algn="r"/>
                    <a:r>
                      <a:rPr lang="en-US">
                        <a:solidFill>
                          <a:schemeClr val="tx2"/>
                        </a:solidFill>
                      </a:rPr>
                      <a:t>5</a:t>
                    </a:r>
                  </a:p>
                </p:txBody>
              </p:sp>
              <p:sp>
                <p:nvSpPr>
                  <p:cNvPr id="85" name="TextBox 84">
                    <a:extLst>
                      <a:ext uri="{FF2B5EF4-FFF2-40B4-BE49-F238E27FC236}">
                        <a16:creationId xmlns:a16="http://schemas.microsoft.com/office/drawing/2014/main" id="{21743CA1-B8F0-2F56-9E53-223B8CD5AE97}"/>
                      </a:ext>
                    </a:extLst>
                  </p:cNvPr>
                  <p:cNvSpPr txBox="1"/>
                  <p:nvPr/>
                </p:nvSpPr>
                <p:spPr>
                  <a:xfrm>
                    <a:off x="4424253" y="3773349"/>
                    <a:ext cx="902947" cy="492034"/>
                  </a:xfrm>
                  <a:prstGeom prst="rect">
                    <a:avLst/>
                  </a:prstGeom>
                  <a:noFill/>
                </p:spPr>
                <p:txBody>
                  <a:bodyPr wrap="square" rtlCol="0">
                    <a:spAutoFit/>
                  </a:bodyPr>
                  <a:lstStyle/>
                  <a:p>
                    <a:pPr algn="r"/>
                    <a:r>
                      <a:rPr lang="en-US">
                        <a:solidFill>
                          <a:schemeClr val="tx2"/>
                        </a:solidFill>
                      </a:rPr>
                      <a:t>15</a:t>
                    </a:r>
                  </a:p>
                </p:txBody>
              </p:sp>
              <p:sp>
                <p:nvSpPr>
                  <p:cNvPr id="86" name="TextBox 85">
                    <a:extLst>
                      <a:ext uri="{FF2B5EF4-FFF2-40B4-BE49-F238E27FC236}">
                        <a16:creationId xmlns:a16="http://schemas.microsoft.com/office/drawing/2014/main" id="{A17A400C-CD69-F8AF-A396-9B6935DFD59E}"/>
                      </a:ext>
                    </a:extLst>
                  </p:cNvPr>
                  <p:cNvSpPr txBox="1"/>
                  <p:nvPr/>
                </p:nvSpPr>
                <p:spPr>
                  <a:xfrm>
                    <a:off x="4424253" y="2780110"/>
                    <a:ext cx="902947" cy="492034"/>
                  </a:xfrm>
                  <a:prstGeom prst="rect">
                    <a:avLst/>
                  </a:prstGeom>
                  <a:noFill/>
                </p:spPr>
                <p:txBody>
                  <a:bodyPr wrap="square" rtlCol="0">
                    <a:spAutoFit/>
                  </a:bodyPr>
                  <a:lstStyle/>
                  <a:p>
                    <a:pPr algn="r"/>
                    <a:r>
                      <a:rPr lang="en-US">
                        <a:solidFill>
                          <a:schemeClr val="tx2"/>
                        </a:solidFill>
                      </a:rPr>
                      <a:t>25</a:t>
                    </a:r>
                  </a:p>
                </p:txBody>
              </p:sp>
              <p:sp>
                <p:nvSpPr>
                  <p:cNvPr id="87" name="TextBox 86">
                    <a:extLst>
                      <a:ext uri="{FF2B5EF4-FFF2-40B4-BE49-F238E27FC236}">
                        <a16:creationId xmlns:a16="http://schemas.microsoft.com/office/drawing/2014/main" id="{F0F033C4-B80B-08B1-02B7-0AE8F1CA3904}"/>
                      </a:ext>
                    </a:extLst>
                  </p:cNvPr>
                  <p:cNvSpPr txBox="1"/>
                  <p:nvPr/>
                </p:nvSpPr>
                <p:spPr>
                  <a:xfrm>
                    <a:off x="9914837" y="5511532"/>
                    <a:ext cx="831589" cy="369332"/>
                  </a:xfrm>
                  <a:prstGeom prst="rect">
                    <a:avLst/>
                  </a:prstGeom>
                  <a:noFill/>
                </p:spPr>
                <p:txBody>
                  <a:bodyPr wrap="square" rtlCol="0">
                    <a:spAutoFit/>
                  </a:bodyPr>
                  <a:lstStyle/>
                  <a:p>
                    <a:pPr algn="ctr"/>
                    <a:r>
                      <a:rPr lang="en-US">
                        <a:solidFill>
                          <a:schemeClr val="tx2"/>
                        </a:solidFill>
                      </a:rPr>
                      <a:t>21</a:t>
                    </a:r>
                  </a:p>
                </p:txBody>
              </p:sp>
            </p:grpSp>
            <p:sp>
              <p:nvSpPr>
                <p:cNvPr id="66" name="TextBox 65">
                  <a:extLst>
                    <a:ext uri="{FF2B5EF4-FFF2-40B4-BE49-F238E27FC236}">
                      <a16:creationId xmlns:a16="http://schemas.microsoft.com/office/drawing/2014/main" id="{E37C1AF0-724C-4B48-B7F4-B3367C30A6C2}"/>
                    </a:ext>
                  </a:extLst>
                </p:cNvPr>
                <p:cNvSpPr txBox="1"/>
                <p:nvPr/>
              </p:nvSpPr>
              <p:spPr>
                <a:xfrm>
                  <a:off x="-4015212" y="5655304"/>
                  <a:ext cx="2548630" cy="338554"/>
                </a:xfrm>
                <a:prstGeom prst="rect">
                  <a:avLst/>
                </a:prstGeom>
                <a:noFill/>
              </p:spPr>
              <p:txBody>
                <a:bodyPr wrap="square" rtlCol="0">
                  <a:spAutoFit/>
                </a:bodyPr>
                <a:lstStyle/>
                <a:p>
                  <a:pPr algn="l"/>
                  <a:r>
                    <a:rPr lang="en-US" sz="1600">
                      <a:solidFill>
                        <a:schemeClr val="tx2"/>
                      </a:solidFill>
                    </a:rPr>
                    <a:t>HR, 0.70 (95% CI, 0.59-0.83)</a:t>
                  </a:r>
                </a:p>
              </p:txBody>
            </p:sp>
          </p:grpSp>
          <p:sp>
            <p:nvSpPr>
              <p:cNvPr id="88" name="Freeform: Shape 87">
                <a:extLst>
                  <a:ext uri="{FF2B5EF4-FFF2-40B4-BE49-F238E27FC236}">
                    <a16:creationId xmlns:a16="http://schemas.microsoft.com/office/drawing/2014/main" id="{0492B5ED-C8B8-4022-FAFD-1395C409A4F0}"/>
                  </a:ext>
                </a:extLst>
              </p:cNvPr>
              <p:cNvSpPr/>
              <p:nvPr/>
            </p:nvSpPr>
            <p:spPr>
              <a:xfrm>
                <a:off x="7653759" y="4531489"/>
                <a:ext cx="3544747" cy="963592"/>
              </a:xfrm>
              <a:custGeom>
                <a:avLst/>
                <a:gdLst>
                  <a:gd name="connsiteX0" fmla="*/ 0 w 3544747"/>
                  <a:gd name="connsiteY0" fmla="*/ 963592 h 963592"/>
                  <a:gd name="connsiteX1" fmla="*/ 83917 w 3544747"/>
                  <a:gd name="connsiteY1" fmla="*/ 937549 h 963592"/>
                  <a:gd name="connsiteX2" fmla="*/ 196770 w 3544747"/>
                  <a:gd name="connsiteY2" fmla="*/ 917293 h 963592"/>
                  <a:gd name="connsiteX3" fmla="*/ 257537 w 3544747"/>
                  <a:gd name="connsiteY3" fmla="*/ 885463 h 963592"/>
                  <a:gd name="connsiteX4" fmla="*/ 318304 w 3544747"/>
                  <a:gd name="connsiteY4" fmla="*/ 868101 h 963592"/>
                  <a:gd name="connsiteX5" fmla="*/ 413795 w 3544747"/>
                  <a:gd name="connsiteY5" fmla="*/ 842058 h 963592"/>
                  <a:gd name="connsiteX6" fmla="*/ 500606 w 3544747"/>
                  <a:gd name="connsiteY6" fmla="*/ 813121 h 963592"/>
                  <a:gd name="connsiteX7" fmla="*/ 570054 w 3544747"/>
                  <a:gd name="connsiteY7" fmla="*/ 798653 h 963592"/>
                  <a:gd name="connsiteX8" fmla="*/ 610565 w 3544747"/>
                  <a:gd name="connsiteY8" fmla="*/ 798653 h 963592"/>
                  <a:gd name="connsiteX9" fmla="*/ 630821 w 3544747"/>
                  <a:gd name="connsiteY9" fmla="*/ 772610 h 963592"/>
                  <a:gd name="connsiteX10" fmla="*/ 671332 w 3544747"/>
                  <a:gd name="connsiteY10" fmla="*/ 772610 h 963592"/>
                  <a:gd name="connsiteX11" fmla="*/ 732099 w 3544747"/>
                  <a:gd name="connsiteY11" fmla="*/ 755248 h 963592"/>
                  <a:gd name="connsiteX12" fmla="*/ 752355 w 3544747"/>
                  <a:gd name="connsiteY12" fmla="*/ 737886 h 963592"/>
                  <a:gd name="connsiteX13" fmla="*/ 839165 w 3544747"/>
                  <a:gd name="connsiteY13" fmla="*/ 729205 h 963592"/>
                  <a:gd name="connsiteX14" fmla="*/ 914400 w 3544747"/>
                  <a:gd name="connsiteY14" fmla="*/ 685800 h 963592"/>
                  <a:gd name="connsiteX15" fmla="*/ 995423 w 3544747"/>
                  <a:gd name="connsiteY15" fmla="*/ 677119 h 963592"/>
                  <a:gd name="connsiteX16" fmla="*/ 1035935 w 3544747"/>
                  <a:gd name="connsiteY16" fmla="*/ 651076 h 963592"/>
                  <a:gd name="connsiteX17" fmla="*/ 1169044 w 3544747"/>
                  <a:gd name="connsiteY17" fmla="*/ 613458 h 963592"/>
                  <a:gd name="connsiteX18" fmla="*/ 1218236 w 3544747"/>
                  <a:gd name="connsiteY18" fmla="*/ 590308 h 963592"/>
                  <a:gd name="connsiteX19" fmla="*/ 1342664 w 3544747"/>
                  <a:gd name="connsiteY19" fmla="*/ 570053 h 963592"/>
                  <a:gd name="connsiteX20" fmla="*/ 1426580 w 3544747"/>
                  <a:gd name="connsiteY20" fmla="*/ 555584 h 963592"/>
                  <a:gd name="connsiteX21" fmla="*/ 1469985 w 3544747"/>
                  <a:gd name="connsiteY21" fmla="*/ 526648 h 963592"/>
                  <a:gd name="connsiteX22" fmla="*/ 1574157 w 3544747"/>
                  <a:gd name="connsiteY22" fmla="*/ 494817 h 963592"/>
                  <a:gd name="connsiteX23" fmla="*/ 1672542 w 3544747"/>
                  <a:gd name="connsiteY23" fmla="*/ 460093 h 963592"/>
                  <a:gd name="connsiteX24" fmla="*/ 1762246 w 3544747"/>
                  <a:gd name="connsiteY24" fmla="*/ 434050 h 963592"/>
                  <a:gd name="connsiteX25" fmla="*/ 1782502 w 3544747"/>
                  <a:gd name="connsiteY25" fmla="*/ 416688 h 963592"/>
                  <a:gd name="connsiteX26" fmla="*/ 1979271 w 3544747"/>
                  <a:gd name="connsiteY26" fmla="*/ 387752 h 963592"/>
                  <a:gd name="connsiteX27" fmla="*/ 1990846 w 3544747"/>
                  <a:gd name="connsiteY27" fmla="*/ 379070 h 963592"/>
                  <a:gd name="connsiteX28" fmla="*/ 2121061 w 3544747"/>
                  <a:gd name="connsiteY28" fmla="*/ 353027 h 963592"/>
                  <a:gd name="connsiteX29" fmla="*/ 2219446 w 3544747"/>
                  <a:gd name="connsiteY29" fmla="*/ 335665 h 963592"/>
                  <a:gd name="connsiteX30" fmla="*/ 2297575 w 3544747"/>
                  <a:gd name="connsiteY30" fmla="*/ 312516 h 963592"/>
                  <a:gd name="connsiteX31" fmla="*/ 2358342 w 3544747"/>
                  <a:gd name="connsiteY31" fmla="*/ 303835 h 963592"/>
                  <a:gd name="connsiteX32" fmla="*/ 2442259 w 3544747"/>
                  <a:gd name="connsiteY32" fmla="*/ 300941 h 963592"/>
                  <a:gd name="connsiteX33" fmla="*/ 2503026 w 3544747"/>
                  <a:gd name="connsiteY33" fmla="*/ 266217 h 963592"/>
                  <a:gd name="connsiteX34" fmla="*/ 2555112 w 3544747"/>
                  <a:gd name="connsiteY34" fmla="*/ 260430 h 963592"/>
                  <a:gd name="connsiteX35" fmla="*/ 2572474 w 3544747"/>
                  <a:gd name="connsiteY35" fmla="*/ 243068 h 963592"/>
                  <a:gd name="connsiteX36" fmla="*/ 2694008 w 3544747"/>
                  <a:gd name="connsiteY36" fmla="*/ 234387 h 963592"/>
                  <a:gd name="connsiteX37" fmla="*/ 2827117 w 3544747"/>
                  <a:gd name="connsiteY37" fmla="*/ 196769 h 963592"/>
                  <a:gd name="connsiteX38" fmla="*/ 2896565 w 3544747"/>
                  <a:gd name="connsiteY38" fmla="*/ 179407 h 963592"/>
                  <a:gd name="connsiteX39" fmla="*/ 2939970 w 3544747"/>
                  <a:gd name="connsiteY39" fmla="*/ 170726 h 963592"/>
                  <a:gd name="connsiteX40" fmla="*/ 2966013 w 3544747"/>
                  <a:gd name="connsiteY40" fmla="*/ 164939 h 963592"/>
                  <a:gd name="connsiteX41" fmla="*/ 2980482 w 3544747"/>
                  <a:gd name="connsiteY41" fmla="*/ 153364 h 963592"/>
                  <a:gd name="connsiteX42" fmla="*/ 3009418 w 3544747"/>
                  <a:gd name="connsiteY42" fmla="*/ 144683 h 963592"/>
                  <a:gd name="connsiteX43" fmla="*/ 3087547 w 3544747"/>
                  <a:gd name="connsiteY43" fmla="*/ 109959 h 963592"/>
                  <a:gd name="connsiteX44" fmla="*/ 3154102 w 3544747"/>
                  <a:gd name="connsiteY44" fmla="*/ 107065 h 963592"/>
                  <a:gd name="connsiteX45" fmla="*/ 3180145 w 3544747"/>
                  <a:gd name="connsiteY45" fmla="*/ 83916 h 963592"/>
                  <a:gd name="connsiteX46" fmla="*/ 3345084 w 3544747"/>
                  <a:gd name="connsiteY46" fmla="*/ 83916 h 963592"/>
                  <a:gd name="connsiteX47" fmla="*/ 3347978 w 3544747"/>
                  <a:gd name="connsiteY47" fmla="*/ 78129 h 963592"/>
                  <a:gd name="connsiteX48" fmla="*/ 3423213 w 3544747"/>
                  <a:gd name="connsiteY48" fmla="*/ 66554 h 963592"/>
                  <a:gd name="connsiteX49" fmla="*/ 3466618 w 3544747"/>
                  <a:gd name="connsiteY49" fmla="*/ 0 h 963592"/>
                  <a:gd name="connsiteX50" fmla="*/ 3544747 w 3544747"/>
                  <a:gd name="connsiteY50" fmla="*/ 0 h 963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544747" h="963592">
                    <a:moveTo>
                      <a:pt x="0" y="963592"/>
                    </a:moveTo>
                    <a:lnTo>
                      <a:pt x="83917" y="937549"/>
                    </a:lnTo>
                    <a:lnTo>
                      <a:pt x="196770" y="917293"/>
                    </a:lnTo>
                    <a:lnTo>
                      <a:pt x="257537" y="885463"/>
                    </a:lnTo>
                    <a:lnTo>
                      <a:pt x="318304" y="868101"/>
                    </a:lnTo>
                    <a:lnTo>
                      <a:pt x="413795" y="842058"/>
                    </a:lnTo>
                    <a:lnTo>
                      <a:pt x="500606" y="813121"/>
                    </a:lnTo>
                    <a:lnTo>
                      <a:pt x="570054" y="798653"/>
                    </a:lnTo>
                    <a:lnTo>
                      <a:pt x="610565" y="798653"/>
                    </a:lnTo>
                    <a:lnTo>
                      <a:pt x="630821" y="772610"/>
                    </a:lnTo>
                    <a:lnTo>
                      <a:pt x="671332" y="772610"/>
                    </a:lnTo>
                    <a:lnTo>
                      <a:pt x="732099" y="755248"/>
                    </a:lnTo>
                    <a:lnTo>
                      <a:pt x="752355" y="737886"/>
                    </a:lnTo>
                    <a:lnTo>
                      <a:pt x="839165" y="729205"/>
                    </a:lnTo>
                    <a:lnTo>
                      <a:pt x="914400" y="685800"/>
                    </a:lnTo>
                    <a:lnTo>
                      <a:pt x="995423" y="677119"/>
                    </a:lnTo>
                    <a:lnTo>
                      <a:pt x="1035935" y="651076"/>
                    </a:lnTo>
                    <a:lnTo>
                      <a:pt x="1169044" y="613458"/>
                    </a:lnTo>
                    <a:lnTo>
                      <a:pt x="1218236" y="590308"/>
                    </a:lnTo>
                    <a:lnTo>
                      <a:pt x="1342664" y="570053"/>
                    </a:lnTo>
                    <a:lnTo>
                      <a:pt x="1426580" y="555584"/>
                    </a:lnTo>
                    <a:lnTo>
                      <a:pt x="1469985" y="526648"/>
                    </a:lnTo>
                    <a:lnTo>
                      <a:pt x="1574157" y="494817"/>
                    </a:lnTo>
                    <a:lnTo>
                      <a:pt x="1672542" y="460093"/>
                    </a:lnTo>
                    <a:lnTo>
                      <a:pt x="1762246" y="434050"/>
                    </a:lnTo>
                    <a:lnTo>
                      <a:pt x="1782502" y="416688"/>
                    </a:lnTo>
                    <a:lnTo>
                      <a:pt x="1979271" y="387752"/>
                    </a:lnTo>
                    <a:lnTo>
                      <a:pt x="1990846" y="379070"/>
                    </a:lnTo>
                    <a:lnTo>
                      <a:pt x="2121061" y="353027"/>
                    </a:lnTo>
                    <a:lnTo>
                      <a:pt x="2219446" y="335665"/>
                    </a:lnTo>
                    <a:lnTo>
                      <a:pt x="2297575" y="312516"/>
                    </a:lnTo>
                    <a:lnTo>
                      <a:pt x="2358342" y="303835"/>
                    </a:lnTo>
                    <a:lnTo>
                      <a:pt x="2442259" y="300941"/>
                    </a:lnTo>
                    <a:lnTo>
                      <a:pt x="2503026" y="266217"/>
                    </a:lnTo>
                    <a:lnTo>
                      <a:pt x="2555112" y="260430"/>
                    </a:lnTo>
                    <a:lnTo>
                      <a:pt x="2572474" y="243068"/>
                    </a:lnTo>
                    <a:lnTo>
                      <a:pt x="2694008" y="234387"/>
                    </a:lnTo>
                    <a:lnTo>
                      <a:pt x="2827117" y="196769"/>
                    </a:lnTo>
                    <a:lnTo>
                      <a:pt x="2896565" y="179407"/>
                    </a:lnTo>
                    <a:lnTo>
                      <a:pt x="2939970" y="170726"/>
                    </a:lnTo>
                    <a:lnTo>
                      <a:pt x="2966013" y="164939"/>
                    </a:lnTo>
                    <a:lnTo>
                      <a:pt x="2980482" y="153364"/>
                    </a:lnTo>
                    <a:lnTo>
                      <a:pt x="3009418" y="144683"/>
                    </a:lnTo>
                    <a:lnTo>
                      <a:pt x="3087547" y="109959"/>
                    </a:lnTo>
                    <a:lnTo>
                      <a:pt x="3154102" y="107065"/>
                    </a:lnTo>
                    <a:lnTo>
                      <a:pt x="3180145" y="83916"/>
                    </a:lnTo>
                    <a:lnTo>
                      <a:pt x="3345084" y="83916"/>
                    </a:lnTo>
                    <a:lnTo>
                      <a:pt x="3347978" y="78129"/>
                    </a:lnTo>
                    <a:lnTo>
                      <a:pt x="3423213" y="66554"/>
                    </a:lnTo>
                    <a:lnTo>
                      <a:pt x="3466618" y="0"/>
                    </a:lnTo>
                    <a:lnTo>
                      <a:pt x="3544747" y="0"/>
                    </a:lnTo>
                  </a:path>
                </a:pathLst>
              </a:custGeom>
              <a:noFill/>
              <a:ln w="254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reeform: Shape 89">
                <a:extLst>
                  <a:ext uri="{FF2B5EF4-FFF2-40B4-BE49-F238E27FC236}">
                    <a16:creationId xmlns:a16="http://schemas.microsoft.com/office/drawing/2014/main" id="{7C81285F-12D8-5C65-321D-AE1D44D1C482}"/>
                  </a:ext>
                </a:extLst>
              </p:cNvPr>
              <p:cNvSpPr/>
              <p:nvPr/>
            </p:nvSpPr>
            <p:spPr>
              <a:xfrm>
                <a:off x="7662441" y="4279739"/>
                <a:ext cx="3536065" cy="1206661"/>
              </a:xfrm>
              <a:custGeom>
                <a:avLst/>
                <a:gdLst>
                  <a:gd name="connsiteX0" fmla="*/ 3536065 w 3536065"/>
                  <a:gd name="connsiteY0" fmla="*/ 8681 h 1206661"/>
                  <a:gd name="connsiteX1" fmla="*/ 3249592 w 3536065"/>
                  <a:gd name="connsiteY1" fmla="*/ 0 h 1206661"/>
                  <a:gd name="connsiteX2" fmla="*/ 3214868 w 3536065"/>
                  <a:gd name="connsiteY2" fmla="*/ 28937 h 1206661"/>
                  <a:gd name="connsiteX3" fmla="*/ 3185931 w 3536065"/>
                  <a:gd name="connsiteY3" fmla="*/ 28937 h 1206661"/>
                  <a:gd name="connsiteX4" fmla="*/ 3154101 w 3536065"/>
                  <a:gd name="connsiteY4" fmla="*/ 46299 h 1206661"/>
                  <a:gd name="connsiteX5" fmla="*/ 3073078 w 3536065"/>
                  <a:gd name="connsiteY5" fmla="*/ 46299 h 1206661"/>
                  <a:gd name="connsiteX6" fmla="*/ 3020992 w 3536065"/>
                  <a:gd name="connsiteY6" fmla="*/ 72342 h 1206661"/>
                  <a:gd name="connsiteX7" fmla="*/ 2994949 w 3536065"/>
                  <a:gd name="connsiteY7" fmla="*/ 81023 h 1206661"/>
                  <a:gd name="connsiteX8" fmla="*/ 2960225 w 3536065"/>
                  <a:gd name="connsiteY8" fmla="*/ 81023 h 1206661"/>
                  <a:gd name="connsiteX9" fmla="*/ 2928394 w 3536065"/>
                  <a:gd name="connsiteY9" fmla="*/ 95491 h 1206661"/>
                  <a:gd name="connsiteX10" fmla="*/ 2876308 w 3536065"/>
                  <a:gd name="connsiteY10" fmla="*/ 104172 h 1206661"/>
                  <a:gd name="connsiteX11" fmla="*/ 2841584 w 3536065"/>
                  <a:gd name="connsiteY11" fmla="*/ 107066 h 1206661"/>
                  <a:gd name="connsiteX12" fmla="*/ 2751881 w 3536065"/>
                  <a:gd name="connsiteY12" fmla="*/ 173620 h 1206661"/>
                  <a:gd name="connsiteX13" fmla="*/ 2665070 w 3536065"/>
                  <a:gd name="connsiteY13" fmla="*/ 173620 h 1206661"/>
                  <a:gd name="connsiteX14" fmla="*/ 2644815 w 3536065"/>
                  <a:gd name="connsiteY14" fmla="*/ 190983 h 1206661"/>
                  <a:gd name="connsiteX15" fmla="*/ 2578260 w 3536065"/>
                  <a:gd name="connsiteY15" fmla="*/ 179408 h 1206661"/>
                  <a:gd name="connsiteX16" fmla="*/ 2534855 w 3536065"/>
                  <a:gd name="connsiteY16" fmla="*/ 199664 h 1206661"/>
                  <a:gd name="connsiteX17" fmla="*/ 2474088 w 3536065"/>
                  <a:gd name="connsiteY17" fmla="*/ 217026 h 1206661"/>
                  <a:gd name="connsiteX18" fmla="*/ 2459620 w 3536065"/>
                  <a:gd name="connsiteY18" fmla="*/ 237281 h 1206661"/>
                  <a:gd name="connsiteX19" fmla="*/ 2422002 w 3536065"/>
                  <a:gd name="connsiteY19" fmla="*/ 243069 h 1206661"/>
                  <a:gd name="connsiteX20" fmla="*/ 2317830 w 3536065"/>
                  <a:gd name="connsiteY20" fmla="*/ 286474 h 1206661"/>
                  <a:gd name="connsiteX21" fmla="*/ 2274425 w 3536065"/>
                  <a:gd name="connsiteY21" fmla="*/ 283580 h 1206661"/>
                  <a:gd name="connsiteX22" fmla="*/ 2239701 w 3536065"/>
                  <a:gd name="connsiteY22" fmla="*/ 321198 h 1206661"/>
                  <a:gd name="connsiteX23" fmla="*/ 2181827 w 3536065"/>
                  <a:gd name="connsiteY23" fmla="*/ 312517 h 1206661"/>
                  <a:gd name="connsiteX24" fmla="*/ 2135529 w 3536065"/>
                  <a:gd name="connsiteY24" fmla="*/ 350134 h 1206661"/>
                  <a:gd name="connsiteX25" fmla="*/ 2074762 w 3536065"/>
                  <a:gd name="connsiteY25" fmla="*/ 350134 h 1206661"/>
                  <a:gd name="connsiteX26" fmla="*/ 2048718 w 3536065"/>
                  <a:gd name="connsiteY26" fmla="*/ 381965 h 1206661"/>
                  <a:gd name="connsiteX27" fmla="*/ 1964802 w 3536065"/>
                  <a:gd name="connsiteY27" fmla="*/ 390646 h 1206661"/>
                  <a:gd name="connsiteX28" fmla="*/ 1895354 w 3536065"/>
                  <a:gd name="connsiteY28" fmla="*/ 425370 h 1206661"/>
                  <a:gd name="connsiteX29" fmla="*/ 1860630 w 3536065"/>
                  <a:gd name="connsiteY29" fmla="*/ 428264 h 1206661"/>
                  <a:gd name="connsiteX30" fmla="*/ 1825906 w 3536065"/>
                  <a:gd name="connsiteY30" fmla="*/ 434051 h 1206661"/>
                  <a:gd name="connsiteX31" fmla="*/ 1744883 w 3536065"/>
                  <a:gd name="connsiteY31" fmla="*/ 494818 h 1206661"/>
                  <a:gd name="connsiteX32" fmla="*/ 1605987 w 3536065"/>
                  <a:gd name="connsiteY32" fmla="*/ 520861 h 1206661"/>
                  <a:gd name="connsiteX33" fmla="*/ 1571263 w 3536065"/>
                  <a:gd name="connsiteY33" fmla="*/ 549798 h 1206661"/>
                  <a:gd name="connsiteX34" fmla="*/ 1539432 w 3536065"/>
                  <a:gd name="connsiteY34" fmla="*/ 549798 h 1206661"/>
                  <a:gd name="connsiteX35" fmla="*/ 1530751 w 3536065"/>
                  <a:gd name="connsiteY35" fmla="*/ 572947 h 1206661"/>
                  <a:gd name="connsiteX36" fmla="*/ 1406324 w 3536065"/>
                  <a:gd name="connsiteY36" fmla="*/ 619246 h 1206661"/>
                  <a:gd name="connsiteX37" fmla="*/ 1302151 w 3536065"/>
                  <a:gd name="connsiteY37" fmla="*/ 662651 h 1206661"/>
                  <a:gd name="connsiteX38" fmla="*/ 1261640 w 3536065"/>
                  <a:gd name="connsiteY38" fmla="*/ 668438 h 1206661"/>
                  <a:gd name="connsiteX39" fmla="*/ 1241384 w 3536065"/>
                  <a:gd name="connsiteY39" fmla="*/ 688694 h 1206661"/>
                  <a:gd name="connsiteX40" fmla="*/ 1192192 w 3536065"/>
                  <a:gd name="connsiteY40" fmla="*/ 694481 h 1206661"/>
                  <a:gd name="connsiteX41" fmla="*/ 1088020 w 3536065"/>
                  <a:gd name="connsiteY41" fmla="*/ 749461 h 1206661"/>
                  <a:gd name="connsiteX42" fmla="*/ 1009891 w 3536065"/>
                  <a:gd name="connsiteY42" fmla="*/ 766823 h 1206661"/>
                  <a:gd name="connsiteX43" fmla="*/ 954911 w 3536065"/>
                  <a:gd name="connsiteY43" fmla="*/ 784185 h 1206661"/>
                  <a:gd name="connsiteX44" fmla="*/ 928868 w 3536065"/>
                  <a:gd name="connsiteY44" fmla="*/ 784185 h 1206661"/>
                  <a:gd name="connsiteX45" fmla="*/ 911506 w 3536065"/>
                  <a:gd name="connsiteY45" fmla="*/ 801547 h 1206661"/>
                  <a:gd name="connsiteX46" fmla="*/ 789972 w 3536065"/>
                  <a:gd name="connsiteY46" fmla="*/ 824696 h 1206661"/>
                  <a:gd name="connsiteX47" fmla="*/ 775503 w 3536065"/>
                  <a:gd name="connsiteY47" fmla="*/ 842058 h 1206661"/>
                  <a:gd name="connsiteX48" fmla="*/ 697374 w 3536065"/>
                  <a:gd name="connsiteY48" fmla="*/ 862314 h 1206661"/>
                  <a:gd name="connsiteX49" fmla="*/ 613458 w 3536065"/>
                  <a:gd name="connsiteY49" fmla="*/ 891251 h 1206661"/>
                  <a:gd name="connsiteX50" fmla="*/ 558478 w 3536065"/>
                  <a:gd name="connsiteY50" fmla="*/ 928869 h 1206661"/>
                  <a:gd name="connsiteX51" fmla="*/ 408007 w 3536065"/>
                  <a:gd name="connsiteY51" fmla="*/ 995423 h 1206661"/>
                  <a:gd name="connsiteX52" fmla="*/ 341453 w 3536065"/>
                  <a:gd name="connsiteY52" fmla="*/ 1006998 h 1206661"/>
                  <a:gd name="connsiteX53" fmla="*/ 315410 w 3536065"/>
                  <a:gd name="connsiteY53" fmla="*/ 1033041 h 1206661"/>
                  <a:gd name="connsiteX54" fmla="*/ 202556 w 3536065"/>
                  <a:gd name="connsiteY54" fmla="*/ 1093808 h 1206661"/>
                  <a:gd name="connsiteX55" fmla="*/ 156258 w 3536065"/>
                  <a:gd name="connsiteY55" fmla="*/ 1114064 h 1206661"/>
                  <a:gd name="connsiteX56" fmla="*/ 95491 w 3536065"/>
                  <a:gd name="connsiteY56" fmla="*/ 1157469 h 1206661"/>
                  <a:gd name="connsiteX57" fmla="*/ 69448 w 3536065"/>
                  <a:gd name="connsiteY57" fmla="*/ 1163256 h 1206661"/>
                  <a:gd name="connsiteX58" fmla="*/ 0 w 3536065"/>
                  <a:gd name="connsiteY58" fmla="*/ 1206661 h 1206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3536065" h="1206661">
                    <a:moveTo>
                      <a:pt x="3536065" y="8681"/>
                    </a:moveTo>
                    <a:lnTo>
                      <a:pt x="3249592" y="0"/>
                    </a:lnTo>
                    <a:lnTo>
                      <a:pt x="3214868" y="28937"/>
                    </a:lnTo>
                    <a:lnTo>
                      <a:pt x="3185931" y="28937"/>
                    </a:lnTo>
                    <a:lnTo>
                      <a:pt x="3154101" y="46299"/>
                    </a:lnTo>
                    <a:lnTo>
                      <a:pt x="3073078" y="46299"/>
                    </a:lnTo>
                    <a:lnTo>
                      <a:pt x="3020992" y="72342"/>
                    </a:lnTo>
                    <a:lnTo>
                      <a:pt x="2994949" y="81023"/>
                    </a:lnTo>
                    <a:lnTo>
                      <a:pt x="2960225" y="81023"/>
                    </a:lnTo>
                    <a:lnTo>
                      <a:pt x="2928394" y="95491"/>
                    </a:lnTo>
                    <a:lnTo>
                      <a:pt x="2876308" y="104172"/>
                    </a:lnTo>
                    <a:lnTo>
                      <a:pt x="2841584" y="107066"/>
                    </a:lnTo>
                    <a:lnTo>
                      <a:pt x="2751881" y="173620"/>
                    </a:lnTo>
                    <a:lnTo>
                      <a:pt x="2665070" y="173620"/>
                    </a:lnTo>
                    <a:lnTo>
                      <a:pt x="2644815" y="190983"/>
                    </a:lnTo>
                    <a:lnTo>
                      <a:pt x="2578260" y="179408"/>
                    </a:lnTo>
                    <a:lnTo>
                      <a:pt x="2534855" y="199664"/>
                    </a:lnTo>
                    <a:lnTo>
                      <a:pt x="2474088" y="217026"/>
                    </a:lnTo>
                    <a:lnTo>
                      <a:pt x="2459620" y="237281"/>
                    </a:lnTo>
                    <a:lnTo>
                      <a:pt x="2422002" y="243069"/>
                    </a:lnTo>
                    <a:lnTo>
                      <a:pt x="2317830" y="286474"/>
                    </a:lnTo>
                    <a:lnTo>
                      <a:pt x="2274425" y="283580"/>
                    </a:lnTo>
                    <a:lnTo>
                      <a:pt x="2239701" y="321198"/>
                    </a:lnTo>
                    <a:lnTo>
                      <a:pt x="2181827" y="312517"/>
                    </a:lnTo>
                    <a:lnTo>
                      <a:pt x="2135529" y="350134"/>
                    </a:lnTo>
                    <a:lnTo>
                      <a:pt x="2074762" y="350134"/>
                    </a:lnTo>
                    <a:lnTo>
                      <a:pt x="2048718" y="381965"/>
                    </a:lnTo>
                    <a:lnTo>
                      <a:pt x="1964802" y="390646"/>
                    </a:lnTo>
                    <a:lnTo>
                      <a:pt x="1895354" y="425370"/>
                    </a:lnTo>
                    <a:lnTo>
                      <a:pt x="1860630" y="428264"/>
                    </a:lnTo>
                    <a:lnTo>
                      <a:pt x="1825906" y="434051"/>
                    </a:lnTo>
                    <a:lnTo>
                      <a:pt x="1744883" y="494818"/>
                    </a:lnTo>
                    <a:lnTo>
                      <a:pt x="1605987" y="520861"/>
                    </a:lnTo>
                    <a:lnTo>
                      <a:pt x="1571263" y="549798"/>
                    </a:lnTo>
                    <a:lnTo>
                      <a:pt x="1539432" y="549798"/>
                    </a:lnTo>
                    <a:lnTo>
                      <a:pt x="1530751" y="572947"/>
                    </a:lnTo>
                    <a:lnTo>
                      <a:pt x="1406324" y="619246"/>
                    </a:lnTo>
                    <a:lnTo>
                      <a:pt x="1302151" y="662651"/>
                    </a:lnTo>
                    <a:lnTo>
                      <a:pt x="1261640" y="668438"/>
                    </a:lnTo>
                    <a:lnTo>
                      <a:pt x="1241384" y="688694"/>
                    </a:lnTo>
                    <a:lnTo>
                      <a:pt x="1192192" y="694481"/>
                    </a:lnTo>
                    <a:lnTo>
                      <a:pt x="1088020" y="749461"/>
                    </a:lnTo>
                    <a:lnTo>
                      <a:pt x="1009891" y="766823"/>
                    </a:lnTo>
                    <a:lnTo>
                      <a:pt x="954911" y="784185"/>
                    </a:lnTo>
                    <a:lnTo>
                      <a:pt x="928868" y="784185"/>
                    </a:lnTo>
                    <a:lnTo>
                      <a:pt x="911506" y="801547"/>
                    </a:lnTo>
                    <a:lnTo>
                      <a:pt x="789972" y="824696"/>
                    </a:lnTo>
                    <a:lnTo>
                      <a:pt x="775503" y="842058"/>
                    </a:lnTo>
                    <a:lnTo>
                      <a:pt x="697374" y="862314"/>
                    </a:lnTo>
                    <a:lnTo>
                      <a:pt x="613458" y="891251"/>
                    </a:lnTo>
                    <a:lnTo>
                      <a:pt x="558478" y="928869"/>
                    </a:lnTo>
                    <a:lnTo>
                      <a:pt x="408007" y="995423"/>
                    </a:lnTo>
                    <a:lnTo>
                      <a:pt x="341453" y="1006998"/>
                    </a:lnTo>
                    <a:lnTo>
                      <a:pt x="315410" y="1033041"/>
                    </a:lnTo>
                    <a:lnTo>
                      <a:pt x="202556" y="1093808"/>
                    </a:lnTo>
                    <a:lnTo>
                      <a:pt x="156258" y="1114064"/>
                    </a:lnTo>
                    <a:lnTo>
                      <a:pt x="95491" y="1157469"/>
                    </a:lnTo>
                    <a:lnTo>
                      <a:pt x="69448" y="1163256"/>
                    </a:lnTo>
                    <a:lnTo>
                      <a:pt x="0" y="1206661"/>
                    </a:lnTo>
                  </a:path>
                </a:pathLst>
              </a:custGeom>
              <a:noFill/>
              <a:ln w="25400">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5" name="Group 94">
              <a:extLst>
                <a:ext uri="{FF2B5EF4-FFF2-40B4-BE49-F238E27FC236}">
                  <a16:creationId xmlns:a16="http://schemas.microsoft.com/office/drawing/2014/main" id="{BEB59387-92C3-AB02-8C8C-49726A427E1E}"/>
                </a:ext>
              </a:extLst>
            </p:cNvPr>
            <p:cNvGrpSpPr/>
            <p:nvPr/>
          </p:nvGrpSpPr>
          <p:grpSpPr>
            <a:xfrm>
              <a:off x="10888305" y="3312535"/>
              <a:ext cx="1214844" cy="1600200"/>
              <a:chOff x="4960798" y="3254785"/>
              <a:chExt cx="1214844" cy="1600200"/>
            </a:xfrm>
          </p:grpSpPr>
          <p:sp>
            <p:nvSpPr>
              <p:cNvPr id="96" name="Arrow: Down 95">
                <a:extLst>
                  <a:ext uri="{FF2B5EF4-FFF2-40B4-BE49-F238E27FC236}">
                    <a16:creationId xmlns:a16="http://schemas.microsoft.com/office/drawing/2014/main" id="{515B4CDC-AACD-9033-E4A4-D2FB3D46448F}"/>
                  </a:ext>
                </a:extLst>
              </p:cNvPr>
              <p:cNvSpPr/>
              <p:nvPr/>
            </p:nvSpPr>
            <p:spPr>
              <a:xfrm>
                <a:off x="4960798" y="3254785"/>
                <a:ext cx="1214844" cy="1600200"/>
              </a:xfrm>
              <a:prstGeom prst="downArrow">
                <a:avLst>
                  <a:gd name="adj1" fmla="val 36061"/>
                  <a:gd name="adj2" fmla="val 5317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latin typeface="+mj-lt"/>
                </a:endParaRPr>
              </a:p>
            </p:txBody>
          </p:sp>
          <p:sp>
            <p:nvSpPr>
              <p:cNvPr id="97" name="TextBox 96">
                <a:extLst>
                  <a:ext uri="{FF2B5EF4-FFF2-40B4-BE49-F238E27FC236}">
                    <a16:creationId xmlns:a16="http://schemas.microsoft.com/office/drawing/2014/main" id="{9ABA690E-873D-7882-9019-619CB81049C1}"/>
                  </a:ext>
                </a:extLst>
              </p:cNvPr>
              <p:cNvSpPr txBox="1"/>
              <p:nvPr/>
            </p:nvSpPr>
            <p:spPr>
              <a:xfrm>
                <a:off x="5202079" y="4180164"/>
                <a:ext cx="732282" cy="430887"/>
              </a:xfrm>
              <a:prstGeom prst="rect">
                <a:avLst/>
              </a:prstGeom>
              <a:noFill/>
            </p:spPr>
            <p:txBody>
              <a:bodyPr wrap="square" rtlCol="0">
                <a:spAutoFit/>
              </a:bodyPr>
              <a:lstStyle/>
              <a:p>
                <a:pPr algn="l"/>
                <a:r>
                  <a:rPr lang="en-US" sz="2200">
                    <a:solidFill>
                      <a:schemeClr val="bg1"/>
                    </a:solidFill>
                    <a:latin typeface="+mj-lt"/>
                  </a:rPr>
                  <a:t>30%</a:t>
                </a:r>
              </a:p>
            </p:txBody>
          </p:sp>
        </p:grpSp>
      </p:grpSp>
      <p:sp>
        <p:nvSpPr>
          <p:cNvPr id="100" name="TextBox 99">
            <a:extLst>
              <a:ext uri="{FF2B5EF4-FFF2-40B4-BE49-F238E27FC236}">
                <a16:creationId xmlns:a16="http://schemas.microsoft.com/office/drawing/2014/main" id="{772D1052-66FE-E5FF-4107-264B9323BABD}"/>
              </a:ext>
            </a:extLst>
          </p:cNvPr>
          <p:cNvSpPr txBox="1"/>
          <p:nvPr/>
        </p:nvSpPr>
        <p:spPr>
          <a:xfrm>
            <a:off x="1671062" y="2940703"/>
            <a:ext cx="2092992" cy="646331"/>
          </a:xfrm>
          <a:prstGeom prst="rect">
            <a:avLst/>
          </a:prstGeom>
          <a:noFill/>
        </p:spPr>
        <p:txBody>
          <a:bodyPr wrap="square" rtlCol="0">
            <a:spAutoFit/>
          </a:bodyPr>
          <a:lstStyle/>
          <a:p>
            <a:r>
              <a:rPr lang="en-US">
                <a:solidFill>
                  <a:schemeClr val="tx2"/>
                </a:solidFill>
              </a:rPr>
              <a:t>Placebo</a:t>
            </a:r>
          </a:p>
          <a:p>
            <a:r>
              <a:rPr lang="en-US">
                <a:solidFill>
                  <a:schemeClr val="tx2"/>
                </a:solidFill>
              </a:rPr>
              <a:t>Dapagliflozin</a:t>
            </a:r>
          </a:p>
        </p:txBody>
      </p:sp>
      <p:cxnSp>
        <p:nvCxnSpPr>
          <p:cNvPr id="101" name="Straight Connector 100">
            <a:extLst>
              <a:ext uri="{FF2B5EF4-FFF2-40B4-BE49-F238E27FC236}">
                <a16:creationId xmlns:a16="http://schemas.microsoft.com/office/drawing/2014/main" id="{B388468F-47B8-D6E0-1B09-BB90FB3F5029}"/>
              </a:ext>
            </a:extLst>
          </p:cNvPr>
          <p:cNvCxnSpPr>
            <a:cxnSpLocks/>
          </p:cNvCxnSpPr>
          <p:nvPr/>
        </p:nvCxnSpPr>
        <p:spPr>
          <a:xfrm>
            <a:off x="1389122" y="3136307"/>
            <a:ext cx="297180" cy="0"/>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EFD8590F-FE9F-3537-92F1-02CC9158B698}"/>
              </a:ext>
            </a:extLst>
          </p:cNvPr>
          <p:cNvCxnSpPr>
            <a:cxnSpLocks/>
          </p:cNvCxnSpPr>
          <p:nvPr/>
        </p:nvCxnSpPr>
        <p:spPr>
          <a:xfrm>
            <a:off x="1389122" y="3371257"/>
            <a:ext cx="297180"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03" name="TextBox 102">
            <a:extLst>
              <a:ext uri="{FF2B5EF4-FFF2-40B4-BE49-F238E27FC236}">
                <a16:creationId xmlns:a16="http://schemas.microsoft.com/office/drawing/2014/main" id="{798D61DD-B55E-A8D1-778F-A2BB1C0E8D60}"/>
              </a:ext>
            </a:extLst>
          </p:cNvPr>
          <p:cNvSpPr txBox="1"/>
          <p:nvPr/>
        </p:nvSpPr>
        <p:spPr>
          <a:xfrm>
            <a:off x="7392197" y="2940703"/>
            <a:ext cx="2092992" cy="646331"/>
          </a:xfrm>
          <a:prstGeom prst="rect">
            <a:avLst/>
          </a:prstGeom>
          <a:noFill/>
        </p:spPr>
        <p:txBody>
          <a:bodyPr wrap="square" rtlCol="0">
            <a:spAutoFit/>
          </a:bodyPr>
          <a:lstStyle/>
          <a:p>
            <a:r>
              <a:rPr lang="en-US">
                <a:solidFill>
                  <a:schemeClr val="tx2"/>
                </a:solidFill>
              </a:rPr>
              <a:t>Placebo</a:t>
            </a:r>
          </a:p>
          <a:p>
            <a:r>
              <a:rPr lang="en-US">
                <a:solidFill>
                  <a:schemeClr val="tx2"/>
                </a:solidFill>
              </a:rPr>
              <a:t>Dapagliflozin</a:t>
            </a:r>
          </a:p>
        </p:txBody>
      </p:sp>
      <p:cxnSp>
        <p:nvCxnSpPr>
          <p:cNvPr id="104" name="Straight Connector 103">
            <a:extLst>
              <a:ext uri="{FF2B5EF4-FFF2-40B4-BE49-F238E27FC236}">
                <a16:creationId xmlns:a16="http://schemas.microsoft.com/office/drawing/2014/main" id="{48BC34B4-4EA8-13DB-6023-91D6F10BE551}"/>
              </a:ext>
            </a:extLst>
          </p:cNvPr>
          <p:cNvCxnSpPr>
            <a:cxnSpLocks/>
          </p:cNvCxnSpPr>
          <p:nvPr/>
        </p:nvCxnSpPr>
        <p:spPr>
          <a:xfrm>
            <a:off x="7110257" y="3136307"/>
            <a:ext cx="297180" cy="0"/>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14987032-62C9-5F51-88CC-1C5895F0D3ED}"/>
              </a:ext>
            </a:extLst>
          </p:cNvPr>
          <p:cNvCxnSpPr>
            <a:cxnSpLocks/>
          </p:cNvCxnSpPr>
          <p:nvPr/>
        </p:nvCxnSpPr>
        <p:spPr>
          <a:xfrm>
            <a:off x="7110257" y="3371257"/>
            <a:ext cx="297180"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7291246"/>
      </p:ext>
    </p:extLst>
  </p:cSld>
  <p:clrMapOvr>
    <a:masterClrMapping/>
  </p:clrMapOvr>
  <p:extLst>
    <p:ext uri="{6950BFC3-D8DA-4A85-94F7-54DA5524770B}">
      <p188:commentRel xmlns:p188="http://schemas.microsoft.com/office/powerpoint/2018/8/main" r:id="rId3"/>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E641069-38C9-6146-9181-9B4FE705C0D9}"/>
              </a:ext>
            </a:extLst>
          </p:cNvPr>
          <p:cNvSpPr>
            <a:spLocks noChangeArrowheads="1"/>
          </p:cNvSpPr>
          <p:nvPr/>
        </p:nvSpPr>
        <p:spPr bwMode="auto">
          <a:xfrm>
            <a:off x="1533053" y="6045855"/>
            <a:ext cx="8999480" cy="36046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60960" rIns="60960" anchor="ctr">
            <a:noAutofit/>
          </a:bodyPr>
          <a:lstStyle/>
          <a:p>
            <a:pPr marL="0" marR="0" lvl="0" indent="0" defTabSz="914400" rtl="0" eaLnBrk="0" fontAlgn="auto" latinLnBrk="0" hangingPunct="0">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tx2"/>
                </a:solidFill>
                <a:effectLst/>
                <a:uLnTx/>
                <a:uFillTx/>
                <a:cs typeface="Arial" panose="020B0604020202020204" pitchFamily="34" charset="0"/>
              </a:rPr>
              <a:t>ARNi, angiotensin receptor-neprilysin inhibitor; SGLT2i, sodium-glucose cotransporter-2 inhibitor</a:t>
            </a:r>
          </a:p>
        </p:txBody>
      </p:sp>
      <p:sp>
        <p:nvSpPr>
          <p:cNvPr id="3" name="Title 2">
            <a:extLst>
              <a:ext uri="{FF2B5EF4-FFF2-40B4-BE49-F238E27FC236}">
                <a16:creationId xmlns:a16="http://schemas.microsoft.com/office/drawing/2014/main" id="{01EFD474-0975-E037-17DE-0F2CEE55B873}"/>
              </a:ext>
            </a:extLst>
          </p:cNvPr>
          <p:cNvSpPr>
            <a:spLocks noGrp="1"/>
          </p:cNvSpPr>
          <p:nvPr>
            <p:ph type="title"/>
          </p:nvPr>
        </p:nvSpPr>
        <p:spPr>
          <a:xfrm>
            <a:off x="847253" y="202166"/>
            <a:ext cx="10515600" cy="1143000"/>
          </a:xfrm>
        </p:spPr>
        <p:txBody>
          <a:bodyPr/>
          <a:lstStyle/>
          <a:p>
            <a:r>
              <a:rPr lang="en-US"/>
              <a:t>Quadruple Therapy for Heart Failure and Mortality Benefits</a:t>
            </a:r>
          </a:p>
        </p:txBody>
      </p:sp>
      <p:graphicFrame>
        <p:nvGraphicFramePr>
          <p:cNvPr id="14" name="Content Placeholder 13">
            <a:extLst>
              <a:ext uri="{FF2B5EF4-FFF2-40B4-BE49-F238E27FC236}">
                <a16:creationId xmlns:a16="http://schemas.microsoft.com/office/drawing/2014/main" id="{0394A8D5-D2DA-4FBD-BECF-B8262158E125}"/>
              </a:ext>
            </a:extLst>
          </p:cNvPr>
          <p:cNvGraphicFramePr>
            <a:graphicFrameLocks noGrp="1"/>
          </p:cNvGraphicFramePr>
          <p:nvPr>
            <p:ph idx="1"/>
            <p:extLst>
              <p:ext uri="{D42A27DB-BD31-4B8C-83A1-F6EECF244321}">
                <p14:modId xmlns:p14="http://schemas.microsoft.com/office/powerpoint/2010/main" val="2707125645"/>
              </p:ext>
            </p:extLst>
          </p:nvPr>
        </p:nvGraphicFramePr>
        <p:xfrm>
          <a:off x="1533525" y="2066925"/>
          <a:ext cx="8753475" cy="3746682"/>
        </p:xfrm>
        <a:graphic>
          <a:graphicData uri="http://schemas.openxmlformats.org/drawingml/2006/table">
            <a:tbl>
              <a:tblPr firstRow="1" bandRow="1">
                <a:tableStyleId>{5C22544A-7EE6-4342-B048-85BDC9FD1C3A}</a:tableStyleId>
              </a:tblPr>
              <a:tblGrid>
                <a:gridCol w="2835275">
                  <a:extLst>
                    <a:ext uri="{9D8B030D-6E8A-4147-A177-3AD203B41FA5}">
                      <a16:colId xmlns:a16="http://schemas.microsoft.com/office/drawing/2014/main" val="688621591"/>
                    </a:ext>
                  </a:extLst>
                </a:gridCol>
                <a:gridCol w="2887133">
                  <a:extLst>
                    <a:ext uri="{9D8B030D-6E8A-4147-A177-3AD203B41FA5}">
                      <a16:colId xmlns:a16="http://schemas.microsoft.com/office/drawing/2014/main" val="1046141814"/>
                    </a:ext>
                  </a:extLst>
                </a:gridCol>
                <a:gridCol w="3031067">
                  <a:extLst>
                    <a:ext uri="{9D8B030D-6E8A-4147-A177-3AD203B41FA5}">
                      <a16:colId xmlns:a16="http://schemas.microsoft.com/office/drawing/2014/main" val="1496042110"/>
                    </a:ext>
                  </a:extLst>
                </a:gridCol>
              </a:tblGrid>
              <a:tr h="487287">
                <a:tc>
                  <a:txBody>
                    <a:bodyPr/>
                    <a:lstStyle/>
                    <a:p>
                      <a:endParaRPr lang="en-US" sz="2400"/>
                    </a:p>
                  </a:txBody>
                  <a:tcPr>
                    <a:lnL w="6350" cap="flat" cmpd="sng" algn="ctr">
                      <a:solidFill>
                        <a:schemeClr val="accent2"/>
                      </a:solidFill>
                      <a:prstDash val="solid"/>
                      <a:round/>
                      <a:headEnd type="none" w="med" len="med"/>
                      <a:tailEnd type="none" w="med" len="med"/>
                    </a:lnL>
                    <a:lnR w="12700" cmpd="sng">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2400"/>
                        <a:t>Relative risk reduction</a:t>
                      </a:r>
                    </a:p>
                  </a:txBody>
                  <a:tcPr>
                    <a:lnL w="12700" cmpd="sng">
                      <a:noFill/>
                    </a:lnL>
                    <a:lnR w="12700" cmpd="sng">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2400"/>
                        <a:t>2-year mortality</a:t>
                      </a:r>
                    </a:p>
                  </a:txBody>
                  <a:tcPr>
                    <a:lnL w="12700" cmpd="sng">
                      <a:noFill/>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836476525"/>
                  </a:ext>
                </a:extLst>
              </a:tr>
              <a:tr h="487287">
                <a:tc>
                  <a:txBody>
                    <a:bodyPr/>
                    <a:lstStyle/>
                    <a:p>
                      <a:r>
                        <a:rPr lang="en-US" sz="2200">
                          <a:solidFill>
                            <a:schemeClr val="tx2"/>
                          </a:solidFill>
                        </a:rPr>
                        <a:t>None</a:t>
                      </a:r>
                    </a:p>
                  </a:txBody>
                  <a:tcPr>
                    <a:lnL w="6350" cap="flat" cmpd="sng" algn="ctr">
                      <a:solidFill>
                        <a:schemeClr val="accent2"/>
                      </a:solidFill>
                      <a:prstDash val="solid"/>
                      <a:round/>
                      <a:headEnd type="none" w="med" len="med"/>
                      <a:tailEnd type="none" w="med" len="med"/>
                    </a:lnL>
                    <a:lnR w="12700" cmpd="sng">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200">
                        <a:solidFill>
                          <a:schemeClr val="tx2"/>
                        </a:solidFill>
                      </a:endParaRPr>
                    </a:p>
                  </a:txBody>
                  <a:tcPr>
                    <a:lnL w="12700" cmpd="sng">
                      <a:noFill/>
                    </a:lnL>
                    <a:lnR w="12700" cmpd="sng">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200">
                          <a:solidFill>
                            <a:schemeClr val="tx2"/>
                          </a:solidFill>
                        </a:rPr>
                        <a:t>35%</a:t>
                      </a:r>
                    </a:p>
                  </a:txBody>
                  <a:tcPr>
                    <a:lnL w="12700" cmpd="sng">
                      <a:noFill/>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94165176"/>
                  </a:ext>
                </a:extLst>
              </a:tr>
              <a:tr h="487287">
                <a:tc>
                  <a:txBody>
                    <a:bodyPr/>
                    <a:lstStyle/>
                    <a:p>
                      <a:r>
                        <a:rPr lang="en-US" sz="2200">
                          <a:solidFill>
                            <a:schemeClr val="tx2"/>
                          </a:solidFill>
                        </a:rPr>
                        <a:t>ARNi</a:t>
                      </a:r>
                    </a:p>
                  </a:txBody>
                  <a:tcPr>
                    <a:lnL w="6350" cap="flat" cmpd="sng" algn="ctr">
                      <a:solidFill>
                        <a:schemeClr val="accent2"/>
                      </a:solidFill>
                      <a:prstDash val="solid"/>
                      <a:round/>
                      <a:headEnd type="none" w="med" len="med"/>
                      <a:tailEnd type="none" w="med" len="med"/>
                    </a:lnL>
                    <a:lnR w="12700" cmpd="sng">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200">
                          <a:solidFill>
                            <a:schemeClr val="tx2"/>
                          </a:solidFill>
                        </a:rPr>
                        <a:t>28%</a:t>
                      </a:r>
                    </a:p>
                  </a:txBody>
                  <a:tcPr>
                    <a:lnL w="12700" cmpd="sng">
                      <a:noFill/>
                    </a:lnL>
                    <a:lnR w="12700" cmpd="sng">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200">
                          <a:solidFill>
                            <a:schemeClr val="tx2"/>
                          </a:solidFill>
                        </a:rPr>
                        <a:t>25%</a:t>
                      </a:r>
                    </a:p>
                  </a:txBody>
                  <a:tcPr>
                    <a:lnL w="12700" cmpd="sng">
                      <a:noFill/>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35358047"/>
                  </a:ext>
                </a:extLst>
              </a:tr>
              <a:tr h="487287">
                <a:tc>
                  <a:txBody>
                    <a:bodyPr/>
                    <a:lstStyle/>
                    <a:p>
                      <a:r>
                        <a:rPr lang="en-US" sz="2200">
                          <a:solidFill>
                            <a:schemeClr val="tx2"/>
                          </a:solidFill>
                        </a:rPr>
                        <a:t>+</a:t>
                      </a:r>
                      <a:r>
                        <a:rPr lang="el-GR" sz="2200">
                          <a:solidFill>
                            <a:schemeClr val="tx2"/>
                          </a:solidFill>
                        </a:rPr>
                        <a:t>β</a:t>
                      </a:r>
                      <a:r>
                        <a:rPr lang="en-US" sz="2200">
                          <a:solidFill>
                            <a:schemeClr val="tx2"/>
                          </a:solidFill>
                        </a:rPr>
                        <a:t>-blocker</a:t>
                      </a:r>
                    </a:p>
                  </a:txBody>
                  <a:tcPr>
                    <a:lnL w="6350" cap="flat" cmpd="sng" algn="ctr">
                      <a:solidFill>
                        <a:schemeClr val="accent2"/>
                      </a:solidFill>
                      <a:prstDash val="solid"/>
                      <a:round/>
                      <a:headEnd type="none" w="med" len="med"/>
                      <a:tailEnd type="none" w="med" len="med"/>
                    </a:lnL>
                    <a:lnR w="12700" cmpd="sng">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200">
                          <a:solidFill>
                            <a:schemeClr val="tx2"/>
                          </a:solidFill>
                        </a:rPr>
                        <a:t>35%</a:t>
                      </a:r>
                    </a:p>
                  </a:txBody>
                  <a:tcPr>
                    <a:lnL w="12700" cmpd="sng">
                      <a:noFill/>
                    </a:lnL>
                    <a:lnR w="12700" cmpd="sng">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200">
                          <a:solidFill>
                            <a:schemeClr val="tx2"/>
                          </a:solidFill>
                        </a:rPr>
                        <a:t>16%</a:t>
                      </a:r>
                    </a:p>
                  </a:txBody>
                  <a:tcPr>
                    <a:lnL w="12700" cmpd="sng">
                      <a:noFill/>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01181327"/>
                  </a:ext>
                </a:extLst>
              </a:tr>
              <a:tr h="487287">
                <a:tc>
                  <a:txBody>
                    <a:bodyPr/>
                    <a:lstStyle/>
                    <a:p>
                      <a:r>
                        <a:rPr lang="en-US" sz="2200">
                          <a:solidFill>
                            <a:schemeClr val="tx2"/>
                          </a:solidFill>
                        </a:rPr>
                        <a:t>+MRA</a:t>
                      </a:r>
                    </a:p>
                  </a:txBody>
                  <a:tcPr>
                    <a:lnL w="6350" cap="flat" cmpd="sng" algn="ctr">
                      <a:solidFill>
                        <a:schemeClr val="accent2"/>
                      </a:solidFill>
                      <a:prstDash val="solid"/>
                      <a:round/>
                      <a:headEnd type="none" w="med" len="med"/>
                      <a:tailEnd type="none" w="med" len="med"/>
                    </a:lnL>
                    <a:lnR w="12700" cmpd="sng">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200">
                          <a:solidFill>
                            <a:schemeClr val="tx2"/>
                          </a:solidFill>
                        </a:rPr>
                        <a:t>30%</a:t>
                      </a:r>
                    </a:p>
                  </a:txBody>
                  <a:tcPr>
                    <a:lnL w="12700" cmpd="sng">
                      <a:noFill/>
                    </a:lnL>
                    <a:lnR w="12700" cmpd="sng">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200">
                          <a:solidFill>
                            <a:schemeClr val="tx2"/>
                          </a:solidFill>
                        </a:rPr>
                        <a:t>12%</a:t>
                      </a:r>
                    </a:p>
                  </a:txBody>
                  <a:tcPr>
                    <a:lnL w="12700" cmpd="sng">
                      <a:noFill/>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87297108"/>
                  </a:ext>
                </a:extLst>
              </a:tr>
              <a:tr h="487287">
                <a:tc>
                  <a:txBody>
                    <a:bodyPr/>
                    <a:lstStyle/>
                    <a:p>
                      <a:r>
                        <a:rPr lang="en-US" sz="2200">
                          <a:solidFill>
                            <a:schemeClr val="tx2"/>
                          </a:solidFill>
                        </a:rPr>
                        <a:t>+SGLT2i</a:t>
                      </a:r>
                    </a:p>
                  </a:txBody>
                  <a:tcPr>
                    <a:lnL w="6350" cap="flat" cmpd="sng" algn="ctr">
                      <a:solidFill>
                        <a:schemeClr val="accent2"/>
                      </a:solidFill>
                      <a:prstDash val="solid"/>
                      <a:round/>
                      <a:headEnd type="none" w="med" len="med"/>
                      <a:tailEnd type="none" w="med" len="med"/>
                    </a:lnL>
                    <a:lnR w="12700" cmpd="sng">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200">
                          <a:solidFill>
                            <a:schemeClr val="tx2"/>
                          </a:solidFill>
                        </a:rPr>
                        <a:t>17%</a:t>
                      </a:r>
                    </a:p>
                  </a:txBody>
                  <a:tcPr>
                    <a:lnL w="12700" cmpd="sng">
                      <a:noFill/>
                    </a:lnL>
                    <a:lnR w="12700" cmpd="sng">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200">
                          <a:solidFill>
                            <a:schemeClr val="tx2"/>
                          </a:solidFill>
                        </a:rPr>
                        <a:t>10%</a:t>
                      </a:r>
                    </a:p>
                  </a:txBody>
                  <a:tcPr>
                    <a:lnL w="12700" cmpd="sng">
                      <a:noFill/>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16131421"/>
                  </a:ext>
                </a:extLst>
              </a:tr>
              <a:tr h="487287">
                <a:tc>
                  <a:txBody>
                    <a:bodyPr/>
                    <a:lstStyle/>
                    <a:p>
                      <a:r>
                        <a:rPr lang="en-US" sz="2200" b="0">
                          <a:solidFill>
                            <a:schemeClr val="tx2"/>
                          </a:solidFill>
                          <a:latin typeface="+mj-lt"/>
                        </a:rPr>
                        <a:t>Quadruple treatment</a:t>
                      </a:r>
                    </a:p>
                  </a:txBody>
                  <a:tcPr>
                    <a:lnL w="6350" cap="flat" cmpd="sng" algn="ctr">
                      <a:solidFill>
                        <a:schemeClr val="accent2"/>
                      </a:solidFill>
                      <a:prstDash val="solid"/>
                      <a:round/>
                      <a:headEnd type="none" w="med" len="med"/>
                      <a:tailEnd type="none" w="med" len="med"/>
                    </a:lnL>
                    <a:lnR w="12700" cmpd="sng">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200" b="0">
                          <a:solidFill>
                            <a:schemeClr val="tx2"/>
                          </a:solidFill>
                          <a:latin typeface="+mj-lt"/>
                        </a:rPr>
                        <a:t>73%</a:t>
                      </a:r>
                    </a:p>
                  </a:txBody>
                  <a:tcPr>
                    <a:lnL w="12700" cmpd="sng">
                      <a:noFill/>
                    </a:lnL>
                    <a:lnR w="12700" cmpd="sng">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0">
                          <a:solidFill>
                            <a:schemeClr val="tx2"/>
                          </a:solidFill>
                          <a:latin typeface="+mj-lt"/>
                        </a:rPr>
                        <a:t>10%</a:t>
                      </a:r>
                    </a:p>
                  </a:txBody>
                  <a:tcPr>
                    <a:lnL w="12700" cmpd="sng">
                      <a:noFill/>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56917297"/>
                  </a:ext>
                </a:extLst>
              </a:tr>
            </a:tbl>
          </a:graphicData>
        </a:graphic>
      </p:graphicFrame>
      <p:sp>
        <p:nvSpPr>
          <p:cNvPr id="7" name="Text Placeholder 6">
            <a:extLst>
              <a:ext uri="{FF2B5EF4-FFF2-40B4-BE49-F238E27FC236}">
                <a16:creationId xmlns:a16="http://schemas.microsoft.com/office/drawing/2014/main" id="{EFAE0FA7-917C-CAB2-5252-629BEDAFE8D1}"/>
              </a:ext>
            </a:extLst>
          </p:cNvPr>
          <p:cNvSpPr>
            <a:spLocks noGrp="1"/>
          </p:cNvSpPr>
          <p:nvPr>
            <p:ph type="body" sz="quarter" idx="10"/>
          </p:nvPr>
        </p:nvSpPr>
        <p:spPr>
          <a:xfrm>
            <a:off x="1524000" y="6355532"/>
            <a:ext cx="9829800" cy="502467"/>
          </a:xfrm>
        </p:spPr>
        <p:txBody>
          <a:bodyPr/>
          <a:lstStyle/>
          <a:p>
            <a:r>
              <a:rPr lang="en-US" noProof="0"/>
              <a:t>Bassi NS. JAMA Cardiol. 2020;</a:t>
            </a:r>
            <a:r>
              <a:rPr lang="en-US"/>
              <a:t>5</a:t>
            </a:r>
            <a:r>
              <a:rPr lang="en-US" noProof="0"/>
              <a:t>:948-951.</a:t>
            </a:r>
            <a:endParaRPr lang="fr-FR" noProof="0"/>
          </a:p>
        </p:txBody>
      </p:sp>
    </p:spTree>
    <p:extLst>
      <p:ext uri="{BB962C8B-B14F-4D97-AF65-F5344CB8AC3E}">
        <p14:creationId xmlns:p14="http://schemas.microsoft.com/office/powerpoint/2010/main" val="14665653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E34EDCE9-2811-1CD8-D24B-2812118FA797}"/>
              </a:ext>
            </a:extLst>
          </p:cNvPr>
          <p:cNvGrpSpPr/>
          <p:nvPr/>
        </p:nvGrpSpPr>
        <p:grpSpPr>
          <a:xfrm>
            <a:off x="12687060" y="-600448"/>
            <a:ext cx="2891582" cy="2193322"/>
            <a:chOff x="372717" y="1608187"/>
            <a:chExt cx="5422900" cy="3728710"/>
          </a:xfrm>
        </p:grpSpPr>
        <p:grpSp>
          <p:nvGrpSpPr>
            <p:cNvPr id="5" name="Group 4">
              <a:extLst>
                <a:ext uri="{FF2B5EF4-FFF2-40B4-BE49-F238E27FC236}">
                  <a16:creationId xmlns:a16="http://schemas.microsoft.com/office/drawing/2014/main" id="{403DE1C4-4950-6676-B9C8-B5F43D38E062}"/>
                </a:ext>
              </a:extLst>
            </p:cNvPr>
            <p:cNvGrpSpPr/>
            <p:nvPr/>
          </p:nvGrpSpPr>
          <p:grpSpPr>
            <a:xfrm>
              <a:off x="372717" y="1869797"/>
              <a:ext cx="5422900" cy="3467100"/>
              <a:chOff x="455820" y="2252041"/>
              <a:chExt cx="5422900" cy="3467100"/>
            </a:xfrm>
          </p:grpSpPr>
          <p:pic>
            <p:nvPicPr>
              <p:cNvPr id="6" name="Picture 5">
                <a:extLst>
                  <a:ext uri="{FF2B5EF4-FFF2-40B4-BE49-F238E27FC236}">
                    <a16:creationId xmlns:a16="http://schemas.microsoft.com/office/drawing/2014/main" id="{5142E0F4-9DC9-EB30-66BD-015A5E5109F1}"/>
                  </a:ext>
                </a:extLst>
              </p:cNvPr>
              <p:cNvPicPr>
                <a:picLocks noChangeAspect="1"/>
              </p:cNvPicPr>
              <p:nvPr/>
            </p:nvPicPr>
            <p:blipFill>
              <a:blip r:embed="rId4"/>
              <a:stretch>
                <a:fillRect/>
              </a:stretch>
            </p:blipFill>
            <p:spPr>
              <a:xfrm>
                <a:off x="455820" y="2252041"/>
                <a:ext cx="5422900" cy="3467100"/>
              </a:xfrm>
              <a:prstGeom prst="rect">
                <a:avLst/>
              </a:prstGeom>
            </p:spPr>
          </p:pic>
          <p:sp>
            <p:nvSpPr>
              <p:cNvPr id="7" name="Rectangle 6">
                <a:extLst>
                  <a:ext uri="{FF2B5EF4-FFF2-40B4-BE49-F238E27FC236}">
                    <a16:creationId xmlns:a16="http://schemas.microsoft.com/office/drawing/2014/main" id="{B325D037-55F2-1D08-9FC5-D84CCB55A3BB}"/>
                  </a:ext>
                </a:extLst>
              </p:cNvPr>
              <p:cNvSpPr/>
              <p:nvPr/>
            </p:nvSpPr>
            <p:spPr>
              <a:xfrm>
                <a:off x="2372139" y="2252041"/>
                <a:ext cx="2305878" cy="7562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B16C50B9-E71D-3A77-4E13-CCA911269BA6}"/>
                </a:ext>
              </a:extLst>
            </p:cNvPr>
            <p:cNvSpPr txBox="1"/>
            <p:nvPr/>
          </p:nvSpPr>
          <p:spPr>
            <a:xfrm>
              <a:off x="1932581" y="1608187"/>
              <a:ext cx="3207026" cy="523220"/>
            </a:xfrm>
            <a:prstGeom prst="rect">
              <a:avLst/>
            </a:prstGeom>
            <a:noFill/>
          </p:spPr>
          <p:txBody>
            <a:bodyPr wrap="square" rtlCol="0">
              <a:spAutoFit/>
            </a:bodyPr>
            <a:lstStyle/>
            <a:p>
              <a:r>
                <a:rPr lang="en-US" sz="2800"/>
                <a:t>At age 55 years</a:t>
              </a:r>
            </a:p>
          </p:txBody>
        </p:sp>
        <p:sp>
          <p:nvSpPr>
            <p:cNvPr id="3" name="Oval 2">
              <a:extLst>
                <a:ext uri="{FF2B5EF4-FFF2-40B4-BE49-F238E27FC236}">
                  <a16:creationId xmlns:a16="http://schemas.microsoft.com/office/drawing/2014/main" id="{7B3314B8-7C3C-50B4-5C5D-F8A235A23E5A}"/>
                </a:ext>
              </a:extLst>
            </p:cNvPr>
            <p:cNvSpPr/>
            <p:nvPr/>
          </p:nvSpPr>
          <p:spPr>
            <a:xfrm>
              <a:off x="4107766" y="3235569"/>
              <a:ext cx="1153551" cy="295422"/>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endParaRPr>
            </a:p>
          </p:txBody>
        </p:sp>
      </p:grpSp>
      <p:grpSp>
        <p:nvGrpSpPr>
          <p:cNvPr id="14" name="Group 13">
            <a:extLst>
              <a:ext uri="{FF2B5EF4-FFF2-40B4-BE49-F238E27FC236}">
                <a16:creationId xmlns:a16="http://schemas.microsoft.com/office/drawing/2014/main" id="{DBBBCC87-E0B5-6344-4BE8-1EAF5B131E54}"/>
              </a:ext>
            </a:extLst>
          </p:cNvPr>
          <p:cNvGrpSpPr/>
          <p:nvPr/>
        </p:nvGrpSpPr>
        <p:grpSpPr>
          <a:xfrm>
            <a:off x="12841539" y="2846064"/>
            <a:ext cx="3012907" cy="2419062"/>
            <a:chOff x="6096000" y="1482545"/>
            <a:chExt cx="5530147" cy="4025802"/>
          </a:xfrm>
        </p:grpSpPr>
        <p:pic>
          <p:nvPicPr>
            <p:cNvPr id="4" name="Picture 3">
              <a:extLst>
                <a:ext uri="{FF2B5EF4-FFF2-40B4-BE49-F238E27FC236}">
                  <a16:creationId xmlns:a16="http://schemas.microsoft.com/office/drawing/2014/main" id="{16AFB578-B279-2698-6172-AC259298A3AE}"/>
                </a:ext>
              </a:extLst>
            </p:cNvPr>
            <p:cNvPicPr>
              <a:picLocks noChangeAspect="1"/>
            </p:cNvPicPr>
            <p:nvPr/>
          </p:nvPicPr>
          <p:blipFill>
            <a:blip r:embed="rId5"/>
            <a:stretch>
              <a:fillRect/>
            </a:stretch>
          </p:blipFill>
          <p:spPr>
            <a:xfrm>
              <a:off x="6096000" y="1698347"/>
              <a:ext cx="5435600" cy="3810000"/>
            </a:xfrm>
            <a:prstGeom prst="rect">
              <a:avLst/>
            </a:prstGeom>
          </p:spPr>
        </p:pic>
        <p:sp>
          <p:nvSpPr>
            <p:cNvPr id="9" name="TextBox 8">
              <a:extLst>
                <a:ext uri="{FF2B5EF4-FFF2-40B4-BE49-F238E27FC236}">
                  <a16:creationId xmlns:a16="http://schemas.microsoft.com/office/drawing/2014/main" id="{1C46380F-246C-0CB8-EBD6-6B13E3B64BF8}"/>
                </a:ext>
              </a:extLst>
            </p:cNvPr>
            <p:cNvSpPr txBox="1"/>
            <p:nvPr/>
          </p:nvSpPr>
          <p:spPr>
            <a:xfrm>
              <a:off x="8419121" y="1482545"/>
              <a:ext cx="3207026" cy="523220"/>
            </a:xfrm>
            <a:prstGeom prst="rect">
              <a:avLst/>
            </a:prstGeom>
            <a:noFill/>
          </p:spPr>
          <p:txBody>
            <a:bodyPr wrap="square" rtlCol="0">
              <a:spAutoFit/>
            </a:bodyPr>
            <a:lstStyle/>
            <a:p>
              <a:r>
                <a:rPr lang="en-US" sz="2800"/>
                <a:t>At age 65 years</a:t>
              </a:r>
            </a:p>
          </p:txBody>
        </p:sp>
        <p:sp>
          <p:nvSpPr>
            <p:cNvPr id="12" name="Oval 11">
              <a:extLst>
                <a:ext uri="{FF2B5EF4-FFF2-40B4-BE49-F238E27FC236}">
                  <a16:creationId xmlns:a16="http://schemas.microsoft.com/office/drawing/2014/main" id="{3393769D-D9F1-5D14-04EC-F09D6ED9556C}"/>
                </a:ext>
              </a:extLst>
            </p:cNvPr>
            <p:cNvSpPr/>
            <p:nvPr/>
          </p:nvSpPr>
          <p:spPr>
            <a:xfrm>
              <a:off x="9966362" y="2730737"/>
              <a:ext cx="1153551" cy="295422"/>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endParaRPr>
            </a:p>
          </p:txBody>
        </p:sp>
      </p:grpSp>
      <p:pic>
        <p:nvPicPr>
          <p:cNvPr id="10" name="Picture 9">
            <a:extLst>
              <a:ext uri="{FF2B5EF4-FFF2-40B4-BE49-F238E27FC236}">
                <a16:creationId xmlns:a16="http://schemas.microsoft.com/office/drawing/2014/main" id="{0E50A8BF-FC29-F35C-58D0-CE5B7F67058A}"/>
              </a:ext>
            </a:extLst>
          </p:cNvPr>
          <p:cNvPicPr>
            <a:picLocks noChangeAspect="1"/>
          </p:cNvPicPr>
          <p:nvPr/>
        </p:nvPicPr>
        <p:blipFill>
          <a:blip r:embed="rId6"/>
          <a:stretch>
            <a:fillRect/>
          </a:stretch>
        </p:blipFill>
        <p:spPr>
          <a:xfrm>
            <a:off x="13142198" y="1973049"/>
            <a:ext cx="2360077" cy="890328"/>
          </a:xfrm>
          <a:prstGeom prst="rect">
            <a:avLst/>
          </a:prstGeom>
        </p:spPr>
      </p:pic>
      <p:sp>
        <p:nvSpPr>
          <p:cNvPr id="2" name="Title 1">
            <a:extLst>
              <a:ext uri="{FF2B5EF4-FFF2-40B4-BE49-F238E27FC236}">
                <a16:creationId xmlns:a16="http://schemas.microsoft.com/office/drawing/2014/main" id="{F4B1FDBF-8DCA-62A3-0F7E-FE714F62B930}"/>
              </a:ext>
            </a:extLst>
          </p:cNvPr>
          <p:cNvSpPr>
            <a:spLocks noGrp="1"/>
          </p:cNvSpPr>
          <p:nvPr>
            <p:ph type="title"/>
          </p:nvPr>
        </p:nvSpPr>
        <p:spPr>
          <a:xfrm>
            <a:off x="838200" y="365126"/>
            <a:ext cx="10515600" cy="984250"/>
          </a:xfrm>
        </p:spPr>
        <p:txBody>
          <a:bodyPr/>
          <a:lstStyle/>
          <a:p>
            <a:r>
              <a:rPr lang="en-US"/>
              <a:t>New Era in HF: </a:t>
            </a:r>
            <a:r>
              <a:rPr lang="el-GR"/>
              <a:t>β</a:t>
            </a:r>
            <a:r>
              <a:rPr lang="en-US"/>
              <a:t>-Blocker, ARNi, MRA + SGLT2i</a:t>
            </a:r>
          </a:p>
        </p:txBody>
      </p:sp>
      <p:sp>
        <p:nvSpPr>
          <p:cNvPr id="17" name="Text Placeholder 16">
            <a:extLst>
              <a:ext uri="{FF2B5EF4-FFF2-40B4-BE49-F238E27FC236}">
                <a16:creationId xmlns:a16="http://schemas.microsoft.com/office/drawing/2014/main" id="{D6C281BD-F2FF-095A-FA08-2A50039094B7}"/>
              </a:ext>
            </a:extLst>
          </p:cNvPr>
          <p:cNvSpPr>
            <a:spLocks noGrp="1"/>
          </p:cNvSpPr>
          <p:nvPr>
            <p:ph type="body" sz="quarter" idx="10"/>
          </p:nvPr>
        </p:nvSpPr>
        <p:spPr>
          <a:xfrm>
            <a:off x="838200" y="6563772"/>
            <a:ext cx="10515600" cy="303753"/>
          </a:xfrm>
        </p:spPr>
        <p:txBody>
          <a:bodyPr/>
          <a:lstStyle/>
          <a:p>
            <a:r>
              <a:rPr lang="en-US"/>
              <a:t>Adapted from Vaduganathan M. </a:t>
            </a:r>
            <a:r>
              <a:rPr lang="en-US" i="1"/>
              <a:t>Lancet</a:t>
            </a:r>
            <a:r>
              <a:rPr lang="en-US"/>
              <a:t>. 2020;396:121-128.</a:t>
            </a:r>
            <a:endParaRPr lang="fr-FR"/>
          </a:p>
        </p:txBody>
      </p:sp>
      <p:graphicFrame>
        <p:nvGraphicFramePr>
          <p:cNvPr id="92" name="Table 91">
            <a:extLst>
              <a:ext uri="{FF2B5EF4-FFF2-40B4-BE49-F238E27FC236}">
                <a16:creationId xmlns:a16="http://schemas.microsoft.com/office/drawing/2014/main" id="{C4ECF555-99D9-B46D-52A1-4A59C4C6B528}"/>
              </a:ext>
            </a:extLst>
          </p:cNvPr>
          <p:cNvGraphicFramePr>
            <a:graphicFrameLocks noGrp="1"/>
          </p:cNvGraphicFramePr>
          <p:nvPr>
            <p:extLst>
              <p:ext uri="{D42A27DB-BD31-4B8C-83A1-F6EECF244321}">
                <p14:modId xmlns:p14="http://schemas.microsoft.com/office/powerpoint/2010/main" val="288710997"/>
              </p:ext>
            </p:extLst>
          </p:nvPr>
        </p:nvGraphicFramePr>
        <p:xfrm>
          <a:off x="933582" y="5005218"/>
          <a:ext cx="4708490" cy="1463040"/>
        </p:xfrm>
        <a:graphic>
          <a:graphicData uri="http://schemas.openxmlformats.org/drawingml/2006/table">
            <a:tbl>
              <a:tblPr firstRow="1" bandRow="1">
                <a:tableStyleId>{5C22544A-7EE6-4342-B048-85BDC9FD1C3A}</a:tableStyleId>
              </a:tblPr>
              <a:tblGrid>
                <a:gridCol w="2409955">
                  <a:extLst>
                    <a:ext uri="{9D8B030D-6E8A-4147-A177-3AD203B41FA5}">
                      <a16:colId xmlns:a16="http://schemas.microsoft.com/office/drawing/2014/main" val="1953635830"/>
                    </a:ext>
                  </a:extLst>
                </a:gridCol>
                <a:gridCol w="2298535">
                  <a:extLst>
                    <a:ext uri="{9D8B030D-6E8A-4147-A177-3AD203B41FA5}">
                      <a16:colId xmlns:a16="http://schemas.microsoft.com/office/drawing/2014/main" val="585089816"/>
                    </a:ext>
                  </a:extLst>
                </a:gridCol>
              </a:tblGrid>
              <a:tr h="0">
                <a:tc gridSpan="2">
                  <a:txBody>
                    <a:bodyPr/>
                    <a:lstStyle/>
                    <a:p>
                      <a:r>
                        <a:rPr lang="en-US" b="1">
                          <a:solidFill>
                            <a:schemeClr val="bg1"/>
                          </a:solidFill>
                        </a:rPr>
                        <a:t>Projected mean event-free survival</a:t>
                      </a:r>
                    </a:p>
                  </a:txBody>
                  <a:tcP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endParaRPr lang="en-US"/>
                    </a:p>
                  </a:txBody>
                  <a:tcPr/>
                </a:tc>
                <a:extLst>
                  <a:ext uri="{0D108BD9-81ED-4DB2-BD59-A6C34878D82A}">
                    <a16:rowId xmlns:a16="http://schemas.microsoft.com/office/drawing/2014/main" val="939441352"/>
                  </a:ext>
                </a:extLst>
              </a:tr>
              <a:tr h="0">
                <a:tc>
                  <a:txBody>
                    <a:bodyPr/>
                    <a:lstStyle/>
                    <a:p>
                      <a:r>
                        <a:rPr lang="en-US">
                          <a:solidFill>
                            <a:schemeClr val="tx2"/>
                          </a:solidFill>
                        </a:rPr>
                        <a:t>Comprehensive therapy</a:t>
                      </a:r>
                    </a:p>
                  </a:txBody>
                  <a:tcPr>
                    <a:lnL w="6350" cap="flat" cmpd="sng" algn="ctr">
                      <a:solidFill>
                        <a:schemeClr val="accent2"/>
                      </a:solidFill>
                      <a:prstDash val="solid"/>
                      <a:round/>
                      <a:headEnd type="none" w="med" len="med"/>
                      <a:tailEnd type="none" w="med" len="med"/>
                    </a:lnL>
                    <a:lnR w="12700" cmpd="sng">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a:solidFill>
                            <a:schemeClr val="tx2"/>
                          </a:solidFill>
                        </a:rPr>
                        <a:t>14.7 years (12.6-17.1)</a:t>
                      </a:r>
                    </a:p>
                  </a:txBody>
                  <a:tcPr>
                    <a:lnL w="12700" cmpd="sng">
                      <a:noFill/>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16833045"/>
                  </a:ext>
                </a:extLst>
              </a:tr>
              <a:tr h="0">
                <a:tc>
                  <a:txBody>
                    <a:bodyPr/>
                    <a:lstStyle/>
                    <a:p>
                      <a:r>
                        <a:rPr lang="en-US">
                          <a:solidFill>
                            <a:schemeClr val="tx2"/>
                          </a:solidFill>
                        </a:rPr>
                        <a:t>Conventional therapy</a:t>
                      </a:r>
                    </a:p>
                  </a:txBody>
                  <a:tcPr>
                    <a:lnL w="6350" cap="flat" cmpd="sng" algn="ctr">
                      <a:solidFill>
                        <a:schemeClr val="accent2"/>
                      </a:solidFill>
                      <a:prstDash val="solid"/>
                      <a:round/>
                      <a:headEnd type="none" w="med" len="med"/>
                      <a:tailEnd type="none" w="med" len="med"/>
                    </a:lnL>
                    <a:lnR w="12700" cmpd="sng">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a:solidFill>
                            <a:schemeClr val="tx2"/>
                          </a:solidFill>
                        </a:rPr>
                        <a:t>6.4 years (4.8-8.0)</a:t>
                      </a:r>
                    </a:p>
                  </a:txBody>
                  <a:tcPr>
                    <a:lnL w="12700" cmpd="sng">
                      <a:noFill/>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2528592"/>
                  </a:ext>
                </a:extLst>
              </a:tr>
              <a:tr h="0">
                <a:tc>
                  <a:txBody>
                    <a:bodyPr/>
                    <a:lstStyle/>
                    <a:p>
                      <a:r>
                        <a:rPr lang="en-US" b="1">
                          <a:solidFill>
                            <a:schemeClr val="tx2"/>
                          </a:solidFill>
                        </a:rPr>
                        <a:t>Difference (95% CI)</a:t>
                      </a:r>
                    </a:p>
                  </a:txBody>
                  <a:tcPr>
                    <a:lnL w="6350" cap="flat" cmpd="sng" algn="ctr">
                      <a:solidFill>
                        <a:schemeClr val="accent2"/>
                      </a:solidFill>
                      <a:prstDash val="solid"/>
                      <a:round/>
                      <a:headEnd type="none" w="med" len="med"/>
                      <a:tailEnd type="none" w="med" len="med"/>
                    </a:lnL>
                    <a:lnR w="12700" cmpd="sng">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1">
                          <a:solidFill>
                            <a:schemeClr val="tx2"/>
                          </a:solidFill>
                        </a:rPr>
                        <a:t>8.3 years (6.2-10.7)</a:t>
                      </a:r>
                    </a:p>
                  </a:txBody>
                  <a:tcPr>
                    <a:lnL w="12700" cmpd="sng">
                      <a:noFill/>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25552348"/>
                  </a:ext>
                </a:extLst>
              </a:tr>
            </a:tbl>
          </a:graphicData>
        </a:graphic>
      </p:graphicFrame>
      <p:sp>
        <p:nvSpPr>
          <p:cNvPr id="93" name="Oval 92">
            <a:extLst>
              <a:ext uri="{FF2B5EF4-FFF2-40B4-BE49-F238E27FC236}">
                <a16:creationId xmlns:a16="http://schemas.microsoft.com/office/drawing/2014/main" id="{8EE40649-0222-DF99-E89C-5BDADE7CACE3}"/>
              </a:ext>
            </a:extLst>
          </p:cNvPr>
          <p:cNvSpPr/>
          <p:nvPr/>
        </p:nvSpPr>
        <p:spPr>
          <a:xfrm>
            <a:off x="3315843" y="6087533"/>
            <a:ext cx="1006229" cy="405342"/>
          </a:xfrm>
          <a:prstGeom prst="ellipse">
            <a:avLst/>
          </a:prstGeom>
          <a:noFill/>
          <a:ln w="254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endParaRPr>
          </a:p>
        </p:txBody>
      </p:sp>
      <p:graphicFrame>
        <p:nvGraphicFramePr>
          <p:cNvPr id="94" name="Table 93">
            <a:extLst>
              <a:ext uri="{FF2B5EF4-FFF2-40B4-BE49-F238E27FC236}">
                <a16:creationId xmlns:a16="http://schemas.microsoft.com/office/drawing/2014/main" id="{AEB71A35-6689-FB22-A143-38BC7696F10F}"/>
              </a:ext>
            </a:extLst>
          </p:cNvPr>
          <p:cNvGraphicFramePr>
            <a:graphicFrameLocks noGrp="1"/>
          </p:cNvGraphicFramePr>
          <p:nvPr>
            <p:extLst>
              <p:ext uri="{D42A27DB-BD31-4B8C-83A1-F6EECF244321}">
                <p14:modId xmlns:p14="http://schemas.microsoft.com/office/powerpoint/2010/main" val="4260923000"/>
              </p:ext>
            </p:extLst>
          </p:nvPr>
        </p:nvGraphicFramePr>
        <p:xfrm>
          <a:off x="6674570" y="5005218"/>
          <a:ext cx="4700165" cy="1463040"/>
        </p:xfrm>
        <a:graphic>
          <a:graphicData uri="http://schemas.openxmlformats.org/drawingml/2006/table">
            <a:tbl>
              <a:tblPr firstRow="1" bandRow="1">
                <a:tableStyleId>{5C22544A-7EE6-4342-B048-85BDC9FD1C3A}</a:tableStyleId>
              </a:tblPr>
              <a:tblGrid>
                <a:gridCol w="2409954">
                  <a:extLst>
                    <a:ext uri="{9D8B030D-6E8A-4147-A177-3AD203B41FA5}">
                      <a16:colId xmlns:a16="http://schemas.microsoft.com/office/drawing/2014/main" val="1953635830"/>
                    </a:ext>
                  </a:extLst>
                </a:gridCol>
                <a:gridCol w="2290211">
                  <a:extLst>
                    <a:ext uri="{9D8B030D-6E8A-4147-A177-3AD203B41FA5}">
                      <a16:colId xmlns:a16="http://schemas.microsoft.com/office/drawing/2014/main" val="585089816"/>
                    </a:ext>
                  </a:extLst>
                </a:gridCol>
              </a:tblGrid>
              <a:tr h="0">
                <a:tc gridSpan="2">
                  <a:txBody>
                    <a:bodyPr/>
                    <a:lstStyle/>
                    <a:p>
                      <a:r>
                        <a:rPr lang="en-US" b="1">
                          <a:solidFill>
                            <a:schemeClr val="bg1"/>
                          </a:solidFill>
                        </a:rPr>
                        <a:t>Projected mean event-free survival</a:t>
                      </a:r>
                    </a:p>
                  </a:txBody>
                  <a:tcP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endParaRPr lang="en-US"/>
                    </a:p>
                  </a:txBody>
                  <a:tcPr/>
                </a:tc>
                <a:extLst>
                  <a:ext uri="{0D108BD9-81ED-4DB2-BD59-A6C34878D82A}">
                    <a16:rowId xmlns:a16="http://schemas.microsoft.com/office/drawing/2014/main" val="939441352"/>
                  </a:ext>
                </a:extLst>
              </a:tr>
              <a:tr h="0">
                <a:tc>
                  <a:txBody>
                    <a:bodyPr/>
                    <a:lstStyle/>
                    <a:p>
                      <a:r>
                        <a:rPr lang="en-US">
                          <a:solidFill>
                            <a:schemeClr val="tx2"/>
                          </a:solidFill>
                        </a:rPr>
                        <a:t>Comprehensive therapy</a:t>
                      </a:r>
                    </a:p>
                  </a:txBody>
                  <a:tcPr>
                    <a:lnL w="6350" cap="flat" cmpd="sng" algn="ctr">
                      <a:solidFill>
                        <a:schemeClr val="accent2"/>
                      </a:solidFill>
                      <a:prstDash val="solid"/>
                      <a:round/>
                      <a:headEnd type="none" w="med" len="med"/>
                      <a:tailEnd type="none" w="med" len="med"/>
                    </a:lnL>
                    <a:lnR w="12700" cmpd="sng">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a:solidFill>
                            <a:schemeClr val="tx2"/>
                          </a:solidFill>
                        </a:rPr>
                        <a:t>13.0 years (11.5-14.6)</a:t>
                      </a:r>
                    </a:p>
                  </a:txBody>
                  <a:tcPr>
                    <a:lnL w="12700" cmpd="sng">
                      <a:noFill/>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16833045"/>
                  </a:ext>
                </a:extLst>
              </a:tr>
              <a:tr h="0">
                <a:tc>
                  <a:txBody>
                    <a:bodyPr/>
                    <a:lstStyle/>
                    <a:p>
                      <a:r>
                        <a:rPr lang="en-US">
                          <a:solidFill>
                            <a:schemeClr val="tx2"/>
                          </a:solidFill>
                        </a:rPr>
                        <a:t>Conventional therapy</a:t>
                      </a:r>
                    </a:p>
                  </a:txBody>
                  <a:tcPr>
                    <a:lnL w="6350" cap="flat" cmpd="sng" algn="ctr">
                      <a:solidFill>
                        <a:schemeClr val="accent2"/>
                      </a:solidFill>
                      <a:prstDash val="solid"/>
                      <a:round/>
                      <a:headEnd type="none" w="med" len="med"/>
                      <a:tailEnd type="none" w="med" len="med"/>
                    </a:lnL>
                    <a:lnR w="12700" cmpd="sng">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a:solidFill>
                            <a:schemeClr val="tx2"/>
                          </a:solidFill>
                        </a:rPr>
                        <a:t>6.7 years (5.8-7.5)</a:t>
                      </a:r>
                    </a:p>
                  </a:txBody>
                  <a:tcPr>
                    <a:lnL w="12700" cmpd="sng">
                      <a:noFill/>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2528592"/>
                  </a:ext>
                </a:extLst>
              </a:tr>
              <a:tr h="0">
                <a:tc>
                  <a:txBody>
                    <a:bodyPr/>
                    <a:lstStyle/>
                    <a:p>
                      <a:r>
                        <a:rPr lang="en-US" b="1">
                          <a:solidFill>
                            <a:schemeClr val="tx2"/>
                          </a:solidFill>
                        </a:rPr>
                        <a:t>Difference (95% CI)</a:t>
                      </a:r>
                    </a:p>
                  </a:txBody>
                  <a:tcPr>
                    <a:lnL w="6350" cap="flat" cmpd="sng" algn="ctr">
                      <a:solidFill>
                        <a:schemeClr val="accent2"/>
                      </a:solidFill>
                      <a:prstDash val="solid"/>
                      <a:round/>
                      <a:headEnd type="none" w="med" len="med"/>
                      <a:tailEnd type="none" w="med" len="med"/>
                    </a:lnL>
                    <a:lnR w="12700" cmpd="sng">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1">
                          <a:solidFill>
                            <a:schemeClr val="tx2"/>
                          </a:solidFill>
                        </a:rPr>
                        <a:t>6.3 years (4.8-7.9)</a:t>
                      </a:r>
                    </a:p>
                  </a:txBody>
                  <a:tcPr>
                    <a:lnL w="12700" cmpd="sng">
                      <a:noFill/>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25552348"/>
                  </a:ext>
                </a:extLst>
              </a:tr>
            </a:tbl>
          </a:graphicData>
        </a:graphic>
      </p:graphicFrame>
      <p:sp>
        <p:nvSpPr>
          <p:cNvPr id="95" name="Oval 94">
            <a:extLst>
              <a:ext uri="{FF2B5EF4-FFF2-40B4-BE49-F238E27FC236}">
                <a16:creationId xmlns:a16="http://schemas.microsoft.com/office/drawing/2014/main" id="{C1FD89AD-9CB8-5693-F2C4-7244F3579E85}"/>
              </a:ext>
            </a:extLst>
          </p:cNvPr>
          <p:cNvSpPr/>
          <p:nvPr/>
        </p:nvSpPr>
        <p:spPr>
          <a:xfrm>
            <a:off x="9073662" y="6087533"/>
            <a:ext cx="983982" cy="405342"/>
          </a:xfrm>
          <a:prstGeom prst="ellipse">
            <a:avLst/>
          </a:prstGeom>
          <a:noFill/>
          <a:ln w="254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endParaRPr>
          </a:p>
        </p:txBody>
      </p:sp>
      <p:grpSp>
        <p:nvGrpSpPr>
          <p:cNvPr id="11" name="Group 10">
            <a:extLst>
              <a:ext uri="{FF2B5EF4-FFF2-40B4-BE49-F238E27FC236}">
                <a16:creationId xmlns:a16="http://schemas.microsoft.com/office/drawing/2014/main" id="{9C2745C4-A6DE-FE73-6CAE-35218B636078}"/>
              </a:ext>
            </a:extLst>
          </p:cNvPr>
          <p:cNvGrpSpPr/>
          <p:nvPr/>
        </p:nvGrpSpPr>
        <p:grpSpPr>
          <a:xfrm>
            <a:off x="828005" y="1964085"/>
            <a:ext cx="4939741" cy="3030327"/>
            <a:chOff x="735080" y="1772994"/>
            <a:chExt cx="5251239" cy="3221418"/>
          </a:xfrm>
        </p:grpSpPr>
        <p:grpSp>
          <p:nvGrpSpPr>
            <p:cNvPr id="90" name="Group 89">
              <a:extLst>
                <a:ext uri="{FF2B5EF4-FFF2-40B4-BE49-F238E27FC236}">
                  <a16:creationId xmlns:a16="http://schemas.microsoft.com/office/drawing/2014/main" id="{61D0BCB9-78CA-D76D-25D6-AA98EF6760EB}"/>
                </a:ext>
              </a:extLst>
            </p:cNvPr>
            <p:cNvGrpSpPr/>
            <p:nvPr/>
          </p:nvGrpSpPr>
          <p:grpSpPr>
            <a:xfrm>
              <a:off x="735080" y="1772994"/>
              <a:ext cx="4923030" cy="3221418"/>
              <a:chOff x="1318684" y="2394155"/>
              <a:chExt cx="4456208" cy="3221418"/>
            </a:xfrm>
          </p:grpSpPr>
          <p:grpSp>
            <p:nvGrpSpPr>
              <p:cNvPr id="65" name="Group 64">
                <a:extLst>
                  <a:ext uri="{FF2B5EF4-FFF2-40B4-BE49-F238E27FC236}">
                    <a16:creationId xmlns:a16="http://schemas.microsoft.com/office/drawing/2014/main" id="{41AF0D48-5BB2-CEA7-B3CD-0A3E2DDFB0BD}"/>
                  </a:ext>
                </a:extLst>
              </p:cNvPr>
              <p:cNvGrpSpPr/>
              <p:nvPr/>
            </p:nvGrpSpPr>
            <p:grpSpPr>
              <a:xfrm>
                <a:off x="1318684" y="2394155"/>
                <a:ext cx="4456208" cy="3221418"/>
                <a:chOff x="4090084" y="2045807"/>
                <a:chExt cx="7249637" cy="4291657"/>
              </a:xfrm>
            </p:grpSpPr>
            <p:sp>
              <p:nvSpPr>
                <p:cNvPr id="67" name="TextBox 66">
                  <a:extLst>
                    <a:ext uri="{FF2B5EF4-FFF2-40B4-BE49-F238E27FC236}">
                      <a16:creationId xmlns:a16="http://schemas.microsoft.com/office/drawing/2014/main" id="{E6DF92B1-53E0-C8ED-974D-D93D358F4C7C}"/>
                    </a:ext>
                  </a:extLst>
                </p:cNvPr>
                <p:cNvSpPr txBox="1"/>
                <p:nvPr/>
              </p:nvSpPr>
              <p:spPr>
                <a:xfrm>
                  <a:off x="5311822" y="2045807"/>
                  <a:ext cx="6009521" cy="533037"/>
                </a:xfrm>
                <a:prstGeom prst="rect">
                  <a:avLst/>
                </a:prstGeom>
                <a:noFill/>
              </p:spPr>
              <p:txBody>
                <a:bodyPr wrap="square" rtlCol="0">
                  <a:spAutoFit/>
                </a:bodyPr>
                <a:lstStyle/>
                <a:p>
                  <a:pPr algn="ctr"/>
                  <a:r>
                    <a:rPr lang="en-US" sz="2000" b="1">
                      <a:solidFill>
                        <a:schemeClr val="accent4"/>
                      </a:solidFill>
                    </a:rPr>
                    <a:t>At age 55 years</a:t>
                  </a:r>
                </a:p>
              </p:txBody>
            </p:sp>
            <p:sp>
              <p:nvSpPr>
                <p:cNvPr id="68" name="TextBox 67">
                  <a:extLst>
                    <a:ext uri="{FF2B5EF4-FFF2-40B4-BE49-F238E27FC236}">
                      <a16:creationId xmlns:a16="http://schemas.microsoft.com/office/drawing/2014/main" id="{DB284156-06AA-CD99-109E-A0EA6C45204B}"/>
                    </a:ext>
                  </a:extLst>
                </p:cNvPr>
                <p:cNvSpPr txBox="1"/>
                <p:nvPr/>
              </p:nvSpPr>
              <p:spPr>
                <a:xfrm>
                  <a:off x="5311822" y="5845430"/>
                  <a:ext cx="6009521" cy="492034"/>
                </a:xfrm>
                <a:prstGeom prst="rect">
                  <a:avLst/>
                </a:prstGeom>
                <a:noFill/>
              </p:spPr>
              <p:txBody>
                <a:bodyPr wrap="square" rtlCol="0">
                  <a:spAutoFit/>
                </a:bodyPr>
                <a:lstStyle/>
                <a:p>
                  <a:pPr algn="ctr"/>
                  <a:r>
                    <a:rPr lang="en-US">
                      <a:solidFill>
                        <a:schemeClr val="tx2"/>
                      </a:solidFill>
                    </a:rPr>
                    <a:t>Age (years)</a:t>
                  </a:r>
                </a:p>
              </p:txBody>
            </p:sp>
            <p:sp>
              <p:nvSpPr>
                <p:cNvPr id="69" name="TextBox 68">
                  <a:extLst>
                    <a:ext uri="{FF2B5EF4-FFF2-40B4-BE49-F238E27FC236}">
                      <a16:creationId xmlns:a16="http://schemas.microsoft.com/office/drawing/2014/main" id="{970F785D-93A6-CC3E-BCE0-8745BE4CB179}"/>
                    </a:ext>
                  </a:extLst>
                </p:cNvPr>
                <p:cNvSpPr txBox="1"/>
                <p:nvPr/>
              </p:nvSpPr>
              <p:spPr>
                <a:xfrm rot="16200000">
                  <a:off x="2443441" y="3752862"/>
                  <a:ext cx="3837164" cy="543877"/>
                </a:xfrm>
                <a:prstGeom prst="rect">
                  <a:avLst/>
                </a:prstGeom>
                <a:noFill/>
              </p:spPr>
              <p:txBody>
                <a:bodyPr wrap="square" rtlCol="0">
                  <a:spAutoFit/>
                </a:bodyPr>
                <a:lstStyle/>
                <a:p>
                  <a:pPr algn="ctr"/>
                  <a:r>
                    <a:rPr lang="en-US">
                      <a:solidFill>
                        <a:schemeClr val="tx2"/>
                      </a:solidFill>
                    </a:rPr>
                    <a:t>Event-free survival (%)</a:t>
                  </a:r>
                </a:p>
              </p:txBody>
            </p:sp>
            <p:cxnSp>
              <p:nvCxnSpPr>
                <p:cNvPr id="70" name="Straight Connector 69">
                  <a:extLst>
                    <a:ext uri="{FF2B5EF4-FFF2-40B4-BE49-F238E27FC236}">
                      <a16:creationId xmlns:a16="http://schemas.microsoft.com/office/drawing/2014/main" id="{EFF4BD24-A8B3-5D14-4BBC-371A8717E61F}"/>
                    </a:ext>
                  </a:extLst>
                </p:cNvPr>
                <p:cNvCxnSpPr>
                  <a:cxnSpLocks/>
                </p:cNvCxnSpPr>
                <p:nvPr/>
              </p:nvCxnSpPr>
              <p:spPr>
                <a:xfrm>
                  <a:off x="5313403" y="5512659"/>
                  <a:ext cx="600952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9A35F7F-0128-A2BB-3F4A-A2AA373923BE}"/>
                    </a:ext>
                  </a:extLst>
                </p:cNvPr>
                <p:cNvCxnSpPr>
                  <a:cxnSpLocks/>
                </p:cNvCxnSpPr>
                <p:nvPr/>
              </p:nvCxnSpPr>
              <p:spPr>
                <a:xfrm flipV="1">
                  <a:off x="5311822" y="2378056"/>
                  <a:ext cx="0" cy="313723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D30A1011-236E-F0A5-10FB-6876CC3E4405}"/>
                    </a:ext>
                  </a:extLst>
                </p:cNvPr>
                <p:cNvSpPr txBox="1"/>
                <p:nvPr/>
              </p:nvSpPr>
              <p:spPr>
                <a:xfrm>
                  <a:off x="4529591" y="2879434"/>
                  <a:ext cx="797609" cy="492035"/>
                </a:xfrm>
                <a:prstGeom prst="rect">
                  <a:avLst/>
                </a:prstGeom>
                <a:noFill/>
              </p:spPr>
              <p:txBody>
                <a:bodyPr wrap="square" rtlCol="0">
                  <a:spAutoFit/>
                </a:bodyPr>
                <a:lstStyle/>
                <a:p>
                  <a:pPr algn="r"/>
                  <a:r>
                    <a:rPr lang="en-US">
                      <a:solidFill>
                        <a:schemeClr val="tx2"/>
                      </a:solidFill>
                    </a:rPr>
                    <a:t>80</a:t>
                  </a:r>
                </a:p>
              </p:txBody>
            </p:sp>
            <p:sp>
              <p:nvSpPr>
                <p:cNvPr id="73" name="TextBox 72">
                  <a:extLst>
                    <a:ext uri="{FF2B5EF4-FFF2-40B4-BE49-F238E27FC236}">
                      <a16:creationId xmlns:a16="http://schemas.microsoft.com/office/drawing/2014/main" id="{605E286F-671A-2694-FF89-FFC7139F348C}"/>
                    </a:ext>
                  </a:extLst>
                </p:cNvPr>
                <p:cNvSpPr txBox="1"/>
                <p:nvPr/>
              </p:nvSpPr>
              <p:spPr>
                <a:xfrm>
                  <a:off x="4529591" y="4071323"/>
                  <a:ext cx="797609" cy="492035"/>
                </a:xfrm>
                <a:prstGeom prst="rect">
                  <a:avLst/>
                </a:prstGeom>
                <a:noFill/>
              </p:spPr>
              <p:txBody>
                <a:bodyPr wrap="square" rtlCol="0">
                  <a:spAutoFit/>
                </a:bodyPr>
                <a:lstStyle/>
                <a:p>
                  <a:pPr algn="r"/>
                  <a:r>
                    <a:rPr lang="en-US">
                      <a:solidFill>
                        <a:schemeClr val="tx2"/>
                      </a:solidFill>
                    </a:rPr>
                    <a:t>40</a:t>
                  </a:r>
                </a:p>
              </p:txBody>
            </p:sp>
            <p:sp>
              <p:nvSpPr>
                <p:cNvPr id="74" name="TextBox 73">
                  <a:extLst>
                    <a:ext uri="{FF2B5EF4-FFF2-40B4-BE49-F238E27FC236}">
                      <a16:creationId xmlns:a16="http://schemas.microsoft.com/office/drawing/2014/main" id="{E6F7EC62-2BCF-E455-852C-C2007EA7E916}"/>
                    </a:ext>
                  </a:extLst>
                </p:cNvPr>
                <p:cNvSpPr txBox="1"/>
                <p:nvPr/>
              </p:nvSpPr>
              <p:spPr>
                <a:xfrm>
                  <a:off x="4424253" y="5263211"/>
                  <a:ext cx="902947" cy="492034"/>
                </a:xfrm>
                <a:prstGeom prst="rect">
                  <a:avLst/>
                </a:prstGeom>
                <a:noFill/>
              </p:spPr>
              <p:txBody>
                <a:bodyPr wrap="square" rtlCol="0">
                  <a:spAutoFit/>
                </a:bodyPr>
                <a:lstStyle/>
                <a:p>
                  <a:pPr algn="r"/>
                  <a:r>
                    <a:rPr lang="en-US">
                      <a:solidFill>
                        <a:schemeClr val="tx2"/>
                      </a:solidFill>
                    </a:rPr>
                    <a:t>0</a:t>
                  </a:r>
                </a:p>
              </p:txBody>
            </p:sp>
            <p:sp>
              <p:nvSpPr>
                <p:cNvPr id="75" name="TextBox 74">
                  <a:extLst>
                    <a:ext uri="{FF2B5EF4-FFF2-40B4-BE49-F238E27FC236}">
                      <a16:creationId xmlns:a16="http://schemas.microsoft.com/office/drawing/2014/main" id="{B55BA195-5E90-332C-D1F4-7B45BA329507}"/>
                    </a:ext>
                  </a:extLst>
                </p:cNvPr>
                <p:cNvSpPr txBox="1"/>
                <p:nvPr/>
              </p:nvSpPr>
              <p:spPr>
                <a:xfrm>
                  <a:off x="8084018" y="5511532"/>
                  <a:ext cx="831590" cy="492035"/>
                </a:xfrm>
                <a:prstGeom prst="rect">
                  <a:avLst/>
                </a:prstGeom>
                <a:noFill/>
              </p:spPr>
              <p:txBody>
                <a:bodyPr wrap="square" rtlCol="0">
                  <a:spAutoFit/>
                </a:bodyPr>
                <a:lstStyle/>
                <a:p>
                  <a:pPr algn="ctr"/>
                  <a:r>
                    <a:rPr lang="en-US">
                      <a:solidFill>
                        <a:schemeClr val="tx2"/>
                      </a:solidFill>
                    </a:rPr>
                    <a:t>75</a:t>
                  </a:r>
                </a:p>
              </p:txBody>
            </p:sp>
            <p:sp>
              <p:nvSpPr>
                <p:cNvPr id="76" name="TextBox 75">
                  <a:extLst>
                    <a:ext uri="{FF2B5EF4-FFF2-40B4-BE49-F238E27FC236}">
                      <a16:creationId xmlns:a16="http://schemas.microsoft.com/office/drawing/2014/main" id="{EFA38FE3-05EB-77E0-5C1E-4A1EA5012D09}"/>
                    </a:ext>
                  </a:extLst>
                </p:cNvPr>
                <p:cNvSpPr txBox="1"/>
                <p:nvPr/>
              </p:nvSpPr>
              <p:spPr>
                <a:xfrm>
                  <a:off x="8892057" y="5511532"/>
                  <a:ext cx="831590" cy="492035"/>
                </a:xfrm>
                <a:prstGeom prst="rect">
                  <a:avLst/>
                </a:prstGeom>
                <a:noFill/>
              </p:spPr>
              <p:txBody>
                <a:bodyPr wrap="square" rtlCol="0">
                  <a:spAutoFit/>
                </a:bodyPr>
                <a:lstStyle/>
                <a:p>
                  <a:pPr algn="ctr"/>
                  <a:r>
                    <a:rPr lang="en-US">
                      <a:solidFill>
                        <a:schemeClr val="tx2"/>
                      </a:solidFill>
                    </a:rPr>
                    <a:t>80</a:t>
                  </a:r>
                </a:p>
              </p:txBody>
            </p:sp>
            <p:sp>
              <p:nvSpPr>
                <p:cNvPr id="77" name="TextBox 76">
                  <a:extLst>
                    <a:ext uri="{FF2B5EF4-FFF2-40B4-BE49-F238E27FC236}">
                      <a16:creationId xmlns:a16="http://schemas.microsoft.com/office/drawing/2014/main" id="{1546EF86-B409-25DE-2028-9F6D1D5577C6}"/>
                    </a:ext>
                  </a:extLst>
                </p:cNvPr>
                <p:cNvSpPr txBox="1"/>
                <p:nvPr/>
              </p:nvSpPr>
              <p:spPr>
                <a:xfrm>
                  <a:off x="9700097" y="5511532"/>
                  <a:ext cx="831590" cy="492035"/>
                </a:xfrm>
                <a:prstGeom prst="rect">
                  <a:avLst/>
                </a:prstGeom>
                <a:noFill/>
              </p:spPr>
              <p:txBody>
                <a:bodyPr wrap="square" rtlCol="0">
                  <a:spAutoFit/>
                </a:bodyPr>
                <a:lstStyle/>
                <a:p>
                  <a:pPr algn="ctr"/>
                  <a:r>
                    <a:rPr lang="en-US">
                      <a:solidFill>
                        <a:schemeClr val="tx2"/>
                      </a:solidFill>
                    </a:rPr>
                    <a:t>85</a:t>
                  </a:r>
                </a:p>
              </p:txBody>
            </p:sp>
            <p:sp>
              <p:nvSpPr>
                <p:cNvPr id="78" name="TextBox 77">
                  <a:extLst>
                    <a:ext uri="{FF2B5EF4-FFF2-40B4-BE49-F238E27FC236}">
                      <a16:creationId xmlns:a16="http://schemas.microsoft.com/office/drawing/2014/main" id="{A6C5098D-54AA-6A67-9CA8-56C072B6224D}"/>
                    </a:ext>
                  </a:extLst>
                </p:cNvPr>
                <p:cNvSpPr txBox="1"/>
                <p:nvPr/>
              </p:nvSpPr>
              <p:spPr>
                <a:xfrm>
                  <a:off x="7275979" y="5511532"/>
                  <a:ext cx="831590" cy="492035"/>
                </a:xfrm>
                <a:prstGeom prst="rect">
                  <a:avLst/>
                </a:prstGeom>
                <a:noFill/>
              </p:spPr>
              <p:txBody>
                <a:bodyPr wrap="square" rtlCol="0">
                  <a:spAutoFit/>
                </a:bodyPr>
                <a:lstStyle/>
                <a:p>
                  <a:pPr algn="ctr"/>
                  <a:r>
                    <a:rPr lang="en-US">
                      <a:solidFill>
                        <a:schemeClr val="tx2"/>
                      </a:solidFill>
                    </a:rPr>
                    <a:t>70</a:t>
                  </a:r>
                </a:p>
              </p:txBody>
            </p:sp>
            <p:sp>
              <p:nvSpPr>
                <p:cNvPr id="79" name="TextBox 78">
                  <a:extLst>
                    <a:ext uri="{FF2B5EF4-FFF2-40B4-BE49-F238E27FC236}">
                      <a16:creationId xmlns:a16="http://schemas.microsoft.com/office/drawing/2014/main" id="{8175C145-0BF1-375D-B64A-E5078BD10BB2}"/>
                    </a:ext>
                  </a:extLst>
                </p:cNvPr>
                <p:cNvSpPr txBox="1"/>
                <p:nvPr/>
              </p:nvSpPr>
              <p:spPr>
                <a:xfrm>
                  <a:off x="10508131" y="5511532"/>
                  <a:ext cx="831590" cy="492035"/>
                </a:xfrm>
                <a:prstGeom prst="rect">
                  <a:avLst/>
                </a:prstGeom>
                <a:noFill/>
              </p:spPr>
              <p:txBody>
                <a:bodyPr wrap="square" rtlCol="0">
                  <a:spAutoFit/>
                </a:bodyPr>
                <a:lstStyle/>
                <a:p>
                  <a:pPr algn="ctr"/>
                  <a:r>
                    <a:rPr lang="en-US">
                      <a:solidFill>
                        <a:schemeClr val="tx2"/>
                      </a:solidFill>
                    </a:rPr>
                    <a:t>90</a:t>
                  </a:r>
                </a:p>
              </p:txBody>
            </p:sp>
            <p:sp>
              <p:nvSpPr>
                <p:cNvPr id="80" name="TextBox 79">
                  <a:extLst>
                    <a:ext uri="{FF2B5EF4-FFF2-40B4-BE49-F238E27FC236}">
                      <a16:creationId xmlns:a16="http://schemas.microsoft.com/office/drawing/2014/main" id="{090DF9E3-D1BB-DDD3-2AC7-07E6C758AC72}"/>
                    </a:ext>
                  </a:extLst>
                </p:cNvPr>
                <p:cNvSpPr txBox="1"/>
                <p:nvPr/>
              </p:nvSpPr>
              <p:spPr>
                <a:xfrm>
                  <a:off x="4957283" y="5511532"/>
                  <a:ext cx="726168" cy="492035"/>
                </a:xfrm>
                <a:prstGeom prst="rect">
                  <a:avLst/>
                </a:prstGeom>
                <a:noFill/>
              </p:spPr>
              <p:txBody>
                <a:bodyPr wrap="square" rtlCol="0">
                  <a:spAutoFit/>
                </a:bodyPr>
                <a:lstStyle/>
                <a:p>
                  <a:pPr algn="ctr"/>
                  <a:r>
                    <a:rPr lang="en-US">
                      <a:solidFill>
                        <a:schemeClr val="tx2"/>
                      </a:solidFill>
                    </a:rPr>
                    <a:t>55</a:t>
                  </a:r>
                </a:p>
              </p:txBody>
            </p:sp>
            <p:sp>
              <p:nvSpPr>
                <p:cNvPr id="81" name="TextBox 80">
                  <a:extLst>
                    <a:ext uri="{FF2B5EF4-FFF2-40B4-BE49-F238E27FC236}">
                      <a16:creationId xmlns:a16="http://schemas.microsoft.com/office/drawing/2014/main" id="{450155EF-0CFE-171D-DB32-84B49B434B36}"/>
                    </a:ext>
                  </a:extLst>
                </p:cNvPr>
                <p:cNvSpPr txBox="1"/>
                <p:nvPr/>
              </p:nvSpPr>
              <p:spPr>
                <a:xfrm>
                  <a:off x="4424253" y="2283490"/>
                  <a:ext cx="902947" cy="492034"/>
                </a:xfrm>
                <a:prstGeom prst="rect">
                  <a:avLst/>
                </a:prstGeom>
                <a:noFill/>
              </p:spPr>
              <p:txBody>
                <a:bodyPr wrap="square" rtlCol="0">
                  <a:spAutoFit/>
                </a:bodyPr>
                <a:lstStyle/>
                <a:p>
                  <a:pPr algn="r"/>
                  <a:r>
                    <a:rPr lang="en-US">
                      <a:solidFill>
                        <a:schemeClr val="tx2"/>
                      </a:solidFill>
                    </a:rPr>
                    <a:t>100</a:t>
                  </a:r>
                </a:p>
              </p:txBody>
            </p:sp>
            <p:sp>
              <p:nvSpPr>
                <p:cNvPr id="82" name="TextBox 81">
                  <a:extLst>
                    <a:ext uri="{FF2B5EF4-FFF2-40B4-BE49-F238E27FC236}">
                      <a16:creationId xmlns:a16="http://schemas.microsoft.com/office/drawing/2014/main" id="{2B01F7B5-24E6-2542-F9E6-B2900E3ECC48}"/>
                    </a:ext>
                  </a:extLst>
                </p:cNvPr>
                <p:cNvSpPr txBox="1"/>
                <p:nvPr/>
              </p:nvSpPr>
              <p:spPr>
                <a:xfrm>
                  <a:off x="4424253" y="4667267"/>
                  <a:ext cx="902947" cy="492035"/>
                </a:xfrm>
                <a:prstGeom prst="rect">
                  <a:avLst/>
                </a:prstGeom>
                <a:noFill/>
              </p:spPr>
              <p:txBody>
                <a:bodyPr wrap="square" rtlCol="0">
                  <a:spAutoFit/>
                </a:bodyPr>
                <a:lstStyle/>
                <a:p>
                  <a:pPr algn="r"/>
                  <a:r>
                    <a:rPr lang="en-US">
                      <a:solidFill>
                        <a:schemeClr val="tx2"/>
                      </a:solidFill>
                    </a:rPr>
                    <a:t>20</a:t>
                  </a:r>
                </a:p>
              </p:txBody>
            </p:sp>
            <p:sp>
              <p:nvSpPr>
                <p:cNvPr id="83" name="TextBox 82">
                  <a:extLst>
                    <a:ext uri="{FF2B5EF4-FFF2-40B4-BE49-F238E27FC236}">
                      <a16:creationId xmlns:a16="http://schemas.microsoft.com/office/drawing/2014/main" id="{637F4715-07EE-197B-D43E-9459AECE823C}"/>
                    </a:ext>
                  </a:extLst>
                </p:cNvPr>
                <p:cNvSpPr txBox="1"/>
                <p:nvPr/>
              </p:nvSpPr>
              <p:spPr>
                <a:xfrm>
                  <a:off x="4424253" y="3475379"/>
                  <a:ext cx="902947" cy="492035"/>
                </a:xfrm>
                <a:prstGeom prst="rect">
                  <a:avLst/>
                </a:prstGeom>
                <a:noFill/>
              </p:spPr>
              <p:txBody>
                <a:bodyPr wrap="square" rtlCol="0">
                  <a:spAutoFit/>
                </a:bodyPr>
                <a:lstStyle/>
                <a:p>
                  <a:pPr algn="r"/>
                  <a:r>
                    <a:rPr lang="en-US">
                      <a:solidFill>
                        <a:schemeClr val="tx2"/>
                      </a:solidFill>
                    </a:rPr>
                    <a:t>60</a:t>
                  </a:r>
                </a:p>
              </p:txBody>
            </p:sp>
            <p:sp>
              <p:nvSpPr>
                <p:cNvPr id="84" name="TextBox 83">
                  <a:extLst>
                    <a:ext uri="{FF2B5EF4-FFF2-40B4-BE49-F238E27FC236}">
                      <a16:creationId xmlns:a16="http://schemas.microsoft.com/office/drawing/2014/main" id="{92495533-2D32-364E-6DAA-53EA2A9B1416}"/>
                    </a:ext>
                  </a:extLst>
                </p:cNvPr>
                <p:cNvSpPr txBox="1"/>
                <p:nvPr/>
              </p:nvSpPr>
              <p:spPr>
                <a:xfrm>
                  <a:off x="6467939" y="5511532"/>
                  <a:ext cx="831590" cy="492035"/>
                </a:xfrm>
                <a:prstGeom prst="rect">
                  <a:avLst/>
                </a:prstGeom>
                <a:noFill/>
              </p:spPr>
              <p:txBody>
                <a:bodyPr wrap="square" rtlCol="0">
                  <a:spAutoFit/>
                </a:bodyPr>
                <a:lstStyle/>
                <a:p>
                  <a:pPr algn="ctr"/>
                  <a:r>
                    <a:rPr lang="en-US">
                      <a:solidFill>
                        <a:schemeClr val="tx2"/>
                      </a:solidFill>
                    </a:rPr>
                    <a:t>65</a:t>
                  </a:r>
                </a:p>
              </p:txBody>
            </p:sp>
            <p:sp>
              <p:nvSpPr>
                <p:cNvPr id="85" name="TextBox 84">
                  <a:extLst>
                    <a:ext uri="{FF2B5EF4-FFF2-40B4-BE49-F238E27FC236}">
                      <a16:creationId xmlns:a16="http://schemas.microsoft.com/office/drawing/2014/main" id="{0EB5BBD9-C16B-94BA-F8DD-654244C431CE}"/>
                    </a:ext>
                  </a:extLst>
                </p:cNvPr>
                <p:cNvSpPr txBox="1"/>
                <p:nvPr/>
              </p:nvSpPr>
              <p:spPr>
                <a:xfrm>
                  <a:off x="5659900" y="5511532"/>
                  <a:ext cx="831590" cy="492035"/>
                </a:xfrm>
                <a:prstGeom prst="rect">
                  <a:avLst/>
                </a:prstGeom>
                <a:noFill/>
              </p:spPr>
              <p:txBody>
                <a:bodyPr wrap="square" rtlCol="0">
                  <a:spAutoFit/>
                </a:bodyPr>
                <a:lstStyle/>
                <a:p>
                  <a:pPr algn="ctr"/>
                  <a:r>
                    <a:rPr lang="en-US">
                      <a:solidFill>
                        <a:schemeClr val="tx2"/>
                      </a:solidFill>
                    </a:rPr>
                    <a:t>60</a:t>
                  </a:r>
                </a:p>
              </p:txBody>
            </p:sp>
          </p:grpSp>
          <p:sp>
            <p:nvSpPr>
              <p:cNvPr id="86" name="Freeform: Shape 85">
                <a:extLst>
                  <a:ext uri="{FF2B5EF4-FFF2-40B4-BE49-F238E27FC236}">
                    <a16:creationId xmlns:a16="http://schemas.microsoft.com/office/drawing/2014/main" id="{585945BE-A9E0-F405-0B2B-0039B62EEC04}"/>
                  </a:ext>
                </a:extLst>
              </p:cNvPr>
              <p:cNvSpPr/>
              <p:nvPr/>
            </p:nvSpPr>
            <p:spPr>
              <a:xfrm>
                <a:off x="2069141" y="2745963"/>
                <a:ext cx="3450409" cy="2047040"/>
              </a:xfrm>
              <a:custGeom>
                <a:avLst/>
                <a:gdLst>
                  <a:gd name="connsiteX0" fmla="*/ 0 w 3450409"/>
                  <a:gd name="connsiteY0" fmla="*/ 0 h 2047040"/>
                  <a:gd name="connsiteX1" fmla="*/ 93926 w 3450409"/>
                  <a:gd name="connsiteY1" fmla="*/ 33150 h 2047040"/>
                  <a:gd name="connsiteX2" fmla="*/ 91164 w 3450409"/>
                  <a:gd name="connsiteY2" fmla="*/ 77351 h 2047040"/>
                  <a:gd name="connsiteX3" fmla="*/ 99451 w 3450409"/>
                  <a:gd name="connsiteY3" fmla="*/ 102213 h 2047040"/>
                  <a:gd name="connsiteX4" fmla="*/ 102214 w 3450409"/>
                  <a:gd name="connsiteY4" fmla="*/ 160227 h 2047040"/>
                  <a:gd name="connsiteX5" fmla="*/ 124314 w 3450409"/>
                  <a:gd name="connsiteY5" fmla="*/ 190615 h 2047040"/>
                  <a:gd name="connsiteX6" fmla="*/ 143652 w 3450409"/>
                  <a:gd name="connsiteY6" fmla="*/ 226528 h 2047040"/>
                  <a:gd name="connsiteX7" fmla="*/ 132602 w 3450409"/>
                  <a:gd name="connsiteY7" fmla="*/ 265203 h 2047040"/>
                  <a:gd name="connsiteX8" fmla="*/ 160227 w 3450409"/>
                  <a:gd name="connsiteY8" fmla="*/ 301116 h 2047040"/>
                  <a:gd name="connsiteX9" fmla="*/ 174040 w 3450409"/>
                  <a:gd name="connsiteY9" fmla="*/ 325979 h 2047040"/>
                  <a:gd name="connsiteX10" fmla="*/ 218240 w 3450409"/>
                  <a:gd name="connsiteY10" fmla="*/ 323216 h 2047040"/>
                  <a:gd name="connsiteX11" fmla="*/ 256916 w 3450409"/>
                  <a:gd name="connsiteY11" fmla="*/ 367417 h 2047040"/>
                  <a:gd name="connsiteX12" fmla="*/ 292829 w 3450409"/>
                  <a:gd name="connsiteY12" fmla="*/ 375705 h 2047040"/>
                  <a:gd name="connsiteX13" fmla="*/ 309404 w 3450409"/>
                  <a:gd name="connsiteY13" fmla="*/ 425430 h 2047040"/>
                  <a:gd name="connsiteX14" fmla="*/ 325979 w 3450409"/>
                  <a:gd name="connsiteY14" fmla="*/ 430955 h 2047040"/>
                  <a:gd name="connsiteX15" fmla="*/ 364655 w 3450409"/>
                  <a:gd name="connsiteY15" fmla="*/ 475156 h 2047040"/>
                  <a:gd name="connsiteX16" fmla="*/ 381230 w 3450409"/>
                  <a:gd name="connsiteY16" fmla="*/ 475156 h 2047040"/>
                  <a:gd name="connsiteX17" fmla="*/ 475156 w 3450409"/>
                  <a:gd name="connsiteY17" fmla="*/ 538694 h 2047040"/>
                  <a:gd name="connsiteX18" fmla="*/ 505544 w 3450409"/>
                  <a:gd name="connsiteY18" fmla="*/ 604995 h 2047040"/>
                  <a:gd name="connsiteX19" fmla="*/ 524882 w 3450409"/>
                  <a:gd name="connsiteY19" fmla="*/ 632621 h 2047040"/>
                  <a:gd name="connsiteX20" fmla="*/ 574608 w 3450409"/>
                  <a:gd name="connsiteY20" fmla="*/ 643671 h 2047040"/>
                  <a:gd name="connsiteX21" fmla="*/ 629858 w 3450409"/>
                  <a:gd name="connsiteY21" fmla="*/ 729310 h 2047040"/>
                  <a:gd name="connsiteX22" fmla="*/ 682347 w 3450409"/>
                  <a:gd name="connsiteY22" fmla="*/ 773510 h 2047040"/>
                  <a:gd name="connsiteX23" fmla="*/ 715497 w 3450409"/>
                  <a:gd name="connsiteY23" fmla="*/ 798373 h 2047040"/>
                  <a:gd name="connsiteX24" fmla="*/ 790086 w 3450409"/>
                  <a:gd name="connsiteY24" fmla="*/ 820473 h 2047040"/>
                  <a:gd name="connsiteX25" fmla="*/ 812186 w 3450409"/>
                  <a:gd name="connsiteY25" fmla="*/ 845336 h 2047040"/>
                  <a:gd name="connsiteX26" fmla="*/ 820474 w 3450409"/>
                  <a:gd name="connsiteY26" fmla="*/ 886774 h 2047040"/>
                  <a:gd name="connsiteX27" fmla="*/ 845336 w 3450409"/>
                  <a:gd name="connsiteY27" fmla="*/ 889537 h 2047040"/>
                  <a:gd name="connsiteX28" fmla="*/ 870199 w 3450409"/>
                  <a:gd name="connsiteY28" fmla="*/ 922687 h 2047040"/>
                  <a:gd name="connsiteX29" fmla="*/ 939263 w 3450409"/>
                  <a:gd name="connsiteY29" fmla="*/ 988988 h 2047040"/>
                  <a:gd name="connsiteX30" fmla="*/ 1038714 w 3450409"/>
                  <a:gd name="connsiteY30" fmla="*/ 1052526 h 2047040"/>
                  <a:gd name="connsiteX31" fmla="*/ 1105015 w 3450409"/>
                  <a:gd name="connsiteY31" fmla="*/ 1105015 h 2047040"/>
                  <a:gd name="connsiteX32" fmla="*/ 1146453 w 3450409"/>
                  <a:gd name="connsiteY32" fmla="*/ 1127115 h 2047040"/>
                  <a:gd name="connsiteX33" fmla="*/ 1262480 w 3450409"/>
                  <a:gd name="connsiteY33" fmla="*/ 1160265 h 2047040"/>
                  <a:gd name="connsiteX34" fmla="*/ 1301155 w 3450409"/>
                  <a:gd name="connsiteY34" fmla="*/ 1196178 h 2047040"/>
                  <a:gd name="connsiteX35" fmla="*/ 1436519 w 3450409"/>
                  <a:gd name="connsiteY35" fmla="*/ 1270767 h 2047040"/>
                  <a:gd name="connsiteX36" fmla="*/ 1591222 w 3450409"/>
                  <a:gd name="connsiteY36" fmla="*/ 1345355 h 2047040"/>
                  <a:gd name="connsiteX37" fmla="*/ 1726586 w 3450409"/>
                  <a:gd name="connsiteY37" fmla="*/ 1386793 h 2047040"/>
                  <a:gd name="connsiteX38" fmla="*/ 1765261 w 3450409"/>
                  <a:gd name="connsiteY38" fmla="*/ 1411656 h 2047040"/>
                  <a:gd name="connsiteX39" fmla="*/ 1781837 w 3450409"/>
                  <a:gd name="connsiteY39" fmla="*/ 1417181 h 2047040"/>
                  <a:gd name="connsiteX40" fmla="*/ 1790124 w 3450409"/>
                  <a:gd name="connsiteY40" fmla="*/ 1425469 h 2047040"/>
                  <a:gd name="connsiteX41" fmla="*/ 1834325 w 3450409"/>
                  <a:gd name="connsiteY41" fmla="*/ 1461382 h 2047040"/>
                  <a:gd name="connsiteX42" fmla="*/ 2013890 w 3450409"/>
                  <a:gd name="connsiteY42" fmla="*/ 1533208 h 2047040"/>
                  <a:gd name="connsiteX43" fmla="*/ 2171354 w 3450409"/>
                  <a:gd name="connsiteY43" fmla="*/ 1610559 h 2047040"/>
                  <a:gd name="connsiteX44" fmla="*/ 2306719 w 3450409"/>
                  <a:gd name="connsiteY44" fmla="*/ 1665810 h 2047040"/>
                  <a:gd name="connsiteX45" fmla="*/ 2381307 w 3450409"/>
                  <a:gd name="connsiteY45" fmla="*/ 1707248 h 2047040"/>
                  <a:gd name="connsiteX46" fmla="*/ 2397883 w 3450409"/>
                  <a:gd name="connsiteY46" fmla="*/ 1726586 h 2047040"/>
                  <a:gd name="connsiteX47" fmla="*/ 2464183 w 3450409"/>
                  <a:gd name="connsiteY47" fmla="*/ 1729348 h 2047040"/>
                  <a:gd name="connsiteX48" fmla="*/ 2494571 w 3450409"/>
                  <a:gd name="connsiteY48" fmla="*/ 1768024 h 2047040"/>
                  <a:gd name="connsiteX49" fmla="*/ 2580210 w 3450409"/>
                  <a:gd name="connsiteY49" fmla="*/ 1792887 h 2047040"/>
                  <a:gd name="connsiteX50" fmla="*/ 2613361 w 3450409"/>
                  <a:gd name="connsiteY50" fmla="*/ 1823274 h 2047040"/>
                  <a:gd name="connsiteX51" fmla="*/ 2701762 w 3450409"/>
                  <a:gd name="connsiteY51" fmla="*/ 1831562 h 2047040"/>
                  <a:gd name="connsiteX52" fmla="*/ 2784638 w 3450409"/>
                  <a:gd name="connsiteY52" fmla="*/ 1881288 h 2047040"/>
                  <a:gd name="connsiteX53" fmla="*/ 2853701 w 3450409"/>
                  <a:gd name="connsiteY53" fmla="*/ 1889575 h 2047040"/>
                  <a:gd name="connsiteX54" fmla="*/ 2953153 w 3450409"/>
                  <a:gd name="connsiteY54" fmla="*/ 1925488 h 2047040"/>
                  <a:gd name="connsiteX55" fmla="*/ 2966965 w 3450409"/>
                  <a:gd name="connsiteY55" fmla="*/ 1947589 h 2047040"/>
                  <a:gd name="connsiteX56" fmla="*/ 3135480 w 3450409"/>
                  <a:gd name="connsiteY56" fmla="*/ 1964164 h 2047040"/>
                  <a:gd name="connsiteX57" fmla="*/ 3185206 w 3450409"/>
                  <a:gd name="connsiteY57" fmla="*/ 1989027 h 2047040"/>
                  <a:gd name="connsiteX58" fmla="*/ 3259794 w 3450409"/>
                  <a:gd name="connsiteY58" fmla="*/ 2000077 h 2047040"/>
                  <a:gd name="connsiteX59" fmla="*/ 3276370 w 3450409"/>
                  <a:gd name="connsiteY59" fmla="*/ 2016652 h 2047040"/>
                  <a:gd name="connsiteX60" fmla="*/ 3392396 w 3450409"/>
                  <a:gd name="connsiteY60" fmla="*/ 2019415 h 2047040"/>
                  <a:gd name="connsiteX61" fmla="*/ 3400684 w 3450409"/>
                  <a:gd name="connsiteY61" fmla="*/ 2041515 h 2047040"/>
                  <a:gd name="connsiteX62" fmla="*/ 3450409 w 3450409"/>
                  <a:gd name="connsiteY62" fmla="*/ 2047040 h 204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450409" h="2047040">
                    <a:moveTo>
                      <a:pt x="0" y="0"/>
                    </a:moveTo>
                    <a:lnTo>
                      <a:pt x="93926" y="33150"/>
                    </a:lnTo>
                    <a:lnTo>
                      <a:pt x="91164" y="77351"/>
                    </a:lnTo>
                    <a:lnTo>
                      <a:pt x="99451" y="102213"/>
                    </a:lnTo>
                    <a:lnTo>
                      <a:pt x="102214" y="160227"/>
                    </a:lnTo>
                    <a:lnTo>
                      <a:pt x="124314" y="190615"/>
                    </a:lnTo>
                    <a:lnTo>
                      <a:pt x="143652" y="226528"/>
                    </a:lnTo>
                    <a:lnTo>
                      <a:pt x="132602" y="265203"/>
                    </a:lnTo>
                    <a:lnTo>
                      <a:pt x="160227" y="301116"/>
                    </a:lnTo>
                    <a:lnTo>
                      <a:pt x="174040" y="325979"/>
                    </a:lnTo>
                    <a:lnTo>
                      <a:pt x="218240" y="323216"/>
                    </a:lnTo>
                    <a:lnTo>
                      <a:pt x="256916" y="367417"/>
                    </a:lnTo>
                    <a:lnTo>
                      <a:pt x="292829" y="375705"/>
                    </a:lnTo>
                    <a:lnTo>
                      <a:pt x="309404" y="425430"/>
                    </a:lnTo>
                    <a:lnTo>
                      <a:pt x="325979" y="430955"/>
                    </a:lnTo>
                    <a:lnTo>
                      <a:pt x="364655" y="475156"/>
                    </a:lnTo>
                    <a:lnTo>
                      <a:pt x="381230" y="475156"/>
                    </a:lnTo>
                    <a:lnTo>
                      <a:pt x="475156" y="538694"/>
                    </a:lnTo>
                    <a:lnTo>
                      <a:pt x="505544" y="604995"/>
                    </a:lnTo>
                    <a:lnTo>
                      <a:pt x="524882" y="632621"/>
                    </a:lnTo>
                    <a:lnTo>
                      <a:pt x="574608" y="643671"/>
                    </a:lnTo>
                    <a:lnTo>
                      <a:pt x="629858" y="729310"/>
                    </a:lnTo>
                    <a:lnTo>
                      <a:pt x="682347" y="773510"/>
                    </a:lnTo>
                    <a:lnTo>
                      <a:pt x="715497" y="798373"/>
                    </a:lnTo>
                    <a:lnTo>
                      <a:pt x="790086" y="820473"/>
                    </a:lnTo>
                    <a:lnTo>
                      <a:pt x="812186" y="845336"/>
                    </a:lnTo>
                    <a:lnTo>
                      <a:pt x="820474" y="886774"/>
                    </a:lnTo>
                    <a:lnTo>
                      <a:pt x="845336" y="889537"/>
                    </a:lnTo>
                    <a:lnTo>
                      <a:pt x="870199" y="922687"/>
                    </a:lnTo>
                    <a:lnTo>
                      <a:pt x="939263" y="988988"/>
                    </a:lnTo>
                    <a:lnTo>
                      <a:pt x="1038714" y="1052526"/>
                    </a:lnTo>
                    <a:lnTo>
                      <a:pt x="1105015" y="1105015"/>
                    </a:lnTo>
                    <a:lnTo>
                      <a:pt x="1146453" y="1127115"/>
                    </a:lnTo>
                    <a:lnTo>
                      <a:pt x="1262480" y="1160265"/>
                    </a:lnTo>
                    <a:lnTo>
                      <a:pt x="1301155" y="1196178"/>
                    </a:lnTo>
                    <a:lnTo>
                      <a:pt x="1436519" y="1270767"/>
                    </a:lnTo>
                    <a:lnTo>
                      <a:pt x="1591222" y="1345355"/>
                    </a:lnTo>
                    <a:lnTo>
                      <a:pt x="1726586" y="1386793"/>
                    </a:lnTo>
                    <a:cubicBezTo>
                      <a:pt x="1739478" y="1395081"/>
                      <a:pt x="1751832" y="1404270"/>
                      <a:pt x="1765261" y="1411656"/>
                    </a:cubicBezTo>
                    <a:cubicBezTo>
                      <a:pt x="1770364" y="1414463"/>
                      <a:pt x="1781837" y="1417181"/>
                      <a:pt x="1781837" y="1417181"/>
                    </a:cubicBezTo>
                    <a:lnTo>
                      <a:pt x="1790124" y="1425469"/>
                    </a:lnTo>
                    <a:lnTo>
                      <a:pt x="1834325" y="1461382"/>
                    </a:lnTo>
                    <a:lnTo>
                      <a:pt x="2013890" y="1533208"/>
                    </a:lnTo>
                    <a:lnTo>
                      <a:pt x="2171354" y="1610559"/>
                    </a:lnTo>
                    <a:lnTo>
                      <a:pt x="2306719" y="1665810"/>
                    </a:lnTo>
                    <a:lnTo>
                      <a:pt x="2381307" y="1707248"/>
                    </a:lnTo>
                    <a:lnTo>
                      <a:pt x="2397883" y="1726586"/>
                    </a:lnTo>
                    <a:lnTo>
                      <a:pt x="2464183" y="1729348"/>
                    </a:lnTo>
                    <a:lnTo>
                      <a:pt x="2494571" y="1768024"/>
                    </a:lnTo>
                    <a:lnTo>
                      <a:pt x="2580210" y="1792887"/>
                    </a:lnTo>
                    <a:lnTo>
                      <a:pt x="2613361" y="1823274"/>
                    </a:lnTo>
                    <a:lnTo>
                      <a:pt x="2701762" y="1831562"/>
                    </a:lnTo>
                    <a:lnTo>
                      <a:pt x="2784638" y="1881288"/>
                    </a:lnTo>
                    <a:lnTo>
                      <a:pt x="2853701" y="1889575"/>
                    </a:lnTo>
                    <a:lnTo>
                      <a:pt x="2953153" y="1925488"/>
                    </a:lnTo>
                    <a:lnTo>
                      <a:pt x="2966965" y="1947589"/>
                    </a:lnTo>
                    <a:lnTo>
                      <a:pt x="3135480" y="1964164"/>
                    </a:lnTo>
                    <a:lnTo>
                      <a:pt x="3185206" y="1989027"/>
                    </a:lnTo>
                    <a:lnTo>
                      <a:pt x="3259794" y="2000077"/>
                    </a:lnTo>
                    <a:lnTo>
                      <a:pt x="3276370" y="2016652"/>
                    </a:lnTo>
                    <a:lnTo>
                      <a:pt x="3392396" y="2019415"/>
                    </a:lnTo>
                    <a:lnTo>
                      <a:pt x="3400684" y="2041515"/>
                    </a:lnTo>
                    <a:lnTo>
                      <a:pt x="3450409" y="2047040"/>
                    </a:lnTo>
                  </a:path>
                </a:pathLst>
              </a:custGeom>
              <a:noFill/>
              <a:ln w="25400">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Freeform: Shape 88">
                <a:extLst>
                  <a:ext uri="{FF2B5EF4-FFF2-40B4-BE49-F238E27FC236}">
                    <a16:creationId xmlns:a16="http://schemas.microsoft.com/office/drawing/2014/main" id="{B14FCDC8-493D-6BA9-C827-8358FE2DA0DB}"/>
                  </a:ext>
                </a:extLst>
              </p:cNvPr>
              <p:cNvSpPr/>
              <p:nvPr/>
            </p:nvSpPr>
            <p:spPr>
              <a:xfrm>
                <a:off x="2068975" y="2743200"/>
                <a:ext cx="3463724" cy="2262851"/>
              </a:xfrm>
              <a:custGeom>
                <a:avLst/>
                <a:gdLst>
                  <a:gd name="connsiteX0" fmla="*/ 3463724 w 3463724"/>
                  <a:gd name="connsiteY0" fmla="*/ 2262851 h 2262851"/>
                  <a:gd name="connsiteX1" fmla="*/ 3281422 w 3463724"/>
                  <a:gd name="connsiteY1" fmla="*/ 2259957 h 2262851"/>
                  <a:gd name="connsiteX2" fmla="*/ 3281422 w 3463724"/>
                  <a:gd name="connsiteY2" fmla="*/ 2242595 h 2262851"/>
                  <a:gd name="connsiteX3" fmla="*/ 2902352 w 3463724"/>
                  <a:gd name="connsiteY3" fmla="*/ 2248382 h 2262851"/>
                  <a:gd name="connsiteX4" fmla="*/ 2902352 w 3463724"/>
                  <a:gd name="connsiteY4" fmla="*/ 2231020 h 2262851"/>
                  <a:gd name="connsiteX5" fmla="*/ 2708476 w 3463724"/>
                  <a:gd name="connsiteY5" fmla="*/ 2231020 h 2262851"/>
                  <a:gd name="connsiteX6" fmla="*/ 2708476 w 3463724"/>
                  <a:gd name="connsiteY6" fmla="*/ 2219446 h 2262851"/>
                  <a:gd name="connsiteX7" fmla="*/ 2517493 w 3463724"/>
                  <a:gd name="connsiteY7" fmla="*/ 2219446 h 2262851"/>
                  <a:gd name="connsiteX8" fmla="*/ 2508812 w 3463724"/>
                  <a:gd name="connsiteY8" fmla="*/ 2216552 h 2262851"/>
                  <a:gd name="connsiteX9" fmla="*/ 2413321 w 3463724"/>
                  <a:gd name="connsiteY9" fmla="*/ 2216552 h 2262851"/>
                  <a:gd name="connsiteX10" fmla="*/ 2349660 w 3463724"/>
                  <a:gd name="connsiteY10" fmla="*/ 2202084 h 2262851"/>
                  <a:gd name="connsiteX11" fmla="*/ 2288893 w 3463724"/>
                  <a:gd name="connsiteY11" fmla="*/ 2190509 h 2262851"/>
                  <a:gd name="connsiteX12" fmla="*/ 2196296 w 3463724"/>
                  <a:gd name="connsiteY12" fmla="*/ 2173147 h 2262851"/>
                  <a:gd name="connsiteX13" fmla="*/ 2074762 w 3463724"/>
                  <a:gd name="connsiteY13" fmla="*/ 2155785 h 2262851"/>
                  <a:gd name="connsiteX14" fmla="*/ 1906929 w 3463724"/>
                  <a:gd name="connsiteY14" fmla="*/ 2132635 h 2262851"/>
                  <a:gd name="connsiteX15" fmla="*/ 1854843 w 3463724"/>
                  <a:gd name="connsiteY15" fmla="*/ 2121061 h 2262851"/>
                  <a:gd name="connsiteX16" fmla="*/ 1759352 w 3463724"/>
                  <a:gd name="connsiteY16" fmla="*/ 2095018 h 2262851"/>
                  <a:gd name="connsiteX17" fmla="*/ 1663860 w 3463724"/>
                  <a:gd name="connsiteY17" fmla="*/ 2068975 h 2262851"/>
                  <a:gd name="connsiteX18" fmla="*/ 1510496 w 3463724"/>
                  <a:gd name="connsiteY18" fmla="*/ 2028463 h 2262851"/>
                  <a:gd name="connsiteX19" fmla="*/ 1388962 w 3463724"/>
                  <a:gd name="connsiteY19" fmla="*/ 1993739 h 2262851"/>
                  <a:gd name="connsiteX20" fmla="*/ 1293471 w 3463724"/>
                  <a:gd name="connsiteY20" fmla="*/ 1941653 h 2262851"/>
                  <a:gd name="connsiteX21" fmla="*/ 1261640 w 3463724"/>
                  <a:gd name="connsiteY21" fmla="*/ 1906929 h 2262851"/>
                  <a:gd name="connsiteX22" fmla="*/ 1215341 w 3463724"/>
                  <a:gd name="connsiteY22" fmla="*/ 1906929 h 2262851"/>
                  <a:gd name="connsiteX23" fmla="*/ 1099595 w 3463724"/>
                  <a:gd name="connsiteY23" fmla="*/ 1869311 h 2262851"/>
                  <a:gd name="connsiteX24" fmla="*/ 1006997 w 3463724"/>
                  <a:gd name="connsiteY24" fmla="*/ 1802757 h 2262851"/>
                  <a:gd name="connsiteX25" fmla="*/ 908612 w 3463724"/>
                  <a:gd name="connsiteY25" fmla="*/ 1715947 h 2262851"/>
                  <a:gd name="connsiteX26" fmla="*/ 830483 w 3463724"/>
                  <a:gd name="connsiteY26" fmla="*/ 1634924 h 2262851"/>
                  <a:gd name="connsiteX27" fmla="*/ 778397 w 3463724"/>
                  <a:gd name="connsiteY27" fmla="*/ 1568370 h 2262851"/>
                  <a:gd name="connsiteX28" fmla="*/ 746567 w 3463724"/>
                  <a:gd name="connsiteY28" fmla="*/ 1551008 h 2262851"/>
                  <a:gd name="connsiteX29" fmla="*/ 708949 w 3463724"/>
                  <a:gd name="connsiteY29" fmla="*/ 1530752 h 2262851"/>
                  <a:gd name="connsiteX30" fmla="*/ 639501 w 3463724"/>
                  <a:gd name="connsiteY30" fmla="*/ 1438154 h 2262851"/>
                  <a:gd name="connsiteX31" fmla="*/ 587415 w 3463724"/>
                  <a:gd name="connsiteY31" fmla="*/ 1351344 h 2262851"/>
                  <a:gd name="connsiteX32" fmla="*/ 564266 w 3463724"/>
                  <a:gd name="connsiteY32" fmla="*/ 1322408 h 2262851"/>
                  <a:gd name="connsiteX33" fmla="*/ 538222 w 3463724"/>
                  <a:gd name="connsiteY33" fmla="*/ 1316620 h 2262851"/>
                  <a:gd name="connsiteX34" fmla="*/ 486136 w 3463724"/>
                  <a:gd name="connsiteY34" fmla="*/ 1229810 h 2262851"/>
                  <a:gd name="connsiteX35" fmla="*/ 474562 w 3463724"/>
                  <a:gd name="connsiteY35" fmla="*/ 1148787 h 2262851"/>
                  <a:gd name="connsiteX36" fmla="*/ 451412 w 3463724"/>
                  <a:gd name="connsiteY36" fmla="*/ 1131425 h 2262851"/>
                  <a:gd name="connsiteX37" fmla="*/ 413795 w 3463724"/>
                  <a:gd name="connsiteY37" fmla="*/ 1096701 h 2262851"/>
                  <a:gd name="connsiteX38" fmla="*/ 399326 w 3463724"/>
                  <a:gd name="connsiteY38" fmla="*/ 1047509 h 2262851"/>
                  <a:gd name="connsiteX39" fmla="*/ 355921 w 3463724"/>
                  <a:gd name="connsiteY39" fmla="*/ 1047509 h 2262851"/>
                  <a:gd name="connsiteX40" fmla="*/ 355921 w 3463724"/>
                  <a:gd name="connsiteY40" fmla="*/ 1004104 h 2262851"/>
                  <a:gd name="connsiteX41" fmla="*/ 326984 w 3463724"/>
                  <a:gd name="connsiteY41" fmla="*/ 992529 h 2262851"/>
                  <a:gd name="connsiteX42" fmla="*/ 332772 w 3463724"/>
                  <a:gd name="connsiteY42" fmla="*/ 960699 h 2262851"/>
                  <a:gd name="connsiteX43" fmla="*/ 303835 w 3463724"/>
                  <a:gd name="connsiteY43" fmla="*/ 957805 h 2262851"/>
                  <a:gd name="connsiteX44" fmla="*/ 303835 w 3463724"/>
                  <a:gd name="connsiteY44" fmla="*/ 934656 h 2262851"/>
                  <a:gd name="connsiteX45" fmla="*/ 286473 w 3463724"/>
                  <a:gd name="connsiteY45" fmla="*/ 925975 h 2262851"/>
                  <a:gd name="connsiteX46" fmla="*/ 289367 w 3463724"/>
                  <a:gd name="connsiteY46" fmla="*/ 862314 h 2262851"/>
                  <a:gd name="connsiteX47" fmla="*/ 248855 w 3463724"/>
                  <a:gd name="connsiteY47" fmla="*/ 853633 h 2262851"/>
                  <a:gd name="connsiteX48" fmla="*/ 243068 w 3463724"/>
                  <a:gd name="connsiteY48" fmla="*/ 821803 h 2262851"/>
                  <a:gd name="connsiteX49" fmla="*/ 225706 w 3463724"/>
                  <a:gd name="connsiteY49" fmla="*/ 821803 h 2262851"/>
                  <a:gd name="connsiteX50" fmla="*/ 217025 w 3463724"/>
                  <a:gd name="connsiteY50" fmla="*/ 752354 h 2262851"/>
                  <a:gd name="connsiteX51" fmla="*/ 164939 w 3463724"/>
                  <a:gd name="connsiteY51" fmla="*/ 749461 h 2262851"/>
                  <a:gd name="connsiteX52" fmla="*/ 164939 w 3463724"/>
                  <a:gd name="connsiteY52" fmla="*/ 674225 h 2262851"/>
                  <a:gd name="connsiteX53" fmla="*/ 144683 w 3463724"/>
                  <a:gd name="connsiteY53" fmla="*/ 665544 h 2262851"/>
                  <a:gd name="connsiteX54" fmla="*/ 138896 w 3463724"/>
                  <a:gd name="connsiteY54" fmla="*/ 552691 h 2262851"/>
                  <a:gd name="connsiteX55" fmla="*/ 136002 w 3463724"/>
                  <a:gd name="connsiteY55" fmla="*/ 541116 h 2262851"/>
                  <a:gd name="connsiteX56" fmla="*/ 115747 w 3463724"/>
                  <a:gd name="connsiteY56" fmla="*/ 402220 h 2262851"/>
                  <a:gd name="connsiteX57" fmla="*/ 109959 w 3463724"/>
                  <a:gd name="connsiteY57" fmla="*/ 396433 h 2262851"/>
                  <a:gd name="connsiteX58" fmla="*/ 104172 w 3463724"/>
                  <a:gd name="connsiteY58" fmla="*/ 205451 h 2262851"/>
                  <a:gd name="connsiteX59" fmla="*/ 95491 w 3463724"/>
                  <a:gd name="connsiteY59" fmla="*/ 205451 h 2262851"/>
                  <a:gd name="connsiteX60" fmla="*/ 95491 w 3463724"/>
                  <a:gd name="connsiteY60" fmla="*/ 83916 h 2262851"/>
                  <a:gd name="connsiteX61" fmla="*/ 34724 w 3463724"/>
                  <a:gd name="connsiteY61" fmla="*/ 81023 h 2262851"/>
                  <a:gd name="connsiteX62" fmla="*/ 34724 w 3463724"/>
                  <a:gd name="connsiteY62" fmla="*/ 2894 h 2262851"/>
                  <a:gd name="connsiteX63" fmla="*/ 0 w 3463724"/>
                  <a:gd name="connsiteY63" fmla="*/ 0 h 2262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463724" h="2262851">
                    <a:moveTo>
                      <a:pt x="3463724" y="2262851"/>
                    </a:moveTo>
                    <a:lnTo>
                      <a:pt x="3281422" y="2259957"/>
                    </a:lnTo>
                    <a:lnTo>
                      <a:pt x="3281422" y="2242595"/>
                    </a:lnTo>
                    <a:lnTo>
                      <a:pt x="2902352" y="2248382"/>
                    </a:lnTo>
                    <a:lnTo>
                      <a:pt x="2902352" y="2231020"/>
                    </a:lnTo>
                    <a:lnTo>
                      <a:pt x="2708476" y="2231020"/>
                    </a:lnTo>
                    <a:lnTo>
                      <a:pt x="2708476" y="2219446"/>
                    </a:lnTo>
                    <a:lnTo>
                      <a:pt x="2517493" y="2219446"/>
                    </a:lnTo>
                    <a:lnTo>
                      <a:pt x="2508812" y="2216552"/>
                    </a:lnTo>
                    <a:lnTo>
                      <a:pt x="2413321" y="2216552"/>
                    </a:lnTo>
                    <a:lnTo>
                      <a:pt x="2349660" y="2202084"/>
                    </a:lnTo>
                    <a:lnTo>
                      <a:pt x="2288893" y="2190509"/>
                    </a:lnTo>
                    <a:lnTo>
                      <a:pt x="2196296" y="2173147"/>
                    </a:lnTo>
                    <a:lnTo>
                      <a:pt x="2074762" y="2155785"/>
                    </a:lnTo>
                    <a:lnTo>
                      <a:pt x="1906929" y="2132635"/>
                    </a:lnTo>
                    <a:lnTo>
                      <a:pt x="1854843" y="2121061"/>
                    </a:lnTo>
                    <a:lnTo>
                      <a:pt x="1759352" y="2095018"/>
                    </a:lnTo>
                    <a:lnTo>
                      <a:pt x="1663860" y="2068975"/>
                    </a:lnTo>
                    <a:lnTo>
                      <a:pt x="1510496" y="2028463"/>
                    </a:lnTo>
                    <a:lnTo>
                      <a:pt x="1388962" y="1993739"/>
                    </a:lnTo>
                    <a:lnTo>
                      <a:pt x="1293471" y="1941653"/>
                    </a:lnTo>
                    <a:lnTo>
                      <a:pt x="1261640" y="1906929"/>
                    </a:lnTo>
                    <a:lnTo>
                      <a:pt x="1215341" y="1906929"/>
                    </a:lnTo>
                    <a:lnTo>
                      <a:pt x="1099595" y="1869311"/>
                    </a:lnTo>
                    <a:lnTo>
                      <a:pt x="1006997" y="1802757"/>
                    </a:lnTo>
                    <a:lnTo>
                      <a:pt x="908612" y="1715947"/>
                    </a:lnTo>
                    <a:lnTo>
                      <a:pt x="830483" y="1634924"/>
                    </a:lnTo>
                    <a:lnTo>
                      <a:pt x="778397" y="1568370"/>
                    </a:lnTo>
                    <a:lnTo>
                      <a:pt x="746567" y="1551008"/>
                    </a:lnTo>
                    <a:lnTo>
                      <a:pt x="708949" y="1530752"/>
                    </a:lnTo>
                    <a:lnTo>
                      <a:pt x="639501" y="1438154"/>
                    </a:lnTo>
                    <a:lnTo>
                      <a:pt x="587415" y="1351344"/>
                    </a:lnTo>
                    <a:lnTo>
                      <a:pt x="564266" y="1322408"/>
                    </a:lnTo>
                    <a:lnTo>
                      <a:pt x="538222" y="1316620"/>
                    </a:lnTo>
                    <a:lnTo>
                      <a:pt x="486136" y="1229810"/>
                    </a:lnTo>
                    <a:lnTo>
                      <a:pt x="474562" y="1148787"/>
                    </a:lnTo>
                    <a:lnTo>
                      <a:pt x="451412" y="1131425"/>
                    </a:lnTo>
                    <a:lnTo>
                      <a:pt x="413795" y="1096701"/>
                    </a:lnTo>
                    <a:lnTo>
                      <a:pt x="399326" y="1047509"/>
                    </a:lnTo>
                    <a:lnTo>
                      <a:pt x="355921" y="1047509"/>
                    </a:lnTo>
                    <a:lnTo>
                      <a:pt x="355921" y="1004104"/>
                    </a:lnTo>
                    <a:lnTo>
                      <a:pt x="326984" y="992529"/>
                    </a:lnTo>
                    <a:lnTo>
                      <a:pt x="332772" y="960699"/>
                    </a:lnTo>
                    <a:lnTo>
                      <a:pt x="303835" y="957805"/>
                    </a:lnTo>
                    <a:lnTo>
                      <a:pt x="303835" y="934656"/>
                    </a:lnTo>
                    <a:lnTo>
                      <a:pt x="286473" y="925975"/>
                    </a:lnTo>
                    <a:lnTo>
                      <a:pt x="289367" y="862314"/>
                    </a:lnTo>
                    <a:lnTo>
                      <a:pt x="248855" y="853633"/>
                    </a:lnTo>
                    <a:lnTo>
                      <a:pt x="243068" y="821803"/>
                    </a:lnTo>
                    <a:lnTo>
                      <a:pt x="225706" y="821803"/>
                    </a:lnTo>
                    <a:lnTo>
                      <a:pt x="217025" y="752354"/>
                    </a:lnTo>
                    <a:lnTo>
                      <a:pt x="164939" y="749461"/>
                    </a:lnTo>
                    <a:lnTo>
                      <a:pt x="164939" y="674225"/>
                    </a:lnTo>
                    <a:lnTo>
                      <a:pt x="144683" y="665544"/>
                    </a:lnTo>
                    <a:lnTo>
                      <a:pt x="138896" y="552691"/>
                    </a:lnTo>
                    <a:lnTo>
                      <a:pt x="136002" y="541116"/>
                    </a:lnTo>
                    <a:lnTo>
                      <a:pt x="115747" y="402220"/>
                    </a:lnTo>
                    <a:lnTo>
                      <a:pt x="109959" y="396433"/>
                    </a:lnTo>
                    <a:lnTo>
                      <a:pt x="104172" y="205451"/>
                    </a:lnTo>
                    <a:lnTo>
                      <a:pt x="95491" y="205451"/>
                    </a:lnTo>
                    <a:lnTo>
                      <a:pt x="95491" y="83916"/>
                    </a:lnTo>
                    <a:lnTo>
                      <a:pt x="34724" y="81023"/>
                    </a:lnTo>
                    <a:lnTo>
                      <a:pt x="34724" y="2894"/>
                    </a:lnTo>
                    <a:lnTo>
                      <a:pt x="0" y="0"/>
                    </a:lnTo>
                  </a:path>
                </a:pathLst>
              </a:custGeom>
              <a:noFill/>
              <a:ln w="254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6" name="TextBox 95">
              <a:extLst>
                <a:ext uri="{FF2B5EF4-FFF2-40B4-BE49-F238E27FC236}">
                  <a16:creationId xmlns:a16="http://schemas.microsoft.com/office/drawing/2014/main" id="{FAB27892-FE32-F7C5-1FD0-2F8FC1910AE9}"/>
                </a:ext>
              </a:extLst>
            </p:cNvPr>
            <p:cNvSpPr txBox="1"/>
            <p:nvPr/>
          </p:nvSpPr>
          <p:spPr>
            <a:xfrm>
              <a:off x="3435258" y="2257296"/>
              <a:ext cx="2551061" cy="687088"/>
            </a:xfrm>
            <a:prstGeom prst="rect">
              <a:avLst/>
            </a:prstGeom>
            <a:noFill/>
          </p:spPr>
          <p:txBody>
            <a:bodyPr wrap="square" rtlCol="0">
              <a:spAutoFit/>
            </a:bodyPr>
            <a:lstStyle/>
            <a:p>
              <a:r>
                <a:rPr lang="en-US">
                  <a:solidFill>
                    <a:schemeClr val="tx2"/>
                  </a:solidFill>
                </a:rPr>
                <a:t>Comprehensive therapy</a:t>
              </a:r>
            </a:p>
            <a:p>
              <a:r>
                <a:rPr lang="en-US">
                  <a:solidFill>
                    <a:schemeClr val="tx2"/>
                  </a:solidFill>
                </a:rPr>
                <a:t>Conventional therapy</a:t>
              </a:r>
            </a:p>
          </p:txBody>
        </p:sp>
        <p:cxnSp>
          <p:nvCxnSpPr>
            <p:cNvPr id="97" name="Straight Connector 96">
              <a:extLst>
                <a:ext uri="{FF2B5EF4-FFF2-40B4-BE49-F238E27FC236}">
                  <a16:creationId xmlns:a16="http://schemas.microsoft.com/office/drawing/2014/main" id="{A08117D0-2BB9-E480-70C3-1019AAE9021C}"/>
                </a:ext>
              </a:extLst>
            </p:cNvPr>
            <p:cNvCxnSpPr>
              <a:cxnSpLocks/>
            </p:cNvCxnSpPr>
            <p:nvPr/>
          </p:nvCxnSpPr>
          <p:spPr>
            <a:xfrm>
              <a:off x="3153320" y="2452900"/>
              <a:ext cx="297180" cy="0"/>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52598AC3-08ED-D49E-80B8-2746BCA19597}"/>
                </a:ext>
              </a:extLst>
            </p:cNvPr>
            <p:cNvCxnSpPr>
              <a:cxnSpLocks/>
            </p:cNvCxnSpPr>
            <p:nvPr/>
          </p:nvCxnSpPr>
          <p:spPr>
            <a:xfrm>
              <a:off x="3153320" y="2687850"/>
              <a:ext cx="297180"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FB2FC195-A945-ED95-0EDB-B12D43BDAEDC}"/>
              </a:ext>
            </a:extLst>
          </p:cNvPr>
          <p:cNvGrpSpPr/>
          <p:nvPr/>
        </p:nvGrpSpPr>
        <p:grpSpPr>
          <a:xfrm>
            <a:off x="6548502" y="1964085"/>
            <a:ext cx="4952302" cy="3030326"/>
            <a:chOff x="6431381" y="1772994"/>
            <a:chExt cx="5264591" cy="3221418"/>
          </a:xfrm>
        </p:grpSpPr>
        <p:grpSp>
          <p:nvGrpSpPr>
            <p:cNvPr id="60" name="Group 59">
              <a:extLst>
                <a:ext uri="{FF2B5EF4-FFF2-40B4-BE49-F238E27FC236}">
                  <a16:creationId xmlns:a16="http://schemas.microsoft.com/office/drawing/2014/main" id="{D389B984-3236-C58C-18B5-4A153747F827}"/>
                </a:ext>
              </a:extLst>
            </p:cNvPr>
            <p:cNvGrpSpPr/>
            <p:nvPr/>
          </p:nvGrpSpPr>
          <p:grpSpPr>
            <a:xfrm>
              <a:off x="6431381" y="1772994"/>
              <a:ext cx="4924378" cy="3221418"/>
              <a:chOff x="12877776" y="2317510"/>
              <a:chExt cx="4456175" cy="3221418"/>
            </a:xfrm>
          </p:grpSpPr>
          <p:grpSp>
            <p:nvGrpSpPr>
              <p:cNvPr id="34" name="Group 33">
                <a:extLst>
                  <a:ext uri="{FF2B5EF4-FFF2-40B4-BE49-F238E27FC236}">
                    <a16:creationId xmlns:a16="http://schemas.microsoft.com/office/drawing/2014/main" id="{8CA7B015-CDFB-305B-3F59-4A39781BEB53}"/>
                  </a:ext>
                </a:extLst>
              </p:cNvPr>
              <p:cNvGrpSpPr/>
              <p:nvPr/>
            </p:nvGrpSpPr>
            <p:grpSpPr>
              <a:xfrm>
                <a:off x="12877776" y="2317510"/>
                <a:ext cx="4456175" cy="3221418"/>
                <a:chOff x="4090142" y="2045807"/>
                <a:chExt cx="7249579" cy="4291657"/>
              </a:xfrm>
            </p:grpSpPr>
            <p:sp>
              <p:nvSpPr>
                <p:cNvPr id="36" name="TextBox 35">
                  <a:extLst>
                    <a:ext uri="{FF2B5EF4-FFF2-40B4-BE49-F238E27FC236}">
                      <a16:creationId xmlns:a16="http://schemas.microsoft.com/office/drawing/2014/main" id="{A18E4067-C79A-602D-34FC-6BA85B944A16}"/>
                    </a:ext>
                  </a:extLst>
                </p:cNvPr>
                <p:cNvSpPr txBox="1"/>
                <p:nvPr/>
              </p:nvSpPr>
              <p:spPr>
                <a:xfrm>
                  <a:off x="5311821" y="2045807"/>
                  <a:ext cx="6009523" cy="533037"/>
                </a:xfrm>
                <a:prstGeom prst="rect">
                  <a:avLst/>
                </a:prstGeom>
                <a:noFill/>
              </p:spPr>
              <p:txBody>
                <a:bodyPr wrap="square" rtlCol="0">
                  <a:spAutoFit/>
                </a:bodyPr>
                <a:lstStyle/>
                <a:p>
                  <a:pPr algn="ctr"/>
                  <a:r>
                    <a:rPr lang="en-US" sz="2000" b="1">
                      <a:solidFill>
                        <a:schemeClr val="accent4"/>
                      </a:solidFill>
                    </a:rPr>
                    <a:t>At age 65 years</a:t>
                  </a:r>
                </a:p>
              </p:txBody>
            </p:sp>
            <p:sp>
              <p:nvSpPr>
                <p:cNvPr id="37" name="TextBox 36">
                  <a:extLst>
                    <a:ext uri="{FF2B5EF4-FFF2-40B4-BE49-F238E27FC236}">
                      <a16:creationId xmlns:a16="http://schemas.microsoft.com/office/drawing/2014/main" id="{550A4721-8AB2-2DE2-158E-FC065136C4C7}"/>
                    </a:ext>
                  </a:extLst>
                </p:cNvPr>
                <p:cNvSpPr txBox="1"/>
                <p:nvPr/>
              </p:nvSpPr>
              <p:spPr>
                <a:xfrm>
                  <a:off x="5311821" y="5845430"/>
                  <a:ext cx="6009522" cy="492034"/>
                </a:xfrm>
                <a:prstGeom prst="rect">
                  <a:avLst/>
                </a:prstGeom>
                <a:noFill/>
              </p:spPr>
              <p:txBody>
                <a:bodyPr wrap="square" rtlCol="0">
                  <a:spAutoFit/>
                </a:bodyPr>
                <a:lstStyle/>
                <a:p>
                  <a:pPr algn="ctr"/>
                  <a:r>
                    <a:rPr lang="en-US">
                      <a:solidFill>
                        <a:schemeClr val="tx2"/>
                      </a:solidFill>
                    </a:rPr>
                    <a:t>Age (years)</a:t>
                  </a:r>
                </a:p>
              </p:txBody>
            </p:sp>
            <p:sp>
              <p:nvSpPr>
                <p:cNvPr id="38" name="TextBox 37">
                  <a:extLst>
                    <a:ext uri="{FF2B5EF4-FFF2-40B4-BE49-F238E27FC236}">
                      <a16:creationId xmlns:a16="http://schemas.microsoft.com/office/drawing/2014/main" id="{5A538465-146B-0212-A29D-706AE6D7029E}"/>
                    </a:ext>
                  </a:extLst>
                </p:cNvPr>
                <p:cNvSpPr txBox="1"/>
                <p:nvPr/>
              </p:nvSpPr>
              <p:spPr>
                <a:xfrm rot="16200000">
                  <a:off x="2443422" y="3752938"/>
                  <a:ext cx="3837164" cy="543724"/>
                </a:xfrm>
                <a:prstGeom prst="rect">
                  <a:avLst/>
                </a:prstGeom>
                <a:noFill/>
              </p:spPr>
              <p:txBody>
                <a:bodyPr wrap="square" rtlCol="0">
                  <a:spAutoFit/>
                </a:bodyPr>
                <a:lstStyle/>
                <a:p>
                  <a:pPr algn="ctr"/>
                  <a:r>
                    <a:rPr lang="en-US">
                      <a:solidFill>
                        <a:schemeClr val="tx2"/>
                      </a:solidFill>
                    </a:rPr>
                    <a:t>Event-free survival (%)</a:t>
                  </a:r>
                </a:p>
              </p:txBody>
            </p:sp>
            <p:cxnSp>
              <p:nvCxnSpPr>
                <p:cNvPr id="39" name="Straight Connector 38">
                  <a:extLst>
                    <a:ext uri="{FF2B5EF4-FFF2-40B4-BE49-F238E27FC236}">
                      <a16:creationId xmlns:a16="http://schemas.microsoft.com/office/drawing/2014/main" id="{085156E4-CF22-E669-B056-96FFC2EE6658}"/>
                    </a:ext>
                  </a:extLst>
                </p:cNvPr>
                <p:cNvCxnSpPr>
                  <a:cxnSpLocks/>
                </p:cNvCxnSpPr>
                <p:nvPr/>
              </p:nvCxnSpPr>
              <p:spPr>
                <a:xfrm>
                  <a:off x="5313403" y="5512659"/>
                  <a:ext cx="600952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C93E5CB-5916-E716-36B6-D3638E8D2AA5}"/>
                    </a:ext>
                  </a:extLst>
                </p:cNvPr>
                <p:cNvCxnSpPr>
                  <a:cxnSpLocks/>
                </p:cNvCxnSpPr>
                <p:nvPr/>
              </p:nvCxnSpPr>
              <p:spPr>
                <a:xfrm flipV="1">
                  <a:off x="5311822" y="2378056"/>
                  <a:ext cx="0" cy="313723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2FBB9382-6F92-C1A7-2BFE-F50331A77969}"/>
                    </a:ext>
                  </a:extLst>
                </p:cNvPr>
                <p:cNvSpPr txBox="1"/>
                <p:nvPr/>
              </p:nvSpPr>
              <p:spPr>
                <a:xfrm>
                  <a:off x="4529591" y="2879434"/>
                  <a:ext cx="797609" cy="492035"/>
                </a:xfrm>
                <a:prstGeom prst="rect">
                  <a:avLst/>
                </a:prstGeom>
                <a:noFill/>
              </p:spPr>
              <p:txBody>
                <a:bodyPr wrap="square" rtlCol="0">
                  <a:spAutoFit/>
                </a:bodyPr>
                <a:lstStyle/>
                <a:p>
                  <a:pPr algn="r"/>
                  <a:r>
                    <a:rPr lang="en-US">
                      <a:solidFill>
                        <a:schemeClr val="tx2"/>
                      </a:solidFill>
                    </a:rPr>
                    <a:t>80</a:t>
                  </a:r>
                </a:p>
              </p:txBody>
            </p:sp>
            <p:sp>
              <p:nvSpPr>
                <p:cNvPr id="42" name="TextBox 41">
                  <a:extLst>
                    <a:ext uri="{FF2B5EF4-FFF2-40B4-BE49-F238E27FC236}">
                      <a16:creationId xmlns:a16="http://schemas.microsoft.com/office/drawing/2014/main" id="{5DA9B01A-E91F-B649-F76D-5F25F65AD059}"/>
                    </a:ext>
                  </a:extLst>
                </p:cNvPr>
                <p:cNvSpPr txBox="1"/>
                <p:nvPr/>
              </p:nvSpPr>
              <p:spPr>
                <a:xfrm>
                  <a:off x="4529591" y="4071323"/>
                  <a:ext cx="797609" cy="492035"/>
                </a:xfrm>
                <a:prstGeom prst="rect">
                  <a:avLst/>
                </a:prstGeom>
                <a:noFill/>
              </p:spPr>
              <p:txBody>
                <a:bodyPr wrap="square" rtlCol="0">
                  <a:spAutoFit/>
                </a:bodyPr>
                <a:lstStyle/>
                <a:p>
                  <a:pPr algn="r"/>
                  <a:r>
                    <a:rPr lang="en-US">
                      <a:solidFill>
                        <a:schemeClr val="tx2"/>
                      </a:solidFill>
                    </a:rPr>
                    <a:t>40</a:t>
                  </a:r>
                </a:p>
              </p:txBody>
            </p:sp>
            <p:sp>
              <p:nvSpPr>
                <p:cNvPr id="43" name="TextBox 42">
                  <a:extLst>
                    <a:ext uri="{FF2B5EF4-FFF2-40B4-BE49-F238E27FC236}">
                      <a16:creationId xmlns:a16="http://schemas.microsoft.com/office/drawing/2014/main" id="{3D6F3113-2535-55F1-1458-15CBE4AAB1B7}"/>
                    </a:ext>
                  </a:extLst>
                </p:cNvPr>
                <p:cNvSpPr txBox="1"/>
                <p:nvPr/>
              </p:nvSpPr>
              <p:spPr>
                <a:xfrm>
                  <a:off x="4424253" y="5263211"/>
                  <a:ext cx="902947" cy="492034"/>
                </a:xfrm>
                <a:prstGeom prst="rect">
                  <a:avLst/>
                </a:prstGeom>
                <a:noFill/>
              </p:spPr>
              <p:txBody>
                <a:bodyPr wrap="square" rtlCol="0">
                  <a:spAutoFit/>
                </a:bodyPr>
                <a:lstStyle/>
                <a:p>
                  <a:pPr algn="r"/>
                  <a:r>
                    <a:rPr lang="en-US">
                      <a:solidFill>
                        <a:schemeClr val="tx2"/>
                      </a:solidFill>
                    </a:rPr>
                    <a:t>0</a:t>
                  </a:r>
                </a:p>
              </p:txBody>
            </p:sp>
            <p:sp>
              <p:nvSpPr>
                <p:cNvPr id="44" name="TextBox 43">
                  <a:extLst>
                    <a:ext uri="{FF2B5EF4-FFF2-40B4-BE49-F238E27FC236}">
                      <a16:creationId xmlns:a16="http://schemas.microsoft.com/office/drawing/2014/main" id="{25D7B200-46E4-ACE0-C7B9-EC2502F4DC33}"/>
                    </a:ext>
                  </a:extLst>
                </p:cNvPr>
                <p:cNvSpPr txBox="1"/>
                <p:nvPr/>
              </p:nvSpPr>
              <p:spPr>
                <a:xfrm>
                  <a:off x="7166363" y="5511532"/>
                  <a:ext cx="831590" cy="492035"/>
                </a:xfrm>
                <a:prstGeom prst="rect">
                  <a:avLst/>
                </a:prstGeom>
                <a:noFill/>
              </p:spPr>
              <p:txBody>
                <a:bodyPr wrap="square" rtlCol="0">
                  <a:spAutoFit/>
                </a:bodyPr>
                <a:lstStyle/>
                <a:p>
                  <a:pPr algn="ctr"/>
                  <a:r>
                    <a:rPr lang="en-US">
                      <a:solidFill>
                        <a:schemeClr val="tx2"/>
                      </a:solidFill>
                    </a:rPr>
                    <a:t>75</a:t>
                  </a:r>
                </a:p>
              </p:txBody>
            </p:sp>
            <p:sp>
              <p:nvSpPr>
                <p:cNvPr id="45" name="TextBox 44">
                  <a:extLst>
                    <a:ext uri="{FF2B5EF4-FFF2-40B4-BE49-F238E27FC236}">
                      <a16:creationId xmlns:a16="http://schemas.microsoft.com/office/drawing/2014/main" id="{6C2F7B78-4CA2-336D-79DF-AFEF2D3CBFF2}"/>
                    </a:ext>
                  </a:extLst>
                </p:cNvPr>
                <p:cNvSpPr txBox="1"/>
                <p:nvPr/>
              </p:nvSpPr>
              <p:spPr>
                <a:xfrm>
                  <a:off x="8323614" y="5511532"/>
                  <a:ext cx="831590" cy="492035"/>
                </a:xfrm>
                <a:prstGeom prst="rect">
                  <a:avLst/>
                </a:prstGeom>
                <a:noFill/>
              </p:spPr>
              <p:txBody>
                <a:bodyPr wrap="square" rtlCol="0">
                  <a:spAutoFit/>
                </a:bodyPr>
                <a:lstStyle/>
                <a:p>
                  <a:pPr algn="ctr"/>
                  <a:r>
                    <a:rPr lang="en-US">
                      <a:solidFill>
                        <a:schemeClr val="tx2"/>
                      </a:solidFill>
                    </a:rPr>
                    <a:t>80</a:t>
                  </a:r>
                </a:p>
              </p:txBody>
            </p:sp>
            <p:sp>
              <p:nvSpPr>
                <p:cNvPr id="46" name="TextBox 45">
                  <a:extLst>
                    <a:ext uri="{FF2B5EF4-FFF2-40B4-BE49-F238E27FC236}">
                      <a16:creationId xmlns:a16="http://schemas.microsoft.com/office/drawing/2014/main" id="{C0A4ECCA-81C9-F964-0035-3BCA4B8AC887}"/>
                    </a:ext>
                  </a:extLst>
                </p:cNvPr>
                <p:cNvSpPr txBox="1"/>
                <p:nvPr/>
              </p:nvSpPr>
              <p:spPr>
                <a:xfrm>
                  <a:off x="9480866" y="5511532"/>
                  <a:ext cx="831590" cy="492035"/>
                </a:xfrm>
                <a:prstGeom prst="rect">
                  <a:avLst/>
                </a:prstGeom>
                <a:noFill/>
              </p:spPr>
              <p:txBody>
                <a:bodyPr wrap="square" rtlCol="0">
                  <a:spAutoFit/>
                </a:bodyPr>
                <a:lstStyle/>
                <a:p>
                  <a:pPr algn="ctr"/>
                  <a:r>
                    <a:rPr lang="en-US">
                      <a:solidFill>
                        <a:schemeClr val="tx2"/>
                      </a:solidFill>
                    </a:rPr>
                    <a:t>85</a:t>
                  </a:r>
                </a:p>
              </p:txBody>
            </p:sp>
            <p:sp>
              <p:nvSpPr>
                <p:cNvPr id="48" name="TextBox 47">
                  <a:extLst>
                    <a:ext uri="{FF2B5EF4-FFF2-40B4-BE49-F238E27FC236}">
                      <a16:creationId xmlns:a16="http://schemas.microsoft.com/office/drawing/2014/main" id="{D64CB0AC-752D-A570-43C9-4AD66B9788C6}"/>
                    </a:ext>
                  </a:extLst>
                </p:cNvPr>
                <p:cNvSpPr txBox="1"/>
                <p:nvPr/>
              </p:nvSpPr>
              <p:spPr>
                <a:xfrm>
                  <a:off x="6009112" y="5511532"/>
                  <a:ext cx="831590" cy="492035"/>
                </a:xfrm>
                <a:prstGeom prst="rect">
                  <a:avLst/>
                </a:prstGeom>
                <a:noFill/>
              </p:spPr>
              <p:txBody>
                <a:bodyPr wrap="square" rtlCol="0">
                  <a:spAutoFit/>
                </a:bodyPr>
                <a:lstStyle/>
                <a:p>
                  <a:pPr algn="ctr"/>
                  <a:r>
                    <a:rPr lang="en-US">
                      <a:solidFill>
                        <a:schemeClr val="tx2"/>
                      </a:solidFill>
                    </a:rPr>
                    <a:t>70</a:t>
                  </a:r>
                </a:p>
              </p:txBody>
            </p:sp>
            <p:sp>
              <p:nvSpPr>
                <p:cNvPr id="49" name="TextBox 48">
                  <a:extLst>
                    <a:ext uri="{FF2B5EF4-FFF2-40B4-BE49-F238E27FC236}">
                      <a16:creationId xmlns:a16="http://schemas.microsoft.com/office/drawing/2014/main" id="{76F4FAE4-CC7F-B306-8A80-DC0126273738}"/>
                    </a:ext>
                  </a:extLst>
                </p:cNvPr>
                <p:cNvSpPr txBox="1"/>
                <p:nvPr/>
              </p:nvSpPr>
              <p:spPr>
                <a:xfrm>
                  <a:off x="10508131" y="5511532"/>
                  <a:ext cx="831590" cy="492035"/>
                </a:xfrm>
                <a:prstGeom prst="rect">
                  <a:avLst/>
                </a:prstGeom>
                <a:noFill/>
              </p:spPr>
              <p:txBody>
                <a:bodyPr wrap="square" rtlCol="0">
                  <a:spAutoFit/>
                </a:bodyPr>
                <a:lstStyle/>
                <a:p>
                  <a:pPr algn="ctr"/>
                  <a:r>
                    <a:rPr lang="en-US">
                      <a:solidFill>
                        <a:schemeClr val="tx2"/>
                      </a:solidFill>
                    </a:rPr>
                    <a:t>90</a:t>
                  </a:r>
                </a:p>
              </p:txBody>
            </p:sp>
            <p:sp>
              <p:nvSpPr>
                <p:cNvPr id="50" name="TextBox 49">
                  <a:extLst>
                    <a:ext uri="{FF2B5EF4-FFF2-40B4-BE49-F238E27FC236}">
                      <a16:creationId xmlns:a16="http://schemas.microsoft.com/office/drawing/2014/main" id="{49E213E1-CCCF-174A-8812-A73881DBB1EF}"/>
                    </a:ext>
                  </a:extLst>
                </p:cNvPr>
                <p:cNvSpPr txBox="1"/>
                <p:nvPr/>
              </p:nvSpPr>
              <p:spPr>
                <a:xfrm>
                  <a:off x="4957283" y="5511532"/>
                  <a:ext cx="726167" cy="492035"/>
                </a:xfrm>
                <a:prstGeom prst="rect">
                  <a:avLst/>
                </a:prstGeom>
                <a:noFill/>
              </p:spPr>
              <p:txBody>
                <a:bodyPr wrap="square" rtlCol="0">
                  <a:spAutoFit/>
                </a:bodyPr>
                <a:lstStyle/>
                <a:p>
                  <a:pPr algn="ctr"/>
                  <a:r>
                    <a:rPr lang="en-US">
                      <a:solidFill>
                        <a:schemeClr val="tx2"/>
                      </a:solidFill>
                    </a:rPr>
                    <a:t>65</a:t>
                  </a:r>
                </a:p>
              </p:txBody>
            </p:sp>
            <p:sp>
              <p:nvSpPr>
                <p:cNvPr id="51" name="TextBox 50">
                  <a:extLst>
                    <a:ext uri="{FF2B5EF4-FFF2-40B4-BE49-F238E27FC236}">
                      <a16:creationId xmlns:a16="http://schemas.microsoft.com/office/drawing/2014/main" id="{D9DA39C2-1273-064E-16FD-19C55DFEC7F6}"/>
                    </a:ext>
                  </a:extLst>
                </p:cNvPr>
                <p:cNvSpPr txBox="1"/>
                <p:nvPr/>
              </p:nvSpPr>
              <p:spPr>
                <a:xfrm>
                  <a:off x="4424253" y="2283490"/>
                  <a:ext cx="902947" cy="492034"/>
                </a:xfrm>
                <a:prstGeom prst="rect">
                  <a:avLst/>
                </a:prstGeom>
                <a:noFill/>
              </p:spPr>
              <p:txBody>
                <a:bodyPr wrap="square" rtlCol="0">
                  <a:spAutoFit/>
                </a:bodyPr>
                <a:lstStyle/>
                <a:p>
                  <a:pPr algn="r"/>
                  <a:r>
                    <a:rPr lang="en-US">
                      <a:solidFill>
                        <a:schemeClr val="tx2"/>
                      </a:solidFill>
                    </a:rPr>
                    <a:t>100</a:t>
                  </a:r>
                </a:p>
              </p:txBody>
            </p:sp>
            <p:sp>
              <p:nvSpPr>
                <p:cNvPr id="53" name="TextBox 52">
                  <a:extLst>
                    <a:ext uri="{FF2B5EF4-FFF2-40B4-BE49-F238E27FC236}">
                      <a16:creationId xmlns:a16="http://schemas.microsoft.com/office/drawing/2014/main" id="{DF8D90B2-00D4-1FAF-581B-FDD62F000A6C}"/>
                    </a:ext>
                  </a:extLst>
                </p:cNvPr>
                <p:cNvSpPr txBox="1"/>
                <p:nvPr/>
              </p:nvSpPr>
              <p:spPr>
                <a:xfrm>
                  <a:off x="4424253" y="4667267"/>
                  <a:ext cx="902947" cy="492035"/>
                </a:xfrm>
                <a:prstGeom prst="rect">
                  <a:avLst/>
                </a:prstGeom>
                <a:noFill/>
              </p:spPr>
              <p:txBody>
                <a:bodyPr wrap="square" rtlCol="0">
                  <a:spAutoFit/>
                </a:bodyPr>
                <a:lstStyle/>
                <a:p>
                  <a:pPr algn="r"/>
                  <a:r>
                    <a:rPr lang="en-US">
                      <a:solidFill>
                        <a:schemeClr val="tx2"/>
                      </a:solidFill>
                    </a:rPr>
                    <a:t>20</a:t>
                  </a:r>
                </a:p>
              </p:txBody>
            </p:sp>
            <p:sp>
              <p:nvSpPr>
                <p:cNvPr id="54" name="TextBox 53">
                  <a:extLst>
                    <a:ext uri="{FF2B5EF4-FFF2-40B4-BE49-F238E27FC236}">
                      <a16:creationId xmlns:a16="http://schemas.microsoft.com/office/drawing/2014/main" id="{FE582D74-0B50-5D89-28A7-6A9FBD08029C}"/>
                    </a:ext>
                  </a:extLst>
                </p:cNvPr>
                <p:cNvSpPr txBox="1"/>
                <p:nvPr/>
              </p:nvSpPr>
              <p:spPr>
                <a:xfrm>
                  <a:off x="4424253" y="3475379"/>
                  <a:ext cx="902947" cy="492035"/>
                </a:xfrm>
                <a:prstGeom prst="rect">
                  <a:avLst/>
                </a:prstGeom>
                <a:noFill/>
              </p:spPr>
              <p:txBody>
                <a:bodyPr wrap="square" rtlCol="0">
                  <a:spAutoFit/>
                </a:bodyPr>
                <a:lstStyle/>
                <a:p>
                  <a:pPr algn="r"/>
                  <a:r>
                    <a:rPr lang="en-US">
                      <a:solidFill>
                        <a:schemeClr val="tx2"/>
                      </a:solidFill>
                    </a:rPr>
                    <a:t>60</a:t>
                  </a:r>
                </a:p>
              </p:txBody>
            </p:sp>
          </p:grpSp>
          <p:sp>
            <p:nvSpPr>
              <p:cNvPr id="57" name="Freeform: Shape 56">
                <a:extLst>
                  <a:ext uri="{FF2B5EF4-FFF2-40B4-BE49-F238E27FC236}">
                    <a16:creationId xmlns:a16="http://schemas.microsoft.com/office/drawing/2014/main" id="{B7C8A34B-4CEB-62DF-40A0-5B6633D22249}"/>
                  </a:ext>
                </a:extLst>
              </p:cNvPr>
              <p:cNvSpPr/>
              <p:nvPr/>
            </p:nvSpPr>
            <p:spPr>
              <a:xfrm>
                <a:off x="13625565" y="2689609"/>
                <a:ext cx="3426488" cy="1875692"/>
              </a:xfrm>
              <a:custGeom>
                <a:avLst/>
                <a:gdLst>
                  <a:gd name="connsiteX0" fmla="*/ 0 w 3426488"/>
                  <a:gd name="connsiteY0" fmla="*/ 0 h 1875692"/>
                  <a:gd name="connsiteX1" fmla="*/ 56940 w 3426488"/>
                  <a:gd name="connsiteY1" fmla="*/ 40193 h 1875692"/>
                  <a:gd name="connsiteX2" fmla="*/ 107182 w 3426488"/>
                  <a:gd name="connsiteY2" fmla="*/ 90435 h 1875692"/>
                  <a:gd name="connsiteX3" fmla="*/ 150725 w 3426488"/>
                  <a:gd name="connsiteY3" fmla="*/ 147376 h 1875692"/>
                  <a:gd name="connsiteX4" fmla="*/ 187569 w 3426488"/>
                  <a:gd name="connsiteY4" fmla="*/ 177521 h 1875692"/>
                  <a:gd name="connsiteX5" fmla="*/ 207666 w 3426488"/>
                  <a:gd name="connsiteY5" fmla="*/ 197617 h 1875692"/>
                  <a:gd name="connsiteX6" fmla="*/ 251209 w 3426488"/>
                  <a:gd name="connsiteY6" fmla="*/ 200967 h 1875692"/>
                  <a:gd name="connsiteX7" fmla="*/ 291402 w 3426488"/>
                  <a:gd name="connsiteY7" fmla="*/ 231112 h 1875692"/>
                  <a:gd name="connsiteX8" fmla="*/ 348343 w 3426488"/>
                  <a:gd name="connsiteY8" fmla="*/ 237811 h 1875692"/>
                  <a:gd name="connsiteX9" fmla="*/ 401934 w 3426488"/>
                  <a:gd name="connsiteY9" fmla="*/ 267956 h 1875692"/>
                  <a:gd name="connsiteX10" fmla="*/ 428730 w 3426488"/>
                  <a:gd name="connsiteY10" fmla="*/ 301450 h 1875692"/>
                  <a:gd name="connsiteX11" fmla="*/ 442127 w 3426488"/>
                  <a:gd name="connsiteY11" fmla="*/ 341644 h 1875692"/>
                  <a:gd name="connsiteX12" fmla="*/ 482321 w 3426488"/>
                  <a:gd name="connsiteY12" fmla="*/ 381837 h 1875692"/>
                  <a:gd name="connsiteX13" fmla="*/ 572756 w 3426488"/>
                  <a:gd name="connsiteY13" fmla="*/ 411982 h 1875692"/>
                  <a:gd name="connsiteX14" fmla="*/ 572756 w 3426488"/>
                  <a:gd name="connsiteY14" fmla="*/ 432079 h 1875692"/>
                  <a:gd name="connsiteX15" fmla="*/ 633046 w 3426488"/>
                  <a:gd name="connsiteY15" fmla="*/ 462224 h 1875692"/>
                  <a:gd name="connsiteX16" fmla="*/ 659842 w 3426488"/>
                  <a:gd name="connsiteY16" fmla="*/ 499068 h 1875692"/>
                  <a:gd name="connsiteX17" fmla="*/ 733530 w 3426488"/>
                  <a:gd name="connsiteY17" fmla="*/ 522514 h 1875692"/>
                  <a:gd name="connsiteX18" fmla="*/ 743578 w 3426488"/>
                  <a:gd name="connsiteY18" fmla="*/ 542611 h 1875692"/>
                  <a:gd name="connsiteX19" fmla="*/ 750277 w 3426488"/>
                  <a:gd name="connsiteY19" fmla="*/ 559358 h 1875692"/>
                  <a:gd name="connsiteX20" fmla="*/ 773723 w 3426488"/>
                  <a:gd name="connsiteY20" fmla="*/ 562707 h 1875692"/>
                  <a:gd name="connsiteX21" fmla="*/ 834013 w 3426488"/>
                  <a:gd name="connsiteY21" fmla="*/ 602901 h 1875692"/>
                  <a:gd name="connsiteX22" fmla="*/ 921099 w 3426488"/>
                  <a:gd name="connsiteY22" fmla="*/ 633046 h 1875692"/>
                  <a:gd name="connsiteX23" fmla="*/ 964642 w 3426488"/>
                  <a:gd name="connsiteY23" fmla="*/ 643094 h 1875692"/>
                  <a:gd name="connsiteX24" fmla="*/ 991437 w 3426488"/>
                  <a:gd name="connsiteY24" fmla="*/ 669890 h 1875692"/>
                  <a:gd name="connsiteX25" fmla="*/ 1034980 w 3426488"/>
                  <a:gd name="connsiteY25" fmla="*/ 673239 h 1875692"/>
                  <a:gd name="connsiteX26" fmla="*/ 1061776 w 3426488"/>
                  <a:gd name="connsiteY26" fmla="*/ 683288 h 1875692"/>
                  <a:gd name="connsiteX27" fmla="*/ 1078523 w 3426488"/>
                  <a:gd name="connsiteY27" fmla="*/ 723481 h 1875692"/>
                  <a:gd name="connsiteX28" fmla="*/ 1125415 w 3426488"/>
                  <a:gd name="connsiteY28" fmla="*/ 750277 h 1875692"/>
                  <a:gd name="connsiteX29" fmla="*/ 1155560 w 3426488"/>
                  <a:gd name="connsiteY29" fmla="*/ 780422 h 1875692"/>
                  <a:gd name="connsiteX30" fmla="*/ 1182356 w 3426488"/>
                  <a:gd name="connsiteY30" fmla="*/ 813916 h 1875692"/>
                  <a:gd name="connsiteX31" fmla="*/ 1212501 w 3426488"/>
                  <a:gd name="connsiteY31" fmla="*/ 830664 h 1875692"/>
                  <a:gd name="connsiteX32" fmla="*/ 1256044 w 3426488"/>
                  <a:gd name="connsiteY32" fmla="*/ 860809 h 1875692"/>
                  <a:gd name="connsiteX33" fmla="*/ 1302936 w 3426488"/>
                  <a:gd name="connsiteY33" fmla="*/ 874206 h 1875692"/>
                  <a:gd name="connsiteX34" fmla="*/ 1336431 w 3426488"/>
                  <a:gd name="connsiteY34" fmla="*/ 914400 h 1875692"/>
                  <a:gd name="connsiteX35" fmla="*/ 1393371 w 3426488"/>
                  <a:gd name="connsiteY35" fmla="*/ 924448 h 1875692"/>
                  <a:gd name="connsiteX36" fmla="*/ 1413468 w 3426488"/>
                  <a:gd name="connsiteY36" fmla="*/ 944545 h 1875692"/>
                  <a:gd name="connsiteX37" fmla="*/ 1457011 w 3426488"/>
                  <a:gd name="connsiteY37" fmla="*/ 961292 h 1875692"/>
                  <a:gd name="connsiteX38" fmla="*/ 1483806 w 3426488"/>
                  <a:gd name="connsiteY38" fmla="*/ 984738 h 1875692"/>
                  <a:gd name="connsiteX39" fmla="*/ 1664677 w 3426488"/>
                  <a:gd name="connsiteY39" fmla="*/ 1071824 h 1875692"/>
                  <a:gd name="connsiteX40" fmla="*/ 1704870 w 3426488"/>
                  <a:gd name="connsiteY40" fmla="*/ 1112017 h 1875692"/>
                  <a:gd name="connsiteX41" fmla="*/ 1728316 w 3426488"/>
                  <a:gd name="connsiteY41" fmla="*/ 1132114 h 1875692"/>
                  <a:gd name="connsiteX42" fmla="*/ 1768510 w 3426488"/>
                  <a:gd name="connsiteY42" fmla="*/ 1132114 h 1875692"/>
                  <a:gd name="connsiteX43" fmla="*/ 1798655 w 3426488"/>
                  <a:gd name="connsiteY43" fmla="*/ 1145512 h 1875692"/>
                  <a:gd name="connsiteX44" fmla="*/ 1808703 w 3426488"/>
                  <a:gd name="connsiteY44" fmla="*/ 1152211 h 1875692"/>
                  <a:gd name="connsiteX45" fmla="*/ 1858945 w 3426488"/>
                  <a:gd name="connsiteY45" fmla="*/ 1175657 h 1875692"/>
                  <a:gd name="connsiteX46" fmla="*/ 1879042 w 3426488"/>
                  <a:gd name="connsiteY46" fmla="*/ 1215850 h 1875692"/>
                  <a:gd name="connsiteX47" fmla="*/ 1899138 w 3426488"/>
                  <a:gd name="connsiteY47" fmla="*/ 1242646 h 1875692"/>
                  <a:gd name="connsiteX48" fmla="*/ 1925934 w 3426488"/>
                  <a:gd name="connsiteY48" fmla="*/ 1242646 h 1875692"/>
                  <a:gd name="connsiteX49" fmla="*/ 1956079 w 3426488"/>
                  <a:gd name="connsiteY49" fmla="*/ 1272791 h 1875692"/>
                  <a:gd name="connsiteX50" fmla="*/ 1986224 w 3426488"/>
                  <a:gd name="connsiteY50" fmla="*/ 1282839 h 1875692"/>
                  <a:gd name="connsiteX51" fmla="*/ 2019719 w 3426488"/>
                  <a:gd name="connsiteY51" fmla="*/ 1292888 h 1875692"/>
                  <a:gd name="connsiteX52" fmla="*/ 2059912 w 3426488"/>
                  <a:gd name="connsiteY52" fmla="*/ 1292888 h 1875692"/>
                  <a:gd name="connsiteX53" fmla="*/ 2086708 w 3426488"/>
                  <a:gd name="connsiteY53" fmla="*/ 1336431 h 1875692"/>
                  <a:gd name="connsiteX54" fmla="*/ 2110154 w 3426488"/>
                  <a:gd name="connsiteY54" fmla="*/ 1356527 h 1875692"/>
                  <a:gd name="connsiteX55" fmla="*/ 2150347 w 3426488"/>
                  <a:gd name="connsiteY55" fmla="*/ 1386672 h 1875692"/>
                  <a:gd name="connsiteX56" fmla="*/ 2177143 w 3426488"/>
                  <a:gd name="connsiteY56" fmla="*/ 1403420 h 1875692"/>
                  <a:gd name="connsiteX57" fmla="*/ 2207288 w 3426488"/>
                  <a:gd name="connsiteY57" fmla="*/ 1403420 h 1875692"/>
                  <a:gd name="connsiteX58" fmla="*/ 2237433 w 3426488"/>
                  <a:gd name="connsiteY58" fmla="*/ 1433565 h 1875692"/>
                  <a:gd name="connsiteX59" fmla="*/ 2270927 w 3426488"/>
                  <a:gd name="connsiteY59" fmla="*/ 1453661 h 1875692"/>
                  <a:gd name="connsiteX60" fmla="*/ 2327868 w 3426488"/>
                  <a:gd name="connsiteY60" fmla="*/ 1457011 h 1875692"/>
                  <a:gd name="connsiteX61" fmla="*/ 2378110 w 3426488"/>
                  <a:gd name="connsiteY61" fmla="*/ 1467059 h 1875692"/>
                  <a:gd name="connsiteX62" fmla="*/ 2421653 w 3426488"/>
                  <a:gd name="connsiteY62" fmla="*/ 1497204 h 1875692"/>
                  <a:gd name="connsiteX63" fmla="*/ 2471894 w 3426488"/>
                  <a:gd name="connsiteY63" fmla="*/ 1517301 h 1875692"/>
                  <a:gd name="connsiteX64" fmla="*/ 2498690 w 3426488"/>
                  <a:gd name="connsiteY64" fmla="*/ 1547446 h 1875692"/>
                  <a:gd name="connsiteX65" fmla="*/ 2508738 w 3426488"/>
                  <a:gd name="connsiteY65" fmla="*/ 1567543 h 1875692"/>
                  <a:gd name="connsiteX66" fmla="*/ 2599173 w 3426488"/>
                  <a:gd name="connsiteY66" fmla="*/ 1577591 h 1875692"/>
                  <a:gd name="connsiteX67" fmla="*/ 2609222 w 3426488"/>
                  <a:gd name="connsiteY67" fmla="*/ 1594338 h 1875692"/>
                  <a:gd name="connsiteX68" fmla="*/ 2672861 w 3426488"/>
                  <a:gd name="connsiteY68" fmla="*/ 1614435 h 1875692"/>
                  <a:gd name="connsiteX69" fmla="*/ 2703006 w 3426488"/>
                  <a:gd name="connsiteY69" fmla="*/ 1624483 h 1875692"/>
                  <a:gd name="connsiteX70" fmla="*/ 2743200 w 3426488"/>
                  <a:gd name="connsiteY70" fmla="*/ 1647929 h 1875692"/>
                  <a:gd name="connsiteX71" fmla="*/ 2739850 w 3426488"/>
                  <a:gd name="connsiteY71" fmla="*/ 1694822 h 1875692"/>
                  <a:gd name="connsiteX72" fmla="*/ 2820237 w 3426488"/>
                  <a:gd name="connsiteY72" fmla="*/ 1694822 h 1875692"/>
                  <a:gd name="connsiteX73" fmla="*/ 2823587 w 3426488"/>
                  <a:gd name="connsiteY73" fmla="*/ 1714918 h 1875692"/>
                  <a:gd name="connsiteX74" fmla="*/ 2893925 w 3426488"/>
                  <a:gd name="connsiteY74" fmla="*/ 1711569 h 1875692"/>
                  <a:gd name="connsiteX75" fmla="*/ 2950866 w 3426488"/>
                  <a:gd name="connsiteY75" fmla="*/ 1738365 h 1875692"/>
                  <a:gd name="connsiteX76" fmla="*/ 3001108 w 3426488"/>
                  <a:gd name="connsiteY76" fmla="*/ 1738365 h 1875692"/>
                  <a:gd name="connsiteX77" fmla="*/ 3061398 w 3426488"/>
                  <a:gd name="connsiteY77" fmla="*/ 1778558 h 1875692"/>
                  <a:gd name="connsiteX78" fmla="*/ 3165231 w 3426488"/>
                  <a:gd name="connsiteY78" fmla="*/ 1785257 h 1875692"/>
                  <a:gd name="connsiteX79" fmla="*/ 3192026 w 3426488"/>
                  <a:gd name="connsiteY79" fmla="*/ 1805354 h 1875692"/>
                  <a:gd name="connsiteX80" fmla="*/ 3356149 w 3426488"/>
                  <a:gd name="connsiteY80" fmla="*/ 1802004 h 1875692"/>
                  <a:gd name="connsiteX81" fmla="*/ 3376246 w 3426488"/>
                  <a:gd name="connsiteY81" fmla="*/ 1865644 h 1875692"/>
                  <a:gd name="connsiteX82" fmla="*/ 3426488 w 3426488"/>
                  <a:gd name="connsiteY82" fmla="*/ 1875692 h 1875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3426488" h="1875692">
                    <a:moveTo>
                      <a:pt x="0" y="0"/>
                    </a:moveTo>
                    <a:lnTo>
                      <a:pt x="56940" y="40193"/>
                    </a:lnTo>
                    <a:lnTo>
                      <a:pt x="107182" y="90435"/>
                    </a:lnTo>
                    <a:lnTo>
                      <a:pt x="150725" y="147376"/>
                    </a:lnTo>
                    <a:lnTo>
                      <a:pt x="187569" y="177521"/>
                    </a:lnTo>
                    <a:lnTo>
                      <a:pt x="207666" y="197617"/>
                    </a:lnTo>
                    <a:lnTo>
                      <a:pt x="251209" y="200967"/>
                    </a:lnTo>
                    <a:lnTo>
                      <a:pt x="291402" y="231112"/>
                    </a:lnTo>
                    <a:lnTo>
                      <a:pt x="348343" y="237811"/>
                    </a:lnTo>
                    <a:lnTo>
                      <a:pt x="401934" y="267956"/>
                    </a:lnTo>
                    <a:lnTo>
                      <a:pt x="428730" y="301450"/>
                    </a:lnTo>
                    <a:lnTo>
                      <a:pt x="442127" y="341644"/>
                    </a:lnTo>
                    <a:lnTo>
                      <a:pt x="482321" y="381837"/>
                    </a:lnTo>
                    <a:lnTo>
                      <a:pt x="572756" y="411982"/>
                    </a:lnTo>
                    <a:lnTo>
                      <a:pt x="572756" y="432079"/>
                    </a:lnTo>
                    <a:lnTo>
                      <a:pt x="633046" y="462224"/>
                    </a:lnTo>
                    <a:lnTo>
                      <a:pt x="659842" y="499068"/>
                    </a:lnTo>
                    <a:lnTo>
                      <a:pt x="733530" y="522514"/>
                    </a:lnTo>
                    <a:lnTo>
                      <a:pt x="743578" y="542611"/>
                    </a:lnTo>
                    <a:lnTo>
                      <a:pt x="750277" y="559358"/>
                    </a:lnTo>
                    <a:lnTo>
                      <a:pt x="773723" y="562707"/>
                    </a:lnTo>
                    <a:lnTo>
                      <a:pt x="834013" y="602901"/>
                    </a:lnTo>
                    <a:lnTo>
                      <a:pt x="921099" y="633046"/>
                    </a:lnTo>
                    <a:lnTo>
                      <a:pt x="964642" y="643094"/>
                    </a:lnTo>
                    <a:lnTo>
                      <a:pt x="991437" y="669890"/>
                    </a:lnTo>
                    <a:lnTo>
                      <a:pt x="1034980" y="673239"/>
                    </a:lnTo>
                    <a:lnTo>
                      <a:pt x="1061776" y="683288"/>
                    </a:lnTo>
                    <a:lnTo>
                      <a:pt x="1078523" y="723481"/>
                    </a:lnTo>
                    <a:lnTo>
                      <a:pt x="1125415" y="750277"/>
                    </a:lnTo>
                    <a:lnTo>
                      <a:pt x="1155560" y="780422"/>
                    </a:lnTo>
                    <a:lnTo>
                      <a:pt x="1182356" y="813916"/>
                    </a:lnTo>
                    <a:lnTo>
                      <a:pt x="1212501" y="830664"/>
                    </a:lnTo>
                    <a:lnTo>
                      <a:pt x="1256044" y="860809"/>
                    </a:lnTo>
                    <a:lnTo>
                      <a:pt x="1302936" y="874206"/>
                    </a:lnTo>
                    <a:lnTo>
                      <a:pt x="1336431" y="914400"/>
                    </a:lnTo>
                    <a:lnTo>
                      <a:pt x="1393371" y="924448"/>
                    </a:lnTo>
                    <a:lnTo>
                      <a:pt x="1413468" y="944545"/>
                    </a:lnTo>
                    <a:lnTo>
                      <a:pt x="1457011" y="961292"/>
                    </a:lnTo>
                    <a:lnTo>
                      <a:pt x="1483806" y="984738"/>
                    </a:lnTo>
                    <a:lnTo>
                      <a:pt x="1664677" y="1071824"/>
                    </a:lnTo>
                    <a:lnTo>
                      <a:pt x="1704870" y="1112017"/>
                    </a:lnTo>
                    <a:lnTo>
                      <a:pt x="1728316" y="1132114"/>
                    </a:lnTo>
                    <a:lnTo>
                      <a:pt x="1768510" y="1132114"/>
                    </a:lnTo>
                    <a:lnTo>
                      <a:pt x="1798655" y="1145512"/>
                    </a:lnTo>
                    <a:lnTo>
                      <a:pt x="1808703" y="1152211"/>
                    </a:lnTo>
                    <a:lnTo>
                      <a:pt x="1858945" y="1175657"/>
                    </a:lnTo>
                    <a:lnTo>
                      <a:pt x="1879042" y="1215850"/>
                    </a:lnTo>
                    <a:lnTo>
                      <a:pt x="1899138" y="1242646"/>
                    </a:lnTo>
                    <a:lnTo>
                      <a:pt x="1925934" y="1242646"/>
                    </a:lnTo>
                    <a:lnTo>
                      <a:pt x="1956079" y="1272791"/>
                    </a:lnTo>
                    <a:lnTo>
                      <a:pt x="1986224" y="1282839"/>
                    </a:lnTo>
                    <a:lnTo>
                      <a:pt x="2019719" y="1292888"/>
                    </a:lnTo>
                    <a:lnTo>
                      <a:pt x="2059912" y="1292888"/>
                    </a:lnTo>
                    <a:lnTo>
                      <a:pt x="2086708" y="1336431"/>
                    </a:lnTo>
                    <a:lnTo>
                      <a:pt x="2110154" y="1356527"/>
                    </a:lnTo>
                    <a:lnTo>
                      <a:pt x="2150347" y="1386672"/>
                    </a:lnTo>
                    <a:lnTo>
                      <a:pt x="2177143" y="1403420"/>
                    </a:lnTo>
                    <a:lnTo>
                      <a:pt x="2207288" y="1403420"/>
                    </a:lnTo>
                    <a:lnTo>
                      <a:pt x="2237433" y="1433565"/>
                    </a:lnTo>
                    <a:lnTo>
                      <a:pt x="2270927" y="1453661"/>
                    </a:lnTo>
                    <a:lnTo>
                      <a:pt x="2327868" y="1457011"/>
                    </a:lnTo>
                    <a:lnTo>
                      <a:pt x="2378110" y="1467059"/>
                    </a:lnTo>
                    <a:lnTo>
                      <a:pt x="2421653" y="1497204"/>
                    </a:lnTo>
                    <a:lnTo>
                      <a:pt x="2471894" y="1517301"/>
                    </a:lnTo>
                    <a:lnTo>
                      <a:pt x="2498690" y="1547446"/>
                    </a:lnTo>
                    <a:lnTo>
                      <a:pt x="2508738" y="1567543"/>
                    </a:lnTo>
                    <a:lnTo>
                      <a:pt x="2599173" y="1577591"/>
                    </a:lnTo>
                    <a:lnTo>
                      <a:pt x="2609222" y="1594338"/>
                    </a:lnTo>
                    <a:lnTo>
                      <a:pt x="2672861" y="1614435"/>
                    </a:lnTo>
                    <a:lnTo>
                      <a:pt x="2703006" y="1624483"/>
                    </a:lnTo>
                    <a:lnTo>
                      <a:pt x="2743200" y="1647929"/>
                    </a:lnTo>
                    <a:lnTo>
                      <a:pt x="2739850" y="1694822"/>
                    </a:lnTo>
                    <a:lnTo>
                      <a:pt x="2820237" y="1694822"/>
                    </a:lnTo>
                    <a:lnTo>
                      <a:pt x="2823587" y="1714918"/>
                    </a:lnTo>
                    <a:lnTo>
                      <a:pt x="2893925" y="1711569"/>
                    </a:lnTo>
                    <a:lnTo>
                      <a:pt x="2950866" y="1738365"/>
                    </a:lnTo>
                    <a:lnTo>
                      <a:pt x="3001108" y="1738365"/>
                    </a:lnTo>
                    <a:lnTo>
                      <a:pt x="3061398" y="1778558"/>
                    </a:lnTo>
                    <a:lnTo>
                      <a:pt x="3165231" y="1785257"/>
                    </a:lnTo>
                    <a:lnTo>
                      <a:pt x="3192026" y="1805354"/>
                    </a:lnTo>
                    <a:lnTo>
                      <a:pt x="3356149" y="1802004"/>
                    </a:lnTo>
                    <a:lnTo>
                      <a:pt x="3376246" y="1865644"/>
                    </a:lnTo>
                    <a:lnTo>
                      <a:pt x="3426488" y="1875692"/>
                    </a:lnTo>
                  </a:path>
                </a:pathLst>
              </a:custGeom>
              <a:noFill/>
              <a:ln w="25400">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Shape 57">
                <a:extLst>
                  <a:ext uri="{FF2B5EF4-FFF2-40B4-BE49-F238E27FC236}">
                    <a16:creationId xmlns:a16="http://schemas.microsoft.com/office/drawing/2014/main" id="{6BC943B0-5DBE-D23E-459C-74D06897C081}"/>
                  </a:ext>
                </a:extLst>
              </p:cNvPr>
              <p:cNvSpPr/>
              <p:nvPr/>
            </p:nvSpPr>
            <p:spPr>
              <a:xfrm>
                <a:off x="13622215" y="2696308"/>
                <a:ext cx="3449934" cy="2210637"/>
              </a:xfrm>
              <a:custGeom>
                <a:avLst/>
                <a:gdLst>
                  <a:gd name="connsiteX0" fmla="*/ 0 w 3449934"/>
                  <a:gd name="connsiteY0" fmla="*/ 0 h 2210637"/>
                  <a:gd name="connsiteX1" fmla="*/ 40194 w 3449934"/>
                  <a:gd name="connsiteY1" fmla="*/ 80387 h 2210637"/>
                  <a:gd name="connsiteX2" fmla="*/ 63640 w 3449934"/>
                  <a:gd name="connsiteY2" fmla="*/ 110532 h 2210637"/>
                  <a:gd name="connsiteX3" fmla="*/ 73688 w 3449934"/>
                  <a:gd name="connsiteY3" fmla="*/ 164123 h 2210637"/>
                  <a:gd name="connsiteX4" fmla="*/ 113882 w 3449934"/>
                  <a:gd name="connsiteY4" fmla="*/ 214365 h 2210637"/>
                  <a:gd name="connsiteX5" fmla="*/ 123930 w 3449934"/>
                  <a:gd name="connsiteY5" fmla="*/ 271305 h 2210637"/>
                  <a:gd name="connsiteX6" fmla="*/ 144027 w 3449934"/>
                  <a:gd name="connsiteY6" fmla="*/ 314848 h 2210637"/>
                  <a:gd name="connsiteX7" fmla="*/ 150726 w 3449934"/>
                  <a:gd name="connsiteY7" fmla="*/ 351692 h 2210637"/>
                  <a:gd name="connsiteX8" fmla="*/ 180871 w 3449934"/>
                  <a:gd name="connsiteY8" fmla="*/ 401934 h 2210637"/>
                  <a:gd name="connsiteX9" fmla="*/ 200967 w 3449934"/>
                  <a:gd name="connsiteY9" fmla="*/ 422030 h 2210637"/>
                  <a:gd name="connsiteX10" fmla="*/ 204317 w 3449934"/>
                  <a:gd name="connsiteY10" fmla="*/ 482321 h 2210637"/>
                  <a:gd name="connsiteX11" fmla="*/ 251209 w 3449934"/>
                  <a:gd name="connsiteY11" fmla="*/ 485670 h 2210637"/>
                  <a:gd name="connsiteX12" fmla="*/ 254559 w 3449934"/>
                  <a:gd name="connsiteY12" fmla="*/ 512466 h 2210637"/>
                  <a:gd name="connsiteX13" fmla="*/ 281354 w 3449934"/>
                  <a:gd name="connsiteY13" fmla="*/ 542611 h 2210637"/>
                  <a:gd name="connsiteX14" fmla="*/ 294752 w 3449934"/>
                  <a:gd name="connsiteY14" fmla="*/ 562707 h 2210637"/>
                  <a:gd name="connsiteX15" fmla="*/ 365090 w 3449934"/>
                  <a:gd name="connsiteY15" fmla="*/ 586154 h 2210637"/>
                  <a:gd name="connsiteX16" fmla="*/ 375139 w 3449934"/>
                  <a:gd name="connsiteY16" fmla="*/ 602901 h 2210637"/>
                  <a:gd name="connsiteX17" fmla="*/ 385187 w 3449934"/>
                  <a:gd name="connsiteY17" fmla="*/ 643094 h 2210637"/>
                  <a:gd name="connsiteX18" fmla="*/ 405284 w 3449934"/>
                  <a:gd name="connsiteY18" fmla="*/ 676589 h 2210637"/>
                  <a:gd name="connsiteX19" fmla="*/ 415332 w 3449934"/>
                  <a:gd name="connsiteY19" fmla="*/ 723481 h 2210637"/>
                  <a:gd name="connsiteX20" fmla="*/ 445477 w 3449934"/>
                  <a:gd name="connsiteY20" fmla="*/ 787121 h 2210637"/>
                  <a:gd name="connsiteX21" fmla="*/ 475622 w 3449934"/>
                  <a:gd name="connsiteY21" fmla="*/ 834013 h 2210637"/>
                  <a:gd name="connsiteX22" fmla="*/ 515816 w 3449934"/>
                  <a:gd name="connsiteY22" fmla="*/ 874206 h 2210637"/>
                  <a:gd name="connsiteX23" fmla="*/ 562708 w 3449934"/>
                  <a:gd name="connsiteY23" fmla="*/ 897652 h 2210637"/>
                  <a:gd name="connsiteX24" fmla="*/ 576106 w 3449934"/>
                  <a:gd name="connsiteY24" fmla="*/ 914400 h 2210637"/>
                  <a:gd name="connsiteX25" fmla="*/ 572756 w 3449934"/>
                  <a:gd name="connsiteY25" fmla="*/ 984738 h 2210637"/>
                  <a:gd name="connsiteX26" fmla="*/ 612950 w 3449934"/>
                  <a:gd name="connsiteY26" fmla="*/ 998136 h 2210637"/>
                  <a:gd name="connsiteX27" fmla="*/ 646444 w 3449934"/>
                  <a:gd name="connsiteY27" fmla="*/ 1024932 h 2210637"/>
                  <a:gd name="connsiteX28" fmla="*/ 653143 w 3449934"/>
                  <a:gd name="connsiteY28" fmla="*/ 1055077 h 2210637"/>
                  <a:gd name="connsiteX29" fmla="*/ 656493 w 3449934"/>
                  <a:gd name="connsiteY29" fmla="*/ 1088571 h 2210637"/>
                  <a:gd name="connsiteX30" fmla="*/ 686638 w 3449934"/>
                  <a:gd name="connsiteY30" fmla="*/ 1095270 h 2210637"/>
                  <a:gd name="connsiteX31" fmla="*/ 743578 w 3449934"/>
                  <a:gd name="connsiteY31" fmla="*/ 1108668 h 2210637"/>
                  <a:gd name="connsiteX32" fmla="*/ 756976 w 3449934"/>
                  <a:gd name="connsiteY32" fmla="*/ 1168958 h 2210637"/>
                  <a:gd name="connsiteX33" fmla="*/ 803869 w 3449934"/>
                  <a:gd name="connsiteY33" fmla="*/ 1195754 h 2210637"/>
                  <a:gd name="connsiteX34" fmla="*/ 823965 w 3449934"/>
                  <a:gd name="connsiteY34" fmla="*/ 1229248 h 2210637"/>
                  <a:gd name="connsiteX35" fmla="*/ 837363 w 3449934"/>
                  <a:gd name="connsiteY35" fmla="*/ 1249345 h 2210637"/>
                  <a:gd name="connsiteX36" fmla="*/ 887605 w 3449934"/>
                  <a:gd name="connsiteY36" fmla="*/ 1289538 h 2210637"/>
                  <a:gd name="connsiteX37" fmla="*/ 894304 w 3449934"/>
                  <a:gd name="connsiteY37" fmla="*/ 1296237 h 2210637"/>
                  <a:gd name="connsiteX38" fmla="*/ 954594 w 3449934"/>
                  <a:gd name="connsiteY38" fmla="*/ 1306285 h 2210637"/>
                  <a:gd name="connsiteX39" fmla="*/ 974690 w 3449934"/>
                  <a:gd name="connsiteY39" fmla="*/ 1326382 h 2210637"/>
                  <a:gd name="connsiteX40" fmla="*/ 1008185 w 3449934"/>
                  <a:gd name="connsiteY40" fmla="*/ 1366576 h 2210637"/>
                  <a:gd name="connsiteX41" fmla="*/ 1075174 w 3449934"/>
                  <a:gd name="connsiteY41" fmla="*/ 1376624 h 2210637"/>
                  <a:gd name="connsiteX42" fmla="*/ 1078523 w 3449934"/>
                  <a:gd name="connsiteY42" fmla="*/ 1436914 h 2210637"/>
                  <a:gd name="connsiteX43" fmla="*/ 1108669 w 3449934"/>
                  <a:gd name="connsiteY43" fmla="*/ 1440263 h 2210637"/>
                  <a:gd name="connsiteX44" fmla="*/ 1135464 w 3449934"/>
                  <a:gd name="connsiteY44" fmla="*/ 1467059 h 2210637"/>
                  <a:gd name="connsiteX45" fmla="*/ 1138814 w 3449934"/>
                  <a:gd name="connsiteY45" fmla="*/ 1500554 h 2210637"/>
                  <a:gd name="connsiteX46" fmla="*/ 1179007 w 3449934"/>
                  <a:gd name="connsiteY46" fmla="*/ 1537397 h 2210637"/>
                  <a:gd name="connsiteX47" fmla="*/ 1215851 w 3449934"/>
                  <a:gd name="connsiteY47" fmla="*/ 1567543 h 2210637"/>
                  <a:gd name="connsiteX48" fmla="*/ 1229249 w 3449934"/>
                  <a:gd name="connsiteY48" fmla="*/ 1590989 h 2210637"/>
                  <a:gd name="connsiteX49" fmla="*/ 1269442 w 3449934"/>
                  <a:gd name="connsiteY49" fmla="*/ 1611085 h 2210637"/>
                  <a:gd name="connsiteX50" fmla="*/ 1309636 w 3449934"/>
                  <a:gd name="connsiteY50" fmla="*/ 1621134 h 2210637"/>
                  <a:gd name="connsiteX51" fmla="*/ 1339781 w 3449934"/>
                  <a:gd name="connsiteY51" fmla="*/ 1647929 h 2210637"/>
                  <a:gd name="connsiteX52" fmla="*/ 1359877 w 3449934"/>
                  <a:gd name="connsiteY52" fmla="*/ 1691472 h 2210637"/>
                  <a:gd name="connsiteX53" fmla="*/ 1396721 w 3449934"/>
                  <a:gd name="connsiteY53" fmla="*/ 1691472 h 2210637"/>
                  <a:gd name="connsiteX54" fmla="*/ 1426866 w 3449934"/>
                  <a:gd name="connsiteY54" fmla="*/ 1718268 h 2210637"/>
                  <a:gd name="connsiteX55" fmla="*/ 1470409 w 3449934"/>
                  <a:gd name="connsiteY55" fmla="*/ 1718268 h 2210637"/>
                  <a:gd name="connsiteX56" fmla="*/ 1470409 w 3449934"/>
                  <a:gd name="connsiteY56" fmla="*/ 1718268 h 2210637"/>
                  <a:gd name="connsiteX57" fmla="*/ 1487156 w 3449934"/>
                  <a:gd name="connsiteY57" fmla="*/ 1751762 h 2210637"/>
                  <a:gd name="connsiteX58" fmla="*/ 1520651 w 3449934"/>
                  <a:gd name="connsiteY58" fmla="*/ 1758461 h 2210637"/>
                  <a:gd name="connsiteX59" fmla="*/ 1668027 w 3449934"/>
                  <a:gd name="connsiteY59" fmla="*/ 1818751 h 2210637"/>
                  <a:gd name="connsiteX60" fmla="*/ 1671376 w 3449934"/>
                  <a:gd name="connsiteY60" fmla="*/ 1848896 h 2210637"/>
                  <a:gd name="connsiteX61" fmla="*/ 1718269 w 3449934"/>
                  <a:gd name="connsiteY61" fmla="*/ 1868993 h 2210637"/>
                  <a:gd name="connsiteX62" fmla="*/ 1781908 w 3449934"/>
                  <a:gd name="connsiteY62" fmla="*/ 1879041 h 2210637"/>
                  <a:gd name="connsiteX63" fmla="*/ 1812053 w 3449934"/>
                  <a:gd name="connsiteY63" fmla="*/ 1899138 h 2210637"/>
                  <a:gd name="connsiteX64" fmla="*/ 1939332 w 3449934"/>
                  <a:gd name="connsiteY64" fmla="*/ 1969477 h 2210637"/>
                  <a:gd name="connsiteX65" fmla="*/ 1989574 w 3449934"/>
                  <a:gd name="connsiteY65" fmla="*/ 1999622 h 2210637"/>
                  <a:gd name="connsiteX66" fmla="*/ 2069961 w 3449934"/>
                  <a:gd name="connsiteY66" fmla="*/ 2002971 h 2210637"/>
                  <a:gd name="connsiteX67" fmla="*/ 2069961 w 3449934"/>
                  <a:gd name="connsiteY67" fmla="*/ 2033116 h 2210637"/>
                  <a:gd name="connsiteX68" fmla="*/ 2213987 w 3449934"/>
                  <a:gd name="connsiteY68" fmla="*/ 2069960 h 2210637"/>
                  <a:gd name="connsiteX69" fmla="*/ 2371411 w 3449934"/>
                  <a:gd name="connsiteY69" fmla="*/ 2100105 h 2210637"/>
                  <a:gd name="connsiteX70" fmla="*/ 2471895 w 3449934"/>
                  <a:gd name="connsiteY70" fmla="*/ 2113503 h 2210637"/>
                  <a:gd name="connsiteX71" fmla="*/ 2512088 w 3449934"/>
                  <a:gd name="connsiteY71" fmla="*/ 2123551 h 2210637"/>
                  <a:gd name="connsiteX72" fmla="*/ 2542233 w 3449934"/>
                  <a:gd name="connsiteY72" fmla="*/ 2123551 h 2210637"/>
                  <a:gd name="connsiteX73" fmla="*/ 2652765 w 3449934"/>
                  <a:gd name="connsiteY73" fmla="*/ 2140299 h 2210637"/>
                  <a:gd name="connsiteX74" fmla="*/ 2736501 w 3449934"/>
                  <a:gd name="connsiteY74" fmla="*/ 2153696 h 2210637"/>
                  <a:gd name="connsiteX75" fmla="*/ 2736501 w 3449934"/>
                  <a:gd name="connsiteY75" fmla="*/ 2153696 h 2210637"/>
                  <a:gd name="connsiteX76" fmla="*/ 2903974 w 3449934"/>
                  <a:gd name="connsiteY76" fmla="*/ 2173793 h 2210637"/>
                  <a:gd name="connsiteX77" fmla="*/ 2914022 w 3449934"/>
                  <a:gd name="connsiteY77" fmla="*/ 2180492 h 2210637"/>
                  <a:gd name="connsiteX78" fmla="*/ 3034603 w 3449934"/>
                  <a:gd name="connsiteY78" fmla="*/ 2177143 h 2210637"/>
                  <a:gd name="connsiteX79" fmla="*/ 3034603 w 3449934"/>
                  <a:gd name="connsiteY79" fmla="*/ 2190540 h 2210637"/>
                  <a:gd name="connsiteX80" fmla="*/ 3366198 w 3449934"/>
                  <a:gd name="connsiteY80" fmla="*/ 2190540 h 2210637"/>
                  <a:gd name="connsiteX81" fmla="*/ 3376247 w 3449934"/>
                  <a:gd name="connsiteY81" fmla="*/ 2210637 h 2210637"/>
                  <a:gd name="connsiteX82" fmla="*/ 3449934 w 3449934"/>
                  <a:gd name="connsiteY82" fmla="*/ 2207288 h 2210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3449934" h="2210637">
                    <a:moveTo>
                      <a:pt x="0" y="0"/>
                    </a:moveTo>
                    <a:lnTo>
                      <a:pt x="40194" y="80387"/>
                    </a:lnTo>
                    <a:lnTo>
                      <a:pt x="63640" y="110532"/>
                    </a:lnTo>
                    <a:lnTo>
                      <a:pt x="73688" y="164123"/>
                    </a:lnTo>
                    <a:lnTo>
                      <a:pt x="113882" y="214365"/>
                    </a:lnTo>
                    <a:lnTo>
                      <a:pt x="123930" y="271305"/>
                    </a:lnTo>
                    <a:lnTo>
                      <a:pt x="144027" y="314848"/>
                    </a:lnTo>
                    <a:lnTo>
                      <a:pt x="150726" y="351692"/>
                    </a:lnTo>
                    <a:lnTo>
                      <a:pt x="180871" y="401934"/>
                    </a:lnTo>
                    <a:lnTo>
                      <a:pt x="200967" y="422030"/>
                    </a:lnTo>
                    <a:lnTo>
                      <a:pt x="204317" y="482321"/>
                    </a:lnTo>
                    <a:lnTo>
                      <a:pt x="251209" y="485670"/>
                    </a:lnTo>
                    <a:lnTo>
                      <a:pt x="254559" y="512466"/>
                    </a:lnTo>
                    <a:lnTo>
                      <a:pt x="281354" y="542611"/>
                    </a:lnTo>
                    <a:lnTo>
                      <a:pt x="294752" y="562707"/>
                    </a:lnTo>
                    <a:lnTo>
                      <a:pt x="365090" y="586154"/>
                    </a:lnTo>
                    <a:lnTo>
                      <a:pt x="375139" y="602901"/>
                    </a:lnTo>
                    <a:lnTo>
                      <a:pt x="385187" y="643094"/>
                    </a:lnTo>
                    <a:lnTo>
                      <a:pt x="405284" y="676589"/>
                    </a:lnTo>
                    <a:lnTo>
                      <a:pt x="415332" y="723481"/>
                    </a:lnTo>
                    <a:lnTo>
                      <a:pt x="445477" y="787121"/>
                    </a:lnTo>
                    <a:lnTo>
                      <a:pt x="475622" y="834013"/>
                    </a:lnTo>
                    <a:lnTo>
                      <a:pt x="515816" y="874206"/>
                    </a:lnTo>
                    <a:lnTo>
                      <a:pt x="562708" y="897652"/>
                    </a:lnTo>
                    <a:lnTo>
                      <a:pt x="576106" y="914400"/>
                    </a:lnTo>
                    <a:lnTo>
                      <a:pt x="572756" y="984738"/>
                    </a:lnTo>
                    <a:lnTo>
                      <a:pt x="612950" y="998136"/>
                    </a:lnTo>
                    <a:lnTo>
                      <a:pt x="646444" y="1024932"/>
                    </a:lnTo>
                    <a:lnTo>
                      <a:pt x="653143" y="1055077"/>
                    </a:lnTo>
                    <a:lnTo>
                      <a:pt x="656493" y="1088571"/>
                    </a:lnTo>
                    <a:lnTo>
                      <a:pt x="686638" y="1095270"/>
                    </a:lnTo>
                    <a:lnTo>
                      <a:pt x="743578" y="1108668"/>
                    </a:lnTo>
                    <a:lnTo>
                      <a:pt x="756976" y="1168958"/>
                    </a:lnTo>
                    <a:lnTo>
                      <a:pt x="803869" y="1195754"/>
                    </a:lnTo>
                    <a:lnTo>
                      <a:pt x="823965" y="1229248"/>
                    </a:lnTo>
                    <a:lnTo>
                      <a:pt x="837363" y="1249345"/>
                    </a:lnTo>
                    <a:lnTo>
                      <a:pt x="887605" y="1289538"/>
                    </a:lnTo>
                    <a:lnTo>
                      <a:pt x="894304" y="1296237"/>
                    </a:lnTo>
                    <a:lnTo>
                      <a:pt x="954594" y="1306285"/>
                    </a:lnTo>
                    <a:lnTo>
                      <a:pt x="974690" y="1326382"/>
                    </a:lnTo>
                    <a:lnTo>
                      <a:pt x="1008185" y="1366576"/>
                    </a:lnTo>
                    <a:lnTo>
                      <a:pt x="1075174" y="1376624"/>
                    </a:lnTo>
                    <a:lnTo>
                      <a:pt x="1078523" y="1436914"/>
                    </a:lnTo>
                    <a:lnTo>
                      <a:pt x="1108669" y="1440263"/>
                    </a:lnTo>
                    <a:lnTo>
                      <a:pt x="1135464" y="1467059"/>
                    </a:lnTo>
                    <a:lnTo>
                      <a:pt x="1138814" y="1500554"/>
                    </a:lnTo>
                    <a:lnTo>
                      <a:pt x="1179007" y="1537397"/>
                    </a:lnTo>
                    <a:lnTo>
                      <a:pt x="1215851" y="1567543"/>
                    </a:lnTo>
                    <a:lnTo>
                      <a:pt x="1229249" y="1590989"/>
                    </a:lnTo>
                    <a:lnTo>
                      <a:pt x="1269442" y="1611085"/>
                    </a:lnTo>
                    <a:lnTo>
                      <a:pt x="1309636" y="1621134"/>
                    </a:lnTo>
                    <a:lnTo>
                      <a:pt x="1339781" y="1647929"/>
                    </a:lnTo>
                    <a:lnTo>
                      <a:pt x="1359877" y="1691472"/>
                    </a:lnTo>
                    <a:lnTo>
                      <a:pt x="1396721" y="1691472"/>
                    </a:lnTo>
                    <a:lnTo>
                      <a:pt x="1426866" y="1718268"/>
                    </a:lnTo>
                    <a:lnTo>
                      <a:pt x="1470409" y="1718268"/>
                    </a:lnTo>
                    <a:lnTo>
                      <a:pt x="1470409" y="1718268"/>
                    </a:lnTo>
                    <a:lnTo>
                      <a:pt x="1487156" y="1751762"/>
                    </a:lnTo>
                    <a:lnTo>
                      <a:pt x="1520651" y="1758461"/>
                    </a:lnTo>
                    <a:lnTo>
                      <a:pt x="1668027" y="1818751"/>
                    </a:lnTo>
                    <a:lnTo>
                      <a:pt x="1671376" y="1848896"/>
                    </a:lnTo>
                    <a:lnTo>
                      <a:pt x="1718269" y="1868993"/>
                    </a:lnTo>
                    <a:lnTo>
                      <a:pt x="1781908" y="1879041"/>
                    </a:lnTo>
                    <a:lnTo>
                      <a:pt x="1812053" y="1899138"/>
                    </a:lnTo>
                    <a:lnTo>
                      <a:pt x="1939332" y="1969477"/>
                    </a:lnTo>
                    <a:lnTo>
                      <a:pt x="1989574" y="1999622"/>
                    </a:lnTo>
                    <a:lnTo>
                      <a:pt x="2069961" y="2002971"/>
                    </a:lnTo>
                    <a:lnTo>
                      <a:pt x="2069961" y="2033116"/>
                    </a:lnTo>
                    <a:lnTo>
                      <a:pt x="2213987" y="2069960"/>
                    </a:lnTo>
                    <a:lnTo>
                      <a:pt x="2371411" y="2100105"/>
                    </a:lnTo>
                    <a:lnTo>
                      <a:pt x="2471895" y="2113503"/>
                    </a:lnTo>
                    <a:lnTo>
                      <a:pt x="2512088" y="2123551"/>
                    </a:lnTo>
                    <a:lnTo>
                      <a:pt x="2542233" y="2123551"/>
                    </a:lnTo>
                    <a:lnTo>
                      <a:pt x="2652765" y="2140299"/>
                    </a:lnTo>
                    <a:lnTo>
                      <a:pt x="2736501" y="2153696"/>
                    </a:lnTo>
                    <a:lnTo>
                      <a:pt x="2736501" y="2153696"/>
                    </a:lnTo>
                    <a:lnTo>
                      <a:pt x="2903974" y="2173793"/>
                    </a:lnTo>
                    <a:lnTo>
                      <a:pt x="2914022" y="2180492"/>
                    </a:lnTo>
                    <a:lnTo>
                      <a:pt x="3034603" y="2177143"/>
                    </a:lnTo>
                    <a:lnTo>
                      <a:pt x="3034603" y="2190540"/>
                    </a:lnTo>
                    <a:lnTo>
                      <a:pt x="3366198" y="2190540"/>
                    </a:lnTo>
                    <a:lnTo>
                      <a:pt x="3376247" y="2210637"/>
                    </a:lnTo>
                    <a:lnTo>
                      <a:pt x="3449934" y="2207288"/>
                    </a:lnTo>
                  </a:path>
                </a:pathLst>
              </a:custGeom>
              <a:noFill/>
              <a:ln w="254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9" name="TextBox 98">
              <a:extLst>
                <a:ext uri="{FF2B5EF4-FFF2-40B4-BE49-F238E27FC236}">
                  <a16:creationId xmlns:a16="http://schemas.microsoft.com/office/drawing/2014/main" id="{8E39E06C-716C-B6AA-53FC-BFDF30EA241E}"/>
                </a:ext>
              </a:extLst>
            </p:cNvPr>
            <p:cNvSpPr txBox="1"/>
            <p:nvPr/>
          </p:nvSpPr>
          <p:spPr>
            <a:xfrm>
              <a:off x="9108095" y="2257296"/>
              <a:ext cx="2587877" cy="687088"/>
            </a:xfrm>
            <a:prstGeom prst="rect">
              <a:avLst/>
            </a:prstGeom>
            <a:noFill/>
          </p:spPr>
          <p:txBody>
            <a:bodyPr wrap="square" rtlCol="0">
              <a:spAutoFit/>
            </a:bodyPr>
            <a:lstStyle/>
            <a:p>
              <a:r>
                <a:rPr lang="en-US">
                  <a:solidFill>
                    <a:schemeClr val="tx2"/>
                  </a:solidFill>
                </a:rPr>
                <a:t>Comprehensive therapy</a:t>
              </a:r>
            </a:p>
            <a:p>
              <a:r>
                <a:rPr lang="en-US">
                  <a:solidFill>
                    <a:schemeClr val="tx2"/>
                  </a:solidFill>
                </a:rPr>
                <a:t>Conventional therapy</a:t>
              </a:r>
            </a:p>
          </p:txBody>
        </p:sp>
        <p:cxnSp>
          <p:nvCxnSpPr>
            <p:cNvPr id="100" name="Straight Connector 99">
              <a:extLst>
                <a:ext uri="{FF2B5EF4-FFF2-40B4-BE49-F238E27FC236}">
                  <a16:creationId xmlns:a16="http://schemas.microsoft.com/office/drawing/2014/main" id="{CA4DC5D5-0784-885F-125A-5E9D47417982}"/>
                </a:ext>
              </a:extLst>
            </p:cNvPr>
            <p:cNvCxnSpPr>
              <a:cxnSpLocks/>
            </p:cNvCxnSpPr>
            <p:nvPr/>
          </p:nvCxnSpPr>
          <p:spPr>
            <a:xfrm>
              <a:off x="8826157" y="2452900"/>
              <a:ext cx="297180" cy="0"/>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AE82FC42-3583-13AC-29FF-7AA500A6AFA6}"/>
                </a:ext>
              </a:extLst>
            </p:cNvPr>
            <p:cNvCxnSpPr>
              <a:cxnSpLocks/>
            </p:cNvCxnSpPr>
            <p:nvPr/>
          </p:nvCxnSpPr>
          <p:spPr>
            <a:xfrm>
              <a:off x="8826157" y="2687850"/>
              <a:ext cx="297180"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94648654"/>
      </p:ext>
    </p:extLst>
  </p:cSld>
  <p:clrMapOvr>
    <a:masterClrMapping/>
  </p:clrMapOvr>
  <p:extLst>
    <p:ext uri="{6950BFC3-D8DA-4A85-94F7-54DA5524770B}">
      <p188:commentRel xmlns:p188="http://schemas.microsoft.com/office/powerpoint/2018/8/main" r:id="rId3"/>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107A58E-E81D-077A-7CBE-0AB54493CBD8}"/>
              </a:ext>
            </a:extLst>
          </p:cNvPr>
          <p:cNvSpPr>
            <a:spLocks noGrp="1"/>
          </p:cNvSpPr>
          <p:nvPr>
            <p:ph type="body" sz="quarter" idx="10"/>
          </p:nvPr>
        </p:nvSpPr>
        <p:spPr/>
        <p:txBody>
          <a:bodyPr/>
          <a:lstStyle/>
          <a:p>
            <a:pPr>
              <a:spcBef>
                <a:spcPts val="0"/>
              </a:spcBef>
            </a:pPr>
            <a:r>
              <a:rPr lang="en-US"/>
              <a:t>Adapted from Greene SJ. </a:t>
            </a:r>
            <a:r>
              <a:rPr lang="en-US" i="1"/>
              <a:t>JAMA Cardiology. </a:t>
            </a:r>
            <a:r>
              <a:rPr lang="en-US"/>
              <a:t>2021;6:743-744.</a:t>
            </a:r>
          </a:p>
          <a:p>
            <a:pPr>
              <a:spcBef>
                <a:spcPts val="0"/>
              </a:spcBef>
            </a:pPr>
            <a:endParaRPr lang="en-US"/>
          </a:p>
        </p:txBody>
      </p:sp>
      <p:sp>
        <p:nvSpPr>
          <p:cNvPr id="6" name="Title 5">
            <a:extLst>
              <a:ext uri="{FF2B5EF4-FFF2-40B4-BE49-F238E27FC236}">
                <a16:creationId xmlns:a16="http://schemas.microsoft.com/office/drawing/2014/main" id="{42342EEA-9752-A1BA-CCCC-CC0924A55E7D}"/>
              </a:ext>
            </a:extLst>
          </p:cNvPr>
          <p:cNvSpPr>
            <a:spLocks noGrp="1"/>
          </p:cNvSpPr>
          <p:nvPr>
            <p:ph type="title"/>
          </p:nvPr>
        </p:nvSpPr>
        <p:spPr/>
        <p:txBody>
          <a:bodyPr/>
          <a:lstStyle/>
          <a:p>
            <a:r>
              <a:rPr lang="en-US"/>
              <a:t>Quadruple Therapy for Heart Failure:</a:t>
            </a:r>
            <a:br>
              <a:rPr lang="en-US"/>
            </a:br>
            <a:r>
              <a:rPr lang="en-US"/>
              <a:t>Where to Start</a:t>
            </a:r>
          </a:p>
        </p:txBody>
      </p:sp>
      <p:pic>
        <p:nvPicPr>
          <p:cNvPr id="4" name="Picture 3">
            <a:extLst>
              <a:ext uri="{FF2B5EF4-FFF2-40B4-BE49-F238E27FC236}">
                <a16:creationId xmlns:a16="http://schemas.microsoft.com/office/drawing/2014/main" id="{B2BC3BEA-9408-9923-53CC-6F9E678958BA}"/>
              </a:ext>
            </a:extLst>
          </p:cNvPr>
          <p:cNvPicPr>
            <a:picLocks noChangeAspect="1"/>
          </p:cNvPicPr>
          <p:nvPr/>
        </p:nvPicPr>
        <p:blipFill>
          <a:blip r:embed="rId4"/>
          <a:stretch>
            <a:fillRect/>
          </a:stretch>
        </p:blipFill>
        <p:spPr>
          <a:xfrm>
            <a:off x="-5913171" y="4958506"/>
            <a:ext cx="5576368" cy="1345504"/>
          </a:xfrm>
          <a:prstGeom prst="rect">
            <a:avLst/>
          </a:prstGeom>
        </p:spPr>
      </p:pic>
      <p:graphicFrame>
        <p:nvGraphicFramePr>
          <p:cNvPr id="2" name="Table 1">
            <a:extLst>
              <a:ext uri="{FF2B5EF4-FFF2-40B4-BE49-F238E27FC236}">
                <a16:creationId xmlns:a16="http://schemas.microsoft.com/office/drawing/2014/main" id="{1E0BDE47-EA1C-B0AC-5BEE-624B6937FBA3}"/>
              </a:ext>
            </a:extLst>
          </p:cNvPr>
          <p:cNvGraphicFramePr>
            <a:graphicFrameLocks noGrp="1"/>
          </p:cNvGraphicFramePr>
          <p:nvPr>
            <p:extLst>
              <p:ext uri="{D42A27DB-BD31-4B8C-83A1-F6EECF244321}">
                <p14:modId xmlns:p14="http://schemas.microsoft.com/office/powerpoint/2010/main" val="1871117094"/>
              </p:ext>
            </p:extLst>
          </p:nvPr>
        </p:nvGraphicFramePr>
        <p:xfrm>
          <a:off x="843280" y="2066408"/>
          <a:ext cx="10510520" cy="3607423"/>
        </p:xfrm>
        <a:graphic>
          <a:graphicData uri="http://schemas.openxmlformats.org/drawingml/2006/table">
            <a:tbl>
              <a:tblPr firstRow="1" bandRow="1">
                <a:tableStyleId>{21E4AEA4-8DFA-4A89-87EB-49C32662AFE0}</a:tableStyleId>
              </a:tblPr>
              <a:tblGrid>
                <a:gridCol w="1463040">
                  <a:extLst>
                    <a:ext uri="{9D8B030D-6E8A-4147-A177-3AD203B41FA5}">
                      <a16:colId xmlns:a16="http://schemas.microsoft.com/office/drawing/2014/main" val="2674923159"/>
                    </a:ext>
                  </a:extLst>
                </a:gridCol>
                <a:gridCol w="2174504">
                  <a:extLst>
                    <a:ext uri="{9D8B030D-6E8A-4147-A177-3AD203B41FA5}">
                      <a16:colId xmlns:a16="http://schemas.microsoft.com/office/drawing/2014/main" val="353512115"/>
                    </a:ext>
                  </a:extLst>
                </a:gridCol>
                <a:gridCol w="846407">
                  <a:extLst>
                    <a:ext uri="{9D8B030D-6E8A-4147-A177-3AD203B41FA5}">
                      <a16:colId xmlns:a16="http://schemas.microsoft.com/office/drawing/2014/main" val="1872458002"/>
                    </a:ext>
                  </a:extLst>
                </a:gridCol>
                <a:gridCol w="1002606">
                  <a:extLst>
                    <a:ext uri="{9D8B030D-6E8A-4147-A177-3AD203B41FA5}">
                      <a16:colId xmlns:a16="http://schemas.microsoft.com/office/drawing/2014/main" val="318835186"/>
                    </a:ext>
                  </a:extLst>
                </a:gridCol>
                <a:gridCol w="1002606">
                  <a:extLst>
                    <a:ext uri="{9D8B030D-6E8A-4147-A177-3AD203B41FA5}">
                      <a16:colId xmlns:a16="http://schemas.microsoft.com/office/drawing/2014/main" val="2860881346"/>
                    </a:ext>
                  </a:extLst>
                </a:gridCol>
                <a:gridCol w="1002606">
                  <a:extLst>
                    <a:ext uri="{9D8B030D-6E8A-4147-A177-3AD203B41FA5}">
                      <a16:colId xmlns:a16="http://schemas.microsoft.com/office/drawing/2014/main" val="2930747153"/>
                    </a:ext>
                  </a:extLst>
                </a:gridCol>
                <a:gridCol w="1002606">
                  <a:extLst>
                    <a:ext uri="{9D8B030D-6E8A-4147-A177-3AD203B41FA5}">
                      <a16:colId xmlns:a16="http://schemas.microsoft.com/office/drawing/2014/main" val="1341662062"/>
                    </a:ext>
                  </a:extLst>
                </a:gridCol>
                <a:gridCol w="2016145">
                  <a:extLst>
                    <a:ext uri="{9D8B030D-6E8A-4147-A177-3AD203B41FA5}">
                      <a16:colId xmlns:a16="http://schemas.microsoft.com/office/drawing/2014/main" val="4232304501"/>
                    </a:ext>
                  </a:extLst>
                </a:gridCol>
              </a:tblGrid>
              <a:tr h="376543">
                <a:tc>
                  <a:txBody>
                    <a:bodyPr/>
                    <a:lstStyle/>
                    <a:p>
                      <a:pPr algn="l"/>
                      <a:endParaRPr lang="en-US" sz="1600">
                        <a:solidFill>
                          <a:schemeClr val="bg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gridSpan="2">
                  <a:txBody>
                    <a:bodyPr/>
                    <a:lstStyle/>
                    <a:p>
                      <a:pPr algn="l"/>
                      <a:r>
                        <a:rPr lang="en-US" sz="1600">
                          <a:solidFill>
                            <a:schemeClr val="bg1"/>
                          </a:solidFill>
                        </a:rPr>
                        <a:t>Early relative risk reduction</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hMerge="1">
                  <a:txBody>
                    <a:bodyPr/>
                    <a:lstStyle/>
                    <a:p>
                      <a:pPr algn="l"/>
                      <a:endParaRPr lang="en-US" sz="2200">
                        <a:solidFill>
                          <a:schemeClr val="bg1"/>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gridSpan="5">
                  <a:txBody>
                    <a:bodyPr/>
                    <a:lstStyle/>
                    <a:p>
                      <a:pPr algn="l"/>
                      <a:r>
                        <a:rPr lang="en-US" sz="1600">
                          <a:solidFill>
                            <a:schemeClr val="bg1"/>
                          </a:solidFill>
                        </a:rPr>
                        <a:t>Initiation and optimization of medication dosing</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hMerge="1">
                  <a:txBody>
                    <a:bodyPr/>
                    <a:lstStyle/>
                    <a:p>
                      <a:pPr algn="l"/>
                      <a:endParaRPr lang="en-US" sz="2200">
                        <a:solidFill>
                          <a:schemeClr val="bg1"/>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pPr algn="l"/>
                      <a:endParaRPr lang="en-US" sz="2200">
                        <a:solidFill>
                          <a:schemeClr val="bg1"/>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pPr algn="l"/>
                      <a:endParaRPr lang="en-US" sz="2200">
                        <a:solidFill>
                          <a:schemeClr val="bg1"/>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pPr algn="l"/>
                      <a:endParaRPr lang="en-US" sz="2200">
                        <a:solidFill>
                          <a:schemeClr val="bg1"/>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22066454"/>
                  </a:ext>
                </a:extLst>
              </a:tr>
              <a:tr h="412009">
                <a:tc>
                  <a:txBody>
                    <a:bodyPr/>
                    <a:lstStyle/>
                    <a:p>
                      <a:pPr algn="ctr"/>
                      <a:r>
                        <a:rPr lang="en-US" sz="1600" b="1">
                          <a:solidFill>
                            <a:schemeClr val="tx2"/>
                          </a:solidFill>
                        </a:rPr>
                        <a:t>CDMMT</a:t>
                      </a:r>
                    </a:p>
                  </a:txBody>
                  <a:tcPr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l"/>
                      <a:r>
                        <a:rPr lang="en-US" sz="1600" b="1">
                          <a:solidFill>
                            <a:schemeClr val="tx2"/>
                          </a:solidFill>
                        </a:rPr>
                        <a:t>Outcomes</a:t>
                      </a:r>
                    </a:p>
                  </a:txBody>
                  <a:tcPr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en-US" sz="1600" b="1">
                          <a:solidFill>
                            <a:schemeClr val="tx2"/>
                          </a:solidFill>
                        </a:rPr>
                        <a:t>Change, %</a:t>
                      </a:r>
                    </a:p>
                  </a:txBody>
                  <a:tcPr marL="45720" marR="4572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en-US" sz="1600" b="1">
                          <a:solidFill>
                            <a:schemeClr val="tx2"/>
                          </a:solidFill>
                        </a:rPr>
                        <a:t>Day 1</a:t>
                      </a:r>
                    </a:p>
                  </a:txBody>
                  <a:tcPr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en-US" sz="1600" b="1">
                          <a:solidFill>
                            <a:schemeClr val="tx2"/>
                          </a:solidFill>
                        </a:rPr>
                        <a:t>Days 7-14</a:t>
                      </a:r>
                    </a:p>
                  </a:txBody>
                  <a:tcPr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en-US" sz="1600" b="1" spc="0" baseline="0">
                          <a:solidFill>
                            <a:schemeClr val="tx2"/>
                          </a:solidFill>
                        </a:rPr>
                        <a:t>Days 14-28</a:t>
                      </a:r>
                    </a:p>
                  </a:txBody>
                  <a:tcPr marL="45720" marR="4572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en-US" sz="1600" b="1" spc="0" baseline="0">
                          <a:solidFill>
                            <a:schemeClr val="tx2"/>
                          </a:solidFill>
                        </a:rPr>
                        <a:t>Days 21-42</a:t>
                      </a:r>
                    </a:p>
                  </a:txBody>
                  <a:tcPr marL="45720" marR="4572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en-US" sz="1600" b="1">
                          <a:solidFill>
                            <a:schemeClr val="tx2"/>
                          </a:solidFill>
                        </a:rPr>
                        <a:t>After 42 days</a:t>
                      </a:r>
                    </a:p>
                  </a:txBody>
                  <a:tcPr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2328767248"/>
                  </a:ext>
                </a:extLst>
              </a:tr>
              <a:tr h="581930">
                <a:tc>
                  <a:txBody>
                    <a:bodyPr/>
                    <a:lstStyle/>
                    <a:p>
                      <a:pPr algn="ctr"/>
                      <a:r>
                        <a:rPr lang="en-US" sz="1400">
                          <a:solidFill>
                            <a:schemeClr val="tx2"/>
                          </a:solidFill>
                        </a:rPr>
                        <a:t>ARNi</a:t>
                      </a:r>
                    </a:p>
                  </a:txBody>
                  <a:tcP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p>
                      <a:r>
                        <a:rPr lang="en-US" sz="1400">
                          <a:solidFill>
                            <a:schemeClr val="tx2"/>
                          </a:solidFill>
                        </a:rPr>
                        <a:t>CV death or HF hospitalization</a:t>
                      </a:r>
                    </a:p>
                  </a:txBody>
                  <a:tcP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p>
                      <a:pPr algn="ctr"/>
                      <a:r>
                        <a:rPr lang="en-US" sz="1400">
                          <a:solidFill>
                            <a:schemeClr val="tx2"/>
                          </a:solidFill>
                        </a:rPr>
                        <a:t>-42</a:t>
                      </a:r>
                    </a:p>
                    <a:p>
                      <a:pPr algn="ctr"/>
                      <a:endParaRPr lang="en-US" sz="1400">
                        <a:solidFill>
                          <a:schemeClr val="tx2"/>
                        </a:solidFill>
                      </a:endParaRPr>
                    </a:p>
                  </a:txBody>
                  <a:tcPr marL="45720" marR="45720">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p>
                      <a:pPr algn="ctr"/>
                      <a:r>
                        <a:rPr lang="en-US" sz="1400">
                          <a:solidFill>
                            <a:schemeClr val="tx2"/>
                          </a:solidFill>
                        </a:rPr>
                        <a:t>Initiate at low dose</a:t>
                      </a:r>
                    </a:p>
                  </a:txBody>
                  <a:tcP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p>
                      <a:pPr algn="ctr"/>
                      <a:r>
                        <a:rPr lang="en-US" sz="1400">
                          <a:solidFill>
                            <a:schemeClr val="tx2"/>
                          </a:solidFill>
                        </a:rPr>
                        <a:t>Continue</a:t>
                      </a:r>
                    </a:p>
                  </a:txBody>
                  <a:tcP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solidFill>
                            <a:schemeClr val="tx2"/>
                          </a:solidFill>
                        </a:rPr>
                        <a:t>Titrate, as tolerated</a:t>
                      </a:r>
                    </a:p>
                  </a:txBody>
                  <a:tcP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solidFill>
                            <a:schemeClr val="tx2"/>
                          </a:solidFill>
                        </a:rPr>
                        <a:t>Titrate, as tolerated</a:t>
                      </a:r>
                    </a:p>
                  </a:txBody>
                  <a:tcP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rowSpan="4">
                  <a:txBody>
                    <a:bodyPr/>
                    <a:lstStyle/>
                    <a:p>
                      <a:pPr marL="173038" indent="-173038">
                        <a:buClr>
                          <a:schemeClr val="accent2"/>
                        </a:buClr>
                        <a:buFont typeface="Arial" panose="020B0604020202020204" pitchFamily="34" charset="0"/>
                        <a:buChar char="•"/>
                      </a:pPr>
                      <a:r>
                        <a:rPr lang="en-US" sz="1400" spc="0" baseline="0">
                          <a:solidFill>
                            <a:schemeClr val="tx2"/>
                          </a:solidFill>
                        </a:rPr>
                        <a:t>Maintain or additionally titrate 1 of the 4 foundational therapies</a:t>
                      </a:r>
                      <a:endParaRPr lang="en-US" sz="1400" spc="0">
                        <a:solidFill>
                          <a:schemeClr val="tx2"/>
                        </a:solidFill>
                      </a:endParaRPr>
                    </a:p>
                    <a:p>
                      <a:pPr marL="173038" indent="-173038">
                        <a:buClr>
                          <a:schemeClr val="accent2"/>
                        </a:buClr>
                        <a:buFont typeface="Arial" panose="020B0604020202020204" pitchFamily="34" charset="0"/>
                        <a:buChar char="•"/>
                      </a:pPr>
                      <a:r>
                        <a:rPr lang="en-US" sz="1400" spc="0" baseline="0">
                          <a:solidFill>
                            <a:schemeClr val="tx2"/>
                          </a:solidFill>
                        </a:rPr>
                        <a:t>Consider EP device therapies or transcatheter mitral valve repair</a:t>
                      </a:r>
                      <a:endParaRPr lang="en-US" sz="1400" spc="0">
                        <a:solidFill>
                          <a:schemeClr val="tx2"/>
                        </a:solidFill>
                      </a:endParaRPr>
                    </a:p>
                    <a:p>
                      <a:pPr marL="173038" indent="-173038">
                        <a:buClr>
                          <a:schemeClr val="accent2"/>
                        </a:buClr>
                        <a:buFont typeface="Arial" panose="020B0604020202020204" pitchFamily="34" charset="0"/>
                        <a:buChar char="•"/>
                      </a:pPr>
                      <a:r>
                        <a:rPr lang="en-US" sz="1400" spc="0">
                          <a:solidFill>
                            <a:schemeClr val="tx2"/>
                          </a:solidFill>
                        </a:rPr>
                        <a:t>Consider add-on medications or advanced therapies if refractory</a:t>
                      </a:r>
                    </a:p>
                    <a:p>
                      <a:pPr marL="173038" indent="-173038">
                        <a:buClr>
                          <a:schemeClr val="accent2"/>
                        </a:buClr>
                        <a:buFont typeface="Arial" panose="020B0604020202020204" pitchFamily="34" charset="0"/>
                        <a:buChar char="•"/>
                      </a:pPr>
                      <a:r>
                        <a:rPr lang="en-US" sz="1400" spc="0">
                          <a:solidFill>
                            <a:schemeClr val="tx2"/>
                          </a:solidFill>
                        </a:rPr>
                        <a:t>Manage comorbidities</a:t>
                      </a:r>
                    </a:p>
                  </a:txBody>
                  <a:tcPr marR="45720">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7F7F7"/>
                    </a:solidFill>
                  </a:tcPr>
                </a:tc>
                <a:extLst>
                  <a:ext uri="{0D108BD9-81ED-4DB2-BD59-A6C34878D82A}">
                    <a16:rowId xmlns:a16="http://schemas.microsoft.com/office/drawing/2014/main" val="549355511"/>
                  </a:ext>
                </a:extLst>
              </a:tr>
              <a:tr h="581930">
                <a:tc>
                  <a:txBody>
                    <a:bodyPr/>
                    <a:lstStyle/>
                    <a:p>
                      <a:pPr algn="ctr"/>
                      <a:r>
                        <a:rPr lang="el-GR" sz="1400">
                          <a:solidFill>
                            <a:schemeClr val="tx2"/>
                          </a:solidFill>
                        </a:rPr>
                        <a:t>β</a:t>
                      </a:r>
                      <a:r>
                        <a:rPr lang="en-US" sz="1400">
                          <a:solidFill>
                            <a:schemeClr val="tx2"/>
                          </a:solidFill>
                        </a:rPr>
                        <a:t>-blocker</a:t>
                      </a:r>
                    </a:p>
                  </a:txBody>
                  <a:tcP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p>
                      <a:r>
                        <a:rPr lang="en-US" sz="1400">
                          <a:solidFill>
                            <a:schemeClr val="tx2"/>
                          </a:solidFill>
                        </a:rPr>
                        <a:t>Death</a:t>
                      </a:r>
                    </a:p>
                  </a:txBody>
                  <a:tcP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p>
                      <a:pPr algn="ctr"/>
                      <a:r>
                        <a:rPr lang="en-US" sz="1400">
                          <a:solidFill>
                            <a:schemeClr val="tx2"/>
                          </a:solidFill>
                        </a:rPr>
                        <a:t>-25</a:t>
                      </a:r>
                    </a:p>
                  </a:txBody>
                  <a:tcPr marL="45720" marR="45720">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solidFill>
                            <a:schemeClr val="tx2"/>
                          </a:solidFill>
                        </a:rPr>
                        <a:t>Initiate at low dose</a:t>
                      </a:r>
                    </a:p>
                  </a:txBody>
                  <a:tcP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p>
                      <a:pPr algn="ctr"/>
                      <a:r>
                        <a:rPr lang="en-US" sz="1400">
                          <a:solidFill>
                            <a:schemeClr val="tx2"/>
                          </a:solidFill>
                        </a:rPr>
                        <a:t>Titrate, as tolerated</a:t>
                      </a:r>
                    </a:p>
                  </a:txBody>
                  <a:tcP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solidFill>
                            <a:schemeClr val="tx2"/>
                          </a:solidFill>
                        </a:rPr>
                        <a:t>Titrate, as tolerated</a:t>
                      </a:r>
                    </a:p>
                  </a:txBody>
                  <a:tcP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solidFill>
                            <a:schemeClr val="tx2"/>
                          </a:solidFill>
                        </a:rPr>
                        <a:t>Titrate, as tolerated</a:t>
                      </a:r>
                    </a:p>
                  </a:txBody>
                  <a:tcP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vMerge="1">
                  <a:txBody>
                    <a:bodyPr/>
                    <a:lstStyle/>
                    <a:p>
                      <a:endParaRPr lang="en-US" sz="2000">
                        <a:solidFill>
                          <a:schemeClr val="tx2"/>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117615255"/>
                  </a:ext>
                </a:extLst>
              </a:tr>
              <a:tr h="581930">
                <a:tc>
                  <a:txBody>
                    <a:bodyPr/>
                    <a:lstStyle/>
                    <a:p>
                      <a:pPr algn="ctr"/>
                      <a:r>
                        <a:rPr lang="en-US" sz="1400">
                          <a:solidFill>
                            <a:schemeClr val="tx2"/>
                          </a:solidFill>
                        </a:rPr>
                        <a:t>MRA</a:t>
                      </a:r>
                    </a:p>
                  </a:txBody>
                  <a:tcP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p>
                      <a:r>
                        <a:rPr lang="en-US" sz="1400">
                          <a:solidFill>
                            <a:schemeClr val="tx2"/>
                          </a:solidFill>
                        </a:rPr>
                        <a:t>CV death or HF hospitalization</a:t>
                      </a:r>
                    </a:p>
                  </a:txBody>
                  <a:tcP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p>
                      <a:pPr algn="ctr"/>
                      <a:r>
                        <a:rPr lang="en-US" sz="1400">
                          <a:solidFill>
                            <a:schemeClr val="tx2"/>
                          </a:solidFill>
                        </a:rPr>
                        <a:t>-37</a:t>
                      </a:r>
                    </a:p>
                  </a:txBody>
                  <a:tcPr marL="45720" marR="45720">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solidFill>
                            <a:schemeClr val="tx2"/>
                          </a:solidFill>
                        </a:rPr>
                        <a:t>Initiate at low dose</a:t>
                      </a:r>
                    </a:p>
                  </a:txBody>
                  <a:tcP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p>
                      <a:pPr algn="ctr"/>
                      <a:r>
                        <a:rPr lang="en-US" sz="1400">
                          <a:solidFill>
                            <a:schemeClr val="tx2"/>
                          </a:solidFill>
                        </a:rPr>
                        <a:t>Continue</a:t>
                      </a:r>
                    </a:p>
                  </a:txBody>
                  <a:tcP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solidFill>
                            <a:schemeClr val="tx2"/>
                          </a:solidFill>
                        </a:rPr>
                        <a:t>Titrate, as tolerated</a:t>
                      </a:r>
                    </a:p>
                  </a:txBody>
                  <a:tcP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p>
                      <a:pPr algn="ctr"/>
                      <a:r>
                        <a:rPr lang="en-US" sz="1400">
                          <a:solidFill>
                            <a:schemeClr val="tx2"/>
                          </a:solidFill>
                        </a:rPr>
                        <a:t>Continue</a:t>
                      </a:r>
                    </a:p>
                  </a:txBody>
                  <a:tcP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vMerge="1">
                  <a:txBody>
                    <a:bodyPr/>
                    <a:lstStyle/>
                    <a:p>
                      <a:endParaRPr lang="en-US" sz="2000">
                        <a:solidFill>
                          <a:schemeClr val="tx2"/>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4163297795"/>
                  </a:ext>
                </a:extLst>
              </a:tr>
              <a:tr h="773890">
                <a:tc>
                  <a:txBody>
                    <a:bodyPr/>
                    <a:lstStyle/>
                    <a:p>
                      <a:pPr algn="ctr"/>
                      <a:r>
                        <a:rPr lang="en-US" sz="1400">
                          <a:solidFill>
                            <a:schemeClr val="tx2"/>
                          </a:solidFill>
                        </a:rPr>
                        <a:t>SGLT2i</a:t>
                      </a:r>
                    </a:p>
                  </a:txBody>
                  <a:tcP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p>
                      <a:r>
                        <a:rPr lang="en-US" sz="1400">
                          <a:solidFill>
                            <a:schemeClr val="tx2"/>
                          </a:solidFill>
                        </a:rPr>
                        <a:t>Death, HF hospitalization, or emergency/urgent visit for worsening HF</a:t>
                      </a:r>
                    </a:p>
                  </a:txBody>
                  <a:tcP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p>
                      <a:pPr algn="ctr"/>
                      <a:r>
                        <a:rPr lang="en-US" sz="1400">
                          <a:solidFill>
                            <a:schemeClr val="tx2"/>
                          </a:solidFill>
                        </a:rPr>
                        <a:t>-58</a:t>
                      </a:r>
                    </a:p>
                  </a:txBody>
                  <a:tcPr marL="45720" marR="45720">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p>
                      <a:pPr algn="ctr"/>
                      <a:r>
                        <a:rPr lang="en-US" sz="1400">
                          <a:solidFill>
                            <a:schemeClr val="tx2"/>
                          </a:solidFill>
                        </a:rPr>
                        <a:t>Initiate</a:t>
                      </a:r>
                    </a:p>
                  </a:txBody>
                  <a:tcP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p>
                      <a:pPr algn="ctr"/>
                      <a:r>
                        <a:rPr lang="en-US" sz="1400">
                          <a:solidFill>
                            <a:schemeClr val="tx2"/>
                          </a:solidFill>
                        </a:rPr>
                        <a:t>Continue</a:t>
                      </a:r>
                    </a:p>
                  </a:txBody>
                  <a:tcP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p>
                      <a:pPr algn="ctr"/>
                      <a:r>
                        <a:rPr lang="en-US" sz="1400">
                          <a:solidFill>
                            <a:schemeClr val="tx2"/>
                          </a:solidFill>
                        </a:rPr>
                        <a:t>Continue</a:t>
                      </a:r>
                    </a:p>
                  </a:txBody>
                  <a:tcP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p>
                      <a:pPr algn="ctr"/>
                      <a:r>
                        <a:rPr lang="en-US" sz="1400">
                          <a:solidFill>
                            <a:schemeClr val="tx2"/>
                          </a:solidFill>
                        </a:rPr>
                        <a:t>Continue</a:t>
                      </a:r>
                    </a:p>
                  </a:txBody>
                  <a:tcP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vMerge="1">
                  <a:txBody>
                    <a:bodyPr/>
                    <a:lstStyle/>
                    <a:p>
                      <a:endParaRPr lang="en-US" sz="2000">
                        <a:solidFill>
                          <a:schemeClr val="tx2"/>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97384642"/>
                  </a:ext>
                </a:extLst>
              </a:tr>
            </a:tbl>
          </a:graphicData>
        </a:graphic>
      </p:graphicFrame>
      <p:sp>
        <p:nvSpPr>
          <p:cNvPr id="7" name="TextBox 6">
            <a:extLst>
              <a:ext uri="{FF2B5EF4-FFF2-40B4-BE49-F238E27FC236}">
                <a16:creationId xmlns:a16="http://schemas.microsoft.com/office/drawing/2014/main" id="{61F30FBD-00FE-2428-2BB1-9E68134DA4E4}"/>
              </a:ext>
            </a:extLst>
          </p:cNvPr>
          <p:cNvSpPr txBox="1"/>
          <p:nvPr/>
        </p:nvSpPr>
        <p:spPr>
          <a:xfrm>
            <a:off x="1520593" y="6058634"/>
            <a:ext cx="905256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40"/>
                </a:solidFill>
                <a:effectLst/>
                <a:uLnTx/>
                <a:uFillTx/>
                <a:latin typeface="Calibri Light"/>
                <a:ea typeface="+mn-ea"/>
                <a:cs typeface="+mn-cs"/>
              </a:rPr>
              <a:t>CDMMT, comprehensive disease-modifying medical therapy; EP, electrophysiologic</a:t>
            </a:r>
          </a:p>
        </p:txBody>
      </p:sp>
    </p:spTree>
    <p:extLst>
      <p:ext uri="{BB962C8B-B14F-4D97-AF65-F5344CB8AC3E}">
        <p14:creationId xmlns:p14="http://schemas.microsoft.com/office/powerpoint/2010/main" val="1058548215"/>
      </p:ext>
    </p:extLst>
  </p:cSld>
  <p:clrMapOvr>
    <a:masterClrMapping/>
  </p:clrMapOvr>
  <p:extLst>
    <p:ext uri="{6950BFC3-D8DA-4A85-94F7-54DA5524770B}">
      <p188:commentRel xmlns:p188="http://schemas.microsoft.com/office/powerpoint/2018/8/main" r:id="rId3"/>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1561628" y="6053921"/>
            <a:ext cx="9829800" cy="36046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60960" rIns="60960" anchor="b">
            <a:noAutofit/>
          </a:bodyPr>
          <a:lstStyle/>
          <a:p>
            <a:pPr eaLnBrk="0" hangingPunct="0"/>
            <a:endParaRPr lang="en-US" sz="1600" b="0">
              <a:solidFill>
                <a:schemeClr val="tx2"/>
              </a:solidFill>
              <a:cs typeface="Arial" panose="020B0604020202020204" pitchFamily="34" charset="0"/>
            </a:endParaRPr>
          </a:p>
          <a:p>
            <a:pPr eaLnBrk="0" hangingPunct="0"/>
            <a:r>
              <a:rPr lang="en-US" sz="1600">
                <a:solidFill>
                  <a:schemeClr val="tx2"/>
                </a:solidFill>
                <a:cs typeface="Arial" panose="020B0604020202020204" pitchFamily="34" charset="0"/>
              </a:rPr>
              <a:t>A-HeFT, African-American Heart Failure Trial, QOL, quality of life</a:t>
            </a:r>
          </a:p>
        </p:txBody>
      </p:sp>
      <p:grpSp>
        <p:nvGrpSpPr>
          <p:cNvPr id="88" name="Group 87">
            <a:extLst>
              <a:ext uri="{FF2B5EF4-FFF2-40B4-BE49-F238E27FC236}">
                <a16:creationId xmlns:a16="http://schemas.microsoft.com/office/drawing/2014/main" id="{58504980-82FB-6024-7E6B-DAC462478AF0}"/>
              </a:ext>
            </a:extLst>
          </p:cNvPr>
          <p:cNvGrpSpPr/>
          <p:nvPr/>
        </p:nvGrpSpPr>
        <p:grpSpPr>
          <a:xfrm>
            <a:off x="3055935" y="5745711"/>
            <a:ext cx="7173913" cy="339725"/>
            <a:chOff x="2544498" y="5660561"/>
            <a:chExt cx="7173913" cy="339725"/>
          </a:xfrm>
        </p:grpSpPr>
        <p:sp>
          <p:nvSpPr>
            <p:cNvPr id="11" name="Rectangle 11">
              <a:extLst>
                <a:ext uri="{FF2B5EF4-FFF2-40B4-BE49-F238E27FC236}">
                  <a16:creationId xmlns:a16="http://schemas.microsoft.com/office/drawing/2014/main" id="{4F22414F-8CAD-304F-A16D-3394A078AC68}"/>
                </a:ext>
              </a:extLst>
            </p:cNvPr>
            <p:cNvSpPr>
              <a:spLocks noChangeArrowheads="1"/>
            </p:cNvSpPr>
            <p:nvPr/>
          </p:nvSpPr>
          <p:spPr bwMode="auto">
            <a:xfrm>
              <a:off x="6483086" y="5660561"/>
              <a:ext cx="32353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a:spcBef>
                  <a:spcPct val="50000"/>
                </a:spcBef>
                <a:buClrTx/>
                <a:buFontTx/>
                <a:buNone/>
              </a:pPr>
              <a:r>
                <a:rPr lang="en-US" altLang="en-US" sz="1600">
                  <a:solidFill>
                    <a:schemeClr val="tx2"/>
                  </a:solidFill>
                  <a:latin typeface="+mn-lt"/>
                  <a:ea typeface="MS PGothic" panose="020B0600070205080204" pitchFamily="34" charset="-128"/>
                  <a:cs typeface="Arial" panose="020B0604020202020204" pitchFamily="34" charset="0"/>
                </a:rPr>
                <a:t>Placebo + standard therapies</a:t>
              </a:r>
            </a:p>
          </p:txBody>
        </p:sp>
        <p:sp>
          <p:nvSpPr>
            <p:cNvPr id="12" name="Rectangle 47">
              <a:extLst>
                <a:ext uri="{FF2B5EF4-FFF2-40B4-BE49-F238E27FC236}">
                  <a16:creationId xmlns:a16="http://schemas.microsoft.com/office/drawing/2014/main" id="{F5911AA5-7E2C-394B-8DE0-930C4B8F6BA9}"/>
                </a:ext>
              </a:extLst>
            </p:cNvPr>
            <p:cNvSpPr>
              <a:spLocks noChangeArrowheads="1"/>
            </p:cNvSpPr>
            <p:nvPr/>
          </p:nvSpPr>
          <p:spPr bwMode="auto">
            <a:xfrm>
              <a:off x="6316398" y="5748667"/>
              <a:ext cx="165100" cy="163512"/>
            </a:xfrm>
            <a:prstGeom prst="rect">
              <a:avLst/>
            </a:prstGeom>
            <a:solidFill>
              <a:schemeClr val="accent6">
                <a:lumMod val="40000"/>
                <a:lumOff val="60000"/>
              </a:schemeClr>
            </a:solidFill>
            <a:ln w="9525">
              <a:noFill/>
              <a:miter lim="800000"/>
              <a:headEnd/>
              <a:tailEnd/>
            </a:ln>
          </p:spPr>
          <p:txBody>
            <a:bodyPr/>
            <a:lstStyle/>
            <a:p>
              <a:pPr fontAlgn="auto">
                <a:spcBef>
                  <a:spcPts val="0"/>
                </a:spcBef>
                <a:spcAft>
                  <a:spcPts val="0"/>
                </a:spcAft>
                <a:defRPr/>
              </a:pPr>
              <a:endParaRPr lang="en-US" sz="1400" b="1" kern="0">
                <a:solidFill>
                  <a:srgbClr val="000000"/>
                </a:solidFill>
                <a:latin typeface="+mn-lt"/>
                <a:ea typeface="Arial"/>
                <a:cs typeface="Arial"/>
              </a:endParaRPr>
            </a:p>
          </p:txBody>
        </p:sp>
        <p:sp>
          <p:nvSpPr>
            <p:cNvPr id="13" name="Rectangle 14">
              <a:extLst>
                <a:ext uri="{FF2B5EF4-FFF2-40B4-BE49-F238E27FC236}">
                  <a16:creationId xmlns:a16="http://schemas.microsoft.com/office/drawing/2014/main" id="{9D88BAF6-8625-524A-8491-80331E9E1902}"/>
                </a:ext>
              </a:extLst>
            </p:cNvPr>
            <p:cNvSpPr>
              <a:spLocks noChangeArrowheads="1"/>
            </p:cNvSpPr>
            <p:nvPr/>
          </p:nvSpPr>
          <p:spPr bwMode="auto">
            <a:xfrm>
              <a:off x="2712772" y="5660561"/>
              <a:ext cx="352451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spcBef>
                  <a:spcPts val="1200"/>
                </a:spcBef>
                <a:buClr>
                  <a:srgbClr val="B94148"/>
                </a:buClr>
                <a:buFont typeface="Arial" panose="020B0604020202020204" pitchFamily="34" charset="0"/>
                <a:buChar char="•"/>
                <a:defRPr sz="2200">
                  <a:solidFill>
                    <a:schemeClr val="tx1"/>
                  </a:solidFill>
                  <a:latin typeface="Arial" panose="020B0604020202020204" pitchFamily="34" charset="0"/>
                </a:defRPr>
              </a:lvl1pPr>
              <a:lvl2pPr marL="742950" indent="-285750">
                <a:buFont typeface="Arial" panose="020B0604020202020204" pitchFamily="34" charset="0"/>
                <a:buChar char="–"/>
                <a:defRPr sz="2000">
                  <a:solidFill>
                    <a:schemeClr val="tx1"/>
                  </a:solidFill>
                  <a:latin typeface="Arial" panose="020B0604020202020204" pitchFamily="34" charset="0"/>
                </a:defRPr>
              </a:lvl2pPr>
              <a:lvl3pPr marL="1143000" indent="-228600">
                <a:buFont typeface="Arial" panose="020B0604020202020204" pitchFamily="34" charset="0"/>
                <a:buChar char="•"/>
                <a:defRPr>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a:spcBef>
                  <a:spcPct val="50000"/>
                </a:spcBef>
                <a:buClrTx/>
                <a:buFontTx/>
                <a:buNone/>
              </a:pPr>
              <a:r>
                <a:rPr lang="en-US" altLang="en-US" sz="1600">
                  <a:solidFill>
                    <a:schemeClr val="tx2"/>
                  </a:solidFill>
                  <a:latin typeface="+mn-lt"/>
                  <a:ea typeface="MS PGothic" panose="020B0600070205080204" pitchFamily="34" charset="-128"/>
                  <a:cs typeface="Arial" panose="020B0604020202020204" pitchFamily="34" charset="0"/>
                </a:rPr>
                <a:t>Hydralazine/nitrate + standard therapies</a:t>
              </a:r>
              <a:endParaRPr lang="en-US" altLang="en-US" sz="1600" baseline="30000">
                <a:solidFill>
                  <a:schemeClr val="tx2"/>
                </a:solidFill>
                <a:latin typeface="+mn-lt"/>
                <a:ea typeface="MS PGothic" panose="020B0600070205080204" pitchFamily="34" charset="-128"/>
                <a:cs typeface="Arial" panose="020B0604020202020204" pitchFamily="34" charset="0"/>
              </a:endParaRPr>
            </a:p>
          </p:txBody>
        </p:sp>
        <p:sp>
          <p:nvSpPr>
            <p:cNvPr id="14" name="Rectangle 47">
              <a:extLst>
                <a:ext uri="{FF2B5EF4-FFF2-40B4-BE49-F238E27FC236}">
                  <a16:creationId xmlns:a16="http://schemas.microsoft.com/office/drawing/2014/main" id="{26AA6F46-14D8-654F-9298-C8E2894D2C93}"/>
                </a:ext>
              </a:extLst>
            </p:cNvPr>
            <p:cNvSpPr>
              <a:spLocks noChangeArrowheads="1"/>
            </p:cNvSpPr>
            <p:nvPr/>
          </p:nvSpPr>
          <p:spPr bwMode="auto">
            <a:xfrm>
              <a:off x="2544498" y="5748667"/>
              <a:ext cx="163513" cy="163512"/>
            </a:xfrm>
            <a:prstGeom prst="rect">
              <a:avLst/>
            </a:prstGeom>
            <a:solidFill>
              <a:schemeClr val="accent2"/>
            </a:solidFill>
            <a:ln w="9525">
              <a:noFill/>
              <a:miter lim="800000"/>
              <a:headEnd/>
              <a:tailEnd/>
            </a:ln>
          </p:spPr>
          <p:txBody>
            <a:bodyPr/>
            <a:lstStyle/>
            <a:p>
              <a:pPr fontAlgn="auto">
                <a:spcBef>
                  <a:spcPts val="0"/>
                </a:spcBef>
                <a:spcAft>
                  <a:spcPts val="0"/>
                </a:spcAft>
                <a:defRPr/>
              </a:pPr>
              <a:endParaRPr lang="en-US" sz="1400" b="1" kern="0">
                <a:solidFill>
                  <a:srgbClr val="000000"/>
                </a:solidFill>
                <a:latin typeface="+mn-lt"/>
                <a:ea typeface="Arial"/>
                <a:cs typeface="Arial"/>
              </a:endParaRPr>
            </a:p>
          </p:txBody>
        </p:sp>
      </p:grpSp>
      <p:grpSp>
        <p:nvGrpSpPr>
          <p:cNvPr id="15" name="Group 64">
            <a:extLst>
              <a:ext uri="{FF2B5EF4-FFF2-40B4-BE49-F238E27FC236}">
                <a16:creationId xmlns:a16="http://schemas.microsoft.com/office/drawing/2014/main" id="{75665962-6C9D-DF48-86B9-2AFD609DD161}"/>
              </a:ext>
            </a:extLst>
          </p:cNvPr>
          <p:cNvGrpSpPr>
            <a:grpSpLocks/>
          </p:cNvGrpSpPr>
          <p:nvPr/>
        </p:nvGrpSpPr>
        <p:grpSpPr bwMode="auto">
          <a:xfrm>
            <a:off x="1387473" y="1940743"/>
            <a:ext cx="2179638" cy="3783311"/>
            <a:chOff x="1859867" y="1650702"/>
            <a:chExt cx="2179638" cy="3783311"/>
          </a:xfrm>
        </p:grpSpPr>
        <p:sp>
          <p:nvSpPr>
            <p:cNvPr id="16" name="Rectangle 4">
              <a:extLst>
                <a:ext uri="{FF2B5EF4-FFF2-40B4-BE49-F238E27FC236}">
                  <a16:creationId xmlns:a16="http://schemas.microsoft.com/office/drawing/2014/main" id="{43141166-3CF9-304C-BE7F-E86D46E352E1}"/>
                </a:ext>
              </a:extLst>
            </p:cNvPr>
            <p:cNvSpPr>
              <a:spLocks noChangeArrowheads="1"/>
            </p:cNvSpPr>
            <p:nvPr/>
          </p:nvSpPr>
          <p:spPr bwMode="auto">
            <a:xfrm>
              <a:off x="2486930" y="4070351"/>
              <a:ext cx="569912" cy="95567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ts val="1800"/>
                </a:spcBef>
                <a:buClr>
                  <a:schemeClr val="tx2"/>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ts val="1800"/>
                </a:spcBef>
                <a:buClr>
                  <a:schemeClr val="tx2"/>
                </a:buClr>
                <a:buFont typeface="Arial" panose="020B0604020202020204" pitchFamily="34" charset="0"/>
                <a:buChar char="–"/>
                <a:defRPr sz="2400">
                  <a:solidFill>
                    <a:schemeClr val="tx1"/>
                  </a:solidFill>
                  <a:latin typeface="Arial" panose="020B0604020202020204" pitchFamily="34" charset="0"/>
                </a:defRPr>
              </a:lvl2pPr>
              <a:lvl3pPr marL="1143000" indent="-228600">
                <a:spcBef>
                  <a:spcPts val="1800"/>
                </a:spcBef>
                <a:buClr>
                  <a:schemeClr val="tx2"/>
                </a:buClr>
                <a:buFont typeface="Arial" panose="020B0604020202020204" pitchFamily="34" charset="0"/>
                <a:buChar char="•"/>
                <a:defRPr sz="2000">
                  <a:solidFill>
                    <a:schemeClr val="tx1"/>
                  </a:solidFill>
                  <a:latin typeface="Arial" panose="020B0604020202020204" pitchFamily="34" charset="0"/>
                </a:defRPr>
              </a:lvl3pPr>
              <a:lvl4pPr marL="1600200" indent="-228600">
                <a:spcBef>
                  <a:spcPts val="18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ts val="1800"/>
                </a:spcBef>
                <a:buClr>
                  <a:schemeClr val="tx2"/>
                </a:buClr>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9pPr>
            </a:lstStyle>
            <a:p>
              <a:pPr>
                <a:spcBef>
                  <a:spcPct val="0"/>
                </a:spcBef>
                <a:buClrTx/>
                <a:buFontTx/>
                <a:buNone/>
                <a:defRPr/>
              </a:pPr>
              <a:endParaRPr lang="en-US" altLang="en-US" sz="1800" b="1" kern="0">
                <a:solidFill>
                  <a:schemeClr val="tx2"/>
                </a:solidFill>
                <a:latin typeface="+mn-lt"/>
                <a:ea typeface="MS PGothic" panose="020B0600070205080204" pitchFamily="34" charset="-128"/>
                <a:cs typeface="Arial" panose="020B0604020202020204" pitchFamily="34" charset="0"/>
              </a:endParaRPr>
            </a:p>
          </p:txBody>
        </p:sp>
        <p:sp>
          <p:nvSpPr>
            <p:cNvPr id="17" name="Rectangle 5">
              <a:extLst>
                <a:ext uri="{FF2B5EF4-FFF2-40B4-BE49-F238E27FC236}">
                  <a16:creationId xmlns:a16="http://schemas.microsoft.com/office/drawing/2014/main" id="{F4B31915-7467-9E45-B224-B13C89942724}"/>
                </a:ext>
              </a:extLst>
            </p:cNvPr>
            <p:cNvSpPr>
              <a:spLocks noChangeArrowheads="1"/>
            </p:cNvSpPr>
            <p:nvPr/>
          </p:nvSpPr>
          <p:spPr bwMode="white">
            <a:xfrm>
              <a:off x="2458481" y="4492110"/>
              <a:ext cx="6445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spcBef>
                  <a:spcPts val="1800"/>
                </a:spcBef>
                <a:buClr>
                  <a:schemeClr val="tx2"/>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ts val="1800"/>
                </a:spcBef>
                <a:buClr>
                  <a:schemeClr val="tx2"/>
                </a:buClr>
                <a:buFont typeface="Arial" panose="020B0604020202020204" pitchFamily="34" charset="0"/>
                <a:buChar char="–"/>
                <a:defRPr sz="2400">
                  <a:solidFill>
                    <a:schemeClr val="tx1"/>
                  </a:solidFill>
                  <a:latin typeface="Arial" panose="020B0604020202020204" pitchFamily="34" charset="0"/>
                </a:defRPr>
              </a:lvl2pPr>
              <a:lvl3pPr marL="1143000" indent="-228600">
                <a:spcBef>
                  <a:spcPts val="1800"/>
                </a:spcBef>
                <a:buClr>
                  <a:schemeClr val="tx2"/>
                </a:buClr>
                <a:buFont typeface="Arial" panose="020B0604020202020204" pitchFamily="34" charset="0"/>
                <a:buChar char="•"/>
                <a:defRPr sz="2000">
                  <a:solidFill>
                    <a:schemeClr val="tx1"/>
                  </a:solidFill>
                  <a:latin typeface="Arial" panose="020B0604020202020204" pitchFamily="34" charset="0"/>
                </a:defRPr>
              </a:lvl3pPr>
              <a:lvl4pPr marL="1600200" indent="-228600">
                <a:spcBef>
                  <a:spcPts val="18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ts val="1800"/>
                </a:spcBef>
                <a:buClr>
                  <a:schemeClr val="tx2"/>
                </a:buClr>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9pPr>
            </a:lstStyle>
            <a:p>
              <a:pPr algn="ctr">
                <a:spcBef>
                  <a:spcPct val="50000"/>
                </a:spcBef>
                <a:buClrTx/>
                <a:buFontTx/>
                <a:buNone/>
                <a:defRPr/>
              </a:pPr>
              <a:r>
                <a:rPr lang="en-US" altLang="en-US" sz="1400" kern="0">
                  <a:solidFill>
                    <a:schemeClr val="bg1"/>
                  </a:solidFill>
                  <a:latin typeface="+mn-lt"/>
                  <a:ea typeface="MS PGothic" panose="020B0600070205080204" pitchFamily="34" charset="-128"/>
                  <a:cs typeface="Arial" panose="020B0604020202020204" pitchFamily="34" charset="0"/>
                </a:rPr>
                <a:t>n=32</a:t>
              </a:r>
            </a:p>
          </p:txBody>
        </p:sp>
        <p:sp>
          <p:nvSpPr>
            <p:cNvPr id="18" name="Rectangle 6">
              <a:extLst>
                <a:ext uri="{FF2B5EF4-FFF2-40B4-BE49-F238E27FC236}">
                  <a16:creationId xmlns:a16="http://schemas.microsoft.com/office/drawing/2014/main" id="{A8014BF2-14D6-4C4A-A166-56E0ECAD11FE}"/>
                </a:ext>
              </a:extLst>
            </p:cNvPr>
            <p:cNvSpPr>
              <a:spLocks noChangeArrowheads="1"/>
            </p:cNvSpPr>
            <p:nvPr/>
          </p:nvSpPr>
          <p:spPr bwMode="auto">
            <a:xfrm>
              <a:off x="2391680" y="3768726"/>
              <a:ext cx="787401"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spcBef>
                  <a:spcPts val="1800"/>
                </a:spcBef>
                <a:buClr>
                  <a:schemeClr val="tx2"/>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ts val="1800"/>
                </a:spcBef>
                <a:buClr>
                  <a:schemeClr val="tx2"/>
                </a:buClr>
                <a:buFont typeface="Arial" panose="020B0604020202020204" pitchFamily="34" charset="0"/>
                <a:buChar char="–"/>
                <a:defRPr sz="2400">
                  <a:solidFill>
                    <a:schemeClr val="tx1"/>
                  </a:solidFill>
                  <a:latin typeface="Arial" panose="020B0604020202020204" pitchFamily="34" charset="0"/>
                </a:defRPr>
              </a:lvl2pPr>
              <a:lvl3pPr marL="1143000" indent="-228600">
                <a:spcBef>
                  <a:spcPts val="1800"/>
                </a:spcBef>
                <a:buClr>
                  <a:schemeClr val="tx2"/>
                </a:buClr>
                <a:buFont typeface="Arial" panose="020B0604020202020204" pitchFamily="34" charset="0"/>
                <a:buChar char="•"/>
                <a:defRPr sz="2000">
                  <a:solidFill>
                    <a:schemeClr val="tx1"/>
                  </a:solidFill>
                  <a:latin typeface="Arial" panose="020B0604020202020204" pitchFamily="34" charset="0"/>
                </a:defRPr>
              </a:lvl3pPr>
              <a:lvl4pPr marL="1600200" indent="-228600">
                <a:spcBef>
                  <a:spcPts val="18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ts val="1800"/>
                </a:spcBef>
                <a:buClr>
                  <a:schemeClr val="tx2"/>
                </a:buClr>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9pPr>
            </a:lstStyle>
            <a:p>
              <a:pPr algn="ctr">
                <a:spcBef>
                  <a:spcPct val="50000"/>
                </a:spcBef>
                <a:buClrTx/>
                <a:buFontTx/>
                <a:buNone/>
                <a:defRPr/>
              </a:pPr>
              <a:r>
                <a:rPr lang="en-US" altLang="en-US" sz="1600" kern="0">
                  <a:solidFill>
                    <a:schemeClr val="tx2"/>
                  </a:solidFill>
                  <a:latin typeface="+mn-lt"/>
                  <a:ea typeface="MS PGothic" panose="020B0600070205080204" pitchFamily="34" charset="-128"/>
                  <a:cs typeface="Arial" panose="020B0604020202020204" pitchFamily="34" charset="0"/>
                </a:rPr>
                <a:t>6.2</a:t>
              </a:r>
            </a:p>
          </p:txBody>
        </p:sp>
        <p:sp>
          <p:nvSpPr>
            <p:cNvPr id="19" name="Rectangle 7">
              <a:extLst>
                <a:ext uri="{FF2B5EF4-FFF2-40B4-BE49-F238E27FC236}">
                  <a16:creationId xmlns:a16="http://schemas.microsoft.com/office/drawing/2014/main" id="{829A93BA-2A50-824F-A3EE-AD5A029DE6AD}"/>
                </a:ext>
              </a:extLst>
            </p:cNvPr>
            <p:cNvSpPr>
              <a:spLocks noChangeArrowheads="1"/>
            </p:cNvSpPr>
            <p:nvPr/>
          </p:nvSpPr>
          <p:spPr bwMode="auto">
            <a:xfrm>
              <a:off x="2124980" y="1650702"/>
              <a:ext cx="19145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spcBef>
                  <a:spcPts val="1800"/>
                </a:spcBef>
                <a:buClr>
                  <a:schemeClr val="tx2"/>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ts val="1800"/>
                </a:spcBef>
                <a:buClr>
                  <a:schemeClr val="tx2"/>
                </a:buClr>
                <a:buFont typeface="Arial" panose="020B0604020202020204" pitchFamily="34" charset="0"/>
                <a:buChar char="–"/>
                <a:defRPr sz="2400">
                  <a:solidFill>
                    <a:schemeClr val="tx1"/>
                  </a:solidFill>
                  <a:latin typeface="Arial" panose="020B0604020202020204" pitchFamily="34" charset="0"/>
                </a:defRPr>
              </a:lvl2pPr>
              <a:lvl3pPr marL="1143000" indent="-228600">
                <a:spcBef>
                  <a:spcPts val="1800"/>
                </a:spcBef>
                <a:buClr>
                  <a:schemeClr val="tx2"/>
                </a:buClr>
                <a:buFont typeface="Arial" panose="020B0604020202020204" pitchFamily="34" charset="0"/>
                <a:buChar char="•"/>
                <a:defRPr sz="2000">
                  <a:solidFill>
                    <a:schemeClr val="tx1"/>
                  </a:solidFill>
                  <a:latin typeface="Arial" panose="020B0604020202020204" pitchFamily="34" charset="0"/>
                </a:defRPr>
              </a:lvl3pPr>
              <a:lvl4pPr marL="1600200" indent="-228600">
                <a:spcBef>
                  <a:spcPts val="18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ts val="1800"/>
                </a:spcBef>
                <a:buClr>
                  <a:schemeClr val="tx2"/>
                </a:buClr>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9pPr>
            </a:lstStyle>
            <a:p>
              <a:pPr algn="ctr">
                <a:spcBef>
                  <a:spcPct val="50000"/>
                </a:spcBef>
                <a:buClrTx/>
                <a:buFontTx/>
                <a:buNone/>
                <a:defRPr/>
              </a:pPr>
              <a:r>
                <a:rPr lang="en-US" altLang="en-US" sz="1800" kern="0">
                  <a:solidFill>
                    <a:schemeClr val="accent4"/>
                  </a:solidFill>
                  <a:latin typeface="+mj-lt"/>
                  <a:ea typeface="MS PGothic" panose="020B0600070205080204" pitchFamily="34" charset="-128"/>
                  <a:cs typeface="Arial" panose="020B0604020202020204" pitchFamily="34" charset="0"/>
                </a:rPr>
                <a:t>All-cause mortality (%)</a:t>
              </a:r>
            </a:p>
          </p:txBody>
        </p:sp>
        <p:sp>
          <p:nvSpPr>
            <p:cNvPr id="20" name="Rectangle 8">
              <a:extLst>
                <a:ext uri="{FF2B5EF4-FFF2-40B4-BE49-F238E27FC236}">
                  <a16:creationId xmlns:a16="http://schemas.microsoft.com/office/drawing/2014/main" id="{B99BAFBB-8E61-0C4F-9FEC-2B0B939B0804}"/>
                </a:ext>
              </a:extLst>
            </p:cNvPr>
            <p:cNvSpPr>
              <a:spLocks noChangeArrowheads="1"/>
            </p:cNvSpPr>
            <p:nvPr/>
          </p:nvSpPr>
          <p:spPr bwMode="auto">
            <a:xfrm>
              <a:off x="2475817" y="5097463"/>
              <a:ext cx="11652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spcBef>
                  <a:spcPts val="1800"/>
                </a:spcBef>
                <a:buClr>
                  <a:schemeClr val="tx2"/>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ts val="1800"/>
                </a:spcBef>
                <a:buClr>
                  <a:schemeClr val="tx2"/>
                </a:buClr>
                <a:buFont typeface="Arial" panose="020B0604020202020204" pitchFamily="34" charset="0"/>
                <a:buChar char="–"/>
                <a:defRPr sz="2400">
                  <a:solidFill>
                    <a:schemeClr val="tx1"/>
                  </a:solidFill>
                  <a:latin typeface="Arial" panose="020B0604020202020204" pitchFamily="34" charset="0"/>
                </a:defRPr>
              </a:lvl2pPr>
              <a:lvl3pPr marL="1143000" indent="-228600">
                <a:spcBef>
                  <a:spcPts val="1800"/>
                </a:spcBef>
                <a:buClr>
                  <a:schemeClr val="tx2"/>
                </a:buClr>
                <a:buFont typeface="Arial" panose="020B0604020202020204" pitchFamily="34" charset="0"/>
                <a:buChar char="•"/>
                <a:defRPr sz="2000">
                  <a:solidFill>
                    <a:schemeClr val="tx1"/>
                  </a:solidFill>
                  <a:latin typeface="Arial" panose="020B0604020202020204" pitchFamily="34" charset="0"/>
                </a:defRPr>
              </a:lvl3pPr>
              <a:lvl4pPr marL="1600200" indent="-228600">
                <a:spcBef>
                  <a:spcPts val="18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ts val="1800"/>
                </a:spcBef>
                <a:buClr>
                  <a:schemeClr val="tx2"/>
                </a:buClr>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9pPr>
            </a:lstStyle>
            <a:p>
              <a:pPr algn="ctr">
                <a:spcBef>
                  <a:spcPct val="50000"/>
                </a:spcBef>
                <a:buClrTx/>
                <a:buFontTx/>
                <a:buNone/>
                <a:defRPr/>
              </a:pPr>
              <a:r>
                <a:rPr lang="en-US" altLang="en-US" sz="1600" i="1" kern="0">
                  <a:solidFill>
                    <a:schemeClr val="tx2"/>
                  </a:solidFill>
                  <a:latin typeface="+mn-lt"/>
                  <a:ea typeface="MS PGothic" panose="020B0600070205080204" pitchFamily="34" charset="-128"/>
                  <a:cs typeface="Arial" panose="020B0604020202020204" pitchFamily="34" charset="0"/>
                </a:rPr>
                <a:t>P</a:t>
              </a:r>
              <a:r>
                <a:rPr lang="en-US" altLang="en-US" sz="1600" kern="0">
                  <a:solidFill>
                    <a:schemeClr val="tx2"/>
                  </a:solidFill>
                  <a:latin typeface="+mn-lt"/>
                  <a:ea typeface="MS PGothic" panose="020B0600070205080204" pitchFamily="34" charset="-128"/>
                  <a:cs typeface="Arial" panose="020B0604020202020204" pitchFamily="34" charset="0"/>
                </a:rPr>
                <a:t>=0.012</a:t>
              </a:r>
            </a:p>
          </p:txBody>
        </p:sp>
        <p:sp>
          <p:nvSpPr>
            <p:cNvPr id="21" name="Rectangle 26">
              <a:extLst>
                <a:ext uri="{FF2B5EF4-FFF2-40B4-BE49-F238E27FC236}">
                  <a16:creationId xmlns:a16="http://schemas.microsoft.com/office/drawing/2014/main" id="{04284177-8976-F942-84C3-EB9271FC5F53}"/>
                </a:ext>
              </a:extLst>
            </p:cNvPr>
            <p:cNvSpPr>
              <a:spLocks noChangeArrowheads="1"/>
            </p:cNvSpPr>
            <p:nvPr/>
          </p:nvSpPr>
          <p:spPr bwMode="auto">
            <a:xfrm>
              <a:off x="3092074" y="3429001"/>
              <a:ext cx="569913" cy="1597025"/>
            </a:xfrm>
            <a:prstGeom prst="rect">
              <a:avLst/>
            </a:prstGeom>
            <a:solidFill>
              <a:schemeClr val="accent6">
                <a:lumMod val="40000"/>
                <a:lumOff val="60000"/>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ts val="1800"/>
                </a:spcBef>
                <a:buClr>
                  <a:schemeClr val="tx2"/>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ts val="1800"/>
                </a:spcBef>
                <a:buClr>
                  <a:schemeClr val="tx2"/>
                </a:buClr>
                <a:buFont typeface="Arial" panose="020B0604020202020204" pitchFamily="34" charset="0"/>
                <a:buChar char="–"/>
                <a:defRPr sz="2400">
                  <a:solidFill>
                    <a:schemeClr val="tx1"/>
                  </a:solidFill>
                  <a:latin typeface="Arial" panose="020B0604020202020204" pitchFamily="34" charset="0"/>
                </a:defRPr>
              </a:lvl2pPr>
              <a:lvl3pPr marL="1143000" indent="-228600">
                <a:spcBef>
                  <a:spcPts val="1800"/>
                </a:spcBef>
                <a:buClr>
                  <a:schemeClr val="tx2"/>
                </a:buClr>
                <a:buFont typeface="Arial" panose="020B0604020202020204" pitchFamily="34" charset="0"/>
                <a:buChar char="•"/>
                <a:defRPr sz="2000">
                  <a:solidFill>
                    <a:schemeClr val="tx1"/>
                  </a:solidFill>
                  <a:latin typeface="Arial" panose="020B0604020202020204" pitchFamily="34" charset="0"/>
                </a:defRPr>
              </a:lvl3pPr>
              <a:lvl4pPr marL="1600200" indent="-228600">
                <a:spcBef>
                  <a:spcPts val="18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ts val="1800"/>
                </a:spcBef>
                <a:buClr>
                  <a:schemeClr val="tx2"/>
                </a:buClr>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9pPr>
            </a:lstStyle>
            <a:p>
              <a:pPr>
                <a:spcBef>
                  <a:spcPct val="0"/>
                </a:spcBef>
                <a:buClrTx/>
                <a:buFontTx/>
                <a:buNone/>
                <a:defRPr/>
              </a:pPr>
              <a:endParaRPr lang="en-US" altLang="en-US" sz="1800" b="1" kern="0">
                <a:solidFill>
                  <a:schemeClr val="tx2"/>
                </a:solidFill>
                <a:latin typeface="+mn-lt"/>
                <a:ea typeface="MS PGothic" panose="020B0600070205080204" pitchFamily="34" charset="-128"/>
                <a:cs typeface="Arial" panose="020B0604020202020204" pitchFamily="34" charset="0"/>
              </a:endParaRPr>
            </a:p>
          </p:txBody>
        </p:sp>
        <p:sp>
          <p:nvSpPr>
            <p:cNvPr id="22" name="Rectangle 27">
              <a:extLst>
                <a:ext uri="{FF2B5EF4-FFF2-40B4-BE49-F238E27FC236}">
                  <a16:creationId xmlns:a16="http://schemas.microsoft.com/office/drawing/2014/main" id="{EA0066BB-6B61-F94F-A045-D039A4CADCAF}"/>
                </a:ext>
              </a:extLst>
            </p:cNvPr>
            <p:cNvSpPr>
              <a:spLocks noChangeArrowheads="1"/>
            </p:cNvSpPr>
            <p:nvPr/>
          </p:nvSpPr>
          <p:spPr bwMode="auto">
            <a:xfrm>
              <a:off x="2939368" y="3108326"/>
              <a:ext cx="8588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spcBef>
                  <a:spcPts val="1800"/>
                </a:spcBef>
                <a:buClr>
                  <a:schemeClr val="tx2"/>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ts val="1800"/>
                </a:spcBef>
                <a:buClr>
                  <a:schemeClr val="tx2"/>
                </a:buClr>
                <a:buFont typeface="Arial" panose="020B0604020202020204" pitchFamily="34" charset="0"/>
                <a:buChar char="–"/>
                <a:defRPr sz="2400">
                  <a:solidFill>
                    <a:schemeClr val="tx1"/>
                  </a:solidFill>
                  <a:latin typeface="Arial" panose="020B0604020202020204" pitchFamily="34" charset="0"/>
                </a:defRPr>
              </a:lvl2pPr>
              <a:lvl3pPr marL="1143000" indent="-228600">
                <a:spcBef>
                  <a:spcPts val="1800"/>
                </a:spcBef>
                <a:buClr>
                  <a:schemeClr val="tx2"/>
                </a:buClr>
                <a:buFont typeface="Arial" panose="020B0604020202020204" pitchFamily="34" charset="0"/>
                <a:buChar char="•"/>
                <a:defRPr sz="2000">
                  <a:solidFill>
                    <a:schemeClr val="tx1"/>
                  </a:solidFill>
                  <a:latin typeface="Arial" panose="020B0604020202020204" pitchFamily="34" charset="0"/>
                </a:defRPr>
              </a:lvl3pPr>
              <a:lvl4pPr marL="1600200" indent="-228600">
                <a:spcBef>
                  <a:spcPts val="18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ts val="1800"/>
                </a:spcBef>
                <a:buClr>
                  <a:schemeClr val="tx2"/>
                </a:buClr>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9pPr>
            </a:lstStyle>
            <a:p>
              <a:pPr algn="ctr">
                <a:spcBef>
                  <a:spcPct val="50000"/>
                </a:spcBef>
                <a:buClrTx/>
                <a:buFontTx/>
                <a:buNone/>
                <a:defRPr/>
              </a:pPr>
              <a:r>
                <a:rPr lang="en-US" altLang="en-US" sz="1600" kern="0">
                  <a:solidFill>
                    <a:schemeClr val="tx2"/>
                  </a:solidFill>
                  <a:latin typeface="+mn-lt"/>
                  <a:ea typeface="MS PGothic" panose="020B0600070205080204" pitchFamily="34" charset="-128"/>
                  <a:cs typeface="Arial" panose="020B0604020202020204" pitchFamily="34" charset="0"/>
                </a:rPr>
                <a:t>10.2</a:t>
              </a:r>
            </a:p>
          </p:txBody>
        </p:sp>
        <p:sp>
          <p:nvSpPr>
            <p:cNvPr id="23" name="Rectangle 28">
              <a:extLst>
                <a:ext uri="{FF2B5EF4-FFF2-40B4-BE49-F238E27FC236}">
                  <a16:creationId xmlns:a16="http://schemas.microsoft.com/office/drawing/2014/main" id="{729526CA-F052-464E-B2E8-D18466A625CB}"/>
                </a:ext>
              </a:extLst>
            </p:cNvPr>
            <p:cNvSpPr>
              <a:spLocks noChangeArrowheads="1"/>
            </p:cNvSpPr>
            <p:nvPr/>
          </p:nvSpPr>
          <p:spPr bwMode="auto">
            <a:xfrm>
              <a:off x="3012519" y="4492627"/>
              <a:ext cx="712787" cy="277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spcBef>
                  <a:spcPts val="1800"/>
                </a:spcBef>
                <a:buClr>
                  <a:schemeClr val="tx2"/>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ts val="1800"/>
                </a:spcBef>
                <a:buClr>
                  <a:schemeClr val="tx2"/>
                </a:buClr>
                <a:buFont typeface="Arial" panose="020B0604020202020204" pitchFamily="34" charset="0"/>
                <a:buChar char="–"/>
                <a:defRPr sz="2400">
                  <a:solidFill>
                    <a:schemeClr val="tx1"/>
                  </a:solidFill>
                  <a:latin typeface="Arial" panose="020B0604020202020204" pitchFamily="34" charset="0"/>
                </a:defRPr>
              </a:lvl2pPr>
              <a:lvl3pPr marL="1143000" indent="-228600">
                <a:spcBef>
                  <a:spcPts val="1800"/>
                </a:spcBef>
                <a:buClr>
                  <a:schemeClr val="tx2"/>
                </a:buClr>
                <a:buFont typeface="Arial" panose="020B0604020202020204" pitchFamily="34" charset="0"/>
                <a:buChar char="•"/>
                <a:defRPr sz="2000">
                  <a:solidFill>
                    <a:schemeClr val="tx1"/>
                  </a:solidFill>
                  <a:latin typeface="Arial" panose="020B0604020202020204" pitchFamily="34" charset="0"/>
                </a:defRPr>
              </a:lvl3pPr>
              <a:lvl4pPr marL="1600200" indent="-228600">
                <a:spcBef>
                  <a:spcPts val="18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ts val="1800"/>
                </a:spcBef>
                <a:buClr>
                  <a:schemeClr val="tx2"/>
                </a:buClr>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9pPr>
            </a:lstStyle>
            <a:p>
              <a:pPr algn="ctr">
                <a:spcBef>
                  <a:spcPct val="50000"/>
                </a:spcBef>
                <a:buClrTx/>
                <a:buFontTx/>
                <a:buNone/>
                <a:defRPr/>
              </a:pPr>
              <a:r>
                <a:rPr lang="en-US" altLang="en-US" sz="1400" kern="0">
                  <a:solidFill>
                    <a:schemeClr val="tx2"/>
                  </a:solidFill>
                  <a:latin typeface="+mn-lt"/>
                  <a:ea typeface="MS PGothic" panose="020B0600070205080204" pitchFamily="34" charset="-128"/>
                  <a:cs typeface="Arial" panose="020B0604020202020204" pitchFamily="34" charset="0"/>
                </a:rPr>
                <a:t>n=54</a:t>
              </a:r>
            </a:p>
          </p:txBody>
        </p:sp>
        <p:sp>
          <p:nvSpPr>
            <p:cNvPr id="24" name="Rectangle 47">
              <a:extLst>
                <a:ext uri="{FF2B5EF4-FFF2-40B4-BE49-F238E27FC236}">
                  <a16:creationId xmlns:a16="http://schemas.microsoft.com/office/drawing/2014/main" id="{01537A9E-A919-4B46-A063-B26EFF3BF766}"/>
                </a:ext>
              </a:extLst>
            </p:cNvPr>
            <p:cNvSpPr>
              <a:spLocks noChangeArrowheads="1"/>
            </p:cNvSpPr>
            <p:nvPr/>
          </p:nvSpPr>
          <p:spPr bwMode="auto">
            <a:xfrm>
              <a:off x="1977342" y="4846638"/>
              <a:ext cx="3714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spcBef>
                  <a:spcPts val="1800"/>
                </a:spcBef>
                <a:buClr>
                  <a:schemeClr val="tx2"/>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ts val="1800"/>
                </a:spcBef>
                <a:buClr>
                  <a:schemeClr val="tx2"/>
                </a:buClr>
                <a:buFont typeface="Arial" panose="020B0604020202020204" pitchFamily="34" charset="0"/>
                <a:buChar char="–"/>
                <a:defRPr sz="2400">
                  <a:solidFill>
                    <a:schemeClr val="tx1"/>
                  </a:solidFill>
                  <a:latin typeface="Arial" panose="020B0604020202020204" pitchFamily="34" charset="0"/>
                </a:defRPr>
              </a:lvl2pPr>
              <a:lvl3pPr marL="1143000" indent="-228600">
                <a:spcBef>
                  <a:spcPts val="1800"/>
                </a:spcBef>
                <a:buClr>
                  <a:schemeClr val="tx2"/>
                </a:buClr>
                <a:buFont typeface="Arial" panose="020B0604020202020204" pitchFamily="34" charset="0"/>
                <a:buChar char="•"/>
                <a:defRPr sz="2000">
                  <a:solidFill>
                    <a:schemeClr val="tx1"/>
                  </a:solidFill>
                  <a:latin typeface="Arial" panose="020B0604020202020204" pitchFamily="34" charset="0"/>
                </a:defRPr>
              </a:lvl3pPr>
              <a:lvl4pPr marL="1600200" indent="-228600">
                <a:spcBef>
                  <a:spcPts val="18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ts val="1800"/>
                </a:spcBef>
                <a:buClr>
                  <a:schemeClr val="tx2"/>
                </a:buClr>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9pPr>
            </a:lstStyle>
            <a:p>
              <a:pPr algn="r">
                <a:spcBef>
                  <a:spcPct val="50000"/>
                </a:spcBef>
                <a:buClrTx/>
                <a:buFontTx/>
                <a:buNone/>
                <a:defRPr/>
              </a:pPr>
              <a:r>
                <a:rPr lang="en-US" altLang="en-US" sz="1600" kern="0">
                  <a:solidFill>
                    <a:schemeClr val="tx2"/>
                  </a:solidFill>
                  <a:latin typeface="+mn-lt"/>
                  <a:ea typeface="MS PGothic" panose="020B0600070205080204" pitchFamily="34" charset="-128"/>
                  <a:cs typeface="Arial" panose="020B0604020202020204" pitchFamily="34" charset="0"/>
                </a:rPr>
                <a:t>0</a:t>
              </a:r>
            </a:p>
          </p:txBody>
        </p:sp>
        <p:sp>
          <p:nvSpPr>
            <p:cNvPr id="25" name="Rectangle 48">
              <a:extLst>
                <a:ext uri="{FF2B5EF4-FFF2-40B4-BE49-F238E27FC236}">
                  <a16:creationId xmlns:a16="http://schemas.microsoft.com/office/drawing/2014/main" id="{22EEB780-A740-9843-9086-6AE55010AF30}"/>
                </a:ext>
              </a:extLst>
            </p:cNvPr>
            <p:cNvSpPr>
              <a:spLocks noChangeArrowheads="1"/>
            </p:cNvSpPr>
            <p:nvPr/>
          </p:nvSpPr>
          <p:spPr bwMode="auto">
            <a:xfrm>
              <a:off x="1859867" y="2582863"/>
              <a:ext cx="4889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spcBef>
                  <a:spcPts val="1800"/>
                </a:spcBef>
                <a:buClr>
                  <a:schemeClr val="tx2"/>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ts val="1800"/>
                </a:spcBef>
                <a:buClr>
                  <a:schemeClr val="tx2"/>
                </a:buClr>
                <a:buFont typeface="Arial" panose="020B0604020202020204" pitchFamily="34" charset="0"/>
                <a:buChar char="–"/>
                <a:defRPr sz="2400">
                  <a:solidFill>
                    <a:schemeClr val="tx1"/>
                  </a:solidFill>
                  <a:latin typeface="Arial" panose="020B0604020202020204" pitchFamily="34" charset="0"/>
                </a:defRPr>
              </a:lvl2pPr>
              <a:lvl3pPr marL="1143000" indent="-228600">
                <a:spcBef>
                  <a:spcPts val="1800"/>
                </a:spcBef>
                <a:buClr>
                  <a:schemeClr val="tx2"/>
                </a:buClr>
                <a:buFont typeface="Arial" panose="020B0604020202020204" pitchFamily="34" charset="0"/>
                <a:buChar char="•"/>
                <a:defRPr sz="2000">
                  <a:solidFill>
                    <a:schemeClr val="tx1"/>
                  </a:solidFill>
                  <a:latin typeface="Arial" panose="020B0604020202020204" pitchFamily="34" charset="0"/>
                </a:defRPr>
              </a:lvl3pPr>
              <a:lvl4pPr marL="1600200" indent="-228600">
                <a:spcBef>
                  <a:spcPts val="18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ts val="1800"/>
                </a:spcBef>
                <a:buClr>
                  <a:schemeClr val="tx2"/>
                </a:buClr>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9pPr>
            </a:lstStyle>
            <a:p>
              <a:pPr algn="r">
                <a:spcBef>
                  <a:spcPct val="50000"/>
                </a:spcBef>
                <a:buClrTx/>
                <a:buFontTx/>
                <a:buNone/>
                <a:defRPr/>
              </a:pPr>
              <a:r>
                <a:rPr lang="en-US" altLang="en-US" sz="1600" kern="0">
                  <a:solidFill>
                    <a:schemeClr val="tx2"/>
                  </a:solidFill>
                  <a:latin typeface="+mn-lt"/>
                  <a:ea typeface="MS PGothic" panose="020B0600070205080204" pitchFamily="34" charset="-128"/>
                  <a:cs typeface="Arial" panose="020B0604020202020204" pitchFamily="34" charset="0"/>
                </a:rPr>
                <a:t>15</a:t>
              </a:r>
            </a:p>
          </p:txBody>
        </p:sp>
        <p:sp>
          <p:nvSpPr>
            <p:cNvPr id="26" name="Rectangle 49">
              <a:extLst>
                <a:ext uri="{FF2B5EF4-FFF2-40B4-BE49-F238E27FC236}">
                  <a16:creationId xmlns:a16="http://schemas.microsoft.com/office/drawing/2014/main" id="{FEA0F758-5C5B-D34D-8DD7-0D9A6071C687}"/>
                </a:ext>
              </a:extLst>
            </p:cNvPr>
            <p:cNvSpPr>
              <a:spLocks noChangeArrowheads="1"/>
            </p:cNvSpPr>
            <p:nvPr/>
          </p:nvSpPr>
          <p:spPr bwMode="auto">
            <a:xfrm>
              <a:off x="1885267" y="3336926"/>
              <a:ext cx="4635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spcBef>
                  <a:spcPts val="1800"/>
                </a:spcBef>
                <a:buClr>
                  <a:schemeClr val="tx2"/>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ts val="1800"/>
                </a:spcBef>
                <a:buClr>
                  <a:schemeClr val="tx2"/>
                </a:buClr>
                <a:buFont typeface="Arial" panose="020B0604020202020204" pitchFamily="34" charset="0"/>
                <a:buChar char="–"/>
                <a:defRPr sz="2400">
                  <a:solidFill>
                    <a:schemeClr val="tx1"/>
                  </a:solidFill>
                  <a:latin typeface="Arial" panose="020B0604020202020204" pitchFamily="34" charset="0"/>
                </a:defRPr>
              </a:lvl2pPr>
              <a:lvl3pPr marL="1143000" indent="-228600">
                <a:spcBef>
                  <a:spcPts val="1800"/>
                </a:spcBef>
                <a:buClr>
                  <a:schemeClr val="tx2"/>
                </a:buClr>
                <a:buFont typeface="Arial" panose="020B0604020202020204" pitchFamily="34" charset="0"/>
                <a:buChar char="•"/>
                <a:defRPr sz="2000">
                  <a:solidFill>
                    <a:schemeClr val="tx1"/>
                  </a:solidFill>
                  <a:latin typeface="Arial" panose="020B0604020202020204" pitchFamily="34" charset="0"/>
                </a:defRPr>
              </a:lvl3pPr>
              <a:lvl4pPr marL="1600200" indent="-228600">
                <a:spcBef>
                  <a:spcPts val="18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ts val="1800"/>
                </a:spcBef>
                <a:buClr>
                  <a:schemeClr val="tx2"/>
                </a:buClr>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9pPr>
            </a:lstStyle>
            <a:p>
              <a:pPr algn="r">
                <a:spcBef>
                  <a:spcPct val="50000"/>
                </a:spcBef>
                <a:buClrTx/>
                <a:buFontTx/>
                <a:buNone/>
                <a:defRPr/>
              </a:pPr>
              <a:r>
                <a:rPr lang="en-US" altLang="en-US" sz="1600" kern="0">
                  <a:solidFill>
                    <a:schemeClr val="tx2"/>
                  </a:solidFill>
                  <a:latin typeface="+mn-lt"/>
                  <a:ea typeface="MS PGothic" panose="020B0600070205080204" pitchFamily="34" charset="-128"/>
                  <a:cs typeface="Arial" panose="020B0604020202020204" pitchFamily="34" charset="0"/>
                </a:rPr>
                <a:t>10</a:t>
              </a:r>
            </a:p>
          </p:txBody>
        </p:sp>
        <p:sp>
          <p:nvSpPr>
            <p:cNvPr id="27" name="Rectangle 50">
              <a:extLst>
                <a:ext uri="{FF2B5EF4-FFF2-40B4-BE49-F238E27FC236}">
                  <a16:creationId xmlns:a16="http://schemas.microsoft.com/office/drawing/2014/main" id="{5059E74B-9B7D-5C49-A90B-3A33CA4E7F2D}"/>
                </a:ext>
              </a:extLst>
            </p:cNvPr>
            <p:cNvSpPr>
              <a:spLocks noChangeArrowheads="1"/>
            </p:cNvSpPr>
            <p:nvPr/>
          </p:nvSpPr>
          <p:spPr bwMode="auto">
            <a:xfrm>
              <a:off x="1885267" y="4092576"/>
              <a:ext cx="4635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spcBef>
                  <a:spcPts val="1800"/>
                </a:spcBef>
                <a:buClr>
                  <a:schemeClr val="tx2"/>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ts val="1800"/>
                </a:spcBef>
                <a:buClr>
                  <a:schemeClr val="tx2"/>
                </a:buClr>
                <a:buFont typeface="Arial" panose="020B0604020202020204" pitchFamily="34" charset="0"/>
                <a:buChar char="–"/>
                <a:defRPr sz="2400">
                  <a:solidFill>
                    <a:schemeClr val="tx1"/>
                  </a:solidFill>
                  <a:latin typeface="Arial" panose="020B0604020202020204" pitchFamily="34" charset="0"/>
                </a:defRPr>
              </a:lvl2pPr>
              <a:lvl3pPr marL="1143000" indent="-228600">
                <a:spcBef>
                  <a:spcPts val="1800"/>
                </a:spcBef>
                <a:buClr>
                  <a:schemeClr val="tx2"/>
                </a:buClr>
                <a:buFont typeface="Arial" panose="020B0604020202020204" pitchFamily="34" charset="0"/>
                <a:buChar char="•"/>
                <a:defRPr sz="2000">
                  <a:solidFill>
                    <a:schemeClr val="tx1"/>
                  </a:solidFill>
                  <a:latin typeface="Arial" panose="020B0604020202020204" pitchFamily="34" charset="0"/>
                </a:defRPr>
              </a:lvl3pPr>
              <a:lvl4pPr marL="1600200" indent="-228600">
                <a:spcBef>
                  <a:spcPts val="18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ts val="1800"/>
                </a:spcBef>
                <a:buClr>
                  <a:schemeClr val="tx2"/>
                </a:buClr>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9pPr>
            </a:lstStyle>
            <a:p>
              <a:pPr algn="r">
                <a:spcBef>
                  <a:spcPct val="50000"/>
                </a:spcBef>
                <a:buClrTx/>
                <a:buFontTx/>
                <a:buNone/>
                <a:defRPr/>
              </a:pPr>
              <a:r>
                <a:rPr lang="en-US" altLang="en-US" sz="1600" kern="0">
                  <a:solidFill>
                    <a:schemeClr val="tx2"/>
                  </a:solidFill>
                  <a:latin typeface="+mn-lt"/>
                  <a:ea typeface="MS PGothic" panose="020B0600070205080204" pitchFamily="34" charset="-128"/>
                  <a:cs typeface="Arial" panose="020B0604020202020204" pitchFamily="34" charset="0"/>
                </a:rPr>
                <a:t>5</a:t>
              </a:r>
            </a:p>
          </p:txBody>
        </p:sp>
        <p:sp>
          <p:nvSpPr>
            <p:cNvPr id="29" name="Line 57">
              <a:extLst>
                <a:ext uri="{FF2B5EF4-FFF2-40B4-BE49-F238E27FC236}">
                  <a16:creationId xmlns:a16="http://schemas.microsoft.com/office/drawing/2014/main" id="{717656E3-4BB5-F946-85EB-A698F0F3FDF1}"/>
                </a:ext>
              </a:extLst>
            </p:cNvPr>
            <p:cNvSpPr>
              <a:spLocks noChangeShapeType="1"/>
            </p:cNvSpPr>
            <p:nvPr/>
          </p:nvSpPr>
          <p:spPr bwMode="auto">
            <a:xfrm>
              <a:off x="2358342" y="2759076"/>
              <a:ext cx="130175" cy="0"/>
            </a:xfrm>
            <a:prstGeom prst="line">
              <a:avLst/>
            </a:prstGeom>
            <a:noFill/>
            <a:ln w="19050">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a:lstStyle/>
            <a:p>
              <a:pPr>
                <a:defRPr/>
              </a:pPr>
              <a:endParaRPr lang="en-US" b="1" kern="0">
                <a:solidFill>
                  <a:schemeClr val="tx2"/>
                </a:solidFill>
                <a:ea typeface="MS PGothic" panose="020B0600070205080204" pitchFamily="34" charset="-128"/>
              </a:endParaRPr>
            </a:p>
          </p:txBody>
        </p:sp>
        <p:sp>
          <p:nvSpPr>
            <p:cNvPr id="30" name="Line 58">
              <a:extLst>
                <a:ext uri="{FF2B5EF4-FFF2-40B4-BE49-F238E27FC236}">
                  <a16:creationId xmlns:a16="http://schemas.microsoft.com/office/drawing/2014/main" id="{D215DB0B-3CB6-1C49-84F8-D1311C2CBDD6}"/>
                </a:ext>
              </a:extLst>
            </p:cNvPr>
            <p:cNvSpPr>
              <a:spLocks noChangeShapeType="1"/>
            </p:cNvSpPr>
            <p:nvPr/>
          </p:nvSpPr>
          <p:spPr bwMode="auto">
            <a:xfrm>
              <a:off x="2345642" y="4270376"/>
              <a:ext cx="130175" cy="0"/>
            </a:xfrm>
            <a:prstGeom prst="line">
              <a:avLst/>
            </a:prstGeom>
            <a:noFill/>
            <a:ln w="19050">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a:lstStyle/>
            <a:p>
              <a:pPr>
                <a:defRPr/>
              </a:pPr>
              <a:endParaRPr lang="en-US" b="1" kern="0">
                <a:solidFill>
                  <a:schemeClr val="tx2"/>
                </a:solidFill>
                <a:ea typeface="MS PGothic" panose="020B0600070205080204" pitchFamily="34" charset="-128"/>
              </a:endParaRPr>
            </a:p>
          </p:txBody>
        </p:sp>
        <p:sp>
          <p:nvSpPr>
            <p:cNvPr id="31" name="Line 59">
              <a:extLst>
                <a:ext uri="{FF2B5EF4-FFF2-40B4-BE49-F238E27FC236}">
                  <a16:creationId xmlns:a16="http://schemas.microsoft.com/office/drawing/2014/main" id="{F84C8F9B-E9B7-4847-A29C-6E2A4261EC7B}"/>
                </a:ext>
              </a:extLst>
            </p:cNvPr>
            <p:cNvSpPr>
              <a:spLocks noChangeShapeType="1"/>
            </p:cNvSpPr>
            <p:nvPr/>
          </p:nvSpPr>
          <p:spPr bwMode="auto">
            <a:xfrm>
              <a:off x="2363105" y="3514726"/>
              <a:ext cx="128587" cy="0"/>
            </a:xfrm>
            <a:prstGeom prst="line">
              <a:avLst/>
            </a:prstGeom>
            <a:noFill/>
            <a:ln w="19050">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a:lstStyle/>
            <a:p>
              <a:pPr>
                <a:defRPr/>
              </a:pPr>
              <a:endParaRPr lang="en-US" b="1" kern="0">
                <a:solidFill>
                  <a:schemeClr val="tx2"/>
                </a:solidFill>
                <a:ea typeface="MS PGothic" panose="020B0600070205080204" pitchFamily="34" charset="-128"/>
              </a:endParaRPr>
            </a:p>
          </p:txBody>
        </p:sp>
        <p:sp>
          <p:nvSpPr>
            <p:cNvPr id="32" name="Line 58">
              <a:extLst>
                <a:ext uri="{FF2B5EF4-FFF2-40B4-BE49-F238E27FC236}">
                  <a16:creationId xmlns:a16="http://schemas.microsoft.com/office/drawing/2014/main" id="{D5798C55-B5CC-4249-91AC-881E556AD3D9}"/>
                </a:ext>
              </a:extLst>
            </p:cNvPr>
            <p:cNvSpPr>
              <a:spLocks noChangeShapeType="1"/>
            </p:cNvSpPr>
            <p:nvPr/>
          </p:nvSpPr>
          <p:spPr bwMode="auto">
            <a:xfrm>
              <a:off x="2345642" y="5026026"/>
              <a:ext cx="130175" cy="0"/>
            </a:xfrm>
            <a:prstGeom prst="line">
              <a:avLst/>
            </a:prstGeom>
            <a:noFill/>
            <a:ln w="1905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pPr>
                <a:defRPr/>
              </a:pPr>
              <a:endParaRPr lang="en-US" b="1" kern="0">
                <a:solidFill>
                  <a:schemeClr val="tx2"/>
                </a:solidFill>
                <a:ea typeface="MS PGothic" panose="020B0600070205080204" pitchFamily="34" charset="-128"/>
              </a:endParaRPr>
            </a:p>
          </p:txBody>
        </p:sp>
        <p:sp>
          <p:nvSpPr>
            <p:cNvPr id="33" name="Line 56">
              <a:extLst>
                <a:ext uri="{FF2B5EF4-FFF2-40B4-BE49-F238E27FC236}">
                  <a16:creationId xmlns:a16="http://schemas.microsoft.com/office/drawing/2014/main" id="{D3360931-61C4-4144-8687-C2830D7AEE1C}"/>
                </a:ext>
              </a:extLst>
            </p:cNvPr>
            <p:cNvSpPr>
              <a:spLocks noChangeShapeType="1"/>
            </p:cNvSpPr>
            <p:nvPr/>
          </p:nvSpPr>
          <p:spPr bwMode="auto">
            <a:xfrm>
              <a:off x="2363105" y="5026026"/>
              <a:ext cx="1471612" cy="0"/>
            </a:xfrm>
            <a:prstGeom prst="line">
              <a:avLst/>
            </a:prstGeom>
            <a:noFill/>
            <a:ln w="19050">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a:lstStyle/>
            <a:p>
              <a:pPr>
                <a:defRPr/>
              </a:pPr>
              <a:endParaRPr lang="en-US" b="1" kern="0">
                <a:solidFill>
                  <a:schemeClr val="tx2"/>
                </a:solidFill>
                <a:ea typeface="MS PGothic" panose="020B0600070205080204" pitchFamily="34" charset="-128"/>
              </a:endParaRPr>
            </a:p>
          </p:txBody>
        </p:sp>
        <p:sp>
          <p:nvSpPr>
            <p:cNvPr id="34" name="Line 55">
              <a:extLst>
                <a:ext uri="{FF2B5EF4-FFF2-40B4-BE49-F238E27FC236}">
                  <a16:creationId xmlns:a16="http://schemas.microsoft.com/office/drawing/2014/main" id="{1F43F661-A814-2B42-B7A4-4A28288D332F}"/>
                </a:ext>
              </a:extLst>
            </p:cNvPr>
            <p:cNvSpPr>
              <a:spLocks noChangeShapeType="1"/>
            </p:cNvSpPr>
            <p:nvPr/>
          </p:nvSpPr>
          <p:spPr bwMode="auto">
            <a:xfrm>
              <a:off x="2480584" y="2549526"/>
              <a:ext cx="0" cy="2476500"/>
            </a:xfrm>
            <a:prstGeom prst="line">
              <a:avLst/>
            </a:prstGeom>
            <a:noFill/>
            <a:ln w="19050">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a:lstStyle/>
            <a:p>
              <a:pPr>
                <a:defRPr/>
              </a:pPr>
              <a:endParaRPr lang="en-US" b="1" kern="0">
                <a:solidFill>
                  <a:schemeClr val="tx2"/>
                </a:solidFill>
                <a:ea typeface="MS PGothic" panose="020B0600070205080204" pitchFamily="34" charset="-128"/>
              </a:endParaRPr>
            </a:p>
          </p:txBody>
        </p:sp>
      </p:grpSp>
      <p:grpSp>
        <p:nvGrpSpPr>
          <p:cNvPr id="35" name="Group 66">
            <a:extLst>
              <a:ext uri="{FF2B5EF4-FFF2-40B4-BE49-F238E27FC236}">
                <a16:creationId xmlns:a16="http://schemas.microsoft.com/office/drawing/2014/main" id="{D52C4150-7DE2-AC47-B43B-DC7EC17A67A4}"/>
              </a:ext>
            </a:extLst>
          </p:cNvPr>
          <p:cNvGrpSpPr>
            <a:grpSpLocks/>
          </p:cNvGrpSpPr>
          <p:nvPr/>
        </p:nvGrpSpPr>
        <p:grpSpPr bwMode="auto">
          <a:xfrm>
            <a:off x="8555831" y="1939587"/>
            <a:ext cx="2455862" cy="3794505"/>
            <a:chOff x="7138415" y="1649546"/>
            <a:chExt cx="2456519" cy="3794505"/>
          </a:xfrm>
        </p:grpSpPr>
        <p:sp>
          <p:nvSpPr>
            <p:cNvPr id="36" name="Line 2">
              <a:extLst>
                <a:ext uri="{FF2B5EF4-FFF2-40B4-BE49-F238E27FC236}">
                  <a16:creationId xmlns:a16="http://schemas.microsoft.com/office/drawing/2014/main" id="{57D58710-8CEC-B848-8285-D314D8C615A4}"/>
                </a:ext>
              </a:extLst>
            </p:cNvPr>
            <p:cNvSpPr>
              <a:spLocks noChangeShapeType="1"/>
            </p:cNvSpPr>
            <p:nvPr/>
          </p:nvSpPr>
          <p:spPr bwMode="auto">
            <a:xfrm>
              <a:off x="8009391" y="3665538"/>
              <a:ext cx="158793" cy="0"/>
            </a:xfrm>
            <a:prstGeom prst="line">
              <a:avLst/>
            </a:prstGeom>
            <a:noFill/>
            <a:ln w="19050">
              <a:solidFill>
                <a:sysClr val="window" lastClr="FFFFFF"/>
              </a:solidFill>
              <a:round/>
              <a:headEnd type="none" w="sm" len="sm"/>
              <a:tailEnd type="none" w="sm" len="sm"/>
            </a:ln>
            <a:extLst>
              <a:ext uri="{909E8E84-426E-40DD-AFC4-6F175D3DCCD1}">
                <a14:hiddenFill xmlns:a14="http://schemas.microsoft.com/office/drawing/2010/main">
                  <a:noFill/>
                </a14:hiddenFill>
              </a:ext>
            </a:extLst>
          </p:spPr>
          <p:txBody>
            <a:bodyPr/>
            <a:lstStyle/>
            <a:p>
              <a:pPr>
                <a:defRPr/>
              </a:pPr>
              <a:endParaRPr lang="en-US" b="1" kern="0">
                <a:solidFill>
                  <a:schemeClr val="tx2"/>
                </a:solidFill>
                <a:ea typeface="MS PGothic" panose="020B0600070205080204" pitchFamily="34" charset="-128"/>
              </a:endParaRPr>
            </a:p>
          </p:txBody>
        </p:sp>
        <p:sp>
          <p:nvSpPr>
            <p:cNvPr id="37" name="Rectangle 22">
              <a:extLst>
                <a:ext uri="{FF2B5EF4-FFF2-40B4-BE49-F238E27FC236}">
                  <a16:creationId xmlns:a16="http://schemas.microsoft.com/office/drawing/2014/main" id="{A6913D12-3338-154C-955D-374548F85B75}"/>
                </a:ext>
              </a:extLst>
            </p:cNvPr>
            <p:cNvSpPr>
              <a:spLocks noChangeArrowheads="1"/>
            </p:cNvSpPr>
            <p:nvPr/>
          </p:nvSpPr>
          <p:spPr bwMode="auto">
            <a:xfrm>
              <a:off x="7909352" y="2970213"/>
              <a:ext cx="6081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spcBef>
                  <a:spcPts val="1800"/>
                </a:spcBef>
                <a:buClr>
                  <a:schemeClr val="tx2"/>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ts val="1800"/>
                </a:spcBef>
                <a:buClr>
                  <a:schemeClr val="tx2"/>
                </a:buClr>
                <a:buFont typeface="Arial" panose="020B0604020202020204" pitchFamily="34" charset="0"/>
                <a:buChar char="–"/>
                <a:defRPr sz="2400">
                  <a:solidFill>
                    <a:schemeClr val="tx1"/>
                  </a:solidFill>
                  <a:latin typeface="Arial" panose="020B0604020202020204" pitchFamily="34" charset="0"/>
                </a:defRPr>
              </a:lvl2pPr>
              <a:lvl3pPr marL="1143000" indent="-228600">
                <a:spcBef>
                  <a:spcPts val="1800"/>
                </a:spcBef>
                <a:buClr>
                  <a:schemeClr val="tx2"/>
                </a:buClr>
                <a:buFont typeface="Arial" panose="020B0604020202020204" pitchFamily="34" charset="0"/>
                <a:buChar char="•"/>
                <a:defRPr sz="2000">
                  <a:solidFill>
                    <a:schemeClr val="tx1"/>
                  </a:solidFill>
                  <a:latin typeface="Arial" panose="020B0604020202020204" pitchFamily="34" charset="0"/>
                </a:defRPr>
              </a:lvl3pPr>
              <a:lvl4pPr marL="1600200" indent="-228600">
                <a:spcBef>
                  <a:spcPts val="18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ts val="1800"/>
                </a:spcBef>
                <a:buClr>
                  <a:schemeClr val="tx2"/>
                </a:buClr>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9pPr>
            </a:lstStyle>
            <a:p>
              <a:pPr algn="ctr">
                <a:spcBef>
                  <a:spcPct val="50000"/>
                </a:spcBef>
                <a:buClrTx/>
                <a:buFontTx/>
                <a:buNone/>
                <a:defRPr/>
              </a:pPr>
              <a:endParaRPr lang="en-US" altLang="en-US" sz="1800" b="1" kern="0">
                <a:solidFill>
                  <a:schemeClr val="tx2"/>
                </a:solidFill>
                <a:latin typeface="+mn-lt"/>
                <a:ea typeface="MS PGothic" panose="020B0600070205080204" pitchFamily="34" charset="-128"/>
                <a:cs typeface="Arial" panose="020B0604020202020204" pitchFamily="34" charset="0"/>
              </a:endParaRPr>
            </a:p>
          </p:txBody>
        </p:sp>
        <p:sp>
          <p:nvSpPr>
            <p:cNvPr id="38" name="Rectangle 23">
              <a:extLst>
                <a:ext uri="{FF2B5EF4-FFF2-40B4-BE49-F238E27FC236}">
                  <a16:creationId xmlns:a16="http://schemas.microsoft.com/office/drawing/2014/main" id="{B97F7BF2-4CB8-3B49-8811-A1C8A0B71668}"/>
                </a:ext>
              </a:extLst>
            </p:cNvPr>
            <p:cNvSpPr>
              <a:spLocks noChangeArrowheads="1"/>
            </p:cNvSpPr>
            <p:nvPr/>
          </p:nvSpPr>
          <p:spPr bwMode="auto">
            <a:xfrm>
              <a:off x="7802961" y="5107501"/>
              <a:ext cx="117824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spcBef>
                  <a:spcPts val="1800"/>
                </a:spcBef>
                <a:buClr>
                  <a:schemeClr val="tx2"/>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ts val="1800"/>
                </a:spcBef>
                <a:buClr>
                  <a:schemeClr val="tx2"/>
                </a:buClr>
                <a:buFont typeface="Arial" panose="020B0604020202020204" pitchFamily="34" charset="0"/>
                <a:buChar char="–"/>
                <a:defRPr sz="2400">
                  <a:solidFill>
                    <a:schemeClr val="tx1"/>
                  </a:solidFill>
                  <a:latin typeface="Arial" panose="020B0604020202020204" pitchFamily="34" charset="0"/>
                </a:defRPr>
              </a:lvl2pPr>
              <a:lvl3pPr marL="1143000" indent="-228600">
                <a:spcBef>
                  <a:spcPts val="1800"/>
                </a:spcBef>
                <a:buClr>
                  <a:schemeClr val="tx2"/>
                </a:buClr>
                <a:buFont typeface="Arial" panose="020B0604020202020204" pitchFamily="34" charset="0"/>
                <a:buChar char="•"/>
                <a:defRPr sz="2000">
                  <a:solidFill>
                    <a:schemeClr val="tx1"/>
                  </a:solidFill>
                  <a:latin typeface="Arial" panose="020B0604020202020204" pitchFamily="34" charset="0"/>
                </a:defRPr>
              </a:lvl3pPr>
              <a:lvl4pPr marL="1600200" indent="-228600">
                <a:spcBef>
                  <a:spcPts val="18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ts val="1800"/>
                </a:spcBef>
                <a:buClr>
                  <a:schemeClr val="tx2"/>
                </a:buClr>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9pPr>
            </a:lstStyle>
            <a:p>
              <a:pPr algn="ctr">
                <a:spcBef>
                  <a:spcPct val="50000"/>
                </a:spcBef>
                <a:buClrTx/>
                <a:buFontTx/>
                <a:buNone/>
                <a:defRPr/>
              </a:pPr>
              <a:r>
                <a:rPr lang="en-US" altLang="en-US" sz="1600" i="1" kern="0">
                  <a:solidFill>
                    <a:schemeClr val="tx2"/>
                  </a:solidFill>
                  <a:latin typeface="+mn-lt"/>
                  <a:ea typeface="MS PGothic" panose="020B0600070205080204" pitchFamily="34" charset="-128"/>
                  <a:cs typeface="Arial" panose="020B0604020202020204" pitchFamily="34" charset="0"/>
                </a:rPr>
                <a:t>P</a:t>
              </a:r>
              <a:r>
                <a:rPr lang="en-US" altLang="en-US" sz="1600" kern="0">
                  <a:solidFill>
                    <a:schemeClr val="tx2"/>
                  </a:solidFill>
                  <a:latin typeface="+mn-lt"/>
                  <a:ea typeface="MS PGothic" panose="020B0600070205080204" pitchFamily="34" charset="-128"/>
                  <a:cs typeface="Arial" panose="020B0604020202020204" pitchFamily="34" charset="0"/>
                </a:rPr>
                <a:t>&lt;0.01</a:t>
              </a:r>
            </a:p>
          </p:txBody>
        </p:sp>
        <p:sp>
          <p:nvSpPr>
            <p:cNvPr id="39" name="Rectangle 24">
              <a:extLst>
                <a:ext uri="{FF2B5EF4-FFF2-40B4-BE49-F238E27FC236}">
                  <a16:creationId xmlns:a16="http://schemas.microsoft.com/office/drawing/2014/main" id="{C7EEB7E2-40CA-EC49-9D9A-2C069CA46338}"/>
                </a:ext>
              </a:extLst>
            </p:cNvPr>
            <p:cNvSpPr>
              <a:spLocks noChangeArrowheads="1"/>
            </p:cNvSpPr>
            <p:nvPr/>
          </p:nvSpPr>
          <p:spPr bwMode="auto">
            <a:xfrm>
              <a:off x="7138415" y="1649546"/>
              <a:ext cx="2456519"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spcBef>
                  <a:spcPts val="1800"/>
                </a:spcBef>
                <a:buClr>
                  <a:schemeClr val="tx2"/>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ts val="1800"/>
                </a:spcBef>
                <a:buClr>
                  <a:schemeClr val="tx2"/>
                </a:buClr>
                <a:buFont typeface="Arial" panose="020B0604020202020204" pitchFamily="34" charset="0"/>
                <a:buChar char="–"/>
                <a:defRPr sz="2400">
                  <a:solidFill>
                    <a:schemeClr val="tx1"/>
                  </a:solidFill>
                  <a:latin typeface="Arial" panose="020B0604020202020204" pitchFamily="34" charset="0"/>
                </a:defRPr>
              </a:lvl2pPr>
              <a:lvl3pPr marL="1143000" indent="-228600">
                <a:spcBef>
                  <a:spcPts val="1800"/>
                </a:spcBef>
                <a:buClr>
                  <a:schemeClr val="tx2"/>
                </a:buClr>
                <a:buFont typeface="Arial" panose="020B0604020202020204" pitchFamily="34" charset="0"/>
                <a:buChar char="•"/>
                <a:defRPr sz="2000">
                  <a:solidFill>
                    <a:schemeClr val="tx1"/>
                  </a:solidFill>
                  <a:latin typeface="Arial" panose="020B0604020202020204" pitchFamily="34" charset="0"/>
                </a:defRPr>
              </a:lvl3pPr>
              <a:lvl4pPr marL="1600200" indent="-228600">
                <a:spcBef>
                  <a:spcPts val="18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ts val="1800"/>
                </a:spcBef>
                <a:buClr>
                  <a:schemeClr val="tx2"/>
                </a:buClr>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9pPr>
            </a:lstStyle>
            <a:p>
              <a:pPr algn="ctr">
                <a:spcBef>
                  <a:spcPct val="50000"/>
                </a:spcBef>
                <a:buClrTx/>
                <a:buNone/>
                <a:defRPr/>
              </a:pPr>
              <a:r>
                <a:rPr lang="en-US" altLang="en-US" sz="1800" kern="0">
                  <a:solidFill>
                    <a:schemeClr val="accent4"/>
                  </a:solidFill>
                  <a:latin typeface="+mj-lt"/>
                  <a:ea typeface="MS PGothic" panose="020B0600070205080204" pitchFamily="34" charset="-128"/>
                  <a:cs typeface="Arial" panose="020B0604020202020204" pitchFamily="34" charset="0"/>
                </a:rPr>
                <a:t>Patient-reported</a:t>
              </a:r>
              <a:br>
                <a:rPr lang="en-US" altLang="en-US" sz="1800" kern="0">
                  <a:solidFill>
                    <a:schemeClr val="accent4"/>
                  </a:solidFill>
                  <a:latin typeface="+mj-lt"/>
                  <a:ea typeface="MS PGothic" panose="020B0600070205080204" pitchFamily="34" charset="-128"/>
                  <a:cs typeface="Arial" panose="020B0604020202020204" pitchFamily="34" charset="0"/>
                </a:rPr>
              </a:br>
              <a:r>
                <a:rPr lang="en-US" altLang="en-US" sz="1800" kern="0">
                  <a:solidFill>
                    <a:schemeClr val="accent4"/>
                  </a:solidFill>
                  <a:latin typeface="+mj-lt"/>
                  <a:ea typeface="MS PGothic" panose="020B0600070205080204" pitchFamily="34" charset="-128"/>
                  <a:cs typeface="Arial" panose="020B0604020202020204" pitchFamily="34" charset="0"/>
                </a:rPr>
                <a:t>QOL status</a:t>
              </a:r>
            </a:p>
          </p:txBody>
        </p:sp>
        <p:sp>
          <p:nvSpPr>
            <p:cNvPr id="40" name="Line 30">
              <a:extLst>
                <a:ext uri="{FF2B5EF4-FFF2-40B4-BE49-F238E27FC236}">
                  <a16:creationId xmlns:a16="http://schemas.microsoft.com/office/drawing/2014/main" id="{997388F4-C1AB-4940-81EB-2951637FF58E}"/>
                </a:ext>
              </a:extLst>
            </p:cNvPr>
            <p:cNvSpPr>
              <a:spLocks noChangeShapeType="1"/>
            </p:cNvSpPr>
            <p:nvPr/>
          </p:nvSpPr>
          <p:spPr bwMode="auto">
            <a:xfrm>
              <a:off x="8695375" y="3513138"/>
              <a:ext cx="0" cy="249238"/>
            </a:xfrm>
            <a:prstGeom prst="line">
              <a:avLst/>
            </a:prstGeom>
            <a:noFill/>
            <a:ln w="19050">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a:lstStyle/>
            <a:p>
              <a:pPr>
                <a:defRPr/>
              </a:pPr>
              <a:endParaRPr lang="en-US" b="1" kern="0">
                <a:solidFill>
                  <a:schemeClr val="tx2"/>
                </a:solidFill>
                <a:ea typeface="MS PGothic" panose="020B0600070205080204" pitchFamily="34" charset="-128"/>
              </a:endParaRPr>
            </a:p>
          </p:txBody>
        </p:sp>
        <p:sp>
          <p:nvSpPr>
            <p:cNvPr id="41" name="Line 31">
              <a:extLst>
                <a:ext uri="{FF2B5EF4-FFF2-40B4-BE49-F238E27FC236}">
                  <a16:creationId xmlns:a16="http://schemas.microsoft.com/office/drawing/2014/main" id="{BF5EA012-39E5-3248-A38D-9A09A0BFDB87}"/>
                </a:ext>
              </a:extLst>
            </p:cNvPr>
            <p:cNvSpPr>
              <a:spLocks noChangeShapeType="1"/>
            </p:cNvSpPr>
            <p:nvPr/>
          </p:nvSpPr>
          <p:spPr bwMode="auto">
            <a:xfrm>
              <a:off x="8614391" y="3763963"/>
              <a:ext cx="157204" cy="0"/>
            </a:xfrm>
            <a:prstGeom prst="line">
              <a:avLst/>
            </a:prstGeom>
            <a:noFill/>
            <a:ln w="19050">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a:lstStyle/>
            <a:p>
              <a:pPr>
                <a:defRPr/>
              </a:pPr>
              <a:endParaRPr lang="en-US" b="1" kern="0">
                <a:solidFill>
                  <a:schemeClr val="tx2"/>
                </a:solidFill>
                <a:ea typeface="MS PGothic" panose="020B0600070205080204" pitchFamily="34" charset="-128"/>
              </a:endParaRPr>
            </a:p>
          </p:txBody>
        </p:sp>
        <p:sp>
          <p:nvSpPr>
            <p:cNvPr id="42" name="Rectangle 32">
              <a:extLst>
                <a:ext uri="{FF2B5EF4-FFF2-40B4-BE49-F238E27FC236}">
                  <a16:creationId xmlns:a16="http://schemas.microsoft.com/office/drawing/2014/main" id="{69D8850E-717A-1A4D-95FD-C480E2C443B9}"/>
                </a:ext>
              </a:extLst>
            </p:cNvPr>
            <p:cNvSpPr>
              <a:spLocks noChangeArrowheads="1"/>
            </p:cNvSpPr>
            <p:nvPr/>
          </p:nvSpPr>
          <p:spPr bwMode="auto">
            <a:xfrm>
              <a:off x="8414312" y="2768601"/>
              <a:ext cx="566889" cy="874712"/>
            </a:xfrm>
            <a:prstGeom prst="rect">
              <a:avLst/>
            </a:prstGeom>
            <a:solidFill>
              <a:schemeClr val="accent6">
                <a:lumMod val="40000"/>
                <a:lumOff val="60000"/>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ts val="1800"/>
                </a:spcBef>
                <a:buClr>
                  <a:schemeClr val="tx2"/>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ts val="1800"/>
                </a:spcBef>
                <a:buClr>
                  <a:schemeClr val="tx2"/>
                </a:buClr>
                <a:buFont typeface="Arial" panose="020B0604020202020204" pitchFamily="34" charset="0"/>
                <a:buChar char="–"/>
                <a:defRPr sz="2400">
                  <a:solidFill>
                    <a:schemeClr val="tx1"/>
                  </a:solidFill>
                  <a:latin typeface="Arial" panose="020B0604020202020204" pitchFamily="34" charset="0"/>
                </a:defRPr>
              </a:lvl2pPr>
              <a:lvl3pPr marL="1143000" indent="-228600">
                <a:spcBef>
                  <a:spcPts val="1800"/>
                </a:spcBef>
                <a:buClr>
                  <a:schemeClr val="tx2"/>
                </a:buClr>
                <a:buFont typeface="Arial" panose="020B0604020202020204" pitchFamily="34" charset="0"/>
                <a:buChar char="•"/>
                <a:defRPr sz="2000">
                  <a:solidFill>
                    <a:schemeClr val="tx1"/>
                  </a:solidFill>
                  <a:latin typeface="Arial" panose="020B0604020202020204" pitchFamily="34" charset="0"/>
                </a:defRPr>
              </a:lvl3pPr>
              <a:lvl4pPr marL="1600200" indent="-228600">
                <a:spcBef>
                  <a:spcPts val="18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ts val="1800"/>
                </a:spcBef>
                <a:buClr>
                  <a:schemeClr val="tx2"/>
                </a:buClr>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9pPr>
            </a:lstStyle>
            <a:p>
              <a:pPr>
                <a:spcBef>
                  <a:spcPct val="0"/>
                </a:spcBef>
                <a:buClrTx/>
                <a:buFontTx/>
                <a:buNone/>
                <a:defRPr/>
              </a:pPr>
              <a:endParaRPr lang="en-US" altLang="en-US" sz="1800" b="1" kern="0">
                <a:solidFill>
                  <a:schemeClr val="tx2"/>
                </a:solidFill>
                <a:latin typeface="+mn-lt"/>
                <a:ea typeface="MS PGothic" panose="020B0600070205080204" pitchFamily="34" charset="-128"/>
                <a:cs typeface="Arial" panose="020B0604020202020204" pitchFamily="34" charset="0"/>
              </a:endParaRPr>
            </a:p>
          </p:txBody>
        </p:sp>
        <p:sp>
          <p:nvSpPr>
            <p:cNvPr id="43" name="Rectangle 33">
              <a:extLst>
                <a:ext uri="{FF2B5EF4-FFF2-40B4-BE49-F238E27FC236}">
                  <a16:creationId xmlns:a16="http://schemas.microsoft.com/office/drawing/2014/main" id="{85474BBA-A746-3346-BDE8-C8B365FF05B5}"/>
                </a:ext>
              </a:extLst>
            </p:cNvPr>
            <p:cNvSpPr>
              <a:spLocks noChangeArrowheads="1"/>
            </p:cNvSpPr>
            <p:nvPr/>
          </p:nvSpPr>
          <p:spPr bwMode="auto">
            <a:xfrm>
              <a:off x="8386415" y="3025776"/>
              <a:ext cx="644698"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ts val="1800"/>
                </a:spcBef>
                <a:buClr>
                  <a:schemeClr val="tx2"/>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ts val="1800"/>
                </a:spcBef>
                <a:buClr>
                  <a:schemeClr val="tx2"/>
                </a:buClr>
                <a:buFont typeface="Arial" panose="020B0604020202020204" pitchFamily="34" charset="0"/>
                <a:buChar char="–"/>
                <a:defRPr sz="2400">
                  <a:solidFill>
                    <a:schemeClr val="tx1"/>
                  </a:solidFill>
                  <a:latin typeface="Arial" panose="020B0604020202020204" pitchFamily="34" charset="0"/>
                </a:defRPr>
              </a:lvl2pPr>
              <a:lvl3pPr marL="1143000" indent="-228600">
                <a:spcBef>
                  <a:spcPts val="1800"/>
                </a:spcBef>
                <a:buClr>
                  <a:schemeClr val="tx2"/>
                </a:buClr>
                <a:buFont typeface="Arial" panose="020B0604020202020204" pitchFamily="34" charset="0"/>
                <a:buChar char="•"/>
                <a:defRPr sz="2000">
                  <a:solidFill>
                    <a:schemeClr val="tx1"/>
                  </a:solidFill>
                  <a:latin typeface="Arial" panose="020B0604020202020204" pitchFamily="34" charset="0"/>
                </a:defRPr>
              </a:lvl3pPr>
              <a:lvl4pPr marL="1600200" indent="-228600">
                <a:spcBef>
                  <a:spcPts val="18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ts val="1800"/>
                </a:spcBef>
                <a:buClr>
                  <a:schemeClr val="tx2"/>
                </a:buClr>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9pPr>
            </a:lstStyle>
            <a:p>
              <a:pPr algn="ctr">
                <a:spcBef>
                  <a:spcPct val="50000"/>
                </a:spcBef>
                <a:buClrTx/>
                <a:buFontTx/>
                <a:buNone/>
                <a:defRPr/>
              </a:pPr>
              <a:r>
                <a:rPr lang="en-US" altLang="en-US" sz="1400" kern="0">
                  <a:solidFill>
                    <a:schemeClr val="tx2"/>
                  </a:solidFill>
                  <a:latin typeface="+mn-lt"/>
                  <a:ea typeface="MS PGothic" panose="020B0600070205080204" pitchFamily="34" charset="-128"/>
                  <a:cs typeface="Arial" panose="020B0604020202020204" pitchFamily="34" charset="0"/>
                </a:rPr>
                <a:t>n=532</a:t>
              </a:r>
            </a:p>
          </p:txBody>
        </p:sp>
        <p:sp>
          <p:nvSpPr>
            <p:cNvPr id="44" name="Line 36">
              <a:extLst>
                <a:ext uri="{FF2B5EF4-FFF2-40B4-BE49-F238E27FC236}">
                  <a16:creationId xmlns:a16="http://schemas.microsoft.com/office/drawing/2014/main" id="{E9C43D85-AF1F-7F4C-9140-7342C21CC00B}"/>
                </a:ext>
              </a:extLst>
            </p:cNvPr>
            <p:cNvSpPr>
              <a:spLocks noChangeShapeType="1"/>
            </p:cNvSpPr>
            <p:nvPr/>
          </p:nvSpPr>
          <p:spPr bwMode="auto">
            <a:xfrm>
              <a:off x="8087200" y="4608513"/>
              <a:ext cx="0" cy="290513"/>
            </a:xfrm>
            <a:prstGeom prst="line">
              <a:avLst/>
            </a:prstGeom>
            <a:noFill/>
            <a:ln w="19050">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a:lstStyle/>
            <a:p>
              <a:pPr>
                <a:defRPr/>
              </a:pPr>
              <a:endParaRPr lang="en-US" b="1" kern="0">
                <a:solidFill>
                  <a:schemeClr val="tx2"/>
                </a:solidFill>
                <a:ea typeface="MS PGothic" panose="020B0600070205080204" pitchFamily="34" charset="-128"/>
              </a:endParaRPr>
            </a:p>
          </p:txBody>
        </p:sp>
        <p:sp>
          <p:nvSpPr>
            <p:cNvPr id="45" name="Line 37">
              <a:extLst>
                <a:ext uri="{FF2B5EF4-FFF2-40B4-BE49-F238E27FC236}">
                  <a16:creationId xmlns:a16="http://schemas.microsoft.com/office/drawing/2014/main" id="{963EF672-E0B1-BE46-BB32-276A18617484}"/>
                </a:ext>
              </a:extLst>
            </p:cNvPr>
            <p:cNvSpPr>
              <a:spLocks noChangeShapeType="1"/>
            </p:cNvSpPr>
            <p:nvPr/>
          </p:nvSpPr>
          <p:spPr bwMode="auto">
            <a:xfrm>
              <a:off x="8009391" y="4899026"/>
              <a:ext cx="157205" cy="0"/>
            </a:xfrm>
            <a:prstGeom prst="line">
              <a:avLst/>
            </a:prstGeom>
            <a:noFill/>
            <a:ln w="19050">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a:lstStyle/>
            <a:p>
              <a:pPr>
                <a:defRPr/>
              </a:pPr>
              <a:endParaRPr lang="en-US" b="1" kern="0">
                <a:solidFill>
                  <a:schemeClr val="tx2"/>
                </a:solidFill>
                <a:ea typeface="MS PGothic" panose="020B0600070205080204" pitchFamily="34" charset="-128"/>
              </a:endParaRPr>
            </a:p>
          </p:txBody>
        </p:sp>
        <p:sp>
          <p:nvSpPr>
            <p:cNvPr id="46" name="Rectangle 38">
              <a:extLst>
                <a:ext uri="{FF2B5EF4-FFF2-40B4-BE49-F238E27FC236}">
                  <a16:creationId xmlns:a16="http://schemas.microsoft.com/office/drawing/2014/main" id="{9D1704AB-2E12-4844-A423-B37111DF3F2B}"/>
                </a:ext>
              </a:extLst>
            </p:cNvPr>
            <p:cNvSpPr>
              <a:spLocks noChangeArrowheads="1"/>
            </p:cNvSpPr>
            <p:nvPr/>
          </p:nvSpPr>
          <p:spPr bwMode="auto">
            <a:xfrm>
              <a:off x="7814077" y="2763838"/>
              <a:ext cx="568477" cy="199866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ts val="1800"/>
                </a:spcBef>
                <a:buClr>
                  <a:schemeClr val="tx2"/>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ts val="1800"/>
                </a:spcBef>
                <a:buClr>
                  <a:schemeClr val="tx2"/>
                </a:buClr>
                <a:buFont typeface="Arial" panose="020B0604020202020204" pitchFamily="34" charset="0"/>
                <a:buChar char="–"/>
                <a:defRPr sz="2400">
                  <a:solidFill>
                    <a:schemeClr val="tx1"/>
                  </a:solidFill>
                  <a:latin typeface="Arial" panose="020B0604020202020204" pitchFamily="34" charset="0"/>
                </a:defRPr>
              </a:lvl2pPr>
              <a:lvl3pPr marL="1143000" indent="-228600">
                <a:spcBef>
                  <a:spcPts val="1800"/>
                </a:spcBef>
                <a:buClr>
                  <a:schemeClr val="tx2"/>
                </a:buClr>
                <a:buFont typeface="Arial" panose="020B0604020202020204" pitchFamily="34" charset="0"/>
                <a:buChar char="•"/>
                <a:defRPr sz="2000">
                  <a:solidFill>
                    <a:schemeClr val="tx1"/>
                  </a:solidFill>
                  <a:latin typeface="Arial" panose="020B0604020202020204" pitchFamily="34" charset="0"/>
                </a:defRPr>
              </a:lvl3pPr>
              <a:lvl4pPr marL="1600200" indent="-228600">
                <a:spcBef>
                  <a:spcPts val="18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ts val="1800"/>
                </a:spcBef>
                <a:buClr>
                  <a:schemeClr val="tx2"/>
                </a:buClr>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9pPr>
            </a:lstStyle>
            <a:p>
              <a:pPr>
                <a:spcBef>
                  <a:spcPct val="0"/>
                </a:spcBef>
                <a:buClrTx/>
                <a:buFontTx/>
                <a:buNone/>
                <a:defRPr/>
              </a:pPr>
              <a:endParaRPr lang="en-US" altLang="en-US" sz="1800" b="1" kern="0">
                <a:solidFill>
                  <a:schemeClr val="tx2"/>
                </a:solidFill>
                <a:latin typeface="+mn-lt"/>
                <a:ea typeface="MS PGothic" panose="020B0600070205080204" pitchFamily="34" charset="-128"/>
                <a:cs typeface="Arial" panose="020B0604020202020204" pitchFamily="34" charset="0"/>
              </a:endParaRPr>
            </a:p>
          </p:txBody>
        </p:sp>
        <p:sp>
          <p:nvSpPr>
            <p:cNvPr id="47" name="Rectangle 39">
              <a:extLst>
                <a:ext uri="{FF2B5EF4-FFF2-40B4-BE49-F238E27FC236}">
                  <a16:creationId xmlns:a16="http://schemas.microsoft.com/office/drawing/2014/main" id="{CDDFA025-FC98-9F4C-BD6B-E3E1E61ECD37}"/>
                </a:ext>
              </a:extLst>
            </p:cNvPr>
            <p:cNvSpPr>
              <a:spLocks noChangeArrowheads="1"/>
            </p:cNvSpPr>
            <p:nvPr/>
          </p:nvSpPr>
          <p:spPr bwMode="white">
            <a:xfrm>
              <a:off x="7769615" y="3025776"/>
              <a:ext cx="644698"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ts val="1800"/>
                </a:spcBef>
                <a:buClr>
                  <a:schemeClr val="tx2"/>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ts val="1800"/>
                </a:spcBef>
                <a:buClr>
                  <a:schemeClr val="tx2"/>
                </a:buClr>
                <a:buFont typeface="Arial" panose="020B0604020202020204" pitchFamily="34" charset="0"/>
                <a:buChar char="–"/>
                <a:defRPr sz="2400">
                  <a:solidFill>
                    <a:schemeClr val="tx1"/>
                  </a:solidFill>
                  <a:latin typeface="Arial" panose="020B0604020202020204" pitchFamily="34" charset="0"/>
                </a:defRPr>
              </a:lvl2pPr>
              <a:lvl3pPr marL="1143000" indent="-228600">
                <a:spcBef>
                  <a:spcPts val="1800"/>
                </a:spcBef>
                <a:buClr>
                  <a:schemeClr val="tx2"/>
                </a:buClr>
                <a:buFont typeface="Arial" panose="020B0604020202020204" pitchFamily="34" charset="0"/>
                <a:buChar char="•"/>
                <a:defRPr sz="2000">
                  <a:solidFill>
                    <a:schemeClr val="tx1"/>
                  </a:solidFill>
                  <a:latin typeface="Arial" panose="020B0604020202020204" pitchFamily="34" charset="0"/>
                </a:defRPr>
              </a:lvl3pPr>
              <a:lvl4pPr marL="1600200" indent="-228600">
                <a:spcBef>
                  <a:spcPts val="18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ts val="1800"/>
                </a:spcBef>
                <a:buClr>
                  <a:schemeClr val="tx2"/>
                </a:buClr>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9pPr>
            </a:lstStyle>
            <a:p>
              <a:pPr algn="ctr">
                <a:spcBef>
                  <a:spcPct val="50000"/>
                </a:spcBef>
                <a:buClrTx/>
                <a:buFontTx/>
                <a:buNone/>
                <a:defRPr/>
              </a:pPr>
              <a:r>
                <a:rPr lang="en-US" altLang="en-US" sz="1400" kern="0">
                  <a:solidFill>
                    <a:schemeClr val="bg1"/>
                  </a:solidFill>
                  <a:latin typeface="+mn-lt"/>
                  <a:ea typeface="MS PGothic" panose="020B0600070205080204" pitchFamily="34" charset="-128"/>
                  <a:cs typeface="Arial" panose="020B0604020202020204" pitchFamily="34" charset="0"/>
                </a:rPr>
                <a:t>n=518</a:t>
              </a:r>
            </a:p>
          </p:txBody>
        </p:sp>
        <p:sp>
          <p:nvSpPr>
            <p:cNvPr id="48" name="Rectangle 43">
              <a:extLst>
                <a:ext uri="{FF2B5EF4-FFF2-40B4-BE49-F238E27FC236}">
                  <a16:creationId xmlns:a16="http://schemas.microsoft.com/office/drawing/2014/main" id="{0CA538E2-E752-6547-86AA-2EBFEC597F72}"/>
                </a:ext>
              </a:extLst>
            </p:cNvPr>
            <p:cNvSpPr>
              <a:spLocks noChangeArrowheads="1"/>
            </p:cNvSpPr>
            <p:nvPr/>
          </p:nvSpPr>
          <p:spPr bwMode="auto">
            <a:xfrm>
              <a:off x="7164615" y="4846638"/>
              <a:ext cx="508136"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spcBef>
                  <a:spcPts val="1800"/>
                </a:spcBef>
                <a:buClr>
                  <a:schemeClr val="tx2"/>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ts val="1800"/>
                </a:spcBef>
                <a:buClr>
                  <a:schemeClr val="tx2"/>
                </a:buClr>
                <a:buFont typeface="Arial" panose="020B0604020202020204" pitchFamily="34" charset="0"/>
                <a:buChar char="–"/>
                <a:defRPr sz="2400">
                  <a:solidFill>
                    <a:schemeClr val="tx1"/>
                  </a:solidFill>
                  <a:latin typeface="Arial" panose="020B0604020202020204" pitchFamily="34" charset="0"/>
                </a:defRPr>
              </a:lvl2pPr>
              <a:lvl3pPr marL="1143000" indent="-228600">
                <a:spcBef>
                  <a:spcPts val="1800"/>
                </a:spcBef>
                <a:buClr>
                  <a:schemeClr val="tx2"/>
                </a:buClr>
                <a:buFont typeface="Arial" panose="020B0604020202020204" pitchFamily="34" charset="0"/>
                <a:buChar char="•"/>
                <a:defRPr sz="2000">
                  <a:solidFill>
                    <a:schemeClr val="tx1"/>
                  </a:solidFill>
                  <a:latin typeface="Arial" panose="020B0604020202020204" pitchFamily="34" charset="0"/>
                </a:defRPr>
              </a:lvl3pPr>
              <a:lvl4pPr marL="1600200" indent="-228600">
                <a:spcBef>
                  <a:spcPts val="18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ts val="1800"/>
                </a:spcBef>
                <a:buClr>
                  <a:schemeClr val="tx2"/>
                </a:buClr>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9pPr>
            </a:lstStyle>
            <a:p>
              <a:pPr algn="r">
                <a:spcBef>
                  <a:spcPct val="50000"/>
                </a:spcBef>
                <a:buClrTx/>
                <a:buFontTx/>
                <a:buNone/>
                <a:defRPr/>
              </a:pPr>
              <a:r>
                <a:rPr lang="en-US" altLang="en-US" sz="1600" kern="0">
                  <a:solidFill>
                    <a:schemeClr val="tx2"/>
                  </a:solidFill>
                  <a:latin typeface="+mn-lt"/>
                  <a:ea typeface="MS PGothic" panose="020B0600070205080204" pitchFamily="34" charset="-128"/>
                  <a:cs typeface="Arial" panose="020B0604020202020204" pitchFamily="34" charset="0"/>
                </a:rPr>
                <a:t>-8</a:t>
              </a:r>
            </a:p>
          </p:txBody>
        </p:sp>
        <p:sp>
          <p:nvSpPr>
            <p:cNvPr id="49" name="Rectangle 44">
              <a:extLst>
                <a:ext uri="{FF2B5EF4-FFF2-40B4-BE49-F238E27FC236}">
                  <a16:creationId xmlns:a16="http://schemas.microsoft.com/office/drawing/2014/main" id="{CC3D3A93-09C7-1749-8424-E9A63372C5AD}"/>
                </a:ext>
              </a:extLst>
            </p:cNvPr>
            <p:cNvSpPr>
              <a:spLocks noChangeArrowheads="1"/>
            </p:cNvSpPr>
            <p:nvPr/>
          </p:nvSpPr>
          <p:spPr bwMode="auto">
            <a:xfrm>
              <a:off x="7247187" y="2584451"/>
              <a:ext cx="489081"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spcBef>
                  <a:spcPts val="1800"/>
                </a:spcBef>
                <a:buClr>
                  <a:schemeClr val="tx2"/>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ts val="1800"/>
                </a:spcBef>
                <a:buClr>
                  <a:schemeClr val="tx2"/>
                </a:buClr>
                <a:buFont typeface="Arial" panose="020B0604020202020204" pitchFamily="34" charset="0"/>
                <a:buChar char="–"/>
                <a:defRPr sz="2400">
                  <a:solidFill>
                    <a:schemeClr val="tx1"/>
                  </a:solidFill>
                  <a:latin typeface="Arial" panose="020B0604020202020204" pitchFamily="34" charset="0"/>
                </a:defRPr>
              </a:lvl2pPr>
              <a:lvl3pPr marL="1143000" indent="-228600">
                <a:spcBef>
                  <a:spcPts val="1800"/>
                </a:spcBef>
                <a:buClr>
                  <a:schemeClr val="tx2"/>
                </a:buClr>
                <a:buFont typeface="Arial" panose="020B0604020202020204" pitchFamily="34" charset="0"/>
                <a:buChar char="•"/>
                <a:defRPr sz="2000">
                  <a:solidFill>
                    <a:schemeClr val="tx1"/>
                  </a:solidFill>
                  <a:latin typeface="Arial" panose="020B0604020202020204" pitchFamily="34" charset="0"/>
                </a:defRPr>
              </a:lvl3pPr>
              <a:lvl4pPr marL="1600200" indent="-228600">
                <a:spcBef>
                  <a:spcPts val="18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ts val="1800"/>
                </a:spcBef>
                <a:buClr>
                  <a:schemeClr val="tx2"/>
                </a:buClr>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9pPr>
            </a:lstStyle>
            <a:p>
              <a:pPr algn="ctr">
                <a:spcBef>
                  <a:spcPct val="50000"/>
                </a:spcBef>
                <a:buClrTx/>
                <a:buFontTx/>
                <a:buNone/>
                <a:defRPr/>
              </a:pPr>
              <a:r>
                <a:rPr lang="en-US" altLang="en-US" sz="1600" kern="0">
                  <a:solidFill>
                    <a:schemeClr val="tx2"/>
                  </a:solidFill>
                  <a:latin typeface="+mn-lt"/>
                  <a:ea typeface="MS PGothic" panose="020B0600070205080204" pitchFamily="34" charset="-128"/>
                  <a:cs typeface="Arial" panose="020B0604020202020204" pitchFamily="34" charset="0"/>
                </a:rPr>
                <a:t>0</a:t>
              </a:r>
            </a:p>
          </p:txBody>
        </p:sp>
        <p:sp>
          <p:nvSpPr>
            <p:cNvPr id="50" name="Rectangle 45">
              <a:extLst>
                <a:ext uri="{FF2B5EF4-FFF2-40B4-BE49-F238E27FC236}">
                  <a16:creationId xmlns:a16="http://schemas.microsoft.com/office/drawing/2014/main" id="{DA838832-30E4-7D45-8124-4F180415177E}"/>
                </a:ext>
              </a:extLst>
            </p:cNvPr>
            <p:cNvSpPr>
              <a:spLocks noChangeArrowheads="1"/>
            </p:cNvSpPr>
            <p:nvPr/>
          </p:nvSpPr>
          <p:spPr bwMode="auto">
            <a:xfrm>
              <a:off x="7209077" y="3714751"/>
              <a:ext cx="463674"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spcBef>
                  <a:spcPts val="1800"/>
                </a:spcBef>
                <a:buClr>
                  <a:schemeClr val="tx2"/>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ts val="1800"/>
                </a:spcBef>
                <a:buClr>
                  <a:schemeClr val="tx2"/>
                </a:buClr>
                <a:buFont typeface="Arial" panose="020B0604020202020204" pitchFamily="34" charset="0"/>
                <a:buChar char="–"/>
                <a:defRPr sz="2400">
                  <a:solidFill>
                    <a:schemeClr val="tx1"/>
                  </a:solidFill>
                  <a:latin typeface="Arial" panose="020B0604020202020204" pitchFamily="34" charset="0"/>
                </a:defRPr>
              </a:lvl2pPr>
              <a:lvl3pPr marL="1143000" indent="-228600">
                <a:spcBef>
                  <a:spcPts val="1800"/>
                </a:spcBef>
                <a:buClr>
                  <a:schemeClr val="tx2"/>
                </a:buClr>
                <a:buFont typeface="Arial" panose="020B0604020202020204" pitchFamily="34" charset="0"/>
                <a:buChar char="•"/>
                <a:defRPr sz="2000">
                  <a:solidFill>
                    <a:schemeClr val="tx1"/>
                  </a:solidFill>
                  <a:latin typeface="Arial" panose="020B0604020202020204" pitchFamily="34" charset="0"/>
                </a:defRPr>
              </a:lvl3pPr>
              <a:lvl4pPr marL="1600200" indent="-228600">
                <a:spcBef>
                  <a:spcPts val="18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ts val="1800"/>
                </a:spcBef>
                <a:buClr>
                  <a:schemeClr val="tx2"/>
                </a:buClr>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9pPr>
            </a:lstStyle>
            <a:p>
              <a:pPr algn="r">
                <a:spcBef>
                  <a:spcPct val="50000"/>
                </a:spcBef>
                <a:buClrTx/>
                <a:buFontTx/>
                <a:buNone/>
                <a:defRPr/>
              </a:pPr>
              <a:r>
                <a:rPr lang="en-US" altLang="en-US" sz="1600" kern="0">
                  <a:solidFill>
                    <a:schemeClr val="tx2"/>
                  </a:solidFill>
                  <a:latin typeface="+mn-lt"/>
                  <a:ea typeface="MS PGothic" panose="020B0600070205080204" pitchFamily="34" charset="-128"/>
                  <a:cs typeface="Arial" panose="020B0604020202020204" pitchFamily="34" charset="0"/>
                </a:rPr>
                <a:t>-4</a:t>
              </a:r>
            </a:p>
          </p:txBody>
        </p:sp>
        <p:sp>
          <p:nvSpPr>
            <p:cNvPr id="51" name="Rectangle 46">
              <a:extLst>
                <a:ext uri="{FF2B5EF4-FFF2-40B4-BE49-F238E27FC236}">
                  <a16:creationId xmlns:a16="http://schemas.microsoft.com/office/drawing/2014/main" id="{A554A9AE-14E5-414C-862A-6EB8CF5D928C}"/>
                </a:ext>
              </a:extLst>
            </p:cNvPr>
            <p:cNvSpPr>
              <a:spLocks noChangeArrowheads="1"/>
            </p:cNvSpPr>
            <p:nvPr/>
          </p:nvSpPr>
          <p:spPr bwMode="auto">
            <a:xfrm>
              <a:off x="7207489" y="3149601"/>
              <a:ext cx="4652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spcBef>
                  <a:spcPts val="1800"/>
                </a:spcBef>
                <a:buClr>
                  <a:schemeClr val="tx2"/>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ts val="1800"/>
                </a:spcBef>
                <a:buClr>
                  <a:schemeClr val="tx2"/>
                </a:buClr>
                <a:buFont typeface="Arial" panose="020B0604020202020204" pitchFamily="34" charset="0"/>
                <a:buChar char="–"/>
                <a:defRPr sz="2400">
                  <a:solidFill>
                    <a:schemeClr val="tx1"/>
                  </a:solidFill>
                  <a:latin typeface="Arial" panose="020B0604020202020204" pitchFamily="34" charset="0"/>
                </a:defRPr>
              </a:lvl2pPr>
              <a:lvl3pPr marL="1143000" indent="-228600">
                <a:spcBef>
                  <a:spcPts val="1800"/>
                </a:spcBef>
                <a:buClr>
                  <a:schemeClr val="tx2"/>
                </a:buClr>
                <a:buFont typeface="Arial" panose="020B0604020202020204" pitchFamily="34" charset="0"/>
                <a:buChar char="•"/>
                <a:defRPr sz="2000">
                  <a:solidFill>
                    <a:schemeClr val="tx1"/>
                  </a:solidFill>
                  <a:latin typeface="Arial" panose="020B0604020202020204" pitchFamily="34" charset="0"/>
                </a:defRPr>
              </a:lvl3pPr>
              <a:lvl4pPr marL="1600200" indent="-228600">
                <a:spcBef>
                  <a:spcPts val="18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ts val="1800"/>
                </a:spcBef>
                <a:buClr>
                  <a:schemeClr val="tx2"/>
                </a:buClr>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9pPr>
            </a:lstStyle>
            <a:p>
              <a:pPr algn="r">
                <a:spcBef>
                  <a:spcPct val="50000"/>
                </a:spcBef>
                <a:buClrTx/>
                <a:buFontTx/>
                <a:buNone/>
                <a:defRPr/>
              </a:pPr>
              <a:r>
                <a:rPr lang="en-US" altLang="en-US" sz="1600" kern="0">
                  <a:solidFill>
                    <a:schemeClr val="tx2"/>
                  </a:solidFill>
                  <a:latin typeface="+mn-lt"/>
                  <a:ea typeface="MS PGothic" panose="020B0600070205080204" pitchFamily="34" charset="-128"/>
                  <a:cs typeface="Arial" panose="020B0604020202020204" pitchFamily="34" charset="0"/>
                </a:rPr>
                <a:t>-2</a:t>
              </a:r>
            </a:p>
          </p:txBody>
        </p:sp>
        <p:sp>
          <p:nvSpPr>
            <p:cNvPr id="52" name="Line 62">
              <a:extLst>
                <a:ext uri="{FF2B5EF4-FFF2-40B4-BE49-F238E27FC236}">
                  <a16:creationId xmlns:a16="http://schemas.microsoft.com/office/drawing/2014/main" id="{196E03E2-A3C6-FC4E-9F7B-E145F4B9E338}"/>
                </a:ext>
              </a:extLst>
            </p:cNvPr>
            <p:cNvSpPr>
              <a:spLocks noChangeShapeType="1"/>
            </p:cNvSpPr>
            <p:nvPr/>
          </p:nvSpPr>
          <p:spPr bwMode="auto">
            <a:xfrm>
              <a:off x="7666399" y="4451351"/>
              <a:ext cx="130210" cy="0"/>
            </a:xfrm>
            <a:prstGeom prst="line">
              <a:avLst/>
            </a:prstGeom>
            <a:noFill/>
            <a:ln w="19050">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a:lstStyle/>
            <a:p>
              <a:pPr>
                <a:defRPr/>
              </a:pPr>
              <a:endParaRPr lang="en-US" b="1" kern="0">
                <a:solidFill>
                  <a:schemeClr val="tx2"/>
                </a:solidFill>
                <a:ea typeface="MS PGothic" panose="020B0600070205080204" pitchFamily="34" charset="-128"/>
              </a:endParaRPr>
            </a:p>
          </p:txBody>
        </p:sp>
        <p:sp>
          <p:nvSpPr>
            <p:cNvPr id="57" name="Line 63">
              <a:extLst>
                <a:ext uri="{FF2B5EF4-FFF2-40B4-BE49-F238E27FC236}">
                  <a16:creationId xmlns:a16="http://schemas.microsoft.com/office/drawing/2014/main" id="{371EA3F1-0A60-2542-8255-36CB13B432CE}"/>
                </a:ext>
              </a:extLst>
            </p:cNvPr>
            <p:cNvSpPr>
              <a:spLocks noChangeShapeType="1"/>
            </p:cNvSpPr>
            <p:nvPr/>
          </p:nvSpPr>
          <p:spPr bwMode="auto">
            <a:xfrm>
              <a:off x="7667988" y="5016501"/>
              <a:ext cx="130210" cy="0"/>
            </a:xfrm>
            <a:prstGeom prst="line">
              <a:avLst/>
            </a:prstGeom>
            <a:noFill/>
            <a:ln w="19050">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a:lstStyle/>
            <a:p>
              <a:pPr>
                <a:defRPr/>
              </a:pPr>
              <a:endParaRPr lang="en-US" b="1" kern="0">
                <a:solidFill>
                  <a:schemeClr val="tx2"/>
                </a:solidFill>
                <a:ea typeface="MS PGothic" panose="020B0600070205080204" pitchFamily="34" charset="-128"/>
              </a:endParaRPr>
            </a:p>
          </p:txBody>
        </p:sp>
        <p:sp>
          <p:nvSpPr>
            <p:cNvPr id="59" name="Line 64">
              <a:extLst>
                <a:ext uri="{FF2B5EF4-FFF2-40B4-BE49-F238E27FC236}">
                  <a16:creationId xmlns:a16="http://schemas.microsoft.com/office/drawing/2014/main" id="{B837A782-D7AF-644F-9299-4D4E14200067}"/>
                </a:ext>
              </a:extLst>
            </p:cNvPr>
            <p:cNvSpPr>
              <a:spLocks noChangeShapeType="1"/>
            </p:cNvSpPr>
            <p:nvPr/>
          </p:nvSpPr>
          <p:spPr bwMode="auto">
            <a:xfrm>
              <a:off x="7666399" y="3322638"/>
              <a:ext cx="130210" cy="0"/>
            </a:xfrm>
            <a:prstGeom prst="line">
              <a:avLst/>
            </a:prstGeom>
            <a:noFill/>
            <a:ln w="19050">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a:lstStyle/>
            <a:p>
              <a:pPr>
                <a:defRPr/>
              </a:pPr>
              <a:endParaRPr lang="en-US" b="1" kern="0">
                <a:solidFill>
                  <a:schemeClr val="tx2"/>
                </a:solidFill>
                <a:ea typeface="MS PGothic" panose="020B0600070205080204" pitchFamily="34" charset="-128"/>
              </a:endParaRPr>
            </a:p>
          </p:txBody>
        </p:sp>
        <p:sp>
          <p:nvSpPr>
            <p:cNvPr id="60" name="Line 66">
              <a:extLst>
                <a:ext uri="{FF2B5EF4-FFF2-40B4-BE49-F238E27FC236}">
                  <a16:creationId xmlns:a16="http://schemas.microsoft.com/office/drawing/2014/main" id="{D290490D-146E-4B4C-B083-B9AACD1CEFB2}"/>
                </a:ext>
              </a:extLst>
            </p:cNvPr>
            <p:cNvSpPr>
              <a:spLocks noChangeShapeType="1"/>
            </p:cNvSpPr>
            <p:nvPr/>
          </p:nvSpPr>
          <p:spPr bwMode="auto">
            <a:xfrm>
              <a:off x="7666399" y="3887788"/>
              <a:ext cx="130210" cy="0"/>
            </a:xfrm>
            <a:prstGeom prst="line">
              <a:avLst/>
            </a:prstGeom>
            <a:noFill/>
            <a:ln w="19050">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a:lstStyle/>
            <a:p>
              <a:pPr>
                <a:defRPr/>
              </a:pPr>
              <a:endParaRPr lang="en-US" b="1" kern="0">
                <a:solidFill>
                  <a:schemeClr val="tx2"/>
                </a:solidFill>
                <a:ea typeface="MS PGothic" panose="020B0600070205080204" pitchFamily="34" charset="-128"/>
              </a:endParaRPr>
            </a:p>
          </p:txBody>
        </p:sp>
        <p:sp>
          <p:nvSpPr>
            <p:cNvPr id="61" name="Rectangle 67">
              <a:extLst>
                <a:ext uri="{FF2B5EF4-FFF2-40B4-BE49-F238E27FC236}">
                  <a16:creationId xmlns:a16="http://schemas.microsoft.com/office/drawing/2014/main" id="{59FF22D0-3A86-CF45-8066-8A90CD593D04}"/>
                </a:ext>
              </a:extLst>
            </p:cNvPr>
            <p:cNvSpPr>
              <a:spLocks noChangeArrowheads="1"/>
            </p:cNvSpPr>
            <p:nvPr/>
          </p:nvSpPr>
          <p:spPr bwMode="auto">
            <a:xfrm>
              <a:off x="7164615" y="4279901"/>
              <a:ext cx="508136"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spcBef>
                  <a:spcPts val="1800"/>
                </a:spcBef>
                <a:buClr>
                  <a:schemeClr val="tx2"/>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ts val="1800"/>
                </a:spcBef>
                <a:buClr>
                  <a:schemeClr val="tx2"/>
                </a:buClr>
                <a:buFont typeface="Arial" panose="020B0604020202020204" pitchFamily="34" charset="0"/>
                <a:buChar char="–"/>
                <a:defRPr sz="2400">
                  <a:solidFill>
                    <a:schemeClr val="tx1"/>
                  </a:solidFill>
                  <a:latin typeface="Arial" panose="020B0604020202020204" pitchFamily="34" charset="0"/>
                </a:defRPr>
              </a:lvl2pPr>
              <a:lvl3pPr marL="1143000" indent="-228600">
                <a:spcBef>
                  <a:spcPts val="1800"/>
                </a:spcBef>
                <a:buClr>
                  <a:schemeClr val="tx2"/>
                </a:buClr>
                <a:buFont typeface="Arial" panose="020B0604020202020204" pitchFamily="34" charset="0"/>
                <a:buChar char="•"/>
                <a:defRPr sz="2000">
                  <a:solidFill>
                    <a:schemeClr val="tx1"/>
                  </a:solidFill>
                  <a:latin typeface="Arial" panose="020B0604020202020204" pitchFamily="34" charset="0"/>
                </a:defRPr>
              </a:lvl3pPr>
              <a:lvl4pPr marL="1600200" indent="-228600">
                <a:spcBef>
                  <a:spcPts val="18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ts val="1800"/>
                </a:spcBef>
                <a:buClr>
                  <a:schemeClr val="tx2"/>
                </a:buClr>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9pPr>
            </a:lstStyle>
            <a:p>
              <a:pPr algn="r">
                <a:spcBef>
                  <a:spcPct val="50000"/>
                </a:spcBef>
                <a:buClrTx/>
                <a:buFontTx/>
                <a:buNone/>
                <a:defRPr/>
              </a:pPr>
              <a:r>
                <a:rPr lang="en-US" altLang="en-US" sz="1600" kern="0">
                  <a:solidFill>
                    <a:schemeClr val="tx2"/>
                  </a:solidFill>
                  <a:latin typeface="+mn-lt"/>
                  <a:ea typeface="MS PGothic" panose="020B0600070205080204" pitchFamily="34" charset="-128"/>
                  <a:cs typeface="Arial" panose="020B0604020202020204" pitchFamily="34" charset="0"/>
                </a:rPr>
                <a:t>-6</a:t>
              </a:r>
            </a:p>
          </p:txBody>
        </p:sp>
        <p:sp>
          <p:nvSpPr>
            <p:cNvPr id="62" name="Line 65">
              <a:extLst>
                <a:ext uri="{FF2B5EF4-FFF2-40B4-BE49-F238E27FC236}">
                  <a16:creationId xmlns:a16="http://schemas.microsoft.com/office/drawing/2014/main" id="{5C420EC3-B15A-B640-A88A-065230DDE94C}"/>
                </a:ext>
              </a:extLst>
            </p:cNvPr>
            <p:cNvSpPr>
              <a:spLocks noChangeShapeType="1"/>
            </p:cNvSpPr>
            <p:nvPr/>
          </p:nvSpPr>
          <p:spPr bwMode="auto">
            <a:xfrm>
              <a:off x="7672751" y="2760663"/>
              <a:ext cx="1476770" cy="0"/>
            </a:xfrm>
            <a:prstGeom prst="line">
              <a:avLst/>
            </a:prstGeom>
            <a:noFill/>
            <a:ln w="19050">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a:lstStyle/>
            <a:p>
              <a:pPr>
                <a:defRPr/>
              </a:pPr>
              <a:endParaRPr lang="en-US" b="1" kern="0">
                <a:solidFill>
                  <a:schemeClr val="tx2"/>
                </a:solidFill>
                <a:ea typeface="MS PGothic" panose="020B0600070205080204" pitchFamily="34" charset="-128"/>
              </a:endParaRPr>
            </a:p>
          </p:txBody>
        </p:sp>
        <p:sp>
          <p:nvSpPr>
            <p:cNvPr id="63" name="Line 61">
              <a:extLst>
                <a:ext uri="{FF2B5EF4-FFF2-40B4-BE49-F238E27FC236}">
                  <a16:creationId xmlns:a16="http://schemas.microsoft.com/office/drawing/2014/main" id="{339F4629-A19A-2B4D-9D50-9D5BB0BDC443}"/>
                </a:ext>
              </a:extLst>
            </p:cNvPr>
            <p:cNvSpPr>
              <a:spLocks noChangeShapeType="1"/>
            </p:cNvSpPr>
            <p:nvPr/>
          </p:nvSpPr>
          <p:spPr bwMode="auto">
            <a:xfrm>
              <a:off x="7802961" y="2763838"/>
              <a:ext cx="0" cy="2262188"/>
            </a:xfrm>
            <a:prstGeom prst="line">
              <a:avLst/>
            </a:prstGeom>
            <a:noFill/>
            <a:ln w="19050">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a:lstStyle/>
            <a:p>
              <a:pPr>
                <a:defRPr/>
              </a:pPr>
              <a:endParaRPr lang="en-US" b="1" kern="0">
                <a:solidFill>
                  <a:schemeClr val="tx2"/>
                </a:solidFill>
                <a:ea typeface="MS PGothic" panose="020B0600070205080204" pitchFamily="34" charset="-128"/>
              </a:endParaRPr>
            </a:p>
          </p:txBody>
        </p:sp>
      </p:grpSp>
      <p:grpSp>
        <p:nvGrpSpPr>
          <p:cNvPr id="64" name="Group 67">
            <a:extLst>
              <a:ext uri="{FF2B5EF4-FFF2-40B4-BE49-F238E27FC236}">
                <a16:creationId xmlns:a16="http://schemas.microsoft.com/office/drawing/2014/main" id="{3F5DE318-2431-E642-96AB-6C3596DBFF3D}"/>
              </a:ext>
            </a:extLst>
          </p:cNvPr>
          <p:cNvGrpSpPr>
            <a:grpSpLocks/>
          </p:cNvGrpSpPr>
          <p:nvPr/>
        </p:nvGrpSpPr>
        <p:grpSpPr bwMode="auto">
          <a:xfrm>
            <a:off x="4618829" y="1939587"/>
            <a:ext cx="3106738" cy="3784599"/>
            <a:chOff x="4260968" y="1649414"/>
            <a:chExt cx="3106735" cy="3784599"/>
          </a:xfrm>
        </p:grpSpPr>
        <p:sp>
          <p:nvSpPr>
            <p:cNvPr id="65" name="Rectangle 15">
              <a:extLst>
                <a:ext uri="{FF2B5EF4-FFF2-40B4-BE49-F238E27FC236}">
                  <a16:creationId xmlns:a16="http://schemas.microsoft.com/office/drawing/2014/main" id="{D1EF2835-E452-C744-B076-27EC7435E585}"/>
                </a:ext>
              </a:extLst>
            </p:cNvPr>
            <p:cNvSpPr>
              <a:spLocks noChangeArrowheads="1"/>
            </p:cNvSpPr>
            <p:nvPr/>
          </p:nvSpPr>
          <p:spPr bwMode="auto">
            <a:xfrm>
              <a:off x="4260968" y="1649414"/>
              <a:ext cx="310673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spcBef>
                  <a:spcPts val="1800"/>
                </a:spcBef>
                <a:buClr>
                  <a:schemeClr val="tx2"/>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ts val="1800"/>
                </a:spcBef>
                <a:buClr>
                  <a:schemeClr val="tx2"/>
                </a:buClr>
                <a:buFont typeface="Arial" panose="020B0604020202020204" pitchFamily="34" charset="0"/>
                <a:buChar char="–"/>
                <a:defRPr sz="2400">
                  <a:solidFill>
                    <a:schemeClr val="tx1"/>
                  </a:solidFill>
                  <a:latin typeface="Arial" panose="020B0604020202020204" pitchFamily="34" charset="0"/>
                </a:defRPr>
              </a:lvl2pPr>
              <a:lvl3pPr marL="1143000" indent="-228600">
                <a:spcBef>
                  <a:spcPts val="1800"/>
                </a:spcBef>
                <a:buClr>
                  <a:schemeClr val="tx2"/>
                </a:buClr>
                <a:buFont typeface="Arial" panose="020B0604020202020204" pitchFamily="34" charset="0"/>
                <a:buChar char="•"/>
                <a:defRPr sz="2000">
                  <a:solidFill>
                    <a:schemeClr val="tx1"/>
                  </a:solidFill>
                  <a:latin typeface="Arial" panose="020B0604020202020204" pitchFamily="34" charset="0"/>
                </a:defRPr>
              </a:lvl3pPr>
              <a:lvl4pPr marL="1600200" indent="-228600">
                <a:spcBef>
                  <a:spcPts val="18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ts val="1800"/>
                </a:spcBef>
                <a:buClr>
                  <a:schemeClr val="tx2"/>
                </a:buClr>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9pPr>
            </a:lstStyle>
            <a:p>
              <a:pPr algn="ctr">
                <a:spcBef>
                  <a:spcPct val="50000"/>
                </a:spcBef>
                <a:buClrTx/>
                <a:buNone/>
                <a:defRPr/>
              </a:pPr>
              <a:r>
                <a:rPr lang="en-US" altLang="en-US" sz="1800" kern="0">
                  <a:solidFill>
                    <a:schemeClr val="accent4"/>
                  </a:solidFill>
                  <a:latin typeface="+mj-lt"/>
                  <a:ea typeface="MS PGothic" panose="020B0600070205080204" pitchFamily="34" charset="-128"/>
                  <a:cs typeface="Arial" panose="020B0604020202020204" pitchFamily="34" charset="0"/>
                </a:rPr>
                <a:t>First HF</a:t>
              </a:r>
              <a:br>
                <a:rPr lang="en-US" altLang="en-US" sz="1800" kern="0">
                  <a:solidFill>
                    <a:schemeClr val="accent4"/>
                  </a:solidFill>
                  <a:latin typeface="+mj-lt"/>
                  <a:ea typeface="MS PGothic" panose="020B0600070205080204" pitchFamily="34" charset="-128"/>
                  <a:cs typeface="Arial" panose="020B0604020202020204" pitchFamily="34" charset="0"/>
                </a:rPr>
              </a:br>
              <a:r>
                <a:rPr lang="en-US" altLang="en-US" sz="1800" kern="0">
                  <a:solidFill>
                    <a:schemeClr val="accent4"/>
                  </a:solidFill>
                  <a:latin typeface="+mj-lt"/>
                  <a:ea typeface="MS PGothic" panose="020B0600070205080204" pitchFamily="34" charset="-128"/>
                  <a:cs typeface="Arial" panose="020B0604020202020204" pitchFamily="34" charset="0"/>
                </a:rPr>
                <a:t>hospitalization (%)</a:t>
              </a:r>
            </a:p>
          </p:txBody>
        </p:sp>
        <p:grpSp>
          <p:nvGrpSpPr>
            <p:cNvPr id="66" name="Group 65">
              <a:extLst>
                <a:ext uri="{FF2B5EF4-FFF2-40B4-BE49-F238E27FC236}">
                  <a16:creationId xmlns:a16="http://schemas.microsoft.com/office/drawing/2014/main" id="{1245E57A-44D7-DA4B-9369-60F9F00CC965}"/>
                </a:ext>
              </a:extLst>
            </p:cNvPr>
            <p:cNvGrpSpPr>
              <a:grpSpLocks/>
            </p:cNvGrpSpPr>
            <p:nvPr/>
          </p:nvGrpSpPr>
          <p:grpSpPr bwMode="auto">
            <a:xfrm>
              <a:off x="4620537" y="2549526"/>
              <a:ext cx="1978023" cy="2884487"/>
              <a:chOff x="4476844" y="2549526"/>
              <a:chExt cx="1978023" cy="2884487"/>
            </a:xfrm>
          </p:grpSpPr>
          <p:sp>
            <p:nvSpPr>
              <p:cNvPr id="67" name="Rectangle 18">
                <a:extLst>
                  <a:ext uri="{FF2B5EF4-FFF2-40B4-BE49-F238E27FC236}">
                    <a16:creationId xmlns:a16="http://schemas.microsoft.com/office/drawing/2014/main" id="{106845B6-30B4-264D-8184-95A4F17DC50C}"/>
                  </a:ext>
                </a:extLst>
              </p:cNvPr>
              <p:cNvSpPr>
                <a:spLocks noChangeArrowheads="1"/>
              </p:cNvSpPr>
              <p:nvPr/>
            </p:nvSpPr>
            <p:spPr bwMode="auto">
              <a:xfrm>
                <a:off x="5715093" y="3275013"/>
                <a:ext cx="568324" cy="1752600"/>
              </a:xfrm>
              <a:prstGeom prst="rect">
                <a:avLst/>
              </a:prstGeom>
              <a:solidFill>
                <a:schemeClr val="accent6">
                  <a:lumMod val="40000"/>
                  <a:lumOff val="60000"/>
                </a:schemeClr>
              </a:solidFill>
              <a:ln w="12700">
                <a:noFill/>
                <a:miter lim="800000"/>
                <a:headEnd/>
                <a:tailEnd/>
              </a:ln>
            </p:spPr>
            <p:txBody>
              <a:bodyPr wrap="none" anchor="ctr"/>
              <a:lstStyle/>
              <a:p>
                <a:pPr>
                  <a:defRPr/>
                </a:pPr>
                <a:endParaRPr lang="en-US" b="1" kern="0">
                  <a:solidFill>
                    <a:schemeClr val="tx2"/>
                  </a:solidFill>
                  <a:ea typeface="Arial"/>
                  <a:cs typeface="Arial"/>
                </a:endParaRPr>
              </a:p>
            </p:txBody>
          </p:sp>
          <p:sp>
            <p:nvSpPr>
              <p:cNvPr id="68" name="Rectangle 19">
                <a:extLst>
                  <a:ext uri="{FF2B5EF4-FFF2-40B4-BE49-F238E27FC236}">
                    <a16:creationId xmlns:a16="http://schemas.microsoft.com/office/drawing/2014/main" id="{30E7AAAB-B89B-5A4A-8E42-4C45CC4E8972}"/>
                  </a:ext>
                </a:extLst>
              </p:cNvPr>
              <p:cNvSpPr>
                <a:spLocks noChangeArrowheads="1"/>
              </p:cNvSpPr>
              <p:nvPr/>
            </p:nvSpPr>
            <p:spPr bwMode="auto">
              <a:xfrm>
                <a:off x="5685616" y="4506124"/>
                <a:ext cx="646112"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ts val="1800"/>
                  </a:spcBef>
                  <a:buClr>
                    <a:schemeClr val="tx2"/>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ts val="1800"/>
                  </a:spcBef>
                  <a:buClr>
                    <a:schemeClr val="tx2"/>
                  </a:buClr>
                  <a:buFont typeface="Arial" panose="020B0604020202020204" pitchFamily="34" charset="0"/>
                  <a:buChar char="–"/>
                  <a:defRPr sz="2400">
                    <a:solidFill>
                      <a:schemeClr val="tx1"/>
                    </a:solidFill>
                    <a:latin typeface="Arial" panose="020B0604020202020204" pitchFamily="34" charset="0"/>
                  </a:defRPr>
                </a:lvl2pPr>
                <a:lvl3pPr marL="1143000" indent="-228600">
                  <a:spcBef>
                    <a:spcPts val="1800"/>
                  </a:spcBef>
                  <a:buClr>
                    <a:schemeClr val="tx2"/>
                  </a:buClr>
                  <a:buFont typeface="Arial" panose="020B0604020202020204" pitchFamily="34" charset="0"/>
                  <a:buChar char="•"/>
                  <a:defRPr sz="2000">
                    <a:solidFill>
                      <a:schemeClr val="tx1"/>
                    </a:solidFill>
                    <a:latin typeface="Arial" panose="020B0604020202020204" pitchFamily="34" charset="0"/>
                  </a:defRPr>
                </a:lvl3pPr>
                <a:lvl4pPr marL="1600200" indent="-228600">
                  <a:spcBef>
                    <a:spcPts val="18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ts val="1800"/>
                  </a:spcBef>
                  <a:buClr>
                    <a:schemeClr val="tx2"/>
                  </a:buClr>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9pPr>
              </a:lstStyle>
              <a:p>
                <a:pPr algn="ctr">
                  <a:spcBef>
                    <a:spcPct val="50000"/>
                  </a:spcBef>
                  <a:buClrTx/>
                  <a:buFontTx/>
                  <a:buNone/>
                  <a:defRPr/>
                </a:pPr>
                <a:r>
                  <a:rPr lang="en-US" altLang="en-US" sz="1400" kern="0">
                    <a:solidFill>
                      <a:schemeClr val="tx2"/>
                    </a:solidFill>
                    <a:latin typeface="+mn-lt"/>
                    <a:ea typeface="MS PGothic" panose="020B0600070205080204" pitchFamily="34" charset="-128"/>
                    <a:cs typeface="Arial" panose="020B0604020202020204" pitchFamily="34" charset="0"/>
                  </a:rPr>
                  <a:t>n=130</a:t>
                </a:r>
              </a:p>
            </p:txBody>
          </p:sp>
          <p:sp>
            <p:nvSpPr>
              <p:cNvPr id="69" name="Rectangle 20">
                <a:extLst>
                  <a:ext uri="{FF2B5EF4-FFF2-40B4-BE49-F238E27FC236}">
                    <a16:creationId xmlns:a16="http://schemas.microsoft.com/office/drawing/2014/main" id="{C32CDB4A-7E12-6344-BC3D-C4EFE997E564}"/>
                  </a:ext>
                </a:extLst>
              </p:cNvPr>
              <p:cNvSpPr>
                <a:spLocks noChangeArrowheads="1"/>
              </p:cNvSpPr>
              <p:nvPr/>
            </p:nvSpPr>
            <p:spPr bwMode="auto">
              <a:xfrm>
                <a:off x="5613493" y="2938463"/>
                <a:ext cx="8143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spcBef>
                    <a:spcPts val="1800"/>
                  </a:spcBef>
                  <a:buClr>
                    <a:schemeClr val="tx2"/>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ts val="1800"/>
                  </a:spcBef>
                  <a:buClr>
                    <a:schemeClr val="tx2"/>
                  </a:buClr>
                  <a:buFont typeface="Arial" panose="020B0604020202020204" pitchFamily="34" charset="0"/>
                  <a:buChar char="–"/>
                  <a:defRPr sz="2400">
                    <a:solidFill>
                      <a:schemeClr val="tx1"/>
                    </a:solidFill>
                    <a:latin typeface="Arial" panose="020B0604020202020204" pitchFamily="34" charset="0"/>
                  </a:defRPr>
                </a:lvl2pPr>
                <a:lvl3pPr marL="1143000" indent="-228600">
                  <a:spcBef>
                    <a:spcPts val="1800"/>
                  </a:spcBef>
                  <a:buClr>
                    <a:schemeClr val="tx2"/>
                  </a:buClr>
                  <a:buFont typeface="Arial" panose="020B0604020202020204" pitchFamily="34" charset="0"/>
                  <a:buChar char="•"/>
                  <a:defRPr sz="2000">
                    <a:solidFill>
                      <a:schemeClr val="tx1"/>
                    </a:solidFill>
                    <a:latin typeface="Arial" panose="020B0604020202020204" pitchFamily="34" charset="0"/>
                  </a:defRPr>
                </a:lvl3pPr>
                <a:lvl4pPr marL="1600200" indent="-228600">
                  <a:spcBef>
                    <a:spcPts val="18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ts val="1800"/>
                  </a:spcBef>
                  <a:buClr>
                    <a:schemeClr val="tx2"/>
                  </a:buClr>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9pPr>
              </a:lstStyle>
              <a:p>
                <a:pPr algn="ctr">
                  <a:spcBef>
                    <a:spcPct val="50000"/>
                  </a:spcBef>
                  <a:buClrTx/>
                  <a:buFontTx/>
                  <a:buNone/>
                  <a:defRPr/>
                </a:pPr>
                <a:r>
                  <a:rPr lang="en-US" altLang="en-US" sz="1600" kern="0">
                    <a:solidFill>
                      <a:schemeClr val="tx2"/>
                    </a:solidFill>
                    <a:latin typeface="+mn-lt"/>
                    <a:ea typeface="MS PGothic" panose="020B0600070205080204" pitchFamily="34" charset="-128"/>
                    <a:cs typeface="Arial" panose="020B0604020202020204" pitchFamily="34" charset="0"/>
                  </a:rPr>
                  <a:t>24.4</a:t>
                </a:r>
              </a:p>
            </p:txBody>
          </p:sp>
          <p:sp>
            <p:nvSpPr>
              <p:cNvPr id="70" name="Rectangle 21">
                <a:extLst>
                  <a:ext uri="{FF2B5EF4-FFF2-40B4-BE49-F238E27FC236}">
                    <a16:creationId xmlns:a16="http://schemas.microsoft.com/office/drawing/2014/main" id="{D2C46E81-AE42-7E4E-B090-B20E01A98937}"/>
                  </a:ext>
                </a:extLst>
              </p:cNvPr>
              <p:cNvSpPr>
                <a:spLocks noChangeArrowheads="1"/>
              </p:cNvSpPr>
              <p:nvPr/>
            </p:nvSpPr>
            <p:spPr bwMode="auto">
              <a:xfrm>
                <a:off x="5108668" y="5097463"/>
                <a:ext cx="116758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spcBef>
                    <a:spcPts val="1800"/>
                  </a:spcBef>
                  <a:buClr>
                    <a:schemeClr val="tx2"/>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ts val="1800"/>
                  </a:spcBef>
                  <a:buClr>
                    <a:schemeClr val="tx2"/>
                  </a:buClr>
                  <a:buFont typeface="Arial" panose="020B0604020202020204" pitchFamily="34" charset="0"/>
                  <a:buChar char="–"/>
                  <a:defRPr sz="2400">
                    <a:solidFill>
                      <a:schemeClr val="tx1"/>
                    </a:solidFill>
                    <a:latin typeface="Arial" panose="020B0604020202020204" pitchFamily="34" charset="0"/>
                  </a:defRPr>
                </a:lvl2pPr>
                <a:lvl3pPr marL="1143000" indent="-228600">
                  <a:spcBef>
                    <a:spcPts val="1800"/>
                  </a:spcBef>
                  <a:buClr>
                    <a:schemeClr val="tx2"/>
                  </a:buClr>
                  <a:buFont typeface="Arial" panose="020B0604020202020204" pitchFamily="34" charset="0"/>
                  <a:buChar char="•"/>
                  <a:defRPr sz="2000">
                    <a:solidFill>
                      <a:schemeClr val="tx1"/>
                    </a:solidFill>
                    <a:latin typeface="Arial" panose="020B0604020202020204" pitchFamily="34" charset="0"/>
                  </a:defRPr>
                </a:lvl3pPr>
                <a:lvl4pPr marL="1600200" indent="-228600">
                  <a:spcBef>
                    <a:spcPts val="18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ts val="1800"/>
                  </a:spcBef>
                  <a:buClr>
                    <a:schemeClr val="tx2"/>
                  </a:buClr>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9pPr>
              </a:lstStyle>
              <a:p>
                <a:pPr algn="ctr">
                  <a:spcBef>
                    <a:spcPct val="50000"/>
                  </a:spcBef>
                  <a:buClrTx/>
                  <a:buFontTx/>
                  <a:buNone/>
                  <a:defRPr/>
                </a:pPr>
                <a:r>
                  <a:rPr lang="en-US" altLang="en-US" sz="1600" i="1" kern="0">
                    <a:solidFill>
                      <a:schemeClr val="tx2"/>
                    </a:solidFill>
                    <a:latin typeface="+mn-lt"/>
                    <a:ea typeface="MS PGothic" panose="020B0600070205080204" pitchFamily="34" charset="-128"/>
                    <a:cs typeface="Arial" panose="020B0604020202020204" pitchFamily="34" charset="0"/>
                  </a:rPr>
                  <a:t>P</a:t>
                </a:r>
                <a:r>
                  <a:rPr lang="en-US" altLang="en-US" sz="1600" kern="0">
                    <a:solidFill>
                      <a:schemeClr val="tx2"/>
                    </a:solidFill>
                    <a:latin typeface="+mn-lt"/>
                    <a:ea typeface="MS PGothic" panose="020B0600070205080204" pitchFamily="34" charset="-128"/>
                    <a:cs typeface="Arial" panose="020B0604020202020204" pitchFamily="34" charset="0"/>
                  </a:rPr>
                  <a:t>&lt;0.001</a:t>
                </a:r>
              </a:p>
            </p:txBody>
          </p:sp>
          <p:sp>
            <p:nvSpPr>
              <p:cNvPr id="71" name="Rectangle 40">
                <a:extLst>
                  <a:ext uri="{FF2B5EF4-FFF2-40B4-BE49-F238E27FC236}">
                    <a16:creationId xmlns:a16="http://schemas.microsoft.com/office/drawing/2014/main" id="{FC0EF5DC-7326-E042-9B78-D36C55E2BC17}"/>
                  </a:ext>
                </a:extLst>
              </p:cNvPr>
              <p:cNvSpPr>
                <a:spLocks noChangeArrowheads="1"/>
              </p:cNvSpPr>
              <p:nvPr/>
            </p:nvSpPr>
            <p:spPr bwMode="auto">
              <a:xfrm>
                <a:off x="4476844" y="4846638"/>
                <a:ext cx="507999"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spcBef>
                    <a:spcPts val="1800"/>
                  </a:spcBef>
                  <a:buClr>
                    <a:schemeClr val="tx2"/>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ts val="1800"/>
                  </a:spcBef>
                  <a:buClr>
                    <a:schemeClr val="tx2"/>
                  </a:buClr>
                  <a:buFont typeface="Arial" panose="020B0604020202020204" pitchFamily="34" charset="0"/>
                  <a:buChar char="–"/>
                  <a:defRPr sz="2400">
                    <a:solidFill>
                      <a:schemeClr val="tx1"/>
                    </a:solidFill>
                    <a:latin typeface="Arial" panose="020B0604020202020204" pitchFamily="34" charset="0"/>
                  </a:defRPr>
                </a:lvl2pPr>
                <a:lvl3pPr marL="1143000" indent="-228600">
                  <a:spcBef>
                    <a:spcPts val="1800"/>
                  </a:spcBef>
                  <a:buClr>
                    <a:schemeClr val="tx2"/>
                  </a:buClr>
                  <a:buFont typeface="Arial" panose="020B0604020202020204" pitchFamily="34" charset="0"/>
                  <a:buChar char="•"/>
                  <a:defRPr sz="2000">
                    <a:solidFill>
                      <a:schemeClr val="tx1"/>
                    </a:solidFill>
                    <a:latin typeface="Arial" panose="020B0604020202020204" pitchFamily="34" charset="0"/>
                  </a:defRPr>
                </a:lvl3pPr>
                <a:lvl4pPr marL="1600200" indent="-228600">
                  <a:spcBef>
                    <a:spcPts val="18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ts val="1800"/>
                  </a:spcBef>
                  <a:buClr>
                    <a:schemeClr val="tx2"/>
                  </a:buClr>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9pPr>
              </a:lstStyle>
              <a:p>
                <a:pPr algn="r">
                  <a:spcBef>
                    <a:spcPct val="50000"/>
                  </a:spcBef>
                  <a:buClrTx/>
                  <a:buFontTx/>
                  <a:buNone/>
                  <a:defRPr/>
                </a:pPr>
                <a:r>
                  <a:rPr lang="en-US" altLang="en-US" sz="1600" kern="0">
                    <a:solidFill>
                      <a:schemeClr val="tx2"/>
                    </a:solidFill>
                    <a:latin typeface="+mn-lt"/>
                    <a:ea typeface="MS PGothic" panose="020B0600070205080204" pitchFamily="34" charset="-128"/>
                    <a:cs typeface="Arial" panose="020B0604020202020204" pitchFamily="34" charset="0"/>
                  </a:rPr>
                  <a:t>10</a:t>
                </a:r>
              </a:p>
            </p:txBody>
          </p:sp>
          <p:sp>
            <p:nvSpPr>
              <p:cNvPr id="72" name="Rectangle 41">
                <a:extLst>
                  <a:ext uri="{FF2B5EF4-FFF2-40B4-BE49-F238E27FC236}">
                    <a16:creationId xmlns:a16="http://schemas.microsoft.com/office/drawing/2014/main" id="{C952DF19-AE5E-8448-A4E9-4BB76DE9A438}"/>
                  </a:ext>
                </a:extLst>
              </p:cNvPr>
              <p:cNvSpPr>
                <a:spLocks noChangeArrowheads="1"/>
              </p:cNvSpPr>
              <p:nvPr/>
            </p:nvSpPr>
            <p:spPr bwMode="auto">
              <a:xfrm>
                <a:off x="4495894" y="2582863"/>
                <a:ext cx="4889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spcBef>
                    <a:spcPts val="1800"/>
                  </a:spcBef>
                  <a:buClr>
                    <a:schemeClr val="tx2"/>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ts val="1800"/>
                  </a:spcBef>
                  <a:buClr>
                    <a:schemeClr val="tx2"/>
                  </a:buClr>
                  <a:buFont typeface="Arial" panose="020B0604020202020204" pitchFamily="34" charset="0"/>
                  <a:buChar char="–"/>
                  <a:defRPr sz="2400">
                    <a:solidFill>
                      <a:schemeClr val="tx1"/>
                    </a:solidFill>
                    <a:latin typeface="Arial" panose="020B0604020202020204" pitchFamily="34" charset="0"/>
                  </a:defRPr>
                </a:lvl2pPr>
                <a:lvl3pPr marL="1143000" indent="-228600">
                  <a:spcBef>
                    <a:spcPts val="1800"/>
                  </a:spcBef>
                  <a:buClr>
                    <a:schemeClr val="tx2"/>
                  </a:buClr>
                  <a:buFont typeface="Arial" panose="020B0604020202020204" pitchFamily="34" charset="0"/>
                  <a:buChar char="•"/>
                  <a:defRPr sz="2000">
                    <a:solidFill>
                      <a:schemeClr val="tx1"/>
                    </a:solidFill>
                    <a:latin typeface="Arial" panose="020B0604020202020204" pitchFamily="34" charset="0"/>
                  </a:defRPr>
                </a:lvl3pPr>
                <a:lvl4pPr marL="1600200" indent="-228600">
                  <a:spcBef>
                    <a:spcPts val="18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ts val="1800"/>
                  </a:spcBef>
                  <a:buClr>
                    <a:schemeClr val="tx2"/>
                  </a:buClr>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9pPr>
              </a:lstStyle>
              <a:p>
                <a:pPr algn="r">
                  <a:spcBef>
                    <a:spcPct val="50000"/>
                  </a:spcBef>
                  <a:buClrTx/>
                  <a:buFontTx/>
                  <a:buNone/>
                  <a:defRPr/>
                </a:pPr>
                <a:r>
                  <a:rPr lang="en-US" altLang="en-US" sz="1600" kern="0">
                    <a:solidFill>
                      <a:schemeClr val="tx2"/>
                    </a:solidFill>
                    <a:latin typeface="+mn-lt"/>
                    <a:ea typeface="MS PGothic" panose="020B0600070205080204" pitchFamily="34" charset="-128"/>
                    <a:cs typeface="Arial" panose="020B0604020202020204" pitchFamily="34" charset="0"/>
                  </a:rPr>
                  <a:t>30</a:t>
                </a:r>
              </a:p>
            </p:txBody>
          </p:sp>
          <p:sp>
            <p:nvSpPr>
              <p:cNvPr id="73" name="Rectangle 42">
                <a:extLst>
                  <a:ext uri="{FF2B5EF4-FFF2-40B4-BE49-F238E27FC236}">
                    <a16:creationId xmlns:a16="http://schemas.microsoft.com/office/drawing/2014/main" id="{BBC761FE-54E1-9B44-BCC5-4BC401B0A010}"/>
                  </a:ext>
                </a:extLst>
              </p:cNvPr>
              <p:cNvSpPr>
                <a:spLocks noChangeArrowheads="1"/>
              </p:cNvSpPr>
              <p:nvPr/>
            </p:nvSpPr>
            <p:spPr bwMode="auto">
              <a:xfrm>
                <a:off x="4519707" y="3714751"/>
                <a:ext cx="4651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spcBef>
                    <a:spcPts val="1800"/>
                  </a:spcBef>
                  <a:buClr>
                    <a:schemeClr val="tx2"/>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ts val="1800"/>
                  </a:spcBef>
                  <a:buClr>
                    <a:schemeClr val="tx2"/>
                  </a:buClr>
                  <a:buFont typeface="Arial" panose="020B0604020202020204" pitchFamily="34" charset="0"/>
                  <a:buChar char="–"/>
                  <a:defRPr sz="2400">
                    <a:solidFill>
                      <a:schemeClr val="tx1"/>
                    </a:solidFill>
                    <a:latin typeface="Arial" panose="020B0604020202020204" pitchFamily="34" charset="0"/>
                  </a:defRPr>
                </a:lvl2pPr>
                <a:lvl3pPr marL="1143000" indent="-228600">
                  <a:spcBef>
                    <a:spcPts val="1800"/>
                  </a:spcBef>
                  <a:buClr>
                    <a:schemeClr val="tx2"/>
                  </a:buClr>
                  <a:buFont typeface="Arial" panose="020B0604020202020204" pitchFamily="34" charset="0"/>
                  <a:buChar char="•"/>
                  <a:defRPr sz="2000">
                    <a:solidFill>
                      <a:schemeClr val="tx1"/>
                    </a:solidFill>
                    <a:latin typeface="Arial" panose="020B0604020202020204" pitchFamily="34" charset="0"/>
                  </a:defRPr>
                </a:lvl3pPr>
                <a:lvl4pPr marL="1600200" indent="-228600">
                  <a:spcBef>
                    <a:spcPts val="18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ts val="1800"/>
                  </a:spcBef>
                  <a:buClr>
                    <a:schemeClr val="tx2"/>
                  </a:buClr>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9pPr>
              </a:lstStyle>
              <a:p>
                <a:pPr algn="r">
                  <a:spcBef>
                    <a:spcPct val="50000"/>
                  </a:spcBef>
                  <a:buClrTx/>
                  <a:buFontTx/>
                  <a:buNone/>
                  <a:defRPr/>
                </a:pPr>
                <a:r>
                  <a:rPr lang="en-US" altLang="en-US" sz="1600" kern="0">
                    <a:solidFill>
                      <a:schemeClr val="tx2"/>
                    </a:solidFill>
                    <a:latin typeface="+mn-lt"/>
                    <a:ea typeface="MS PGothic" panose="020B0600070205080204" pitchFamily="34" charset="-128"/>
                    <a:cs typeface="Arial" panose="020B0604020202020204" pitchFamily="34" charset="0"/>
                  </a:rPr>
                  <a:t>20</a:t>
                </a:r>
              </a:p>
            </p:txBody>
          </p:sp>
          <p:sp>
            <p:nvSpPr>
              <p:cNvPr id="74" name="Rectangle 51">
                <a:extLst>
                  <a:ext uri="{FF2B5EF4-FFF2-40B4-BE49-F238E27FC236}">
                    <a16:creationId xmlns:a16="http://schemas.microsoft.com/office/drawing/2014/main" id="{0A8E7B60-A516-6A43-9B68-A05122EE3923}"/>
                  </a:ext>
                </a:extLst>
              </p:cNvPr>
              <p:cNvSpPr>
                <a:spLocks noChangeArrowheads="1"/>
              </p:cNvSpPr>
              <p:nvPr/>
            </p:nvSpPr>
            <p:spPr bwMode="blackGray">
              <a:xfrm>
                <a:off x="5116606" y="4243388"/>
                <a:ext cx="569911" cy="782638"/>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ts val="1800"/>
                  </a:spcBef>
                  <a:buClr>
                    <a:schemeClr val="tx2"/>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ts val="1800"/>
                  </a:spcBef>
                  <a:buClr>
                    <a:schemeClr val="tx2"/>
                  </a:buClr>
                  <a:buFont typeface="Arial" panose="020B0604020202020204" pitchFamily="34" charset="0"/>
                  <a:buChar char="–"/>
                  <a:defRPr sz="2400">
                    <a:solidFill>
                      <a:schemeClr val="tx1"/>
                    </a:solidFill>
                    <a:latin typeface="Arial" panose="020B0604020202020204" pitchFamily="34" charset="0"/>
                  </a:defRPr>
                </a:lvl2pPr>
                <a:lvl3pPr marL="1143000" indent="-228600">
                  <a:spcBef>
                    <a:spcPts val="1800"/>
                  </a:spcBef>
                  <a:buClr>
                    <a:schemeClr val="tx2"/>
                  </a:buClr>
                  <a:buFont typeface="Arial" panose="020B0604020202020204" pitchFamily="34" charset="0"/>
                  <a:buChar char="•"/>
                  <a:defRPr sz="2000">
                    <a:solidFill>
                      <a:schemeClr val="tx1"/>
                    </a:solidFill>
                    <a:latin typeface="Arial" panose="020B0604020202020204" pitchFamily="34" charset="0"/>
                  </a:defRPr>
                </a:lvl3pPr>
                <a:lvl4pPr marL="1600200" indent="-228600">
                  <a:spcBef>
                    <a:spcPts val="18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ts val="1800"/>
                  </a:spcBef>
                  <a:buClr>
                    <a:schemeClr val="tx2"/>
                  </a:buClr>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9pPr>
              </a:lstStyle>
              <a:p>
                <a:pPr algn="ctr">
                  <a:spcBef>
                    <a:spcPct val="0"/>
                  </a:spcBef>
                  <a:buClrTx/>
                  <a:buFontTx/>
                  <a:buNone/>
                  <a:defRPr/>
                </a:pPr>
                <a:endParaRPr lang="en-US" altLang="en-US" sz="1800" b="1" kern="0">
                  <a:solidFill>
                    <a:schemeClr val="tx2"/>
                  </a:solidFill>
                  <a:latin typeface="+mn-lt"/>
                  <a:ea typeface="MS PGothic" panose="020B0600070205080204" pitchFamily="34" charset="-128"/>
                  <a:cs typeface="Arial" panose="020B0604020202020204" pitchFamily="34" charset="0"/>
                </a:endParaRPr>
              </a:p>
            </p:txBody>
          </p:sp>
          <p:sp>
            <p:nvSpPr>
              <p:cNvPr id="75" name="Rectangle 52">
                <a:extLst>
                  <a:ext uri="{FF2B5EF4-FFF2-40B4-BE49-F238E27FC236}">
                    <a16:creationId xmlns:a16="http://schemas.microsoft.com/office/drawing/2014/main" id="{5FAE3173-CF0A-6643-A1C4-6902649BF649}"/>
                  </a:ext>
                </a:extLst>
              </p:cNvPr>
              <p:cNvSpPr>
                <a:spLocks noChangeArrowheads="1"/>
              </p:cNvSpPr>
              <p:nvPr/>
            </p:nvSpPr>
            <p:spPr bwMode="auto">
              <a:xfrm>
                <a:off x="5015006" y="3943351"/>
                <a:ext cx="787399"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spcBef>
                    <a:spcPts val="1800"/>
                  </a:spcBef>
                  <a:buClr>
                    <a:schemeClr val="tx2"/>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ts val="1800"/>
                  </a:spcBef>
                  <a:buClr>
                    <a:schemeClr val="tx2"/>
                  </a:buClr>
                  <a:buFont typeface="Arial" panose="020B0604020202020204" pitchFamily="34" charset="0"/>
                  <a:buChar char="–"/>
                  <a:defRPr sz="2400">
                    <a:solidFill>
                      <a:schemeClr val="tx1"/>
                    </a:solidFill>
                    <a:latin typeface="Arial" panose="020B0604020202020204" pitchFamily="34" charset="0"/>
                  </a:defRPr>
                </a:lvl2pPr>
                <a:lvl3pPr marL="1143000" indent="-228600">
                  <a:spcBef>
                    <a:spcPts val="1800"/>
                  </a:spcBef>
                  <a:buClr>
                    <a:schemeClr val="tx2"/>
                  </a:buClr>
                  <a:buFont typeface="Arial" panose="020B0604020202020204" pitchFamily="34" charset="0"/>
                  <a:buChar char="•"/>
                  <a:defRPr sz="2000">
                    <a:solidFill>
                      <a:schemeClr val="tx1"/>
                    </a:solidFill>
                    <a:latin typeface="Arial" panose="020B0604020202020204" pitchFamily="34" charset="0"/>
                  </a:defRPr>
                </a:lvl3pPr>
                <a:lvl4pPr marL="1600200" indent="-228600">
                  <a:spcBef>
                    <a:spcPts val="18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ts val="1800"/>
                  </a:spcBef>
                  <a:buClr>
                    <a:schemeClr val="tx2"/>
                  </a:buClr>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9pPr>
              </a:lstStyle>
              <a:p>
                <a:pPr algn="ctr">
                  <a:spcBef>
                    <a:spcPct val="50000"/>
                  </a:spcBef>
                  <a:buClrTx/>
                  <a:buFontTx/>
                  <a:buNone/>
                  <a:defRPr/>
                </a:pPr>
                <a:r>
                  <a:rPr lang="en-US" altLang="en-US" sz="1600" kern="0">
                    <a:solidFill>
                      <a:schemeClr val="tx2"/>
                    </a:solidFill>
                    <a:latin typeface="+mn-lt"/>
                    <a:ea typeface="MS PGothic" panose="020B0600070205080204" pitchFamily="34" charset="-128"/>
                    <a:cs typeface="Arial" panose="020B0604020202020204" pitchFamily="34" charset="0"/>
                  </a:rPr>
                  <a:t>16.4</a:t>
                </a:r>
              </a:p>
            </p:txBody>
          </p:sp>
          <p:sp>
            <p:nvSpPr>
              <p:cNvPr id="76" name="Rectangle 53">
                <a:extLst>
                  <a:ext uri="{FF2B5EF4-FFF2-40B4-BE49-F238E27FC236}">
                    <a16:creationId xmlns:a16="http://schemas.microsoft.com/office/drawing/2014/main" id="{D2316E01-8887-E448-908C-73EE8FC67751}"/>
                  </a:ext>
                </a:extLst>
              </p:cNvPr>
              <p:cNvSpPr>
                <a:spLocks noChangeArrowheads="1"/>
              </p:cNvSpPr>
              <p:nvPr/>
            </p:nvSpPr>
            <p:spPr bwMode="white">
              <a:xfrm>
                <a:off x="5075331" y="4492626"/>
                <a:ext cx="644524"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spcBef>
                    <a:spcPts val="1800"/>
                  </a:spcBef>
                  <a:buClr>
                    <a:schemeClr val="tx2"/>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ts val="1800"/>
                  </a:spcBef>
                  <a:buClr>
                    <a:schemeClr val="tx2"/>
                  </a:buClr>
                  <a:buFont typeface="Arial" panose="020B0604020202020204" pitchFamily="34" charset="0"/>
                  <a:buChar char="–"/>
                  <a:defRPr sz="2400">
                    <a:solidFill>
                      <a:schemeClr val="tx1"/>
                    </a:solidFill>
                    <a:latin typeface="Arial" panose="020B0604020202020204" pitchFamily="34" charset="0"/>
                  </a:defRPr>
                </a:lvl2pPr>
                <a:lvl3pPr marL="1143000" indent="-228600">
                  <a:spcBef>
                    <a:spcPts val="1800"/>
                  </a:spcBef>
                  <a:buClr>
                    <a:schemeClr val="tx2"/>
                  </a:buClr>
                  <a:buFont typeface="Arial" panose="020B0604020202020204" pitchFamily="34" charset="0"/>
                  <a:buChar char="•"/>
                  <a:defRPr sz="2000">
                    <a:solidFill>
                      <a:schemeClr val="tx1"/>
                    </a:solidFill>
                    <a:latin typeface="Arial" panose="020B0604020202020204" pitchFamily="34" charset="0"/>
                  </a:defRPr>
                </a:lvl3pPr>
                <a:lvl4pPr marL="1600200" indent="-228600">
                  <a:spcBef>
                    <a:spcPts val="18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ts val="1800"/>
                  </a:spcBef>
                  <a:buClr>
                    <a:schemeClr val="tx2"/>
                  </a:buClr>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ts val="18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9pPr>
              </a:lstStyle>
              <a:p>
                <a:pPr algn="ctr">
                  <a:spcBef>
                    <a:spcPct val="50000"/>
                  </a:spcBef>
                  <a:buClrTx/>
                  <a:buFontTx/>
                  <a:buNone/>
                  <a:defRPr/>
                </a:pPr>
                <a:r>
                  <a:rPr lang="en-US" altLang="en-US" sz="1400" kern="0">
                    <a:solidFill>
                      <a:schemeClr val="bg1"/>
                    </a:solidFill>
                    <a:latin typeface="+mn-lt"/>
                    <a:ea typeface="MS PGothic" panose="020B0600070205080204" pitchFamily="34" charset="-128"/>
                    <a:cs typeface="Arial" panose="020B0604020202020204" pitchFamily="34" charset="0"/>
                  </a:rPr>
                  <a:t>n=85</a:t>
                </a:r>
              </a:p>
            </p:txBody>
          </p:sp>
          <p:sp>
            <p:nvSpPr>
              <p:cNvPr id="77" name="Line 71">
                <a:extLst>
                  <a:ext uri="{FF2B5EF4-FFF2-40B4-BE49-F238E27FC236}">
                    <a16:creationId xmlns:a16="http://schemas.microsoft.com/office/drawing/2014/main" id="{21F5061E-51CF-CA45-9BDB-D6EDEF15CE87}"/>
                  </a:ext>
                </a:extLst>
              </p:cNvPr>
              <p:cNvSpPr>
                <a:spLocks noChangeShapeType="1"/>
              </p:cNvSpPr>
              <p:nvPr/>
            </p:nvSpPr>
            <p:spPr bwMode="auto">
              <a:xfrm>
                <a:off x="4991193" y="2759076"/>
                <a:ext cx="130175" cy="0"/>
              </a:xfrm>
              <a:prstGeom prst="line">
                <a:avLst/>
              </a:prstGeom>
              <a:noFill/>
              <a:ln w="19050">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a:lstStyle/>
              <a:p>
                <a:pPr>
                  <a:defRPr/>
                </a:pPr>
                <a:endParaRPr lang="en-US" b="1" kern="0">
                  <a:solidFill>
                    <a:schemeClr val="tx2"/>
                  </a:solidFill>
                  <a:ea typeface="MS PGothic" panose="020B0600070205080204" pitchFamily="34" charset="-128"/>
                </a:endParaRPr>
              </a:p>
            </p:txBody>
          </p:sp>
          <p:sp>
            <p:nvSpPr>
              <p:cNvPr id="78" name="Line 72">
                <a:extLst>
                  <a:ext uri="{FF2B5EF4-FFF2-40B4-BE49-F238E27FC236}">
                    <a16:creationId xmlns:a16="http://schemas.microsoft.com/office/drawing/2014/main" id="{3620151C-5C2F-5449-888B-17A2B069E782}"/>
                  </a:ext>
                </a:extLst>
              </p:cNvPr>
              <p:cNvSpPr>
                <a:spLocks noChangeShapeType="1"/>
              </p:cNvSpPr>
              <p:nvPr/>
            </p:nvSpPr>
            <p:spPr bwMode="auto">
              <a:xfrm>
                <a:off x="4978493" y="3892551"/>
                <a:ext cx="130175" cy="0"/>
              </a:xfrm>
              <a:prstGeom prst="line">
                <a:avLst/>
              </a:prstGeom>
              <a:noFill/>
              <a:ln w="19050">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a:lstStyle/>
              <a:p>
                <a:pPr>
                  <a:defRPr/>
                </a:pPr>
                <a:endParaRPr lang="en-US" b="1" kern="0">
                  <a:solidFill>
                    <a:schemeClr val="tx2"/>
                  </a:solidFill>
                  <a:ea typeface="MS PGothic" panose="020B0600070205080204" pitchFamily="34" charset="-128"/>
                </a:endParaRPr>
              </a:p>
            </p:txBody>
          </p:sp>
          <p:sp>
            <p:nvSpPr>
              <p:cNvPr id="79" name="Line 73">
                <a:extLst>
                  <a:ext uri="{FF2B5EF4-FFF2-40B4-BE49-F238E27FC236}">
                    <a16:creationId xmlns:a16="http://schemas.microsoft.com/office/drawing/2014/main" id="{DAFDA71C-89F3-F147-8435-332D7DDB2979}"/>
                  </a:ext>
                </a:extLst>
              </p:cNvPr>
              <p:cNvSpPr>
                <a:spLocks noChangeShapeType="1"/>
              </p:cNvSpPr>
              <p:nvPr/>
            </p:nvSpPr>
            <p:spPr bwMode="auto">
              <a:xfrm>
                <a:off x="4988018" y="5026026"/>
                <a:ext cx="130175" cy="0"/>
              </a:xfrm>
              <a:prstGeom prst="line">
                <a:avLst/>
              </a:prstGeom>
              <a:noFill/>
              <a:ln w="19050">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a:lstStyle/>
              <a:p>
                <a:pPr>
                  <a:defRPr/>
                </a:pPr>
                <a:endParaRPr lang="en-US" b="1" kern="0">
                  <a:solidFill>
                    <a:schemeClr val="tx2"/>
                  </a:solidFill>
                  <a:ea typeface="MS PGothic" panose="020B0600070205080204" pitchFamily="34" charset="-128"/>
                </a:endParaRPr>
              </a:p>
            </p:txBody>
          </p:sp>
          <p:sp>
            <p:nvSpPr>
              <p:cNvPr id="80" name="Line 70">
                <a:extLst>
                  <a:ext uri="{FF2B5EF4-FFF2-40B4-BE49-F238E27FC236}">
                    <a16:creationId xmlns:a16="http://schemas.microsoft.com/office/drawing/2014/main" id="{924203D2-9318-B840-8FF8-CA6E0F10A2F1}"/>
                  </a:ext>
                </a:extLst>
              </p:cNvPr>
              <p:cNvSpPr>
                <a:spLocks noChangeShapeType="1"/>
              </p:cNvSpPr>
              <p:nvPr/>
            </p:nvSpPr>
            <p:spPr bwMode="auto">
              <a:xfrm>
                <a:off x="5113431" y="5026026"/>
                <a:ext cx="1341436" cy="0"/>
              </a:xfrm>
              <a:prstGeom prst="line">
                <a:avLst/>
              </a:prstGeom>
              <a:noFill/>
              <a:ln w="19050">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a:lstStyle/>
              <a:p>
                <a:pPr>
                  <a:defRPr/>
                </a:pPr>
                <a:endParaRPr lang="en-US" b="1" kern="0">
                  <a:solidFill>
                    <a:schemeClr val="tx2"/>
                  </a:solidFill>
                  <a:ea typeface="MS PGothic" panose="020B0600070205080204" pitchFamily="34" charset="-128"/>
                </a:endParaRPr>
              </a:p>
            </p:txBody>
          </p:sp>
          <p:sp>
            <p:nvSpPr>
              <p:cNvPr id="81" name="Line 69">
                <a:extLst>
                  <a:ext uri="{FF2B5EF4-FFF2-40B4-BE49-F238E27FC236}">
                    <a16:creationId xmlns:a16="http://schemas.microsoft.com/office/drawing/2014/main" id="{DFA24D70-6F12-B84C-B38B-3E80F978352C}"/>
                  </a:ext>
                </a:extLst>
              </p:cNvPr>
              <p:cNvSpPr>
                <a:spLocks noChangeShapeType="1"/>
              </p:cNvSpPr>
              <p:nvPr/>
            </p:nvSpPr>
            <p:spPr bwMode="auto">
              <a:xfrm>
                <a:off x="5113431" y="2549526"/>
                <a:ext cx="0" cy="2476500"/>
              </a:xfrm>
              <a:prstGeom prst="line">
                <a:avLst/>
              </a:prstGeom>
              <a:noFill/>
              <a:ln w="19050">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a:lstStyle/>
              <a:p>
                <a:pPr>
                  <a:defRPr/>
                </a:pPr>
                <a:endParaRPr lang="en-US" b="1" kern="0">
                  <a:solidFill>
                    <a:schemeClr val="tx2"/>
                  </a:solidFill>
                  <a:ea typeface="MS PGothic" panose="020B0600070205080204" pitchFamily="34" charset="-128"/>
                </a:endParaRPr>
              </a:p>
            </p:txBody>
          </p:sp>
        </p:grpSp>
      </p:grpSp>
      <p:sp>
        <p:nvSpPr>
          <p:cNvPr id="5" name="TextBox 4">
            <a:extLst>
              <a:ext uri="{FF2B5EF4-FFF2-40B4-BE49-F238E27FC236}">
                <a16:creationId xmlns:a16="http://schemas.microsoft.com/office/drawing/2014/main" id="{4FCB5587-B635-13A4-DC5A-54B534C51472}"/>
              </a:ext>
            </a:extLst>
          </p:cNvPr>
          <p:cNvSpPr txBox="1"/>
          <p:nvPr/>
        </p:nvSpPr>
        <p:spPr>
          <a:xfrm>
            <a:off x="3370263" y="2806483"/>
            <a:ext cx="1058860" cy="523220"/>
          </a:xfrm>
          <a:prstGeom prst="rect">
            <a:avLst/>
          </a:prstGeom>
          <a:noFill/>
        </p:spPr>
        <p:txBody>
          <a:bodyPr wrap="square" rtlCol="0">
            <a:spAutoFit/>
          </a:bodyPr>
          <a:lstStyle/>
          <a:p>
            <a:pPr algn="ctr"/>
            <a:r>
              <a:rPr lang="en-US" sz="2800">
                <a:solidFill>
                  <a:schemeClr val="tx2"/>
                </a:solidFill>
                <a:latin typeface="+mj-lt"/>
                <a:cs typeface="Arial" panose="020B0604020202020204" pitchFamily="34" charset="0"/>
              </a:rPr>
              <a:t>43%</a:t>
            </a:r>
          </a:p>
        </p:txBody>
      </p:sp>
      <p:sp>
        <p:nvSpPr>
          <p:cNvPr id="7" name="Down Arrow 6">
            <a:extLst>
              <a:ext uri="{FF2B5EF4-FFF2-40B4-BE49-F238E27FC236}">
                <a16:creationId xmlns:a16="http://schemas.microsoft.com/office/drawing/2014/main" id="{3E3BA406-78C9-6F98-108B-6EE5B2599DDA}"/>
              </a:ext>
            </a:extLst>
          </p:cNvPr>
          <p:cNvSpPr/>
          <p:nvPr/>
        </p:nvSpPr>
        <p:spPr>
          <a:xfrm>
            <a:off x="3116262" y="2819650"/>
            <a:ext cx="238125" cy="496887"/>
          </a:xfrm>
          <a:prstGeom prst="downArrow">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A1AD6B6-D9D9-9B03-D0F4-04BBA13A66D8}"/>
              </a:ext>
            </a:extLst>
          </p:cNvPr>
          <p:cNvSpPr txBox="1"/>
          <p:nvPr/>
        </p:nvSpPr>
        <p:spPr>
          <a:xfrm>
            <a:off x="6976799" y="2806483"/>
            <a:ext cx="1058860" cy="523220"/>
          </a:xfrm>
          <a:prstGeom prst="rect">
            <a:avLst/>
          </a:prstGeom>
          <a:noFill/>
        </p:spPr>
        <p:txBody>
          <a:bodyPr wrap="square" rtlCol="0">
            <a:spAutoFit/>
          </a:bodyPr>
          <a:lstStyle/>
          <a:p>
            <a:pPr algn="ctr"/>
            <a:r>
              <a:rPr lang="en-US" sz="2800">
                <a:solidFill>
                  <a:schemeClr val="tx2"/>
                </a:solidFill>
                <a:latin typeface="+mj-lt"/>
                <a:cs typeface="Arial" panose="020B0604020202020204" pitchFamily="34" charset="0"/>
              </a:rPr>
              <a:t>33%</a:t>
            </a:r>
          </a:p>
        </p:txBody>
      </p:sp>
      <p:sp>
        <p:nvSpPr>
          <p:cNvPr id="9" name="Down Arrow 8">
            <a:extLst>
              <a:ext uri="{FF2B5EF4-FFF2-40B4-BE49-F238E27FC236}">
                <a16:creationId xmlns:a16="http://schemas.microsoft.com/office/drawing/2014/main" id="{5266DF9E-76F4-FD04-A6DA-18BBB60B3731}"/>
              </a:ext>
            </a:extLst>
          </p:cNvPr>
          <p:cNvSpPr/>
          <p:nvPr/>
        </p:nvSpPr>
        <p:spPr>
          <a:xfrm>
            <a:off x="6722798" y="2819650"/>
            <a:ext cx="238125" cy="496887"/>
          </a:xfrm>
          <a:prstGeom prst="downArrow">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84A135-0D53-0FB4-891A-FDF774AE3D1C}"/>
              </a:ext>
            </a:extLst>
          </p:cNvPr>
          <p:cNvSpPr>
            <a:spLocks noGrp="1"/>
          </p:cNvSpPr>
          <p:nvPr>
            <p:ph type="title"/>
          </p:nvPr>
        </p:nvSpPr>
        <p:spPr>
          <a:xfrm>
            <a:off x="847253" y="202166"/>
            <a:ext cx="10515600" cy="1143000"/>
          </a:xfrm>
        </p:spPr>
        <p:txBody>
          <a:bodyPr/>
          <a:lstStyle/>
          <a:p>
            <a:r>
              <a:rPr lang="en-US"/>
              <a:t>Benefits of Hydralazine + Nitrate (A-Heft)</a:t>
            </a:r>
          </a:p>
        </p:txBody>
      </p:sp>
      <p:sp>
        <p:nvSpPr>
          <p:cNvPr id="10" name="Text Placeholder 9">
            <a:extLst>
              <a:ext uri="{FF2B5EF4-FFF2-40B4-BE49-F238E27FC236}">
                <a16:creationId xmlns:a16="http://schemas.microsoft.com/office/drawing/2014/main" id="{63CD7D55-29C5-9AC5-2B94-D83BC682CA15}"/>
              </a:ext>
            </a:extLst>
          </p:cNvPr>
          <p:cNvSpPr>
            <a:spLocks noGrp="1"/>
          </p:cNvSpPr>
          <p:nvPr>
            <p:ph type="body" sz="quarter" idx="10"/>
          </p:nvPr>
        </p:nvSpPr>
        <p:spPr>
          <a:xfrm>
            <a:off x="1524000" y="6355532"/>
            <a:ext cx="9829800" cy="502467"/>
          </a:xfrm>
        </p:spPr>
        <p:txBody>
          <a:bodyPr/>
          <a:lstStyle/>
          <a:p>
            <a:r>
              <a:rPr lang="en-US"/>
              <a:t>Taylor AL. </a:t>
            </a:r>
            <a:r>
              <a:rPr lang="en-US" altLang="en-US" i="1"/>
              <a:t>N Engl J Med</a:t>
            </a:r>
            <a:r>
              <a:rPr lang="en-US" altLang="en-US"/>
              <a:t>. 2004;351(20):2049-2057.</a:t>
            </a:r>
            <a:endParaRPr lang="fr-FR"/>
          </a:p>
        </p:txBody>
      </p:sp>
    </p:spTree>
    <p:extLst>
      <p:ext uri="{BB962C8B-B14F-4D97-AF65-F5344CB8AC3E}">
        <p14:creationId xmlns:p14="http://schemas.microsoft.com/office/powerpoint/2010/main" val="2910320587"/>
      </p:ext>
    </p:extLst>
  </p:cSld>
  <p:clrMapOvr>
    <a:masterClrMapping/>
  </p:clrMapOvr>
  <mc:AlternateContent xmlns:mc="http://schemas.openxmlformats.org/markup-compatibility/2006" xmlns:p14="http://schemas.microsoft.com/office/powerpoint/2010/main">
    <mc:Choice Requires="p14">
      <p:transition spd="slow" p14:dur="2000" advTm="32244"/>
    </mc:Choice>
    <mc:Fallback xmlns="">
      <p:transition spd="slow" advTm="32244"/>
    </mc:Fallback>
  </mc:AlternateContent>
  <p:extLst>
    <p:ext uri="{6950BFC3-D8DA-4A85-94F7-54DA5524770B}">
      <p188:commentRel xmlns:p188="http://schemas.microsoft.com/office/powerpoint/2018/8/main" r:id="rId3"/>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5461D-6D1B-F84A-F65D-BA2F5EA037C5}"/>
              </a:ext>
            </a:extLst>
          </p:cNvPr>
          <p:cNvSpPr>
            <a:spLocks noGrp="1"/>
          </p:cNvSpPr>
          <p:nvPr>
            <p:ph type="title"/>
          </p:nvPr>
        </p:nvSpPr>
        <p:spPr>
          <a:xfrm>
            <a:off x="847253" y="208232"/>
            <a:ext cx="10506547" cy="1140734"/>
          </a:xfrm>
        </p:spPr>
        <p:txBody>
          <a:bodyPr/>
          <a:lstStyle/>
          <a:p>
            <a:r>
              <a:rPr lang="en-US"/>
              <a:t>Practical Tips</a:t>
            </a:r>
          </a:p>
        </p:txBody>
      </p:sp>
      <p:sp>
        <p:nvSpPr>
          <p:cNvPr id="3" name="Content Placeholder 2">
            <a:extLst>
              <a:ext uri="{FF2B5EF4-FFF2-40B4-BE49-F238E27FC236}">
                <a16:creationId xmlns:a16="http://schemas.microsoft.com/office/drawing/2014/main" id="{01E0F031-D927-2D0C-3F3C-11F224C390D4}"/>
              </a:ext>
            </a:extLst>
          </p:cNvPr>
          <p:cNvSpPr>
            <a:spLocks noGrp="1"/>
          </p:cNvSpPr>
          <p:nvPr>
            <p:ph type="body" sz="quarter" idx="10"/>
          </p:nvPr>
        </p:nvSpPr>
        <p:spPr>
          <a:xfrm>
            <a:off x="1523999" y="2057400"/>
            <a:ext cx="5122607" cy="3935994"/>
          </a:xfrm>
        </p:spPr>
        <p:txBody>
          <a:bodyPr/>
          <a:lstStyle/>
          <a:p>
            <a:r>
              <a:rPr lang="en-US"/>
              <a:t>Work on the 4 pillars of heart failure FIRST: </a:t>
            </a:r>
            <a:r>
              <a:rPr lang="el-GR"/>
              <a:t>β</a:t>
            </a:r>
            <a:r>
              <a:rPr lang="en-US"/>
              <a:t>-blockers, ARNi, MRA, and SGLT2i.</a:t>
            </a:r>
          </a:p>
          <a:p>
            <a:r>
              <a:rPr lang="en-US"/>
              <a:t>Increase dosing to the highest attainable for the patient.</a:t>
            </a:r>
          </a:p>
          <a:p>
            <a:r>
              <a:rPr lang="en-US"/>
              <a:t>If blood pressure is still &gt;130/80 mm Hg or if symptoms persist, consider additional therapies.</a:t>
            </a:r>
          </a:p>
          <a:p>
            <a:endParaRPr lang="en-US"/>
          </a:p>
        </p:txBody>
      </p:sp>
    </p:spTree>
    <p:extLst>
      <p:ext uri="{BB962C8B-B14F-4D97-AF65-F5344CB8AC3E}">
        <p14:creationId xmlns:p14="http://schemas.microsoft.com/office/powerpoint/2010/main" val="3299328384"/>
      </p:ext>
    </p:extLst>
  </p:cSld>
  <p:clrMapOvr>
    <a:masterClrMapping/>
  </p:clrMapOvr>
  <p:extLst>
    <p:ext uri="{6950BFC3-D8DA-4A85-94F7-54DA5524770B}">
      <p188:commentRel xmlns:p188="http://schemas.microsoft.com/office/powerpoint/2018/8/main" r:id="rId3"/>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BA28A-F784-EF8D-090F-9E144B380D3D}"/>
              </a:ext>
            </a:extLst>
          </p:cNvPr>
          <p:cNvSpPr>
            <a:spLocks noGrp="1"/>
          </p:cNvSpPr>
          <p:nvPr>
            <p:ph type="title"/>
          </p:nvPr>
        </p:nvSpPr>
        <p:spPr>
          <a:xfrm>
            <a:off x="847253" y="202166"/>
            <a:ext cx="10515600" cy="1143000"/>
          </a:xfrm>
        </p:spPr>
        <p:txBody>
          <a:bodyPr/>
          <a:lstStyle/>
          <a:p>
            <a:r>
              <a:rPr lang="en-US"/>
              <a:t>HFrEF (≤40%) Additional Therapies</a:t>
            </a:r>
          </a:p>
        </p:txBody>
      </p:sp>
      <p:sp>
        <p:nvSpPr>
          <p:cNvPr id="7" name="Text Placeholder 6">
            <a:extLst>
              <a:ext uri="{FF2B5EF4-FFF2-40B4-BE49-F238E27FC236}">
                <a16:creationId xmlns:a16="http://schemas.microsoft.com/office/drawing/2014/main" id="{4FD26A1C-5C94-1007-C58A-E8184E982ED3}"/>
              </a:ext>
            </a:extLst>
          </p:cNvPr>
          <p:cNvSpPr>
            <a:spLocks noGrp="1"/>
          </p:cNvSpPr>
          <p:nvPr>
            <p:ph type="body" sz="quarter" idx="10"/>
          </p:nvPr>
        </p:nvSpPr>
        <p:spPr>
          <a:xfrm>
            <a:off x="833404" y="6354763"/>
            <a:ext cx="10520396" cy="503237"/>
          </a:xfrm>
        </p:spPr>
        <p:txBody>
          <a:bodyPr/>
          <a:lstStyle/>
          <a:p>
            <a:r>
              <a:rPr lang="en-US"/>
              <a:t>Adapted from Heidenreich PA. </a:t>
            </a:r>
            <a:r>
              <a:rPr lang="en-US" i="1"/>
              <a:t>J Am Coll Cardiol</a:t>
            </a:r>
            <a:r>
              <a:rPr lang="en-US"/>
              <a:t>. 2022;79:e263-e421.</a:t>
            </a:r>
          </a:p>
        </p:txBody>
      </p:sp>
      <p:sp>
        <p:nvSpPr>
          <p:cNvPr id="5" name="Text Placeholder 11">
            <a:extLst>
              <a:ext uri="{FF2B5EF4-FFF2-40B4-BE49-F238E27FC236}">
                <a16:creationId xmlns:a16="http://schemas.microsoft.com/office/drawing/2014/main" id="{D4DEA0A4-65A8-52F8-0632-5610EE15BCF2}"/>
              </a:ext>
            </a:extLst>
          </p:cNvPr>
          <p:cNvSpPr txBox="1">
            <a:spLocks/>
          </p:cNvSpPr>
          <p:nvPr/>
        </p:nvSpPr>
        <p:spPr>
          <a:xfrm>
            <a:off x="847725" y="5932861"/>
            <a:ext cx="10440146" cy="503238"/>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Clr>
                <a:schemeClr val="accent2"/>
              </a:buClr>
              <a:buFont typeface="Arial" panose="020B0604020202020204" pitchFamily="34" charset="0"/>
              <a:buNone/>
              <a:defRPr lang="en-US" sz="1200" kern="1200" dirty="0">
                <a:solidFill>
                  <a:schemeClr val="tx2"/>
                </a:solidFill>
                <a:latin typeface="+mn-lt"/>
                <a:ea typeface="+mn-ea"/>
                <a:cs typeface="+mn-cs"/>
              </a:defRPr>
            </a:lvl1pPr>
            <a:lvl2pPr marL="685800" indent="-228600" algn="l" defTabSz="914400" rtl="0" eaLnBrk="1" latinLnBrk="0" hangingPunct="1">
              <a:lnSpc>
                <a:spcPct val="100000"/>
              </a:lnSpc>
              <a:spcBef>
                <a:spcPts val="500"/>
              </a:spcBef>
              <a:spcAft>
                <a:spcPts val="0"/>
              </a:spcAft>
              <a:buClr>
                <a:schemeClr val="accent2"/>
              </a:buClr>
              <a:buFont typeface="Arial" panose="020B0604020202020204" pitchFamily="34" charset="0"/>
              <a:buChar char="•"/>
              <a:defRPr lang="en-US" sz="2000" kern="1200" dirty="0">
                <a:solidFill>
                  <a:schemeClr val="tx2"/>
                </a:solidFill>
                <a:latin typeface="+mn-lt"/>
                <a:ea typeface="+mn-ea"/>
                <a:cs typeface="+mn-cs"/>
              </a:defRPr>
            </a:lvl2pPr>
            <a:lvl3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141413"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a:t>(2a) indicates moderate-strength guideline recommendation (defined as is reasonable; can be useful/effective/beneficial); (2b) indicates weak-strength guideline recommendation; HFH, heart failure hospitalization; HR, heart rate; PUFA, polyunsaturated fatty acids; RAASi, renin-angiotensin-aldosterone system inhibitors</a:t>
            </a:r>
            <a:endParaRPr lang="en-US"/>
          </a:p>
        </p:txBody>
      </p:sp>
      <p:sp>
        <p:nvSpPr>
          <p:cNvPr id="21" name="Rectangle 20">
            <a:extLst>
              <a:ext uri="{FF2B5EF4-FFF2-40B4-BE49-F238E27FC236}">
                <a16:creationId xmlns:a16="http://schemas.microsoft.com/office/drawing/2014/main" id="{AB8EC3AD-7FF8-22E1-F520-C9486619A572}"/>
              </a:ext>
            </a:extLst>
          </p:cNvPr>
          <p:cNvSpPr/>
          <p:nvPr/>
        </p:nvSpPr>
        <p:spPr>
          <a:xfrm>
            <a:off x="847726" y="1678888"/>
            <a:ext cx="10506074" cy="47071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accent4"/>
                </a:solidFill>
                <a:latin typeface="+mj-lt"/>
              </a:rPr>
              <a:t>Consider additional therapies once GDMT is optimized</a:t>
            </a:r>
          </a:p>
        </p:txBody>
      </p:sp>
      <p:sp>
        <p:nvSpPr>
          <p:cNvPr id="22" name="Rectangle 21">
            <a:extLst>
              <a:ext uri="{FF2B5EF4-FFF2-40B4-BE49-F238E27FC236}">
                <a16:creationId xmlns:a16="http://schemas.microsoft.com/office/drawing/2014/main" id="{824B9B28-1BE9-3472-CCAD-F1B39B972925}"/>
              </a:ext>
            </a:extLst>
          </p:cNvPr>
          <p:cNvSpPr/>
          <p:nvPr/>
        </p:nvSpPr>
        <p:spPr>
          <a:xfrm>
            <a:off x="1152525" y="2431411"/>
            <a:ext cx="6585461" cy="441433"/>
          </a:xfrm>
          <a:prstGeom prst="rect">
            <a:avLst/>
          </a:prstGeom>
          <a:solidFill>
            <a:schemeClr val="bg1">
              <a:lumMod val="95000"/>
            </a:schemeClr>
          </a:solidFill>
          <a:ln w="31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a:solidFill>
                  <a:schemeClr val="tx2"/>
                </a:solidFill>
              </a:rPr>
              <a:t>NYHA II-III; HFrEF; NSR; HR ≥70 bpm; on maximally tolerated </a:t>
            </a:r>
            <a:r>
              <a:rPr lang="el-GR">
                <a:solidFill>
                  <a:schemeClr val="tx2"/>
                </a:solidFill>
              </a:rPr>
              <a:t>β</a:t>
            </a:r>
            <a:r>
              <a:rPr lang="en-US">
                <a:solidFill>
                  <a:schemeClr val="tx2"/>
                </a:solidFill>
              </a:rPr>
              <a:t>-blocker</a:t>
            </a:r>
          </a:p>
        </p:txBody>
      </p:sp>
      <p:sp>
        <p:nvSpPr>
          <p:cNvPr id="23" name="Rectangle 22">
            <a:extLst>
              <a:ext uri="{FF2B5EF4-FFF2-40B4-BE49-F238E27FC236}">
                <a16:creationId xmlns:a16="http://schemas.microsoft.com/office/drawing/2014/main" id="{BA08AAE0-548D-AF27-BE06-BFD9498B818F}"/>
              </a:ext>
            </a:extLst>
          </p:cNvPr>
          <p:cNvSpPr/>
          <p:nvPr/>
        </p:nvSpPr>
        <p:spPr>
          <a:xfrm>
            <a:off x="1152525" y="3154650"/>
            <a:ext cx="6585461" cy="441433"/>
          </a:xfrm>
          <a:prstGeom prst="rect">
            <a:avLst/>
          </a:prstGeom>
          <a:solidFill>
            <a:schemeClr val="bg1">
              <a:lumMod val="95000"/>
            </a:schemeClr>
          </a:solidFill>
          <a:ln w="31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2"/>
                </a:solidFill>
              </a:rPr>
              <a:t>NYHA II-IV; LVEF &lt;45%; recent HFH; or IV diuretics; elevated NP levels</a:t>
            </a:r>
          </a:p>
        </p:txBody>
      </p:sp>
      <p:pic>
        <p:nvPicPr>
          <p:cNvPr id="6" name="Picture 5">
            <a:extLst>
              <a:ext uri="{FF2B5EF4-FFF2-40B4-BE49-F238E27FC236}">
                <a16:creationId xmlns:a16="http://schemas.microsoft.com/office/drawing/2014/main" id="{1652F5A7-08FF-5FF1-899F-A9561D983EF8}"/>
              </a:ext>
            </a:extLst>
          </p:cNvPr>
          <p:cNvPicPr>
            <a:picLocks noChangeAspect="1"/>
          </p:cNvPicPr>
          <p:nvPr/>
        </p:nvPicPr>
        <p:blipFill>
          <a:blip r:embed="rId4"/>
          <a:stretch>
            <a:fillRect/>
          </a:stretch>
        </p:blipFill>
        <p:spPr>
          <a:xfrm>
            <a:off x="-2025489" y="1914246"/>
            <a:ext cx="1641120" cy="2245977"/>
          </a:xfrm>
          <a:prstGeom prst="rect">
            <a:avLst/>
          </a:prstGeom>
        </p:spPr>
      </p:pic>
      <p:sp>
        <p:nvSpPr>
          <p:cNvPr id="24" name="Rectangle 23">
            <a:extLst>
              <a:ext uri="{FF2B5EF4-FFF2-40B4-BE49-F238E27FC236}">
                <a16:creationId xmlns:a16="http://schemas.microsoft.com/office/drawing/2014/main" id="{CF4BC4D3-8C63-3779-E0F4-67254DC7AA46}"/>
              </a:ext>
            </a:extLst>
          </p:cNvPr>
          <p:cNvSpPr/>
          <p:nvPr/>
        </p:nvSpPr>
        <p:spPr>
          <a:xfrm>
            <a:off x="1152525" y="3877889"/>
            <a:ext cx="6585461" cy="441433"/>
          </a:xfrm>
          <a:prstGeom prst="rect">
            <a:avLst/>
          </a:prstGeom>
          <a:solidFill>
            <a:schemeClr val="bg1">
              <a:lumMod val="95000"/>
            </a:schemeClr>
          </a:solidFill>
          <a:ln w="31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2"/>
                </a:solidFill>
              </a:rPr>
              <a:t>Symptomatic HFrEF</a:t>
            </a:r>
          </a:p>
        </p:txBody>
      </p:sp>
      <p:sp>
        <p:nvSpPr>
          <p:cNvPr id="25" name="Rectangle 24">
            <a:extLst>
              <a:ext uri="{FF2B5EF4-FFF2-40B4-BE49-F238E27FC236}">
                <a16:creationId xmlns:a16="http://schemas.microsoft.com/office/drawing/2014/main" id="{B3681786-5BB0-8A12-EB35-2BAB498B3078}"/>
              </a:ext>
            </a:extLst>
          </p:cNvPr>
          <p:cNvSpPr/>
          <p:nvPr/>
        </p:nvSpPr>
        <p:spPr>
          <a:xfrm>
            <a:off x="1152525" y="4601128"/>
            <a:ext cx="6585461" cy="441433"/>
          </a:xfrm>
          <a:prstGeom prst="rect">
            <a:avLst/>
          </a:prstGeom>
          <a:solidFill>
            <a:schemeClr val="bg1">
              <a:lumMod val="95000"/>
            </a:schemeClr>
          </a:solidFill>
          <a:ln w="31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2"/>
                </a:solidFill>
              </a:rPr>
              <a:t>HF NYHA II-IV</a:t>
            </a:r>
          </a:p>
        </p:txBody>
      </p:sp>
      <p:sp>
        <p:nvSpPr>
          <p:cNvPr id="26" name="Rectangle 25">
            <a:extLst>
              <a:ext uri="{FF2B5EF4-FFF2-40B4-BE49-F238E27FC236}">
                <a16:creationId xmlns:a16="http://schemas.microsoft.com/office/drawing/2014/main" id="{51A5BA1C-903F-1219-62BB-C5620CC20113}"/>
              </a:ext>
            </a:extLst>
          </p:cNvPr>
          <p:cNvSpPr/>
          <p:nvPr/>
        </p:nvSpPr>
        <p:spPr>
          <a:xfrm>
            <a:off x="1152525" y="5324367"/>
            <a:ext cx="6585461" cy="441433"/>
          </a:xfrm>
          <a:prstGeom prst="rect">
            <a:avLst/>
          </a:prstGeom>
          <a:solidFill>
            <a:schemeClr val="bg1">
              <a:lumMod val="95000"/>
            </a:schemeClr>
          </a:solidFill>
          <a:ln w="31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2"/>
                </a:solidFill>
              </a:rPr>
              <a:t>Patients with HF with hyperkalemia while taking RAASi</a:t>
            </a:r>
          </a:p>
        </p:txBody>
      </p:sp>
      <p:sp>
        <p:nvSpPr>
          <p:cNvPr id="27" name="Rectangle 26">
            <a:extLst>
              <a:ext uri="{FF2B5EF4-FFF2-40B4-BE49-F238E27FC236}">
                <a16:creationId xmlns:a16="http://schemas.microsoft.com/office/drawing/2014/main" id="{DB2359CF-3657-F91E-AB8F-395889F53131}"/>
              </a:ext>
            </a:extLst>
          </p:cNvPr>
          <p:cNvSpPr/>
          <p:nvPr/>
        </p:nvSpPr>
        <p:spPr>
          <a:xfrm>
            <a:off x="8506571" y="2431411"/>
            <a:ext cx="2351929" cy="441433"/>
          </a:xfrm>
          <a:prstGeom prst="rect">
            <a:avLst/>
          </a:prstGeom>
          <a:solidFill>
            <a:srgbClr val="FFCC00"/>
          </a:solidFill>
          <a:ln w="31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2"/>
                </a:solidFill>
              </a:rPr>
              <a:t>Ivabradine (2a)</a:t>
            </a:r>
          </a:p>
        </p:txBody>
      </p:sp>
      <p:sp>
        <p:nvSpPr>
          <p:cNvPr id="28" name="Rectangle 27">
            <a:extLst>
              <a:ext uri="{FF2B5EF4-FFF2-40B4-BE49-F238E27FC236}">
                <a16:creationId xmlns:a16="http://schemas.microsoft.com/office/drawing/2014/main" id="{E6DE406F-3C92-E378-1B4C-01E4B9E12816}"/>
              </a:ext>
            </a:extLst>
          </p:cNvPr>
          <p:cNvSpPr/>
          <p:nvPr/>
        </p:nvSpPr>
        <p:spPr>
          <a:xfrm>
            <a:off x="8506571" y="3154650"/>
            <a:ext cx="2351929" cy="441433"/>
          </a:xfrm>
          <a:prstGeom prst="rect">
            <a:avLst/>
          </a:prstGeom>
          <a:solidFill>
            <a:srgbClr val="FFA41D"/>
          </a:solidFill>
          <a:ln w="31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2"/>
                </a:solidFill>
              </a:rPr>
              <a:t>Vericiguat (2b)</a:t>
            </a:r>
          </a:p>
        </p:txBody>
      </p:sp>
      <p:sp>
        <p:nvSpPr>
          <p:cNvPr id="29" name="Rectangle 28">
            <a:extLst>
              <a:ext uri="{FF2B5EF4-FFF2-40B4-BE49-F238E27FC236}">
                <a16:creationId xmlns:a16="http://schemas.microsoft.com/office/drawing/2014/main" id="{1300DC64-AE1D-79B1-2E2B-CD309F632685}"/>
              </a:ext>
            </a:extLst>
          </p:cNvPr>
          <p:cNvSpPr/>
          <p:nvPr/>
        </p:nvSpPr>
        <p:spPr>
          <a:xfrm>
            <a:off x="8506571" y="3877889"/>
            <a:ext cx="2351929" cy="441433"/>
          </a:xfrm>
          <a:prstGeom prst="rect">
            <a:avLst/>
          </a:prstGeom>
          <a:solidFill>
            <a:srgbClr val="FFA41D"/>
          </a:solidFill>
          <a:ln w="31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2"/>
                </a:solidFill>
              </a:rPr>
              <a:t>Digoxin (2b)</a:t>
            </a:r>
          </a:p>
        </p:txBody>
      </p:sp>
      <p:sp>
        <p:nvSpPr>
          <p:cNvPr id="30" name="Rectangle 29">
            <a:extLst>
              <a:ext uri="{FF2B5EF4-FFF2-40B4-BE49-F238E27FC236}">
                <a16:creationId xmlns:a16="http://schemas.microsoft.com/office/drawing/2014/main" id="{037776C1-5B24-6A80-4475-E274377E837E}"/>
              </a:ext>
            </a:extLst>
          </p:cNvPr>
          <p:cNvSpPr/>
          <p:nvPr/>
        </p:nvSpPr>
        <p:spPr>
          <a:xfrm>
            <a:off x="8506571" y="4601128"/>
            <a:ext cx="2351929" cy="441433"/>
          </a:xfrm>
          <a:prstGeom prst="rect">
            <a:avLst/>
          </a:prstGeom>
          <a:solidFill>
            <a:srgbClr val="FFA41D"/>
          </a:solidFill>
          <a:ln w="31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2"/>
                </a:solidFill>
              </a:rPr>
              <a:t>PUFA (2b)</a:t>
            </a:r>
          </a:p>
        </p:txBody>
      </p:sp>
      <p:sp>
        <p:nvSpPr>
          <p:cNvPr id="31" name="Rectangle 30">
            <a:extLst>
              <a:ext uri="{FF2B5EF4-FFF2-40B4-BE49-F238E27FC236}">
                <a16:creationId xmlns:a16="http://schemas.microsoft.com/office/drawing/2014/main" id="{88574E44-E3B5-73AA-18DC-F7EC8089674A}"/>
              </a:ext>
            </a:extLst>
          </p:cNvPr>
          <p:cNvSpPr/>
          <p:nvPr/>
        </p:nvSpPr>
        <p:spPr>
          <a:xfrm>
            <a:off x="8506571" y="5324367"/>
            <a:ext cx="2351929" cy="441433"/>
          </a:xfrm>
          <a:prstGeom prst="rect">
            <a:avLst/>
          </a:prstGeom>
          <a:solidFill>
            <a:srgbClr val="FFA41D"/>
          </a:solidFill>
          <a:ln w="31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2"/>
                </a:solidFill>
              </a:rPr>
              <a:t>Potassium binders (2b)</a:t>
            </a:r>
          </a:p>
        </p:txBody>
      </p:sp>
      <p:cxnSp>
        <p:nvCxnSpPr>
          <p:cNvPr id="43" name="Connector: Elbow 42">
            <a:extLst>
              <a:ext uri="{FF2B5EF4-FFF2-40B4-BE49-F238E27FC236}">
                <a16:creationId xmlns:a16="http://schemas.microsoft.com/office/drawing/2014/main" id="{AF357E0F-711B-2AD9-378D-4DC371511028}"/>
              </a:ext>
            </a:extLst>
          </p:cNvPr>
          <p:cNvCxnSpPr>
            <a:cxnSpLocks/>
            <a:stCxn id="22" idx="1"/>
            <a:endCxn id="23" idx="1"/>
          </p:cNvCxnSpPr>
          <p:nvPr/>
        </p:nvCxnSpPr>
        <p:spPr>
          <a:xfrm rot="10800000" flipV="1">
            <a:off x="1152525" y="2652127"/>
            <a:ext cx="12700" cy="723239"/>
          </a:xfrm>
          <a:prstGeom prst="bentConnector3">
            <a:avLst>
              <a:gd name="adj1" fmla="val 1800000"/>
            </a:avLst>
          </a:prstGeom>
          <a:ln>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5" name="Connector: Elbow 44">
            <a:extLst>
              <a:ext uri="{FF2B5EF4-FFF2-40B4-BE49-F238E27FC236}">
                <a16:creationId xmlns:a16="http://schemas.microsoft.com/office/drawing/2014/main" id="{52AE63DB-4F0C-995C-E830-00F3C719C3BE}"/>
              </a:ext>
            </a:extLst>
          </p:cNvPr>
          <p:cNvCxnSpPr>
            <a:cxnSpLocks/>
            <a:stCxn id="23" idx="1"/>
            <a:endCxn id="24" idx="1"/>
          </p:cNvCxnSpPr>
          <p:nvPr/>
        </p:nvCxnSpPr>
        <p:spPr>
          <a:xfrm rot="10800000" flipV="1">
            <a:off x="1152525" y="3375366"/>
            <a:ext cx="12700" cy="723239"/>
          </a:xfrm>
          <a:prstGeom prst="bentConnector3">
            <a:avLst>
              <a:gd name="adj1" fmla="val 1800000"/>
            </a:avLst>
          </a:prstGeom>
          <a:ln>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7" name="Connector: Elbow 46">
            <a:extLst>
              <a:ext uri="{FF2B5EF4-FFF2-40B4-BE49-F238E27FC236}">
                <a16:creationId xmlns:a16="http://schemas.microsoft.com/office/drawing/2014/main" id="{E85224BC-B858-3F04-FD72-8995B43B443C}"/>
              </a:ext>
            </a:extLst>
          </p:cNvPr>
          <p:cNvCxnSpPr>
            <a:cxnSpLocks/>
            <a:stCxn id="24" idx="1"/>
            <a:endCxn id="25" idx="1"/>
          </p:cNvCxnSpPr>
          <p:nvPr/>
        </p:nvCxnSpPr>
        <p:spPr>
          <a:xfrm rot="10800000" flipV="1">
            <a:off x="1152525" y="4098605"/>
            <a:ext cx="12700" cy="723239"/>
          </a:xfrm>
          <a:prstGeom prst="bentConnector3">
            <a:avLst>
              <a:gd name="adj1" fmla="val 1800000"/>
            </a:avLst>
          </a:prstGeom>
          <a:ln>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9" name="Connector: Elbow 48">
            <a:extLst>
              <a:ext uri="{FF2B5EF4-FFF2-40B4-BE49-F238E27FC236}">
                <a16:creationId xmlns:a16="http://schemas.microsoft.com/office/drawing/2014/main" id="{C65194D4-A420-41C8-38F6-55C595F7B556}"/>
              </a:ext>
            </a:extLst>
          </p:cNvPr>
          <p:cNvCxnSpPr>
            <a:cxnSpLocks/>
            <a:stCxn id="25" idx="1"/>
            <a:endCxn id="26" idx="1"/>
          </p:cNvCxnSpPr>
          <p:nvPr/>
        </p:nvCxnSpPr>
        <p:spPr>
          <a:xfrm rot="10800000" flipV="1">
            <a:off x="1152525" y="4821844"/>
            <a:ext cx="12700" cy="723239"/>
          </a:xfrm>
          <a:prstGeom prst="bentConnector3">
            <a:avLst>
              <a:gd name="adj1" fmla="val 1800000"/>
            </a:avLst>
          </a:prstGeom>
          <a:ln>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CCF402D0-B56B-9C67-B24F-3C3BA42E022B}"/>
              </a:ext>
            </a:extLst>
          </p:cNvPr>
          <p:cNvCxnSpPr>
            <a:cxnSpLocks/>
            <a:stCxn id="22" idx="3"/>
            <a:endCxn id="27" idx="1"/>
          </p:cNvCxnSpPr>
          <p:nvPr/>
        </p:nvCxnSpPr>
        <p:spPr>
          <a:xfrm>
            <a:off x="7737986" y="2652128"/>
            <a:ext cx="768585" cy="0"/>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0D94C1C9-9E6E-0863-CA51-4CEEBD2194B4}"/>
              </a:ext>
            </a:extLst>
          </p:cNvPr>
          <p:cNvCxnSpPr>
            <a:cxnSpLocks/>
            <a:stCxn id="23" idx="3"/>
            <a:endCxn id="28" idx="1"/>
          </p:cNvCxnSpPr>
          <p:nvPr/>
        </p:nvCxnSpPr>
        <p:spPr>
          <a:xfrm>
            <a:off x="7737986" y="3375367"/>
            <a:ext cx="768585" cy="0"/>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F7582137-1136-D055-A71F-58D4ED168AEE}"/>
              </a:ext>
            </a:extLst>
          </p:cNvPr>
          <p:cNvCxnSpPr>
            <a:cxnSpLocks/>
            <a:stCxn id="24" idx="3"/>
            <a:endCxn id="29" idx="1"/>
          </p:cNvCxnSpPr>
          <p:nvPr/>
        </p:nvCxnSpPr>
        <p:spPr>
          <a:xfrm>
            <a:off x="7737986" y="4098606"/>
            <a:ext cx="768585" cy="0"/>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3F2F1737-BA0E-B60C-D66E-DB1243BBE700}"/>
              </a:ext>
            </a:extLst>
          </p:cNvPr>
          <p:cNvCxnSpPr>
            <a:cxnSpLocks/>
            <a:stCxn id="25" idx="3"/>
            <a:endCxn id="30" idx="1"/>
          </p:cNvCxnSpPr>
          <p:nvPr/>
        </p:nvCxnSpPr>
        <p:spPr>
          <a:xfrm>
            <a:off x="7737986" y="4821845"/>
            <a:ext cx="768585" cy="0"/>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5057E135-24C4-CBFD-FC0D-3B19AF7EA64F}"/>
              </a:ext>
            </a:extLst>
          </p:cNvPr>
          <p:cNvCxnSpPr>
            <a:cxnSpLocks/>
            <a:stCxn id="26" idx="3"/>
            <a:endCxn id="31" idx="1"/>
          </p:cNvCxnSpPr>
          <p:nvPr/>
        </p:nvCxnSpPr>
        <p:spPr>
          <a:xfrm>
            <a:off x="7737986" y="5545084"/>
            <a:ext cx="768585" cy="0"/>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3658524"/>
      </p:ext>
    </p:extLst>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7253" y="202166"/>
            <a:ext cx="10515600" cy="1143000"/>
          </a:xfrm>
        </p:spPr>
        <p:txBody>
          <a:bodyPr/>
          <a:lstStyle/>
          <a:p>
            <a:r>
              <a:rPr lang="en-US"/>
              <a:t>Learning Objectives</a:t>
            </a:r>
          </a:p>
        </p:txBody>
      </p:sp>
      <p:sp>
        <p:nvSpPr>
          <p:cNvPr id="3" name="Content Placeholder 2"/>
          <p:cNvSpPr>
            <a:spLocks noGrp="1"/>
          </p:cNvSpPr>
          <p:nvPr>
            <p:ph idx="1"/>
          </p:nvPr>
        </p:nvSpPr>
        <p:spPr>
          <a:xfrm>
            <a:off x="1533053" y="2066452"/>
            <a:ext cx="9829800" cy="4119563"/>
          </a:xfrm>
        </p:spPr>
        <p:txBody>
          <a:bodyPr vert="horz" lIns="91440" tIns="45720" rIns="91440" bIns="45720" rtlCol="0" anchor="t">
            <a:normAutofit/>
          </a:bodyPr>
          <a:lstStyle/>
          <a:p>
            <a:r>
              <a:rPr lang="en-US"/>
              <a:t>Discuss nonpharmacologic and pharmacologic management of chronic heart failure in primary care </a:t>
            </a:r>
          </a:p>
          <a:p>
            <a:r>
              <a:rPr lang="en-US"/>
              <a:t>Summarize the goals of care for patients with chronic heart failure</a:t>
            </a:r>
          </a:p>
          <a:p>
            <a:r>
              <a:rPr lang="en-US"/>
              <a:t>Describe the role of the primary care clinician in monitoring patients with chronic heart failure</a:t>
            </a:r>
          </a:p>
          <a:p>
            <a:r>
              <a:rPr lang="en-US"/>
              <a:t>Identify which patients with chronic heart failure should be referred to cardiology as part of their care, including consultation, primary management, or co-management</a:t>
            </a:r>
          </a:p>
          <a:p>
            <a:r>
              <a:rPr lang="en-US"/>
              <a:t>Apply knowledge about treatment, monitoring, and referral of patients with chronic heart failure to a patient scenario</a:t>
            </a:r>
          </a:p>
        </p:txBody>
      </p:sp>
    </p:spTree>
    <p:extLst>
      <p:ext uri="{BB962C8B-B14F-4D97-AF65-F5344CB8AC3E}">
        <p14:creationId xmlns:p14="http://schemas.microsoft.com/office/powerpoint/2010/main" val="3592525310"/>
      </p:ext>
    </p:extLst>
  </p:cSld>
  <p:clrMapOvr>
    <a:masterClrMapping/>
  </p:clrMapOvr>
  <p:extLst>
    <p:ext uri="{6950BFC3-D8DA-4A85-94F7-54DA5524770B}">
      <p188:commentRel xmlns:p188="http://schemas.microsoft.com/office/powerpoint/2018/8/main" r:id="rId3"/>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BA28A-F784-EF8D-090F-9E144B380D3D}"/>
              </a:ext>
            </a:extLst>
          </p:cNvPr>
          <p:cNvSpPr>
            <a:spLocks noGrp="1"/>
          </p:cNvSpPr>
          <p:nvPr>
            <p:ph type="title"/>
          </p:nvPr>
        </p:nvSpPr>
        <p:spPr>
          <a:xfrm>
            <a:off x="847253" y="202166"/>
            <a:ext cx="10515600" cy="1143000"/>
          </a:xfrm>
        </p:spPr>
        <p:txBody>
          <a:bodyPr/>
          <a:lstStyle/>
          <a:p>
            <a:r>
              <a:rPr lang="en-US"/>
              <a:t>HFrEF (≤40%) Additional Therapies</a:t>
            </a:r>
          </a:p>
        </p:txBody>
      </p:sp>
      <p:sp>
        <p:nvSpPr>
          <p:cNvPr id="7" name="Text Placeholder 6">
            <a:extLst>
              <a:ext uri="{FF2B5EF4-FFF2-40B4-BE49-F238E27FC236}">
                <a16:creationId xmlns:a16="http://schemas.microsoft.com/office/drawing/2014/main" id="{4FD26A1C-5C94-1007-C58A-E8184E982ED3}"/>
              </a:ext>
            </a:extLst>
          </p:cNvPr>
          <p:cNvSpPr>
            <a:spLocks noGrp="1"/>
          </p:cNvSpPr>
          <p:nvPr>
            <p:ph type="body" sz="quarter" idx="10"/>
          </p:nvPr>
        </p:nvSpPr>
        <p:spPr>
          <a:xfrm>
            <a:off x="838200" y="6355532"/>
            <a:ext cx="10515600" cy="502467"/>
          </a:xfrm>
        </p:spPr>
        <p:txBody>
          <a:bodyPr/>
          <a:lstStyle/>
          <a:p>
            <a:r>
              <a:rPr lang="en-US"/>
              <a:t>Adapted from Heidenreich PA. </a:t>
            </a:r>
            <a:r>
              <a:rPr lang="en-US" i="1"/>
              <a:t>J Am Coll Cardiol</a:t>
            </a:r>
            <a:r>
              <a:rPr lang="en-US"/>
              <a:t>. 2022;79:e263-e421.</a:t>
            </a:r>
          </a:p>
        </p:txBody>
      </p:sp>
      <p:sp>
        <p:nvSpPr>
          <p:cNvPr id="5" name="Text Placeholder 11">
            <a:extLst>
              <a:ext uri="{FF2B5EF4-FFF2-40B4-BE49-F238E27FC236}">
                <a16:creationId xmlns:a16="http://schemas.microsoft.com/office/drawing/2014/main" id="{D4DEA0A4-65A8-52F8-0632-5610EE15BCF2}"/>
              </a:ext>
            </a:extLst>
          </p:cNvPr>
          <p:cNvSpPr txBox="1">
            <a:spLocks/>
          </p:cNvSpPr>
          <p:nvPr/>
        </p:nvSpPr>
        <p:spPr>
          <a:xfrm>
            <a:off x="847253" y="5921284"/>
            <a:ext cx="10515600" cy="529788"/>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Clr>
                <a:schemeClr val="accent2"/>
              </a:buClr>
              <a:buFont typeface="Arial" panose="020B0604020202020204" pitchFamily="34" charset="0"/>
              <a:buNone/>
              <a:defRPr lang="en-US" sz="1200" kern="1200" dirty="0">
                <a:solidFill>
                  <a:schemeClr val="tx2"/>
                </a:solidFill>
                <a:latin typeface="+mn-lt"/>
                <a:ea typeface="+mn-ea"/>
                <a:cs typeface="+mn-cs"/>
              </a:defRPr>
            </a:lvl1pPr>
            <a:lvl2pPr marL="685800" indent="-228600" algn="l" defTabSz="914400" rtl="0" eaLnBrk="1" latinLnBrk="0" hangingPunct="1">
              <a:lnSpc>
                <a:spcPct val="100000"/>
              </a:lnSpc>
              <a:spcBef>
                <a:spcPts val="500"/>
              </a:spcBef>
              <a:spcAft>
                <a:spcPts val="0"/>
              </a:spcAft>
              <a:buClr>
                <a:schemeClr val="accent2"/>
              </a:buClr>
              <a:buFont typeface="Arial" panose="020B0604020202020204" pitchFamily="34" charset="0"/>
              <a:buChar char="•"/>
              <a:defRPr lang="en-US" sz="2000" kern="1200" dirty="0">
                <a:solidFill>
                  <a:schemeClr val="tx2"/>
                </a:solidFill>
                <a:latin typeface="+mn-lt"/>
                <a:ea typeface="+mn-ea"/>
                <a:cs typeface="+mn-cs"/>
              </a:defRPr>
            </a:lvl2pPr>
            <a:lvl3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141413"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1200"/>
              <a:t>(2a) indicates moderate-strength </a:t>
            </a:r>
            <a:r>
              <a:rPr lang="en-US" altLang="en-US"/>
              <a:t>g</a:t>
            </a:r>
            <a:r>
              <a:rPr lang="en-US" altLang="en-US" sz="1200"/>
              <a:t>uideline </a:t>
            </a:r>
            <a:r>
              <a:rPr lang="en-US" altLang="en-US"/>
              <a:t>r</a:t>
            </a:r>
            <a:r>
              <a:rPr lang="en-US" altLang="en-US" sz="1200"/>
              <a:t>ecommendation (defined as is reasonable; can be useful/effective/beneficial); (2b) indicates weak-strength </a:t>
            </a:r>
            <a:r>
              <a:rPr lang="en-US" altLang="en-US"/>
              <a:t>g</a:t>
            </a:r>
            <a:r>
              <a:rPr lang="en-US" altLang="en-US" sz="1200"/>
              <a:t>uideline </a:t>
            </a:r>
            <a:r>
              <a:rPr lang="en-US" altLang="en-US"/>
              <a:t>r</a:t>
            </a:r>
            <a:r>
              <a:rPr lang="en-US" altLang="en-US" sz="1200"/>
              <a:t>ecommendation; MV, mitral valve; LVESD, left ventricular end-systolic diameter; PA, pulmonary artery; PASP, pulmonary arterial systolic pressure</a:t>
            </a:r>
            <a:endParaRPr lang="en-US"/>
          </a:p>
        </p:txBody>
      </p:sp>
      <p:pic>
        <p:nvPicPr>
          <p:cNvPr id="3" name="Picture 2">
            <a:extLst>
              <a:ext uri="{FF2B5EF4-FFF2-40B4-BE49-F238E27FC236}">
                <a16:creationId xmlns:a16="http://schemas.microsoft.com/office/drawing/2014/main" id="{13125F6B-5AE2-D650-2354-03AC538F2AFB}"/>
              </a:ext>
            </a:extLst>
          </p:cNvPr>
          <p:cNvPicPr>
            <a:picLocks noChangeAspect="1"/>
          </p:cNvPicPr>
          <p:nvPr/>
        </p:nvPicPr>
        <p:blipFill>
          <a:blip r:embed="rId3"/>
          <a:stretch>
            <a:fillRect/>
          </a:stretch>
        </p:blipFill>
        <p:spPr>
          <a:xfrm>
            <a:off x="12907532" y="2605986"/>
            <a:ext cx="2014064" cy="2338042"/>
          </a:xfrm>
          <a:prstGeom prst="rect">
            <a:avLst/>
          </a:prstGeom>
        </p:spPr>
      </p:pic>
      <p:sp>
        <p:nvSpPr>
          <p:cNvPr id="4" name="Rectangle 3">
            <a:extLst>
              <a:ext uri="{FF2B5EF4-FFF2-40B4-BE49-F238E27FC236}">
                <a16:creationId xmlns:a16="http://schemas.microsoft.com/office/drawing/2014/main" id="{38596FEC-6141-B393-F668-F48B50C6B1ED}"/>
              </a:ext>
            </a:extLst>
          </p:cNvPr>
          <p:cNvSpPr/>
          <p:nvPr/>
        </p:nvSpPr>
        <p:spPr>
          <a:xfrm>
            <a:off x="847726" y="1678888"/>
            <a:ext cx="10506074" cy="47071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accent4"/>
                </a:solidFill>
                <a:latin typeface="+mj-lt"/>
              </a:rPr>
              <a:t>Consider additional therapies once GDMT is optimized</a:t>
            </a:r>
          </a:p>
        </p:txBody>
      </p:sp>
      <p:sp>
        <p:nvSpPr>
          <p:cNvPr id="8" name="Rectangle 7">
            <a:extLst>
              <a:ext uri="{FF2B5EF4-FFF2-40B4-BE49-F238E27FC236}">
                <a16:creationId xmlns:a16="http://schemas.microsoft.com/office/drawing/2014/main" id="{D4736693-4DCE-4D80-C16E-FB9BD11D1DFB}"/>
              </a:ext>
            </a:extLst>
          </p:cNvPr>
          <p:cNvSpPr/>
          <p:nvPr/>
        </p:nvSpPr>
        <p:spPr>
          <a:xfrm>
            <a:off x="1152526" y="2431411"/>
            <a:ext cx="5311774" cy="669372"/>
          </a:xfrm>
          <a:prstGeom prst="rect">
            <a:avLst/>
          </a:prstGeom>
          <a:solidFill>
            <a:schemeClr val="bg1">
              <a:lumMod val="95000"/>
            </a:schemeClr>
          </a:solidFill>
          <a:ln w="31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a:solidFill>
                  <a:schemeClr val="tx2"/>
                </a:solidFill>
              </a:rPr>
              <a:t>Select patients with HF with LVEF ≤35% and suitable coronary anatomy</a:t>
            </a:r>
          </a:p>
        </p:txBody>
      </p:sp>
      <p:sp>
        <p:nvSpPr>
          <p:cNvPr id="9" name="Rectangle 8">
            <a:extLst>
              <a:ext uri="{FF2B5EF4-FFF2-40B4-BE49-F238E27FC236}">
                <a16:creationId xmlns:a16="http://schemas.microsoft.com/office/drawing/2014/main" id="{DBCC5273-64C2-AE2C-F24B-9438CFF5F212}"/>
              </a:ext>
            </a:extLst>
          </p:cNvPr>
          <p:cNvSpPr/>
          <p:nvPr/>
        </p:nvSpPr>
        <p:spPr>
          <a:xfrm>
            <a:off x="1152526" y="3268950"/>
            <a:ext cx="5311774" cy="669372"/>
          </a:xfrm>
          <a:prstGeom prst="rect">
            <a:avLst/>
          </a:prstGeom>
          <a:solidFill>
            <a:schemeClr val="bg1">
              <a:lumMod val="95000"/>
            </a:schemeClr>
          </a:solidFill>
          <a:ln w="31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2"/>
                </a:solidFill>
              </a:rPr>
              <a:t>NYHA II-IV; HFrEF; severe secondary MR</a:t>
            </a:r>
          </a:p>
        </p:txBody>
      </p:sp>
      <p:sp>
        <p:nvSpPr>
          <p:cNvPr id="10" name="Rectangle 9">
            <a:extLst>
              <a:ext uri="{FF2B5EF4-FFF2-40B4-BE49-F238E27FC236}">
                <a16:creationId xmlns:a16="http://schemas.microsoft.com/office/drawing/2014/main" id="{AEAA4999-01E1-1AAF-4EFB-DFE87BBC41FE}"/>
              </a:ext>
            </a:extLst>
          </p:cNvPr>
          <p:cNvSpPr/>
          <p:nvPr/>
        </p:nvSpPr>
        <p:spPr>
          <a:xfrm>
            <a:off x="1152526" y="4106489"/>
            <a:ext cx="5311774" cy="669372"/>
          </a:xfrm>
          <a:prstGeom prst="rect">
            <a:avLst/>
          </a:prstGeom>
          <a:solidFill>
            <a:schemeClr val="bg1">
              <a:lumMod val="95000"/>
            </a:schemeClr>
          </a:solidFill>
          <a:ln w="31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2"/>
                </a:solidFill>
              </a:rPr>
              <a:t>NYHA II-IV; severe secondary MR; suitable anatomy; LVEF 20%-50%, LVESD ≤70 mm; PASP ≤70 mm Hg</a:t>
            </a:r>
          </a:p>
        </p:txBody>
      </p:sp>
      <p:sp>
        <p:nvSpPr>
          <p:cNvPr id="11" name="Rectangle 10">
            <a:extLst>
              <a:ext uri="{FF2B5EF4-FFF2-40B4-BE49-F238E27FC236}">
                <a16:creationId xmlns:a16="http://schemas.microsoft.com/office/drawing/2014/main" id="{3DB9E1D4-1D15-483E-0E82-A815C2A65254}"/>
              </a:ext>
            </a:extLst>
          </p:cNvPr>
          <p:cNvSpPr/>
          <p:nvPr/>
        </p:nvSpPr>
        <p:spPr>
          <a:xfrm>
            <a:off x="1152526" y="4944028"/>
            <a:ext cx="5311774" cy="669372"/>
          </a:xfrm>
          <a:prstGeom prst="rect">
            <a:avLst/>
          </a:prstGeom>
          <a:solidFill>
            <a:schemeClr val="bg1">
              <a:lumMod val="95000"/>
            </a:schemeClr>
          </a:solidFill>
          <a:ln w="31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2"/>
                </a:solidFill>
              </a:rPr>
              <a:t>NYHA III; history of HF hospitalization or elevated natriuretic peptide levels</a:t>
            </a:r>
          </a:p>
        </p:txBody>
      </p:sp>
      <p:sp>
        <p:nvSpPr>
          <p:cNvPr id="13" name="Rectangle 12">
            <a:extLst>
              <a:ext uri="{FF2B5EF4-FFF2-40B4-BE49-F238E27FC236}">
                <a16:creationId xmlns:a16="http://schemas.microsoft.com/office/drawing/2014/main" id="{26E91318-2193-075C-CD63-313301C4FAF4}"/>
              </a:ext>
            </a:extLst>
          </p:cNvPr>
          <p:cNvSpPr/>
          <p:nvPr/>
        </p:nvSpPr>
        <p:spPr>
          <a:xfrm>
            <a:off x="7061201" y="2431411"/>
            <a:ext cx="3797300" cy="669372"/>
          </a:xfrm>
          <a:prstGeom prst="rect">
            <a:avLst/>
          </a:prstGeom>
          <a:solidFill>
            <a:srgbClr val="336600"/>
          </a:solidFill>
          <a:ln w="31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Surgical revascularization (1)</a:t>
            </a:r>
          </a:p>
        </p:txBody>
      </p:sp>
      <p:sp>
        <p:nvSpPr>
          <p:cNvPr id="14" name="Rectangle 13">
            <a:extLst>
              <a:ext uri="{FF2B5EF4-FFF2-40B4-BE49-F238E27FC236}">
                <a16:creationId xmlns:a16="http://schemas.microsoft.com/office/drawing/2014/main" id="{25874790-4AFD-BB8E-0121-BEC08F0A8C00}"/>
              </a:ext>
            </a:extLst>
          </p:cNvPr>
          <p:cNvSpPr/>
          <p:nvPr/>
        </p:nvSpPr>
        <p:spPr>
          <a:xfrm>
            <a:off x="7061201" y="3268950"/>
            <a:ext cx="3797300" cy="669372"/>
          </a:xfrm>
          <a:prstGeom prst="rect">
            <a:avLst/>
          </a:prstGeom>
          <a:solidFill>
            <a:srgbClr val="336600"/>
          </a:solidFill>
          <a:ln w="31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Optimization of GDMT before an intervention for secondary MR (1)</a:t>
            </a:r>
          </a:p>
        </p:txBody>
      </p:sp>
      <p:sp>
        <p:nvSpPr>
          <p:cNvPr id="15" name="Rectangle 14">
            <a:extLst>
              <a:ext uri="{FF2B5EF4-FFF2-40B4-BE49-F238E27FC236}">
                <a16:creationId xmlns:a16="http://schemas.microsoft.com/office/drawing/2014/main" id="{F3ABC558-31F9-ED9D-8EAA-7AA82B096988}"/>
              </a:ext>
            </a:extLst>
          </p:cNvPr>
          <p:cNvSpPr/>
          <p:nvPr/>
        </p:nvSpPr>
        <p:spPr>
          <a:xfrm>
            <a:off x="7061201" y="4106489"/>
            <a:ext cx="3797300" cy="669372"/>
          </a:xfrm>
          <a:prstGeom prst="rect">
            <a:avLst/>
          </a:prstGeom>
          <a:solidFill>
            <a:srgbClr val="FFCC00"/>
          </a:solidFill>
          <a:ln w="31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100584" rIns="100584" rtlCol="0" anchor="ctr"/>
          <a:lstStyle/>
          <a:p>
            <a:pPr algn="ctr"/>
            <a:r>
              <a:rPr lang="en-US" spc="20">
                <a:solidFill>
                  <a:schemeClr val="tx2"/>
                </a:solidFill>
              </a:rPr>
              <a:t>Transcatheter edge-to-edge MV repair (2a)</a:t>
            </a:r>
          </a:p>
        </p:txBody>
      </p:sp>
      <p:sp>
        <p:nvSpPr>
          <p:cNvPr id="16" name="Rectangle 15">
            <a:extLst>
              <a:ext uri="{FF2B5EF4-FFF2-40B4-BE49-F238E27FC236}">
                <a16:creationId xmlns:a16="http://schemas.microsoft.com/office/drawing/2014/main" id="{A18A0A65-8964-7B2F-DCE0-87D6917DF45E}"/>
              </a:ext>
            </a:extLst>
          </p:cNvPr>
          <p:cNvSpPr/>
          <p:nvPr/>
        </p:nvSpPr>
        <p:spPr>
          <a:xfrm>
            <a:off x="7061201" y="4944028"/>
            <a:ext cx="3797300" cy="669372"/>
          </a:xfrm>
          <a:prstGeom prst="rect">
            <a:avLst/>
          </a:prstGeom>
          <a:solidFill>
            <a:srgbClr val="FFA41D"/>
          </a:solidFill>
          <a:ln w="31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2"/>
                </a:solidFill>
              </a:rPr>
              <a:t>Wireless monitoring of PA pressure by implanted hemodynamic monitor (2b)</a:t>
            </a:r>
          </a:p>
        </p:txBody>
      </p:sp>
      <p:cxnSp>
        <p:nvCxnSpPr>
          <p:cNvPr id="18" name="Connector: Elbow 17">
            <a:extLst>
              <a:ext uri="{FF2B5EF4-FFF2-40B4-BE49-F238E27FC236}">
                <a16:creationId xmlns:a16="http://schemas.microsoft.com/office/drawing/2014/main" id="{E3228AD4-D984-23A1-C2F0-6C4EF299656B}"/>
              </a:ext>
            </a:extLst>
          </p:cNvPr>
          <p:cNvCxnSpPr>
            <a:cxnSpLocks/>
            <a:stCxn id="8" idx="1"/>
            <a:endCxn id="9" idx="1"/>
          </p:cNvCxnSpPr>
          <p:nvPr/>
        </p:nvCxnSpPr>
        <p:spPr>
          <a:xfrm rot="10800000" flipV="1">
            <a:off x="1152526" y="2766096"/>
            <a:ext cx="12700" cy="837539"/>
          </a:xfrm>
          <a:prstGeom prst="bentConnector3">
            <a:avLst>
              <a:gd name="adj1" fmla="val 2600000"/>
            </a:avLst>
          </a:prstGeom>
          <a:ln>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Connector: Elbow 18">
            <a:extLst>
              <a:ext uri="{FF2B5EF4-FFF2-40B4-BE49-F238E27FC236}">
                <a16:creationId xmlns:a16="http://schemas.microsoft.com/office/drawing/2014/main" id="{84DEFB35-9D57-6027-A370-3EACCD3F2FD7}"/>
              </a:ext>
            </a:extLst>
          </p:cNvPr>
          <p:cNvCxnSpPr>
            <a:cxnSpLocks/>
            <a:stCxn id="9" idx="1"/>
            <a:endCxn id="10" idx="1"/>
          </p:cNvCxnSpPr>
          <p:nvPr/>
        </p:nvCxnSpPr>
        <p:spPr>
          <a:xfrm rot="10800000" flipV="1">
            <a:off x="1152526" y="3603635"/>
            <a:ext cx="12700" cy="837539"/>
          </a:xfrm>
          <a:prstGeom prst="bentConnector3">
            <a:avLst>
              <a:gd name="adj1" fmla="val 2582606"/>
            </a:avLst>
          </a:prstGeom>
          <a:ln>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Connector: Elbow 19">
            <a:extLst>
              <a:ext uri="{FF2B5EF4-FFF2-40B4-BE49-F238E27FC236}">
                <a16:creationId xmlns:a16="http://schemas.microsoft.com/office/drawing/2014/main" id="{816E2B7A-A4E6-3A27-E0A2-B0D8BE25D5F8}"/>
              </a:ext>
            </a:extLst>
          </p:cNvPr>
          <p:cNvCxnSpPr>
            <a:cxnSpLocks/>
            <a:stCxn id="10" idx="1"/>
            <a:endCxn id="11" idx="1"/>
          </p:cNvCxnSpPr>
          <p:nvPr/>
        </p:nvCxnSpPr>
        <p:spPr>
          <a:xfrm rot="10800000" flipV="1">
            <a:off x="1152526" y="4441174"/>
            <a:ext cx="12700" cy="837539"/>
          </a:xfrm>
          <a:prstGeom prst="bentConnector3">
            <a:avLst>
              <a:gd name="adj1" fmla="val 2582606"/>
            </a:avLst>
          </a:prstGeom>
          <a:ln>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B3B1F20C-71E0-F27F-6EB7-11BF643CA50E}"/>
              </a:ext>
            </a:extLst>
          </p:cNvPr>
          <p:cNvCxnSpPr>
            <a:cxnSpLocks/>
            <a:stCxn id="8" idx="3"/>
            <a:endCxn id="13" idx="1"/>
          </p:cNvCxnSpPr>
          <p:nvPr/>
        </p:nvCxnSpPr>
        <p:spPr>
          <a:xfrm>
            <a:off x="6464300" y="2766097"/>
            <a:ext cx="596901" cy="0"/>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91519DD1-D788-F629-DE88-15C06AE87F90}"/>
              </a:ext>
            </a:extLst>
          </p:cNvPr>
          <p:cNvCxnSpPr>
            <a:cxnSpLocks/>
            <a:stCxn id="9" idx="3"/>
            <a:endCxn id="14" idx="1"/>
          </p:cNvCxnSpPr>
          <p:nvPr/>
        </p:nvCxnSpPr>
        <p:spPr>
          <a:xfrm>
            <a:off x="6464300" y="3603636"/>
            <a:ext cx="596901" cy="0"/>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C2F2CC3E-DB1D-F958-CCD4-39B89B318472}"/>
              </a:ext>
            </a:extLst>
          </p:cNvPr>
          <p:cNvCxnSpPr>
            <a:cxnSpLocks/>
            <a:stCxn id="10" idx="3"/>
            <a:endCxn id="15" idx="1"/>
          </p:cNvCxnSpPr>
          <p:nvPr/>
        </p:nvCxnSpPr>
        <p:spPr>
          <a:xfrm>
            <a:off x="6464300" y="4441175"/>
            <a:ext cx="596901" cy="0"/>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7C2CB0A1-6893-5D2B-6C0A-6667F31B511D}"/>
              </a:ext>
            </a:extLst>
          </p:cNvPr>
          <p:cNvCxnSpPr>
            <a:cxnSpLocks/>
            <a:stCxn id="11" idx="3"/>
            <a:endCxn id="16" idx="1"/>
          </p:cNvCxnSpPr>
          <p:nvPr/>
        </p:nvCxnSpPr>
        <p:spPr>
          <a:xfrm>
            <a:off x="6464300" y="5278714"/>
            <a:ext cx="596901" cy="0"/>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3429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197EB-C0A9-4391-E4CC-6CC0AFB0514E}"/>
              </a:ext>
            </a:extLst>
          </p:cNvPr>
          <p:cNvSpPr>
            <a:spLocks noGrp="1"/>
          </p:cNvSpPr>
          <p:nvPr>
            <p:ph type="title"/>
          </p:nvPr>
        </p:nvSpPr>
        <p:spPr>
          <a:xfrm>
            <a:off x="847253" y="202166"/>
            <a:ext cx="10515600" cy="1143000"/>
          </a:xfrm>
        </p:spPr>
        <p:txBody>
          <a:bodyPr/>
          <a:lstStyle/>
          <a:p>
            <a:r>
              <a:rPr lang="en-US"/>
              <a:t>SHIFT (Ivabradine)</a:t>
            </a:r>
          </a:p>
        </p:txBody>
      </p:sp>
      <p:sp>
        <p:nvSpPr>
          <p:cNvPr id="4" name="Text Placeholder 3">
            <a:extLst>
              <a:ext uri="{FF2B5EF4-FFF2-40B4-BE49-F238E27FC236}">
                <a16:creationId xmlns:a16="http://schemas.microsoft.com/office/drawing/2014/main" id="{4AEB0965-A643-CC54-36D4-1CEA6A835D5D}"/>
              </a:ext>
            </a:extLst>
          </p:cNvPr>
          <p:cNvSpPr>
            <a:spLocks noGrp="1"/>
          </p:cNvSpPr>
          <p:nvPr>
            <p:ph type="body" sz="quarter" idx="10"/>
          </p:nvPr>
        </p:nvSpPr>
        <p:spPr>
          <a:xfrm>
            <a:off x="1524000" y="6355532"/>
            <a:ext cx="9829800" cy="502467"/>
          </a:xfrm>
        </p:spPr>
        <p:txBody>
          <a:bodyPr/>
          <a:lstStyle/>
          <a:p>
            <a:r>
              <a:rPr lang="en-US"/>
              <a:t>Adapted from Swedberg. </a:t>
            </a:r>
            <a:r>
              <a:rPr lang="en-US" i="1"/>
              <a:t>Lancet</a:t>
            </a:r>
            <a:r>
              <a:rPr lang="en-US"/>
              <a:t>. 2010;376(9744):875-885.</a:t>
            </a:r>
          </a:p>
        </p:txBody>
      </p:sp>
      <p:pic>
        <p:nvPicPr>
          <p:cNvPr id="5" name="Picture 2">
            <a:extLst>
              <a:ext uri="{FF2B5EF4-FFF2-40B4-BE49-F238E27FC236}">
                <a16:creationId xmlns:a16="http://schemas.microsoft.com/office/drawing/2014/main" id="{EAC65D2E-1121-FAA9-D606-BFFF46D786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36500" y="2695248"/>
            <a:ext cx="2597728" cy="12441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6" name="Rectangle 5">
            <a:extLst>
              <a:ext uri="{FF2B5EF4-FFF2-40B4-BE49-F238E27FC236}">
                <a16:creationId xmlns:a16="http://schemas.microsoft.com/office/drawing/2014/main" id="{CFD97D79-28F9-765D-6363-0C54D64B43EF}"/>
              </a:ext>
            </a:extLst>
          </p:cNvPr>
          <p:cNvSpPr/>
          <p:nvPr/>
        </p:nvSpPr>
        <p:spPr>
          <a:xfrm>
            <a:off x="1533052" y="6096829"/>
            <a:ext cx="7814147" cy="338554"/>
          </a:xfrm>
          <a:prstGeom prst="rect">
            <a:avLst/>
          </a:prstGeom>
        </p:spPr>
        <p:txBody>
          <a:bodyPr wrap="square">
            <a:spAutoFit/>
          </a:bodyPr>
          <a:lstStyle/>
          <a:p>
            <a:r>
              <a:rPr lang="en-US" sz="1600">
                <a:solidFill>
                  <a:schemeClr val="tx2"/>
                </a:solidFill>
              </a:rPr>
              <a:t>SHIFT, Ivabradine and Outcomes in Chronic Heart Failure </a:t>
            </a:r>
          </a:p>
        </p:txBody>
      </p:sp>
      <p:grpSp>
        <p:nvGrpSpPr>
          <p:cNvPr id="20" name="Group 19">
            <a:extLst>
              <a:ext uri="{FF2B5EF4-FFF2-40B4-BE49-F238E27FC236}">
                <a16:creationId xmlns:a16="http://schemas.microsoft.com/office/drawing/2014/main" id="{152C96DB-D5CB-C7D6-B4EA-FBEF731B5E61}"/>
              </a:ext>
            </a:extLst>
          </p:cNvPr>
          <p:cNvGrpSpPr/>
          <p:nvPr/>
        </p:nvGrpSpPr>
        <p:grpSpPr>
          <a:xfrm>
            <a:off x="2738849" y="1896446"/>
            <a:ext cx="7007295" cy="3400754"/>
            <a:chOff x="4179921" y="2272705"/>
            <a:chExt cx="7153317" cy="4064759"/>
          </a:xfrm>
        </p:grpSpPr>
        <p:sp>
          <p:nvSpPr>
            <p:cNvPr id="24" name="TextBox 23">
              <a:extLst>
                <a:ext uri="{FF2B5EF4-FFF2-40B4-BE49-F238E27FC236}">
                  <a16:creationId xmlns:a16="http://schemas.microsoft.com/office/drawing/2014/main" id="{F6BDFF42-610F-4BED-19E1-A4A77381DC4F}"/>
                </a:ext>
              </a:extLst>
            </p:cNvPr>
            <p:cNvSpPr txBox="1"/>
            <p:nvPr/>
          </p:nvSpPr>
          <p:spPr>
            <a:xfrm>
              <a:off x="5129192" y="5845430"/>
              <a:ext cx="6009521" cy="492034"/>
            </a:xfrm>
            <a:prstGeom prst="rect">
              <a:avLst/>
            </a:prstGeom>
            <a:noFill/>
          </p:spPr>
          <p:txBody>
            <a:bodyPr wrap="square" rtlCol="0">
              <a:spAutoFit/>
            </a:bodyPr>
            <a:lstStyle/>
            <a:p>
              <a:pPr algn="ctr"/>
              <a:r>
                <a:rPr lang="en-US">
                  <a:solidFill>
                    <a:schemeClr val="tx2"/>
                  </a:solidFill>
                </a:rPr>
                <a:t>Months</a:t>
              </a:r>
            </a:p>
          </p:txBody>
        </p:sp>
        <p:sp>
          <p:nvSpPr>
            <p:cNvPr id="25" name="TextBox 24">
              <a:extLst>
                <a:ext uri="{FF2B5EF4-FFF2-40B4-BE49-F238E27FC236}">
                  <a16:creationId xmlns:a16="http://schemas.microsoft.com/office/drawing/2014/main" id="{4D5B7325-70F5-7EAA-0F39-192B4F3A1450}"/>
                </a:ext>
              </a:extLst>
            </p:cNvPr>
            <p:cNvSpPr txBox="1"/>
            <p:nvPr/>
          </p:nvSpPr>
          <p:spPr>
            <a:xfrm rot="16200000">
              <a:off x="2943082" y="3614893"/>
              <a:ext cx="3133477" cy="659800"/>
            </a:xfrm>
            <a:prstGeom prst="rect">
              <a:avLst/>
            </a:prstGeom>
            <a:noFill/>
          </p:spPr>
          <p:txBody>
            <a:bodyPr wrap="square" rtlCol="0">
              <a:spAutoFit/>
            </a:bodyPr>
            <a:lstStyle/>
            <a:p>
              <a:pPr algn="ctr"/>
              <a:r>
                <a:rPr lang="en-US">
                  <a:solidFill>
                    <a:schemeClr val="tx2"/>
                  </a:solidFill>
                </a:rPr>
                <a:t>Patients with primary composite end point (%)</a:t>
              </a:r>
            </a:p>
          </p:txBody>
        </p:sp>
        <p:cxnSp>
          <p:nvCxnSpPr>
            <p:cNvPr id="26" name="Straight Connector 25">
              <a:extLst>
                <a:ext uri="{FF2B5EF4-FFF2-40B4-BE49-F238E27FC236}">
                  <a16:creationId xmlns:a16="http://schemas.microsoft.com/office/drawing/2014/main" id="{51FC8CFD-57DD-0EC1-8817-1FDCE2FECFCB}"/>
                </a:ext>
              </a:extLst>
            </p:cNvPr>
            <p:cNvCxnSpPr>
              <a:cxnSpLocks/>
            </p:cNvCxnSpPr>
            <p:nvPr/>
          </p:nvCxnSpPr>
          <p:spPr>
            <a:xfrm>
              <a:off x="5313403" y="5512659"/>
              <a:ext cx="600952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99A7BE2-AE81-8C9C-F759-D49D0047C016}"/>
                </a:ext>
              </a:extLst>
            </p:cNvPr>
            <p:cNvCxnSpPr>
              <a:cxnSpLocks/>
            </p:cNvCxnSpPr>
            <p:nvPr/>
          </p:nvCxnSpPr>
          <p:spPr>
            <a:xfrm flipV="1">
              <a:off x="5311822" y="2378056"/>
              <a:ext cx="0" cy="313723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5E94B865-89D7-CFD4-6E69-4C056CAF51FD}"/>
                </a:ext>
              </a:extLst>
            </p:cNvPr>
            <p:cNvSpPr txBox="1"/>
            <p:nvPr/>
          </p:nvSpPr>
          <p:spPr>
            <a:xfrm>
              <a:off x="4529592" y="3773350"/>
              <a:ext cx="797608" cy="492035"/>
            </a:xfrm>
            <a:prstGeom prst="rect">
              <a:avLst/>
            </a:prstGeom>
            <a:noFill/>
          </p:spPr>
          <p:txBody>
            <a:bodyPr wrap="square" rtlCol="0">
              <a:spAutoFit/>
            </a:bodyPr>
            <a:lstStyle/>
            <a:p>
              <a:pPr algn="r"/>
              <a:r>
                <a:rPr lang="en-US">
                  <a:solidFill>
                    <a:schemeClr val="tx2"/>
                  </a:solidFill>
                </a:rPr>
                <a:t>20</a:t>
              </a:r>
            </a:p>
          </p:txBody>
        </p:sp>
        <p:sp>
          <p:nvSpPr>
            <p:cNvPr id="30" name="TextBox 29">
              <a:extLst>
                <a:ext uri="{FF2B5EF4-FFF2-40B4-BE49-F238E27FC236}">
                  <a16:creationId xmlns:a16="http://schemas.microsoft.com/office/drawing/2014/main" id="{A499AA07-6BE3-9D29-6B73-75755453AB3D}"/>
                </a:ext>
              </a:extLst>
            </p:cNvPr>
            <p:cNvSpPr txBox="1"/>
            <p:nvPr/>
          </p:nvSpPr>
          <p:spPr>
            <a:xfrm>
              <a:off x="4424253" y="5273997"/>
              <a:ext cx="902948" cy="492035"/>
            </a:xfrm>
            <a:prstGeom prst="rect">
              <a:avLst/>
            </a:prstGeom>
            <a:noFill/>
          </p:spPr>
          <p:txBody>
            <a:bodyPr wrap="square" rtlCol="0">
              <a:spAutoFit/>
            </a:bodyPr>
            <a:lstStyle/>
            <a:p>
              <a:pPr algn="r"/>
              <a:r>
                <a:rPr lang="en-US">
                  <a:solidFill>
                    <a:schemeClr val="tx2"/>
                  </a:solidFill>
                </a:rPr>
                <a:t>0</a:t>
              </a:r>
            </a:p>
          </p:txBody>
        </p:sp>
        <p:sp>
          <p:nvSpPr>
            <p:cNvPr id="31" name="TextBox 30">
              <a:extLst>
                <a:ext uri="{FF2B5EF4-FFF2-40B4-BE49-F238E27FC236}">
                  <a16:creationId xmlns:a16="http://schemas.microsoft.com/office/drawing/2014/main" id="{87B13CC4-B7C4-04C1-0404-9621297FFB0C}"/>
                </a:ext>
              </a:extLst>
            </p:cNvPr>
            <p:cNvSpPr txBox="1"/>
            <p:nvPr/>
          </p:nvSpPr>
          <p:spPr>
            <a:xfrm>
              <a:off x="9371689" y="5511531"/>
              <a:ext cx="831590" cy="492035"/>
            </a:xfrm>
            <a:prstGeom prst="rect">
              <a:avLst/>
            </a:prstGeom>
            <a:noFill/>
          </p:spPr>
          <p:txBody>
            <a:bodyPr wrap="square" rtlCol="0">
              <a:spAutoFit/>
            </a:bodyPr>
            <a:lstStyle/>
            <a:p>
              <a:pPr algn="ctr"/>
              <a:r>
                <a:rPr lang="en-US">
                  <a:solidFill>
                    <a:schemeClr val="tx2"/>
                  </a:solidFill>
                </a:rPr>
                <a:t>24</a:t>
              </a:r>
            </a:p>
          </p:txBody>
        </p:sp>
        <p:sp>
          <p:nvSpPr>
            <p:cNvPr id="34" name="TextBox 33">
              <a:extLst>
                <a:ext uri="{FF2B5EF4-FFF2-40B4-BE49-F238E27FC236}">
                  <a16:creationId xmlns:a16="http://schemas.microsoft.com/office/drawing/2014/main" id="{1191EB6D-AAB8-C05D-DD37-E5BF63392FB2}"/>
                </a:ext>
              </a:extLst>
            </p:cNvPr>
            <p:cNvSpPr txBox="1"/>
            <p:nvPr/>
          </p:nvSpPr>
          <p:spPr>
            <a:xfrm>
              <a:off x="8241732" y="5511531"/>
              <a:ext cx="831590" cy="492035"/>
            </a:xfrm>
            <a:prstGeom prst="rect">
              <a:avLst/>
            </a:prstGeom>
            <a:noFill/>
          </p:spPr>
          <p:txBody>
            <a:bodyPr wrap="square" rtlCol="0">
              <a:spAutoFit/>
            </a:bodyPr>
            <a:lstStyle/>
            <a:p>
              <a:pPr algn="ctr"/>
              <a:r>
                <a:rPr lang="en-US">
                  <a:solidFill>
                    <a:schemeClr val="tx2"/>
                  </a:solidFill>
                </a:rPr>
                <a:t>18</a:t>
              </a:r>
            </a:p>
          </p:txBody>
        </p:sp>
        <p:sp>
          <p:nvSpPr>
            <p:cNvPr id="35" name="TextBox 34">
              <a:extLst>
                <a:ext uri="{FF2B5EF4-FFF2-40B4-BE49-F238E27FC236}">
                  <a16:creationId xmlns:a16="http://schemas.microsoft.com/office/drawing/2014/main" id="{8F000D1A-5970-3A0E-9678-E07CEDBB25C9}"/>
                </a:ext>
              </a:extLst>
            </p:cNvPr>
            <p:cNvSpPr txBox="1"/>
            <p:nvPr/>
          </p:nvSpPr>
          <p:spPr>
            <a:xfrm>
              <a:off x="10501648" y="5511531"/>
              <a:ext cx="831590" cy="492035"/>
            </a:xfrm>
            <a:prstGeom prst="rect">
              <a:avLst/>
            </a:prstGeom>
            <a:noFill/>
          </p:spPr>
          <p:txBody>
            <a:bodyPr wrap="square" rtlCol="0">
              <a:spAutoFit/>
            </a:bodyPr>
            <a:lstStyle/>
            <a:p>
              <a:pPr algn="ctr"/>
              <a:r>
                <a:rPr lang="en-US">
                  <a:solidFill>
                    <a:schemeClr val="tx2"/>
                  </a:solidFill>
                </a:rPr>
                <a:t>30</a:t>
              </a:r>
            </a:p>
          </p:txBody>
        </p:sp>
        <p:sp>
          <p:nvSpPr>
            <p:cNvPr id="36" name="TextBox 35">
              <a:extLst>
                <a:ext uri="{FF2B5EF4-FFF2-40B4-BE49-F238E27FC236}">
                  <a16:creationId xmlns:a16="http://schemas.microsoft.com/office/drawing/2014/main" id="{85CEB196-FA4C-E184-327A-422B99629EDE}"/>
                </a:ext>
              </a:extLst>
            </p:cNvPr>
            <p:cNvSpPr txBox="1"/>
            <p:nvPr/>
          </p:nvSpPr>
          <p:spPr>
            <a:xfrm>
              <a:off x="4957283" y="5511531"/>
              <a:ext cx="726168" cy="492035"/>
            </a:xfrm>
            <a:prstGeom prst="rect">
              <a:avLst/>
            </a:prstGeom>
            <a:noFill/>
          </p:spPr>
          <p:txBody>
            <a:bodyPr wrap="square" rtlCol="0">
              <a:spAutoFit/>
            </a:bodyPr>
            <a:lstStyle/>
            <a:p>
              <a:pPr algn="ctr"/>
              <a:r>
                <a:rPr lang="en-US">
                  <a:solidFill>
                    <a:schemeClr val="tx2"/>
                  </a:solidFill>
                </a:rPr>
                <a:t>0</a:t>
              </a:r>
            </a:p>
          </p:txBody>
        </p:sp>
        <p:sp>
          <p:nvSpPr>
            <p:cNvPr id="37" name="TextBox 36">
              <a:extLst>
                <a:ext uri="{FF2B5EF4-FFF2-40B4-BE49-F238E27FC236}">
                  <a16:creationId xmlns:a16="http://schemas.microsoft.com/office/drawing/2014/main" id="{D14D0CAF-24D8-0219-64CC-174FA94AB76A}"/>
                </a:ext>
              </a:extLst>
            </p:cNvPr>
            <p:cNvSpPr txBox="1"/>
            <p:nvPr/>
          </p:nvSpPr>
          <p:spPr>
            <a:xfrm>
              <a:off x="4424253" y="2272705"/>
              <a:ext cx="902948" cy="492035"/>
            </a:xfrm>
            <a:prstGeom prst="rect">
              <a:avLst/>
            </a:prstGeom>
            <a:noFill/>
          </p:spPr>
          <p:txBody>
            <a:bodyPr wrap="square" rtlCol="0">
              <a:spAutoFit/>
            </a:bodyPr>
            <a:lstStyle/>
            <a:p>
              <a:pPr algn="r"/>
              <a:r>
                <a:rPr lang="en-US">
                  <a:solidFill>
                    <a:schemeClr val="tx2"/>
                  </a:solidFill>
                </a:rPr>
                <a:t>40</a:t>
              </a:r>
            </a:p>
          </p:txBody>
        </p:sp>
        <p:sp>
          <p:nvSpPr>
            <p:cNvPr id="38" name="TextBox 37">
              <a:extLst>
                <a:ext uri="{FF2B5EF4-FFF2-40B4-BE49-F238E27FC236}">
                  <a16:creationId xmlns:a16="http://schemas.microsoft.com/office/drawing/2014/main" id="{D7A688E5-38BE-A36E-271A-1CB41C2BD314}"/>
                </a:ext>
              </a:extLst>
            </p:cNvPr>
            <p:cNvSpPr txBox="1"/>
            <p:nvPr/>
          </p:nvSpPr>
          <p:spPr>
            <a:xfrm>
              <a:off x="4424253" y="4523673"/>
              <a:ext cx="902948" cy="492035"/>
            </a:xfrm>
            <a:prstGeom prst="rect">
              <a:avLst/>
            </a:prstGeom>
            <a:noFill/>
          </p:spPr>
          <p:txBody>
            <a:bodyPr wrap="square" rtlCol="0">
              <a:spAutoFit/>
            </a:bodyPr>
            <a:lstStyle/>
            <a:p>
              <a:pPr algn="r"/>
              <a:r>
                <a:rPr lang="en-US">
                  <a:solidFill>
                    <a:schemeClr val="tx2"/>
                  </a:solidFill>
                </a:rPr>
                <a:t>10</a:t>
              </a:r>
            </a:p>
          </p:txBody>
        </p:sp>
        <p:sp>
          <p:nvSpPr>
            <p:cNvPr id="39" name="TextBox 38">
              <a:extLst>
                <a:ext uri="{FF2B5EF4-FFF2-40B4-BE49-F238E27FC236}">
                  <a16:creationId xmlns:a16="http://schemas.microsoft.com/office/drawing/2014/main" id="{7770C29B-3FAB-736C-AAE4-6A0D657DC1F0}"/>
                </a:ext>
              </a:extLst>
            </p:cNvPr>
            <p:cNvSpPr txBox="1"/>
            <p:nvPr/>
          </p:nvSpPr>
          <p:spPr>
            <a:xfrm>
              <a:off x="4424253" y="3023028"/>
              <a:ext cx="902948" cy="492035"/>
            </a:xfrm>
            <a:prstGeom prst="rect">
              <a:avLst/>
            </a:prstGeom>
            <a:noFill/>
          </p:spPr>
          <p:txBody>
            <a:bodyPr wrap="square" rtlCol="0">
              <a:spAutoFit/>
            </a:bodyPr>
            <a:lstStyle/>
            <a:p>
              <a:pPr algn="r"/>
              <a:r>
                <a:rPr lang="en-US">
                  <a:solidFill>
                    <a:schemeClr val="tx2"/>
                  </a:solidFill>
                </a:rPr>
                <a:t>30</a:t>
              </a:r>
            </a:p>
          </p:txBody>
        </p:sp>
        <p:sp>
          <p:nvSpPr>
            <p:cNvPr id="40" name="TextBox 39">
              <a:extLst>
                <a:ext uri="{FF2B5EF4-FFF2-40B4-BE49-F238E27FC236}">
                  <a16:creationId xmlns:a16="http://schemas.microsoft.com/office/drawing/2014/main" id="{60C3C050-6DAF-92E1-68F9-1B3FC4B4E750}"/>
                </a:ext>
              </a:extLst>
            </p:cNvPr>
            <p:cNvSpPr txBox="1"/>
            <p:nvPr/>
          </p:nvSpPr>
          <p:spPr>
            <a:xfrm>
              <a:off x="7111775" y="5511531"/>
              <a:ext cx="831590" cy="492035"/>
            </a:xfrm>
            <a:prstGeom prst="rect">
              <a:avLst/>
            </a:prstGeom>
            <a:noFill/>
          </p:spPr>
          <p:txBody>
            <a:bodyPr wrap="square" rtlCol="0">
              <a:spAutoFit/>
            </a:bodyPr>
            <a:lstStyle/>
            <a:p>
              <a:pPr algn="ctr"/>
              <a:r>
                <a:rPr lang="en-US">
                  <a:solidFill>
                    <a:schemeClr val="tx2"/>
                  </a:solidFill>
                </a:rPr>
                <a:t>12</a:t>
              </a:r>
            </a:p>
          </p:txBody>
        </p:sp>
        <p:sp>
          <p:nvSpPr>
            <p:cNvPr id="41" name="TextBox 40">
              <a:extLst>
                <a:ext uri="{FF2B5EF4-FFF2-40B4-BE49-F238E27FC236}">
                  <a16:creationId xmlns:a16="http://schemas.microsoft.com/office/drawing/2014/main" id="{815B08F5-DD85-BB84-FD37-8F97DD780420}"/>
                </a:ext>
              </a:extLst>
            </p:cNvPr>
            <p:cNvSpPr txBox="1"/>
            <p:nvPr/>
          </p:nvSpPr>
          <p:spPr>
            <a:xfrm>
              <a:off x="5981818" y="5511531"/>
              <a:ext cx="831590" cy="492035"/>
            </a:xfrm>
            <a:prstGeom prst="rect">
              <a:avLst/>
            </a:prstGeom>
            <a:noFill/>
          </p:spPr>
          <p:txBody>
            <a:bodyPr wrap="square" rtlCol="0">
              <a:spAutoFit/>
            </a:bodyPr>
            <a:lstStyle/>
            <a:p>
              <a:pPr algn="ctr"/>
              <a:r>
                <a:rPr lang="en-US">
                  <a:solidFill>
                    <a:schemeClr val="tx2"/>
                  </a:solidFill>
                </a:rPr>
                <a:t>6</a:t>
              </a:r>
            </a:p>
          </p:txBody>
        </p:sp>
      </p:grpSp>
      <p:graphicFrame>
        <p:nvGraphicFramePr>
          <p:cNvPr id="42" name="Content Placeholder 41">
            <a:extLst>
              <a:ext uri="{FF2B5EF4-FFF2-40B4-BE49-F238E27FC236}">
                <a16:creationId xmlns:a16="http://schemas.microsoft.com/office/drawing/2014/main" id="{D5616E56-993E-E33D-3116-629B0531721B}"/>
              </a:ext>
            </a:extLst>
          </p:cNvPr>
          <p:cNvGraphicFramePr>
            <a:graphicFrameLocks noGrp="1"/>
          </p:cNvGraphicFramePr>
          <p:nvPr>
            <p:ph idx="1"/>
            <p:extLst>
              <p:ext uri="{D42A27DB-BD31-4B8C-83A1-F6EECF244321}">
                <p14:modId xmlns:p14="http://schemas.microsoft.com/office/powerpoint/2010/main" val="2810772401"/>
              </p:ext>
            </p:extLst>
          </p:nvPr>
        </p:nvGraphicFramePr>
        <p:xfrm>
          <a:off x="1535595" y="4863178"/>
          <a:ext cx="8318502" cy="1097280"/>
        </p:xfrm>
        <a:graphic>
          <a:graphicData uri="http://schemas.openxmlformats.org/drawingml/2006/table">
            <a:tbl>
              <a:tblPr bandRow="1">
                <a:tableStyleId>{5C22544A-7EE6-4342-B048-85BDC9FD1C3A}</a:tableStyleId>
              </a:tblPr>
              <a:tblGrid>
                <a:gridCol w="1752600">
                  <a:extLst>
                    <a:ext uri="{9D8B030D-6E8A-4147-A177-3AD203B41FA5}">
                      <a16:colId xmlns:a16="http://schemas.microsoft.com/office/drawing/2014/main" val="4092088769"/>
                    </a:ext>
                  </a:extLst>
                </a:gridCol>
                <a:gridCol w="1094317">
                  <a:extLst>
                    <a:ext uri="{9D8B030D-6E8A-4147-A177-3AD203B41FA5}">
                      <a16:colId xmlns:a16="http://schemas.microsoft.com/office/drawing/2014/main" val="4191394314"/>
                    </a:ext>
                  </a:extLst>
                </a:gridCol>
                <a:gridCol w="1094317">
                  <a:extLst>
                    <a:ext uri="{9D8B030D-6E8A-4147-A177-3AD203B41FA5}">
                      <a16:colId xmlns:a16="http://schemas.microsoft.com/office/drawing/2014/main" val="1881742267"/>
                    </a:ext>
                  </a:extLst>
                </a:gridCol>
                <a:gridCol w="1094317">
                  <a:extLst>
                    <a:ext uri="{9D8B030D-6E8A-4147-A177-3AD203B41FA5}">
                      <a16:colId xmlns:a16="http://schemas.microsoft.com/office/drawing/2014/main" val="3446737992"/>
                    </a:ext>
                  </a:extLst>
                </a:gridCol>
                <a:gridCol w="1094317">
                  <a:extLst>
                    <a:ext uri="{9D8B030D-6E8A-4147-A177-3AD203B41FA5}">
                      <a16:colId xmlns:a16="http://schemas.microsoft.com/office/drawing/2014/main" val="1321511383"/>
                    </a:ext>
                  </a:extLst>
                </a:gridCol>
                <a:gridCol w="1124372">
                  <a:extLst>
                    <a:ext uri="{9D8B030D-6E8A-4147-A177-3AD203B41FA5}">
                      <a16:colId xmlns:a16="http://schemas.microsoft.com/office/drawing/2014/main" val="2827928731"/>
                    </a:ext>
                  </a:extLst>
                </a:gridCol>
                <a:gridCol w="1064262">
                  <a:extLst>
                    <a:ext uri="{9D8B030D-6E8A-4147-A177-3AD203B41FA5}">
                      <a16:colId xmlns:a16="http://schemas.microsoft.com/office/drawing/2014/main" val="393089436"/>
                    </a:ext>
                  </a:extLst>
                </a:gridCol>
              </a:tblGrid>
              <a:tr h="123261">
                <a:tc>
                  <a:txBody>
                    <a:bodyPr/>
                    <a:lstStyle/>
                    <a:p>
                      <a:r>
                        <a:rPr lang="en-US" sz="1800">
                          <a:solidFill>
                            <a:schemeClr val="tx2"/>
                          </a:solidFill>
                        </a:rPr>
                        <a:t>Number at risk</a:t>
                      </a:r>
                    </a:p>
                  </a:txBody>
                  <a:tcPr>
                    <a:lnL w="12700" cmpd="sng">
                      <a:noFill/>
                    </a:lnL>
                    <a:lnR w="12700" cmpd="sng">
                      <a:noFill/>
                    </a:lnR>
                    <a:lnT w="12700" cmpd="sng">
                      <a:noFill/>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800">
                        <a:solidFill>
                          <a:schemeClr val="tx2"/>
                        </a:solidFill>
                      </a:endParaRPr>
                    </a:p>
                  </a:txBody>
                  <a:tcPr>
                    <a:lnL w="12700" cmpd="sng">
                      <a:noFill/>
                    </a:lnL>
                    <a:lnR w="12700" cmpd="sng">
                      <a:noFill/>
                    </a:lnR>
                    <a:lnT w="12700" cmpd="sng">
                      <a:noFill/>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800">
                        <a:solidFill>
                          <a:schemeClr val="tx2"/>
                        </a:solidFill>
                      </a:endParaRPr>
                    </a:p>
                  </a:txBody>
                  <a:tcPr>
                    <a:lnL w="12700" cmpd="sng">
                      <a:noFill/>
                    </a:lnL>
                    <a:lnR w="12700" cmpd="sng">
                      <a:noFill/>
                    </a:lnR>
                    <a:lnT w="12700" cmpd="sng">
                      <a:noFill/>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800">
                        <a:solidFill>
                          <a:schemeClr val="tx2"/>
                        </a:solidFill>
                      </a:endParaRPr>
                    </a:p>
                  </a:txBody>
                  <a:tcPr>
                    <a:lnL w="12700" cmpd="sng">
                      <a:noFill/>
                    </a:lnL>
                    <a:lnR w="12700" cmpd="sng">
                      <a:noFill/>
                    </a:lnR>
                    <a:lnT w="12700" cmpd="sng">
                      <a:noFill/>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800">
                        <a:solidFill>
                          <a:schemeClr val="tx2"/>
                        </a:solidFill>
                      </a:endParaRPr>
                    </a:p>
                  </a:txBody>
                  <a:tcPr>
                    <a:lnL w="12700" cmpd="sng">
                      <a:noFill/>
                    </a:lnL>
                    <a:lnR w="12700" cmpd="sng">
                      <a:noFill/>
                    </a:lnR>
                    <a:lnT w="12700" cmpd="sng">
                      <a:noFill/>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800">
                        <a:solidFill>
                          <a:schemeClr val="tx2"/>
                        </a:solidFill>
                      </a:endParaRPr>
                    </a:p>
                  </a:txBody>
                  <a:tcPr>
                    <a:lnL w="12700" cmpd="sng">
                      <a:noFill/>
                    </a:lnL>
                    <a:lnR w="12700" cmpd="sng">
                      <a:noFill/>
                    </a:lnR>
                    <a:lnT w="12700" cmpd="sng">
                      <a:noFill/>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800">
                        <a:solidFill>
                          <a:schemeClr val="tx2"/>
                        </a:solidFill>
                      </a:endParaRPr>
                    </a:p>
                  </a:txBody>
                  <a:tcPr>
                    <a:lnL w="12700" cmpd="sng">
                      <a:noFill/>
                    </a:lnL>
                    <a:lnR w="12700" cmpd="sng">
                      <a:noFill/>
                    </a:lnR>
                    <a:lnT w="12700" cmpd="sng">
                      <a:noFill/>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44514840"/>
                  </a:ext>
                </a:extLst>
              </a:tr>
              <a:tr h="123261">
                <a:tc>
                  <a:txBody>
                    <a:bodyPr/>
                    <a:lstStyle/>
                    <a:p>
                      <a:r>
                        <a:rPr lang="en-US" sz="1800">
                          <a:solidFill>
                            <a:schemeClr val="tx2"/>
                          </a:solidFill>
                        </a:rPr>
                        <a:t>Placebo group</a:t>
                      </a:r>
                    </a:p>
                  </a:txBody>
                  <a:tcPr>
                    <a:lnL w="12700" cmpd="sng">
                      <a:noFill/>
                    </a:lnL>
                    <a:lnR w="12700" cmpd="sng">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a:solidFill>
                            <a:schemeClr val="tx2"/>
                          </a:solidFill>
                        </a:rPr>
                        <a:t>3,264</a:t>
                      </a:r>
                    </a:p>
                  </a:txBody>
                  <a:tcPr>
                    <a:lnL w="12700" cmpd="sng">
                      <a:noFill/>
                    </a:lnL>
                    <a:lnR w="12700" cmpd="sng">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a:solidFill>
                            <a:schemeClr val="tx2"/>
                          </a:solidFill>
                        </a:rPr>
                        <a:t>2,868</a:t>
                      </a:r>
                    </a:p>
                  </a:txBody>
                  <a:tcPr>
                    <a:lnL w="12700" cmpd="sng">
                      <a:noFill/>
                    </a:lnL>
                    <a:lnR w="12700" cmpd="sng">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a:solidFill>
                            <a:schemeClr val="tx2"/>
                          </a:solidFill>
                        </a:rPr>
                        <a:t>2,489</a:t>
                      </a:r>
                    </a:p>
                  </a:txBody>
                  <a:tcPr>
                    <a:lnL w="12700" cmpd="sng">
                      <a:noFill/>
                    </a:lnL>
                    <a:lnR w="12700" cmpd="sng">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a:solidFill>
                            <a:schemeClr val="tx2"/>
                          </a:solidFill>
                        </a:rPr>
                        <a:t>2,061</a:t>
                      </a:r>
                    </a:p>
                  </a:txBody>
                  <a:tcPr>
                    <a:lnL w="12700" cmpd="sng">
                      <a:noFill/>
                    </a:lnL>
                    <a:lnR w="12700" cmpd="sng">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a:solidFill>
                            <a:schemeClr val="tx2"/>
                          </a:solidFill>
                        </a:rPr>
                        <a:t>1,089</a:t>
                      </a:r>
                    </a:p>
                  </a:txBody>
                  <a:tcPr>
                    <a:lnL w="12700" cmpd="sng">
                      <a:noFill/>
                    </a:lnL>
                    <a:lnR w="12700" cmpd="sng">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a:solidFill>
                            <a:schemeClr val="tx2"/>
                          </a:solidFill>
                        </a:rPr>
                        <a:t>439</a:t>
                      </a:r>
                    </a:p>
                  </a:txBody>
                  <a:tcPr>
                    <a:lnL w="12700" cmpd="sng">
                      <a:noFill/>
                    </a:lnL>
                    <a:lnR w="12700" cmpd="sng">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24935997"/>
                  </a:ext>
                </a:extLst>
              </a:tr>
              <a:tr h="192490">
                <a:tc>
                  <a:txBody>
                    <a:bodyPr/>
                    <a:lstStyle/>
                    <a:p>
                      <a:r>
                        <a:rPr lang="en-US" sz="1800">
                          <a:solidFill>
                            <a:schemeClr val="tx2"/>
                          </a:solidFill>
                        </a:rPr>
                        <a:t>Ivabradine group</a:t>
                      </a:r>
                    </a:p>
                  </a:txBody>
                  <a:tcPr>
                    <a:lnL w="12700" cmpd="sng">
                      <a:noFill/>
                    </a:lnL>
                    <a:lnR w="12700" cmpd="sng">
                      <a:noFill/>
                    </a:lnR>
                    <a:lnT w="6350" cap="flat" cmpd="sng" algn="ctr">
                      <a:solidFill>
                        <a:schemeClr val="accent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1800">
                          <a:solidFill>
                            <a:schemeClr val="tx2"/>
                          </a:solidFill>
                        </a:rPr>
                        <a:t>3,241</a:t>
                      </a:r>
                    </a:p>
                  </a:txBody>
                  <a:tcPr>
                    <a:lnL w="12700" cmpd="sng">
                      <a:noFill/>
                    </a:lnL>
                    <a:lnR w="12700" cmpd="sng">
                      <a:noFill/>
                    </a:lnR>
                    <a:lnT w="6350" cap="flat" cmpd="sng" algn="ctr">
                      <a:solidFill>
                        <a:schemeClr val="accent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1800">
                          <a:solidFill>
                            <a:schemeClr val="tx2"/>
                          </a:solidFill>
                        </a:rPr>
                        <a:t>2,928</a:t>
                      </a:r>
                    </a:p>
                  </a:txBody>
                  <a:tcPr>
                    <a:lnL w="12700" cmpd="sng">
                      <a:noFill/>
                    </a:lnL>
                    <a:lnR w="12700" cmpd="sng">
                      <a:noFill/>
                    </a:lnR>
                    <a:lnT w="6350" cap="flat" cmpd="sng" algn="ctr">
                      <a:solidFill>
                        <a:schemeClr val="accent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1800">
                          <a:solidFill>
                            <a:schemeClr val="tx2"/>
                          </a:solidFill>
                        </a:rPr>
                        <a:t>2,600</a:t>
                      </a:r>
                    </a:p>
                  </a:txBody>
                  <a:tcPr>
                    <a:lnL w="12700" cmpd="sng">
                      <a:noFill/>
                    </a:lnL>
                    <a:lnR w="12700" cmpd="sng">
                      <a:noFill/>
                    </a:lnR>
                    <a:lnT w="6350" cap="flat" cmpd="sng" algn="ctr">
                      <a:solidFill>
                        <a:schemeClr val="accent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1800">
                          <a:solidFill>
                            <a:schemeClr val="tx2"/>
                          </a:solidFill>
                        </a:rPr>
                        <a:t>2,173</a:t>
                      </a:r>
                    </a:p>
                  </a:txBody>
                  <a:tcPr>
                    <a:lnL w="12700" cmpd="sng">
                      <a:noFill/>
                    </a:lnL>
                    <a:lnR w="12700" cmpd="sng">
                      <a:noFill/>
                    </a:lnR>
                    <a:lnT w="6350" cap="flat" cmpd="sng" algn="ctr">
                      <a:solidFill>
                        <a:schemeClr val="accent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1800">
                          <a:solidFill>
                            <a:schemeClr val="tx2"/>
                          </a:solidFill>
                        </a:rPr>
                        <a:t>1,191</a:t>
                      </a:r>
                    </a:p>
                  </a:txBody>
                  <a:tcPr>
                    <a:lnL w="12700" cmpd="sng">
                      <a:noFill/>
                    </a:lnL>
                    <a:lnR w="12700" cmpd="sng">
                      <a:noFill/>
                    </a:lnR>
                    <a:lnT w="6350" cap="flat" cmpd="sng" algn="ctr">
                      <a:solidFill>
                        <a:schemeClr val="accent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1800">
                          <a:solidFill>
                            <a:schemeClr val="tx2"/>
                          </a:solidFill>
                        </a:rPr>
                        <a:t>447</a:t>
                      </a:r>
                    </a:p>
                  </a:txBody>
                  <a:tcPr>
                    <a:lnL w="12700" cmpd="sng">
                      <a:noFill/>
                    </a:lnL>
                    <a:lnR w="12700" cmpd="sng">
                      <a:noFill/>
                    </a:lnR>
                    <a:lnT w="6350" cap="flat" cmpd="sng" algn="ctr">
                      <a:solidFill>
                        <a:schemeClr val="accent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1889305"/>
                  </a:ext>
                </a:extLst>
              </a:tr>
            </a:tbl>
          </a:graphicData>
        </a:graphic>
      </p:graphicFrame>
      <p:sp>
        <p:nvSpPr>
          <p:cNvPr id="43" name="TextBox 42">
            <a:extLst>
              <a:ext uri="{FF2B5EF4-FFF2-40B4-BE49-F238E27FC236}">
                <a16:creationId xmlns:a16="http://schemas.microsoft.com/office/drawing/2014/main" id="{ADB7BA2A-536C-1ABA-1B1B-98FF42CA6B44}"/>
              </a:ext>
            </a:extLst>
          </p:cNvPr>
          <p:cNvSpPr txBox="1"/>
          <p:nvPr/>
        </p:nvSpPr>
        <p:spPr>
          <a:xfrm>
            <a:off x="4352044" y="1885850"/>
            <a:ext cx="3817399" cy="646331"/>
          </a:xfrm>
          <a:prstGeom prst="rect">
            <a:avLst/>
          </a:prstGeom>
          <a:noFill/>
        </p:spPr>
        <p:txBody>
          <a:bodyPr wrap="square" rtlCol="0" anchor="ctr">
            <a:spAutoFit/>
          </a:bodyPr>
          <a:lstStyle/>
          <a:p>
            <a:r>
              <a:rPr lang="en-US">
                <a:solidFill>
                  <a:schemeClr val="tx2"/>
                </a:solidFill>
              </a:rPr>
              <a:t>Placebo (937 events)</a:t>
            </a:r>
          </a:p>
          <a:p>
            <a:r>
              <a:rPr lang="en-US">
                <a:solidFill>
                  <a:schemeClr val="tx2"/>
                </a:solidFill>
              </a:rPr>
              <a:t>Ivabradine (793 events)</a:t>
            </a:r>
          </a:p>
        </p:txBody>
      </p:sp>
      <p:sp>
        <p:nvSpPr>
          <p:cNvPr id="44" name="Freeform: Shape 43">
            <a:extLst>
              <a:ext uri="{FF2B5EF4-FFF2-40B4-BE49-F238E27FC236}">
                <a16:creationId xmlns:a16="http://schemas.microsoft.com/office/drawing/2014/main" id="{2F996AC7-8EED-AFB6-BF7E-B497D649FD6B}"/>
              </a:ext>
            </a:extLst>
          </p:cNvPr>
          <p:cNvSpPr/>
          <p:nvPr/>
        </p:nvSpPr>
        <p:spPr>
          <a:xfrm>
            <a:off x="3854933" y="2500104"/>
            <a:ext cx="5476875" cy="2109788"/>
          </a:xfrm>
          <a:custGeom>
            <a:avLst/>
            <a:gdLst>
              <a:gd name="connsiteX0" fmla="*/ 5476875 w 5476875"/>
              <a:gd name="connsiteY0" fmla="*/ 0 h 2109788"/>
              <a:gd name="connsiteX1" fmla="*/ 5400675 w 5476875"/>
              <a:gd name="connsiteY1" fmla="*/ 33338 h 2109788"/>
              <a:gd name="connsiteX2" fmla="*/ 5310187 w 5476875"/>
              <a:gd name="connsiteY2" fmla="*/ 33338 h 2109788"/>
              <a:gd name="connsiteX3" fmla="*/ 4948237 w 5476875"/>
              <a:gd name="connsiteY3" fmla="*/ 138113 h 2109788"/>
              <a:gd name="connsiteX4" fmla="*/ 4838700 w 5476875"/>
              <a:gd name="connsiteY4" fmla="*/ 147638 h 2109788"/>
              <a:gd name="connsiteX5" fmla="*/ 4667250 w 5476875"/>
              <a:gd name="connsiteY5" fmla="*/ 195263 h 2109788"/>
              <a:gd name="connsiteX6" fmla="*/ 4595812 w 5476875"/>
              <a:gd name="connsiteY6" fmla="*/ 209550 h 2109788"/>
              <a:gd name="connsiteX7" fmla="*/ 4457700 w 5476875"/>
              <a:gd name="connsiteY7" fmla="*/ 261938 h 2109788"/>
              <a:gd name="connsiteX8" fmla="*/ 4333875 w 5476875"/>
              <a:gd name="connsiteY8" fmla="*/ 290513 h 2109788"/>
              <a:gd name="connsiteX9" fmla="*/ 4252912 w 5476875"/>
              <a:gd name="connsiteY9" fmla="*/ 314325 h 2109788"/>
              <a:gd name="connsiteX10" fmla="*/ 4152900 w 5476875"/>
              <a:gd name="connsiteY10" fmla="*/ 314325 h 2109788"/>
              <a:gd name="connsiteX11" fmla="*/ 4095750 w 5476875"/>
              <a:gd name="connsiteY11" fmla="*/ 338138 h 2109788"/>
              <a:gd name="connsiteX12" fmla="*/ 3995737 w 5476875"/>
              <a:gd name="connsiteY12" fmla="*/ 342900 h 2109788"/>
              <a:gd name="connsiteX13" fmla="*/ 3919537 w 5476875"/>
              <a:gd name="connsiteY13" fmla="*/ 366713 h 2109788"/>
              <a:gd name="connsiteX14" fmla="*/ 3743325 w 5476875"/>
              <a:gd name="connsiteY14" fmla="*/ 385763 h 2109788"/>
              <a:gd name="connsiteX15" fmla="*/ 3586162 w 5476875"/>
              <a:gd name="connsiteY15" fmla="*/ 461963 h 2109788"/>
              <a:gd name="connsiteX16" fmla="*/ 3343275 w 5476875"/>
              <a:gd name="connsiteY16" fmla="*/ 528638 h 2109788"/>
              <a:gd name="connsiteX17" fmla="*/ 3224212 w 5476875"/>
              <a:gd name="connsiteY17" fmla="*/ 576263 h 2109788"/>
              <a:gd name="connsiteX18" fmla="*/ 3057525 w 5476875"/>
              <a:gd name="connsiteY18" fmla="*/ 604838 h 2109788"/>
              <a:gd name="connsiteX19" fmla="*/ 2895600 w 5476875"/>
              <a:gd name="connsiteY19" fmla="*/ 681038 h 2109788"/>
              <a:gd name="connsiteX20" fmla="*/ 2771775 w 5476875"/>
              <a:gd name="connsiteY20" fmla="*/ 714375 h 2109788"/>
              <a:gd name="connsiteX21" fmla="*/ 2624137 w 5476875"/>
              <a:gd name="connsiteY21" fmla="*/ 781050 h 2109788"/>
              <a:gd name="connsiteX22" fmla="*/ 2538412 w 5476875"/>
              <a:gd name="connsiteY22" fmla="*/ 795338 h 2109788"/>
              <a:gd name="connsiteX23" fmla="*/ 2309812 w 5476875"/>
              <a:gd name="connsiteY23" fmla="*/ 885825 h 2109788"/>
              <a:gd name="connsiteX24" fmla="*/ 2081212 w 5476875"/>
              <a:gd name="connsiteY24" fmla="*/ 962025 h 2109788"/>
              <a:gd name="connsiteX25" fmla="*/ 1957387 w 5476875"/>
              <a:gd name="connsiteY25" fmla="*/ 1028700 h 2109788"/>
              <a:gd name="connsiteX26" fmla="*/ 1852612 w 5476875"/>
              <a:gd name="connsiteY26" fmla="*/ 1038225 h 2109788"/>
              <a:gd name="connsiteX27" fmla="*/ 1538287 w 5476875"/>
              <a:gd name="connsiteY27" fmla="*/ 1157288 h 2109788"/>
              <a:gd name="connsiteX28" fmla="*/ 1504950 w 5476875"/>
              <a:gd name="connsiteY28" fmla="*/ 1171575 h 2109788"/>
              <a:gd name="connsiteX29" fmla="*/ 1414462 w 5476875"/>
              <a:gd name="connsiteY29" fmla="*/ 1243013 h 2109788"/>
              <a:gd name="connsiteX30" fmla="*/ 1190625 w 5476875"/>
              <a:gd name="connsiteY30" fmla="*/ 1347788 h 2109788"/>
              <a:gd name="connsiteX31" fmla="*/ 1114425 w 5476875"/>
              <a:gd name="connsiteY31" fmla="*/ 1376363 h 2109788"/>
              <a:gd name="connsiteX32" fmla="*/ 985837 w 5476875"/>
              <a:gd name="connsiteY32" fmla="*/ 1457325 h 2109788"/>
              <a:gd name="connsiteX33" fmla="*/ 833437 w 5476875"/>
              <a:gd name="connsiteY33" fmla="*/ 1524000 h 2109788"/>
              <a:gd name="connsiteX34" fmla="*/ 738187 w 5476875"/>
              <a:gd name="connsiteY34" fmla="*/ 1595438 h 2109788"/>
              <a:gd name="connsiteX35" fmla="*/ 714375 w 5476875"/>
              <a:gd name="connsiteY35" fmla="*/ 1619250 h 2109788"/>
              <a:gd name="connsiteX36" fmla="*/ 642937 w 5476875"/>
              <a:gd name="connsiteY36" fmla="*/ 1652588 h 2109788"/>
              <a:gd name="connsiteX37" fmla="*/ 538162 w 5476875"/>
              <a:gd name="connsiteY37" fmla="*/ 1738313 h 2109788"/>
              <a:gd name="connsiteX38" fmla="*/ 504825 w 5476875"/>
              <a:gd name="connsiteY38" fmla="*/ 1757363 h 2109788"/>
              <a:gd name="connsiteX39" fmla="*/ 438150 w 5476875"/>
              <a:gd name="connsiteY39" fmla="*/ 1781175 h 2109788"/>
              <a:gd name="connsiteX40" fmla="*/ 376237 w 5476875"/>
              <a:gd name="connsiteY40" fmla="*/ 1843088 h 2109788"/>
              <a:gd name="connsiteX41" fmla="*/ 333375 w 5476875"/>
              <a:gd name="connsiteY41" fmla="*/ 1885950 h 2109788"/>
              <a:gd name="connsiteX42" fmla="*/ 266700 w 5476875"/>
              <a:gd name="connsiteY42" fmla="*/ 1933575 h 2109788"/>
              <a:gd name="connsiteX43" fmla="*/ 0 w 5476875"/>
              <a:gd name="connsiteY43" fmla="*/ 2109788 h 2109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476875" h="2109788">
                <a:moveTo>
                  <a:pt x="5476875" y="0"/>
                </a:moveTo>
                <a:lnTo>
                  <a:pt x="5400675" y="33338"/>
                </a:lnTo>
                <a:lnTo>
                  <a:pt x="5310187" y="33338"/>
                </a:lnTo>
                <a:lnTo>
                  <a:pt x="4948237" y="138113"/>
                </a:lnTo>
                <a:lnTo>
                  <a:pt x="4838700" y="147638"/>
                </a:lnTo>
                <a:lnTo>
                  <a:pt x="4667250" y="195263"/>
                </a:lnTo>
                <a:lnTo>
                  <a:pt x="4595812" y="209550"/>
                </a:lnTo>
                <a:lnTo>
                  <a:pt x="4457700" y="261938"/>
                </a:lnTo>
                <a:lnTo>
                  <a:pt x="4333875" y="290513"/>
                </a:lnTo>
                <a:lnTo>
                  <a:pt x="4252912" y="314325"/>
                </a:lnTo>
                <a:lnTo>
                  <a:pt x="4152900" y="314325"/>
                </a:lnTo>
                <a:lnTo>
                  <a:pt x="4095750" y="338138"/>
                </a:lnTo>
                <a:lnTo>
                  <a:pt x="3995737" y="342900"/>
                </a:lnTo>
                <a:lnTo>
                  <a:pt x="3919537" y="366713"/>
                </a:lnTo>
                <a:lnTo>
                  <a:pt x="3743325" y="385763"/>
                </a:lnTo>
                <a:lnTo>
                  <a:pt x="3586162" y="461963"/>
                </a:lnTo>
                <a:lnTo>
                  <a:pt x="3343275" y="528638"/>
                </a:lnTo>
                <a:lnTo>
                  <a:pt x="3224212" y="576263"/>
                </a:lnTo>
                <a:lnTo>
                  <a:pt x="3057525" y="604838"/>
                </a:lnTo>
                <a:lnTo>
                  <a:pt x="2895600" y="681038"/>
                </a:lnTo>
                <a:lnTo>
                  <a:pt x="2771775" y="714375"/>
                </a:lnTo>
                <a:lnTo>
                  <a:pt x="2624137" y="781050"/>
                </a:lnTo>
                <a:lnTo>
                  <a:pt x="2538412" y="795338"/>
                </a:lnTo>
                <a:lnTo>
                  <a:pt x="2309812" y="885825"/>
                </a:lnTo>
                <a:lnTo>
                  <a:pt x="2081212" y="962025"/>
                </a:lnTo>
                <a:lnTo>
                  <a:pt x="1957387" y="1028700"/>
                </a:lnTo>
                <a:lnTo>
                  <a:pt x="1852612" y="1038225"/>
                </a:lnTo>
                <a:lnTo>
                  <a:pt x="1538287" y="1157288"/>
                </a:lnTo>
                <a:lnTo>
                  <a:pt x="1504950" y="1171575"/>
                </a:lnTo>
                <a:lnTo>
                  <a:pt x="1414462" y="1243013"/>
                </a:lnTo>
                <a:lnTo>
                  <a:pt x="1190625" y="1347788"/>
                </a:lnTo>
                <a:lnTo>
                  <a:pt x="1114425" y="1376363"/>
                </a:lnTo>
                <a:lnTo>
                  <a:pt x="985837" y="1457325"/>
                </a:lnTo>
                <a:lnTo>
                  <a:pt x="833437" y="1524000"/>
                </a:lnTo>
                <a:lnTo>
                  <a:pt x="738187" y="1595438"/>
                </a:lnTo>
                <a:lnTo>
                  <a:pt x="714375" y="1619250"/>
                </a:lnTo>
                <a:lnTo>
                  <a:pt x="642937" y="1652588"/>
                </a:lnTo>
                <a:lnTo>
                  <a:pt x="538162" y="1738313"/>
                </a:lnTo>
                <a:lnTo>
                  <a:pt x="504825" y="1757363"/>
                </a:lnTo>
                <a:lnTo>
                  <a:pt x="438150" y="1781175"/>
                </a:lnTo>
                <a:lnTo>
                  <a:pt x="376237" y="1843088"/>
                </a:lnTo>
                <a:lnTo>
                  <a:pt x="333375" y="1885950"/>
                </a:lnTo>
                <a:lnTo>
                  <a:pt x="266700" y="1933575"/>
                </a:lnTo>
                <a:lnTo>
                  <a:pt x="0" y="2109788"/>
                </a:lnTo>
              </a:path>
            </a:pathLst>
          </a:custGeom>
          <a:noFill/>
          <a:ln w="25400">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Shape 44">
            <a:extLst>
              <a:ext uri="{FF2B5EF4-FFF2-40B4-BE49-F238E27FC236}">
                <a16:creationId xmlns:a16="http://schemas.microsoft.com/office/drawing/2014/main" id="{315A9776-7FDE-5EFE-713B-4485F1916933}"/>
              </a:ext>
            </a:extLst>
          </p:cNvPr>
          <p:cNvSpPr/>
          <p:nvPr/>
        </p:nvSpPr>
        <p:spPr>
          <a:xfrm>
            <a:off x="3850170" y="2781092"/>
            <a:ext cx="5476875" cy="1824037"/>
          </a:xfrm>
          <a:custGeom>
            <a:avLst/>
            <a:gdLst>
              <a:gd name="connsiteX0" fmla="*/ 5476875 w 5476875"/>
              <a:gd name="connsiteY0" fmla="*/ 4762 h 1824037"/>
              <a:gd name="connsiteX1" fmla="*/ 5405438 w 5476875"/>
              <a:gd name="connsiteY1" fmla="*/ 0 h 1824037"/>
              <a:gd name="connsiteX2" fmla="*/ 5348288 w 5476875"/>
              <a:gd name="connsiteY2" fmla="*/ 23812 h 1824037"/>
              <a:gd name="connsiteX3" fmla="*/ 5243513 w 5476875"/>
              <a:gd name="connsiteY3" fmla="*/ 28575 h 1824037"/>
              <a:gd name="connsiteX4" fmla="*/ 5114925 w 5476875"/>
              <a:gd name="connsiteY4" fmla="*/ 71437 h 1824037"/>
              <a:gd name="connsiteX5" fmla="*/ 4972050 w 5476875"/>
              <a:gd name="connsiteY5" fmla="*/ 71437 h 1824037"/>
              <a:gd name="connsiteX6" fmla="*/ 4748213 w 5476875"/>
              <a:gd name="connsiteY6" fmla="*/ 133350 h 1824037"/>
              <a:gd name="connsiteX7" fmla="*/ 4657725 w 5476875"/>
              <a:gd name="connsiteY7" fmla="*/ 138112 h 1824037"/>
              <a:gd name="connsiteX8" fmla="*/ 4605338 w 5476875"/>
              <a:gd name="connsiteY8" fmla="*/ 147637 h 1824037"/>
              <a:gd name="connsiteX9" fmla="*/ 4552950 w 5476875"/>
              <a:gd name="connsiteY9" fmla="*/ 176212 h 1824037"/>
              <a:gd name="connsiteX10" fmla="*/ 4514850 w 5476875"/>
              <a:gd name="connsiteY10" fmla="*/ 190500 h 1824037"/>
              <a:gd name="connsiteX11" fmla="*/ 4319588 w 5476875"/>
              <a:gd name="connsiteY11" fmla="*/ 261937 h 1824037"/>
              <a:gd name="connsiteX12" fmla="*/ 4152900 w 5476875"/>
              <a:gd name="connsiteY12" fmla="*/ 295275 h 1824037"/>
              <a:gd name="connsiteX13" fmla="*/ 4076700 w 5476875"/>
              <a:gd name="connsiteY13" fmla="*/ 323850 h 1824037"/>
              <a:gd name="connsiteX14" fmla="*/ 3867150 w 5476875"/>
              <a:gd name="connsiteY14" fmla="*/ 371475 h 1824037"/>
              <a:gd name="connsiteX15" fmla="*/ 3786188 w 5476875"/>
              <a:gd name="connsiteY15" fmla="*/ 376237 h 1824037"/>
              <a:gd name="connsiteX16" fmla="*/ 3719513 w 5476875"/>
              <a:gd name="connsiteY16" fmla="*/ 419100 h 1824037"/>
              <a:gd name="connsiteX17" fmla="*/ 3657600 w 5476875"/>
              <a:gd name="connsiteY17" fmla="*/ 428625 h 1824037"/>
              <a:gd name="connsiteX18" fmla="*/ 3148013 w 5476875"/>
              <a:gd name="connsiteY18" fmla="*/ 581025 h 1824037"/>
              <a:gd name="connsiteX19" fmla="*/ 3076575 w 5476875"/>
              <a:gd name="connsiteY19" fmla="*/ 590550 h 1824037"/>
              <a:gd name="connsiteX20" fmla="*/ 3076575 w 5476875"/>
              <a:gd name="connsiteY20" fmla="*/ 590550 h 1824037"/>
              <a:gd name="connsiteX21" fmla="*/ 2790825 w 5476875"/>
              <a:gd name="connsiteY21" fmla="*/ 681037 h 1824037"/>
              <a:gd name="connsiteX22" fmla="*/ 2538413 w 5476875"/>
              <a:gd name="connsiteY22" fmla="*/ 762000 h 1824037"/>
              <a:gd name="connsiteX23" fmla="*/ 2466975 w 5476875"/>
              <a:gd name="connsiteY23" fmla="*/ 771525 h 1824037"/>
              <a:gd name="connsiteX24" fmla="*/ 2185988 w 5476875"/>
              <a:gd name="connsiteY24" fmla="*/ 871537 h 1824037"/>
              <a:gd name="connsiteX25" fmla="*/ 2157413 w 5476875"/>
              <a:gd name="connsiteY25" fmla="*/ 895350 h 1824037"/>
              <a:gd name="connsiteX26" fmla="*/ 1743075 w 5476875"/>
              <a:gd name="connsiteY26" fmla="*/ 1023937 h 1824037"/>
              <a:gd name="connsiteX27" fmla="*/ 1538288 w 5476875"/>
              <a:gd name="connsiteY27" fmla="*/ 1095375 h 1824037"/>
              <a:gd name="connsiteX28" fmla="*/ 1423988 w 5476875"/>
              <a:gd name="connsiteY28" fmla="*/ 1157287 h 1824037"/>
              <a:gd name="connsiteX29" fmla="*/ 1281113 w 5476875"/>
              <a:gd name="connsiteY29" fmla="*/ 1209675 h 1824037"/>
              <a:gd name="connsiteX30" fmla="*/ 947738 w 5476875"/>
              <a:gd name="connsiteY30" fmla="*/ 1347787 h 1824037"/>
              <a:gd name="connsiteX31" fmla="*/ 871538 w 5476875"/>
              <a:gd name="connsiteY31" fmla="*/ 1357312 h 1824037"/>
              <a:gd name="connsiteX32" fmla="*/ 828675 w 5476875"/>
              <a:gd name="connsiteY32" fmla="*/ 1381125 h 1824037"/>
              <a:gd name="connsiteX33" fmla="*/ 747713 w 5476875"/>
              <a:gd name="connsiteY33" fmla="*/ 1390650 h 1824037"/>
              <a:gd name="connsiteX34" fmla="*/ 452438 w 5476875"/>
              <a:gd name="connsiteY34" fmla="*/ 1547812 h 1824037"/>
              <a:gd name="connsiteX35" fmla="*/ 338138 w 5476875"/>
              <a:gd name="connsiteY35" fmla="*/ 1614487 h 1824037"/>
              <a:gd name="connsiteX36" fmla="*/ 0 w 5476875"/>
              <a:gd name="connsiteY36" fmla="*/ 1824037 h 1824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476875" h="1824037">
                <a:moveTo>
                  <a:pt x="5476875" y="4762"/>
                </a:moveTo>
                <a:lnTo>
                  <a:pt x="5405438" y="0"/>
                </a:lnTo>
                <a:lnTo>
                  <a:pt x="5348288" y="23812"/>
                </a:lnTo>
                <a:lnTo>
                  <a:pt x="5243513" y="28575"/>
                </a:lnTo>
                <a:lnTo>
                  <a:pt x="5114925" y="71437"/>
                </a:lnTo>
                <a:lnTo>
                  <a:pt x="4972050" y="71437"/>
                </a:lnTo>
                <a:lnTo>
                  <a:pt x="4748213" y="133350"/>
                </a:lnTo>
                <a:lnTo>
                  <a:pt x="4657725" y="138112"/>
                </a:lnTo>
                <a:lnTo>
                  <a:pt x="4605338" y="147637"/>
                </a:lnTo>
                <a:lnTo>
                  <a:pt x="4552950" y="176212"/>
                </a:lnTo>
                <a:lnTo>
                  <a:pt x="4514850" y="190500"/>
                </a:lnTo>
                <a:lnTo>
                  <a:pt x="4319588" y="261937"/>
                </a:lnTo>
                <a:lnTo>
                  <a:pt x="4152900" y="295275"/>
                </a:lnTo>
                <a:lnTo>
                  <a:pt x="4076700" y="323850"/>
                </a:lnTo>
                <a:lnTo>
                  <a:pt x="3867150" y="371475"/>
                </a:lnTo>
                <a:lnTo>
                  <a:pt x="3786188" y="376237"/>
                </a:lnTo>
                <a:lnTo>
                  <a:pt x="3719513" y="419100"/>
                </a:lnTo>
                <a:lnTo>
                  <a:pt x="3657600" y="428625"/>
                </a:lnTo>
                <a:lnTo>
                  <a:pt x="3148013" y="581025"/>
                </a:lnTo>
                <a:lnTo>
                  <a:pt x="3076575" y="590550"/>
                </a:lnTo>
                <a:lnTo>
                  <a:pt x="3076575" y="590550"/>
                </a:lnTo>
                <a:lnTo>
                  <a:pt x="2790825" y="681037"/>
                </a:lnTo>
                <a:lnTo>
                  <a:pt x="2538413" y="762000"/>
                </a:lnTo>
                <a:lnTo>
                  <a:pt x="2466975" y="771525"/>
                </a:lnTo>
                <a:lnTo>
                  <a:pt x="2185988" y="871537"/>
                </a:lnTo>
                <a:lnTo>
                  <a:pt x="2157413" y="895350"/>
                </a:lnTo>
                <a:lnTo>
                  <a:pt x="1743075" y="1023937"/>
                </a:lnTo>
                <a:lnTo>
                  <a:pt x="1538288" y="1095375"/>
                </a:lnTo>
                <a:lnTo>
                  <a:pt x="1423988" y="1157287"/>
                </a:lnTo>
                <a:lnTo>
                  <a:pt x="1281113" y="1209675"/>
                </a:lnTo>
                <a:lnTo>
                  <a:pt x="947738" y="1347787"/>
                </a:lnTo>
                <a:lnTo>
                  <a:pt x="871538" y="1357312"/>
                </a:lnTo>
                <a:lnTo>
                  <a:pt x="828675" y="1381125"/>
                </a:lnTo>
                <a:lnTo>
                  <a:pt x="747713" y="1390650"/>
                </a:lnTo>
                <a:lnTo>
                  <a:pt x="452438" y="1547812"/>
                </a:lnTo>
                <a:lnTo>
                  <a:pt x="338138" y="1614487"/>
                </a:lnTo>
                <a:lnTo>
                  <a:pt x="0" y="1824037"/>
                </a:lnTo>
              </a:path>
            </a:pathLst>
          </a:custGeom>
          <a:noFill/>
          <a:ln w="254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Connector 45">
            <a:extLst>
              <a:ext uri="{FF2B5EF4-FFF2-40B4-BE49-F238E27FC236}">
                <a16:creationId xmlns:a16="http://schemas.microsoft.com/office/drawing/2014/main" id="{45E8AF27-563F-A795-3945-55E23028E6DE}"/>
              </a:ext>
            </a:extLst>
          </p:cNvPr>
          <p:cNvCxnSpPr>
            <a:cxnSpLocks/>
          </p:cNvCxnSpPr>
          <p:nvPr/>
        </p:nvCxnSpPr>
        <p:spPr>
          <a:xfrm>
            <a:off x="4050308" y="2057404"/>
            <a:ext cx="297180" cy="0"/>
          </a:xfrm>
          <a:prstGeom prst="line">
            <a:avLst/>
          </a:prstGeom>
          <a:ln w="2857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9224B1FF-A508-299F-3D50-47AA583F0411}"/>
              </a:ext>
            </a:extLst>
          </p:cNvPr>
          <p:cNvCxnSpPr>
            <a:cxnSpLocks/>
          </p:cNvCxnSpPr>
          <p:nvPr/>
        </p:nvCxnSpPr>
        <p:spPr>
          <a:xfrm>
            <a:off x="4050308" y="2339979"/>
            <a:ext cx="297180"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A2725B1F-407C-7B76-5608-13A7F3C47FF2}"/>
              </a:ext>
            </a:extLst>
          </p:cNvPr>
          <p:cNvSpPr txBox="1"/>
          <p:nvPr/>
        </p:nvSpPr>
        <p:spPr>
          <a:xfrm>
            <a:off x="6160376" y="4220207"/>
            <a:ext cx="3817399" cy="369332"/>
          </a:xfrm>
          <a:prstGeom prst="rect">
            <a:avLst/>
          </a:prstGeom>
          <a:noFill/>
        </p:spPr>
        <p:txBody>
          <a:bodyPr wrap="square" rtlCol="0" anchor="ctr">
            <a:spAutoFit/>
          </a:bodyPr>
          <a:lstStyle/>
          <a:p>
            <a:r>
              <a:rPr lang="en-US">
                <a:solidFill>
                  <a:schemeClr val="tx2"/>
                </a:solidFill>
              </a:rPr>
              <a:t>HR, 0.82 (95% CI 0.75-0.90); </a:t>
            </a:r>
            <a:r>
              <a:rPr lang="en-US" i="1">
                <a:solidFill>
                  <a:schemeClr val="tx2"/>
                </a:solidFill>
              </a:rPr>
              <a:t>P</a:t>
            </a:r>
            <a:r>
              <a:rPr lang="en-US">
                <a:solidFill>
                  <a:schemeClr val="tx2"/>
                </a:solidFill>
              </a:rPr>
              <a:t>&lt;0.0001</a:t>
            </a:r>
          </a:p>
        </p:txBody>
      </p:sp>
    </p:spTree>
    <p:extLst>
      <p:ext uri="{BB962C8B-B14F-4D97-AF65-F5344CB8AC3E}">
        <p14:creationId xmlns:p14="http://schemas.microsoft.com/office/powerpoint/2010/main" val="677803352"/>
      </p:ext>
    </p:extLst>
  </p:cSld>
  <p:clrMapOvr>
    <a:masterClrMapping/>
  </p:clrMapOvr>
  <p:extLst>
    <p:ext uri="{6950BFC3-D8DA-4A85-94F7-54DA5524770B}">
      <p188:commentRel xmlns:p188="http://schemas.microsoft.com/office/powerpoint/2018/8/main" r:id="rId3"/>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7B19877-4A4F-5442-94FD-620F9F7674CF}"/>
              </a:ext>
            </a:extLst>
          </p:cNvPr>
          <p:cNvSpPr txBox="1"/>
          <p:nvPr/>
        </p:nvSpPr>
        <p:spPr>
          <a:xfrm>
            <a:off x="1524000" y="6041609"/>
            <a:ext cx="9418797" cy="338554"/>
          </a:xfrm>
          <a:prstGeom prst="rect">
            <a:avLst/>
          </a:prstGeom>
          <a:noFill/>
        </p:spPr>
        <p:txBody>
          <a:bodyPr wrap="none" rtlCol="0">
            <a:spAutoFit/>
          </a:bodyPr>
          <a:lstStyle/>
          <a:p>
            <a:pPr defTabSz="457200"/>
            <a:r>
              <a:rPr lang="en-US" sz="1600">
                <a:solidFill>
                  <a:schemeClr val="tx2"/>
                </a:solidFill>
                <a:cs typeface="Arial" panose="020B0604020202020204" pitchFamily="34" charset="0"/>
              </a:rPr>
              <a:t>HR, hazard ratio; VICTORIA, Vericiguat Global Study in Subjects with Heart Failure with Reduced Ejection Fraction</a:t>
            </a:r>
          </a:p>
        </p:txBody>
      </p:sp>
      <p:grpSp>
        <p:nvGrpSpPr>
          <p:cNvPr id="3" name="Group 2">
            <a:extLst>
              <a:ext uri="{FF2B5EF4-FFF2-40B4-BE49-F238E27FC236}">
                <a16:creationId xmlns:a16="http://schemas.microsoft.com/office/drawing/2014/main" id="{5D5E6470-A45C-F9AA-24FC-869E9171C9F7}"/>
              </a:ext>
            </a:extLst>
          </p:cNvPr>
          <p:cNvGrpSpPr/>
          <p:nvPr/>
        </p:nvGrpSpPr>
        <p:grpSpPr>
          <a:xfrm>
            <a:off x="-3666788" y="3240020"/>
            <a:ext cx="2094551" cy="1959110"/>
            <a:chOff x="921119" y="1788338"/>
            <a:chExt cx="4533522" cy="4541269"/>
          </a:xfrm>
        </p:grpSpPr>
        <p:sp>
          <p:nvSpPr>
            <p:cNvPr id="2" name="Rectangle 1"/>
            <p:cNvSpPr/>
            <p:nvPr/>
          </p:nvSpPr>
          <p:spPr>
            <a:xfrm>
              <a:off x="1089342" y="1788338"/>
              <a:ext cx="4365299" cy="369332"/>
            </a:xfrm>
            <a:prstGeom prst="rect">
              <a:avLst/>
            </a:prstGeom>
          </p:spPr>
          <p:txBody>
            <a:bodyPr wrap="non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800" b="0" i="0" u="none" strike="noStrike" kern="0" cap="none" spc="0" normalizeH="0" baseline="0" noProof="0">
                  <a:ln>
                    <a:noFill/>
                  </a:ln>
                  <a:solidFill>
                    <a:prstClr val="black"/>
                  </a:solidFill>
                  <a:effectLst/>
                  <a:uLnTx/>
                  <a:uFillTx/>
                  <a:latin typeface="Calibri" panose="020F0502020204030204"/>
                  <a:ea typeface="MS PGothic" panose="020B0600070205080204" pitchFamily="34" charset="-128"/>
                  <a:cs typeface="Arial" panose="020B0604020202020204" pitchFamily="34" charset="0"/>
                </a:rPr>
                <a:t>CV Death or Hospitalization for Heart Failure</a:t>
              </a:r>
            </a:p>
          </p:txBody>
        </p:sp>
        <p:pic>
          <p:nvPicPr>
            <p:cNvPr id="12" name="Picture 11">
              <a:extLst>
                <a:ext uri="{FF2B5EF4-FFF2-40B4-BE49-F238E27FC236}">
                  <a16:creationId xmlns:a16="http://schemas.microsoft.com/office/drawing/2014/main" id="{0928148B-47D4-2247-8C44-4A9D5B4E5B6E}"/>
                </a:ext>
              </a:extLst>
            </p:cNvPr>
            <p:cNvPicPr>
              <a:picLocks noChangeAspect="1"/>
            </p:cNvPicPr>
            <p:nvPr/>
          </p:nvPicPr>
          <p:blipFill rotWithShape="1">
            <a:blip r:embed="rId4"/>
            <a:srcRect t="5790"/>
            <a:stretch/>
          </p:blipFill>
          <p:spPr>
            <a:xfrm>
              <a:off x="921119" y="2252078"/>
              <a:ext cx="4533522" cy="4077529"/>
            </a:xfrm>
            <a:prstGeom prst="rect">
              <a:avLst/>
            </a:prstGeom>
          </p:spPr>
        </p:pic>
      </p:grpSp>
      <p:sp>
        <p:nvSpPr>
          <p:cNvPr id="7" name="Title 6">
            <a:extLst>
              <a:ext uri="{FF2B5EF4-FFF2-40B4-BE49-F238E27FC236}">
                <a16:creationId xmlns:a16="http://schemas.microsoft.com/office/drawing/2014/main" id="{A0D3FC8D-CDAC-E79E-C991-9A67AB7A8079}"/>
              </a:ext>
            </a:extLst>
          </p:cNvPr>
          <p:cNvSpPr>
            <a:spLocks noGrp="1"/>
          </p:cNvSpPr>
          <p:nvPr>
            <p:ph type="title"/>
          </p:nvPr>
        </p:nvSpPr>
        <p:spPr>
          <a:xfrm>
            <a:off x="847253" y="208232"/>
            <a:ext cx="10515600" cy="1140734"/>
          </a:xfrm>
        </p:spPr>
        <p:txBody>
          <a:bodyPr/>
          <a:lstStyle/>
          <a:p>
            <a:r>
              <a:rPr lang="en-US" noProof="0"/>
              <a:t>VICTORIA</a:t>
            </a:r>
            <a:endParaRPr lang="en-US"/>
          </a:p>
        </p:txBody>
      </p:sp>
      <p:sp>
        <p:nvSpPr>
          <p:cNvPr id="9" name="Text Placeholder 8">
            <a:extLst>
              <a:ext uri="{FF2B5EF4-FFF2-40B4-BE49-F238E27FC236}">
                <a16:creationId xmlns:a16="http://schemas.microsoft.com/office/drawing/2014/main" id="{B0D5448F-A092-71D1-E163-A3CB6DDE8AA4}"/>
              </a:ext>
            </a:extLst>
          </p:cNvPr>
          <p:cNvSpPr>
            <a:spLocks noGrp="1"/>
          </p:cNvSpPr>
          <p:nvPr>
            <p:ph type="body" sz="quarter" idx="11"/>
          </p:nvPr>
        </p:nvSpPr>
        <p:spPr>
          <a:xfrm>
            <a:off x="838200" y="1647730"/>
            <a:ext cx="10525125" cy="407349"/>
          </a:xfrm>
        </p:spPr>
        <p:txBody>
          <a:bodyPr/>
          <a:lstStyle/>
          <a:p>
            <a:r>
              <a:rPr lang="en-US" sz="2000" noProof="0">
                <a:solidFill>
                  <a:schemeClr val="accent4"/>
                </a:solidFill>
              </a:rPr>
              <a:t>5,050 patients with NYHA class II-IV HFrEF (&lt;45%) </a:t>
            </a:r>
            <a:r>
              <a:rPr lang="en-US" sz="2000">
                <a:solidFill>
                  <a:schemeClr val="accent4"/>
                </a:solidFill>
              </a:rPr>
              <a:t>with prior HHF or HF hospitalization or outpatient diuretic therapy for HF within 3 months randomized to vericiguat or placebo</a:t>
            </a:r>
          </a:p>
        </p:txBody>
      </p:sp>
      <p:sp>
        <p:nvSpPr>
          <p:cNvPr id="11" name="Text Placeholder 10">
            <a:extLst>
              <a:ext uri="{FF2B5EF4-FFF2-40B4-BE49-F238E27FC236}">
                <a16:creationId xmlns:a16="http://schemas.microsoft.com/office/drawing/2014/main" id="{A15A167D-2209-55DC-0CA0-E9F968D9760A}"/>
              </a:ext>
            </a:extLst>
          </p:cNvPr>
          <p:cNvSpPr>
            <a:spLocks noGrp="1"/>
          </p:cNvSpPr>
          <p:nvPr>
            <p:ph type="body" sz="quarter" idx="12"/>
          </p:nvPr>
        </p:nvSpPr>
        <p:spPr>
          <a:xfrm>
            <a:off x="1524000" y="6355533"/>
            <a:ext cx="9839325" cy="502467"/>
          </a:xfrm>
        </p:spPr>
        <p:txBody>
          <a:bodyPr/>
          <a:lstStyle/>
          <a:p>
            <a:r>
              <a:rPr lang="en-US"/>
              <a:t>Adapted from Armstrong PW et al. </a:t>
            </a:r>
            <a:r>
              <a:rPr lang="en-US" i="1"/>
              <a:t>N Engl J Med</a:t>
            </a:r>
            <a:r>
              <a:rPr lang="en-US"/>
              <a:t>. 2020;382:1883-1893.</a:t>
            </a:r>
          </a:p>
        </p:txBody>
      </p:sp>
      <p:grpSp>
        <p:nvGrpSpPr>
          <p:cNvPr id="5" name="Group 4">
            <a:extLst>
              <a:ext uri="{FF2B5EF4-FFF2-40B4-BE49-F238E27FC236}">
                <a16:creationId xmlns:a16="http://schemas.microsoft.com/office/drawing/2014/main" id="{3362268F-7795-030B-2B78-A6A78D655138}"/>
              </a:ext>
            </a:extLst>
          </p:cNvPr>
          <p:cNvGrpSpPr/>
          <p:nvPr/>
        </p:nvGrpSpPr>
        <p:grpSpPr>
          <a:xfrm>
            <a:off x="13062857" y="2444208"/>
            <a:ext cx="2123859" cy="2238614"/>
            <a:chOff x="6642272" y="1788338"/>
            <a:chExt cx="4210655" cy="4578991"/>
          </a:xfrm>
        </p:grpSpPr>
        <p:sp>
          <p:nvSpPr>
            <p:cNvPr id="14" name="Rectangle 13">
              <a:extLst>
                <a:ext uri="{FF2B5EF4-FFF2-40B4-BE49-F238E27FC236}">
                  <a16:creationId xmlns:a16="http://schemas.microsoft.com/office/drawing/2014/main" id="{64DFC471-8BE6-6348-AC42-28E4D3DC59C6}"/>
                </a:ext>
              </a:extLst>
            </p:cNvPr>
            <p:cNvSpPr/>
            <p:nvPr/>
          </p:nvSpPr>
          <p:spPr>
            <a:xfrm>
              <a:off x="8217647" y="1788338"/>
              <a:ext cx="1059906" cy="369332"/>
            </a:xfrm>
            <a:prstGeom prst="rect">
              <a:avLst/>
            </a:prstGeom>
          </p:spPr>
          <p:txBody>
            <a:bodyPr wrap="non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800" b="0" i="0" u="none" strike="noStrike" kern="0" cap="none" spc="0" normalizeH="0" baseline="0" noProof="0">
                  <a:ln>
                    <a:noFill/>
                  </a:ln>
                  <a:solidFill>
                    <a:prstClr val="black"/>
                  </a:solidFill>
                  <a:effectLst/>
                  <a:uLnTx/>
                  <a:uFillTx/>
                  <a:latin typeface="Calibri" panose="020F0502020204030204"/>
                  <a:ea typeface="MS PGothic" panose="020B0600070205080204" pitchFamily="34" charset="-128"/>
                  <a:cs typeface="Arial" panose="020B0604020202020204" pitchFamily="34" charset="0"/>
                </a:rPr>
                <a:t>CV Death</a:t>
              </a:r>
            </a:p>
          </p:txBody>
        </p:sp>
        <p:pic>
          <p:nvPicPr>
            <p:cNvPr id="6" name="Picture 5">
              <a:extLst>
                <a:ext uri="{FF2B5EF4-FFF2-40B4-BE49-F238E27FC236}">
                  <a16:creationId xmlns:a16="http://schemas.microsoft.com/office/drawing/2014/main" id="{9A702B2B-4831-3F42-BAD0-8BC1CDD8F198}"/>
                </a:ext>
              </a:extLst>
            </p:cNvPr>
            <p:cNvPicPr>
              <a:picLocks noChangeAspect="1"/>
            </p:cNvPicPr>
            <p:nvPr/>
          </p:nvPicPr>
          <p:blipFill>
            <a:blip r:embed="rId5"/>
            <a:stretch>
              <a:fillRect/>
            </a:stretch>
          </p:blipFill>
          <p:spPr>
            <a:xfrm>
              <a:off x="6642272" y="2214354"/>
              <a:ext cx="4210655" cy="4152975"/>
            </a:xfrm>
            <a:prstGeom prst="rect">
              <a:avLst/>
            </a:prstGeom>
          </p:spPr>
        </p:pic>
      </p:grpSp>
      <p:grpSp>
        <p:nvGrpSpPr>
          <p:cNvPr id="189" name="Group 188">
            <a:extLst>
              <a:ext uri="{FF2B5EF4-FFF2-40B4-BE49-F238E27FC236}">
                <a16:creationId xmlns:a16="http://schemas.microsoft.com/office/drawing/2014/main" id="{208B8D8B-12FB-660A-8485-62B7EF637A37}"/>
              </a:ext>
            </a:extLst>
          </p:cNvPr>
          <p:cNvGrpSpPr/>
          <p:nvPr/>
        </p:nvGrpSpPr>
        <p:grpSpPr>
          <a:xfrm>
            <a:off x="1436193" y="2527098"/>
            <a:ext cx="4793195" cy="3469838"/>
            <a:chOff x="310861" y="2527098"/>
            <a:chExt cx="4793195" cy="3469838"/>
          </a:xfrm>
        </p:grpSpPr>
        <p:grpSp>
          <p:nvGrpSpPr>
            <p:cNvPr id="35" name="Group 34">
              <a:extLst>
                <a:ext uri="{FF2B5EF4-FFF2-40B4-BE49-F238E27FC236}">
                  <a16:creationId xmlns:a16="http://schemas.microsoft.com/office/drawing/2014/main" id="{B2122511-2E80-5D22-D0B7-9A33E3EB2784}"/>
                </a:ext>
              </a:extLst>
            </p:cNvPr>
            <p:cNvGrpSpPr/>
            <p:nvPr/>
          </p:nvGrpSpPr>
          <p:grpSpPr>
            <a:xfrm>
              <a:off x="310861" y="2527098"/>
              <a:ext cx="4793195" cy="3469838"/>
              <a:chOff x="-6258261" y="3187100"/>
              <a:chExt cx="4793195" cy="3469838"/>
            </a:xfrm>
          </p:grpSpPr>
          <p:grpSp>
            <p:nvGrpSpPr>
              <p:cNvPr id="39" name="Group 38">
                <a:extLst>
                  <a:ext uri="{FF2B5EF4-FFF2-40B4-BE49-F238E27FC236}">
                    <a16:creationId xmlns:a16="http://schemas.microsoft.com/office/drawing/2014/main" id="{6866B4AF-2E74-31A7-7029-7FE6BC8ADC32}"/>
                  </a:ext>
                </a:extLst>
              </p:cNvPr>
              <p:cNvGrpSpPr/>
              <p:nvPr/>
            </p:nvGrpSpPr>
            <p:grpSpPr>
              <a:xfrm>
                <a:off x="-6258261" y="3187100"/>
                <a:ext cx="4721571" cy="3469838"/>
                <a:chOff x="3788373" y="1748687"/>
                <a:chExt cx="7681335" cy="4622618"/>
              </a:xfrm>
            </p:grpSpPr>
            <p:sp>
              <p:nvSpPr>
                <p:cNvPr id="43" name="TextBox 42">
                  <a:extLst>
                    <a:ext uri="{FF2B5EF4-FFF2-40B4-BE49-F238E27FC236}">
                      <a16:creationId xmlns:a16="http://schemas.microsoft.com/office/drawing/2014/main" id="{0E7F50D4-D74E-5264-1E22-DC503D9068FB}"/>
                    </a:ext>
                  </a:extLst>
                </p:cNvPr>
                <p:cNvSpPr txBox="1"/>
                <p:nvPr/>
              </p:nvSpPr>
              <p:spPr>
                <a:xfrm>
                  <a:off x="5311821" y="1748687"/>
                  <a:ext cx="6009523" cy="533038"/>
                </a:xfrm>
                <a:prstGeom prst="rect">
                  <a:avLst/>
                </a:prstGeom>
                <a:noFill/>
              </p:spPr>
              <p:txBody>
                <a:bodyPr wrap="square" rtlCol="0">
                  <a:spAutoFit/>
                </a:bodyPr>
                <a:lstStyle/>
                <a:p>
                  <a:pPr algn="ctr"/>
                  <a:r>
                    <a:rPr lang="en-US" sz="2000" b="1">
                      <a:solidFill>
                        <a:schemeClr val="accent2"/>
                      </a:solidFill>
                    </a:rPr>
                    <a:t>CV death or hospitalization for HF</a:t>
                  </a:r>
                </a:p>
              </p:txBody>
            </p:sp>
            <p:sp>
              <p:nvSpPr>
                <p:cNvPr id="44" name="TextBox 43">
                  <a:extLst>
                    <a:ext uri="{FF2B5EF4-FFF2-40B4-BE49-F238E27FC236}">
                      <a16:creationId xmlns:a16="http://schemas.microsoft.com/office/drawing/2014/main" id="{36F80B16-25CE-CF39-0F32-80BB2BA810C3}"/>
                    </a:ext>
                  </a:extLst>
                </p:cNvPr>
                <p:cNvSpPr txBox="1"/>
                <p:nvPr/>
              </p:nvSpPr>
              <p:spPr>
                <a:xfrm>
                  <a:off x="5311820" y="5879270"/>
                  <a:ext cx="6009523" cy="492035"/>
                </a:xfrm>
                <a:prstGeom prst="rect">
                  <a:avLst/>
                </a:prstGeom>
                <a:noFill/>
              </p:spPr>
              <p:txBody>
                <a:bodyPr wrap="square" rtlCol="0">
                  <a:spAutoFit/>
                </a:bodyPr>
                <a:lstStyle/>
                <a:p>
                  <a:pPr algn="ctr"/>
                  <a:r>
                    <a:rPr lang="en-US">
                      <a:solidFill>
                        <a:schemeClr val="tx2"/>
                      </a:solidFill>
                    </a:rPr>
                    <a:t>Months since randomization</a:t>
                  </a:r>
                </a:p>
              </p:txBody>
            </p:sp>
            <p:sp>
              <p:nvSpPr>
                <p:cNvPr id="45" name="TextBox 44">
                  <a:extLst>
                    <a:ext uri="{FF2B5EF4-FFF2-40B4-BE49-F238E27FC236}">
                      <a16:creationId xmlns:a16="http://schemas.microsoft.com/office/drawing/2014/main" id="{A942A96A-8FA9-7F0B-B261-B5764B978320}"/>
                    </a:ext>
                  </a:extLst>
                </p:cNvPr>
                <p:cNvSpPr txBox="1"/>
                <p:nvPr/>
              </p:nvSpPr>
              <p:spPr>
                <a:xfrm rot="16200000">
                  <a:off x="2170217" y="3724375"/>
                  <a:ext cx="3837164" cy="600852"/>
                </a:xfrm>
                <a:prstGeom prst="rect">
                  <a:avLst/>
                </a:prstGeom>
                <a:noFill/>
              </p:spPr>
              <p:txBody>
                <a:bodyPr wrap="square" rtlCol="0">
                  <a:spAutoFit/>
                </a:bodyPr>
                <a:lstStyle/>
                <a:p>
                  <a:pPr algn="ctr"/>
                  <a:r>
                    <a:rPr lang="en-US">
                      <a:solidFill>
                        <a:schemeClr val="tx2"/>
                      </a:solidFill>
                    </a:rPr>
                    <a:t>Cumulative incidence (%)</a:t>
                  </a:r>
                </a:p>
              </p:txBody>
            </p:sp>
            <p:cxnSp>
              <p:nvCxnSpPr>
                <p:cNvPr id="46" name="Straight Connector 45">
                  <a:extLst>
                    <a:ext uri="{FF2B5EF4-FFF2-40B4-BE49-F238E27FC236}">
                      <a16:creationId xmlns:a16="http://schemas.microsoft.com/office/drawing/2014/main" id="{4C7ACDCA-2751-FD7F-4A37-A09C9D7FF506}"/>
                    </a:ext>
                  </a:extLst>
                </p:cNvPr>
                <p:cNvCxnSpPr>
                  <a:cxnSpLocks/>
                </p:cNvCxnSpPr>
                <p:nvPr/>
              </p:nvCxnSpPr>
              <p:spPr>
                <a:xfrm>
                  <a:off x="5313403" y="5512659"/>
                  <a:ext cx="600952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923D6620-262D-874E-934F-84C908CCFD02}"/>
                    </a:ext>
                  </a:extLst>
                </p:cNvPr>
                <p:cNvCxnSpPr>
                  <a:cxnSpLocks/>
                </p:cNvCxnSpPr>
                <p:nvPr/>
              </p:nvCxnSpPr>
              <p:spPr>
                <a:xfrm flipV="1">
                  <a:off x="5311822" y="2378056"/>
                  <a:ext cx="0" cy="313723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FA8E4F62-8930-1B51-D65A-F514A37CBD2E}"/>
                    </a:ext>
                  </a:extLst>
                </p:cNvPr>
                <p:cNvSpPr txBox="1"/>
                <p:nvPr/>
              </p:nvSpPr>
              <p:spPr>
                <a:xfrm>
                  <a:off x="4203102" y="3475377"/>
                  <a:ext cx="1124099" cy="492035"/>
                </a:xfrm>
                <a:prstGeom prst="rect">
                  <a:avLst/>
                </a:prstGeom>
                <a:noFill/>
              </p:spPr>
              <p:txBody>
                <a:bodyPr wrap="square" rtlCol="0">
                  <a:spAutoFit/>
                </a:bodyPr>
                <a:lstStyle/>
                <a:p>
                  <a:pPr algn="r"/>
                  <a:r>
                    <a:rPr lang="en-US">
                      <a:solidFill>
                        <a:schemeClr val="tx2"/>
                      </a:solidFill>
                    </a:rPr>
                    <a:t>0.30</a:t>
                  </a:r>
                </a:p>
              </p:txBody>
            </p:sp>
            <p:sp>
              <p:nvSpPr>
                <p:cNvPr id="49" name="TextBox 48">
                  <a:extLst>
                    <a:ext uri="{FF2B5EF4-FFF2-40B4-BE49-F238E27FC236}">
                      <a16:creationId xmlns:a16="http://schemas.microsoft.com/office/drawing/2014/main" id="{0BCB435E-EBEE-1561-11F0-23616C3D507A}"/>
                    </a:ext>
                  </a:extLst>
                </p:cNvPr>
                <p:cNvSpPr txBox="1"/>
                <p:nvPr/>
              </p:nvSpPr>
              <p:spPr>
                <a:xfrm>
                  <a:off x="4304064" y="4071321"/>
                  <a:ext cx="1023138" cy="492035"/>
                </a:xfrm>
                <a:prstGeom prst="rect">
                  <a:avLst/>
                </a:prstGeom>
                <a:noFill/>
              </p:spPr>
              <p:txBody>
                <a:bodyPr wrap="square" rtlCol="0">
                  <a:spAutoFit/>
                </a:bodyPr>
                <a:lstStyle/>
                <a:p>
                  <a:pPr algn="r"/>
                  <a:r>
                    <a:rPr lang="en-US">
                      <a:solidFill>
                        <a:schemeClr val="tx2"/>
                      </a:solidFill>
                    </a:rPr>
                    <a:t>0.20</a:t>
                  </a:r>
                </a:p>
              </p:txBody>
            </p:sp>
            <p:sp>
              <p:nvSpPr>
                <p:cNvPr id="50" name="TextBox 49">
                  <a:extLst>
                    <a:ext uri="{FF2B5EF4-FFF2-40B4-BE49-F238E27FC236}">
                      <a16:creationId xmlns:a16="http://schemas.microsoft.com/office/drawing/2014/main" id="{F334FE35-FE06-4A68-A6A7-488647230DCF}"/>
                    </a:ext>
                  </a:extLst>
                </p:cNvPr>
                <p:cNvSpPr txBox="1"/>
                <p:nvPr/>
              </p:nvSpPr>
              <p:spPr>
                <a:xfrm>
                  <a:off x="4304064" y="5263212"/>
                  <a:ext cx="1023136" cy="492035"/>
                </a:xfrm>
                <a:prstGeom prst="rect">
                  <a:avLst/>
                </a:prstGeom>
                <a:noFill/>
              </p:spPr>
              <p:txBody>
                <a:bodyPr wrap="square" rtlCol="0">
                  <a:spAutoFit/>
                </a:bodyPr>
                <a:lstStyle/>
                <a:p>
                  <a:pPr algn="r"/>
                  <a:r>
                    <a:rPr lang="en-US">
                      <a:solidFill>
                        <a:schemeClr val="tx2"/>
                      </a:solidFill>
                    </a:rPr>
                    <a:t>0.00</a:t>
                  </a:r>
                </a:p>
              </p:txBody>
            </p:sp>
            <p:sp>
              <p:nvSpPr>
                <p:cNvPr id="51" name="TextBox 50">
                  <a:extLst>
                    <a:ext uri="{FF2B5EF4-FFF2-40B4-BE49-F238E27FC236}">
                      <a16:creationId xmlns:a16="http://schemas.microsoft.com/office/drawing/2014/main" id="{88E080D7-4226-B54C-14AF-293CF927C18F}"/>
                    </a:ext>
                  </a:extLst>
                </p:cNvPr>
                <p:cNvSpPr txBox="1"/>
                <p:nvPr/>
              </p:nvSpPr>
              <p:spPr>
                <a:xfrm>
                  <a:off x="6298426" y="5511533"/>
                  <a:ext cx="831590" cy="492035"/>
                </a:xfrm>
                <a:prstGeom prst="rect">
                  <a:avLst/>
                </a:prstGeom>
                <a:noFill/>
              </p:spPr>
              <p:txBody>
                <a:bodyPr wrap="square" rtlCol="0">
                  <a:spAutoFit/>
                </a:bodyPr>
                <a:lstStyle/>
                <a:p>
                  <a:pPr algn="ctr"/>
                  <a:r>
                    <a:rPr lang="en-US">
                      <a:solidFill>
                        <a:schemeClr val="tx2"/>
                      </a:solidFill>
                    </a:rPr>
                    <a:t>8</a:t>
                  </a:r>
                </a:p>
              </p:txBody>
            </p:sp>
            <p:sp>
              <p:nvSpPr>
                <p:cNvPr id="52" name="TextBox 51">
                  <a:extLst>
                    <a:ext uri="{FF2B5EF4-FFF2-40B4-BE49-F238E27FC236}">
                      <a16:creationId xmlns:a16="http://schemas.microsoft.com/office/drawing/2014/main" id="{1CF6B721-2891-6EBA-74A8-2D9B14ABD452}"/>
                    </a:ext>
                  </a:extLst>
                </p:cNvPr>
                <p:cNvSpPr txBox="1"/>
                <p:nvPr/>
              </p:nvSpPr>
              <p:spPr>
                <a:xfrm>
                  <a:off x="7021707" y="5511533"/>
                  <a:ext cx="831590" cy="492035"/>
                </a:xfrm>
                <a:prstGeom prst="rect">
                  <a:avLst/>
                </a:prstGeom>
                <a:noFill/>
              </p:spPr>
              <p:txBody>
                <a:bodyPr wrap="square" rtlCol="0">
                  <a:spAutoFit/>
                </a:bodyPr>
                <a:lstStyle/>
                <a:p>
                  <a:pPr algn="ctr"/>
                  <a:r>
                    <a:rPr lang="en-US">
                      <a:solidFill>
                        <a:schemeClr val="tx2"/>
                      </a:solidFill>
                    </a:rPr>
                    <a:t>12</a:t>
                  </a:r>
                </a:p>
              </p:txBody>
            </p:sp>
            <p:sp>
              <p:nvSpPr>
                <p:cNvPr id="53" name="TextBox 52">
                  <a:extLst>
                    <a:ext uri="{FF2B5EF4-FFF2-40B4-BE49-F238E27FC236}">
                      <a16:creationId xmlns:a16="http://schemas.microsoft.com/office/drawing/2014/main" id="{5D21DD43-93A8-FA79-C614-0843EDA9BEAF}"/>
                    </a:ext>
                  </a:extLst>
                </p:cNvPr>
                <p:cNvSpPr txBox="1"/>
                <p:nvPr/>
              </p:nvSpPr>
              <p:spPr>
                <a:xfrm>
                  <a:off x="7744990" y="5511532"/>
                  <a:ext cx="831590" cy="492035"/>
                </a:xfrm>
                <a:prstGeom prst="rect">
                  <a:avLst/>
                </a:prstGeom>
                <a:noFill/>
              </p:spPr>
              <p:txBody>
                <a:bodyPr wrap="square" rtlCol="0">
                  <a:spAutoFit/>
                </a:bodyPr>
                <a:lstStyle/>
                <a:p>
                  <a:pPr algn="ctr"/>
                  <a:r>
                    <a:rPr lang="en-US">
                      <a:solidFill>
                        <a:schemeClr val="tx2"/>
                      </a:solidFill>
                    </a:rPr>
                    <a:t>12</a:t>
                  </a:r>
                </a:p>
              </p:txBody>
            </p:sp>
            <p:sp>
              <p:nvSpPr>
                <p:cNvPr id="54" name="TextBox 53">
                  <a:extLst>
                    <a:ext uri="{FF2B5EF4-FFF2-40B4-BE49-F238E27FC236}">
                      <a16:creationId xmlns:a16="http://schemas.microsoft.com/office/drawing/2014/main" id="{8ADDA93C-70BF-C68E-92AD-ABF8E37CCF01}"/>
                    </a:ext>
                  </a:extLst>
                </p:cNvPr>
                <p:cNvSpPr txBox="1"/>
                <p:nvPr/>
              </p:nvSpPr>
              <p:spPr>
                <a:xfrm>
                  <a:off x="8468271" y="5511532"/>
                  <a:ext cx="831590" cy="492035"/>
                </a:xfrm>
                <a:prstGeom prst="rect">
                  <a:avLst/>
                </a:prstGeom>
                <a:noFill/>
              </p:spPr>
              <p:txBody>
                <a:bodyPr wrap="square" rtlCol="0">
                  <a:spAutoFit/>
                </a:bodyPr>
                <a:lstStyle/>
                <a:p>
                  <a:pPr algn="ctr"/>
                  <a:r>
                    <a:rPr lang="en-US">
                      <a:solidFill>
                        <a:schemeClr val="tx2"/>
                      </a:solidFill>
                    </a:rPr>
                    <a:t>20</a:t>
                  </a:r>
                </a:p>
              </p:txBody>
            </p:sp>
            <p:sp>
              <p:nvSpPr>
                <p:cNvPr id="55" name="TextBox 54">
                  <a:extLst>
                    <a:ext uri="{FF2B5EF4-FFF2-40B4-BE49-F238E27FC236}">
                      <a16:creationId xmlns:a16="http://schemas.microsoft.com/office/drawing/2014/main" id="{B7549A59-93BD-FED7-A20D-0F3017802A3F}"/>
                    </a:ext>
                  </a:extLst>
                </p:cNvPr>
                <p:cNvSpPr txBox="1"/>
                <p:nvPr/>
              </p:nvSpPr>
              <p:spPr>
                <a:xfrm>
                  <a:off x="5575143" y="5511533"/>
                  <a:ext cx="831590" cy="492035"/>
                </a:xfrm>
                <a:prstGeom prst="rect">
                  <a:avLst/>
                </a:prstGeom>
                <a:noFill/>
              </p:spPr>
              <p:txBody>
                <a:bodyPr wrap="square" rtlCol="0">
                  <a:spAutoFit/>
                </a:bodyPr>
                <a:lstStyle/>
                <a:p>
                  <a:pPr algn="ctr"/>
                  <a:r>
                    <a:rPr lang="en-US">
                      <a:solidFill>
                        <a:schemeClr val="tx2"/>
                      </a:solidFill>
                    </a:rPr>
                    <a:t>4</a:t>
                  </a:r>
                </a:p>
              </p:txBody>
            </p:sp>
            <p:sp>
              <p:nvSpPr>
                <p:cNvPr id="56" name="TextBox 55">
                  <a:extLst>
                    <a:ext uri="{FF2B5EF4-FFF2-40B4-BE49-F238E27FC236}">
                      <a16:creationId xmlns:a16="http://schemas.microsoft.com/office/drawing/2014/main" id="{31F7C5F9-5C4B-6DAB-A1B3-B3E717B2CEE0}"/>
                    </a:ext>
                  </a:extLst>
                </p:cNvPr>
                <p:cNvSpPr txBox="1"/>
                <p:nvPr/>
              </p:nvSpPr>
              <p:spPr>
                <a:xfrm>
                  <a:off x="10638118" y="5511532"/>
                  <a:ext cx="831590" cy="492035"/>
                </a:xfrm>
                <a:prstGeom prst="rect">
                  <a:avLst/>
                </a:prstGeom>
                <a:noFill/>
              </p:spPr>
              <p:txBody>
                <a:bodyPr wrap="square" rtlCol="0">
                  <a:spAutoFit/>
                </a:bodyPr>
                <a:lstStyle/>
                <a:p>
                  <a:pPr algn="ctr"/>
                  <a:r>
                    <a:rPr lang="en-US">
                      <a:solidFill>
                        <a:schemeClr val="tx2"/>
                      </a:solidFill>
                    </a:rPr>
                    <a:t>32</a:t>
                  </a:r>
                </a:p>
              </p:txBody>
            </p:sp>
            <p:sp>
              <p:nvSpPr>
                <p:cNvPr id="57" name="TextBox 56">
                  <a:extLst>
                    <a:ext uri="{FF2B5EF4-FFF2-40B4-BE49-F238E27FC236}">
                      <a16:creationId xmlns:a16="http://schemas.microsoft.com/office/drawing/2014/main" id="{61FB6FAF-BE5C-91DB-7C2B-76F944F465EB}"/>
                    </a:ext>
                  </a:extLst>
                </p:cNvPr>
                <p:cNvSpPr txBox="1"/>
                <p:nvPr/>
              </p:nvSpPr>
              <p:spPr>
                <a:xfrm>
                  <a:off x="4957282" y="5511533"/>
                  <a:ext cx="726169" cy="492035"/>
                </a:xfrm>
                <a:prstGeom prst="rect">
                  <a:avLst/>
                </a:prstGeom>
                <a:noFill/>
              </p:spPr>
              <p:txBody>
                <a:bodyPr wrap="square" rtlCol="0">
                  <a:spAutoFit/>
                </a:bodyPr>
                <a:lstStyle/>
                <a:p>
                  <a:pPr algn="ctr"/>
                  <a:r>
                    <a:rPr lang="en-US">
                      <a:solidFill>
                        <a:schemeClr val="tx2"/>
                      </a:solidFill>
                    </a:rPr>
                    <a:t>0</a:t>
                  </a:r>
                </a:p>
              </p:txBody>
            </p:sp>
            <p:sp>
              <p:nvSpPr>
                <p:cNvPr id="58" name="TextBox 57">
                  <a:extLst>
                    <a:ext uri="{FF2B5EF4-FFF2-40B4-BE49-F238E27FC236}">
                      <a16:creationId xmlns:a16="http://schemas.microsoft.com/office/drawing/2014/main" id="{5ED2637F-F042-8AA2-C419-6D9A0870B2C7}"/>
                    </a:ext>
                  </a:extLst>
                </p:cNvPr>
                <p:cNvSpPr txBox="1"/>
                <p:nvPr/>
              </p:nvSpPr>
              <p:spPr>
                <a:xfrm>
                  <a:off x="4304064" y="2283490"/>
                  <a:ext cx="1023136" cy="492033"/>
                </a:xfrm>
                <a:prstGeom prst="rect">
                  <a:avLst/>
                </a:prstGeom>
                <a:noFill/>
              </p:spPr>
              <p:txBody>
                <a:bodyPr wrap="square" rtlCol="0">
                  <a:spAutoFit/>
                </a:bodyPr>
                <a:lstStyle/>
                <a:p>
                  <a:pPr algn="r"/>
                  <a:r>
                    <a:rPr lang="en-US">
                      <a:solidFill>
                        <a:schemeClr val="tx2"/>
                      </a:solidFill>
                    </a:rPr>
                    <a:t>0.50</a:t>
                  </a:r>
                </a:p>
              </p:txBody>
            </p:sp>
            <p:sp>
              <p:nvSpPr>
                <p:cNvPr id="59" name="TextBox 58">
                  <a:extLst>
                    <a:ext uri="{FF2B5EF4-FFF2-40B4-BE49-F238E27FC236}">
                      <a16:creationId xmlns:a16="http://schemas.microsoft.com/office/drawing/2014/main" id="{CDE5A367-DB59-A608-9298-3E221A989F1C}"/>
                    </a:ext>
                  </a:extLst>
                </p:cNvPr>
                <p:cNvSpPr txBox="1"/>
                <p:nvPr/>
              </p:nvSpPr>
              <p:spPr>
                <a:xfrm>
                  <a:off x="9191554" y="5511532"/>
                  <a:ext cx="831590" cy="492035"/>
                </a:xfrm>
                <a:prstGeom prst="rect">
                  <a:avLst/>
                </a:prstGeom>
                <a:noFill/>
              </p:spPr>
              <p:txBody>
                <a:bodyPr wrap="square" rtlCol="0">
                  <a:spAutoFit/>
                </a:bodyPr>
                <a:lstStyle/>
                <a:p>
                  <a:pPr algn="ctr"/>
                  <a:r>
                    <a:rPr lang="en-US">
                      <a:solidFill>
                        <a:schemeClr val="tx2"/>
                      </a:solidFill>
                    </a:rPr>
                    <a:t>24</a:t>
                  </a:r>
                </a:p>
              </p:txBody>
            </p:sp>
            <p:sp>
              <p:nvSpPr>
                <p:cNvPr id="60" name="TextBox 59">
                  <a:extLst>
                    <a:ext uri="{FF2B5EF4-FFF2-40B4-BE49-F238E27FC236}">
                      <a16:creationId xmlns:a16="http://schemas.microsoft.com/office/drawing/2014/main" id="{F917A033-650F-0234-FD28-3B37483FE23D}"/>
                    </a:ext>
                  </a:extLst>
                </p:cNvPr>
                <p:cNvSpPr txBox="1"/>
                <p:nvPr/>
              </p:nvSpPr>
              <p:spPr>
                <a:xfrm>
                  <a:off x="4304064" y="4667266"/>
                  <a:ext cx="1023136" cy="492033"/>
                </a:xfrm>
                <a:prstGeom prst="rect">
                  <a:avLst/>
                </a:prstGeom>
                <a:noFill/>
              </p:spPr>
              <p:txBody>
                <a:bodyPr wrap="square" rtlCol="0">
                  <a:spAutoFit/>
                </a:bodyPr>
                <a:lstStyle/>
                <a:p>
                  <a:pPr algn="r"/>
                  <a:r>
                    <a:rPr lang="en-US">
                      <a:solidFill>
                        <a:schemeClr val="tx2"/>
                      </a:solidFill>
                    </a:rPr>
                    <a:t>0.10</a:t>
                  </a:r>
                </a:p>
              </p:txBody>
            </p:sp>
            <p:sp>
              <p:nvSpPr>
                <p:cNvPr id="62" name="TextBox 61">
                  <a:extLst>
                    <a:ext uri="{FF2B5EF4-FFF2-40B4-BE49-F238E27FC236}">
                      <a16:creationId xmlns:a16="http://schemas.microsoft.com/office/drawing/2014/main" id="{E8D8B3E2-39D9-43FE-73D3-4C18412272CA}"/>
                    </a:ext>
                  </a:extLst>
                </p:cNvPr>
                <p:cNvSpPr txBox="1"/>
                <p:nvPr/>
              </p:nvSpPr>
              <p:spPr>
                <a:xfrm>
                  <a:off x="4304064" y="2879433"/>
                  <a:ext cx="1023136" cy="492033"/>
                </a:xfrm>
                <a:prstGeom prst="rect">
                  <a:avLst/>
                </a:prstGeom>
                <a:noFill/>
              </p:spPr>
              <p:txBody>
                <a:bodyPr wrap="square" rtlCol="0">
                  <a:spAutoFit/>
                </a:bodyPr>
                <a:lstStyle/>
                <a:p>
                  <a:pPr algn="r"/>
                  <a:r>
                    <a:rPr lang="en-US">
                      <a:solidFill>
                        <a:schemeClr val="tx2"/>
                      </a:solidFill>
                    </a:rPr>
                    <a:t>0.40</a:t>
                  </a:r>
                </a:p>
              </p:txBody>
            </p:sp>
            <p:sp>
              <p:nvSpPr>
                <p:cNvPr id="63" name="TextBox 62">
                  <a:extLst>
                    <a:ext uri="{FF2B5EF4-FFF2-40B4-BE49-F238E27FC236}">
                      <a16:creationId xmlns:a16="http://schemas.microsoft.com/office/drawing/2014/main" id="{EF7A7DC1-D84E-677D-AE9D-FB1B822394E3}"/>
                    </a:ext>
                  </a:extLst>
                </p:cNvPr>
                <p:cNvSpPr txBox="1"/>
                <p:nvPr/>
              </p:nvSpPr>
              <p:spPr>
                <a:xfrm>
                  <a:off x="9914837" y="5511532"/>
                  <a:ext cx="831590" cy="492035"/>
                </a:xfrm>
                <a:prstGeom prst="rect">
                  <a:avLst/>
                </a:prstGeom>
                <a:noFill/>
              </p:spPr>
              <p:txBody>
                <a:bodyPr wrap="square" rtlCol="0">
                  <a:spAutoFit/>
                </a:bodyPr>
                <a:lstStyle/>
                <a:p>
                  <a:pPr algn="ctr"/>
                  <a:r>
                    <a:rPr lang="en-US">
                      <a:solidFill>
                        <a:schemeClr val="tx2"/>
                      </a:solidFill>
                    </a:rPr>
                    <a:t>28</a:t>
                  </a:r>
                </a:p>
              </p:txBody>
            </p:sp>
          </p:grpSp>
          <p:sp>
            <p:nvSpPr>
              <p:cNvPr id="42" name="TextBox 41">
                <a:extLst>
                  <a:ext uri="{FF2B5EF4-FFF2-40B4-BE49-F238E27FC236}">
                    <a16:creationId xmlns:a16="http://schemas.microsoft.com/office/drawing/2014/main" id="{87C55B58-0710-4E63-4A51-CBADFC5AB62B}"/>
                  </a:ext>
                </a:extLst>
              </p:cNvPr>
              <p:cNvSpPr txBox="1"/>
              <p:nvPr/>
            </p:nvSpPr>
            <p:spPr>
              <a:xfrm>
                <a:off x="-4105467" y="5381120"/>
                <a:ext cx="2640401" cy="584775"/>
              </a:xfrm>
              <a:prstGeom prst="rect">
                <a:avLst/>
              </a:prstGeom>
              <a:noFill/>
            </p:spPr>
            <p:txBody>
              <a:bodyPr wrap="square" rtlCol="0">
                <a:spAutoFit/>
              </a:bodyPr>
              <a:lstStyle/>
              <a:p>
                <a:pPr algn="l"/>
                <a:r>
                  <a:rPr lang="en-US" sz="1600">
                    <a:solidFill>
                      <a:schemeClr val="tx2"/>
                    </a:solidFill>
                  </a:rPr>
                  <a:t>HR, 0.90 (95% CI, 0.85-0.98); </a:t>
                </a:r>
                <a:r>
                  <a:rPr lang="en-US" sz="1600" i="1">
                    <a:solidFill>
                      <a:schemeClr val="tx2"/>
                    </a:solidFill>
                  </a:rPr>
                  <a:t>P=</a:t>
                </a:r>
                <a:r>
                  <a:rPr lang="en-US" sz="1600">
                    <a:solidFill>
                      <a:schemeClr val="tx2"/>
                    </a:solidFill>
                  </a:rPr>
                  <a:t>0.02</a:t>
                </a:r>
              </a:p>
            </p:txBody>
          </p:sp>
        </p:grpSp>
        <p:sp>
          <p:nvSpPr>
            <p:cNvPr id="161" name="Freeform: Shape 160">
              <a:extLst>
                <a:ext uri="{FF2B5EF4-FFF2-40B4-BE49-F238E27FC236}">
                  <a16:creationId xmlns:a16="http://schemas.microsoft.com/office/drawing/2014/main" id="{0C63FAB7-0FBA-A709-57FC-184259C74D79}"/>
                </a:ext>
              </a:extLst>
            </p:cNvPr>
            <p:cNvSpPr/>
            <p:nvPr/>
          </p:nvSpPr>
          <p:spPr>
            <a:xfrm>
              <a:off x="1247775" y="3267075"/>
              <a:ext cx="3557588" cy="2076450"/>
            </a:xfrm>
            <a:custGeom>
              <a:avLst/>
              <a:gdLst>
                <a:gd name="connsiteX0" fmla="*/ 0 w 3557588"/>
                <a:gd name="connsiteY0" fmla="*/ 2076450 h 2076450"/>
                <a:gd name="connsiteX1" fmla="*/ 95250 w 3557588"/>
                <a:gd name="connsiteY1" fmla="*/ 1905000 h 2076450"/>
                <a:gd name="connsiteX2" fmla="*/ 200025 w 3557588"/>
                <a:gd name="connsiteY2" fmla="*/ 1709738 h 2076450"/>
                <a:gd name="connsiteX3" fmla="*/ 442913 w 3557588"/>
                <a:gd name="connsiteY3" fmla="*/ 1376363 h 2076450"/>
                <a:gd name="connsiteX4" fmla="*/ 785813 w 3557588"/>
                <a:gd name="connsiteY4" fmla="*/ 1066800 h 2076450"/>
                <a:gd name="connsiteX5" fmla="*/ 1171575 w 3557588"/>
                <a:gd name="connsiteY5" fmla="*/ 814388 h 2076450"/>
                <a:gd name="connsiteX6" fmla="*/ 1438275 w 3557588"/>
                <a:gd name="connsiteY6" fmla="*/ 647700 h 2076450"/>
                <a:gd name="connsiteX7" fmla="*/ 1514475 w 3557588"/>
                <a:gd name="connsiteY7" fmla="*/ 566738 h 2076450"/>
                <a:gd name="connsiteX8" fmla="*/ 1738313 w 3557588"/>
                <a:gd name="connsiteY8" fmla="*/ 509588 h 2076450"/>
                <a:gd name="connsiteX9" fmla="*/ 1914525 w 3557588"/>
                <a:gd name="connsiteY9" fmla="*/ 419100 h 2076450"/>
                <a:gd name="connsiteX10" fmla="*/ 2014538 w 3557588"/>
                <a:gd name="connsiteY10" fmla="*/ 352425 h 2076450"/>
                <a:gd name="connsiteX11" fmla="*/ 2219325 w 3557588"/>
                <a:gd name="connsiteY11" fmla="*/ 295275 h 2076450"/>
                <a:gd name="connsiteX12" fmla="*/ 2314575 w 3557588"/>
                <a:gd name="connsiteY12" fmla="*/ 242888 h 2076450"/>
                <a:gd name="connsiteX13" fmla="*/ 2590800 w 3557588"/>
                <a:gd name="connsiteY13" fmla="*/ 190500 h 2076450"/>
                <a:gd name="connsiteX14" fmla="*/ 2652713 w 3557588"/>
                <a:gd name="connsiteY14" fmla="*/ 147638 h 2076450"/>
                <a:gd name="connsiteX15" fmla="*/ 2867025 w 3557588"/>
                <a:gd name="connsiteY15" fmla="*/ 100013 h 2076450"/>
                <a:gd name="connsiteX16" fmla="*/ 2971800 w 3557588"/>
                <a:gd name="connsiteY16" fmla="*/ 80963 h 2076450"/>
                <a:gd name="connsiteX17" fmla="*/ 3028950 w 3557588"/>
                <a:gd name="connsiteY17" fmla="*/ 38100 h 2076450"/>
                <a:gd name="connsiteX18" fmla="*/ 3252788 w 3557588"/>
                <a:gd name="connsiteY18" fmla="*/ 42863 h 2076450"/>
                <a:gd name="connsiteX19" fmla="*/ 3271838 w 3557588"/>
                <a:gd name="connsiteY19" fmla="*/ 4763 h 2076450"/>
                <a:gd name="connsiteX20" fmla="*/ 3557588 w 3557588"/>
                <a:gd name="connsiteY20" fmla="*/ 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57588" h="2076450">
                  <a:moveTo>
                    <a:pt x="0" y="2076450"/>
                  </a:moveTo>
                  <a:lnTo>
                    <a:pt x="95250" y="1905000"/>
                  </a:lnTo>
                  <a:lnTo>
                    <a:pt x="200025" y="1709738"/>
                  </a:lnTo>
                  <a:lnTo>
                    <a:pt x="442913" y="1376363"/>
                  </a:lnTo>
                  <a:lnTo>
                    <a:pt x="785813" y="1066800"/>
                  </a:lnTo>
                  <a:lnTo>
                    <a:pt x="1171575" y="814388"/>
                  </a:lnTo>
                  <a:lnTo>
                    <a:pt x="1438275" y="647700"/>
                  </a:lnTo>
                  <a:lnTo>
                    <a:pt x="1514475" y="566738"/>
                  </a:lnTo>
                  <a:lnTo>
                    <a:pt x="1738313" y="509588"/>
                  </a:lnTo>
                  <a:lnTo>
                    <a:pt x="1914525" y="419100"/>
                  </a:lnTo>
                  <a:lnTo>
                    <a:pt x="2014538" y="352425"/>
                  </a:lnTo>
                  <a:lnTo>
                    <a:pt x="2219325" y="295275"/>
                  </a:lnTo>
                  <a:lnTo>
                    <a:pt x="2314575" y="242888"/>
                  </a:lnTo>
                  <a:lnTo>
                    <a:pt x="2590800" y="190500"/>
                  </a:lnTo>
                  <a:lnTo>
                    <a:pt x="2652713" y="147638"/>
                  </a:lnTo>
                  <a:lnTo>
                    <a:pt x="2867025" y="100013"/>
                  </a:lnTo>
                  <a:lnTo>
                    <a:pt x="2971800" y="80963"/>
                  </a:lnTo>
                  <a:lnTo>
                    <a:pt x="3028950" y="38100"/>
                  </a:lnTo>
                  <a:lnTo>
                    <a:pt x="3252788" y="42863"/>
                  </a:lnTo>
                  <a:lnTo>
                    <a:pt x="3271838" y="4763"/>
                  </a:lnTo>
                  <a:lnTo>
                    <a:pt x="3557588" y="0"/>
                  </a:lnTo>
                </a:path>
              </a:pathLst>
            </a:custGeom>
            <a:noFill/>
            <a:ln w="254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Freeform: Shape 161">
              <a:extLst>
                <a:ext uri="{FF2B5EF4-FFF2-40B4-BE49-F238E27FC236}">
                  <a16:creationId xmlns:a16="http://schemas.microsoft.com/office/drawing/2014/main" id="{B0D53A4F-408D-ED57-1DCA-C70FB43C3E60}"/>
                </a:ext>
              </a:extLst>
            </p:cNvPr>
            <p:cNvSpPr/>
            <p:nvPr/>
          </p:nvSpPr>
          <p:spPr>
            <a:xfrm>
              <a:off x="1247775" y="3090863"/>
              <a:ext cx="3529013" cy="2257425"/>
            </a:xfrm>
            <a:custGeom>
              <a:avLst/>
              <a:gdLst>
                <a:gd name="connsiteX0" fmla="*/ 0 w 3529013"/>
                <a:gd name="connsiteY0" fmla="*/ 2257425 h 2257425"/>
                <a:gd name="connsiteX1" fmla="*/ 114300 w 3529013"/>
                <a:gd name="connsiteY1" fmla="*/ 1985962 h 2257425"/>
                <a:gd name="connsiteX2" fmla="*/ 314325 w 3529013"/>
                <a:gd name="connsiteY2" fmla="*/ 1666875 h 2257425"/>
                <a:gd name="connsiteX3" fmla="*/ 604838 w 3529013"/>
                <a:gd name="connsiteY3" fmla="*/ 1271587 h 2257425"/>
                <a:gd name="connsiteX4" fmla="*/ 862013 w 3529013"/>
                <a:gd name="connsiteY4" fmla="*/ 1028700 h 2257425"/>
                <a:gd name="connsiteX5" fmla="*/ 1190625 w 3529013"/>
                <a:gd name="connsiteY5" fmla="*/ 790575 h 2257425"/>
                <a:gd name="connsiteX6" fmla="*/ 1509713 w 3529013"/>
                <a:gd name="connsiteY6" fmla="*/ 633412 h 2257425"/>
                <a:gd name="connsiteX7" fmla="*/ 1771650 w 3529013"/>
                <a:gd name="connsiteY7" fmla="*/ 528637 h 2257425"/>
                <a:gd name="connsiteX8" fmla="*/ 1909763 w 3529013"/>
                <a:gd name="connsiteY8" fmla="*/ 447675 h 2257425"/>
                <a:gd name="connsiteX9" fmla="*/ 2095500 w 3529013"/>
                <a:gd name="connsiteY9" fmla="*/ 433387 h 2257425"/>
                <a:gd name="connsiteX10" fmla="*/ 2324100 w 3529013"/>
                <a:gd name="connsiteY10" fmla="*/ 338137 h 2257425"/>
                <a:gd name="connsiteX11" fmla="*/ 2405063 w 3529013"/>
                <a:gd name="connsiteY11" fmla="*/ 323850 h 2257425"/>
                <a:gd name="connsiteX12" fmla="*/ 2514600 w 3529013"/>
                <a:gd name="connsiteY12" fmla="*/ 257175 h 2257425"/>
                <a:gd name="connsiteX13" fmla="*/ 2557463 w 3529013"/>
                <a:gd name="connsiteY13" fmla="*/ 252412 h 2257425"/>
                <a:gd name="connsiteX14" fmla="*/ 2643188 w 3529013"/>
                <a:gd name="connsiteY14" fmla="*/ 190500 h 2257425"/>
                <a:gd name="connsiteX15" fmla="*/ 2790825 w 3529013"/>
                <a:gd name="connsiteY15" fmla="*/ 185737 h 2257425"/>
                <a:gd name="connsiteX16" fmla="*/ 2876550 w 3529013"/>
                <a:gd name="connsiteY16" fmla="*/ 119062 h 2257425"/>
                <a:gd name="connsiteX17" fmla="*/ 2962275 w 3529013"/>
                <a:gd name="connsiteY17" fmla="*/ 95250 h 2257425"/>
                <a:gd name="connsiteX18" fmla="*/ 3081338 w 3529013"/>
                <a:gd name="connsiteY18" fmla="*/ 90487 h 2257425"/>
                <a:gd name="connsiteX19" fmla="*/ 3148013 w 3529013"/>
                <a:gd name="connsiteY19" fmla="*/ 52387 h 2257425"/>
                <a:gd name="connsiteX20" fmla="*/ 3214688 w 3529013"/>
                <a:gd name="connsiteY20" fmla="*/ 52387 h 2257425"/>
                <a:gd name="connsiteX21" fmla="*/ 3238500 w 3529013"/>
                <a:gd name="connsiteY21" fmla="*/ 0 h 2257425"/>
                <a:gd name="connsiteX22" fmla="*/ 3529013 w 3529013"/>
                <a:gd name="connsiteY22" fmla="*/ 0 h 2257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529013" h="2257425">
                  <a:moveTo>
                    <a:pt x="0" y="2257425"/>
                  </a:moveTo>
                  <a:lnTo>
                    <a:pt x="114300" y="1985962"/>
                  </a:lnTo>
                  <a:lnTo>
                    <a:pt x="314325" y="1666875"/>
                  </a:lnTo>
                  <a:lnTo>
                    <a:pt x="604838" y="1271587"/>
                  </a:lnTo>
                  <a:lnTo>
                    <a:pt x="862013" y="1028700"/>
                  </a:lnTo>
                  <a:lnTo>
                    <a:pt x="1190625" y="790575"/>
                  </a:lnTo>
                  <a:lnTo>
                    <a:pt x="1509713" y="633412"/>
                  </a:lnTo>
                  <a:lnTo>
                    <a:pt x="1771650" y="528637"/>
                  </a:lnTo>
                  <a:lnTo>
                    <a:pt x="1909763" y="447675"/>
                  </a:lnTo>
                  <a:lnTo>
                    <a:pt x="2095500" y="433387"/>
                  </a:lnTo>
                  <a:lnTo>
                    <a:pt x="2324100" y="338137"/>
                  </a:lnTo>
                  <a:lnTo>
                    <a:pt x="2405063" y="323850"/>
                  </a:lnTo>
                  <a:lnTo>
                    <a:pt x="2514600" y="257175"/>
                  </a:lnTo>
                  <a:lnTo>
                    <a:pt x="2557463" y="252412"/>
                  </a:lnTo>
                  <a:lnTo>
                    <a:pt x="2643188" y="190500"/>
                  </a:lnTo>
                  <a:lnTo>
                    <a:pt x="2790825" y="185737"/>
                  </a:lnTo>
                  <a:lnTo>
                    <a:pt x="2876550" y="119062"/>
                  </a:lnTo>
                  <a:lnTo>
                    <a:pt x="2962275" y="95250"/>
                  </a:lnTo>
                  <a:lnTo>
                    <a:pt x="3081338" y="90487"/>
                  </a:lnTo>
                  <a:lnTo>
                    <a:pt x="3148013" y="52387"/>
                  </a:lnTo>
                  <a:lnTo>
                    <a:pt x="3214688" y="52387"/>
                  </a:lnTo>
                  <a:lnTo>
                    <a:pt x="3238500" y="0"/>
                  </a:lnTo>
                  <a:lnTo>
                    <a:pt x="3529013" y="0"/>
                  </a:lnTo>
                </a:path>
              </a:pathLst>
            </a:custGeom>
            <a:noFill/>
            <a:ln w="25400">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TextBox 162">
              <a:extLst>
                <a:ext uri="{FF2B5EF4-FFF2-40B4-BE49-F238E27FC236}">
                  <a16:creationId xmlns:a16="http://schemas.microsoft.com/office/drawing/2014/main" id="{34E0F737-F66D-61F3-C434-C1656C462741}"/>
                </a:ext>
              </a:extLst>
            </p:cNvPr>
            <p:cNvSpPr txBox="1"/>
            <p:nvPr/>
          </p:nvSpPr>
          <p:spPr>
            <a:xfrm>
              <a:off x="1642586" y="2917184"/>
              <a:ext cx="1611493" cy="646331"/>
            </a:xfrm>
            <a:prstGeom prst="rect">
              <a:avLst/>
            </a:prstGeom>
            <a:noFill/>
          </p:spPr>
          <p:txBody>
            <a:bodyPr wrap="square" rtlCol="0" anchor="ctr">
              <a:spAutoFit/>
            </a:bodyPr>
            <a:lstStyle/>
            <a:p>
              <a:r>
                <a:rPr lang="en-US">
                  <a:solidFill>
                    <a:schemeClr val="tx2"/>
                  </a:solidFill>
                </a:rPr>
                <a:t>Placebo</a:t>
              </a:r>
            </a:p>
            <a:p>
              <a:r>
                <a:rPr lang="en-US">
                  <a:solidFill>
                    <a:schemeClr val="tx2"/>
                  </a:solidFill>
                </a:rPr>
                <a:t>Vericiguat</a:t>
              </a:r>
            </a:p>
          </p:txBody>
        </p:sp>
        <p:cxnSp>
          <p:nvCxnSpPr>
            <p:cNvPr id="164" name="Straight Connector 163">
              <a:extLst>
                <a:ext uri="{FF2B5EF4-FFF2-40B4-BE49-F238E27FC236}">
                  <a16:creationId xmlns:a16="http://schemas.microsoft.com/office/drawing/2014/main" id="{E3EBB0BE-7413-C1E6-27F8-951ADD616554}"/>
                </a:ext>
              </a:extLst>
            </p:cNvPr>
            <p:cNvCxnSpPr>
              <a:cxnSpLocks/>
            </p:cNvCxnSpPr>
            <p:nvPr/>
          </p:nvCxnSpPr>
          <p:spPr>
            <a:xfrm>
              <a:off x="1340850" y="3099012"/>
              <a:ext cx="297180" cy="0"/>
            </a:xfrm>
            <a:prstGeom prst="line">
              <a:avLst/>
            </a:prstGeom>
            <a:ln w="2857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2DC1C1AC-F1E5-F060-EF08-0022A14423E8}"/>
                </a:ext>
              </a:extLst>
            </p:cNvPr>
            <p:cNvCxnSpPr>
              <a:cxnSpLocks/>
            </p:cNvCxnSpPr>
            <p:nvPr/>
          </p:nvCxnSpPr>
          <p:spPr>
            <a:xfrm>
              <a:off x="1340850" y="3381587"/>
              <a:ext cx="297180"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95" name="Group 194">
            <a:extLst>
              <a:ext uri="{FF2B5EF4-FFF2-40B4-BE49-F238E27FC236}">
                <a16:creationId xmlns:a16="http://schemas.microsoft.com/office/drawing/2014/main" id="{8B9FCDF5-DA04-E7D1-E57F-DD407722FB8D}"/>
              </a:ext>
            </a:extLst>
          </p:cNvPr>
          <p:cNvGrpSpPr/>
          <p:nvPr/>
        </p:nvGrpSpPr>
        <p:grpSpPr>
          <a:xfrm>
            <a:off x="6455636" y="2527098"/>
            <a:ext cx="4793195" cy="3469838"/>
            <a:chOff x="6455636" y="2527098"/>
            <a:chExt cx="4793195" cy="3469838"/>
          </a:xfrm>
        </p:grpSpPr>
        <p:grpSp>
          <p:nvGrpSpPr>
            <p:cNvPr id="166" name="Group 165">
              <a:extLst>
                <a:ext uri="{FF2B5EF4-FFF2-40B4-BE49-F238E27FC236}">
                  <a16:creationId xmlns:a16="http://schemas.microsoft.com/office/drawing/2014/main" id="{9B75CF61-BEE7-0A14-5BF1-D0DEA00A398E}"/>
                </a:ext>
              </a:extLst>
            </p:cNvPr>
            <p:cNvGrpSpPr/>
            <p:nvPr/>
          </p:nvGrpSpPr>
          <p:grpSpPr>
            <a:xfrm>
              <a:off x="6455636" y="2527098"/>
              <a:ext cx="4793195" cy="3469838"/>
              <a:chOff x="-6258261" y="3187100"/>
              <a:chExt cx="4793195" cy="3469838"/>
            </a:xfrm>
          </p:grpSpPr>
          <p:grpSp>
            <p:nvGrpSpPr>
              <p:cNvPr id="167" name="Group 166">
                <a:extLst>
                  <a:ext uri="{FF2B5EF4-FFF2-40B4-BE49-F238E27FC236}">
                    <a16:creationId xmlns:a16="http://schemas.microsoft.com/office/drawing/2014/main" id="{EE2D7434-2BBA-A409-0A96-8CD37898F1A6}"/>
                  </a:ext>
                </a:extLst>
              </p:cNvPr>
              <p:cNvGrpSpPr/>
              <p:nvPr/>
            </p:nvGrpSpPr>
            <p:grpSpPr>
              <a:xfrm>
                <a:off x="-6258261" y="3187100"/>
                <a:ext cx="4721571" cy="3469838"/>
                <a:chOff x="3788373" y="1748687"/>
                <a:chExt cx="7681335" cy="4622618"/>
              </a:xfrm>
            </p:grpSpPr>
            <p:sp>
              <p:nvSpPr>
                <p:cNvPr id="169" name="TextBox 168">
                  <a:extLst>
                    <a:ext uri="{FF2B5EF4-FFF2-40B4-BE49-F238E27FC236}">
                      <a16:creationId xmlns:a16="http://schemas.microsoft.com/office/drawing/2014/main" id="{484692B2-7CFC-C9A3-DBAC-754A66A1D1D0}"/>
                    </a:ext>
                  </a:extLst>
                </p:cNvPr>
                <p:cNvSpPr txBox="1"/>
                <p:nvPr/>
              </p:nvSpPr>
              <p:spPr>
                <a:xfrm>
                  <a:off x="5311821" y="1748687"/>
                  <a:ext cx="6009523" cy="533038"/>
                </a:xfrm>
                <a:prstGeom prst="rect">
                  <a:avLst/>
                </a:prstGeom>
                <a:noFill/>
              </p:spPr>
              <p:txBody>
                <a:bodyPr wrap="square" rtlCol="0">
                  <a:spAutoFit/>
                </a:bodyPr>
                <a:lstStyle/>
                <a:p>
                  <a:pPr algn="ctr"/>
                  <a:r>
                    <a:rPr lang="en-US" sz="2000" b="1">
                      <a:solidFill>
                        <a:schemeClr val="accent2"/>
                      </a:solidFill>
                    </a:rPr>
                    <a:t>CV death</a:t>
                  </a:r>
                </a:p>
              </p:txBody>
            </p:sp>
            <p:sp>
              <p:nvSpPr>
                <p:cNvPr id="170" name="TextBox 169">
                  <a:extLst>
                    <a:ext uri="{FF2B5EF4-FFF2-40B4-BE49-F238E27FC236}">
                      <a16:creationId xmlns:a16="http://schemas.microsoft.com/office/drawing/2014/main" id="{502903F6-39A6-0886-858A-7A6F44E8476F}"/>
                    </a:ext>
                  </a:extLst>
                </p:cNvPr>
                <p:cNvSpPr txBox="1"/>
                <p:nvPr/>
              </p:nvSpPr>
              <p:spPr>
                <a:xfrm>
                  <a:off x="5311820" y="5879270"/>
                  <a:ext cx="6009523" cy="492035"/>
                </a:xfrm>
                <a:prstGeom prst="rect">
                  <a:avLst/>
                </a:prstGeom>
                <a:noFill/>
              </p:spPr>
              <p:txBody>
                <a:bodyPr wrap="square" rtlCol="0">
                  <a:spAutoFit/>
                </a:bodyPr>
                <a:lstStyle/>
                <a:p>
                  <a:pPr algn="ctr"/>
                  <a:r>
                    <a:rPr lang="en-US">
                      <a:solidFill>
                        <a:schemeClr val="tx2"/>
                      </a:solidFill>
                    </a:rPr>
                    <a:t>Months since randomization</a:t>
                  </a:r>
                </a:p>
              </p:txBody>
            </p:sp>
            <p:sp>
              <p:nvSpPr>
                <p:cNvPr id="171" name="TextBox 170">
                  <a:extLst>
                    <a:ext uri="{FF2B5EF4-FFF2-40B4-BE49-F238E27FC236}">
                      <a16:creationId xmlns:a16="http://schemas.microsoft.com/office/drawing/2014/main" id="{E397564D-9119-42B7-B8B0-3C426E74AC21}"/>
                    </a:ext>
                  </a:extLst>
                </p:cNvPr>
                <p:cNvSpPr txBox="1"/>
                <p:nvPr/>
              </p:nvSpPr>
              <p:spPr>
                <a:xfrm rot="16200000">
                  <a:off x="2170217" y="3724375"/>
                  <a:ext cx="3837164" cy="600852"/>
                </a:xfrm>
                <a:prstGeom prst="rect">
                  <a:avLst/>
                </a:prstGeom>
                <a:noFill/>
              </p:spPr>
              <p:txBody>
                <a:bodyPr wrap="square" rtlCol="0">
                  <a:spAutoFit/>
                </a:bodyPr>
                <a:lstStyle/>
                <a:p>
                  <a:pPr algn="ctr"/>
                  <a:r>
                    <a:rPr lang="en-US">
                      <a:solidFill>
                        <a:schemeClr val="tx2"/>
                      </a:solidFill>
                    </a:rPr>
                    <a:t>Cumulative incidence (%)</a:t>
                  </a:r>
                </a:p>
              </p:txBody>
            </p:sp>
            <p:cxnSp>
              <p:nvCxnSpPr>
                <p:cNvPr id="172" name="Straight Connector 171">
                  <a:extLst>
                    <a:ext uri="{FF2B5EF4-FFF2-40B4-BE49-F238E27FC236}">
                      <a16:creationId xmlns:a16="http://schemas.microsoft.com/office/drawing/2014/main" id="{A6170244-5042-2777-473B-FF841680074D}"/>
                    </a:ext>
                  </a:extLst>
                </p:cNvPr>
                <p:cNvCxnSpPr>
                  <a:cxnSpLocks/>
                </p:cNvCxnSpPr>
                <p:nvPr/>
              </p:nvCxnSpPr>
              <p:spPr>
                <a:xfrm>
                  <a:off x="5313403" y="5512659"/>
                  <a:ext cx="600952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7158BFE5-D4E1-B545-6D63-3F1CCE7EA1A4}"/>
                    </a:ext>
                  </a:extLst>
                </p:cNvPr>
                <p:cNvCxnSpPr>
                  <a:cxnSpLocks/>
                </p:cNvCxnSpPr>
                <p:nvPr/>
              </p:nvCxnSpPr>
              <p:spPr>
                <a:xfrm flipV="1">
                  <a:off x="5311822" y="2378056"/>
                  <a:ext cx="0" cy="313723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74" name="TextBox 173">
                  <a:extLst>
                    <a:ext uri="{FF2B5EF4-FFF2-40B4-BE49-F238E27FC236}">
                      <a16:creationId xmlns:a16="http://schemas.microsoft.com/office/drawing/2014/main" id="{04AB21F7-594C-6197-2777-FD609C27B08D}"/>
                    </a:ext>
                  </a:extLst>
                </p:cNvPr>
                <p:cNvSpPr txBox="1"/>
                <p:nvPr/>
              </p:nvSpPr>
              <p:spPr>
                <a:xfrm>
                  <a:off x="4203102" y="3475377"/>
                  <a:ext cx="1124099" cy="492035"/>
                </a:xfrm>
                <a:prstGeom prst="rect">
                  <a:avLst/>
                </a:prstGeom>
                <a:noFill/>
              </p:spPr>
              <p:txBody>
                <a:bodyPr wrap="square" rtlCol="0">
                  <a:spAutoFit/>
                </a:bodyPr>
                <a:lstStyle/>
                <a:p>
                  <a:pPr algn="r"/>
                  <a:r>
                    <a:rPr lang="en-US">
                      <a:solidFill>
                        <a:schemeClr val="tx2"/>
                      </a:solidFill>
                    </a:rPr>
                    <a:t>0.30</a:t>
                  </a:r>
                </a:p>
              </p:txBody>
            </p:sp>
            <p:sp>
              <p:nvSpPr>
                <p:cNvPr id="175" name="TextBox 174">
                  <a:extLst>
                    <a:ext uri="{FF2B5EF4-FFF2-40B4-BE49-F238E27FC236}">
                      <a16:creationId xmlns:a16="http://schemas.microsoft.com/office/drawing/2014/main" id="{3E9FFDA9-3A43-4391-4CE1-18C0F13263B8}"/>
                    </a:ext>
                  </a:extLst>
                </p:cNvPr>
                <p:cNvSpPr txBox="1"/>
                <p:nvPr/>
              </p:nvSpPr>
              <p:spPr>
                <a:xfrm>
                  <a:off x="4304064" y="4071321"/>
                  <a:ext cx="1023138" cy="492035"/>
                </a:xfrm>
                <a:prstGeom prst="rect">
                  <a:avLst/>
                </a:prstGeom>
                <a:noFill/>
              </p:spPr>
              <p:txBody>
                <a:bodyPr wrap="square" rtlCol="0">
                  <a:spAutoFit/>
                </a:bodyPr>
                <a:lstStyle/>
                <a:p>
                  <a:pPr algn="r"/>
                  <a:r>
                    <a:rPr lang="en-US">
                      <a:solidFill>
                        <a:schemeClr val="tx2"/>
                      </a:solidFill>
                    </a:rPr>
                    <a:t>0.20</a:t>
                  </a:r>
                </a:p>
              </p:txBody>
            </p:sp>
            <p:sp>
              <p:nvSpPr>
                <p:cNvPr id="176" name="TextBox 175">
                  <a:extLst>
                    <a:ext uri="{FF2B5EF4-FFF2-40B4-BE49-F238E27FC236}">
                      <a16:creationId xmlns:a16="http://schemas.microsoft.com/office/drawing/2014/main" id="{EF4189A1-4B86-EC9E-E6DC-FF016F42A220}"/>
                    </a:ext>
                  </a:extLst>
                </p:cNvPr>
                <p:cNvSpPr txBox="1"/>
                <p:nvPr/>
              </p:nvSpPr>
              <p:spPr>
                <a:xfrm>
                  <a:off x="4304064" y="5263212"/>
                  <a:ext cx="1023136" cy="492035"/>
                </a:xfrm>
                <a:prstGeom prst="rect">
                  <a:avLst/>
                </a:prstGeom>
                <a:noFill/>
              </p:spPr>
              <p:txBody>
                <a:bodyPr wrap="square" rtlCol="0">
                  <a:spAutoFit/>
                </a:bodyPr>
                <a:lstStyle/>
                <a:p>
                  <a:pPr algn="r"/>
                  <a:r>
                    <a:rPr lang="en-US">
                      <a:solidFill>
                        <a:schemeClr val="tx2"/>
                      </a:solidFill>
                    </a:rPr>
                    <a:t>0.00</a:t>
                  </a:r>
                </a:p>
              </p:txBody>
            </p:sp>
            <p:sp>
              <p:nvSpPr>
                <p:cNvPr id="177" name="TextBox 176">
                  <a:extLst>
                    <a:ext uri="{FF2B5EF4-FFF2-40B4-BE49-F238E27FC236}">
                      <a16:creationId xmlns:a16="http://schemas.microsoft.com/office/drawing/2014/main" id="{2C80E926-E573-5490-D7AF-06F9213918BA}"/>
                    </a:ext>
                  </a:extLst>
                </p:cNvPr>
                <p:cNvSpPr txBox="1"/>
                <p:nvPr/>
              </p:nvSpPr>
              <p:spPr>
                <a:xfrm>
                  <a:off x="6298426" y="5511533"/>
                  <a:ext cx="831590" cy="492035"/>
                </a:xfrm>
                <a:prstGeom prst="rect">
                  <a:avLst/>
                </a:prstGeom>
                <a:noFill/>
              </p:spPr>
              <p:txBody>
                <a:bodyPr wrap="square" rtlCol="0">
                  <a:spAutoFit/>
                </a:bodyPr>
                <a:lstStyle/>
                <a:p>
                  <a:pPr algn="ctr"/>
                  <a:r>
                    <a:rPr lang="en-US">
                      <a:solidFill>
                        <a:schemeClr val="tx2"/>
                      </a:solidFill>
                    </a:rPr>
                    <a:t>8</a:t>
                  </a:r>
                </a:p>
              </p:txBody>
            </p:sp>
            <p:sp>
              <p:nvSpPr>
                <p:cNvPr id="178" name="TextBox 177">
                  <a:extLst>
                    <a:ext uri="{FF2B5EF4-FFF2-40B4-BE49-F238E27FC236}">
                      <a16:creationId xmlns:a16="http://schemas.microsoft.com/office/drawing/2014/main" id="{9F75DB5C-C7A3-05F2-0C92-750340361945}"/>
                    </a:ext>
                  </a:extLst>
                </p:cNvPr>
                <p:cNvSpPr txBox="1"/>
                <p:nvPr/>
              </p:nvSpPr>
              <p:spPr>
                <a:xfrm>
                  <a:off x="7021707" y="5511533"/>
                  <a:ext cx="831590" cy="492035"/>
                </a:xfrm>
                <a:prstGeom prst="rect">
                  <a:avLst/>
                </a:prstGeom>
                <a:noFill/>
              </p:spPr>
              <p:txBody>
                <a:bodyPr wrap="square" rtlCol="0">
                  <a:spAutoFit/>
                </a:bodyPr>
                <a:lstStyle/>
                <a:p>
                  <a:pPr algn="ctr"/>
                  <a:r>
                    <a:rPr lang="en-US">
                      <a:solidFill>
                        <a:schemeClr val="tx2"/>
                      </a:solidFill>
                    </a:rPr>
                    <a:t>12</a:t>
                  </a:r>
                </a:p>
              </p:txBody>
            </p:sp>
            <p:sp>
              <p:nvSpPr>
                <p:cNvPr id="179" name="TextBox 178">
                  <a:extLst>
                    <a:ext uri="{FF2B5EF4-FFF2-40B4-BE49-F238E27FC236}">
                      <a16:creationId xmlns:a16="http://schemas.microsoft.com/office/drawing/2014/main" id="{2E16F26A-A882-D74A-788E-C7B25992C096}"/>
                    </a:ext>
                  </a:extLst>
                </p:cNvPr>
                <p:cNvSpPr txBox="1"/>
                <p:nvPr/>
              </p:nvSpPr>
              <p:spPr>
                <a:xfrm>
                  <a:off x="7744990" y="5511532"/>
                  <a:ext cx="831590" cy="492035"/>
                </a:xfrm>
                <a:prstGeom prst="rect">
                  <a:avLst/>
                </a:prstGeom>
                <a:noFill/>
              </p:spPr>
              <p:txBody>
                <a:bodyPr wrap="square" rtlCol="0">
                  <a:spAutoFit/>
                </a:bodyPr>
                <a:lstStyle/>
                <a:p>
                  <a:pPr algn="ctr"/>
                  <a:r>
                    <a:rPr lang="en-US">
                      <a:solidFill>
                        <a:schemeClr val="tx2"/>
                      </a:solidFill>
                    </a:rPr>
                    <a:t>12</a:t>
                  </a:r>
                </a:p>
              </p:txBody>
            </p:sp>
            <p:sp>
              <p:nvSpPr>
                <p:cNvPr id="180" name="TextBox 179">
                  <a:extLst>
                    <a:ext uri="{FF2B5EF4-FFF2-40B4-BE49-F238E27FC236}">
                      <a16:creationId xmlns:a16="http://schemas.microsoft.com/office/drawing/2014/main" id="{E988A45C-BFDA-0510-3CD5-9DB88E9139BB}"/>
                    </a:ext>
                  </a:extLst>
                </p:cNvPr>
                <p:cNvSpPr txBox="1"/>
                <p:nvPr/>
              </p:nvSpPr>
              <p:spPr>
                <a:xfrm>
                  <a:off x="8468271" y="5511532"/>
                  <a:ext cx="831590" cy="492035"/>
                </a:xfrm>
                <a:prstGeom prst="rect">
                  <a:avLst/>
                </a:prstGeom>
                <a:noFill/>
              </p:spPr>
              <p:txBody>
                <a:bodyPr wrap="square" rtlCol="0">
                  <a:spAutoFit/>
                </a:bodyPr>
                <a:lstStyle/>
                <a:p>
                  <a:pPr algn="ctr"/>
                  <a:r>
                    <a:rPr lang="en-US">
                      <a:solidFill>
                        <a:schemeClr val="tx2"/>
                      </a:solidFill>
                    </a:rPr>
                    <a:t>20</a:t>
                  </a:r>
                </a:p>
              </p:txBody>
            </p:sp>
            <p:sp>
              <p:nvSpPr>
                <p:cNvPr id="181" name="TextBox 180">
                  <a:extLst>
                    <a:ext uri="{FF2B5EF4-FFF2-40B4-BE49-F238E27FC236}">
                      <a16:creationId xmlns:a16="http://schemas.microsoft.com/office/drawing/2014/main" id="{F86CCC66-CFB9-52E7-9C24-C4B8E2F31986}"/>
                    </a:ext>
                  </a:extLst>
                </p:cNvPr>
                <p:cNvSpPr txBox="1"/>
                <p:nvPr/>
              </p:nvSpPr>
              <p:spPr>
                <a:xfrm>
                  <a:off x="5575143" y="5511533"/>
                  <a:ext cx="831590" cy="492035"/>
                </a:xfrm>
                <a:prstGeom prst="rect">
                  <a:avLst/>
                </a:prstGeom>
                <a:noFill/>
              </p:spPr>
              <p:txBody>
                <a:bodyPr wrap="square" rtlCol="0">
                  <a:spAutoFit/>
                </a:bodyPr>
                <a:lstStyle/>
                <a:p>
                  <a:pPr algn="ctr"/>
                  <a:r>
                    <a:rPr lang="en-US">
                      <a:solidFill>
                        <a:schemeClr val="tx2"/>
                      </a:solidFill>
                    </a:rPr>
                    <a:t>4</a:t>
                  </a:r>
                </a:p>
              </p:txBody>
            </p:sp>
            <p:sp>
              <p:nvSpPr>
                <p:cNvPr id="182" name="TextBox 181">
                  <a:extLst>
                    <a:ext uri="{FF2B5EF4-FFF2-40B4-BE49-F238E27FC236}">
                      <a16:creationId xmlns:a16="http://schemas.microsoft.com/office/drawing/2014/main" id="{12488E20-22A8-74DC-0DAE-775EB41393D0}"/>
                    </a:ext>
                  </a:extLst>
                </p:cNvPr>
                <p:cNvSpPr txBox="1"/>
                <p:nvPr/>
              </p:nvSpPr>
              <p:spPr>
                <a:xfrm>
                  <a:off x="10638118" y="5511532"/>
                  <a:ext cx="831590" cy="492035"/>
                </a:xfrm>
                <a:prstGeom prst="rect">
                  <a:avLst/>
                </a:prstGeom>
                <a:noFill/>
              </p:spPr>
              <p:txBody>
                <a:bodyPr wrap="square" rtlCol="0">
                  <a:spAutoFit/>
                </a:bodyPr>
                <a:lstStyle/>
                <a:p>
                  <a:pPr algn="ctr"/>
                  <a:r>
                    <a:rPr lang="en-US">
                      <a:solidFill>
                        <a:schemeClr val="tx2"/>
                      </a:solidFill>
                    </a:rPr>
                    <a:t>32</a:t>
                  </a:r>
                </a:p>
              </p:txBody>
            </p:sp>
            <p:sp>
              <p:nvSpPr>
                <p:cNvPr id="183" name="TextBox 182">
                  <a:extLst>
                    <a:ext uri="{FF2B5EF4-FFF2-40B4-BE49-F238E27FC236}">
                      <a16:creationId xmlns:a16="http://schemas.microsoft.com/office/drawing/2014/main" id="{6AD02AB4-273E-4AE3-FDC7-4B371A1CC048}"/>
                    </a:ext>
                  </a:extLst>
                </p:cNvPr>
                <p:cNvSpPr txBox="1"/>
                <p:nvPr/>
              </p:nvSpPr>
              <p:spPr>
                <a:xfrm>
                  <a:off x="4957282" y="5511533"/>
                  <a:ext cx="726169" cy="492035"/>
                </a:xfrm>
                <a:prstGeom prst="rect">
                  <a:avLst/>
                </a:prstGeom>
                <a:noFill/>
              </p:spPr>
              <p:txBody>
                <a:bodyPr wrap="square" rtlCol="0">
                  <a:spAutoFit/>
                </a:bodyPr>
                <a:lstStyle/>
                <a:p>
                  <a:pPr algn="ctr"/>
                  <a:r>
                    <a:rPr lang="en-US">
                      <a:solidFill>
                        <a:schemeClr val="tx2"/>
                      </a:solidFill>
                    </a:rPr>
                    <a:t>0</a:t>
                  </a:r>
                </a:p>
              </p:txBody>
            </p:sp>
            <p:sp>
              <p:nvSpPr>
                <p:cNvPr id="184" name="TextBox 183">
                  <a:extLst>
                    <a:ext uri="{FF2B5EF4-FFF2-40B4-BE49-F238E27FC236}">
                      <a16:creationId xmlns:a16="http://schemas.microsoft.com/office/drawing/2014/main" id="{DD0FFE6A-E85B-ED88-FBAD-08657F60E820}"/>
                    </a:ext>
                  </a:extLst>
                </p:cNvPr>
                <p:cNvSpPr txBox="1"/>
                <p:nvPr/>
              </p:nvSpPr>
              <p:spPr>
                <a:xfrm>
                  <a:off x="4304064" y="2283490"/>
                  <a:ext cx="1023136" cy="492033"/>
                </a:xfrm>
                <a:prstGeom prst="rect">
                  <a:avLst/>
                </a:prstGeom>
                <a:noFill/>
              </p:spPr>
              <p:txBody>
                <a:bodyPr wrap="square" rtlCol="0">
                  <a:spAutoFit/>
                </a:bodyPr>
                <a:lstStyle/>
                <a:p>
                  <a:pPr algn="r"/>
                  <a:r>
                    <a:rPr lang="en-US">
                      <a:solidFill>
                        <a:schemeClr val="tx2"/>
                      </a:solidFill>
                    </a:rPr>
                    <a:t>0.50</a:t>
                  </a:r>
                </a:p>
              </p:txBody>
            </p:sp>
            <p:sp>
              <p:nvSpPr>
                <p:cNvPr id="185" name="TextBox 184">
                  <a:extLst>
                    <a:ext uri="{FF2B5EF4-FFF2-40B4-BE49-F238E27FC236}">
                      <a16:creationId xmlns:a16="http://schemas.microsoft.com/office/drawing/2014/main" id="{9CB9A84B-AA76-61C1-9020-9A97062D8197}"/>
                    </a:ext>
                  </a:extLst>
                </p:cNvPr>
                <p:cNvSpPr txBox="1"/>
                <p:nvPr/>
              </p:nvSpPr>
              <p:spPr>
                <a:xfrm>
                  <a:off x="9191554" y="5511532"/>
                  <a:ext cx="831590" cy="492035"/>
                </a:xfrm>
                <a:prstGeom prst="rect">
                  <a:avLst/>
                </a:prstGeom>
                <a:noFill/>
              </p:spPr>
              <p:txBody>
                <a:bodyPr wrap="square" rtlCol="0">
                  <a:spAutoFit/>
                </a:bodyPr>
                <a:lstStyle/>
                <a:p>
                  <a:pPr algn="ctr"/>
                  <a:r>
                    <a:rPr lang="en-US">
                      <a:solidFill>
                        <a:schemeClr val="tx2"/>
                      </a:solidFill>
                    </a:rPr>
                    <a:t>24</a:t>
                  </a:r>
                </a:p>
              </p:txBody>
            </p:sp>
            <p:sp>
              <p:nvSpPr>
                <p:cNvPr id="186" name="TextBox 185">
                  <a:extLst>
                    <a:ext uri="{FF2B5EF4-FFF2-40B4-BE49-F238E27FC236}">
                      <a16:creationId xmlns:a16="http://schemas.microsoft.com/office/drawing/2014/main" id="{BFE22D86-03AD-547F-98E7-823234BF46B7}"/>
                    </a:ext>
                  </a:extLst>
                </p:cNvPr>
                <p:cNvSpPr txBox="1"/>
                <p:nvPr/>
              </p:nvSpPr>
              <p:spPr>
                <a:xfrm>
                  <a:off x="4304064" y="4667266"/>
                  <a:ext cx="1023136" cy="492033"/>
                </a:xfrm>
                <a:prstGeom prst="rect">
                  <a:avLst/>
                </a:prstGeom>
                <a:noFill/>
              </p:spPr>
              <p:txBody>
                <a:bodyPr wrap="square" rtlCol="0">
                  <a:spAutoFit/>
                </a:bodyPr>
                <a:lstStyle/>
                <a:p>
                  <a:pPr algn="r"/>
                  <a:r>
                    <a:rPr lang="en-US">
                      <a:solidFill>
                        <a:schemeClr val="tx2"/>
                      </a:solidFill>
                    </a:rPr>
                    <a:t>0.10</a:t>
                  </a:r>
                </a:p>
              </p:txBody>
            </p:sp>
            <p:sp>
              <p:nvSpPr>
                <p:cNvPr id="187" name="TextBox 186">
                  <a:extLst>
                    <a:ext uri="{FF2B5EF4-FFF2-40B4-BE49-F238E27FC236}">
                      <a16:creationId xmlns:a16="http://schemas.microsoft.com/office/drawing/2014/main" id="{82C5C9D4-90CD-EBF2-1FD7-61B90F5146B7}"/>
                    </a:ext>
                  </a:extLst>
                </p:cNvPr>
                <p:cNvSpPr txBox="1"/>
                <p:nvPr/>
              </p:nvSpPr>
              <p:spPr>
                <a:xfrm>
                  <a:off x="4304064" y="2879433"/>
                  <a:ext cx="1023136" cy="492033"/>
                </a:xfrm>
                <a:prstGeom prst="rect">
                  <a:avLst/>
                </a:prstGeom>
                <a:noFill/>
              </p:spPr>
              <p:txBody>
                <a:bodyPr wrap="square" rtlCol="0">
                  <a:spAutoFit/>
                </a:bodyPr>
                <a:lstStyle/>
                <a:p>
                  <a:pPr algn="r"/>
                  <a:r>
                    <a:rPr lang="en-US">
                      <a:solidFill>
                        <a:schemeClr val="tx2"/>
                      </a:solidFill>
                    </a:rPr>
                    <a:t>0.40</a:t>
                  </a:r>
                </a:p>
              </p:txBody>
            </p:sp>
            <p:sp>
              <p:nvSpPr>
                <p:cNvPr id="188" name="TextBox 187">
                  <a:extLst>
                    <a:ext uri="{FF2B5EF4-FFF2-40B4-BE49-F238E27FC236}">
                      <a16:creationId xmlns:a16="http://schemas.microsoft.com/office/drawing/2014/main" id="{6024654C-BF57-FC34-C2CC-EB0D2115A4A1}"/>
                    </a:ext>
                  </a:extLst>
                </p:cNvPr>
                <p:cNvSpPr txBox="1"/>
                <p:nvPr/>
              </p:nvSpPr>
              <p:spPr>
                <a:xfrm>
                  <a:off x="9914837" y="5511532"/>
                  <a:ext cx="831590" cy="492035"/>
                </a:xfrm>
                <a:prstGeom prst="rect">
                  <a:avLst/>
                </a:prstGeom>
                <a:noFill/>
              </p:spPr>
              <p:txBody>
                <a:bodyPr wrap="square" rtlCol="0">
                  <a:spAutoFit/>
                </a:bodyPr>
                <a:lstStyle/>
                <a:p>
                  <a:pPr algn="ctr"/>
                  <a:r>
                    <a:rPr lang="en-US">
                      <a:solidFill>
                        <a:schemeClr val="tx2"/>
                      </a:solidFill>
                    </a:rPr>
                    <a:t>28</a:t>
                  </a:r>
                </a:p>
              </p:txBody>
            </p:sp>
          </p:grpSp>
          <p:sp>
            <p:nvSpPr>
              <p:cNvPr id="168" name="TextBox 167">
                <a:extLst>
                  <a:ext uri="{FF2B5EF4-FFF2-40B4-BE49-F238E27FC236}">
                    <a16:creationId xmlns:a16="http://schemas.microsoft.com/office/drawing/2014/main" id="{7B4741A2-FD06-82EA-8C06-7FD6EACF9C21}"/>
                  </a:ext>
                </a:extLst>
              </p:cNvPr>
              <p:cNvSpPr txBox="1"/>
              <p:nvPr/>
            </p:nvSpPr>
            <p:spPr>
              <a:xfrm>
                <a:off x="-3963697" y="5600442"/>
                <a:ext cx="2498631" cy="338554"/>
              </a:xfrm>
              <a:prstGeom prst="rect">
                <a:avLst/>
              </a:prstGeom>
              <a:noFill/>
            </p:spPr>
            <p:txBody>
              <a:bodyPr wrap="square" rtlCol="0">
                <a:spAutoFit/>
              </a:bodyPr>
              <a:lstStyle/>
              <a:p>
                <a:pPr algn="l"/>
                <a:r>
                  <a:rPr lang="en-US" sz="1600">
                    <a:solidFill>
                      <a:schemeClr val="tx2"/>
                    </a:solidFill>
                  </a:rPr>
                  <a:t>HR, 0.93 (95% CI, 0.81-1.06)</a:t>
                </a:r>
              </a:p>
            </p:txBody>
          </p:sp>
        </p:grpSp>
        <p:sp>
          <p:nvSpPr>
            <p:cNvPr id="190" name="Freeform: Shape 189">
              <a:extLst>
                <a:ext uri="{FF2B5EF4-FFF2-40B4-BE49-F238E27FC236}">
                  <a16:creationId xmlns:a16="http://schemas.microsoft.com/office/drawing/2014/main" id="{E87D9152-BB15-D74A-081C-76FF86E557E3}"/>
                </a:ext>
              </a:extLst>
            </p:cNvPr>
            <p:cNvSpPr/>
            <p:nvPr/>
          </p:nvSpPr>
          <p:spPr>
            <a:xfrm>
              <a:off x="7394575" y="4219575"/>
              <a:ext cx="3552825" cy="1127125"/>
            </a:xfrm>
            <a:custGeom>
              <a:avLst/>
              <a:gdLst>
                <a:gd name="connsiteX0" fmla="*/ 0 w 3552825"/>
                <a:gd name="connsiteY0" fmla="*/ 1127125 h 1127125"/>
                <a:gd name="connsiteX1" fmla="*/ 184150 w 3552825"/>
                <a:gd name="connsiteY1" fmla="*/ 1054100 h 1127125"/>
                <a:gd name="connsiteX2" fmla="*/ 263525 w 3552825"/>
                <a:gd name="connsiteY2" fmla="*/ 987425 h 1127125"/>
                <a:gd name="connsiteX3" fmla="*/ 403225 w 3552825"/>
                <a:gd name="connsiteY3" fmla="*/ 923925 h 1127125"/>
                <a:gd name="connsiteX4" fmla="*/ 527050 w 3552825"/>
                <a:gd name="connsiteY4" fmla="*/ 898525 h 1127125"/>
                <a:gd name="connsiteX5" fmla="*/ 746125 w 3552825"/>
                <a:gd name="connsiteY5" fmla="*/ 790575 h 1127125"/>
                <a:gd name="connsiteX6" fmla="*/ 892175 w 3552825"/>
                <a:gd name="connsiteY6" fmla="*/ 739775 h 1127125"/>
                <a:gd name="connsiteX7" fmla="*/ 1028700 w 3552825"/>
                <a:gd name="connsiteY7" fmla="*/ 688975 h 1127125"/>
                <a:gd name="connsiteX8" fmla="*/ 1216025 w 3552825"/>
                <a:gd name="connsiteY8" fmla="*/ 615950 h 1127125"/>
                <a:gd name="connsiteX9" fmla="*/ 1358900 w 3552825"/>
                <a:gd name="connsiteY9" fmla="*/ 555625 h 1127125"/>
                <a:gd name="connsiteX10" fmla="*/ 1489075 w 3552825"/>
                <a:gd name="connsiteY10" fmla="*/ 514350 h 1127125"/>
                <a:gd name="connsiteX11" fmla="*/ 1574800 w 3552825"/>
                <a:gd name="connsiteY11" fmla="*/ 466725 h 1127125"/>
                <a:gd name="connsiteX12" fmla="*/ 1724025 w 3552825"/>
                <a:gd name="connsiteY12" fmla="*/ 412750 h 1127125"/>
                <a:gd name="connsiteX13" fmla="*/ 1812925 w 3552825"/>
                <a:gd name="connsiteY13" fmla="*/ 377825 h 1127125"/>
                <a:gd name="connsiteX14" fmla="*/ 1873250 w 3552825"/>
                <a:gd name="connsiteY14" fmla="*/ 355600 h 1127125"/>
                <a:gd name="connsiteX15" fmla="*/ 1990725 w 3552825"/>
                <a:gd name="connsiteY15" fmla="*/ 320675 h 1127125"/>
                <a:gd name="connsiteX16" fmla="*/ 2117725 w 3552825"/>
                <a:gd name="connsiteY16" fmla="*/ 285750 h 1127125"/>
                <a:gd name="connsiteX17" fmla="*/ 2228850 w 3552825"/>
                <a:gd name="connsiteY17" fmla="*/ 260350 h 1127125"/>
                <a:gd name="connsiteX18" fmla="*/ 2368550 w 3552825"/>
                <a:gd name="connsiteY18" fmla="*/ 193675 h 1127125"/>
                <a:gd name="connsiteX19" fmla="*/ 2438400 w 3552825"/>
                <a:gd name="connsiteY19" fmla="*/ 174625 h 1127125"/>
                <a:gd name="connsiteX20" fmla="*/ 2533650 w 3552825"/>
                <a:gd name="connsiteY20" fmla="*/ 174625 h 1127125"/>
                <a:gd name="connsiteX21" fmla="*/ 2603500 w 3552825"/>
                <a:gd name="connsiteY21" fmla="*/ 142875 h 1127125"/>
                <a:gd name="connsiteX22" fmla="*/ 2676525 w 3552825"/>
                <a:gd name="connsiteY22" fmla="*/ 136525 h 1127125"/>
                <a:gd name="connsiteX23" fmla="*/ 2765425 w 3552825"/>
                <a:gd name="connsiteY23" fmla="*/ 60325 h 1127125"/>
                <a:gd name="connsiteX24" fmla="*/ 2844800 w 3552825"/>
                <a:gd name="connsiteY24" fmla="*/ 57150 h 1127125"/>
                <a:gd name="connsiteX25" fmla="*/ 2914650 w 3552825"/>
                <a:gd name="connsiteY25" fmla="*/ 41275 h 1127125"/>
                <a:gd name="connsiteX26" fmla="*/ 3114675 w 3552825"/>
                <a:gd name="connsiteY26" fmla="*/ 41275 h 1127125"/>
                <a:gd name="connsiteX27" fmla="*/ 3159125 w 3552825"/>
                <a:gd name="connsiteY27" fmla="*/ 0 h 1127125"/>
                <a:gd name="connsiteX28" fmla="*/ 3552825 w 3552825"/>
                <a:gd name="connsiteY28" fmla="*/ 0 h 112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552825" h="1127125">
                  <a:moveTo>
                    <a:pt x="0" y="1127125"/>
                  </a:moveTo>
                  <a:lnTo>
                    <a:pt x="184150" y="1054100"/>
                  </a:lnTo>
                  <a:lnTo>
                    <a:pt x="263525" y="987425"/>
                  </a:lnTo>
                  <a:lnTo>
                    <a:pt x="403225" y="923925"/>
                  </a:lnTo>
                  <a:lnTo>
                    <a:pt x="527050" y="898525"/>
                  </a:lnTo>
                  <a:lnTo>
                    <a:pt x="746125" y="790575"/>
                  </a:lnTo>
                  <a:lnTo>
                    <a:pt x="892175" y="739775"/>
                  </a:lnTo>
                  <a:lnTo>
                    <a:pt x="1028700" y="688975"/>
                  </a:lnTo>
                  <a:lnTo>
                    <a:pt x="1216025" y="615950"/>
                  </a:lnTo>
                  <a:lnTo>
                    <a:pt x="1358900" y="555625"/>
                  </a:lnTo>
                  <a:lnTo>
                    <a:pt x="1489075" y="514350"/>
                  </a:lnTo>
                  <a:lnTo>
                    <a:pt x="1574800" y="466725"/>
                  </a:lnTo>
                  <a:lnTo>
                    <a:pt x="1724025" y="412750"/>
                  </a:lnTo>
                  <a:lnTo>
                    <a:pt x="1812925" y="377825"/>
                  </a:lnTo>
                  <a:lnTo>
                    <a:pt x="1873250" y="355600"/>
                  </a:lnTo>
                  <a:lnTo>
                    <a:pt x="1990725" y="320675"/>
                  </a:lnTo>
                  <a:lnTo>
                    <a:pt x="2117725" y="285750"/>
                  </a:lnTo>
                  <a:lnTo>
                    <a:pt x="2228850" y="260350"/>
                  </a:lnTo>
                  <a:lnTo>
                    <a:pt x="2368550" y="193675"/>
                  </a:lnTo>
                  <a:lnTo>
                    <a:pt x="2438400" y="174625"/>
                  </a:lnTo>
                  <a:lnTo>
                    <a:pt x="2533650" y="174625"/>
                  </a:lnTo>
                  <a:lnTo>
                    <a:pt x="2603500" y="142875"/>
                  </a:lnTo>
                  <a:lnTo>
                    <a:pt x="2676525" y="136525"/>
                  </a:lnTo>
                  <a:lnTo>
                    <a:pt x="2765425" y="60325"/>
                  </a:lnTo>
                  <a:lnTo>
                    <a:pt x="2844800" y="57150"/>
                  </a:lnTo>
                  <a:lnTo>
                    <a:pt x="2914650" y="41275"/>
                  </a:lnTo>
                  <a:lnTo>
                    <a:pt x="3114675" y="41275"/>
                  </a:lnTo>
                  <a:lnTo>
                    <a:pt x="3159125" y="0"/>
                  </a:lnTo>
                  <a:lnTo>
                    <a:pt x="3552825" y="0"/>
                  </a:lnTo>
                </a:path>
              </a:pathLst>
            </a:custGeom>
            <a:noFill/>
            <a:ln w="254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Freeform: Shape 190">
              <a:extLst>
                <a:ext uri="{FF2B5EF4-FFF2-40B4-BE49-F238E27FC236}">
                  <a16:creationId xmlns:a16="http://schemas.microsoft.com/office/drawing/2014/main" id="{071E10D2-9CDF-C9A1-8A4D-336FE6376AF0}"/>
                </a:ext>
              </a:extLst>
            </p:cNvPr>
            <p:cNvSpPr/>
            <p:nvPr/>
          </p:nvSpPr>
          <p:spPr>
            <a:xfrm>
              <a:off x="7394575" y="4089400"/>
              <a:ext cx="3530600" cy="1257300"/>
            </a:xfrm>
            <a:custGeom>
              <a:avLst/>
              <a:gdLst>
                <a:gd name="connsiteX0" fmla="*/ 0 w 3530600"/>
                <a:gd name="connsiteY0" fmla="*/ 1257300 h 1257300"/>
                <a:gd name="connsiteX1" fmla="*/ 177800 w 3530600"/>
                <a:gd name="connsiteY1" fmla="*/ 1193800 h 1257300"/>
                <a:gd name="connsiteX2" fmla="*/ 333375 w 3530600"/>
                <a:gd name="connsiteY2" fmla="*/ 1095375 h 1257300"/>
                <a:gd name="connsiteX3" fmla="*/ 520700 w 3530600"/>
                <a:gd name="connsiteY3" fmla="*/ 996950 h 1257300"/>
                <a:gd name="connsiteX4" fmla="*/ 774700 w 3530600"/>
                <a:gd name="connsiteY4" fmla="*/ 885825 h 1257300"/>
                <a:gd name="connsiteX5" fmla="*/ 1047750 w 3530600"/>
                <a:gd name="connsiteY5" fmla="*/ 793750 h 1257300"/>
                <a:gd name="connsiteX6" fmla="*/ 1219200 w 3530600"/>
                <a:gd name="connsiteY6" fmla="*/ 685800 h 1257300"/>
                <a:gd name="connsiteX7" fmla="*/ 1298575 w 3530600"/>
                <a:gd name="connsiteY7" fmla="*/ 666750 h 1257300"/>
                <a:gd name="connsiteX8" fmla="*/ 1470025 w 3530600"/>
                <a:gd name="connsiteY8" fmla="*/ 587375 h 1257300"/>
                <a:gd name="connsiteX9" fmla="*/ 1673225 w 3530600"/>
                <a:gd name="connsiteY9" fmla="*/ 520700 h 1257300"/>
                <a:gd name="connsiteX10" fmla="*/ 1806575 w 3530600"/>
                <a:gd name="connsiteY10" fmla="*/ 460375 h 1257300"/>
                <a:gd name="connsiteX11" fmla="*/ 1885950 w 3530600"/>
                <a:gd name="connsiteY11" fmla="*/ 457200 h 1257300"/>
                <a:gd name="connsiteX12" fmla="*/ 1917700 w 3530600"/>
                <a:gd name="connsiteY12" fmla="*/ 431800 h 1257300"/>
                <a:gd name="connsiteX13" fmla="*/ 2041525 w 3530600"/>
                <a:gd name="connsiteY13" fmla="*/ 428625 h 1257300"/>
                <a:gd name="connsiteX14" fmla="*/ 2171700 w 3530600"/>
                <a:gd name="connsiteY14" fmla="*/ 374650 h 1257300"/>
                <a:gd name="connsiteX15" fmla="*/ 2209800 w 3530600"/>
                <a:gd name="connsiteY15" fmla="*/ 355600 h 1257300"/>
                <a:gd name="connsiteX16" fmla="*/ 2301875 w 3530600"/>
                <a:gd name="connsiteY16" fmla="*/ 327025 h 1257300"/>
                <a:gd name="connsiteX17" fmla="*/ 2390775 w 3530600"/>
                <a:gd name="connsiteY17" fmla="*/ 295275 h 1257300"/>
                <a:gd name="connsiteX18" fmla="*/ 2597150 w 3530600"/>
                <a:gd name="connsiteY18" fmla="*/ 219075 h 1257300"/>
                <a:gd name="connsiteX19" fmla="*/ 2720975 w 3530600"/>
                <a:gd name="connsiteY19" fmla="*/ 165100 h 1257300"/>
                <a:gd name="connsiteX20" fmla="*/ 2822575 w 3530600"/>
                <a:gd name="connsiteY20" fmla="*/ 139700 h 1257300"/>
                <a:gd name="connsiteX21" fmla="*/ 2895600 w 3530600"/>
                <a:gd name="connsiteY21" fmla="*/ 88900 h 1257300"/>
                <a:gd name="connsiteX22" fmla="*/ 2962275 w 3530600"/>
                <a:gd name="connsiteY22" fmla="*/ 57150 h 1257300"/>
                <a:gd name="connsiteX23" fmla="*/ 2974975 w 3530600"/>
                <a:gd name="connsiteY23" fmla="*/ 44450 h 1257300"/>
                <a:gd name="connsiteX24" fmla="*/ 3022600 w 3530600"/>
                <a:gd name="connsiteY24" fmla="*/ 44450 h 1257300"/>
                <a:gd name="connsiteX25" fmla="*/ 3028950 w 3530600"/>
                <a:gd name="connsiteY25" fmla="*/ 25400 h 1257300"/>
                <a:gd name="connsiteX26" fmla="*/ 3092450 w 3530600"/>
                <a:gd name="connsiteY26" fmla="*/ 25400 h 1257300"/>
                <a:gd name="connsiteX27" fmla="*/ 3092450 w 3530600"/>
                <a:gd name="connsiteY27" fmla="*/ 0 h 1257300"/>
                <a:gd name="connsiteX28" fmla="*/ 3530600 w 3530600"/>
                <a:gd name="connsiteY28" fmla="*/ 0 h 125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530600" h="1257300">
                  <a:moveTo>
                    <a:pt x="0" y="1257300"/>
                  </a:moveTo>
                  <a:lnTo>
                    <a:pt x="177800" y="1193800"/>
                  </a:lnTo>
                  <a:lnTo>
                    <a:pt x="333375" y="1095375"/>
                  </a:lnTo>
                  <a:lnTo>
                    <a:pt x="520700" y="996950"/>
                  </a:lnTo>
                  <a:lnTo>
                    <a:pt x="774700" y="885825"/>
                  </a:lnTo>
                  <a:lnTo>
                    <a:pt x="1047750" y="793750"/>
                  </a:lnTo>
                  <a:lnTo>
                    <a:pt x="1219200" y="685800"/>
                  </a:lnTo>
                  <a:lnTo>
                    <a:pt x="1298575" y="666750"/>
                  </a:lnTo>
                  <a:lnTo>
                    <a:pt x="1470025" y="587375"/>
                  </a:lnTo>
                  <a:lnTo>
                    <a:pt x="1673225" y="520700"/>
                  </a:lnTo>
                  <a:lnTo>
                    <a:pt x="1806575" y="460375"/>
                  </a:lnTo>
                  <a:lnTo>
                    <a:pt x="1885950" y="457200"/>
                  </a:lnTo>
                  <a:lnTo>
                    <a:pt x="1917700" y="431800"/>
                  </a:lnTo>
                  <a:lnTo>
                    <a:pt x="2041525" y="428625"/>
                  </a:lnTo>
                  <a:lnTo>
                    <a:pt x="2171700" y="374650"/>
                  </a:lnTo>
                  <a:lnTo>
                    <a:pt x="2209800" y="355600"/>
                  </a:lnTo>
                  <a:lnTo>
                    <a:pt x="2301875" y="327025"/>
                  </a:lnTo>
                  <a:lnTo>
                    <a:pt x="2390775" y="295275"/>
                  </a:lnTo>
                  <a:lnTo>
                    <a:pt x="2597150" y="219075"/>
                  </a:lnTo>
                  <a:lnTo>
                    <a:pt x="2720975" y="165100"/>
                  </a:lnTo>
                  <a:lnTo>
                    <a:pt x="2822575" y="139700"/>
                  </a:lnTo>
                  <a:lnTo>
                    <a:pt x="2895600" y="88900"/>
                  </a:lnTo>
                  <a:lnTo>
                    <a:pt x="2962275" y="57150"/>
                  </a:lnTo>
                  <a:lnTo>
                    <a:pt x="2974975" y="44450"/>
                  </a:lnTo>
                  <a:lnTo>
                    <a:pt x="3022600" y="44450"/>
                  </a:lnTo>
                  <a:lnTo>
                    <a:pt x="3028950" y="25400"/>
                  </a:lnTo>
                  <a:lnTo>
                    <a:pt x="3092450" y="25400"/>
                  </a:lnTo>
                  <a:lnTo>
                    <a:pt x="3092450" y="0"/>
                  </a:lnTo>
                  <a:lnTo>
                    <a:pt x="3530600" y="0"/>
                  </a:lnTo>
                </a:path>
              </a:pathLst>
            </a:custGeom>
            <a:noFill/>
            <a:ln w="25400">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TextBox 191">
              <a:extLst>
                <a:ext uri="{FF2B5EF4-FFF2-40B4-BE49-F238E27FC236}">
                  <a16:creationId xmlns:a16="http://schemas.microsoft.com/office/drawing/2014/main" id="{FBB97B50-1CF7-EC4E-02AA-5BEA3A7F01F3}"/>
                </a:ext>
              </a:extLst>
            </p:cNvPr>
            <p:cNvSpPr txBox="1"/>
            <p:nvPr/>
          </p:nvSpPr>
          <p:spPr>
            <a:xfrm>
              <a:off x="7810815" y="2916168"/>
              <a:ext cx="1611493" cy="646331"/>
            </a:xfrm>
            <a:prstGeom prst="rect">
              <a:avLst/>
            </a:prstGeom>
            <a:noFill/>
          </p:spPr>
          <p:txBody>
            <a:bodyPr wrap="square" rtlCol="0" anchor="ctr">
              <a:spAutoFit/>
            </a:bodyPr>
            <a:lstStyle/>
            <a:p>
              <a:r>
                <a:rPr lang="en-US">
                  <a:solidFill>
                    <a:schemeClr val="tx2"/>
                  </a:solidFill>
                </a:rPr>
                <a:t>Placebo</a:t>
              </a:r>
            </a:p>
            <a:p>
              <a:r>
                <a:rPr lang="en-US">
                  <a:solidFill>
                    <a:schemeClr val="tx2"/>
                  </a:solidFill>
                </a:rPr>
                <a:t>Vericiguat</a:t>
              </a:r>
            </a:p>
          </p:txBody>
        </p:sp>
        <p:cxnSp>
          <p:nvCxnSpPr>
            <p:cNvPr id="193" name="Straight Connector 192">
              <a:extLst>
                <a:ext uri="{FF2B5EF4-FFF2-40B4-BE49-F238E27FC236}">
                  <a16:creationId xmlns:a16="http://schemas.microsoft.com/office/drawing/2014/main" id="{3B1A3EDE-F41F-A8E4-A411-D6568AC09ECE}"/>
                </a:ext>
              </a:extLst>
            </p:cNvPr>
            <p:cNvCxnSpPr>
              <a:cxnSpLocks/>
            </p:cNvCxnSpPr>
            <p:nvPr/>
          </p:nvCxnSpPr>
          <p:spPr>
            <a:xfrm>
              <a:off x="7509079" y="3097996"/>
              <a:ext cx="297180" cy="0"/>
            </a:xfrm>
            <a:prstGeom prst="line">
              <a:avLst/>
            </a:prstGeom>
            <a:ln w="2857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1FD433D3-0217-EEA4-7E00-2FE76F98F79F}"/>
                </a:ext>
              </a:extLst>
            </p:cNvPr>
            <p:cNvCxnSpPr>
              <a:cxnSpLocks/>
            </p:cNvCxnSpPr>
            <p:nvPr/>
          </p:nvCxnSpPr>
          <p:spPr>
            <a:xfrm>
              <a:off x="7509079" y="3380571"/>
              <a:ext cx="297180"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3049454"/>
      </p:ext>
    </p:extLst>
  </p:cSld>
  <p:clrMapOvr>
    <a:masterClrMapping/>
  </p:clrMapOvr>
  <p:extLst>
    <p:ext uri="{6950BFC3-D8DA-4A85-94F7-54DA5524770B}">
      <p188:commentRel xmlns:p188="http://schemas.microsoft.com/office/powerpoint/2018/8/main" r:id="rId3"/>
    </p:ext>
  </p:extLs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B0BBA-4777-3EC3-602F-5E56883E0E91}"/>
              </a:ext>
            </a:extLst>
          </p:cNvPr>
          <p:cNvSpPr>
            <a:spLocks noGrp="1"/>
          </p:cNvSpPr>
          <p:nvPr>
            <p:ph type="title"/>
          </p:nvPr>
        </p:nvSpPr>
        <p:spPr>
          <a:xfrm>
            <a:off x="847253" y="2556473"/>
            <a:ext cx="10515600" cy="1745054"/>
          </a:xfrm>
        </p:spPr>
        <p:txBody>
          <a:bodyPr anchor="ctr">
            <a:normAutofit/>
          </a:bodyPr>
          <a:lstStyle/>
          <a:p>
            <a:r>
              <a:rPr lang="en-US"/>
              <a:t>HFmrEF Guidelines</a:t>
            </a:r>
          </a:p>
        </p:txBody>
      </p:sp>
    </p:spTree>
    <p:extLst>
      <p:ext uri="{BB962C8B-B14F-4D97-AF65-F5344CB8AC3E}">
        <p14:creationId xmlns:p14="http://schemas.microsoft.com/office/powerpoint/2010/main" val="24425935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BA28A-F784-EF8D-090F-9E144B380D3D}"/>
              </a:ext>
            </a:extLst>
          </p:cNvPr>
          <p:cNvSpPr>
            <a:spLocks noGrp="1"/>
          </p:cNvSpPr>
          <p:nvPr>
            <p:ph type="title"/>
          </p:nvPr>
        </p:nvSpPr>
        <p:spPr>
          <a:xfrm>
            <a:off x="847253" y="202166"/>
            <a:ext cx="10515600" cy="1143000"/>
          </a:xfrm>
        </p:spPr>
        <p:txBody>
          <a:bodyPr/>
          <a:lstStyle/>
          <a:p>
            <a:r>
              <a:rPr lang="en-US"/>
              <a:t>Management of HFmrEF (41%-49%)</a:t>
            </a:r>
          </a:p>
        </p:txBody>
      </p:sp>
      <p:sp>
        <p:nvSpPr>
          <p:cNvPr id="6" name="Text Placeholder 5">
            <a:extLst>
              <a:ext uri="{FF2B5EF4-FFF2-40B4-BE49-F238E27FC236}">
                <a16:creationId xmlns:a16="http://schemas.microsoft.com/office/drawing/2014/main" id="{FE4D2934-F630-0DD1-96FE-B8B41EF681AC}"/>
              </a:ext>
            </a:extLst>
          </p:cNvPr>
          <p:cNvSpPr>
            <a:spLocks noGrp="1"/>
          </p:cNvSpPr>
          <p:nvPr>
            <p:ph type="body" sz="quarter" idx="10"/>
          </p:nvPr>
        </p:nvSpPr>
        <p:spPr>
          <a:xfrm>
            <a:off x="1524000" y="6355532"/>
            <a:ext cx="9829800" cy="502467"/>
          </a:xfrm>
        </p:spPr>
        <p:txBody>
          <a:bodyPr/>
          <a:lstStyle/>
          <a:p>
            <a:r>
              <a:rPr lang="en-US"/>
              <a:t>Adapted from Heidenreich PA. </a:t>
            </a:r>
            <a:r>
              <a:rPr lang="en-US" i="1"/>
              <a:t>J Am Coll Cardiol</a:t>
            </a:r>
            <a:r>
              <a:rPr lang="en-US"/>
              <a:t>. 2022;79:e263-e421.</a:t>
            </a:r>
          </a:p>
        </p:txBody>
      </p:sp>
      <p:sp>
        <p:nvSpPr>
          <p:cNvPr id="19" name="Rectangle 18">
            <a:extLst>
              <a:ext uri="{FF2B5EF4-FFF2-40B4-BE49-F238E27FC236}">
                <a16:creationId xmlns:a16="http://schemas.microsoft.com/office/drawing/2014/main" id="{18BDA860-685C-A0D1-9C54-DC18CCA8D882}"/>
              </a:ext>
            </a:extLst>
          </p:cNvPr>
          <p:cNvSpPr/>
          <p:nvPr/>
        </p:nvSpPr>
        <p:spPr>
          <a:xfrm>
            <a:off x="847726" y="1678888"/>
            <a:ext cx="10506074" cy="47071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accent4"/>
                </a:solidFill>
                <a:latin typeface="+mj-lt"/>
              </a:rPr>
              <a:t>Treatment for HFmrEF</a:t>
            </a:r>
          </a:p>
        </p:txBody>
      </p:sp>
      <p:sp>
        <p:nvSpPr>
          <p:cNvPr id="20" name="Rectangle 19">
            <a:extLst>
              <a:ext uri="{FF2B5EF4-FFF2-40B4-BE49-F238E27FC236}">
                <a16:creationId xmlns:a16="http://schemas.microsoft.com/office/drawing/2014/main" id="{8C720835-6FFD-9A31-6AD5-06C61F8143D7}"/>
              </a:ext>
            </a:extLst>
          </p:cNvPr>
          <p:cNvSpPr/>
          <p:nvPr/>
        </p:nvSpPr>
        <p:spPr>
          <a:xfrm>
            <a:off x="1549399" y="3954089"/>
            <a:ext cx="3733801" cy="441433"/>
          </a:xfrm>
          <a:prstGeom prst="rect">
            <a:avLst/>
          </a:prstGeom>
          <a:solidFill>
            <a:schemeClr val="bg1">
              <a:lumMod val="95000"/>
            </a:schemeClr>
          </a:solidFill>
          <a:ln w="31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2"/>
                </a:solidFill>
              </a:rPr>
              <a:t>Symptomatic HF with LVEF 41%-49%</a:t>
            </a:r>
          </a:p>
        </p:txBody>
      </p:sp>
      <p:sp>
        <p:nvSpPr>
          <p:cNvPr id="21" name="Rectangle 20">
            <a:extLst>
              <a:ext uri="{FF2B5EF4-FFF2-40B4-BE49-F238E27FC236}">
                <a16:creationId xmlns:a16="http://schemas.microsoft.com/office/drawing/2014/main" id="{9267711C-E433-BD30-EF23-D21FFC819463}"/>
              </a:ext>
            </a:extLst>
          </p:cNvPr>
          <p:cNvSpPr/>
          <p:nvPr/>
        </p:nvSpPr>
        <p:spPr>
          <a:xfrm>
            <a:off x="6126619" y="2507611"/>
            <a:ext cx="4401682" cy="441433"/>
          </a:xfrm>
          <a:prstGeom prst="rect">
            <a:avLst/>
          </a:prstGeom>
          <a:solidFill>
            <a:srgbClr val="336600"/>
          </a:solidFill>
          <a:ln w="31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Diuretics, as needed (1)</a:t>
            </a:r>
          </a:p>
        </p:txBody>
      </p:sp>
      <p:sp>
        <p:nvSpPr>
          <p:cNvPr id="22" name="Rectangle 21">
            <a:extLst>
              <a:ext uri="{FF2B5EF4-FFF2-40B4-BE49-F238E27FC236}">
                <a16:creationId xmlns:a16="http://schemas.microsoft.com/office/drawing/2014/main" id="{65D3F569-5452-B249-E8C3-6F88FA47AA5C}"/>
              </a:ext>
            </a:extLst>
          </p:cNvPr>
          <p:cNvSpPr/>
          <p:nvPr/>
        </p:nvSpPr>
        <p:spPr>
          <a:xfrm>
            <a:off x="6126619" y="3230850"/>
            <a:ext cx="4401682" cy="441433"/>
          </a:xfrm>
          <a:prstGeom prst="rect">
            <a:avLst/>
          </a:prstGeom>
          <a:solidFill>
            <a:srgbClr val="FFCC00"/>
          </a:solidFill>
          <a:ln w="31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2"/>
                </a:solidFill>
              </a:rPr>
              <a:t>SGLT2i (2a)</a:t>
            </a:r>
          </a:p>
        </p:txBody>
      </p:sp>
      <p:sp>
        <p:nvSpPr>
          <p:cNvPr id="23" name="Rectangle 22">
            <a:extLst>
              <a:ext uri="{FF2B5EF4-FFF2-40B4-BE49-F238E27FC236}">
                <a16:creationId xmlns:a16="http://schemas.microsoft.com/office/drawing/2014/main" id="{1DE31020-38A4-1DC8-2176-64C8D0F2901A}"/>
              </a:ext>
            </a:extLst>
          </p:cNvPr>
          <p:cNvSpPr/>
          <p:nvPr/>
        </p:nvSpPr>
        <p:spPr>
          <a:xfrm>
            <a:off x="6126619" y="3954089"/>
            <a:ext cx="4401682" cy="441433"/>
          </a:xfrm>
          <a:prstGeom prst="rect">
            <a:avLst/>
          </a:prstGeom>
          <a:solidFill>
            <a:srgbClr val="FFA41D"/>
          </a:solidFill>
          <a:ln w="31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2"/>
                </a:solidFill>
              </a:rPr>
              <a:t>ACEi, ARB, ARNi (2b)</a:t>
            </a:r>
          </a:p>
        </p:txBody>
      </p:sp>
      <p:sp>
        <p:nvSpPr>
          <p:cNvPr id="24" name="Rectangle 23">
            <a:extLst>
              <a:ext uri="{FF2B5EF4-FFF2-40B4-BE49-F238E27FC236}">
                <a16:creationId xmlns:a16="http://schemas.microsoft.com/office/drawing/2014/main" id="{58E9B5FF-9026-CEA1-09B6-8DAEAAF9C792}"/>
              </a:ext>
            </a:extLst>
          </p:cNvPr>
          <p:cNvSpPr/>
          <p:nvPr/>
        </p:nvSpPr>
        <p:spPr>
          <a:xfrm>
            <a:off x="6126619" y="4677328"/>
            <a:ext cx="4401682" cy="441433"/>
          </a:xfrm>
          <a:prstGeom prst="rect">
            <a:avLst/>
          </a:prstGeom>
          <a:solidFill>
            <a:srgbClr val="FFA41D"/>
          </a:solidFill>
          <a:ln w="31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2"/>
                </a:solidFill>
              </a:rPr>
              <a:t>MRA (2b)</a:t>
            </a:r>
          </a:p>
        </p:txBody>
      </p:sp>
      <p:sp>
        <p:nvSpPr>
          <p:cNvPr id="25" name="Rectangle 24">
            <a:extLst>
              <a:ext uri="{FF2B5EF4-FFF2-40B4-BE49-F238E27FC236}">
                <a16:creationId xmlns:a16="http://schemas.microsoft.com/office/drawing/2014/main" id="{0955D2FD-B907-5E80-6B4B-F78C6880124D}"/>
              </a:ext>
            </a:extLst>
          </p:cNvPr>
          <p:cNvSpPr/>
          <p:nvPr/>
        </p:nvSpPr>
        <p:spPr>
          <a:xfrm>
            <a:off x="6126619" y="5400567"/>
            <a:ext cx="4401682" cy="441433"/>
          </a:xfrm>
          <a:prstGeom prst="rect">
            <a:avLst/>
          </a:prstGeom>
          <a:solidFill>
            <a:srgbClr val="FFA41D"/>
          </a:solidFill>
          <a:ln w="31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2"/>
                </a:solidFill>
              </a:rPr>
              <a:t>Evidence-based </a:t>
            </a:r>
            <a:r>
              <a:rPr lang="el-GR">
                <a:solidFill>
                  <a:schemeClr val="tx2"/>
                </a:solidFill>
              </a:rPr>
              <a:t>β</a:t>
            </a:r>
            <a:r>
              <a:rPr lang="en-US">
                <a:solidFill>
                  <a:schemeClr val="tx2"/>
                </a:solidFill>
              </a:rPr>
              <a:t>-blockers for HFrEF (2b)</a:t>
            </a:r>
          </a:p>
        </p:txBody>
      </p:sp>
      <p:pic>
        <p:nvPicPr>
          <p:cNvPr id="4" name="Picture 3">
            <a:extLst>
              <a:ext uri="{FF2B5EF4-FFF2-40B4-BE49-F238E27FC236}">
                <a16:creationId xmlns:a16="http://schemas.microsoft.com/office/drawing/2014/main" id="{C7943BD6-CFE6-DB98-7239-6E6DEEE088E5}"/>
              </a:ext>
            </a:extLst>
          </p:cNvPr>
          <p:cNvPicPr>
            <a:picLocks noChangeAspect="1"/>
          </p:cNvPicPr>
          <p:nvPr/>
        </p:nvPicPr>
        <p:blipFill>
          <a:blip r:embed="rId3"/>
          <a:stretch>
            <a:fillRect/>
          </a:stretch>
        </p:blipFill>
        <p:spPr>
          <a:xfrm>
            <a:off x="13021198" y="2692026"/>
            <a:ext cx="1946885" cy="2074202"/>
          </a:xfrm>
          <a:prstGeom prst="rect">
            <a:avLst/>
          </a:prstGeom>
        </p:spPr>
      </p:pic>
      <p:cxnSp>
        <p:nvCxnSpPr>
          <p:cNvPr id="27" name="Straight Arrow Connector 26">
            <a:extLst>
              <a:ext uri="{FF2B5EF4-FFF2-40B4-BE49-F238E27FC236}">
                <a16:creationId xmlns:a16="http://schemas.microsoft.com/office/drawing/2014/main" id="{E815AD99-9666-D0FC-39FB-6098773353D9}"/>
              </a:ext>
            </a:extLst>
          </p:cNvPr>
          <p:cNvCxnSpPr>
            <a:cxnSpLocks/>
            <a:stCxn id="20" idx="3"/>
            <a:endCxn id="23" idx="1"/>
          </p:cNvCxnSpPr>
          <p:nvPr/>
        </p:nvCxnSpPr>
        <p:spPr>
          <a:xfrm>
            <a:off x="5283200" y="4174806"/>
            <a:ext cx="843419" cy="0"/>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or: Elbow 28">
            <a:extLst>
              <a:ext uri="{FF2B5EF4-FFF2-40B4-BE49-F238E27FC236}">
                <a16:creationId xmlns:a16="http://schemas.microsoft.com/office/drawing/2014/main" id="{CEFC1680-CD53-817E-B59E-5F7EF1DEBB6F}"/>
              </a:ext>
            </a:extLst>
          </p:cNvPr>
          <p:cNvCxnSpPr>
            <a:cxnSpLocks/>
            <a:stCxn id="20" idx="3"/>
            <a:endCxn id="22" idx="1"/>
          </p:cNvCxnSpPr>
          <p:nvPr/>
        </p:nvCxnSpPr>
        <p:spPr>
          <a:xfrm flipV="1">
            <a:off x="5283200" y="3451567"/>
            <a:ext cx="843419" cy="723239"/>
          </a:xfrm>
          <a:prstGeom prst="bentConnector3">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nector: Elbow 30">
            <a:extLst>
              <a:ext uri="{FF2B5EF4-FFF2-40B4-BE49-F238E27FC236}">
                <a16:creationId xmlns:a16="http://schemas.microsoft.com/office/drawing/2014/main" id="{F062D128-017E-E647-065B-E65DF6B152DF}"/>
              </a:ext>
            </a:extLst>
          </p:cNvPr>
          <p:cNvCxnSpPr>
            <a:cxnSpLocks/>
            <a:stCxn id="20" idx="3"/>
            <a:endCxn id="21" idx="1"/>
          </p:cNvCxnSpPr>
          <p:nvPr/>
        </p:nvCxnSpPr>
        <p:spPr>
          <a:xfrm flipV="1">
            <a:off x="5283200" y="2728328"/>
            <a:ext cx="843419" cy="1446478"/>
          </a:xfrm>
          <a:prstGeom prst="bentConnector3">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nector: Elbow 32">
            <a:extLst>
              <a:ext uri="{FF2B5EF4-FFF2-40B4-BE49-F238E27FC236}">
                <a16:creationId xmlns:a16="http://schemas.microsoft.com/office/drawing/2014/main" id="{C319F81A-F456-C0B8-5E17-1FBF2F1E5320}"/>
              </a:ext>
            </a:extLst>
          </p:cNvPr>
          <p:cNvCxnSpPr>
            <a:cxnSpLocks/>
            <a:stCxn id="20" idx="3"/>
            <a:endCxn id="24" idx="1"/>
          </p:cNvCxnSpPr>
          <p:nvPr/>
        </p:nvCxnSpPr>
        <p:spPr>
          <a:xfrm>
            <a:off x="5283200" y="4174806"/>
            <a:ext cx="843419" cy="723239"/>
          </a:xfrm>
          <a:prstGeom prst="bentConnector3">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nector: Elbow 34">
            <a:extLst>
              <a:ext uri="{FF2B5EF4-FFF2-40B4-BE49-F238E27FC236}">
                <a16:creationId xmlns:a16="http://schemas.microsoft.com/office/drawing/2014/main" id="{73ACBDEC-21CB-B0D9-FDD2-8331EB2263A0}"/>
              </a:ext>
            </a:extLst>
          </p:cNvPr>
          <p:cNvCxnSpPr>
            <a:cxnSpLocks/>
            <a:stCxn id="20" idx="3"/>
            <a:endCxn id="25" idx="1"/>
          </p:cNvCxnSpPr>
          <p:nvPr/>
        </p:nvCxnSpPr>
        <p:spPr>
          <a:xfrm>
            <a:off x="5283200" y="4174806"/>
            <a:ext cx="843419" cy="1446478"/>
          </a:xfrm>
          <a:prstGeom prst="bentConnector3">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 name="Text Placeholder 5">
            <a:extLst>
              <a:ext uri="{FF2B5EF4-FFF2-40B4-BE49-F238E27FC236}">
                <a16:creationId xmlns:a16="http://schemas.microsoft.com/office/drawing/2014/main" id="{AA5BF579-03DB-F478-338B-DEB5EC7FAF65}"/>
              </a:ext>
            </a:extLst>
          </p:cNvPr>
          <p:cNvSpPr txBox="1">
            <a:spLocks/>
          </p:cNvSpPr>
          <p:nvPr/>
        </p:nvSpPr>
        <p:spPr>
          <a:xfrm>
            <a:off x="1524000" y="6123806"/>
            <a:ext cx="9829800" cy="32743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Clr>
                <a:schemeClr val="accent2"/>
              </a:buClr>
              <a:buFont typeface="Arial" panose="020B0604020202020204" pitchFamily="34" charset="0"/>
              <a:buNone/>
              <a:defRPr lang="en-US" sz="1200" kern="1200" dirty="0">
                <a:solidFill>
                  <a:schemeClr val="tx2"/>
                </a:solidFill>
                <a:latin typeface="+mn-lt"/>
                <a:ea typeface="+mn-ea"/>
                <a:cs typeface="+mn-cs"/>
              </a:defRPr>
            </a:lvl1pPr>
            <a:lvl2pPr marL="685800" indent="-228600" algn="l" defTabSz="914400" rtl="0" eaLnBrk="1" latinLnBrk="0" hangingPunct="1">
              <a:lnSpc>
                <a:spcPct val="100000"/>
              </a:lnSpc>
              <a:spcBef>
                <a:spcPts val="500"/>
              </a:spcBef>
              <a:spcAft>
                <a:spcPts val="0"/>
              </a:spcAft>
              <a:buClr>
                <a:schemeClr val="accent2"/>
              </a:buClr>
              <a:buFont typeface="Arial" panose="020B0604020202020204" pitchFamily="34" charset="0"/>
              <a:buChar char="•"/>
              <a:defRPr lang="en-US" sz="2000" kern="1200" dirty="0">
                <a:solidFill>
                  <a:schemeClr val="tx2"/>
                </a:solidFill>
                <a:latin typeface="+mn-lt"/>
                <a:ea typeface="+mn-ea"/>
                <a:cs typeface="+mn-cs"/>
              </a:defRPr>
            </a:lvl2pPr>
            <a:lvl3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141413"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HFmrEF, heart failure with midrange ejection fraction </a:t>
            </a:r>
          </a:p>
        </p:txBody>
      </p:sp>
    </p:spTree>
    <p:extLst>
      <p:ext uri="{BB962C8B-B14F-4D97-AF65-F5344CB8AC3E}">
        <p14:creationId xmlns:p14="http://schemas.microsoft.com/office/powerpoint/2010/main" val="701365227"/>
      </p:ext>
    </p:extLst>
  </p:cSld>
  <p:clrMapOvr>
    <a:masterClrMapping/>
  </p:clrMapOvr>
  <p:extLst>
    <p:ext uri="{6950BFC3-D8DA-4A85-94F7-54DA5524770B}">
      <p188:commentRel xmlns:p188="http://schemas.microsoft.com/office/powerpoint/2018/8/main" r:id="rId2"/>
    </p:ext>
  </p:extLs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B0BBA-4777-3EC3-602F-5E56883E0E91}"/>
              </a:ext>
            </a:extLst>
          </p:cNvPr>
          <p:cNvSpPr>
            <a:spLocks noGrp="1"/>
          </p:cNvSpPr>
          <p:nvPr>
            <p:ph type="title"/>
          </p:nvPr>
        </p:nvSpPr>
        <p:spPr>
          <a:xfrm>
            <a:off x="847253" y="2556473"/>
            <a:ext cx="10515600" cy="1745054"/>
          </a:xfrm>
        </p:spPr>
        <p:txBody>
          <a:bodyPr anchor="ctr">
            <a:normAutofit/>
          </a:bodyPr>
          <a:lstStyle/>
          <a:p>
            <a:r>
              <a:rPr lang="en-US"/>
              <a:t>HFpEF Guidelines</a:t>
            </a:r>
          </a:p>
        </p:txBody>
      </p:sp>
    </p:spTree>
    <p:extLst>
      <p:ext uri="{BB962C8B-B14F-4D97-AF65-F5344CB8AC3E}">
        <p14:creationId xmlns:p14="http://schemas.microsoft.com/office/powerpoint/2010/main" val="36692876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77DE99-955C-D643-74B5-80D7F231D12F}"/>
              </a:ext>
            </a:extLst>
          </p:cNvPr>
          <p:cNvPicPr>
            <a:picLocks noChangeAspect="1"/>
          </p:cNvPicPr>
          <p:nvPr/>
        </p:nvPicPr>
        <p:blipFill>
          <a:blip r:embed="rId4"/>
          <a:stretch>
            <a:fillRect/>
          </a:stretch>
        </p:blipFill>
        <p:spPr>
          <a:xfrm>
            <a:off x="12690168" y="2779461"/>
            <a:ext cx="2238845" cy="1562909"/>
          </a:xfrm>
          <a:prstGeom prst="rect">
            <a:avLst/>
          </a:prstGeom>
        </p:spPr>
      </p:pic>
      <p:sp>
        <p:nvSpPr>
          <p:cNvPr id="14" name="Title 13">
            <a:extLst>
              <a:ext uri="{FF2B5EF4-FFF2-40B4-BE49-F238E27FC236}">
                <a16:creationId xmlns:a16="http://schemas.microsoft.com/office/drawing/2014/main" id="{98FD9686-AB99-D1E7-D667-E05DE007795E}"/>
              </a:ext>
            </a:extLst>
          </p:cNvPr>
          <p:cNvSpPr>
            <a:spLocks noGrp="1"/>
          </p:cNvSpPr>
          <p:nvPr>
            <p:ph type="title"/>
          </p:nvPr>
        </p:nvSpPr>
        <p:spPr/>
        <p:txBody>
          <a:bodyPr/>
          <a:lstStyle/>
          <a:p>
            <a:r>
              <a:rPr lang="en-US"/>
              <a:t>Management of HFpEF</a:t>
            </a:r>
          </a:p>
        </p:txBody>
      </p:sp>
      <p:sp>
        <p:nvSpPr>
          <p:cNvPr id="6" name="Text Placeholder 5">
            <a:extLst>
              <a:ext uri="{FF2B5EF4-FFF2-40B4-BE49-F238E27FC236}">
                <a16:creationId xmlns:a16="http://schemas.microsoft.com/office/drawing/2014/main" id="{B1C39B82-7144-1BBA-FA3B-9B1230807312}"/>
              </a:ext>
            </a:extLst>
          </p:cNvPr>
          <p:cNvSpPr>
            <a:spLocks noGrp="1"/>
          </p:cNvSpPr>
          <p:nvPr>
            <p:ph type="body" sz="quarter" idx="10"/>
          </p:nvPr>
        </p:nvSpPr>
        <p:spPr>
          <a:xfrm>
            <a:off x="1524000" y="6354763"/>
            <a:ext cx="9829800" cy="503237"/>
          </a:xfrm>
        </p:spPr>
        <p:txBody>
          <a:bodyPr/>
          <a:lstStyle/>
          <a:p>
            <a:r>
              <a:rPr lang="en-US"/>
              <a:t>Adapted from Kittleson MM. </a:t>
            </a:r>
            <a:r>
              <a:rPr lang="en-US" i="1"/>
              <a:t>J Am Coll Cardiol</a:t>
            </a:r>
            <a:r>
              <a:rPr lang="en-US"/>
              <a:t>. 2023;81:1835-1878.</a:t>
            </a:r>
          </a:p>
        </p:txBody>
      </p:sp>
      <p:sp>
        <p:nvSpPr>
          <p:cNvPr id="16" name="Rectangle 15">
            <a:extLst>
              <a:ext uri="{FF2B5EF4-FFF2-40B4-BE49-F238E27FC236}">
                <a16:creationId xmlns:a16="http://schemas.microsoft.com/office/drawing/2014/main" id="{2B2B32F1-C2D2-116A-966A-B468429461FC}"/>
              </a:ext>
            </a:extLst>
          </p:cNvPr>
          <p:cNvSpPr/>
          <p:nvPr/>
        </p:nvSpPr>
        <p:spPr>
          <a:xfrm>
            <a:off x="4800600" y="1820489"/>
            <a:ext cx="2590801" cy="441433"/>
          </a:xfrm>
          <a:prstGeom prst="rect">
            <a:avLst/>
          </a:prstGeom>
          <a:solidFill>
            <a:schemeClr val="bg1">
              <a:lumMod val="95000"/>
            </a:schemeClr>
          </a:solidFill>
          <a:ln w="31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2"/>
                </a:solidFill>
              </a:rPr>
              <a:t>HFpEF treatment</a:t>
            </a:r>
          </a:p>
        </p:txBody>
      </p:sp>
      <p:sp>
        <p:nvSpPr>
          <p:cNvPr id="17" name="Rectangle 16">
            <a:extLst>
              <a:ext uri="{FF2B5EF4-FFF2-40B4-BE49-F238E27FC236}">
                <a16:creationId xmlns:a16="http://schemas.microsoft.com/office/drawing/2014/main" id="{255CF30A-EADC-8E58-25E5-2A6F2574B783}"/>
              </a:ext>
            </a:extLst>
          </p:cNvPr>
          <p:cNvSpPr/>
          <p:nvPr/>
        </p:nvSpPr>
        <p:spPr>
          <a:xfrm>
            <a:off x="4800600" y="2457147"/>
            <a:ext cx="2590801" cy="441433"/>
          </a:xfrm>
          <a:prstGeom prst="rect">
            <a:avLst/>
          </a:prstGeom>
          <a:solidFill>
            <a:srgbClr val="FFCC00"/>
          </a:solidFill>
          <a:ln w="31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2"/>
                </a:solidFill>
              </a:rPr>
              <a:t>SGLT2i</a:t>
            </a:r>
          </a:p>
        </p:txBody>
      </p:sp>
      <p:sp>
        <p:nvSpPr>
          <p:cNvPr id="18" name="Rectangle 17">
            <a:extLst>
              <a:ext uri="{FF2B5EF4-FFF2-40B4-BE49-F238E27FC236}">
                <a16:creationId xmlns:a16="http://schemas.microsoft.com/office/drawing/2014/main" id="{218DEA8A-EE90-121A-CDB6-9A98ACF0FE48}"/>
              </a:ext>
            </a:extLst>
          </p:cNvPr>
          <p:cNvSpPr/>
          <p:nvPr/>
        </p:nvSpPr>
        <p:spPr>
          <a:xfrm>
            <a:off x="847254" y="3297001"/>
            <a:ext cx="2238846" cy="1063072"/>
          </a:xfrm>
          <a:prstGeom prst="rect">
            <a:avLst/>
          </a:prstGeom>
          <a:solidFill>
            <a:schemeClr val="bg1">
              <a:lumMod val="95000"/>
            </a:schemeClr>
          </a:solidFill>
          <a:ln w="31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2"/>
                </a:solidFill>
              </a:rPr>
              <a:t>For individuals with fluid retention, NYHA class II-IV</a:t>
            </a:r>
          </a:p>
        </p:txBody>
      </p:sp>
      <p:sp>
        <p:nvSpPr>
          <p:cNvPr id="19" name="Rectangle 18">
            <a:extLst>
              <a:ext uri="{FF2B5EF4-FFF2-40B4-BE49-F238E27FC236}">
                <a16:creationId xmlns:a16="http://schemas.microsoft.com/office/drawing/2014/main" id="{93A75DC1-5F67-FFB1-5631-D82F55C3C408}"/>
              </a:ext>
            </a:extLst>
          </p:cNvPr>
          <p:cNvSpPr/>
          <p:nvPr/>
        </p:nvSpPr>
        <p:spPr>
          <a:xfrm>
            <a:off x="3601410" y="3297001"/>
            <a:ext cx="2238846" cy="1063072"/>
          </a:xfrm>
          <a:prstGeom prst="rect">
            <a:avLst/>
          </a:prstGeom>
          <a:solidFill>
            <a:schemeClr val="bg1">
              <a:lumMod val="95000"/>
            </a:schemeClr>
          </a:solidFill>
          <a:ln w="31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2"/>
                </a:solidFill>
              </a:rPr>
              <a:t>For women (all EFs), men with EF &lt;55%-60%, those with fluid retention</a:t>
            </a:r>
          </a:p>
        </p:txBody>
      </p:sp>
      <p:sp>
        <p:nvSpPr>
          <p:cNvPr id="20" name="Rectangle 19">
            <a:extLst>
              <a:ext uri="{FF2B5EF4-FFF2-40B4-BE49-F238E27FC236}">
                <a16:creationId xmlns:a16="http://schemas.microsoft.com/office/drawing/2014/main" id="{D5370CC3-5E30-1AC5-3B08-8DEA06CDFF5F}"/>
              </a:ext>
            </a:extLst>
          </p:cNvPr>
          <p:cNvSpPr/>
          <p:nvPr/>
        </p:nvSpPr>
        <p:spPr>
          <a:xfrm>
            <a:off x="6355566" y="3297001"/>
            <a:ext cx="2238846" cy="1063072"/>
          </a:xfrm>
          <a:prstGeom prst="rect">
            <a:avLst/>
          </a:prstGeom>
          <a:solidFill>
            <a:schemeClr val="bg1">
              <a:lumMod val="95000"/>
            </a:schemeClr>
          </a:solidFill>
          <a:ln w="31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2"/>
                </a:solidFill>
              </a:rPr>
              <a:t>For women (all EFs), men with LVEF </a:t>
            </a:r>
            <a:br>
              <a:rPr lang="en-US">
                <a:solidFill>
                  <a:schemeClr val="tx2"/>
                </a:solidFill>
              </a:rPr>
            </a:br>
            <a:r>
              <a:rPr lang="en-US">
                <a:solidFill>
                  <a:schemeClr val="tx2"/>
                </a:solidFill>
              </a:rPr>
              <a:t>&lt;55%-60%</a:t>
            </a:r>
          </a:p>
        </p:txBody>
      </p:sp>
      <p:sp>
        <p:nvSpPr>
          <p:cNvPr id="21" name="Rectangle 20">
            <a:extLst>
              <a:ext uri="{FF2B5EF4-FFF2-40B4-BE49-F238E27FC236}">
                <a16:creationId xmlns:a16="http://schemas.microsoft.com/office/drawing/2014/main" id="{92E93945-D1A4-21B5-1330-206BF0E211DB}"/>
              </a:ext>
            </a:extLst>
          </p:cNvPr>
          <p:cNvSpPr/>
          <p:nvPr/>
        </p:nvSpPr>
        <p:spPr>
          <a:xfrm>
            <a:off x="9109721" y="3297001"/>
            <a:ext cx="2238846" cy="1063072"/>
          </a:xfrm>
          <a:prstGeom prst="rect">
            <a:avLst/>
          </a:prstGeom>
          <a:solidFill>
            <a:schemeClr val="bg1">
              <a:lumMod val="95000"/>
            </a:schemeClr>
          </a:solidFill>
          <a:ln w="31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2"/>
                </a:solidFill>
              </a:rPr>
              <a:t>For ARNi-eligible individuals who cannot take due to cost or intolerance</a:t>
            </a:r>
          </a:p>
        </p:txBody>
      </p:sp>
      <p:sp>
        <p:nvSpPr>
          <p:cNvPr id="26" name="Rectangle 25">
            <a:extLst>
              <a:ext uri="{FF2B5EF4-FFF2-40B4-BE49-F238E27FC236}">
                <a16:creationId xmlns:a16="http://schemas.microsoft.com/office/drawing/2014/main" id="{31092F98-FA41-2B29-30A9-DBB55446F1AC}"/>
              </a:ext>
            </a:extLst>
          </p:cNvPr>
          <p:cNvSpPr/>
          <p:nvPr/>
        </p:nvSpPr>
        <p:spPr>
          <a:xfrm>
            <a:off x="848531" y="4963353"/>
            <a:ext cx="2236293" cy="745210"/>
          </a:xfrm>
          <a:prstGeom prst="rect">
            <a:avLst/>
          </a:prstGeom>
          <a:solidFill>
            <a:srgbClr val="336600"/>
          </a:solidFill>
          <a:ln w="31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Loop diuretic agent</a:t>
            </a:r>
          </a:p>
        </p:txBody>
      </p:sp>
      <p:sp>
        <p:nvSpPr>
          <p:cNvPr id="27" name="Rectangle 26">
            <a:extLst>
              <a:ext uri="{FF2B5EF4-FFF2-40B4-BE49-F238E27FC236}">
                <a16:creationId xmlns:a16="http://schemas.microsoft.com/office/drawing/2014/main" id="{0B54DE2B-A2BD-CA70-C48E-965FED070A9B}"/>
              </a:ext>
            </a:extLst>
          </p:cNvPr>
          <p:cNvSpPr/>
          <p:nvPr/>
        </p:nvSpPr>
        <p:spPr>
          <a:xfrm>
            <a:off x="3602687" y="4963353"/>
            <a:ext cx="2236293" cy="745210"/>
          </a:xfrm>
          <a:prstGeom prst="rect">
            <a:avLst/>
          </a:prstGeom>
          <a:solidFill>
            <a:srgbClr val="FFA41D"/>
          </a:solidFill>
          <a:ln w="31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2"/>
                </a:solidFill>
              </a:rPr>
              <a:t>MRA</a:t>
            </a:r>
          </a:p>
        </p:txBody>
      </p:sp>
      <p:sp>
        <p:nvSpPr>
          <p:cNvPr id="28" name="Rectangle 27">
            <a:extLst>
              <a:ext uri="{FF2B5EF4-FFF2-40B4-BE49-F238E27FC236}">
                <a16:creationId xmlns:a16="http://schemas.microsoft.com/office/drawing/2014/main" id="{88C8F2AD-702D-8E22-0BD0-1B045D78E36A}"/>
              </a:ext>
            </a:extLst>
          </p:cNvPr>
          <p:cNvSpPr/>
          <p:nvPr/>
        </p:nvSpPr>
        <p:spPr>
          <a:xfrm>
            <a:off x="6356843" y="4963353"/>
            <a:ext cx="2236293" cy="745210"/>
          </a:xfrm>
          <a:prstGeom prst="rect">
            <a:avLst/>
          </a:prstGeom>
          <a:solidFill>
            <a:srgbClr val="FFA41D"/>
          </a:solidFill>
          <a:ln w="31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2"/>
                </a:solidFill>
              </a:rPr>
              <a:t>ARNi</a:t>
            </a:r>
          </a:p>
        </p:txBody>
      </p:sp>
      <p:sp>
        <p:nvSpPr>
          <p:cNvPr id="29" name="Rectangle 28">
            <a:extLst>
              <a:ext uri="{FF2B5EF4-FFF2-40B4-BE49-F238E27FC236}">
                <a16:creationId xmlns:a16="http://schemas.microsoft.com/office/drawing/2014/main" id="{1504763D-4163-3A46-86FE-875A433243B5}"/>
              </a:ext>
            </a:extLst>
          </p:cNvPr>
          <p:cNvSpPr/>
          <p:nvPr/>
        </p:nvSpPr>
        <p:spPr>
          <a:xfrm>
            <a:off x="9110998" y="4963353"/>
            <a:ext cx="2236293" cy="745210"/>
          </a:xfrm>
          <a:prstGeom prst="rect">
            <a:avLst/>
          </a:prstGeom>
          <a:solidFill>
            <a:srgbClr val="FFA41D"/>
          </a:solidFill>
          <a:ln w="31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2"/>
                </a:solidFill>
              </a:rPr>
              <a:t>ARB</a:t>
            </a:r>
          </a:p>
        </p:txBody>
      </p:sp>
      <p:cxnSp>
        <p:nvCxnSpPr>
          <p:cNvPr id="31" name="Straight Arrow Connector 30">
            <a:extLst>
              <a:ext uri="{FF2B5EF4-FFF2-40B4-BE49-F238E27FC236}">
                <a16:creationId xmlns:a16="http://schemas.microsoft.com/office/drawing/2014/main" id="{A92990B9-BABA-7399-D479-0D56BEA17285}"/>
              </a:ext>
            </a:extLst>
          </p:cNvPr>
          <p:cNvCxnSpPr>
            <a:stCxn id="16" idx="2"/>
            <a:endCxn id="17" idx="0"/>
          </p:cNvCxnSpPr>
          <p:nvPr/>
        </p:nvCxnSpPr>
        <p:spPr>
          <a:xfrm>
            <a:off x="6096001" y="2261922"/>
            <a:ext cx="0" cy="195225"/>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nector: Elbow 32">
            <a:extLst>
              <a:ext uri="{FF2B5EF4-FFF2-40B4-BE49-F238E27FC236}">
                <a16:creationId xmlns:a16="http://schemas.microsoft.com/office/drawing/2014/main" id="{7DF96419-7524-ECB3-4DF4-1CBD318F16C9}"/>
              </a:ext>
            </a:extLst>
          </p:cNvPr>
          <p:cNvCxnSpPr>
            <a:cxnSpLocks/>
            <a:stCxn id="17" idx="2"/>
            <a:endCxn id="18" idx="0"/>
          </p:cNvCxnSpPr>
          <p:nvPr/>
        </p:nvCxnSpPr>
        <p:spPr>
          <a:xfrm rot="5400000">
            <a:off x="3832129" y="1033128"/>
            <a:ext cx="398421" cy="4129324"/>
          </a:xfrm>
          <a:prstGeom prst="bentConnector3">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nector: Elbow 34">
            <a:extLst>
              <a:ext uri="{FF2B5EF4-FFF2-40B4-BE49-F238E27FC236}">
                <a16:creationId xmlns:a16="http://schemas.microsoft.com/office/drawing/2014/main" id="{8F95F516-4525-A0DE-FB9D-D92903A57330}"/>
              </a:ext>
            </a:extLst>
          </p:cNvPr>
          <p:cNvCxnSpPr>
            <a:cxnSpLocks/>
            <a:stCxn id="17" idx="2"/>
            <a:endCxn id="19" idx="0"/>
          </p:cNvCxnSpPr>
          <p:nvPr/>
        </p:nvCxnSpPr>
        <p:spPr>
          <a:xfrm rot="5400000">
            <a:off x="5209207" y="2410206"/>
            <a:ext cx="398421" cy="1375168"/>
          </a:xfrm>
          <a:prstGeom prst="bentConnector3">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C4F91B03-F2E8-2112-EC67-8B5685F9F32F}"/>
              </a:ext>
            </a:extLst>
          </p:cNvPr>
          <p:cNvCxnSpPr>
            <a:cxnSpLocks/>
            <a:stCxn id="17" idx="2"/>
            <a:endCxn id="20" idx="0"/>
          </p:cNvCxnSpPr>
          <p:nvPr/>
        </p:nvCxnSpPr>
        <p:spPr>
          <a:xfrm rot="16200000" flipH="1">
            <a:off x="6586285" y="2408296"/>
            <a:ext cx="398421" cy="1378988"/>
          </a:xfrm>
          <a:prstGeom prst="bentConnector3">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9" name="Connector: Elbow 38">
            <a:extLst>
              <a:ext uri="{FF2B5EF4-FFF2-40B4-BE49-F238E27FC236}">
                <a16:creationId xmlns:a16="http://schemas.microsoft.com/office/drawing/2014/main" id="{51D21FBB-A639-04FF-647C-29BFFDEB2801}"/>
              </a:ext>
            </a:extLst>
          </p:cNvPr>
          <p:cNvCxnSpPr>
            <a:cxnSpLocks/>
            <a:stCxn id="17" idx="2"/>
            <a:endCxn id="21" idx="0"/>
          </p:cNvCxnSpPr>
          <p:nvPr/>
        </p:nvCxnSpPr>
        <p:spPr>
          <a:xfrm rot="16200000" flipH="1">
            <a:off x="7963362" y="1031218"/>
            <a:ext cx="398421" cy="4133143"/>
          </a:xfrm>
          <a:prstGeom prst="bentConnector3">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8E9FFD07-0051-BDCD-D2E7-A555A80D9EEA}"/>
              </a:ext>
            </a:extLst>
          </p:cNvPr>
          <p:cNvCxnSpPr>
            <a:cxnSpLocks/>
          </p:cNvCxnSpPr>
          <p:nvPr/>
        </p:nvCxnSpPr>
        <p:spPr>
          <a:xfrm>
            <a:off x="1966677" y="4360073"/>
            <a:ext cx="1" cy="603280"/>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FFBDDAA3-C03D-BB44-5783-5FCF62E08669}"/>
              </a:ext>
            </a:extLst>
          </p:cNvPr>
          <p:cNvSpPr/>
          <p:nvPr/>
        </p:nvSpPr>
        <p:spPr>
          <a:xfrm>
            <a:off x="1268177" y="4464317"/>
            <a:ext cx="1397000" cy="278679"/>
          </a:xfrm>
          <a:prstGeom prst="rect">
            <a:avLst/>
          </a:prstGeom>
          <a:solidFill>
            <a:schemeClr val="bg1"/>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2"/>
                </a:solidFill>
              </a:rPr>
              <a:t>Titrate</a:t>
            </a:r>
          </a:p>
        </p:txBody>
      </p:sp>
      <p:cxnSp>
        <p:nvCxnSpPr>
          <p:cNvPr id="43" name="Straight Arrow Connector 42">
            <a:extLst>
              <a:ext uri="{FF2B5EF4-FFF2-40B4-BE49-F238E27FC236}">
                <a16:creationId xmlns:a16="http://schemas.microsoft.com/office/drawing/2014/main" id="{373A8A26-601C-19DF-1196-B62FF720C7B5}"/>
              </a:ext>
            </a:extLst>
          </p:cNvPr>
          <p:cNvCxnSpPr>
            <a:cxnSpLocks/>
          </p:cNvCxnSpPr>
          <p:nvPr/>
        </p:nvCxnSpPr>
        <p:spPr>
          <a:xfrm>
            <a:off x="4720621" y="4360073"/>
            <a:ext cx="1" cy="603280"/>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13441E3A-706B-5737-6C96-C6358BF6C0BB}"/>
              </a:ext>
            </a:extLst>
          </p:cNvPr>
          <p:cNvCxnSpPr>
            <a:cxnSpLocks/>
          </p:cNvCxnSpPr>
          <p:nvPr/>
        </p:nvCxnSpPr>
        <p:spPr>
          <a:xfrm>
            <a:off x="7474564" y="4360073"/>
            <a:ext cx="1" cy="603280"/>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54B11909-0741-95A1-F5DE-0C79C14837E5}"/>
              </a:ext>
            </a:extLst>
          </p:cNvPr>
          <p:cNvCxnSpPr>
            <a:cxnSpLocks/>
          </p:cNvCxnSpPr>
          <p:nvPr/>
        </p:nvCxnSpPr>
        <p:spPr>
          <a:xfrm>
            <a:off x="10228506" y="4360073"/>
            <a:ext cx="1" cy="603280"/>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6A3061F7-D464-7EE2-4957-231E6F598848}"/>
              </a:ext>
            </a:extLst>
          </p:cNvPr>
          <p:cNvSpPr/>
          <p:nvPr/>
        </p:nvSpPr>
        <p:spPr>
          <a:xfrm>
            <a:off x="4022333" y="4464317"/>
            <a:ext cx="1397000" cy="278679"/>
          </a:xfrm>
          <a:prstGeom prst="rect">
            <a:avLst/>
          </a:prstGeom>
          <a:solidFill>
            <a:schemeClr val="bg1"/>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2"/>
                </a:solidFill>
              </a:rPr>
              <a:t>Add</a:t>
            </a:r>
          </a:p>
        </p:txBody>
      </p:sp>
      <p:sp>
        <p:nvSpPr>
          <p:cNvPr id="24" name="Rectangle 23">
            <a:extLst>
              <a:ext uri="{FF2B5EF4-FFF2-40B4-BE49-F238E27FC236}">
                <a16:creationId xmlns:a16="http://schemas.microsoft.com/office/drawing/2014/main" id="{7BF24758-DB0B-A156-E552-CE08A7710AED}"/>
              </a:ext>
            </a:extLst>
          </p:cNvPr>
          <p:cNvSpPr/>
          <p:nvPr/>
        </p:nvSpPr>
        <p:spPr>
          <a:xfrm>
            <a:off x="6776489" y="4464317"/>
            <a:ext cx="1397000" cy="278679"/>
          </a:xfrm>
          <a:prstGeom prst="rect">
            <a:avLst/>
          </a:prstGeom>
          <a:solidFill>
            <a:schemeClr val="bg1"/>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2"/>
                </a:solidFill>
              </a:rPr>
              <a:t>Add</a:t>
            </a:r>
          </a:p>
        </p:txBody>
      </p:sp>
      <p:sp>
        <p:nvSpPr>
          <p:cNvPr id="25" name="Rectangle 24">
            <a:extLst>
              <a:ext uri="{FF2B5EF4-FFF2-40B4-BE49-F238E27FC236}">
                <a16:creationId xmlns:a16="http://schemas.microsoft.com/office/drawing/2014/main" id="{559D46E0-21D0-A239-9C4D-627AC7ADA19B}"/>
              </a:ext>
            </a:extLst>
          </p:cNvPr>
          <p:cNvSpPr/>
          <p:nvPr/>
        </p:nvSpPr>
        <p:spPr>
          <a:xfrm>
            <a:off x="9530644" y="4464317"/>
            <a:ext cx="1397000" cy="278679"/>
          </a:xfrm>
          <a:prstGeom prst="rect">
            <a:avLst/>
          </a:prstGeom>
          <a:solidFill>
            <a:schemeClr val="bg1"/>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2"/>
                </a:solidFill>
              </a:rPr>
              <a:t>Add</a:t>
            </a:r>
          </a:p>
        </p:txBody>
      </p:sp>
      <p:cxnSp>
        <p:nvCxnSpPr>
          <p:cNvPr id="65" name="Connector: Curved 64">
            <a:extLst>
              <a:ext uri="{FF2B5EF4-FFF2-40B4-BE49-F238E27FC236}">
                <a16:creationId xmlns:a16="http://schemas.microsoft.com/office/drawing/2014/main" id="{A3333111-755F-5F2D-5364-1D22505642A5}"/>
              </a:ext>
            </a:extLst>
          </p:cNvPr>
          <p:cNvCxnSpPr>
            <a:cxnSpLocks/>
          </p:cNvCxnSpPr>
          <p:nvPr/>
        </p:nvCxnSpPr>
        <p:spPr>
          <a:xfrm>
            <a:off x="3092499" y="3594802"/>
            <a:ext cx="502512" cy="467471"/>
          </a:xfrm>
          <a:prstGeom prst="curvedConnector3">
            <a:avLst/>
          </a:prstGeom>
          <a:ln>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7" name="Connector: Curved 66">
            <a:extLst>
              <a:ext uri="{FF2B5EF4-FFF2-40B4-BE49-F238E27FC236}">
                <a16:creationId xmlns:a16="http://schemas.microsoft.com/office/drawing/2014/main" id="{DB79825B-F606-4012-C7DB-F2D79D1F1BBB}"/>
              </a:ext>
            </a:extLst>
          </p:cNvPr>
          <p:cNvCxnSpPr>
            <a:cxnSpLocks/>
          </p:cNvCxnSpPr>
          <p:nvPr/>
        </p:nvCxnSpPr>
        <p:spPr>
          <a:xfrm>
            <a:off x="5846655" y="3594802"/>
            <a:ext cx="502512" cy="467471"/>
          </a:xfrm>
          <a:prstGeom prst="curvedConnector3">
            <a:avLst/>
          </a:prstGeom>
          <a:ln>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8" name="Connector: Curved 67">
            <a:extLst>
              <a:ext uri="{FF2B5EF4-FFF2-40B4-BE49-F238E27FC236}">
                <a16:creationId xmlns:a16="http://schemas.microsoft.com/office/drawing/2014/main" id="{EC8F7C6B-3E1B-061C-A9A3-863744DBAA7B}"/>
              </a:ext>
            </a:extLst>
          </p:cNvPr>
          <p:cNvCxnSpPr>
            <a:cxnSpLocks/>
          </p:cNvCxnSpPr>
          <p:nvPr/>
        </p:nvCxnSpPr>
        <p:spPr>
          <a:xfrm>
            <a:off x="8600811" y="3594802"/>
            <a:ext cx="502512" cy="467471"/>
          </a:xfrm>
          <a:prstGeom prst="curvedConnector3">
            <a:avLst/>
          </a:prstGeom>
          <a:ln>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ext Placeholder 5">
            <a:extLst>
              <a:ext uri="{FF2B5EF4-FFF2-40B4-BE49-F238E27FC236}">
                <a16:creationId xmlns:a16="http://schemas.microsoft.com/office/drawing/2014/main" id="{AB979203-D3F3-8BDA-763E-034EFC7CD7CB}"/>
              </a:ext>
            </a:extLst>
          </p:cNvPr>
          <p:cNvSpPr txBox="1">
            <a:spLocks/>
          </p:cNvSpPr>
          <p:nvPr/>
        </p:nvSpPr>
        <p:spPr>
          <a:xfrm>
            <a:off x="1524000" y="6092729"/>
            <a:ext cx="9829800" cy="467471"/>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Clr>
                <a:schemeClr val="accent2"/>
              </a:buClr>
              <a:buFont typeface="Arial" panose="020B0604020202020204" pitchFamily="34" charset="0"/>
              <a:buNone/>
              <a:defRPr lang="en-US" sz="1200" kern="1200" dirty="0">
                <a:solidFill>
                  <a:schemeClr val="tx2"/>
                </a:solidFill>
                <a:latin typeface="+mn-lt"/>
                <a:ea typeface="+mn-ea"/>
                <a:cs typeface="+mn-cs"/>
              </a:defRPr>
            </a:lvl1pPr>
            <a:lvl2pPr marL="685800" indent="-228600" algn="l" defTabSz="914400" rtl="0" eaLnBrk="1" latinLnBrk="0" hangingPunct="1">
              <a:lnSpc>
                <a:spcPct val="100000"/>
              </a:lnSpc>
              <a:spcBef>
                <a:spcPts val="500"/>
              </a:spcBef>
              <a:spcAft>
                <a:spcPts val="0"/>
              </a:spcAft>
              <a:buClr>
                <a:schemeClr val="accent2"/>
              </a:buClr>
              <a:buFont typeface="Arial" panose="020B0604020202020204" pitchFamily="34" charset="0"/>
              <a:buChar char="•"/>
              <a:defRPr lang="en-US" sz="2000" kern="1200" dirty="0">
                <a:solidFill>
                  <a:schemeClr val="tx2"/>
                </a:solidFill>
                <a:latin typeface="+mn-lt"/>
                <a:ea typeface="+mn-ea"/>
                <a:cs typeface="+mn-cs"/>
              </a:defRPr>
            </a:lvl2pPr>
            <a:lvl3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141413"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ARNi, angiotensin receptor/neprilysin inhibitor; HFpEF, heart failure with preserved ejection fraction; SGLT2i, sodium-glucose cotransporter-2</a:t>
            </a:r>
          </a:p>
        </p:txBody>
      </p:sp>
    </p:spTree>
    <p:extLst>
      <p:ext uri="{BB962C8B-B14F-4D97-AF65-F5344CB8AC3E}">
        <p14:creationId xmlns:p14="http://schemas.microsoft.com/office/powerpoint/2010/main" val="3078030025"/>
      </p:ext>
    </p:extLst>
  </p:cSld>
  <p:clrMapOvr>
    <a:masterClrMapping/>
  </p:clrMapOvr>
  <p:extLst>
    <p:ext uri="{6950BFC3-D8DA-4A85-94F7-54DA5524770B}">
      <p188:commentRel xmlns:p188="http://schemas.microsoft.com/office/powerpoint/2018/8/main" r:id="rId3"/>
    </p:ext>
  </p:extLs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B29F7-7E96-FC43-94ED-F62F200BD8B8}"/>
              </a:ext>
            </a:extLst>
          </p:cNvPr>
          <p:cNvSpPr>
            <a:spLocks noGrp="1"/>
          </p:cNvSpPr>
          <p:nvPr>
            <p:ph type="title"/>
          </p:nvPr>
        </p:nvSpPr>
        <p:spPr>
          <a:xfrm>
            <a:off x="847253" y="208232"/>
            <a:ext cx="10515600" cy="1140734"/>
          </a:xfrm>
        </p:spPr>
        <p:txBody>
          <a:bodyPr/>
          <a:lstStyle/>
          <a:p>
            <a:r>
              <a:rPr lang="en-US"/>
              <a:t>EMPEROR-Preserved</a:t>
            </a:r>
          </a:p>
        </p:txBody>
      </p:sp>
      <p:sp>
        <p:nvSpPr>
          <p:cNvPr id="16" name="Text Placeholder 15">
            <a:extLst>
              <a:ext uri="{FF2B5EF4-FFF2-40B4-BE49-F238E27FC236}">
                <a16:creationId xmlns:a16="http://schemas.microsoft.com/office/drawing/2014/main" id="{91E10919-7C23-89A4-ADB5-DAEF5313F774}"/>
              </a:ext>
            </a:extLst>
          </p:cNvPr>
          <p:cNvSpPr>
            <a:spLocks noGrp="1"/>
          </p:cNvSpPr>
          <p:nvPr>
            <p:ph type="body" sz="quarter" idx="11"/>
          </p:nvPr>
        </p:nvSpPr>
        <p:spPr>
          <a:xfrm>
            <a:off x="838200" y="1647730"/>
            <a:ext cx="10525125" cy="407349"/>
          </a:xfrm>
        </p:spPr>
        <p:txBody>
          <a:bodyPr/>
          <a:lstStyle/>
          <a:p>
            <a:r>
              <a:rPr lang="en-US" sz="2200">
                <a:solidFill>
                  <a:schemeClr val="accent4"/>
                </a:solidFill>
              </a:rPr>
              <a:t>5,988 patients with HFpEF (LVEF &gt;40%), eGFR &gt;20 mL/min/1.73 m</a:t>
            </a:r>
            <a:r>
              <a:rPr lang="en-US" sz="2200" baseline="30000">
                <a:solidFill>
                  <a:schemeClr val="accent4"/>
                </a:solidFill>
              </a:rPr>
              <a:t>2</a:t>
            </a:r>
          </a:p>
        </p:txBody>
      </p:sp>
      <p:sp>
        <p:nvSpPr>
          <p:cNvPr id="17" name="Text Placeholder 16">
            <a:extLst>
              <a:ext uri="{FF2B5EF4-FFF2-40B4-BE49-F238E27FC236}">
                <a16:creationId xmlns:a16="http://schemas.microsoft.com/office/drawing/2014/main" id="{EA0D459E-039F-7BB6-CF69-D37E25FE1204}"/>
              </a:ext>
            </a:extLst>
          </p:cNvPr>
          <p:cNvSpPr>
            <a:spLocks noGrp="1"/>
          </p:cNvSpPr>
          <p:nvPr>
            <p:ph type="body" sz="quarter" idx="12"/>
          </p:nvPr>
        </p:nvSpPr>
        <p:spPr>
          <a:xfrm>
            <a:off x="860426" y="6550868"/>
            <a:ext cx="10515600" cy="307132"/>
          </a:xfrm>
        </p:spPr>
        <p:txBody>
          <a:bodyPr/>
          <a:lstStyle/>
          <a:p>
            <a:r>
              <a:rPr lang="en-US"/>
              <a:t>Adapted from Anker SD. </a:t>
            </a:r>
            <a:r>
              <a:rPr lang="en-US" i="1"/>
              <a:t>N Engl J Med</a:t>
            </a:r>
            <a:r>
              <a:rPr lang="en-US"/>
              <a:t>. 2021;385:1451-1461.</a:t>
            </a:r>
          </a:p>
        </p:txBody>
      </p:sp>
      <p:sp>
        <p:nvSpPr>
          <p:cNvPr id="3" name="Rectangle 2">
            <a:extLst>
              <a:ext uri="{FF2B5EF4-FFF2-40B4-BE49-F238E27FC236}">
                <a16:creationId xmlns:a16="http://schemas.microsoft.com/office/drawing/2014/main" id="{0D62CB04-1B9B-4342-BB0A-3143C1439EA8}"/>
              </a:ext>
            </a:extLst>
          </p:cNvPr>
          <p:cNvSpPr/>
          <p:nvPr/>
        </p:nvSpPr>
        <p:spPr>
          <a:xfrm>
            <a:off x="-3256028" y="2222444"/>
            <a:ext cx="2689937" cy="748795"/>
          </a:xfrm>
          <a:prstGeom prst="rect">
            <a:avLst/>
          </a:prstGeom>
        </p:spPr>
        <p:txBody>
          <a:bodyPr wrap="square">
            <a:spAutoFit/>
          </a:bodyPr>
          <a:lstStyle/>
          <a:p>
            <a:r>
              <a:rPr lang="en-US" sz="2133" b="1">
                <a:solidFill>
                  <a:srgbClr val="042E5B"/>
                </a:solidFill>
              </a:rPr>
              <a:t>CV Death or Hospitalization for HF</a:t>
            </a:r>
          </a:p>
        </p:txBody>
      </p:sp>
      <p:pic>
        <p:nvPicPr>
          <p:cNvPr id="9" name="Picture 8">
            <a:extLst>
              <a:ext uri="{FF2B5EF4-FFF2-40B4-BE49-F238E27FC236}">
                <a16:creationId xmlns:a16="http://schemas.microsoft.com/office/drawing/2014/main" id="{B1C5E379-13D3-854C-A8A1-518BEE1D272B}"/>
              </a:ext>
            </a:extLst>
          </p:cNvPr>
          <p:cNvPicPr>
            <a:picLocks noChangeAspect="1"/>
          </p:cNvPicPr>
          <p:nvPr/>
        </p:nvPicPr>
        <p:blipFill>
          <a:blip r:embed="rId4"/>
          <a:stretch>
            <a:fillRect/>
          </a:stretch>
        </p:blipFill>
        <p:spPr>
          <a:xfrm>
            <a:off x="-3256028" y="3127809"/>
            <a:ext cx="2578877" cy="1816694"/>
          </a:xfrm>
          <a:prstGeom prst="rect">
            <a:avLst/>
          </a:prstGeom>
        </p:spPr>
      </p:pic>
      <p:sp>
        <p:nvSpPr>
          <p:cNvPr id="8" name="TextBox 7">
            <a:extLst>
              <a:ext uri="{FF2B5EF4-FFF2-40B4-BE49-F238E27FC236}">
                <a16:creationId xmlns:a16="http://schemas.microsoft.com/office/drawing/2014/main" id="{3D405A81-D70B-7D48-86C0-BEB53DFF8CD8}"/>
              </a:ext>
            </a:extLst>
          </p:cNvPr>
          <p:cNvSpPr txBox="1"/>
          <p:nvPr/>
        </p:nvSpPr>
        <p:spPr>
          <a:xfrm>
            <a:off x="835025" y="5931488"/>
            <a:ext cx="10541001" cy="615545"/>
          </a:xfrm>
          <a:prstGeom prst="rect">
            <a:avLst/>
          </a:prstGeom>
          <a:noFill/>
        </p:spPr>
        <p:txBody>
          <a:bodyPr wrap="square" lIns="121912" tIns="60956" rIns="121912" bIns="60956" rtlCol="0">
            <a:spAutoFit/>
          </a:bodyPr>
          <a:lstStyle/>
          <a:p>
            <a:r>
              <a:rPr lang="en-US" sz="1600">
                <a:solidFill>
                  <a:schemeClr val="tx2"/>
                </a:solidFill>
              </a:rPr>
              <a:t>EMPEROR-Preserved, Empagliflozin in Heart Failure with a Preserved Ejection Fraction; HR, hazard ratio; LVEF, left ventricular ejection fraction</a:t>
            </a:r>
          </a:p>
        </p:txBody>
      </p:sp>
      <p:pic>
        <p:nvPicPr>
          <p:cNvPr id="10" name="Picture 9">
            <a:extLst>
              <a:ext uri="{FF2B5EF4-FFF2-40B4-BE49-F238E27FC236}">
                <a16:creationId xmlns:a16="http://schemas.microsoft.com/office/drawing/2014/main" id="{0F3FBBC5-F4F7-E745-9C38-1176469E50F6}"/>
              </a:ext>
            </a:extLst>
          </p:cNvPr>
          <p:cNvPicPr>
            <a:picLocks noChangeAspect="1"/>
          </p:cNvPicPr>
          <p:nvPr/>
        </p:nvPicPr>
        <p:blipFill>
          <a:blip r:embed="rId5"/>
          <a:stretch>
            <a:fillRect/>
          </a:stretch>
        </p:blipFill>
        <p:spPr>
          <a:xfrm>
            <a:off x="13165302" y="3009868"/>
            <a:ext cx="2368955" cy="1260650"/>
          </a:xfrm>
          <a:prstGeom prst="rect">
            <a:avLst/>
          </a:prstGeom>
        </p:spPr>
      </p:pic>
      <p:sp>
        <p:nvSpPr>
          <p:cNvPr id="6" name="Rectangle 5">
            <a:extLst>
              <a:ext uri="{FF2B5EF4-FFF2-40B4-BE49-F238E27FC236}">
                <a16:creationId xmlns:a16="http://schemas.microsoft.com/office/drawing/2014/main" id="{4A1CEC8C-CE60-0046-BCEB-7C3E1689F650}"/>
              </a:ext>
            </a:extLst>
          </p:cNvPr>
          <p:cNvSpPr/>
          <p:nvPr/>
        </p:nvSpPr>
        <p:spPr>
          <a:xfrm>
            <a:off x="13063008" y="2542181"/>
            <a:ext cx="2471249" cy="420564"/>
          </a:xfrm>
          <a:prstGeom prst="rect">
            <a:avLst/>
          </a:prstGeom>
          <a:solidFill>
            <a:schemeClr val="bg1"/>
          </a:solidFill>
        </p:spPr>
        <p:txBody>
          <a:bodyPr wrap="square">
            <a:spAutoFit/>
          </a:bodyPr>
          <a:lstStyle/>
          <a:p>
            <a:r>
              <a:rPr lang="en-US" sz="2133" b="1">
                <a:solidFill>
                  <a:srgbClr val="042E5B"/>
                </a:solidFill>
              </a:rPr>
              <a:t>Hospitalization for HF</a:t>
            </a:r>
          </a:p>
        </p:txBody>
      </p:sp>
      <p:grpSp>
        <p:nvGrpSpPr>
          <p:cNvPr id="102" name="Group 101">
            <a:extLst>
              <a:ext uri="{FF2B5EF4-FFF2-40B4-BE49-F238E27FC236}">
                <a16:creationId xmlns:a16="http://schemas.microsoft.com/office/drawing/2014/main" id="{E25E7F96-47CF-0CD5-45C5-E24BBC91ACDC}"/>
              </a:ext>
            </a:extLst>
          </p:cNvPr>
          <p:cNvGrpSpPr/>
          <p:nvPr/>
        </p:nvGrpSpPr>
        <p:grpSpPr>
          <a:xfrm>
            <a:off x="827535" y="2406522"/>
            <a:ext cx="5197879" cy="3469838"/>
            <a:chOff x="991223" y="2527098"/>
            <a:chExt cx="5197879" cy="3469838"/>
          </a:xfrm>
        </p:grpSpPr>
        <p:grpSp>
          <p:nvGrpSpPr>
            <p:cNvPr id="98" name="Group 97">
              <a:extLst>
                <a:ext uri="{FF2B5EF4-FFF2-40B4-BE49-F238E27FC236}">
                  <a16:creationId xmlns:a16="http://schemas.microsoft.com/office/drawing/2014/main" id="{594E3DD1-8D33-C676-C07F-8CFE98DB34AF}"/>
                </a:ext>
              </a:extLst>
            </p:cNvPr>
            <p:cNvGrpSpPr/>
            <p:nvPr/>
          </p:nvGrpSpPr>
          <p:grpSpPr>
            <a:xfrm>
              <a:off x="991223" y="2527098"/>
              <a:ext cx="4658933" cy="3469838"/>
              <a:chOff x="1651623" y="2527098"/>
              <a:chExt cx="4658933" cy="3469838"/>
            </a:xfrm>
          </p:grpSpPr>
          <p:grpSp>
            <p:nvGrpSpPr>
              <p:cNvPr id="38" name="Group 37">
                <a:extLst>
                  <a:ext uri="{FF2B5EF4-FFF2-40B4-BE49-F238E27FC236}">
                    <a16:creationId xmlns:a16="http://schemas.microsoft.com/office/drawing/2014/main" id="{28356A78-B9E8-06FB-4F43-3EDB0C77ABF4}"/>
                  </a:ext>
                </a:extLst>
              </p:cNvPr>
              <p:cNvGrpSpPr/>
              <p:nvPr/>
            </p:nvGrpSpPr>
            <p:grpSpPr>
              <a:xfrm>
                <a:off x="1651623" y="2527098"/>
                <a:ext cx="4658933" cy="3469838"/>
                <a:chOff x="445123" y="2527098"/>
                <a:chExt cx="4658933" cy="3469838"/>
              </a:xfrm>
            </p:grpSpPr>
            <p:grpSp>
              <p:nvGrpSpPr>
                <p:cNvPr id="39" name="Group 38">
                  <a:extLst>
                    <a:ext uri="{FF2B5EF4-FFF2-40B4-BE49-F238E27FC236}">
                      <a16:creationId xmlns:a16="http://schemas.microsoft.com/office/drawing/2014/main" id="{329949C8-A856-A8C3-2849-785DF6A8ED6C}"/>
                    </a:ext>
                  </a:extLst>
                </p:cNvPr>
                <p:cNvGrpSpPr/>
                <p:nvPr/>
              </p:nvGrpSpPr>
              <p:grpSpPr>
                <a:xfrm>
                  <a:off x="445123" y="2527098"/>
                  <a:ext cx="4658933" cy="3469838"/>
                  <a:chOff x="-6123999" y="3187100"/>
                  <a:chExt cx="4658933" cy="3469838"/>
                </a:xfrm>
              </p:grpSpPr>
              <p:grpSp>
                <p:nvGrpSpPr>
                  <p:cNvPr id="45" name="Group 44">
                    <a:extLst>
                      <a:ext uri="{FF2B5EF4-FFF2-40B4-BE49-F238E27FC236}">
                        <a16:creationId xmlns:a16="http://schemas.microsoft.com/office/drawing/2014/main" id="{120DA4C7-EE86-99D3-E430-2AC7D0E8A615}"/>
                      </a:ext>
                    </a:extLst>
                  </p:cNvPr>
                  <p:cNvGrpSpPr/>
                  <p:nvPr/>
                </p:nvGrpSpPr>
                <p:grpSpPr>
                  <a:xfrm>
                    <a:off x="-6123999" y="3187100"/>
                    <a:ext cx="4587306" cy="3469838"/>
                    <a:chOff x="4006798" y="1748687"/>
                    <a:chExt cx="7462910" cy="4622618"/>
                  </a:xfrm>
                </p:grpSpPr>
                <p:sp>
                  <p:nvSpPr>
                    <p:cNvPr id="47" name="TextBox 46">
                      <a:extLst>
                        <a:ext uri="{FF2B5EF4-FFF2-40B4-BE49-F238E27FC236}">
                          <a16:creationId xmlns:a16="http://schemas.microsoft.com/office/drawing/2014/main" id="{DA55011C-BE0F-03B8-CABD-A8398DD19D43}"/>
                        </a:ext>
                      </a:extLst>
                    </p:cNvPr>
                    <p:cNvSpPr txBox="1"/>
                    <p:nvPr/>
                  </p:nvSpPr>
                  <p:spPr>
                    <a:xfrm>
                      <a:off x="5311820" y="1748687"/>
                      <a:ext cx="6009523" cy="533038"/>
                    </a:xfrm>
                    <a:prstGeom prst="rect">
                      <a:avLst/>
                    </a:prstGeom>
                    <a:noFill/>
                  </p:spPr>
                  <p:txBody>
                    <a:bodyPr wrap="square" rtlCol="0">
                      <a:spAutoFit/>
                    </a:bodyPr>
                    <a:lstStyle/>
                    <a:p>
                      <a:pPr algn="ctr"/>
                      <a:r>
                        <a:rPr lang="en-US" sz="2000" b="1">
                          <a:solidFill>
                            <a:schemeClr val="accent2"/>
                          </a:solidFill>
                        </a:rPr>
                        <a:t>CV death or hospitalization for HF</a:t>
                      </a:r>
                    </a:p>
                  </p:txBody>
                </p:sp>
                <p:sp>
                  <p:nvSpPr>
                    <p:cNvPr id="48" name="TextBox 47">
                      <a:extLst>
                        <a:ext uri="{FF2B5EF4-FFF2-40B4-BE49-F238E27FC236}">
                          <a16:creationId xmlns:a16="http://schemas.microsoft.com/office/drawing/2014/main" id="{CDC38A0A-54DE-EBFC-301B-89089D425EF3}"/>
                        </a:ext>
                      </a:extLst>
                    </p:cNvPr>
                    <p:cNvSpPr txBox="1"/>
                    <p:nvPr/>
                  </p:nvSpPr>
                  <p:spPr>
                    <a:xfrm>
                      <a:off x="5311821" y="5879270"/>
                      <a:ext cx="6009522" cy="492035"/>
                    </a:xfrm>
                    <a:prstGeom prst="rect">
                      <a:avLst/>
                    </a:prstGeom>
                    <a:noFill/>
                  </p:spPr>
                  <p:txBody>
                    <a:bodyPr wrap="square" rtlCol="0">
                      <a:spAutoFit/>
                    </a:bodyPr>
                    <a:lstStyle/>
                    <a:p>
                      <a:pPr algn="ctr"/>
                      <a:r>
                        <a:rPr lang="en-US">
                          <a:solidFill>
                            <a:schemeClr val="tx2"/>
                          </a:solidFill>
                        </a:rPr>
                        <a:t>Months since randomization</a:t>
                      </a:r>
                    </a:p>
                  </p:txBody>
                </p:sp>
                <p:sp>
                  <p:nvSpPr>
                    <p:cNvPr id="49" name="TextBox 48">
                      <a:extLst>
                        <a:ext uri="{FF2B5EF4-FFF2-40B4-BE49-F238E27FC236}">
                          <a16:creationId xmlns:a16="http://schemas.microsoft.com/office/drawing/2014/main" id="{521F8C71-737C-71C2-5DCA-6CFA9D998D7F}"/>
                        </a:ext>
                      </a:extLst>
                    </p:cNvPr>
                    <p:cNvSpPr txBox="1"/>
                    <p:nvPr/>
                  </p:nvSpPr>
                  <p:spPr>
                    <a:xfrm rot="16200000">
                      <a:off x="2388642" y="3724375"/>
                      <a:ext cx="3837164" cy="600852"/>
                    </a:xfrm>
                    <a:prstGeom prst="rect">
                      <a:avLst/>
                    </a:prstGeom>
                    <a:noFill/>
                  </p:spPr>
                  <p:txBody>
                    <a:bodyPr wrap="square" rtlCol="0">
                      <a:spAutoFit/>
                    </a:bodyPr>
                    <a:lstStyle/>
                    <a:p>
                      <a:pPr algn="ctr"/>
                      <a:r>
                        <a:rPr lang="en-US">
                          <a:solidFill>
                            <a:schemeClr val="tx2"/>
                          </a:solidFill>
                        </a:rPr>
                        <a:t>Cumulative incidence (%)</a:t>
                      </a:r>
                    </a:p>
                  </p:txBody>
                </p:sp>
                <p:cxnSp>
                  <p:nvCxnSpPr>
                    <p:cNvPr id="50" name="Straight Connector 49">
                      <a:extLst>
                        <a:ext uri="{FF2B5EF4-FFF2-40B4-BE49-F238E27FC236}">
                          <a16:creationId xmlns:a16="http://schemas.microsoft.com/office/drawing/2014/main" id="{CDBB194B-CFAF-1026-1AF0-742A6FBBE08A}"/>
                        </a:ext>
                      </a:extLst>
                    </p:cNvPr>
                    <p:cNvCxnSpPr>
                      <a:cxnSpLocks/>
                    </p:cNvCxnSpPr>
                    <p:nvPr/>
                  </p:nvCxnSpPr>
                  <p:spPr>
                    <a:xfrm>
                      <a:off x="5313403" y="5512659"/>
                      <a:ext cx="600952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19405916-55C6-B131-47B3-14D3D20E4924}"/>
                        </a:ext>
                      </a:extLst>
                    </p:cNvPr>
                    <p:cNvCxnSpPr>
                      <a:cxnSpLocks/>
                    </p:cNvCxnSpPr>
                    <p:nvPr/>
                  </p:nvCxnSpPr>
                  <p:spPr>
                    <a:xfrm flipV="1">
                      <a:off x="5311822" y="2378056"/>
                      <a:ext cx="0" cy="313723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E1837A58-8620-1E56-B1F6-426712F5A281}"/>
                        </a:ext>
                      </a:extLst>
                    </p:cNvPr>
                    <p:cNvSpPr txBox="1"/>
                    <p:nvPr/>
                  </p:nvSpPr>
                  <p:spPr>
                    <a:xfrm>
                      <a:off x="4203102" y="3475377"/>
                      <a:ext cx="1124099" cy="492035"/>
                    </a:xfrm>
                    <a:prstGeom prst="rect">
                      <a:avLst/>
                    </a:prstGeom>
                    <a:noFill/>
                  </p:spPr>
                  <p:txBody>
                    <a:bodyPr wrap="square" rtlCol="0">
                      <a:spAutoFit/>
                    </a:bodyPr>
                    <a:lstStyle/>
                    <a:p>
                      <a:pPr algn="r"/>
                      <a:r>
                        <a:rPr lang="en-US">
                          <a:solidFill>
                            <a:schemeClr val="tx2"/>
                          </a:solidFill>
                        </a:rPr>
                        <a:t>15</a:t>
                      </a:r>
                    </a:p>
                  </p:txBody>
                </p:sp>
                <p:sp>
                  <p:nvSpPr>
                    <p:cNvPr id="53" name="TextBox 52">
                      <a:extLst>
                        <a:ext uri="{FF2B5EF4-FFF2-40B4-BE49-F238E27FC236}">
                          <a16:creationId xmlns:a16="http://schemas.microsoft.com/office/drawing/2014/main" id="{DE6CC388-8FE9-3E04-443B-B3ED2D7F6D61}"/>
                        </a:ext>
                      </a:extLst>
                    </p:cNvPr>
                    <p:cNvSpPr txBox="1"/>
                    <p:nvPr/>
                  </p:nvSpPr>
                  <p:spPr>
                    <a:xfrm>
                      <a:off x="4304064" y="4071321"/>
                      <a:ext cx="1023138" cy="492035"/>
                    </a:xfrm>
                    <a:prstGeom prst="rect">
                      <a:avLst/>
                    </a:prstGeom>
                    <a:noFill/>
                  </p:spPr>
                  <p:txBody>
                    <a:bodyPr wrap="square" rtlCol="0">
                      <a:spAutoFit/>
                    </a:bodyPr>
                    <a:lstStyle/>
                    <a:p>
                      <a:pPr algn="r"/>
                      <a:r>
                        <a:rPr lang="en-US">
                          <a:solidFill>
                            <a:schemeClr val="tx2"/>
                          </a:solidFill>
                        </a:rPr>
                        <a:t>10</a:t>
                      </a:r>
                    </a:p>
                  </p:txBody>
                </p:sp>
                <p:sp>
                  <p:nvSpPr>
                    <p:cNvPr id="54" name="TextBox 53">
                      <a:extLst>
                        <a:ext uri="{FF2B5EF4-FFF2-40B4-BE49-F238E27FC236}">
                          <a16:creationId xmlns:a16="http://schemas.microsoft.com/office/drawing/2014/main" id="{71232969-D423-EC0D-6658-7617383E5367}"/>
                        </a:ext>
                      </a:extLst>
                    </p:cNvPr>
                    <p:cNvSpPr txBox="1"/>
                    <p:nvPr/>
                  </p:nvSpPr>
                  <p:spPr>
                    <a:xfrm>
                      <a:off x="4304064" y="5263212"/>
                      <a:ext cx="1023136" cy="492035"/>
                    </a:xfrm>
                    <a:prstGeom prst="rect">
                      <a:avLst/>
                    </a:prstGeom>
                    <a:noFill/>
                  </p:spPr>
                  <p:txBody>
                    <a:bodyPr wrap="square" rtlCol="0">
                      <a:spAutoFit/>
                    </a:bodyPr>
                    <a:lstStyle/>
                    <a:p>
                      <a:pPr algn="r"/>
                      <a:r>
                        <a:rPr lang="en-US">
                          <a:solidFill>
                            <a:schemeClr val="tx2"/>
                          </a:solidFill>
                        </a:rPr>
                        <a:t>0</a:t>
                      </a:r>
                    </a:p>
                  </p:txBody>
                </p:sp>
                <p:sp>
                  <p:nvSpPr>
                    <p:cNvPr id="55" name="TextBox 54">
                      <a:extLst>
                        <a:ext uri="{FF2B5EF4-FFF2-40B4-BE49-F238E27FC236}">
                          <a16:creationId xmlns:a16="http://schemas.microsoft.com/office/drawing/2014/main" id="{68D6A374-ABC0-B9AF-1AC7-CBD48DFB6CB8}"/>
                        </a:ext>
                      </a:extLst>
                    </p:cNvPr>
                    <p:cNvSpPr txBox="1"/>
                    <p:nvPr/>
                  </p:nvSpPr>
                  <p:spPr>
                    <a:xfrm>
                      <a:off x="6780614" y="5511532"/>
                      <a:ext cx="831589" cy="492035"/>
                    </a:xfrm>
                    <a:prstGeom prst="rect">
                      <a:avLst/>
                    </a:prstGeom>
                    <a:noFill/>
                  </p:spPr>
                  <p:txBody>
                    <a:bodyPr wrap="square" rtlCol="0">
                      <a:spAutoFit/>
                    </a:bodyPr>
                    <a:lstStyle/>
                    <a:p>
                      <a:pPr algn="ctr"/>
                      <a:r>
                        <a:rPr lang="en-US">
                          <a:solidFill>
                            <a:schemeClr val="tx2"/>
                          </a:solidFill>
                        </a:rPr>
                        <a:t>12</a:t>
                      </a:r>
                    </a:p>
                  </p:txBody>
                </p:sp>
                <p:sp>
                  <p:nvSpPr>
                    <p:cNvPr id="56" name="TextBox 55">
                      <a:extLst>
                        <a:ext uri="{FF2B5EF4-FFF2-40B4-BE49-F238E27FC236}">
                          <a16:creationId xmlns:a16="http://schemas.microsoft.com/office/drawing/2014/main" id="{BAC34772-F720-CFCC-13BA-599486EA2195}"/>
                        </a:ext>
                      </a:extLst>
                    </p:cNvPr>
                    <p:cNvSpPr txBox="1"/>
                    <p:nvPr/>
                  </p:nvSpPr>
                  <p:spPr>
                    <a:xfrm>
                      <a:off x="7744991" y="5511532"/>
                      <a:ext cx="831589" cy="492035"/>
                    </a:xfrm>
                    <a:prstGeom prst="rect">
                      <a:avLst/>
                    </a:prstGeom>
                    <a:noFill/>
                  </p:spPr>
                  <p:txBody>
                    <a:bodyPr wrap="square" rtlCol="0">
                      <a:spAutoFit/>
                    </a:bodyPr>
                    <a:lstStyle/>
                    <a:p>
                      <a:pPr algn="ctr"/>
                      <a:r>
                        <a:rPr lang="en-US">
                          <a:solidFill>
                            <a:schemeClr val="tx2"/>
                          </a:solidFill>
                        </a:rPr>
                        <a:t>18</a:t>
                      </a:r>
                    </a:p>
                  </p:txBody>
                </p:sp>
                <p:sp>
                  <p:nvSpPr>
                    <p:cNvPr id="57" name="TextBox 56">
                      <a:extLst>
                        <a:ext uri="{FF2B5EF4-FFF2-40B4-BE49-F238E27FC236}">
                          <a16:creationId xmlns:a16="http://schemas.microsoft.com/office/drawing/2014/main" id="{EBD5019A-40EC-C638-AE58-563A105776CB}"/>
                        </a:ext>
                      </a:extLst>
                    </p:cNvPr>
                    <p:cNvSpPr txBox="1"/>
                    <p:nvPr/>
                  </p:nvSpPr>
                  <p:spPr>
                    <a:xfrm>
                      <a:off x="8709368" y="5511532"/>
                      <a:ext cx="831589" cy="492035"/>
                    </a:xfrm>
                    <a:prstGeom prst="rect">
                      <a:avLst/>
                    </a:prstGeom>
                    <a:noFill/>
                  </p:spPr>
                  <p:txBody>
                    <a:bodyPr wrap="square" rtlCol="0">
                      <a:spAutoFit/>
                    </a:bodyPr>
                    <a:lstStyle/>
                    <a:p>
                      <a:pPr algn="ctr"/>
                      <a:r>
                        <a:rPr lang="en-US">
                          <a:solidFill>
                            <a:schemeClr val="tx2"/>
                          </a:solidFill>
                        </a:rPr>
                        <a:t>24</a:t>
                      </a:r>
                    </a:p>
                  </p:txBody>
                </p:sp>
                <p:sp>
                  <p:nvSpPr>
                    <p:cNvPr id="58" name="TextBox 57">
                      <a:extLst>
                        <a:ext uri="{FF2B5EF4-FFF2-40B4-BE49-F238E27FC236}">
                          <a16:creationId xmlns:a16="http://schemas.microsoft.com/office/drawing/2014/main" id="{FB486C78-0A9C-0378-E863-39C3E76FB087}"/>
                        </a:ext>
                      </a:extLst>
                    </p:cNvPr>
                    <p:cNvSpPr txBox="1"/>
                    <p:nvPr/>
                  </p:nvSpPr>
                  <p:spPr>
                    <a:xfrm>
                      <a:off x="9673745" y="5511532"/>
                      <a:ext cx="831589" cy="492035"/>
                    </a:xfrm>
                    <a:prstGeom prst="rect">
                      <a:avLst/>
                    </a:prstGeom>
                    <a:noFill/>
                  </p:spPr>
                  <p:txBody>
                    <a:bodyPr wrap="square" rtlCol="0">
                      <a:spAutoFit/>
                    </a:bodyPr>
                    <a:lstStyle/>
                    <a:p>
                      <a:pPr algn="ctr"/>
                      <a:r>
                        <a:rPr lang="en-US">
                          <a:solidFill>
                            <a:schemeClr val="tx2"/>
                          </a:solidFill>
                        </a:rPr>
                        <a:t>30</a:t>
                      </a:r>
                    </a:p>
                  </p:txBody>
                </p:sp>
                <p:sp>
                  <p:nvSpPr>
                    <p:cNvPr id="59" name="TextBox 58">
                      <a:extLst>
                        <a:ext uri="{FF2B5EF4-FFF2-40B4-BE49-F238E27FC236}">
                          <a16:creationId xmlns:a16="http://schemas.microsoft.com/office/drawing/2014/main" id="{452093B7-DA19-94E4-8EF4-6B0E51C0C8C6}"/>
                        </a:ext>
                      </a:extLst>
                    </p:cNvPr>
                    <p:cNvSpPr txBox="1"/>
                    <p:nvPr/>
                  </p:nvSpPr>
                  <p:spPr>
                    <a:xfrm>
                      <a:off x="5816237" y="5511532"/>
                      <a:ext cx="831589" cy="492035"/>
                    </a:xfrm>
                    <a:prstGeom prst="rect">
                      <a:avLst/>
                    </a:prstGeom>
                    <a:noFill/>
                  </p:spPr>
                  <p:txBody>
                    <a:bodyPr wrap="square" rtlCol="0">
                      <a:spAutoFit/>
                    </a:bodyPr>
                    <a:lstStyle/>
                    <a:p>
                      <a:pPr algn="ctr"/>
                      <a:r>
                        <a:rPr lang="en-US">
                          <a:solidFill>
                            <a:schemeClr val="tx2"/>
                          </a:solidFill>
                        </a:rPr>
                        <a:t>6</a:t>
                      </a:r>
                    </a:p>
                  </p:txBody>
                </p:sp>
                <p:sp>
                  <p:nvSpPr>
                    <p:cNvPr id="60" name="TextBox 59">
                      <a:extLst>
                        <a:ext uri="{FF2B5EF4-FFF2-40B4-BE49-F238E27FC236}">
                          <a16:creationId xmlns:a16="http://schemas.microsoft.com/office/drawing/2014/main" id="{FA68E02A-9576-DBBF-38FF-0D0A1A203137}"/>
                        </a:ext>
                      </a:extLst>
                    </p:cNvPr>
                    <p:cNvSpPr txBox="1"/>
                    <p:nvPr/>
                  </p:nvSpPr>
                  <p:spPr>
                    <a:xfrm>
                      <a:off x="10638118" y="5511532"/>
                      <a:ext cx="831590" cy="492035"/>
                    </a:xfrm>
                    <a:prstGeom prst="rect">
                      <a:avLst/>
                    </a:prstGeom>
                    <a:noFill/>
                  </p:spPr>
                  <p:txBody>
                    <a:bodyPr wrap="square" rtlCol="0">
                      <a:spAutoFit/>
                    </a:bodyPr>
                    <a:lstStyle/>
                    <a:p>
                      <a:pPr algn="ctr"/>
                      <a:r>
                        <a:rPr lang="en-US">
                          <a:solidFill>
                            <a:schemeClr val="tx2"/>
                          </a:solidFill>
                        </a:rPr>
                        <a:t>36</a:t>
                      </a:r>
                    </a:p>
                  </p:txBody>
                </p:sp>
                <p:sp>
                  <p:nvSpPr>
                    <p:cNvPr id="61" name="TextBox 60">
                      <a:extLst>
                        <a:ext uri="{FF2B5EF4-FFF2-40B4-BE49-F238E27FC236}">
                          <a16:creationId xmlns:a16="http://schemas.microsoft.com/office/drawing/2014/main" id="{23B59D7E-4B7B-4E64-F5A5-F921C7D9CA60}"/>
                        </a:ext>
                      </a:extLst>
                    </p:cNvPr>
                    <p:cNvSpPr txBox="1"/>
                    <p:nvPr/>
                  </p:nvSpPr>
                  <p:spPr>
                    <a:xfrm>
                      <a:off x="4957282" y="5511533"/>
                      <a:ext cx="726167" cy="492035"/>
                    </a:xfrm>
                    <a:prstGeom prst="rect">
                      <a:avLst/>
                    </a:prstGeom>
                    <a:noFill/>
                  </p:spPr>
                  <p:txBody>
                    <a:bodyPr wrap="square" rtlCol="0">
                      <a:spAutoFit/>
                    </a:bodyPr>
                    <a:lstStyle/>
                    <a:p>
                      <a:pPr algn="ctr"/>
                      <a:r>
                        <a:rPr lang="en-US">
                          <a:solidFill>
                            <a:schemeClr val="tx2"/>
                          </a:solidFill>
                        </a:rPr>
                        <a:t>0</a:t>
                      </a:r>
                    </a:p>
                  </p:txBody>
                </p:sp>
                <p:sp>
                  <p:nvSpPr>
                    <p:cNvPr id="62" name="TextBox 61">
                      <a:extLst>
                        <a:ext uri="{FF2B5EF4-FFF2-40B4-BE49-F238E27FC236}">
                          <a16:creationId xmlns:a16="http://schemas.microsoft.com/office/drawing/2014/main" id="{784E2BE1-8581-0657-831E-33D8EEADCD7B}"/>
                        </a:ext>
                      </a:extLst>
                    </p:cNvPr>
                    <p:cNvSpPr txBox="1"/>
                    <p:nvPr/>
                  </p:nvSpPr>
                  <p:spPr>
                    <a:xfrm>
                      <a:off x="4304064" y="2283490"/>
                      <a:ext cx="1023136" cy="492033"/>
                    </a:xfrm>
                    <a:prstGeom prst="rect">
                      <a:avLst/>
                    </a:prstGeom>
                    <a:noFill/>
                  </p:spPr>
                  <p:txBody>
                    <a:bodyPr wrap="square" rtlCol="0">
                      <a:spAutoFit/>
                    </a:bodyPr>
                    <a:lstStyle/>
                    <a:p>
                      <a:pPr algn="r"/>
                      <a:r>
                        <a:rPr lang="en-US">
                          <a:solidFill>
                            <a:schemeClr val="tx2"/>
                          </a:solidFill>
                        </a:rPr>
                        <a:t>25</a:t>
                      </a:r>
                    </a:p>
                  </p:txBody>
                </p:sp>
                <p:sp>
                  <p:nvSpPr>
                    <p:cNvPr id="64" name="TextBox 63">
                      <a:extLst>
                        <a:ext uri="{FF2B5EF4-FFF2-40B4-BE49-F238E27FC236}">
                          <a16:creationId xmlns:a16="http://schemas.microsoft.com/office/drawing/2014/main" id="{7DC1D048-5DF0-87D2-38D0-6C8D4A057023}"/>
                        </a:ext>
                      </a:extLst>
                    </p:cNvPr>
                    <p:cNvSpPr txBox="1"/>
                    <p:nvPr/>
                  </p:nvSpPr>
                  <p:spPr>
                    <a:xfrm>
                      <a:off x="4304064" y="4667266"/>
                      <a:ext cx="1023136" cy="492033"/>
                    </a:xfrm>
                    <a:prstGeom prst="rect">
                      <a:avLst/>
                    </a:prstGeom>
                    <a:noFill/>
                  </p:spPr>
                  <p:txBody>
                    <a:bodyPr wrap="square" rtlCol="0">
                      <a:spAutoFit/>
                    </a:bodyPr>
                    <a:lstStyle/>
                    <a:p>
                      <a:pPr algn="r"/>
                      <a:r>
                        <a:rPr lang="en-US">
                          <a:solidFill>
                            <a:schemeClr val="tx2"/>
                          </a:solidFill>
                        </a:rPr>
                        <a:t>5</a:t>
                      </a:r>
                    </a:p>
                  </p:txBody>
                </p:sp>
                <p:sp>
                  <p:nvSpPr>
                    <p:cNvPr id="65" name="TextBox 64">
                      <a:extLst>
                        <a:ext uri="{FF2B5EF4-FFF2-40B4-BE49-F238E27FC236}">
                          <a16:creationId xmlns:a16="http://schemas.microsoft.com/office/drawing/2014/main" id="{F4F0C352-534F-90E0-6943-228EF982D7F9}"/>
                        </a:ext>
                      </a:extLst>
                    </p:cNvPr>
                    <p:cNvSpPr txBox="1"/>
                    <p:nvPr/>
                  </p:nvSpPr>
                  <p:spPr>
                    <a:xfrm>
                      <a:off x="4304064" y="2879433"/>
                      <a:ext cx="1023136" cy="492033"/>
                    </a:xfrm>
                    <a:prstGeom prst="rect">
                      <a:avLst/>
                    </a:prstGeom>
                    <a:noFill/>
                  </p:spPr>
                  <p:txBody>
                    <a:bodyPr wrap="square" rtlCol="0">
                      <a:spAutoFit/>
                    </a:bodyPr>
                    <a:lstStyle/>
                    <a:p>
                      <a:pPr algn="r"/>
                      <a:r>
                        <a:rPr lang="en-US">
                          <a:solidFill>
                            <a:schemeClr val="tx2"/>
                          </a:solidFill>
                        </a:rPr>
                        <a:t>20</a:t>
                      </a:r>
                    </a:p>
                  </p:txBody>
                </p:sp>
              </p:grpSp>
              <p:sp>
                <p:nvSpPr>
                  <p:cNvPr id="46" name="TextBox 45">
                    <a:extLst>
                      <a:ext uri="{FF2B5EF4-FFF2-40B4-BE49-F238E27FC236}">
                        <a16:creationId xmlns:a16="http://schemas.microsoft.com/office/drawing/2014/main" id="{E136D1BF-22F5-8659-A23E-433C1015DADD}"/>
                      </a:ext>
                    </a:extLst>
                  </p:cNvPr>
                  <p:cNvSpPr txBox="1"/>
                  <p:nvPr/>
                </p:nvSpPr>
                <p:spPr>
                  <a:xfrm>
                    <a:off x="-4111429" y="5381120"/>
                    <a:ext cx="2646363" cy="584775"/>
                  </a:xfrm>
                  <a:prstGeom prst="rect">
                    <a:avLst/>
                  </a:prstGeom>
                  <a:noFill/>
                </p:spPr>
                <p:txBody>
                  <a:bodyPr wrap="square" rtlCol="0">
                    <a:spAutoFit/>
                  </a:bodyPr>
                  <a:lstStyle/>
                  <a:p>
                    <a:pPr algn="l"/>
                    <a:r>
                      <a:rPr lang="en-US" sz="1600">
                        <a:solidFill>
                          <a:schemeClr val="tx2"/>
                        </a:solidFill>
                      </a:rPr>
                      <a:t>HR, 0.79 (95% CI, 0.69-0.90); </a:t>
                    </a:r>
                    <a:r>
                      <a:rPr lang="en-US" sz="1600" i="1">
                        <a:solidFill>
                          <a:schemeClr val="tx2"/>
                        </a:solidFill>
                      </a:rPr>
                      <a:t>P&lt;</a:t>
                    </a:r>
                    <a:r>
                      <a:rPr lang="en-US" sz="1600">
                        <a:solidFill>
                          <a:schemeClr val="tx2"/>
                        </a:solidFill>
                      </a:rPr>
                      <a:t>0.001</a:t>
                    </a:r>
                  </a:p>
                </p:txBody>
              </p:sp>
            </p:grpSp>
            <p:sp>
              <p:nvSpPr>
                <p:cNvPr id="42" name="TextBox 41">
                  <a:extLst>
                    <a:ext uri="{FF2B5EF4-FFF2-40B4-BE49-F238E27FC236}">
                      <a16:creationId xmlns:a16="http://schemas.microsoft.com/office/drawing/2014/main" id="{9F647983-689D-53D5-7EEC-D2B14DC39D0E}"/>
                    </a:ext>
                  </a:extLst>
                </p:cNvPr>
                <p:cNvSpPr txBox="1"/>
                <p:nvPr/>
              </p:nvSpPr>
              <p:spPr>
                <a:xfrm>
                  <a:off x="1642586" y="2917184"/>
                  <a:ext cx="1611493" cy="646331"/>
                </a:xfrm>
                <a:prstGeom prst="rect">
                  <a:avLst/>
                </a:prstGeom>
                <a:noFill/>
              </p:spPr>
              <p:txBody>
                <a:bodyPr wrap="square" rtlCol="0" anchor="ctr">
                  <a:spAutoFit/>
                </a:bodyPr>
                <a:lstStyle/>
                <a:p>
                  <a:r>
                    <a:rPr lang="en-US">
                      <a:solidFill>
                        <a:schemeClr val="tx2"/>
                      </a:solidFill>
                    </a:rPr>
                    <a:t>Placebo</a:t>
                  </a:r>
                </a:p>
                <a:p>
                  <a:r>
                    <a:rPr lang="en-US">
                      <a:solidFill>
                        <a:schemeClr val="tx2"/>
                      </a:solidFill>
                    </a:rPr>
                    <a:t>Empagliflozin</a:t>
                  </a:r>
                </a:p>
              </p:txBody>
            </p:sp>
            <p:cxnSp>
              <p:nvCxnSpPr>
                <p:cNvPr id="43" name="Straight Connector 42">
                  <a:extLst>
                    <a:ext uri="{FF2B5EF4-FFF2-40B4-BE49-F238E27FC236}">
                      <a16:creationId xmlns:a16="http://schemas.microsoft.com/office/drawing/2014/main" id="{3A6597F4-A5C9-0BAC-DD80-D5088F3851D0}"/>
                    </a:ext>
                  </a:extLst>
                </p:cNvPr>
                <p:cNvCxnSpPr>
                  <a:cxnSpLocks/>
                </p:cNvCxnSpPr>
                <p:nvPr/>
              </p:nvCxnSpPr>
              <p:spPr>
                <a:xfrm>
                  <a:off x="1340850" y="3099012"/>
                  <a:ext cx="297180" cy="0"/>
                </a:xfrm>
                <a:prstGeom prst="line">
                  <a:avLst/>
                </a:prstGeom>
                <a:ln w="2857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C1B3710-70FC-FAD2-74A0-7561C92E522F}"/>
                    </a:ext>
                  </a:extLst>
                </p:cNvPr>
                <p:cNvCxnSpPr>
                  <a:cxnSpLocks/>
                </p:cNvCxnSpPr>
                <p:nvPr/>
              </p:nvCxnSpPr>
              <p:spPr>
                <a:xfrm>
                  <a:off x="1340850" y="3381587"/>
                  <a:ext cx="297180"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96" name="Freeform: Shape 95">
                <a:extLst>
                  <a:ext uri="{FF2B5EF4-FFF2-40B4-BE49-F238E27FC236}">
                    <a16:creationId xmlns:a16="http://schemas.microsoft.com/office/drawing/2014/main" id="{620C634F-DD6D-276D-1C10-E239C7379492}"/>
                  </a:ext>
                </a:extLst>
              </p:cNvPr>
              <p:cNvSpPr/>
              <p:nvPr/>
            </p:nvSpPr>
            <p:spPr>
              <a:xfrm>
                <a:off x="2454275" y="3470275"/>
                <a:ext cx="3533775" cy="1879600"/>
              </a:xfrm>
              <a:custGeom>
                <a:avLst/>
                <a:gdLst>
                  <a:gd name="connsiteX0" fmla="*/ 0 w 3533775"/>
                  <a:gd name="connsiteY0" fmla="*/ 1879600 h 1879600"/>
                  <a:gd name="connsiteX1" fmla="*/ 44450 w 3533775"/>
                  <a:gd name="connsiteY1" fmla="*/ 1847850 h 1879600"/>
                  <a:gd name="connsiteX2" fmla="*/ 111125 w 3533775"/>
                  <a:gd name="connsiteY2" fmla="*/ 1787525 h 1879600"/>
                  <a:gd name="connsiteX3" fmla="*/ 152400 w 3533775"/>
                  <a:gd name="connsiteY3" fmla="*/ 1727200 h 1879600"/>
                  <a:gd name="connsiteX4" fmla="*/ 234950 w 3533775"/>
                  <a:gd name="connsiteY4" fmla="*/ 1698625 h 1879600"/>
                  <a:gd name="connsiteX5" fmla="*/ 273050 w 3533775"/>
                  <a:gd name="connsiteY5" fmla="*/ 1654175 h 1879600"/>
                  <a:gd name="connsiteX6" fmla="*/ 333375 w 3533775"/>
                  <a:gd name="connsiteY6" fmla="*/ 1625600 h 1879600"/>
                  <a:gd name="connsiteX7" fmla="*/ 409575 w 3533775"/>
                  <a:gd name="connsiteY7" fmla="*/ 1527175 h 1879600"/>
                  <a:gd name="connsiteX8" fmla="*/ 536575 w 3533775"/>
                  <a:gd name="connsiteY8" fmla="*/ 1441450 h 1879600"/>
                  <a:gd name="connsiteX9" fmla="*/ 574675 w 3533775"/>
                  <a:gd name="connsiteY9" fmla="*/ 1412875 h 1879600"/>
                  <a:gd name="connsiteX10" fmla="*/ 609600 w 3533775"/>
                  <a:gd name="connsiteY10" fmla="*/ 1368425 h 1879600"/>
                  <a:gd name="connsiteX11" fmla="*/ 682625 w 3533775"/>
                  <a:gd name="connsiteY11" fmla="*/ 1333500 h 1879600"/>
                  <a:gd name="connsiteX12" fmla="*/ 774700 w 3533775"/>
                  <a:gd name="connsiteY12" fmla="*/ 1257300 h 1879600"/>
                  <a:gd name="connsiteX13" fmla="*/ 835025 w 3533775"/>
                  <a:gd name="connsiteY13" fmla="*/ 1216025 h 1879600"/>
                  <a:gd name="connsiteX14" fmla="*/ 901700 w 3533775"/>
                  <a:gd name="connsiteY14" fmla="*/ 1190625 h 1879600"/>
                  <a:gd name="connsiteX15" fmla="*/ 1031875 w 3533775"/>
                  <a:gd name="connsiteY15" fmla="*/ 1098550 h 1879600"/>
                  <a:gd name="connsiteX16" fmla="*/ 1146175 w 3533775"/>
                  <a:gd name="connsiteY16" fmla="*/ 1050925 h 1879600"/>
                  <a:gd name="connsiteX17" fmla="*/ 1165225 w 3533775"/>
                  <a:gd name="connsiteY17" fmla="*/ 1035050 h 1879600"/>
                  <a:gd name="connsiteX18" fmla="*/ 1193800 w 3533775"/>
                  <a:gd name="connsiteY18" fmla="*/ 1006475 h 1879600"/>
                  <a:gd name="connsiteX19" fmla="*/ 1244600 w 3533775"/>
                  <a:gd name="connsiteY19" fmla="*/ 984250 h 1879600"/>
                  <a:gd name="connsiteX20" fmla="*/ 1285875 w 3533775"/>
                  <a:gd name="connsiteY20" fmla="*/ 981075 h 1879600"/>
                  <a:gd name="connsiteX21" fmla="*/ 1320800 w 3533775"/>
                  <a:gd name="connsiteY21" fmla="*/ 952500 h 1879600"/>
                  <a:gd name="connsiteX22" fmla="*/ 1422400 w 3533775"/>
                  <a:gd name="connsiteY22" fmla="*/ 920750 h 1879600"/>
                  <a:gd name="connsiteX23" fmla="*/ 1489075 w 3533775"/>
                  <a:gd name="connsiteY23" fmla="*/ 882650 h 1879600"/>
                  <a:gd name="connsiteX24" fmla="*/ 1533525 w 3533775"/>
                  <a:gd name="connsiteY24" fmla="*/ 847725 h 1879600"/>
                  <a:gd name="connsiteX25" fmla="*/ 1641475 w 3533775"/>
                  <a:gd name="connsiteY25" fmla="*/ 815975 h 1879600"/>
                  <a:gd name="connsiteX26" fmla="*/ 1695450 w 3533775"/>
                  <a:gd name="connsiteY26" fmla="*/ 796925 h 1879600"/>
                  <a:gd name="connsiteX27" fmla="*/ 1739900 w 3533775"/>
                  <a:gd name="connsiteY27" fmla="*/ 781050 h 1879600"/>
                  <a:gd name="connsiteX28" fmla="*/ 1803400 w 3533775"/>
                  <a:gd name="connsiteY28" fmla="*/ 746125 h 1879600"/>
                  <a:gd name="connsiteX29" fmla="*/ 1870075 w 3533775"/>
                  <a:gd name="connsiteY29" fmla="*/ 701675 h 1879600"/>
                  <a:gd name="connsiteX30" fmla="*/ 1898650 w 3533775"/>
                  <a:gd name="connsiteY30" fmla="*/ 676275 h 1879600"/>
                  <a:gd name="connsiteX31" fmla="*/ 1965325 w 3533775"/>
                  <a:gd name="connsiteY31" fmla="*/ 673100 h 1879600"/>
                  <a:gd name="connsiteX32" fmla="*/ 2028825 w 3533775"/>
                  <a:gd name="connsiteY32" fmla="*/ 644525 h 1879600"/>
                  <a:gd name="connsiteX33" fmla="*/ 2092325 w 3533775"/>
                  <a:gd name="connsiteY33" fmla="*/ 619125 h 1879600"/>
                  <a:gd name="connsiteX34" fmla="*/ 2165350 w 3533775"/>
                  <a:gd name="connsiteY34" fmla="*/ 596900 h 1879600"/>
                  <a:gd name="connsiteX35" fmla="*/ 2212975 w 3533775"/>
                  <a:gd name="connsiteY35" fmla="*/ 568325 h 1879600"/>
                  <a:gd name="connsiteX36" fmla="*/ 2266950 w 3533775"/>
                  <a:gd name="connsiteY36" fmla="*/ 536575 h 1879600"/>
                  <a:gd name="connsiteX37" fmla="*/ 2301875 w 3533775"/>
                  <a:gd name="connsiteY37" fmla="*/ 523875 h 1879600"/>
                  <a:gd name="connsiteX38" fmla="*/ 2355850 w 3533775"/>
                  <a:gd name="connsiteY38" fmla="*/ 517525 h 1879600"/>
                  <a:gd name="connsiteX39" fmla="*/ 2400300 w 3533775"/>
                  <a:gd name="connsiteY39" fmla="*/ 504825 h 1879600"/>
                  <a:gd name="connsiteX40" fmla="*/ 2451100 w 3533775"/>
                  <a:gd name="connsiteY40" fmla="*/ 450850 h 1879600"/>
                  <a:gd name="connsiteX41" fmla="*/ 2508250 w 3533775"/>
                  <a:gd name="connsiteY41" fmla="*/ 419100 h 1879600"/>
                  <a:gd name="connsiteX42" fmla="*/ 2574925 w 3533775"/>
                  <a:gd name="connsiteY42" fmla="*/ 412750 h 1879600"/>
                  <a:gd name="connsiteX43" fmla="*/ 2635250 w 3533775"/>
                  <a:gd name="connsiteY43" fmla="*/ 371475 h 1879600"/>
                  <a:gd name="connsiteX44" fmla="*/ 2670175 w 3533775"/>
                  <a:gd name="connsiteY44" fmla="*/ 365125 h 1879600"/>
                  <a:gd name="connsiteX45" fmla="*/ 2838450 w 3533775"/>
                  <a:gd name="connsiteY45" fmla="*/ 295275 h 1879600"/>
                  <a:gd name="connsiteX46" fmla="*/ 2863850 w 3533775"/>
                  <a:gd name="connsiteY46" fmla="*/ 292100 h 1879600"/>
                  <a:gd name="connsiteX47" fmla="*/ 2882900 w 3533775"/>
                  <a:gd name="connsiteY47" fmla="*/ 273050 h 1879600"/>
                  <a:gd name="connsiteX48" fmla="*/ 2936875 w 3533775"/>
                  <a:gd name="connsiteY48" fmla="*/ 273050 h 1879600"/>
                  <a:gd name="connsiteX49" fmla="*/ 2990850 w 3533775"/>
                  <a:gd name="connsiteY49" fmla="*/ 247650 h 1879600"/>
                  <a:gd name="connsiteX50" fmla="*/ 3019425 w 3533775"/>
                  <a:gd name="connsiteY50" fmla="*/ 231775 h 1879600"/>
                  <a:gd name="connsiteX51" fmla="*/ 3067050 w 3533775"/>
                  <a:gd name="connsiteY51" fmla="*/ 215900 h 1879600"/>
                  <a:gd name="connsiteX52" fmla="*/ 3140075 w 3533775"/>
                  <a:gd name="connsiteY52" fmla="*/ 209550 h 1879600"/>
                  <a:gd name="connsiteX53" fmla="*/ 3168650 w 3533775"/>
                  <a:gd name="connsiteY53" fmla="*/ 196850 h 1879600"/>
                  <a:gd name="connsiteX54" fmla="*/ 3267075 w 3533775"/>
                  <a:gd name="connsiteY54" fmla="*/ 174625 h 1879600"/>
                  <a:gd name="connsiteX55" fmla="*/ 3289300 w 3533775"/>
                  <a:gd name="connsiteY55" fmla="*/ 155575 h 1879600"/>
                  <a:gd name="connsiteX56" fmla="*/ 3333750 w 3533775"/>
                  <a:gd name="connsiteY56" fmla="*/ 152400 h 1879600"/>
                  <a:gd name="connsiteX57" fmla="*/ 3419475 w 3533775"/>
                  <a:gd name="connsiteY57" fmla="*/ 66675 h 1879600"/>
                  <a:gd name="connsiteX58" fmla="*/ 3473450 w 3533775"/>
                  <a:gd name="connsiteY58" fmla="*/ 66675 h 1879600"/>
                  <a:gd name="connsiteX59" fmla="*/ 3505200 w 3533775"/>
                  <a:gd name="connsiteY59" fmla="*/ 44450 h 1879600"/>
                  <a:gd name="connsiteX60" fmla="*/ 3524250 w 3533775"/>
                  <a:gd name="connsiteY60" fmla="*/ 44450 h 1879600"/>
                  <a:gd name="connsiteX61" fmla="*/ 3533775 w 3533775"/>
                  <a:gd name="connsiteY61" fmla="*/ 0 h 187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3533775" h="1879600">
                    <a:moveTo>
                      <a:pt x="0" y="1879600"/>
                    </a:moveTo>
                    <a:lnTo>
                      <a:pt x="44450" y="1847850"/>
                    </a:lnTo>
                    <a:lnTo>
                      <a:pt x="111125" y="1787525"/>
                    </a:lnTo>
                    <a:lnTo>
                      <a:pt x="152400" y="1727200"/>
                    </a:lnTo>
                    <a:lnTo>
                      <a:pt x="234950" y="1698625"/>
                    </a:lnTo>
                    <a:lnTo>
                      <a:pt x="273050" y="1654175"/>
                    </a:lnTo>
                    <a:lnTo>
                      <a:pt x="333375" y="1625600"/>
                    </a:lnTo>
                    <a:lnTo>
                      <a:pt x="409575" y="1527175"/>
                    </a:lnTo>
                    <a:lnTo>
                      <a:pt x="536575" y="1441450"/>
                    </a:lnTo>
                    <a:lnTo>
                      <a:pt x="574675" y="1412875"/>
                    </a:lnTo>
                    <a:lnTo>
                      <a:pt x="609600" y="1368425"/>
                    </a:lnTo>
                    <a:lnTo>
                      <a:pt x="682625" y="1333500"/>
                    </a:lnTo>
                    <a:lnTo>
                      <a:pt x="774700" y="1257300"/>
                    </a:lnTo>
                    <a:lnTo>
                      <a:pt x="835025" y="1216025"/>
                    </a:lnTo>
                    <a:lnTo>
                      <a:pt x="901700" y="1190625"/>
                    </a:lnTo>
                    <a:lnTo>
                      <a:pt x="1031875" y="1098550"/>
                    </a:lnTo>
                    <a:lnTo>
                      <a:pt x="1146175" y="1050925"/>
                    </a:lnTo>
                    <a:lnTo>
                      <a:pt x="1165225" y="1035050"/>
                    </a:lnTo>
                    <a:lnTo>
                      <a:pt x="1193800" y="1006475"/>
                    </a:lnTo>
                    <a:lnTo>
                      <a:pt x="1244600" y="984250"/>
                    </a:lnTo>
                    <a:lnTo>
                      <a:pt x="1285875" y="981075"/>
                    </a:lnTo>
                    <a:lnTo>
                      <a:pt x="1320800" y="952500"/>
                    </a:lnTo>
                    <a:lnTo>
                      <a:pt x="1422400" y="920750"/>
                    </a:lnTo>
                    <a:lnTo>
                      <a:pt x="1489075" y="882650"/>
                    </a:lnTo>
                    <a:lnTo>
                      <a:pt x="1533525" y="847725"/>
                    </a:lnTo>
                    <a:lnTo>
                      <a:pt x="1641475" y="815975"/>
                    </a:lnTo>
                    <a:lnTo>
                      <a:pt x="1695450" y="796925"/>
                    </a:lnTo>
                    <a:lnTo>
                      <a:pt x="1739900" y="781050"/>
                    </a:lnTo>
                    <a:lnTo>
                      <a:pt x="1803400" y="746125"/>
                    </a:lnTo>
                    <a:lnTo>
                      <a:pt x="1870075" y="701675"/>
                    </a:lnTo>
                    <a:lnTo>
                      <a:pt x="1898650" y="676275"/>
                    </a:lnTo>
                    <a:lnTo>
                      <a:pt x="1965325" y="673100"/>
                    </a:lnTo>
                    <a:lnTo>
                      <a:pt x="2028825" y="644525"/>
                    </a:lnTo>
                    <a:lnTo>
                      <a:pt x="2092325" y="619125"/>
                    </a:lnTo>
                    <a:lnTo>
                      <a:pt x="2165350" y="596900"/>
                    </a:lnTo>
                    <a:lnTo>
                      <a:pt x="2212975" y="568325"/>
                    </a:lnTo>
                    <a:lnTo>
                      <a:pt x="2266950" y="536575"/>
                    </a:lnTo>
                    <a:lnTo>
                      <a:pt x="2301875" y="523875"/>
                    </a:lnTo>
                    <a:lnTo>
                      <a:pt x="2355850" y="517525"/>
                    </a:lnTo>
                    <a:lnTo>
                      <a:pt x="2400300" y="504825"/>
                    </a:lnTo>
                    <a:lnTo>
                      <a:pt x="2451100" y="450850"/>
                    </a:lnTo>
                    <a:lnTo>
                      <a:pt x="2508250" y="419100"/>
                    </a:lnTo>
                    <a:lnTo>
                      <a:pt x="2574925" y="412750"/>
                    </a:lnTo>
                    <a:lnTo>
                      <a:pt x="2635250" y="371475"/>
                    </a:lnTo>
                    <a:lnTo>
                      <a:pt x="2670175" y="365125"/>
                    </a:lnTo>
                    <a:lnTo>
                      <a:pt x="2838450" y="295275"/>
                    </a:lnTo>
                    <a:lnTo>
                      <a:pt x="2863850" y="292100"/>
                    </a:lnTo>
                    <a:lnTo>
                      <a:pt x="2882900" y="273050"/>
                    </a:lnTo>
                    <a:lnTo>
                      <a:pt x="2936875" y="273050"/>
                    </a:lnTo>
                    <a:lnTo>
                      <a:pt x="2990850" y="247650"/>
                    </a:lnTo>
                    <a:lnTo>
                      <a:pt x="3019425" y="231775"/>
                    </a:lnTo>
                    <a:lnTo>
                      <a:pt x="3067050" y="215900"/>
                    </a:lnTo>
                    <a:lnTo>
                      <a:pt x="3140075" y="209550"/>
                    </a:lnTo>
                    <a:lnTo>
                      <a:pt x="3168650" y="196850"/>
                    </a:lnTo>
                    <a:lnTo>
                      <a:pt x="3267075" y="174625"/>
                    </a:lnTo>
                    <a:lnTo>
                      <a:pt x="3289300" y="155575"/>
                    </a:lnTo>
                    <a:lnTo>
                      <a:pt x="3333750" y="152400"/>
                    </a:lnTo>
                    <a:lnTo>
                      <a:pt x="3419475" y="66675"/>
                    </a:lnTo>
                    <a:lnTo>
                      <a:pt x="3473450" y="66675"/>
                    </a:lnTo>
                    <a:lnTo>
                      <a:pt x="3505200" y="44450"/>
                    </a:lnTo>
                    <a:lnTo>
                      <a:pt x="3524250" y="44450"/>
                    </a:lnTo>
                    <a:lnTo>
                      <a:pt x="3533775" y="0"/>
                    </a:lnTo>
                  </a:path>
                </a:pathLst>
              </a:custGeom>
              <a:noFill/>
              <a:ln w="25400">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reeform: Shape 96">
                <a:extLst>
                  <a:ext uri="{FF2B5EF4-FFF2-40B4-BE49-F238E27FC236}">
                    <a16:creationId xmlns:a16="http://schemas.microsoft.com/office/drawing/2014/main" id="{70ECF672-49ED-7FDA-882A-499C3B1A68CA}"/>
                  </a:ext>
                </a:extLst>
              </p:cNvPr>
              <p:cNvSpPr/>
              <p:nvPr/>
            </p:nvSpPr>
            <p:spPr>
              <a:xfrm>
                <a:off x="2462213" y="3786188"/>
                <a:ext cx="3529012" cy="1566862"/>
              </a:xfrm>
              <a:custGeom>
                <a:avLst/>
                <a:gdLst>
                  <a:gd name="connsiteX0" fmla="*/ 0 w 3529012"/>
                  <a:gd name="connsiteY0" fmla="*/ 1566862 h 1566862"/>
                  <a:gd name="connsiteX1" fmla="*/ 142875 w 3529012"/>
                  <a:gd name="connsiteY1" fmla="*/ 1504950 h 1566862"/>
                  <a:gd name="connsiteX2" fmla="*/ 219075 w 3529012"/>
                  <a:gd name="connsiteY2" fmla="*/ 1481137 h 1566862"/>
                  <a:gd name="connsiteX3" fmla="*/ 342900 w 3529012"/>
                  <a:gd name="connsiteY3" fmla="*/ 1404937 h 1566862"/>
                  <a:gd name="connsiteX4" fmla="*/ 485775 w 3529012"/>
                  <a:gd name="connsiteY4" fmla="*/ 1300162 h 1566862"/>
                  <a:gd name="connsiteX5" fmla="*/ 552450 w 3529012"/>
                  <a:gd name="connsiteY5" fmla="*/ 1252537 h 1566862"/>
                  <a:gd name="connsiteX6" fmla="*/ 619125 w 3529012"/>
                  <a:gd name="connsiteY6" fmla="*/ 1219200 h 1566862"/>
                  <a:gd name="connsiteX7" fmla="*/ 657225 w 3529012"/>
                  <a:gd name="connsiteY7" fmla="*/ 1185862 h 1566862"/>
                  <a:gd name="connsiteX8" fmla="*/ 738187 w 3529012"/>
                  <a:gd name="connsiteY8" fmla="*/ 1157287 h 1566862"/>
                  <a:gd name="connsiteX9" fmla="*/ 847725 w 3529012"/>
                  <a:gd name="connsiteY9" fmla="*/ 1133475 h 1566862"/>
                  <a:gd name="connsiteX10" fmla="*/ 890587 w 3529012"/>
                  <a:gd name="connsiteY10" fmla="*/ 1090612 h 1566862"/>
                  <a:gd name="connsiteX11" fmla="*/ 1019175 w 3529012"/>
                  <a:gd name="connsiteY11" fmla="*/ 1038225 h 1566862"/>
                  <a:gd name="connsiteX12" fmla="*/ 1066800 w 3529012"/>
                  <a:gd name="connsiteY12" fmla="*/ 1014412 h 1566862"/>
                  <a:gd name="connsiteX13" fmla="*/ 1109662 w 3529012"/>
                  <a:gd name="connsiteY13" fmla="*/ 1004887 h 1566862"/>
                  <a:gd name="connsiteX14" fmla="*/ 1223962 w 3529012"/>
                  <a:gd name="connsiteY14" fmla="*/ 895350 h 1566862"/>
                  <a:gd name="connsiteX15" fmla="*/ 1295400 w 3529012"/>
                  <a:gd name="connsiteY15" fmla="*/ 862012 h 1566862"/>
                  <a:gd name="connsiteX16" fmla="*/ 1462087 w 3529012"/>
                  <a:gd name="connsiteY16" fmla="*/ 819150 h 1566862"/>
                  <a:gd name="connsiteX17" fmla="*/ 1543050 w 3529012"/>
                  <a:gd name="connsiteY17" fmla="*/ 795337 h 1566862"/>
                  <a:gd name="connsiteX18" fmla="*/ 1638300 w 3529012"/>
                  <a:gd name="connsiteY18" fmla="*/ 733425 h 1566862"/>
                  <a:gd name="connsiteX19" fmla="*/ 1704975 w 3529012"/>
                  <a:gd name="connsiteY19" fmla="*/ 714375 h 1566862"/>
                  <a:gd name="connsiteX20" fmla="*/ 1852612 w 3529012"/>
                  <a:gd name="connsiteY20" fmla="*/ 652462 h 1566862"/>
                  <a:gd name="connsiteX21" fmla="*/ 1952625 w 3529012"/>
                  <a:gd name="connsiteY21" fmla="*/ 609600 h 1566862"/>
                  <a:gd name="connsiteX22" fmla="*/ 2038350 w 3529012"/>
                  <a:gd name="connsiteY22" fmla="*/ 561975 h 1566862"/>
                  <a:gd name="connsiteX23" fmla="*/ 2124075 w 3529012"/>
                  <a:gd name="connsiteY23" fmla="*/ 504825 h 1566862"/>
                  <a:gd name="connsiteX24" fmla="*/ 2276475 w 3529012"/>
                  <a:gd name="connsiteY24" fmla="*/ 461962 h 1566862"/>
                  <a:gd name="connsiteX25" fmla="*/ 2505075 w 3529012"/>
                  <a:gd name="connsiteY25" fmla="*/ 385762 h 1566862"/>
                  <a:gd name="connsiteX26" fmla="*/ 2562225 w 3529012"/>
                  <a:gd name="connsiteY26" fmla="*/ 371475 h 1566862"/>
                  <a:gd name="connsiteX27" fmla="*/ 2638425 w 3529012"/>
                  <a:gd name="connsiteY27" fmla="*/ 328612 h 1566862"/>
                  <a:gd name="connsiteX28" fmla="*/ 2719387 w 3529012"/>
                  <a:gd name="connsiteY28" fmla="*/ 328612 h 1566862"/>
                  <a:gd name="connsiteX29" fmla="*/ 2824162 w 3529012"/>
                  <a:gd name="connsiteY29" fmla="*/ 252412 h 1566862"/>
                  <a:gd name="connsiteX30" fmla="*/ 2895600 w 3529012"/>
                  <a:gd name="connsiteY30" fmla="*/ 228600 h 1566862"/>
                  <a:gd name="connsiteX31" fmla="*/ 3033712 w 3529012"/>
                  <a:gd name="connsiteY31" fmla="*/ 190500 h 1566862"/>
                  <a:gd name="connsiteX32" fmla="*/ 3076575 w 3529012"/>
                  <a:gd name="connsiteY32" fmla="*/ 166687 h 1566862"/>
                  <a:gd name="connsiteX33" fmla="*/ 3162300 w 3529012"/>
                  <a:gd name="connsiteY33" fmla="*/ 142875 h 1566862"/>
                  <a:gd name="connsiteX34" fmla="*/ 3228975 w 3529012"/>
                  <a:gd name="connsiteY34" fmla="*/ 138112 h 1566862"/>
                  <a:gd name="connsiteX35" fmla="*/ 3324225 w 3529012"/>
                  <a:gd name="connsiteY35" fmla="*/ 90487 h 1566862"/>
                  <a:gd name="connsiteX36" fmla="*/ 3390900 w 3529012"/>
                  <a:gd name="connsiteY36" fmla="*/ 57150 h 1566862"/>
                  <a:gd name="connsiteX37" fmla="*/ 3452812 w 3529012"/>
                  <a:gd name="connsiteY37" fmla="*/ 14287 h 1566862"/>
                  <a:gd name="connsiteX38" fmla="*/ 3476625 w 3529012"/>
                  <a:gd name="connsiteY38" fmla="*/ 4762 h 1566862"/>
                  <a:gd name="connsiteX39" fmla="*/ 3529012 w 3529012"/>
                  <a:gd name="connsiteY39" fmla="*/ 0 h 1566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529012" h="1566862">
                    <a:moveTo>
                      <a:pt x="0" y="1566862"/>
                    </a:moveTo>
                    <a:lnTo>
                      <a:pt x="142875" y="1504950"/>
                    </a:lnTo>
                    <a:lnTo>
                      <a:pt x="219075" y="1481137"/>
                    </a:lnTo>
                    <a:lnTo>
                      <a:pt x="342900" y="1404937"/>
                    </a:lnTo>
                    <a:lnTo>
                      <a:pt x="485775" y="1300162"/>
                    </a:lnTo>
                    <a:lnTo>
                      <a:pt x="552450" y="1252537"/>
                    </a:lnTo>
                    <a:lnTo>
                      <a:pt x="619125" y="1219200"/>
                    </a:lnTo>
                    <a:lnTo>
                      <a:pt x="657225" y="1185862"/>
                    </a:lnTo>
                    <a:lnTo>
                      <a:pt x="738187" y="1157287"/>
                    </a:lnTo>
                    <a:lnTo>
                      <a:pt x="847725" y="1133475"/>
                    </a:lnTo>
                    <a:lnTo>
                      <a:pt x="890587" y="1090612"/>
                    </a:lnTo>
                    <a:lnTo>
                      <a:pt x="1019175" y="1038225"/>
                    </a:lnTo>
                    <a:lnTo>
                      <a:pt x="1066800" y="1014412"/>
                    </a:lnTo>
                    <a:lnTo>
                      <a:pt x="1109662" y="1004887"/>
                    </a:lnTo>
                    <a:lnTo>
                      <a:pt x="1223962" y="895350"/>
                    </a:lnTo>
                    <a:lnTo>
                      <a:pt x="1295400" y="862012"/>
                    </a:lnTo>
                    <a:lnTo>
                      <a:pt x="1462087" y="819150"/>
                    </a:lnTo>
                    <a:lnTo>
                      <a:pt x="1543050" y="795337"/>
                    </a:lnTo>
                    <a:lnTo>
                      <a:pt x="1638300" y="733425"/>
                    </a:lnTo>
                    <a:lnTo>
                      <a:pt x="1704975" y="714375"/>
                    </a:lnTo>
                    <a:lnTo>
                      <a:pt x="1852612" y="652462"/>
                    </a:lnTo>
                    <a:lnTo>
                      <a:pt x="1952625" y="609600"/>
                    </a:lnTo>
                    <a:lnTo>
                      <a:pt x="2038350" y="561975"/>
                    </a:lnTo>
                    <a:lnTo>
                      <a:pt x="2124075" y="504825"/>
                    </a:lnTo>
                    <a:lnTo>
                      <a:pt x="2276475" y="461962"/>
                    </a:lnTo>
                    <a:lnTo>
                      <a:pt x="2505075" y="385762"/>
                    </a:lnTo>
                    <a:lnTo>
                      <a:pt x="2562225" y="371475"/>
                    </a:lnTo>
                    <a:lnTo>
                      <a:pt x="2638425" y="328612"/>
                    </a:lnTo>
                    <a:lnTo>
                      <a:pt x="2719387" y="328612"/>
                    </a:lnTo>
                    <a:lnTo>
                      <a:pt x="2824162" y="252412"/>
                    </a:lnTo>
                    <a:lnTo>
                      <a:pt x="2895600" y="228600"/>
                    </a:lnTo>
                    <a:lnTo>
                      <a:pt x="3033712" y="190500"/>
                    </a:lnTo>
                    <a:lnTo>
                      <a:pt x="3076575" y="166687"/>
                    </a:lnTo>
                    <a:lnTo>
                      <a:pt x="3162300" y="142875"/>
                    </a:lnTo>
                    <a:lnTo>
                      <a:pt x="3228975" y="138112"/>
                    </a:lnTo>
                    <a:lnTo>
                      <a:pt x="3324225" y="90487"/>
                    </a:lnTo>
                    <a:lnTo>
                      <a:pt x="3390900" y="57150"/>
                    </a:lnTo>
                    <a:lnTo>
                      <a:pt x="3452812" y="14287"/>
                    </a:lnTo>
                    <a:lnTo>
                      <a:pt x="3476625" y="4762"/>
                    </a:lnTo>
                    <a:lnTo>
                      <a:pt x="3529012" y="0"/>
                    </a:lnTo>
                  </a:path>
                </a:pathLst>
              </a:custGeom>
              <a:noFill/>
              <a:ln w="254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1" name="Group 100">
              <a:extLst>
                <a:ext uri="{FF2B5EF4-FFF2-40B4-BE49-F238E27FC236}">
                  <a16:creationId xmlns:a16="http://schemas.microsoft.com/office/drawing/2014/main" id="{06C57F22-134B-738B-9DA9-E6B633F10980}"/>
                </a:ext>
              </a:extLst>
            </p:cNvPr>
            <p:cNvGrpSpPr/>
            <p:nvPr/>
          </p:nvGrpSpPr>
          <p:grpSpPr>
            <a:xfrm>
              <a:off x="5082746" y="3255847"/>
              <a:ext cx="1106356" cy="1600200"/>
              <a:chOff x="5082746" y="3128847"/>
              <a:chExt cx="1106356" cy="1600200"/>
            </a:xfrm>
          </p:grpSpPr>
          <p:sp>
            <p:nvSpPr>
              <p:cNvPr id="99" name="Arrow: Down 98">
                <a:extLst>
                  <a:ext uri="{FF2B5EF4-FFF2-40B4-BE49-F238E27FC236}">
                    <a16:creationId xmlns:a16="http://schemas.microsoft.com/office/drawing/2014/main" id="{90653183-ECA7-3683-2228-DEFCC75D826A}"/>
                  </a:ext>
                </a:extLst>
              </p:cNvPr>
              <p:cNvSpPr/>
              <p:nvPr/>
            </p:nvSpPr>
            <p:spPr>
              <a:xfrm>
                <a:off x="5082746" y="3128847"/>
                <a:ext cx="1106356" cy="1600200"/>
              </a:xfrm>
              <a:prstGeom prst="downArrow">
                <a:avLst>
                  <a:gd name="adj1" fmla="val 36061"/>
                  <a:gd name="adj2" fmla="val 5317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j-lt"/>
                </a:endParaRPr>
              </a:p>
            </p:txBody>
          </p:sp>
          <p:sp>
            <p:nvSpPr>
              <p:cNvPr id="100" name="TextBox 99">
                <a:extLst>
                  <a:ext uri="{FF2B5EF4-FFF2-40B4-BE49-F238E27FC236}">
                    <a16:creationId xmlns:a16="http://schemas.microsoft.com/office/drawing/2014/main" id="{8E48F937-1083-3A9A-8C68-01A315350B08}"/>
                  </a:ext>
                </a:extLst>
              </p:cNvPr>
              <p:cNvSpPr txBox="1"/>
              <p:nvPr/>
            </p:nvSpPr>
            <p:spPr>
              <a:xfrm>
                <a:off x="5269783" y="4114514"/>
                <a:ext cx="732282" cy="369332"/>
              </a:xfrm>
              <a:prstGeom prst="rect">
                <a:avLst/>
              </a:prstGeom>
              <a:noFill/>
            </p:spPr>
            <p:txBody>
              <a:bodyPr wrap="square" rtlCol="0">
                <a:spAutoFit/>
              </a:bodyPr>
              <a:lstStyle/>
              <a:p>
                <a:pPr algn="ctr"/>
                <a:r>
                  <a:rPr lang="en-US">
                    <a:solidFill>
                      <a:schemeClr val="bg1"/>
                    </a:solidFill>
                    <a:latin typeface="+mj-lt"/>
                  </a:rPr>
                  <a:t>21%</a:t>
                </a:r>
              </a:p>
            </p:txBody>
          </p:sp>
        </p:grpSp>
      </p:grpSp>
      <p:grpSp>
        <p:nvGrpSpPr>
          <p:cNvPr id="137" name="Group 136">
            <a:extLst>
              <a:ext uri="{FF2B5EF4-FFF2-40B4-BE49-F238E27FC236}">
                <a16:creationId xmlns:a16="http://schemas.microsoft.com/office/drawing/2014/main" id="{5F2DD5BF-5B04-751A-40A2-46D326C87B74}"/>
              </a:ext>
            </a:extLst>
          </p:cNvPr>
          <p:cNvGrpSpPr/>
          <p:nvPr/>
        </p:nvGrpSpPr>
        <p:grpSpPr>
          <a:xfrm>
            <a:off x="6449631" y="2406522"/>
            <a:ext cx="5316988" cy="3512839"/>
            <a:chOff x="6449631" y="2527098"/>
            <a:chExt cx="5316988" cy="3512839"/>
          </a:xfrm>
        </p:grpSpPr>
        <p:grpSp>
          <p:nvGrpSpPr>
            <p:cNvPr id="103" name="Group 102">
              <a:extLst>
                <a:ext uri="{FF2B5EF4-FFF2-40B4-BE49-F238E27FC236}">
                  <a16:creationId xmlns:a16="http://schemas.microsoft.com/office/drawing/2014/main" id="{6411FD69-AAC9-1194-52DA-2026E6F7E0D2}"/>
                </a:ext>
              </a:extLst>
            </p:cNvPr>
            <p:cNvGrpSpPr/>
            <p:nvPr/>
          </p:nvGrpSpPr>
          <p:grpSpPr>
            <a:xfrm>
              <a:off x="6449631" y="2527098"/>
              <a:ext cx="5316988" cy="3512839"/>
              <a:chOff x="875105" y="2484097"/>
              <a:chExt cx="5316988" cy="3512839"/>
            </a:xfrm>
          </p:grpSpPr>
          <p:grpSp>
            <p:nvGrpSpPr>
              <p:cNvPr id="108" name="Group 107">
                <a:extLst>
                  <a:ext uri="{FF2B5EF4-FFF2-40B4-BE49-F238E27FC236}">
                    <a16:creationId xmlns:a16="http://schemas.microsoft.com/office/drawing/2014/main" id="{115C4885-0F2F-1DB2-9459-8EA9EB3344A5}"/>
                  </a:ext>
                </a:extLst>
              </p:cNvPr>
              <p:cNvGrpSpPr/>
              <p:nvPr/>
            </p:nvGrpSpPr>
            <p:grpSpPr>
              <a:xfrm>
                <a:off x="875105" y="2484097"/>
                <a:ext cx="4775051" cy="3512839"/>
                <a:chOff x="329005" y="2484097"/>
                <a:chExt cx="4775051" cy="3512839"/>
              </a:xfrm>
            </p:grpSpPr>
            <p:grpSp>
              <p:nvGrpSpPr>
                <p:cNvPr id="111" name="Group 110">
                  <a:extLst>
                    <a:ext uri="{FF2B5EF4-FFF2-40B4-BE49-F238E27FC236}">
                      <a16:creationId xmlns:a16="http://schemas.microsoft.com/office/drawing/2014/main" id="{E149F28B-541A-3C4A-D110-2E17D79D0479}"/>
                    </a:ext>
                  </a:extLst>
                </p:cNvPr>
                <p:cNvGrpSpPr/>
                <p:nvPr/>
              </p:nvGrpSpPr>
              <p:grpSpPr>
                <a:xfrm>
                  <a:off x="329005" y="2484097"/>
                  <a:ext cx="4775051" cy="3512839"/>
                  <a:chOff x="-6240117" y="3144099"/>
                  <a:chExt cx="4775051" cy="3512839"/>
                </a:xfrm>
              </p:grpSpPr>
              <p:grpSp>
                <p:nvGrpSpPr>
                  <p:cNvPr id="115" name="Group 114">
                    <a:extLst>
                      <a:ext uri="{FF2B5EF4-FFF2-40B4-BE49-F238E27FC236}">
                        <a16:creationId xmlns:a16="http://schemas.microsoft.com/office/drawing/2014/main" id="{389B320B-8318-7A57-92A4-6B1586AC4D32}"/>
                      </a:ext>
                    </a:extLst>
                  </p:cNvPr>
                  <p:cNvGrpSpPr/>
                  <p:nvPr/>
                </p:nvGrpSpPr>
                <p:grpSpPr>
                  <a:xfrm>
                    <a:off x="-6240117" y="3144099"/>
                    <a:ext cx="4703424" cy="3512839"/>
                    <a:chOff x="3817892" y="1691400"/>
                    <a:chExt cx="7651816" cy="4679905"/>
                  </a:xfrm>
                </p:grpSpPr>
                <p:sp>
                  <p:nvSpPr>
                    <p:cNvPr id="117" name="TextBox 116">
                      <a:extLst>
                        <a:ext uri="{FF2B5EF4-FFF2-40B4-BE49-F238E27FC236}">
                          <a16:creationId xmlns:a16="http://schemas.microsoft.com/office/drawing/2014/main" id="{FD409A2A-8584-F3D2-DB27-357EE462A963}"/>
                        </a:ext>
                      </a:extLst>
                    </p:cNvPr>
                    <p:cNvSpPr txBox="1"/>
                    <p:nvPr/>
                  </p:nvSpPr>
                  <p:spPr>
                    <a:xfrm>
                      <a:off x="5311821" y="1748687"/>
                      <a:ext cx="6009522" cy="533038"/>
                    </a:xfrm>
                    <a:prstGeom prst="rect">
                      <a:avLst/>
                    </a:prstGeom>
                    <a:noFill/>
                  </p:spPr>
                  <p:txBody>
                    <a:bodyPr wrap="square" rtlCol="0">
                      <a:spAutoFit/>
                    </a:bodyPr>
                    <a:lstStyle/>
                    <a:p>
                      <a:pPr algn="ctr"/>
                      <a:r>
                        <a:rPr lang="en-US" sz="2000" b="1">
                          <a:solidFill>
                            <a:schemeClr val="accent2"/>
                          </a:solidFill>
                        </a:rPr>
                        <a:t>Hospitalization for HF</a:t>
                      </a:r>
                    </a:p>
                  </p:txBody>
                </p:sp>
                <p:sp>
                  <p:nvSpPr>
                    <p:cNvPr id="118" name="TextBox 117">
                      <a:extLst>
                        <a:ext uri="{FF2B5EF4-FFF2-40B4-BE49-F238E27FC236}">
                          <a16:creationId xmlns:a16="http://schemas.microsoft.com/office/drawing/2014/main" id="{C4FE99A8-5B66-9F9F-4B46-A9686D9500C7}"/>
                        </a:ext>
                      </a:extLst>
                    </p:cNvPr>
                    <p:cNvSpPr txBox="1"/>
                    <p:nvPr/>
                  </p:nvSpPr>
                  <p:spPr>
                    <a:xfrm>
                      <a:off x="5311820" y="5879270"/>
                      <a:ext cx="6009523" cy="492035"/>
                    </a:xfrm>
                    <a:prstGeom prst="rect">
                      <a:avLst/>
                    </a:prstGeom>
                    <a:noFill/>
                  </p:spPr>
                  <p:txBody>
                    <a:bodyPr wrap="square" rtlCol="0">
                      <a:spAutoFit/>
                    </a:bodyPr>
                    <a:lstStyle/>
                    <a:p>
                      <a:pPr algn="ctr"/>
                      <a:r>
                        <a:rPr lang="en-US">
                          <a:solidFill>
                            <a:schemeClr val="tx2"/>
                          </a:solidFill>
                        </a:rPr>
                        <a:t>Months since randomization</a:t>
                      </a:r>
                    </a:p>
                  </p:txBody>
                </p:sp>
                <p:sp>
                  <p:nvSpPr>
                    <p:cNvPr id="119" name="TextBox 118">
                      <a:extLst>
                        <a:ext uri="{FF2B5EF4-FFF2-40B4-BE49-F238E27FC236}">
                          <a16:creationId xmlns:a16="http://schemas.microsoft.com/office/drawing/2014/main" id="{89A3856D-D3AE-4108-69E0-13BF7FD1730B}"/>
                        </a:ext>
                      </a:extLst>
                    </p:cNvPr>
                    <p:cNvSpPr txBox="1"/>
                    <p:nvPr/>
                  </p:nvSpPr>
                  <p:spPr>
                    <a:xfrm rot="16200000">
                      <a:off x="1852971" y="3656321"/>
                      <a:ext cx="4530694" cy="600852"/>
                    </a:xfrm>
                    <a:prstGeom prst="rect">
                      <a:avLst/>
                    </a:prstGeom>
                    <a:noFill/>
                  </p:spPr>
                  <p:txBody>
                    <a:bodyPr wrap="square" rtlCol="0">
                      <a:spAutoFit/>
                    </a:bodyPr>
                    <a:lstStyle/>
                    <a:p>
                      <a:pPr algn="ctr"/>
                      <a:r>
                        <a:rPr lang="en-US">
                          <a:solidFill>
                            <a:schemeClr val="tx2"/>
                          </a:solidFill>
                        </a:rPr>
                        <a:t>Mean no. of events per patient</a:t>
                      </a:r>
                    </a:p>
                  </p:txBody>
                </p:sp>
                <p:cxnSp>
                  <p:nvCxnSpPr>
                    <p:cNvPr id="120" name="Straight Connector 119">
                      <a:extLst>
                        <a:ext uri="{FF2B5EF4-FFF2-40B4-BE49-F238E27FC236}">
                          <a16:creationId xmlns:a16="http://schemas.microsoft.com/office/drawing/2014/main" id="{2FB054D2-4877-8FCB-7706-92025849D2F6}"/>
                        </a:ext>
                      </a:extLst>
                    </p:cNvPr>
                    <p:cNvCxnSpPr>
                      <a:cxnSpLocks/>
                    </p:cNvCxnSpPr>
                    <p:nvPr/>
                  </p:nvCxnSpPr>
                  <p:spPr>
                    <a:xfrm>
                      <a:off x="5313403" y="5512659"/>
                      <a:ext cx="600952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F52795A1-6CB6-5B06-CA7E-3AC80638B6E6}"/>
                        </a:ext>
                      </a:extLst>
                    </p:cNvPr>
                    <p:cNvCxnSpPr>
                      <a:cxnSpLocks/>
                    </p:cNvCxnSpPr>
                    <p:nvPr/>
                  </p:nvCxnSpPr>
                  <p:spPr>
                    <a:xfrm flipV="1">
                      <a:off x="5311822" y="2378056"/>
                      <a:ext cx="0" cy="313723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22" name="TextBox 121">
                      <a:extLst>
                        <a:ext uri="{FF2B5EF4-FFF2-40B4-BE49-F238E27FC236}">
                          <a16:creationId xmlns:a16="http://schemas.microsoft.com/office/drawing/2014/main" id="{D260A580-6C4E-BC7D-BFCE-06B691FA0AEC}"/>
                        </a:ext>
                      </a:extLst>
                    </p:cNvPr>
                    <p:cNvSpPr txBox="1"/>
                    <p:nvPr/>
                  </p:nvSpPr>
                  <p:spPr>
                    <a:xfrm>
                      <a:off x="4203102" y="3475377"/>
                      <a:ext cx="1124099" cy="492035"/>
                    </a:xfrm>
                    <a:prstGeom prst="rect">
                      <a:avLst/>
                    </a:prstGeom>
                    <a:noFill/>
                  </p:spPr>
                  <p:txBody>
                    <a:bodyPr wrap="square" rtlCol="0">
                      <a:spAutoFit/>
                    </a:bodyPr>
                    <a:lstStyle/>
                    <a:p>
                      <a:pPr algn="r"/>
                      <a:r>
                        <a:rPr lang="en-US">
                          <a:solidFill>
                            <a:schemeClr val="tx2"/>
                          </a:solidFill>
                        </a:rPr>
                        <a:t>0.15</a:t>
                      </a:r>
                    </a:p>
                  </p:txBody>
                </p:sp>
                <p:sp>
                  <p:nvSpPr>
                    <p:cNvPr id="123" name="TextBox 122">
                      <a:extLst>
                        <a:ext uri="{FF2B5EF4-FFF2-40B4-BE49-F238E27FC236}">
                          <a16:creationId xmlns:a16="http://schemas.microsoft.com/office/drawing/2014/main" id="{0A772EF8-E7E2-3C45-DA0F-B4DE415B3424}"/>
                        </a:ext>
                      </a:extLst>
                    </p:cNvPr>
                    <p:cNvSpPr txBox="1"/>
                    <p:nvPr/>
                  </p:nvSpPr>
                  <p:spPr>
                    <a:xfrm>
                      <a:off x="4304064" y="4071321"/>
                      <a:ext cx="1023138" cy="492035"/>
                    </a:xfrm>
                    <a:prstGeom prst="rect">
                      <a:avLst/>
                    </a:prstGeom>
                    <a:noFill/>
                  </p:spPr>
                  <p:txBody>
                    <a:bodyPr wrap="square" rtlCol="0">
                      <a:spAutoFit/>
                    </a:bodyPr>
                    <a:lstStyle/>
                    <a:p>
                      <a:pPr algn="r"/>
                      <a:r>
                        <a:rPr lang="en-US">
                          <a:solidFill>
                            <a:schemeClr val="tx2"/>
                          </a:solidFill>
                        </a:rPr>
                        <a:t>0.10</a:t>
                      </a:r>
                    </a:p>
                  </p:txBody>
                </p:sp>
                <p:sp>
                  <p:nvSpPr>
                    <p:cNvPr id="124" name="TextBox 123">
                      <a:extLst>
                        <a:ext uri="{FF2B5EF4-FFF2-40B4-BE49-F238E27FC236}">
                          <a16:creationId xmlns:a16="http://schemas.microsoft.com/office/drawing/2014/main" id="{4F5F6552-51AF-86C5-59FA-3E193126D439}"/>
                        </a:ext>
                      </a:extLst>
                    </p:cNvPr>
                    <p:cNvSpPr txBox="1"/>
                    <p:nvPr/>
                  </p:nvSpPr>
                  <p:spPr>
                    <a:xfrm>
                      <a:off x="4304064" y="5263212"/>
                      <a:ext cx="1023136" cy="492035"/>
                    </a:xfrm>
                    <a:prstGeom prst="rect">
                      <a:avLst/>
                    </a:prstGeom>
                    <a:noFill/>
                  </p:spPr>
                  <p:txBody>
                    <a:bodyPr wrap="square" rtlCol="0">
                      <a:spAutoFit/>
                    </a:bodyPr>
                    <a:lstStyle/>
                    <a:p>
                      <a:pPr algn="r"/>
                      <a:r>
                        <a:rPr lang="en-US">
                          <a:solidFill>
                            <a:schemeClr val="tx2"/>
                          </a:solidFill>
                        </a:rPr>
                        <a:t>0.00</a:t>
                      </a:r>
                    </a:p>
                  </p:txBody>
                </p:sp>
                <p:sp>
                  <p:nvSpPr>
                    <p:cNvPr id="125" name="TextBox 124">
                      <a:extLst>
                        <a:ext uri="{FF2B5EF4-FFF2-40B4-BE49-F238E27FC236}">
                          <a16:creationId xmlns:a16="http://schemas.microsoft.com/office/drawing/2014/main" id="{75FA1E1D-E1DE-EC15-FBD3-9982A72618CB}"/>
                        </a:ext>
                      </a:extLst>
                    </p:cNvPr>
                    <p:cNvSpPr txBox="1"/>
                    <p:nvPr/>
                  </p:nvSpPr>
                  <p:spPr>
                    <a:xfrm>
                      <a:off x="6780614" y="5511532"/>
                      <a:ext cx="831589" cy="492035"/>
                    </a:xfrm>
                    <a:prstGeom prst="rect">
                      <a:avLst/>
                    </a:prstGeom>
                    <a:noFill/>
                  </p:spPr>
                  <p:txBody>
                    <a:bodyPr wrap="square" rtlCol="0">
                      <a:spAutoFit/>
                    </a:bodyPr>
                    <a:lstStyle/>
                    <a:p>
                      <a:pPr algn="ctr"/>
                      <a:r>
                        <a:rPr lang="en-US">
                          <a:solidFill>
                            <a:schemeClr val="tx2"/>
                          </a:solidFill>
                        </a:rPr>
                        <a:t>12</a:t>
                      </a:r>
                    </a:p>
                  </p:txBody>
                </p:sp>
                <p:sp>
                  <p:nvSpPr>
                    <p:cNvPr id="126" name="TextBox 125">
                      <a:extLst>
                        <a:ext uri="{FF2B5EF4-FFF2-40B4-BE49-F238E27FC236}">
                          <a16:creationId xmlns:a16="http://schemas.microsoft.com/office/drawing/2014/main" id="{C396867C-6FED-D2F3-8E96-D99CB9B2B416}"/>
                        </a:ext>
                      </a:extLst>
                    </p:cNvPr>
                    <p:cNvSpPr txBox="1"/>
                    <p:nvPr/>
                  </p:nvSpPr>
                  <p:spPr>
                    <a:xfrm>
                      <a:off x="7744991" y="5511532"/>
                      <a:ext cx="831589" cy="492035"/>
                    </a:xfrm>
                    <a:prstGeom prst="rect">
                      <a:avLst/>
                    </a:prstGeom>
                    <a:noFill/>
                  </p:spPr>
                  <p:txBody>
                    <a:bodyPr wrap="square" rtlCol="0">
                      <a:spAutoFit/>
                    </a:bodyPr>
                    <a:lstStyle/>
                    <a:p>
                      <a:pPr algn="ctr"/>
                      <a:r>
                        <a:rPr lang="en-US">
                          <a:solidFill>
                            <a:schemeClr val="tx2"/>
                          </a:solidFill>
                        </a:rPr>
                        <a:t>18</a:t>
                      </a:r>
                    </a:p>
                  </p:txBody>
                </p:sp>
                <p:sp>
                  <p:nvSpPr>
                    <p:cNvPr id="127" name="TextBox 126">
                      <a:extLst>
                        <a:ext uri="{FF2B5EF4-FFF2-40B4-BE49-F238E27FC236}">
                          <a16:creationId xmlns:a16="http://schemas.microsoft.com/office/drawing/2014/main" id="{A31192C3-4C88-14E3-2223-8BF47EE79EA4}"/>
                        </a:ext>
                      </a:extLst>
                    </p:cNvPr>
                    <p:cNvSpPr txBox="1"/>
                    <p:nvPr/>
                  </p:nvSpPr>
                  <p:spPr>
                    <a:xfrm>
                      <a:off x="8709368" y="5511532"/>
                      <a:ext cx="831589" cy="492035"/>
                    </a:xfrm>
                    <a:prstGeom prst="rect">
                      <a:avLst/>
                    </a:prstGeom>
                    <a:noFill/>
                  </p:spPr>
                  <p:txBody>
                    <a:bodyPr wrap="square" rtlCol="0">
                      <a:spAutoFit/>
                    </a:bodyPr>
                    <a:lstStyle/>
                    <a:p>
                      <a:pPr algn="ctr"/>
                      <a:r>
                        <a:rPr lang="en-US">
                          <a:solidFill>
                            <a:schemeClr val="tx2"/>
                          </a:solidFill>
                        </a:rPr>
                        <a:t>24</a:t>
                      </a:r>
                    </a:p>
                  </p:txBody>
                </p:sp>
                <p:sp>
                  <p:nvSpPr>
                    <p:cNvPr id="128" name="TextBox 127">
                      <a:extLst>
                        <a:ext uri="{FF2B5EF4-FFF2-40B4-BE49-F238E27FC236}">
                          <a16:creationId xmlns:a16="http://schemas.microsoft.com/office/drawing/2014/main" id="{A5F5C53C-7B05-2373-FE71-7D7F8E7C6351}"/>
                        </a:ext>
                      </a:extLst>
                    </p:cNvPr>
                    <p:cNvSpPr txBox="1"/>
                    <p:nvPr/>
                  </p:nvSpPr>
                  <p:spPr>
                    <a:xfrm>
                      <a:off x="9673745" y="5511532"/>
                      <a:ext cx="831589" cy="492035"/>
                    </a:xfrm>
                    <a:prstGeom prst="rect">
                      <a:avLst/>
                    </a:prstGeom>
                    <a:noFill/>
                  </p:spPr>
                  <p:txBody>
                    <a:bodyPr wrap="square" rtlCol="0">
                      <a:spAutoFit/>
                    </a:bodyPr>
                    <a:lstStyle/>
                    <a:p>
                      <a:pPr algn="ctr"/>
                      <a:r>
                        <a:rPr lang="en-US">
                          <a:solidFill>
                            <a:schemeClr val="tx2"/>
                          </a:solidFill>
                        </a:rPr>
                        <a:t>30</a:t>
                      </a:r>
                    </a:p>
                  </p:txBody>
                </p:sp>
                <p:sp>
                  <p:nvSpPr>
                    <p:cNvPr id="129" name="TextBox 128">
                      <a:extLst>
                        <a:ext uri="{FF2B5EF4-FFF2-40B4-BE49-F238E27FC236}">
                          <a16:creationId xmlns:a16="http://schemas.microsoft.com/office/drawing/2014/main" id="{AC58DD5A-9487-372F-5DED-B3D544F41892}"/>
                        </a:ext>
                      </a:extLst>
                    </p:cNvPr>
                    <p:cNvSpPr txBox="1"/>
                    <p:nvPr/>
                  </p:nvSpPr>
                  <p:spPr>
                    <a:xfrm>
                      <a:off x="5816237" y="5511532"/>
                      <a:ext cx="831589" cy="492035"/>
                    </a:xfrm>
                    <a:prstGeom prst="rect">
                      <a:avLst/>
                    </a:prstGeom>
                    <a:noFill/>
                  </p:spPr>
                  <p:txBody>
                    <a:bodyPr wrap="square" rtlCol="0">
                      <a:spAutoFit/>
                    </a:bodyPr>
                    <a:lstStyle/>
                    <a:p>
                      <a:pPr algn="ctr"/>
                      <a:r>
                        <a:rPr lang="en-US">
                          <a:solidFill>
                            <a:schemeClr val="tx2"/>
                          </a:solidFill>
                        </a:rPr>
                        <a:t>6</a:t>
                      </a:r>
                    </a:p>
                  </p:txBody>
                </p:sp>
                <p:sp>
                  <p:nvSpPr>
                    <p:cNvPr id="130" name="TextBox 129">
                      <a:extLst>
                        <a:ext uri="{FF2B5EF4-FFF2-40B4-BE49-F238E27FC236}">
                          <a16:creationId xmlns:a16="http://schemas.microsoft.com/office/drawing/2014/main" id="{BFFEE317-CBE7-B286-37D4-B82FF5EE0943}"/>
                        </a:ext>
                      </a:extLst>
                    </p:cNvPr>
                    <p:cNvSpPr txBox="1"/>
                    <p:nvPr/>
                  </p:nvSpPr>
                  <p:spPr>
                    <a:xfrm>
                      <a:off x="10638118" y="5511532"/>
                      <a:ext cx="831590" cy="492035"/>
                    </a:xfrm>
                    <a:prstGeom prst="rect">
                      <a:avLst/>
                    </a:prstGeom>
                    <a:noFill/>
                  </p:spPr>
                  <p:txBody>
                    <a:bodyPr wrap="square" rtlCol="0">
                      <a:spAutoFit/>
                    </a:bodyPr>
                    <a:lstStyle/>
                    <a:p>
                      <a:pPr algn="ctr"/>
                      <a:r>
                        <a:rPr lang="en-US">
                          <a:solidFill>
                            <a:schemeClr val="tx2"/>
                          </a:solidFill>
                        </a:rPr>
                        <a:t>36</a:t>
                      </a:r>
                    </a:p>
                  </p:txBody>
                </p:sp>
                <p:sp>
                  <p:nvSpPr>
                    <p:cNvPr id="131" name="TextBox 130">
                      <a:extLst>
                        <a:ext uri="{FF2B5EF4-FFF2-40B4-BE49-F238E27FC236}">
                          <a16:creationId xmlns:a16="http://schemas.microsoft.com/office/drawing/2014/main" id="{76080503-9FE8-8DFE-8D3D-03B2A0125D24}"/>
                        </a:ext>
                      </a:extLst>
                    </p:cNvPr>
                    <p:cNvSpPr txBox="1"/>
                    <p:nvPr/>
                  </p:nvSpPr>
                  <p:spPr>
                    <a:xfrm>
                      <a:off x="4957282" y="5511533"/>
                      <a:ext cx="726167" cy="492035"/>
                    </a:xfrm>
                    <a:prstGeom prst="rect">
                      <a:avLst/>
                    </a:prstGeom>
                    <a:noFill/>
                  </p:spPr>
                  <p:txBody>
                    <a:bodyPr wrap="square" rtlCol="0">
                      <a:spAutoFit/>
                    </a:bodyPr>
                    <a:lstStyle/>
                    <a:p>
                      <a:pPr algn="ctr"/>
                      <a:r>
                        <a:rPr lang="en-US">
                          <a:solidFill>
                            <a:schemeClr val="tx2"/>
                          </a:solidFill>
                        </a:rPr>
                        <a:t>0</a:t>
                      </a:r>
                    </a:p>
                  </p:txBody>
                </p:sp>
                <p:sp>
                  <p:nvSpPr>
                    <p:cNvPr id="132" name="TextBox 131">
                      <a:extLst>
                        <a:ext uri="{FF2B5EF4-FFF2-40B4-BE49-F238E27FC236}">
                          <a16:creationId xmlns:a16="http://schemas.microsoft.com/office/drawing/2014/main" id="{876C5A57-72DC-16BE-F128-F6E6D4111D85}"/>
                        </a:ext>
                      </a:extLst>
                    </p:cNvPr>
                    <p:cNvSpPr txBox="1"/>
                    <p:nvPr/>
                  </p:nvSpPr>
                  <p:spPr>
                    <a:xfrm>
                      <a:off x="4304064" y="2283490"/>
                      <a:ext cx="1023136" cy="492033"/>
                    </a:xfrm>
                    <a:prstGeom prst="rect">
                      <a:avLst/>
                    </a:prstGeom>
                    <a:noFill/>
                  </p:spPr>
                  <p:txBody>
                    <a:bodyPr wrap="square" rtlCol="0">
                      <a:spAutoFit/>
                    </a:bodyPr>
                    <a:lstStyle/>
                    <a:p>
                      <a:pPr algn="r"/>
                      <a:r>
                        <a:rPr lang="en-US">
                          <a:solidFill>
                            <a:schemeClr val="tx2"/>
                          </a:solidFill>
                        </a:rPr>
                        <a:t>0.25</a:t>
                      </a:r>
                    </a:p>
                  </p:txBody>
                </p:sp>
                <p:sp>
                  <p:nvSpPr>
                    <p:cNvPr id="133" name="TextBox 132">
                      <a:extLst>
                        <a:ext uri="{FF2B5EF4-FFF2-40B4-BE49-F238E27FC236}">
                          <a16:creationId xmlns:a16="http://schemas.microsoft.com/office/drawing/2014/main" id="{AB15403B-D2F6-CC81-D727-AF0214D82FDD}"/>
                        </a:ext>
                      </a:extLst>
                    </p:cNvPr>
                    <p:cNvSpPr txBox="1"/>
                    <p:nvPr/>
                  </p:nvSpPr>
                  <p:spPr>
                    <a:xfrm>
                      <a:off x="4304064" y="4667266"/>
                      <a:ext cx="1023136" cy="492033"/>
                    </a:xfrm>
                    <a:prstGeom prst="rect">
                      <a:avLst/>
                    </a:prstGeom>
                    <a:noFill/>
                  </p:spPr>
                  <p:txBody>
                    <a:bodyPr wrap="square" rtlCol="0">
                      <a:spAutoFit/>
                    </a:bodyPr>
                    <a:lstStyle/>
                    <a:p>
                      <a:pPr algn="r"/>
                      <a:r>
                        <a:rPr lang="en-US">
                          <a:solidFill>
                            <a:schemeClr val="tx2"/>
                          </a:solidFill>
                        </a:rPr>
                        <a:t>0.05</a:t>
                      </a:r>
                    </a:p>
                  </p:txBody>
                </p:sp>
                <p:sp>
                  <p:nvSpPr>
                    <p:cNvPr id="134" name="TextBox 133">
                      <a:extLst>
                        <a:ext uri="{FF2B5EF4-FFF2-40B4-BE49-F238E27FC236}">
                          <a16:creationId xmlns:a16="http://schemas.microsoft.com/office/drawing/2014/main" id="{05EEA208-2749-66E8-7746-F9771BB04618}"/>
                        </a:ext>
                      </a:extLst>
                    </p:cNvPr>
                    <p:cNvSpPr txBox="1"/>
                    <p:nvPr/>
                  </p:nvSpPr>
                  <p:spPr>
                    <a:xfrm>
                      <a:off x="4304064" y="2879433"/>
                      <a:ext cx="1023136" cy="492033"/>
                    </a:xfrm>
                    <a:prstGeom prst="rect">
                      <a:avLst/>
                    </a:prstGeom>
                    <a:noFill/>
                  </p:spPr>
                  <p:txBody>
                    <a:bodyPr wrap="square" rtlCol="0">
                      <a:spAutoFit/>
                    </a:bodyPr>
                    <a:lstStyle/>
                    <a:p>
                      <a:pPr algn="r"/>
                      <a:r>
                        <a:rPr lang="en-US">
                          <a:solidFill>
                            <a:schemeClr val="tx2"/>
                          </a:solidFill>
                        </a:rPr>
                        <a:t>0.20</a:t>
                      </a:r>
                    </a:p>
                  </p:txBody>
                </p:sp>
              </p:grpSp>
              <p:sp>
                <p:nvSpPr>
                  <p:cNvPr id="116" name="TextBox 115">
                    <a:extLst>
                      <a:ext uri="{FF2B5EF4-FFF2-40B4-BE49-F238E27FC236}">
                        <a16:creationId xmlns:a16="http://schemas.microsoft.com/office/drawing/2014/main" id="{C5504D5E-3F82-1ECF-49B8-A2D610A3174D}"/>
                      </a:ext>
                    </a:extLst>
                  </p:cNvPr>
                  <p:cNvSpPr txBox="1"/>
                  <p:nvPr/>
                </p:nvSpPr>
                <p:spPr>
                  <a:xfrm>
                    <a:off x="-4076261" y="5381120"/>
                    <a:ext cx="2611195" cy="584775"/>
                  </a:xfrm>
                  <a:prstGeom prst="rect">
                    <a:avLst/>
                  </a:prstGeom>
                  <a:noFill/>
                </p:spPr>
                <p:txBody>
                  <a:bodyPr wrap="square" rtlCol="0">
                    <a:spAutoFit/>
                  </a:bodyPr>
                  <a:lstStyle/>
                  <a:p>
                    <a:pPr algn="l"/>
                    <a:r>
                      <a:rPr lang="en-US" sz="1600">
                        <a:solidFill>
                          <a:schemeClr val="tx2"/>
                        </a:solidFill>
                      </a:rPr>
                      <a:t>HR, 0.73 (95% CI, 0.61-0.88); </a:t>
                    </a:r>
                    <a:r>
                      <a:rPr lang="en-US" sz="1600" i="1">
                        <a:solidFill>
                          <a:schemeClr val="tx2"/>
                        </a:solidFill>
                      </a:rPr>
                      <a:t>P&lt;</a:t>
                    </a:r>
                    <a:r>
                      <a:rPr lang="en-US" sz="1600">
                        <a:solidFill>
                          <a:schemeClr val="tx2"/>
                        </a:solidFill>
                      </a:rPr>
                      <a:t>0.001</a:t>
                    </a:r>
                  </a:p>
                </p:txBody>
              </p:sp>
            </p:grpSp>
            <p:sp>
              <p:nvSpPr>
                <p:cNvPr id="112" name="TextBox 111">
                  <a:extLst>
                    <a:ext uri="{FF2B5EF4-FFF2-40B4-BE49-F238E27FC236}">
                      <a16:creationId xmlns:a16="http://schemas.microsoft.com/office/drawing/2014/main" id="{2DC4EAFE-DE21-7ED4-4C8D-0F2F93F389F5}"/>
                    </a:ext>
                  </a:extLst>
                </p:cNvPr>
                <p:cNvSpPr txBox="1"/>
                <p:nvPr/>
              </p:nvSpPr>
              <p:spPr>
                <a:xfrm>
                  <a:off x="1642586" y="2917184"/>
                  <a:ext cx="1611493" cy="646331"/>
                </a:xfrm>
                <a:prstGeom prst="rect">
                  <a:avLst/>
                </a:prstGeom>
                <a:noFill/>
              </p:spPr>
              <p:txBody>
                <a:bodyPr wrap="square" rtlCol="0" anchor="ctr">
                  <a:spAutoFit/>
                </a:bodyPr>
                <a:lstStyle/>
                <a:p>
                  <a:r>
                    <a:rPr lang="en-US">
                      <a:solidFill>
                        <a:schemeClr val="tx2"/>
                      </a:solidFill>
                    </a:rPr>
                    <a:t>Placebo</a:t>
                  </a:r>
                </a:p>
                <a:p>
                  <a:r>
                    <a:rPr lang="en-US">
                      <a:solidFill>
                        <a:schemeClr val="tx2"/>
                      </a:solidFill>
                    </a:rPr>
                    <a:t>Empagliflozin</a:t>
                  </a:r>
                </a:p>
              </p:txBody>
            </p:sp>
            <p:cxnSp>
              <p:nvCxnSpPr>
                <p:cNvPr id="113" name="Straight Connector 112">
                  <a:extLst>
                    <a:ext uri="{FF2B5EF4-FFF2-40B4-BE49-F238E27FC236}">
                      <a16:creationId xmlns:a16="http://schemas.microsoft.com/office/drawing/2014/main" id="{2CE1C94D-1BE1-9BB7-30D3-7EA4BE8E6FDA}"/>
                    </a:ext>
                  </a:extLst>
                </p:cNvPr>
                <p:cNvCxnSpPr>
                  <a:cxnSpLocks/>
                </p:cNvCxnSpPr>
                <p:nvPr/>
              </p:nvCxnSpPr>
              <p:spPr>
                <a:xfrm>
                  <a:off x="1340850" y="3099012"/>
                  <a:ext cx="297180" cy="0"/>
                </a:xfrm>
                <a:prstGeom prst="line">
                  <a:avLst/>
                </a:prstGeom>
                <a:ln w="2857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18F372C-84C5-FE68-D958-4D5A23FDFBB3}"/>
                    </a:ext>
                  </a:extLst>
                </p:cNvPr>
                <p:cNvCxnSpPr>
                  <a:cxnSpLocks/>
                </p:cNvCxnSpPr>
                <p:nvPr/>
              </p:nvCxnSpPr>
              <p:spPr>
                <a:xfrm>
                  <a:off x="1340850" y="3381587"/>
                  <a:ext cx="297180"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05" name="Group 104">
                <a:extLst>
                  <a:ext uri="{FF2B5EF4-FFF2-40B4-BE49-F238E27FC236}">
                    <a16:creationId xmlns:a16="http://schemas.microsoft.com/office/drawing/2014/main" id="{64E9F19B-0E5B-33D3-E4C9-89C2AD3F0083}"/>
                  </a:ext>
                </a:extLst>
              </p:cNvPr>
              <p:cNvGrpSpPr/>
              <p:nvPr/>
            </p:nvGrpSpPr>
            <p:grpSpPr>
              <a:xfrm>
                <a:off x="5082746" y="3255847"/>
                <a:ext cx="1109347" cy="1600200"/>
                <a:chOff x="5082746" y="3128847"/>
                <a:chExt cx="1109347" cy="1600200"/>
              </a:xfrm>
            </p:grpSpPr>
            <p:sp>
              <p:nvSpPr>
                <p:cNvPr id="106" name="Arrow: Down 105">
                  <a:extLst>
                    <a:ext uri="{FF2B5EF4-FFF2-40B4-BE49-F238E27FC236}">
                      <a16:creationId xmlns:a16="http://schemas.microsoft.com/office/drawing/2014/main" id="{B13918D4-104F-4839-EE29-A357C4082280}"/>
                    </a:ext>
                  </a:extLst>
                </p:cNvPr>
                <p:cNvSpPr/>
                <p:nvPr/>
              </p:nvSpPr>
              <p:spPr>
                <a:xfrm>
                  <a:off x="5082746" y="3128847"/>
                  <a:ext cx="1109347" cy="1600200"/>
                </a:xfrm>
                <a:prstGeom prst="downArrow">
                  <a:avLst>
                    <a:gd name="adj1" fmla="val 36061"/>
                    <a:gd name="adj2" fmla="val 5317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j-lt"/>
                  </a:endParaRPr>
                </a:p>
              </p:txBody>
            </p:sp>
            <p:sp>
              <p:nvSpPr>
                <p:cNvPr id="107" name="TextBox 106">
                  <a:extLst>
                    <a:ext uri="{FF2B5EF4-FFF2-40B4-BE49-F238E27FC236}">
                      <a16:creationId xmlns:a16="http://schemas.microsoft.com/office/drawing/2014/main" id="{880095BE-BA75-88A2-669E-DEB5BD931448}"/>
                    </a:ext>
                  </a:extLst>
                </p:cNvPr>
                <p:cNvSpPr txBox="1"/>
                <p:nvPr/>
              </p:nvSpPr>
              <p:spPr>
                <a:xfrm>
                  <a:off x="5271278" y="4124562"/>
                  <a:ext cx="732282" cy="369332"/>
                </a:xfrm>
                <a:prstGeom prst="rect">
                  <a:avLst/>
                </a:prstGeom>
                <a:noFill/>
              </p:spPr>
              <p:txBody>
                <a:bodyPr wrap="square" rtlCol="0">
                  <a:spAutoFit/>
                </a:bodyPr>
                <a:lstStyle/>
                <a:p>
                  <a:pPr algn="ctr"/>
                  <a:r>
                    <a:rPr lang="en-US">
                      <a:solidFill>
                        <a:schemeClr val="bg1"/>
                      </a:solidFill>
                      <a:latin typeface="+mj-lt"/>
                    </a:rPr>
                    <a:t>27%</a:t>
                  </a:r>
                </a:p>
              </p:txBody>
            </p:sp>
          </p:grpSp>
        </p:grpSp>
        <p:sp>
          <p:nvSpPr>
            <p:cNvPr id="135" name="Freeform: Shape 134">
              <a:extLst>
                <a:ext uri="{FF2B5EF4-FFF2-40B4-BE49-F238E27FC236}">
                  <a16:creationId xmlns:a16="http://schemas.microsoft.com/office/drawing/2014/main" id="{2FA69449-B798-D97C-95A3-4DE604E041C2}"/>
                </a:ext>
              </a:extLst>
            </p:cNvPr>
            <p:cNvSpPr/>
            <p:nvPr/>
          </p:nvSpPr>
          <p:spPr>
            <a:xfrm>
              <a:off x="7367588" y="3776663"/>
              <a:ext cx="3486150" cy="1619250"/>
            </a:xfrm>
            <a:custGeom>
              <a:avLst/>
              <a:gdLst>
                <a:gd name="connsiteX0" fmla="*/ 0 w 3486150"/>
                <a:gd name="connsiteY0" fmla="*/ 1619250 h 1619250"/>
                <a:gd name="connsiteX1" fmla="*/ 166687 w 3486150"/>
                <a:gd name="connsiteY1" fmla="*/ 1571625 h 1619250"/>
                <a:gd name="connsiteX2" fmla="*/ 304800 w 3486150"/>
                <a:gd name="connsiteY2" fmla="*/ 1490662 h 1619250"/>
                <a:gd name="connsiteX3" fmla="*/ 433387 w 3486150"/>
                <a:gd name="connsiteY3" fmla="*/ 1419225 h 1619250"/>
                <a:gd name="connsiteX4" fmla="*/ 604837 w 3486150"/>
                <a:gd name="connsiteY4" fmla="*/ 1319212 h 1619250"/>
                <a:gd name="connsiteX5" fmla="*/ 785812 w 3486150"/>
                <a:gd name="connsiteY5" fmla="*/ 1233487 h 1619250"/>
                <a:gd name="connsiteX6" fmla="*/ 947737 w 3486150"/>
                <a:gd name="connsiteY6" fmla="*/ 1152525 h 1619250"/>
                <a:gd name="connsiteX7" fmla="*/ 1033462 w 3486150"/>
                <a:gd name="connsiteY7" fmla="*/ 1138237 h 1619250"/>
                <a:gd name="connsiteX8" fmla="*/ 1166812 w 3486150"/>
                <a:gd name="connsiteY8" fmla="*/ 1033462 h 1619250"/>
                <a:gd name="connsiteX9" fmla="*/ 1243012 w 3486150"/>
                <a:gd name="connsiteY9" fmla="*/ 995362 h 1619250"/>
                <a:gd name="connsiteX10" fmla="*/ 1323975 w 3486150"/>
                <a:gd name="connsiteY10" fmla="*/ 942975 h 1619250"/>
                <a:gd name="connsiteX11" fmla="*/ 1400175 w 3486150"/>
                <a:gd name="connsiteY11" fmla="*/ 909637 h 1619250"/>
                <a:gd name="connsiteX12" fmla="*/ 1438275 w 3486150"/>
                <a:gd name="connsiteY12" fmla="*/ 890587 h 1619250"/>
                <a:gd name="connsiteX13" fmla="*/ 1562100 w 3486150"/>
                <a:gd name="connsiteY13" fmla="*/ 847725 h 1619250"/>
                <a:gd name="connsiteX14" fmla="*/ 1609725 w 3486150"/>
                <a:gd name="connsiteY14" fmla="*/ 800100 h 1619250"/>
                <a:gd name="connsiteX15" fmla="*/ 1714500 w 3486150"/>
                <a:gd name="connsiteY15" fmla="*/ 776287 h 1619250"/>
                <a:gd name="connsiteX16" fmla="*/ 1809750 w 3486150"/>
                <a:gd name="connsiteY16" fmla="*/ 714375 h 1619250"/>
                <a:gd name="connsiteX17" fmla="*/ 1828800 w 3486150"/>
                <a:gd name="connsiteY17" fmla="*/ 700087 h 1619250"/>
                <a:gd name="connsiteX18" fmla="*/ 1905000 w 3486150"/>
                <a:gd name="connsiteY18" fmla="*/ 681037 h 1619250"/>
                <a:gd name="connsiteX19" fmla="*/ 1985962 w 3486150"/>
                <a:gd name="connsiteY19" fmla="*/ 638175 h 1619250"/>
                <a:gd name="connsiteX20" fmla="*/ 2052637 w 3486150"/>
                <a:gd name="connsiteY20" fmla="*/ 590550 h 1619250"/>
                <a:gd name="connsiteX21" fmla="*/ 2076450 w 3486150"/>
                <a:gd name="connsiteY21" fmla="*/ 542925 h 1619250"/>
                <a:gd name="connsiteX22" fmla="*/ 2233612 w 3486150"/>
                <a:gd name="connsiteY22" fmla="*/ 476250 h 1619250"/>
                <a:gd name="connsiteX23" fmla="*/ 2433637 w 3486150"/>
                <a:gd name="connsiteY23" fmla="*/ 414337 h 1619250"/>
                <a:gd name="connsiteX24" fmla="*/ 2733675 w 3486150"/>
                <a:gd name="connsiteY24" fmla="*/ 314325 h 1619250"/>
                <a:gd name="connsiteX25" fmla="*/ 2857500 w 3486150"/>
                <a:gd name="connsiteY25" fmla="*/ 261937 h 1619250"/>
                <a:gd name="connsiteX26" fmla="*/ 2900362 w 3486150"/>
                <a:gd name="connsiteY26" fmla="*/ 233362 h 1619250"/>
                <a:gd name="connsiteX27" fmla="*/ 2952750 w 3486150"/>
                <a:gd name="connsiteY27" fmla="*/ 223837 h 1619250"/>
                <a:gd name="connsiteX28" fmla="*/ 2976562 w 3486150"/>
                <a:gd name="connsiteY28" fmla="*/ 204787 h 1619250"/>
                <a:gd name="connsiteX29" fmla="*/ 3067050 w 3486150"/>
                <a:gd name="connsiteY29" fmla="*/ 157162 h 1619250"/>
                <a:gd name="connsiteX30" fmla="*/ 3200400 w 3486150"/>
                <a:gd name="connsiteY30" fmla="*/ 80962 h 1619250"/>
                <a:gd name="connsiteX31" fmla="*/ 3305175 w 3486150"/>
                <a:gd name="connsiteY31" fmla="*/ 28575 h 1619250"/>
                <a:gd name="connsiteX32" fmla="*/ 3405187 w 3486150"/>
                <a:gd name="connsiteY32" fmla="*/ 9525 h 1619250"/>
                <a:gd name="connsiteX33" fmla="*/ 3409950 w 3486150"/>
                <a:gd name="connsiteY33" fmla="*/ 4762 h 1619250"/>
                <a:gd name="connsiteX34" fmla="*/ 3486150 w 3486150"/>
                <a:gd name="connsiteY34" fmla="*/ 0 h 1619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486150" h="1619250">
                  <a:moveTo>
                    <a:pt x="0" y="1619250"/>
                  </a:moveTo>
                  <a:lnTo>
                    <a:pt x="166687" y="1571625"/>
                  </a:lnTo>
                  <a:lnTo>
                    <a:pt x="304800" y="1490662"/>
                  </a:lnTo>
                  <a:lnTo>
                    <a:pt x="433387" y="1419225"/>
                  </a:lnTo>
                  <a:lnTo>
                    <a:pt x="604837" y="1319212"/>
                  </a:lnTo>
                  <a:lnTo>
                    <a:pt x="785812" y="1233487"/>
                  </a:lnTo>
                  <a:lnTo>
                    <a:pt x="947737" y="1152525"/>
                  </a:lnTo>
                  <a:lnTo>
                    <a:pt x="1033462" y="1138237"/>
                  </a:lnTo>
                  <a:lnTo>
                    <a:pt x="1166812" y="1033462"/>
                  </a:lnTo>
                  <a:lnTo>
                    <a:pt x="1243012" y="995362"/>
                  </a:lnTo>
                  <a:lnTo>
                    <a:pt x="1323975" y="942975"/>
                  </a:lnTo>
                  <a:lnTo>
                    <a:pt x="1400175" y="909637"/>
                  </a:lnTo>
                  <a:lnTo>
                    <a:pt x="1438275" y="890587"/>
                  </a:lnTo>
                  <a:lnTo>
                    <a:pt x="1562100" y="847725"/>
                  </a:lnTo>
                  <a:lnTo>
                    <a:pt x="1609725" y="800100"/>
                  </a:lnTo>
                  <a:lnTo>
                    <a:pt x="1714500" y="776287"/>
                  </a:lnTo>
                  <a:lnTo>
                    <a:pt x="1809750" y="714375"/>
                  </a:lnTo>
                  <a:lnTo>
                    <a:pt x="1828800" y="700087"/>
                  </a:lnTo>
                  <a:lnTo>
                    <a:pt x="1905000" y="681037"/>
                  </a:lnTo>
                  <a:lnTo>
                    <a:pt x="1985962" y="638175"/>
                  </a:lnTo>
                  <a:lnTo>
                    <a:pt x="2052637" y="590550"/>
                  </a:lnTo>
                  <a:lnTo>
                    <a:pt x="2076450" y="542925"/>
                  </a:lnTo>
                  <a:lnTo>
                    <a:pt x="2233612" y="476250"/>
                  </a:lnTo>
                  <a:lnTo>
                    <a:pt x="2433637" y="414337"/>
                  </a:lnTo>
                  <a:lnTo>
                    <a:pt x="2733675" y="314325"/>
                  </a:lnTo>
                  <a:lnTo>
                    <a:pt x="2857500" y="261937"/>
                  </a:lnTo>
                  <a:lnTo>
                    <a:pt x="2900362" y="233362"/>
                  </a:lnTo>
                  <a:lnTo>
                    <a:pt x="2952750" y="223837"/>
                  </a:lnTo>
                  <a:lnTo>
                    <a:pt x="2976562" y="204787"/>
                  </a:lnTo>
                  <a:lnTo>
                    <a:pt x="3067050" y="157162"/>
                  </a:lnTo>
                  <a:lnTo>
                    <a:pt x="3200400" y="80962"/>
                  </a:lnTo>
                  <a:lnTo>
                    <a:pt x="3305175" y="28575"/>
                  </a:lnTo>
                  <a:lnTo>
                    <a:pt x="3405187" y="9525"/>
                  </a:lnTo>
                  <a:lnTo>
                    <a:pt x="3409950" y="4762"/>
                  </a:lnTo>
                  <a:lnTo>
                    <a:pt x="3486150" y="0"/>
                  </a:lnTo>
                </a:path>
              </a:pathLst>
            </a:custGeom>
            <a:noFill/>
            <a:ln w="254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Freeform: Shape 135">
              <a:extLst>
                <a:ext uri="{FF2B5EF4-FFF2-40B4-BE49-F238E27FC236}">
                  <a16:creationId xmlns:a16="http://schemas.microsoft.com/office/drawing/2014/main" id="{500DACA8-B9A1-A48A-7DAF-76382748E9A5}"/>
                </a:ext>
              </a:extLst>
            </p:cNvPr>
            <p:cNvSpPr/>
            <p:nvPr/>
          </p:nvSpPr>
          <p:spPr>
            <a:xfrm>
              <a:off x="7367588" y="3281363"/>
              <a:ext cx="3471862" cy="2119312"/>
            </a:xfrm>
            <a:custGeom>
              <a:avLst/>
              <a:gdLst>
                <a:gd name="connsiteX0" fmla="*/ 0 w 3471862"/>
                <a:gd name="connsiteY0" fmla="*/ 2119312 h 2119312"/>
                <a:gd name="connsiteX1" fmla="*/ 161925 w 3471862"/>
                <a:gd name="connsiteY1" fmla="*/ 2000250 h 2119312"/>
                <a:gd name="connsiteX2" fmla="*/ 200025 w 3471862"/>
                <a:gd name="connsiteY2" fmla="*/ 1985962 h 2119312"/>
                <a:gd name="connsiteX3" fmla="*/ 276225 w 3471862"/>
                <a:gd name="connsiteY3" fmla="*/ 1895475 h 2119312"/>
                <a:gd name="connsiteX4" fmla="*/ 309562 w 3471862"/>
                <a:gd name="connsiteY4" fmla="*/ 1876425 h 2119312"/>
                <a:gd name="connsiteX5" fmla="*/ 433387 w 3471862"/>
                <a:gd name="connsiteY5" fmla="*/ 1747837 h 2119312"/>
                <a:gd name="connsiteX6" fmla="*/ 523875 w 3471862"/>
                <a:gd name="connsiteY6" fmla="*/ 1657350 h 2119312"/>
                <a:gd name="connsiteX7" fmla="*/ 638175 w 3471862"/>
                <a:gd name="connsiteY7" fmla="*/ 1585912 h 2119312"/>
                <a:gd name="connsiteX8" fmla="*/ 781050 w 3471862"/>
                <a:gd name="connsiteY8" fmla="*/ 1462087 h 2119312"/>
                <a:gd name="connsiteX9" fmla="*/ 947737 w 3471862"/>
                <a:gd name="connsiteY9" fmla="*/ 1371600 h 2119312"/>
                <a:gd name="connsiteX10" fmla="*/ 1109662 w 3471862"/>
                <a:gd name="connsiteY10" fmla="*/ 1262062 h 2119312"/>
                <a:gd name="connsiteX11" fmla="*/ 1204912 w 3471862"/>
                <a:gd name="connsiteY11" fmla="*/ 1181100 h 2119312"/>
                <a:gd name="connsiteX12" fmla="*/ 1309687 w 3471862"/>
                <a:gd name="connsiteY12" fmla="*/ 1100137 h 2119312"/>
                <a:gd name="connsiteX13" fmla="*/ 1390650 w 3471862"/>
                <a:gd name="connsiteY13" fmla="*/ 1071562 h 2119312"/>
                <a:gd name="connsiteX14" fmla="*/ 1428750 w 3471862"/>
                <a:gd name="connsiteY14" fmla="*/ 1033462 h 2119312"/>
                <a:gd name="connsiteX15" fmla="*/ 1452562 w 3471862"/>
                <a:gd name="connsiteY15" fmla="*/ 1023937 h 2119312"/>
                <a:gd name="connsiteX16" fmla="*/ 1504950 w 3471862"/>
                <a:gd name="connsiteY16" fmla="*/ 976312 h 2119312"/>
                <a:gd name="connsiteX17" fmla="*/ 1619250 w 3471862"/>
                <a:gd name="connsiteY17" fmla="*/ 919162 h 2119312"/>
                <a:gd name="connsiteX18" fmla="*/ 1685925 w 3471862"/>
                <a:gd name="connsiteY18" fmla="*/ 904875 h 2119312"/>
                <a:gd name="connsiteX19" fmla="*/ 1724025 w 3471862"/>
                <a:gd name="connsiteY19" fmla="*/ 881062 h 2119312"/>
                <a:gd name="connsiteX20" fmla="*/ 1857375 w 3471862"/>
                <a:gd name="connsiteY20" fmla="*/ 790575 h 2119312"/>
                <a:gd name="connsiteX21" fmla="*/ 1890712 w 3471862"/>
                <a:gd name="connsiteY21" fmla="*/ 762000 h 2119312"/>
                <a:gd name="connsiteX22" fmla="*/ 1943100 w 3471862"/>
                <a:gd name="connsiteY22" fmla="*/ 747712 h 2119312"/>
                <a:gd name="connsiteX23" fmla="*/ 2105025 w 3471862"/>
                <a:gd name="connsiteY23" fmla="*/ 671512 h 2119312"/>
                <a:gd name="connsiteX24" fmla="*/ 2128837 w 3471862"/>
                <a:gd name="connsiteY24" fmla="*/ 657225 h 2119312"/>
                <a:gd name="connsiteX25" fmla="*/ 2171700 w 3471862"/>
                <a:gd name="connsiteY25" fmla="*/ 614362 h 2119312"/>
                <a:gd name="connsiteX26" fmla="*/ 2266950 w 3471862"/>
                <a:gd name="connsiteY26" fmla="*/ 566737 h 2119312"/>
                <a:gd name="connsiteX27" fmla="*/ 2295525 w 3471862"/>
                <a:gd name="connsiteY27" fmla="*/ 557212 h 2119312"/>
                <a:gd name="connsiteX28" fmla="*/ 2338387 w 3471862"/>
                <a:gd name="connsiteY28" fmla="*/ 557212 h 2119312"/>
                <a:gd name="connsiteX29" fmla="*/ 2500312 w 3471862"/>
                <a:gd name="connsiteY29" fmla="*/ 471487 h 2119312"/>
                <a:gd name="connsiteX30" fmla="*/ 2571750 w 3471862"/>
                <a:gd name="connsiteY30" fmla="*/ 423862 h 2119312"/>
                <a:gd name="connsiteX31" fmla="*/ 2662237 w 3471862"/>
                <a:gd name="connsiteY31" fmla="*/ 404812 h 2119312"/>
                <a:gd name="connsiteX32" fmla="*/ 2743200 w 3471862"/>
                <a:gd name="connsiteY32" fmla="*/ 381000 h 2119312"/>
                <a:gd name="connsiteX33" fmla="*/ 2767012 w 3471862"/>
                <a:gd name="connsiteY33" fmla="*/ 361950 h 2119312"/>
                <a:gd name="connsiteX34" fmla="*/ 2790825 w 3471862"/>
                <a:gd name="connsiteY34" fmla="*/ 323850 h 2119312"/>
                <a:gd name="connsiteX35" fmla="*/ 2852737 w 3471862"/>
                <a:gd name="connsiteY35" fmla="*/ 314325 h 2119312"/>
                <a:gd name="connsiteX36" fmla="*/ 2943225 w 3471862"/>
                <a:gd name="connsiteY36" fmla="*/ 257175 h 2119312"/>
                <a:gd name="connsiteX37" fmla="*/ 2967037 w 3471862"/>
                <a:gd name="connsiteY37" fmla="*/ 257175 h 2119312"/>
                <a:gd name="connsiteX38" fmla="*/ 3014662 w 3471862"/>
                <a:gd name="connsiteY38" fmla="*/ 233362 h 2119312"/>
                <a:gd name="connsiteX39" fmla="*/ 3019425 w 3471862"/>
                <a:gd name="connsiteY39" fmla="*/ 209550 h 2119312"/>
                <a:gd name="connsiteX40" fmla="*/ 3171825 w 3471862"/>
                <a:gd name="connsiteY40" fmla="*/ 190500 h 2119312"/>
                <a:gd name="connsiteX41" fmla="*/ 3224212 w 3471862"/>
                <a:gd name="connsiteY41" fmla="*/ 166687 h 2119312"/>
                <a:gd name="connsiteX42" fmla="*/ 3233737 w 3471862"/>
                <a:gd name="connsiteY42" fmla="*/ 133350 h 2119312"/>
                <a:gd name="connsiteX43" fmla="*/ 3267075 w 3471862"/>
                <a:gd name="connsiteY43" fmla="*/ 133350 h 2119312"/>
                <a:gd name="connsiteX44" fmla="*/ 3300412 w 3471862"/>
                <a:gd name="connsiteY44" fmla="*/ 85725 h 2119312"/>
                <a:gd name="connsiteX45" fmla="*/ 3309937 w 3471862"/>
                <a:gd name="connsiteY45" fmla="*/ 85725 h 2119312"/>
                <a:gd name="connsiteX46" fmla="*/ 3338512 w 3471862"/>
                <a:gd name="connsiteY46" fmla="*/ 61912 h 2119312"/>
                <a:gd name="connsiteX47" fmla="*/ 3352800 w 3471862"/>
                <a:gd name="connsiteY47" fmla="*/ 52387 h 2119312"/>
                <a:gd name="connsiteX48" fmla="*/ 3357562 w 3471862"/>
                <a:gd name="connsiteY48" fmla="*/ 23812 h 2119312"/>
                <a:gd name="connsiteX49" fmla="*/ 3409950 w 3471862"/>
                <a:gd name="connsiteY49" fmla="*/ 19050 h 2119312"/>
                <a:gd name="connsiteX50" fmla="*/ 3414712 w 3471862"/>
                <a:gd name="connsiteY50" fmla="*/ 0 h 2119312"/>
                <a:gd name="connsiteX51" fmla="*/ 3471862 w 3471862"/>
                <a:gd name="connsiteY51" fmla="*/ 0 h 2119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471862" h="2119312">
                  <a:moveTo>
                    <a:pt x="0" y="2119312"/>
                  </a:moveTo>
                  <a:lnTo>
                    <a:pt x="161925" y="2000250"/>
                  </a:lnTo>
                  <a:lnTo>
                    <a:pt x="200025" y="1985962"/>
                  </a:lnTo>
                  <a:lnTo>
                    <a:pt x="276225" y="1895475"/>
                  </a:lnTo>
                  <a:lnTo>
                    <a:pt x="309562" y="1876425"/>
                  </a:lnTo>
                  <a:lnTo>
                    <a:pt x="433387" y="1747837"/>
                  </a:lnTo>
                  <a:lnTo>
                    <a:pt x="523875" y="1657350"/>
                  </a:lnTo>
                  <a:lnTo>
                    <a:pt x="638175" y="1585912"/>
                  </a:lnTo>
                  <a:lnTo>
                    <a:pt x="781050" y="1462087"/>
                  </a:lnTo>
                  <a:lnTo>
                    <a:pt x="947737" y="1371600"/>
                  </a:lnTo>
                  <a:lnTo>
                    <a:pt x="1109662" y="1262062"/>
                  </a:lnTo>
                  <a:lnTo>
                    <a:pt x="1204912" y="1181100"/>
                  </a:lnTo>
                  <a:lnTo>
                    <a:pt x="1309687" y="1100137"/>
                  </a:lnTo>
                  <a:lnTo>
                    <a:pt x="1390650" y="1071562"/>
                  </a:lnTo>
                  <a:lnTo>
                    <a:pt x="1428750" y="1033462"/>
                  </a:lnTo>
                  <a:lnTo>
                    <a:pt x="1452562" y="1023937"/>
                  </a:lnTo>
                  <a:lnTo>
                    <a:pt x="1504950" y="976312"/>
                  </a:lnTo>
                  <a:lnTo>
                    <a:pt x="1619250" y="919162"/>
                  </a:lnTo>
                  <a:lnTo>
                    <a:pt x="1685925" y="904875"/>
                  </a:lnTo>
                  <a:lnTo>
                    <a:pt x="1724025" y="881062"/>
                  </a:lnTo>
                  <a:lnTo>
                    <a:pt x="1857375" y="790575"/>
                  </a:lnTo>
                  <a:lnTo>
                    <a:pt x="1890712" y="762000"/>
                  </a:lnTo>
                  <a:lnTo>
                    <a:pt x="1943100" y="747712"/>
                  </a:lnTo>
                  <a:lnTo>
                    <a:pt x="2105025" y="671512"/>
                  </a:lnTo>
                  <a:lnTo>
                    <a:pt x="2128837" y="657225"/>
                  </a:lnTo>
                  <a:lnTo>
                    <a:pt x="2171700" y="614362"/>
                  </a:lnTo>
                  <a:lnTo>
                    <a:pt x="2266950" y="566737"/>
                  </a:lnTo>
                  <a:lnTo>
                    <a:pt x="2295525" y="557212"/>
                  </a:lnTo>
                  <a:lnTo>
                    <a:pt x="2338387" y="557212"/>
                  </a:lnTo>
                  <a:lnTo>
                    <a:pt x="2500312" y="471487"/>
                  </a:lnTo>
                  <a:lnTo>
                    <a:pt x="2571750" y="423862"/>
                  </a:lnTo>
                  <a:lnTo>
                    <a:pt x="2662237" y="404812"/>
                  </a:lnTo>
                  <a:lnTo>
                    <a:pt x="2743200" y="381000"/>
                  </a:lnTo>
                  <a:lnTo>
                    <a:pt x="2767012" y="361950"/>
                  </a:lnTo>
                  <a:lnTo>
                    <a:pt x="2790825" y="323850"/>
                  </a:lnTo>
                  <a:lnTo>
                    <a:pt x="2852737" y="314325"/>
                  </a:lnTo>
                  <a:lnTo>
                    <a:pt x="2943225" y="257175"/>
                  </a:lnTo>
                  <a:lnTo>
                    <a:pt x="2967037" y="257175"/>
                  </a:lnTo>
                  <a:lnTo>
                    <a:pt x="3014662" y="233362"/>
                  </a:lnTo>
                  <a:lnTo>
                    <a:pt x="3019425" y="209550"/>
                  </a:lnTo>
                  <a:lnTo>
                    <a:pt x="3171825" y="190500"/>
                  </a:lnTo>
                  <a:lnTo>
                    <a:pt x="3224212" y="166687"/>
                  </a:lnTo>
                  <a:lnTo>
                    <a:pt x="3233737" y="133350"/>
                  </a:lnTo>
                  <a:lnTo>
                    <a:pt x="3267075" y="133350"/>
                  </a:lnTo>
                  <a:lnTo>
                    <a:pt x="3300412" y="85725"/>
                  </a:lnTo>
                  <a:lnTo>
                    <a:pt x="3309937" y="85725"/>
                  </a:lnTo>
                  <a:lnTo>
                    <a:pt x="3338512" y="61912"/>
                  </a:lnTo>
                  <a:lnTo>
                    <a:pt x="3352800" y="52387"/>
                  </a:lnTo>
                  <a:lnTo>
                    <a:pt x="3357562" y="23812"/>
                  </a:lnTo>
                  <a:lnTo>
                    <a:pt x="3409950" y="19050"/>
                  </a:lnTo>
                  <a:lnTo>
                    <a:pt x="3414712" y="0"/>
                  </a:lnTo>
                  <a:lnTo>
                    <a:pt x="3471862" y="0"/>
                  </a:lnTo>
                </a:path>
              </a:pathLst>
            </a:custGeom>
            <a:noFill/>
            <a:ln w="25400">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57193231"/>
      </p:ext>
    </p:extLst>
  </p:cSld>
  <p:clrMapOvr>
    <a:masterClrMapping/>
  </p:clrMapOvr>
  <p:extLst>
    <p:ext uri="{6950BFC3-D8DA-4A85-94F7-54DA5524770B}">
      <p188:commentRel xmlns:p188="http://schemas.microsoft.com/office/powerpoint/2018/8/main" r:id="rId3"/>
    </p:ext>
  </p:extLs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E76E1EE-90D3-1E8C-A232-B353028DCA62}"/>
              </a:ext>
            </a:extLst>
          </p:cNvPr>
          <p:cNvGrpSpPr/>
          <p:nvPr/>
        </p:nvGrpSpPr>
        <p:grpSpPr>
          <a:xfrm>
            <a:off x="12903199" y="2946134"/>
            <a:ext cx="4296513" cy="1860262"/>
            <a:chOff x="0" y="1690688"/>
            <a:chExt cx="12430552" cy="4454144"/>
          </a:xfrm>
        </p:grpSpPr>
        <p:pic>
          <p:nvPicPr>
            <p:cNvPr id="4" name="Picture 3">
              <a:extLst>
                <a:ext uri="{FF2B5EF4-FFF2-40B4-BE49-F238E27FC236}">
                  <a16:creationId xmlns:a16="http://schemas.microsoft.com/office/drawing/2014/main" id="{9F0A7560-D623-D74A-B022-FB5FE1CE1AC2}"/>
                </a:ext>
              </a:extLst>
            </p:cNvPr>
            <p:cNvPicPr>
              <a:picLocks noChangeAspect="1"/>
            </p:cNvPicPr>
            <p:nvPr/>
          </p:nvPicPr>
          <p:blipFill>
            <a:blip r:embed="rId3"/>
            <a:stretch>
              <a:fillRect/>
            </a:stretch>
          </p:blipFill>
          <p:spPr>
            <a:xfrm>
              <a:off x="0" y="1690688"/>
              <a:ext cx="12192000" cy="4454144"/>
            </a:xfrm>
            <a:prstGeom prst="rect">
              <a:avLst/>
            </a:prstGeom>
          </p:spPr>
        </p:pic>
        <p:sp>
          <p:nvSpPr>
            <p:cNvPr id="8" name="Rectangle 7">
              <a:extLst>
                <a:ext uri="{FF2B5EF4-FFF2-40B4-BE49-F238E27FC236}">
                  <a16:creationId xmlns:a16="http://schemas.microsoft.com/office/drawing/2014/main" id="{9EF4635E-66A5-9A4F-A455-7F9D9E3A0FCD}"/>
                </a:ext>
              </a:extLst>
            </p:cNvPr>
            <p:cNvSpPr/>
            <p:nvPr/>
          </p:nvSpPr>
          <p:spPr>
            <a:xfrm>
              <a:off x="624399" y="2185639"/>
              <a:ext cx="5679934" cy="1694937"/>
            </a:xfrm>
            <a:prstGeom prst="rect">
              <a:avLst/>
            </a:prstGeom>
            <a:ln w="38100">
              <a:solidFill>
                <a:srgbClr val="FF0000"/>
              </a:solidFill>
            </a:ln>
          </p:spPr>
          <p:txBody>
            <a:bodyPr wrap="square">
              <a:spAutoFit/>
            </a:bodyPr>
            <a:lstStyle/>
            <a:p>
              <a:r>
                <a:rPr lang="en-US" sz="1000">
                  <a:latin typeface="Helvetica" pitchFamily="2" charset="0"/>
                </a:rPr>
                <a:t>Women RR: 	 0.73 (0.59-0.90)</a:t>
              </a:r>
            </a:p>
            <a:p>
              <a:r>
                <a:rPr lang="en-US" sz="1000">
                  <a:latin typeface="Helvetica" pitchFamily="2" charset="0"/>
                </a:rPr>
                <a:t>Men RR:  	 1.03 (0.84-1.25)</a:t>
              </a:r>
              <a:endParaRPr lang="en-US" sz="1000">
                <a:effectLst/>
                <a:latin typeface="Helvetica" pitchFamily="2" charset="0"/>
              </a:endParaRPr>
            </a:p>
          </p:txBody>
        </p:sp>
        <p:sp>
          <p:nvSpPr>
            <p:cNvPr id="9" name="Rectangle 8">
              <a:extLst>
                <a:ext uri="{FF2B5EF4-FFF2-40B4-BE49-F238E27FC236}">
                  <a16:creationId xmlns:a16="http://schemas.microsoft.com/office/drawing/2014/main" id="{BDFDA57F-26E5-8C4A-8ACD-0F784DEFCBA8}"/>
                </a:ext>
              </a:extLst>
            </p:cNvPr>
            <p:cNvSpPr/>
            <p:nvPr/>
          </p:nvSpPr>
          <p:spPr>
            <a:xfrm>
              <a:off x="6925806" y="2188270"/>
              <a:ext cx="5504746" cy="1694937"/>
            </a:xfrm>
            <a:prstGeom prst="rect">
              <a:avLst/>
            </a:prstGeom>
            <a:ln w="38100">
              <a:solidFill>
                <a:srgbClr val="FF0000"/>
              </a:solidFill>
            </a:ln>
          </p:spPr>
          <p:txBody>
            <a:bodyPr wrap="square">
              <a:spAutoFit/>
            </a:bodyPr>
            <a:lstStyle/>
            <a:p>
              <a:r>
                <a:rPr lang="en-US" sz="1000">
                  <a:latin typeface="Helvetica" pitchFamily="2" charset="0"/>
                </a:rPr>
                <a:t>Women RR: 	 0.67 (0.53-0.85)</a:t>
              </a:r>
            </a:p>
            <a:p>
              <a:r>
                <a:rPr lang="en-US" sz="1000">
                  <a:latin typeface="Helvetica" pitchFamily="2" charset="0"/>
                </a:rPr>
                <a:t>Men RR:  	 1.07 (0.85-1.34)</a:t>
              </a:r>
              <a:endParaRPr lang="en-US" sz="1000">
                <a:effectLst/>
                <a:latin typeface="Helvetica" pitchFamily="2" charset="0"/>
              </a:endParaRPr>
            </a:p>
          </p:txBody>
        </p:sp>
      </p:grpSp>
      <p:sp>
        <p:nvSpPr>
          <p:cNvPr id="7" name="TextBox 6">
            <a:extLst>
              <a:ext uri="{FF2B5EF4-FFF2-40B4-BE49-F238E27FC236}">
                <a16:creationId xmlns:a16="http://schemas.microsoft.com/office/drawing/2014/main" id="{6E839410-0053-7D44-812E-CC74AC841AA8}"/>
              </a:ext>
            </a:extLst>
          </p:cNvPr>
          <p:cNvSpPr txBox="1"/>
          <p:nvPr/>
        </p:nvSpPr>
        <p:spPr>
          <a:xfrm>
            <a:off x="1524001" y="6372374"/>
            <a:ext cx="9739086" cy="307777"/>
          </a:xfrm>
          <a:prstGeom prst="rect">
            <a:avLst/>
          </a:prstGeom>
          <a:noFill/>
        </p:spPr>
        <p:txBody>
          <a:bodyPr wrap="square" rtlCol="0">
            <a:spAutoFit/>
          </a:bodyPr>
          <a:lstStyle/>
          <a:p>
            <a:r>
              <a:rPr lang="en-US" sz="1400">
                <a:solidFill>
                  <a:schemeClr val="tx2"/>
                </a:solidFill>
                <a:cs typeface="Arial" panose="020B0604020202020204" pitchFamily="34" charset="0"/>
              </a:rPr>
              <a:t>PARAGON-HF, Prospective Comparison of ARNi with ARB Global Outcomes in HF with Preserved Ejection Fraction; RR, relative risk</a:t>
            </a:r>
          </a:p>
        </p:txBody>
      </p:sp>
      <p:sp>
        <p:nvSpPr>
          <p:cNvPr id="3" name="Title 2">
            <a:extLst>
              <a:ext uri="{FF2B5EF4-FFF2-40B4-BE49-F238E27FC236}">
                <a16:creationId xmlns:a16="http://schemas.microsoft.com/office/drawing/2014/main" id="{49266BBA-C86D-C4D0-6247-F9BFC8D7DBD4}"/>
              </a:ext>
            </a:extLst>
          </p:cNvPr>
          <p:cNvSpPr>
            <a:spLocks noGrp="1"/>
          </p:cNvSpPr>
          <p:nvPr>
            <p:ph type="title"/>
          </p:nvPr>
        </p:nvSpPr>
        <p:spPr>
          <a:xfrm>
            <a:off x="847253" y="208232"/>
            <a:ext cx="10515600" cy="1140734"/>
          </a:xfrm>
        </p:spPr>
        <p:txBody>
          <a:bodyPr/>
          <a:lstStyle/>
          <a:p>
            <a:r>
              <a:rPr lang="en-US"/>
              <a:t>PARAGON-HF</a:t>
            </a:r>
          </a:p>
        </p:txBody>
      </p:sp>
      <p:sp>
        <p:nvSpPr>
          <p:cNvPr id="11" name="Text Placeholder 10">
            <a:extLst>
              <a:ext uri="{FF2B5EF4-FFF2-40B4-BE49-F238E27FC236}">
                <a16:creationId xmlns:a16="http://schemas.microsoft.com/office/drawing/2014/main" id="{71631B46-C734-F9C0-1209-31807854F8A7}"/>
              </a:ext>
            </a:extLst>
          </p:cNvPr>
          <p:cNvSpPr>
            <a:spLocks noGrp="1"/>
          </p:cNvSpPr>
          <p:nvPr>
            <p:ph type="body" sz="quarter" idx="11"/>
          </p:nvPr>
        </p:nvSpPr>
        <p:spPr>
          <a:xfrm>
            <a:off x="838200" y="1647730"/>
            <a:ext cx="10525125" cy="407349"/>
          </a:xfrm>
        </p:spPr>
        <p:txBody>
          <a:bodyPr/>
          <a:lstStyle/>
          <a:p>
            <a:r>
              <a:rPr lang="en-US" sz="2000">
                <a:solidFill>
                  <a:schemeClr val="accent4"/>
                </a:solidFill>
              </a:rPr>
              <a:t>4,822 patients with NYHA class II-IV HFpEF (left ventricular ejection fraction ≥45%) </a:t>
            </a:r>
            <a:br>
              <a:rPr lang="en-US" sz="2000">
                <a:solidFill>
                  <a:schemeClr val="accent4"/>
                </a:solidFill>
              </a:rPr>
            </a:br>
            <a:r>
              <a:rPr lang="en-US" sz="2000">
                <a:solidFill>
                  <a:schemeClr val="accent4"/>
                </a:solidFill>
              </a:rPr>
              <a:t>randomized to sacubitril/valsartan or valsartan</a:t>
            </a:r>
          </a:p>
        </p:txBody>
      </p:sp>
      <p:sp>
        <p:nvSpPr>
          <p:cNvPr id="12" name="Text Placeholder 11">
            <a:extLst>
              <a:ext uri="{FF2B5EF4-FFF2-40B4-BE49-F238E27FC236}">
                <a16:creationId xmlns:a16="http://schemas.microsoft.com/office/drawing/2014/main" id="{3FB9766B-C5CD-A39D-AA2F-3E9CE4CA5B85}"/>
              </a:ext>
            </a:extLst>
          </p:cNvPr>
          <p:cNvSpPr>
            <a:spLocks noGrp="1"/>
          </p:cNvSpPr>
          <p:nvPr>
            <p:ph type="body" sz="quarter" idx="12"/>
          </p:nvPr>
        </p:nvSpPr>
        <p:spPr>
          <a:xfrm>
            <a:off x="1524000" y="6572418"/>
            <a:ext cx="9839325" cy="285582"/>
          </a:xfrm>
        </p:spPr>
        <p:txBody>
          <a:bodyPr/>
          <a:lstStyle/>
          <a:p>
            <a:r>
              <a:rPr lang="en-US"/>
              <a:t>Adapted from Solomon SD. </a:t>
            </a:r>
            <a:r>
              <a:rPr lang="en-US" i="1"/>
              <a:t>N Engl J Med</a:t>
            </a:r>
            <a:r>
              <a:rPr lang="en-US"/>
              <a:t>. 2019;381:1609-1620.</a:t>
            </a:r>
          </a:p>
        </p:txBody>
      </p:sp>
      <p:grpSp>
        <p:nvGrpSpPr>
          <p:cNvPr id="66" name="Group 65">
            <a:extLst>
              <a:ext uri="{FF2B5EF4-FFF2-40B4-BE49-F238E27FC236}">
                <a16:creationId xmlns:a16="http://schemas.microsoft.com/office/drawing/2014/main" id="{6848CAD0-CA99-F1FE-2221-2D5BC46B1078}"/>
              </a:ext>
            </a:extLst>
          </p:cNvPr>
          <p:cNvGrpSpPr/>
          <p:nvPr/>
        </p:nvGrpSpPr>
        <p:grpSpPr>
          <a:xfrm>
            <a:off x="1516037" y="2452770"/>
            <a:ext cx="4638600" cy="3246994"/>
            <a:chOff x="1008037" y="2452770"/>
            <a:chExt cx="4638600" cy="3334923"/>
          </a:xfrm>
        </p:grpSpPr>
        <p:grpSp>
          <p:nvGrpSpPr>
            <p:cNvPr id="51" name="Group 50">
              <a:extLst>
                <a:ext uri="{FF2B5EF4-FFF2-40B4-BE49-F238E27FC236}">
                  <a16:creationId xmlns:a16="http://schemas.microsoft.com/office/drawing/2014/main" id="{77368AF0-AC07-49B2-E37F-663862BCE64D}"/>
                </a:ext>
              </a:extLst>
            </p:cNvPr>
            <p:cNvGrpSpPr/>
            <p:nvPr/>
          </p:nvGrpSpPr>
          <p:grpSpPr>
            <a:xfrm>
              <a:off x="1008037" y="2452770"/>
              <a:ext cx="4638600" cy="3334923"/>
              <a:chOff x="-4719787" y="2561087"/>
              <a:chExt cx="4638600" cy="3334923"/>
            </a:xfrm>
          </p:grpSpPr>
          <p:grpSp>
            <p:nvGrpSpPr>
              <p:cNvPr id="18" name="Group 17">
                <a:extLst>
                  <a:ext uri="{FF2B5EF4-FFF2-40B4-BE49-F238E27FC236}">
                    <a16:creationId xmlns:a16="http://schemas.microsoft.com/office/drawing/2014/main" id="{25B353E0-3B29-E0BB-70C0-3C61EED9285E}"/>
                  </a:ext>
                </a:extLst>
              </p:cNvPr>
              <p:cNvGrpSpPr/>
              <p:nvPr/>
            </p:nvGrpSpPr>
            <p:grpSpPr>
              <a:xfrm>
                <a:off x="-4719787" y="2561087"/>
                <a:ext cx="4638600" cy="3334923"/>
                <a:chOff x="-6175287" y="3250601"/>
                <a:chExt cx="4638600" cy="3334923"/>
              </a:xfrm>
            </p:grpSpPr>
            <p:grpSp>
              <p:nvGrpSpPr>
                <p:cNvPr id="23" name="Group 22">
                  <a:extLst>
                    <a:ext uri="{FF2B5EF4-FFF2-40B4-BE49-F238E27FC236}">
                      <a16:creationId xmlns:a16="http://schemas.microsoft.com/office/drawing/2014/main" id="{5D6202E1-B9C2-9C90-C298-AC996E3CE45D}"/>
                    </a:ext>
                  </a:extLst>
                </p:cNvPr>
                <p:cNvGrpSpPr/>
                <p:nvPr/>
              </p:nvGrpSpPr>
              <p:grpSpPr>
                <a:xfrm>
                  <a:off x="-6175287" y="3250601"/>
                  <a:ext cx="4638600" cy="3334923"/>
                  <a:chOff x="3923353" y="1833282"/>
                  <a:chExt cx="7546355" cy="4442875"/>
                </a:xfrm>
              </p:grpSpPr>
              <p:sp>
                <p:nvSpPr>
                  <p:cNvPr id="25" name="TextBox 24">
                    <a:extLst>
                      <a:ext uri="{FF2B5EF4-FFF2-40B4-BE49-F238E27FC236}">
                        <a16:creationId xmlns:a16="http://schemas.microsoft.com/office/drawing/2014/main" id="{83DE30F5-D584-C119-6BEC-1E02846F0117}"/>
                      </a:ext>
                    </a:extLst>
                  </p:cNvPr>
                  <p:cNvSpPr txBox="1"/>
                  <p:nvPr/>
                </p:nvSpPr>
                <p:spPr>
                  <a:xfrm>
                    <a:off x="5311821" y="1833282"/>
                    <a:ext cx="6009522" cy="505359"/>
                  </a:xfrm>
                  <a:prstGeom prst="rect">
                    <a:avLst/>
                  </a:prstGeom>
                  <a:noFill/>
                </p:spPr>
                <p:txBody>
                  <a:bodyPr wrap="square" rtlCol="0">
                    <a:spAutoFit/>
                  </a:bodyPr>
                  <a:lstStyle/>
                  <a:p>
                    <a:pPr algn="ctr"/>
                    <a:r>
                      <a:rPr lang="en-US" b="1">
                        <a:solidFill>
                          <a:schemeClr val="accent2"/>
                        </a:solidFill>
                      </a:rPr>
                      <a:t>Primary composite outcome</a:t>
                    </a:r>
                  </a:p>
                </p:txBody>
              </p:sp>
              <p:sp>
                <p:nvSpPr>
                  <p:cNvPr id="26" name="TextBox 25">
                    <a:extLst>
                      <a:ext uri="{FF2B5EF4-FFF2-40B4-BE49-F238E27FC236}">
                        <a16:creationId xmlns:a16="http://schemas.microsoft.com/office/drawing/2014/main" id="{7A5D9F83-6AEC-8BC1-E662-EEB3888D62B5}"/>
                      </a:ext>
                    </a:extLst>
                  </p:cNvPr>
                  <p:cNvSpPr txBox="1"/>
                  <p:nvPr/>
                </p:nvSpPr>
                <p:spPr>
                  <a:xfrm>
                    <a:off x="5311821" y="5825126"/>
                    <a:ext cx="6009522" cy="451031"/>
                  </a:xfrm>
                  <a:prstGeom prst="rect">
                    <a:avLst/>
                  </a:prstGeom>
                  <a:noFill/>
                </p:spPr>
                <p:txBody>
                  <a:bodyPr wrap="square" rtlCol="0">
                    <a:spAutoFit/>
                  </a:bodyPr>
                  <a:lstStyle/>
                  <a:p>
                    <a:pPr algn="ctr"/>
                    <a:r>
                      <a:rPr lang="en-US" sz="1600">
                        <a:solidFill>
                          <a:schemeClr val="tx2"/>
                        </a:solidFill>
                      </a:rPr>
                      <a:t>Years</a:t>
                    </a:r>
                  </a:p>
                </p:txBody>
              </p:sp>
              <p:sp>
                <p:nvSpPr>
                  <p:cNvPr id="27" name="TextBox 26">
                    <a:extLst>
                      <a:ext uri="{FF2B5EF4-FFF2-40B4-BE49-F238E27FC236}">
                        <a16:creationId xmlns:a16="http://schemas.microsoft.com/office/drawing/2014/main" id="{604D8305-11E8-761F-7551-1640BB7BC380}"/>
                      </a:ext>
                    </a:extLst>
                  </p:cNvPr>
                  <p:cNvSpPr txBox="1"/>
                  <p:nvPr/>
                </p:nvSpPr>
                <p:spPr>
                  <a:xfrm rot="16200000">
                    <a:off x="2280161" y="3749411"/>
                    <a:ext cx="3837163" cy="550780"/>
                  </a:xfrm>
                  <a:prstGeom prst="rect">
                    <a:avLst/>
                  </a:prstGeom>
                  <a:noFill/>
                </p:spPr>
                <p:txBody>
                  <a:bodyPr wrap="square" rtlCol="0">
                    <a:spAutoFit/>
                  </a:bodyPr>
                  <a:lstStyle/>
                  <a:p>
                    <a:pPr algn="ctr"/>
                    <a:r>
                      <a:rPr lang="en-US" sz="1600">
                        <a:solidFill>
                          <a:schemeClr val="tx2"/>
                        </a:solidFill>
                      </a:rPr>
                      <a:t>Cumulative hazard estimate</a:t>
                    </a:r>
                  </a:p>
                </p:txBody>
              </p:sp>
              <p:cxnSp>
                <p:nvCxnSpPr>
                  <p:cNvPr id="28" name="Straight Connector 27">
                    <a:extLst>
                      <a:ext uri="{FF2B5EF4-FFF2-40B4-BE49-F238E27FC236}">
                        <a16:creationId xmlns:a16="http://schemas.microsoft.com/office/drawing/2014/main" id="{1E49CAFB-1688-A3A6-82CC-18E6CD3A9D7B}"/>
                      </a:ext>
                    </a:extLst>
                  </p:cNvPr>
                  <p:cNvCxnSpPr>
                    <a:cxnSpLocks/>
                  </p:cNvCxnSpPr>
                  <p:nvPr/>
                </p:nvCxnSpPr>
                <p:spPr>
                  <a:xfrm>
                    <a:off x="5313403" y="5512659"/>
                    <a:ext cx="600952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B6EE01A-96B6-D940-7D06-2700E02D3318}"/>
                      </a:ext>
                    </a:extLst>
                  </p:cNvPr>
                  <p:cNvCxnSpPr>
                    <a:cxnSpLocks/>
                  </p:cNvCxnSpPr>
                  <p:nvPr/>
                </p:nvCxnSpPr>
                <p:spPr>
                  <a:xfrm flipV="1">
                    <a:off x="5311822" y="2469275"/>
                    <a:ext cx="0" cy="3046017"/>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56BE5451-8252-46DE-7F94-A7A418ACA5FB}"/>
                      </a:ext>
                    </a:extLst>
                  </p:cNvPr>
                  <p:cNvSpPr txBox="1"/>
                  <p:nvPr/>
                </p:nvSpPr>
                <p:spPr>
                  <a:xfrm>
                    <a:off x="4203102" y="3104557"/>
                    <a:ext cx="1124099" cy="451031"/>
                  </a:xfrm>
                  <a:prstGeom prst="rect">
                    <a:avLst/>
                  </a:prstGeom>
                  <a:noFill/>
                </p:spPr>
                <p:txBody>
                  <a:bodyPr wrap="square" rtlCol="0">
                    <a:spAutoFit/>
                  </a:bodyPr>
                  <a:lstStyle/>
                  <a:p>
                    <a:pPr algn="r"/>
                    <a:r>
                      <a:rPr lang="en-US" sz="1600">
                        <a:solidFill>
                          <a:schemeClr val="tx2"/>
                        </a:solidFill>
                      </a:rPr>
                      <a:t>0.60</a:t>
                    </a:r>
                  </a:p>
                </p:txBody>
              </p:sp>
              <p:sp>
                <p:nvSpPr>
                  <p:cNvPr id="31" name="TextBox 30">
                    <a:extLst>
                      <a:ext uri="{FF2B5EF4-FFF2-40B4-BE49-F238E27FC236}">
                        <a16:creationId xmlns:a16="http://schemas.microsoft.com/office/drawing/2014/main" id="{163850FE-3C27-FFFE-774D-6726FB0AB1DF}"/>
                      </a:ext>
                    </a:extLst>
                  </p:cNvPr>
                  <p:cNvSpPr txBox="1"/>
                  <p:nvPr/>
                </p:nvSpPr>
                <p:spPr>
                  <a:xfrm>
                    <a:off x="4304065" y="3824109"/>
                    <a:ext cx="1023137" cy="451031"/>
                  </a:xfrm>
                  <a:prstGeom prst="rect">
                    <a:avLst/>
                  </a:prstGeom>
                  <a:noFill/>
                </p:spPr>
                <p:txBody>
                  <a:bodyPr wrap="square" rtlCol="0">
                    <a:spAutoFit/>
                  </a:bodyPr>
                  <a:lstStyle/>
                  <a:p>
                    <a:pPr algn="r"/>
                    <a:r>
                      <a:rPr lang="en-US" sz="1600">
                        <a:solidFill>
                          <a:schemeClr val="tx2"/>
                        </a:solidFill>
                      </a:rPr>
                      <a:t>0.40</a:t>
                    </a:r>
                  </a:p>
                </p:txBody>
              </p:sp>
              <p:sp>
                <p:nvSpPr>
                  <p:cNvPr id="32" name="TextBox 31">
                    <a:extLst>
                      <a:ext uri="{FF2B5EF4-FFF2-40B4-BE49-F238E27FC236}">
                        <a16:creationId xmlns:a16="http://schemas.microsoft.com/office/drawing/2014/main" id="{92028954-A942-B2AF-EDF6-15F51C41F40D}"/>
                      </a:ext>
                    </a:extLst>
                  </p:cNvPr>
                  <p:cNvSpPr txBox="1"/>
                  <p:nvPr/>
                </p:nvSpPr>
                <p:spPr>
                  <a:xfrm>
                    <a:off x="4304065" y="5263212"/>
                    <a:ext cx="1023136" cy="451031"/>
                  </a:xfrm>
                  <a:prstGeom prst="rect">
                    <a:avLst/>
                  </a:prstGeom>
                  <a:noFill/>
                </p:spPr>
                <p:txBody>
                  <a:bodyPr wrap="square" rtlCol="0">
                    <a:spAutoFit/>
                  </a:bodyPr>
                  <a:lstStyle/>
                  <a:p>
                    <a:pPr algn="r"/>
                    <a:r>
                      <a:rPr lang="en-US" sz="1600">
                        <a:solidFill>
                          <a:schemeClr val="tx2"/>
                        </a:solidFill>
                      </a:rPr>
                      <a:t>0.00</a:t>
                    </a:r>
                  </a:p>
                </p:txBody>
              </p:sp>
              <p:sp>
                <p:nvSpPr>
                  <p:cNvPr id="33" name="TextBox 32">
                    <a:extLst>
                      <a:ext uri="{FF2B5EF4-FFF2-40B4-BE49-F238E27FC236}">
                        <a16:creationId xmlns:a16="http://schemas.microsoft.com/office/drawing/2014/main" id="{5F4E018D-BD4D-2F70-7256-5E66113372AA}"/>
                      </a:ext>
                    </a:extLst>
                  </p:cNvPr>
                  <p:cNvSpPr txBox="1"/>
                  <p:nvPr/>
                </p:nvSpPr>
                <p:spPr>
                  <a:xfrm>
                    <a:off x="7744987" y="5511533"/>
                    <a:ext cx="831591" cy="451031"/>
                  </a:xfrm>
                  <a:prstGeom prst="rect">
                    <a:avLst/>
                  </a:prstGeom>
                  <a:noFill/>
                </p:spPr>
                <p:txBody>
                  <a:bodyPr wrap="square" rtlCol="0">
                    <a:spAutoFit/>
                  </a:bodyPr>
                  <a:lstStyle/>
                  <a:p>
                    <a:pPr algn="ctr"/>
                    <a:r>
                      <a:rPr lang="en-US" sz="1600">
                        <a:solidFill>
                          <a:schemeClr val="tx2"/>
                        </a:solidFill>
                      </a:rPr>
                      <a:t>2</a:t>
                    </a:r>
                  </a:p>
                </p:txBody>
              </p:sp>
              <p:sp>
                <p:nvSpPr>
                  <p:cNvPr id="34" name="TextBox 33">
                    <a:extLst>
                      <a:ext uri="{FF2B5EF4-FFF2-40B4-BE49-F238E27FC236}">
                        <a16:creationId xmlns:a16="http://schemas.microsoft.com/office/drawing/2014/main" id="{1A640514-46C3-1319-C1DB-C5F1499C2E9A}"/>
                      </a:ext>
                    </a:extLst>
                  </p:cNvPr>
                  <p:cNvSpPr txBox="1"/>
                  <p:nvPr/>
                </p:nvSpPr>
                <p:spPr>
                  <a:xfrm>
                    <a:off x="9191552" y="5511533"/>
                    <a:ext cx="831591" cy="451031"/>
                  </a:xfrm>
                  <a:prstGeom prst="rect">
                    <a:avLst/>
                  </a:prstGeom>
                  <a:noFill/>
                </p:spPr>
                <p:txBody>
                  <a:bodyPr wrap="square" rtlCol="0">
                    <a:spAutoFit/>
                  </a:bodyPr>
                  <a:lstStyle/>
                  <a:p>
                    <a:pPr algn="ctr"/>
                    <a:r>
                      <a:rPr lang="en-US" sz="1600">
                        <a:solidFill>
                          <a:schemeClr val="tx2"/>
                        </a:solidFill>
                      </a:rPr>
                      <a:t>3</a:t>
                    </a:r>
                  </a:p>
                </p:txBody>
              </p:sp>
              <p:sp>
                <p:nvSpPr>
                  <p:cNvPr id="37" name="TextBox 36">
                    <a:extLst>
                      <a:ext uri="{FF2B5EF4-FFF2-40B4-BE49-F238E27FC236}">
                        <a16:creationId xmlns:a16="http://schemas.microsoft.com/office/drawing/2014/main" id="{41AB878C-5CF9-39D4-B52D-89DC3D570613}"/>
                      </a:ext>
                    </a:extLst>
                  </p:cNvPr>
                  <p:cNvSpPr txBox="1"/>
                  <p:nvPr/>
                </p:nvSpPr>
                <p:spPr>
                  <a:xfrm>
                    <a:off x="6298423" y="5511533"/>
                    <a:ext cx="831591" cy="451031"/>
                  </a:xfrm>
                  <a:prstGeom prst="rect">
                    <a:avLst/>
                  </a:prstGeom>
                  <a:noFill/>
                </p:spPr>
                <p:txBody>
                  <a:bodyPr wrap="square" rtlCol="0">
                    <a:spAutoFit/>
                  </a:bodyPr>
                  <a:lstStyle/>
                  <a:p>
                    <a:pPr algn="ctr"/>
                    <a:r>
                      <a:rPr lang="en-US" sz="1600">
                        <a:solidFill>
                          <a:schemeClr val="tx2"/>
                        </a:solidFill>
                      </a:rPr>
                      <a:t>1</a:t>
                    </a:r>
                  </a:p>
                </p:txBody>
              </p:sp>
              <p:sp>
                <p:nvSpPr>
                  <p:cNvPr id="38" name="TextBox 37">
                    <a:extLst>
                      <a:ext uri="{FF2B5EF4-FFF2-40B4-BE49-F238E27FC236}">
                        <a16:creationId xmlns:a16="http://schemas.microsoft.com/office/drawing/2014/main" id="{36E1433D-E736-D52E-8D20-13AA60F4D761}"/>
                      </a:ext>
                    </a:extLst>
                  </p:cNvPr>
                  <p:cNvSpPr txBox="1"/>
                  <p:nvPr/>
                </p:nvSpPr>
                <p:spPr>
                  <a:xfrm>
                    <a:off x="10638118" y="5511533"/>
                    <a:ext cx="831590" cy="451031"/>
                  </a:xfrm>
                  <a:prstGeom prst="rect">
                    <a:avLst/>
                  </a:prstGeom>
                  <a:noFill/>
                </p:spPr>
                <p:txBody>
                  <a:bodyPr wrap="square" rtlCol="0">
                    <a:spAutoFit/>
                  </a:bodyPr>
                  <a:lstStyle/>
                  <a:p>
                    <a:pPr algn="ctr"/>
                    <a:r>
                      <a:rPr lang="en-US" sz="1600">
                        <a:solidFill>
                          <a:schemeClr val="tx2"/>
                        </a:solidFill>
                      </a:rPr>
                      <a:t>4</a:t>
                    </a:r>
                  </a:p>
                </p:txBody>
              </p:sp>
              <p:sp>
                <p:nvSpPr>
                  <p:cNvPr id="39" name="TextBox 38">
                    <a:extLst>
                      <a:ext uri="{FF2B5EF4-FFF2-40B4-BE49-F238E27FC236}">
                        <a16:creationId xmlns:a16="http://schemas.microsoft.com/office/drawing/2014/main" id="{05084CDF-A96D-14C0-DE36-231938914AEC}"/>
                      </a:ext>
                    </a:extLst>
                  </p:cNvPr>
                  <p:cNvSpPr txBox="1"/>
                  <p:nvPr/>
                </p:nvSpPr>
                <p:spPr>
                  <a:xfrm>
                    <a:off x="4957282" y="5511533"/>
                    <a:ext cx="726167" cy="451031"/>
                  </a:xfrm>
                  <a:prstGeom prst="rect">
                    <a:avLst/>
                  </a:prstGeom>
                  <a:noFill/>
                </p:spPr>
                <p:txBody>
                  <a:bodyPr wrap="square" rtlCol="0">
                    <a:spAutoFit/>
                  </a:bodyPr>
                  <a:lstStyle/>
                  <a:p>
                    <a:pPr algn="ctr"/>
                    <a:r>
                      <a:rPr lang="en-US" sz="1600">
                        <a:solidFill>
                          <a:schemeClr val="tx2"/>
                        </a:solidFill>
                      </a:rPr>
                      <a:t>0</a:t>
                    </a:r>
                  </a:p>
                </p:txBody>
              </p:sp>
              <p:sp>
                <p:nvSpPr>
                  <p:cNvPr id="40" name="TextBox 39">
                    <a:extLst>
                      <a:ext uri="{FF2B5EF4-FFF2-40B4-BE49-F238E27FC236}">
                        <a16:creationId xmlns:a16="http://schemas.microsoft.com/office/drawing/2014/main" id="{47E03819-80D6-A9D3-05E3-E16F1DD17D90}"/>
                      </a:ext>
                    </a:extLst>
                  </p:cNvPr>
                  <p:cNvSpPr txBox="1"/>
                  <p:nvPr/>
                </p:nvSpPr>
                <p:spPr>
                  <a:xfrm>
                    <a:off x="4304065" y="2385006"/>
                    <a:ext cx="1023136" cy="451031"/>
                  </a:xfrm>
                  <a:prstGeom prst="rect">
                    <a:avLst/>
                  </a:prstGeom>
                  <a:noFill/>
                </p:spPr>
                <p:txBody>
                  <a:bodyPr wrap="square" rtlCol="0">
                    <a:spAutoFit/>
                  </a:bodyPr>
                  <a:lstStyle/>
                  <a:p>
                    <a:pPr algn="r"/>
                    <a:r>
                      <a:rPr lang="en-US" sz="1600">
                        <a:solidFill>
                          <a:schemeClr val="tx2"/>
                        </a:solidFill>
                      </a:rPr>
                      <a:t>0.80</a:t>
                    </a:r>
                  </a:p>
                </p:txBody>
              </p:sp>
              <p:sp>
                <p:nvSpPr>
                  <p:cNvPr id="41" name="TextBox 40">
                    <a:extLst>
                      <a:ext uri="{FF2B5EF4-FFF2-40B4-BE49-F238E27FC236}">
                        <a16:creationId xmlns:a16="http://schemas.microsoft.com/office/drawing/2014/main" id="{D0F62A76-D77E-EEB0-1EDD-A3A70074F62A}"/>
                      </a:ext>
                    </a:extLst>
                  </p:cNvPr>
                  <p:cNvSpPr txBox="1"/>
                  <p:nvPr/>
                </p:nvSpPr>
                <p:spPr>
                  <a:xfrm>
                    <a:off x="4304065" y="4543660"/>
                    <a:ext cx="1023136" cy="451031"/>
                  </a:xfrm>
                  <a:prstGeom prst="rect">
                    <a:avLst/>
                  </a:prstGeom>
                  <a:noFill/>
                </p:spPr>
                <p:txBody>
                  <a:bodyPr wrap="square" rtlCol="0">
                    <a:spAutoFit/>
                  </a:bodyPr>
                  <a:lstStyle/>
                  <a:p>
                    <a:pPr algn="r"/>
                    <a:r>
                      <a:rPr lang="en-US" sz="1600">
                        <a:solidFill>
                          <a:schemeClr val="tx2"/>
                        </a:solidFill>
                      </a:rPr>
                      <a:t>0.20</a:t>
                    </a:r>
                  </a:p>
                </p:txBody>
              </p:sp>
            </p:grpSp>
            <p:sp>
              <p:nvSpPr>
                <p:cNvPr id="24" name="TextBox 23">
                  <a:extLst>
                    <a:ext uri="{FF2B5EF4-FFF2-40B4-BE49-F238E27FC236}">
                      <a16:creationId xmlns:a16="http://schemas.microsoft.com/office/drawing/2014/main" id="{806CE103-69B9-7EFF-4F32-F40C04A36F85}"/>
                    </a:ext>
                  </a:extLst>
                </p:cNvPr>
                <p:cNvSpPr txBox="1"/>
                <p:nvPr/>
              </p:nvSpPr>
              <p:spPr>
                <a:xfrm>
                  <a:off x="-3775404" y="5675760"/>
                  <a:ext cx="2198319" cy="338554"/>
                </a:xfrm>
                <a:prstGeom prst="rect">
                  <a:avLst/>
                </a:prstGeom>
                <a:noFill/>
              </p:spPr>
              <p:txBody>
                <a:bodyPr wrap="square" rtlCol="0">
                  <a:spAutoFit/>
                </a:bodyPr>
                <a:lstStyle/>
                <a:p>
                  <a:pPr algn="l"/>
                  <a:r>
                    <a:rPr lang="en-US" sz="1600" i="1">
                      <a:solidFill>
                        <a:schemeClr val="tx2"/>
                      </a:solidFill>
                    </a:rPr>
                    <a:t>P</a:t>
                  </a:r>
                  <a:r>
                    <a:rPr lang="en-US" sz="1600">
                      <a:solidFill>
                        <a:schemeClr val="tx2"/>
                      </a:solidFill>
                    </a:rPr>
                    <a:t> for interaction=0.0168</a:t>
                  </a:r>
                  <a:endParaRPr lang="en-US" sz="1600" i="1">
                    <a:solidFill>
                      <a:schemeClr val="tx2"/>
                    </a:solidFill>
                  </a:endParaRPr>
                </a:p>
              </p:txBody>
            </p:sp>
          </p:grpSp>
          <p:sp>
            <p:nvSpPr>
              <p:cNvPr id="45" name="Freeform: Shape 44">
                <a:extLst>
                  <a:ext uri="{FF2B5EF4-FFF2-40B4-BE49-F238E27FC236}">
                    <a16:creationId xmlns:a16="http://schemas.microsoft.com/office/drawing/2014/main" id="{C3155963-57E3-CEBE-2850-AA1E63E0F4F3}"/>
                  </a:ext>
                </a:extLst>
              </p:cNvPr>
              <p:cNvSpPr/>
              <p:nvPr/>
            </p:nvSpPr>
            <p:spPr>
              <a:xfrm>
                <a:off x="-3863975" y="3660775"/>
                <a:ext cx="3540125" cy="1660525"/>
              </a:xfrm>
              <a:custGeom>
                <a:avLst/>
                <a:gdLst>
                  <a:gd name="connsiteX0" fmla="*/ 0 w 3540125"/>
                  <a:gd name="connsiteY0" fmla="*/ 1660525 h 1660525"/>
                  <a:gd name="connsiteX1" fmla="*/ 98425 w 3540125"/>
                  <a:gd name="connsiteY1" fmla="*/ 1606550 h 1660525"/>
                  <a:gd name="connsiteX2" fmla="*/ 180975 w 3540125"/>
                  <a:gd name="connsiteY2" fmla="*/ 1581150 h 1660525"/>
                  <a:gd name="connsiteX3" fmla="*/ 282575 w 3540125"/>
                  <a:gd name="connsiteY3" fmla="*/ 1533525 h 1660525"/>
                  <a:gd name="connsiteX4" fmla="*/ 387350 w 3540125"/>
                  <a:gd name="connsiteY4" fmla="*/ 1498600 h 1660525"/>
                  <a:gd name="connsiteX5" fmla="*/ 523875 w 3540125"/>
                  <a:gd name="connsiteY5" fmla="*/ 1454150 h 1660525"/>
                  <a:gd name="connsiteX6" fmla="*/ 688975 w 3540125"/>
                  <a:gd name="connsiteY6" fmla="*/ 1384300 h 1660525"/>
                  <a:gd name="connsiteX7" fmla="*/ 806450 w 3540125"/>
                  <a:gd name="connsiteY7" fmla="*/ 1323975 h 1660525"/>
                  <a:gd name="connsiteX8" fmla="*/ 933450 w 3540125"/>
                  <a:gd name="connsiteY8" fmla="*/ 1266825 h 1660525"/>
                  <a:gd name="connsiteX9" fmla="*/ 981075 w 3540125"/>
                  <a:gd name="connsiteY9" fmla="*/ 1266825 h 1660525"/>
                  <a:gd name="connsiteX10" fmla="*/ 1123950 w 3540125"/>
                  <a:gd name="connsiteY10" fmla="*/ 1190625 h 1660525"/>
                  <a:gd name="connsiteX11" fmla="*/ 1282700 w 3540125"/>
                  <a:gd name="connsiteY11" fmla="*/ 1104900 h 1660525"/>
                  <a:gd name="connsiteX12" fmla="*/ 1416050 w 3540125"/>
                  <a:gd name="connsiteY12" fmla="*/ 1047750 h 1660525"/>
                  <a:gd name="connsiteX13" fmla="*/ 1619250 w 3540125"/>
                  <a:gd name="connsiteY13" fmla="*/ 987425 h 1660525"/>
                  <a:gd name="connsiteX14" fmla="*/ 1768475 w 3540125"/>
                  <a:gd name="connsiteY14" fmla="*/ 917575 h 1660525"/>
                  <a:gd name="connsiteX15" fmla="*/ 1857375 w 3540125"/>
                  <a:gd name="connsiteY15" fmla="*/ 854075 h 1660525"/>
                  <a:gd name="connsiteX16" fmla="*/ 2044700 w 3540125"/>
                  <a:gd name="connsiteY16" fmla="*/ 777875 h 1660525"/>
                  <a:gd name="connsiteX17" fmla="*/ 2146300 w 3540125"/>
                  <a:gd name="connsiteY17" fmla="*/ 698500 h 1660525"/>
                  <a:gd name="connsiteX18" fmla="*/ 2200275 w 3540125"/>
                  <a:gd name="connsiteY18" fmla="*/ 685800 h 1660525"/>
                  <a:gd name="connsiteX19" fmla="*/ 2270125 w 3540125"/>
                  <a:gd name="connsiteY19" fmla="*/ 631825 h 1660525"/>
                  <a:gd name="connsiteX20" fmla="*/ 2378075 w 3540125"/>
                  <a:gd name="connsiteY20" fmla="*/ 615950 h 1660525"/>
                  <a:gd name="connsiteX21" fmla="*/ 2473325 w 3540125"/>
                  <a:gd name="connsiteY21" fmla="*/ 581025 h 1660525"/>
                  <a:gd name="connsiteX22" fmla="*/ 2571750 w 3540125"/>
                  <a:gd name="connsiteY22" fmla="*/ 558800 h 1660525"/>
                  <a:gd name="connsiteX23" fmla="*/ 2686050 w 3540125"/>
                  <a:gd name="connsiteY23" fmla="*/ 482600 h 1660525"/>
                  <a:gd name="connsiteX24" fmla="*/ 2774950 w 3540125"/>
                  <a:gd name="connsiteY24" fmla="*/ 422275 h 1660525"/>
                  <a:gd name="connsiteX25" fmla="*/ 2841625 w 3540125"/>
                  <a:gd name="connsiteY25" fmla="*/ 384175 h 1660525"/>
                  <a:gd name="connsiteX26" fmla="*/ 2905125 w 3540125"/>
                  <a:gd name="connsiteY26" fmla="*/ 330200 h 1660525"/>
                  <a:gd name="connsiteX27" fmla="*/ 2968625 w 3540125"/>
                  <a:gd name="connsiteY27" fmla="*/ 266700 h 1660525"/>
                  <a:gd name="connsiteX28" fmla="*/ 3041650 w 3540125"/>
                  <a:gd name="connsiteY28" fmla="*/ 250825 h 1660525"/>
                  <a:gd name="connsiteX29" fmla="*/ 3114675 w 3540125"/>
                  <a:gd name="connsiteY29" fmla="*/ 219075 h 1660525"/>
                  <a:gd name="connsiteX30" fmla="*/ 3155950 w 3540125"/>
                  <a:gd name="connsiteY30" fmla="*/ 171450 h 1660525"/>
                  <a:gd name="connsiteX31" fmla="*/ 3225800 w 3540125"/>
                  <a:gd name="connsiteY31" fmla="*/ 136525 h 1660525"/>
                  <a:gd name="connsiteX32" fmla="*/ 3279775 w 3540125"/>
                  <a:gd name="connsiteY32" fmla="*/ 76200 h 1660525"/>
                  <a:gd name="connsiteX33" fmla="*/ 3371850 w 3540125"/>
                  <a:gd name="connsiteY33" fmla="*/ 66675 h 1660525"/>
                  <a:gd name="connsiteX34" fmla="*/ 3394075 w 3540125"/>
                  <a:gd name="connsiteY34" fmla="*/ 47625 h 1660525"/>
                  <a:gd name="connsiteX35" fmla="*/ 3422650 w 3540125"/>
                  <a:gd name="connsiteY35" fmla="*/ 44450 h 1660525"/>
                  <a:gd name="connsiteX36" fmla="*/ 3422650 w 3540125"/>
                  <a:gd name="connsiteY36" fmla="*/ 44450 h 1660525"/>
                  <a:gd name="connsiteX37" fmla="*/ 3533775 w 3540125"/>
                  <a:gd name="connsiteY37" fmla="*/ 25400 h 1660525"/>
                  <a:gd name="connsiteX38" fmla="*/ 3540125 w 3540125"/>
                  <a:gd name="connsiteY38" fmla="*/ 0 h 166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540125" h="1660525">
                    <a:moveTo>
                      <a:pt x="0" y="1660525"/>
                    </a:moveTo>
                    <a:lnTo>
                      <a:pt x="98425" y="1606550"/>
                    </a:lnTo>
                    <a:lnTo>
                      <a:pt x="180975" y="1581150"/>
                    </a:lnTo>
                    <a:lnTo>
                      <a:pt x="282575" y="1533525"/>
                    </a:lnTo>
                    <a:lnTo>
                      <a:pt x="387350" y="1498600"/>
                    </a:lnTo>
                    <a:lnTo>
                      <a:pt x="523875" y="1454150"/>
                    </a:lnTo>
                    <a:lnTo>
                      <a:pt x="688975" y="1384300"/>
                    </a:lnTo>
                    <a:lnTo>
                      <a:pt x="806450" y="1323975"/>
                    </a:lnTo>
                    <a:lnTo>
                      <a:pt x="933450" y="1266825"/>
                    </a:lnTo>
                    <a:lnTo>
                      <a:pt x="981075" y="1266825"/>
                    </a:lnTo>
                    <a:lnTo>
                      <a:pt x="1123950" y="1190625"/>
                    </a:lnTo>
                    <a:lnTo>
                      <a:pt x="1282700" y="1104900"/>
                    </a:lnTo>
                    <a:lnTo>
                      <a:pt x="1416050" y="1047750"/>
                    </a:lnTo>
                    <a:lnTo>
                      <a:pt x="1619250" y="987425"/>
                    </a:lnTo>
                    <a:lnTo>
                      <a:pt x="1768475" y="917575"/>
                    </a:lnTo>
                    <a:lnTo>
                      <a:pt x="1857375" y="854075"/>
                    </a:lnTo>
                    <a:lnTo>
                      <a:pt x="2044700" y="777875"/>
                    </a:lnTo>
                    <a:lnTo>
                      <a:pt x="2146300" y="698500"/>
                    </a:lnTo>
                    <a:lnTo>
                      <a:pt x="2200275" y="685800"/>
                    </a:lnTo>
                    <a:lnTo>
                      <a:pt x="2270125" y="631825"/>
                    </a:lnTo>
                    <a:lnTo>
                      <a:pt x="2378075" y="615950"/>
                    </a:lnTo>
                    <a:lnTo>
                      <a:pt x="2473325" y="581025"/>
                    </a:lnTo>
                    <a:lnTo>
                      <a:pt x="2571750" y="558800"/>
                    </a:lnTo>
                    <a:lnTo>
                      <a:pt x="2686050" y="482600"/>
                    </a:lnTo>
                    <a:lnTo>
                      <a:pt x="2774950" y="422275"/>
                    </a:lnTo>
                    <a:lnTo>
                      <a:pt x="2841625" y="384175"/>
                    </a:lnTo>
                    <a:lnTo>
                      <a:pt x="2905125" y="330200"/>
                    </a:lnTo>
                    <a:lnTo>
                      <a:pt x="2968625" y="266700"/>
                    </a:lnTo>
                    <a:lnTo>
                      <a:pt x="3041650" y="250825"/>
                    </a:lnTo>
                    <a:lnTo>
                      <a:pt x="3114675" y="219075"/>
                    </a:lnTo>
                    <a:lnTo>
                      <a:pt x="3155950" y="171450"/>
                    </a:lnTo>
                    <a:lnTo>
                      <a:pt x="3225800" y="136525"/>
                    </a:lnTo>
                    <a:lnTo>
                      <a:pt x="3279775" y="76200"/>
                    </a:lnTo>
                    <a:lnTo>
                      <a:pt x="3371850" y="66675"/>
                    </a:lnTo>
                    <a:lnTo>
                      <a:pt x="3394075" y="47625"/>
                    </a:lnTo>
                    <a:lnTo>
                      <a:pt x="3422650" y="44450"/>
                    </a:lnTo>
                    <a:lnTo>
                      <a:pt x="3422650" y="44450"/>
                    </a:lnTo>
                    <a:lnTo>
                      <a:pt x="3533775" y="25400"/>
                    </a:lnTo>
                    <a:lnTo>
                      <a:pt x="3540125" y="0"/>
                    </a:lnTo>
                  </a:path>
                </a:pathLst>
              </a:custGeom>
              <a:noFill/>
              <a:ln w="15875">
                <a:solidFill>
                  <a:schemeClr val="accent2"/>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47">
                <a:extLst>
                  <a:ext uri="{FF2B5EF4-FFF2-40B4-BE49-F238E27FC236}">
                    <a16:creationId xmlns:a16="http://schemas.microsoft.com/office/drawing/2014/main" id="{8EAE4224-099B-0B85-4D89-53A448CFB1CF}"/>
                  </a:ext>
                </a:extLst>
              </p:cNvPr>
              <p:cNvSpPr/>
              <p:nvPr/>
            </p:nvSpPr>
            <p:spPr>
              <a:xfrm>
                <a:off x="-3844925" y="3670300"/>
                <a:ext cx="3514725" cy="1641475"/>
              </a:xfrm>
              <a:custGeom>
                <a:avLst/>
                <a:gdLst>
                  <a:gd name="connsiteX0" fmla="*/ 0 w 3514725"/>
                  <a:gd name="connsiteY0" fmla="*/ 1641475 h 1641475"/>
                  <a:gd name="connsiteX1" fmla="*/ 76200 w 3514725"/>
                  <a:gd name="connsiteY1" fmla="*/ 1616075 h 1641475"/>
                  <a:gd name="connsiteX2" fmla="*/ 123825 w 3514725"/>
                  <a:gd name="connsiteY2" fmla="*/ 1574800 h 1641475"/>
                  <a:gd name="connsiteX3" fmla="*/ 263525 w 3514725"/>
                  <a:gd name="connsiteY3" fmla="*/ 1527175 h 1641475"/>
                  <a:gd name="connsiteX4" fmla="*/ 390525 w 3514725"/>
                  <a:gd name="connsiteY4" fmla="*/ 1466850 h 1641475"/>
                  <a:gd name="connsiteX5" fmla="*/ 460375 w 3514725"/>
                  <a:gd name="connsiteY5" fmla="*/ 1444625 h 1641475"/>
                  <a:gd name="connsiteX6" fmla="*/ 530225 w 3514725"/>
                  <a:gd name="connsiteY6" fmla="*/ 1397000 h 1641475"/>
                  <a:gd name="connsiteX7" fmla="*/ 622300 w 3514725"/>
                  <a:gd name="connsiteY7" fmla="*/ 1365250 h 1641475"/>
                  <a:gd name="connsiteX8" fmla="*/ 762000 w 3514725"/>
                  <a:gd name="connsiteY8" fmla="*/ 1292225 h 1641475"/>
                  <a:gd name="connsiteX9" fmla="*/ 828675 w 3514725"/>
                  <a:gd name="connsiteY9" fmla="*/ 1250950 h 1641475"/>
                  <a:gd name="connsiteX10" fmla="*/ 914400 w 3514725"/>
                  <a:gd name="connsiteY10" fmla="*/ 1216025 h 1641475"/>
                  <a:gd name="connsiteX11" fmla="*/ 968375 w 3514725"/>
                  <a:gd name="connsiteY11" fmla="*/ 1193800 h 1641475"/>
                  <a:gd name="connsiteX12" fmla="*/ 1098550 w 3514725"/>
                  <a:gd name="connsiteY12" fmla="*/ 1143000 h 1641475"/>
                  <a:gd name="connsiteX13" fmla="*/ 1196975 w 3514725"/>
                  <a:gd name="connsiteY13" fmla="*/ 1111250 h 1641475"/>
                  <a:gd name="connsiteX14" fmla="*/ 1301750 w 3514725"/>
                  <a:gd name="connsiteY14" fmla="*/ 1050925 h 1641475"/>
                  <a:gd name="connsiteX15" fmla="*/ 1320800 w 3514725"/>
                  <a:gd name="connsiteY15" fmla="*/ 1035050 h 1641475"/>
                  <a:gd name="connsiteX16" fmla="*/ 1416050 w 3514725"/>
                  <a:gd name="connsiteY16" fmla="*/ 1009650 h 1641475"/>
                  <a:gd name="connsiteX17" fmla="*/ 1593850 w 3514725"/>
                  <a:gd name="connsiteY17" fmla="*/ 933450 h 1641475"/>
                  <a:gd name="connsiteX18" fmla="*/ 1695450 w 3514725"/>
                  <a:gd name="connsiteY18" fmla="*/ 876300 h 1641475"/>
                  <a:gd name="connsiteX19" fmla="*/ 1793875 w 3514725"/>
                  <a:gd name="connsiteY19" fmla="*/ 844550 h 1641475"/>
                  <a:gd name="connsiteX20" fmla="*/ 1889125 w 3514725"/>
                  <a:gd name="connsiteY20" fmla="*/ 812800 h 1641475"/>
                  <a:gd name="connsiteX21" fmla="*/ 1965325 w 3514725"/>
                  <a:gd name="connsiteY21" fmla="*/ 781050 h 1641475"/>
                  <a:gd name="connsiteX22" fmla="*/ 2060575 w 3514725"/>
                  <a:gd name="connsiteY22" fmla="*/ 749300 h 1641475"/>
                  <a:gd name="connsiteX23" fmla="*/ 2171700 w 3514725"/>
                  <a:gd name="connsiteY23" fmla="*/ 698500 h 1641475"/>
                  <a:gd name="connsiteX24" fmla="*/ 2286000 w 3514725"/>
                  <a:gd name="connsiteY24" fmla="*/ 635000 h 1641475"/>
                  <a:gd name="connsiteX25" fmla="*/ 2387600 w 3514725"/>
                  <a:gd name="connsiteY25" fmla="*/ 603250 h 1641475"/>
                  <a:gd name="connsiteX26" fmla="*/ 2492375 w 3514725"/>
                  <a:gd name="connsiteY26" fmla="*/ 552450 h 1641475"/>
                  <a:gd name="connsiteX27" fmla="*/ 2574925 w 3514725"/>
                  <a:gd name="connsiteY27" fmla="*/ 482600 h 1641475"/>
                  <a:gd name="connsiteX28" fmla="*/ 2698750 w 3514725"/>
                  <a:gd name="connsiteY28" fmla="*/ 444500 h 1641475"/>
                  <a:gd name="connsiteX29" fmla="*/ 2828925 w 3514725"/>
                  <a:gd name="connsiteY29" fmla="*/ 374650 h 1641475"/>
                  <a:gd name="connsiteX30" fmla="*/ 2882900 w 3514725"/>
                  <a:gd name="connsiteY30" fmla="*/ 358775 h 1641475"/>
                  <a:gd name="connsiteX31" fmla="*/ 2924175 w 3514725"/>
                  <a:gd name="connsiteY31" fmla="*/ 349250 h 1641475"/>
                  <a:gd name="connsiteX32" fmla="*/ 3022600 w 3514725"/>
                  <a:gd name="connsiteY32" fmla="*/ 298450 h 1641475"/>
                  <a:gd name="connsiteX33" fmla="*/ 3057525 w 3514725"/>
                  <a:gd name="connsiteY33" fmla="*/ 260350 h 1641475"/>
                  <a:gd name="connsiteX34" fmla="*/ 3130550 w 3514725"/>
                  <a:gd name="connsiteY34" fmla="*/ 225425 h 1641475"/>
                  <a:gd name="connsiteX35" fmla="*/ 3149600 w 3514725"/>
                  <a:gd name="connsiteY35" fmla="*/ 171450 h 1641475"/>
                  <a:gd name="connsiteX36" fmla="*/ 3209925 w 3514725"/>
                  <a:gd name="connsiteY36" fmla="*/ 165100 h 1641475"/>
                  <a:gd name="connsiteX37" fmla="*/ 3232150 w 3514725"/>
                  <a:gd name="connsiteY37" fmla="*/ 136525 h 1641475"/>
                  <a:gd name="connsiteX38" fmla="*/ 3292475 w 3514725"/>
                  <a:gd name="connsiteY38" fmla="*/ 123825 h 1641475"/>
                  <a:gd name="connsiteX39" fmla="*/ 3321050 w 3514725"/>
                  <a:gd name="connsiteY39" fmla="*/ 98425 h 1641475"/>
                  <a:gd name="connsiteX40" fmla="*/ 3359150 w 3514725"/>
                  <a:gd name="connsiteY40" fmla="*/ 98425 h 1641475"/>
                  <a:gd name="connsiteX41" fmla="*/ 3375025 w 3514725"/>
                  <a:gd name="connsiteY41" fmla="*/ 73025 h 1641475"/>
                  <a:gd name="connsiteX42" fmla="*/ 3457575 w 3514725"/>
                  <a:gd name="connsiteY42" fmla="*/ 66675 h 1641475"/>
                  <a:gd name="connsiteX43" fmla="*/ 3476625 w 3514725"/>
                  <a:gd name="connsiteY43" fmla="*/ 66675 h 1641475"/>
                  <a:gd name="connsiteX44" fmla="*/ 3479800 w 3514725"/>
                  <a:gd name="connsiteY44" fmla="*/ 44450 h 1641475"/>
                  <a:gd name="connsiteX45" fmla="*/ 3498850 w 3514725"/>
                  <a:gd name="connsiteY45" fmla="*/ 31750 h 1641475"/>
                  <a:gd name="connsiteX46" fmla="*/ 3514725 w 3514725"/>
                  <a:gd name="connsiteY46" fmla="*/ 0 h 164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514725" h="1641475">
                    <a:moveTo>
                      <a:pt x="0" y="1641475"/>
                    </a:moveTo>
                    <a:lnTo>
                      <a:pt x="76200" y="1616075"/>
                    </a:lnTo>
                    <a:lnTo>
                      <a:pt x="123825" y="1574800"/>
                    </a:lnTo>
                    <a:lnTo>
                      <a:pt x="263525" y="1527175"/>
                    </a:lnTo>
                    <a:lnTo>
                      <a:pt x="390525" y="1466850"/>
                    </a:lnTo>
                    <a:lnTo>
                      <a:pt x="460375" y="1444625"/>
                    </a:lnTo>
                    <a:lnTo>
                      <a:pt x="530225" y="1397000"/>
                    </a:lnTo>
                    <a:lnTo>
                      <a:pt x="622300" y="1365250"/>
                    </a:lnTo>
                    <a:lnTo>
                      <a:pt x="762000" y="1292225"/>
                    </a:lnTo>
                    <a:lnTo>
                      <a:pt x="828675" y="1250950"/>
                    </a:lnTo>
                    <a:lnTo>
                      <a:pt x="914400" y="1216025"/>
                    </a:lnTo>
                    <a:lnTo>
                      <a:pt x="968375" y="1193800"/>
                    </a:lnTo>
                    <a:lnTo>
                      <a:pt x="1098550" y="1143000"/>
                    </a:lnTo>
                    <a:lnTo>
                      <a:pt x="1196975" y="1111250"/>
                    </a:lnTo>
                    <a:lnTo>
                      <a:pt x="1301750" y="1050925"/>
                    </a:lnTo>
                    <a:lnTo>
                      <a:pt x="1320800" y="1035050"/>
                    </a:lnTo>
                    <a:lnTo>
                      <a:pt x="1416050" y="1009650"/>
                    </a:lnTo>
                    <a:lnTo>
                      <a:pt x="1593850" y="933450"/>
                    </a:lnTo>
                    <a:lnTo>
                      <a:pt x="1695450" y="876300"/>
                    </a:lnTo>
                    <a:lnTo>
                      <a:pt x="1793875" y="844550"/>
                    </a:lnTo>
                    <a:lnTo>
                      <a:pt x="1889125" y="812800"/>
                    </a:lnTo>
                    <a:lnTo>
                      <a:pt x="1965325" y="781050"/>
                    </a:lnTo>
                    <a:lnTo>
                      <a:pt x="2060575" y="749300"/>
                    </a:lnTo>
                    <a:lnTo>
                      <a:pt x="2171700" y="698500"/>
                    </a:lnTo>
                    <a:lnTo>
                      <a:pt x="2286000" y="635000"/>
                    </a:lnTo>
                    <a:lnTo>
                      <a:pt x="2387600" y="603250"/>
                    </a:lnTo>
                    <a:lnTo>
                      <a:pt x="2492375" y="552450"/>
                    </a:lnTo>
                    <a:lnTo>
                      <a:pt x="2574925" y="482600"/>
                    </a:lnTo>
                    <a:lnTo>
                      <a:pt x="2698750" y="444500"/>
                    </a:lnTo>
                    <a:lnTo>
                      <a:pt x="2828925" y="374650"/>
                    </a:lnTo>
                    <a:lnTo>
                      <a:pt x="2882900" y="358775"/>
                    </a:lnTo>
                    <a:lnTo>
                      <a:pt x="2924175" y="349250"/>
                    </a:lnTo>
                    <a:lnTo>
                      <a:pt x="3022600" y="298450"/>
                    </a:lnTo>
                    <a:lnTo>
                      <a:pt x="3057525" y="260350"/>
                    </a:lnTo>
                    <a:lnTo>
                      <a:pt x="3130550" y="225425"/>
                    </a:lnTo>
                    <a:lnTo>
                      <a:pt x="3149600" y="171450"/>
                    </a:lnTo>
                    <a:lnTo>
                      <a:pt x="3209925" y="165100"/>
                    </a:lnTo>
                    <a:lnTo>
                      <a:pt x="3232150" y="136525"/>
                    </a:lnTo>
                    <a:lnTo>
                      <a:pt x="3292475" y="123825"/>
                    </a:lnTo>
                    <a:lnTo>
                      <a:pt x="3321050" y="98425"/>
                    </a:lnTo>
                    <a:lnTo>
                      <a:pt x="3359150" y="98425"/>
                    </a:lnTo>
                    <a:lnTo>
                      <a:pt x="3375025" y="73025"/>
                    </a:lnTo>
                    <a:lnTo>
                      <a:pt x="3457575" y="66675"/>
                    </a:lnTo>
                    <a:lnTo>
                      <a:pt x="3476625" y="66675"/>
                    </a:lnTo>
                    <a:lnTo>
                      <a:pt x="3479800" y="44450"/>
                    </a:lnTo>
                    <a:lnTo>
                      <a:pt x="3498850" y="31750"/>
                    </a:lnTo>
                    <a:lnTo>
                      <a:pt x="3514725" y="0"/>
                    </a:lnTo>
                  </a:path>
                </a:pathLst>
              </a:custGeom>
              <a:noFill/>
              <a:ln w="15875">
                <a:solidFill>
                  <a:schemeClr val="accent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Shape 48">
                <a:extLst>
                  <a:ext uri="{FF2B5EF4-FFF2-40B4-BE49-F238E27FC236}">
                    <a16:creationId xmlns:a16="http://schemas.microsoft.com/office/drawing/2014/main" id="{B62EA70F-50A9-5CD9-10E1-8DFD1637B612}"/>
                  </a:ext>
                </a:extLst>
              </p:cNvPr>
              <p:cNvSpPr/>
              <p:nvPr/>
            </p:nvSpPr>
            <p:spPr>
              <a:xfrm>
                <a:off x="-3870325" y="3479800"/>
                <a:ext cx="3543300" cy="1838325"/>
              </a:xfrm>
              <a:custGeom>
                <a:avLst/>
                <a:gdLst>
                  <a:gd name="connsiteX0" fmla="*/ 0 w 3543300"/>
                  <a:gd name="connsiteY0" fmla="*/ 1838325 h 1838325"/>
                  <a:gd name="connsiteX1" fmla="*/ 101600 w 3543300"/>
                  <a:gd name="connsiteY1" fmla="*/ 1825625 h 1838325"/>
                  <a:gd name="connsiteX2" fmla="*/ 161925 w 3543300"/>
                  <a:gd name="connsiteY2" fmla="*/ 1819275 h 1838325"/>
                  <a:gd name="connsiteX3" fmla="*/ 273050 w 3543300"/>
                  <a:gd name="connsiteY3" fmla="*/ 1778000 h 1838325"/>
                  <a:gd name="connsiteX4" fmla="*/ 438150 w 3543300"/>
                  <a:gd name="connsiteY4" fmla="*/ 1704975 h 1838325"/>
                  <a:gd name="connsiteX5" fmla="*/ 558800 w 3543300"/>
                  <a:gd name="connsiteY5" fmla="*/ 1635125 h 1838325"/>
                  <a:gd name="connsiteX6" fmla="*/ 682625 w 3543300"/>
                  <a:gd name="connsiteY6" fmla="*/ 1593850 h 1838325"/>
                  <a:gd name="connsiteX7" fmla="*/ 768350 w 3543300"/>
                  <a:gd name="connsiteY7" fmla="*/ 1568450 h 1838325"/>
                  <a:gd name="connsiteX8" fmla="*/ 822325 w 3543300"/>
                  <a:gd name="connsiteY8" fmla="*/ 1555750 h 1838325"/>
                  <a:gd name="connsiteX9" fmla="*/ 869950 w 3543300"/>
                  <a:gd name="connsiteY9" fmla="*/ 1527175 h 1838325"/>
                  <a:gd name="connsiteX10" fmla="*/ 930275 w 3543300"/>
                  <a:gd name="connsiteY10" fmla="*/ 1517650 h 1838325"/>
                  <a:gd name="connsiteX11" fmla="*/ 984250 w 3543300"/>
                  <a:gd name="connsiteY11" fmla="*/ 1482725 h 1838325"/>
                  <a:gd name="connsiteX12" fmla="*/ 1031875 w 3543300"/>
                  <a:gd name="connsiteY12" fmla="*/ 1435100 h 1838325"/>
                  <a:gd name="connsiteX13" fmla="*/ 1079500 w 3543300"/>
                  <a:gd name="connsiteY13" fmla="*/ 1409700 h 1838325"/>
                  <a:gd name="connsiteX14" fmla="*/ 1171575 w 3543300"/>
                  <a:gd name="connsiteY14" fmla="*/ 1374775 h 1838325"/>
                  <a:gd name="connsiteX15" fmla="*/ 1241425 w 3543300"/>
                  <a:gd name="connsiteY15" fmla="*/ 1333500 h 1838325"/>
                  <a:gd name="connsiteX16" fmla="*/ 1397000 w 3543300"/>
                  <a:gd name="connsiteY16" fmla="*/ 1270000 h 1838325"/>
                  <a:gd name="connsiteX17" fmla="*/ 1412875 w 3543300"/>
                  <a:gd name="connsiteY17" fmla="*/ 1254125 h 1838325"/>
                  <a:gd name="connsiteX18" fmla="*/ 1463675 w 3543300"/>
                  <a:gd name="connsiteY18" fmla="*/ 1244600 h 1838325"/>
                  <a:gd name="connsiteX19" fmla="*/ 1514475 w 3543300"/>
                  <a:gd name="connsiteY19" fmla="*/ 1222375 h 1838325"/>
                  <a:gd name="connsiteX20" fmla="*/ 1711325 w 3543300"/>
                  <a:gd name="connsiteY20" fmla="*/ 1111250 h 1838325"/>
                  <a:gd name="connsiteX21" fmla="*/ 1822450 w 3543300"/>
                  <a:gd name="connsiteY21" fmla="*/ 1057275 h 1838325"/>
                  <a:gd name="connsiteX22" fmla="*/ 1917700 w 3543300"/>
                  <a:gd name="connsiteY22" fmla="*/ 1038225 h 1838325"/>
                  <a:gd name="connsiteX23" fmla="*/ 1984375 w 3543300"/>
                  <a:gd name="connsiteY23" fmla="*/ 990600 h 1838325"/>
                  <a:gd name="connsiteX24" fmla="*/ 2057400 w 3543300"/>
                  <a:gd name="connsiteY24" fmla="*/ 968375 h 1838325"/>
                  <a:gd name="connsiteX25" fmla="*/ 2114550 w 3543300"/>
                  <a:gd name="connsiteY25" fmla="*/ 923925 h 1838325"/>
                  <a:gd name="connsiteX26" fmla="*/ 2190750 w 3543300"/>
                  <a:gd name="connsiteY26" fmla="*/ 904875 h 1838325"/>
                  <a:gd name="connsiteX27" fmla="*/ 2254250 w 3543300"/>
                  <a:gd name="connsiteY27" fmla="*/ 854075 h 1838325"/>
                  <a:gd name="connsiteX28" fmla="*/ 2378075 w 3543300"/>
                  <a:gd name="connsiteY28" fmla="*/ 790575 h 1838325"/>
                  <a:gd name="connsiteX29" fmla="*/ 2416175 w 3543300"/>
                  <a:gd name="connsiteY29" fmla="*/ 771525 h 1838325"/>
                  <a:gd name="connsiteX30" fmla="*/ 2441575 w 3543300"/>
                  <a:gd name="connsiteY30" fmla="*/ 739775 h 1838325"/>
                  <a:gd name="connsiteX31" fmla="*/ 2505075 w 3543300"/>
                  <a:gd name="connsiteY31" fmla="*/ 717550 h 1838325"/>
                  <a:gd name="connsiteX32" fmla="*/ 2593975 w 3543300"/>
                  <a:gd name="connsiteY32" fmla="*/ 663575 h 1838325"/>
                  <a:gd name="connsiteX33" fmla="*/ 2641600 w 3543300"/>
                  <a:gd name="connsiteY33" fmla="*/ 625475 h 1838325"/>
                  <a:gd name="connsiteX34" fmla="*/ 2698750 w 3543300"/>
                  <a:gd name="connsiteY34" fmla="*/ 584200 h 1838325"/>
                  <a:gd name="connsiteX35" fmla="*/ 2724150 w 3543300"/>
                  <a:gd name="connsiteY35" fmla="*/ 565150 h 1838325"/>
                  <a:gd name="connsiteX36" fmla="*/ 2806700 w 3543300"/>
                  <a:gd name="connsiteY36" fmla="*/ 561975 h 1838325"/>
                  <a:gd name="connsiteX37" fmla="*/ 2844800 w 3543300"/>
                  <a:gd name="connsiteY37" fmla="*/ 514350 h 1838325"/>
                  <a:gd name="connsiteX38" fmla="*/ 2898775 w 3543300"/>
                  <a:gd name="connsiteY38" fmla="*/ 466725 h 1838325"/>
                  <a:gd name="connsiteX39" fmla="*/ 2990850 w 3543300"/>
                  <a:gd name="connsiteY39" fmla="*/ 463550 h 1838325"/>
                  <a:gd name="connsiteX40" fmla="*/ 3013075 w 3543300"/>
                  <a:gd name="connsiteY40" fmla="*/ 428625 h 1838325"/>
                  <a:gd name="connsiteX41" fmla="*/ 3028950 w 3543300"/>
                  <a:gd name="connsiteY41" fmla="*/ 428625 h 1838325"/>
                  <a:gd name="connsiteX42" fmla="*/ 3044825 w 3543300"/>
                  <a:gd name="connsiteY42" fmla="*/ 390525 h 1838325"/>
                  <a:gd name="connsiteX43" fmla="*/ 3082925 w 3543300"/>
                  <a:gd name="connsiteY43" fmla="*/ 390525 h 1838325"/>
                  <a:gd name="connsiteX44" fmla="*/ 3105150 w 3543300"/>
                  <a:gd name="connsiteY44" fmla="*/ 371475 h 1838325"/>
                  <a:gd name="connsiteX45" fmla="*/ 3143250 w 3543300"/>
                  <a:gd name="connsiteY45" fmla="*/ 368300 h 1838325"/>
                  <a:gd name="connsiteX46" fmla="*/ 3168650 w 3543300"/>
                  <a:gd name="connsiteY46" fmla="*/ 336550 h 1838325"/>
                  <a:gd name="connsiteX47" fmla="*/ 3209925 w 3543300"/>
                  <a:gd name="connsiteY47" fmla="*/ 333375 h 1838325"/>
                  <a:gd name="connsiteX48" fmla="*/ 3232150 w 3543300"/>
                  <a:gd name="connsiteY48" fmla="*/ 273050 h 1838325"/>
                  <a:gd name="connsiteX49" fmla="*/ 3282950 w 3543300"/>
                  <a:gd name="connsiteY49" fmla="*/ 260350 h 1838325"/>
                  <a:gd name="connsiteX50" fmla="*/ 3365500 w 3543300"/>
                  <a:gd name="connsiteY50" fmla="*/ 212725 h 1838325"/>
                  <a:gd name="connsiteX51" fmla="*/ 3394075 w 3543300"/>
                  <a:gd name="connsiteY51" fmla="*/ 184150 h 1838325"/>
                  <a:gd name="connsiteX52" fmla="*/ 3432175 w 3543300"/>
                  <a:gd name="connsiteY52" fmla="*/ 136525 h 1838325"/>
                  <a:gd name="connsiteX53" fmla="*/ 3438525 w 3543300"/>
                  <a:gd name="connsiteY53" fmla="*/ 117475 h 1838325"/>
                  <a:gd name="connsiteX54" fmla="*/ 3482975 w 3543300"/>
                  <a:gd name="connsiteY54" fmla="*/ 117475 h 1838325"/>
                  <a:gd name="connsiteX55" fmla="*/ 3502025 w 3543300"/>
                  <a:gd name="connsiteY55" fmla="*/ 47625 h 1838325"/>
                  <a:gd name="connsiteX56" fmla="*/ 3543300 w 3543300"/>
                  <a:gd name="connsiteY56" fmla="*/ 47625 h 1838325"/>
                  <a:gd name="connsiteX57" fmla="*/ 3543300 w 3543300"/>
                  <a:gd name="connsiteY57" fmla="*/ 0 h 1838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3543300" h="1838325">
                    <a:moveTo>
                      <a:pt x="0" y="1838325"/>
                    </a:moveTo>
                    <a:lnTo>
                      <a:pt x="101600" y="1825625"/>
                    </a:lnTo>
                    <a:lnTo>
                      <a:pt x="161925" y="1819275"/>
                    </a:lnTo>
                    <a:lnTo>
                      <a:pt x="273050" y="1778000"/>
                    </a:lnTo>
                    <a:lnTo>
                      <a:pt x="438150" y="1704975"/>
                    </a:lnTo>
                    <a:lnTo>
                      <a:pt x="558800" y="1635125"/>
                    </a:lnTo>
                    <a:lnTo>
                      <a:pt x="682625" y="1593850"/>
                    </a:lnTo>
                    <a:lnTo>
                      <a:pt x="768350" y="1568450"/>
                    </a:lnTo>
                    <a:lnTo>
                      <a:pt x="822325" y="1555750"/>
                    </a:lnTo>
                    <a:lnTo>
                      <a:pt x="869950" y="1527175"/>
                    </a:lnTo>
                    <a:lnTo>
                      <a:pt x="930275" y="1517650"/>
                    </a:lnTo>
                    <a:lnTo>
                      <a:pt x="984250" y="1482725"/>
                    </a:lnTo>
                    <a:lnTo>
                      <a:pt x="1031875" y="1435100"/>
                    </a:lnTo>
                    <a:lnTo>
                      <a:pt x="1079500" y="1409700"/>
                    </a:lnTo>
                    <a:lnTo>
                      <a:pt x="1171575" y="1374775"/>
                    </a:lnTo>
                    <a:lnTo>
                      <a:pt x="1241425" y="1333500"/>
                    </a:lnTo>
                    <a:lnTo>
                      <a:pt x="1397000" y="1270000"/>
                    </a:lnTo>
                    <a:lnTo>
                      <a:pt x="1412875" y="1254125"/>
                    </a:lnTo>
                    <a:lnTo>
                      <a:pt x="1463675" y="1244600"/>
                    </a:lnTo>
                    <a:lnTo>
                      <a:pt x="1514475" y="1222375"/>
                    </a:lnTo>
                    <a:lnTo>
                      <a:pt x="1711325" y="1111250"/>
                    </a:lnTo>
                    <a:lnTo>
                      <a:pt x="1822450" y="1057275"/>
                    </a:lnTo>
                    <a:lnTo>
                      <a:pt x="1917700" y="1038225"/>
                    </a:lnTo>
                    <a:lnTo>
                      <a:pt x="1984375" y="990600"/>
                    </a:lnTo>
                    <a:lnTo>
                      <a:pt x="2057400" y="968375"/>
                    </a:lnTo>
                    <a:lnTo>
                      <a:pt x="2114550" y="923925"/>
                    </a:lnTo>
                    <a:lnTo>
                      <a:pt x="2190750" y="904875"/>
                    </a:lnTo>
                    <a:lnTo>
                      <a:pt x="2254250" y="854075"/>
                    </a:lnTo>
                    <a:lnTo>
                      <a:pt x="2378075" y="790575"/>
                    </a:lnTo>
                    <a:lnTo>
                      <a:pt x="2416175" y="771525"/>
                    </a:lnTo>
                    <a:lnTo>
                      <a:pt x="2441575" y="739775"/>
                    </a:lnTo>
                    <a:lnTo>
                      <a:pt x="2505075" y="717550"/>
                    </a:lnTo>
                    <a:lnTo>
                      <a:pt x="2593975" y="663575"/>
                    </a:lnTo>
                    <a:lnTo>
                      <a:pt x="2641600" y="625475"/>
                    </a:lnTo>
                    <a:lnTo>
                      <a:pt x="2698750" y="584200"/>
                    </a:lnTo>
                    <a:lnTo>
                      <a:pt x="2724150" y="565150"/>
                    </a:lnTo>
                    <a:lnTo>
                      <a:pt x="2806700" y="561975"/>
                    </a:lnTo>
                    <a:lnTo>
                      <a:pt x="2844800" y="514350"/>
                    </a:lnTo>
                    <a:lnTo>
                      <a:pt x="2898775" y="466725"/>
                    </a:lnTo>
                    <a:lnTo>
                      <a:pt x="2990850" y="463550"/>
                    </a:lnTo>
                    <a:lnTo>
                      <a:pt x="3013075" y="428625"/>
                    </a:lnTo>
                    <a:lnTo>
                      <a:pt x="3028950" y="428625"/>
                    </a:lnTo>
                    <a:lnTo>
                      <a:pt x="3044825" y="390525"/>
                    </a:lnTo>
                    <a:lnTo>
                      <a:pt x="3082925" y="390525"/>
                    </a:lnTo>
                    <a:lnTo>
                      <a:pt x="3105150" y="371475"/>
                    </a:lnTo>
                    <a:lnTo>
                      <a:pt x="3143250" y="368300"/>
                    </a:lnTo>
                    <a:lnTo>
                      <a:pt x="3168650" y="336550"/>
                    </a:lnTo>
                    <a:lnTo>
                      <a:pt x="3209925" y="333375"/>
                    </a:lnTo>
                    <a:lnTo>
                      <a:pt x="3232150" y="273050"/>
                    </a:lnTo>
                    <a:lnTo>
                      <a:pt x="3282950" y="260350"/>
                    </a:lnTo>
                    <a:lnTo>
                      <a:pt x="3365500" y="212725"/>
                    </a:lnTo>
                    <a:lnTo>
                      <a:pt x="3394075" y="184150"/>
                    </a:lnTo>
                    <a:lnTo>
                      <a:pt x="3432175" y="136525"/>
                    </a:lnTo>
                    <a:lnTo>
                      <a:pt x="3438525" y="117475"/>
                    </a:lnTo>
                    <a:lnTo>
                      <a:pt x="3482975" y="117475"/>
                    </a:lnTo>
                    <a:lnTo>
                      <a:pt x="3502025" y="47625"/>
                    </a:lnTo>
                    <a:lnTo>
                      <a:pt x="3543300" y="47625"/>
                    </a:lnTo>
                    <a:lnTo>
                      <a:pt x="3543300" y="0"/>
                    </a:lnTo>
                  </a:path>
                </a:pathLst>
              </a:custGeom>
              <a:noFill/>
              <a:ln w="158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Shape 49">
                <a:extLst>
                  <a:ext uri="{FF2B5EF4-FFF2-40B4-BE49-F238E27FC236}">
                    <a16:creationId xmlns:a16="http://schemas.microsoft.com/office/drawing/2014/main" id="{07E7D837-E630-BE82-4B73-FB348F71E77F}"/>
                  </a:ext>
                </a:extLst>
              </p:cNvPr>
              <p:cNvSpPr/>
              <p:nvPr/>
            </p:nvSpPr>
            <p:spPr>
              <a:xfrm>
                <a:off x="-3860800" y="4143375"/>
                <a:ext cx="3536950" cy="1181100"/>
              </a:xfrm>
              <a:custGeom>
                <a:avLst/>
                <a:gdLst>
                  <a:gd name="connsiteX0" fmla="*/ 0 w 3536950"/>
                  <a:gd name="connsiteY0" fmla="*/ 1181100 h 1181100"/>
                  <a:gd name="connsiteX1" fmla="*/ 130175 w 3536950"/>
                  <a:gd name="connsiteY1" fmla="*/ 1127125 h 1181100"/>
                  <a:gd name="connsiteX2" fmla="*/ 228600 w 3536950"/>
                  <a:gd name="connsiteY2" fmla="*/ 1092200 h 1181100"/>
                  <a:gd name="connsiteX3" fmla="*/ 314325 w 3536950"/>
                  <a:gd name="connsiteY3" fmla="*/ 1082675 h 1181100"/>
                  <a:gd name="connsiteX4" fmla="*/ 365125 w 3536950"/>
                  <a:gd name="connsiteY4" fmla="*/ 1063625 h 1181100"/>
                  <a:gd name="connsiteX5" fmla="*/ 530225 w 3536950"/>
                  <a:gd name="connsiteY5" fmla="*/ 1000125 h 1181100"/>
                  <a:gd name="connsiteX6" fmla="*/ 708025 w 3536950"/>
                  <a:gd name="connsiteY6" fmla="*/ 955675 h 1181100"/>
                  <a:gd name="connsiteX7" fmla="*/ 771525 w 3536950"/>
                  <a:gd name="connsiteY7" fmla="*/ 936625 h 1181100"/>
                  <a:gd name="connsiteX8" fmla="*/ 901700 w 3536950"/>
                  <a:gd name="connsiteY8" fmla="*/ 876300 h 1181100"/>
                  <a:gd name="connsiteX9" fmla="*/ 1006475 w 3536950"/>
                  <a:gd name="connsiteY9" fmla="*/ 847725 h 1181100"/>
                  <a:gd name="connsiteX10" fmla="*/ 1206500 w 3536950"/>
                  <a:gd name="connsiteY10" fmla="*/ 790575 h 1181100"/>
                  <a:gd name="connsiteX11" fmla="*/ 1327150 w 3536950"/>
                  <a:gd name="connsiteY11" fmla="*/ 758825 h 1181100"/>
                  <a:gd name="connsiteX12" fmla="*/ 1406525 w 3536950"/>
                  <a:gd name="connsiteY12" fmla="*/ 708025 h 1181100"/>
                  <a:gd name="connsiteX13" fmla="*/ 1498600 w 3536950"/>
                  <a:gd name="connsiteY13" fmla="*/ 692150 h 1181100"/>
                  <a:gd name="connsiteX14" fmla="*/ 1555750 w 3536950"/>
                  <a:gd name="connsiteY14" fmla="*/ 657225 h 1181100"/>
                  <a:gd name="connsiteX15" fmla="*/ 1619250 w 3536950"/>
                  <a:gd name="connsiteY15" fmla="*/ 647700 h 1181100"/>
                  <a:gd name="connsiteX16" fmla="*/ 1730375 w 3536950"/>
                  <a:gd name="connsiteY16" fmla="*/ 606425 h 1181100"/>
                  <a:gd name="connsiteX17" fmla="*/ 1793875 w 3536950"/>
                  <a:gd name="connsiteY17" fmla="*/ 593725 h 1181100"/>
                  <a:gd name="connsiteX18" fmla="*/ 1873250 w 3536950"/>
                  <a:gd name="connsiteY18" fmla="*/ 577850 h 1181100"/>
                  <a:gd name="connsiteX19" fmla="*/ 2047875 w 3536950"/>
                  <a:gd name="connsiteY19" fmla="*/ 520700 h 1181100"/>
                  <a:gd name="connsiteX20" fmla="*/ 2178050 w 3536950"/>
                  <a:gd name="connsiteY20" fmla="*/ 479425 h 1181100"/>
                  <a:gd name="connsiteX21" fmla="*/ 2241550 w 3536950"/>
                  <a:gd name="connsiteY21" fmla="*/ 469900 h 1181100"/>
                  <a:gd name="connsiteX22" fmla="*/ 2387600 w 3536950"/>
                  <a:gd name="connsiteY22" fmla="*/ 384175 h 1181100"/>
                  <a:gd name="connsiteX23" fmla="*/ 2498725 w 3536950"/>
                  <a:gd name="connsiteY23" fmla="*/ 361950 h 1181100"/>
                  <a:gd name="connsiteX24" fmla="*/ 2584450 w 3536950"/>
                  <a:gd name="connsiteY24" fmla="*/ 301625 h 1181100"/>
                  <a:gd name="connsiteX25" fmla="*/ 2673350 w 3536950"/>
                  <a:gd name="connsiteY25" fmla="*/ 288925 h 1181100"/>
                  <a:gd name="connsiteX26" fmla="*/ 2740025 w 3536950"/>
                  <a:gd name="connsiteY26" fmla="*/ 231775 h 1181100"/>
                  <a:gd name="connsiteX27" fmla="*/ 2832100 w 3536950"/>
                  <a:gd name="connsiteY27" fmla="*/ 231775 h 1181100"/>
                  <a:gd name="connsiteX28" fmla="*/ 2930525 w 3536950"/>
                  <a:gd name="connsiteY28" fmla="*/ 174625 h 1181100"/>
                  <a:gd name="connsiteX29" fmla="*/ 2959100 w 3536950"/>
                  <a:gd name="connsiteY29" fmla="*/ 152400 h 1181100"/>
                  <a:gd name="connsiteX30" fmla="*/ 3063875 w 3536950"/>
                  <a:gd name="connsiteY30" fmla="*/ 152400 h 1181100"/>
                  <a:gd name="connsiteX31" fmla="*/ 3073400 w 3536950"/>
                  <a:gd name="connsiteY31" fmla="*/ 136525 h 1181100"/>
                  <a:gd name="connsiteX32" fmla="*/ 3121025 w 3536950"/>
                  <a:gd name="connsiteY32" fmla="*/ 133350 h 1181100"/>
                  <a:gd name="connsiteX33" fmla="*/ 3175000 w 3536950"/>
                  <a:gd name="connsiteY33" fmla="*/ 88900 h 1181100"/>
                  <a:gd name="connsiteX34" fmla="*/ 3209925 w 3536950"/>
                  <a:gd name="connsiteY34" fmla="*/ 38100 h 1181100"/>
                  <a:gd name="connsiteX35" fmla="*/ 3292475 w 3536950"/>
                  <a:gd name="connsiteY35" fmla="*/ 38100 h 1181100"/>
                  <a:gd name="connsiteX36" fmla="*/ 3298825 w 3536950"/>
                  <a:gd name="connsiteY36" fmla="*/ 22225 h 1181100"/>
                  <a:gd name="connsiteX37" fmla="*/ 3441700 w 3536950"/>
                  <a:gd name="connsiteY37" fmla="*/ 22225 h 1181100"/>
                  <a:gd name="connsiteX38" fmla="*/ 3441700 w 3536950"/>
                  <a:gd name="connsiteY38" fmla="*/ 6350 h 1181100"/>
                  <a:gd name="connsiteX39" fmla="*/ 3536950 w 3536950"/>
                  <a:gd name="connsiteY39" fmla="*/ 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536950" h="1181100">
                    <a:moveTo>
                      <a:pt x="0" y="1181100"/>
                    </a:moveTo>
                    <a:lnTo>
                      <a:pt x="130175" y="1127125"/>
                    </a:lnTo>
                    <a:lnTo>
                      <a:pt x="228600" y="1092200"/>
                    </a:lnTo>
                    <a:lnTo>
                      <a:pt x="314325" y="1082675"/>
                    </a:lnTo>
                    <a:lnTo>
                      <a:pt x="365125" y="1063625"/>
                    </a:lnTo>
                    <a:lnTo>
                      <a:pt x="530225" y="1000125"/>
                    </a:lnTo>
                    <a:lnTo>
                      <a:pt x="708025" y="955675"/>
                    </a:lnTo>
                    <a:lnTo>
                      <a:pt x="771525" y="936625"/>
                    </a:lnTo>
                    <a:lnTo>
                      <a:pt x="901700" y="876300"/>
                    </a:lnTo>
                    <a:lnTo>
                      <a:pt x="1006475" y="847725"/>
                    </a:lnTo>
                    <a:lnTo>
                      <a:pt x="1206500" y="790575"/>
                    </a:lnTo>
                    <a:lnTo>
                      <a:pt x="1327150" y="758825"/>
                    </a:lnTo>
                    <a:lnTo>
                      <a:pt x="1406525" y="708025"/>
                    </a:lnTo>
                    <a:lnTo>
                      <a:pt x="1498600" y="692150"/>
                    </a:lnTo>
                    <a:lnTo>
                      <a:pt x="1555750" y="657225"/>
                    </a:lnTo>
                    <a:lnTo>
                      <a:pt x="1619250" y="647700"/>
                    </a:lnTo>
                    <a:lnTo>
                      <a:pt x="1730375" y="606425"/>
                    </a:lnTo>
                    <a:lnTo>
                      <a:pt x="1793875" y="593725"/>
                    </a:lnTo>
                    <a:lnTo>
                      <a:pt x="1873250" y="577850"/>
                    </a:lnTo>
                    <a:lnTo>
                      <a:pt x="2047875" y="520700"/>
                    </a:lnTo>
                    <a:lnTo>
                      <a:pt x="2178050" y="479425"/>
                    </a:lnTo>
                    <a:lnTo>
                      <a:pt x="2241550" y="469900"/>
                    </a:lnTo>
                    <a:lnTo>
                      <a:pt x="2387600" y="384175"/>
                    </a:lnTo>
                    <a:lnTo>
                      <a:pt x="2498725" y="361950"/>
                    </a:lnTo>
                    <a:lnTo>
                      <a:pt x="2584450" y="301625"/>
                    </a:lnTo>
                    <a:lnTo>
                      <a:pt x="2673350" y="288925"/>
                    </a:lnTo>
                    <a:lnTo>
                      <a:pt x="2740025" y="231775"/>
                    </a:lnTo>
                    <a:lnTo>
                      <a:pt x="2832100" y="231775"/>
                    </a:lnTo>
                    <a:lnTo>
                      <a:pt x="2930525" y="174625"/>
                    </a:lnTo>
                    <a:lnTo>
                      <a:pt x="2959100" y="152400"/>
                    </a:lnTo>
                    <a:lnTo>
                      <a:pt x="3063875" y="152400"/>
                    </a:lnTo>
                    <a:lnTo>
                      <a:pt x="3073400" y="136525"/>
                    </a:lnTo>
                    <a:lnTo>
                      <a:pt x="3121025" y="133350"/>
                    </a:lnTo>
                    <a:lnTo>
                      <a:pt x="3175000" y="88900"/>
                    </a:lnTo>
                    <a:lnTo>
                      <a:pt x="3209925" y="38100"/>
                    </a:lnTo>
                    <a:lnTo>
                      <a:pt x="3292475" y="38100"/>
                    </a:lnTo>
                    <a:lnTo>
                      <a:pt x="3298825" y="22225"/>
                    </a:lnTo>
                    <a:lnTo>
                      <a:pt x="3441700" y="22225"/>
                    </a:lnTo>
                    <a:lnTo>
                      <a:pt x="3441700" y="6350"/>
                    </a:lnTo>
                    <a:lnTo>
                      <a:pt x="3536950" y="0"/>
                    </a:lnTo>
                  </a:path>
                </a:pathLst>
              </a:custGeom>
              <a:noFill/>
              <a:ln w="158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3" name="TextBox 62">
              <a:extLst>
                <a:ext uri="{FF2B5EF4-FFF2-40B4-BE49-F238E27FC236}">
                  <a16:creationId xmlns:a16="http://schemas.microsoft.com/office/drawing/2014/main" id="{D28C63A2-5691-3230-6282-95931006A398}"/>
                </a:ext>
              </a:extLst>
            </p:cNvPr>
            <p:cNvSpPr txBox="1"/>
            <p:nvPr/>
          </p:nvSpPr>
          <p:spPr>
            <a:xfrm>
              <a:off x="2447861" y="2934183"/>
              <a:ext cx="2514134" cy="600611"/>
            </a:xfrm>
            <a:prstGeom prst="rect">
              <a:avLst/>
            </a:prstGeom>
            <a:solidFill>
              <a:schemeClr val="accent6">
                <a:lumMod val="20000"/>
                <a:lumOff val="80000"/>
              </a:schemeClr>
            </a:solidFill>
            <a:ln w="6350">
              <a:solidFill>
                <a:schemeClr val="tx2"/>
              </a:solidFill>
            </a:ln>
          </p:spPr>
          <p:txBody>
            <a:bodyPr wrap="square" rtlCol="0" anchor="ctr">
              <a:spAutoFit/>
            </a:bodyPr>
            <a:lstStyle/>
            <a:p>
              <a:pPr algn="ctr"/>
              <a:r>
                <a:rPr lang="en-US" sz="1600" b="1">
                  <a:solidFill>
                    <a:schemeClr val="tx2"/>
                  </a:solidFill>
                </a:rPr>
                <a:t>Women RR, 0.73 (0.59-0.90)</a:t>
              </a:r>
            </a:p>
            <a:p>
              <a:pPr algn="ctr"/>
              <a:r>
                <a:rPr lang="en-US" sz="1600" b="1">
                  <a:solidFill>
                    <a:schemeClr val="tx2"/>
                  </a:solidFill>
                </a:rPr>
                <a:t>Men RR, 1.03 (0.84-1.25)</a:t>
              </a:r>
            </a:p>
          </p:txBody>
        </p:sp>
      </p:grpSp>
      <p:grpSp>
        <p:nvGrpSpPr>
          <p:cNvPr id="96" name="Group 95">
            <a:extLst>
              <a:ext uri="{FF2B5EF4-FFF2-40B4-BE49-F238E27FC236}">
                <a16:creationId xmlns:a16="http://schemas.microsoft.com/office/drawing/2014/main" id="{F43911E4-8BD4-E97A-4CDC-E7E9EF56F1A1}"/>
              </a:ext>
            </a:extLst>
          </p:cNvPr>
          <p:cNvGrpSpPr/>
          <p:nvPr/>
        </p:nvGrpSpPr>
        <p:grpSpPr>
          <a:xfrm>
            <a:off x="6643740" y="2452769"/>
            <a:ext cx="4638600" cy="3241707"/>
            <a:chOff x="6531980" y="2452769"/>
            <a:chExt cx="4638600" cy="3334919"/>
          </a:xfrm>
        </p:grpSpPr>
        <p:grpSp>
          <p:nvGrpSpPr>
            <p:cNvPr id="67" name="Group 66">
              <a:extLst>
                <a:ext uri="{FF2B5EF4-FFF2-40B4-BE49-F238E27FC236}">
                  <a16:creationId xmlns:a16="http://schemas.microsoft.com/office/drawing/2014/main" id="{4CACD092-8822-B46B-97DF-0182BDC1AA55}"/>
                </a:ext>
              </a:extLst>
            </p:cNvPr>
            <p:cNvGrpSpPr/>
            <p:nvPr/>
          </p:nvGrpSpPr>
          <p:grpSpPr>
            <a:xfrm>
              <a:off x="6531980" y="2452769"/>
              <a:ext cx="4638600" cy="3334919"/>
              <a:chOff x="1008037" y="2452769"/>
              <a:chExt cx="4638600" cy="3334919"/>
            </a:xfrm>
          </p:grpSpPr>
          <p:grpSp>
            <p:nvGrpSpPr>
              <p:cNvPr id="70" name="Group 69">
                <a:extLst>
                  <a:ext uri="{FF2B5EF4-FFF2-40B4-BE49-F238E27FC236}">
                    <a16:creationId xmlns:a16="http://schemas.microsoft.com/office/drawing/2014/main" id="{486D259A-1EB5-E15F-2727-D276B72C6177}"/>
                  </a:ext>
                </a:extLst>
              </p:cNvPr>
              <p:cNvGrpSpPr/>
              <p:nvPr/>
            </p:nvGrpSpPr>
            <p:grpSpPr>
              <a:xfrm>
                <a:off x="1008037" y="2452769"/>
                <a:ext cx="4638600" cy="3334919"/>
                <a:chOff x="-6175287" y="3250600"/>
                <a:chExt cx="4638600" cy="3334919"/>
              </a:xfrm>
            </p:grpSpPr>
            <p:grpSp>
              <p:nvGrpSpPr>
                <p:cNvPr id="75" name="Group 74">
                  <a:extLst>
                    <a:ext uri="{FF2B5EF4-FFF2-40B4-BE49-F238E27FC236}">
                      <a16:creationId xmlns:a16="http://schemas.microsoft.com/office/drawing/2014/main" id="{6F19F1A2-EB0B-1F7F-98E0-FB1CC2295AF7}"/>
                    </a:ext>
                  </a:extLst>
                </p:cNvPr>
                <p:cNvGrpSpPr/>
                <p:nvPr/>
              </p:nvGrpSpPr>
              <p:grpSpPr>
                <a:xfrm>
                  <a:off x="-6175287" y="3250600"/>
                  <a:ext cx="4638600" cy="3334919"/>
                  <a:chOff x="3923353" y="1833282"/>
                  <a:chExt cx="7546355" cy="4442875"/>
                </a:xfrm>
              </p:grpSpPr>
              <p:sp>
                <p:nvSpPr>
                  <p:cNvPr id="77" name="TextBox 76">
                    <a:extLst>
                      <a:ext uri="{FF2B5EF4-FFF2-40B4-BE49-F238E27FC236}">
                        <a16:creationId xmlns:a16="http://schemas.microsoft.com/office/drawing/2014/main" id="{E80EAA1F-DC36-6225-DBF4-44E6CD6E49F4}"/>
                      </a:ext>
                    </a:extLst>
                  </p:cNvPr>
                  <p:cNvSpPr txBox="1"/>
                  <p:nvPr/>
                </p:nvSpPr>
                <p:spPr>
                  <a:xfrm>
                    <a:off x="5311821" y="1833282"/>
                    <a:ext cx="6009522" cy="506183"/>
                  </a:xfrm>
                  <a:prstGeom prst="rect">
                    <a:avLst/>
                  </a:prstGeom>
                  <a:noFill/>
                </p:spPr>
                <p:txBody>
                  <a:bodyPr wrap="square" rtlCol="0">
                    <a:spAutoFit/>
                  </a:bodyPr>
                  <a:lstStyle/>
                  <a:p>
                    <a:pPr algn="ctr"/>
                    <a:r>
                      <a:rPr lang="en-US" b="1">
                        <a:solidFill>
                          <a:schemeClr val="accent2"/>
                        </a:solidFill>
                      </a:rPr>
                      <a:t>Total hospitalizations for HF</a:t>
                    </a:r>
                  </a:p>
                </p:txBody>
              </p:sp>
              <p:sp>
                <p:nvSpPr>
                  <p:cNvPr id="78" name="TextBox 77">
                    <a:extLst>
                      <a:ext uri="{FF2B5EF4-FFF2-40B4-BE49-F238E27FC236}">
                        <a16:creationId xmlns:a16="http://schemas.microsoft.com/office/drawing/2014/main" id="{81A28B25-7648-79CD-F8A5-D6EDA98FBDC8}"/>
                      </a:ext>
                    </a:extLst>
                  </p:cNvPr>
                  <p:cNvSpPr txBox="1"/>
                  <p:nvPr/>
                </p:nvSpPr>
                <p:spPr>
                  <a:xfrm>
                    <a:off x="5311821" y="5825126"/>
                    <a:ext cx="6009522" cy="451031"/>
                  </a:xfrm>
                  <a:prstGeom prst="rect">
                    <a:avLst/>
                  </a:prstGeom>
                  <a:noFill/>
                </p:spPr>
                <p:txBody>
                  <a:bodyPr wrap="square" rtlCol="0">
                    <a:spAutoFit/>
                  </a:bodyPr>
                  <a:lstStyle/>
                  <a:p>
                    <a:pPr algn="ctr"/>
                    <a:r>
                      <a:rPr lang="en-US" sz="1600">
                        <a:solidFill>
                          <a:schemeClr val="tx2"/>
                        </a:solidFill>
                      </a:rPr>
                      <a:t>Years</a:t>
                    </a:r>
                  </a:p>
                </p:txBody>
              </p:sp>
              <p:sp>
                <p:nvSpPr>
                  <p:cNvPr id="79" name="TextBox 78">
                    <a:extLst>
                      <a:ext uri="{FF2B5EF4-FFF2-40B4-BE49-F238E27FC236}">
                        <a16:creationId xmlns:a16="http://schemas.microsoft.com/office/drawing/2014/main" id="{BB0F9C05-2C3A-DAF0-54BC-43EAED72A783}"/>
                      </a:ext>
                    </a:extLst>
                  </p:cNvPr>
                  <p:cNvSpPr txBox="1"/>
                  <p:nvPr/>
                </p:nvSpPr>
                <p:spPr>
                  <a:xfrm rot="16200000">
                    <a:off x="2280161" y="3749411"/>
                    <a:ext cx="3837163" cy="550780"/>
                  </a:xfrm>
                  <a:prstGeom prst="rect">
                    <a:avLst/>
                  </a:prstGeom>
                  <a:noFill/>
                </p:spPr>
                <p:txBody>
                  <a:bodyPr wrap="square" rtlCol="0">
                    <a:spAutoFit/>
                  </a:bodyPr>
                  <a:lstStyle/>
                  <a:p>
                    <a:pPr algn="ctr"/>
                    <a:r>
                      <a:rPr lang="en-US" sz="1600">
                        <a:solidFill>
                          <a:schemeClr val="tx2"/>
                        </a:solidFill>
                      </a:rPr>
                      <a:t>Cumulative hazard estimate</a:t>
                    </a:r>
                  </a:p>
                </p:txBody>
              </p:sp>
              <p:cxnSp>
                <p:nvCxnSpPr>
                  <p:cNvPr id="80" name="Straight Connector 79">
                    <a:extLst>
                      <a:ext uri="{FF2B5EF4-FFF2-40B4-BE49-F238E27FC236}">
                        <a16:creationId xmlns:a16="http://schemas.microsoft.com/office/drawing/2014/main" id="{70810C4C-F0C4-5C6A-1713-0B627EB17938}"/>
                      </a:ext>
                    </a:extLst>
                  </p:cNvPr>
                  <p:cNvCxnSpPr>
                    <a:cxnSpLocks/>
                  </p:cNvCxnSpPr>
                  <p:nvPr/>
                </p:nvCxnSpPr>
                <p:spPr>
                  <a:xfrm>
                    <a:off x="5313403" y="5512659"/>
                    <a:ext cx="600952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EDBEED2-E3F5-609A-2538-B9CC4215A63B}"/>
                      </a:ext>
                    </a:extLst>
                  </p:cNvPr>
                  <p:cNvCxnSpPr>
                    <a:cxnSpLocks/>
                  </p:cNvCxnSpPr>
                  <p:nvPr/>
                </p:nvCxnSpPr>
                <p:spPr>
                  <a:xfrm flipV="1">
                    <a:off x="5311822" y="2469275"/>
                    <a:ext cx="0" cy="3046017"/>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3A188752-0188-897D-D1E6-34CF2E48B1BD}"/>
                      </a:ext>
                    </a:extLst>
                  </p:cNvPr>
                  <p:cNvSpPr txBox="1"/>
                  <p:nvPr/>
                </p:nvSpPr>
                <p:spPr>
                  <a:xfrm>
                    <a:off x="4203102" y="3104557"/>
                    <a:ext cx="1124099" cy="451031"/>
                  </a:xfrm>
                  <a:prstGeom prst="rect">
                    <a:avLst/>
                  </a:prstGeom>
                  <a:noFill/>
                </p:spPr>
                <p:txBody>
                  <a:bodyPr wrap="square" rtlCol="0">
                    <a:spAutoFit/>
                  </a:bodyPr>
                  <a:lstStyle/>
                  <a:p>
                    <a:pPr algn="r"/>
                    <a:r>
                      <a:rPr lang="en-US" sz="1600">
                        <a:solidFill>
                          <a:schemeClr val="tx2"/>
                        </a:solidFill>
                      </a:rPr>
                      <a:t>0.60</a:t>
                    </a:r>
                  </a:p>
                </p:txBody>
              </p:sp>
              <p:sp>
                <p:nvSpPr>
                  <p:cNvPr id="83" name="TextBox 82">
                    <a:extLst>
                      <a:ext uri="{FF2B5EF4-FFF2-40B4-BE49-F238E27FC236}">
                        <a16:creationId xmlns:a16="http://schemas.microsoft.com/office/drawing/2014/main" id="{B5B22592-5CCA-2951-2F6E-8489321D7BAF}"/>
                      </a:ext>
                    </a:extLst>
                  </p:cNvPr>
                  <p:cNvSpPr txBox="1"/>
                  <p:nvPr/>
                </p:nvSpPr>
                <p:spPr>
                  <a:xfrm>
                    <a:off x="4304065" y="3824109"/>
                    <a:ext cx="1023137" cy="451031"/>
                  </a:xfrm>
                  <a:prstGeom prst="rect">
                    <a:avLst/>
                  </a:prstGeom>
                  <a:noFill/>
                </p:spPr>
                <p:txBody>
                  <a:bodyPr wrap="square" rtlCol="0">
                    <a:spAutoFit/>
                  </a:bodyPr>
                  <a:lstStyle/>
                  <a:p>
                    <a:pPr algn="r"/>
                    <a:r>
                      <a:rPr lang="en-US" sz="1600">
                        <a:solidFill>
                          <a:schemeClr val="tx2"/>
                        </a:solidFill>
                      </a:rPr>
                      <a:t>0.40</a:t>
                    </a:r>
                  </a:p>
                </p:txBody>
              </p:sp>
              <p:sp>
                <p:nvSpPr>
                  <p:cNvPr id="84" name="TextBox 83">
                    <a:extLst>
                      <a:ext uri="{FF2B5EF4-FFF2-40B4-BE49-F238E27FC236}">
                        <a16:creationId xmlns:a16="http://schemas.microsoft.com/office/drawing/2014/main" id="{8C0F4C75-613F-B214-1437-DB766CD31844}"/>
                      </a:ext>
                    </a:extLst>
                  </p:cNvPr>
                  <p:cNvSpPr txBox="1"/>
                  <p:nvPr/>
                </p:nvSpPr>
                <p:spPr>
                  <a:xfrm>
                    <a:off x="4304065" y="5263212"/>
                    <a:ext cx="1023136" cy="451031"/>
                  </a:xfrm>
                  <a:prstGeom prst="rect">
                    <a:avLst/>
                  </a:prstGeom>
                  <a:noFill/>
                </p:spPr>
                <p:txBody>
                  <a:bodyPr wrap="square" rtlCol="0">
                    <a:spAutoFit/>
                  </a:bodyPr>
                  <a:lstStyle/>
                  <a:p>
                    <a:pPr algn="r"/>
                    <a:r>
                      <a:rPr lang="en-US" sz="1600">
                        <a:solidFill>
                          <a:schemeClr val="tx2"/>
                        </a:solidFill>
                      </a:rPr>
                      <a:t>0.00</a:t>
                    </a:r>
                  </a:p>
                </p:txBody>
              </p:sp>
              <p:sp>
                <p:nvSpPr>
                  <p:cNvPr id="85" name="TextBox 84">
                    <a:extLst>
                      <a:ext uri="{FF2B5EF4-FFF2-40B4-BE49-F238E27FC236}">
                        <a16:creationId xmlns:a16="http://schemas.microsoft.com/office/drawing/2014/main" id="{E1CC0883-FC05-AE19-CDDA-75FE247C0217}"/>
                      </a:ext>
                    </a:extLst>
                  </p:cNvPr>
                  <p:cNvSpPr txBox="1"/>
                  <p:nvPr/>
                </p:nvSpPr>
                <p:spPr>
                  <a:xfrm>
                    <a:off x="7744987" y="5511533"/>
                    <a:ext cx="831591" cy="451031"/>
                  </a:xfrm>
                  <a:prstGeom prst="rect">
                    <a:avLst/>
                  </a:prstGeom>
                  <a:noFill/>
                </p:spPr>
                <p:txBody>
                  <a:bodyPr wrap="square" rtlCol="0">
                    <a:spAutoFit/>
                  </a:bodyPr>
                  <a:lstStyle/>
                  <a:p>
                    <a:pPr algn="ctr"/>
                    <a:r>
                      <a:rPr lang="en-US" sz="1600">
                        <a:solidFill>
                          <a:schemeClr val="tx2"/>
                        </a:solidFill>
                      </a:rPr>
                      <a:t>2</a:t>
                    </a:r>
                  </a:p>
                </p:txBody>
              </p:sp>
              <p:sp>
                <p:nvSpPr>
                  <p:cNvPr id="86" name="TextBox 85">
                    <a:extLst>
                      <a:ext uri="{FF2B5EF4-FFF2-40B4-BE49-F238E27FC236}">
                        <a16:creationId xmlns:a16="http://schemas.microsoft.com/office/drawing/2014/main" id="{7F5FE240-91EE-83F9-D08E-CF8A9AD85246}"/>
                      </a:ext>
                    </a:extLst>
                  </p:cNvPr>
                  <p:cNvSpPr txBox="1"/>
                  <p:nvPr/>
                </p:nvSpPr>
                <p:spPr>
                  <a:xfrm>
                    <a:off x="9191552" y="5511533"/>
                    <a:ext cx="831591" cy="451031"/>
                  </a:xfrm>
                  <a:prstGeom prst="rect">
                    <a:avLst/>
                  </a:prstGeom>
                  <a:noFill/>
                </p:spPr>
                <p:txBody>
                  <a:bodyPr wrap="square" rtlCol="0">
                    <a:spAutoFit/>
                  </a:bodyPr>
                  <a:lstStyle/>
                  <a:p>
                    <a:pPr algn="ctr"/>
                    <a:r>
                      <a:rPr lang="en-US" sz="1600">
                        <a:solidFill>
                          <a:schemeClr val="tx2"/>
                        </a:solidFill>
                      </a:rPr>
                      <a:t>3</a:t>
                    </a:r>
                  </a:p>
                </p:txBody>
              </p:sp>
              <p:sp>
                <p:nvSpPr>
                  <p:cNvPr id="87" name="TextBox 86">
                    <a:extLst>
                      <a:ext uri="{FF2B5EF4-FFF2-40B4-BE49-F238E27FC236}">
                        <a16:creationId xmlns:a16="http://schemas.microsoft.com/office/drawing/2014/main" id="{60D08FBB-66EF-3CC4-023E-33E0BBA3637D}"/>
                      </a:ext>
                    </a:extLst>
                  </p:cNvPr>
                  <p:cNvSpPr txBox="1"/>
                  <p:nvPr/>
                </p:nvSpPr>
                <p:spPr>
                  <a:xfrm>
                    <a:off x="6298423" y="5511533"/>
                    <a:ext cx="831591" cy="451031"/>
                  </a:xfrm>
                  <a:prstGeom prst="rect">
                    <a:avLst/>
                  </a:prstGeom>
                  <a:noFill/>
                </p:spPr>
                <p:txBody>
                  <a:bodyPr wrap="square" rtlCol="0">
                    <a:spAutoFit/>
                  </a:bodyPr>
                  <a:lstStyle/>
                  <a:p>
                    <a:pPr algn="ctr"/>
                    <a:r>
                      <a:rPr lang="en-US" sz="1600">
                        <a:solidFill>
                          <a:schemeClr val="tx2"/>
                        </a:solidFill>
                      </a:rPr>
                      <a:t>1</a:t>
                    </a:r>
                  </a:p>
                </p:txBody>
              </p:sp>
              <p:sp>
                <p:nvSpPr>
                  <p:cNvPr id="88" name="TextBox 87">
                    <a:extLst>
                      <a:ext uri="{FF2B5EF4-FFF2-40B4-BE49-F238E27FC236}">
                        <a16:creationId xmlns:a16="http://schemas.microsoft.com/office/drawing/2014/main" id="{1081DA53-72B5-C06F-1B48-5B5DB6804785}"/>
                      </a:ext>
                    </a:extLst>
                  </p:cNvPr>
                  <p:cNvSpPr txBox="1"/>
                  <p:nvPr/>
                </p:nvSpPr>
                <p:spPr>
                  <a:xfrm>
                    <a:off x="10638118" y="5511533"/>
                    <a:ext cx="831590" cy="451031"/>
                  </a:xfrm>
                  <a:prstGeom prst="rect">
                    <a:avLst/>
                  </a:prstGeom>
                  <a:noFill/>
                </p:spPr>
                <p:txBody>
                  <a:bodyPr wrap="square" rtlCol="0">
                    <a:spAutoFit/>
                  </a:bodyPr>
                  <a:lstStyle/>
                  <a:p>
                    <a:pPr algn="ctr"/>
                    <a:r>
                      <a:rPr lang="en-US" sz="1600">
                        <a:solidFill>
                          <a:schemeClr val="tx2"/>
                        </a:solidFill>
                      </a:rPr>
                      <a:t>4</a:t>
                    </a:r>
                  </a:p>
                </p:txBody>
              </p:sp>
              <p:sp>
                <p:nvSpPr>
                  <p:cNvPr id="89" name="TextBox 88">
                    <a:extLst>
                      <a:ext uri="{FF2B5EF4-FFF2-40B4-BE49-F238E27FC236}">
                        <a16:creationId xmlns:a16="http://schemas.microsoft.com/office/drawing/2014/main" id="{EAC1A8B7-4567-ED4B-CE1A-2DB9ABC4D98E}"/>
                      </a:ext>
                    </a:extLst>
                  </p:cNvPr>
                  <p:cNvSpPr txBox="1"/>
                  <p:nvPr/>
                </p:nvSpPr>
                <p:spPr>
                  <a:xfrm>
                    <a:off x="4957282" y="5511533"/>
                    <a:ext cx="726167" cy="451031"/>
                  </a:xfrm>
                  <a:prstGeom prst="rect">
                    <a:avLst/>
                  </a:prstGeom>
                  <a:noFill/>
                </p:spPr>
                <p:txBody>
                  <a:bodyPr wrap="square" rtlCol="0">
                    <a:spAutoFit/>
                  </a:bodyPr>
                  <a:lstStyle/>
                  <a:p>
                    <a:pPr algn="ctr"/>
                    <a:r>
                      <a:rPr lang="en-US" sz="1600">
                        <a:solidFill>
                          <a:schemeClr val="tx2"/>
                        </a:solidFill>
                      </a:rPr>
                      <a:t>0</a:t>
                    </a:r>
                  </a:p>
                </p:txBody>
              </p:sp>
              <p:sp>
                <p:nvSpPr>
                  <p:cNvPr id="90" name="TextBox 89">
                    <a:extLst>
                      <a:ext uri="{FF2B5EF4-FFF2-40B4-BE49-F238E27FC236}">
                        <a16:creationId xmlns:a16="http://schemas.microsoft.com/office/drawing/2014/main" id="{FBDD043F-BE38-B580-9753-6E17659EC39C}"/>
                      </a:ext>
                    </a:extLst>
                  </p:cNvPr>
                  <p:cNvSpPr txBox="1"/>
                  <p:nvPr/>
                </p:nvSpPr>
                <p:spPr>
                  <a:xfrm>
                    <a:off x="4304065" y="2385006"/>
                    <a:ext cx="1023136" cy="451031"/>
                  </a:xfrm>
                  <a:prstGeom prst="rect">
                    <a:avLst/>
                  </a:prstGeom>
                  <a:noFill/>
                </p:spPr>
                <p:txBody>
                  <a:bodyPr wrap="square" rtlCol="0">
                    <a:spAutoFit/>
                  </a:bodyPr>
                  <a:lstStyle/>
                  <a:p>
                    <a:pPr algn="r"/>
                    <a:r>
                      <a:rPr lang="en-US" sz="1600">
                        <a:solidFill>
                          <a:schemeClr val="tx2"/>
                        </a:solidFill>
                      </a:rPr>
                      <a:t>0.80</a:t>
                    </a:r>
                  </a:p>
                </p:txBody>
              </p:sp>
              <p:sp>
                <p:nvSpPr>
                  <p:cNvPr id="91" name="TextBox 90">
                    <a:extLst>
                      <a:ext uri="{FF2B5EF4-FFF2-40B4-BE49-F238E27FC236}">
                        <a16:creationId xmlns:a16="http://schemas.microsoft.com/office/drawing/2014/main" id="{D026E81F-9D1A-4E69-D2FB-9FA280994885}"/>
                      </a:ext>
                    </a:extLst>
                  </p:cNvPr>
                  <p:cNvSpPr txBox="1"/>
                  <p:nvPr/>
                </p:nvSpPr>
                <p:spPr>
                  <a:xfrm>
                    <a:off x="4304065" y="4543660"/>
                    <a:ext cx="1023136" cy="451031"/>
                  </a:xfrm>
                  <a:prstGeom prst="rect">
                    <a:avLst/>
                  </a:prstGeom>
                  <a:noFill/>
                </p:spPr>
                <p:txBody>
                  <a:bodyPr wrap="square" rtlCol="0">
                    <a:spAutoFit/>
                  </a:bodyPr>
                  <a:lstStyle/>
                  <a:p>
                    <a:pPr algn="r"/>
                    <a:r>
                      <a:rPr lang="en-US" sz="1600">
                        <a:solidFill>
                          <a:schemeClr val="tx2"/>
                        </a:solidFill>
                      </a:rPr>
                      <a:t>0.20</a:t>
                    </a:r>
                  </a:p>
                </p:txBody>
              </p:sp>
            </p:grpSp>
            <p:sp>
              <p:nvSpPr>
                <p:cNvPr id="76" name="TextBox 75">
                  <a:extLst>
                    <a:ext uri="{FF2B5EF4-FFF2-40B4-BE49-F238E27FC236}">
                      <a16:creationId xmlns:a16="http://schemas.microsoft.com/office/drawing/2014/main" id="{47A1FF7A-5DF3-245C-BB2A-E96F88508E0E}"/>
                    </a:ext>
                  </a:extLst>
                </p:cNvPr>
                <p:cNvSpPr txBox="1"/>
                <p:nvPr/>
              </p:nvSpPr>
              <p:spPr>
                <a:xfrm>
                  <a:off x="-3775404" y="5675760"/>
                  <a:ext cx="2198319" cy="338554"/>
                </a:xfrm>
                <a:prstGeom prst="rect">
                  <a:avLst/>
                </a:prstGeom>
                <a:noFill/>
              </p:spPr>
              <p:txBody>
                <a:bodyPr wrap="square" rtlCol="0">
                  <a:spAutoFit/>
                </a:bodyPr>
                <a:lstStyle/>
                <a:p>
                  <a:pPr algn="l"/>
                  <a:r>
                    <a:rPr lang="en-US" sz="1600" i="1">
                      <a:solidFill>
                        <a:schemeClr val="tx2"/>
                      </a:solidFill>
                    </a:rPr>
                    <a:t>P</a:t>
                  </a:r>
                  <a:r>
                    <a:rPr lang="en-US" sz="1600">
                      <a:solidFill>
                        <a:schemeClr val="tx2"/>
                      </a:solidFill>
                    </a:rPr>
                    <a:t> for interaction=0.0046</a:t>
                  </a:r>
                  <a:endParaRPr lang="en-US" sz="1600" i="1">
                    <a:solidFill>
                      <a:schemeClr val="tx2"/>
                    </a:solidFill>
                  </a:endParaRPr>
                </a:p>
              </p:txBody>
            </p:sp>
          </p:grpSp>
          <p:sp>
            <p:nvSpPr>
              <p:cNvPr id="69" name="TextBox 68">
                <a:extLst>
                  <a:ext uri="{FF2B5EF4-FFF2-40B4-BE49-F238E27FC236}">
                    <a16:creationId xmlns:a16="http://schemas.microsoft.com/office/drawing/2014/main" id="{DFBD03C4-59C9-4A05-C559-EB5731323D71}"/>
                  </a:ext>
                </a:extLst>
              </p:cNvPr>
              <p:cNvSpPr txBox="1"/>
              <p:nvPr/>
            </p:nvSpPr>
            <p:spPr>
              <a:xfrm>
                <a:off x="2447861" y="2933694"/>
                <a:ext cx="2514134" cy="601590"/>
              </a:xfrm>
              <a:prstGeom prst="rect">
                <a:avLst/>
              </a:prstGeom>
              <a:solidFill>
                <a:schemeClr val="accent6">
                  <a:lumMod val="20000"/>
                  <a:lumOff val="80000"/>
                </a:schemeClr>
              </a:solidFill>
              <a:ln w="6350">
                <a:solidFill>
                  <a:schemeClr val="tx2"/>
                </a:solidFill>
              </a:ln>
            </p:spPr>
            <p:txBody>
              <a:bodyPr wrap="square" rtlCol="0" anchor="ctr">
                <a:spAutoFit/>
              </a:bodyPr>
              <a:lstStyle/>
              <a:p>
                <a:pPr algn="ctr"/>
                <a:r>
                  <a:rPr lang="en-US" sz="1600" b="1">
                    <a:solidFill>
                      <a:schemeClr val="tx2"/>
                    </a:solidFill>
                  </a:rPr>
                  <a:t>Women RR, 0.67 (0.53-0.85)</a:t>
                </a:r>
              </a:p>
              <a:p>
                <a:pPr algn="ctr"/>
                <a:r>
                  <a:rPr lang="en-US" sz="1600" b="1">
                    <a:solidFill>
                      <a:schemeClr val="tx2"/>
                    </a:solidFill>
                  </a:rPr>
                  <a:t>Men RR, 1.07 (0.85-1.34)</a:t>
                </a:r>
              </a:p>
            </p:txBody>
          </p:sp>
        </p:grpSp>
        <p:sp>
          <p:nvSpPr>
            <p:cNvPr id="92" name="Freeform: Shape 91">
              <a:extLst>
                <a:ext uri="{FF2B5EF4-FFF2-40B4-BE49-F238E27FC236}">
                  <a16:creationId xmlns:a16="http://schemas.microsoft.com/office/drawing/2014/main" id="{90C934A6-0DFB-8395-A9FA-91CAA2F4EDCC}"/>
                </a:ext>
              </a:extLst>
            </p:cNvPr>
            <p:cNvSpPr/>
            <p:nvPr/>
          </p:nvSpPr>
          <p:spPr>
            <a:xfrm>
              <a:off x="7381875" y="3994150"/>
              <a:ext cx="3533775" cy="1216025"/>
            </a:xfrm>
            <a:custGeom>
              <a:avLst/>
              <a:gdLst>
                <a:gd name="connsiteX0" fmla="*/ 0 w 3533775"/>
                <a:gd name="connsiteY0" fmla="*/ 1216025 h 1216025"/>
                <a:gd name="connsiteX1" fmla="*/ 88900 w 3533775"/>
                <a:gd name="connsiteY1" fmla="*/ 1162050 h 1216025"/>
                <a:gd name="connsiteX2" fmla="*/ 219075 w 3533775"/>
                <a:gd name="connsiteY2" fmla="*/ 1130300 h 1216025"/>
                <a:gd name="connsiteX3" fmla="*/ 384175 w 3533775"/>
                <a:gd name="connsiteY3" fmla="*/ 1095375 h 1216025"/>
                <a:gd name="connsiteX4" fmla="*/ 508000 w 3533775"/>
                <a:gd name="connsiteY4" fmla="*/ 1054100 h 1216025"/>
                <a:gd name="connsiteX5" fmla="*/ 631825 w 3533775"/>
                <a:gd name="connsiteY5" fmla="*/ 1006475 h 1216025"/>
                <a:gd name="connsiteX6" fmla="*/ 752475 w 3533775"/>
                <a:gd name="connsiteY6" fmla="*/ 965200 h 1216025"/>
                <a:gd name="connsiteX7" fmla="*/ 857250 w 3533775"/>
                <a:gd name="connsiteY7" fmla="*/ 901700 h 1216025"/>
                <a:gd name="connsiteX8" fmla="*/ 993775 w 3533775"/>
                <a:gd name="connsiteY8" fmla="*/ 873125 h 1216025"/>
                <a:gd name="connsiteX9" fmla="*/ 1114425 w 3533775"/>
                <a:gd name="connsiteY9" fmla="*/ 841375 h 1216025"/>
                <a:gd name="connsiteX10" fmla="*/ 1254125 w 3533775"/>
                <a:gd name="connsiteY10" fmla="*/ 803275 h 1216025"/>
                <a:gd name="connsiteX11" fmla="*/ 1384300 w 3533775"/>
                <a:gd name="connsiteY11" fmla="*/ 768350 h 1216025"/>
                <a:gd name="connsiteX12" fmla="*/ 1441450 w 3533775"/>
                <a:gd name="connsiteY12" fmla="*/ 758825 h 1216025"/>
                <a:gd name="connsiteX13" fmla="*/ 1530350 w 3533775"/>
                <a:gd name="connsiteY13" fmla="*/ 714375 h 1216025"/>
                <a:gd name="connsiteX14" fmla="*/ 1666875 w 3533775"/>
                <a:gd name="connsiteY14" fmla="*/ 650875 h 1216025"/>
                <a:gd name="connsiteX15" fmla="*/ 1765300 w 3533775"/>
                <a:gd name="connsiteY15" fmla="*/ 609600 h 1216025"/>
                <a:gd name="connsiteX16" fmla="*/ 1870075 w 3533775"/>
                <a:gd name="connsiteY16" fmla="*/ 590550 h 1216025"/>
                <a:gd name="connsiteX17" fmla="*/ 1987550 w 3533775"/>
                <a:gd name="connsiteY17" fmla="*/ 558800 h 1216025"/>
                <a:gd name="connsiteX18" fmla="*/ 2098675 w 3533775"/>
                <a:gd name="connsiteY18" fmla="*/ 517525 h 1216025"/>
                <a:gd name="connsiteX19" fmla="*/ 2212975 w 3533775"/>
                <a:gd name="connsiteY19" fmla="*/ 485775 h 1216025"/>
                <a:gd name="connsiteX20" fmla="*/ 2286000 w 3533775"/>
                <a:gd name="connsiteY20" fmla="*/ 460375 h 1216025"/>
                <a:gd name="connsiteX21" fmla="*/ 2384425 w 3533775"/>
                <a:gd name="connsiteY21" fmla="*/ 438150 h 1216025"/>
                <a:gd name="connsiteX22" fmla="*/ 2435225 w 3533775"/>
                <a:gd name="connsiteY22" fmla="*/ 412750 h 1216025"/>
                <a:gd name="connsiteX23" fmla="*/ 2486025 w 3533775"/>
                <a:gd name="connsiteY23" fmla="*/ 400050 h 1216025"/>
                <a:gd name="connsiteX24" fmla="*/ 2536825 w 3533775"/>
                <a:gd name="connsiteY24" fmla="*/ 377825 h 1216025"/>
                <a:gd name="connsiteX25" fmla="*/ 2609850 w 3533775"/>
                <a:gd name="connsiteY25" fmla="*/ 327025 h 1216025"/>
                <a:gd name="connsiteX26" fmla="*/ 2682875 w 3533775"/>
                <a:gd name="connsiteY26" fmla="*/ 311150 h 1216025"/>
                <a:gd name="connsiteX27" fmla="*/ 2730500 w 3533775"/>
                <a:gd name="connsiteY27" fmla="*/ 295275 h 1216025"/>
                <a:gd name="connsiteX28" fmla="*/ 2822575 w 3533775"/>
                <a:gd name="connsiteY28" fmla="*/ 266700 h 1216025"/>
                <a:gd name="connsiteX29" fmla="*/ 2847975 w 3533775"/>
                <a:gd name="connsiteY29" fmla="*/ 241300 h 1216025"/>
                <a:gd name="connsiteX30" fmla="*/ 2921000 w 3533775"/>
                <a:gd name="connsiteY30" fmla="*/ 234950 h 1216025"/>
                <a:gd name="connsiteX31" fmla="*/ 2987675 w 3533775"/>
                <a:gd name="connsiteY31" fmla="*/ 206375 h 1216025"/>
                <a:gd name="connsiteX32" fmla="*/ 3054350 w 3533775"/>
                <a:gd name="connsiteY32" fmla="*/ 171450 h 1216025"/>
                <a:gd name="connsiteX33" fmla="*/ 3149600 w 3533775"/>
                <a:gd name="connsiteY33" fmla="*/ 165100 h 1216025"/>
                <a:gd name="connsiteX34" fmla="*/ 3165475 w 3533775"/>
                <a:gd name="connsiteY34" fmla="*/ 136525 h 1216025"/>
                <a:gd name="connsiteX35" fmla="*/ 3216275 w 3533775"/>
                <a:gd name="connsiteY35" fmla="*/ 117475 h 1216025"/>
                <a:gd name="connsiteX36" fmla="*/ 3228975 w 3533775"/>
                <a:gd name="connsiteY36" fmla="*/ 98425 h 1216025"/>
                <a:gd name="connsiteX37" fmla="*/ 3267075 w 3533775"/>
                <a:gd name="connsiteY37" fmla="*/ 82550 h 1216025"/>
                <a:gd name="connsiteX38" fmla="*/ 3305175 w 3533775"/>
                <a:gd name="connsiteY38" fmla="*/ 82550 h 1216025"/>
                <a:gd name="connsiteX39" fmla="*/ 3349625 w 3533775"/>
                <a:gd name="connsiteY39" fmla="*/ 57150 h 1216025"/>
                <a:gd name="connsiteX40" fmla="*/ 3381375 w 3533775"/>
                <a:gd name="connsiteY40" fmla="*/ 41275 h 1216025"/>
                <a:gd name="connsiteX41" fmla="*/ 3394075 w 3533775"/>
                <a:gd name="connsiteY41" fmla="*/ 28575 h 1216025"/>
                <a:gd name="connsiteX42" fmla="*/ 3495675 w 3533775"/>
                <a:gd name="connsiteY42" fmla="*/ 31750 h 1216025"/>
                <a:gd name="connsiteX43" fmla="*/ 3495675 w 3533775"/>
                <a:gd name="connsiteY43" fmla="*/ 0 h 1216025"/>
                <a:gd name="connsiteX44" fmla="*/ 3533775 w 3533775"/>
                <a:gd name="connsiteY44" fmla="*/ 0 h 1216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533775" h="1216025">
                  <a:moveTo>
                    <a:pt x="0" y="1216025"/>
                  </a:moveTo>
                  <a:lnTo>
                    <a:pt x="88900" y="1162050"/>
                  </a:lnTo>
                  <a:lnTo>
                    <a:pt x="219075" y="1130300"/>
                  </a:lnTo>
                  <a:lnTo>
                    <a:pt x="384175" y="1095375"/>
                  </a:lnTo>
                  <a:lnTo>
                    <a:pt x="508000" y="1054100"/>
                  </a:lnTo>
                  <a:lnTo>
                    <a:pt x="631825" y="1006475"/>
                  </a:lnTo>
                  <a:lnTo>
                    <a:pt x="752475" y="965200"/>
                  </a:lnTo>
                  <a:lnTo>
                    <a:pt x="857250" y="901700"/>
                  </a:lnTo>
                  <a:lnTo>
                    <a:pt x="993775" y="873125"/>
                  </a:lnTo>
                  <a:lnTo>
                    <a:pt x="1114425" y="841375"/>
                  </a:lnTo>
                  <a:lnTo>
                    <a:pt x="1254125" y="803275"/>
                  </a:lnTo>
                  <a:lnTo>
                    <a:pt x="1384300" y="768350"/>
                  </a:lnTo>
                  <a:lnTo>
                    <a:pt x="1441450" y="758825"/>
                  </a:lnTo>
                  <a:lnTo>
                    <a:pt x="1530350" y="714375"/>
                  </a:lnTo>
                  <a:lnTo>
                    <a:pt x="1666875" y="650875"/>
                  </a:lnTo>
                  <a:lnTo>
                    <a:pt x="1765300" y="609600"/>
                  </a:lnTo>
                  <a:lnTo>
                    <a:pt x="1870075" y="590550"/>
                  </a:lnTo>
                  <a:lnTo>
                    <a:pt x="1987550" y="558800"/>
                  </a:lnTo>
                  <a:lnTo>
                    <a:pt x="2098675" y="517525"/>
                  </a:lnTo>
                  <a:lnTo>
                    <a:pt x="2212975" y="485775"/>
                  </a:lnTo>
                  <a:lnTo>
                    <a:pt x="2286000" y="460375"/>
                  </a:lnTo>
                  <a:lnTo>
                    <a:pt x="2384425" y="438150"/>
                  </a:lnTo>
                  <a:lnTo>
                    <a:pt x="2435225" y="412750"/>
                  </a:lnTo>
                  <a:lnTo>
                    <a:pt x="2486025" y="400050"/>
                  </a:lnTo>
                  <a:lnTo>
                    <a:pt x="2536825" y="377825"/>
                  </a:lnTo>
                  <a:lnTo>
                    <a:pt x="2609850" y="327025"/>
                  </a:lnTo>
                  <a:lnTo>
                    <a:pt x="2682875" y="311150"/>
                  </a:lnTo>
                  <a:lnTo>
                    <a:pt x="2730500" y="295275"/>
                  </a:lnTo>
                  <a:lnTo>
                    <a:pt x="2822575" y="266700"/>
                  </a:lnTo>
                  <a:lnTo>
                    <a:pt x="2847975" y="241300"/>
                  </a:lnTo>
                  <a:lnTo>
                    <a:pt x="2921000" y="234950"/>
                  </a:lnTo>
                  <a:lnTo>
                    <a:pt x="2987675" y="206375"/>
                  </a:lnTo>
                  <a:lnTo>
                    <a:pt x="3054350" y="171450"/>
                  </a:lnTo>
                  <a:lnTo>
                    <a:pt x="3149600" y="165100"/>
                  </a:lnTo>
                  <a:lnTo>
                    <a:pt x="3165475" y="136525"/>
                  </a:lnTo>
                  <a:lnTo>
                    <a:pt x="3216275" y="117475"/>
                  </a:lnTo>
                  <a:lnTo>
                    <a:pt x="3228975" y="98425"/>
                  </a:lnTo>
                  <a:lnTo>
                    <a:pt x="3267075" y="82550"/>
                  </a:lnTo>
                  <a:lnTo>
                    <a:pt x="3305175" y="82550"/>
                  </a:lnTo>
                  <a:lnTo>
                    <a:pt x="3349625" y="57150"/>
                  </a:lnTo>
                  <a:lnTo>
                    <a:pt x="3381375" y="41275"/>
                  </a:lnTo>
                  <a:lnTo>
                    <a:pt x="3394075" y="28575"/>
                  </a:lnTo>
                  <a:lnTo>
                    <a:pt x="3495675" y="31750"/>
                  </a:lnTo>
                  <a:lnTo>
                    <a:pt x="3495675" y="0"/>
                  </a:lnTo>
                  <a:lnTo>
                    <a:pt x="3533775" y="0"/>
                  </a:lnTo>
                </a:path>
              </a:pathLst>
            </a:custGeom>
            <a:noFill/>
            <a:ln w="15875">
              <a:solidFill>
                <a:schemeClr val="accent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Freeform: Shape 92">
              <a:extLst>
                <a:ext uri="{FF2B5EF4-FFF2-40B4-BE49-F238E27FC236}">
                  <a16:creationId xmlns:a16="http://schemas.microsoft.com/office/drawing/2014/main" id="{5C0AB88F-BA3D-DE89-DC7E-4BBFF3C9A605}"/>
                </a:ext>
              </a:extLst>
            </p:cNvPr>
            <p:cNvSpPr/>
            <p:nvPr/>
          </p:nvSpPr>
          <p:spPr>
            <a:xfrm>
              <a:off x="7391400" y="3790950"/>
              <a:ext cx="3527425" cy="1412875"/>
            </a:xfrm>
            <a:custGeom>
              <a:avLst/>
              <a:gdLst>
                <a:gd name="connsiteX0" fmla="*/ 0 w 3527425"/>
                <a:gd name="connsiteY0" fmla="*/ 1412875 h 1412875"/>
                <a:gd name="connsiteX1" fmla="*/ 92075 w 3527425"/>
                <a:gd name="connsiteY1" fmla="*/ 1403350 h 1412875"/>
                <a:gd name="connsiteX2" fmla="*/ 152400 w 3527425"/>
                <a:gd name="connsiteY2" fmla="*/ 1393825 h 1412875"/>
                <a:gd name="connsiteX3" fmla="*/ 279400 w 3527425"/>
                <a:gd name="connsiteY3" fmla="*/ 1349375 h 1412875"/>
                <a:gd name="connsiteX4" fmla="*/ 466725 w 3527425"/>
                <a:gd name="connsiteY4" fmla="*/ 1289050 h 1412875"/>
                <a:gd name="connsiteX5" fmla="*/ 568325 w 3527425"/>
                <a:gd name="connsiteY5" fmla="*/ 1244600 h 1412875"/>
                <a:gd name="connsiteX6" fmla="*/ 657225 w 3527425"/>
                <a:gd name="connsiteY6" fmla="*/ 1219200 h 1412875"/>
                <a:gd name="connsiteX7" fmla="*/ 730250 w 3527425"/>
                <a:gd name="connsiteY7" fmla="*/ 1190625 h 1412875"/>
                <a:gd name="connsiteX8" fmla="*/ 800100 w 3527425"/>
                <a:gd name="connsiteY8" fmla="*/ 1184275 h 1412875"/>
                <a:gd name="connsiteX9" fmla="*/ 850900 w 3527425"/>
                <a:gd name="connsiteY9" fmla="*/ 1162050 h 1412875"/>
                <a:gd name="connsiteX10" fmla="*/ 923925 w 3527425"/>
                <a:gd name="connsiteY10" fmla="*/ 1149350 h 1412875"/>
                <a:gd name="connsiteX11" fmla="*/ 1000125 w 3527425"/>
                <a:gd name="connsiteY11" fmla="*/ 1101725 h 1412875"/>
                <a:gd name="connsiteX12" fmla="*/ 1085850 w 3527425"/>
                <a:gd name="connsiteY12" fmla="*/ 1054100 h 1412875"/>
                <a:gd name="connsiteX13" fmla="*/ 1196975 w 3527425"/>
                <a:gd name="connsiteY13" fmla="*/ 1016000 h 1412875"/>
                <a:gd name="connsiteX14" fmla="*/ 1323975 w 3527425"/>
                <a:gd name="connsiteY14" fmla="*/ 977900 h 1412875"/>
                <a:gd name="connsiteX15" fmla="*/ 1381125 w 3527425"/>
                <a:gd name="connsiteY15" fmla="*/ 958850 h 1412875"/>
                <a:gd name="connsiteX16" fmla="*/ 1412875 w 3527425"/>
                <a:gd name="connsiteY16" fmla="*/ 933450 h 1412875"/>
                <a:gd name="connsiteX17" fmla="*/ 1504950 w 3527425"/>
                <a:gd name="connsiteY17" fmla="*/ 914400 h 1412875"/>
                <a:gd name="connsiteX18" fmla="*/ 1625600 w 3527425"/>
                <a:gd name="connsiteY18" fmla="*/ 873125 h 1412875"/>
                <a:gd name="connsiteX19" fmla="*/ 1755775 w 3527425"/>
                <a:gd name="connsiteY19" fmla="*/ 822325 h 1412875"/>
                <a:gd name="connsiteX20" fmla="*/ 1851025 w 3527425"/>
                <a:gd name="connsiteY20" fmla="*/ 784225 h 1412875"/>
                <a:gd name="connsiteX21" fmla="*/ 1958975 w 3527425"/>
                <a:gd name="connsiteY21" fmla="*/ 755650 h 1412875"/>
                <a:gd name="connsiteX22" fmla="*/ 1997075 w 3527425"/>
                <a:gd name="connsiteY22" fmla="*/ 739775 h 1412875"/>
                <a:gd name="connsiteX23" fmla="*/ 2120900 w 3527425"/>
                <a:gd name="connsiteY23" fmla="*/ 695325 h 1412875"/>
                <a:gd name="connsiteX24" fmla="*/ 2187575 w 3527425"/>
                <a:gd name="connsiteY24" fmla="*/ 685800 h 1412875"/>
                <a:gd name="connsiteX25" fmla="*/ 2228850 w 3527425"/>
                <a:gd name="connsiteY25" fmla="*/ 647700 h 1412875"/>
                <a:gd name="connsiteX26" fmla="*/ 2273300 w 3527425"/>
                <a:gd name="connsiteY26" fmla="*/ 635000 h 1412875"/>
                <a:gd name="connsiteX27" fmla="*/ 2422525 w 3527425"/>
                <a:gd name="connsiteY27" fmla="*/ 571500 h 1412875"/>
                <a:gd name="connsiteX28" fmla="*/ 2505075 w 3527425"/>
                <a:gd name="connsiteY28" fmla="*/ 530225 h 1412875"/>
                <a:gd name="connsiteX29" fmla="*/ 2562225 w 3527425"/>
                <a:gd name="connsiteY29" fmla="*/ 504825 h 1412875"/>
                <a:gd name="connsiteX30" fmla="*/ 2603500 w 3527425"/>
                <a:gd name="connsiteY30" fmla="*/ 460375 h 1412875"/>
                <a:gd name="connsiteX31" fmla="*/ 2647950 w 3527425"/>
                <a:gd name="connsiteY31" fmla="*/ 428625 h 1412875"/>
                <a:gd name="connsiteX32" fmla="*/ 2698750 w 3527425"/>
                <a:gd name="connsiteY32" fmla="*/ 403225 h 1412875"/>
                <a:gd name="connsiteX33" fmla="*/ 2797175 w 3527425"/>
                <a:gd name="connsiteY33" fmla="*/ 406400 h 1412875"/>
                <a:gd name="connsiteX34" fmla="*/ 2860675 w 3527425"/>
                <a:gd name="connsiteY34" fmla="*/ 368300 h 1412875"/>
                <a:gd name="connsiteX35" fmla="*/ 2895600 w 3527425"/>
                <a:gd name="connsiteY35" fmla="*/ 342900 h 1412875"/>
                <a:gd name="connsiteX36" fmla="*/ 2971800 w 3527425"/>
                <a:gd name="connsiteY36" fmla="*/ 336550 h 1412875"/>
                <a:gd name="connsiteX37" fmla="*/ 2994025 w 3527425"/>
                <a:gd name="connsiteY37" fmla="*/ 314325 h 1412875"/>
                <a:gd name="connsiteX38" fmla="*/ 3013075 w 3527425"/>
                <a:gd name="connsiteY38" fmla="*/ 311150 h 1412875"/>
                <a:gd name="connsiteX39" fmla="*/ 3048000 w 3527425"/>
                <a:gd name="connsiteY39" fmla="*/ 269875 h 1412875"/>
                <a:gd name="connsiteX40" fmla="*/ 3130550 w 3527425"/>
                <a:gd name="connsiteY40" fmla="*/ 263525 h 1412875"/>
                <a:gd name="connsiteX41" fmla="*/ 3155950 w 3527425"/>
                <a:gd name="connsiteY41" fmla="*/ 225425 h 1412875"/>
                <a:gd name="connsiteX42" fmla="*/ 3235325 w 3527425"/>
                <a:gd name="connsiteY42" fmla="*/ 212725 h 1412875"/>
                <a:gd name="connsiteX43" fmla="*/ 3308350 w 3527425"/>
                <a:gd name="connsiteY43" fmla="*/ 171450 h 1412875"/>
                <a:gd name="connsiteX44" fmla="*/ 3359150 w 3527425"/>
                <a:gd name="connsiteY44" fmla="*/ 139700 h 1412875"/>
                <a:gd name="connsiteX45" fmla="*/ 3409950 w 3527425"/>
                <a:gd name="connsiteY45" fmla="*/ 82550 h 1412875"/>
                <a:gd name="connsiteX46" fmla="*/ 3479800 w 3527425"/>
                <a:gd name="connsiteY46" fmla="*/ 79375 h 1412875"/>
                <a:gd name="connsiteX47" fmla="*/ 3482975 w 3527425"/>
                <a:gd name="connsiteY47" fmla="*/ 44450 h 1412875"/>
                <a:gd name="connsiteX48" fmla="*/ 3527425 w 3527425"/>
                <a:gd name="connsiteY48" fmla="*/ 41275 h 1412875"/>
                <a:gd name="connsiteX49" fmla="*/ 3527425 w 3527425"/>
                <a:gd name="connsiteY49" fmla="*/ 0 h 141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527425" h="1412875">
                  <a:moveTo>
                    <a:pt x="0" y="1412875"/>
                  </a:moveTo>
                  <a:lnTo>
                    <a:pt x="92075" y="1403350"/>
                  </a:lnTo>
                  <a:lnTo>
                    <a:pt x="152400" y="1393825"/>
                  </a:lnTo>
                  <a:lnTo>
                    <a:pt x="279400" y="1349375"/>
                  </a:lnTo>
                  <a:lnTo>
                    <a:pt x="466725" y="1289050"/>
                  </a:lnTo>
                  <a:lnTo>
                    <a:pt x="568325" y="1244600"/>
                  </a:lnTo>
                  <a:lnTo>
                    <a:pt x="657225" y="1219200"/>
                  </a:lnTo>
                  <a:lnTo>
                    <a:pt x="730250" y="1190625"/>
                  </a:lnTo>
                  <a:lnTo>
                    <a:pt x="800100" y="1184275"/>
                  </a:lnTo>
                  <a:lnTo>
                    <a:pt x="850900" y="1162050"/>
                  </a:lnTo>
                  <a:lnTo>
                    <a:pt x="923925" y="1149350"/>
                  </a:lnTo>
                  <a:lnTo>
                    <a:pt x="1000125" y="1101725"/>
                  </a:lnTo>
                  <a:lnTo>
                    <a:pt x="1085850" y="1054100"/>
                  </a:lnTo>
                  <a:lnTo>
                    <a:pt x="1196975" y="1016000"/>
                  </a:lnTo>
                  <a:lnTo>
                    <a:pt x="1323975" y="977900"/>
                  </a:lnTo>
                  <a:lnTo>
                    <a:pt x="1381125" y="958850"/>
                  </a:lnTo>
                  <a:lnTo>
                    <a:pt x="1412875" y="933450"/>
                  </a:lnTo>
                  <a:lnTo>
                    <a:pt x="1504950" y="914400"/>
                  </a:lnTo>
                  <a:lnTo>
                    <a:pt x="1625600" y="873125"/>
                  </a:lnTo>
                  <a:lnTo>
                    <a:pt x="1755775" y="822325"/>
                  </a:lnTo>
                  <a:lnTo>
                    <a:pt x="1851025" y="784225"/>
                  </a:lnTo>
                  <a:lnTo>
                    <a:pt x="1958975" y="755650"/>
                  </a:lnTo>
                  <a:lnTo>
                    <a:pt x="1997075" y="739775"/>
                  </a:lnTo>
                  <a:lnTo>
                    <a:pt x="2120900" y="695325"/>
                  </a:lnTo>
                  <a:lnTo>
                    <a:pt x="2187575" y="685800"/>
                  </a:lnTo>
                  <a:lnTo>
                    <a:pt x="2228850" y="647700"/>
                  </a:lnTo>
                  <a:lnTo>
                    <a:pt x="2273300" y="635000"/>
                  </a:lnTo>
                  <a:lnTo>
                    <a:pt x="2422525" y="571500"/>
                  </a:lnTo>
                  <a:lnTo>
                    <a:pt x="2505075" y="530225"/>
                  </a:lnTo>
                  <a:lnTo>
                    <a:pt x="2562225" y="504825"/>
                  </a:lnTo>
                  <a:lnTo>
                    <a:pt x="2603500" y="460375"/>
                  </a:lnTo>
                  <a:lnTo>
                    <a:pt x="2647950" y="428625"/>
                  </a:lnTo>
                  <a:lnTo>
                    <a:pt x="2698750" y="403225"/>
                  </a:lnTo>
                  <a:lnTo>
                    <a:pt x="2797175" y="406400"/>
                  </a:lnTo>
                  <a:lnTo>
                    <a:pt x="2860675" y="368300"/>
                  </a:lnTo>
                  <a:lnTo>
                    <a:pt x="2895600" y="342900"/>
                  </a:lnTo>
                  <a:lnTo>
                    <a:pt x="2971800" y="336550"/>
                  </a:lnTo>
                  <a:lnTo>
                    <a:pt x="2994025" y="314325"/>
                  </a:lnTo>
                  <a:lnTo>
                    <a:pt x="3013075" y="311150"/>
                  </a:lnTo>
                  <a:lnTo>
                    <a:pt x="3048000" y="269875"/>
                  </a:lnTo>
                  <a:lnTo>
                    <a:pt x="3130550" y="263525"/>
                  </a:lnTo>
                  <a:lnTo>
                    <a:pt x="3155950" y="225425"/>
                  </a:lnTo>
                  <a:lnTo>
                    <a:pt x="3235325" y="212725"/>
                  </a:lnTo>
                  <a:lnTo>
                    <a:pt x="3308350" y="171450"/>
                  </a:lnTo>
                  <a:lnTo>
                    <a:pt x="3359150" y="139700"/>
                  </a:lnTo>
                  <a:lnTo>
                    <a:pt x="3409950" y="82550"/>
                  </a:lnTo>
                  <a:lnTo>
                    <a:pt x="3479800" y="79375"/>
                  </a:lnTo>
                  <a:lnTo>
                    <a:pt x="3482975" y="44450"/>
                  </a:lnTo>
                  <a:lnTo>
                    <a:pt x="3527425" y="41275"/>
                  </a:lnTo>
                  <a:lnTo>
                    <a:pt x="3527425" y="0"/>
                  </a:lnTo>
                </a:path>
              </a:pathLst>
            </a:custGeom>
            <a:noFill/>
            <a:ln w="158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Freeform: Shape 93">
              <a:extLst>
                <a:ext uri="{FF2B5EF4-FFF2-40B4-BE49-F238E27FC236}">
                  <a16:creationId xmlns:a16="http://schemas.microsoft.com/office/drawing/2014/main" id="{78D42BBE-B0F1-8DC3-83F1-360DF538628F}"/>
                </a:ext>
              </a:extLst>
            </p:cNvPr>
            <p:cNvSpPr/>
            <p:nvPr/>
          </p:nvSpPr>
          <p:spPr>
            <a:xfrm>
              <a:off x="7400925" y="3851275"/>
              <a:ext cx="3521075" cy="1362075"/>
            </a:xfrm>
            <a:custGeom>
              <a:avLst/>
              <a:gdLst>
                <a:gd name="connsiteX0" fmla="*/ 0 w 3521075"/>
                <a:gd name="connsiteY0" fmla="*/ 1362075 h 1362075"/>
                <a:gd name="connsiteX1" fmla="*/ 69850 w 3521075"/>
                <a:gd name="connsiteY1" fmla="*/ 1301750 h 1362075"/>
                <a:gd name="connsiteX2" fmla="*/ 228600 w 3521075"/>
                <a:gd name="connsiteY2" fmla="*/ 1266825 h 1362075"/>
                <a:gd name="connsiteX3" fmla="*/ 381000 w 3521075"/>
                <a:gd name="connsiteY3" fmla="*/ 1206500 h 1362075"/>
                <a:gd name="connsiteX4" fmla="*/ 473075 w 3521075"/>
                <a:gd name="connsiteY4" fmla="*/ 1187450 h 1362075"/>
                <a:gd name="connsiteX5" fmla="*/ 612775 w 3521075"/>
                <a:gd name="connsiteY5" fmla="*/ 1143000 h 1362075"/>
                <a:gd name="connsiteX6" fmla="*/ 698500 w 3521075"/>
                <a:gd name="connsiteY6" fmla="*/ 1117600 h 1362075"/>
                <a:gd name="connsiteX7" fmla="*/ 860425 w 3521075"/>
                <a:gd name="connsiteY7" fmla="*/ 1044575 h 1362075"/>
                <a:gd name="connsiteX8" fmla="*/ 968375 w 3521075"/>
                <a:gd name="connsiteY8" fmla="*/ 1022350 h 1362075"/>
                <a:gd name="connsiteX9" fmla="*/ 1028700 w 3521075"/>
                <a:gd name="connsiteY9" fmla="*/ 977900 h 1362075"/>
                <a:gd name="connsiteX10" fmla="*/ 1120775 w 3521075"/>
                <a:gd name="connsiteY10" fmla="*/ 952500 h 1362075"/>
                <a:gd name="connsiteX11" fmla="*/ 1254125 w 3521075"/>
                <a:gd name="connsiteY11" fmla="*/ 885825 h 1362075"/>
                <a:gd name="connsiteX12" fmla="*/ 1412875 w 3521075"/>
                <a:gd name="connsiteY12" fmla="*/ 835025 h 1362075"/>
                <a:gd name="connsiteX13" fmla="*/ 1470025 w 3521075"/>
                <a:gd name="connsiteY13" fmla="*/ 822325 h 1362075"/>
                <a:gd name="connsiteX14" fmla="*/ 1689100 w 3521075"/>
                <a:gd name="connsiteY14" fmla="*/ 749300 h 1362075"/>
                <a:gd name="connsiteX15" fmla="*/ 1809750 w 3521075"/>
                <a:gd name="connsiteY15" fmla="*/ 708025 h 1362075"/>
                <a:gd name="connsiteX16" fmla="*/ 1828800 w 3521075"/>
                <a:gd name="connsiteY16" fmla="*/ 692150 h 1362075"/>
                <a:gd name="connsiteX17" fmla="*/ 1914525 w 3521075"/>
                <a:gd name="connsiteY17" fmla="*/ 666750 h 1362075"/>
                <a:gd name="connsiteX18" fmla="*/ 2054225 w 3521075"/>
                <a:gd name="connsiteY18" fmla="*/ 600075 h 1362075"/>
                <a:gd name="connsiteX19" fmla="*/ 2139950 w 3521075"/>
                <a:gd name="connsiteY19" fmla="*/ 558800 h 1362075"/>
                <a:gd name="connsiteX20" fmla="*/ 2200275 w 3521075"/>
                <a:gd name="connsiteY20" fmla="*/ 546100 h 1362075"/>
                <a:gd name="connsiteX21" fmla="*/ 2257425 w 3521075"/>
                <a:gd name="connsiteY21" fmla="*/ 498475 h 1362075"/>
                <a:gd name="connsiteX22" fmla="*/ 2368550 w 3521075"/>
                <a:gd name="connsiteY22" fmla="*/ 488950 h 1362075"/>
                <a:gd name="connsiteX23" fmla="*/ 2454275 w 3521075"/>
                <a:gd name="connsiteY23" fmla="*/ 460375 h 1362075"/>
                <a:gd name="connsiteX24" fmla="*/ 2565400 w 3521075"/>
                <a:gd name="connsiteY24" fmla="*/ 438150 h 1362075"/>
                <a:gd name="connsiteX25" fmla="*/ 2625725 w 3521075"/>
                <a:gd name="connsiteY25" fmla="*/ 415925 h 1362075"/>
                <a:gd name="connsiteX26" fmla="*/ 2695575 w 3521075"/>
                <a:gd name="connsiteY26" fmla="*/ 355600 h 1362075"/>
                <a:gd name="connsiteX27" fmla="*/ 2809875 w 3521075"/>
                <a:gd name="connsiteY27" fmla="*/ 285750 h 1362075"/>
                <a:gd name="connsiteX28" fmla="*/ 2879725 w 3521075"/>
                <a:gd name="connsiteY28" fmla="*/ 241300 h 1362075"/>
                <a:gd name="connsiteX29" fmla="*/ 2974975 w 3521075"/>
                <a:gd name="connsiteY29" fmla="*/ 190500 h 1362075"/>
                <a:gd name="connsiteX30" fmla="*/ 3086100 w 3521075"/>
                <a:gd name="connsiteY30" fmla="*/ 155575 h 1362075"/>
                <a:gd name="connsiteX31" fmla="*/ 3117850 w 3521075"/>
                <a:gd name="connsiteY31" fmla="*/ 120650 h 1362075"/>
                <a:gd name="connsiteX32" fmla="*/ 3194050 w 3521075"/>
                <a:gd name="connsiteY32" fmla="*/ 79375 h 1362075"/>
                <a:gd name="connsiteX33" fmla="*/ 3213100 w 3521075"/>
                <a:gd name="connsiteY33" fmla="*/ 47625 h 1362075"/>
                <a:gd name="connsiteX34" fmla="*/ 3289300 w 3521075"/>
                <a:gd name="connsiteY34" fmla="*/ 38100 h 1362075"/>
                <a:gd name="connsiteX35" fmla="*/ 3349625 w 3521075"/>
                <a:gd name="connsiteY35" fmla="*/ 38100 h 1362075"/>
                <a:gd name="connsiteX36" fmla="*/ 3368675 w 3521075"/>
                <a:gd name="connsiteY36" fmla="*/ 19050 h 1362075"/>
                <a:gd name="connsiteX37" fmla="*/ 3409950 w 3521075"/>
                <a:gd name="connsiteY37" fmla="*/ 12700 h 1362075"/>
                <a:gd name="connsiteX38" fmla="*/ 3413125 w 3521075"/>
                <a:gd name="connsiteY38" fmla="*/ 0 h 1362075"/>
                <a:gd name="connsiteX39" fmla="*/ 3521075 w 3521075"/>
                <a:gd name="connsiteY39" fmla="*/ 0 h 1362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521075" h="1362075">
                  <a:moveTo>
                    <a:pt x="0" y="1362075"/>
                  </a:moveTo>
                  <a:lnTo>
                    <a:pt x="69850" y="1301750"/>
                  </a:lnTo>
                  <a:lnTo>
                    <a:pt x="228600" y="1266825"/>
                  </a:lnTo>
                  <a:lnTo>
                    <a:pt x="381000" y="1206500"/>
                  </a:lnTo>
                  <a:lnTo>
                    <a:pt x="473075" y="1187450"/>
                  </a:lnTo>
                  <a:lnTo>
                    <a:pt x="612775" y="1143000"/>
                  </a:lnTo>
                  <a:lnTo>
                    <a:pt x="698500" y="1117600"/>
                  </a:lnTo>
                  <a:lnTo>
                    <a:pt x="860425" y="1044575"/>
                  </a:lnTo>
                  <a:lnTo>
                    <a:pt x="968375" y="1022350"/>
                  </a:lnTo>
                  <a:lnTo>
                    <a:pt x="1028700" y="977900"/>
                  </a:lnTo>
                  <a:lnTo>
                    <a:pt x="1120775" y="952500"/>
                  </a:lnTo>
                  <a:lnTo>
                    <a:pt x="1254125" y="885825"/>
                  </a:lnTo>
                  <a:lnTo>
                    <a:pt x="1412875" y="835025"/>
                  </a:lnTo>
                  <a:lnTo>
                    <a:pt x="1470025" y="822325"/>
                  </a:lnTo>
                  <a:lnTo>
                    <a:pt x="1689100" y="749300"/>
                  </a:lnTo>
                  <a:lnTo>
                    <a:pt x="1809750" y="708025"/>
                  </a:lnTo>
                  <a:lnTo>
                    <a:pt x="1828800" y="692150"/>
                  </a:lnTo>
                  <a:lnTo>
                    <a:pt x="1914525" y="666750"/>
                  </a:lnTo>
                  <a:lnTo>
                    <a:pt x="2054225" y="600075"/>
                  </a:lnTo>
                  <a:lnTo>
                    <a:pt x="2139950" y="558800"/>
                  </a:lnTo>
                  <a:lnTo>
                    <a:pt x="2200275" y="546100"/>
                  </a:lnTo>
                  <a:lnTo>
                    <a:pt x="2257425" y="498475"/>
                  </a:lnTo>
                  <a:lnTo>
                    <a:pt x="2368550" y="488950"/>
                  </a:lnTo>
                  <a:lnTo>
                    <a:pt x="2454275" y="460375"/>
                  </a:lnTo>
                  <a:lnTo>
                    <a:pt x="2565400" y="438150"/>
                  </a:lnTo>
                  <a:lnTo>
                    <a:pt x="2625725" y="415925"/>
                  </a:lnTo>
                  <a:lnTo>
                    <a:pt x="2695575" y="355600"/>
                  </a:lnTo>
                  <a:lnTo>
                    <a:pt x="2809875" y="285750"/>
                  </a:lnTo>
                  <a:lnTo>
                    <a:pt x="2879725" y="241300"/>
                  </a:lnTo>
                  <a:lnTo>
                    <a:pt x="2974975" y="190500"/>
                  </a:lnTo>
                  <a:lnTo>
                    <a:pt x="3086100" y="155575"/>
                  </a:lnTo>
                  <a:lnTo>
                    <a:pt x="3117850" y="120650"/>
                  </a:lnTo>
                  <a:lnTo>
                    <a:pt x="3194050" y="79375"/>
                  </a:lnTo>
                  <a:lnTo>
                    <a:pt x="3213100" y="47625"/>
                  </a:lnTo>
                  <a:lnTo>
                    <a:pt x="3289300" y="38100"/>
                  </a:lnTo>
                  <a:lnTo>
                    <a:pt x="3349625" y="38100"/>
                  </a:lnTo>
                  <a:lnTo>
                    <a:pt x="3368675" y="19050"/>
                  </a:lnTo>
                  <a:lnTo>
                    <a:pt x="3409950" y="12700"/>
                  </a:lnTo>
                  <a:lnTo>
                    <a:pt x="3413125" y="0"/>
                  </a:lnTo>
                  <a:lnTo>
                    <a:pt x="3521075" y="0"/>
                  </a:lnTo>
                </a:path>
              </a:pathLst>
            </a:custGeom>
            <a:noFill/>
            <a:ln w="15875">
              <a:solidFill>
                <a:schemeClr val="accent2"/>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Freeform: Shape 94">
              <a:extLst>
                <a:ext uri="{FF2B5EF4-FFF2-40B4-BE49-F238E27FC236}">
                  <a16:creationId xmlns:a16="http://schemas.microsoft.com/office/drawing/2014/main" id="{698DCDE7-3364-F2B0-0EE8-1147C332307F}"/>
                </a:ext>
              </a:extLst>
            </p:cNvPr>
            <p:cNvSpPr/>
            <p:nvPr/>
          </p:nvSpPr>
          <p:spPr>
            <a:xfrm>
              <a:off x="7407275" y="4314825"/>
              <a:ext cx="3508375" cy="892175"/>
            </a:xfrm>
            <a:custGeom>
              <a:avLst/>
              <a:gdLst>
                <a:gd name="connsiteX0" fmla="*/ 0 w 3508375"/>
                <a:gd name="connsiteY0" fmla="*/ 892175 h 892175"/>
                <a:gd name="connsiteX1" fmla="*/ 111125 w 3508375"/>
                <a:gd name="connsiteY1" fmla="*/ 844550 h 892175"/>
                <a:gd name="connsiteX2" fmla="*/ 307975 w 3508375"/>
                <a:gd name="connsiteY2" fmla="*/ 803275 h 892175"/>
                <a:gd name="connsiteX3" fmla="*/ 485775 w 3508375"/>
                <a:gd name="connsiteY3" fmla="*/ 765175 h 892175"/>
                <a:gd name="connsiteX4" fmla="*/ 654050 w 3508375"/>
                <a:gd name="connsiteY4" fmla="*/ 723900 h 892175"/>
                <a:gd name="connsiteX5" fmla="*/ 793750 w 3508375"/>
                <a:gd name="connsiteY5" fmla="*/ 695325 h 892175"/>
                <a:gd name="connsiteX6" fmla="*/ 939800 w 3508375"/>
                <a:gd name="connsiteY6" fmla="*/ 666750 h 892175"/>
                <a:gd name="connsiteX7" fmla="*/ 1108075 w 3508375"/>
                <a:gd name="connsiteY7" fmla="*/ 615950 h 892175"/>
                <a:gd name="connsiteX8" fmla="*/ 1193800 w 3508375"/>
                <a:gd name="connsiteY8" fmla="*/ 600075 h 892175"/>
                <a:gd name="connsiteX9" fmla="*/ 1292225 w 3508375"/>
                <a:gd name="connsiteY9" fmla="*/ 581025 h 892175"/>
                <a:gd name="connsiteX10" fmla="*/ 1390650 w 3508375"/>
                <a:gd name="connsiteY10" fmla="*/ 536575 h 892175"/>
                <a:gd name="connsiteX11" fmla="*/ 1466850 w 3508375"/>
                <a:gd name="connsiteY11" fmla="*/ 530225 h 892175"/>
                <a:gd name="connsiteX12" fmla="*/ 1527175 w 3508375"/>
                <a:gd name="connsiteY12" fmla="*/ 498475 h 892175"/>
                <a:gd name="connsiteX13" fmla="*/ 1603375 w 3508375"/>
                <a:gd name="connsiteY13" fmla="*/ 485775 h 892175"/>
                <a:gd name="connsiteX14" fmla="*/ 1698625 w 3508375"/>
                <a:gd name="connsiteY14" fmla="*/ 454025 h 892175"/>
                <a:gd name="connsiteX15" fmla="*/ 1822450 w 3508375"/>
                <a:gd name="connsiteY15" fmla="*/ 444500 h 892175"/>
                <a:gd name="connsiteX16" fmla="*/ 1889125 w 3508375"/>
                <a:gd name="connsiteY16" fmla="*/ 412750 h 892175"/>
                <a:gd name="connsiteX17" fmla="*/ 1965325 w 3508375"/>
                <a:gd name="connsiteY17" fmla="*/ 412750 h 892175"/>
                <a:gd name="connsiteX18" fmla="*/ 2073275 w 3508375"/>
                <a:gd name="connsiteY18" fmla="*/ 368300 h 892175"/>
                <a:gd name="connsiteX19" fmla="*/ 2136775 w 3508375"/>
                <a:gd name="connsiteY19" fmla="*/ 358775 h 892175"/>
                <a:gd name="connsiteX20" fmla="*/ 2203450 w 3508375"/>
                <a:gd name="connsiteY20" fmla="*/ 346075 h 892175"/>
                <a:gd name="connsiteX21" fmla="*/ 2241550 w 3508375"/>
                <a:gd name="connsiteY21" fmla="*/ 339725 h 892175"/>
                <a:gd name="connsiteX22" fmla="*/ 2270125 w 3508375"/>
                <a:gd name="connsiteY22" fmla="*/ 311150 h 892175"/>
                <a:gd name="connsiteX23" fmla="*/ 2311400 w 3508375"/>
                <a:gd name="connsiteY23" fmla="*/ 301625 h 892175"/>
                <a:gd name="connsiteX24" fmla="*/ 2397125 w 3508375"/>
                <a:gd name="connsiteY24" fmla="*/ 273050 h 892175"/>
                <a:gd name="connsiteX25" fmla="*/ 2432050 w 3508375"/>
                <a:gd name="connsiteY25" fmla="*/ 276225 h 892175"/>
                <a:gd name="connsiteX26" fmla="*/ 2508250 w 3508375"/>
                <a:gd name="connsiteY26" fmla="*/ 260350 h 892175"/>
                <a:gd name="connsiteX27" fmla="*/ 2546350 w 3508375"/>
                <a:gd name="connsiteY27" fmla="*/ 219075 h 892175"/>
                <a:gd name="connsiteX28" fmla="*/ 2641600 w 3508375"/>
                <a:gd name="connsiteY28" fmla="*/ 203200 h 892175"/>
                <a:gd name="connsiteX29" fmla="*/ 2698750 w 3508375"/>
                <a:gd name="connsiteY29" fmla="*/ 171450 h 892175"/>
                <a:gd name="connsiteX30" fmla="*/ 2806700 w 3508375"/>
                <a:gd name="connsiteY30" fmla="*/ 168275 h 892175"/>
                <a:gd name="connsiteX31" fmla="*/ 2870200 w 3508375"/>
                <a:gd name="connsiteY31" fmla="*/ 133350 h 892175"/>
                <a:gd name="connsiteX32" fmla="*/ 2927350 w 3508375"/>
                <a:gd name="connsiteY32" fmla="*/ 107950 h 892175"/>
                <a:gd name="connsiteX33" fmla="*/ 3038475 w 3508375"/>
                <a:gd name="connsiteY33" fmla="*/ 104775 h 892175"/>
                <a:gd name="connsiteX34" fmla="*/ 3086100 w 3508375"/>
                <a:gd name="connsiteY34" fmla="*/ 95250 h 892175"/>
                <a:gd name="connsiteX35" fmla="*/ 3136900 w 3508375"/>
                <a:gd name="connsiteY35" fmla="*/ 63500 h 892175"/>
                <a:gd name="connsiteX36" fmla="*/ 3171825 w 3508375"/>
                <a:gd name="connsiteY36" fmla="*/ 44450 h 892175"/>
                <a:gd name="connsiteX37" fmla="*/ 3197225 w 3508375"/>
                <a:gd name="connsiteY37" fmla="*/ 34925 h 892175"/>
                <a:gd name="connsiteX38" fmla="*/ 3270250 w 3508375"/>
                <a:gd name="connsiteY38" fmla="*/ 31750 h 892175"/>
                <a:gd name="connsiteX39" fmla="*/ 3276600 w 3508375"/>
                <a:gd name="connsiteY39" fmla="*/ 22225 h 892175"/>
                <a:gd name="connsiteX40" fmla="*/ 3416300 w 3508375"/>
                <a:gd name="connsiteY40" fmla="*/ 22225 h 892175"/>
                <a:gd name="connsiteX41" fmla="*/ 3422650 w 3508375"/>
                <a:gd name="connsiteY41" fmla="*/ 3175 h 892175"/>
                <a:gd name="connsiteX42" fmla="*/ 3508375 w 3508375"/>
                <a:gd name="connsiteY42" fmla="*/ 0 h 892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508375" h="892175">
                  <a:moveTo>
                    <a:pt x="0" y="892175"/>
                  </a:moveTo>
                  <a:lnTo>
                    <a:pt x="111125" y="844550"/>
                  </a:lnTo>
                  <a:lnTo>
                    <a:pt x="307975" y="803275"/>
                  </a:lnTo>
                  <a:lnTo>
                    <a:pt x="485775" y="765175"/>
                  </a:lnTo>
                  <a:lnTo>
                    <a:pt x="654050" y="723900"/>
                  </a:lnTo>
                  <a:lnTo>
                    <a:pt x="793750" y="695325"/>
                  </a:lnTo>
                  <a:lnTo>
                    <a:pt x="939800" y="666750"/>
                  </a:lnTo>
                  <a:lnTo>
                    <a:pt x="1108075" y="615950"/>
                  </a:lnTo>
                  <a:lnTo>
                    <a:pt x="1193800" y="600075"/>
                  </a:lnTo>
                  <a:lnTo>
                    <a:pt x="1292225" y="581025"/>
                  </a:lnTo>
                  <a:lnTo>
                    <a:pt x="1390650" y="536575"/>
                  </a:lnTo>
                  <a:lnTo>
                    <a:pt x="1466850" y="530225"/>
                  </a:lnTo>
                  <a:lnTo>
                    <a:pt x="1527175" y="498475"/>
                  </a:lnTo>
                  <a:lnTo>
                    <a:pt x="1603375" y="485775"/>
                  </a:lnTo>
                  <a:lnTo>
                    <a:pt x="1698625" y="454025"/>
                  </a:lnTo>
                  <a:lnTo>
                    <a:pt x="1822450" y="444500"/>
                  </a:lnTo>
                  <a:lnTo>
                    <a:pt x="1889125" y="412750"/>
                  </a:lnTo>
                  <a:lnTo>
                    <a:pt x="1965325" y="412750"/>
                  </a:lnTo>
                  <a:lnTo>
                    <a:pt x="2073275" y="368300"/>
                  </a:lnTo>
                  <a:lnTo>
                    <a:pt x="2136775" y="358775"/>
                  </a:lnTo>
                  <a:lnTo>
                    <a:pt x="2203450" y="346075"/>
                  </a:lnTo>
                  <a:lnTo>
                    <a:pt x="2241550" y="339725"/>
                  </a:lnTo>
                  <a:lnTo>
                    <a:pt x="2270125" y="311150"/>
                  </a:lnTo>
                  <a:lnTo>
                    <a:pt x="2311400" y="301625"/>
                  </a:lnTo>
                  <a:lnTo>
                    <a:pt x="2397125" y="273050"/>
                  </a:lnTo>
                  <a:lnTo>
                    <a:pt x="2432050" y="276225"/>
                  </a:lnTo>
                  <a:lnTo>
                    <a:pt x="2508250" y="260350"/>
                  </a:lnTo>
                  <a:lnTo>
                    <a:pt x="2546350" y="219075"/>
                  </a:lnTo>
                  <a:lnTo>
                    <a:pt x="2641600" y="203200"/>
                  </a:lnTo>
                  <a:lnTo>
                    <a:pt x="2698750" y="171450"/>
                  </a:lnTo>
                  <a:lnTo>
                    <a:pt x="2806700" y="168275"/>
                  </a:lnTo>
                  <a:lnTo>
                    <a:pt x="2870200" y="133350"/>
                  </a:lnTo>
                  <a:lnTo>
                    <a:pt x="2927350" y="107950"/>
                  </a:lnTo>
                  <a:lnTo>
                    <a:pt x="3038475" y="104775"/>
                  </a:lnTo>
                  <a:lnTo>
                    <a:pt x="3086100" y="95250"/>
                  </a:lnTo>
                  <a:lnTo>
                    <a:pt x="3136900" y="63500"/>
                  </a:lnTo>
                  <a:lnTo>
                    <a:pt x="3171825" y="44450"/>
                  </a:lnTo>
                  <a:lnTo>
                    <a:pt x="3197225" y="34925"/>
                  </a:lnTo>
                  <a:lnTo>
                    <a:pt x="3270250" y="31750"/>
                  </a:lnTo>
                  <a:lnTo>
                    <a:pt x="3276600" y="22225"/>
                  </a:lnTo>
                  <a:lnTo>
                    <a:pt x="3416300" y="22225"/>
                  </a:lnTo>
                  <a:lnTo>
                    <a:pt x="3422650" y="3175"/>
                  </a:lnTo>
                  <a:lnTo>
                    <a:pt x="3508375" y="0"/>
                  </a:lnTo>
                </a:path>
              </a:pathLst>
            </a:custGeom>
            <a:noFill/>
            <a:ln w="158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0" name="Group 99">
            <a:extLst>
              <a:ext uri="{FF2B5EF4-FFF2-40B4-BE49-F238E27FC236}">
                <a16:creationId xmlns:a16="http://schemas.microsoft.com/office/drawing/2014/main" id="{B79EEE54-563D-61BF-A14A-4C7D42E1DD37}"/>
              </a:ext>
            </a:extLst>
          </p:cNvPr>
          <p:cNvGrpSpPr/>
          <p:nvPr/>
        </p:nvGrpSpPr>
        <p:grpSpPr>
          <a:xfrm>
            <a:off x="4307841" y="5690238"/>
            <a:ext cx="5087210" cy="584775"/>
            <a:chOff x="4287521" y="5741038"/>
            <a:chExt cx="5087210" cy="584775"/>
          </a:xfrm>
        </p:grpSpPr>
        <p:grpSp>
          <p:nvGrpSpPr>
            <p:cNvPr id="61" name="Group 60">
              <a:extLst>
                <a:ext uri="{FF2B5EF4-FFF2-40B4-BE49-F238E27FC236}">
                  <a16:creationId xmlns:a16="http://schemas.microsoft.com/office/drawing/2014/main" id="{ADADD288-1E63-0C7A-D262-F83E997EFD61}"/>
                </a:ext>
              </a:extLst>
            </p:cNvPr>
            <p:cNvGrpSpPr/>
            <p:nvPr/>
          </p:nvGrpSpPr>
          <p:grpSpPr>
            <a:xfrm>
              <a:off x="4416526" y="5741038"/>
              <a:ext cx="4958205" cy="584775"/>
              <a:chOff x="5899504" y="5259910"/>
              <a:chExt cx="4958205" cy="584775"/>
            </a:xfrm>
          </p:grpSpPr>
          <p:sp>
            <p:nvSpPr>
              <p:cNvPr id="52" name="TextBox 51">
                <a:extLst>
                  <a:ext uri="{FF2B5EF4-FFF2-40B4-BE49-F238E27FC236}">
                    <a16:creationId xmlns:a16="http://schemas.microsoft.com/office/drawing/2014/main" id="{464E18FE-5988-BAB3-551A-328FBC71BAAA}"/>
                  </a:ext>
                </a:extLst>
              </p:cNvPr>
              <p:cNvSpPr txBox="1"/>
              <p:nvPr/>
            </p:nvSpPr>
            <p:spPr>
              <a:xfrm>
                <a:off x="6201241" y="5259910"/>
                <a:ext cx="2514134" cy="584775"/>
              </a:xfrm>
              <a:prstGeom prst="rect">
                <a:avLst/>
              </a:prstGeom>
              <a:noFill/>
            </p:spPr>
            <p:txBody>
              <a:bodyPr wrap="square" rtlCol="0" anchor="ctr">
                <a:spAutoFit/>
              </a:bodyPr>
              <a:lstStyle/>
              <a:p>
                <a:r>
                  <a:rPr lang="en-US" sz="1600">
                    <a:solidFill>
                      <a:schemeClr val="tx2"/>
                    </a:solidFill>
                  </a:rPr>
                  <a:t>Men: Sacubitril/valsartan</a:t>
                </a:r>
              </a:p>
              <a:p>
                <a:r>
                  <a:rPr lang="en-US" sz="1600">
                    <a:solidFill>
                      <a:schemeClr val="tx2"/>
                    </a:solidFill>
                  </a:rPr>
                  <a:t>Women: Sacubitril/valsartan</a:t>
                </a:r>
              </a:p>
            </p:txBody>
          </p:sp>
          <p:cxnSp>
            <p:nvCxnSpPr>
              <p:cNvPr id="53" name="Straight Connector 52">
                <a:extLst>
                  <a:ext uri="{FF2B5EF4-FFF2-40B4-BE49-F238E27FC236}">
                    <a16:creationId xmlns:a16="http://schemas.microsoft.com/office/drawing/2014/main" id="{ACBE7A9A-FD22-B908-E41B-59ED44E24F82}"/>
                  </a:ext>
                </a:extLst>
              </p:cNvPr>
              <p:cNvCxnSpPr>
                <a:cxnSpLocks/>
              </p:cNvCxnSpPr>
              <p:nvPr/>
            </p:nvCxnSpPr>
            <p:spPr>
              <a:xfrm>
                <a:off x="5899504" y="5410960"/>
                <a:ext cx="297180"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CE3DF5B2-7024-E1C9-A50B-75364B1DD80B}"/>
                  </a:ext>
                </a:extLst>
              </p:cNvPr>
              <p:cNvCxnSpPr>
                <a:cxnSpLocks/>
              </p:cNvCxnSpPr>
              <p:nvPr/>
            </p:nvCxnSpPr>
            <p:spPr>
              <a:xfrm>
                <a:off x="5899504" y="5693535"/>
                <a:ext cx="29718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455D78CA-D410-B8D0-9F77-E775B31308D5}"/>
                  </a:ext>
                </a:extLst>
              </p:cNvPr>
              <p:cNvSpPr txBox="1"/>
              <p:nvPr/>
            </p:nvSpPr>
            <p:spPr>
              <a:xfrm>
                <a:off x="9065812" y="5259910"/>
                <a:ext cx="1791897" cy="584775"/>
              </a:xfrm>
              <a:prstGeom prst="rect">
                <a:avLst/>
              </a:prstGeom>
              <a:noFill/>
            </p:spPr>
            <p:txBody>
              <a:bodyPr wrap="square" rtlCol="0" anchor="ctr">
                <a:spAutoFit/>
              </a:bodyPr>
              <a:lstStyle/>
              <a:p>
                <a:r>
                  <a:rPr lang="en-US" sz="1600">
                    <a:solidFill>
                      <a:schemeClr val="tx2"/>
                    </a:solidFill>
                  </a:rPr>
                  <a:t>Men: Valsartan</a:t>
                </a:r>
              </a:p>
              <a:p>
                <a:r>
                  <a:rPr lang="en-US" sz="1600">
                    <a:solidFill>
                      <a:schemeClr val="tx2"/>
                    </a:solidFill>
                  </a:rPr>
                  <a:t>Women: Valsartan</a:t>
                </a:r>
              </a:p>
            </p:txBody>
          </p:sp>
          <p:cxnSp>
            <p:nvCxnSpPr>
              <p:cNvPr id="59" name="Straight Connector 58">
                <a:extLst>
                  <a:ext uri="{FF2B5EF4-FFF2-40B4-BE49-F238E27FC236}">
                    <a16:creationId xmlns:a16="http://schemas.microsoft.com/office/drawing/2014/main" id="{C92541F6-51AD-365A-AC9F-EC3818817721}"/>
                  </a:ext>
                </a:extLst>
              </p:cNvPr>
              <p:cNvCxnSpPr>
                <a:cxnSpLocks/>
              </p:cNvCxnSpPr>
              <p:nvPr/>
            </p:nvCxnSpPr>
            <p:spPr>
              <a:xfrm>
                <a:off x="8764075" y="5410960"/>
                <a:ext cx="297180" cy="0"/>
              </a:xfrm>
              <a:prstGeom prst="line">
                <a:avLst/>
              </a:prstGeom>
              <a:ln w="28575">
                <a:solidFill>
                  <a:schemeClr val="accent6"/>
                </a:solidFill>
                <a:prstDash val="sysDash"/>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4D45DFB3-5B89-4BDC-48AB-B13B52C3CD79}"/>
                  </a:ext>
                </a:extLst>
              </p:cNvPr>
              <p:cNvCxnSpPr>
                <a:cxnSpLocks/>
              </p:cNvCxnSpPr>
              <p:nvPr/>
            </p:nvCxnSpPr>
            <p:spPr>
              <a:xfrm>
                <a:off x="8764075" y="5693535"/>
                <a:ext cx="297180" cy="0"/>
              </a:xfrm>
              <a:prstGeom prst="line">
                <a:avLst/>
              </a:prstGeom>
              <a:ln w="285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grpSp>
        <p:sp>
          <p:nvSpPr>
            <p:cNvPr id="97" name="Rectangle 96">
              <a:extLst>
                <a:ext uri="{FF2B5EF4-FFF2-40B4-BE49-F238E27FC236}">
                  <a16:creationId xmlns:a16="http://schemas.microsoft.com/office/drawing/2014/main" id="{93E90818-0CF6-C6CA-B654-C3FD8D690D19}"/>
                </a:ext>
              </a:extLst>
            </p:cNvPr>
            <p:cNvSpPr/>
            <p:nvPr/>
          </p:nvSpPr>
          <p:spPr>
            <a:xfrm>
              <a:off x="4287521" y="5764363"/>
              <a:ext cx="4978400" cy="538124"/>
            </a:xfrm>
            <a:prstGeom prst="rect">
              <a:avLst/>
            </a:prstGeom>
            <a:noFill/>
            <a:ln w="31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endParaRPr>
            </a:p>
          </p:txBody>
        </p:sp>
      </p:grpSp>
    </p:spTree>
    <p:extLst>
      <p:ext uri="{BB962C8B-B14F-4D97-AF65-F5344CB8AC3E}">
        <p14:creationId xmlns:p14="http://schemas.microsoft.com/office/powerpoint/2010/main" val="2802924127"/>
      </p:ext>
    </p:extLst>
  </p:cSld>
  <p:clrMapOvr>
    <a:masterClrMapping/>
  </p:clrMapOvr>
  <p:extLst>
    <p:ext uri="{6950BFC3-D8DA-4A85-94F7-54DA5524770B}">
      <p188:commentRel xmlns:p188="http://schemas.microsoft.com/office/powerpoint/2018/8/main" r:id="rId2"/>
    </p:ext>
  </p:extLs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CC32DDE-9CD5-44A3-8C91-A9A2B2E52719}"/>
              </a:ext>
            </a:extLst>
          </p:cNvPr>
          <p:cNvSpPr>
            <a:spLocks noGrp="1"/>
          </p:cNvSpPr>
          <p:nvPr>
            <p:ph type="title"/>
          </p:nvPr>
        </p:nvSpPr>
        <p:spPr>
          <a:xfrm>
            <a:off x="847253" y="208232"/>
            <a:ext cx="10515600" cy="1140734"/>
          </a:xfrm>
        </p:spPr>
        <p:txBody>
          <a:bodyPr/>
          <a:lstStyle/>
          <a:p>
            <a:r>
              <a:rPr lang="en-US"/>
              <a:t>TOPCAT</a:t>
            </a:r>
          </a:p>
        </p:txBody>
      </p:sp>
      <p:sp>
        <p:nvSpPr>
          <p:cNvPr id="13" name="Text Placeholder 12">
            <a:extLst>
              <a:ext uri="{FF2B5EF4-FFF2-40B4-BE49-F238E27FC236}">
                <a16:creationId xmlns:a16="http://schemas.microsoft.com/office/drawing/2014/main" id="{890C93C4-E1F2-48BF-8778-0DB1A00AAD09}"/>
              </a:ext>
            </a:extLst>
          </p:cNvPr>
          <p:cNvSpPr>
            <a:spLocks noGrp="1"/>
          </p:cNvSpPr>
          <p:nvPr>
            <p:ph type="body" sz="quarter" idx="11"/>
          </p:nvPr>
        </p:nvSpPr>
        <p:spPr>
          <a:xfrm>
            <a:off x="838200" y="1647730"/>
            <a:ext cx="10525125" cy="407349"/>
          </a:xfrm>
        </p:spPr>
        <p:txBody>
          <a:bodyPr/>
          <a:lstStyle/>
          <a:p>
            <a:r>
              <a:rPr lang="en-US" sz="2000">
                <a:solidFill>
                  <a:schemeClr val="accent4"/>
                </a:solidFill>
              </a:rPr>
              <a:t>3,445 patients with NYHA class II-IV HFpEF (LVEF &gt;45%) randomly assigned to receive spironolactone or placebo for a mean of 3.3 years</a:t>
            </a:r>
          </a:p>
        </p:txBody>
      </p:sp>
      <p:sp>
        <p:nvSpPr>
          <p:cNvPr id="6" name="Text Placeholder 5">
            <a:extLst>
              <a:ext uri="{FF2B5EF4-FFF2-40B4-BE49-F238E27FC236}">
                <a16:creationId xmlns:a16="http://schemas.microsoft.com/office/drawing/2014/main" id="{E865B01D-D408-3484-6EFF-E6D56EFA5CB2}"/>
              </a:ext>
            </a:extLst>
          </p:cNvPr>
          <p:cNvSpPr>
            <a:spLocks noGrp="1"/>
          </p:cNvSpPr>
          <p:nvPr>
            <p:ph type="body" sz="quarter" idx="12"/>
          </p:nvPr>
        </p:nvSpPr>
        <p:spPr>
          <a:xfrm>
            <a:off x="1524000" y="6355533"/>
            <a:ext cx="9839325" cy="502467"/>
          </a:xfrm>
        </p:spPr>
        <p:txBody>
          <a:bodyPr/>
          <a:lstStyle/>
          <a:p>
            <a:r>
              <a:rPr lang="en-US"/>
              <a:t>Adapted from Pitt B. </a:t>
            </a:r>
            <a:r>
              <a:rPr lang="en-US" i="1"/>
              <a:t>N Engl J Med</a:t>
            </a:r>
            <a:r>
              <a:rPr lang="en-US"/>
              <a:t>. 2014;370:1383-1392.</a:t>
            </a:r>
          </a:p>
        </p:txBody>
      </p:sp>
      <p:pic>
        <p:nvPicPr>
          <p:cNvPr id="5" name="Picture 4">
            <a:extLst>
              <a:ext uri="{FF2B5EF4-FFF2-40B4-BE49-F238E27FC236}">
                <a16:creationId xmlns:a16="http://schemas.microsoft.com/office/drawing/2014/main" id="{45CC2C57-45EF-974F-B5D6-7150CA9FF840}"/>
              </a:ext>
            </a:extLst>
          </p:cNvPr>
          <p:cNvPicPr>
            <a:picLocks noChangeAspect="1"/>
          </p:cNvPicPr>
          <p:nvPr/>
        </p:nvPicPr>
        <p:blipFill>
          <a:blip r:embed="rId4"/>
          <a:stretch>
            <a:fillRect/>
          </a:stretch>
        </p:blipFill>
        <p:spPr>
          <a:xfrm>
            <a:off x="12739841" y="3392263"/>
            <a:ext cx="2843925" cy="1358889"/>
          </a:xfrm>
          <a:prstGeom prst="rect">
            <a:avLst/>
          </a:prstGeom>
        </p:spPr>
      </p:pic>
      <p:sp>
        <p:nvSpPr>
          <p:cNvPr id="9" name="TextBox 8">
            <a:extLst>
              <a:ext uri="{FF2B5EF4-FFF2-40B4-BE49-F238E27FC236}">
                <a16:creationId xmlns:a16="http://schemas.microsoft.com/office/drawing/2014/main" id="{0CC5BF68-B563-0538-BD4C-DD3A7E6083FA}"/>
              </a:ext>
            </a:extLst>
          </p:cNvPr>
          <p:cNvSpPr txBox="1"/>
          <p:nvPr/>
        </p:nvSpPr>
        <p:spPr>
          <a:xfrm>
            <a:off x="1524000" y="6041077"/>
            <a:ext cx="10329862" cy="338554"/>
          </a:xfrm>
          <a:prstGeom prst="rect">
            <a:avLst/>
          </a:prstGeom>
          <a:noFill/>
        </p:spPr>
        <p:txBody>
          <a:bodyPr wrap="square">
            <a:spAutoFit/>
          </a:bodyPr>
          <a:lstStyle/>
          <a:p>
            <a:r>
              <a:rPr lang="en-US" sz="1600">
                <a:solidFill>
                  <a:schemeClr val="tx2"/>
                </a:solidFill>
              </a:rPr>
              <a:t>TOPCAT, Treatment of Preserved Cardiac Function with an Aldosterone Antagonist</a:t>
            </a:r>
          </a:p>
        </p:txBody>
      </p:sp>
      <p:grpSp>
        <p:nvGrpSpPr>
          <p:cNvPr id="56" name="Group 55">
            <a:extLst>
              <a:ext uri="{FF2B5EF4-FFF2-40B4-BE49-F238E27FC236}">
                <a16:creationId xmlns:a16="http://schemas.microsoft.com/office/drawing/2014/main" id="{2D685A0D-65DF-BEB2-F5F5-9949970A5F6F}"/>
              </a:ext>
            </a:extLst>
          </p:cNvPr>
          <p:cNvGrpSpPr/>
          <p:nvPr/>
        </p:nvGrpSpPr>
        <p:grpSpPr>
          <a:xfrm>
            <a:off x="2667472" y="2504869"/>
            <a:ext cx="6826847" cy="3469838"/>
            <a:chOff x="2667472" y="2504869"/>
            <a:chExt cx="6826847" cy="3469838"/>
          </a:xfrm>
        </p:grpSpPr>
        <p:grpSp>
          <p:nvGrpSpPr>
            <p:cNvPr id="21" name="Group 20">
              <a:extLst>
                <a:ext uri="{FF2B5EF4-FFF2-40B4-BE49-F238E27FC236}">
                  <a16:creationId xmlns:a16="http://schemas.microsoft.com/office/drawing/2014/main" id="{6CD73876-B006-CEC7-1494-6FC5E6FCA878}"/>
                </a:ext>
              </a:extLst>
            </p:cNvPr>
            <p:cNvGrpSpPr/>
            <p:nvPr/>
          </p:nvGrpSpPr>
          <p:grpSpPr>
            <a:xfrm>
              <a:off x="2667472" y="2504869"/>
              <a:ext cx="6826847" cy="3469838"/>
              <a:chOff x="193110" y="2527098"/>
              <a:chExt cx="6826847" cy="3469838"/>
            </a:xfrm>
          </p:grpSpPr>
          <p:grpSp>
            <p:nvGrpSpPr>
              <p:cNvPr id="26" name="Group 25">
                <a:extLst>
                  <a:ext uri="{FF2B5EF4-FFF2-40B4-BE49-F238E27FC236}">
                    <a16:creationId xmlns:a16="http://schemas.microsoft.com/office/drawing/2014/main" id="{42ABC854-F79F-1B2B-4640-1456B4743C41}"/>
                  </a:ext>
                </a:extLst>
              </p:cNvPr>
              <p:cNvGrpSpPr/>
              <p:nvPr/>
            </p:nvGrpSpPr>
            <p:grpSpPr>
              <a:xfrm>
                <a:off x="193110" y="2527098"/>
                <a:ext cx="5787440" cy="3469838"/>
                <a:chOff x="-352990" y="2527098"/>
                <a:chExt cx="5787440" cy="3469838"/>
              </a:xfrm>
            </p:grpSpPr>
            <p:grpSp>
              <p:nvGrpSpPr>
                <p:cNvPr id="29" name="Group 28">
                  <a:extLst>
                    <a:ext uri="{FF2B5EF4-FFF2-40B4-BE49-F238E27FC236}">
                      <a16:creationId xmlns:a16="http://schemas.microsoft.com/office/drawing/2014/main" id="{9DA263DA-7469-59CD-176F-5970D0F381F7}"/>
                    </a:ext>
                  </a:extLst>
                </p:cNvPr>
                <p:cNvGrpSpPr/>
                <p:nvPr/>
              </p:nvGrpSpPr>
              <p:grpSpPr>
                <a:xfrm>
                  <a:off x="-352990" y="2527098"/>
                  <a:ext cx="5787440" cy="3469838"/>
                  <a:chOff x="-6922112" y="3187100"/>
                  <a:chExt cx="5787440" cy="3469838"/>
                </a:xfrm>
              </p:grpSpPr>
              <p:grpSp>
                <p:nvGrpSpPr>
                  <p:cNvPr id="33" name="Group 32">
                    <a:extLst>
                      <a:ext uri="{FF2B5EF4-FFF2-40B4-BE49-F238E27FC236}">
                        <a16:creationId xmlns:a16="http://schemas.microsoft.com/office/drawing/2014/main" id="{E15F5E4E-A4AD-5C45-2867-B4E1214E7C87}"/>
                      </a:ext>
                    </a:extLst>
                  </p:cNvPr>
                  <p:cNvGrpSpPr/>
                  <p:nvPr/>
                </p:nvGrpSpPr>
                <p:grpSpPr>
                  <a:xfrm>
                    <a:off x="-6922112" y="3187100"/>
                    <a:ext cx="5787440" cy="3469838"/>
                    <a:chOff x="2708383" y="1748687"/>
                    <a:chExt cx="9415366" cy="4622618"/>
                  </a:xfrm>
                </p:grpSpPr>
                <p:sp>
                  <p:nvSpPr>
                    <p:cNvPr id="35" name="TextBox 34">
                      <a:extLst>
                        <a:ext uri="{FF2B5EF4-FFF2-40B4-BE49-F238E27FC236}">
                          <a16:creationId xmlns:a16="http://schemas.microsoft.com/office/drawing/2014/main" id="{27B073BE-A92A-DC39-6FAA-6ABEDE20F969}"/>
                        </a:ext>
                      </a:extLst>
                    </p:cNvPr>
                    <p:cNvSpPr txBox="1"/>
                    <p:nvPr/>
                  </p:nvSpPr>
                  <p:spPr>
                    <a:xfrm>
                      <a:off x="5311821" y="1748687"/>
                      <a:ext cx="6627732" cy="533038"/>
                    </a:xfrm>
                    <a:prstGeom prst="rect">
                      <a:avLst/>
                    </a:prstGeom>
                    <a:noFill/>
                  </p:spPr>
                  <p:txBody>
                    <a:bodyPr wrap="square" rtlCol="0">
                      <a:spAutoFit/>
                    </a:bodyPr>
                    <a:lstStyle/>
                    <a:p>
                      <a:pPr algn="ctr"/>
                      <a:r>
                        <a:rPr lang="en-US" sz="2000" b="1">
                          <a:solidFill>
                            <a:schemeClr val="accent2"/>
                          </a:solidFill>
                        </a:rPr>
                        <a:t>CV death, aborted cardiac arrest, HHF</a:t>
                      </a:r>
                    </a:p>
                  </p:txBody>
                </p:sp>
                <p:sp>
                  <p:nvSpPr>
                    <p:cNvPr id="36" name="TextBox 35">
                      <a:extLst>
                        <a:ext uri="{FF2B5EF4-FFF2-40B4-BE49-F238E27FC236}">
                          <a16:creationId xmlns:a16="http://schemas.microsoft.com/office/drawing/2014/main" id="{45301A81-44B0-5C48-74B0-EB2F64C35D1A}"/>
                        </a:ext>
                      </a:extLst>
                    </p:cNvPr>
                    <p:cNvSpPr txBox="1"/>
                    <p:nvPr/>
                  </p:nvSpPr>
                  <p:spPr>
                    <a:xfrm>
                      <a:off x="5311821" y="5879270"/>
                      <a:ext cx="6009522" cy="492035"/>
                    </a:xfrm>
                    <a:prstGeom prst="rect">
                      <a:avLst/>
                    </a:prstGeom>
                    <a:noFill/>
                  </p:spPr>
                  <p:txBody>
                    <a:bodyPr wrap="square" rtlCol="0">
                      <a:spAutoFit/>
                    </a:bodyPr>
                    <a:lstStyle/>
                    <a:p>
                      <a:pPr algn="ctr"/>
                      <a:r>
                        <a:rPr lang="en-US">
                          <a:solidFill>
                            <a:schemeClr val="tx2"/>
                          </a:solidFill>
                        </a:rPr>
                        <a:t>Months</a:t>
                      </a:r>
                    </a:p>
                  </p:txBody>
                </p:sp>
                <p:sp>
                  <p:nvSpPr>
                    <p:cNvPr id="37" name="TextBox 36">
                      <a:extLst>
                        <a:ext uri="{FF2B5EF4-FFF2-40B4-BE49-F238E27FC236}">
                          <a16:creationId xmlns:a16="http://schemas.microsoft.com/office/drawing/2014/main" id="{2915A6F0-C9A0-2DBE-F295-89959CC5EA39}"/>
                        </a:ext>
                      </a:extLst>
                    </p:cNvPr>
                    <p:cNvSpPr txBox="1"/>
                    <p:nvPr/>
                  </p:nvSpPr>
                  <p:spPr>
                    <a:xfrm rot="16200000">
                      <a:off x="1540866" y="3273736"/>
                      <a:ext cx="3837164" cy="1502130"/>
                    </a:xfrm>
                    <a:prstGeom prst="rect">
                      <a:avLst/>
                    </a:prstGeom>
                    <a:noFill/>
                  </p:spPr>
                  <p:txBody>
                    <a:bodyPr wrap="square" rtlCol="0">
                      <a:spAutoFit/>
                    </a:bodyPr>
                    <a:lstStyle/>
                    <a:p>
                      <a:pPr algn="ctr"/>
                      <a:r>
                        <a:rPr lang="en-US">
                          <a:solidFill>
                            <a:schemeClr val="tx2"/>
                          </a:solidFill>
                        </a:rPr>
                        <a:t>Estimated cumulative proportion of patients with primary end point</a:t>
                      </a:r>
                    </a:p>
                  </p:txBody>
                </p:sp>
                <p:cxnSp>
                  <p:nvCxnSpPr>
                    <p:cNvPr id="38" name="Straight Connector 37">
                      <a:extLst>
                        <a:ext uri="{FF2B5EF4-FFF2-40B4-BE49-F238E27FC236}">
                          <a16:creationId xmlns:a16="http://schemas.microsoft.com/office/drawing/2014/main" id="{7ACE3B1D-0D67-7536-5A0F-3C7A733A189B}"/>
                        </a:ext>
                      </a:extLst>
                    </p:cNvPr>
                    <p:cNvCxnSpPr>
                      <a:cxnSpLocks/>
                    </p:cNvCxnSpPr>
                    <p:nvPr/>
                  </p:nvCxnSpPr>
                  <p:spPr>
                    <a:xfrm>
                      <a:off x="5313403" y="5512659"/>
                      <a:ext cx="6810346"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25CC3BA-7A36-0871-13B0-C1DFCCFDE464}"/>
                        </a:ext>
                      </a:extLst>
                    </p:cNvPr>
                    <p:cNvCxnSpPr>
                      <a:cxnSpLocks/>
                    </p:cNvCxnSpPr>
                    <p:nvPr/>
                  </p:nvCxnSpPr>
                  <p:spPr>
                    <a:xfrm flipV="1">
                      <a:off x="5311822" y="2378056"/>
                      <a:ext cx="0" cy="313723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C7EEF82C-D162-F5DA-1C54-045251F9916D}"/>
                        </a:ext>
                      </a:extLst>
                    </p:cNvPr>
                    <p:cNvSpPr txBox="1"/>
                    <p:nvPr/>
                  </p:nvSpPr>
                  <p:spPr>
                    <a:xfrm>
                      <a:off x="4304063" y="4269971"/>
                      <a:ext cx="1023138" cy="492035"/>
                    </a:xfrm>
                    <a:prstGeom prst="rect">
                      <a:avLst/>
                    </a:prstGeom>
                    <a:noFill/>
                  </p:spPr>
                  <p:txBody>
                    <a:bodyPr wrap="square" rtlCol="0">
                      <a:spAutoFit/>
                    </a:bodyPr>
                    <a:lstStyle/>
                    <a:p>
                      <a:pPr algn="r"/>
                      <a:r>
                        <a:rPr lang="en-US">
                          <a:solidFill>
                            <a:schemeClr val="tx2"/>
                          </a:solidFill>
                        </a:rPr>
                        <a:t>0.10</a:t>
                      </a:r>
                    </a:p>
                  </p:txBody>
                </p:sp>
                <p:sp>
                  <p:nvSpPr>
                    <p:cNvPr id="42" name="TextBox 41">
                      <a:extLst>
                        <a:ext uri="{FF2B5EF4-FFF2-40B4-BE49-F238E27FC236}">
                          <a16:creationId xmlns:a16="http://schemas.microsoft.com/office/drawing/2014/main" id="{EA797532-A0FB-8126-B81F-61260CCA4D83}"/>
                        </a:ext>
                      </a:extLst>
                    </p:cNvPr>
                    <p:cNvSpPr txBox="1"/>
                    <p:nvPr/>
                  </p:nvSpPr>
                  <p:spPr>
                    <a:xfrm>
                      <a:off x="4304064" y="5263212"/>
                      <a:ext cx="1023136" cy="492035"/>
                    </a:xfrm>
                    <a:prstGeom prst="rect">
                      <a:avLst/>
                    </a:prstGeom>
                    <a:noFill/>
                  </p:spPr>
                  <p:txBody>
                    <a:bodyPr wrap="square" rtlCol="0">
                      <a:spAutoFit/>
                    </a:bodyPr>
                    <a:lstStyle/>
                    <a:p>
                      <a:pPr algn="r"/>
                      <a:r>
                        <a:rPr lang="en-US">
                          <a:solidFill>
                            <a:schemeClr val="tx2"/>
                          </a:solidFill>
                        </a:rPr>
                        <a:t>0.00</a:t>
                      </a:r>
                    </a:p>
                  </p:txBody>
                </p:sp>
                <p:sp>
                  <p:nvSpPr>
                    <p:cNvPr id="43" name="TextBox 42">
                      <a:extLst>
                        <a:ext uri="{FF2B5EF4-FFF2-40B4-BE49-F238E27FC236}">
                          <a16:creationId xmlns:a16="http://schemas.microsoft.com/office/drawing/2014/main" id="{CBB015A1-E9B3-6702-6F1D-6884107690DF}"/>
                        </a:ext>
                      </a:extLst>
                    </p:cNvPr>
                    <p:cNvSpPr txBox="1"/>
                    <p:nvPr/>
                  </p:nvSpPr>
                  <p:spPr>
                    <a:xfrm>
                      <a:off x="6998627" y="5511532"/>
                      <a:ext cx="831588" cy="492035"/>
                    </a:xfrm>
                    <a:prstGeom prst="rect">
                      <a:avLst/>
                    </a:prstGeom>
                    <a:noFill/>
                  </p:spPr>
                  <p:txBody>
                    <a:bodyPr wrap="square" rtlCol="0">
                      <a:spAutoFit/>
                    </a:bodyPr>
                    <a:lstStyle/>
                    <a:p>
                      <a:pPr algn="ctr"/>
                      <a:r>
                        <a:rPr lang="en-US">
                          <a:solidFill>
                            <a:schemeClr val="tx2"/>
                          </a:solidFill>
                        </a:rPr>
                        <a:t>24</a:t>
                      </a:r>
                    </a:p>
                  </p:txBody>
                </p:sp>
                <p:sp>
                  <p:nvSpPr>
                    <p:cNvPr id="44" name="TextBox 43">
                      <a:extLst>
                        <a:ext uri="{FF2B5EF4-FFF2-40B4-BE49-F238E27FC236}">
                          <a16:creationId xmlns:a16="http://schemas.microsoft.com/office/drawing/2014/main" id="{A78D70BE-13B1-FDA2-CF38-E0BDE5B822C9}"/>
                        </a:ext>
                      </a:extLst>
                    </p:cNvPr>
                    <p:cNvSpPr txBox="1"/>
                    <p:nvPr/>
                  </p:nvSpPr>
                  <p:spPr>
                    <a:xfrm>
                      <a:off x="8072009" y="5511532"/>
                      <a:ext cx="831588" cy="492035"/>
                    </a:xfrm>
                    <a:prstGeom prst="rect">
                      <a:avLst/>
                    </a:prstGeom>
                    <a:noFill/>
                  </p:spPr>
                  <p:txBody>
                    <a:bodyPr wrap="square" rtlCol="0">
                      <a:spAutoFit/>
                    </a:bodyPr>
                    <a:lstStyle/>
                    <a:p>
                      <a:pPr algn="ctr"/>
                      <a:r>
                        <a:rPr lang="en-US">
                          <a:solidFill>
                            <a:schemeClr val="tx2"/>
                          </a:solidFill>
                        </a:rPr>
                        <a:t>36</a:t>
                      </a:r>
                    </a:p>
                  </p:txBody>
                </p:sp>
                <p:sp>
                  <p:nvSpPr>
                    <p:cNvPr id="45" name="TextBox 44">
                      <a:extLst>
                        <a:ext uri="{FF2B5EF4-FFF2-40B4-BE49-F238E27FC236}">
                          <a16:creationId xmlns:a16="http://schemas.microsoft.com/office/drawing/2014/main" id="{76609699-287F-BC3C-6D6E-6967D16D9A74}"/>
                        </a:ext>
                      </a:extLst>
                    </p:cNvPr>
                    <p:cNvSpPr txBox="1"/>
                    <p:nvPr/>
                  </p:nvSpPr>
                  <p:spPr>
                    <a:xfrm>
                      <a:off x="9145391" y="5511532"/>
                      <a:ext cx="831588" cy="492035"/>
                    </a:xfrm>
                    <a:prstGeom prst="rect">
                      <a:avLst/>
                    </a:prstGeom>
                    <a:noFill/>
                  </p:spPr>
                  <p:txBody>
                    <a:bodyPr wrap="square" rtlCol="0">
                      <a:spAutoFit/>
                    </a:bodyPr>
                    <a:lstStyle/>
                    <a:p>
                      <a:pPr algn="ctr"/>
                      <a:r>
                        <a:rPr lang="en-US">
                          <a:solidFill>
                            <a:schemeClr val="tx2"/>
                          </a:solidFill>
                        </a:rPr>
                        <a:t>48</a:t>
                      </a:r>
                    </a:p>
                  </p:txBody>
                </p:sp>
                <p:sp>
                  <p:nvSpPr>
                    <p:cNvPr id="46" name="TextBox 45">
                      <a:extLst>
                        <a:ext uri="{FF2B5EF4-FFF2-40B4-BE49-F238E27FC236}">
                          <a16:creationId xmlns:a16="http://schemas.microsoft.com/office/drawing/2014/main" id="{D7EE5C5E-412D-F499-9C5E-070D4B77102E}"/>
                        </a:ext>
                      </a:extLst>
                    </p:cNvPr>
                    <p:cNvSpPr txBox="1"/>
                    <p:nvPr/>
                  </p:nvSpPr>
                  <p:spPr>
                    <a:xfrm>
                      <a:off x="10218773" y="5511532"/>
                      <a:ext cx="831588" cy="492035"/>
                    </a:xfrm>
                    <a:prstGeom prst="rect">
                      <a:avLst/>
                    </a:prstGeom>
                    <a:noFill/>
                  </p:spPr>
                  <p:txBody>
                    <a:bodyPr wrap="square" rtlCol="0">
                      <a:spAutoFit/>
                    </a:bodyPr>
                    <a:lstStyle/>
                    <a:p>
                      <a:pPr algn="ctr"/>
                      <a:r>
                        <a:rPr lang="en-US">
                          <a:solidFill>
                            <a:schemeClr val="tx2"/>
                          </a:solidFill>
                        </a:rPr>
                        <a:t>60</a:t>
                      </a:r>
                    </a:p>
                  </p:txBody>
                </p:sp>
                <p:sp>
                  <p:nvSpPr>
                    <p:cNvPr id="47" name="TextBox 46">
                      <a:extLst>
                        <a:ext uri="{FF2B5EF4-FFF2-40B4-BE49-F238E27FC236}">
                          <a16:creationId xmlns:a16="http://schemas.microsoft.com/office/drawing/2014/main" id="{A86CE33D-422B-C42B-9AA9-7336DE4001FF}"/>
                        </a:ext>
                      </a:extLst>
                    </p:cNvPr>
                    <p:cNvSpPr txBox="1"/>
                    <p:nvPr/>
                  </p:nvSpPr>
                  <p:spPr>
                    <a:xfrm>
                      <a:off x="5925244" y="5511532"/>
                      <a:ext cx="831588" cy="492035"/>
                    </a:xfrm>
                    <a:prstGeom prst="rect">
                      <a:avLst/>
                    </a:prstGeom>
                    <a:noFill/>
                  </p:spPr>
                  <p:txBody>
                    <a:bodyPr wrap="square" rtlCol="0">
                      <a:spAutoFit/>
                    </a:bodyPr>
                    <a:lstStyle/>
                    <a:p>
                      <a:pPr algn="ctr"/>
                      <a:r>
                        <a:rPr lang="en-US">
                          <a:solidFill>
                            <a:schemeClr val="tx2"/>
                          </a:solidFill>
                        </a:rPr>
                        <a:t>12</a:t>
                      </a:r>
                    </a:p>
                  </p:txBody>
                </p:sp>
                <p:sp>
                  <p:nvSpPr>
                    <p:cNvPr id="48" name="TextBox 47">
                      <a:extLst>
                        <a:ext uri="{FF2B5EF4-FFF2-40B4-BE49-F238E27FC236}">
                          <a16:creationId xmlns:a16="http://schemas.microsoft.com/office/drawing/2014/main" id="{3C58871A-646D-9112-7769-BDE0EF44A005}"/>
                        </a:ext>
                      </a:extLst>
                    </p:cNvPr>
                    <p:cNvSpPr txBox="1"/>
                    <p:nvPr/>
                  </p:nvSpPr>
                  <p:spPr>
                    <a:xfrm>
                      <a:off x="11292159" y="5511532"/>
                      <a:ext cx="831590" cy="492035"/>
                    </a:xfrm>
                    <a:prstGeom prst="rect">
                      <a:avLst/>
                    </a:prstGeom>
                    <a:noFill/>
                  </p:spPr>
                  <p:txBody>
                    <a:bodyPr wrap="square" rtlCol="0">
                      <a:spAutoFit/>
                    </a:bodyPr>
                    <a:lstStyle/>
                    <a:p>
                      <a:pPr algn="ctr"/>
                      <a:r>
                        <a:rPr lang="en-US">
                          <a:solidFill>
                            <a:schemeClr val="tx2"/>
                          </a:solidFill>
                        </a:rPr>
                        <a:t>72</a:t>
                      </a:r>
                    </a:p>
                  </p:txBody>
                </p:sp>
                <p:sp>
                  <p:nvSpPr>
                    <p:cNvPr id="49" name="TextBox 48">
                      <a:extLst>
                        <a:ext uri="{FF2B5EF4-FFF2-40B4-BE49-F238E27FC236}">
                          <a16:creationId xmlns:a16="http://schemas.microsoft.com/office/drawing/2014/main" id="{C238C051-C2D4-7BE8-7A95-D051FB60A823}"/>
                        </a:ext>
                      </a:extLst>
                    </p:cNvPr>
                    <p:cNvSpPr txBox="1"/>
                    <p:nvPr/>
                  </p:nvSpPr>
                  <p:spPr>
                    <a:xfrm>
                      <a:off x="4957284" y="5511533"/>
                      <a:ext cx="726168" cy="492035"/>
                    </a:xfrm>
                    <a:prstGeom prst="rect">
                      <a:avLst/>
                    </a:prstGeom>
                    <a:noFill/>
                  </p:spPr>
                  <p:txBody>
                    <a:bodyPr wrap="square" rtlCol="0">
                      <a:spAutoFit/>
                    </a:bodyPr>
                    <a:lstStyle/>
                    <a:p>
                      <a:pPr algn="ctr"/>
                      <a:r>
                        <a:rPr lang="en-US">
                          <a:solidFill>
                            <a:schemeClr val="tx2"/>
                          </a:solidFill>
                        </a:rPr>
                        <a:t>0</a:t>
                      </a:r>
                    </a:p>
                  </p:txBody>
                </p:sp>
                <p:sp>
                  <p:nvSpPr>
                    <p:cNvPr id="50" name="TextBox 49">
                      <a:extLst>
                        <a:ext uri="{FF2B5EF4-FFF2-40B4-BE49-F238E27FC236}">
                          <a16:creationId xmlns:a16="http://schemas.microsoft.com/office/drawing/2014/main" id="{C8B287E8-131F-D63D-E3E1-A428083DAC37}"/>
                        </a:ext>
                      </a:extLst>
                    </p:cNvPr>
                    <p:cNvSpPr txBox="1"/>
                    <p:nvPr/>
                  </p:nvSpPr>
                  <p:spPr>
                    <a:xfrm>
                      <a:off x="4304064" y="2283490"/>
                      <a:ext cx="1023136" cy="492033"/>
                    </a:xfrm>
                    <a:prstGeom prst="rect">
                      <a:avLst/>
                    </a:prstGeom>
                    <a:noFill/>
                  </p:spPr>
                  <p:txBody>
                    <a:bodyPr wrap="square" rtlCol="0">
                      <a:spAutoFit/>
                    </a:bodyPr>
                    <a:lstStyle/>
                    <a:p>
                      <a:pPr algn="r"/>
                      <a:r>
                        <a:rPr lang="en-US">
                          <a:solidFill>
                            <a:schemeClr val="tx2"/>
                          </a:solidFill>
                        </a:rPr>
                        <a:t>0.30</a:t>
                      </a:r>
                    </a:p>
                  </p:txBody>
                </p:sp>
                <p:sp>
                  <p:nvSpPr>
                    <p:cNvPr id="52" name="TextBox 51">
                      <a:extLst>
                        <a:ext uri="{FF2B5EF4-FFF2-40B4-BE49-F238E27FC236}">
                          <a16:creationId xmlns:a16="http://schemas.microsoft.com/office/drawing/2014/main" id="{39AB73CF-594C-3E29-4EC0-8D18A89BEB6F}"/>
                        </a:ext>
                      </a:extLst>
                    </p:cNvPr>
                    <p:cNvSpPr txBox="1"/>
                    <p:nvPr/>
                  </p:nvSpPr>
                  <p:spPr>
                    <a:xfrm>
                      <a:off x="4304063" y="3276731"/>
                      <a:ext cx="1023137" cy="492033"/>
                    </a:xfrm>
                    <a:prstGeom prst="rect">
                      <a:avLst/>
                    </a:prstGeom>
                    <a:noFill/>
                  </p:spPr>
                  <p:txBody>
                    <a:bodyPr wrap="square" rtlCol="0">
                      <a:spAutoFit/>
                    </a:bodyPr>
                    <a:lstStyle/>
                    <a:p>
                      <a:pPr algn="r"/>
                      <a:r>
                        <a:rPr lang="en-US">
                          <a:solidFill>
                            <a:schemeClr val="tx2"/>
                          </a:solidFill>
                        </a:rPr>
                        <a:t>0.20</a:t>
                      </a:r>
                    </a:p>
                  </p:txBody>
                </p:sp>
              </p:grpSp>
              <p:sp>
                <p:nvSpPr>
                  <p:cNvPr id="34" name="TextBox 33">
                    <a:extLst>
                      <a:ext uri="{FF2B5EF4-FFF2-40B4-BE49-F238E27FC236}">
                        <a16:creationId xmlns:a16="http://schemas.microsoft.com/office/drawing/2014/main" id="{B3F0F2C6-6222-1874-A90C-8D6CE4D4A7F4}"/>
                      </a:ext>
                    </a:extLst>
                  </p:cNvPr>
                  <p:cNvSpPr txBox="1"/>
                  <p:nvPr/>
                </p:nvSpPr>
                <p:spPr>
                  <a:xfrm>
                    <a:off x="-4002700" y="5381120"/>
                    <a:ext cx="2824728" cy="584775"/>
                  </a:xfrm>
                  <a:prstGeom prst="rect">
                    <a:avLst/>
                  </a:prstGeom>
                  <a:noFill/>
                </p:spPr>
                <p:txBody>
                  <a:bodyPr wrap="square" rtlCol="0">
                    <a:spAutoFit/>
                  </a:bodyPr>
                  <a:lstStyle/>
                  <a:p>
                    <a:pPr algn="l"/>
                    <a:r>
                      <a:rPr lang="en-US" sz="1600">
                        <a:solidFill>
                          <a:schemeClr val="tx2"/>
                        </a:solidFill>
                      </a:rPr>
                      <a:t>HR, 0.89 (95% CI, 0.77-1.04); </a:t>
                    </a:r>
                    <a:r>
                      <a:rPr lang="en-US" sz="1600" i="1">
                        <a:solidFill>
                          <a:schemeClr val="tx2"/>
                        </a:solidFill>
                      </a:rPr>
                      <a:t>P=</a:t>
                    </a:r>
                    <a:r>
                      <a:rPr lang="en-US" sz="1600">
                        <a:solidFill>
                          <a:schemeClr val="tx2"/>
                        </a:solidFill>
                      </a:rPr>
                      <a:t>0.14 by log-rank test</a:t>
                    </a:r>
                  </a:p>
                </p:txBody>
              </p:sp>
            </p:grpSp>
            <p:sp>
              <p:nvSpPr>
                <p:cNvPr id="30" name="TextBox 29">
                  <a:extLst>
                    <a:ext uri="{FF2B5EF4-FFF2-40B4-BE49-F238E27FC236}">
                      <a16:creationId xmlns:a16="http://schemas.microsoft.com/office/drawing/2014/main" id="{96A18E7E-EB4D-BE64-8725-D560D073E955}"/>
                    </a:ext>
                  </a:extLst>
                </p:cNvPr>
                <p:cNvSpPr txBox="1"/>
                <p:nvPr/>
              </p:nvSpPr>
              <p:spPr>
                <a:xfrm>
                  <a:off x="1642586" y="2917184"/>
                  <a:ext cx="1611493" cy="646331"/>
                </a:xfrm>
                <a:prstGeom prst="rect">
                  <a:avLst/>
                </a:prstGeom>
                <a:noFill/>
              </p:spPr>
              <p:txBody>
                <a:bodyPr wrap="square" rtlCol="0" anchor="ctr">
                  <a:spAutoFit/>
                </a:bodyPr>
                <a:lstStyle/>
                <a:p>
                  <a:r>
                    <a:rPr lang="en-US">
                      <a:solidFill>
                        <a:schemeClr val="tx2"/>
                      </a:solidFill>
                    </a:rPr>
                    <a:t>Placebo</a:t>
                  </a:r>
                </a:p>
                <a:p>
                  <a:r>
                    <a:rPr lang="en-US">
                      <a:solidFill>
                        <a:schemeClr val="tx2"/>
                      </a:solidFill>
                    </a:rPr>
                    <a:t>Spironolactone</a:t>
                  </a:r>
                </a:p>
              </p:txBody>
            </p:sp>
            <p:cxnSp>
              <p:nvCxnSpPr>
                <p:cNvPr id="31" name="Straight Connector 30">
                  <a:extLst>
                    <a:ext uri="{FF2B5EF4-FFF2-40B4-BE49-F238E27FC236}">
                      <a16:creationId xmlns:a16="http://schemas.microsoft.com/office/drawing/2014/main" id="{FF417E53-4814-F2F7-F072-B98213D8F47E}"/>
                    </a:ext>
                  </a:extLst>
                </p:cNvPr>
                <p:cNvCxnSpPr>
                  <a:cxnSpLocks/>
                </p:cNvCxnSpPr>
                <p:nvPr/>
              </p:nvCxnSpPr>
              <p:spPr>
                <a:xfrm>
                  <a:off x="1340850" y="3099012"/>
                  <a:ext cx="297180" cy="0"/>
                </a:xfrm>
                <a:prstGeom prst="line">
                  <a:avLst/>
                </a:prstGeom>
                <a:ln w="2857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7895FF-91A6-916F-6691-2C2C1A697894}"/>
                    </a:ext>
                  </a:extLst>
                </p:cNvPr>
                <p:cNvCxnSpPr>
                  <a:cxnSpLocks/>
                </p:cNvCxnSpPr>
                <p:nvPr/>
              </p:nvCxnSpPr>
              <p:spPr>
                <a:xfrm>
                  <a:off x="1340850" y="3381587"/>
                  <a:ext cx="297180"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44DC3FFA-81BB-4488-021A-825B498D2E8D}"/>
                  </a:ext>
                </a:extLst>
              </p:cNvPr>
              <p:cNvGrpSpPr/>
              <p:nvPr/>
            </p:nvGrpSpPr>
            <p:grpSpPr>
              <a:xfrm>
                <a:off x="5805113" y="3255847"/>
                <a:ext cx="1214844" cy="1600200"/>
                <a:chOff x="5805113" y="3128847"/>
                <a:chExt cx="1214844" cy="1600200"/>
              </a:xfrm>
            </p:grpSpPr>
            <p:sp>
              <p:nvSpPr>
                <p:cNvPr id="24" name="Arrow: Down 23">
                  <a:extLst>
                    <a:ext uri="{FF2B5EF4-FFF2-40B4-BE49-F238E27FC236}">
                      <a16:creationId xmlns:a16="http://schemas.microsoft.com/office/drawing/2014/main" id="{5662078C-D71C-D0D4-9652-67DAAB1C4404}"/>
                    </a:ext>
                  </a:extLst>
                </p:cNvPr>
                <p:cNvSpPr/>
                <p:nvPr/>
              </p:nvSpPr>
              <p:spPr>
                <a:xfrm>
                  <a:off x="5805113" y="3128847"/>
                  <a:ext cx="1214844" cy="1600200"/>
                </a:xfrm>
                <a:prstGeom prst="downArrow">
                  <a:avLst>
                    <a:gd name="adj1" fmla="val 36061"/>
                    <a:gd name="adj2" fmla="val 5317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j-lt"/>
                  </a:endParaRPr>
                </a:p>
              </p:txBody>
            </p:sp>
            <p:sp>
              <p:nvSpPr>
                <p:cNvPr id="25" name="TextBox 24">
                  <a:extLst>
                    <a:ext uri="{FF2B5EF4-FFF2-40B4-BE49-F238E27FC236}">
                      <a16:creationId xmlns:a16="http://schemas.microsoft.com/office/drawing/2014/main" id="{3C32A016-7274-7AF8-C0E1-D70C8D78FBDE}"/>
                    </a:ext>
                  </a:extLst>
                </p:cNvPr>
                <p:cNvSpPr txBox="1"/>
                <p:nvPr/>
              </p:nvSpPr>
              <p:spPr>
                <a:xfrm>
                  <a:off x="6046394" y="4104466"/>
                  <a:ext cx="732282" cy="369332"/>
                </a:xfrm>
                <a:prstGeom prst="rect">
                  <a:avLst/>
                </a:prstGeom>
                <a:noFill/>
              </p:spPr>
              <p:txBody>
                <a:bodyPr wrap="square" rtlCol="0">
                  <a:spAutoFit/>
                </a:bodyPr>
                <a:lstStyle/>
                <a:p>
                  <a:pPr algn="ctr"/>
                  <a:r>
                    <a:rPr lang="en-US">
                      <a:solidFill>
                        <a:schemeClr val="bg1"/>
                      </a:solidFill>
                      <a:latin typeface="+mj-lt"/>
                    </a:rPr>
                    <a:t>11%</a:t>
                  </a:r>
                </a:p>
              </p:txBody>
            </p:sp>
          </p:grpSp>
        </p:grpSp>
        <p:sp>
          <p:nvSpPr>
            <p:cNvPr id="54" name="Freeform: Shape 53">
              <a:extLst>
                <a:ext uri="{FF2B5EF4-FFF2-40B4-BE49-F238E27FC236}">
                  <a16:creationId xmlns:a16="http://schemas.microsoft.com/office/drawing/2014/main" id="{00D8AD02-20A4-846C-5989-FD1ADF938744}"/>
                </a:ext>
              </a:extLst>
            </p:cNvPr>
            <p:cNvSpPr/>
            <p:nvPr/>
          </p:nvSpPr>
          <p:spPr>
            <a:xfrm>
              <a:off x="4260501" y="3232220"/>
              <a:ext cx="4099728" cy="2110154"/>
            </a:xfrm>
            <a:custGeom>
              <a:avLst/>
              <a:gdLst>
                <a:gd name="connsiteX0" fmla="*/ 0 w 4099728"/>
                <a:gd name="connsiteY0" fmla="*/ 2110154 h 2110154"/>
                <a:gd name="connsiteX1" fmla="*/ 107183 w 4099728"/>
                <a:gd name="connsiteY1" fmla="*/ 1922584 h 2110154"/>
                <a:gd name="connsiteX2" fmla="*/ 231112 w 4099728"/>
                <a:gd name="connsiteY2" fmla="*/ 1778558 h 2110154"/>
                <a:gd name="connsiteX3" fmla="*/ 341644 w 4099728"/>
                <a:gd name="connsiteY3" fmla="*/ 1691472 h 2110154"/>
                <a:gd name="connsiteX4" fmla="*/ 368440 w 4099728"/>
                <a:gd name="connsiteY4" fmla="*/ 1621134 h 2110154"/>
                <a:gd name="connsiteX5" fmla="*/ 472273 w 4099728"/>
                <a:gd name="connsiteY5" fmla="*/ 1530699 h 2110154"/>
                <a:gd name="connsiteX6" fmla="*/ 519165 w 4099728"/>
                <a:gd name="connsiteY6" fmla="*/ 1487156 h 2110154"/>
                <a:gd name="connsiteX7" fmla="*/ 596202 w 4099728"/>
                <a:gd name="connsiteY7" fmla="*/ 1446962 h 2110154"/>
                <a:gd name="connsiteX8" fmla="*/ 653143 w 4099728"/>
                <a:gd name="connsiteY8" fmla="*/ 1343129 h 2110154"/>
                <a:gd name="connsiteX9" fmla="*/ 937846 w 4099728"/>
                <a:gd name="connsiteY9" fmla="*/ 1199103 h 2110154"/>
                <a:gd name="connsiteX10" fmla="*/ 1048378 w 4099728"/>
                <a:gd name="connsiteY10" fmla="*/ 1148861 h 2110154"/>
                <a:gd name="connsiteX11" fmla="*/ 1215851 w 4099728"/>
                <a:gd name="connsiteY11" fmla="*/ 1065125 h 2110154"/>
                <a:gd name="connsiteX12" fmla="*/ 1353178 w 4099728"/>
                <a:gd name="connsiteY12" fmla="*/ 957943 h 2110154"/>
                <a:gd name="connsiteX13" fmla="*/ 1647930 w 4099728"/>
                <a:gd name="connsiteY13" fmla="*/ 823965 h 2110154"/>
                <a:gd name="connsiteX14" fmla="*/ 1845547 w 4099728"/>
                <a:gd name="connsiteY14" fmla="*/ 706734 h 2110154"/>
                <a:gd name="connsiteX15" fmla="*/ 2126901 w 4099728"/>
                <a:gd name="connsiteY15" fmla="*/ 579455 h 2110154"/>
                <a:gd name="connsiteX16" fmla="*/ 2374761 w 4099728"/>
                <a:gd name="connsiteY16" fmla="*/ 455525 h 2110154"/>
                <a:gd name="connsiteX17" fmla="*/ 2491991 w 4099728"/>
                <a:gd name="connsiteY17" fmla="*/ 388536 h 2110154"/>
                <a:gd name="connsiteX18" fmla="*/ 2689609 w 4099728"/>
                <a:gd name="connsiteY18" fmla="*/ 348343 h 2110154"/>
                <a:gd name="connsiteX19" fmla="*/ 2867130 w 4099728"/>
                <a:gd name="connsiteY19" fmla="*/ 304800 h 2110154"/>
                <a:gd name="connsiteX20" fmla="*/ 2910673 w 4099728"/>
                <a:gd name="connsiteY20" fmla="*/ 291402 h 2110154"/>
                <a:gd name="connsiteX21" fmla="*/ 2977662 w 4099728"/>
                <a:gd name="connsiteY21" fmla="*/ 231112 h 2110154"/>
                <a:gd name="connsiteX22" fmla="*/ 3071446 w 4099728"/>
                <a:gd name="connsiteY22" fmla="*/ 214365 h 2110154"/>
                <a:gd name="connsiteX23" fmla="*/ 3235569 w 4099728"/>
                <a:gd name="connsiteY23" fmla="*/ 147376 h 2110154"/>
                <a:gd name="connsiteX24" fmla="*/ 3329354 w 4099728"/>
                <a:gd name="connsiteY24" fmla="*/ 133978 h 2110154"/>
                <a:gd name="connsiteX25" fmla="*/ 3459983 w 4099728"/>
                <a:gd name="connsiteY25" fmla="*/ 123929 h 2110154"/>
                <a:gd name="connsiteX26" fmla="*/ 3470031 w 4099728"/>
                <a:gd name="connsiteY26" fmla="*/ 107182 h 2110154"/>
                <a:gd name="connsiteX27" fmla="*/ 3573864 w 4099728"/>
                <a:gd name="connsiteY27" fmla="*/ 100483 h 2110154"/>
                <a:gd name="connsiteX28" fmla="*/ 3600659 w 4099728"/>
                <a:gd name="connsiteY28" fmla="*/ 40193 h 2110154"/>
                <a:gd name="connsiteX29" fmla="*/ 3845169 w 4099728"/>
                <a:gd name="connsiteY29" fmla="*/ 46892 h 2110154"/>
                <a:gd name="connsiteX30" fmla="*/ 3851868 w 4099728"/>
                <a:gd name="connsiteY30" fmla="*/ 0 h 2110154"/>
                <a:gd name="connsiteX31" fmla="*/ 4099728 w 4099728"/>
                <a:gd name="connsiteY31" fmla="*/ 0 h 2110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099728" h="2110154">
                  <a:moveTo>
                    <a:pt x="0" y="2110154"/>
                  </a:moveTo>
                  <a:lnTo>
                    <a:pt x="107183" y="1922584"/>
                  </a:lnTo>
                  <a:lnTo>
                    <a:pt x="231112" y="1778558"/>
                  </a:lnTo>
                  <a:lnTo>
                    <a:pt x="341644" y="1691472"/>
                  </a:lnTo>
                  <a:lnTo>
                    <a:pt x="368440" y="1621134"/>
                  </a:lnTo>
                  <a:lnTo>
                    <a:pt x="472273" y="1530699"/>
                  </a:lnTo>
                  <a:lnTo>
                    <a:pt x="519165" y="1487156"/>
                  </a:lnTo>
                  <a:lnTo>
                    <a:pt x="596202" y="1446962"/>
                  </a:lnTo>
                  <a:lnTo>
                    <a:pt x="653143" y="1343129"/>
                  </a:lnTo>
                  <a:lnTo>
                    <a:pt x="937846" y="1199103"/>
                  </a:lnTo>
                  <a:lnTo>
                    <a:pt x="1048378" y="1148861"/>
                  </a:lnTo>
                  <a:lnTo>
                    <a:pt x="1215851" y="1065125"/>
                  </a:lnTo>
                  <a:lnTo>
                    <a:pt x="1353178" y="957943"/>
                  </a:lnTo>
                  <a:lnTo>
                    <a:pt x="1647930" y="823965"/>
                  </a:lnTo>
                  <a:lnTo>
                    <a:pt x="1845547" y="706734"/>
                  </a:lnTo>
                  <a:lnTo>
                    <a:pt x="2126901" y="579455"/>
                  </a:lnTo>
                  <a:lnTo>
                    <a:pt x="2374761" y="455525"/>
                  </a:lnTo>
                  <a:lnTo>
                    <a:pt x="2491991" y="388536"/>
                  </a:lnTo>
                  <a:lnTo>
                    <a:pt x="2689609" y="348343"/>
                  </a:lnTo>
                  <a:lnTo>
                    <a:pt x="2867130" y="304800"/>
                  </a:lnTo>
                  <a:lnTo>
                    <a:pt x="2910673" y="291402"/>
                  </a:lnTo>
                  <a:lnTo>
                    <a:pt x="2977662" y="231112"/>
                  </a:lnTo>
                  <a:lnTo>
                    <a:pt x="3071446" y="214365"/>
                  </a:lnTo>
                  <a:lnTo>
                    <a:pt x="3235569" y="147376"/>
                  </a:lnTo>
                  <a:lnTo>
                    <a:pt x="3329354" y="133978"/>
                  </a:lnTo>
                  <a:lnTo>
                    <a:pt x="3459983" y="123929"/>
                  </a:lnTo>
                  <a:lnTo>
                    <a:pt x="3470031" y="107182"/>
                  </a:lnTo>
                  <a:lnTo>
                    <a:pt x="3573864" y="100483"/>
                  </a:lnTo>
                  <a:lnTo>
                    <a:pt x="3600659" y="40193"/>
                  </a:lnTo>
                  <a:lnTo>
                    <a:pt x="3845169" y="46892"/>
                  </a:lnTo>
                  <a:lnTo>
                    <a:pt x="3851868" y="0"/>
                  </a:lnTo>
                  <a:lnTo>
                    <a:pt x="4099728" y="0"/>
                  </a:lnTo>
                </a:path>
              </a:pathLst>
            </a:custGeom>
            <a:noFill/>
            <a:ln w="25400">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Shape 54">
              <a:extLst>
                <a:ext uri="{FF2B5EF4-FFF2-40B4-BE49-F238E27FC236}">
                  <a16:creationId xmlns:a16="http://schemas.microsoft.com/office/drawing/2014/main" id="{DE6E0CED-8D9A-7DE4-AF2A-95B9682CDA1E}"/>
                </a:ext>
              </a:extLst>
            </p:cNvPr>
            <p:cNvSpPr/>
            <p:nvPr/>
          </p:nvSpPr>
          <p:spPr>
            <a:xfrm>
              <a:off x="4255911" y="3337748"/>
              <a:ext cx="4090341" cy="2001896"/>
            </a:xfrm>
            <a:custGeom>
              <a:avLst/>
              <a:gdLst>
                <a:gd name="connsiteX0" fmla="*/ 0 w 4090341"/>
                <a:gd name="connsiteY0" fmla="*/ 2001896 h 2001896"/>
                <a:gd name="connsiteX1" fmla="*/ 158045 w 4090341"/>
                <a:gd name="connsiteY1" fmla="*/ 1794933 h 2001896"/>
                <a:gd name="connsiteX2" fmla="*/ 323615 w 4090341"/>
                <a:gd name="connsiteY2" fmla="*/ 1663230 h 2001896"/>
                <a:gd name="connsiteX3" fmla="*/ 417689 w 4090341"/>
                <a:gd name="connsiteY3" fmla="*/ 1644415 h 2001896"/>
                <a:gd name="connsiteX4" fmla="*/ 504237 w 4090341"/>
                <a:gd name="connsiteY4" fmla="*/ 1542815 h 2001896"/>
                <a:gd name="connsiteX5" fmla="*/ 681096 w 4090341"/>
                <a:gd name="connsiteY5" fmla="*/ 1396059 h 2001896"/>
                <a:gd name="connsiteX6" fmla="*/ 861719 w 4090341"/>
                <a:gd name="connsiteY6" fmla="*/ 1313274 h 2001896"/>
                <a:gd name="connsiteX7" fmla="*/ 1031052 w 4090341"/>
                <a:gd name="connsiteY7" fmla="*/ 1211674 h 2001896"/>
                <a:gd name="connsiteX8" fmla="*/ 1113837 w 4090341"/>
                <a:gd name="connsiteY8" fmla="*/ 1125126 h 2001896"/>
                <a:gd name="connsiteX9" fmla="*/ 1512711 w 4090341"/>
                <a:gd name="connsiteY9" fmla="*/ 963319 h 2001896"/>
                <a:gd name="connsiteX10" fmla="*/ 1550341 w 4090341"/>
                <a:gd name="connsiteY10" fmla="*/ 903111 h 2001896"/>
                <a:gd name="connsiteX11" fmla="*/ 1618074 w 4090341"/>
                <a:gd name="connsiteY11" fmla="*/ 846667 h 2001896"/>
                <a:gd name="connsiteX12" fmla="*/ 1753541 w 4090341"/>
                <a:gd name="connsiteY12" fmla="*/ 801511 h 2001896"/>
                <a:gd name="connsiteX13" fmla="*/ 1907822 w 4090341"/>
                <a:gd name="connsiteY13" fmla="*/ 760119 h 2001896"/>
                <a:gd name="connsiteX14" fmla="*/ 2047052 w 4090341"/>
                <a:gd name="connsiteY14" fmla="*/ 733778 h 2001896"/>
                <a:gd name="connsiteX15" fmla="*/ 2193808 w 4090341"/>
                <a:gd name="connsiteY15" fmla="*/ 635941 h 2001896"/>
                <a:gd name="connsiteX16" fmla="*/ 2355615 w 4090341"/>
                <a:gd name="connsiteY16" fmla="*/ 549393 h 2001896"/>
                <a:gd name="connsiteX17" fmla="*/ 2423348 w 4090341"/>
                <a:gd name="connsiteY17" fmla="*/ 538104 h 2001896"/>
                <a:gd name="connsiteX18" fmla="*/ 2460978 w 4090341"/>
                <a:gd name="connsiteY18" fmla="*/ 481659 h 2001896"/>
                <a:gd name="connsiteX19" fmla="*/ 2607733 w 4090341"/>
                <a:gd name="connsiteY19" fmla="*/ 462845 h 2001896"/>
                <a:gd name="connsiteX20" fmla="*/ 2713096 w 4090341"/>
                <a:gd name="connsiteY20" fmla="*/ 376296 h 2001896"/>
                <a:gd name="connsiteX21" fmla="*/ 2807170 w 4090341"/>
                <a:gd name="connsiteY21" fmla="*/ 334904 h 2001896"/>
                <a:gd name="connsiteX22" fmla="*/ 2927585 w 4090341"/>
                <a:gd name="connsiteY22" fmla="*/ 259645 h 2001896"/>
                <a:gd name="connsiteX23" fmla="*/ 3059289 w 4090341"/>
                <a:gd name="connsiteY23" fmla="*/ 165571 h 2001896"/>
                <a:gd name="connsiteX24" fmla="*/ 3145837 w 4090341"/>
                <a:gd name="connsiteY24" fmla="*/ 154282 h 2001896"/>
                <a:gd name="connsiteX25" fmla="*/ 3239911 w 4090341"/>
                <a:gd name="connsiteY25" fmla="*/ 142993 h 2001896"/>
                <a:gd name="connsiteX26" fmla="*/ 3537185 w 4090341"/>
                <a:gd name="connsiteY26" fmla="*/ 135467 h 2001896"/>
                <a:gd name="connsiteX27" fmla="*/ 3582341 w 4090341"/>
                <a:gd name="connsiteY27" fmla="*/ 86548 h 2001896"/>
                <a:gd name="connsiteX28" fmla="*/ 3661363 w 4090341"/>
                <a:gd name="connsiteY28" fmla="*/ 90311 h 2001896"/>
                <a:gd name="connsiteX29" fmla="*/ 3680178 w 4090341"/>
                <a:gd name="connsiteY29" fmla="*/ 3763 h 2001896"/>
                <a:gd name="connsiteX30" fmla="*/ 4090341 w 4090341"/>
                <a:gd name="connsiteY30" fmla="*/ 0 h 2001896"/>
                <a:gd name="connsiteX31" fmla="*/ 4090341 w 4090341"/>
                <a:gd name="connsiteY31" fmla="*/ 0 h 200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090341" h="2001896">
                  <a:moveTo>
                    <a:pt x="0" y="2001896"/>
                  </a:moveTo>
                  <a:lnTo>
                    <a:pt x="158045" y="1794933"/>
                  </a:lnTo>
                  <a:lnTo>
                    <a:pt x="323615" y="1663230"/>
                  </a:lnTo>
                  <a:lnTo>
                    <a:pt x="417689" y="1644415"/>
                  </a:lnTo>
                  <a:lnTo>
                    <a:pt x="504237" y="1542815"/>
                  </a:lnTo>
                  <a:lnTo>
                    <a:pt x="681096" y="1396059"/>
                  </a:lnTo>
                  <a:lnTo>
                    <a:pt x="861719" y="1313274"/>
                  </a:lnTo>
                  <a:lnTo>
                    <a:pt x="1031052" y="1211674"/>
                  </a:lnTo>
                  <a:lnTo>
                    <a:pt x="1113837" y="1125126"/>
                  </a:lnTo>
                  <a:lnTo>
                    <a:pt x="1512711" y="963319"/>
                  </a:lnTo>
                  <a:lnTo>
                    <a:pt x="1550341" y="903111"/>
                  </a:lnTo>
                  <a:lnTo>
                    <a:pt x="1618074" y="846667"/>
                  </a:lnTo>
                  <a:lnTo>
                    <a:pt x="1753541" y="801511"/>
                  </a:lnTo>
                  <a:lnTo>
                    <a:pt x="1907822" y="760119"/>
                  </a:lnTo>
                  <a:lnTo>
                    <a:pt x="2047052" y="733778"/>
                  </a:lnTo>
                  <a:lnTo>
                    <a:pt x="2193808" y="635941"/>
                  </a:lnTo>
                  <a:lnTo>
                    <a:pt x="2355615" y="549393"/>
                  </a:lnTo>
                  <a:lnTo>
                    <a:pt x="2423348" y="538104"/>
                  </a:lnTo>
                  <a:lnTo>
                    <a:pt x="2460978" y="481659"/>
                  </a:lnTo>
                  <a:lnTo>
                    <a:pt x="2607733" y="462845"/>
                  </a:lnTo>
                  <a:lnTo>
                    <a:pt x="2713096" y="376296"/>
                  </a:lnTo>
                  <a:lnTo>
                    <a:pt x="2807170" y="334904"/>
                  </a:lnTo>
                  <a:lnTo>
                    <a:pt x="2927585" y="259645"/>
                  </a:lnTo>
                  <a:lnTo>
                    <a:pt x="3059289" y="165571"/>
                  </a:lnTo>
                  <a:lnTo>
                    <a:pt x="3145837" y="154282"/>
                  </a:lnTo>
                  <a:lnTo>
                    <a:pt x="3239911" y="142993"/>
                  </a:lnTo>
                  <a:lnTo>
                    <a:pt x="3537185" y="135467"/>
                  </a:lnTo>
                  <a:lnTo>
                    <a:pt x="3582341" y="86548"/>
                  </a:lnTo>
                  <a:lnTo>
                    <a:pt x="3661363" y="90311"/>
                  </a:lnTo>
                  <a:lnTo>
                    <a:pt x="3680178" y="3763"/>
                  </a:lnTo>
                  <a:lnTo>
                    <a:pt x="4090341" y="0"/>
                  </a:lnTo>
                  <a:lnTo>
                    <a:pt x="4090341" y="0"/>
                  </a:lnTo>
                </a:path>
              </a:pathLst>
            </a:custGeom>
            <a:noFill/>
            <a:ln w="254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65401056"/>
      </p:ext>
    </p:extLst>
  </p:cSld>
  <p:clrMapOvr>
    <a:masterClrMapping/>
  </p:clrMapOvr>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3856A-B4CB-C845-2430-28F1A6F3B2D1}"/>
              </a:ext>
            </a:extLst>
          </p:cNvPr>
          <p:cNvSpPr>
            <a:spLocks noGrp="1"/>
          </p:cNvSpPr>
          <p:nvPr>
            <p:ph type="title"/>
          </p:nvPr>
        </p:nvSpPr>
        <p:spPr>
          <a:xfrm>
            <a:off x="838200" y="365126"/>
            <a:ext cx="10515600" cy="984250"/>
          </a:xfrm>
        </p:spPr>
        <p:txBody>
          <a:bodyPr/>
          <a:lstStyle/>
          <a:p>
            <a:r>
              <a:rPr lang="en-US"/>
              <a:t>Scope of the Problem: Heart Failure</a:t>
            </a:r>
          </a:p>
        </p:txBody>
      </p:sp>
      <p:sp>
        <p:nvSpPr>
          <p:cNvPr id="6" name="Content Placeholder 5">
            <a:extLst>
              <a:ext uri="{FF2B5EF4-FFF2-40B4-BE49-F238E27FC236}">
                <a16:creationId xmlns:a16="http://schemas.microsoft.com/office/drawing/2014/main" id="{EDB978D0-29D8-8954-EEAA-29E7CF27A5A2}"/>
              </a:ext>
            </a:extLst>
          </p:cNvPr>
          <p:cNvSpPr>
            <a:spLocks noGrp="1"/>
          </p:cNvSpPr>
          <p:nvPr>
            <p:ph sz="half" idx="1"/>
          </p:nvPr>
        </p:nvSpPr>
        <p:spPr>
          <a:xfrm>
            <a:off x="838200" y="2057401"/>
            <a:ext cx="3235036" cy="4119562"/>
          </a:xfrm>
        </p:spPr>
        <p:txBody>
          <a:bodyPr/>
          <a:lstStyle/>
          <a:p>
            <a:r>
              <a:rPr lang="en-US"/>
              <a:t>6.7 million Americans ≥20 years of age have HF </a:t>
            </a:r>
          </a:p>
          <a:p>
            <a:r>
              <a:rPr lang="en-US"/>
              <a:t>Costs the US healthcare system nearly $31 billion annually</a:t>
            </a:r>
          </a:p>
          <a:p>
            <a:endParaRPr lang="en-US"/>
          </a:p>
        </p:txBody>
      </p:sp>
      <p:sp>
        <p:nvSpPr>
          <p:cNvPr id="11" name="Text Placeholder 10">
            <a:extLst>
              <a:ext uri="{FF2B5EF4-FFF2-40B4-BE49-F238E27FC236}">
                <a16:creationId xmlns:a16="http://schemas.microsoft.com/office/drawing/2014/main" id="{3950D7E2-7575-8E76-C49F-1D6E1D0464CD}"/>
              </a:ext>
            </a:extLst>
          </p:cNvPr>
          <p:cNvSpPr>
            <a:spLocks noGrp="1"/>
          </p:cNvSpPr>
          <p:nvPr>
            <p:ph type="body" sz="quarter" idx="10"/>
          </p:nvPr>
        </p:nvSpPr>
        <p:spPr>
          <a:xfrm>
            <a:off x="838200" y="6363816"/>
            <a:ext cx="10515600" cy="503237"/>
          </a:xfrm>
        </p:spPr>
        <p:txBody>
          <a:bodyPr/>
          <a:lstStyle/>
          <a:p>
            <a:r>
              <a:rPr lang="en-US"/>
              <a:t>Adapted from Bozkurt B et al. </a:t>
            </a:r>
            <a:r>
              <a:rPr lang="en-US" i="1"/>
              <a:t>J Card Fail. </a:t>
            </a:r>
            <a:r>
              <a:rPr lang="en-US"/>
              <a:t>2023;29(10):1412-1451.</a:t>
            </a:r>
            <a:endParaRPr lang="pt-BR"/>
          </a:p>
          <a:p>
            <a:endParaRPr lang="en-US"/>
          </a:p>
        </p:txBody>
      </p:sp>
      <p:pic>
        <p:nvPicPr>
          <p:cNvPr id="4" name="Picture 3">
            <a:extLst>
              <a:ext uri="{FF2B5EF4-FFF2-40B4-BE49-F238E27FC236}">
                <a16:creationId xmlns:a16="http://schemas.microsoft.com/office/drawing/2014/main" id="{2B9D03FE-23B9-9640-F202-2AACA0CE6188}"/>
              </a:ext>
            </a:extLst>
          </p:cNvPr>
          <p:cNvPicPr>
            <a:picLocks noChangeAspect="1"/>
          </p:cNvPicPr>
          <p:nvPr/>
        </p:nvPicPr>
        <p:blipFill>
          <a:blip r:embed="rId4"/>
          <a:stretch>
            <a:fillRect/>
          </a:stretch>
        </p:blipFill>
        <p:spPr>
          <a:xfrm>
            <a:off x="-2572661" y="0"/>
            <a:ext cx="2340649" cy="1523070"/>
          </a:xfrm>
          <a:prstGeom prst="rect">
            <a:avLst/>
          </a:prstGeom>
        </p:spPr>
      </p:pic>
      <p:sp>
        <p:nvSpPr>
          <p:cNvPr id="12" name="Text Placeholder 10">
            <a:extLst>
              <a:ext uri="{FF2B5EF4-FFF2-40B4-BE49-F238E27FC236}">
                <a16:creationId xmlns:a16="http://schemas.microsoft.com/office/drawing/2014/main" id="{01D6231F-9D84-1239-4EFF-6D23490C4D3F}"/>
              </a:ext>
            </a:extLst>
          </p:cNvPr>
          <p:cNvSpPr txBox="1">
            <a:spLocks/>
          </p:cNvSpPr>
          <p:nvPr/>
        </p:nvSpPr>
        <p:spPr>
          <a:xfrm>
            <a:off x="838201" y="5500543"/>
            <a:ext cx="3619500" cy="9157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Clr>
                <a:schemeClr val="accent2"/>
              </a:buClr>
              <a:buFont typeface="Arial" panose="020B0604020202020204" pitchFamily="34" charset="0"/>
              <a:buNone/>
              <a:defRPr lang="en-US" sz="1200" kern="1200" dirty="0">
                <a:solidFill>
                  <a:schemeClr val="tx2"/>
                </a:solidFill>
                <a:latin typeface="+mn-lt"/>
                <a:ea typeface="+mn-ea"/>
                <a:cs typeface="+mn-cs"/>
              </a:defRPr>
            </a:lvl1pPr>
            <a:lvl2pPr marL="685800" indent="-228600" algn="l" defTabSz="914400" rtl="0" eaLnBrk="1" latinLnBrk="0" hangingPunct="1">
              <a:lnSpc>
                <a:spcPct val="100000"/>
              </a:lnSpc>
              <a:spcBef>
                <a:spcPts val="500"/>
              </a:spcBef>
              <a:spcAft>
                <a:spcPts val="0"/>
              </a:spcAft>
              <a:buClr>
                <a:schemeClr val="accent2"/>
              </a:buClr>
              <a:buFont typeface="Arial" panose="020B0604020202020204" pitchFamily="34" charset="0"/>
              <a:buChar char="•"/>
              <a:defRPr lang="en-US" sz="2000" kern="1200" dirty="0">
                <a:solidFill>
                  <a:schemeClr val="tx2"/>
                </a:solidFill>
                <a:latin typeface="+mn-lt"/>
                <a:ea typeface="+mn-ea"/>
                <a:cs typeface="+mn-cs"/>
              </a:defRPr>
            </a:lvl2pPr>
            <a:lvl3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141413"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a:t>HF, heart failure; M, million </a:t>
            </a:r>
          </a:p>
        </p:txBody>
      </p:sp>
      <p:pic>
        <p:nvPicPr>
          <p:cNvPr id="7" name="Picture 2" descr="Output image">
            <a:extLst>
              <a:ext uri="{FF2B5EF4-FFF2-40B4-BE49-F238E27FC236}">
                <a16:creationId xmlns:a16="http://schemas.microsoft.com/office/drawing/2014/main" id="{68F77B82-BD6E-851C-E791-CA463DD9A2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63500" y="2041068"/>
            <a:ext cx="2558128" cy="147599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00EE9785-B618-DABA-89AD-30130DC943A8}"/>
              </a:ext>
            </a:extLst>
          </p:cNvPr>
          <p:cNvSpPr/>
          <p:nvPr/>
        </p:nvSpPr>
        <p:spPr>
          <a:xfrm>
            <a:off x="6227227" y="2947639"/>
            <a:ext cx="4528457" cy="2343563"/>
          </a:xfrm>
          <a:prstGeom prst="rect">
            <a:avLst/>
          </a:prstGeom>
          <a:solidFill>
            <a:schemeClr val="accent4">
              <a:lumMod val="20000"/>
              <a:lumOff val="80000"/>
            </a:schemeClr>
          </a:solidFill>
          <a:ln w="28575">
            <a:solidFill>
              <a:schemeClr val="accent6">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endParaRPr>
          </a:p>
        </p:txBody>
      </p:sp>
      <p:sp>
        <p:nvSpPr>
          <p:cNvPr id="9" name="Rectangle 8">
            <a:extLst>
              <a:ext uri="{FF2B5EF4-FFF2-40B4-BE49-F238E27FC236}">
                <a16:creationId xmlns:a16="http://schemas.microsoft.com/office/drawing/2014/main" id="{D0E31C0A-0F34-0AC2-6524-25AC568F41BB}"/>
              </a:ext>
            </a:extLst>
          </p:cNvPr>
          <p:cNvSpPr/>
          <p:nvPr/>
        </p:nvSpPr>
        <p:spPr>
          <a:xfrm>
            <a:off x="6227227" y="3427416"/>
            <a:ext cx="1391141" cy="1855882"/>
          </a:xfrm>
          <a:prstGeom prst="rect">
            <a:avLst/>
          </a:prstGeom>
          <a:solidFill>
            <a:schemeClr val="accent3">
              <a:lumMod val="20000"/>
              <a:lumOff val="80000"/>
            </a:schemeClr>
          </a:solidFill>
          <a:ln w="28575">
            <a:solidFill>
              <a:schemeClr val="accent3">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endParaRPr>
          </a:p>
        </p:txBody>
      </p:sp>
      <p:sp>
        <p:nvSpPr>
          <p:cNvPr id="10" name="Rectangle 9">
            <a:extLst>
              <a:ext uri="{FF2B5EF4-FFF2-40B4-BE49-F238E27FC236}">
                <a16:creationId xmlns:a16="http://schemas.microsoft.com/office/drawing/2014/main" id="{3FE681B3-20B1-1B5D-1F17-F2DF706A9731}"/>
              </a:ext>
            </a:extLst>
          </p:cNvPr>
          <p:cNvSpPr/>
          <p:nvPr/>
        </p:nvSpPr>
        <p:spPr>
          <a:xfrm>
            <a:off x="6227227" y="3653034"/>
            <a:ext cx="459323" cy="1638168"/>
          </a:xfrm>
          <a:prstGeom prst="rect">
            <a:avLst/>
          </a:prstGeom>
          <a:solidFill>
            <a:schemeClr val="tx2">
              <a:lumMod val="20000"/>
              <a:lumOff val="80000"/>
            </a:schemeClr>
          </a:solidFill>
          <a:ln w="28575">
            <a:solidFill>
              <a:schemeClr val="tx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endParaRPr>
          </a:p>
        </p:txBody>
      </p:sp>
      <p:sp>
        <p:nvSpPr>
          <p:cNvPr id="13" name="TextBox 12">
            <a:extLst>
              <a:ext uri="{FF2B5EF4-FFF2-40B4-BE49-F238E27FC236}">
                <a16:creationId xmlns:a16="http://schemas.microsoft.com/office/drawing/2014/main" id="{B0479E1B-EF36-EFB5-966D-B09863A94B31}"/>
              </a:ext>
            </a:extLst>
          </p:cNvPr>
          <p:cNvSpPr txBox="1"/>
          <p:nvPr/>
        </p:nvSpPr>
        <p:spPr>
          <a:xfrm>
            <a:off x="6250939" y="1892128"/>
            <a:ext cx="4593488" cy="769441"/>
          </a:xfrm>
          <a:prstGeom prst="rect">
            <a:avLst/>
          </a:prstGeom>
          <a:noFill/>
        </p:spPr>
        <p:txBody>
          <a:bodyPr wrap="square" rtlCol="0">
            <a:spAutoFit/>
          </a:bodyPr>
          <a:lstStyle/>
          <a:p>
            <a:pPr algn="ctr"/>
            <a:r>
              <a:rPr lang="en-US" sz="2200" b="1">
                <a:solidFill>
                  <a:srgbClr val="2D77B9"/>
                </a:solidFill>
                <a:latin typeface="Calibri Light"/>
              </a:rPr>
              <a:t>Prevalence of HF and future projection if current trends continue</a:t>
            </a:r>
          </a:p>
        </p:txBody>
      </p:sp>
      <p:sp>
        <p:nvSpPr>
          <p:cNvPr id="14" name="Freeform: Shape 13">
            <a:extLst>
              <a:ext uri="{FF2B5EF4-FFF2-40B4-BE49-F238E27FC236}">
                <a16:creationId xmlns:a16="http://schemas.microsoft.com/office/drawing/2014/main" id="{0199BD01-AAA7-0369-ED3C-701A60BD9FED}"/>
              </a:ext>
            </a:extLst>
          </p:cNvPr>
          <p:cNvSpPr/>
          <p:nvPr/>
        </p:nvSpPr>
        <p:spPr>
          <a:xfrm>
            <a:off x="6669133" y="2764760"/>
            <a:ext cx="4511040" cy="914400"/>
          </a:xfrm>
          <a:custGeom>
            <a:avLst/>
            <a:gdLst>
              <a:gd name="connsiteX0" fmla="*/ 0 w 4511040"/>
              <a:gd name="connsiteY0" fmla="*/ 914400 h 914400"/>
              <a:gd name="connsiteX1" fmla="*/ 975360 w 4511040"/>
              <a:gd name="connsiteY1" fmla="*/ 687977 h 914400"/>
              <a:gd name="connsiteX2" fmla="*/ 4066903 w 4511040"/>
              <a:gd name="connsiteY2" fmla="*/ 209006 h 914400"/>
              <a:gd name="connsiteX3" fmla="*/ 4511040 w 4511040"/>
              <a:gd name="connsiteY3" fmla="*/ 0 h 914400"/>
            </a:gdLst>
            <a:ahLst/>
            <a:cxnLst>
              <a:cxn ang="0">
                <a:pos x="connsiteX0" y="connsiteY0"/>
              </a:cxn>
              <a:cxn ang="0">
                <a:pos x="connsiteX1" y="connsiteY1"/>
              </a:cxn>
              <a:cxn ang="0">
                <a:pos x="connsiteX2" y="connsiteY2"/>
              </a:cxn>
              <a:cxn ang="0">
                <a:pos x="connsiteX3" y="connsiteY3"/>
              </a:cxn>
            </a:cxnLst>
            <a:rect l="l" t="t" r="r" b="b"/>
            <a:pathLst>
              <a:path w="4511040" h="914400">
                <a:moveTo>
                  <a:pt x="0" y="914400"/>
                </a:moveTo>
                <a:lnTo>
                  <a:pt x="975360" y="687977"/>
                </a:lnTo>
                <a:lnTo>
                  <a:pt x="4066903" y="209006"/>
                </a:lnTo>
                <a:lnTo>
                  <a:pt x="4511040" y="0"/>
                </a:lnTo>
              </a:path>
            </a:pathLst>
          </a:custGeom>
          <a:noFill/>
          <a:ln w="38100">
            <a:solidFill>
              <a:schemeClr val="tx1"/>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1A63D4C-BE5D-9D51-D7E9-3451D6E11DC6}"/>
              </a:ext>
            </a:extLst>
          </p:cNvPr>
          <p:cNvSpPr/>
          <p:nvPr/>
        </p:nvSpPr>
        <p:spPr>
          <a:xfrm>
            <a:off x="6404368" y="3531696"/>
            <a:ext cx="546947" cy="401751"/>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600">
                <a:solidFill>
                  <a:schemeClr val="bg1"/>
                </a:solidFill>
                <a:latin typeface="+mj-lt"/>
              </a:rPr>
              <a:t>6 M</a:t>
            </a:r>
          </a:p>
        </p:txBody>
      </p:sp>
      <p:sp>
        <p:nvSpPr>
          <p:cNvPr id="16" name="Rectangle 15">
            <a:extLst>
              <a:ext uri="{FF2B5EF4-FFF2-40B4-BE49-F238E27FC236}">
                <a16:creationId xmlns:a16="http://schemas.microsoft.com/office/drawing/2014/main" id="{13D30CDC-8486-6A30-4894-4B52E7C1463E}"/>
              </a:ext>
            </a:extLst>
          </p:cNvPr>
          <p:cNvSpPr/>
          <p:nvPr/>
        </p:nvSpPr>
        <p:spPr>
          <a:xfrm>
            <a:off x="7344894" y="3261719"/>
            <a:ext cx="546947" cy="40175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600">
                <a:solidFill>
                  <a:schemeClr val="bg1"/>
                </a:solidFill>
                <a:latin typeface="+mj-lt"/>
              </a:rPr>
              <a:t>6.7 M</a:t>
            </a:r>
          </a:p>
        </p:txBody>
      </p:sp>
      <p:sp>
        <p:nvSpPr>
          <p:cNvPr id="17" name="Rectangle 16">
            <a:extLst>
              <a:ext uri="{FF2B5EF4-FFF2-40B4-BE49-F238E27FC236}">
                <a16:creationId xmlns:a16="http://schemas.microsoft.com/office/drawing/2014/main" id="{4F19FB90-8709-F203-C77D-6CF55C1DC3E6}"/>
              </a:ext>
            </a:extLst>
          </p:cNvPr>
          <p:cNvSpPr/>
          <p:nvPr/>
        </p:nvSpPr>
        <p:spPr>
          <a:xfrm>
            <a:off x="10402690" y="2739203"/>
            <a:ext cx="546947" cy="40175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600">
                <a:solidFill>
                  <a:schemeClr val="bg1"/>
                </a:solidFill>
                <a:latin typeface="+mj-lt"/>
              </a:rPr>
              <a:t>8.5 M</a:t>
            </a:r>
          </a:p>
        </p:txBody>
      </p:sp>
      <p:sp>
        <p:nvSpPr>
          <p:cNvPr id="18" name="TextBox 17">
            <a:extLst>
              <a:ext uri="{FF2B5EF4-FFF2-40B4-BE49-F238E27FC236}">
                <a16:creationId xmlns:a16="http://schemas.microsoft.com/office/drawing/2014/main" id="{389D9AC7-B7E5-AD48-FFDD-565452DF4662}"/>
              </a:ext>
            </a:extLst>
          </p:cNvPr>
          <p:cNvSpPr txBox="1"/>
          <p:nvPr/>
        </p:nvSpPr>
        <p:spPr>
          <a:xfrm>
            <a:off x="6275073" y="5250093"/>
            <a:ext cx="761596" cy="369332"/>
          </a:xfrm>
          <a:prstGeom prst="rect">
            <a:avLst/>
          </a:prstGeom>
          <a:noFill/>
        </p:spPr>
        <p:txBody>
          <a:bodyPr wrap="square" rtlCol="0">
            <a:spAutoFit/>
          </a:bodyPr>
          <a:lstStyle/>
          <a:p>
            <a:pPr algn="ctr"/>
            <a:r>
              <a:rPr lang="en-US">
                <a:solidFill>
                  <a:schemeClr val="tx2"/>
                </a:solidFill>
              </a:rPr>
              <a:t>2017</a:t>
            </a:r>
          </a:p>
        </p:txBody>
      </p:sp>
      <p:sp>
        <p:nvSpPr>
          <p:cNvPr id="19" name="TextBox 18">
            <a:extLst>
              <a:ext uri="{FF2B5EF4-FFF2-40B4-BE49-F238E27FC236}">
                <a16:creationId xmlns:a16="http://schemas.microsoft.com/office/drawing/2014/main" id="{71524487-6A5D-DCA7-992C-07527EFA39A9}"/>
              </a:ext>
            </a:extLst>
          </p:cNvPr>
          <p:cNvSpPr txBox="1"/>
          <p:nvPr/>
        </p:nvSpPr>
        <p:spPr>
          <a:xfrm>
            <a:off x="7246278" y="5250093"/>
            <a:ext cx="761596" cy="369332"/>
          </a:xfrm>
          <a:prstGeom prst="rect">
            <a:avLst/>
          </a:prstGeom>
          <a:noFill/>
        </p:spPr>
        <p:txBody>
          <a:bodyPr wrap="square" rtlCol="0">
            <a:spAutoFit/>
          </a:bodyPr>
          <a:lstStyle/>
          <a:p>
            <a:pPr algn="ctr"/>
            <a:r>
              <a:rPr lang="en-US">
                <a:solidFill>
                  <a:schemeClr val="tx2"/>
                </a:solidFill>
              </a:rPr>
              <a:t>2020</a:t>
            </a:r>
          </a:p>
        </p:txBody>
      </p:sp>
      <p:sp>
        <p:nvSpPr>
          <p:cNvPr id="20" name="TextBox 19">
            <a:extLst>
              <a:ext uri="{FF2B5EF4-FFF2-40B4-BE49-F238E27FC236}">
                <a16:creationId xmlns:a16="http://schemas.microsoft.com/office/drawing/2014/main" id="{AEB28AB3-4192-8309-624C-B183DF928A72}"/>
              </a:ext>
            </a:extLst>
          </p:cNvPr>
          <p:cNvSpPr txBox="1"/>
          <p:nvPr/>
        </p:nvSpPr>
        <p:spPr>
          <a:xfrm>
            <a:off x="8838245" y="5250093"/>
            <a:ext cx="761596" cy="369332"/>
          </a:xfrm>
          <a:prstGeom prst="rect">
            <a:avLst/>
          </a:prstGeom>
          <a:noFill/>
        </p:spPr>
        <p:txBody>
          <a:bodyPr wrap="square" rtlCol="0">
            <a:spAutoFit/>
          </a:bodyPr>
          <a:lstStyle/>
          <a:p>
            <a:pPr algn="ctr"/>
            <a:r>
              <a:rPr lang="en-US">
                <a:solidFill>
                  <a:schemeClr val="tx2"/>
                </a:solidFill>
              </a:rPr>
              <a:t>2025</a:t>
            </a:r>
          </a:p>
        </p:txBody>
      </p:sp>
      <p:sp>
        <p:nvSpPr>
          <p:cNvPr id="38" name="TextBox 37">
            <a:extLst>
              <a:ext uri="{FF2B5EF4-FFF2-40B4-BE49-F238E27FC236}">
                <a16:creationId xmlns:a16="http://schemas.microsoft.com/office/drawing/2014/main" id="{194D5054-9B97-6BED-543D-6D654034D1B1}"/>
              </a:ext>
            </a:extLst>
          </p:cNvPr>
          <p:cNvSpPr txBox="1"/>
          <p:nvPr/>
        </p:nvSpPr>
        <p:spPr>
          <a:xfrm>
            <a:off x="10343491" y="5250093"/>
            <a:ext cx="761596" cy="369332"/>
          </a:xfrm>
          <a:prstGeom prst="rect">
            <a:avLst/>
          </a:prstGeom>
          <a:noFill/>
        </p:spPr>
        <p:txBody>
          <a:bodyPr wrap="square" rtlCol="0">
            <a:spAutoFit/>
          </a:bodyPr>
          <a:lstStyle/>
          <a:p>
            <a:pPr algn="ctr"/>
            <a:r>
              <a:rPr lang="en-US">
                <a:solidFill>
                  <a:schemeClr val="tx2"/>
                </a:solidFill>
              </a:rPr>
              <a:t>2030</a:t>
            </a:r>
          </a:p>
        </p:txBody>
      </p:sp>
      <p:sp>
        <p:nvSpPr>
          <p:cNvPr id="45" name="TextBox 44">
            <a:extLst>
              <a:ext uri="{FF2B5EF4-FFF2-40B4-BE49-F238E27FC236}">
                <a16:creationId xmlns:a16="http://schemas.microsoft.com/office/drawing/2014/main" id="{9C63EE73-BB21-125F-E38B-81640D6EB037}"/>
              </a:ext>
            </a:extLst>
          </p:cNvPr>
          <p:cNvSpPr txBox="1"/>
          <p:nvPr/>
        </p:nvSpPr>
        <p:spPr>
          <a:xfrm rot="16200000">
            <a:off x="4360477" y="3880988"/>
            <a:ext cx="2707432" cy="369332"/>
          </a:xfrm>
          <a:prstGeom prst="rect">
            <a:avLst/>
          </a:prstGeom>
          <a:noFill/>
        </p:spPr>
        <p:txBody>
          <a:bodyPr wrap="square" rtlCol="0">
            <a:spAutoFit/>
          </a:bodyPr>
          <a:lstStyle/>
          <a:p>
            <a:pPr algn="ctr"/>
            <a:r>
              <a:rPr lang="en-US">
                <a:solidFill>
                  <a:schemeClr val="tx2"/>
                </a:solidFill>
              </a:rPr>
              <a:t>People with HF (in millions)</a:t>
            </a:r>
          </a:p>
        </p:txBody>
      </p:sp>
      <p:sp>
        <p:nvSpPr>
          <p:cNvPr id="47" name="Rectangle 46">
            <a:extLst>
              <a:ext uri="{FF2B5EF4-FFF2-40B4-BE49-F238E27FC236}">
                <a16:creationId xmlns:a16="http://schemas.microsoft.com/office/drawing/2014/main" id="{DD38E5B2-B094-06A0-F0BB-03A6ECA06D20}"/>
              </a:ext>
            </a:extLst>
          </p:cNvPr>
          <p:cNvSpPr/>
          <p:nvPr/>
        </p:nvSpPr>
        <p:spPr>
          <a:xfrm>
            <a:off x="6189874" y="2866230"/>
            <a:ext cx="82826" cy="24961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endParaRPr>
          </a:p>
        </p:txBody>
      </p:sp>
      <p:sp>
        <p:nvSpPr>
          <p:cNvPr id="48" name="Rectangle 47">
            <a:extLst>
              <a:ext uri="{FF2B5EF4-FFF2-40B4-BE49-F238E27FC236}">
                <a16:creationId xmlns:a16="http://schemas.microsoft.com/office/drawing/2014/main" id="{6A342C15-F997-9DBB-B085-31A5140CCF91}"/>
              </a:ext>
            </a:extLst>
          </p:cNvPr>
          <p:cNvSpPr/>
          <p:nvPr/>
        </p:nvSpPr>
        <p:spPr>
          <a:xfrm rot="5400000">
            <a:off x="8496967" y="2997662"/>
            <a:ext cx="118698" cy="46107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endParaRPr>
          </a:p>
        </p:txBody>
      </p:sp>
      <p:sp>
        <p:nvSpPr>
          <p:cNvPr id="49" name="TextBox 48">
            <a:extLst>
              <a:ext uri="{FF2B5EF4-FFF2-40B4-BE49-F238E27FC236}">
                <a16:creationId xmlns:a16="http://schemas.microsoft.com/office/drawing/2014/main" id="{E0E1C4FA-52FB-13B3-0C65-832498DD320C}"/>
              </a:ext>
            </a:extLst>
          </p:cNvPr>
          <p:cNvSpPr txBox="1"/>
          <p:nvPr/>
        </p:nvSpPr>
        <p:spPr>
          <a:xfrm>
            <a:off x="5799839" y="5059426"/>
            <a:ext cx="462071" cy="338554"/>
          </a:xfrm>
          <a:prstGeom prst="rect">
            <a:avLst/>
          </a:prstGeom>
          <a:noFill/>
        </p:spPr>
        <p:txBody>
          <a:bodyPr wrap="square" rtlCol="0">
            <a:spAutoFit/>
          </a:bodyPr>
          <a:lstStyle/>
          <a:p>
            <a:pPr algn="r"/>
            <a:r>
              <a:rPr lang="en-US" sz="1600">
                <a:solidFill>
                  <a:schemeClr val="tx2"/>
                </a:solidFill>
              </a:rPr>
              <a:t>0</a:t>
            </a:r>
          </a:p>
        </p:txBody>
      </p:sp>
      <p:sp>
        <p:nvSpPr>
          <p:cNvPr id="50" name="TextBox 49">
            <a:extLst>
              <a:ext uri="{FF2B5EF4-FFF2-40B4-BE49-F238E27FC236}">
                <a16:creationId xmlns:a16="http://schemas.microsoft.com/office/drawing/2014/main" id="{B3B0D105-55B7-47F3-9DC8-473D9A0240DE}"/>
              </a:ext>
            </a:extLst>
          </p:cNvPr>
          <p:cNvSpPr txBox="1"/>
          <p:nvPr/>
        </p:nvSpPr>
        <p:spPr>
          <a:xfrm>
            <a:off x="5799839" y="4603927"/>
            <a:ext cx="462071" cy="338554"/>
          </a:xfrm>
          <a:prstGeom prst="rect">
            <a:avLst/>
          </a:prstGeom>
          <a:noFill/>
        </p:spPr>
        <p:txBody>
          <a:bodyPr wrap="square" rtlCol="0">
            <a:spAutoFit/>
          </a:bodyPr>
          <a:lstStyle/>
          <a:p>
            <a:pPr algn="r"/>
            <a:r>
              <a:rPr lang="en-US" sz="1600">
                <a:solidFill>
                  <a:schemeClr val="tx2"/>
                </a:solidFill>
              </a:rPr>
              <a:t>2</a:t>
            </a:r>
          </a:p>
        </p:txBody>
      </p:sp>
      <p:sp>
        <p:nvSpPr>
          <p:cNvPr id="51" name="TextBox 50">
            <a:extLst>
              <a:ext uri="{FF2B5EF4-FFF2-40B4-BE49-F238E27FC236}">
                <a16:creationId xmlns:a16="http://schemas.microsoft.com/office/drawing/2014/main" id="{AB049659-A8D6-4C67-01BC-016232835BD0}"/>
              </a:ext>
            </a:extLst>
          </p:cNvPr>
          <p:cNvSpPr txBox="1"/>
          <p:nvPr/>
        </p:nvSpPr>
        <p:spPr>
          <a:xfrm>
            <a:off x="5799839" y="4148427"/>
            <a:ext cx="462071" cy="338554"/>
          </a:xfrm>
          <a:prstGeom prst="rect">
            <a:avLst/>
          </a:prstGeom>
          <a:noFill/>
        </p:spPr>
        <p:txBody>
          <a:bodyPr wrap="square" rtlCol="0">
            <a:spAutoFit/>
          </a:bodyPr>
          <a:lstStyle/>
          <a:p>
            <a:pPr algn="r"/>
            <a:r>
              <a:rPr lang="en-US" sz="1600">
                <a:solidFill>
                  <a:schemeClr val="tx2"/>
                </a:solidFill>
              </a:rPr>
              <a:t>4</a:t>
            </a:r>
          </a:p>
        </p:txBody>
      </p:sp>
      <p:sp>
        <p:nvSpPr>
          <p:cNvPr id="52" name="TextBox 51">
            <a:extLst>
              <a:ext uri="{FF2B5EF4-FFF2-40B4-BE49-F238E27FC236}">
                <a16:creationId xmlns:a16="http://schemas.microsoft.com/office/drawing/2014/main" id="{57AAF20B-E059-C463-850C-57720E0ECDA1}"/>
              </a:ext>
            </a:extLst>
          </p:cNvPr>
          <p:cNvSpPr txBox="1"/>
          <p:nvPr/>
        </p:nvSpPr>
        <p:spPr>
          <a:xfrm>
            <a:off x="5799839" y="3692927"/>
            <a:ext cx="462071" cy="338554"/>
          </a:xfrm>
          <a:prstGeom prst="rect">
            <a:avLst/>
          </a:prstGeom>
          <a:noFill/>
        </p:spPr>
        <p:txBody>
          <a:bodyPr wrap="square" rtlCol="0">
            <a:spAutoFit/>
          </a:bodyPr>
          <a:lstStyle/>
          <a:p>
            <a:pPr algn="r"/>
            <a:r>
              <a:rPr lang="en-US" sz="1600">
                <a:solidFill>
                  <a:schemeClr val="tx2"/>
                </a:solidFill>
              </a:rPr>
              <a:t>6</a:t>
            </a:r>
          </a:p>
        </p:txBody>
      </p:sp>
      <p:sp>
        <p:nvSpPr>
          <p:cNvPr id="53" name="TextBox 52">
            <a:extLst>
              <a:ext uri="{FF2B5EF4-FFF2-40B4-BE49-F238E27FC236}">
                <a16:creationId xmlns:a16="http://schemas.microsoft.com/office/drawing/2014/main" id="{00F59A4A-E429-6083-3EF1-616B3FBF8342}"/>
              </a:ext>
            </a:extLst>
          </p:cNvPr>
          <p:cNvSpPr txBox="1"/>
          <p:nvPr/>
        </p:nvSpPr>
        <p:spPr>
          <a:xfrm>
            <a:off x="5799839" y="3237427"/>
            <a:ext cx="462071" cy="338554"/>
          </a:xfrm>
          <a:prstGeom prst="rect">
            <a:avLst/>
          </a:prstGeom>
          <a:noFill/>
        </p:spPr>
        <p:txBody>
          <a:bodyPr wrap="square" rtlCol="0">
            <a:spAutoFit/>
          </a:bodyPr>
          <a:lstStyle/>
          <a:p>
            <a:pPr algn="r"/>
            <a:r>
              <a:rPr lang="en-US" sz="1600">
                <a:solidFill>
                  <a:schemeClr val="tx2"/>
                </a:solidFill>
              </a:rPr>
              <a:t>8</a:t>
            </a:r>
          </a:p>
        </p:txBody>
      </p:sp>
      <p:sp>
        <p:nvSpPr>
          <p:cNvPr id="54" name="TextBox 53">
            <a:extLst>
              <a:ext uri="{FF2B5EF4-FFF2-40B4-BE49-F238E27FC236}">
                <a16:creationId xmlns:a16="http://schemas.microsoft.com/office/drawing/2014/main" id="{A7D061FF-EF89-DAD3-2072-82DE758C4318}"/>
              </a:ext>
            </a:extLst>
          </p:cNvPr>
          <p:cNvSpPr txBox="1"/>
          <p:nvPr/>
        </p:nvSpPr>
        <p:spPr>
          <a:xfrm>
            <a:off x="5799839" y="2781927"/>
            <a:ext cx="462071" cy="338554"/>
          </a:xfrm>
          <a:prstGeom prst="rect">
            <a:avLst/>
          </a:prstGeom>
          <a:noFill/>
        </p:spPr>
        <p:txBody>
          <a:bodyPr wrap="square" rtlCol="0">
            <a:spAutoFit/>
          </a:bodyPr>
          <a:lstStyle/>
          <a:p>
            <a:pPr algn="r"/>
            <a:r>
              <a:rPr lang="en-US" sz="1600">
                <a:solidFill>
                  <a:schemeClr val="tx2"/>
                </a:solidFill>
              </a:rPr>
              <a:t>10</a:t>
            </a:r>
          </a:p>
        </p:txBody>
      </p:sp>
      <p:cxnSp>
        <p:nvCxnSpPr>
          <p:cNvPr id="55" name="Straight Connector 54">
            <a:extLst>
              <a:ext uri="{FF2B5EF4-FFF2-40B4-BE49-F238E27FC236}">
                <a16:creationId xmlns:a16="http://schemas.microsoft.com/office/drawing/2014/main" id="{7023F6C7-ADD4-CCFE-A58D-72BB9095A35F}"/>
              </a:ext>
            </a:extLst>
          </p:cNvPr>
          <p:cNvCxnSpPr>
            <a:cxnSpLocks/>
            <a:stCxn id="49" idx="3"/>
          </p:cNvCxnSpPr>
          <p:nvPr/>
        </p:nvCxnSpPr>
        <p:spPr>
          <a:xfrm flipH="1" flipV="1">
            <a:off x="6244644" y="2557875"/>
            <a:ext cx="17266" cy="2670828"/>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56896F57-8627-B49E-BB1B-CF51E18D3990}"/>
              </a:ext>
            </a:extLst>
          </p:cNvPr>
          <p:cNvCxnSpPr>
            <a:cxnSpLocks/>
          </p:cNvCxnSpPr>
          <p:nvPr/>
        </p:nvCxnSpPr>
        <p:spPr>
          <a:xfrm>
            <a:off x="6261910" y="5228703"/>
            <a:ext cx="4843177" cy="20713"/>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8568087"/>
      </p:ext>
    </p:extLst>
  </p:cSld>
  <p:clrMapOvr>
    <a:masterClrMapping/>
  </p:clrMapOvr>
  <p:extLst>
    <p:ext uri="{6950BFC3-D8DA-4A85-94F7-54DA5524770B}">
      <p188:commentRel xmlns:p188="http://schemas.microsoft.com/office/powerpoint/2018/8/main" r:id="rId3"/>
    </p:ext>
  </p:extLs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BD905-2D54-CB44-B718-55867F564FBF}"/>
              </a:ext>
            </a:extLst>
          </p:cNvPr>
          <p:cNvSpPr>
            <a:spLocks noGrp="1"/>
          </p:cNvSpPr>
          <p:nvPr>
            <p:ph type="title"/>
          </p:nvPr>
        </p:nvSpPr>
        <p:spPr>
          <a:xfrm>
            <a:off x="838200" y="365126"/>
            <a:ext cx="10515600" cy="984250"/>
          </a:xfrm>
        </p:spPr>
        <p:txBody>
          <a:bodyPr/>
          <a:lstStyle/>
          <a:p>
            <a:r>
              <a:rPr lang="en-US"/>
              <a:t>Medications for HFpEF</a:t>
            </a:r>
          </a:p>
        </p:txBody>
      </p:sp>
      <p:sp>
        <p:nvSpPr>
          <p:cNvPr id="29" name="Content Placeholder 28">
            <a:extLst>
              <a:ext uri="{FF2B5EF4-FFF2-40B4-BE49-F238E27FC236}">
                <a16:creationId xmlns:a16="http://schemas.microsoft.com/office/drawing/2014/main" id="{60C98565-3ABF-D4BA-1D0E-B7181DA80CB8}"/>
              </a:ext>
            </a:extLst>
          </p:cNvPr>
          <p:cNvSpPr>
            <a:spLocks noGrp="1"/>
          </p:cNvSpPr>
          <p:nvPr>
            <p:ph sz="half" idx="1"/>
          </p:nvPr>
        </p:nvSpPr>
        <p:spPr>
          <a:xfrm>
            <a:off x="2122694" y="2066925"/>
            <a:ext cx="3558078" cy="4351338"/>
          </a:xfrm>
        </p:spPr>
        <p:txBody>
          <a:bodyPr/>
          <a:lstStyle/>
          <a:p>
            <a:pPr marL="0" indent="0">
              <a:buNone/>
            </a:pPr>
            <a:r>
              <a:rPr lang="en-US" sz="2000" b="1">
                <a:solidFill>
                  <a:schemeClr val="accent2"/>
                </a:solidFill>
              </a:rPr>
              <a:t>EMPEROR-Preserved</a:t>
            </a:r>
            <a:r>
              <a:rPr lang="en-US" sz="2000"/>
              <a:t> </a:t>
            </a:r>
          </a:p>
          <a:p>
            <a:r>
              <a:rPr lang="en-US" sz="2000"/>
              <a:t>Empagliflozin vs placebo</a:t>
            </a:r>
          </a:p>
          <a:p>
            <a:r>
              <a:rPr lang="en-GB" sz="2000"/>
              <a:t>CV death + HHF</a:t>
            </a:r>
            <a:endParaRPr lang="en-US" sz="2000"/>
          </a:p>
          <a:p>
            <a:r>
              <a:rPr lang="en-GB" sz="2000"/>
              <a:t>HR, 0.79 (0.69-0.90; </a:t>
            </a:r>
            <a:r>
              <a:rPr lang="en-GB" sz="2000" i="1"/>
              <a:t>P</a:t>
            </a:r>
            <a:r>
              <a:rPr lang="en-GB" sz="2000"/>
              <a:t>=0.0003)</a:t>
            </a:r>
          </a:p>
          <a:p>
            <a:pPr marL="0" indent="0">
              <a:buNone/>
            </a:pPr>
            <a:r>
              <a:rPr lang="en-US" sz="2000" b="1">
                <a:solidFill>
                  <a:schemeClr val="accent2"/>
                </a:solidFill>
              </a:rPr>
              <a:t>DELIVER</a:t>
            </a:r>
          </a:p>
          <a:p>
            <a:r>
              <a:rPr lang="en-US" sz="2000"/>
              <a:t>Dapagliflozin vs placebo</a:t>
            </a:r>
          </a:p>
          <a:p>
            <a:r>
              <a:rPr lang="en-GB" sz="2000"/>
              <a:t>CV death + HHF</a:t>
            </a:r>
            <a:endParaRPr lang="en-US" sz="2000"/>
          </a:p>
          <a:p>
            <a:r>
              <a:rPr lang="en-GB" sz="2000"/>
              <a:t>HR, 0.82 (0.73-0.92; </a:t>
            </a:r>
            <a:r>
              <a:rPr lang="en-GB" sz="2000" i="1"/>
              <a:t>P</a:t>
            </a:r>
            <a:r>
              <a:rPr lang="en-GB" sz="2000"/>
              <a:t>&lt; 0.001)</a:t>
            </a:r>
          </a:p>
        </p:txBody>
      </p:sp>
      <p:sp>
        <p:nvSpPr>
          <p:cNvPr id="30" name="Content Placeholder 29">
            <a:extLst>
              <a:ext uri="{FF2B5EF4-FFF2-40B4-BE49-F238E27FC236}">
                <a16:creationId xmlns:a16="http://schemas.microsoft.com/office/drawing/2014/main" id="{E355DD05-302A-9218-9D68-E8797BABBBFB}"/>
              </a:ext>
            </a:extLst>
          </p:cNvPr>
          <p:cNvSpPr>
            <a:spLocks noGrp="1"/>
          </p:cNvSpPr>
          <p:nvPr>
            <p:ph sz="half" idx="2"/>
          </p:nvPr>
        </p:nvSpPr>
        <p:spPr>
          <a:xfrm>
            <a:off x="7107644" y="2066925"/>
            <a:ext cx="4599478" cy="4351338"/>
          </a:xfrm>
        </p:spPr>
        <p:txBody>
          <a:bodyPr/>
          <a:lstStyle/>
          <a:p>
            <a:pPr marL="0" indent="0">
              <a:buNone/>
            </a:pPr>
            <a:r>
              <a:rPr lang="en-GB" sz="2000" b="1">
                <a:solidFill>
                  <a:schemeClr val="accent2"/>
                </a:solidFill>
              </a:rPr>
              <a:t>PARAGON-HF</a:t>
            </a:r>
            <a:r>
              <a:rPr lang="en-GB" sz="2000"/>
              <a:t>  </a:t>
            </a:r>
            <a:endParaRPr lang="en-US" sz="2000"/>
          </a:p>
          <a:p>
            <a:r>
              <a:rPr lang="en-GB" sz="2000"/>
              <a:t>Sacubitril/valsartan vs valsartan </a:t>
            </a:r>
            <a:endParaRPr lang="en-US" sz="2000"/>
          </a:p>
          <a:p>
            <a:r>
              <a:rPr lang="en-GB" sz="2000"/>
              <a:t>CV death + total (1st and recurrent) HHF</a:t>
            </a:r>
            <a:endParaRPr lang="en-US" sz="2000"/>
          </a:p>
          <a:p>
            <a:r>
              <a:rPr lang="en-GB" sz="2000"/>
              <a:t>RR, 0.87 (0.75-1.01; </a:t>
            </a:r>
            <a:r>
              <a:rPr lang="en-GB" sz="2000" i="1"/>
              <a:t>P</a:t>
            </a:r>
            <a:r>
              <a:rPr lang="en-GB" sz="2000"/>
              <a:t>=0.06)</a:t>
            </a:r>
            <a:endParaRPr lang="en-US" sz="2000"/>
          </a:p>
          <a:p>
            <a:pPr marL="0" indent="0">
              <a:buNone/>
            </a:pPr>
            <a:r>
              <a:rPr lang="en-GB" sz="2000" b="1">
                <a:solidFill>
                  <a:schemeClr val="accent2"/>
                </a:solidFill>
              </a:rPr>
              <a:t>TOPCAT  </a:t>
            </a:r>
            <a:endParaRPr lang="en-US" sz="2000" b="1">
              <a:solidFill>
                <a:schemeClr val="accent2"/>
              </a:solidFill>
            </a:endParaRPr>
          </a:p>
          <a:p>
            <a:r>
              <a:rPr lang="en-GB" sz="2000"/>
              <a:t>Spironolactone</a:t>
            </a:r>
            <a:r>
              <a:rPr lang="en-US" sz="2000"/>
              <a:t> </a:t>
            </a:r>
            <a:r>
              <a:rPr lang="en-GB" sz="2000"/>
              <a:t>vs placebo</a:t>
            </a:r>
            <a:endParaRPr lang="en-US" sz="2000"/>
          </a:p>
          <a:p>
            <a:r>
              <a:rPr lang="en-GB" sz="2000"/>
              <a:t>CV death + HHF + aborted cardiac arrest</a:t>
            </a:r>
            <a:endParaRPr lang="en-US" sz="2000"/>
          </a:p>
          <a:p>
            <a:r>
              <a:rPr lang="en-GB" sz="2000"/>
              <a:t>HR, 0.89 (0.77-1.04; </a:t>
            </a:r>
            <a:r>
              <a:rPr lang="en-GB" sz="2000" i="1"/>
              <a:t>P</a:t>
            </a:r>
            <a:r>
              <a:rPr lang="en-GB" sz="2000"/>
              <a:t>=0.14</a:t>
            </a:r>
            <a:r>
              <a:rPr lang="en-US" sz="2000"/>
              <a:t>)</a:t>
            </a:r>
            <a:endParaRPr lang="en-GB" sz="2000"/>
          </a:p>
        </p:txBody>
      </p:sp>
      <p:sp>
        <p:nvSpPr>
          <p:cNvPr id="95" name="Text Placeholder 94">
            <a:extLst>
              <a:ext uri="{FF2B5EF4-FFF2-40B4-BE49-F238E27FC236}">
                <a16:creationId xmlns:a16="http://schemas.microsoft.com/office/drawing/2014/main" id="{370CB98D-B50D-C81E-897C-DF367F01C719}"/>
              </a:ext>
            </a:extLst>
          </p:cNvPr>
          <p:cNvSpPr>
            <a:spLocks noGrp="1"/>
          </p:cNvSpPr>
          <p:nvPr>
            <p:ph type="body" sz="quarter" idx="10"/>
          </p:nvPr>
        </p:nvSpPr>
        <p:spPr/>
        <p:txBody>
          <a:bodyPr/>
          <a:lstStyle/>
          <a:p>
            <a:endParaRPr lang="en-US"/>
          </a:p>
        </p:txBody>
      </p:sp>
      <p:grpSp>
        <p:nvGrpSpPr>
          <p:cNvPr id="59" name="Group 58">
            <a:extLst>
              <a:ext uri="{FF2B5EF4-FFF2-40B4-BE49-F238E27FC236}">
                <a16:creationId xmlns:a16="http://schemas.microsoft.com/office/drawing/2014/main" id="{683CE87D-C5D5-5175-476E-AF4A75BA1CFE}"/>
              </a:ext>
            </a:extLst>
          </p:cNvPr>
          <p:cNvGrpSpPr/>
          <p:nvPr/>
        </p:nvGrpSpPr>
        <p:grpSpPr>
          <a:xfrm>
            <a:off x="838200" y="2197305"/>
            <a:ext cx="1214844" cy="1558179"/>
            <a:chOff x="6754587" y="5376863"/>
            <a:chExt cx="1214844" cy="1600200"/>
          </a:xfrm>
        </p:grpSpPr>
        <p:sp>
          <p:nvSpPr>
            <p:cNvPr id="57" name="Arrow: Down 56">
              <a:extLst>
                <a:ext uri="{FF2B5EF4-FFF2-40B4-BE49-F238E27FC236}">
                  <a16:creationId xmlns:a16="http://schemas.microsoft.com/office/drawing/2014/main" id="{6E9AB1F3-EA1E-1278-5179-2BE5D00FE62D}"/>
                </a:ext>
              </a:extLst>
            </p:cNvPr>
            <p:cNvSpPr/>
            <p:nvPr/>
          </p:nvSpPr>
          <p:spPr>
            <a:xfrm>
              <a:off x="6754587" y="5376863"/>
              <a:ext cx="1214844" cy="1600200"/>
            </a:xfrm>
            <a:prstGeom prst="downArrow">
              <a:avLst>
                <a:gd name="adj1" fmla="val 36061"/>
                <a:gd name="adj2" fmla="val 5317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latin typeface="+mj-lt"/>
              </a:endParaRPr>
            </a:p>
          </p:txBody>
        </p:sp>
        <p:sp>
          <p:nvSpPr>
            <p:cNvPr id="58" name="TextBox 57">
              <a:extLst>
                <a:ext uri="{FF2B5EF4-FFF2-40B4-BE49-F238E27FC236}">
                  <a16:creationId xmlns:a16="http://schemas.microsoft.com/office/drawing/2014/main" id="{C7FA25BF-5E80-BA90-3759-F1C931A710A7}"/>
                </a:ext>
              </a:extLst>
            </p:cNvPr>
            <p:cNvSpPr txBox="1"/>
            <p:nvPr/>
          </p:nvSpPr>
          <p:spPr>
            <a:xfrm>
              <a:off x="6995868" y="6302242"/>
              <a:ext cx="732282" cy="430887"/>
            </a:xfrm>
            <a:prstGeom prst="rect">
              <a:avLst/>
            </a:prstGeom>
            <a:noFill/>
          </p:spPr>
          <p:txBody>
            <a:bodyPr wrap="square" rtlCol="0">
              <a:spAutoFit/>
            </a:bodyPr>
            <a:lstStyle/>
            <a:p>
              <a:pPr algn="ctr"/>
              <a:r>
                <a:rPr lang="en-US" sz="2200">
                  <a:solidFill>
                    <a:schemeClr val="bg1"/>
                  </a:solidFill>
                  <a:latin typeface="+mj-lt"/>
                </a:rPr>
                <a:t>21%</a:t>
              </a:r>
            </a:p>
          </p:txBody>
        </p:sp>
      </p:grpSp>
      <p:grpSp>
        <p:nvGrpSpPr>
          <p:cNvPr id="60" name="Group 59">
            <a:extLst>
              <a:ext uri="{FF2B5EF4-FFF2-40B4-BE49-F238E27FC236}">
                <a16:creationId xmlns:a16="http://schemas.microsoft.com/office/drawing/2014/main" id="{9D4458BE-7072-8C6F-6E5F-BFA76AAFEC1D}"/>
              </a:ext>
            </a:extLst>
          </p:cNvPr>
          <p:cNvGrpSpPr/>
          <p:nvPr/>
        </p:nvGrpSpPr>
        <p:grpSpPr>
          <a:xfrm>
            <a:off x="838200" y="4040357"/>
            <a:ext cx="1214844" cy="1558179"/>
            <a:chOff x="6754587" y="5376863"/>
            <a:chExt cx="1214844" cy="1600200"/>
          </a:xfrm>
        </p:grpSpPr>
        <p:sp>
          <p:nvSpPr>
            <p:cNvPr id="61" name="Arrow: Down 60">
              <a:extLst>
                <a:ext uri="{FF2B5EF4-FFF2-40B4-BE49-F238E27FC236}">
                  <a16:creationId xmlns:a16="http://schemas.microsoft.com/office/drawing/2014/main" id="{AB586EE8-C2B6-81F0-B0B7-9545C3D79318}"/>
                </a:ext>
              </a:extLst>
            </p:cNvPr>
            <p:cNvSpPr/>
            <p:nvPr/>
          </p:nvSpPr>
          <p:spPr>
            <a:xfrm>
              <a:off x="6754587" y="5376863"/>
              <a:ext cx="1214844" cy="1600200"/>
            </a:xfrm>
            <a:prstGeom prst="downArrow">
              <a:avLst>
                <a:gd name="adj1" fmla="val 36061"/>
                <a:gd name="adj2" fmla="val 5317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latin typeface="+mj-lt"/>
              </a:endParaRPr>
            </a:p>
          </p:txBody>
        </p:sp>
        <p:sp>
          <p:nvSpPr>
            <p:cNvPr id="62" name="TextBox 61">
              <a:extLst>
                <a:ext uri="{FF2B5EF4-FFF2-40B4-BE49-F238E27FC236}">
                  <a16:creationId xmlns:a16="http://schemas.microsoft.com/office/drawing/2014/main" id="{0DA29C48-4D9B-7E83-1330-FD64D4E9A90E}"/>
                </a:ext>
              </a:extLst>
            </p:cNvPr>
            <p:cNvSpPr txBox="1"/>
            <p:nvPr/>
          </p:nvSpPr>
          <p:spPr>
            <a:xfrm>
              <a:off x="6995868" y="6302242"/>
              <a:ext cx="732282" cy="430887"/>
            </a:xfrm>
            <a:prstGeom prst="rect">
              <a:avLst/>
            </a:prstGeom>
            <a:noFill/>
          </p:spPr>
          <p:txBody>
            <a:bodyPr wrap="square" rtlCol="0">
              <a:spAutoFit/>
            </a:bodyPr>
            <a:lstStyle/>
            <a:p>
              <a:pPr algn="ctr"/>
              <a:r>
                <a:rPr lang="en-US" sz="2200">
                  <a:solidFill>
                    <a:schemeClr val="bg1"/>
                  </a:solidFill>
                  <a:latin typeface="+mj-lt"/>
                </a:rPr>
                <a:t>18%</a:t>
              </a:r>
            </a:p>
          </p:txBody>
        </p:sp>
      </p:grpSp>
      <p:grpSp>
        <p:nvGrpSpPr>
          <p:cNvPr id="63" name="Group 62">
            <a:extLst>
              <a:ext uri="{FF2B5EF4-FFF2-40B4-BE49-F238E27FC236}">
                <a16:creationId xmlns:a16="http://schemas.microsoft.com/office/drawing/2014/main" id="{38756243-F5C3-B4D8-3246-B6030011548F}"/>
              </a:ext>
            </a:extLst>
          </p:cNvPr>
          <p:cNvGrpSpPr/>
          <p:nvPr/>
        </p:nvGrpSpPr>
        <p:grpSpPr>
          <a:xfrm>
            <a:off x="5854700" y="2197305"/>
            <a:ext cx="1214844" cy="1558179"/>
            <a:chOff x="6754587" y="5376863"/>
            <a:chExt cx="1214844" cy="1600200"/>
          </a:xfrm>
        </p:grpSpPr>
        <p:sp>
          <p:nvSpPr>
            <p:cNvPr id="64" name="Arrow: Down 63">
              <a:extLst>
                <a:ext uri="{FF2B5EF4-FFF2-40B4-BE49-F238E27FC236}">
                  <a16:creationId xmlns:a16="http://schemas.microsoft.com/office/drawing/2014/main" id="{1334943B-8B9C-A558-8107-FB94B82468CB}"/>
                </a:ext>
              </a:extLst>
            </p:cNvPr>
            <p:cNvSpPr/>
            <p:nvPr/>
          </p:nvSpPr>
          <p:spPr>
            <a:xfrm>
              <a:off x="6754587" y="5376863"/>
              <a:ext cx="1214844" cy="1600200"/>
            </a:xfrm>
            <a:prstGeom prst="downArrow">
              <a:avLst>
                <a:gd name="adj1" fmla="val 36061"/>
                <a:gd name="adj2" fmla="val 5317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latin typeface="+mj-lt"/>
              </a:endParaRPr>
            </a:p>
          </p:txBody>
        </p:sp>
        <p:sp>
          <p:nvSpPr>
            <p:cNvPr id="65" name="TextBox 64">
              <a:extLst>
                <a:ext uri="{FF2B5EF4-FFF2-40B4-BE49-F238E27FC236}">
                  <a16:creationId xmlns:a16="http://schemas.microsoft.com/office/drawing/2014/main" id="{70A7BC62-CADA-FF58-3CFE-1BE2B5D87F65}"/>
                </a:ext>
              </a:extLst>
            </p:cNvPr>
            <p:cNvSpPr txBox="1"/>
            <p:nvPr/>
          </p:nvSpPr>
          <p:spPr>
            <a:xfrm>
              <a:off x="6995868" y="6302242"/>
              <a:ext cx="732282" cy="430887"/>
            </a:xfrm>
            <a:prstGeom prst="rect">
              <a:avLst/>
            </a:prstGeom>
            <a:noFill/>
          </p:spPr>
          <p:txBody>
            <a:bodyPr wrap="square" rtlCol="0">
              <a:spAutoFit/>
            </a:bodyPr>
            <a:lstStyle/>
            <a:p>
              <a:pPr algn="ctr"/>
              <a:r>
                <a:rPr lang="en-US" sz="2200">
                  <a:solidFill>
                    <a:schemeClr val="bg1"/>
                  </a:solidFill>
                  <a:latin typeface="+mj-lt"/>
                </a:rPr>
                <a:t>13%</a:t>
              </a:r>
            </a:p>
          </p:txBody>
        </p:sp>
      </p:grpSp>
      <p:grpSp>
        <p:nvGrpSpPr>
          <p:cNvPr id="66" name="Group 65">
            <a:extLst>
              <a:ext uri="{FF2B5EF4-FFF2-40B4-BE49-F238E27FC236}">
                <a16:creationId xmlns:a16="http://schemas.microsoft.com/office/drawing/2014/main" id="{E66EFAE7-3292-A3B3-5C51-E303402DB088}"/>
              </a:ext>
            </a:extLst>
          </p:cNvPr>
          <p:cNvGrpSpPr/>
          <p:nvPr/>
        </p:nvGrpSpPr>
        <p:grpSpPr>
          <a:xfrm>
            <a:off x="5854700" y="4040357"/>
            <a:ext cx="1214844" cy="1558179"/>
            <a:chOff x="6754587" y="5376863"/>
            <a:chExt cx="1214844" cy="1600200"/>
          </a:xfrm>
        </p:grpSpPr>
        <p:sp>
          <p:nvSpPr>
            <p:cNvPr id="67" name="Arrow: Down 66">
              <a:extLst>
                <a:ext uri="{FF2B5EF4-FFF2-40B4-BE49-F238E27FC236}">
                  <a16:creationId xmlns:a16="http://schemas.microsoft.com/office/drawing/2014/main" id="{A307E47E-F414-CDED-9D1A-681A7CAAC6D1}"/>
                </a:ext>
              </a:extLst>
            </p:cNvPr>
            <p:cNvSpPr/>
            <p:nvPr/>
          </p:nvSpPr>
          <p:spPr>
            <a:xfrm>
              <a:off x="6754587" y="5376863"/>
              <a:ext cx="1214844" cy="1600200"/>
            </a:xfrm>
            <a:prstGeom prst="downArrow">
              <a:avLst>
                <a:gd name="adj1" fmla="val 36061"/>
                <a:gd name="adj2" fmla="val 5317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latin typeface="+mj-lt"/>
              </a:endParaRPr>
            </a:p>
          </p:txBody>
        </p:sp>
        <p:sp>
          <p:nvSpPr>
            <p:cNvPr id="68" name="TextBox 67">
              <a:extLst>
                <a:ext uri="{FF2B5EF4-FFF2-40B4-BE49-F238E27FC236}">
                  <a16:creationId xmlns:a16="http://schemas.microsoft.com/office/drawing/2014/main" id="{96EBC678-4666-8D5F-7A25-20664B6F9A6B}"/>
                </a:ext>
              </a:extLst>
            </p:cNvPr>
            <p:cNvSpPr txBox="1"/>
            <p:nvPr/>
          </p:nvSpPr>
          <p:spPr>
            <a:xfrm>
              <a:off x="6995868" y="6302242"/>
              <a:ext cx="732282" cy="430887"/>
            </a:xfrm>
            <a:prstGeom prst="rect">
              <a:avLst/>
            </a:prstGeom>
            <a:noFill/>
          </p:spPr>
          <p:txBody>
            <a:bodyPr wrap="square" rtlCol="0">
              <a:spAutoFit/>
            </a:bodyPr>
            <a:lstStyle/>
            <a:p>
              <a:pPr algn="ctr"/>
              <a:r>
                <a:rPr lang="en-US" sz="2200">
                  <a:solidFill>
                    <a:schemeClr val="bg1"/>
                  </a:solidFill>
                  <a:latin typeface="+mj-lt"/>
                </a:rPr>
                <a:t>11%</a:t>
              </a:r>
            </a:p>
          </p:txBody>
        </p:sp>
      </p:grpSp>
      <p:sp>
        <p:nvSpPr>
          <p:cNvPr id="96" name="TextBox 95">
            <a:extLst>
              <a:ext uri="{FF2B5EF4-FFF2-40B4-BE49-F238E27FC236}">
                <a16:creationId xmlns:a16="http://schemas.microsoft.com/office/drawing/2014/main" id="{4B0587EA-BD6F-4FAC-3E5A-1A975B871511}"/>
              </a:ext>
            </a:extLst>
          </p:cNvPr>
          <p:cNvSpPr txBox="1"/>
          <p:nvPr/>
        </p:nvSpPr>
        <p:spPr>
          <a:xfrm>
            <a:off x="838200" y="6025262"/>
            <a:ext cx="7381568" cy="338554"/>
          </a:xfrm>
          <a:prstGeom prst="rect">
            <a:avLst/>
          </a:prstGeom>
          <a:noFill/>
        </p:spPr>
        <p:txBody>
          <a:bodyPr wrap="square" rtlCol="0">
            <a:spAutoFit/>
          </a:bodyPr>
          <a:lstStyle/>
          <a:p>
            <a:pPr algn="l"/>
            <a:r>
              <a:rPr lang="en-US" sz="1600">
                <a:solidFill>
                  <a:schemeClr val="tx2"/>
                </a:solidFill>
              </a:rPr>
              <a:t>CV, cardiovascular; HHF, hospitalization for heart failure; HR, hazard ratio; RR, rate ratio</a:t>
            </a:r>
          </a:p>
        </p:txBody>
      </p:sp>
    </p:spTree>
    <p:extLst>
      <p:ext uri="{BB962C8B-B14F-4D97-AF65-F5344CB8AC3E}">
        <p14:creationId xmlns:p14="http://schemas.microsoft.com/office/powerpoint/2010/main" val="3160176451"/>
      </p:ext>
    </p:extLst>
  </p:cSld>
  <p:clrMapOvr>
    <a:masterClrMapping/>
  </p:clrMapOvr>
  <p:extLst>
    <p:ext uri="{6950BFC3-D8DA-4A85-94F7-54DA5524770B}">
      <p188:commentRel xmlns:p188="http://schemas.microsoft.com/office/powerpoint/2018/8/main" r:id="rId2"/>
    </p:ext>
  </p:extLs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8A699-F7F5-C131-5CC2-5ABDE4461A1E}"/>
              </a:ext>
            </a:extLst>
          </p:cNvPr>
          <p:cNvSpPr>
            <a:spLocks noGrp="1"/>
          </p:cNvSpPr>
          <p:nvPr>
            <p:ph type="title"/>
          </p:nvPr>
        </p:nvSpPr>
        <p:spPr>
          <a:xfrm>
            <a:off x="847253" y="208232"/>
            <a:ext cx="10515600" cy="1140734"/>
          </a:xfrm>
        </p:spPr>
        <p:txBody>
          <a:bodyPr/>
          <a:lstStyle/>
          <a:p>
            <a:r>
              <a:rPr lang="en-US"/>
              <a:t>STEP HFpEF</a:t>
            </a:r>
          </a:p>
        </p:txBody>
      </p:sp>
      <p:sp>
        <p:nvSpPr>
          <p:cNvPr id="9" name="Text Placeholder 8">
            <a:extLst>
              <a:ext uri="{FF2B5EF4-FFF2-40B4-BE49-F238E27FC236}">
                <a16:creationId xmlns:a16="http://schemas.microsoft.com/office/drawing/2014/main" id="{15B98512-16A7-0D4C-5446-DF04843DFA26}"/>
              </a:ext>
            </a:extLst>
          </p:cNvPr>
          <p:cNvSpPr>
            <a:spLocks noGrp="1"/>
          </p:cNvSpPr>
          <p:nvPr>
            <p:ph type="body" sz="quarter" idx="11"/>
          </p:nvPr>
        </p:nvSpPr>
        <p:spPr>
          <a:xfrm>
            <a:off x="838200" y="1647730"/>
            <a:ext cx="10525125" cy="407349"/>
          </a:xfrm>
        </p:spPr>
        <p:txBody>
          <a:bodyPr/>
          <a:lstStyle/>
          <a:p>
            <a:r>
              <a:rPr lang="en-US" sz="2200">
                <a:solidFill>
                  <a:schemeClr val="accent4"/>
                </a:solidFill>
              </a:rPr>
              <a:t>529 patients with HFpEF (LVEF ≥45%) and BMI ≥30 kg/m</a:t>
            </a:r>
            <a:r>
              <a:rPr lang="en-US" sz="2200" baseline="30000">
                <a:solidFill>
                  <a:schemeClr val="accent4"/>
                </a:solidFill>
              </a:rPr>
              <a:t>2</a:t>
            </a:r>
            <a:r>
              <a:rPr lang="en-US" sz="2200">
                <a:solidFill>
                  <a:schemeClr val="accent4"/>
                </a:solidFill>
              </a:rPr>
              <a:t> randomly assigned to receive semaglutide or placebo for 52 weeks</a:t>
            </a:r>
          </a:p>
          <a:p>
            <a:endParaRPr lang="en-US" sz="2200">
              <a:solidFill>
                <a:schemeClr val="accent4"/>
              </a:solidFill>
            </a:endParaRPr>
          </a:p>
        </p:txBody>
      </p:sp>
      <p:sp>
        <p:nvSpPr>
          <p:cNvPr id="10" name="Text Placeholder 9">
            <a:extLst>
              <a:ext uri="{FF2B5EF4-FFF2-40B4-BE49-F238E27FC236}">
                <a16:creationId xmlns:a16="http://schemas.microsoft.com/office/drawing/2014/main" id="{257EA7BB-3204-DEB8-E90F-6E7959BB1D6C}"/>
              </a:ext>
            </a:extLst>
          </p:cNvPr>
          <p:cNvSpPr>
            <a:spLocks noGrp="1"/>
          </p:cNvSpPr>
          <p:nvPr>
            <p:ph type="body" sz="quarter" idx="12"/>
          </p:nvPr>
        </p:nvSpPr>
        <p:spPr>
          <a:xfrm>
            <a:off x="1524000" y="6355533"/>
            <a:ext cx="9839325" cy="502467"/>
          </a:xfrm>
        </p:spPr>
        <p:txBody>
          <a:bodyPr/>
          <a:lstStyle/>
          <a:p>
            <a:r>
              <a:rPr lang="en-US"/>
              <a:t>Adapted from Kosiborod MN. </a:t>
            </a:r>
            <a:r>
              <a:rPr lang="en-US" i="1"/>
              <a:t>N Engl J Med</a:t>
            </a:r>
            <a:r>
              <a:rPr lang="en-US"/>
              <a:t>. 2023;389:1069-1084.</a:t>
            </a:r>
          </a:p>
        </p:txBody>
      </p:sp>
      <p:sp>
        <p:nvSpPr>
          <p:cNvPr id="3" name="Text Placeholder 12">
            <a:extLst>
              <a:ext uri="{FF2B5EF4-FFF2-40B4-BE49-F238E27FC236}">
                <a16:creationId xmlns:a16="http://schemas.microsoft.com/office/drawing/2014/main" id="{41BC7E55-3EFC-A1CE-4885-EC8565FAB4C8}"/>
              </a:ext>
            </a:extLst>
          </p:cNvPr>
          <p:cNvSpPr txBox="1">
            <a:spLocks/>
          </p:cNvSpPr>
          <p:nvPr/>
        </p:nvSpPr>
        <p:spPr>
          <a:xfrm>
            <a:off x="1523999" y="5800600"/>
            <a:ext cx="10353153" cy="589729"/>
          </a:xfrm>
          <a:prstGeom prst="rect">
            <a:avLst/>
          </a:prstGeom>
        </p:spPr>
        <p:txBody>
          <a:bodyPr/>
          <a:lstStyle>
            <a:lvl1pPr marL="457189" indent="-457189" algn="l" rtl="0" eaLnBrk="0" fontAlgn="base" hangingPunct="0">
              <a:spcBef>
                <a:spcPct val="20000"/>
              </a:spcBef>
              <a:spcAft>
                <a:spcPct val="0"/>
              </a:spcAft>
              <a:buFont typeface="Arial" panose="020B0604020202020204" pitchFamily="34" charset="0"/>
              <a:buChar char="•"/>
              <a:defRPr sz="4267" kern="1200">
                <a:solidFill>
                  <a:schemeClr val="tx1"/>
                </a:solidFill>
                <a:latin typeface="Avenir Book" panose="02000503020000020003" pitchFamily="2" charset="0"/>
                <a:ea typeface="MS PGothic" panose="020B0600070205080204" pitchFamily="34" charset="-128"/>
                <a:cs typeface="Avenir Book" panose="02000503020000020003" pitchFamily="2" charset="0"/>
              </a:defRPr>
            </a:lvl1pPr>
            <a:lvl2pPr marL="990575" indent="-380990" algn="l" rtl="0" eaLnBrk="0" fontAlgn="base" hangingPunct="0">
              <a:spcBef>
                <a:spcPct val="20000"/>
              </a:spcBef>
              <a:spcAft>
                <a:spcPct val="0"/>
              </a:spcAft>
              <a:buFont typeface="Arial" panose="020B0604020202020204" pitchFamily="34" charset="0"/>
              <a:buChar char="–"/>
              <a:defRPr sz="3733" kern="1200">
                <a:solidFill>
                  <a:schemeClr val="tx1"/>
                </a:solidFill>
                <a:latin typeface="Avenir Book" panose="02000503020000020003" pitchFamily="2" charset="0"/>
                <a:ea typeface="MS PGothic" panose="020B0600070205080204" pitchFamily="34" charset="-128"/>
                <a:cs typeface="+mn-cs"/>
              </a:defRPr>
            </a:lvl2pPr>
            <a:lvl3pPr marL="1523962" indent="-304792" algn="l" rtl="0" eaLnBrk="0" fontAlgn="base" hangingPunct="0">
              <a:spcBef>
                <a:spcPct val="20000"/>
              </a:spcBef>
              <a:spcAft>
                <a:spcPct val="0"/>
              </a:spcAft>
              <a:buFont typeface="Arial" panose="020B0604020202020204" pitchFamily="34" charset="0"/>
              <a:buChar char="•"/>
              <a:defRPr sz="3200" kern="1200">
                <a:solidFill>
                  <a:schemeClr val="tx1"/>
                </a:solidFill>
                <a:latin typeface="Avenir Book" panose="02000503020000020003" pitchFamily="2" charset="0"/>
                <a:ea typeface="MS PGothic" panose="020B0600070205080204" pitchFamily="34" charset="-128"/>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chemeClr val="tx1"/>
                </a:solidFill>
                <a:latin typeface="Avenir Book" panose="02000503020000020003" pitchFamily="2" charset="0"/>
                <a:ea typeface="MS PGothic" panose="020B0600070205080204" pitchFamily="34" charset="-128"/>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chemeClr val="tx1"/>
                </a:solidFill>
                <a:latin typeface="Avenir Book" panose="02000503020000020003" pitchFamily="2" charset="0"/>
                <a:ea typeface="MS PGothic" panose="020B0600070205080204" pitchFamily="34" charset="-128"/>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Font typeface="Arial" panose="020B0604020202020204" pitchFamily="34" charset="0"/>
              <a:buNone/>
            </a:pPr>
            <a:r>
              <a:rPr lang="en-US" sz="1600">
                <a:solidFill>
                  <a:schemeClr val="tx2"/>
                </a:solidFill>
                <a:latin typeface="+mn-lt"/>
              </a:rPr>
              <a:t>*Week 52 data are estimated based on analysis of covariance and imputation of missing data</a:t>
            </a:r>
          </a:p>
          <a:p>
            <a:pPr marL="0" indent="0">
              <a:buFont typeface="Arial" panose="020B0604020202020204" pitchFamily="34" charset="0"/>
              <a:buNone/>
            </a:pPr>
            <a:r>
              <a:rPr lang="en-US" sz="1600">
                <a:solidFill>
                  <a:schemeClr val="tx2"/>
                </a:solidFill>
                <a:latin typeface="+mn-lt"/>
              </a:rPr>
              <a:t>BMI, body mass index; STEP HFpEF, Semaglutide in Patients with Heart Failure with Preserved Ejection Fraction and Obesity</a:t>
            </a:r>
          </a:p>
        </p:txBody>
      </p:sp>
      <p:pic>
        <p:nvPicPr>
          <p:cNvPr id="5" name="Picture 4">
            <a:extLst>
              <a:ext uri="{FF2B5EF4-FFF2-40B4-BE49-F238E27FC236}">
                <a16:creationId xmlns:a16="http://schemas.microsoft.com/office/drawing/2014/main" id="{5E8ACFB8-EEFF-4496-34F4-DA72619A2F7B}"/>
              </a:ext>
            </a:extLst>
          </p:cNvPr>
          <p:cNvPicPr>
            <a:picLocks noChangeAspect="1"/>
          </p:cNvPicPr>
          <p:nvPr/>
        </p:nvPicPr>
        <p:blipFill>
          <a:blip r:embed="rId4"/>
          <a:stretch>
            <a:fillRect/>
          </a:stretch>
        </p:blipFill>
        <p:spPr>
          <a:xfrm>
            <a:off x="13087074" y="3006734"/>
            <a:ext cx="3940358" cy="1293505"/>
          </a:xfrm>
          <a:prstGeom prst="rect">
            <a:avLst/>
          </a:prstGeom>
        </p:spPr>
      </p:pic>
      <p:grpSp>
        <p:nvGrpSpPr>
          <p:cNvPr id="101" name="Group 100">
            <a:extLst>
              <a:ext uri="{FF2B5EF4-FFF2-40B4-BE49-F238E27FC236}">
                <a16:creationId xmlns:a16="http://schemas.microsoft.com/office/drawing/2014/main" id="{46E765FF-09CD-D131-C648-E626E11E98FD}"/>
              </a:ext>
            </a:extLst>
          </p:cNvPr>
          <p:cNvGrpSpPr/>
          <p:nvPr/>
        </p:nvGrpSpPr>
        <p:grpSpPr>
          <a:xfrm>
            <a:off x="2595844" y="2454380"/>
            <a:ext cx="8886226" cy="3400993"/>
            <a:chOff x="2595844" y="2619480"/>
            <a:chExt cx="8886226" cy="3400993"/>
          </a:xfrm>
        </p:grpSpPr>
        <p:grpSp>
          <p:nvGrpSpPr>
            <p:cNvPr id="39" name="Group 38">
              <a:extLst>
                <a:ext uri="{FF2B5EF4-FFF2-40B4-BE49-F238E27FC236}">
                  <a16:creationId xmlns:a16="http://schemas.microsoft.com/office/drawing/2014/main" id="{8D23011E-EDED-DA5A-4893-AA1AADBC92B3}"/>
                </a:ext>
              </a:extLst>
            </p:cNvPr>
            <p:cNvGrpSpPr/>
            <p:nvPr/>
          </p:nvGrpSpPr>
          <p:grpSpPr>
            <a:xfrm>
              <a:off x="2595844" y="2619480"/>
              <a:ext cx="6205244" cy="3400993"/>
              <a:chOff x="4351417" y="1833282"/>
              <a:chExt cx="7306709" cy="4653600"/>
            </a:xfrm>
          </p:grpSpPr>
          <p:sp>
            <p:nvSpPr>
              <p:cNvPr id="41" name="TextBox 40">
                <a:extLst>
                  <a:ext uri="{FF2B5EF4-FFF2-40B4-BE49-F238E27FC236}">
                    <a16:creationId xmlns:a16="http://schemas.microsoft.com/office/drawing/2014/main" id="{88625449-CEC1-4DDB-9C51-ED3C944D8F50}"/>
                  </a:ext>
                </a:extLst>
              </p:cNvPr>
              <p:cNvSpPr txBox="1"/>
              <p:nvPr/>
            </p:nvSpPr>
            <p:spPr>
              <a:xfrm>
                <a:off x="5311821" y="1833282"/>
                <a:ext cx="6009522" cy="547473"/>
              </a:xfrm>
              <a:prstGeom prst="rect">
                <a:avLst/>
              </a:prstGeom>
              <a:noFill/>
            </p:spPr>
            <p:txBody>
              <a:bodyPr wrap="square" rtlCol="0">
                <a:spAutoFit/>
              </a:bodyPr>
              <a:lstStyle/>
              <a:p>
                <a:pPr algn="ctr"/>
                <a:r>
                  <a:rPr lang="en-US" sz="2000" b="1">
                    <a:solidFill>
                      <a:schemeClr val="accent2"/>
                    </a:solidFill>
                  </a:rPr>
                  <a:t>Change in 6-minute walk distance</a:t>
                </a:r>
              </a:p>
            </p:txBody>
          </p:sp>
          <p:sp>
            <p:nvSpPr>
              <p:cNvPr id="42" name="TextBox 41">
                <a:extLst>
                  <a:ext uri="{FF2B5EF4-FFF2-40B4-BE49-F238E27FC236}">
                    <a16:creationId xmlns:a16="http://schemas.microsoft.com/office/drawing/2014/main" id="{B6F5B115-DFC1-1928-8C46-19EB578714D6}"/>
                  </a:ext>
                </a:extLst>
              </p:cNvPr>
              <p:cNvSpPr txBox="1"/>
              <p:nvPr/>
            </p:nvSpPr>
            <p:spPr>
              <a:xfrm>
                <a:off x="5311821" y="5981523"/>
                <a:ext cx="6009522" cy="505359"/>
              </a:xfrm>
              <a:prstGeom prst="rect">
                <a:avLst/>
              </a:prstGeom>
              <a:noFill/>
            </p:spPr>
            <p:txBody>
              <a:bodyPr wrap="square" rtlCol="0">
                <a:spAutoFit/>
              </a:bodyPr>
              <a:lstStyle/>
              <a:p>
                <a:pPr algn="ctr"/>
                <a:r>
                  <a:rPr lang="en-US">
                    <a:solidFill>
                      <a:schemeClr val="tx2"/>
                    </a:solidFill>
                  </a:rPr>
                  <a:t>Weeks since randomization</a:t>
                </a:r>
              </a:p>
            </p:txBody>
          </p:sp>
          <p:sp>
            <p:nvSpPr>
              <p:cNvPr id="43" name="TextBox 42">
                <a:extLst>
                  <a:ext uri="{FF2B5EF4-FFF2-40B4-BE49-F238E27FC236}">
                    <a16:creationId xmlns:a16="http://schemas.microsoft.com/office/drawing/2014/main" id="{F72F1D06-2178-B3A8-2CB2-E6566229FD81}"/>
                  </a:ext>
                </a:extLst>
              </p:cNvPr>
              <p:cNvSpPr txBox="1"/>
              <p:nvPr/>
            </p:nvSpPr>
            <p:spPr>
              <a:xfrm rot="16200000">
                <a:off x="2650281" y="3755223"/>
                <a:ext cx="3837162" cy="434890"/>
              </a:xfrm>
              <a:prstGeom prst="rect">
                <a:avLst/>
              </a:prstGeom>
              <a:noFill/>
            </p:spPr>
            <p:txBody>
              <a:bodyPr wrap="square" rtlCol="0">
                <a:spAutoFit/>
              </a:bodyPr>
              <a:lstStyle/>
              <a:p>
                <a:pPr algn="ctr"/>
                <a:r>
                  <a:rPr lang="en-US">
                    <a:solidFill>
                      <a:schemeClr val="tx2"/>
                    </a:solidFill>
                  </a:rPr>
                  <a:t>Change from baseline (m)</a:t>
                </a:r>
              </a:p>
            </p:txBody>
          </p:sp>
          <p:cxnSp>
            <p:nvCxnSpPr>
              <p:cNvPr id="44" name="Straight Connector 43">
                <a:extLst>
                  <a:ext uri="{FF2B5EF4-FFF2-40B4-BE49-F238E27FC236}">
                    <a16:creationId xmlns:a16="http://schemas.microsoft.com/office/drawing/2014/main" id="{3C8DC488-4770-1A87-3363-EE448C9121F9}"/>
                  </a:ext>
                </a:extLst>
              </p:cNvPr>
              <p:cNvCxnSpPr>
                <a:cxnSpLocks/>
              </p:cNvCxnSpPr>
              <p:nvPr/>
            </p:nvCxnSpPr>
            <p:spPr>
              <a:xfrm>
                <a:off x="5313403" y="5512659"/>
                <a:ext cx="600952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8D03A836-BE02-3048-5695-BD20FC3A9BD3}"/>
                  </a:ext>
                </a:extLst>
              </p:cNvPr>
              <p:cNvCxnSpPr>
                <a:cxnSpLocks/>
              </p:cNvCxnSpPr>
              <p:nvPr/>
            </p:nvCxnSpPr>
            <p:spPr>
              <a:xfrm flipV="1">
                <a:off x="5311822" y="2469275"/>
                <a:ext cx="0" cy="3046017"/>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965111E0-05AA-B3D4-1B2D-A7B9FD3069FF}"/>
                  </a:ext>
                </a:extLst>
              </p:cNvPr>
              <p:cNvSpPr txBox="1"/>
              <p:nvPr/>
            </p:nvSpPr>
            <p:spPr>
              <a:xfrm>
                <a:off x="4508349" y="2687497"/>
                <a:ext cx="818850" cy="505359"/>
              </a:xfrm>
              <a:prstGeom prst="rect">
                <a:avLst/>
              </a:prstGeom>
              <a:noFill/>
            </p:spPr>
            <p:txBody>
              <a:bodyPr wrap="square" rtlCol="0">
                <a:spAutoFit/>
              </a:bodyPr>
              <a:lstStyle/>
              <a:p>
                <a:pPr algn="r"/>
                <a:r>
                  <a:rPr lang="en-US">
                    <a:solidFill>
                      <a:schemeClr val="tx2"/>
                    </a:solidFill>
                  </a:rPr>
                  <a:t>24</a:t>
                </a:r>
              </a:p>
            </p:txBody>
          </p:sp>
          <p:sp>
            <p:nvSpPr>
              <p:cNvPr id="47" name="TextBox 46">
                <a:extLst>
                  <a:ext uri="{FF2B5EF4-FFF2-40B4-BE49-F238E27FC236}">
                    <a16:creationId xmlns:a16="http://schemas.microsoft.com/office/drawing/2014/main" id="{0C4F8E4F-EA3F-5258-5FB1-1E1C1D36151B}"/>
                  </a:ext>
                </a:extLst>
              </p:cNvPr>
              <p:cNvSpPr txBox="1"/>
              <p:nvPr/>
            </p:nvSpPr>
            <p:spPr>
              <a:xfrm>
                <a:off x="4581895" y="3427901"/>
                <a:ext cx="745304" cy="505359"/>
              </a:xfrm>
              <a:prstGeom prst="rect">
                <a:avLst/>
              </a:prstGeom>
              <a:noFill/>
            </p:spPr>
            <p:txBody>
              <a:bodyPr wrap="square" rtlCol="0">
                <a:spAutoFit/>
              </a:bodyPr>
              <a:lstStyle/>
              <a:p>
                <a:pPr algn="r"/>
                <a:r>
                  <a:rPr lang="en-US">
                    <a:solidFill>
                      <a:schemeClr val="tx2"/>
                    </a:solidFill>
                  </a:rPr>
                  <a:t>16</a:t>
                </a:r>
              </a:p>
            </p:txBody>
          </p:sp>
          <p:sp>
            <p:nvSpPr>
              <p:cNvPr id="48" name="TextBox 47">
                <a:extLst>
                  <a:ext uri="{FF2B5EF4-FFF2-40B4-BE49-F238E27FC236}">
                    <a16:creationId xmlns:a16="http://schemas.microsoft.com/office/drawing/2014/main" id="{0E5DBFD4-45A5-C0BB-5E9C-ED4A0F339146}"/>
                  </a:ext>
                </a:extLst>
              </p:cNvPr>
              <p:cNvSpPr txBox="1"/>
              <p:nvPr/>
            </p:nvSpPr>
            <p:spPr>
              <a:xfrm>
                <a:off x="4581895" y="4919137"/>
                <a:ext cx="745303" cy="505359"/>
              </a:xfrm>
              <a:prstGeom prst="rect">
                <a:avLst/>
              </a:prstGeom>
              <a:noFill/>
            </p:spPr>
            <p:txBody>
              <a:bodyPr wrap="square" rtlCol="0">
                <a:spAutoFit/>
              </a:bodyPr>
              <a:lstStyle/>
              <a:p>
                <a:pPr algn="r"/>
                <a:r>
                  <a:rPr lang="en-US">
                    <a:solidFill>
                      <a:schemeClr val="tx2"/>
                    </a:solidFill>
                  </a:rPr>
                  <a:t>0</a:t>
                </a:r>
              </a:p>
            </p:txBody>
          </p:sp>
          <p:sp>
            <p:nvSpPr>
              <p:cNvPr id="50" name="TextBox 49">
                <a:extLst>
                  <a:ext uri="{FF2B5EF4-FFF2-40B4-BE49-F238E27FC236}">
                    <a16:creationId xmlns:a16="http://schemas.microsoft.com/office/drawing/2014/main" id="{E7CAC0C5-9D47-BF27-7EC3-F214D0FE83F7}"/>
                  </a:ext>
                </a:extLst>
              </p:cNvPr>
              <p:cNvSpPr txBox="1"/>
              <p:nvPr/>
            </p:nvSpPr>
            <p:spPr>
              <a:xfrm>
                <a:off x="10411825" y="5511534"/>
                <a:ext cx="831591" cy="505359"/>
              </a:xfrm>
              <a:prstGeom prst="rect">
                <a:avLst/>
              </a:prstGeom>
              <a:noFill/>
            </p:spPr>
            <p:txBody>
              <a:bodyPr wrap="square" rtlCol="0">
                <a:spAutoFit/>
              </a:bodyPr>
              <a:lstStyle/>
              <a:p>
                <a:pPr algn="ctr"/>
                <a:r>
                  <a:rPr lang="en-US">
                    <a:solidFill>
                      <a:schemeClr val="tx2"/>
                    </a:solidFill>
                  </a:rPr>
                  <a:t>52</a:t>
                </a:r>
              </a:p>
            </p:txBody>
          </p:sp>
          <p:sp>
            <p:nvSpPr>
              <p:cNvPr id="51" name="TextBox 50">
                <a:extLst>
                  <a:ext uri="{FF2B5EF4-FFF2-40B4-BE49-F238E27FC236}">
                    <a16:creationId xmlns:a16="http://schemas.microsoft.com/office/drawing/2014/main" id="{C744402F-2EE0-0E9B-FC62-CCC75BAEEFBD}"/>
                  </a:ext>
                </a:extLst>
              </p:cNvPr>
              <p:cNvSpPr txBox="1"/>
              <p:nvPr/>
            </p:nvSpPr>
            <p:spPr>
              <a:xfrm>
                <a:off x="7132874" y="5511534"/>
                <a:ext cx="831591" cy="505359"/>
              </a:xfrm>
              <a:prstGeom prst="rect">
                <a:avLst/>
              </a:prstGeom>
              <a:noFill/>
            </p:spPr>
            <p:txBody>
              <a:bodyPr wrap="square" rtlCol="0">
                <a:spAutoFit/>
              </a:bodyPr>
              <a:lstStyle/>
              <a:p>
                <a:pPr algn="ctr"/>
                <a:r>
                  <a:rPr lang="en-US">
                    <a:solidFill>
                      <a:schemeClr val="tx2"/>
                    </a:solidFill>
                  </a:rPr>
                  <a:t>20</a:t>
                </a:r>
              </a:p>
            </p:txBody>
          </p:sp>
          <p:sp>
            <p:nvSpPr>
              <p:cNvPr id="52" name="TextBox 51">
                <a:extLst>
                  <a:ext uri="{FF2B5EF4-FFF2-40B4-BE49-F238E27FC236}">
                    <a16:creationId xmlns:a16="http://schemas.microsoft.com/office/drawing/2014/main" id="{57304D1C-BCB5-32E5-CD97-9F9A60612C64}"/>
                  </a:ext>
                </a:extLst>
              </p:cNvPr>
              <p:cNvSpPr txBox="1"/>
              <p:nvPr/>
            </p:nvSpPr>
            <p:spPr>
              <a:xfrm>
                <a:off x="10826539" y="5511534"/>
                <a:ext cx="831587" cy="505359"/>
              </a:xfrm>
              <a:prstGeom prst="rect">
                <a:avLst/>
              </a:prstGeom>
              <a:noFill/>
            </p:spPr>
            <p:txBody>
              <a:bodyPr wrap="square" rtlCol="0">
                <a:spAutoFit/>
              </a:bodyPr>
              <a:lstStyle/>
              <a:p>
                <a:pPr algn="ctr"/>
                <a:r>
                  <a:rPr lang="en-US">
                    <a:solidFill>
                      <a:schemeClr val="tx2"/>
                    </a:solidFill>
                  </a:rPr>
                  <a:t>52*</a:t>
                </a:r>
              </a:p>
            </p:txBody>
          </p:sp>
          <p:sp>
            <p:nvSpPr>
              <p:cNvPr id="53" name="TextBox 52">
                <a:extLst>
                  <a:ext uri="{FF2B5EF4-FFF2-40B4-BE49-F238E27FC236}">
                    <a16:creationId xmlns:a16="http://schemas.microsoft.com/office/drawing/2014/main" id="{39501C22-152A-3007-A356-E3473EC5BAB3}"/>
                  </a:ext>
                </a:extLst>
              </p:cNvPr>
              <p:cNvSpPr txBox="1"/>
              <p:nvPr/>
            </p:nvSpPr>
            <p:spPr>
              <a:xfrm>
                <a:off x="5127761" y="5511534"/>
                <a:ext cx="726167" cy="505359"/>
              </a:xfrm>
              <a:prstGeom prst="rect">
                <a:avLst/>
              </a:prstGeom>
              <a:noFill/>
            </p:spPr>
            <p:txBody>
              <a:bodyPr wrap="square" rtlCol="0">
                <a:spAutoFit/>
              </a:bodyPr>
              <a:lstStyle/>
              <a:p>
                <a:pPr algn="ctr"/>
                <a:r>
                  <a:rPr lang="en-US">
                    <a:solidFill>
                      <a:schemeClr val="tx2"/>
                    </a:solidFill>
                  </a:rPr>
                  <a:t>0</a:t>
                </a:r>
              </a:p>
            </p:txBody>
          </p:sp>
          <p:sp>
            <p:nvSpPr>
              <p:cNvPr id="54" name="TextBox 53">
                <a:extLst>
                  <a:ext uri="{FF2B5EF4-FFF2-40B4-BE49-F238E27FC236}">
                    <a16:creationId xmlns:a16="http://schemas.microsoft.com/office/drawing/2014/main" id="{489EDF5D-2D15-B2A7-35B1-34324B96DC57}"/>
                  </a:ext>
                </a:extLst>
              </p:cNvPr>
              <p:cNvSpPr txBox="1"/>
              <p:nvPr/>
            </p:nvSpPr>
            <p:spPr>
              <a:xfrm>
                <a:off x="4581895" y="2312020"/>
                <a:ext cx="745303" cy="505359"/>
              </a:xfrm>
              <a:prstGeom prst="rect">
                <a:avLst/>
              </a:prstGeom>
              <a:noFill/>
            </p:spPr>
            <p:txBody>
              <a:bodyPr wrap="square" rtlCol="0">
                <a:spAutoFit/>
              </a:bodyPr>
              <a:lstStyle/>
              <a:p>
                <a:pPr algn="r"/>
                <a:r>
                  <a:rPr lang="en-US">
                    <a:solidFill>
                      <a:schemeClr val="tx2"/>
                    </a:solidFill>
                  </a:rPr>
                  <a:t>28</a:t>
                </a:r>
              </a:p>
            </p:txBody>
          </p:sp>
          <p:sp>
            <p:nvSpPr>
              <p:cNvPr id="55" name="TextBox 54">
                <a:extLst>
                  <a:ext uri="{FF2B5EF4-FFF2-40B4-BE49-F238E27FC236}">
                    <a16:creationId xmlns:a16="http://schemas.microsoft.com/office/drawing/2014/main" id="{1DB9C0DF-0FCE-9DA1-DE39-2985CB331266}"/>
                  </a:ext>
                </a:extLst>
              </p:cNvPr>
              <p:cNvSpPr txBox="1"/>
              <p:nvPr/>
            </p:nvSpPr>
            <p:spPr>
              <a:xfrm>
                <a:off x="4581895" y="4178733"/>
                <a:ext cx="745303" cy="505359"/>
              </a:xfrm>
              <a:prstGeom prst="rect">
                <a:avLst/>
              </a:prstGeom>
              <a:noFill/>
            </p:spPr>
            <p:txBody>
              <a:bodyPr wrap="square" rtlCol="0">
                <a:spAutoFit/>
              </a:bodyPr>
              <a:lstStyle/>
              <a:p>
                <a:pPr algn="r"/>
                <a:r>
                  <a:rPr lang="en-US">
                    <a:solidFill>
                      <a:schemeClr val="tx2"/>
                    </a:solidFill>
                  </a:rPr>
                  <a:t>8</a:t>
                </a:r>
              </a:p>
            </p:txBody>
          </p:sp>
          <p:sp>
            <p:nvSpPr>
              <p:cNvPr id="58" name="TextBox 57">
                <a:extLst>
                  <a:ext uri="{FF2B5EF4-FFF2-40B4-BE49-F238E27FC236}">
                    <a16:creationId xmlns:a16="http://schemas.microsoft.com/office/drawing/2014/main" id="{F42FAC6A-70CC-6509-2AAD-920915AEC0B2}"/>
                  </a:ext>
                </a:extLst>
              </p:cNvPr>
              <p:cNvSpPr txBox="1"/>
              <p:nvPr/>
            </p:nvSpPr>
            <p:spPr>
              <a:xfrm>
                <a:off x="4581895" y="3056757"/>
                <a:ext cx="745304" cy="505359"/>
              </a:xfrm>
              <a:prstGeom prst="rect">
                <a:avLst/>
              </a:prstGeom>
              <a:noFill/>
            </p:spPr>
            <p:txBody>
              <a:bodyPr wrap="square" rtlCol="0">
                <a:spAutoFit/>
              </a:bodyPr>
              <a:lstStyle/>
              <a:p>
                <a:pPr algn="r"/>
                <a:r>
                  <a:rPr lang="en-US">
                    <a:solidFill>
                      <a:schemeClr val="tx2"/>
                    </a:solidFill>
                  </a:rPr>
                  <a:t>20</a:t>
                </a:r>
              </a:p>
            </p:txBody>
          </p:sp>
          <p:sp>
            <p:nvSpPr>
              <p:cNvPr id="59" name="TextBox 58">
                <a:extLst>
                  <a:ext uri="{FF2B5EF4-FFF2-40B4-BE49-F238E27FC236}">
                    <a16:creationId xmlns:a16="http://schemas.microsoft.com/office/drawing/2014/main" id="{6EC07DDD-6A68-5CA2-CD70-4961DE08C874}"/>
                  </a:ext>
                </a:extLst>
              </p:cNvPr>
              <p:cNvSpPr txBox="1"/>
              <p:nvPr/>
            </p:nvSpPr>
            <p:spPr>
              <a:xfrm>
                <a:off x="4581894" y="3791964"/>
                <a:ext cx="745304" cy="505359"/>
              </a:xfrm>
              <a:prstGeom prst="rect">
                <a:avLst/>
              </a:prstGeom>
              <a:noFill/>
            </p:spPr>
            <p:txBody>
              <a:bodyPr wrap="square" rtlCol="0">
                <a:spAutoFit/>
              </a:bodyPr>
              <a:lstStyle/>
              <a:p>
                <a:pPr algn="r"/>
                <a:r>
                  <a:rPr lang="en-US">
                    <a:solidFill>
                      <a:schemeClr val="tx2"/>
                    </a:solidFill>
                  </a:rPr>
                  <a:t>12</a:t>
                </a:r>
              </a:p>
            </p:txBody>
          </p:sp>
          <p:sp>
            <p:nvSpPr>
              <p:cNvPr id="60" name="TextBox 59">
                <a:extLst>
                  <a:ext uri="{FF2B5EF4-FFF2-40B4-BE49-F238E27FC236}">
                    <a16:creationId xmlns:a16="http://schemas.microsoft.com/office/drawing/2014/main" id="{B57970AD-317B-23EA-2275-3C3E2FEA7CBC}"/>
                  </a:ext>
                </a:extLst>
              </p:cNvPr>
              <p:cNvSpPr txBox="1"/>
              <p:nvPr/>
            </p:nvSpPr>
            <p:spPr>
              <a:xfrm>
                <a:off x="4581895" y="4543653"/>
                <a:ext cx="745303" cy="505359"/>
              </a:xfrm>
              <a:prstGeom prst="rect">
                <a:avLst/>
              </a:prstGeom>
              <a:noFill/>
            </p:spPr>
            <p:txBody>
              <a:bodyPr wrap="square" rtlCol="0">
                <a:spAutoFit/>
              </a:bodyPr>
              <a:lstStyle/>
              <a:p>
                <a:pPr algn="r"/>
                <a:r>
                  <a:rPr lang="en-US">
                    <a:solidFill>
                      <a:schemeClr val="tx2"/>
                    </a:solidFill>
                  </a:rPr>
                  <a:t>4</a:t>
                </a:r>
              </a:p>
            </p:txBody>
          </p:sp>
        </p:grpSp>
        <p:sp>
          <p:nvSpPr>
            <p:cNvPr id="61" name="Freeform: Shape 60">
              <a:extLst>
                <a:ext uri="{FF2B5EF4-FFF2-40B4-BE49-F238E27FC236}">
                  <a16:creationId xmlns:a16="http://schemas.microsoft.com/office/drawing/2014/main" id="{B8BC9560-6B74-6EE6-D14B-9E776D106091}"/>
                </a:ext>
              </a:extLst>
            </p:cNvPr>
            <p:cNvSpPr/>
            <p:nvPr/>
          </p:nvSpPr>
          <p:spPr>
            <a:xfrm>
              <a:off x="3556000" y="3454400"/>
              <a:ext cx="4540250" cy="1593850"/>
            </a:xfrm>
            <a:custGeom>
              <a:avLst/>
              <a:gdLst>
                <a:gd name="connsiteX0" fmla="*/ 0 w 4540250"/>
                <a:gd name="connsiteY0" fmla="*/ 1593850 h 1593850"/>
                <a:gd name="connsiteX1" fmla="*/ 1758950 w 4540250"/>
                <a:gd name="connsiteY1" fmla="*/ 622300 h 1593850"/>
                <a:gd name="connsiteX2" fmla="*/ 4540250 w 4540250"/>
                <a:gd name="connsiteY2" fmla="*/ 0 h 1593850"/>
              </a:gdLst>
              <a:ahLst/>
              <a:cxnLst>
                <a:cxn ang="0">
                  <a:pos x="connsiteX0" y="connsiteY0"/>
                </a:cxn>
                <a:cxn ang="0">
                  <a:pos x="connsiteX1" y="connsiteY1"/>
                </a:cxn>
                <a:cxn ang="0">
                  <a:pos x="connsiteX2" y="connsiteY2"/>
                </a:cxn>
              </a:cxnLst>
              <a:rect l="l" t="t" r="r" b="b"/>
              <a:pathLst>
                <a:path w="4540250" h="1593850">
                  <a:moveTo>
                    <a:pt x="0" y="1593850"/>
                  </a:moveTo>
                  <a:lnTo>
                    <a:pt x="1758950" y="622300"/>
                  </a:lnTo>
                  <a:lnTo>
                    <a:pt x="4540250" y="0"/>
                  </a:lnTo>
                </a:path>
              </a:pathLst>
            </a:custGeom>
            <a:noFill/>
            <a:ln w="254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61">
              <a:extLst>
                <a:ext uri="{FF2B5EF4-FFF2-40B4-BE49-F238E27FC236}">
                  <a16:creationId xmlns:a16="http://schemas.microsoft.com/office/drawing/2014/main" id="{126051F5-5C0D-D7BB-7EA3-E24052AA6CF6}"/>
                </a:ext>
              </a:extLst>
            </p:cNvPr>
            <p:cNvSpPr/>
            <p:nvPr/>
          </p:nvSpPr>
          <p:spPr>
            <a:xfrm>
              <a:off x="3549650" y="4660900"/>
              <a:ext cx="4546600" cy="387350"/>
            </a:xfrm>
            <a:custGeom>
              <a:avLst/>
              <a:gdLst>
                <a:gd name="connsiteX0" fmla="*/ 0 w 4546600"/>
                <a:gd name="connsiteY0" fmla="*/ 387350 h 387350"/>
                <a:gd name="connsiteX1" fmla="*/ 1758950 w 4546600"/>
                <a:gd name="connsiteY1" fmla="*/ 19050 h 387350"/>
                <a:gd name="connsiteX2" fmla="*/ 4546600 w 4546600"/>
                <a:gd name="connsiteY2" fmla="*/ 0 h 387350"/>
              </a:gdLst>
              <a:ahLst/>
              <a:cxnLst>
                <a:cxn ang="0">
                  <a:pos x="connsiteX0" y="connsiteY0"/>
                </a:cxn>
                <a:cxn ang="0">
                  <a:pos x="connsiteX1" y="connsiteY1"/>
                </a:cxn>
                <a:cxn ang="0">
                  <a:pos x="connsiteX2" y="connsiteY2"/>
                </a:cxn>
              </a:cxnLst>
              <a:rect l="l" t="t" r="r" b="b"/>
              <a:pathLst>
                <a:path w="4546600" h="387350">
                  <a:moveTo>
                    <a:pt x="0" y="387350"/>
                  </a:moveTo>
                  <a:lnTo>
                    <a:pt x="1758950" y="19050"/>
                  </a:lnTo>
                  <a:lnTo>
                    <a:pt x="4546600" y="0"/>
                  </a:lnTo>
                </a:path>
              </a:pathLst>
            </a:custGeom>
            <a:noFill/>
            <a:ln w="25400">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5" name="Straight Connector 64">
              <a:extLst>
                <a:ext uri="{FF2B5EF4-FFF2-40B4-BE49-F238E27FC236}">
                  <a16:creationId xmlns:a16="http://schemas.microsoft.com/office/drawing/2014/main" id="{C6ADA8AD-6F62-FA2C-00E1-B13D1C6F8EE4}"/>
                </a:ext>
              </a:extLst>
            </p:cNvPr>
            <p:cNvCxnSpPr/>
            <p:nvPr/>
          </p:nvCxnSpPr>
          <p:spPr>
            <a:xfrm>
              <a:off x="8254994" y="3084286"/>
              <a:ext cx="0" cy="2223377"/>
            </a:xfrm>
            <a:prstGeom prst="line">
              <a:avLst/>
            </a:prstGeom>
            <a:ln w="25400">
              <a:solidFill>
                <a:schemeClr val="tx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3908AD8E-30A5-3E00-3F5C-75268D9611E9}"/>
                </a:ext>
              </a:extLst>
            </p:cNvPr>
            <p:cNvSpPr txBox="1"/>
            <p:nvPr/>
          </p:nvSpPr>
          <p:spPr>
            <a:xfrm>
              <a:off x="3798758" y="2971453"/>
              <a:ext cx="1611493" cy="646331"/>
            </a:xfrm>
            <a:prstGeom prst="rect">
              <a:avLst/>
            </a:prstGeom>
            <a:noFill/>
          </p:spPr>
          <p:txBody>
            <a:bodyPr wrap="square" rtlCol="0" anchor="ctr">
              <a:spAutoFit/>
            </a:bodyPr>
            <a:lstStyle/>
            <a:p>
              <a:r>
                <a:rPr lang="en-US">
                  <a:solidFill>
                    <a:schemeClr val="tx2"/>
                  </a:solidFill>
                </a:rPr>
                <a:t>Placebo</a:t>
              </a:r>
            </a:p>
            <a:p>
              <a:r>
                <a:rPr lang="en-US" err="1">
                  <a:solidFill>
                    <a:schemeClr val="tx2"/>
                  </a:solidFill>
                </a:rPr>
                <a:t>Semaglutide</a:t>
              </a:r>
              <a:endParaRPr lang="en-US">
                <a:solidFill>
                  <a:schemeClr val="tx2"/>
                </a:solidFill>
              </a:endParaRPr>
            </a:p>
          </p:txBody>
        </p:sp>
        <p:cxnSp>
          <p:nvCxnSpPr>
            <p:cNvPr id="67" name="Straight Connector 66">
              <a:extLst>
                <a:ext uri="{FF2B5EF4-FFF2-40B4-BE49-F238E27FC236}">
                  <a16:creationId xmlns:a16="http://schemas.microsoft.com/office/drawing/2014/main" id="{4B1BB1BB-F127-25A7-0A9E-3233972020B2}"/>
                </a:ext>
              </a:extLst>
            </p:cNvPr>
            <p:cNvCxnSpPr>
              <a:cxnSpLocks/>
            </p:cNvCxnSpPr>
            <p:nvPr/>
          </p:nvCxnSpPr>
          <p:spPr>
            <a:xfrm>
              <a:off x="3497022" y="3153281"/>
              <a:ext cx="297180" cy="0"/>
            </a:xfrm>
            <a:prstGeom prst="line">
              <a:avLst/>
            </a:prstGeom>
            <a:ln w="2857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9AD8D42-977F-F9FE-1B56-90B41801FF3D}"/>
                </a:ext>
              </a:extLst>
            </p:cNvPr>
            <p:cNvCxnSpPr>
              <a:cxnSpLocks/>
            </p:cNvCxnSpPr>
            <p:nvPr/>
          </p:nvCxnSpPr>
          <p:spPr>
            <a:xfrm>
              <a:off x="3497022" y="3435856"/>
              <a:ext cx="297180"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69" name="Rectangle 68">
              <a:extLst>
                <a:ext uri="{FF2B5EF4-FFF2-40B4-BE49-F238E27FC236}">
                  <a16:creationId xmlns:a16="http://schemas.microsoft.com/office/drawing/2014/main" id="{57984A58-2A16-7FDC-DF4B-22455B831272}"/>
                </a:ext>
              </a:extLst>
            </p:cNvPr>
            <p:cNvSpPr/>
            <p:nvPr/>
          </p:nvSpPr>
          <p:spPr>
            <a:xfrm>
              <a:off x="3504071" y="4994378"/>
              <a:ext cx="118872" cy="118872"/>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endParaRPr>
            </a:p>
          </p:txBody>
        </p:sp>
        <p:sp>
          <p:nvSpPr>
            <p:cNvPr id="70" name="Rectangle 69">
              <a:extLst>
                <a:ext uri="{FF2B5EF4-FFF2-40B4-BE49-F238E27FC236}">
                  <a16:creationId xmlns:a16="http://schemas.microsoft.com/office/drawing/2014/main" id="{336C1450-D563-8FF1-583C-748845CCF00D}"/>
                </a:ext>
              </a:extLst>
            </p:cNvPr>
            <p:cNvSpPr/>
            <p:nvPr/>
          </p:nvSpPr>
          <p:spPr>
            <a:xfrm>
              <a:off x="5251134" y="4020470"/>
              <a:ext cx="118872" cy="118872"/>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endParaRPr>
            </a:p>
          </p:txBody>
        </p:sp>
        <p:sp>
          <p:nvSpPr>
            <p:cNvPr id="71" name="Rectangle 70">
              <a:extLst>
                <a:ext uri="{FF2B5EF4-FFF2-40B4-BE49-F238E27FC236}">
                  <a16:creationId xmlns:a16="http://schemas.microsoft.com/office/drawing/2014/main" id="{AD34D15E-ADE1-A13B-E0EF-43769FB2DBC4}"/>
                </a:ext>
              </a:extLst>
            </p:cNvPr>
            <p:cNvSpPr/>
            <p:nvPr/>
          </p:nvSpPr>
          <p:spPr>
            <a:xfrm>
              <a:off x="8035425" y="3394075"/>
              <a:ext cx="118872" cy="118872"/>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endParaRPr>
            </a:p>
          </p:txBody>
        </p:sp>
        <p:sp>
          <p:nvSpPr>
            <p:cNvPr id="72" name="Rectangle 71">
              <a:extLst>
                <a:ext uri="{FF2B5EF4-FFF2-40B4-BE49-F238E27FC236}">
                  <a16:creationId xmlns:a16="http://schemas.microsoft.com/office/drawing/2014/main" id="{FAD688DD-4935-D23E-704D-04A0B50DBD0A}"/>
                </a:ext>
              </a:extLst>
            </p:cNvPr>
            <p:cNvSpPr/>
            <p:nvPr/>
          </p:nvSpPr>
          <p:spPr>
            <a:xfrm>
              <a:off x="8388539" y="3534615"/>
              <a:ext cx="118872" cy="118872"/>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endParaRPr>
            </a:p>
          </p:txBody>
        </p:sp>
        <p:cxnSp>
          <p:nvCxnSpPr>
            <p:cNvPr id="74" name="Straight Connector 73">
              <a:extLst>
                <a:ext uri="{FF2B5EF4-FFF2-40B4-BE49-F238E27FC236}">
                  <a16:creationId xmlns:a16="http://schemas.microsoft.com/office/drawing/2014/main" id="{896696B7-5B71-3AAC-7AEE-C9C19354B90E}"/>
                </a:ext>
              </a:extLst>
            </p:cNvPr>
            <p:cNvCxnSpPr>
              <a:cxnSpLocks/>
            </p:cNvCxnSpPr>
            <p:nvPr/>
          </p:nvCxnSpPr>
          <p:spPr>
            <a:xfrm>
              <a:off x="5310570" y="3880769"/>
              <a:ext cx="0" cy="393192"/>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5F41AFA3-FE04-11F1-1587-75ECEFA7659D}"/>
                </a:ext>
              </a:extLst>
            </p:cNvPr>
            <p:cNvCxnSpPr>
              <a:cxnSpLocks/>
            </p:cNvCxnSpPr>
            <p:nvPr/>
          </p:nvCxnSpPr>
          <p:spPr>
            <a:xfrm rot="16200000">
              <a:off x="5310570" y="3835050"/>
              <a:ext cx="0" cy="91440"/>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50D570F2-1583-2B2F-2FD3-04CD3FFA7420}"/>
                </a:ext>
              </a:extLst>
            </p:cNvPr>
            <p:cNvCxnSpPr>
              <a:cxnSpLocks/>
            </p:cNvCxnSpPr>
            <p:nvPr/>
          </p:nvCxnSpPr>
          <p:spPr>
            <a:xfrm rot="16200000">
              <a:off x="5310570" y="4228241"/>
              <a:ext cx="0" cy="91440"/>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E6B62570-500F-D0A6-72DC-B704D8F89188}"/>
                </a:ext>
              </a:extLst>
            </p:cNvPr>
            <p:cNvCxnSpPr>
              <a:cxnSpLocks/>
            </p:cNvCxnSpPr>
            <p:nvPr/>
          </p:nvCxnSpPr>
          <p:spPr>
            <a:xfrm>
              <a:off x="8094861" y="3194241"/>
              <a:ext cx="0" cy="512064"/>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5482E31E-BFC9-3A2E-5F2A-487DBC4F966B}"/>
                </a:ext>
              </a:extLst>
            </p:cNvPr>
            <p:cNvCxnSpPr>
              <a:cxnSpLocks/>
            </p:cNvCxnSpPr>
            <p:nvPr/>
          </p:nvCxnSpPr>
          <p:spPr>
            <a:xfrm rot="16200000">
              <a:off x="8094861" y="3148522"/>
              <a:ext cx="0" cy="91440"/>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5C241CC8-C2EC-10E4-CB6B-6A52B5E903E3}"/>
                </a:ext>
              </a:extLst>
            </p:cNvPr>
            <p:cNvCxnSpPr>
              <a:cxnSpLocks/>
            </p:cNvCxnSpPr>
            <p:nvPr/>
          </p:nvCxnSpPr>
          <p:spPr>
            <a:xfrm rot="16200000">
              <a:off x="8094861" y="3660585"/>
              <a:ext cx="0" cy="91440"/>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02271DFE-2D07-5520-5ED1-18194017406F}"/>
                </a:ext>
              </a:extLst>
            </p:cNvPr>
            <p:cNvCxnSpPr>
              <a:cxnSpLocks/>
            </p:cNvCxnSpPr>
            <p:nvPr/>
          </p:nvCxnSpPr>
          <p:spPr>
            <a:xfrm>
              <a:off x="8447975" y="3306243"/>
              <a:ext cx="0" cy="576072"/>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E548BE1F-B2D8-A066-B31B-4E6BE3BB6398}"/>
                </a:ext>
              </a:extLst>
            </p:cNvPr>
            <p:cNvCxnSpPr>
              <a:cxnSpLocks/>
            </p:cNvCxnSpPr>
            <p:nvPr/>
          </p:nvCxnSpPr>
          <p:spPr>
            <a:xfrm rot="16200000">
              <a:off x="8447975" y="3260524"/>
              <a:ext cx="0" cy="91440"/>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72D7B80A-1DDD-995F-54BF-8B1CD7A2ADA3}"/>
                </a:ext>
              </a:extLst>
            </p:cNvPr>
            <p:cNvCxnSpPr>
              <a:cxnSpLocks/>
            </p:cNvCxnSpPr>
            <p:nvPr/>
          </p:nvCxnSpPr>
          <p:spPr>
            <a:xfrm rot="16200000">
              <a:off x="8447975" y="3836595"/>
              <a:ext cx="0" cy="91440"/>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
          <p:nvSpPr>
            <p:cNvPr id="83" name="Isosceles Triangle 82">
              <a:extLst>
                <a:ext uri="{FF2B5EF4-FFF2-40B4-BE49-F238E27FC236}">
                  <a16:creationId xmlns:a16="http://schemas.microsoft.com/office/drawing/2014/main" id="{ED66357A-7D23-0858-EB2A-A7CF8A0C595B}"/>
                </a:ext>
              </a:extLst>
            </p:cNvPr>
            <p:cNvSpPr/>
            <p:nvPr/>
          </p:nvSpPr>
          <p:spPr>
            <a:xfrm>
              <a:off x="5246155" y="4620895"/>
              <a:ext cx="118872" cy="118872"/>
            </a:xfrm>
            <a:prstGeom prst="triangle">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endParaRPr>
            </a:p>
          </p:txBody>
        </p:sp>
        <p:sp>
          <p:nvSpPr>
            <p:cNvPr id="84" name="Isosceles Triangle 83">
              <a:extLst>
                <a:ext uri="{FF2B5EF4-FFF2-40B4-BE49-F238E27FC236}">
                  <a16:creationId xmlns:a16="http://schemas.microsoft.com/office/drawing/2014/main" id="{E108D0E3-A443-C15D-E7BE-3712A8C3E3D6}"/>
                </a:ext>
              </a:extLst>
            </p:cNvPr>
            <p:cNvSpPr/>
            <p:nvPr/>
          </p:nvSpPr>
          <p:spPr>
            <a:xfrm>
              <a:off x="8035425" y="4605020"/>
              <a:ext cx="118872" cy="118872"/>
            </a:xfrm>
            <a:prstGeom prst="triangle">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endParaRPr>
            </a:p>
          </p:txBody>
        </p:sp>
        <p:sp>
          <p:nvSpPr>
            <p:cNvPr id="85" name="Isosceles Triangle 84">
              <a:extLst>
                <a:ext uri="{FF2B5EF4-FFF2-40B4-BE49-F238E27FC236}">
                  <a16:creationId xmlns:a16="http://schemas.microsoft.com/office/drawing/2014/main" id="{ABAC9A63-E0A5-7528-318F-AED26C8B076C}"/>
                </a:ext>
              </a:extLst>
            </p:cNvPr>
            <p:cNvSpPr/>
            <p:nvPr/>
          </p:nvSpPr>
          <p:spPr>
            <a:xfrm>
              <a:off x="8387517" y="4906431"/>
              <a:ext cx="118872" cy="118872"/>
            </a:xfrm>
            <a:prstGeom prst="triangle">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endParaRPr>
            </a:p>
          </p:txBody>
        </p:sp>
        <p:cxnSp>
          <p:nvCxnSpPr>
            <p:cNvPr id="86" name="Straight Connector 85">
              <a:extLst>
                <a:ext uri="{FF2B5EF4-FFF2-40B4-BE49-F238E27FC236}">
                  <a16:creationId xmlns:a16="http://schemas.microsoft.com/office/drawing/2014/main" id="{292983DD-FB18-EC1D-4B04-1D5E309BA9D8}"/>
                </a:ext>
              </a:extLst>
            </p:cNvPr>
            <p:cNvCxnSpPr>
              <a:cxnSpLocks/>
            </p:cNvCxnSpPr>
            <p:nvPr/>
          </p:nvCxnSpPr>
          <p:spPr>
            <a:xfrm>
              <a:off x="5305591" y="4440174"/>
              <a:ext cx="0" cy="484632"/>
            </a:xfrm>
            <a:prstGeom prst="line">
              <a:avLst/>
            </a:prstGeom>
            <a:ln w="1587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93BE411E-04A0-300C-6836-ADDC379A9F30}"/>
                </a:ext>
              </a:extLst>
            </p:cNvPr>
            <p:cNvCxnSpPr>
              <a:cxnSpLocks/>
            </p:cNvCxnSpPr>
            <p:nvPr/>
          </p:nvCxnSpPr>
          <p:spPr>
            <a:xfrm rot="16200000">
              <a:off x="5305591" y="4394455"/>
              <a:ext cx="0" cy="91440"/>
            </a:xfrm>
            <a:prstGeom prst="line">
              <a:avLst/>
            </a:prstGeom>
            <a:ln w="1587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D5A9764E-2145-5373-9459-EAD89CA02140}"/>
                </a:ext>
              </a:extLst>
            </p:cNvPr>
            <p:cNvCxnSpPr>
              <a:cxnSpLocks/>
            </p:cNvCxnSpPr>
            <p:nvPr/>
          </p:nvCxnSpPr>
          <p:spPr>
            <a:xfrm rot="16200000">
              <a:off x="5305591" y="4879086"/>
              <a:ext cx="0" cy="91440"/>
            </a:xfrm>
            <a:prstGeom prst="line">
              <a:avLst/>
            </a:prstGeom>
            <a:ln w="1587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6307F8FC-E99B-9A25-668D-8DE61429745A}"/>
                </a:ext>
              </a:extLst>
            </p:cNvPr>
            <p:cNvCxnSpPr>
              <a:cxnSpLocks/>
            </p:cNvCxnSpPr>
            <p:nvPr/>
          </p:nvCxnSpPr>
          <p:spPr>
            <a:xfrm>
              <a:off x="8094861" y="4377142"/>
              <a:ext cx="0" cy="566928"/>
            </a:xfrm>
            <a:prstGeom prst="line">
              <a:avLst/>
            </a:prstGeom>
            <a:ln w="1587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6EF4F772-0F63-0D8C-48BB-890F587629CC}"/>
                </a:ext>
              </a:extLst>
            </p:cNvPr>
            <p:cNvCxnSpPr>
              <a:cxnSpLocks/>
            </p:cNvCxnSpPr>
            <p:nvPr/>
          </p:nvCxnSpPr>
          <p:spPr>
            <a:xfrm rot="16200000">
              <a:off x="8094861" y="4331423"/>
              <a:ext cx="0" cy="91440"/>
            </a:xfrm>
            <a:prstGeom prst="line">
              <a:avLst/>
            </a:prstGeom>
            <a:ln w="1587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6096A465-22CA-7202-42BD-6353A47DAF2C}"/>
                </a:ext>
              </a:extLst>
            </p:cNvPr>
            <p:cNvCxnSpPr>
              <a:cxnSpLocks/>
            </p:cNvCxnSpPr>
            <p:nvPr/>
          </p:nvCxnSpPr>
          <p:spPr>
            <a:xfrm rot="16200000">
              <a:off x="8094861" y="4898350"/>
              <a:ext cx="0" cy="91440"/>
            </a:xfrm>
            <a:prstGeom prst="line">
              <a:avLst/>
            </a:prstGeom>
            <a:ln w="1587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9316A49E-3FB9-2AEA-F396-54F0FEBE03C5}"/>
                </a:ext>
              </a:extLst>
            </p:cNvPr>
            <p:cNvCxnSpPr>
              <a:cxnSpLocks/>
            </p:cNvCxnSpPr>
            <p:nvPr/>
          </p:nvCxnSpPr>
          <p:spPr>
            <a:xfrm>
              <a:off x="8446953" y="4685578"/>
              <a:ext cx="0" cy="576072"/>
            </a:xfrm>
            <a:prstGeom prst="line">
              <a:avLst/>
            </a:prstGeom>
            <a:ln w="1587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839A827A-A412-09ED-A5B0-CEA939A230E9}"/>
                </a:ext>
              </a:extLst>
            </p:cNvPr>
            <p:cNvCxnSpPr>
              <a:cxnSpLocks/>
            </p:cNvCxnSpPr>
            <p:nvPr/>
          </p:nvCxnSpPr>
          <p:spPr>
            <a:xfrm rot="16200000">
              <a:off x="8446953" y="4639859"/>
              <a:ext cx="0" cy="91440"/>
            </a:xfrm>
            <a:prstGeom prst="line">
              <a:avLst/>
            </a:prstGeom>
            <a:ln w="1587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F22F5410-21E6-DB34-D5A3-769991602160}"/>
                </a:ext>
              </a:extLst>
            </p:cNvPr>
            <p:cNvCxnSpPr>
              <a:cxnSpLocks/>
            </p:cNvCxnSpPr>
            <p:nvPr/>
          </p:nvCxnSpPr>
          <p:spPr>
            <a:xfrm rot="16200000">
              <a:off x="8446953" y="5215930"/>
              <a:ext cx="0" cy="91440"/>
            </a:xfrm>
            <a:prstGeom prst="line">
              <a:avLst/>
            </a:prstGeom>
            <a:ln w="1587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97" name="TextBox 96">
              <a:extLst>
                <a:ext uri="{FF2B5EF4-FFF2-40B4-BE49-F238E27FC236}">
                  <a16:creationId xmlns:a16="http://schemas.microsoft.com/office/drawing/2014/main" id="{E2850001-A4C1-305D-304A-DB240EAABA89}"/>
                </a:ext>
              </a:extLst>
            </p:cNvPr>
            <p:cNvSpPr txBox="1"/>
            <p:nvPr/>
          </p:nvSpPr>
          <p:spPr>
            <a:xfrm>
              <a:off x="9330799" y="3818616"/>
              <a:ext cx="2151271" cy="923330"/>
            </a:xfrm>
            <a:prstGeom prst="rect">
              <a:avLst/>
            </a:prstGeom>
            <a:noFill/>
          </p:spPr>
          <p:txBody>
            <a:bodyPr wrap="square" rtlCol="0" anchor="ctr">
              <a:spAutoFit/>
            </a:bodyPr>
            <a:lstStyle/>
            <a:p>
              <a:r>
                <a:rPr lang="en-US">
                  <a:solidFill>
                    <a:schemeClr val="tx2"/>
                  </a:solidFill>
                </a:rPr>
                <a:t>Estimated difference, 20.3 m (95% CI, </a:t>
              </a:r>
              <a:br>
                <a:rPr lang="en-US">
                  <a:solidFill>
                    <a:schemeClr val="tx2"/>
                  </a:solidFill>
                </a:rPr>
              </a:br>
              <a:r>
                <a:rPr lang="en-US">
                  <a:solidFill>
                    <a:schemeClr val="tx2"/>
                  </a:solidFill>
                </a:rPr>
                <a:t>8.6-32.1); </a:t>
              </a:r>
              <a:r>
                <a:rPr lang="en-US" i="1">
                  <a:solidFill>
                    <a:schemeClr val="tx2"/>
                  </a:solidFill>
                </a:rPr>
                <a:t>P</a:t>
              </a:r>
              <a:r>
                <a:rPr lang="en-US">
                  <a:solidFill>
                    <a:schemeClr val="tx2"/>
                  </a:solidFill>
                </a:rPr>
                <a:t>&lt;0.001</a:t>
              </a:r>
            </a:p>
          </p:txBody>
        </p:sp>
        <p:sp>
          <p:nvSpPr>
            <p:cNvPr id="98" name="Right Brace 97">
              <a:extLst>
                <a:ext uri="{FF2B5EF4-FFF2-40B4-BE49-F238E27FC236}">
                  <a16:creationId xmlns:a16="http://schemas.microsoft.com/office/drawing/2014/main" id="{FA03C9B5-EE59-B586-E1D8-70C8E3CC3436}"/>
                </a:ext>
              </a:extLst>
            </p:cNvPr>
            <p:cNvSpPr/>
            <p:nvPr/>
          </p:nvSpPr>
          <p:spPr>
            <a:xfrm>
              <a:off x="9081875" y="3590925"/>
              <a:ext cx="210179" cy="1378713"/>
            </a:xfrm>
            <a:prstGeom prst="rightBrace">
              <a:avLst>
                <a:gd name="adj1" fmla="val 0"/>
                <a:gd name="adj2" fmla="val 50000"/>
              </a:avLst>
            </a:prstGeom>
            <a:ln>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9" name="TextBox 98">
              <a:extLst>
                <a:ext uri="{FF2B5EF4-FFF2-40B4-BE49-F238E27FC236}">
                  <a16:creationId xmlns:a16="http://schemas.microsoft.com/office/drawing/2014/main" id="{6019B541-A9EC-82AB-B307-3C1DADB11786}"/>
                </a:ext>
              </a:extLst>
            </p:cNvPr>
            <p:cNvSpPr txBox="1"/>
            <p:nvPr/>
          </p:nvSpPr>
          <p:spPr>
            <a:xfrm>
              <a:off x="8573937" y="4786866"/>
              <a:ext cx="536396" cy="369332"/>
            </a:xfrm>
            <a:prstGeom prst="rect">
              <a:avLst/>
            </a:prstGeom>
            <a:noFill/>
          </p:spPr>
          <p:txBody>
            <a:bodyPr wrap="square" rtlCol="0" anchor="ctr">
              <a:spAutoFit/>
            </a:bodyPr>
            <a:lstStyle/>
            <a:p>
              <a:pPr algn="r"/>
              <a:r>
                <a:rPr lang="en-US">
                  <a:solidFill>
                    <a:schemeClr val="tx2"/>
                  </a:solidFill>
                </a:rPr>
                <a:t>1.2</a:t>
              </a:r>
            </a:p>
          </p:txBody>
        </p:sp>
        <p:sp>
          <p:nvSpPr>
            <p:cNvPr id="100" name="TextBox 99">
              <a:extLst>
                <a:ext uri="{FF2B5EF4-FFF2-40B4-BE49-F238E27FC236}">
                  <a16:creationId xmlns:a16="http://schemas.microsoft.com/office/drawing/2014/main" id="{40216456-8B0B-2741-5642-1BE66416D68A}"/>
                </a:ext>
              </a:extLst>
            </p:cNvPr>
            <p:cNvSpPr txBox="1"/>
            <p:nvPr/>
          </p:nvSpPr>
          <p:spPr>
            <a:xfrm>
              <a:off x="8443776" y="3411693"/>
              <a:ext cx="670474" cy="369332"/>
            </a:xfrm>
            <a:prstGeom prst="rect">
              <a:avLst/>
            </a:prstGeom>
            <a:noFill/>
          </p:spPr>
          <p:txBody>
            <a:bodyPr wrap="square" rtlCol="0" anchor="ctr">
              <a:spAutoFit/>
            </a:bodyPr>
            <a:lstStyle/>
            <a:p>
              <a:pPr algn="r"/>
              <a:r>
                <a:rPr lang="en-US">
                  <a:solidFill>
                    <a:schemeClr val="tx2"/>
                  </a:solidFill>
                </a:rPr>
                <a:t>21.5</a:t>
              </a:r>
            </a:p>
          </p:txBody>
        </p:sp>
      </p:grpSp>
    </p:spTree>
    <p:extLst>
      <p:ext uri="{BB962C8B-B14F-4D97-AF65-F5344CB8AC3E}">
        <p14:creationId xmlns:p14="http://schemas.microsoft.com/office/powerpoint/2010/main" val="3146831234"/>
      </p:ext>
    </p:extLst>
  </p:cSld>
  <p:clrMapOvr>
    <a:masterClrMapping/>
  </p:clrMapOvr>
  <p:extLst>
    <p:ext uri="{6950BFC3-D8DA-4A85-94F7-54DA5524770B}">
      <p188:commentRel xmlns:p188="http://schemas.microsoft.com/office/powerpoint/2018/8/main" r:id="rId3"/>
    </p:ext>
  </p:extLs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8A699-F7F5-C131-5CC2-5ABDE4461A1E}"/>
              </a:ext>
            </a:extLst>
          </p:cNvPr>
          <p:cNvSpPr>
            <a:spLocks noGrp="1"/>
          </p:cNvSpPr>
          <p:nvPr>
            <p:ph type="title"/>
          </p:nvPr>
        </p:nvSpPr>
        <p:spPr>
          <a:xfrm>
            <a:off x="847253" y="208232"/>
            <a:ext cx="10515600" cy="1140734"/>
          </a:xfrm>
        </p:spPr>
        <p:txBody>
          <a:bodyPr/>
          <a:lstStyle/>
          <a:p>
            <a:r>
              <a:rPr lang="en-US"/>
              <a:t>STEP HFpEF</a:t>
            </a:r>
          </a:p>
        </p:txBody>
      </p:sp>
      <p:sp>
        <p:nvSpPr>
          <p:cNvPr id="7" name="Text Placeholder 6">
            <a:extLst>
              <a:ext uri="{FF2B5EF4-FFF2-40B4-BE49-F238E27FC236}">
                <a16:creationId xmlns:a16="http://schemas.microsoft.com/office/drawing/2014/main" id="{27E5D102-329D-C09D-A865-2134A62CF165}"/>
              </a:ext>
            </a:extLst>
          </p:cNvPr>
          <p:cNvSpPr>
            <a:spLocks noGrp="1"/>
          </p:cNvSpPr>
          <p:nvPr>
            <p:ph type="body" sz="quarter" idx="11"/>
          </p:nvPr>
        </p:nvSpPr>
        <p:spPr>
          <a:xfrm>
            <a:off x="838200" y="1647825"/>
            <a:ext cx="10525125" cy="407988"/>
          </a:xfrm>
        </p:spPr>
        <p:txBody>
          <a:bodyPr/>
          <a:lstStyle/>
          <a:p>
            <a:r>
              <a:rPr lang="en-US" sz="2200">
                <a:solidFill>
                  <a:schemeClr val="accent4"/>
                </a:solidFill>
              </a:rPr>
              <a:t>529 patients with HFpEF (LVEF ≥45%) and BMI ≥30 kg/m</a:t>
            </a:r>
            <a:r>
              <a:rPr lang="en-US" sz="2200" baseline="30000">
                <a:solidFill>
                  <a:schemeClr val="accent4"/>
                </a:solidFill>
              </a:rPr>
              <a:t>2</a:t>
            </a:r>
            <a:r>
              <a:rPr lang="en-US" sz="2200">
                <a:solidFill>
                  <a:schemeClr val="accent4"/>
                </a:solidFill>
              </a:rPr>
              <a:t> randomly assigned to receive semaglutide or placebo for 52 weeks</a:t>
            </a:r>
          </a:p>
          <a:p>
            <a:endParaRPr lang="en-US" sz="2200">
              <a:solidFill>
                <a:schemeClr val="accent4"/>
              </a:solidFill>
            </a:endParaRPr>
          </a:p>
        </p:txBody>
      </p:sp>
      <p:sp>
        <p:nvSpPr>
          <p:cNvPr id="8" name="Text Placeholder 7">
            <a:extLst>
              <a:ext uri="{FF2B5EF4-FFF2-40B4-BE49-F238E27FC236}">
                <a16:creationId xmlns:a16="http://schemas.microsoft.com/office/drawing/2014/main" id="{DB636AC9-FA4A-2E83-5651-3493D7211FD4}"/>
              </a:ext>
            </a:extLst>
          </p:cNvPr>
          <p:cNvSpPr>
            <a:spLocks noGrp="1"/>
          </p:cNvSpPr>
          <p:nvPr>
            <p:ph type="body" sz="quarter" idx="12"/>
          </p:nvPr>
        </p:nvSpPr>
        <p:spPr>
          <a:xfrm>
            <a:off x="1524000" y="6355533"/>
            <a:ext cx="9839325" cy="502467"/>
          </a:xfrm>
        </p:spPr>
        <p:txBody>
          <a:bodyPr/>
          <a:lstStyle/>
          <a:p>
            <a:r>
              <a:rPr lang="en-US"/>
              <a:t>Adapted from Kosiborod MN. </a:t>
            </a:r>
            <a:r>
              <a:rPr lang="en-US" i="1"/>
              <a:t>N Engl J Med</a:t>
            </a:r>
            <a:r>
              <a:rPr lang="en-US"/>
              <a:t>. 2023;389:1069-1084.</a:t>
            </a:r>
          </a:p>
        </p:txBody>
      </p:sp>
      <p:pic>
        <p:nvPicPr>
          <p:cNvPr id="5" name="Picture 4">
            <a:extLst>
              <a:ext uri="{FF2B5EF4-FFF2-40B4-BE49-F238E27FC236}">
                <a16:creationId xmlns:a16="http://schemas.microsoft.com/office/drawing/2014/main" id="{11176552-E4A2-D4A7-5E42-25BA2AF73C37}"/>
              </a:ext>
            </a:extLst>
          </p:cNvPr>
          <p:cNvPicPr>
            <a:picLocks noChangeAspect="1"/>
          </p:cNvPicPr>
          <p:nvPr/>
        </p:nvPicPr>
        <p:blipFill>
          <a:blip r:embed="rId4"/>
          <a:stretch>
            <a:fillRect/>
          </a:stretch>
        </p:blipFill>
        <p:spPr>
          <a:xfrm>
            <a:off x="12887046" y="3235164"/>
            <a:ext cx="4809646" cy="1313179"/>
          </a:xfrm>
          <a:prstGeom prst="rect">
            <a:avLst/>
          </a:prstGeom>
        </p:spPr>
      </p:pic>
      <p:grpSp>
        <p:nvGrpSpPr>
          <p:cNvPr id="101" name="Group 100">
            <a:extLst>
              <a:ext uri="{FF2B5EF4-FFF2-40B4-BE49-F238E27FC236}">
                <a16:creationId xmlns:a16="http://schemas.microsoft.com/office/drawing/2014/main" id="{5510FFD8-FB48-8B64-B807-91318B6CD1A2}"/>
              </a:ext>
            </a:extLst>
          </p:cNvPr>
          <p:cNvGrpSpPr/>
          <p:nvPr/>
        </p:nvGrpSpPr>
        <p:grpSpPr>
          <a:xfrm>
            <a:off x="2595845" y="2454379"/>
            <a:ext cx="8906545" cy="3400994"/>
            <a:chOff x="2595845" y="2594079"/>
            <a:chExt cx="8906545" cy="3400994"/>
          </a:xfrm>
        </p:grpSpPr>
        <p:grpSp>
          <p:nvGrpSpPr>
            <p:cNvPr id="33" name="Group 32">
              <a:extLst>
                <a:ext uri="{FF2B5EF4-FFF2-40B4-BE49-F238E27FC236}">
                  <a16:creationId xmlns:a16="http://schemas.microsoft.com/office/drawing/2014/main" id="{B729DFED-F0AF-F345-3A73-63B481E4410B}"/>
                </a:ext>
              </a:extLst>
            </p:cNvPr>
            <p:cNvGrpSpPr/>
            <p:nvPr/>
          </p:nvGrpSpPr>
          <p:grpSpPr>
            <a:xfrm>
              <a:off x="2595845" y="2594079"/>
              <a:ext cx="8906545" cy="3400994"/>
              <a:chOff x="2595845" y="2619479"/>
              <a:chExt cx="8906545" cy="3400994"/>
            </a:xfrm>
          </p:grpSpPr>
          <p:grpSp>
            <p:nvGrpSpPr>
              <p:cNvPr id="34" name="Group 33">
                <a:extLst>
                  <a:ext uri="{FF2B5EF4-FFF2-40B4-BE49-F238E27FC236}">
                    <a16:creationId xmlns:a16="http://schemas.microsoft.com/office/drawing/2014/main" id="{9140C29F-1BE3-40C1-D06C-B8C845B30CDA}"/>
                  </a:ext>
                </a:extLst>
              </p:cNvPr>
              <p:cNvGrpSpPr/>
              <p:nvPr/>
            </p:nvGrpSpPr>
            <p:grpSpPr>
              <a:xfrm>
                <a:off x="2595845" y="2619479"/>
                <a:ext cx="6205243" cy="3400994"/>
                <a:chOff x="4351418" y="1833281"/>
                <a:chExt cx="7306707" cy="4653601"/>
              </a:xfrm>
            </p:grpSpPr>
            <p:sp>
              <p:nvSpPr>
                <p:cNvPr id="70" name="TextBox 69">
                  <a:extLst>
                    <a:ext uri="{FF2B5EF4-FFF2-40B4-BE49-F238E27FC236}">
                      <a16:creationId xmlns:a16="http://schemas.microsoft.com/office/drawing/2014/main" id="{3B787A27-4684-F0CC-43EE-11D713A7DF25}"/>
                    </a:ext>
                  </a:extLst>
                </p:cNvPr>
                <p:cNvSpPr txBox="1"/>
                <p:nvPr/>
              </p:nvSpPr>
              <p:spPr>
                <a:xfrm>
                  <a:off x="5311821" y="1833282"/>
                  <a:ext cx="6009522" cy="547473"/>
                </a:xfrm>
                <a:prstGeom prst="rect">
                  <a:avLst/>
                </a:prstGeom>
                <a:noFill/>
              </p:spPr>
              <p:txBody>
                <a:bodyPr wrap="square" rtlCol="0">
                  <a:spAutoFit/>
                </a:bodyPr>
                <a:lstStyle/>
                <a:p>
                  <a:pPr algn="ctr"/>
                  <a:r>
                    <a:rPr lang="en-US" sz="2000" b="1">
                      <a:solidFill>
                        <a:schemeClr val="accent2"/>
                      </a:solidFill>
                    </a:rPr>
                    <a:t>Change in KCCQ-CSS</a:t>
                  </a:r>
                </a:p>
              </p:txBody>
            </p:sp>
            <p:sp>
              <p:nvSpPr>
                <p:cNvPr id="71" name="TextBox 70">
                  <a:extLst>
                    <a:ext uri="{FF2B5EF4-FFF2-40B4-BE49-F238E27FC236}">
                      <a16:creationId xmlns:a16="http://schemas.microsoft.com/office/drawing/2014/main" id="{2B416259-45F7-FE86-D613-7A5E5B0DD0B9}"/>
                    </a:ext>
                  </a:extLst>
                </p:cNvPr>
                <p:cNvSpPr txBox="1"/>
                <p:nvPr/>
              </p:nvSpPr>
              <p:spPr>
                <a:xfrm>
                  <a:off x="5311821" y="5981523"/>
                  <a:ext cx="6009522" cy="505359"/>
                </a:xfrm>
                <a:prstGeom prst="rect">
                  <a:avLst/>
                </a:prstGeom>
                <a:noFill/>
              </p:spPr>
              <p:txBody>
                <a:bodyPr wrap="square" rtlCol="0">
                  <a:spAutoFit/>
                </a:bodyPr>
                <a:lstStyle/>
                <a:p>
                  <a:pPr algn="ctr"/>
                  <a:r>
                    <a:rPr lang="en-US">
                      <a:solidFill>
                        <a:schemeClr val="tx2"/>
                      </a:solidFill>
                    </a:rPr>
                    <a:t>Weeks since randomization</a:t>
                  </a:r>
                </a:p>
              </p:txBody>
            </p:sp>
            <p:sp>
              <p:nvSpPr>
                <p:cNvPr id="72" name="TextBox 71">
                  <a:extLst>
                    <a:ext uri="{FF2B5EF4-FFF2-40B4-BE49-F238E27FC236}">
                      <a16:creationId xmlns:a16="http://schemas.microsoft.com/office/drawing/2014/main" id="{B800A3E3-F32C-5252-DB4C-6B9BD0A7CD9E}"/>
                    </a:ext>
                  </a:extLst>
                </p:cNvPr>
                <p:cNvSpPr txBox="1"/>
                <p:nvPr/>
              </p:nvSpPr>
              <p:spPr>
                <a:xfrm rot="16200000">
                  <a:off x="2494742" y="3689957"/>
                  <a:ext cx="4148241" cy="434890"/>
                </a:xfrm>
                <a:prstGeom prst="rect">
                  <a:avLst/>
                </a:prstGeom>
                <a:noFill/>
              </p:spPr>
              <p:txBody>
                <a:bodyPr wrap="square" rtlCol="0">
                  <a:spAutoFit/>
                </a:bodyPr>
                <a:lstStyle/>
                <a:p>
                  <a:pPr algn="ctr"/>
                  <a:r>
                    <a:rPr lang="en-US">
                      <a:solidFill>
                        <a:schemeClr val="tx2"/>
                      </a:solidFill>
                    </a:rPr>
                    <a:t>Change from baseline (points)</a:t>
                  </a:r>
                </a:p>
              </p:txBody>
            </p:sp>
            <p:cxnSp>
              <p:nvCxnSpPr>
                <p:cNvPr id="73" name="Straight Connector 72">
                  <a:extLst>
                    <a:ext uri="{FF2B5EF4-FFF2-40B4-BE49-F238E27FC236}">
                      <a16:creationId xmlns:a16="http://schemas.microsoft.com/office/drawing/2014/main" id="{7C4AFF90-8B6C-806F-94DA-1B0520325CAB}"/>
                    </a:ext>
                  </a:extLst>
                </p:cNvPr>
                <p:cNvCxnSpPr>
                  <a:cxnSpLocks/>
                </p:cNvCxnSpPr>
                <p:nvPr/>
              </p:nvCxnSpPr>
              <p:spPr>
                <a:xfrm>
                  <a:off x="5313403" y="5512659"/>
                  <a:ext cx="600952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CA30B834-F17F-C2CC-11ED-4B4470039C43}"/>
                    </a:ext>
                  </a:extLst>
                </p:cNvPr>
                <p:cNvCxnSpPr>
                  <a:cxnSpLocks/>
                </p:cNvCxnSpPr>
                <p:nvPr/>
              </p:nvCxnSpPr>
              <p:spPr>
                <a:xfrm flipV="1">
                  <a:off x="5311822" y="2469275"/>
                  <a:ext cx="0" cy="3046017"/>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41363143-2A3E-AB73-59B1-9856EAB96488}"/>
                    </a:ext>
                  </a:extLst>
                </p:cNvPr>
                <p:cNvSpPr txBox="1"/>
                <p:nvPr/>
              </p:nvSpPr>
              <p:spPr>
                <a:xfrm>
                  <a:off x="4508349" y="2605324"/>
                  <a:ext cx="818850" cy="505359"/>
                </a:xfrm>
                <a:prstGeom prst="rect">
                  <a:avLst/>
                </a:prstGeom>
                <a:noFill/>
              </p:spPr>
              <p:txBody>
                <a:bodyPr wrap="square" rtlCol="0">
                  <a:spAutoFit/>
                </a:bodyPr>
                <a:lstStyle/>
                <a:p>
                  <a:pPr algn="r"/>
                  <a:r>
                    <a:rPr lang="en-US">
                      <a:solidFill>
                        <a:schemeClr val="tx2"/>
                      </a:solidFill>
                    </a:rPr>
                    <a:t>16</a:t>
                  </a:r>
                </a:p>
              </p:txBody>
            </p:sp>
            <p:sp>
              <p:nvSpPr>
                <p:cNvPr id="76" name="TextBox 75">
                  <a:extLst>
                    <a:ext uri="{FF2B5EF4-FFF2-40B4-BE49-F238E27FC236}">
                      <a16:creationId xmlns:a16="http://schemas.microsoft.com/office/drawing/2014/main" id="{5A899A78-1704-7181-077F-62E80E96699F}"/>
                    </a:ext>
                  </a:extLst>
                </p:cNvPr>
                <p:cNvSpPr txBox="1"/>
                <p:nvPr/>
              </p:nvSpPr>
              <p:spPr>
                <a:xfrm>
                  <a:off x="4581895" y="3191939"/>
                  <a:ext cx="745305" cy="505359"/>
                </a:xfrm>
                <a:prstGeom prst="rect">
                  <a:avLst/>
                </a:prstGeom>
                <a:noFill/>
              </p:spPr>
              <p:txBody>
                <a:bodyPr wrap="square" rtlCol="0">
                  <a:spAutoFit/>
                </a:bodyPr>
                <a:lstStyle/>
                <a:p>
                  <a:pPr algn="r"/>
                  <a:r>
                    <a:rPr lang="en-US">
                      <a:solidFill>
                        <a:schemeClr val="tx2"/>
                      </a:solidFill>
                    </a:rPr>
                    <a:t>12</a:t>
                  </a:r>
                </a:p>
              </p:txBody>
            </p:sp>
            <p:sp>
              <p:nvSpPr>
                <p:cNvPr id="77" name="TextBox 76">
                  <a:extLst>
                    <a:ext uri="{FF2B5EF4-FFF2-40B4-BE49-F238E27FC236}">
                      <a16:creationId xmlns:a16="http://schemas.microsoft.com/office/drawing/2014/main" id="{08FFC4E4-9ED9-67A9-7ED2-1E245FD20E1B}"/>
                    </a:ext>
                  </a:extLst>
                </p:cNvPr>
                <p:cNvSpPr txBox="1"/>
                <p:nvPr/>
              </p:nvSpPr>
              <p:spPr>
                <a:xfrm>
                  <a:off x="4581895" y="4919137"/>
                  <a:ext cx="745303" cy="505359"/>
                </a:xfrm>
                <a:prstGeom prst="rect">
                  <a:avLst/>
                </a:prstGeom>
                <a:noFill/>
              </p:spPr>
              <p:txBody>
                <a:bodyPr wrap="square" rtlCol="0">
                  <a:spAutoFit/>
                </a:bodyPr>
                <a:lstStyle/>
                <a:p>
                  <a:pPr algn="r"/>
                  <a:r>
                    <a:rPr lang="en-US">
                      <a:solidFill>
                        <a:schemeClr val="tx2"/>
                      </a:solidFill>
                    </a:rPr>
                    <a:t>0</a:t>
                  </a:r>
                </a:p>
              </p:txBody>
            </p:sp>
            <p:sp>
              <p:nvSpPr>
                <p:cNvPr id="78" name="TextBox 77">
                  <a:extLst>
                    <a:ext uri="{FF2B5EF4-FFF2-40B4-BE49-F238E27FC236}">
                      <a16:creationId xmlns:a16="http://schemas.microsoft.com/office/drawing/2014/main" id="{F034B00A-9133-54BB-00E4-31BF54C5F5F0}"/>
                    </a:ext>
                  </a:extLst>
                </p:cNvPr>
                <p:cNvSpPr txBox="1"/>
                <p:nvPr/>
              </p:nvSpPr>
              <p:spPr>
                <a:xfrm>
                  <a:off x="10411825" y="5511534"/>
                  <a:ext cx="831591" cy="505359"/>
                </a:xfrm>
                <a:prstGeom prst="rect">
                  <a:avLst/>
                </a:prstGeom>
                <a:noFill/>
              </p:spPr>
              <p:txBody>
                <a:bodyPr wrap="square" rtlCol="0">
                  <a:spAutoFit/>
                </a:bodyPr>
                <a:lstStyle/>
                <a:p>
                  <a:pPr algn="ctr"/>
                  <a:r>
                    <a:rPr lang="en-US">
                      <a:solidFill>
                        <a:schemeClr val="tx2"/>
                      </a:solidFill>
                    </a:rPr>
                    <a:t>52</a:t>
                  </a:r>
                </a:p>
              </p:txBody>
            </p:sp>
            <p:sp>
              <p:nvSpPr>
                <p:cNvPr id="79" name="TextBox 78">
                  <a:extLst>
                    <a:ext uri="{FF2B5EF4-FFF2-40B4-BE49-F238E27FC236}">
                      <a16:creationId xmlns:a16="http://schemas.microsoft.com/office/drawing/2014/main" id="{0D514E69-C02F-9868-3AE1-35E1B8822B19}"/>
                    </a:ext>
                  </a:extLst>
                </p:cNvPr>
                <p:cNvSpPr txBox="1"/>
                <p:nvPr/>
              </p:nvSpPr>
              <p:spPr>
                <a:xfrm>
                  <a:off x="7132875" y="5511534"/>
                  <a:ext cx="831591" cy="505359"/>
                </a:xfrm>
                <a:prstGeom prst="rect">
                  <a:avLst/>
                </a:prstGeom>
                <a:noFill/>
              </p:spPr>
              <p:txBody>
                <a:bodyPr wrap="square" rtlCol="0">
                  <a:spAutoFit/>
                </a:bodyPr>
                <a:lstStyle/>
                <a:p>
                  <a:pPr algn="ctr"/>
                  <a:r>
                    <a:rPr lang="en-US">
                      <a:solidFill>
                        <a:schemeClr val="tx2"/>
                      </a:solidFill>
                    </a:rPr>
                    <a:t>20</a:t>
                  </a:r>
                </a:p>
              </p:txBody>
            </p:sp>
            <p:sp>
              <p:nvSpPr>
                <p:cNvPr id="80" name="TextBox 79">
                  <a:extLst>
                    <a:ext uri="{FF2B5EF4-FFF2-40B4-BE49-F238E27FC236}">
                      <a16:creationId xmlns:a16="http://schemas.microsoft.com/office/drawing/2014/main" id="{0AF45FAB-D555-FBE3-68CA-1A26A2FC757D}"/>
                    </a:ext>
                  </a:extLst>
                </p:cNvPr>
                <p:cNvSpPr txBox="1"/>
                <p:nvPr/>
              </p:nvSpPr>
              <p:spPr>
                <a:xfrm>
                  <a:off x="10826538" y="5511534"/>
                  <a:ext cx="831587" cy="505359"/>
                </a:xfrm>
                <a:prstGeom prst="rect">
                  <a:avLst/>
                </a:prstGeom>
                <a:noFill/>
              </p:spPr>
              <p:txBody>
                <a:bodyPr wrap="square" rtlCol="0">
                  <a:spAutoFit/>
                </a:bodyPr>
                <a:lstStyle/>
                <a:p>
                  <a:pPr algn="ctr"/>
                  <a:r>
                    <a:rPr lang="en-US">
                      <a:solidFill>
                        <a:schemeClr val="tx2"/>
                      </a:solidFill>
                    </a:rPr>
                    <a:t>52*</a:t>
                  </a:r>
                </a:p>
              </p:txBody>
            </p:sp>
            <p:sp>
              <p:nvSpPr>
                <p:cNvPr id="81" name="TextBox 80">
                  <a:extLst>
                    <a:ext uri="{FF2B5EF4-FFF2-40B4-BE49-F238E27FC236}">
                      <a16:creationId xmlns:a16="http://schemas.microsoft.com/office/drawing/2014/main" id="{2B528F8D-4F3E-70BE-F89C-1D3647D94FD4}"/>
                    </a:ext>
                  </a:extLst>
                </p:cNvPr>
                <p:cNvSpPr txBox="1"/>
                <p:nvPr/>
              </p:nvSpPr>
              <p:spPr>
                <a:xfrm>
                  <a:off x="5127761" y="5511534"/>
                  <a:ext cx="726167" cy="505359"/>
                </a:xfrm>
                <a:prstGeom prst="rect">
                  <a:avLst/>
                </a:prstGeom>
                <a:noFill/>
              </p:spPr>
              <p:txBody>
                <a:bodyPr wrap="square" rtlCol="0">
                  <a:spAutoFit/>
                </a:bodyPr>
                <a:lstStyle/>
                <a:p>
                  <a:pPr algn="ctr"/>
                  <a:r>
                    <a:rPr lang="en-US">
                      <a:solidFill>
                        <a:schemeClr val="tx2"/>
                      </a:solidFill>
                    </a:rPr>
                    <a:t>0</a:t>
                  </a:r>
                </a:p>
              </p:txBody>
            </p:sp>
            <p:sp>
              <p:nvSpPr>
                <p:cNvPr id="82" name="TextBox 81">
                  <a:extLst>
                    <a:ext uri="{FF2B5EF4-FFF2-40B4-BE49-F238E27FC236}">
                      <a16:creationId xmlns:a16="http://schemas.microsoft.com/office/drawing/2014/main" id="{F291A693-F8C2-5EE4-5C64-59AA983BDA44}"/>
                    </a:ext>
                  </a:extLst>
                </p:cNvPr>
                <p:cNvSpPr txBox="1"/>
                <p:nvPr/>
              </p:nvSpPr>
              <p:spPr>
                <a:xfrm>
                  <a:off x="4581895" y="2312020"/>
                  <a:ext cx="745303" cy="505359"/>
                </a:xfrm>
                <a:prstGeom prst="rect">
                  <a:avLst/>
                </a:prstGeom>
                <a:noFill/>
              </p:spPr>
              <p:txBody>
                <a:bodyPr wrap="square" rtlCol="0">
                  <a:spAutoFit/>
                </a:bodyPr>
                <a:lstStyle/>
                <a:p>
                  <a:pPr algn="r"/>
                  <a:r>
                    <a:rPr lang="en-US">
                      <a:solidFill>
                        <a:schemeClr val="tx2"/>
                      </a:solidFill>
                    </a:rPr>
                    <a:t>18</a:t>
                  </a:r>
                </a:p>
              </p:txBody>
            </p:sp>
            <p:sp>
              <p:nvSpPr>
                <p:cNvPr id="83" name="TextBox 82">
                  <a:extLst>
                    <a:ext uri="{FF2B5EF4-FFF2-40B4-BE49-F238E27FC236}">
                      <a16:creationId xmlns:a16="http://schemas.microsoft.com/office/drawing/2014/main" id="{4331DF4B-B575-E32F-9B31-1C1EE9881D9C}"/>
                    </a:ext>
                  </a:extLst>
                </p:cNvPr>
                <p:cNvSpPr txBox="1"/>
                <p:nvPr/>
              </p:nvSpPr>
              <p:spPr>
                <a:xfrm>
                  <a:off x="4581895" y="3771982"/>
                  <a:ext cx="745303" cy="505359"/>
                </a:xfrm>
                <a:prstGeom prst="rect">
                  <a:avLst/>
                </a:prstGeom>
                <a:noFill/>
              </p:spPr>
              <p:txBody>
                <a:bodyPr wrap="square" rtlCol="0">
                  <a:spAutoFit/>
                </a:bodyPr>
                <a:lstStyle/>
                <a:p>
                  <a:pPr algn="r"/>
                  <a:r>
                    <a:rPr lang="en-US">
                      <a:solidFill>
                        <a:schemeClr val="tx2"/>
                      </a:solidFill>
                    </a:rPr>
                    <a:t>8</a:t>
                  </a:r>
                </a:p>
              </p:txBody>
            </p:sp>
            <p:sp>
              <p:nvSpPr>
                <p:cNvPr id="84" name="TextBox 83">
                  <a:extLst>
                    <a:ext uri="{FF2B5EF4-FFF2-40B4-BE49-F238E27FC236}">
                      <a16:creationId xmlns:a16="http://schemas.microsoft.com/office/drawing/2014/main" id="{3AE7025C-6082-B621-B44D-ACEFBD3B7BDD}"/>
                    </a:ext>
                  </a:extLst>
                </p:cNvPr>
                <p:cNvSpPr txBox="1"/>
                <p:nvPr/>
              </p:nvSpPr>
              <p:spPr>
                <a:xfrm>
                  <a:off x="4581895" y="2892115"/>
                  <a:ext cx="745305" cy="505359"/>
                </a:xfrm>
                <a:prstGeom prst="rect">
                  <a:avLst/>
                </a:prstGeom>
                <a:noFill/>
              </p:spPr>
              <p:txBody>
                <a:bodyPr wrap="square" rtlCol="0">
                  <a:spAutoFit/>
                </a:bodyPr>
                <a:lstStyle/>
                <a:p>
                  <a:pPr algn="r"/>
                  <a:r>
                    <a:rPr lang="en-US">
                      <a:solidFill>
                        <a:schemeClr val="tx2"/>
                      </a:solidFill>
                    </a:rPr>
                    <a:t>14</a:t>
                  </a:r>
                </a:p>
              </p:txBody>
            </p:sp>
            <p:sp>
              <p:nvSpPr>
                <p:cNvPr id="85" name="TextBox 84">
                  <a:extLst>
                    <a:ext uri="{FF2B5EF4-FFF2-40B4-BE49-F238E27FC236}">
                      <a16:creationId xmlns:a16="http://schemas.microsoft.com/office/drawing/2014/main" id="{0AD2B74C-3D84-9A51-B455-21B47B6CB7C9}"/>
                    </a:ext>
                  </a:extLst>
                </p:cNvPr>
                <p:cNvSpPr txBox="1"/>
                <p:nvPr/>
              </p:nvSpPr>
              <p:spPr>
                <a:xfrm>
                  <a:off x="4581894" y="3478674"/>
                  <a:ext cx="745305" cy="505359"/>
                </a:xfrm>
                <a:prstGeom prst="rect">
                  <a:avLst/>
                </a:prstGeom>
                <a:noFill/>
              </p:spPr>
              <p:txBody>
                <a:bodyPr wrap="square" rtlCol="0">
                  <a:spAutoFit/>
                </a:bodyPr>
                <a:lstStyle/>
                <a:p>
                  <a:pPr algn="r"/>
                  <a:r>
                    <a:rPr lang="en-US">
                      <a:solidFill>
                        <a:schemeClr val="tx2"/>
                      </a:solidFill>
                    </a:rPr>
                    <a:t>10</a:t>
                  </a:r>
                </a:p>
              </p:txBody>
            </p:sp>
            <p:sp>
              <p:nvSpPr>
                <p:cNvPr id="86" name="TextBox 85">
                  <a:extLst>
                    <a:ext uri="{FF2B5EF4-FFF2-40B4-BE49-F238E27FC236}">
                      <a16:creationId xmlns:a16="http://schemas.microsoft.com/office/drawing/2014/main" id="{46ECE4C9-3CAD-A6F3-F166-47EB612C196E}"/>
                    </a:ext>
                  </a:extLst>
                </p:cNvPr>
                <p:cNvSpPr txBox="1"/>
                <p:nvPr/>
              </p:nvSpPr>
              <p:spPr>
                <a:xfrm>
                  <a:off x="4581895" y="4339042"/>
                  <a:ext cx="745303" cy="505359"/>
                </a:xfrm>
                <a:prstGeom prst="rect">
                  <a:avLst/>
                </a:prstGeom>
                <a:noFill/>
              </p:spPr>
              <p:txBody>
                <a:bodyPr wrap="square" rtlCol="0">
                  <a:spAutoFit/>
                </a:bodyPr>
                <a:lstStyle/>
                <a:p>
                  <a:pPr algn="r"/>
                  <a:r>
                    <a:rPr lang="en-US">
                      <a:solidFill>
                        <a:schemeClr val="tx2"/>
                      </a:solidFill>
                    </a:rPr>
                    <a:t>4</a:t>
                  </a:r>
                </a:p>
              </p:txBody>
            </p:sp>
            <p:sp>
              <p:nvSpPr>
                <p:cNvPr id="87" name="TextBox 86">
                  <a:extLst>
                    <a:ext uri="{FF2B5EF4-FFF2-40B4-BE49-F238E27FC236}">
                      <a16:creationId xmlns:a16="http://schemas.microsoft.com/office/drawing/2014/main" id="{6E5AEF95-FE78-CC55-7EA4-433D1CAF201C}"/>
                    </a:ext>
                  </a:extLst>
                </p:cNvPr>
                <p:cNvSpPr txBox="1"/>
                <p:nvPr/>
              </p:nvSpPr>
              <p:spPr>
                <a:xfrm>
                  <a:off x="8774184" y="5511534"/>
                  <a:ext cx="831591" cy="505359"/>
                </a:xfrm>
                <a:prstGeom prst="rect">
                  <a:avLst/>
                </a:prstGeom>
                <a:noFill/>
              </p:spPr>
              <p:txBody>
                <a:bodyPr wrap="square" rtlCol="0">
                  <a:spAutoFit/>
                </a:bodyPr>
                <a:lstStyle/>
                <a:p>
                  <a:pPr algn="ctr"/>
                  <a:r>
                    <a:rPr lang="en-US">
                      <a:solidFill>
                        <a:schemeClr val="tx2"/>
                      </a:solidFill>
                    </a:rPr>
                    <a:t>36</a:t>
                  </a:r>
                </a:p>
              </p:txBody>
            </p:sp>
            <p:sp>
              <p:nvSpPr>
                <p:cNvPr id="88" name="TextBox 87">
                  <a:extLst>
                    <a:ext uri="{FF2B5EF4-FFF2-40B4-BE49-F238E27FC236}">
                      <a16:creationId xmlns:a16="http://schemas.microsoft.com/office/drawing/2014/main" id="{36032BA3-9242-2A65-3E8A-1A303BBC27DD}"/>
                    </a:ext>
                  </a:extLst>
                </p:cNvPr>
                <p:cNvSpPr txBox="1"/>
                <p:nvPr/>
              </p:nvSpPr>
              <p:spPr>
                <a:xfrm>
                  <a:off x="4581895" y="4058772"/>
                  <a:ext cx="745303" cy="505359"/>
                </a:xfrm>
                <a:prstGeom prst="rect">
                  <a:avLst/>
                </a:prstGeom>
                <a:noFill/>
              </p:spPr>
              <p:txBody>
                <a:bodyPr wrap="square" rtlCol="0">
                  <a:spAutoFit/>
                </a:bodyPr>
                <a:lstStyle/>
                <a:p>
                  <a:pPr algn="r"/>
                  <a:r>
                    <a:rPr lang="en-US">
                      <a:solidFill>
                        <a:schemeClr val="tx2"/>
                      </a:solidFill>
                    </a:rPr>
                    <a:t>6</a:t>
                  </a:r>
                </a:p>
              </p:txBody>
            </p:sp>
            <p:sp>
              <p:nvSpPr>
                <p:cNvPr id="89" name="TextBox 88">
                  <a:extLst>
                    <a:ext uri="{FF2B5EF4-FFF2-40B4-BE49-F238E27FC236}">
                      <a16:creationId xmlns:a16="http://schemas.microsoft.com/office/drawing/2014/main" id="{53E67595-B479-89DA-2C3B-F7EA32220577}"/>
                    </a:ext>
                  </a:extLst>
                </p:cNvPr>
                <p:cNvSpPr txBox="1"/>
                <p:nvPr/>
              </p:nvSpPr>
              <p:spPr>
                <a:xfrm>
                  <a:off x="4581895" y="4638865"/>
                  <a:ext cx="745303" cy="505359"/>
                </a:xfrm>
                <a:prstGeom prst="rect">
                  <a:avLst/>
                </a:prstGeom>
                <a:noFill/>
              </p:spPr>
              <p:txBody>
                <a:bodyPr wrap="square" rtlCol="0">
                  <a:spAutoFit/>
                </a:bodyPr>
                <a:lstStyle/>
                <a:p>
                  <a:pPr algn="r"/>
                  <a:r>
                    <a:rPr lang="en-US">
                      <a:solidFill>
                        <a:schemeClr val="tx2"/>
                      </a:solidFill>
                    </a:rPr>
                    <a:t>2</a:t>
                  </a:r>
                </a:p>
              </p:txBody>
            </p:sp>
          </p:grpSp>
          <p:cxnSp>
            <p:nvCxnSpPr>
              <p:cNvPr id="37" name="Straight Connector 36">
                <a:extLst>
                  <a:ext uri="{FF2B5EF4-FFF2-40B4-BE49-F238E27FC236}">
                    <a16:creationId xmlns:a16="http://schemas.microsoft.com/office/drawing/2014/main" id="{C73D3C57-76B9-4A5E-7F02-7FB2556D366F}"/>
                  </a:ext>
                </a:extLst>
              </p:cNvPr>
              <p:cNvCxnSpPr/>
              <p:nvPr/>
            </p:nvCxnSpPr>
            <p:spPr>
              <a:xfrm>
                <a:off x="8254994" y="3084286"/>
                <a:ext cx="0" cy="2223377"/>
              </a:xfrm>
              <a:prstGeom prst="line">
                <a:avLst/>
              </a:prstGeom>
              <a:ln w="25400">
                <a:solidFill>
                  <a:schemeClr val="tx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481DF9CE-7893-5524-0DD2-6B657C6CF461}"/>
                  </a:ext>
                </a:extLst>
              </p:cNvPr>
              <p:cNvSpPr txBox="1"/>
              <p:nvPr/>
            </p:nvSpPr>
            <p:spPr>
              <a:xfrm>
                <a:off x="3798758" y="2971453"/>
                <a:ext cx="1611493" cy="646331"/>
              </a:xfrm>
              <a:prstGeom prst="rect">
                <a:avLst/>
              </a:prstGeom>
              <a:noFill/>
            </p:spPr>
            <p:txBody>
              <a:bodyPr wrap="square" rtlCol="0" anchor="ctr">
                <a:spAutoFit/>
              </a:bodyPr>
              <a:lstStyle/>
              <a:p>
                <a:r>
                  <a:rPr lang="en-US">
                    <a:solidFill>
                      <a:schemeClr val="tx2"/>
                    </a:solidFill>
                  </a:rPr>
                  <a:t>Placebo</a:t>
                </a:r>
              </a:p>
              <a:p>
                <a:r>
                  <a:rPr lang="en-US" err="1">
                    <a:solidFill>
                      <a:schemeClr val="tx2"/>
                    </a:solidFill>
                  </a:rPr>
                  <a:t>Semaglutide</a:t>
                </a:r>
                <a:endParaRPr lang="en-US">
                  <a:solidFill>
                    <a:schemeClr val="tx2"/>
                  </a:solidFill>
                </a:endParaRPr>
              </a:p>
            </p:txBody>
          </p:sp>
          <p:cxnSp>
            <p:nvCxnSpPr>
              <p:cNvPr id="39" name="Straight Connector 38">
                <a:extLst>
                  <a:ext uri="{FF2B5EF4-FFF2-40B4-BE49-F238E27FC236}">
                    <a16:creationId xmlns:a16="http://schemas.microsoft.com/office/drawing/2014/main" id="{1F24468C-C773-7B35-8DC3-A1C521932E33}"/>
                  </a:ext>
                </a:extLst>
              </p:cNvPr>
              <p:cNvCxnSpPr>
                <a:cxnSpLocks/>
              </p:cNvCxnSpPr>
              <p:nvPr/>
            </p:nvCxnSpPr>
            <p:spPr>
              <a:xfrm>
                <a:off x="3497022" y="3153281"/>
                <a:ext cx="297180" cy="0"/>
              </a:xfrm>
              <a:prstGeom prst="line">
                <a:avLst/>
              </a:prstGeom>
              <a:ln w="2857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79E357D7-EEFA-1040-FB55-29BE9087574E}"/>
                  </a:ext>
                </a:extLst>
              </p:cNvPr>
              <p:cNvCxnSpPr>
                <a:cxnSpLocks/>
              </p:cNvCxnSpPr>
              <p:nvPr/>
            </p:nvCxnSpPr>
            <p:spPr>
              <a:xfrm>
                <a:off x="3497022" y="3435856"/>
                <a:ext cx="297180"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0233C409-0DE2-22F9-D171-54BF05592402}"/>
                  </a:ext>
                </a:extLst>
              </p:cNvPr>
              <p:cNvSpPr/>
              <p:nvPr/>
            </p:nvSpPr>
            <p:spPr>
              <a:xfrm>
                <a:off x="3504071" y="4994378"/>
                <a:ext cx="118872" cy="118872"/>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endParaRPr>
              </a:p>
            </p:txBody>
          </p:sp>
          <p:sp>
            <p:nvSpPr>
              <p:cNvPr id="42" name="Rectangle 41">
                <a:extLst>
                  <a:ext uri="{FF2B5EF4-FFF2-40B4-BE49-F238E27FC236}">
                    <a16:creationId xmlns:a16="http://schemas.microsoft.com/office/drawing/2014/main" id="{F65EBB60-4A63-ED31-DBD8-8BF9FAC911D8}"/>
                  </a:ext>
                </a:extLst>
              </p:cNvPr>
              <p:cNvSpPr/>
              <p:nvPr/>
            </p:nvSpPr>
            <p:spPr>
              <a:xfrm>
                <a:off x="5251134" y="3842670"/>
                <a:ext cx="118872" cy="118872"/>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endParaRPr>
              </a:p>
            </p:txBody>
          </p:sp>
          <p:sp>
            <p:nvSpPr>
              <p:cNvPr id="43" name="Rectangle 42">
                <a:extLst>
                  <a:ext uri="{FF2B5EF4-FFF2-40B4-BE49-F238E27FC236}">
                    <a16:creationId xmlns:a16="http://schemas.microsoft.com/office/drawing/2014/main" id="{025FC441-6DB9-2DCD-F884-3A90B27297F5}"/>
                  </a:ext>
                </a:extLst>
              </p:cNvPr>
              <p:cNvSpPr/>
              <p:nvPr/>
            </p:nvSpPr>
            <p:spPr>
              <a:xfrm>
                <a:off x="8030663" y="3222625"/>
                <a:ext cx="118872" cy="118872"/>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endParaRPr>
              </a:p>
            </p:txBody>
          </p:sp>
          <p:sp>
            <p:nvSpPr>
              <p:cNvPr id="44" name="Rectangle 43">
                <a:extLst>
                  <a:ext uri="{FF2B5EF4-FFF2-40B4-BE49-F238E27FC236}">
                    <a16:creationId xmlns:a16="http://schemas.microsoft.com/office/drawing/2014/main" id="{6387FCB4-6270-D1F5-9333-3B9AEAF049F3}"/>
                  </a:ext>
                </a:extLst>
              </p:cNvPr>
              <p:cNvSpPr/>
              <p:nvPr/>
            </p:nvSpPr>
            <p:spPr>
              <a:xfrm>
                <a:off x="8374253" y="3244100"/>
                <a:ext cx="118872" cy="118872"/>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endParaRPr>
              </a:p>
            </p:txBody>
          </p:sp>
          <p:cxnSp>
            <p:nvCxnSpPr>
              <p:cNvPr id="45" name="Straight Connector 44">
                <a:extLst>
                  <a:ext uri="{FF2B5EF4-FFF2-40B4-BE49-F238E27FC236}">
                    <a16:creationId xmlns:a16="http://schemas.microsoft.com/office/drawing/2014/main" id="{70993D23-6A47-D06C-4204-55ADB226BB83}"/>
                  </a:ext>
                </a:extLst>
              </p:cNvPr>
              <p:cNvCxnSpPr>
                <a:cxnSpLocks/>
              </p:cNvCxnSpPr>
              <p:nvPr/>
            </p:nvCxnSpPr>
            <p:spPr>
              <a:xfrm>
                <a:off x="5310570" y="3785519"/>
                <a:ext cx="0" cy="219456"/>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EAB6EE35-D948-B3A9-F9B7-9E17D56190DD}"/>
                  </a:ext>
                </a:extLst>
              </p:cNvPr>
              <p:cNvCxnSpPr>
                <a:cxnSpLocks/>
              </p:cNvCxnSpPr>
              <p:nvPr/>
            </p:nvCxnSpPr>
            <p:spPr>
              <a:xfrm rot="16200000">
                <a:off x="5310570" y="3739800"/>
                <a:ext cx="0" cy="91440"/>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2DA22997-4D69-6B6E-BC13-4F4EF3035429}"/>
                  </a:ext>
                </a:extLst>
              </p:cNvPr>
              <p:cNvCxnSpPr>
                <a:cxnSpLocks/>
              </p:cNvCxnSpPr>
              <p:nvPr/>
            </p:nvCxnSpPr>
            <p:spPr>
              <a:xfrm rot="16200000">
                <a:off x="5310570" y="3959255"/>
                <a:ext cx="0" cy="91440"/>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26E57419-2A42-FE16-EB99-81B462B9FDF5}"/>
                  </a:ext>
                </a:extLst>
              </p:cNvPr>
              <p:cNvCxnSpPr>
                <a:cxnSpLocks/>
              </p:cNvCxnSpPr>
              <p:nvPr/>
            </p:nvCxnSpPr>
            <p:spPr>
              <a:xfrm>
                <a:off x="8090099" y="3160905"/>
                <a:ext cx="0" cy="246888"/>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4C6361F1-3281-95AF-0C86-68B4F1949DD1}"/>
                  </a:ext>
                </a:extLst>
              </p:cNvPr>
              <p:cNvCxnSpPr>
                <a:cxnSpLocks/>
              </p:cNvCxnSpPr>
              <p:nvPr/>
            </p:nvCxnSpPr>
            <p:spPr>
              <a:xfrm rot="16200000">
                <a:off x="8090099" y="3115186"/>
                <a:ext cx="0" cy="91440"/>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8D20A2CA-21EE-0FDA-7521-F86F975625CD}"/>
                  </a:ext>
                </a:extLst>
              </p:cNvPr>
              <p:cNvCxnSpPr>
                <a:cxnSpLocks/>
              </p:cNvCxnSpPr>
              <p:nvPr/>
            </p:nvCxnSpPr>
            <p:spPr>
              <a:xfrm rot="16200000">
                <a:off x="8090099" y="3362073"/>
                <a:ext cx="0" cy="91440"/>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4D9AE8A4-FAC5-BAB9-F0CE-5130B58B904E}"/>
                  </a:ext>
                </a:extLst>
              </p:cNvPr>
              <p:cNvCxnSpPr>
                <a:cxnSpLocks/>
              </p:cNvCxnSpPr>
              <p:nvPr/>
            </p:nvCxnSpPr>
            <p:spPr>
              <a:xfrm>
                <a:off x="8433689" y="3182416"/>
                <a:ext cx="0" cy="237744"/>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2F21D05-0133-7B33-3D44-C99BDF7F524C}"/>
                  </a:ext>
                </a:extLst>
              </p:cNvPr>
              <p:cNvCxnSpPr>
                <a:cxnSpLocks/>
              </p:cNvCxnSpPr>
              <p:nvPr/>
            </p:nvCxnSpPr>
            <p:spPr>
              <a:xfrm rot="16200000">
                <a:off x="8433689" y="3136697"/>
                <a:ext cx="0" cy="91440"/>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8363F347-241D-E77B-FFA8-41BFB75F78D8}"/>
                  </a:ext>
                </a:extLst>
              </p:cNvPr>
              <p:cNvCxnSpPr>
                <a:cxnSpLocks/>
              </p:cNvCxnSpPr>
              <p:nvPr/>
            </p:nvCxnSpPr>
            <p:spPr>
              <a:xfrm rot="16200000">
                <a:off x="8433689" y="3374440"/>
                <a:ext cx="0" cy="91440"/>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
            <p:nvSpPr>
              <p:cNvPr id="54" name="Isosceles Triangle 53">
                <a:extLst>
                  <a:ext uri="{FF2B5EF4-FFF2-40B4-BE49-F238E27FC236}">
                    <a16:creationId xmlns:a16="http://schemas.microsoft.com/office/drawing/2014/main" id="{BA937918-C61D-BB7D-5AA1-8570CE9C88D9}"/>
                  </a:ext>
                </a:extLst>
              </p:cNvPr>
              <p:cNvSpPr/>
              <p:nvPr/>
            </p:nvSpPr>
            <p:spPr>
              <a:xfrm>
                <a:off x="5246155" y="4139878"/>
                <a:ext cx="118872" cy="118872"/>
              </a:xfrm>
              <a:prstGeom prst="triangle">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endParaRPr>
              </a:p>
            </p:txBody>
          </p:sp>
          <p:sp>
            <p:nvSpPr>
              <p:cNvPr id="55" name="Isosceles Triangle 54">
                <a:extLst>
                  <a:ext uri="{FF2B5EF4-FFF2-40B4-BE49-F238E27FC236}">
                    <a16:creationId xmlns:a16="http://schemas.microsoft.com/office/drawing/2014/main" id="{65A6CEA0-6C3C-62D5-09D2-2F7553579AE6}"/>
                  </a:ext>
                </a:extLst>
              </p:cNvPr>
              <p:cNvSpPr/>
              <p:nvPr/>
            </p:nvSpPr>
            <p:spPr>
              <a:xfrm>
                <a:off x="8033044" y="3907306"/>
                <a:ext cx="118872" cy="118872"/>
              </a:xfrm>
              <a:prstGeom prst="triangle">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endParaRPr>
              </a:p>
            </p:txBody>
          </p:sp>
          <p:sp>
            <p:nvSpPr>
              <p:cNvPr id="56" name="Isosceles Triangle 55">
                <a:extLst>
                  <a:ext uri="{FF2B5EF4-FFF2-40B4-BE49-F238E27FC236}">
                    <a16:creationId xmlns:a16="http://schemas.microsoft.com/office/drawing/2014/main" id="{147E151A-6944-ABD8-F540-21A7C91460BC}"/>
                  </a:ext>
                </a:extLst>
              </p:cNvPr>
              <p:cNvSpPr/>
              <p:nvPr/>
            </p:nvSpPr>
            <p:spPr>
              <a:xfrm>
                <a:off x="8377993" y="4068223"/>
                <a:ext cx="118872" cy="118872"/>
              </a:xfrm>
              <a:prstGeom prst="triangle">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endParaRPr>
              </a:p>
            </p:txBody>
          </p:sp>
          <p:cxnSp>
            <p:nvCxnSpPr>
              <p:cNvPr id="57" name="Straight Connector 56">
                <a:extLst>
                  <a:ext uri="{FF2B5EF4-FFF2-40B4-BE49-F238E27FC236}">
                    <a16:creationId xmlns:a16="http://schemas.microsoft.com/office/drawing/2014/main" id="{644898D1-5E69-AAF3-3D66-F944D462FFBB}"/>
                  </a:ext>
                </a:extLst>
              </p:cNvPr>
              <p:cNvCxnSpPr>
                <a:cxnSpLocks/>
              </p:cNvCxnSpPr>
              <p:nvPr/>
            </p:nvCxnSpPr>
            <p:spPr>
              <a:xfrm>
                <a:off x="5305591" y="4094886"/>
                <a:ext cx="0" cy="219456"/>
              </a:xfrm>
              <a:prstGeom prst="line">
                <a:avLst/>
              </a:prstGeom>
              <a:ln w="1587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723B9970-3DE2-A039-D5BE-8CB391B8157B}"/>
                  </a:ext>
                </a:extLst>
              </p:cNvPr>
              <p:cNvCxnSpPr>
                <a:cxnSpLocks/>
              </p:cNvCxnSpPr>
              <p:nvPr/>
            </p:nvCxnSpPr>
            <p:spPr>
              <a:xfrm rot="16200000">
                <a:off x="5305591" y="4049167"/>
                <a:ext cx="0" cy="91440"/>
              </a:xfrm>
              <a:prstGeom prst="line">
                <a:avLst/>
              </a:prstGeom>
              <a:ln w="1587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B7618DE5-C003-1794-0896-08EBB0DA4680}"/>
                  </a:ext>
                </a:extLst>
              </p:cNvPr>
              <p:cNvCxnSpPr>
                <a:cxnSpLocks/>
              </p:cNvCxnSpPr>
              <p:nvPr/>
            </p:nvCxnSpPr>
            <p:spPr>
              <a:xfrm rot="16200000">
                <a:off x="5305591" y="4268622"/>
                <a:ext cx="0" cy="91440"/>
              </a:xfrm>
              <a:prstGeom prst="line">
                <a:avLst/>
              </a:prstGeom>
              <a:ln w="1587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AEF9B1E9-74E7-39EF-D89D-B60D1ED797E9}"/>
                  </a:ext>
                </a:extLst>
              </p:cNvPr>
              <p:cNvCxnSpPr>
                <a:cxnSpLocks/>
              </p:cNvCxnSpPr>
              <p:nvPr/>
            </p:nvCxnSpPr>
            <p:spPr>
              <a:xfrm>
                <a:off x="8092480" y="3848499"/>
                <a:ext cx="0" cy="237744"/>
              </a:xfrm>
              <a:prstGeom prst="line">
                <a:avLst/>
              </a:prstGeom>
              <a:ln w="1587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7A399B09-BDA4-26AC-C544-2ABF30D9B22F}"/>
                  </a:ext>
                </a:extLst>
              </p:cNvPr>
              <p:cNvCxnSpPr>
                <a:cxnSpLocks/>
              </p:cNvCxnSpPr>
              <p:nvPr/>
            </p:nvCxnSpPr>
            <p:spPr>
              <a:xfrm rot="16200000">
                <a:off x="8092480" y="3802780"/>
                <a:ext cx="0" cy="91440"/>
              </a:xfrm>
              <a:prstGeom prst="line">
                <a:avLst/>
              </a:prstGeom>
              <a:ln w="1587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1C7CB0E7-8D85-E2B9-88CD-575C8A838642}"/>
                  </a:ext>
                </a:extLst>
              </p:cNvPr>
              <p:cNvCxnSpPr>
                <a:cxnSpLocks/>
              </p:cNvCxnSpPr>
              <p:nvPr/>
            </p:nvCxnSpPr>
            <p:spPr>
              <a:xfrm rot="16200000">
                <a:off x="8092480" y="4040523"/>
                <a:ext cx="0" cy="91440"/>
              </a:xfrm>
              <a:prstGeom prst="line">
                <a:avLst/>
              </a:prstGeom>
              <a:ln w="1587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35FD686D-CBA1-108F-F4F6-FD29832EED25}"/>
                  </a:ext>
                </a:extLst>
              </p:cNvPr>
              <p:cNvCxnSpPr>
                <a:cxnSpLocks/>
              </p:cNvCxnSpPr>
              <p:nvPr/>
            </p:nvCxnSpPr>
            <p:spPr>
              <a:xfrm>
                <a:off x="8437429" y="4016439"/>
                <a:ext cx="0" cy="228600"/>
              </a:xfrm>
              <a:prstGeom prst="line">
                <a:avLst/>
              </a:prstGeom>
              <a:ln w="1587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2D3DAE9-2F50-5B3E-C729-BD10EF397843}"/>
                  </a:ext>
                </a:extLst>
              </p:cNvPr>
              <p:cNvCxnSpPr>
                <a:cxnSpLocks/>
              </p:cNvCxnSpPr>
              <p:nvPr/>
            </p:nvCxnSpPr>
            <p:spPr>
              <a:xfrm rot="16200000">
                <a:off x="8437429" y="3970720"/>
                <a:ext cx="0" cy="91440"/>
              </a:xfrm>
              <a:prstGeom prst="line">
                <a:avLst/>
              </a:prstGeom>
              <a:ln w="1587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605CAC87-E549-479E-B293-6A1502DD02F2}"/>
                  </a:ext>
                </a:extLst>
              </p:cNvPr>
              <p:cNvCxnSpPr>
                <a:cxnSpLocks/>
              </p:cNvCxnSpPr>
              <p:nvPr/>
            </p:nvCxnSpPr>
            <p:spPr>
              <a:xfrm rot="16200000">
                <a:off x="8437429" y="4199319"/>
                <a:ext cx="0" cy="91440"/>
              </a:xfrm>
              <a:prstGeom prst="line">
                <a:avLst/>
              </a:prstGeom>
              <a:ln w="1587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CE810297-BAC4-6BE5-8421-A694D4106BE6}"/>
                  </a:ext>
                </a:extLst>
              </p:cNvPr>
              <p:cNvSpPr txBox="1"/>
              <p:nvPr/>
            </p:nvSpPr>
            <p:spPr>
              <a:xfrm>
                <a:off x="9351119" y="3261394"/>
                <a:ext cx="2151271" cy="923330"/>
              </a:xfrm>
              <a:prstGeom prst="rect">
                <a:avLst/>
              </a:prstGeom>
              <a:noFill/>
            </p:spPr>
            <p:txBody>
              <a:bodyPr wrap="square" rtlCol="0" anchor="ctr">
                <a:spAutoFit/>
              </a:bodyPr>
              <a:lstStyle/>
              <a:p>
                <a:r>
                  <a:rPr lang="en-US">
                    <a:solidFill>
                      <a:schemeClr val="tx2"/>
                    </a:solidFill>
                  </a:rPr>
                  <a:t>Estimated difference, 7.8 points (95% CI, </a:t>
                </a:r>
                <a:br>
                  <a:rPr lang="en-US">
                    <a:solidFill>
                      <a:schemeClr val="tx2"/>
                    </a:solidFill>
                  </a:rPr>
                </a:br>
                <a:r>
                  <a:rPr lang="en-US">
                    <a:solidFill>
                      <a:schemeClr val="tx2"/>
                    </a:solidFill>
                  </a:rPr>
                  <a:t>4.8-10.9); </a:t>
                </a:r>
                <a:r>
                  <a:rPr lang="en-US" i="1">
                    <a:solidFill>
                      <a:schemeClr val="tx2"/>
                    </a:solidFill>
                  </a:rPr>
                  <a:t>P</a:t>
                </a:r>
                <a:r>
                  <a:rPr lang="en-US">
                    <a:solidFill>
                      <a:schemeClr val="tx2"/>
                    </a:solidFill>
                  </a:rPr>
                  <a:t>&lt;0.001</a:t>
                </a:r>
              </a:p>
            </p:txBody>
          </p:sp>
          <p:sp>
            <p:nvSpPr>
              <p:cNvPr id="67" name="Right Brace 66">
                <a:extLst>
                  <a:ext uri="{FF2B5EF4-FFF2-40B4-BE49-F238E27FC236}">
                    <a16:creationId xmlns:a16="http://schemas.microsoft.com/office/drawing/2014/main" id="{9895DF75-6F15-3ADC-4B06-1EA7D51C3DAF}"/>
                  </a:ext>
                </a:extLst>
              </p:cNvPr>
              <p:cNvSpPr/>
              <p:nvPr/>
            </p:nvSpPr>
            <p:spPr>
              <a:xfrm>
                <a:off x="9081875" y="3302001"/>
                <a:ext cx="210179" cy="837878"/>
              </a:xfrm>
              <a:prstGeom prst="rightBrace">
                <a:avLst>
                  <a:gd name="adj1" fmla="val 0"/>
                  <a:gd name="adj2" fmla="val 50000"/>
                </a:avLst>
              </a:prstGeom>
              <a:ln>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8" name="TextBox 67">
                <a:extLst>
                  <a:ext uri="{FF2B5EF4-FFF2-40B4-BE49-F238E27FC236}">
                    <a16:creationId xmlns:a16="http://schemas.microsoft.com/office/drawing/2014/main" id="{3D80BF41-0873-4CB9-EC58-6B9F4851AC41}"/>
                  </a:ext>
                </a:extLst>
              </p:cNvPr>
              <p:cNvSpPr txBox="1"/>
              <p:nvPr/>
            </p:nvSpPr>
            <p:spPr>
              <a:xfrm>
                <a:off x="8573937" y="3948654"/>
                <a:ext cx="536396" cy="369332"/>
              </a:xfrm>
              <a:prstGeom prst="rect">
                <a:avLst/>
              </a:prstGeom>
              <a:noFill/>
            </p:spPr>
            <p:txBody>
              <a:bodyPr wrap="square" rtlCol="0" anchor="ctr">
                <a:spAutoFit/>
              </a:bodyPr>
              <a:lstStyle/>
              <a:p>
                <a:pPr algn="r"/>
                <a:r>
                  <a:rPr lang="en-US">
                    <a:solidFill>
                      <a:schemeClr val="tx2"/>
                    </a:solidFill>
                  </a:rPr>
                  <a:t>8.7</a:t>
                </a:r>
              </a:p>
            </p:txBody>
          </p:sp>
          <p:sp>
            <p:nvSpPr>
              <p:cNvPr id="69" name="TextBox 68">
                <a:extLst>
                  <a:ext uri="{FF2B5EF4-FFF2-40B4-BE49-F238E27FC236}">
                    <a16:creationId xmlns:a16="http://schemas.microsoft.com/office/drawing/2014/main" id="{BAF5D3D3-4CA4-8E50-7F90-19E9D588D6AD}"/>
                  </a:ext>
                </a:extLst>
              </p:cNvPr>
              <p:cNvSpPr txBox="1"/>
              <p:nvPr/>
            </p:nvSpPr>
            <p:spPr>
              <a:xfrm>
                <a:off x="8443776" y="3116408"/>
                <a:ext cx="670474" cy="369332"/>
              </a:xfrm>
              <a:prstGeom prst="rect">
                <a:avLst/>
              </a:prstGeom>
              <a:noFill/>
            </p:spPr>
            <p:txBody>
              <a:bodyPr wrap="square" rtlCol="0" anchor="ctr">
                <a:spAutoFit/>
              </a:bodyPr>
              <a:lstStyle/>
              <a:p>
                <a:pPr algn="r"/>
                <a:r>
                  <a:rPr lang="en-US">
                    <a:solidFill>
                      <a:schemeClr val="tx2"/>
                    </a:solidFill>
                  </a:rPr>
                  <a:t>16.6</a:t>
                </a:r>
              </a:p>
            </p:txBody>
          </p:sp>
          <p:sp>
            <p:nvSpPr>
              <p:cNvPr id="90" name="Rectangle 89">
                <a:extLst>
                  <a:ext uri="{FF2B5EF4-FFF2-40B4-BE49-F238E27FC236}">
                    <a16:creationId xmlns:a16="http://schemas.microsoft.com/office/drawing/2014/main" id="{CD6064DC-C045-E293-1519-37772F704890}"/>
                  </a:ext>
                </a:extLst>
              </p:cNvPr>
              <p:cNvSpPr/>
              <p:nvPr/>
            </p:nvSpPr>
            <p:spPr>
              <a:xfrm>
                <a:off x="6637596" y="3413574"/>
                <a:ext cx="118872" cy="118872"/>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endParaRPr>
              </a:p>
            </p:txBody>
          </p:sp>
          <p:cxnSp>
            <p:nvCxnSpPr>
              <p:cNvPr id="91" name="Straight Connector 90">
                <a:extLst>
                  <a:ext uri="{FF2B5EF4-FFF2-40B4-BE49-F238E27FC236}">
                    <a16:creationId xmlns:a16="http://schemas.microsoft.com/office/drawing/2014/main" id="{FDBDE74A-5A16-64DA-EC59-64996F04CA50}"/>
                  </a:ext>
                </a:extLst>
              </p:cNvPr>
              <p:cNvCxnSpPr>
                <a:cxnSpLocks/>
              </p:cNvCxnSpPr>
              <p:nvPr/>
            </p:nvCxnSpPr>
            <p:spPr>
              <a:xfrm>
                <a:off x="6697032" y="3349280"/>
                <a:ext cx="0" cy="246888"/>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CA771279-9F04-AA4E-18F8-AF33A0AEF0DA}"/>
                  </a:ext>
                </a:extLst>
              </p:cNvPr>
              <p:cNvCxnSpPr>
                <a:cxnSpLocks/>
              </p:cNvCxnSpPr>
              <p:nvPr/>
            </p:nvCxnSpPr>
            <p:spPr>
              <a:xfrm rot="16200000">
                <a:off x="6697032" y="3303561"/>
                <a:ext cx="0" cy="91440"/>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4E0D5449-132F-9192-9A28-4AAFEEE9D1A0}"/>
                  </a:ext>
                </a:extLst>
              </p:cNvPr>
              <p:cNvCxnSpPr>
                <a:cxnSpLocks/>
              </p:cNvCxnSpPr>
              <p:nvPr/>
            </p:nvCxnSpPr>
            <p:spPr>
              <a:xfrm rot="16200000">
                <a:off x="6697032" y="3550448"/>
                <a:ext cx="0" cy="91440"/>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
            <p:nvSpPr>
              <p:cNvPr id="94" name="Isosceles Triangle 93">
                <a:extLst>
                  <a:ext uri="{FF2B5EF4-FFF2-40B4-BE49-F238E27FC236}">
                    <a16:creationId xmlns:a16="http://schemas.microsoft.com/office/drawing/2014/main" id="{AAE88F46-CB27-A30F-A770-D38873FDA205}"/>
                  </a:ext>
                </a:extLst>
              </p:cNvPr>
              <p:cNvSpPr/>
              <p:nvPr/>
            </p:nvSpPr>
            <p:spPr>
              <a:xfrm>
                <a:off x="6642549" y="4022178"/>
                <a:ext cx="118872" cy="118872"/>
              </a:xfrm>
              <a:prstGeom prst="triangle">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endParaRPr>
              </a:p>
            </p:txBody>
          </p:sp>
          <p:cxnSp>
            <p:nvCxnSpPr>
              <p:cNvPr id="95" name="Straight Connector 94">
                <a:extLst>
                  <a:ext uri="{FF2B5EF4-FFF2-40B4-BE49-F238E27FC236}">
                    <a16:creationId xmlns:a16="http://schemas.microsoft.com/office/drawing/2014/main" id="{046901C6-AF46-B01C-6F11-41CC0910DF47}"/>
                  </a:ext>
                </a:extLst>
              </p:cNvPr>
              <p:cNvCxnSpPr>
                <a:cxnSpLocks/>
              </p:cNvCxnSpPr>
              <p:nvPr/>
            </p:nvCxnSpPr>
            <p:spPr>
              <a:xfrm>
                <a:off x="6701985" y="3967663"/>
                <a:ext cx="0" cy="237744"/>
              </a:xfrm>
              <a:prstGeom prst="line">
                <a:avLst/>
              </a:prstGeom>
              <a:ln w="1587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C57B6F41-D09B-10E0-8586-39ADD7CFC919}"/>
                  </a:ext>
                </a:extLst>
              </p:cNvPr>
              <p:cNvCxnSpPr>
                <a:cxnSpLocks/>
              </p:cNvCxnSpPr>
              <p:nvPr/>
            </p:nvCxnSpPr>
            <p:spPr>
              <a:xfrm rot="16200000">
                <a:off x="6701985" y="3921944"/>
                <a:ext cx="0" cy="91440"/>
              </a:xfrm>
              <a:prstGeom prst="line">
                <a:avLst/>
              </a:prstGeom>
              <a:ln w="1587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73A2DB84-2067-A981-90F1-2405B3D54DDD}"/>
                  </a:ext>
                </a:extLst>
              </p:cNvPr>
              <p:cNvCxnSpPr>
                <a:cxnSpLocks/>
              </p:cNvCxnSpPr>
              <p:nvPr/>
            </p:nvCxnSpPr>
            <p:spPr>
              <a:xfrm rot="16200000">
                <a:off x="6701985" y="4159687"/>
                <a:ext cx="0" cy="91440"/>
              </a:xfrm>
              <a:prstGeom prst="line">
                <a:avLst/>
              </a:prstGeom>
              <a:ln w="1587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98" name="Freeform: Shape 97">
              <a:extLst>
                <a:ext uri="{FF2B5EF4-FFF2-40B4-BE49-F238E27FC236}">
                  <a16:creationId xmlns:a16="http://schemas.microsoft.com/office/drawing/2014/main" id="{EAEA5751-CF72-F302-CEE3-056F67E67AA2}"/>
                </a:ext>
              </a:extLst>
            </p:cNvPr>
            <p:cNvSpPr/>
            <p:nvPr/>
          </p:nvSpPr>
          <p:spPr>
            <a:xfrm>
              <a:off x="3557588" y="4176713"/>
              <a:ext cx="1743075" cy="838200"/>
            </a:xfrm>
            <a:custGeom>
              <a:avLst/>
              <a:gdLst>
                <a:gd name="connsiteX0" fmla="*/ 0 w 1743075"/>
                <a:gd name="connsiteY0" fmla="*/ 838200 h 838200"/>
                <a:gd name="connsiteX1" fmla="*/ 1743075 w 1743075"/>
                <a:gd name="connsiteY1" fmla="*/ 0 h 838200"/>
              </a:gdLst>
              <a:ahLst/>
              <a:cxnLst>
                <a:cxn ang="0">
                  <a:pos x="connsiteX0" y="connsiteY0"/>
                </a:cxn>
                <a:cxn ang="0">
                  <a:pos x="connsiteX1" y="connsiteY1"/>
                </a:cxn>
              </a:cxnLst>
              <a:rect l="l" t="t" r="r" b="b"/>
              <a:pathLst>
                <a:path w="1743075" h="838200">
                  <a:moveTo>
                    <a:pt x="0" y="838200"/>
                  </a:moveTo>
                  <a:lnTo>
                    <a:pt x="1743075" y="0"/>
                  </a:lnTo>
                </a:path>
              </a:pathLst>
            </a:cu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Shape 98">
              <a:extLst>
                <a:ext uri="{FF2B5EF4-FFF2-40B4-BE49-F238E27FC236}">
                  <a16:creationId xmlns:a16="http://schemas.microsoft.com/office/drawing/2014/main" id="{710B5A40-73F3-8A34-AEAC-9F635C959D86}"/>
                </a:ext>
              </a:extLst>
            </p:cNvPr>
            <p:cNvSpPr/>
            <p:nvPr/>
          </p:nvSpPr>
          <p:spPr>
            <a:xfrm>
              <a:off x="3562350" y="3948113"/>
              <a:ext cx="4529138" cy="1081087"/>
            </a:xfrm>
            <a:custGeom>
              <a:avLst/>
              <a:gdLst>
                <a:gd name="connsiteX0" fmla="*/ 4529138 w 4529138"/>
                <a:gd name="connsiteY0" fmla="*/ 0 h 1081087"/>
                <a:gd name="connsiteX1" fmla="*/ 3133725 w 4529138"/>
                <a:gd name="connsiteY1" fmla="*/ 114300 h 1081087"/>
                <a:gd name="connsiteX2" fmla="*/ 1747838 w 4529138"/>
                <a:gd name="connsiteY2" fmla="*/ 228600 h 1081087"/>
                <a:gd name="connsiteX3" fmla="*/ 0 w 4529138"/>
                <a:gd name="connsiteY3" fmla="*/ 1081087 h 1081087"/>
              </a:gdLst>
              <a:ahLst/>
              <a:cxnLst>
                <a:cxn ang="0">
                  <a:pos x="connsiteX0" y="connsiteY0"/>
                </a:cxn>
                <a:cxn ang="0">
                  <a:pos x="connsiteX1" y="connsiteY1"/>
                </a:cxn>
                <a:cxn ang="0">
                  <a:pos x="connsiteX2" y="connsiteY2"/>
                </a:cxn>
                <a:cxn ang="0">
                  <a:pos x="connsiteX3" y="connsiteY3"/>
                </a:cxn>
              </a:cxnLst>
              <a:rect l="l" t="t" r="r" b="b"/>
              <a:pathLst>
                <a:path w="4529138" h="1081087">
                  <a:moveTo>
                    <a:pt x="4529138" y="0"/>
                  </a:moveTo>
                  <a:lnTo>
                    <a:pt x="3133725" y="114300"/>
                  </a:lnTo>
                  <a:lnTo>
                    <a:pt x="1747838" y="228600"/>
                  </a:lnTo>
                  <a:lnTo>
                    <a:pt x="0" y="1081087"/>
                  </a:lnTo>
                </a:path>
              </a:pathLst>
            </a:custGeom>
            <a:noFill/>
            <a:ln w="25400">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Shape 99">
              <a:extLst>
                <a:ext uri="{FF2B5EF4-FFF2-40B4-BE49-F238E27FC236}">
                  <a16:creationId xmlns:a16="http://schemas.microsoft.com/office/drawing/2014/main" id="{C9AF48C4-E535-EA6C-DEB8-D8C6BED1910A}"/>
                </a:ext>
              </a:extLst>
            </p:cNvPr>
            <p:cNvSpPr/>
            <p:nvPr/>
          </p:nvSpPr>
          <p:spPr>
            <a:xfrm>
              <a:off x="3567113" y="3248025"/>
              <a:ext cx="4524375" cy="1781175"/>
            </a:xfrm>
            <a:custGeom>
              <a:avLst/>
              <a:gdLst>
                <a:gd name="connsiteX0" fmla="*/ 4524375 w 4524375"/>
                <a:gd name="connsiteY0" fmla="*/ 0 h 1781175"/>
                <a:gd name="connsiteX1" fmla="*/ 3128962 w 4524375"/>
                <a:gd name="connsiteY1" fmla="*/ 190500 h 1781175"/>
                <a:gd name="connsiteX2" fmla="*/ 1738312 w 4524375"/>
                <a:gd name="connsiteY2" fmla="*/ 619125 h 1781175"/>
                <a:gd name="connsiteX3" fmla="*/ 0 w 4524375"/>
                <a:gd name="connsiteY3" fmla="*/ 1781175 h 1781175"/>
              </a:gdLst>
              <a:ahLst/>
              <a:cxnLst>
                <a:cxn ang="0">
                  <a:pos x="connsiteX0" y="connsiteY0"/>
                </a:cxn>
                <a:cxn ang="0">
                  <a:pos x="connsiteX1" y="connsiteY1"/>
                </a:cxn>
                <a:cxn ang="0">
                  <a:pos x="connsiteX2" y="connsiteY2"/>
                </a:cxn>
                <a:cxn ang="0">
                  <a:pos x="connsiteX3" y="connsiteY3"/>
                </a:cxn>
              </a:cxnLst>
              <a:rect l="l" t="t" r="r" b="b"/>
              <a:pathLst>
                <a:path w="4524375" h="1781175">
                  <a:moveTo>
                    <a:pt x="4524375" y="0"/>
                  </a:moveTo>
                  <a:lnTo>
                    <a:pt x="3128962" y="190500"/>
                  </a:lnTo>
                  <a:lnTo>
                    <a:pt x="1738312" y="619125"/>
                  </a:lnTo>
                  <a:lnTo>
                    <a:pt x="0" y="1781175"/>
                  </a:lnTo>
                </a:path>
              </a:pathLst>
            </a:custGeom>
            <a:noFill/>
            <a:ln w="254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8" name="Text Placeholder 12">
            <a:extLst>
              <a:ext uri="{FF2B5EF4-FFF2-40B4-BE49-F238E27FC236}">
                <a16:creationId xmlns:a16="http://schemas.microsoft.com/office/drawing/2014/main" id="{D5A1705A-FD92-47F6-C13A-C38ABC74B68F}"/>
              </a:ext>
            </a:extLst>
          </p:cNvPr>
          <p:cNvSpPr txBox="1">
            <a:spLocks/>
          </p:cNvSpPr>
          <p:nvPr/>
        </p:nvSpPr>
        <p:spPr>
          <a:xfrm>
            <a:off x="1524000" y="5800600"/>
            <a:ext cx="8559799" cy="589729"/>
          </a:xfrm>
          <a:prstGeom prst="rect">
            <a:avLst/>
          </a:prstGeom>
        </p:spPr>
        <p:txBody>
          <a:bodyPr/>
          <a:lstStyle>
            <a:lvl1pPr marL="457189" indent="-457189" algn="l" rtl="0" eaLnBrk="0" fontAlgn="base" hangingPunct="0">
              <a:spcBef>
                <a:spcPct val="20000"/>
              </a:spcBef>
              <a:spcAft>
                <a:spcPct val="0"/>
              </a:spcAft>
              <a:buFont typeface="Arial" panose="020B0604020202020204" pitchFamily="34" charset="0"/>
              <a:buChar char="•"/>
              <a:defRPr sz="4267" kern="1200">
                <a:solidFill>
                  <a:schemeClr val="tx1"/>
                </a:solidFill>
                <a:latin typeface="Avenir Book" panose="02000503020000020003" pitchFamily="2" charset="0"/>
                <a:ea typeface="MS PGothic" panose="020B0600070205080204" pitchFamily="34" charset="-128"/>
                <a:cs typeface="Avenir Book" panose="02000503020000020003" pitchFamily="2" charset="0"/>
              </a:defRPr>
            </a:lvl1pPr>
            <a:lvl2pPr marL="990575" indent="-380990" algn="l" rtl="0" eaLnBrk="0" fontAlgn="base" hangingPunct="0">
              <a:spcBef>
                <a:spcPct val="20000"/>
              </a:spcBef>
              <a:spcAft>
                <a:spcPct val="0"/>
              </a:spcAft>
              <a:buFont typeface="Arial" panose="020B0604020202020204" pitchFamily="34" charset="0"/>
              <a:buChar char="–"/>
              <a:defRPr sz="3733" kern="1200">
                <a:solidFill>
                  <a:schemeClr val="tx1"/>
                </a:solidFill>
                <a:latin typeface="Avenir Book" panose="02000503020000020003" pitchFamily="2" charset="0"/>
                <a:ea typeface="MS PGothic" panose="020B0600070205080204" pitchFamily="34" charset="-128"/>
                <a:cs typeface="+mn-cs"/>
              </a:defRPr>
            </a:lvl2pPr>
            <a:lvl3pPr marL="1523962" indent="-304792" algn="l" rtl="0" eaLnBrk="0" fontAlgn="base" hangingPunct="0">
              <a:spcBef>
                <a:spcPct val="20000"/>
              </a:spcBef>
              <a:spcAft>
                <a:spcPct val="0"/>
              </a:spcAft>
              <a:buFont typeface="Arial" panose="020B0604020202020204" pitchFamily="34" charset="0"/>
              <a:buChar char="•"/>
              <a:defRPr sz="3200" kern="1200">
                <a:solidFill>
                  <a:schemeClr val="tx1"/>
                </a:solidFill>
                <a:latin typeface="Avenir Book" panose="02000503020000020003" pitchFamily="2" charset="0"/>
                <a:ea typeface="MS PGothic" panose="020B0600070205080204" pitchFamily="34" charset="-128"/>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chemeClr val="tx1"/>
                </a:solidFill>
                <a:latin typeface="Avenir Book" panose="02000503020000020003" pitchFamily="2" charset="0"/>
                <a:ea typeface="MS PGothic" panose="020B0600070205080204" pitchFamily="34" charset="-128"/>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chemeClr val="tx1"/>
                </a:solidFill>
                <a:latin typeface="Avenir Book" panose="02000503020000020003" pitchFamily="2" charset="0"/>
                <a:ea typeface="MS PGothic" panose="020B0600070205080204" pitchFamily="34" charset="-128"/>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None/>
            </a:pPr>
            <a:r>
              <a:rPr lang="en-US" sz="1600">
                <a:solidFill>
                  <a:schemeClr val="tx2"/>
                </a:solidFill>
                <a:latin typeface="+mn-lt"/>
              </a:rPr>
              <a:t>*Week 52 data are estimated based on analysis of covariance and imputation of missing data</a:t>
            </a:r>
          </a:p>
          <a:p>
            <a:pPr marL="0" indent="0">
              <a:buNone/>
            </a:pPr>
            <a:r>
              <a:rPr lang="en-US" sz="1600">
                <a:solidFill>
                  <a:schemeClr val="tx2"/>
                </a:solidFill>
                <a:latin typeface="+mn-lt"/>
              </a:rPr>
              <a:t>BMI, body mass index; KCCQ-CSS, Kansas City Cardiomyopathy Questionnaire-Clinical Summary Score</a:t>
            </a:r>
          </a:p>
        </p:txBody>
      </p:sp>
    </p:spTree>
    <p:extLst>
      <p:ext uri="{BB962C8B-B14F-4D97-AF65-F5344CB8AC3E}">
        <p14:creationId xmlns:p14="http://schemas.microsoft.com/office/powerpoint/2010/main" val="3271473871"/>
      </p:ext>
    </p:extLst>
  </p:cSld>
  <p:clrMapOvr>
    <a:masterClrMapping/>
  </p:clrMapOvr>
  <p:extLst>
    <p:ext uri="{6950BFC3-D8DA-4A85-94F7-54DA5524770B}">
      <p188:commentRel xmlns:p188="http://schemas.microsoft.com/office/powerpoint/2018/8/main" r:id="rId3"/>
    </p:ext>
  </p:extLs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B0BBA-4777-3EC3-602F-5E56883E0E91}"/>
              </a:ext>
            </a:extLst>
          </p:cNvPr>
          <p:cNvSpPr>
            <a:spLocks noGrp="1"/>
          </p:cNvSpPr>
          <p:nvPr>
            <p:ph type="title"/>
          </p:nvPr>
        </p:nvSpPr>
        <p:spPr>
          <a:xfrm>
            <a:off x="847253" y="2556473"/>
            <a:ext cx="10515600" cy="1745054"/>
          </a:xfrm>
        </p:spPr>
        <p:txBody>
          <a:bodyPr anchor="ctr">
            <a:normAutofit/>
          </a:bodyPr>
          <a:lstStyle/>
          <a:p>
            <a:r>
              <a:rPr lang="en-US"/>
              <a:t>Optimizing Care</a:t>
            </a:r>
          </a:p>
        </p:txBody>
      </p:sp>
    </p:spTree>
    <p:extLst>
      <p:ext uri="{BB962C8B-B14F-4D97-AF65-F5344CB8AC3E}">
        <p14:creationId xmlns:p14="http://schemas.microsoft.com/office/powerpoint/2010/main" val="4063604371"/>
      </p:ext>
    </p:extLst>
  </p:cSld>
  <p:clrMapOvr>
    <a:masterClrMapping/>
  </p:clrMapOvr>
  <p:extLst>
    <p:ext uri="{6950BFC3-D8DA-4A85-94F7-54DA5524770B}">
      <p188:commentRel xmlns:p188="http://schemas.microsoft.com/office/powerpoint/2018/8/main" r:id="rId2"/>
    </p:ext>
  </p:extLs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6144C-5E7E-713B-15ED-CE85F0CBB1D6}"/>
              </a:ext>
            </a:extLst>
          </p:cNvPr>
          <p:cNvSpPr>
            <a:spLocks noGrp="1"/>
          </p:cNvSpPr>
          <p:nvPr>
            <p:ph type="title"/>
          </p:nvPr>
        </p:nvSpPr>
        <p:spPr>
          <a:xfrm>
            <a:off x="847253" y="202166"/>
            <a:ext cx="10515600" cy="1143000"/>
          </a:xfrm>
        </p:spPr>
        <p:txBody>
          <a:bodyPr/>
          <a:lstStyle/>
          <a:p>
            <a:r>
              <a:rPr lang="en-US"/>
              <a:t>Prescription of GDMT Is Low: CHAMP-HF</a:t>
            </a:r>
          </a:p>
        </p:txBody>
      </p:sp>
      <p:graphicFrame>
        <p:nvGraphicFramePr>
          <p:cNvPr id="38" name="Content Placeholder 37">
            <a:extLst>
              <a:ext uri="{FF2B5EF4-FFF2-40B4-BE49-F238E27FC236}">
                <a16:creationId xmlns:a16="http://schemas.microsoft.com/office/drawing/2014/main" id="{C0C28082-3F3E-41C6-5CBB-5FBAF678ECEA}"/>
              </a:ext>
            </a:extLst>
          </p:cNvPr>
          <p:cNvGraphicFramePr>
            <a:graphicFrameLocks noGrp="1"/>
          </p:cNvGraphicFramePr>
          <p:nvPr>
            <p:ph idx="1"/>
            <p:extLst>
              <p:ext uri="{D42A27DB-BD31-4B8C-83A1-F6EECF244321}">
                <p14:modId xmlns:p14="http://schemas.microsoft.com/office/powerpoint/2010/main" val="2946629875"/>
              </p:ext>
            </p:extLst>
          </p:nvPr>
        </p:nvGraphicFramePr>
        <p:xfrm>
          <a:off x="1374591" y="1939925"/>
          <a:ext cx="10109835" cy="3277235"/>
        </p:xfrm>
        <a:graphic>
          <a:graphicData uri="http://schemas.openxmlformats.org/drawingml/2006/chart">
            <c:chart xmlns:c="http://schemas.openxmlformats.org/drawingml/2006/chart" xmlns:r="http://schemas.openxmlformats.org/officeDocument/2006/relationships" r:id="rId3"/>
          </a:graphicData>
        </a:graphic>
      </p:graphicFrame>
      <p:sp>
        <p:nvSpPr>
          <p:cNvPr id="45" name="TextBox 44">
            <a:extLst>
              <a:ext uri="{FF2B5EF4-FFF2-40B4-BE49-F238E27FC236}">
                <a16:creationId xmlns:a16="http://schemas.microsoft.com/office/drawing/2014/main" id="{CA3FC758-1AA2-E32B-E8C3-BA9A7AFA813A}"/>
              </a:ext>
            </a:extLst>
          </p:cNvPr>
          <p:cNvSpPr txBox="1"/>
          <p:nvPr/>
        </p:nvSpPr>
        <p:spPr>
          <a:xfrm>
            <a:off x="3260636" y="1904395"/>
            <a:ext cx="654234" cy="1890365"/>
          </a:xfrm>
          <a:prstGeom prst="rect">
            <a:avLst/>
          </a:prstGeom>
          <a:solidFill>
            <a:schemeClr val="bg1"/>
          </a:solidFill>
        </p:spPr>
        <p:txBody>
          <a:bodyPr wrap="square" rIns="45720" rtlCol="0">
            <a:noAutofit/>
          </a:bodyPr>
          <a:lstStyle/>
          <a:p>
            <a:pPr algn="r">
              <a:lnSpc>
                <a:spcPct val="130000"/>
              </a:lnSpc>
            </a:pPr>
            <a:r>
              <a:rPr lang="en-US" sz="1600">
                <a:solidFill>
                  <a:schemeClr val="tx2"/>
                </a:solidFill>
              </a:rPr>
              <a:t>100%</a:t>
            </a:r>
          </a:p>
          <a:p>
            <a:pPr algn="r">
              <a:lnSpc>
                <a:spcPct val="130000"/>
              </a:lnSpc>
            </a:pPr>
            <a:r>
              <a:rPr lang="en-US" sz="1600">
                <a:solidFill>
                  <a:schemeClr val="tx2"/>
                </a:solidFill>
              </a:rPr>
              <a:t>80%</a:t>
            </a:r>
          </a:p>
          <a:p>
            <a:pPr algn="r">
              <a:lnSpc>
                <a:spcPct val="130000"/>
              </a:lnSpc>
            </a:pPr>
            <a:r>
              <a:rPr lang="en-US" sz="1600">
                <a:solidFill>
                  <a:schemeClr val="tx2"/>
                </a:solidFill>
              </a:rPr>
              <a:t>60%</a:t>
            </a:r>
          </a:p>
          <a:p>
            <a:pPr algn="r">
              <a:lnSpc>
                <a:spcPct val="130000"/>
              </a:lnSpc>
            </a:pPr>
            <a:r>
              <a:rPr lang="en-US" sz="1600">
                <a:solidFill>
                  <a:schemeClr val="tx2"/>
                </a:solidFill>
              </a:rPr>
              <a:t>40%</a:t>
            </a:r>
          </a:p>
          <a:p>
            <a:pPr algn="r">
              <a:lnSpc>
                <a:spcPct val="130000"/>
              </a:lnSpc>
            </a:pPr>
            <a:r>
              <a:rPr lang="en-US" sz="1600">
                <a:solidFill>
                  <a:schemeClr val="tx2"/>
                </a:solidFill>
              </a:rPr>
              <a:t>20%</a:t>
            </a:r>
          </a:p>
          <a:p>
            <a:pPr algn="r">
              <a:lnSpc>
                <a:spcPct val="130000"/>
              </a:lnSpc>
            </a:pPr>
            <a:r>
              <a:rPr lang="en-US" sz="1600">
                <a:solidFill>
                  <a:schemeClr val="tx2"/>
                </a:solidFill>
              </a:rPr>
              <a:t>0%</a:t>
            </a:r>
          </a:p>
        </p:txBody>
      </p:sp>
      <p:sp>
        <p:nvSpPr>
          <p:cNvPr id="20" name="Text Placeholder 19">
            <a:extLst>
              <a:ext uri="{FF2B5EF4-FFF2-40B4-BE49-F238E27FC236}">
                <a16:creationId xmlns:a16="http://schemas.microsoft.com/office/drawing/2014/main" id="{76B9258B-CA00-C468-595F-700B223BBB43}"/>
              </a:ext>
            </a:extLst>
          </p:cNvPr>
          <p:cNvSpPr>
            <a:spLocks noGrp="1"/>
          </p:cNvSpPr>
          <p:nvPr>
            <p:ph type="body" sz="quarter" idx="10"/>
          </p:nvPr>
        </p:nvSpPr>
        <p:spPr>
          <a:xfrm>
            <a:off x="1524000" y="6355532"/>
            <a:ext cx="9829800" cy="502467"/>
          </a:xfrm>
        </p:spPr>
        <p:txBody>
          <a:bodyPr/>
          <a:lstStyle/>
          <a:p>
            <a:r>
              <a:rPr lang="en-US"/>
              <a:t>Adapted from Greene SJ. </a:t>
            </a:r>
            <a:r>
              <a:rPr lang="en-US" i="1"/>
              <a:t>J Am Coll Cardiol</a:t>
            </a:r>
            <a:r>
              <a:rPr lang="en-US"/>
              <a:t>. 2018;72:351-366.</a:t>
            </a:r>
          </a:p>
        </p:txBody>
      </p:sp>
      <p:pic>
        <p:nvPicPr>
          <p:cNvPr id="4" name="Picture 3">
            <a:extLst>
              <a:ext uri="{FF2B5EF4-FFF2-40B4-BE49-F238E27FC236}">
                <a16:creationId xmlns:a16="http://schemas.microsoft.com/office/drawing/2014/main" id="{480508F0-DA49-11E8-EE00-DEACC1D7235F}"/>
              </a:ext>
            </a:extLst>
          </p:cNvPr>
          <p:cNvPicPr>
            <a:picLocks noChangeAspect="1"/>
          </p:cNvPicPr>
          <p:nvPr/>
        </p:nvPicPr>
        <p:blipFill>
          <a:blip r:embed="rId4"/>
          <a:stretch>
            <a:fillRect/>
          </a:stretch>
        </p:blipFill>
        <p:spPr>
          <a:xfrm>
            <a:off x="-3245305" y="2178715"/>
            <a:ext cx="2997200" cy="1770667"/>
          </a:xfrm>
          <a:prstGeom prst="rect">
            <a:avLst/>
          </a:prstGeom>
        </p:spPr>
      </p:pic>
      <p:sp>
        <p:nvSpPr>
          <p:cNvPr id="9" name="TextBox 8">
            <a:extLst>
              <a:ext uri="{FF2B5EF4-FFF2-40B4-BE49-F238E27FC236}">
                <a16:creationId xmlns:a16="http://schemas.microsoft.com/office/drawing/2014/main" id="{4ECF8FDB-806E-555B-5655-1DCD15511BB2}"/>
              </a:ext>
            </a:extLst>
          </p:cNvPr>
          <p:cNvSpPr txBox="1"/>
          <p:nvPr/>
        </p:nvSpPr>
        <p:spPr>
          <a:xfrm>
            <a:off x="1524000" y="5219105"/>
            <a:ext cx="9839325" cy="646331"/>
          </a:xfrm>
          <a:prstGeom prst="rect">
            <a:avLst/>
          </a:prstGeom>
          <a:solidFill>
            <a:schemeClr val="bg1">
              <a:lumMod val="95000"/>
            </a:schemeClr>
          </a:solidFill>
          <a:ln w="6350">
            <a:solidFill>
              <a:schemeClr val="tx2"/>
            </a:solidFill>
          </a:ln>
        </p:spPr>
        <p:txBody>
          <a:bodyPr wrap="square" rtlCol="0" anchor="ctr">
            <a:spAutoFit/>
          </a:bodyPr>
          <a:lstStyle/>
          <a:p>
            <a:pPr algn="ctr"/>
            <a:r>
              <a:rPr lang="en-US">
                <a:solidFill>
                  <a:schemeClr val="tx2"/>
                </a:solidFill>
                <a:latin typeface="Times New Roman" panose="02020603050405020304" pitchFamily="18" charset="0"/>
                <a:cs typeface="Times New Roman" panose="02020603050405020304" pitchFamily="18" charset="0"/>
              </a:rPr>
              <a:t>⁓</a:t>
            </a:r>
            <a:r>
              <a:rPr lang="en-US">
                <a:solidFill>
                  <a:schemeClr val="tx2"/>
                </a:solidFill>
              </a:rPr>
              <a:t>1% of patients in this contemporary US study were on optimal dosing of the medications known to improve outcomes in patients with HFrEF</a:t>
            </a:r>
          </a:p>
        </p:txBody>
      </p:sp>
      <p:sp>
        <p:nvSpPr>
          <p:cNvPr id="34" name="TextBox 33">
            <a:extLst>
              <a:ext uri="{FF2B5EF4-FFF2-40B4-BE49-F238E27FC236}">
                <a16:creationId xmlns:a16="http://schemas.microsoft.com/office/drawing/2014/main" id="{45FF570A-7109-9DF9-BF1A-A131E06FFC93}"/>
              </a:ext>
            </a:extLst>
          </p:cNvPr>
          <p:cNvSpPr txBox="1"/>
          <p:nvPr/>
        </p:nvSpPr>
        <p:spPr>
          <a:xfrm>
            <a:off x="1524000" y="6075849"/>
            <a:ext cx="6096000" cy="338554"/>
          </a:xfrm>
          <a:prstGeom prst="rect">
            <a:avLst/>
          </a:prstGeom>
          <a:noFill/>
        </p:spPr>
        <p:txBody>
          <a:bodyPr wrap="square">
            <a:spAutoFit/>
          </a:bodyPr>
          <a:lstStyle/>
          <a:p>
            <a:r>
              <a:rPr lang="en-US" sz="1600">
                <a:solidFill>
                  <a:schemeClr val="tx2"/>
                </a:solidFill>
              </a:rPr>
              <a:t>CHAMP-HF, Change the Management of Patients with Heart Failure</a:t>
            </a:r>
          </a:p>
        </p:txBody>
      </p:sp>
      <p:sp>
        <p:nvSpPr>
          <p:cNvPr id="39" name="TextBox 38">
            <a:extLst>
              <a:ext uri="{FF2B5EF4-FFF2-40B4-BE49-F238E27FC236}">
                <a16:creationId xmlns:a16="http://schemas.microsoft.com/office/drawing/2014/main" id="{A888491B-8D0B-B036-DB5C-FC2B79E30D49}"/>
              </a:ext>
            </a:extLst>
          </p:cNvPr>
          <p:cNvSpPr txBox="1"/>
          <p:nvPr/>
        </p:nvSpPr>
        <p:spPr>
          <a:xfrm>
            <a:off x="847725" y="2049463"/>
            <a:ext cx="2078355" cy="1674018"/>
          </a:xfrm>
          <a:prstGeom prst="rect">
            <a:avLst/>
          </a:prstGeom>
          <a:noFill/>
          <a:ln>
            <a:solidFill>
              <a:schemeClr val="accent2"/>
            </a:solidFill>
          </a:ln>
        </p:spPr>
        <p:txBody>
          <a:bodyPr wrap="square" rtlCol="0" anchor="ctr">
            <a:noAutofit/>
          </a:bodyPr>
          <a:lstStyle/>
          <a:p>
            <a:r>
              <a:rPr lang="en-US">
                <a:solidFill>
                  <a:schemeClr val="tx2"/>
                </a:solidFill>
                <a:latin typeface="+mj-lt"/>
              </a:rPr>
              <a:t>CHAMP-HF registry</a:t>
            </a:r>
          </a:p>
          <a:p>
            <a:r>
              <a:rPr lang="en-US">
                <a:solidFill>
                  <a:schemeClr val="tx2"/>
                </a:solidFill>
              </a:rPr>
              <a:t>3,518 patients</a:t>
            </a:r>
          </a:p>
          <a:p>
            <a:r>
              <a:rPr lang="en-US">
                <a:solidFill>
                  <a:schemeClr val="tx2"/>
                </a:solidFill>
              </a:rPr>
              <a:t>29% female</a:t>
            </a:r>
          </a:p>
          <a:p>
            <a:r>
              <a:rPr lang="en-US">
                <a:solidFill>
                  <a:schemeClr val="tx2"/>
                </a:solidFill>
              </a:rPr>
              <a:t>Mean age: 66 years</a:t>
            </a:r>
          </a:p>
          <a:p>
            <a:r>
              <a:rPr lang="en-US">
                <a:solidFill>
                  <a:schemeClr val="tx2"/>
                </a:solidFill>
              </a:rPr>
              <a:t>Mean EF: 29%</a:t>
            </a:r>
          </a:p>
        </p:txBody>
      </p:sp>
      <p:cxnSp>
        <p:nvCxnSpPr>
          <p:cNvPr id="41" name="Straight Connector 40">
            <a:extLst>
              <a:ext uri="{FF2B5EF4-FFF2-40B4-BE49-F238E27FC236}">
                <a16:creationId xmlns:a16="http://schemas.microsoft.com/office/drawing/2014/main" id="{955F7993-47D8-9B8C-BEE6-C8F725F7C2C0}"/>
              </a:ext>
            </a:extLst>
          </p:cNvPr>
          <p:cNvCxnSpPr>
            <a:cxnSpLocks/>
          </p:cNvCxnSpPr>
          <p:nvPr/>
        </p:nvCxnSpPr>
        <p:spPr>
          <a:xfrm>
            <a:off x="3915228" y="2049463"/>
            <a:ext cx="0" cy="1674018"/>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1A867E68-F76B-83E8-23A6-A89AC84FFB02}"/>
              </a:ext>
            </a:extLst>
          </p:cNvPr>
          <p:cNvSpPr txBox="1"/>
          <p:nvPr/>
        </p:nvSpPr>
        <p:spPr>
          <a:xfrm rot="16200000">
            <a:off x="2285429" y="2753261"/>
            <a:ext cx="1890366" cy="338554"/>
          </a:xfrm>
          <a:prstGeom prst="rect">
            <a:avLst/>
          </a:prstGeom>
          <a:noFill/>
        </p:spPr>
        <p:txBody>
          <a:bodyPr wrap="square" rtlCol="0" anchor="ctr">
            <a:spAutoFit/>
          </a:bodyPr>
          <a:lstStyle/>
          <a:p>
            <a:pPr algn="ctr"/>
            <a:r>
              <a:rPr lang="en-US" sz="1600">
                <a:solidFill>
                  <a:schemeClr val="tx2"/>
                </a:solidFill>
              </a:rPr>
              <a:t>Percent of frequency</a:t>
            </a:r>
          </a:p>
        </p:txBody>
      </p:sp>
    </p:spTree>
    <p:extLst>
      <p:ext uri="{BB962C8B-B14F-4D97-AF65-F5344CB8AC3E}">
        <p14:creationId xmlns:p14="http://schemas.microsoft.com/office/powerpoint/2010/main" val="144770918"/>
      </p:ext>
    </p:extLst>
  </p:cSld>
  <p:clrMapOvr>
    <a:masterClrMapping/>
  </p:clrMapOvr>
  <p:extLst>
    <p:ext uri="{6950BFC3-D8DA-4A85-94F7-54DA5524770B}">
      <p188:commentRel xmlns:p188="http://schemas.microsoft.com/office/powerpoint/2018/8/main" r:id="rId2"/>
    </p:ext>
  </p:extLs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a:extLst>
              <a:ext uri="{FF2B5EF4-FFF2-40B4-BE49-F238E27FC236}">
                <a16:creationId xmlns:a16="http://schemas.microsoft.com/office/drawing/2014/main" id="{BC41B49B-5C01-8437-AF48-ED8F1BEE5745}"/>
              </a:ext>
            </a:extLst>
          </p:cNvPr>
          <p:cNvGrpSpPr/>
          <p:nvPr/>
        </p:nvGrpSpPr>
        <p:grpSpPr>
          <a:xfrm>
            <a:off x="13353143" y="1828247"/>
            <a:ext cx="2529114" cy="2683816"/>
            <a:chOff x="12364357" y="-540784"/>
            <a:chExt cx="6972300" cy="7398784"/>
          </a:xfrm>
        </p:grpSpPr>
        <p:pic>
          <p:nvPicPr>
            <p:cNvPr id="5" name="Picture 4">
              <a:extLst>
                <a:ext uri="{FF2B5EF4-FFF2-40B4-BE49-F238E27FC236}">
                  <a16:creationId xmlns:a16="http://schemas.microsoft.com/office/drawing/2014/main" id="{619FD650-FE4A-A002-A088-507C92A070FF}"/>
                </a:ext>
              </a:extLst>
            </p:cNvPr>
            <p:cNvPicPr>
              <a:picLocks noChangeAspect="1"/>
            </p:cNvPicPr>
            <p:nvPr/>
          </p:nvPicPr>
          <p:blipFill>
            <a:blip r:embed="rId4"/>
            <a:stretch>
              <a:fillRect/>
            </a:stretch>
          </p:blipFill>
          <p:spPr>
            <a:xfrm>
              <a:off x="13174881" y="-540784"/>
              <a:ext cx="4127500" cy="1485900"/>
            </a:xfrm>
            <a:prstGeom prst="rect">
              <a:avLst/>
            </a:prstGeom>
          </p:spPr>
        </p:pic>
        <p:grpSp>
          <p:nvGrpSpPr>
            <p:cNvPr id="10" name="Group 9">
              <a:extLst>
                <a:ext uri="{FF2B5EF4-FFF2-40B4-BE49-F238E27FC236}">
                  <a16:creationId xmlns:a16="http://schemas.microsoft.com/office/drawing/2014/main" id="{7126C099-1808-9C60-651B-6F90D6783681}"/>
                </a:ext>
              </a:extLst>
            </p:cNvPr>
            <p:cNvGrpSpPr/>
            <p:nvPr/>
          </p:nvGrpSpPr>
          <p:grpSpPr>
            <a:xfrm>
              <a:off x="12364357" y="1143490"/>
              <a:ext cx="6972300" cy="5714510"/>
              <a:chOff x="11658599" y="1143489"/>
              <a:chExt cx="6972300" cy="5714510"/>
            </a:xfrm>
          </p:grpSpPr>
          <p:pic>
            <p:nvPicPr>
              <p:cNvPr id="4" name="Picture 3">
                <a:extLst>
                  <a:ext uri="{FF2B5EF4-FFF2-40B4-BE49-F238E27FC236}">
                    <a16:creationId xmlns:a16="http://schemas.microsoft.com/office/drawing/2014/main" id="{A8C53F1F-C397-A04C-1211-5D6D803B9C57}"/>
                  </a:ext>
                </a:extLst>
              </p:cNvPr>
              <p:cNvPicPr>
                <a:picLocks noChangeAspect="1"/>
              </p:cNvPicPr>
              <p:nvPr/>
            </p:nvPicPr>
            <p:blipFill>
              <a:blip r:embed="rId5"/>
              <a:stretch>
                <a:fillRect/>
              </a:stretch>
            </p:blipFill>
            <p:spPr>
              <a:xfrm>
                <a:off x="11658599" y="1269999"/>
                <a:ext cx="6972300" cy="5588000"/>
              </a:xfrm>
              <a:prstGeom prst="rect">
                <a:avLst/>
              </a:prstGeom>
            </p:spPr>
          </p:pic>
          <p:sp>
            <p:nvSpPr>
              <p:cNvPr id="2" name="Oval 1">
                <a:extLst>
                  <a:ext uri="{FF2B5EF4-FFF2-40B4-BE49-F238E27FC236}">
                    <a16:creationId xmlns:a16="http://schemas.microsoft.com/office/drawing/2014/main" id="{0B8EFF15-19B4-57C5-1D0D-84360289873C}"/>
                  </a:ext>
                </a:extLst>
              </p:cNvPr>
              <p:cNvSpPr/>
              <p:nvPr/>
            </p:nvSpPr>
            <p:spPr>
              <a:xfrm>
                <a:off x="12357099" y="1143489"/>
                <a:ext cx="5763065" cy="701431"/>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endParaRPr>
              </a:p>
            </p:txBody>
          </p:sp>
        </p:grpSp>
      </p:grpSp>
      <p:sp>
        <p:nvSpPr>
          <p:cNvPr id="18" name="Title 17">
            <a:extLst>
              <a:ext uri="{FF2B5EF4-FFF2-40B4-BE49-F238E27FC236}">
                <a16:creationId xmlns:a16="http://schemas.microsoft.com/office/drawing/2014/main" id="{CFCE7E44-5392-F938-EACC-0F9A8376A28E}"/>
              </a:ext>
            </a:extLst>
          </p:cNvPr>
          <p:cNvSpPr>
            <a:spLocks noGrp="1"/>
          </p:cNvSpPr>
          <p:nvPr>
            <p:ph type="title"/>
          </p:nvPr>
        </p:nvSpPr>
        <p:spPr/>
        <p:txBody>
          <a:bodyPr/>
          <a:lstStyle/>
          <a:p>
            <a:r>
              <a:rPr lang="en-US"/>
              <a:t>Taxonomy Categories for Nonintensification by Drug Class</a:t>
            </a:r>
          </a:p>
        </p:txBody>
      </p:sp>
      <p:graphicFrame>
        <p:nvGraphicFramePr>
          <p:cNvPr id="24" name="Content Placeholder 23">
            <a:extLst>
              <a:ext uri="{FF2B5EF4-FFF2-40B4-BE49-F238E27FC236}">
                <a16:creationId xmlns:a16="http://schemas.microsoft.com/office/drawing/2014/main" id="{4FECC9F6-19DD-CEA5-0E71-EAABF83E9137}"/>
              </a:ext>
            </a:extLst>
          </p:cNvPr>
          <p:cNvGraphicFramePr>
            <a:graphicFrameLocks noGrp="1"/>
          </p:cNvGraphicFramePr>
          <p:nvPr>
            <p:ph idx="1"/>
            <p:extLst>
              <p:ext uri="{D42A27DB-BD31-4B8C-83A1-F6EECF244321}">
                <p14:modId xmlns:p14="http://schemas.microsoft.com/office/powerpoint/2010/main" val="3459082432"/>
              </p:ext>
            </p:extLst>
          </p:nvPr>
        </p:nvGraphicFramePr>
        <p:xfrm>
          <a:off x="4187092" y="1939925"/>
          <a:ext cx="7249224" cy="4119563"/>
        </p:xfrm>
        <a:graphic>
          <a:graphicData uri="http://schemas.openxmlformats.org/drawingml/2006/chart">
            <c:chart xmlns:c="http://schemas.openxmlformats.org/drawingml/2006/chart" xmlns:r="http://schemas.openxmlformats.org/officeDocument/2006/relationships" r:id="rId6"/>
          </a:graphicData>
        </a:graphic>
      </p:graphicFrame>
      <p:sp>
        <p:nvSpPr>
          <p:cNvPr id="9" name="Text Placeholder 8">
            <a:extLst>
              <a:ext uri="{FF2B5EF4-FFF2-40B4-BE49-F238E27FC236}">
                <a16:creationId xmlns:a16="http://schemas.microsoft.com/office/drawing/2014/main" id="{B4E4681A-8FAF-2CD3-1626-ABFE2D091179}"/>
              </a:ext>
            </a:extLst>
          </p:cNvPr>
          <p:cNvSpPr>
            <a:spLocks noGrp="1"/>
          </p:cNvSpPr>
          <p:nvPr>
            <p:ph type="body" sz="quarter" idx="10"/>
          </p:nvPr>
        </p:nvSpPr>
        <p:spPr>
          <a:xfrm>
            <a:off x="847253" y="6354763"/>
            <a:ext cx="10506547" cy="503237"/>
          </a:xfrm>
        </p:spPr>
        <p:txBody>
          <a:bodyPr/>
          <a:lstStyle/>
          <a:p>
            <a:r>
              <a:rPr lang="en-US"/>
              <a:t>Adapted from Swat SA. </a:t>
            </a:r>
            <a:r>
              <a:rPr lang="en-US" i="1"/>
              <a:t>JACC Heart Fail</a:t>
            </a:r>
            <a:r>
              <a:rPr lang="en-US"/>
              <a:t>. 2023;11(11):1579-1591.</a:t>
            </a:r>
          </a:p>
        </p:txBody>
      </p:sp>
      <p:sp>
        <p:nvSpPr>
          <p:cNvPr id="21" name="TextBox 20">
            <a:extLst>
              <a:ext uri="{FF2B5EF4-FFF2-40B4-BE49-F238E27FC236}">
                <a16:creationId xmlns:a16="http://schemas.microsoft.com/office/drawing/2014/main" id="{84046910-7A5F-E89E-459E-20F890ACCEF8}"/>
              </a:ext>
            </a:extLst>
          </p:cNvPr>
          <p:cNvSpPr txBox="1"/>
          <p:nvPr/>
        </p:nvSpPr>
        <p:spPr>
          <a:xfrm>
            <a:off x="847253" y="6112274"/>
            <a:ext cx="9811693"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chemeClr val="tx2"/>
                </a:solidFill>
                <a:effectLst/>
              </a:rPr>
              <a:t>H/ISDN, hydralazine/isosorbide dinitrate</a:t>
            </a:r>
          </a:p>
        </p:txBody>
      </p:sp>
      <p:sp>
        <p:nvSpPr>
          <p:cNvPr id="25" name="TextBox 24">
            <a:extLst>
              <a:ext uri="{FF2B5EF4-FFF2-40B4-BE49-F238E27FC236}">
                <a16:creationId xmlns:a16="http://schemas.microsoft.com/office/drawing/2014/main" id="{27D498CE-B723-DABD-B08D-4BAA65420093}"/>
              </a:ext>
            </a:extLst>
          </p:cNvPr>
          <p:cNvSpPr txBox="1"/>
          <p:nvPr/>
        </p:nvSpPr>
        <p:spPr>
          <a:xfrm>
            <a:off x="851730" y="2015092"/>
            <a:ext cx="2401548" cy="3217308"/>
          </a:xfrm>
          <a:prstGeom prst="rect">
            <a:avLst/>
          </a:prstGeom>
          <a:noFill/>
        </p:spPr>
        <p:txBody>
          <a:bodyPr wrap="square" rtlCol="0">
            <a:noAutofit/>
          </a:bodyPr>
          <a:lstStyle/>
          <a:p>
            <a:pPr marL="233363" indent="-233363" algn="l">
              <a:buClr>
                <a:schemeClr val="accent2"/>
              </a:buClr>
              <a:buFont typeface="Arial" panose="020B0604020202020204" pitchFamily="34" charset="0"/>
              <a:buChar char="•"/>
            </a:pPr>
            <a:r>
              <a:rPr lang="en-US" b="1">
                <a:solidFill>
                  <a:schemeClr val="tx2"/>
                </a:solidFill>
              </a:rPr>
              <a:t>90/185 patients (48.6%) </a:t>
            </a:r>
            <a:r>
              <a:rPr lang="en-US">
                <a:solidFill>
                  <a:schemeClr val="tx2"/>
                </a:solidFill>
              </a:rPr>
              <a:t>had clinical inertia for reason of nonintensification for at least 1 drug class</a:t>
            </a:r>
          </a:p>
          <a:p>
            <a:pPr algn="l">
              <a:buClr>
                <a:schemeClr val="accent2"/>
              </a:buClr>
            </a:pPr>
            <a:endParaRPr lang="en-US">
              <a:solidFill>
                <a:schemeClr val="tx2"/>
              </a:solidFill>
            </a:endParaRPr>
          </a:p>
          <a:p>
            <a:pPr marL="233363" indent="-233363" algn="l">
              <a:buClr>
                <a:schemeClr val="accent2"/>
              </a:buClr>
              <a:buFont typeface="Arial" panose="020B0604020202020204" pitchFamily="34" charset="0"/>
              <a:buChar char="•"/>
            </a:pPr>
            <a:r>
              <a:rPr lang="en-US">
                <a:solidFill>
                  <a:schemeClr val="tx2"/>
                </a:solidFill>
              </a:rPr>
              <a:t>Clinical inertia as only reason for nonintensification varied from </a:t>
            </a:r>
            <a:r>
              <a:rPr lang="en-US" b="1">
                <a:solidFill>
                  <a:schemeClr val="tx2"/>
                </a:solidFill>
              </a:rPr>
              <a:t>15.8% to 31.6% </a:t>
            </a:r>
            <a:r>
              <a:rPr lang="en-US">
                <a:solidFill>
                  <a:schemeClr val="tx2"/>
                </a:solidFill>
              </a:rPr>
              <a:t>by drug class</a:t>
            </a:r>
          </a:p>
        </p:txBody>
      </p:sp>
      <p:sp>
        <p:nvSpPr>
          <p:cNvPr id="26" name="Oval 25">
            <a:extLst>
              <a:ext uri="{FF2B5EF4-FFF2-40B4-BE49-F238E27FC236}">
                <a16:creationId xmlns:a16="http://schemas.microsoft.com/office/drawing/2014/main" id="{207B1DFF-44FA-1096-50F8-74C9FAC54C66}"/>
              </a:ext>
            </a:extLst>
          </p:cNvPr>
          <p:cNvSpPr/>
          <p:nvPr/>
        </p:nvSpPr>
        <p:spPr>
          <a:xfrm>
            <a:off x="579783" y="1807398"/>
            <a:ext cx="2923751" cy="1820543"/>
          </a:xfrm>
          <a:prstGeom prst="ellipse">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endParaRPr>
          </a:p>
        </p:txBody>
      </p:sp>
      <p:sp>
        <p:nvSpPr>
          <p:cNvPr id="28" name="TextBox 27">
            <a:extLst>
              <a:ext uri="{FF2B5EF4-FFF2-40B4-BE49-F238E27FC236}">
                <a16:creationId xmlns:a16="http://schemas.microsoft.com/office/drawing/2014/main" id="{68E5CF7C-1E96-420F-F793-BA1D6269E93B}"/>
              </a:ext>
            </a:extLst>
          </p:cNvPr>
          <p:cNvSpPr txBox="1"/>
          <p:nvPr/>
        </p:nvSpPr>
        <p:spPr>
          <a:xfrm>
            <a:off x="4628437" y="6164143"/>
            <a:ext cx="4314267" cy="307777"/>
          </a:xfrm>
          <a:prstGeom prst="rect">
            <a:avLst/>
          </a:prstGeom>
          <a:noFill/>
        </p:spPr>
        <p:txBody>
          <a:bodyPr wrap="square" rtlCol="0" anchor="ctr">
            <a:spAutoFit/>
          </a:bodyPr>
          <a:lstStyle/>
          <a:p>
            <a:pPr algn="ctr"/>
            <a:r>
              <a:rPr lang="en-US" sz="1400">
                <a:solidFill>
                  <a:schemeClr val="tx2"/>
                </a:solidFill>
              </a:rPr>
              <a:t>% of subjects eligible for intensification</a:t>
            </a:r>
          </a:p>
        </p:txBody>
      </p:sp>
      <p:sp>
        <p:nvSpPr>
          <p:cNvPr id="29" name="TextBox 28">
            <a:extLst>
              <a:ext uri="{FF2B5EF4-FFF2-40B4-BE49-F238E27FC236}">
                <a16:creationId xmlns:a16="http://schemas.microsoft.com/office/drawing/2014/main" id="{702F9CA5-D9DD-4F45-E9A5-2A2D6419C9A9}"/>
              </a:ext>
            </a:extLst>
          </p:cNvPr>
          <p:cNvSpPr txBox="1"/>
          <p:nvPr/>
        </p:nvSpPr>
        <p:spPr>
          <a:xfrm>
            <a:off x="4309257" y="5858293"/>
            <a:ext cx="654234" cy="338554"/>
          </a:xfrm>
          <a:prstGeom prst="rect">
            <a:avLst/>
          </a:prstGeom>
          <a:noFill/>
        </p:spPr>
        <p:txBody>
          <a:bodyPr wrap="square" rIns="45720" rtlCol="0" anchor="ctr">
            <a:noAutofit/>
          </a:bodyPr>
          <a:lstStyle/>
          <a:p>
            <a:pPr algn="ctr">
              <a:lnSpc>
                <a:spcPct val="130000"/>
              </a:lnSpc>
            </a:pPr>
            <a:r>
              <a:rPr lang="en-US" sz="1400">
                <a:solidFill>
                  <a:schemeClr val="tx2"/>
                </a:solidFill>
              </a:rPr>
              <a:t>0%</a:t>
            </a:r>
          </a:p>
        </p:txBody>
      </p:sp>
      <p:sp>
        <p:nvSpPr>
          <p:cNvPr id="30" name="TextBox 29">
            <a:extLst>
              <a:ext uri="{FF2B5EF4-FFF2-40B4-BE49-F238E27FC236}">
                <a16:creationId xmlns:a16="http://schemas.microsoft.com/office/drawing/2014/main" id="{90CB7EA2-AD78-7753-177C-863743FB2420}"/>
              </a:ext>
            </a:extLst>
          </p:cNvPr>
          <p:cNvSpPr txBox="1"/>
          <p:nvPr/>
        </p:nvSpPr>
        <p:spPr>
          <a:xfrm>
            <a:off x="5168273" y="5858293"/>
            <a:ext cx="654234" cy="338554"/>
          </a:xfrm>
          <a:prstGeom prst="rect">
            <a:avLst/>
          </a:prstGeom>
          <a:noFill/>
        </p:spPr>
        <p:txBody>
          <a:bodyPr wrap="square" rIns="45720" rtlCol="0" anchor="ctr">
            <a:noAutofit/>
          </a:bodyPr>
          <a:lstStyle/>
          <a:p>
            <a:pPr algn="ctr">
              <a:lnSpc>
                <a:spcPct val="130000"/>
              </a:lnSpc>
            </a:pPr>
            <a:r>
              <a:rPr lang="en-US" sz="1400">
                <a:solidFill>
                  <a:schemeClr val="tx2"/>
                </a:solidFill>
              </a:rPr>
              <a:t>20%</a:t>
            </a:r>
          </a:p>
        </p:txBody>
      </p:sp>
      <p:sp>
        <p:nvSpPr>
          <p:cNvPr id="31" name="TextBox 30">
            <a:extLst>
              <a:ext uri="{FF2B5EF4-FFF2-40B4-BE49-F238E27FC236}">
                <a16:creationId xmlns:a16="http://schemas.microsoft.com/office/drawing/2014/main" id="{5FCA74C4-1481-9549-56EE-3180CB7C7E1C}"/>
              </a:ext>
            </a:extLst>
          </p:cNvPr>
          <p:cNvSpPr txBox="1"/>
          <p:nvPr/>
        </p:nvSpPr>
        <p:spPr>
          <a:xfrm>
            <a:off x="6027983" y="5858293"/>
            <a:ext cx="654234" cy="338554"/>
          </a:xfrm>
          <a:prstGeom prst="rect">
            <a:avLst/>
          </a:prstGeom>
          <a:noFill/>
        </p:spPr>
        <p:txBody>
          <a:bodyPr wrap="square" rIns="45720" rtlCol="0" anchor="ctr">
            <a:noAutofit/>
          </a:bodyPr>
          <a:lstStyle/>
          <a:p>
            <a:pPr algn="ctr">
              <a:lnSpc>
                <a:spcPct val="130000"/>
              </a:lnSpc>
            </a:pPr>
            <a:r>
              <a:rPr lang="en-US" sz="1400">
                <a:solidFill>
                  <a:schemeClr val="tx2"/>
                </a:solidFill>
              </a:rPr>
              <a:t>40%</a:t>
            </a:r>
          </a:p>
        </p:txBody>
      </p:sp>
      <p:sp>
        <p:nvSpPr>
          <p:cNvPr id="32" name="TextBox 31">
            <a:extLst>
              <a:ext uri="{FF2B5EF4-FFF2-40B4-BE49-F238E27FC236}">
                <a16:creationId xmlns:a16="http://schemas.microsoft.com/office/drawing/2014/main" id="{BC412A76-3098-220A-3461-9F59C50AD5F3}"/>
              </a:ext>
            </a:extLst>
          </p:cNvPr>
          <p:cNvSpPr txBox="1"/>
          <p:nvPr/>
        </p:nvSpPr>
        <p:spPr>
          <a:xfrm>
            <a:off x="6891456" y="5858293"/>
            <a:ext cx="654234" cy="338554"/>
          </a:xfrm>
          <a:prstGeom prst="rect">
            <a:avLst/>
          </a:prstGeom>
          <a:noFill/>
        </p:spPr>
        <p:txBody>
          <a:bodyPr wrap="square" rIns="45720" rtlCol="0" anchor="ctr">
            <a:noAutofit/>
          </a:bodyPr>
          <a:lstStyle/>
          <a:p>
            <a:pPr algn="ctr">
              <a:lnSpc>
                <a:spcPct val="130000"/>
              </a:lnSpc>
            </a:pPr>
            <a:r>
              <a:rPr lang="en-US" sz="1400">
                <a:solidFill>
                  <a:schemeClr val="tx2"/>
                </a:solidFill>
              </a:rPr>
              <a:t>60%</a:t>
            </a:r>
          </a:p>
        </p:txBody>
      </p:sp>
      <p:sp>
        <p:nvSpPr>
          <p:cNvPr id="33" name="TextBox 32">
            <a:extLst>
              <a:ext uri="{FF2B5EF4-FFF2-40B4-BE49-F238E27FC236}">
                <a16:creationId xmlns:a16="http://schemas.microsoft.com/office/drawing/2014/main" id="{8C3F76FF-9CB7-78F4-019A-9406612F346A}"/>
              </a:ext>
            </a:extLst>
          </p:cNvPr>
          <p:cNvSpPr txBox="1"/>
          <p:nvPr/>
        </p:nvSpPr>
        <p:spPr>
          <a:xfrm>
            <a:off x="7751883" y="5858293"/>
            <a:ext cx="654234" cy="338554"/>
          </a:xfrm>
          <a:prstGeom prst="rect">
            <a:avLst/>
          </a:prstGeom>
          <a:noFill/>
        </p:spPr>
        <p:txBody>
          <a:bodyPr wrap="square" rIns="45720" rtlCol="0" anchor="ctr">
            <a:noAutofit/>
          </a:bodyPr>
          <a:lstStyle/>
          <a:p>
            <a:pPr algn="ctr">
              <a:lnSpc>
                <a:spcPct val="130000"/>
              </a:lnSpc>
            </a:pPr>
            <a:r>
              <a:rPr lang="en-US" sz="1400">
                <a:solidFill>
                  <a:schemeClr val="tx2"/>
                </a:solidFill>
              </a:rPr>
              <a:t>80%</a:t>
            </a:r>
          </a:p>
        </p:txBody>
      </p:sp>
      <p:sp>
        <p:nvSpPr>
          <p:cNvPr id="34" name="TextBox 33">
            <a:extLst>
              <a:ext uri="{FF2B5EF4-FFF2-40B4-BE49-F238E27FC236}">
                <a16:creationId xmlns:a16="http://schemas.microsoft.com/office/drawing/2014/main" id="{0CFBF35A-B9DA-9E3F-C067-78EE25534B75}"/>
              </a:ext>
            </a:extLst>
          </p:cNvPr>
          <p:cNvSpPr txBox="1"/>
          <p:nvPr/>
        </p:nvSpPr>
        <p:spPr>
          <a:xfrm>
            <a:off x="8617288" y="5858293"/>
            <a:ext cx="654234" cy="338554"/>
          </a:xfrm>
          <a:prstGeom prst="rect">
            <a:avLst/>
          </a:prstGeom>
          <a:noFill/>
        </p:spPr>
        <p:txBody>
          <a:bodyPr wrap="square" rIns="45720" rtlCol="0" anchor="ctr">
            <a:noAutofit/>
          </a:bodyPr>
          <a:lstStyle/>
          <a:p>
            <a:pPr algn="ctr">
              <a:lnSpc>
                <a:spcPct val="130000"/>
              </a:lnSpc>
            </a:pPr>
            <a:r>
              <a:rPr lang="en-US" sz="1400">
                <a:solidFill>
                  <a:schemeClr val="tx2"/>
                </a:solidFill>
              </a:rPr>
              <a:t>100%</a:t>
            </a:r>
          </a:p>
        </p:txBody>
      </p:sp>
      <p:cxnSp>
        <p:nvCxnSpPr>
          <p:cNvPr id="35" name="Straight Connector 34">
            <a:extLst>
              <a:ext uri="{FF2B5EF4-FFF2-40B4-BE49-F238E27FC236}">
                <a16:creationId xmlns:a16="http://schemas.microsoft.com/office/drawing/2014/main" id="{B2660C7C-7597-E08F-BA0F-42C97ADDDAA6}"/>
              </a:ext>
            </a:extLst>
          </p:cNvPr>
          <p:cNvCxnSpPr>
            <a:cxnSpLocks/>
          </p:cNvCxnSpPr>
          <p:nvPr/>
        </p:nvCxnSpPr>
        <p:spPr>
          <a:xfrm flipH="1">
            <a:off x="4591050" y="5917229"/>
            <a:ext cx="4351655" cy="0"/>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64851DFA-61EA-7A3A-B207-F97DCD15433B}"/>
              </a:ext>
            </a:extLst>
          </p:cNvPr>
          <p:cNvSpPr txBox="1"/>
          <p:nvPr/>
        </p:nvSpPr>
        <p:spPr>
          <a:xfrm>
            <a:off x="3013532" y="2186940"/>
            <a:ext cx="1569265" cy="523220"/>
          </a:xfrm>
          <a:prstGeom prst="rect">
            <a:avLst/>
          </a:prstGeom>
          <a:noFill/>
        </p:spPr>
        <p:txBody>
          <a:bodyPr wrap="square" rtlCol="0">
            <a:spAutoFit/>
          </a:bodyPr>
          <a:lstStyle/>
          <a:p>
            <a:pPr algn="r"/>
            <a:r>
              <a:rPr lang="en-US" sz="1400">
                <a:solidFill>
                  <a:schemeClr val="tx2"/>
                </a:solidFill>
              </a:rPr>
              <a:t>Ivabradine</a:t>
            </a:r>
          </a:p>
          <a:p>
            <a:pPr algn="r"/>
            <a:r>
              <a:rPr lang="en-US" sz="1400">
                <a:solidFill>
                  <a:schemeClr val="tx2"/>
                </a:solidFill>
              </a:rPr>
              <a:t>n=152</a:t>
            </a:r>
          </a:p>
        </p:txBody>
      </p:sp>
      <p:sp>
        <p:nvSpPr>
          <p:cNvPr id="40" name="TextBox 39">
            <a:extLst>
              <a:ext uri="{FF2B5EF4-FFF2-40B4-BE49-F238E27FC236}">
                <a16:creationId xmlns:a16="http://schemas.microsoft.com/office/drawing/2014/main" id="{2BF6DDCC-3BBC-1B0B-8268-0529D59A9817}"/>
              </a:ext>
            </a:extLst>
          </p:cNvPr>
          <p:cNvSpPr txBox="1"/>
          <p:nvPr/>
        </p:nvSpPr>
        <p:spPr>
          <a:xfrm>
            <a:off x="3013532" y="2970940"/>
            <a:ext cx="1569265" cy="523220"/>
          </a:xfrm>
          <a:prstGeom prst="rect">
            <a:avLst/>
          </a:prstGeom>
          <a:noFill/>
        </p:spPr>
        <p:txBody>
          <a:bodyPr wrap="square" rtlCol="0">
            <a:spAutoFit/>
          </a:bodyPr>
          <a:lstStyle/>
          <a:p>
            <a:pPr algn="r"/>
            <a:r>
              <a:rPr lang="en-US" sz="1400">
                <a:solidFill>
                  <a:schemeClr val="tx2"/>
                </a:solidFill>
              </a:rPr>
              <a:t>H/ISDN</a:t>
            </a:r>
          </a:p>
          <a:p>
            <a:pPr algn="r"/>
            <a:r>
              <a:rPr lang="en-US" sz="1400">
                <a:solidFill>
                  <a:schemeClr val="tx2"/>
                </a:solidFill>
              </a:rPr>
              <a:t>n=22</a:t>
            </a:r>
          </a:p>
        </p:txBody>
      </p:sp>
      <p:sp>
        <p:nvSpPr>
          <p:cNvPr id="41" name="TextBox 40">
            <a:extLst>
              <a:ext uri="{FF2B5EF4-FFF2-40B4-BE49-F238E27FC236}">
                <a16:creationId xmlns:a16="http://schemas.microsoft.com/office/drawing/2014/main" id="{F17F5488-8FB4-D876-C29E-9D91558FCAC6}"/>
              </a:ext>
            </a:extLst>
          </p:cNvPr>
          <p:cNvSpPr txBox="1"/>
          <p:nvPr/>
        </p:nvSpPr>
        <p:spPr>
          <a:xfrm>
            <a:off x="3013532" y="3748280"/>
            <a:ext cx="1569265" cy="523220"/>
          </a:xfrm>
          <a:prstGeom prst="rect">
            <a:avLst/>
          </a:prstGeom>
          <a:noFill/>
        </p:spPr>
        <p:txBody>
          <a:bodyPr wrap="square" rtlCol="0">
            <a:spAutoFit/>
          </a:bodyPr>
          <a:lstStyle/>
          <a:p>
            <a:pPr algn="r"/>
            <a:r>
              <a:rPr lang="en-US" sz="1400">
                <a:solidFill>
                  <a:schemeClr val="tx2"/>
                </a:solidFill>
              </a:rPr>
              <a:t>MRA</a:t>
            </a:r>
          </a:p>
          <a:p>
            <a:pPr algn="r"/>
            <a:r>
              <a:rPr lang="en-US" sz="1400">
                <a:solidFill>
                  <a:schemeClr val="tx2"/>
                </a:solidFill>
              </a:rPr>
              <a:t>n=114</a:t>
            </a:r>
          </a:p>
        </p:txBody>
      </p:sp>
      <p:sp>
        <p:nvSpPr>
          <p:cNvPr id="42" name="TextBox 41">
            <a:extLst>
              <a:ext uri="{FF2B5EF4-FFF2-40B4-BE49-F238E27FC236}">
                <a16:creationId xmlns:a16="http://schemas.microsoft.com/office/drawing/2014/main" id="{9F265C85-B748-77C6-6B0F-6B50D6BE070A}"/>
              </a:ext>
            </a:extLst>
          </p:cNvPr>
          <p:cNvSpPr txBox="1"/>
          <p:nvPr/>
        </p:nvSpPr>
        <p:spPr>
          <a:xfrm>
            <a:off x="3013532" y="4512063"/>
            <a:ext cx="1569265" cy="523220"/>
          </a:xfrm>
          <a:prstGeom prst="rect">
            <a:avLst/>
          </a:prstGeom>
          <a:noFill/>
        </p:spPr>
        <p:txBody>
          <a:bodyPr wrap="square" rtlCol="0">
            <a:spAutoFit/>
          </a:bodyPr>
          <a:lstStyle/>
          <a:p>
            <a:pPr algn="r"/>
            <a:r>
              <a:rPr lang="en-US" sz="1400">
                <a:solidFill>
                  <a:schemeClr val="tx2"/>
                </a:solidFill>
              </a:rPr>
              <a:t>ACEi/ARB/ARNi</a:t>
            </a:r>
          </a:p>
          <a:p>
            <a:pPr algn="r"/>
            <a:r>
              <a:rPr lang="en-US" sz="1400">
                <a:solidFill>
                  <a:schemeClr val="tx2"/>
                </a:solidFill>
              </a:rPr>
              <a:t>n=180</a:t>
            </a:r>
          </a:p>
        </p:txBody>
      </p:sp>
      <p:sp>
        <p:nvSpPr>
          <p:cNvPr id="43" name="TextBox 42">
            <a:extLst>
              <a:ext uri="{FF2B5EF4-FFF2-40B4-BE49-F238E27FC236}">
                <a16:creationId xmlns:a16="http://schemas.microsoft.com/office/drawing/2014/main" id="{635522EA-1C8C-290C-F43C-C763AAC457D6}"/>
              </a:ext>
            </a:extLst>
          </p:cNvPr>
          <p:cNvSpPr txBox="1"/>
          <p:nvPr/>
        </p:nvSpPr>
        <p:spPr>
          <a:xfrm>
            <a:off x="3013532" y="5283885"/>
            <a:ext cx="1569265" cy="523220"/>
          </a:xfrm>
          <a:prstGeom prst="rect">
            <a:avLst/>
          </a:prstGeom>
          <a:noFill/>
        </p:spPr>
        <p:txBody>
          <a:bodyPr wrap="square" rtlCol="0">
            <a:spAutoFit/>
          </a:bodyPr>
          <a:lstStyle/>
          <a:p>
            <a:pPr algn="r"/>
            <a:r>
              <a:rPr lang="el-GR" sz="1400">
                <a:solidFill>
                  <a:schemeClr val="tx2"/>
                </a:solidFill>
              </a:rPr>
              <a:t>β</a:t>
            </a:r>
            <a:r>
              <a:rPr lang="en-US" sz="1400">
                <a:solidFill>
                  <a:schemeClr val="tx2"/>
                </a:solidFill>
              </a:rPr>
              <a:t>-blocker</a:t>
            </a:r>
          </a:p>
          <a:p>
            <a:pPr algn="r"/>
            <a:r>
              <a:rPr lang="en-US" sz="1400">
                <a:solidFill>
                  <a:schemeClr val="tx2"/>
                </a:solidFill>
              </a:rPr>
              <a:t>n=133</a:t>
            </a:r>
          </a:p>
        </p:txBody>
      </p:sp>
    </p:spTree>
    <p:extLst>
      <p:ext uri="{BB962C8B-B14F-4D97-AF65-F5344CB8AC3E}">
        <p14:creationId xmlns:p14="http://schemas.microsoft.com/office/powerpoint/2010/main" val="3113785250"/>
      </p:ext>
    </p:extLst>
  </p:cSld>
  <p:clrMapOvr>
    <a:masterClrMapping/>
  </p:clrMapOvr>
  <p:extLst>
    <p:ext uri="{6950BFC3-D8DA-4A85-94F7-54DA5524770B}">
      <p188:commentRel xmlns:p188="http://schemas.microsoft.com/office/powerpoint/2018/8/main" r:id="rId3"/>
    </p:ext>
  </p:extLs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A0440B-1B72-EB01-EF1A-68D1383A8B8C}"/>
              </a:ext>
            </a:extLst>
          </p:cNvPr>
          <p:cNvPicPr>
            <a:picLocks noChangeAspect="1"/>
          </p:cNvPicPr>
          <p:nvPr/>
        </p:nvPicPr>
        <p:blipFill>
          <a:blip r:embed="rId4"/>
          <a:stretch>
            <a:fillRect/>
          </a:stretch>
        </p:blipFill>
        <p:spPr>
          <a:xfrm>
            <a:off x="13202066" y="2401028"/>
            <a:ext cx="3332922" cy="1792572"/>
          </a:xfrm>
          <a:prstGeom prst="rect">
            <a:avLst/>
          </a:prstGeom>
        </p:spPr>
      </p:pic>
      <p:sp>
        <p:nvSpPr>
          <p:cNvPr id="3" name="Title 2">
            <a:extLst>
              <a:ext uri="{FF2B5EF4-FFF2-40B4-BE49-F238E27FC236}">
                <a16:creationId xmlns:a16="http://schemas.microsoft.com/office/drawing/2014/main" id="{99D49850-440C-DB7D-604F-6C8142D278E7}"/>
              </a:ext>
            </a:extLst>
          </p:cNvPr>
          <p:cNvSpPr>
            <a:spLocks noGrp="1"/>
          </p:cNvSpPr>
          <p:nvPr>
            <p:ph type="title"/>
          </p:nvPr>
        </p:nvSpPr>
        <p:spPr>
          <a:xfrm>
            <a:off x="847253" y="202166"/>
            <a:ext cx="10515600" cy="1143000"/>
          </a:xfrm>
        </p:spPr>
        <p:txBody>
          <a:bodyPr/>
          <a:lstStyle/>
          <a:p>
            <a:r>
              <a:rPr lang="en-US"/>
              <a:t>HFpEF Comorbidities</a:t>
            </a:r>
          </a:p>
        </p:txBody>
      </p:sp>
      <p:sp>
        <p:nvSpPr>
          <p:cNvPr id="24" name="Text Placeholder 5">
            <a:extLst>
              <a:ext uri="{FF2B5EF4-FFF2-40B4-BE49-F238E27FC236}">
                <a16:creationId xmlns:a16="http://schemas.microsoft.com/office/drawing/2014/main" id="{F19B79CD-EB61-AC8F-F299-E29FDE811356}"/>
              </a:ext>
            </a:extLst>
          </p:cNvPr>
          <p:cNvSpPr>
            <a:spLocks noGrp="1"/>
          </p:cNvSpPr>
          <p:nvPr>
            <p:ph type="body" sz="quarter" idx="10"/>
          </p:nvPr>
        </p:nvSpPr>
        <p:spPr>
          <a:xfrm>
            <a:off x="6448426" y="6480834"/>
            <a:ext cx="4905374" cy="290539"/>
          </a:xfrm>
        </p:spPr>
        <p:txBody>
          <a:bodyPr/>
          <a:lstStyle/>
          <a:p>
            <a:r>
              <a:rPr lang="en-US"/>
              <a:t>Adapted from Kittleson MM. </a:t>
            </a:r>
            <a:r>
              <a:rPr lang="en-US" i="1"/>
              <a:t>J Am Coll Cardiol</a:t>
            </a:r>
            <a:r>
              <a:rPr lang="en-US"/>
              <a:t>. 2023;81:1835-1878.</a:t>
            </a:r>
          </a:p>
        </p:txBody>
      </p:sp>
      <p:sp>
        <p:nvSpPr>
          <p:cNvPr id="25" name="Rectangle 24">
            <a:extLst>
              <a:ext uri="{FF2B5EF4-FFF2-40B4-BE49-F238E27FC236}">
                <a16:creationId xmlns:a16="http://schemas.microsoft.com/office/drawing/2014/main" id="{357CB7EF-CB47-CC4B-401A-A42613B1531C}"/>
              </a:ext>
            </a:extLst>
          </p:cNvPr>
          <p:cNvSpPr/>
          <p:nvPr/>
        </p:nvSpPr>
        <p:spPr>
          <a:xfrm>
            <a:off x="838200" y="2150905"/>
            <a:ext cx="4905374" cy="904719"/>
          </a:xfrm>
          <a:prstGeom prst="rect">
            <a:avLst/>
          </a:prstGeom>
          <a:no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171450" marR="0" lvl="0" indent="-171450" algn="l" defTabSz="914400" rtl="0" eaLnBrk="1" fontAlgn="auto" latinLnBrk="0" hangingPunct="1">
              <a:lnSpc>
                <a:spcPct val="100000"/>
              </a:lnSpc>
              <a:spcBef>
                <a:spcPts val="0"/>
              </a:spcBef>
              <a:spcAft>
                <a:spcPts val="0"/>
              </a:spcAft>
              <a:buClr>
                <a:srgbClr val="35416F"/>
              </a:buClr>
              <a:buSzTx/>
              <a:buFont typeface="Arial" panose="020B0604020202020204" pitchFamily="34" charset="0"/>
              <a:buChar char="•"/>
              <a:tabLst/>
              <a:defRPr/>
            </a:pPr>
            <a:r>
              <a:rPr kumimoji="0" lang="en-US" sz="1400" b="0" i="0" u="none" strike="noStrike" kern="1200" cap="none" spc="0" normalizeH="0" baseline="0" noProof="0">
                <a:ln>
                  <a:noFill/>
                </a:ln>
                <a:solidFill>
                  <a:srgbClr val="404040"/>
                </a:solidFill>
                <a:effectLst/>
                <a:uLnTx/>
                <a:uFillTx/>
                <a:latin typeface="Calibri Light"/>
                <a:ea typeface="+mn-ea"/>
                <a:cs typeface="+mn-cs"/>
              </a:rPr>
              <a:t>Rate vs rhythm control strategy guided by symptoms (avoid aggressive rate control due to low stroke volume)</a:t>
            </a:r>
          </a:p>
          <a:p>
            <a:pPr marL="171450" marR="0" lvl="0" indent="-171450" algn="l" defTabSz="914400" rtl="0" eaLnBrk="1" fontAlgn="auto" latinLnBrk="0" hangingPunct="1">
              <a:lnSpc>
                <a:spcPct val="100000"/>
              </a:lnSpc>
              <a:spcBef>
                <a:spcPts val="0"/>
              </a:spcBef>
              <a:spcAft>
                <a:spcPts val="0"/>
              </a:spcAft>
              <a:buClr>
                <a:srgbClr val="35416F"/>
              </a:buClr>
              <a:buSzTx/>
              <a:buFont typeface="Arial" panose="020B0604020202020204" pitchFamily="34" charset="0"/>
              <a:buChar char="•"/>
              <a:tabLst/>
              <a:defRPr/>
            </a:pPr>
            <a:r>
              <a:rPr kumimoji="0" lang="el-GR" sz="1400" b="0" i="0" u="none" strike="noStrike" kern="1200" cap="none" spc="0" normalizeH="0" baseline="0" noProof="0">
                <a:ln>
                  <a:noFill/>
                </a:ln>
                <a:solidFill>
                  <a:srgbClr val="404040"/>
                </a:solidFill>
                <a:effectLst/>
                <a:uLnTx/>
                <a:uFillTx/>
                <a:latin typeface="Calibri Light"/>
                <a:ea typeface="+mn-ea"/>
                <a:cs typeface="+mn-cs"/>
              </a:rPr>
              <a:t>β</a:t>
            </a:r>
            <a:r>
              <a:rPr kumimoji="0" lang="en-US" sz="1400" b="0" i="0" u="none" strike="noStrike" kern="1200" cap="none" spc="0" normalizeH="0" baseline="0" noProof="0">
                <a:ln>
                  <a:noFill/>
                </a:ln>
                <a:solidFill>
                  <a:srgbClr val="404040"/>
                </a:solidFill>
                <a:effectLst/>
                <a:uLnTx/>
                <a:uFillTx/>
                <a:latin typeface="Calibri Light"/>
                <a:ea typeface="+mn-ea"/>
                <a:cs typeface="+mn-cs"/>
              </a:rPr>
              <a:t>-blocker or nondihydropyridine CCB + digoxin if needed</a:t>
            </a:r>
          </a:p>
          <a:p>
            <a:pPr marL="171450" marR="0" lvl="0" indent="-171450" algn="l" defTabSz="914400" rtl="0" eaLnBrk="1" fontAlgn="auto" latinLnBrk="0" hangingPunct="1">
              <a:lnSpc>
                <a:spcPct val="100000"/>
              </a:lnSpc>
              <a:spcBef>
                <a:spcPts val="0"/>
              </a:spcBef>
              <a:spcAft>
                <a:spcPts val="0"/>
              </a:spcAft>
              <a:buClr>
                <a:srgbClr val="35416F"/>
              </a:buClr>
              <a:buSzTx/>
              <a:buFont typeface="Arial" panose="020B0604020202020204" pitchFamily="34" charset="0"/>
              <a:buChar char="•"/>
              <a:tabLst/>
              <a:defRPr/>
            </a:pPr>
            <a:r>
              <a:rPr kumimoji="0" lang="en-US" sz="1400" b="0" i="0" u="none" strike="noStrike" kern="1200" cap="none" spc="0" normalizeH="0" baseline="0" noProof="0">
                <a:ln>
                  <a:noFill/>
                </a:ln>
                <a:solidFill>
                  <a:srgbClr val="404040"/>
                </a:solidFill>
                <a:effectLst/>
                <a:uLnTx/>
                <a:uFillTx/>
                <a:latin typeface="Calibri Light"/>
                <a:ea typeface="+mn-ea"/>
                <a:cs typeface="+mn-cs"/>
              </a:rPr>
              <a:t>Anticoagulation unless contraindicated</a:t>
            </a:r>
          </a:p>
        </p:txBody>
      </p:sp>
      <p:sp>
        <p:nvSpPr>
          <p:cNvPr id="26" name="Rectangle 25">
            <a:extLst>
              <a:ext uri="{FF2B5EF4-FFF2-40B4-BE49-F238E27FC236}">
                <a16:creationId xmlns:a16="http://schemas.microsoft.com/office/drawing/2014/main" id="{4838B57B-3916-F920-8982-DF37BA54A79F}"/>
              </a:ext>
            </a:extLst>
          </p:cNvPr>
          <p:cNvSpPr/>
          <p:nvPr/>
        </p:nvSpPr>
        <p:spPr>
          <a:xfrm>
            <a:off x="838200" y="3435504"/>
            <a:ext cx="4905374" cy="904719"/>
          </a:xfrm>
          <a:prstGeom prst="rect">
            <a:avLst/>
          </a:prstGeom>
          <a:no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171450" marR="0" lvl="0" indent="-171450" algn="l" defTabSz="914400" rtl="0" eaLnBrk="1" fontAlgn="auto" latinLnBrk="0" hangingPunct="1">
              <a:lnSpc>
                <a:spcPct val="100000"/>
              </a:lnSpc>
              <a:spcBef>
                <a:spcPts val="0"/>
              </a:spcBef>
              <a:spcAft>
                <a:spcPts val="0"/>
              </a:spcAft>
              <a:buClr>
                <a:srgbClr val="35416F"/>
              </a:buClr>
              <a:buSzTx/>
              <a:buFont typeface="Arial" panose="020B0604020202020204" pitchFamily="34" charset="0"/>
              <a:buChar char="•"/>
              <a:tabLst/>
              <a:defRPr/>
            </a:pPr>
            <a:r>
              <a:rPr kumimoji="0" lang="en-US" sz="1400" b="0" i="0" u="none" strike="noStrike" kern="1200" cap="none" spc="0" normalizeH="0" baseline="0" noProof="0">
                <a:ln>
                  <a:noFill/>
                </a:ln>
                <a:solidFill>
                  <a:srgbClr val="404040"/>
                </a:solidFill>
                <a:effectLst/>
                <a:uLnTx/>
                <a:uFillTx/>
                <a:latin typeface="Calibri Light"/>
                <a:ea typeface="+mn-ea"/>
                <a:cs typeface="+mn-cs"/>
              </a:rPr>
              <a:t>Blood pressure &lt;130/80 mm Hg (higher goal in patients with symptomatic orthostasis)</a:t>
            </a:r>
          </a:p>
          <a:p>
            <a:pPr marL="171450" marR="0" lvl="0" indent="-171450" algn="l" defTabSz="914400" rtl="0" eaLnBrk="1" fontAlgn="auto" latinLnBrk="0" hangingPunct="1">
              <a:lnSpc>
                <a:spcPct val="100000"/>
              </a:lnSpc>
              <a:spcBef>
                <a:spcPts val="0"/>
              </a:spcBef>
              <a:spcAft>
                <a:spcPts val="0"/>
              </a:spcAft>
              <a:buClr>
                <a:srgbClr val="35416F"/>
              </a:buClr>
              <a:buSzTx/>
              <a:buFont typeface="Arial" panose="020B0604020202020204" pitchFamily="34" charset="0"/>
              <a:buChar char="•"/>
              <a:tabLst/>
              <a:defRPr/>
            </a:pPr>
            <a:r>
              <a:rPr kumimoji="0" lang="en-US" sz="1400" b="0" i="0" u="none" strike="noStrike" kern="1200" cap="none" spc="0" normalizeH="0" baseline="0" noProof="0">
                <a:ln>
                  <a:noFill/>
                </a:ln>
                <a:solidFill>
                  <a:srgbClr val="404040"/>
                </a:solidFill>
                <a:effectLst/>
                <a:uLnTx/>
                <a:uFillTx/>
                <a:latin typeface="Calibri Light"/>
                <a:ea typeface="+mn-ea"/>
                <a:cs typeface="+mn-cs"/>
              </a:rPr>
              <a:t>Diuretic agent, ARNi, ARB, MRA</a:t>
            </a:r>
          </a:p>
          <a:p>
            <a:pPr marL="171450" marR="0" lvl="0" indent="-171450" algn="l" defTabSz="914400" rtl="0" eaLnBrk="1" fontAlgn="auto" latinLnBrk="0" hangingPunct="1">
              <a:lnSpc>
                <a:spcPct val="100000"/>
              </a:lnSpc>
              <a:spcBef>
                <a:spcPts val="0"/>
              </a:spcBef>
              <a:spcAft>
                <a:spcPts val="0"/>
              </a:spcAft>
              <a:buClr>
                <a:srgbClr val="35416F"/>
              </a:buClr>
              <a:buSzTx/>
              <a:buFont typeface="Arial" panose="020B0604020202020204" pitchFamily="34" charset="0"/>
              <a:buChar char="•"/>
              <a:tabLst/>
              <a:defRPr/>
            </a:pPr>
            <a:r>
              <a:rPr kumimoji="0" lang="en-US" sz="1400" b="0" i="0" u="none" strike="noStrike" kern="1200" cap="none" spc="0" normalizeH="0" baseline="0" noProof="0">
                <a:ln>
                  <a:noFill/>
                </a:ln>
                <a:solidFill>
                  <a:srgbClr val="404040"/>
                </a:solidFill>
                <a:effectLst/>
                <a:uLnTx/>
                <a:uFillTx/>
                <a:latin typeface="Calibri Light"/>
                <a:ea typeface="+mn-ea"/>
                <a:cs typeface="+mn-cs"/>
              </a:rPr>
              <a:t>Evaluate for secondary causes when appropriate</a:t>
            </a:r>
          </a:p>
        </p:txBody>
      </p:sp>
      <p:sp>
        <p:nvSpPr>
          <p:cNvPr id="27" name="Rectangle 26">
            <a:extLst>
              <a:ext uri="{FF2B5EF4-FFF2-40B4-BE49-F238E27FC236}">
                <a16:creationId xmlns:a16="http://schemas.microsoft.com/office/drawing/2014/main" id="{91445DA4-4DCC-2816-7BCE-8DE1C4DE1794}"/>
              </a:ext>
            </a:extLst>
          </p:cNvPr>
          <p:cNvSpPr/>
          <p:nvPr/>
        </p:nvSpPr>
        <p:spPr>
          <a:xfrm>
            <a:off x="838201" y="4720105"/>
            <a:ext cx="4905374" cy="715172"/>
          </a:xfrm>
          <a:prstGeom prst="rect">
            <a:avLst/>
          </a:prstGeom>
          <a:no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171450" marR="0" lvl="0" indent="-171450" algn="l" defTabSz="914400" rtl="0" eaLnBrk="1" fontAlgn="auto" latinLnBrk="0" hangingPunct="1">
              <a:lnSpc>
                <a:spcPct val="100000"/>
              </a:lnSpc>
              <a:spcBef>
                <a:spcPts val="0"/>
              </a:spcBef>
              <a:spcAft>
                <a:spcPts val="0"/>
              </a:spcAft>
              <a:buClr>
                <a:srgbClr val="35416F"/>
              </a:buClr>
              <a:buSzTx/>
              <a:buFont typeface="Arial" panose="020B0604020202020204" pitchFamily="34" charset="0"/>
              <a:buChar char="•"/>
              <a:tabLst/>
              <a:defRPr/>
            </a:pPr>
            <a:r>
              <a:rPr kumimoji="0" lang="en-US" sz="1400" b="0" i="0" u="none" strike="noStrike" kern="1200" cap="none" spc="0" normalizeH="0" baseline="0" noProof="0">
                <a:ln>
                  <a:noFill/>
                </a:ln>
                <a:solidFill>
                  <a:srgbClr val="404040"/>
                </a:solidFill>
                <a:effectLst/>
                <a:uLnTx/>
                <a:uFillTx/>
                <a:latin typeface="Calibri Light"/>
                <a:ea typeface="+mn-ea"/>
                <a:cs typeface="+mn-cs"/>
              </a:rPr>
              <a:t>Symptoms and risk factors </a:t>
            </a:r>
            <a:r>
              <a:rPr kumimoji="0" lang="en-US" sz="1400" b="0" i="0" u="none" strike="noStrike" kern="1200" cap="none" spc="0" normalizeH="0" baseline="0" noProof="0">
                <a:ln>
                  <a:noFill/>
                </a:ln>
                <a:solidFill>
                  <a:srgbClr val="404040"/>
                </a:solidFill>
                <a:effectLst/>
                <a:uLnTx/>
                <a:uFillTx/>
                <a:latin typeface="Calibri Light" panose="020F0302020204030204" pitchFamily="34" charset="0"/>
                <a:ea typeface="+mn-ea"/>
                <a:cs typeface="Calibri Light" panose="020F0302020204030204" pitchFamily="34" charset="0"/>
              </a:rPr>
              <a:t>→ </a:t>
            </a:r>
            <a:r>
              <a:rPr kumimoji="0" lang="en-US" sz="1400" b="0" i="0" u="none" strike="noStrike" kern="1200" cap="none" spc="0" normalizeH="0" baseline="0" noProof="0">
                <a:ln>
                  <a:noFill/>
                </a:ln>
                <a:solidFill>
                  <a:srgbClr val="404040"/>
                </a:solidFill>
                <a:effectLst/>
                <a:uLnTx/>
                <a:uFillTx/>
                <a:latin typeface="Calibri Light"/>
                <a:ea typeface="+mn-ea"/>
                <a:cs typeface="+mn-cs"/>
              </a:rPr>
              <a:t>polysomnography</a:t>
            </a:r>
          </a:p>
          <a:p>
            <a:pPr marL="171450" marR="0" lvl="0" indent="-171450" algn="l" defTabSz="914400" rtl="0" eaLnBrk="1" fontAlgn="auto" latinLnBrk="0" hangingPunct="1">
              <a:lnSpc>
                <a:spcPct val="100000"/>
              </a:lnSpc>
              <a:spcBef>
                <a:spcPts val="0"/>
              </a:spcBef>
              <a:spcAft>
                <a:spcPts val="0"/>
              </a:spcAft>
              <a:buClr>
                <a:srgbClr val="35416F"/>
              </a:buClr>
              <a:buSzTx/>
              <a:buFont typeface="Arial" panose="020B0604020202020204" pitchFamily="34" charset="0"/>
              <a:buChar char="•"/>
              <a:tabLst/>
              <a:defRPr/>
            </a:pPr>
            <a:r>
              <a:rPr kumimoji="0" lang="en-US" sz="1400" b="0" i="0" u="none" strike="noStrike" kern="1200" cap="none" spc="0" normalizeH="0" baseline="0" noProof="0">
                <a:ln>
                  <a:noFill/>
                </a:ln>
                <a:solidFill>
                  <a:srgbClr val="404040"/>
                </a:solidFill>
                <a:effectLst/>
                <a:uLnTx/>
                <a:uFillTx/>
                <a:latin typeface="Calibri Light"/>
                <a:ea typeface="+mn-ea"/>
                <a:cs typeface="+mn-cs"/>
              </a:rPr>
              <a:t>Referral to sleep specialist for OSA</a:t>
            </a:r>
          </a:p>
          <a:p>
            <a:pPr marL="171450" marR="0" lvl="0" indent="-171450" algn="l" defTabSz="914400" rtl="0" eaLnBrk="1" fontAlgn="auto" latinLnBrk="0" hangingPunct="1">
              <a:lnSpc>
                <a:spcPct val="100000"/>
              </a:lnSpc>
              <a:spcBef>
                <a:spcPts val="0"/>
              </a:spcBef>
              <a:spcAft>
                <a:spcPts val="0"/>
              </a:spcAft>
              <a:buClr>
                <a:srgbClr val="35416F"/>
              </a:buClr>
              <a:buSzTx/>
              <a:buFont typeface="Arial" panose="020B0604020202020204" pitchFamily="34" charset="0"/>
              <a:buChar char="•"/>
              <a:tabLst/>
              <a:defRPr/>
            </a:pPr>
            <a:r>
              <a:rPr kumimoji="0" lang="en-US" sz="1400" b="0" i="0" u="none" strike="noStrike" kern="1200" cap="none" spc="0" normalizeH="0" baseline="0" noProof="0">
                <a:ln>
                  <a:noFill/>
                </a:ln>
                <a:solidFill>
                  <a:srgbClr val="404040"/>
                </a:solidFill>
                <a:effectLst/>
                <a:uLnTx/>
                <a:uFillTx/>
                <a:latin typeface="Calibri Light"/>
                <a:ea typeface="+mn-ea"/>
                <a:cs typeface="+mn-cs"/>
              </a:rPr>
              <a:t>Weight loss</a:t>
            </a:r>
          </a:p>
        </p:txBody>
      </p:sp>
      <p:sp>
        <p:nvSpPr>
          <p:cNvPr id="28" name="Rectangle 27">
            <a:extLst>
              <a:ext uri="{FF2B5EF4-FFF2-40B4-BE49-F238E27FC236}">
                <a16:creationId xmlns:a16="http://schemas.microsoft.com/office/drawing/2014/main" id="{2785F42C-65BE-BE3B-2523-2BDE88E862B5}"/>
              </a:ext>
            </a:extLst>
          </p:cNvPr>
          <p:cNvSpPr/>
          <p:nvPr/>
        </p:nvSpPr>
        <p:spPr>
          <a:xfrm>
            <a:off x="6457951" y="5822395"/>
            <a:ext cx="4905374" cy="503238"/>
          </a:xfrm>
          <a:prstGeom prst="rect">
            <a:avLst/>
          </a:prstGeom>
          <a:no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171450" marR="0" lvl="0" indent="-171450" algn="l" defTabSz="914400" rtl="0" eaLnBrk="1" fontAlgn="auto" latinLnBrk="0" hangingPunct="1">
              <a:lnSpc>
                <a:spcPct val="100000"/>
              </a:lnSpc>
              <a:spcBef>
                <a:spcPts val="0"/>
              </a:spcBef>
              <a:spcAft>
                <a:spcPts val="0"/>
              </a:spcAft>
              <a:buClr>
                <a:srgbClr val="35416F"/>
              </a:buClr>
              <a:buSzTx/>
              <a:buFont typeface="Arial" panose="020B0604020202020204" pitchFamily="34" charset="0"/>
              <a:buChar char="•"/>
              <a:tabLst/>
              <a:defRPr/>
            </a:pPr>
            <a:r>
              <a:rPr kumimoji="0" lang="en-US" sz="1400" b="0" i="0" u="none" strike="noStrike" kern="1200" cap="none" spc="0" normalizeH="0" baseline="0" noProof="0">
                <a:ln>
                  <a:noFill/>
                </a:ln>
                <a:solidFill>
                  <a:srgbClr val="404040"/>
                </a:solidFill>
                <a:effectLst/>
                <a:uLnTx/>
                <a:uFillTx/>
                <a:latin typeface="Calibri Light"/>
                <a:ea typeface="+mn-ea"/>
                <a:cs typeface="+mn-cs"/>
              </a:rPr>
              <a:t>Testing and intervention guided by presentation and symptoms</a:t>
            </a:r>
          </a:p>
          <a:p>
            <a:pPr marL="171450" marR="0" lvl="0" indent="-171450" algn="l" defTabSz="914400" rtl="0" eaLnBrk="1" fontAlgn="auto" latinLnBrk="0" hangingPunct="1">
              <a:lnSpc>
                <a:spcPct val="100000"/>
              </a:lnSpc>
              <a:spcBef>
                <a:spcPts val="0"/>
              </a:spcBef>
              <a:spcAft>
                <a:spcPts val="0"/>
              </a:spcAft>
              <a:buClr>
                <a:srgbClr val="35416F"/>
              </a:buClr>
              <a:buSzTx/>
              <a:buFont typeface="Arial" panose="020B0604020202020204" pitchFamily="34" charset="0"/>
              <a:buChar char="•"/>
              <a:tabLst/>
              <a:defRPr/>
            </a:pPr>
            <a:r>
              <a:rPr kumimoji="0" lang="en-US" sz="1400" b="0" i="0" u="none" strike="noStrike" kern="1200" cap="none" spc="0" normalizeH="0" baseline="0" noProof="0">
                <a:ln>
                  <a:noFill/>
                </a:ln>
                <a:solidFill>
                  <a:srgbClr val="404040"/>
                </a:solidFill>
                <a:effectLst/>
                <a:uLnTx/>
                <a:uFillTx/>
                <a:latin typeface="Calibri Light"/>
                <a:ea typeface="+mn-ea"/>
                <a:cs typeface="+mn-cs"/>
              </a:rPr>
              <a:t>Medical management as per relevant guidelines</a:t>
            </a:r>
          </a:p>
        </p:txBody>
      </p:sp>
      <p:sp>
        <p:nvSpPr>
          <p:cNvPr id="29" name="Rectangle 28">
            <a:extLst>
              <a:ext uri="{FF2B5EF4-FFF2-40B4-BE49-F238E27FC236}">
                <a16:creationId xmlns:a16="http://schemas.microsoft.com/office/drawing/2014/main" id="{0C8A3725-A132-8C5F-3FCB-73CFA765DC03}"/>
              </a:ext>
            </a:extLst>
          </p:cNvPr>
          <p:cNvSpPr/>
          <p:nvPr/>
        </p:nvSpPr>
        <p:spPr>
          <a:xfrm>
            <a:off x="6457951" y="2150905"/>
            <a:ext cx="4905374" cy="904720"/>
          </a:xfrm>
          <a:prstGeom prst="rect">
            <a:avLst/>
          </a:prstGeom>
          <a:no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171450" marR="0" lvl="0" indent="-171450" algn="l" defTabSz="914400" rtl="0" eaLnBrk="1" fontAlgn="auto" latinLnBrk="0" hangingPunct="1">
              <a:lnSpc>
                <a:spcPct val="100000"/>
              </a:lnSpc>
              <a:spcBef>
                <a:spcPts val="0"/>
              </a:spcBef>
              <a:spcAft>
                <a:spcPts val="0"/>
              </a:spcAft>
              <a:buClr>
                <a:srgbClr val="35416F"/>
              </a:buClr>
              <a:buSzTx/>
              <a:buFont typeface="Arial" panose="020B0604020202020204" pitchFamily="34" charset="0"/>
              <a:buChar char="•"/>
              <a:tabLst/>
              <a:defRPr/>
            </a:pPr>
            <a:r>
              <a:rPr kumimoji="0" lang="en-US" sz="1400" b="0" i="0" u="none" strike="noStrike" kern="1200" cap="none" spc="0" normalizeH="0" baseline="0" noProof="0">
                <a:ln>
                  <a:noFill/>
                </a:ln>
                <a:solidFill>
                  <a:srgbClr val="404040"/>
                </a:solidFill>
                <a:effectLst/>
                <a:uLnTx/>
                <a:uFillTx/>
                <a:latin typeface="Calibri Light"/>
                <a:ea typeface="+mn-ea"/>
                <a:cs typeface="+mn-cs"/>
              </a:rPr>
              <a:t>Weight loss</a:t>
            </a:r>
            <a:r>
              <a:rPr kumimoji="0" lang="en-US" sz="1400" b="0" i="0" u="none" strike="noStrike" kern="1200" cap="none" spc="0" normalizeH="0" baseline="0" noProof="0">
                <a:ln>
                  <a:noFill/>
                </a:ln>
                <a:solidFill>
                  <a:srgbClr val="404040"/>
                </a:solidFill>
                <a:effectLst/>
                <a:uLnTx/>
                <a:uFillTx/>
                <a:latin typeface="Calibri Light" panose="020F0302020204030204" pitchFamily="34" charset="0"/>
                <a:ea typeface="+mn-ea"/>
                <a:cs typeface="Calibri Light" panose="020F0302020204030204" pitchFamily="34" charset="0"/>
              </a:rPr>
              <a:t> →</a:t>
            </a:r>
            <a:r>
              <a:rPr kumimoji="0" lang="en-US" sz="1400" b="0" i="0" u="none" strike="noStrike" kern="1200" cap="none" spc="0" normalizeH="0" baseline="0" noProof="0">
                <a:ln>
                  <a:noFill/>
                </a:ln>
                <a:solidFill>
                  <a:srgbClr val="404040"/>
                </a:solidFill>
                <a:effectLst/>
                <a:uLnTx/>
                <a:uFillTx/>
                <a:latin typeface="Calibri Light"/>
                <a:ea typeface="+mn-ea"/>
                <a:cs typeface="+mn-cs"/>
              </a:rPr>
              <a:t> improved hemodynamics, functional status, and quality of life</a:t>
            </a:r>
          </a:p>
          <a:p>
            <a:pPr marL="171450" marR="0" lvl="0" indent="-171450" algn="l" defTabSz="914400" rtl="0" eaLnBrk="1" fontAlgn="auto" latinLnBrk="0" hangingPunct="1">
              <a:lnSpc>
                <a:spcPct val="100000"/>
              </a:lnSpc>
              <a:spcBef>
                <a:spcPts val="0"/>
              </a:spcBef>
              <a:spcAft>
                <a:spcPts val="0"/>
              </a:spcAft>
              <a:buClr>
                <a:srgbClr val="35416F"/>
              </a:buClr>
              <a:buSzTx/>
              <a:buFont typeface="Arial" panose="020B0604020202020204" pitchFamily="34" charset="0"/>
              <a:buChar char="•"/>
              <a:tabLst/>
              <a:defRPr/>
            </a:pPr>
            <a:r>
              <a:rPr kumimoji="0" lang="en-US" sz="1400" b="0" i="0" u="none" strike="noStrike" kern="1200" cap="none" spc="0" normalizeH="0" baseline="0" noProof="0">
                <a:ln>
                  <a:noFill/>
                </a:ln>
                <a:solidFill>
                  <a:srgbClr val="404040"/>
                </a:solidFill>
                <a:effectLst/>
                <a:uLnTx/>
                <a:uFillTx/>
                <a:latin typeface="Calibri Light"/>
                <a:ea typeface="+mn-ea"/>
                <a:cs typeface="+mn-cs"/>
              </a:rPr>
              <a:t>Exercise, calorie restriction</a:t>
            </a:r>
          </a:p>
          <a:p>
            <a:pPr marL="171450" marR="0" lvl="0" indent="-171450" algn="l" defTabSz="914400" rtl="0" eaLnBrk="1" fontAlgn="auto" latinLnBrk="0" hangingPunct="1">
              <a:lnSpc>
                <a:spcPct val="100000"/>
              </a:lnSpc>
              <a:spcBef>
                <a:spcPts val="0"/>
              </a:spcBef>
              <a:spcAft>
                <a:spcPts val="0"/>
              </a:spcAft>
              <a:buClr>
                <a:srgbClr val="35416F"/>
              </a:buClr>
              <a:buSzTx/>
              <a:buFont typeface="Arial" panose="020B0604020202020204" pitchFamily="34" charset="0"/>
              <a:buChar char="•"/>
              <a:tabLst/>
              <a:defRPr/>
            </a:pPr>
            <a:r>
              <a:rPr kumimoji="0" lang="en-US" sz="1400" b="0" i="0" u="none" strike="noStrike" kern="1200" cap="none" spc="0" normalizeH="0" baseline="0" noProof="0">
                <a:ln>
                  <a:noFill/>
                </a:ln>
                <a:solidFill>
                  <a:srgbClr val="404040"/>
                </a:solidFill>
                <a:effectLst/>
                <a:uLnTx/>
                <a:uFillTx/>
                <a:latin typeface="Calibri Light"/>
                <a:ea typeface="+mn-ea"/>
                <a:cs typeface="+mn-cs"/>
              </a:rPr>
              <a:t>Semaglutide or tirzepatide</a:t>
            </a:r>
          </a:p>
        </p:txBody>
      </p:sp>
      <p:sp>
        <p:nvSpPr>
          <p:cNvPr id="30" name="Rectangle 29">
            <a:extLst>
              <a:ext uri="{FF2B5EF4-FFF2-40B4-BE49-F238E27FC236}">
                <a16:creationId xmlns:a16="http://schemas.microsoft.com/office/drawing/2014/main" id="{D7D993F5-6DFA-759E-73C3-6EE0A30491C0}"/>
              </a:ext>
            </a:extLst>
          </p:cNvPr>
          <p:cNvSpPr/>
          <p:nvPr/>
        </p:nvSpPr>
        <p:spPr>
          <a:xfrm>
            <a:off x="6457951" y="3435504"/>
            <a:ext cx="4905374" cy="904720"/>
          </a:xfrm>
          <a:prstGeom prst="rect">
            <a:avLst/>
          </a:prstGeom>
          <a:no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171450" marR="0" lvl="0" indent="-171450" algn="l" defTabSz="914400" rtl="0" eaLnBrk="1" fontAlgn="auto" latinLnBrk="0" hangingPunct="1">
              <a:lnSpc>
                <a:spcPct val="100000"/>
              </a:lnSpc>
              <a:spcBef>
                <a:spcPts val="0"/>
              </a:spcBef>
              <a:spcAft>
                <a:spcPts val="0"/>
              </a:spcAft>
              <a:buClr>
                <a:srgbClr val="35416F"/>
              </a:buClr>
              <a:buSzTx/>
              <a:buFont typeface="Arial" panose="020B0604020202020204" pitchFamily="34" charset="0"/>
              <a:buChar char="•"/>
              <a:tabLst/>
              <a:defRPr/>
            </a:pPr>
            <a:r>
              <a:rPr kumimoji="0" lang="en-US" sz="1400" b="0" i="0" u="none" strike="noStrike" kern="1200" cap="none" spc="0" normalizeH="0" baseline="0" noProof="0">
                <a:ln>
                  <a:noFill/>
                </a:ln>
                <a:solidFill>
                  <a:srgbClr val="404040"/>
                </a:solidFill>
                <a:effectLst/>
                <a:uLnTx/>
                <a:uFillTx/>
                <a:latin typeface="Calibri Light"/>
                <a:ea typeface="+mn-ea"/>
                <a:cs typeface="+mn-cs"/>
              </a:rPr>
              <a:t>Target HbA1c &lt;7%-7.5%</a:t>
            </a:r>
          </a:p>
          <a:p>
            <a:pPr marL="171450" marR="0" lvl="0" indent="-171450" algn="l" defTabSz="914400" rtl="0" eaLnBrk="1" fontAlgn="auto" latinLnBrk="0" hangingPunct="1">
              <a:lnSpc>
                <a:spcPct val="100000"/>
              </a:lnSpc>
              <a:spcBef>
                <a:spcPts val="0"/>
              </a:spcBef>
              <a:spcAft>
                <a:spcPts val="0"/>
              </a:spcAft>
              <a:buClr>
                <a:srgbClr val="35416F"/>
              </a:buClr>
              <a:buSzTx/>
              <a:buFont typeface="Arial" panose="020B0604020202020204" pitchFamily="34" charset="0"/>
              <a:buChar char="•"/>
              <a:tabLst/>
              <a:defRPr/>
            </a:pPr>
            <a:r>
              <a:rPr kumimoji="0" lang="en-US" sz="1400" b="0" i="0" u="none" strike="noStrike" kern="1200" cap="none" spc="0" normalizeH="0" baseline="0" noProof="0">
                <a:ln>
                  <a:noFill/>
                </a:ln>
                <a:solidFill>
                  <a:srgbClr val="404040"/>
                </a:solidFill>
                <a:effectLst/>
                <a:uLnTx/>
                <a:uFillTx/>
                <a:latin typeface="Calibri Light"/>
                <a:ea typeface="+mn-ea"/>
                <a:cs typeface="+mn-cs"/>
              </a:rPr>
              <a:t>SGLT2i 1st line</a:t>
            </a:r>
          </a:p>
          <a:p>
            <a:pPr marL="171450" marR="0" lvl="0" indent="-171450" algn="l" defTabSz="914400" rtl="0" eaLnBrk="1" fontAlgn="auto" latinLnBrk="0" hangingPunct="1">
              <a:lnSpc>
                <a:spcPct val="100000"/>
              </a:lnSpc>
              <a:spcBef>
                <a:spcPts val="0"/>
              </a:spcBef>
              <a:spcAft>
                <a:spcPts val="0"/>
              </a:spcAft>
              <a:buClr>
                <a:srgbClr val="35416F"/>
              </a:buClr>
              <a:buSzTx/>
              <a:buFont typeface="Arial" panose="020B0604020202020204" pitchFamily="34" charset="0"/>
              <a:buChar char="•"/>
              <a:tabLst/>
              <a:defRPr/>
            </a:pPr>
            <a:r>
              <a:rPr kumimoji="0" lang="en-US" sz="1400" b="0" i="0" u="none" strike="noStrike" kern="1200" cap="none" spc="0" normalizeH="0" baseline="0" noProof="0">
                <a:ln>
                  <a:noFill/>
                </a:ln>
                <a:solidFill>
                  <a:srgbClr val="404040"/>
                </a:solidFill>
                <a:effectLst/>
                <a:uLnTx/>
                <a:uFillTx/>
                <a:latin typeface="Calibri Light"/>
                <a:ea typeface="+mn-ea"/>
                <a:cs typeface="+mn-cs"/>
              </a:rPr>
              <a:t>GLP-1 RAs if obesity or high risk for ASCVD</a:t>
            </a:r>
          </a:p>
          <a:p>
            <a:pPr marL="171450" marR="0" lvl="0" indent="-171450" algn="l" defTabSz="914400" rtl="0" eaLnBrk="1" fontAlgn="auto" latinLnBrk="0" hangingPunct="1">
              <a:lnSpc>
                <a:spcPct val="100000"/>
              </a:lnSpc>
              <a:spcBef>
                <a:spcPts val="0"/>
              </a:spcBef>
              <a:spcAft>
                <a:spcPts val="0"/>
              </a:spcAft>
              <a:buClr>
                <a:srgbClr val="35416F"/>
              </a:buClr>
              <a:buSzTx/>
              <a:buFont typeface="Arial" panose="020B0604020202020204" pitchFamily="34" charset="0"/>
              <a:buChar char="•"/>
              <a:tabLst/>
              <a:defRPr/>
            </a:pPr>
            <a:r>
              <a:rPr kumimoji="0" lang="en-US" sz="1400" b="0" i="0" u="none" strike="noStrike" kern="1200" cap="none" spc="0" normalizeH="0" baseline="0" noProof="0">
                <a:ln>
                  <a:noFill/>
                </a:ln>
                <a:solidFill>
                  <a:srgbClr val="404040"/>
                </a:solidFill>
                <a:effectLst/>
                <a:uLnTx/>
                <a:uFillTx/>
                <a:latin typeface="Calibri Light"/>
                <a:ea typeface="+mn-ea"/>
                <a:cs typeface="+mn-cs"/>
              </a:rPr>
              <a:t>Avoid alogliptin, saxagliptin, thiazolidinediones</a:t>
            </a:r>
          </a:p>
        </p:txBody>
      </p:sp>
      <p:sp>
        <p:nvSpPr>
          <p:cNvPr id="31" name="Rectangle 30">
            <a:extLst>
              <a:ext uri="{FF2B5EF4-FFF2-40B4-BE49-F238E27FC236}">
                <a16:creationId xmlns:a16="http://schemas.microsoft.com/office/drawing/2014/main" id="{99FC8132-35F9-ED21-536F-4DC1539C7BA9}"/>
              </a:ext>
            </a:extLst>
          </p:cNvPr>
          <p:cNvSpPr/>
          <p:nvPr/>
        </p:nvSpPr>
        <p:spPr>
          <a:xfrm>
            <a:off x="6457951" y="4720105"/>
            <a:ext cx="4905374" cy="715172"/>
          </a:xfrm>
          <a:prstGeom prst="rect">
            <a:avLst/>
          </a:prstGeom>
          <a:no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171450" marR="0" lvl="0" indent="-171450" algn="l" defTabSz="914400" rtl="0" eaLnBrk="1" fontAlgn="auto" latinLnBrk="0" hangingPunct="1">
              <a:lnSpc>
                <a:spcPct val="100000"/>
              </a:lnSpc>
              <a:spcBef>
                <a:spcPts val="0"/>
              </a:spcBef>
              <a:spcAft>
                <a:spcPts val="0"/>
              </a:spcAft>
              <a:buClr>
                <a:srgbClr val="35416F"/>
              </a:buClr>
              <a:buSzTx/>
              <a:buFont typeface="Arial" panose="020B0604020202020204" pitchFamily="34" charset="0"/>
              <a:buChar char="•"/>
              <a:tabLst/>
              <a:defRPr/>
            </a:pPr>
            <a:r>
              <a:rPr kumimoji="0" lang="en-US" sz="1400" b="0" i="0" u="none" strike="noStrike" kern="1200" cap="none" spc="-20" normalizeH="0" baseline="0" noProof="0">
                <a:ln>
                  <a:noFill/>
                </a:ln>
                <a:solidFill>
                  <a:srgbClr val="404040"/>
                </a:solidFill>
                <a:effectLst/>
                <a:uLnTx/>
                <a:uFillTx/>
                <a:latin typeface="Calibri Light"/>
                <a:ea typeface="+mn-ea"/>
                <a:cs typeface="+mn-cs"/>
              </a:rPr>
              <a:t>RAAS inhibitors and SGLT2is may slow progression of renal disease</a:t>
            </a:r>
          </a:p>
          <a:p>
            <a:pPr marL="171450" marR="0" lvl="0" indent="-171450" algn="l" defTabSz="914400" rtl="0" eaLnBrk="1" fontAlgn="auto" latinLnBrk="0" hangingPunct="1">
              <a:lnSpc>
                <a:spcPct val="100000"/>
              </a:lnSpc>
              <a:spcBef>
                <a:spcPts val="0"/>
              </a:spcBef>
              <a:spcAft>
                <a:spcPts val="0"/>
              </a:spcAft>
              <a:buClr>
                <a:srgbClr val="35416F"/>
              </a:buClr>
              <a:buSzTx/>
              <a:buFont typeface="Arial" panose="020B0604020202020204" pitchFamily="34" charset="0"/>
              <a:buChar char="•"/>
              <a:tabLst/>
              <a:defRPr/>
            </a:pPr>
            <a:r>
              <a:rPr kumimoji="0" lang="en-US" sz="1400" b="0" i="0" u="none" strike="noStrike" kern="1200" cap="none" spc="0" normalizeH="0" baseline="0" noProof="0">
                <a:ln>
                  <a:noFill/>
                </a:ln>
                <a:solidFill>
                  <a:srgbClr val="404040"/>
                </a:solidFill>
                <a:effectLst/>
                <a:uLnTx/>
                <a:uFillTx/>
                <a:latin typeface="Calibri Light"/>
                <a:ea typeface="+mn-ea"/>
                <a:cs typeface="+mn-cs"/>
              </a:rPr>
              <a:t>ARNi if eGFR ≥30 mL/min/1.73 m</a:t>
            </a:r>
            <a:r>
              <a:rPr kumimoji="0" lang="en-US" sz="1400" b="0" i="0" u="none" strike="noStrike" kern="1200" cap="none" spc="0" normalizeH="0" baseline="30000" noProof="0">
                <a:ln>
                  <a:noFill/>
                </a:ln>
                <a:solidFill>
                  <a:srgbClr val="404040"/>
                </a:solidFill>
                <a:effectLst/>
                <a:uLnTx/>
                <a:uFillTx/>
                <a:latin typeface="Calibri Light"/>
                <a:ea typeface="+mn-ea"/>
                <a:cs typeface="+mn-cs"/>
              </a:rPr>
              <a:t>2</a:t>
            </a:r>
          </a:p>
          <a:p>
            <a:pPr marL="171450" marR="0" lvl="0" indent="-171450" algn="l" defTabSz="914400" rtl="0" eaLnBrk="1" fontAlgn="auto" latinLnBrk="0" hangingPunct="1">
              <a:lnSpc>
                <a:spcPct val="100000"/>
              </a:lnSpc>
              <a:spcBef>
                <a:spcPts val="0"/>
              </a:spcBef>
              <a:spcAft>
                <a:spcPts val="0"/>
              </a:spcAft>
              <a:buClr>
                <a:srgbClr val="35416F"/>
              </a:buClr>
              <a:buSzTx/>
              <a:buFont typeface="Arial" panose="020B0604020202020204" pitchFamily="34" charset="0"/>
              <a:buChar char="•"/>
              <a:tabLst/>
              <a:defRPr/>
            </a:pPr>
            <a:r>
              <a:rPr kumimoji="0" lang="en-US" sz="1400" b="0" i="0" u="none" strike="noStrike" kern="1200" cap="none" spc="0" normalizeH="0" baseline="0" noProof="0">
                <a:ln>
                  <a:noFill/>
                </a:ln>
                <a:solidFill>
                  <a:srgbClr val="404040"/>
                </a:solidFill>
                <a:effectLst/>
                <a:uLnTx/>
                <a:uFillTx/>
                <a:latin typeface="Calibri Light"/>
                <a:ea typeface="+mn-ea"/>
                <a:cs typeface="+mn-cs"/>
              </a:rPr>
              <a:t>SGLT2i if eGFR ≥20 mL/min/1.73 m</a:t>
            </a:r>
            <a:r>
              <a:rPr kumimoji="0" lang="en-US" sz="1400" b="0" i="0" u="none" strike="noStrike" kern="1200" cap="none" spc="0" normalizeH="0" baseline="30000" noProof="0">
                <a:ln>
                  <a:noFill/>
                </a:ln>
                <a:solidFill>
                  <a:srgbClr val="404040"/>
                </a:solidFill>
                <a:effectLst/>
                <a:uLnTx/>
                <a:uFillTx/>
                <a:latin typeface="Calibri Light"/>
                <a:ea typeface="+mn-ea"/>
                <a:cs typeface="+mn-cs"/>
              </a:rPr>
              <a:t>2</a:t>
            </a:r>
          </a:p>
        </p:txBody>
      </p:sp>
      <p:sp>
        <p:nvSpPr>
          <p:cNvPr id="32" name="TextBox 31">
            <a:extLst>
              <a:ext uri="{FF2B5EF4-FFF2-40B4-BE49-F238E27FC236}">
                <a16:creationId xmlns:a16="http://schemas.microsoft.com/office/drawing/2014/main" id="{5ED709B6-B26D-BEB5-6FBE-5B53257ABDFF}"/>
              </a:ext>
            </a:extLst>
          </p:cNvPr>
          <p:cNvSpPr txBox="1"/>
          <p:nvPr/>
        </p:nvSpPr>
        <p:spPr>
          <a:xfrm>
            <a:off x="828675" y="5567652"/>
            <a:ext cx="5360370" cy="1143001"/>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04040"/>
                </a:solidFill>
                <a:effectLst/>
                <a:uLnTx/>
                <a:uFillTx/>
                <a:latin typeface="Calibri Light"/>
                <a:ea typeface="+mn-ea"/>
                <a:cs typeface="+mn-cs"/>
              </a:rPr>
              <a:t>ARB, angiotensin receptor blocker; ARNi, angiotensin receptor neprilysin inhibitor; ASCVD, atherosclerotic cardiovascular disease; CCB, calcium channel blocker; eGFR, estimated glomerular filtration rate; GLP-1 RA, glucagon-like peptide-1 receptor agonist; HbA1c, hemoglobin A1c; MRA, mineralocorticoid receptor antagonist; OSA, obstructive sleep apnea; RAAS, renin-angiotensin-aldosterone system; SGLT2i, sodium/glucose cotransporter 2 inhibitor</a:t>
            </a:r>
          </a:p>
        </p:txBody>
      </p:sp>
      <p:sp>
        <p:nvSpPr>
          <p:cNvPr id="33" name="Rectangle 32">
            <a:extLst>
              <a:ext uri="{FF2B5EF4-FFF2-40B4-BE49-F238E27FC236}">
                <a16:creationId xmlns:a16="http://schemas.microsoft.com/office/drawing/2014/main" id="{AAACC1D9-827E-5A68-8B72-2070EF2FF7E7}"/>
              </a:ext>
            </a:extLst>
          </p:cNvPr>
          <p:cNvSpPr/>
          <p:nvPr/>
        </p:nvSpPr>
        <p:spPr>
          <a:xfrm>
            <a:off x="838200" y="1874525"/>
            <a:ext cx="2114549" cy="276381"/>
          </a:xfrm>
          <a:prstGeom prst="rect">
            <a:avLst/>
          </a:prstGeom>
          <a:solidFill>
            <a:schemeClr val="accent2"/>
          </a:solidFill>
          <a:ln w="63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35416F"/>
              </a:buClr>
              <a:buSzTx/>
              <a:buFontTx/>
              <a:buNone/>
              <a:tabLst/>
              <a:defRPr/>
            </a:pPr>
            <a:r>
              <a:rPr kumimoji="0" lang="en-US" sz="1400" b="0" i="0" u="none" strike="noStrike" kern="1200" cap="none" spc="0" normalizeH="0" baseline="0" noProof="0">
                <a:ln>
                  <a:noFill/>
                </a:ln>
                <a:solidFill>
                  <a:prstClr val="white"/>
                </a:solidFill>
                <a:effectLst/>
                <a:uLnTx/>
                <a:uFillTx/>
                <a:latin typeface="Franklin Gothic Medium"/>
                <a:ea typeface="+mn-ea"/>
                <a:cs typeface="+mn-cs"/>
              </a:rPr>
              <a:t>Atrial fibrillation</a:t>
            </a:r>
          </a:p>
        </p:txBody>
      </p:sp>
      <p:sp>
        <p:nvSpPr>
          <p:cNvPr id="34" name="Rectangle 33">
            <a:extLst>
              <a:ext uri="{FF2B5EF4-FFF2-40B4-BE49-F238E27FC236}">
                <a16:creationId xmlns:a16="http://schemas.microsoft.com/office/drawing/2014/main" id="{A323E0C4-A5F2-02B9-F99D-1A6CA4BF547C}"/>
              </a:ext>
            </a:extLst>
          </p:cNvPr>
          <p:cNvSpPr/>
          <p:nvPr/>
        </p:nvSpPr>
        <p:spPr>
          <a:xfrm>
            <a:off x="838200" y="3159124"/>
            <a:ext cx="2114549" cy="276381"/>
          </a:xfrm>
          <a:prstGeom prst="rect">
            <a:avLst/>
          </a:prstGeom>
          <a:solidFill>
            <a:schemeClr val="accent2"/>
          </a:solidFill>
          <a:ln w="63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35416F"/>
              </a:buClr>
              <a:buSzTx/>
              <a:buFontTx/>
              <a:buNone/>
              <a:tabLst/>
              <a:defRPr/>
            </a:pPr>
            <a:r>
              <a:rPr kumimoji="0" lang="en-US" sz="1400" b="0" i="0" u="none" strike="noStrike" kern="1200" cap="none" spc="0" normalizeH="0" baseline="0" noProof="0">
                <a:ln>
                  <a:noFill/>
                </a:ln>
                <a:solidFill>
                  <a:prstClr val="white"/>
                </a:solidFill>
                <a:effectLst/>
                <a:uLnTx/>
                <a:uFillTx/>
                <a:latin typeface="Franklin Gothic Medium"/>
                <a:ea typeface="+mn-ea"/>
                <a:cs typeface="+mn-cs"/>
              </a:rPr>
              <a:t>Hypertension</a:t>
            </a:r>
          </a:p>
        </p:txBody>
      </p:sp>
      <p:sp>
        <p:nvSpPr>
          <p:cNvPr id="35" name="Rectangle 34">
            <a:extLst>
              <a:ext uri="{FF2B5EF4-FFF2-40B4-BE49-F238E27FC236}">
                <a16:creationId xmlns:a16="http://schemas.microsoft.com/office/drawing/2014/main" id="{EB1EDA99-1B64-C62E-D16B-0430FECE186F}"/>
              </a:ext>
            </a:extLst>
          </p:cNvPr>
          <p:cNvSpPr/>
          <p:nvPr/>
        </p:nvSpPr>
        <p:spPr>
          <a:xfrm>
            <a:off x="838201" y="4443724"/>
            <a:ext cx="2114549" cy="276381"/>
          </a:xfrm>
          <a:prstGeom prst="rect">
            <a:avLst/>
          </a:prstGeom>
          <a:solidFill>
            <a:schemeClr val="accent2"/>
          </a:solidFill>
          <a:ln w="63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35416F"/>
              </a:buClr>
              <a:buSzTx/>
              <a:buFontTx/>
              <a:buNone/>
              <a:tabLst/>
              <a:defRPr/>
            </a:pPr>
            <a:r>
              <a:rPr kumimoji="0" lang="en-US" sz="1400" b="0" i="0" u="none" strike="noStrike" kern="1200" cap="none" spc="0" normalizeH="0" baseline="0" noProof="0">
                <a:ln>
                  <a:noFill/>
                </a:ln>
                <a:solidFill>
                  <a:prstClr val="white"/>
                </a:solidFill>
                <a:effectLst/>
                <a:uLnTx/>
                <a:uFillTx/>
                <a:latin typeface="Franklin Gothic Medium"/>
                <a:ea typeface="+mn-ea"/>
                <a:cs typeface="+mn-cs"/>
              </a:rPr>
              <a:t>Sleep apnea</a:t>
            </a:r>
          </a:p>
        </p:txBody>
      </p:sp>
      <p:sp>
        <p:nvSpPr>
          <p:cNvPr id="36" name="Rectangle 35">
            <a:extLst>
              <a:ext uri="{FF2B5EF4-FFF2-40B4-BE49-F238E27FC236}">
                <a16:creationId xmlns:a16="http://schemas.microsoft.com/office/drawing/2014/main" id="{E5E46AD1-9AC6-E18C-88CF-C94E46D244B4}"/>
              </a:ext>
            </a:extLst>
          </p:cNvPr>
          <p:cNvSpPr/>
          <p:nvPr/>
        </p:nvSpPr>
        <p:spPr>
          <a:xfrm>
            <a:off x="6457951" y="1874525"/>
            <a:ext cx="2114549" cy="276381"/>
          </a:xfrm>
          <a:prstGeom prst="rect">
            <a:avLst/>
          </a:prstGeom>
          <a:solidFill>
            <a:schemeClr val="accent2"/>
          </a:solidFill>
          <a:ln w="63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35416F"/>
              </a:buClr>
              <a:buSzTx/>
              <a:buFontTx/>
              <a:buNone/>
              <a:tabLst/>
              <a:defRPr/>
            </a:pPr>
            <a:r>
              <a:rPr kumimoji="0" lang="en-US" sz="1400" b="0" i="0" u="none" strike="noStrike" kern="1200" cap="none" spc="0" normalizeH="0" baseline="0" noProof="0">
                <a:ln>
                  <a:noFill/>
                </a:ln>
                <a:solidFill>
                  <a:prstClr val="white"/>
                </a:solidFill>
                <a:effectLst/>
                <a:uLnTx/>
                <a:uFillTx/>
                <a:latin typeface="Franklin Gothic Medium"/>
                <a:ea typeface="+mn-ea"/>
                <a:cs typeface="+mn-cs"/>
              </a:rPr>
              <a:t>Obesity</a:t>
            </a:r>
          </a:p>
        </p:txBody>
      </p:sp>
      <p:sp>
        <p:nvSpPr>
          <p:cNvPr id="37" name="Rectangle 36">
            <a:extLst>
              <a:ext uri="{FF2B5EF4-FFF2-40B4-BE49-F238E27FC236}">
                <a16:creationId xmlns:a16="http://schemas.microsoft.com/office/drawing/2014/main" id="{279E2BDD-1438-F31E-8ADF-2B8711C05ACE}"/>
              </a:ext>
            </a:extLst>
          </p:cNvPr>
          <p:cNvSpPr/>
          <p:nvPr/>
        </p:nvSpPr>
        <p:spPr>
          <a:xfrm>
            <a:off x="6457951" y="3159124"/>
            <a:ext cx="2114549" cy="276381"/>
          </a:xfrm>
          <a:prstGeom prst="rect">
            <a:avLst/>
          </a:prstGeom>
          <a:solidFill>
            <a:schemeClr val="accent2"/>
          </a:solidFill>
          <a:ln w="63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35416F"/>
              </a:buClr>
              <a:buSzTx/>
              <a:buFontTx/>
              <a:buNone/>
              <a:tabLst/>
              <a:defRPr/>
            </a:pPr>
            <a:r>
              <a:rPr kumimoji="0" lang="en-US" sz="1400" b="0" i="0" u="none" strike="noStrike" kern="1200" cap="none" spc="0" normalizeH="0" baseline="0" noProof="0">
                <a:ln>
                  <a:noFill/>
                </a:ln>
                <a:solidFill>
                  <a:prstClr val="white"/>
                </a:solidFill>
                <a:effectLst/>
                <a:uLnTx/>
                <a:uFillTx/>
                <a:latin typeface="Franklin Gothic Medium"/>
                <a:ea typeface="+mn-ea"/>
                <a:cs typeface="+mn-cs"/>
              </a:rPr>
              <a:t>Type 2 diabetes mellitus</a:t>
            </a:r>
          </a:p>
        </p:txBody>
      </p:sp>
      <p:sp>
        <p:nvSpPr>
          <p:cNvPr id="38" name="Rectangle 37">
            <a:extLst>
              <a:ext uri="{FF2B5EF4-FFF2-40B4-BE49-F238E27FC236}">
                <a16:creationId xmlns:a16="http://schemas.microsoft.com/office/drawing/2014/main" id="{08208DC1-F20B-B213-8E84-A02E52B10098}"/>
              </a:ext>
            </a:extLst>
          </p:cNvPr>
          <p:cNvSpPr/>
          <p:nvPr/>
        </p:nvSpPr>
        <p:spPr>
          <a:xfrm>
            <a:off x="6457951" y="4443724"/>
            <a:ext cx="2114549" cy="276381"/>
          </a:xfrm>
          <a:prstGeom prst="rect">
            <a:avLst/>
          </a:prstGeom>
          <a:solidFill>
            <a:schemeClr val="accent2"/>
          </a:solidFill>
          <a:ln w="63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35416F"/>
              </a:buClr>
              <a:buSzTx/>
              <a:buFontTx/>
              <a:buNone/>
              <a:tabLst/>
              <a:defRPr/>
            </a:pPr>
            <a:r>
              <a:rPr kumimoji="0" lang="en-US" sz="1400" b="0" i="0" u="none" strike="noStrike" kern="1200" cap="none" spc="0" normalizeH="0" baseline="0" noProof="0">
                <a:ln>
                  <a:noFill/>
                </a:ln>
                <a:solidFill>
                  <a:prstClr val="white"/>
                </a:solidFill>
                <a:effectLst/>
                <a:uLnTx/>
                <a:uFillTx/>
                <a:latin typeface="Franklin Gothic Medium"/>
                <a:ea typeface="+mn-ea"/>
                <a:cs typeface="+mn-cs"/>
              </a:rPr>
              <a:t>Chronic kidney disease</a:t>
            </a:r>
          </a:p>
        </p:txBody>
      </p:sp>
      <p:sp>
        <p:nvSpPr>
          <p:cNvPr id="39" name="Rectangle 38">
            <a:extLst>
              <a:ext uri="{FF2B5EF4-FFF2-40B4-BE49-F238E27FC236}">
                <a16:creationId xmlns:a16="http://schemas.microsoft.com/office/drawing/2014/main" id="{749CD768-92E3-CB15-1F58-2F8B6F6DE474}"/>
              </a:ext>
            </a:extLst>
          </p:cNvPr>
          <p:cNvSpPr/>
          <p:nvPr/>
        </p:nvSpPr>
        <p:spPr>
          <a:xfrm>
            <a:off x="6457951" y="5538777"/>
            <a:ext cx="2114549" cy="276381"/>
          </a:xfrm>
          <a:prstGeom prst="rect">
            <a:avLst/>
          </a:prstGeom>
          <a:solidFill>
            <a:schemeClr val="accent2"/>
          </a:solidFill>
          <a:ln w="63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35416F"/>
              </a:buClr>
              <a:buSzTx/>
              <a:buFontTx/>
              <a:buNone/>
              <a:tabLst/>
              <a:defRPr/>
            </a:pPr>
            <a:r>
              <a:rPr kumimoji="0" lang="en-US" sz="1400" b="0" i="0" u="none" strike="noStrike" kern="1200" cap="none" spc="0" normalizeH="0" baseline="0" noProof="0">
                <a:ln>
                  <a:noFill/>
                </a:ln>
                <a:solidFill>
                  <a:prstClr val="white"/>
                </a:solidFill>
                <a:effectLst/>
                <a:uLnTx/>
                <a:uFillTx/>
                <a:latin typeface="Franklin Gothic Medium"/>
                <a:ea typeface="+mn-ea"/>
                <a:cs typeface="+mn-cs"/>
              </a:rPr>
              <a:t>Coronary artery disease</a:t>
            </a:r>
          </a:p>
        </p:txBody>
      </p:sp>
    </p:spTree>
    <p:extLst>
      <p:ext uri="{BB962C8B-B14F-4D97-AF65-F5344CB8AC3E}">
        <p14:creationId xmlns:p14="http://schemas.microsoft.com/office/powerpoint/2010/main" val="2776385840"/>
      </p:ext>
    </p:extLst>
  </p:cSld>
  <p:clrMapOvr>
    <a:masterClrMapping/>
  </p:clrMapOvr>
  <p:extLst>
    <p:ext uri="{6950BFC3-D8DA-4A85-94F7-54DA5524770B}">
      <p188:commentRel xmlns:p188="http://schemas.microsoft.com/office/powerpoint/2018/8/main" r:id="rId3"/>
    </p:ext>
  </p:extLs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5461D-6D1B-F84A-F65D-BA2F5EA037C5}"/>
              </a:ext>
            </a:extLst>
          </p:cNvPr>
          <p:cNvSpPr>
            <a:spLocks noGrp="1"/>
          </p:cNvSpPr>
          <p:nvPr>
            <p:ph type="title"/>
          </p:nvPr>
        </p:nvSpPr>
        <p:spPr>
          <a:xfrm>
            <a:off x="847253" y="208232"/>
            <a:ext cx="10506547" cy="1140734"/>
          </a:xfrm>
        </p:spPr>
        <p:txBody>
          <a:bodyPr/>
          <a:lstStyle/>
          <a:p>
            <a:r>
              <a:rPr lang="en-US"/>
              <a:t>Practical Tips</a:t>
            </a:r>
          </a:p>
        </p:txBody>
      </p:sp>
      <p:sp>
        <p:nvSpPr>
          <p:cNvPr id="3" name="Content Placeholder 2">
            <a:extLst>
              <a:ext uri="{FF2B5EF4-FFF2-40B4-BE49-F238E27FC236}">
                <a16:creationId xmlns:a16="http://schemas.microsoft.com/office/drawing/2014/main" id="{01E0F031-D927-2D0C-3F3C-11F224C390D4}"/>
              </a:ext>
            </a:extLst>
          </p:cNvPr>
          <p:cNvSpPr>
            <a:spLocks noGrp="1"/>
          </p:cNvSpPr>
          <p:nvPr>
            <p:ph type="body" sz="quarter" idx="10"/>
          </p:nvPr>
        </p:nvSpPr>
        <p:spPr>
          <a:xfrm>
            <a:off x="1523999" y="2057400"/>
            <a:ext cx="5865759" cy="3935994"/>
          </a:xfrm>
        </p:spPr>
        <p:txBody>
          <a:bodyPr/>
          <a:lstStyle/>
          <a:p>
            <a:r>
              <a:rPr lang="en-US"/>
              <a:t>Assess GDMT at EVERY visit in EVERY patient.</a:t>
            </a:r>
          </a:p>
          <a:p>
            <a:r>
              <a:rPr lang="en-US"/>
              <a:t>If a patient is not on optimal dose, ask why.</a:t>
            </a:r>
          </a:p>
          <a:p>
            <a:pPr marL="342900" indent="-342900">
              <a:buFont typeface="Arial" panose="020B0604020202020204" pitchFamily="34" charset="0"/>
              <a:buChar char="•"/>
            </a:pPr>
            <a:r>
              <a:rPr lang="en-US"/>
              <a:t>Patient reason?</a:t>
            </a:r>
          </a:p>
          <a:p>
            <a:pPr marL="342900" indent="-342900">
              <a:buFont typeface="Arial" panose="020B0604020202020204" pitchFamily="34" charset="0"/>
              <a:buChar char="•"/>
            </a:pPr>
            <a:r>
              <a:rPr lang="en-US"/>
              <a:t>Clinician reason?</a:t>
            </a:r>
          </a:p>
          <a:p>
            <a:endParaRPr lang="en-US"/>
          </a:p>
        </p:txBody>
      </p:sp>
    </p:spTree>
    <p:extLst>
      <p:ext uri="{BB962C8B-B14F-4D97-AF65-F5344CB8AC3E}">
        <p14:creationId xmlns:p14="http://schemas.microsoft.com/office/powerpoint/2010/main" val="5617075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BA28A-F784-EF8D-090F-9E144B380D3D}"/>
              </a:ext>
            </a:extLst>
          </p:cNvPr>
          <p:cNvSpPr>
            <a:spLocks noGrp="1"/>
          </p:cNvSpPr>
          <p:nvPr>
            <p:ph type="title"/>
          </p:nvPr>
        </p:nvSpPr>
        <p:spPr>
          <a:xfrm>
            <a:off x="847253" y="208232"/>
            <a:ext cx="10515600" cy="1140734"/>
          </a:xfrm>
        </p:spPr>
        <p:txBody>
          <a:bodyPr/>
          <a:lstStyle/>
          <a:p>
            <a:r>
              <a:rPr lang="en-US"/>
              <a:t>Top Takeaways from the HF Guidelines</a:t>
            </a:r>
          </a:p>
        </p:txBody>
      </p:sp>
      <p:sp>
        <p:nvSpPr>
          <p:cNvPr id="18" name="Text Placeholder 17">
            <a:extLst>
              <a:ext uri="{FF2B5EF4-FFF2-40B4-BE49-F238E27FC236}">
                <a16:creationId xmlns:a16="http://schemas.microsoft.com/office/drawing/2014/main" id="{408682FC-B7B7-E52E-0EC8-231206A6C4A0}"/>
              </a:ext>
            </a:extLst>
          </p:cNvPr>
          <p:cNvSpPr>
            <a:spLocks noGrp="1"/>
          </p:cNvSpPr>
          <p:nvPr>
            <p:ph type="body" sz="quarter" idx="11"/>
          </p:nvPr>
        </p:nvSpPr>
        <p:spPr>
          <a:xfrm>
            <a:off x="838200" y="1647730"/>
            <a:ext cx="10525125" cy="407349"/>
          </a:xfrm>
        </p:spPr>
        <p:txBody>
          <a:bodyPr/>
          <a:lstStyle/>
          <a:p>
            <a:r>
              <a:rPr lang="en-US" sz="2000">
                <a:solidFill>
                  <a:schemeClr val="accent4"/>
                </a:solidFill>
              </a:rPr>
              <a:t>Additional therapies in patients with HF and comorbidities</a:t>
            </a:r>
          </a:p>
        </p:txBody>
      </p:sp>
      <p:sp>
        <p:nvSpPr>
          <p:cNvPr id="19" name="Text Placeholder 18">
            <a:extLst>
              <a:ext uri="{FF2B5EF4-FFF2-40B4-BE49-F238E27FC236}">
                <a16:creationId xmlns:a16="http://schemas.microsoft.com/office/drawing/2014/main" id="{62A8D908-0B9A-8A41-368A-49AE8FE09ED3}"/>
              </a:ext>
            </a:extLst>
          </p:cNvPr>
          <p:cNvSpPr>
            <a:spLocks noGrp="1"/>
          </p:cNvSpPr>
          <p:nvPr>
            <p:ph type="body" sz="quarter" idx="12"/>
          </p:nvPr>
        </p:nvSpPr>
        <p:spPr>
          <a:xfrm>
            <a:off x="788364" y="6354763"/>
            <a:ext cx="10574962" cy="503237"/>
          </a:xfrm>
        </p:spPr>
        <p:txBody>
          <a:bodyPr/>
          <a:lstStyle/>
          <a:p>
            <a:r>
              <a:rPr lang="en-US"/>
              <a:t>Adapted from Heidenreich PA. </a:t>
            </a:r>
            <a:r>
              <a:rPr lang="en-US" i="1"/>
              <a:t>J Am Coll Cardiol</a:t>
            </a:r>
            <a:r>
              <a:rPr lang="en-US"/>
              <a:t>. 2022;79: e263-e421.</a:t>
            </a:r>
          </a:p>
        </p:txBody>
      </p:sp>
      <p:sp>
        <p:nvSpPr>
          <p:cNvPr id="17" name="Rectangle 16">
            <a:extLst>
              <a:ext uri="{FF2B5EF4-FFF2-40B4-BE49-F238E27FC236}">
                <a16:creationId xmlns:a16="http://schemas.microsoft.com/office/drawing/2014/main" id="{EFB5499F-CF71-7612-8A0C-27B778942D40}"/>
              </a:ext>
            </a:extLst>
          </p:cNvPr>
          <p:cNvSpPr/>
          <p:nvPr/>
        </p:nvSpPr>
        <p:spPr>
          <a:xfrm>
            <a:off x="1197929" y="2202237"/>
            <a:ext cx="2941201" cy="601813"/>
          </a:xfrm>
          <a:prstGeom prst="rect">
            <a:avLst/>
          </a:prstGeom>
          <a:solidFill>
            <a:schemeClr val="bg1">
              <a:lumMod val="95000"/>
            </a:schemeClr>
          </a:solidFill>
          <a:ln w="31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2"/>
                </a:solidFill>
              </a:rPr>
              <a:t>Patients with HF and hypertension</a:t>
            </a:r>
          </a:p>
        </p:txBody>
      </p:sp>
      <p:sp>
        <p:nvSpPr>
          <p:cNvPr id="36" name="Rectangle 35">
            <a:extLst>
              <a:ext uri="{FF2B5EF4-FFF2-40B4-BE49-F238E27FC236}">
                <a16:creationId xmlns:a16="http://schemas.microsoft.com/office/drawing/2014/main" id="{0BA45D38-181A-BCD2-BF74-3F15E7CA3973}"/>
              </a:ext>
            </a:extLst>
          </p:cNvPr>
          <p:cNvSpPr/>
          <p:nvPr/>
        </p:nvSpPr>
        <p:spPr>
          <a:xfrm>
            <a:off x="1197929" y="2958762"/>
            <a:ext cx="2941201" cy="601813"/>
          </a:xfrm>
          <a:prstGeom prst="rect">
            <a:avLst/>
          </a:prstGeom>
          <a:solidFill>
            <a:schemeClr val="bg1">
              <a:lumMod val="95000"/>
            </a:schemeClr>
          </a:solidFill>
          <a:ln w="31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2"/>
                </a:solidFill>
              </a:rPr>
              <a:t>Patients with HF and T2DM</a:t>
            </a:r>
          </a:p>
        </p:txBody>
      </p:sp>
      <p:sp>
        <p:nvSpPr>
          <p:cNvPr id="37" name="Rectangle 36">
            <a:extLst>
              <a:ext uri="{FF2B5EF4-FFF2-40B4-BE49-F238E27FC236}">
                <a16:creationId xmlns:a16="http://schemas.microsoft.com/office/drawing/2014/main" id="{68617F7A-581D-21A6-73DD-8DF502E36611}"/>
              </a:ext>
            </a:extLst>
          </p:cNvPr>
          <p:cNvSpPr/>
          <p:nvPr/>
        </p:nvSpPr>
        <p:spPr>
          <a:xfrm>
            <a:off x="1197929" y="3715287"/>
            <a:ext cx="2941201" cy="599832"/>
          </a:xfrm>
          <a:prstGeom prst="rect">
            <a:avLst/>
          </a:prstGeom>
          <a:solidFill>
            <a:schemeClr val="bg1">
              <a:lumMod val="95000"/>
            </a:schemeClr>
          </a:solidFill>
          <a:ln w="31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2"/>
                </a:solidFill>
              </a:rPr>
              <a:t>Select patients with HF and LVEF ≤35% and suitable coronary anatomy</a:t>
            </a:r>
          </a:p>
        </p:txBody>
      </p:sp>
      <p:sp>
        <p:nvSpPr>
          <p:cNvPr id="38" name="Rectangle 37">
            <a:extLst>
              <a:ext uri="{FF2B5EF4-FFF2-40B4-BE49-F238E27FC236}">
                <a16:creationId xmlns:a16="http://schemas.microsoft.com/office/drawing/2014/main" id="{795CC6A0-5F30-BBB8-3FEA-03868023CD35}"/>
              </a:ext>
            </a:extLst>
          </p:cNvPr>
          <p:cNvSpPr/>
          <p:nvPr/>
        </p:nvSpPr>
        <p:spPr>
          <a:xfrm>
            <a:off x="1197929" y="4469830"/>
            <a:ext cx="2941201" cy="601813"/>
          </a:xfrm>
          <a:prstGeom prst="rect">
            <a:avLst/>
          </a:prstGeom>
          <a:solidFill>
            <a:schemeClr val="bg1">
              <a:lumMod val="95000"/>
            </a:schemeClr>
          </a:solidFill>
          <a:ln w="31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2"/>
                </a:solidFill>
              </a:rPr>
              <a:t>Patients with HF attributable to VHD or cancer therapy</a:t>
            </a:r>
          </a:p>
        </p:txBody>
      </p:sp>
      <p:sp>
        <p:nvSpPr>
          <p:cNvPr id="39" name="Rectangle 38">
            <a:extLst>
              <a:ext uri="{FF2B5EF4-FFF2-40B4-BE49-F238E27FC236}">
                <a16:creationId xmlns:a16="http://schemas.microsoft.com/office/drawing/2014/main" id="{24DFDF40-FBC7-D6FE-6ACC-BA04CE465498}"/>
              </a:ext>
            </a:extLst>
          </p:cNvPr>
          <p:cNvSpPr/>
          <p:nvPr/>
        </p:nvSpPr>
        <p:spPr>
          <a:xfrm>
            <a:off x="1197929" y="5226354"/>
            <a:ext cx="2941201" cy="601813"/>
          </a:xfrm>
          <a:prstGeom prst="rect">
            <a:avLst/>
          </a:prstGeom>
          <a:solidFill>
            <a:schemeClr val="bg1">
              <a:lumMod val="95000"/>
            </a:schemeClr>
          </a:solidFill>
          <a:ln w="31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2"/>
                </a:solidFill>
              </a:rPr>
              <a:t>Select patients with HF and AF*</a:t>
            </a:r>
          </a:p>
        </p:txBody>
      </p:sp>
      <p:sp>
        <p:nvSpPr>
          <p:cNvPr id="40" name="Rectangle 39">
            <a:extLst>
              <a:ext uri="{FF2B5EF4-FFF2-40B4-BE49-F238E27FC236}">
                <a16:creationId xmlns:a16="http://schemas.microsoft.com/office/drawing/2014/main" id="{F8C25C59-E880-9200-A6D3-E6B03B8646C9}"/>
              </a:ext>
            </a:extLst>
          </p:cNvPr>
          <p:cNvSpPr/>
          <p:nvPr/>
        </p:nvSpPr>
        <p:spPr>
          <a:xfrm>
            <a:off x="4395922" y="2202237"/>
            <a:ext cx="1913438" cy="599833"/>
          </a:xfrm>
          <a:prstGeom prst="rect">
            <a:avLst/>
          </a:prstGeom>
          <a:solidFill>
            <a:srgbClr val="336600"/>
          </a:solidFill>
          <a:ln w="31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spc="-30">
                <a:solidFill>
                  <a:schemeClr val="bg1"/>
                </a:solidFill>
              </a:rPr>
              <a:t>Optimal treatment according to hypertension guidelines (1)</a:t>
            </a:r>
          </a:p>
        </p:txBody>
      </p:sp>
      <p:sp>
        <p:nvSpPr>
          <p:cNvPr id="41" name="Rectangle 40">
            <a:extLst>
              <a:ext uri="{FF2B5EF4-FFF2-40B4-BE49-F238E27FC236}">
                <a16:creationId xmlns:a16="http://schemas.microsoft.com/office/drawing/2014/main" id="{947E64D4-319D-C818-F9DE-C1BBCA61478E}"/>
              </a:ext>
            </a:extLst>
          </p:cNvPr>
          <p:cNvSpPr/>
          <p:nvPr/>
        </p:nvSpPr>
        <p:spPr>
          <a:xfrm>
            <a:off x="4395922" y="2958761"/>
            <a:ext cx="1913438" cy="599833"/>
          </a:xfrm>
          <a:prstGeom prst="rect">
            <a:avLst/>
          </a:prstGeom>
          <a:solidFill>
            <a:srgbClr val="336600"/>
          </a:solidFill>
          <a:ln w="31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rPr>
              <a:t>SGLT2i for management of hyperglycemia (1)</a:t>
            </a:r>
          </a:p>
        </p:txBody>
      </p:sp>
      <p:sp>
        <p:nvSpPr>
          <p:cNvPr id="42" name="Rectangle 41">
            <a:extLst>
              <a:ext uri="{FF2B5EF4-FFF2-40B4-BE49-F238E27FC236}">
                <a16:creationId xmlns:a16="http://schemas.microsoft.com/office/drawing/2014/main" id="{73EF2814-EC44-511F-A8D2-01D786F56F64}"/>
              </a:ext>
            </a:extLst>
          </p:cNvPr>
          <p:cNvSpPr/>
          <p:nvPr/>
        </p:nvSpPr>
        <p:spPr>
          <a:xfrm>
            <a:off x="4395922" y="3715285"/>
            <a:ext cx="1913438" cy="599833"/>
          </a:xfrm>
          <a:prstGeom prst="rect">
            <a:avLst/>
          </a:prstGeom>
          <a:solidFill>
            <a:srgbClr val="336600"/>
          </a:solidFill>
          <a:ln w="31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spc="-10">
                <a:solidFill>
                  <a:schemeClr val="bg1"/>
                </a:solidFill>
              </a:rPr>
              <a:t>Surgical revascularization (1)</a:t>
            </a:r>
          </a:p>
        </p:txBody>
      </p:sp>
      <p:sp>
        <p:nvSpPr>
          <p:cNvPr id="43" name="Rectangle 42">
            <a:extLst>
              <a:ext uri="{FF2B5EF4-FFF2-40B4-BE49-F238E27FC236}">
                <a16:creationId xmlns:a16="http://schemas.microsoft.com/office/drawing/2014/main" id="{D393A40E-0BD2-C9A7-592D-2CF85E2F196E}"/>
              </a:ext>
            </a:extLst>
          </p:cNvPr>
          <p:cNvSpPr/>
          <p:nvPr/>
        </p:nvSpPr>
        <p:spPr>
          <a:xfrm>
            <a:off x="4395922" y="4471809"/>
            <a:ext cx="1913438" cy="599833"/>
          </a:xfrm>
          <a:prstGeom prst="rect">
            <a:avLst/>
          </a:prstGeom>
          <a:solidFill>
            <a:srgbClr val="336600"/>
          </a:solidFill>
          <a:ln w="31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rPr>
              <a:t>Multidisciplinary management (1)</a:t>
            </a:r>
          </a:p>
        </p:txBody>
      </p:sp>
      <p:sp>
        <p:nvSpPr>
          <p:cNvPr id="44" name="Rectangle 43">
            <a:extLst>
              <a:ext uri="{FF2B5EF4-FFF2-40B4-BE49-F238E27FC236}">
                <a16:creationId xmlns:a16="http://schemas.microsoft.com/office/drawing/2014/main" id="{A646CEED-ECC9-7872-FDCA-22A37F49C6BF}"/>
              </a:ext>
            </a:extLst>
          </p:cNvPr>
          <p:cNvSpPr/>
          <p:nvPr/>
        </p:nvSpPr>
        <p:spPr>
          <a:xfrm>
            <a:off x="4395922" y="5228334"/>
            <a:ext cx="1913438" cy="599833"/>
          </a:xfrm>
          <a:prstGeom prst="rect">
            <a:avLst/>
          </a:prstGeom>
          <a:solidFill>
            <a:srgbClr val="336600"/>
          </a:solidFill>
          <a:ln w="31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rPr>
              <a:t>Anticoagulation (1)</a:t>
            </a:r>
          </a:p>
        </p:txBody>
      </p:sp>
      <p:pic>
        <p:nvPicPr>
          <p:cNvPr id="4" name="Picture 3">
            <a:extLst>
              <a:ext uri="{FF2B5EF4-FFF2-40B4-BE49-F238E27FC236}">
                <a16:creationId xmlns:a16="http://schemas.microsoft.com/office/drawing/2014/main" id="{4E792959-2D8A-0754-D12C-4FF609787DCA}"/>
              </a:ext>
            </a:extLst>
          </p:cNvPr>
          <p:cNvPicPr>
            <a:picLocks noChangeAspect="1"/>
          </p:cNvPicPr>
          <p:nvPr/>
        </p:nvPicPr>
        <p:blipFill>
          <a:blip r:embed="rId4"/>
          <a:stretch>
            <a:fillRect/>
          </a:stretch>
        </p:blipFill>
        <p:spPr>
          <a:xfrm>
            <a:off x="12809101" y="2356700"/>
            <a:ext cx="2126448" cy="1655197"/>
          </a:xfrm>
          <a:prstGeom prst="rect">
            <a:avLst/>
          </a:prstGeom>
        </p:spPr>
      </p:pic>
      <p:sp>
        <p:nvSpPr>
          <p:cNvPr id="45" name="Rectangle 44">
            <a:extLst>
              <a:ext uri="{FF2B5EF4-FFF2-40B4-BE49-F238E27FC236}">
                <a16:creationId xmlns:a16="http://schemas.microsoft.com/office/drawing/2014/main" id="{0ACF654F-DBD1-970F-A494-0A7EA8424319}"/>
              </a:ext>
            </a:extLst>
          </p:cNvPr>
          <p:cNvSpPr/>
          <p:nvPr/>
        </p:nvSpPr>
        <p:spPr>
          <a:xfrm>
            <a:off x="6685398" y="2202237"/>
            <a:ext cx="2941201" cy="601813"/>
          </a:xfrm>
          <a:prstGeom prst="rect">
            <a:avLst/>
          </a:prstGeom>
          <a:solidFill>
            <a:schemeClr val="bg1">
              <a:lumMod val="95000"/>
            </a:schemeClr>
          </a:solidFill>
          <a:ln w="31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2"/>
                </a:solidFill>
              </a:rPr>
              <a:t>Patients with HFrEF and iron deficiency</a:t>
            </a:r>
          </a:p>
        </p:txBody>
      </p:sp>
      <p:sp>
        <p:nvSpPr>
          <p:cNvPr id="46" name="Rectangle 45">
            <a:extLst>
              <a:ext uri="{FF2B5EF4-FFF2-40B4-BE49-F238E27FC236}">
                <a16:creationId xmlns:a16="http://schemas.microsoft.com/office/drawing/2014/main" id="{0934DF4B-6684-646F-9172-DCAE2C856661}"/>
              </a:ext>
            </a:extLst>
          </p:cNvPr>
          <p:cNvSpPr/>
          <p:nvPr/>
        </p:nvSpPr>
        <p:spPr>
          <a:xfrm>
            <a:off x="9867900" y="2202237"/>
            <a:ext cx="1928929" cy="599833"/>
          </a:xfrm>
          <a:prstGeom prst="rect">
            <a:avLst/>
          </a:prstGeom>
          <a:solidFill>
            <a:srgbClr val="FFCC00"/>
          </a:solidFill>
          <a:ln w="31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2"/>
                </a:solidFill>
              </a:rPr>
              <a:t>IV iron replacement (2a)</a:t>
            </a:r>
          </a:p>
        </p:txBody>
      </p:sp>
      <p:sp>
        <p:nvSpPr>
          <p:cNvPr id="47" name="Rectangle 46">
            <a:extLst>
              <a:ext uri="{FF2B5EF4-FFF2-40B4-BE49-F238E27FC236}">
                <a16:creationId xmlns:a16="http://schemas.microsoft.com/office/drawing/2014/main" id="{A8C59F49-2ADB-04C7-42DC-8BBD6031CC40}"/>
              </a:ext>
            </a:extLst>
          </p:cNvPr>
          <p:cNvSpPr/>
          <p:nvPr/>
        </p:nvSpPr>
        <p:spPr>
          <a:xfrm>
            <a:off x="9867900" y="2958761"/>
            <a:ext cx="1928929" cy="599833"/>
          </a:xfrm>
          <a:prstGeom prst="rect">
            <a:avLst/>
          </a:prstGeom>
          <a:solidFill>
            <a:srgbClr val="FFCC00"/>
          </a:solidFill>
          <a:ln w="31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2"/>
                </a:solidFill>
              </a:rPr>
              <a:t>AV nodal ablation and CRT implantation (2a)</a:t>
            </a:r>
          </a:p>
        </p:txBody>
      </p:sp>
      <p:sp>
        <p:nvSpPr>
          <p:cNvPr id="48" name="Rectangle 47">
            <a:extLst>
              <a:ext uri="{FF2B5EF4-FFF2-40B4-BE49-F238E27FC236}">
                <a16:creationId xmlns:a16="http://schemas.microsoft.com/office/drawing/2014/main" id="{2A29632C-92CE-64E1-E88E-0297D8903614}"/>
              </a:ext>
            </a:extLst>
          </p:cNvPr>
          <p:cNvSpPr/>
          <p:nvPr/>
        </p:nvSpPr>
        <p:spPr>
          <a:xfrm>
            <a:off x="6685280" y="2960909"/>
            <a:ext cx="2941320" cy="593223"/>
          </a:xfrm>
          <a:prstGeom prst="rect">
            <a:avLst/>
          </a:prstGeom>
          <a:solidFill>
            <a:schemeClr val="bg1">
              <a:lumMod val="95000"/>
            </a:schemeClr>
          </a:solidFill>
          <a:ln w="31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spc="-30">
                <a:solidFill>
                  <a:schemeClr val="tx2"/>
                </a:solidFill>
              </a:rPr>
              <a:t>Patients with AF and LVEF ≤50%, if rhythm control strategy fails/not desired and ventricular rates remain rapid despite medical therapy</a:t>
            </a:r>
          </a:p>
        </p:txBody>
      </p:sp>
      <p:sp>
        <p:nvSpPr>
          <p:cNvPr id="49" name="Rectangle 48">
            <a:extLst>
              <a:ext uri="{FF2B5EF4-FFF2-40B4-BE49-F238E27FC236}">
                <a16:creationId xmlns:a16="http://schemas.microsoft.com/office/drawing/2014/main" id="{DE5034CD-BCD2-C558-34FC-63463E7C9709}"/>
              </a:ext>
            </a:extLst>
          </p:cNvPr>
          <p:cNvSpPr/>
          <p:nvPr/>
        </p:nvSpPr>
        <p:spPr>
          <a:xfrm>
            <a:off x="6685398" y="3710991"/>
            <a:ext cx="2941201" cy="601813"/>
          </a:xfrm>
          <a:prstGeom prst="rect">
            <a:avLst/>
          </a:prstGeom>
          <a:solidFill>
            <a:schemeClr val="bg1">
              <a:lumMod val="95000"/>
            </a:schemeClr>
          </a:solidFill>
          <a:ln w="31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2"/>
                </a:solidFill>
              </a:rPr>
              <a:t>Patients with HF and symptoms attributable to AF</a:t>
            </a:r>
          </a:p>
        </p:txBody>
      </p:sp>
      <p:sp>
        <p:nvSpPr>
          <p:cNvPr id="50" name="Rectangle 49">
            <a:extLst>
              <a:ext uri="{FF2B5EF4-FFF2-40B4-BE49-F238E27FC236}">
                <a16:creationId xmlns:a16="http://schemas.microsoft.com/office/drawing/2014/main" id="{45F57095-C14F-5E4E-E6A3-74A3EC029C76}"/>
              </a:ext>
            </a:extLst>
          </p:cNvPr>
          <p:cNvSpPr/>
          <p:nvPr/>
        </p:nvSpPr>
        <p:spPr>
          <a:xfrm>
            <a:off x="9867900" y="3715285"/>
            <a:ext cx="1928929" cy="599833"/>
          </a:xfrm>
          <a:prstGeom prst="rect">
            <a:avLst/>
          </a:prstGeom>
          <a:solidFill>
            <a:srgbClr val="FFCC00"/>
          </a:solidFill>
          <a:ln w="31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spc="-20">
                <a:solidFill>
                  <a:schemeClr val="tx2"/>
                </a:solidFill>
              </a:rPr>
              <a:t>Atrial fibrillation ablation (2a)</a:t>
            </a:r>
          </a:p>
        </p:txBody>
      </p:sp>
      <p:sp>
        <p:nvSpPr>
          <p:cNvPr id="51" name="Rectangle 50">
            <a:extLst>
              <a:ext uri="{FF2B5EF4-FFF2-40B4-BE49-F238E27FC236}">
                <a16:creationId xmlns:a16="http://schemas.microsoft.com/office/drawing/2014/main" id="{667E31AE-731C-12F6-EC88-99618E4DC9DE}"/>
              </a:ext>
            </a:extLst>
          </p:cNvPr>
          <p:cNvSpPr/>
          <p:nvPr/>
        </p:nvSpPr>
        <p:spPr>
          <a:xfrm>
            <a:off x="6685398" y="4469663"/>
            <a:ext cx="2941201" cy="601813"/>
          </a:xfrm>
          <a:prstGeom prst="rect">
            <a:avLst/>
          </a:prstGeom>
          <a:solidFill>
            <a:schemeClr val="bg1">
              <a:lumMod val="95000"/>
            </a:schemeClr>
          </a:solidFill>
          <a:ln w="31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spc="-10">
                <a:solidFill>
                  <a:schemeClr val="tx2"/>
                </a:solidFill>
              </a:rPr>
              <a:t>Patients with HF with obstructive sleep apnea</a:t>
            </a:r>
          </a:p>
        </p:txBody>
      </p:sp>
      <p:sp>
        <p:nvSpPr>
          <p:cNvPr id="52" name="Rectangle 51">
            <a:extLst>
              <a:ext uri="{FF2B5EF4-FFF2-40B4-BE49-F238E27FC236}">
                <a16:creationId xmlns:a16="http://schemas.microsoft.com/office/drawing/2014/main" id="{C3D7496C-C968-D9DF-29BD-E127D7B081BB}"/>
              </a:ext>
            </a:extLst>
          </p:cNvPr>
          <p:cNvSpPr/>
          <p:nvPr/>
        </p:nvSpPr>
        <p:spPr>
          <a:xfrm>
            <a:off x="9867900" y="4471809"/>
            <a:ext cx="1928929" cy="599833"/>
          </a:xfrm>
          <a:prstGeom prst="rect">
            <a:avLst/>
          </a:prstGeom>
          <a:solidFill>
            <a:srgbClr val="FFCC00"/>
          </a:solidFill>
          <a:ln w="31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2"/>
                </a:solidFill>
              </a:rPr>
              <a:t>CPAP (2a)</a:t>
            </a:r>
          </a:p>
        </p:txBody>
      </p:sp>
      <p:sp>
        <p:nvSpPr>
          <p:cNvPr id="53" name="Rectangle 52">
            <a:extLst>
              <a:ext uri="{FF2B5EF4-FFF2-40B4-BE49-F238E27FC236}">
                <a16:creationId xmlns:a16="http://schemas.microsoft.com/office/drawing/2014/main" id="{4ADFA690-1A1F-A7F0-7A32-CA074A1F4387}"/>
              </a:ext>
            </a:extLst>
          </p:cNvPr>
          <p:cNvSpPr/>
          <p:nvPr/>
        </p:nvSpPr>
        <p:spPr>
          <a:xfrm>
            <a:off x="6685398" y="5228334"/>
            <a:ext cx="2941201" cy="599833"/>
          </a:xfrm>
          <a:prstGeom prst="rect">
            <a:avLst/>
          </a:prstGeom>
          <a:solidFill>
            <a:schemeClr val="bg1">
              <a:lumMod val="95000"/>
            </a:schemeClr>
          </a:solidFill>
          <a:ln w="31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2"/>
                </a:solidFill>
              </a:rPr>
              <a:t>In asymptomatic patients with cancer therapy-related cardiomyopathy (EF &lt;50%)</a:t>
            </a:r>
          </a:p>
        </p:txBody>
      </p:sp>
      <p:sp>
        <p:nvSpPr>
          <p:cNvPr id="54" name="Rectangle 53">
            <a:extLst>
              <a:ext uri="{FF2B5EF4-FFF2-40B4-BE49-F238E27FC236}">
                <a16:creationId xmlns:a16="http://schemas.microsoft.com/office/drawing/2014/main" id="{6854F0CD-FE49-7BCA-4E7A-48D57AB73BA4}"/>
              </a:ext>
            </a:extLst>
          </p:cNvPr>
          <p:cNvSpPr/>
          <p:nvPr/>
        </p:nvSpPr>
        <p:spPr>
          <a:xfrm>
            <a:off x="9867900" y="5228334"/>
            <a:ext cx="1928929" cy="599833"/>
          </a:xfrm>
          <a:prstGeom prst="rect">
            <a:avLst/>
          </a:prstGeom>
          <a:solidFill>
            <a:srgbClr val="FFCC00"/>
          </a:solidFill>
          <a:ln w="31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2"/>
                </a:solidFill>
              </a:rPr>
              <a:t>ARB, ACEi, and </a:t>
            </a:r>
            <a:r>
              <a:rPr lang="el-GR" sz="1200">
                <a:solidFill>
                  <a:schemeClr val="tx2"/>
                </a:solidFill>
              </a:rPr>
              <a:t>β</a:t>
            </a:r>
            <a:r>
              <a:rPr lang="en-US" sz="1200">
                <a:solidFill>
                  <a:schemeClr val="tx2"/>
                </a:solidFill>
              </a:rPr>
              <a:t>-blockers (2a)</a:t>
            </a:r>
          </a:p>
        </p:txBody>
      </p:sp>
      <p:cxnSp>
        <p:nvCxnSpPr>
          <p:cNvPr id="56" name="Straight Arrow Connector 55">
            <a:extLst>
              <a:ext uri="{FF2B5EF4-FFF2-40B4-BE49-F238E27FC236}">
                <a16:creationId xmlns:a16="http://schemas.microsoft.com/office/drawing/2014/main" id="{BA2048B9-A248-9684-13C4-1CBDA78284DB}"/>
              </a:ext>
            </a:extLst>
          </p:cNvPr>
          <p:cNvCxnSpPr>
            <a:cxnSpLocks/>
            <a:stCxn id="45" idx="3"/>
            <a:endCxn id="46" idx="1"/>
          </p:cNvCxnSpPr>
          <p:nvPr/>
        </p:nvCxnSpPr>
        <p:spPr>
          <a:xfrm flipV="1">
            <a:off x="9626599" y="2502154"/>
            <a:ext cx="241301" cy="990"/>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9E9FADE3-584C-5D42-7359-AD2E47A327EF}"/>
              </a:ext>
            </a:extLst>
          </p:cNvPr>
          <p:cNvCxnSpPr>
            <a:cxnSpLocks/>
            <a:stCxn id="48" idx="3"/>
            <a:endCxn id="47" idx="1"/>
          </p:cNvCxnSpPr>
          <p:nvPr/>
        </p:nvCxnSpPr>
        <p:spPr>
          <a:xfrm>
            <a:off x="9626600" y="3257521"/>
            <a:ext cx="241300" cy="1157"/>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288D8F9F-40AE-DA5E-B7C1-A97DB0CD146F}"/>
              </a:ext>
            </a:extLst>
          </p:cNvPr>
          <p:cNvCxnSpPr>
            <a:cxnSpLocks/>
            <a:stCxn id="49" idx="3"/>
            <a:endCxn id="50" idx="1"/>
          </p:cNvCxnSpPr>
          <p:nvPr/>
        </p:nvCxnSpPr>
        <p:spPr>
          <a:xfrm>
            <a:off x="9626599" y="4011898"/>
            <a:ext cx="241301" cy="3304"/>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52BF2A85-9B2C-A126-4B5E-13B56F9D6FB1}"/>
              </a:ext>
            </a:extLst>
          </p:cNvPr>
          <p:cNvCxnSpPr>
            <a:cxnSpLocks/>
            <a:stCxn id="51" idx="3"/>
            <a:endCxn id="52" idx="1"/>
          </p:cNvCxnSpPr>
          <p:nvPr/>
        </p:nvCxnSpPr>
        <p:spPr>
          <a:xfrm>
            <a:off x="9626599" y="4770570"/>
            <a:ext cx="241301" cy="1156"/>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116B6287-2A45-48F2-8A0D-71DACCEBA605}"/>
              </a:ext>
            </a:extLst>
          </p:cNvPr>
          <p:cNvCxnSpPr>
            <a:cxnSpLocks/>
            <a:stCxn id="53" idx="3"/>
            <a:endCxn id="54" idx="1"/>
          </p:cNvCxnSpPr>
          <p:nvPr/>
        </p:nvCxnSpPr>
        <p:spPr>
          <a:xfrm>
            <a:off x="9626599" y="5528251"/>
            <a:ext cx="241301" cy="0"/>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EA50617B-AC8C-8E20-4DAD-E2C7731A2782}"/>
              </a:ext>
            </a:extLst>
          </p:cNvPr>
          <p:cNvCxnSpPr>
            <a:cxnSpLocks/>
            <a:stCxn id="17" idx="3"/>
            <a:endCxn id="40" idx="1"/>
          </p:cNvCxnSpPr>
          <p:nvPr/>
        </p:nvCxnSpPr>
        <p:spPr>
          <a:xfrm flipV="1">
            <a:off x="4139130" y="2502154"/>
            <a:ext cx="256792" cy="990"/>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4B1CBA9B-45E5-8DEE-1C36-F813F4944A1E}"/>
              </a:ext>
            </a:extLst>
          </p:cNvPr>
          <p:cNvCxnSpPr>
            <a:cxnSpLocks/>
            <a:stCxn id="36" idx="3"/>
            <a:endCxn id="41" idx="1"/>
          </p:cNvCxnSpPr>
          <p:nvPr/>
        </p:nvCxnSpPr>
        <p:spPr>
          <a:xfrm flipV="1">
            <a:off x="4139130" y="3258678"/>
            <a:ext cx="256792" cy="991"/>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E3C1AA63-6142-251E-4369-5C444E51D165}"/>
              </a:ext>
            </a:extLst>
          </p:cNvPr>
          <p:cNvCxnSpPr>
            <a:cxnSpLocks/>
            <a:stCxn id="37" idx="3"/>
            <a:endCxn id="42" idx="1"/>
          </p:cNvCxnSpPr>
          <p:nvPr/>
        </p:nvCxnSpPr>
        <p:spPr>
          <a:xfrm flipV="1">
            <a:off x="4139130" y="4015202"/>
            <a:ext cx="256792" cy="1"/>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8D0DAC19-8B93-51E8-AE6F-2A5823499EAA}"/>
              </a:ext>
            </a:extLst>
          </p:cNvPr>
          <p:cNvCxnSpPr>
            <a:cxnSpLocks/>
            <a:stCxn id="38" idx="3"/>
            <a:endCxn id="43" idx="1"/>
          </p:cNvCxnSpPr>
          <p:nvPr/>
        </p:nvCxnSpPr>
        <p:spPr>
          <a:xfrm>
            <a:off x="4139130" y="4770737"/>
            <a:ext cx="256792" cy="989"/>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D0009E19-5AC4-4DF2-13D0-0818DA517B9A}"/>
              </a:ext>
            </a:extLst>
          </p:cNvPr>
          <p:cNvCxnSpPr>
            <a:cxnSpLocks/>
            <a:stCxn id="39" idx="3"/>
            <a:endCxn id="44" idx="1"/>
          </p:cNvCxnSpPr>
          <p:nvPr/>
        </p:nvCxnSpPr>
        <p:spPr>
          <a:xfrm>
            <a:off x="4139130" y="5527261"/>
            <a:ext cx="256792" cy="990"/>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B48C8D37-79E2-53EC-3E6C-DF99999D6AA8}"/>
              </a:ext>
            </a:extLst>
          </p:cNvPr>
          <p:cNvSpPr txBox="1"/>
          <p:nvPr/>
        </p:nvSpPr>
        <p:spPr>
          <a:xfrm>
            <a:off x="776979" y="6116685"/>
            <a:ext cx="10525125" cy="307777"/>
          </a:xfrm>
          <a:prstGeom prst="rect">
            <a:avLst/>
          </a:prstGeom>
          <a:noFill/>
        </p:spPr>
        <p:txBody>
          <a:bodyPr wrap="square" rtlCol="0">
            <a:spAutoFit/>
          </a:bodyPr>
          <a:lstStyle/>
          <a:p>
            <a:pPr algn="l"/>
            <a:r>
              <a:rPr lang="en-US" sz="1400">
                <a:solidFill>
                  <a:schemeClr val="tx2"/>
                </a:solidFill>
              </a:rPr>
              <a:t>CPAP, continuous positive airway pressure; CRT, cardiac resynchronization therapy; T2DM, type 2 diabetes mellitus; VHD, valvular heart disease</a:t>
            </a:r>
          </a:p>
        </p:txBody>
      </p:sp>
      <p:sp>
        <p:nvSpPr>
          <p:cNvPr id="89" name="Arrow: Right 88">
            <a:extLst>
              <a:ext uri="{FF2B5EF4-FFF2-40B4-BE49-F238E27FC236}">
                <a16:creationId xmlns:a16="http://schemas.microsoft.com/office/drawing/2014/main" id="{01826A35-2C3E-5A86-2628-0355995C4200}"/>
              </a:ext>
            </a:extLst>
          </p:cNvPr>
          <p:cNvSpPr/>
          <p:nvPr/>
        </p:nvSpPr>
        <p:spPr>
          <a:xfrm>
            <a:off x="701315" y="3715285"/>
            <a:ext cx="358637" cy="599832"/>
          </a:xfrm>
          <a:prstGeom prst="rightArrow">
            <a:avLst/>
          </a:prstGeom>
          <a:solidFill>
            <a:schemeClr val="tx2">
              <a:lumMod val="40000"/>
              <a:lumOff val="60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endParaRPr>
          </a:p>
        </p:txBody>
      </p:sp>
      <p:grpSp>
        <p:nvGrpSpPr>
          <p:cNvPr id="101" name="Group 100">
            <a:extLst>
              <a:ext uri="{FF2B5EF4-FFF2-40B4-BE49-F238E27FC236}">
                <a16:creationId xmlns:a16="http://schemas.microsoft.com/office/drawing/2014/main" id="{8D627A36-8F5B-6132-030F-11A58F2CB3F9}"/>
              </a:ext>
            </a:extLst>
          </p:cNvPr>
          <p:cNvGrpSpPr/>
          <p:nvPr/>
        </p:nvGrpSpPr>
        <p:grpSpPr>
          <a:xfrm>
            <a:off x="308012" y="2202236"/>
            <a:ext cx="550247" cy="3625930"/>
            <a:chOff x="226732" y="2202236"/>
            <a:chExt cx="550247" cy="3625930"/>
          </a:xfrm>
        </p:grpSpPr>
        <p:sp>
          <p:nvSpPr>
            <p:cNvPr id="16" name="TextBox 15">
              <a:extLst>
                <a:ext uri="{FF2B5EF4-FFF2-40B4-BE49-F238E27FC236}">
                  <a16:creationId xmlns:a16="http://schemas.microsoft.com/office/drawing/2014/main" id="{255620AE-4D55-4C8F-0DA5-201CAC373980}"/>
                </a:ext>
              </a:extLst>
            </p:cNvPr>
            <p:cNvSpPr txBox="1"/>
            <p:nvPr/>
          </p:nvSpPr>
          <p:spPr>
            <a:xfrm rot="16200000">
              <a:off x="-932848" y="4254963"/>
              <a:ext cx="2869406" cy="276999"/>
            </a:xfrm>
            <a:prstGeom prst="rect">
              <a:avLst/>
            </a:prstGeom>
            <a:gradFill flip="none" rotWithShape="1">
              <a:gsLst>
                <a:gs pos="0">
                  <a:srgbClr val="336600"/>
                </a:gs>
                <a:gs pos="60000">
                  <a:srgbClr val="336600"/>
                </a:gs>
                <a:gs pos="100000">
                  <a:schemeClr val="bg1"/>
                </a:gs>
              </a:gsLst>
              <a:lin ang="0" scaled="1"/>
              <a:tileRect/>
            </a:gradFill>
            <a:ln>
              <a:noFill/>
            </a:ln>
          </p:spPr>
          <p:txBody>
            <a:bodyPr wrap="square" lIns="228600" rtlCol="0">
              <a:spAutoFit/>
            </a:bodyPr>
            <a:lstStyle/>
            <a:p>
              <a:r>
                <a:rPr lang="en-US" sz="1200">
                  <a:solidFill>
                    <a:schemeClr val="bg1"/>
                  </a:solidFill>
                </a:rPr>
                <a:t>In addition to optimized GDMT</a:t>
              </a:r>
            </a:p>
          </p:txBody>
        </p:sp>
        <p:sp>
          <p:nvSpPr>
            <p:cNvPr id="87" name="TextBox 86">
              <a:extLst>
                <a:ext uri="{FF2B5EF4-FFF2-40B4-BE49-F238E27FC236}">
                  <a16:creationId xmlns:a16="http://schemas.microsoft.com/office/drawing/2014/main" id="{878A3F42-12D4-A04A-C52C-C06F7BBBA680}"/>
                </a:ext>
              </a:extLst>
            </p:cNvPr>
            <p:cNvSpPr txBox="1"/>
            <p:nvPr/>
          </p:nvSpPr>
          <p:spPr>
            <a:xfrm rot="5400000">
              <a:off x="-111526" y="2540494"/>
              <a:ext cx="1226763" cy="550247"/>
            </a:xfrm>
            <a:prstGeom prst="rightArrow">
              <a:avLst>
                <a:gd name="adj1" fmla="val 52308"/>
                <a:gd name="adj2" fmla="val 50000"/>
              </a:avLst>
            </a:prstGeom>
            <a:gradFill flip="none" rotWithShape="1">
              <a:gsLst>
                <a:gs pos="0">
                  <a:srgbClr val="336600"/>
                </a:gs>
                <a:gs pos="47000">
                  <a:srgbClr val="336600"/>
                </a:gs>
                <a:gs pos="100000">
                  <a:schemeClr val="bg1"/>
                </a:gs>
              </a:gsLst>
              <a:lin ang="10800000" scaled="1"/>
              <a:tileRect/>
            </a:gradFill>
            <a:ln>
              <a:noFill/>
            </a:ln>
          </p:spPr>
          <p:txBody>
            <a:bodyPr wrap="square" rtlCol="0">
              <a:spAutoFit/>
            </a:bodyPr>
            <a:lstStyle/>
            <a:p>
              <a:pPr algn="ctr"/>
              <a:endParaRPr lang="en-US" sz="1200">
                <a:solidFill>
                  <a:schemeClr val="bg1"/>
                </a:solidFill>
              </a:endParaRPr>
            </a:p>
          </p:txBody>
        </p:sp>
      </p:grpSp>
    </p:spTree>
    <p:extLst>
      <p:ext uri="{BB962C8B-B14F-4D97-AF65-F5344CB8AC3E}">
        <p14:creationId xmlns:p14="http://schemas.microsoft.com/office/powerpoint/2010/main" val="1631662942"/>
      </p:ext>
    </p:extLst>
  </p:cSld>
  <p:clrMapOvr>
    <a:masterClrMapping/>
  </p:clrMapOvr>
  <p:extLst>
    <p:ext uri="{6950BFC3-D8DA-4A85-94F7-54DA5524770B}">
      <p188:commentRel xmlns:p188="http://schemas.microsoft.com/office/powerpoint/2018/8/main" r:id="rId3"/>
    </p:ext>
  </p:extLs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E9CD6DA-00B3-7A83-51C2-A8F515A97298}"/>
              </a:ext>
            </a:extLst>
          </p:cNvPr>
          <p:cNvSpPr>
            <a:spLocks noGrp="1"/>
          </p:cNvSpPr>
          <p:nvPr>
            <p:ph type="title"/>
          </p:nvPr>
        </p:nvSpPr>
        <p:spPr>
          <a:xfrm>
            <a:off x="847253" y="202166"/>
            <a:ext cx="10515600" cy="1143000"/>
          </a:xfrm>
        </p:spPr>
        <p:txBody>
          <a:bodyPr/>
          <a:lstStyle/>
          <a:p>
            <a:r>
              <a:rPr lang="en-US"/>
              <a:t>Core Quality Measures Collaborative:</a:t>
            </a:r>
            <a:br>
              <a:rPr lang="en-US"/>
            </a:br>
            <a:r>
              <a:rPr lang="en-US"/>
              <a:t>Value-Based Care Metrics</a:t>
            </a:r>
          </a:p>
        </p:txBody>
      </p:sp>
      <p:sp>
        <p:nvSpPr>
          <p:cNvPr id="11" name="Text Placeholder 4">
            <a:extLst>
              <a:ext uri="{FF2B5EF4-FFF2-40B4-BE49-F238E27FC236}">
                <a16:creationId xmlns:a16="http://schemas.microsoft.com/office/drawing/2014/main" id="{81876DEC-637A-5268-92C7-80B4ADE70F2E}"/>
              </a:ext>
            </a:extLst>
          </p:cNvPr>
          <p:cNvSpPr>
            <a:spLocks noGrp="1"/>
          </p:cNvSpPr>
          <p:nvPr>
            <p:ph type="body" sz="quarter" idx="10"/>
          </p:nvPr>
        </p:nvSpPr>
        <p:spPr>
          <a:xfrm>
            <a:off x="1524000" y="6059488"/>
            <a:ext cx="9829800" cy="596899"/>
          </a:xfrm>
        </p:spPr>
        <p:txBody>
          <a:bodyPr/>
          <a:lstStyle/>
          <a:p>
            <a:r>
              <a:rPr lang="en-US" sz="1600"/>
              <a:t>LVEF, left ventricular ejection fraction; LVSD, left ventricular systolic dysfunction</a:t>
            </a:r>
          </a:p>
          <a:p>
            <a:r>
              <a:rPr lang="en-US"/>
              <a:t>Partnership for Quality Measurement. Accessed 4/1/24. https://p4qm.org/sites/default/files/2023-06/CQMC-Cardiology-Core-Set-v4.0-508.pdf</a:t>
            </a:r>
          </a:p>
        </p:txBody>
      </p:sp>
      <p:sp>
        <p:nvSpPr>
          <p:cNvPr id="14" name="TextBox 13">
            <a:extLst>
              <a:ext uri="{FF2B5EF4-FFF2-40B4-BE49-F238E27FC236}">
                <a16:creationId xmlns:a16="http://schemas.microsoft.com/office/drawing/2014/main" id="{849444AB-2B84-0F12-85B1-8CDB39FA36EB}"/>
              </a:ext>
            </a:extLst>
          </p:cNvPr>
          <p:cNvSpPr txBox="1"/>
          <p:nvPr/>
        </p:nvSpPr>
        <p:spPr>
          <a:xfrm>
            <a:off x="6605925" y="2066289"/>
            <a:ext cx="454342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000"/>
              </a:spcBef>
              <a:spcAft>
                <a:spcPts val="0"/>
              </a:spcAft>
              <a:buClr>
                <a:srgbClr val="35416F"/>
              </a:buClr>
              <a:buSzTx/>
              <a:buFont typeface="Arial" panose="020B0604020202020204" pitchFamily="34" charset="0"/>
              <a:buNone/>
              <a:tabLst/>
              <a:defRPr/>
            </a:pPr>
            <a:r>
              <a:rPr kumimoji="0" lang="en-US" sz="2200" b="0" i="0" u="none" strike="noStrike" kern="1200" cap="none" spc="0" normalizeH="0" baseline="0" noProof="0">
                <a:ln>
                  <a:noFill/>
                </a:ln>
                <a:solidFill>
                  <a:srgbClr val="2D77B9"/>
                </a:solidFill>
                <a:effectLst/>
                <a:uLnTx/>
                <a:uFillTx/>
                <a:latin typeface="Franklin Gothic Medium"/>
                <a:ea typeface="+mn-ea"/>
                <a:cs typeface="+mn-cs"/>
              </a:rPr>
              <a:t>Heart failure: </a:t>
            </a:r>
            <a:r>
              <a:rPr kumimoji="0" lang="el-GR" sz="2200" b="0" i="0" u="none" strike="noStrike" kern="1200" cap="none" spc="0" normalizeH="0" baseline="0" noProof="0">
                <a:ln>
                  <a:noFill/>
                </a:ln>
                <a:solidFill>
                  <a:srgbClr val="2D77B9"/>
                </a:solidFill>
                <a:effectLst/>
                <a:uLnTx/>
                <a:uFillTx/>
                <a:latin typeface="Franklin Gothic Medium"/>
                <a:ea typeface="+mn-ea"/>
                <a:cs typeface="+mn-cs"/>
              </a:rPr>
              <a:t>β-</a:t>
            </a:r>
            <a:r>
              <a:rPr kumimoji="0" lang="en-US" sz="2200" b="0" i="0" u="none" strike="noStrike" kern="1200" cap="none" spc="0" normalizeH="0" baseline="0" noProof="0">
                <a:ln>
                  <a:noFill/>
                </a:ln>
                <a:solidFill>
                  <a:srgbClr val="2D77B9"/>
                </a:solidFill>
                <a:effectLst/>
                <a:uLnTx/>
                <a:uFillTx/>
                <a:latin typeface="Franklin Gothic Medium"/>
                <a:ea typeface="+mn-ea"/>
                <a:cs typeface="+mn-cs"/>
              </a:rPr>
              <a:t>blocker </a:t>
            </a:r>
            <a:r>
              <a:rPr lang="en-US" sz="2200">
                <a:solidFill>
                  <a:srgbClr val="2D77B9"/>
                </a:solidFill>
                <a:latin typeface="Franklin Gothic Medium"/>
              </a:rPr>
              <a:t>therapy for LVSD</a:t>
            </a:r>
            <a:endParaRPr kumimoji="0" lang="en-US" sz="2200" b="0" i="0" u="none" strike="noStrike" kern="1200" cap="none" spc="0" normalizeH="0" baseline="0" noProof="0">
              <a:ln>
                <a:noFill/>
              </a:ln>
              <a:solidFill>
                <a:srgbClr val="404040"/>
              </a:solidFill>
              <a:effectLst/>
              <a:uLnTx/>
              <a:uFillTx/>
              <a:latin typeface="Calibri Light"/>
              <a:ea typeface="+mn-ea"/>
              <a:cs typeface="+mn-cs"/>
            </a:endParaRPr>
          </a:p>
        </p:txBody>
      </p:sp>
      <p:sp>
        <p:nvSpPr>
          <p:cNvPr id="15" name="TextBox 14">
            <a:extLst>
              <a:ext uri="{FF2B5EF4-FFF2-40B4-BE49-F238E27FC236}">
                <a16:creationId xmlns:a16="http://schemas.microsoft.com/office/drawing/2014/main" id="{B747EE84-BB3F-559C-3F35-56CC90B41FE2}"/>
              </a:ext>
            </a:extLst>
          </p:cNvPr>
          <p:cNvSpPr txBox="1"/>
          <p:nvPr/>
        </p:nvSpPr>
        <p:spPr>
          <a:xfrm>
            <a:off x="1552899" y="2067964"/>
            <a:ext cx="385662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35416F"/>
              </a:buClr>
              <a:buSzTx/>
              <a:buFont typeface="Arial" panose="020B0604020202020204" pitchFamily="34" charset="0"/>
              <a:buNone/>
              <a:tabLst/>
              <a:defRPr/>
            </a:pPr>
            <a:r>
              <a:rPr kumimoji="0" lang="en-US" sz="2200" b="0" i="0" u="none" strike="noStrike" kern="1200" cap="none" spc="0" normalizeH="0" baseline="0" noProof="0">
                <a:ln>
                  <a:noFill/>
                </a:ln>
                <a:solidFill>
                  <a:srgbClr val="2D77B9"/>
                </a:solidFill>
                <a:effectLst/>
                <a:uLnTx/>
                <a:uFillTx/>
                <a:latin typeface="Franklin Gothic Medium"/>
                <a:ea typeface="+mn-ea"/>
                <a:cs typeface="+mn-cs"/>
              </a:rPr>
              <a:t>Heart failure: ACEi or ARB or ARNi therapy for LVSD</a:t>
            </a:r>
            <a:endParaRPr kumimoji="0" lang="en-US" sz="2200" b="0" i="0" u="none" strike="noStrike" kern="1200" cap="none" spc="0" normalizeH="0" baseline="0" noProof="0">
              <a:ln>
                <a:noFill/>
              </a:ln>
              <a:solidFill>
                <a:srgbClr val="404040"/>
              </a:solidFill>
              <a:effectLst/>
              <a:uLnTx/>
              <a:uFillTx/>
              <a:latin typeface="Calibri Light"/>
              <a:ea typeface="+mn-ea"/>
              <a:cs typeface="+mn-cs"/>
            </a:endParaRPr>
          </a:p>
        </p:txBody>
      </p:sp>
      <p:sp>
        <p:nvSpPr>
          <p:cNvPr id="16" name="TextBox 15">
            <a:extLst>
              <a:ext uri="{FF2B5EF4-FFF2-40B4-BE49-F238E27FC236}">
                <a16:creationId xmlns:a16="http://schemas.microsoft.com/office/drawing/2014/main" id="{5C9D9BBB-21E2-8299-255F-D924B3D4A500}"/>
              </a:ext>
            </a:extLst>
          </p:cNvPr>
          <p:cNvSpPr txBox="1"/>
          <p:nvPr/>
        </p:nvSpPr>
        <p:spPr>
          <a:xfrm>
            <a:off x="1524000" y="2929419"/>
            <a:ext cx="4543424" cy="178510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404040"/>
                </a:solidFill>
                <a:effectLst/>
                <a:uLnTx/>
                <a:uFillTx/>
                <a:latin typeface="Calibri Light"/>
                <a:ea typeface="+mn-ea"/>
                <a:cs typeface="+mn-cs"/>
              </a:rPr>
              <a:t>Measure description: </a:t>
            </a:r>
            <a:r>
              <a:rPr kumimoji="0" lang="en-US" sz="2200" b="0" i="0" u="none" strike="noStrike" kern="1200" cap="none" spc="0" normalizeH="0" baseline="0" noProof="0">
                <a:ln>
                  <a:noFill/>
                </a:ln>
                <a:solidFill>
                  <a:srgbClr val="404040"/>
                </a:solidFill>
                <a:effectLst/>
                <a:uLnTx/>
                <a:uFillTx/>
                <a:latin typeface="Calibri Light"/>
                <a:ea typeface="+mn-ea"/>
                <a:cs typeface="+mn-cs"/>
              </a:rPr>
              <a:t>% of adults 18 years or older with heart failure with current/prior LVEF &lt;40% who were seen in in previous 12 months and prescribed above therapy</a:t>
            </a:r>
          </a:p>
        </p:txBody>
      </p:sp>
      <p:sp>
        <p:nvSpPr>
          <p:cNvPr id="17" name="TextBox 16">
            <a:extLst>
              <a:ext uri="{FF2B5EF4-FFF2-40B4-BE49-F238E27FC236}">
                <a16:creationId xmlns:a16="http://schemas.microsoft.com/office/drawing/2014/main" id="{4CFB617C-C1B9-259D-14D0-DE7B4D9C3CCE}"/>
              </a:ext>
            </a:extLst>
          </p:cNvPr>
          <p:cNvSpPr txBox="1"/>
          <p:nvPr/>
        </p:nvSpPr>
        <p:spPr>
          <a:xfrm>
            <a:off x="6605925" y="2929419"/>
            <a:ext cx="4352248" cy="178510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404040"/>
                </a:solidFill>
                <a:effectLst/>
                <a:uLnTx/>
                <a:uFillTx/>
                <a:latin typeface="Calibri Light"/>
                <a:ea typeface="+mn-ea"/>
                <a:cs typeface="+mn-cs"/>
              </a:rPr>
              <a:t>Measure description: </a:t>
            </a:r>
            <a:r>
              <a:rPr kumimoji="0" lang="en-US" sz="2200" b="0" i="0" u="none" strike="noStrike" kern="1200" cap="none" spc="0" normalizeH="0" baseline="0" noProof="0">
                <a:ln>
                  <a:noFill/>
                </a:ln>
                <a:solidFill>
                  <a:srgbClr val="404040"/>
                </a:solidFill>
                <a:effectLst/>
                <a:uLnTx/>
                <a:uFillTx/>
                <a:latin typeface="Calibri Light"/>
                <a:ea typeface="+mn-ea"/>
                <a:cs typeface="+mn-cs"/>
              </a:rPr>
              <a:t>% of adults 18 years or older with heart failure with current/prior LVEF &lt;40% who were seen in previous 12 months and prescribed above therapy</a:t>
            </a:r>
          </a:p>
        </p:txBody>
      </p:sp>
    </p:spTree>
    <p:extLst>
      <p:ext uri="{BB962C8B-B14F-4D97-AF65-F5344CB8AC3E}">
        <p14:creationId xmlns:p14="http://schemas.microsoft.com/office/powerpoint/2010/main" val="2547904611"/>
      </p:ext>
    </p:extLst>
  </p:cSld>
  <p:clrMapOvr>
    <a:masterClrMapping/>
  </p:clrMapOvr>
  <p:extLst>
    <p:ext uri="{6950BFC3-D8DA-4A85-94F7-54DA5524770B}">
      <p188:commentRel xmlns:p188="http://schemas.microsoft.com/office/powerpoint/2018/8/main" r:id="rId2"/>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reeform: Shape 40">
            <a:extLst>
              <a:ext uri="{FF2B5EF4-FFF2-40B4-BE49-F238E27FC236}">
                <a16:creationId xmlns:a16="http://schemas.microsoft.com/office/drawing/2014/main" id="{77247AA2-94D3-671D-3A44-D13E55907617}"/>
              </a:ext>
            </a:extLst>
          </p:cNvPr>
          <p:cNvSpPr/>
          <p:nvPr/>
        </p:nvSpPr>
        <p:spPr>
          <a:xfrm>
            <a:off x="7012471" y="3035597"/>
            <a:ext cx="4117605" cy="2288804"/>
          </a:xfrm>
          <a:custGeom>
            <a:avLst/>
            <a:gdLst>
              <a:gd name="connsiteX0" fmla="*/ 0 w 4117605"/>
              <a:gd name="connsiteY0" fmla="*/ 2288804 h 2288804"/>
              <a:gd name="connsiteX1" fmla="*/ 504883 w 4117605"/>
              <a:gd name="connsiteY1" fmla="*/ 1391234 h 2288804"/>
              <a:gd name="connsiteX2" fmla="*/ 1778312 w 4117605"/>
              <a:gd name="connsiteY2" fmla="*/ 667568 h 2288804"/>
              <a:gd name="connsiteX3" fmla="*/ 3377109 w 4117605"/>
              <a:gd name="connsiteY3" fmla="*/ 157074 h 2288804"/>
              <a:gd name="connsiteX4" fmla="*/ 4117605 w 4117605"/>
              <a:gd name="connsiteY4" fmla="*/ 0 h 2288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7605" h="2288804">
                <a:moveTo>
                  <a:pt x="0" y="2288804"/>
                </a:moveTo>
                <a:cubicBezTo>
                  <a:pt x="104249" y="1975122"/>
                  <a:pt x="208498" y="1661440"/>
                  <a:pt x="504883" y="1391234"/>
                </a:cubicBezTo>
                <a:cubicBezTo>
                  <a:pt x="801268" y="1121028"/>
                  <a:pt x="1299608" y="873261"/>
                  <a:pt x="1778312" y="667568"/>
                </a:cubicBezTo>
                <a:cubicBezTo>
                  <a:pt x="2257016" y="461875"/>
                  <a:pt x="2987227" y="268335"/>
                  <a:pt x="3377109" y="157074"/>
                </a:cubicBezTo>
                <a:cubicBezTo>
                  <a:pt x="3766991" y="45813"/>
                  <a:pt x="3842724" y="44878"/>
                  <a:pt x="4117605" y="0"/>
                </a:cubicBezTo>
              </a:path>
            </a:pathLst>
          </a:cu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4" name="Picture 3">
            <a:extLst>
              <a:ext uri="{FF2B5EF4-FFF2-40B4-BE49-F238E27FC236}">
                <a16:creationId xmlns:a16="http://schemas.microsoft.com/office/drawing/2014/main" id="{662326C8-C602-2C7D-58D4-10718C032E24}"/>
              </a:ext>
            </a:extLst>
          </p:cNvPr>
          <p:cNvPicPr>
            <a:picLocks noChangeAspect="1"/>
          </p:cNvPicPr>
          <p:nvPr/>
        </p:nvPicPr>
        <p:blipFill rotWithShape="1">
          <a:blip r:embed="rId3">
            <a:extLst>
              <a:ext uri="{28A0092B-C50C-407E-A947-70E740481C1C}">
                <a14:useLocalDpi xmlns:a14="http://schemas.microsoft.com/office/drawing/2010/main"/>
              </a:ext>
            </a:extLst>
          </a:blip>
          <a:srcRect l="-403" r="1"/>
          <a:stretch/>
        </p:blipFill>
        <p:spPr>
          <a:xfrm>
            <a:off x="-1499059" y="0"/>
            <a:ext cx="1344404" cy="1345166"/>
          </a:xfrm>
          <a:prstGeom prst="rect">
            <a:avLst/>
          </a:prstGeom>
        </p:spPr>
      </p:pic>
      <p:pic>
        <p:nvPicPr>
          <p:cNvPr id="7" name="Picture 6">
            <a:extLst>
              <a:ext uri="{FF2B5EF4-FFF2-40B4-BE49-F238E27FC236}">
                <a16:creationId xmlns:a16="http://schemas.microsoft.com/office/drawing/2014/main" id="{A6E7D44C-3652-2CA2-62BC-187340D734AF}"/>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1703471" y="1570026"/>
            <a:ext cx="1548816" cy="1137045"/>
          </a:xfrm>
          <a:prstGeom prst="rect">
            <a:avLst/>
          </a:prstGeom>
        </p:spPr>
      </p:pic>
      <p:sp>
        <p:nvSpPr>
          <p:cNvPr id="2" name="Title 1">
            <a:extLst>
              <a:ext uri="{FF2B5EF4-FFF2-40B4-BE49-F238E27FC236}">
                <a16:creationId xmlns:a16="http://schemas.microsoft.com/office/drawing/2014/main" id="{4757DE5B-4179-B541-B75A-AEC0B2F50C8B}"/>
              </a:ext>
            </a:extLst>
          </p:cNvPr>
          <p:cNvSpPr>
            <a:spLocks noGrp="1"/>
          </p:cNvSpPr>
          <p:nvPr>
            <p:ph type="title"/>
          </p:nvPr>
        </p:nvSpPr>
        <p:spPr/>
        <p:txBody>
          <a:bodyPr/>
          <a:lstStyle/>
          <a:p>
            <a:r>
              <a:rPr lang="en-US"/>
              <a:t>Classification and Prognosis</a:t>
            </a:r>
          </a:p>
        </p:txBody>
      </p:sp>
      <p:sp>
        <p:nvSpPr>
          <p:cNvPr id="9" name="Text Placeholder 8">
            <a:extLst>
              <a:ext uri="{FF2B5EF4-FFF2-40B4-BE49-F238E27FC236}">
                <a16:creationId xmlns:a16="http://schemas.microsoft.com/office/drawing/2014/main" id="{A253C2D7-D91E-E875-9E93-46FA8E664044}"/>
              </a:ext>
            </a:extLst>
          </p:cNvPr>
          <p:cNvSpPr>
            <a:spLocks noGrp="1"/>
          </p:cNvSpPr>
          <p:nvPr>
            <p:ph type="body" sz="quarter" idx="10"/>
          </p:nvPr>
        </p:nvSpPr>
        <p:spPr>
          <a:xfrm>
            <a:off x="1524000" y="6566035"/>
            <a:ext cx="9829800" cy="291964"/>
          </a:xfrm>
        </p:spPr>
        <p:txBody>
          <a:bodyPr/>
          <a:lstStyle/>
          <a:p>
            <a:r>
              <a:rPr lang="en-US"/>
              <a:t>Adapted from Shah KS et al. </a:t>
            </a:r>
            <a:r>
              <a:rPr lang="en-US" i="1"/>
              <a:t>J Am Coll Cardiol</a:t>
            </a:r>
            <a:r>
              <a:rPr lang="en-US"/>
              <a:t>. 2017;70:2476-2486.</a:t>
            </a:r>
          </a:p>
        </p:txBody>
      </p:sp>
      <p:sp>
        <p:nvSpPr>
          <p:cNvPr id="10" name="Text Placeholder 8">
            <a:extLst>
              <a:ext uri="{FF2B5EF4-FFF2-40B4-BE49-F238E27FC236}">
                <a16:creationId xmlns:a16="http://schemas.microsoft.com/office/drawing/2014/main" id="{FFC45DB2-0D2D-06B9-5B73-8837A7D2A949}"/>
              </a:ext>
            </a:extLst>
          </p:cNvPr>
          <p:cNvSpPr txBox="1">
            <a:spLocks/>
          </p:cNvSpPr>
          <p:nvPr/>
        </p:nvSpPr>
        <p:spPr>
          <a:xfrm>
            <a:off x="1523999" y="6124353"/>
            <a:ext cx="9790261" cy="502467"/>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Clr>
                <a:schemeClr val="accent2"/>
              </a:buClr>
              <a:buFont typeface="Arial" panose="020B0604020202020204" pitchFamily="34" charset="0"/>
              <a:buNone/>
              <a:defRPr lang="en-US" sz="1200" kern="1200" dirty="0">
                <a:solidFill>
                  <a:schemeClr val="tx2"/>
                </a:solidFill>
                <a:latin typeface="+mn-lt"/>
                <a:ea typeface="+mn-ea"/>
                <a:cs typeface="+mn-cs"/>
              </a:defRPr>
            </a:lvl1pPr>
            <a:lvl2pPr marL="685800" indent="-228600" algn="l" defTabSz="914400" rtl="0" eaLnBrk="1" latinLnBrk="0" hangingPunct="1">
              <a:lnSpc>
                <a:spcPct val="100000"/>
              </a:lnSpc>
              <a:spcBef>
                <a:spcPts val="500"/>
              </a:spcBef>
              <a:spcAft>
                <a:spcPts val="0"/>
              </a:spcAft>
              <a:buClr>
                <a:schemeClr val="accent2"/>
              </a:buClr>
              <a:buFont typeface="Arial" panose="020B0604020202020204" pitchFamily="34" charset="0"/>
              <a:buChar char="•"/>
              <a:defRPr lang="en-US" sz="2000" kern="1200" dirty="0">
                <a:solidFill>
                  <a:schemeClr val="tx2"/>
                </a:solidFill>
                <a:latin typeface="+mn-lt"/>
                <a:ea typeface="+mn-ea"/>
                <a:cs typeface="+mn-cs"/>
              </a:defRPr>
            </a:lvl2pPr>
            <a:lvl3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141413"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35416F"/>
              </a:buClr>
              <a:buSzTx/>
              <a:buFont typeface="Arial" panose="020B0604020202020204" pitchFamily="34" charset="0"/>
              <a:buNone/>
              <a:tabLst/>
              <a:defRPr/>
            </a:pPr>
            <a:r>
              <a:rPr kumimoji="0" lang="en-US" sz="1400" b="0" i="0" u="none" strike="noStrike" kern="1200" cap="none" spc="0" normalizeH="0" baseline="0" noProof="0">
                <a:ln>
                  <a:noFill/>
                </a:ln>
                <a:solidFill>
                  <a:srgbClr val="404040"/>
                </a:solidFill>
                <a:effectLst/>
                <a:uLnTx/>
                <a:uFillTx/>
                <a:latin typeface="Calibri Light"/>
                <a:ea typeface="+mn-ea"/>
                <a:cs typeface="+mn-cs"/>
              </a:rPr>
              <a:t>HFmrEF, heart failure with mildly reduced ejection fraction; HFpEF, heart failure with preserved ejection fraction; HFrEF, heart failure with reduced ejection fraction</a:t>
            </a:r>
          </a:p>
        </p:txBody>
      </p:sp>
      <p:graphicFrame>
        <p:nvGraphicFramePr>
          <p:cNvPr id="13" name="Chart 12">
            <a:extLst>
              <a:ext uri="{FF2B5EF4-FFF2-40B4-BE49-F238E27FC236}">
                <a16:creationId xmlns:a16="http://schemas.microsoft.com/office/drawing/2014/main" id="{E1C3B206-01A1-3A80-AE28-AFAC0072EEFB}"/>
              </a:ext>
            </a:extLst>
          </p:cNvPr>
          <p:cNvGraphicFramePr/>
          <p:nvPr/>
        </p:nvGraphicFramePr>
        <p:xfrm>
          <a:off x="-461952" y="1923980"/>
          <a:ext cx="7505742" cy="4093642"/>
        </p:xfrm>
        <a:graphic>
          <a:graphicData uri="http://schemas.openxmlformats.org/drawingml/2006/chart">
            <c:chart xmlns:c="http://schemas.openxmlformats.org/drawingml/2006/chart" xmlns:r="http://schemas.openxmlformats.org/officeDocument/2006/relationships" r:id="rId5"/>
          </a:graphicData>
        </a:graphic>
      </p:graphicFrame>
      <p:sp>
        <p:nvSpPr>
          <p:cNvPr id="14" name="TextBox 13">
            <a:extLst>
              <a:ext uri="{FF2B5EF4-FFF2-40B4-BE49-F238E27FC236}">
                <a16:creationId xmlns:a16="http://schemas.microsoft.com/office/drawing/2014/main" id="{03E86E68-4F29-6CAC-11D1-30D146DBF00A}"/>
              </a:ext>
            </a:extLst>
          </p:cNvPr>
          <p:cNvSpPr txBox="1"/>
          <p:nvPr/>
        </p:nvSpPr>
        <p:spPr>
          <a:xfrm>
            <a:off x="1860840" y="1777876"/>
            <a:ext cx="2860158"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2D77B9"/>
                </a:solidFill>
                <a:effectLst/>
                <a:uLnTx/>
                <a:uFillTx/>
                <a:latin typeface="Calibri Light"/>
                <a:ea typeface="+mn-ea"/>
                <a:cs typeface="+mn-cs"/>
              </a:rPr>
              <a:t>Heart failure</a:t>
            </a:r>
          </a:p>
        </p:txBody>
      </p:sp>
      <p:sp>
        <p:nvSpPr>
          <p:cNvPr id="15" name="TextBox 14">
            <a:extLst>
              <a:ext uri="{FF2B5EF4-FFF2-40B4-BE49-F238E27FC236}">
                <a16:creationId xmlns:a16="http://schemas.microsoft.com/office/drawing/2014/main" id="{AF34B30C-0EED-635F-36AC-669DE5A4003F}"/>
              </a:ext>
            </a:extLst>
          </p:cNvPr>
          <p:cNvSpPr txBox="1"/>
          <p:nvPr/>
        </p:nvSpPr>
        <p:spPr>
          <a:xfrm>
            <a:off x="7062192" y="1777876"/>
            <a:ext cx="4040618"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2D77B9"/>
                </a:solidFill>
                <a:effectLst/>
                <a:uLnTx/>
                <a:uFillTx/>
                <a:latin typeface="Calibri Light"/>
                <a:ea typeface="+mn-ea"/>
                <a:cs typeface="+mn-cs"/>
              </a:rPr>
              <a:t>5-year mortality</a:t>
            </a:r>
          </a:p>
        </p:txBody>
      </p:sp>
      <p:cxnSp>
        <p:nvCxnSpPr>
          <p:cNvPr id="17" name="Straight Connector 16">
            <a:extLst>
              <a:ext uri="{FF2B5EF4-FFF2-40B4-BE49-F238E27FC236}">
                <a16:creationId xmlns:a16="http://schemas.microsoft.com/office/drawing/2014/main" id="{0B08E5B4-46C0-AD54-D775-49E9FC3F3A92}"/>
              </a:ext>
            </a:extLst>
          </p:cNvPr>
          <p:cNvCxnSpPr/>
          <p:nvPr/>
        </p:nvCxnSpPr>
        <p:spPr>
          <a:xfrm>
            <a:off x="6964331" y="2264734"/>
            <a:ext cx="0" cy="3083441"/>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1D4AA10-55A1-93F8-E1E6-7C781E6F3761}"/>
              </a:ext>
            </a:extLst>
          </p:cNvPr>
          <p:cNvCxnSpPr>
            <a:cxnSpLocks/>
          </p:cNvCxnSpPr>
          <p:nvPr/>
        </p:nvCxnSpPr>
        <p:spPr>
          <a:xfrm flipH="1">
            <a:off x="6964331" y="5348175"/>
            <a:ext cx="4146698"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2" name="Freeform: Shape 21">
            <a:extLst>
              <a:ext uri="{FF2B5EF4-FFF2-40B4-BE49-F238E27FC236}">
                <a16:creationId xmlns:a16="http://schemas.microsoft.com/office/drawing/2014/main" id="{E84940EE-4DFD-8F69-36E5-182EE47FF33A}"/>
              </a:ext>
            </a:extLst>
          </p:cNvPr>
          <p:cNvSpPr/>
          <p:nvPr/>
        </p:nvSpPr>
        <p:spPr>
          <a:xfrm>
            <a:off x="6980378" y="3038365"/>
            <a:ext cx="4106385" cy="2322463"/>
          </a:xfrm>
          <a:custGeom>
            <a:avLst/>
            <a:gdLst>
              <a:gd name="connsiteX0" fmla="*/ 0 w 4106385"/>
              <a:gd name="connsiteY0" fmla="*/ 2322463 h 2322463"/>
              <a:gd name="connsiteX1" fmla="*/ 661958 w 4106385"/>
              <a:gd name="connsiteY1" fmla="*/ 1374405 h 2322463"/>
              <a:gd name="connsiteX2" fmla="*/ 2726370 w 4106385"/>
              <a:gd name="connsiteY2" fmla="*/ 336589 h 2322463"/>
              <a:gd name="connsiteX3" fmla="*/ 4106385 w 4106385"/>
              <a:gd name="connsiteY3" fmla="*/ 0 h 2322463"/>
            </a:gdLst>
            <a:ahLst/>
            <a:cxnLst>
              <a:cxn ang="0">
                <a:pos x="connsiteX0" y="connsiteY0"/>
              </a:cxn>
              <a:cxn ang="0">
                <a:pos x="connsiteX1" y="connsiteY1"/>
              </a:cxn>
              <a:cxn ang="0">
                <a:pos x="connsiteX2" y="connsiteY2"/>
              </a:cxn>
              <a:cxn ang="0">
                <a:pos x="connsiteX3" y="connsiteY3"/>
              </a:cxn>
            </a:cxnLst>
            <a:rect l="l" t="t" r="r" b="b"/>
            <a:pathLst>
              <a:path w="4106385" h="2322463">
                <a:moveTo>
                  <a:pt x="0" y="2322463"/>
                </a:moveTo>
                <a:cubicBezTo>
                  <a:pt x="103781" y="2013923"/>
                  <a:pt x="207563" y="1705384"/>
                  <a:pt x="661958" y="1374405"/>
                </a:cubicBezTo>
                <a:cubicBezTo>
                  <a:pt x="1116353" y="1043426"/>
                  <a:pt x="2152299" y="565656"/>
                  <a:pt x="2726370" y="336589"/>
                </a:cubicBezTo>
                <a:cubicBezTo>
                  <a:pt x="3300441" y="107522"/>
                  <a:pt x="3747357" y="70123"/>
                  <a:pt x="4106385" y="0"/>
                </a:cubicBezTo>
              </a:path>
            </a:pathLst>
          </a:custGeom>
          <a:no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4" name="Freeform: Shape 23">
            <a:extLst>
              <a:ext uri="{FF2B5EF4-FFF2-40B4-BE49-F238E27FC236}">
                <a16:creationId xmlns:a16="http://schemas.microsoft.com/office/drawing/2014/main" id="{A9CB353C-E845-D584-4C8A-561BCF0EAA9E}"/>
              </a:ext>
            </a:extLst>
          </p:cNvPr>
          <p:cNvSpPr/>
          <p:nvPr/>
        </p:nvSpPr>
        <p:spPr>
          <a:xfrm>
            <a:off x="6996425" y="3071669"/>
            <a:ext cx="4117605" cy="2288804"/>
          </a:xfrm>
          <a:custGeom>
            <a:avLst/>
            <a:gdLst>
              <a:gd name="connsiteX0" fmla="*/ 0 w 4117605"/>
              <a:gd name="connsiteY0" fmla="*/ 2288804 h 2288804"/>
              <a:gd name="connsiteX1" fmla="*/ 504883 w 4117605"/>
              <a:gd name="connsiteY1" fmla="*/ 1391234 h 2288804"/>
              <a:gd name="connsiteX2" fmla="*/ 1778312 w 4117605"/>
              <a:gd name="connsiteY2" fmla="*/ 667568 h 2288804"/>
              <a:gd name="connsiteX3" fmla="*/ 3377109 w 4117605"/>
              <a:gd name="connsiteY3" fmla="*/ 157074 h 2288804"/>
              <a:gd name="connsiteX4" fmla="*/ 4117605 w 4117605"/>
              <a:gd name="connsiteY4" fmla="*/ 0 h 2288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7605" h="2288804">
                <a:moveTo>
                  <a:pt x="0" y="2288804"/>
                </a:moveTo>
                <a:cubicBezTo>
                  <a:pt x="104249" y="1975122"/>
                  <a:pt x="208498" y="1661440"/>
                  <a:pt x="504883" y="1391234"/>
                </a:cubicBezTo>
                <a:cubicBezTo>
                  <a:pt x="801268" y="1121028"/>
                  <a:pt x="1299608" y="873261"/>
                  <a:pt x="1778312" y="667568"/>
                </a:cubicBezTo>
                <a:cubicBezTo>
                  <a:pt x="2257016" y="461875"/>
                  <a:pt x="2987227" y="268335"/>
                  <a:pt x="3377109" y="157074"/>
                </a:cubicBezTo>
                <a:cubicBezTo>
                  <a:pt x="3766991" y="45813"/>
                  <a:pt x="3842724" y="44878"/>
                  <a:pt x="4117605" y="0"/>
                </a:cubicBezTo>
              </a:path>
            </a:pathLst>
          </a:custGeom>
          <a:no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5" name="TextBox 24">
            <a:extLst>
              <a:ext uri="{FF2B5EF4-FFF2-40B4-BE49-F238E27FC236}">
                <a16:creationId xmlns:a16="http://schemas.microsoft.com/office/drawing/2014/main" id="{82121E86-8FDA-B36B-C6EB-D6743E60BD47}"/>
              </a:ext>
            </a:extLst>
          </p:cNvPr>
          <p:cNvSpPr txBox="1"/>
          <p:nvPr/>
        </p:nvSpPr>
        <p:spPr>
          <a:xfrm>
            <a:off x="6416745" y="5111928"/>
            <a:ext cx="487679"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04040"/>
                </a:solidFill>
                <a:effectLst/>
                <a:uLnTx/>
                <a:uFillTx/>
                <a:latin typeface="Calibri Light"/>
                <a:ea typeface="+mn-ea"/>
                <a:cs typeface="+mn-cs"/>
              </a:rPr>
              <a:t>0.0</a:t>
            </a:r>
          </a:p>
        </p:txBody>
      </p:sp>
      <p:sp>
        <p:nvSpPr>
          <p:cNvPr id="26" name="TextBox 25">
            <a:extLst>
              <a:ext uri="{FF2B5EF4-FFF2-40B4-BE49-F238E27FC236}">
                <a16:creationId xmlns:a16="http://schemas.microsoft.com/office/drawing/2014/main" id="{BC54CA8C-0934-409A-1121-5FB161128340}"/>
              </a:ext>
            </a:extLst>
          </p:cNvPr>
          <p:cNvSpPr txBox="1"/>
          <p:nvPr/>
        </p:nvSpPr>
        <p:spPr>
          <a:xfrm>
            <a:off x="6416745" y="4521708"/>
            <a:ext cx="487679"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04040"/>
                </a:solidFill>
                <a:effectLst/>
                <a:uLnTx/>
                <a:uFillTx/>
                <a:latin typeface="Calibri Light"/>
                <a:ea typeface="+mn-ea"/>
                <a:cs typeface="+mn-cs"/>
              </a:rPr>
              <a:t>0.2</a:t>
            </a:r>
          </a:p>
        </p:txBody>
      </p:sp>
      <p:sp>
        <p:nvSpPr>
          <p:cNvPr id="27" name="TextBox 26">
            <a:extLst>
              <a:ext uri="{FF2B5EF4-FFF2-40B4-BE49-F238E27FC236}">
                <a16:creationId xmlns:a16="http://schemas.microsoft.com/office/drawing/2014/main" id="{405ED07F-7075-1CC5-D134-733E17AC7FE4}"/>
              </a:ext>
            </a:extLst>
          </p:cNvPr>
          <p:cNvSpPr txBox="1"/>
          <p:nvPr/>
        </p:nvSpPr>
        <p:spPr>
          <a:xfrm>
            <a:off x="6416745" y="3911488"/>
            <a:ext cx="487679"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04040"/>
                </a:solidFill>
                <a:effectLst/>
                <a:uLnTx/>
                <a:uFillTx/>
                <a:latin typeface="Calibri Light"/>
                <a:ea typeface="+mn-ea"/>
                <a:cs typeface="+mn-cs"/>
              </a:rPr>
              <a:t>0.4</a:t>
            </a:r>
          </a:p>
        </p:txBody>
      </p:sp>
      <p:sp>
        <p:nvSpPr>
          <p:cNvPr id="28" name="TextBox 27">
            <a:extLst>
              <a:ext uri="{FF2B5EF4-FFF2-40B4-BE49-F238E27FC236}">
                <a16:creationId xmlns:a16="http://schemas.microsoft.com/office/drawing/2014/main" id="{BE15F704-AFE3-3D56-1C7B-0E18A80D61D3}"/>
              </a:ext>
            </a:extLst>
          </p:cNvPr>
          <p:cNvSpPr txBox="1"/>
          <p:nvPr/>
        </p:nvSpPr>
        <p:spPr>
          <a:xfrm>
            <a:off x="6416745" y="3317291"/>
            <a:ext cx="487679"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04040"/>
                </a:solidFill>
                <a:effectLst/>
                <a:uLnTx/>
                <a:uFillTx/>
                <a:latin typeface="Calibri Light"/>
                <a:ea typeface="+mn-ea"/>
                <a:cs typeface="+mn-cs"/>
              </a:rPr>
              <a:t>0.6</a:t>
            </a:r>
          </a:p>
        </p:txBody>
      </p:sp>
      <p:sp>
        <p:nvSpPr>
          <p:cNvPr id="29" name="TextBox 28">
            <a:extLst>
              <a:ext uri="{FF2B5EF4-FFF2-40B4-BE49-F238E27FC236}">
                <a16:creationId xmlns:a16="http://schemas.microsoft.com/office/drawing/2014/main" id="{4370532D-2253-51D9-B739-22A7E127BF8C}"/>
              </a:ext>
            </a:extLst>
          </p:cNvPr>
          <p:cNvSpPr txBox="1"/>
          <p:nvPr/>
        </p:nvSpPr>
        <p:spPr>
          <a:xfrm>
            <a:off x="6416745" y="2707071"/>
            <a:ext cx="487679"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04040"/>
                </a:solidFill>
                <a:effectLst/>
                <a:uLnTx/>
                <a:uFillTx/>
                <a:latin typeface="Calibri Light"/>
                <a:ea typeface="+mn-ea"/>
                <a:cs typeface="+mn-cs"/>
              </a:rPr>
              <a:t>0.8</a:t>
            </a:r>
          </a:p>
        </p:txBody>
      </p:sp>
      <p:sp>
        <p:nvSpPr>
          <p:cNvPr id="30" name="TextBox 29">
            <a:extLst>
              <a:ext uri="{FF2B5EF4-FFF2-40B4-BE49-F238E27FC236}">
                <a16:creationId xmlns:a16="http://schemas.microsoft.com/office/drawing/2014/main" id="{DE37036A-3B9F-C66E-B244-BDCA251D539D}"/>
              </a:ext>
            </a:extLst>
          </p:cNvPr>
          <p:cNvSpPr txBox="1"/>
          <p:nvPr/>
        </p:nvSpPr>
        <p:spPr>
          <a:xfrm>
            <a:off x="6416745" y="2112874"/>
            <a:ext cx="487679"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04040"/>
                </a:solidFill>
                <a:effectLst/>
                <a:uLnTx/>
                <a:uFillTx/>
                <a:latin typeface="Calibri Light"/>
                <a:ea typeface="+mn-ea"/>
                <a:cs typeface="+mn-cs"/>
              </a:rPr>
              <a:t>1.0</a:t>
            </a:r>
          </a:p>
        </p:txBody>
      </p:sp>
      <p:sp>
        <p:nvSpPr>
          <p:cNvPr id="31" name="TextBox 30">
            <a:extLst>
              <a:ext uri="{FF2B5EF4-FFF2-40B4-BE49-F238E27FC236}">
                <a16:creationId xmlns:a16="http://schemas.microsoft.com/office/drawing/2014/main" id="{0AEBCA44-6E82-E85F-AA9E-4D65B1256121}"/>
              </a:ext>
            </a:extLst>
          </p:cNvPr>
          <p:cNvSpPr txBox="1"/>
          <p:nvPr/>
        </p:nvSpPr>
        <p:spPr>
          <a:xfrm>
            <a:off x="6745422" y="5381834"/>
            <a:ext cx="48767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04040"/>
                </a:solidFill>
                <a:effectLst/>
                <a:uLnTx/>
                <a:uFillTx/>
                <a:latin typeface="Calibri Light"/>
                <a:ea typeface="+mn-ea"/>
                <a:cs typeface="+mn-cs"/>
              </a:rPr>
              <a:t>0</a:t>
            </a:r>
          </a:p>
        </p:txBody>
      </p:sp>
      <p:sp>
        <p:nvSpPr>
          <p:cNvPr id="32" name="TextBox 31">
            <a:extLst>
              <a:ext uri="{FF2B5EF4-FFF2-40B4-BE49-F238E27FC236}">
                <a16:creationId xmlns:a16="http://schemas.microsoft.com/office/drawing/2014/main" id="{07707F91-C122-64BD-4ABD-6B20B62070DA}"/>
              </a:ext>
            </a:extLst>
          </p:cNvPr>
          <p:cNvSpPr txBox="1"/>
          <p:nvPr/>
        </p:nvSpPr>
        <p:spPr>
          <a:xfrm>
            <a:off x="7551754" y="5381834"/>
            <a:ext cx="48767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04040"/>
                </a:solidFill>
                <a:effectLst/>
                <a:uLnTx/>
                <a:uFillTx/>
                <a:latin typeface="Calibri Light"/>
                <a:ea typeface="+mn-ea"/>
                <a:cs typeface="+mn-cs"/>
              </a:rPr>
              <a:t>1</a:t>
            </a:r>
          </a:p>
        </p:txBody>
      </p:sp>
      <p:sp>
        <p:nvSpPr>
          <p:cNvPr id="33" name="TextBox 32">
            <a:extLst>
              <a:ext uri="{FF2B5EF4-FFF2-40B4-BE49-F238E27FC236}">
                <a16:creationId xmlns:a16="http://schemas.microsoft.com/office/drawing/2014/main" id="{4A98F87D-DE43-C919-5B82-C60B53C3F8B0}"/>
              </a:ext>
            </a:extLst>
          </p:cNvPr>
          <p:cNvSpPr txBox="1"/>
          <p:nvPr/>
        </p:nvSpPr>
        <p:spPr>
          <a:xfrm>
            <a:off x="8382773" y="5381834"/>
            <a:ext cx="48767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04040"/>
                </a:solidFill>
                <a:effectLst/>
                <a:uLnTx/>
                <a:uFillTx/>
                <a:latin typeface="Calibri Light"/>
                <a:ea typeface="+mn-ea"/>
                <a:cs typeface="+mn-cs"/>
              </a:rPr>
              <a:t>2</a:t>
            </a:r>
          </a:p>
        </p:txBody>
      </p:sp>
      <p:sp>
        <p:nvSpPr>
          <p:cNvPr id="34" name="TextBox 33">
            <a:extLst>
              <a:ext uri="{FF2B5EF4-FFF2-40B4-BE49-F238E27FC236}">
                <a16:creationId xmlns:a16="http://schemas.microsoft.com/office/drawing/2014/main" id="{631F7390-C35A-843E-A6A5-4905F06A2590}"/>
              </a:ext>
            </a:extLst>
          </p:cNvPr>
          <p:cNvSpPr txBox="1"/>
          <p:nvPr/>
        </p:nvSpPr>
        <p:spPr>
          <a:xfrm>
            <a:off x="9206970" y="5381834"/>
            <a:ext cx="48767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04040"/>
                </a:solidFill>
                <a:effectLst/>
                <a:uLnTx/>
                <a:uFillTx/>
                <a:latin typeface="Calibri Light"/>
                <a:ea typeface="+mn-ea"/>
                <a:cs typeface="+mn-cs"/>
              </a:rPr>
              <a:t>3</a:t>
            </a:r>
          </a:p>
        </p:txBody>
      </p:sp>
      <p:sp>
        <p:nvSpPr>
          <p:cNvPr id="35" name="TextBox 34">
            <a:extLst>
              <a:ext uri="{FF2B5EF4-FFF2-40B4-BE49-F238E27FC236}">
                <a16:creationId xmlns:a16="http://schemas.microsoft.com/office/drawing/2014/main" id="{375717A6-58D2-5CCB-8BDF-0FD996128A1B}"/>
              </a:ext>
            </a:extLst>
          </p:cNvPr>
          <p:cNvSpPr txBox="1"/>
          <p:nvPr/>
        </p:nvSpPr>
        <p:spPr>
          <a:xfrm>
            <a:off x="10027996" y="5381834"/>
            <a:ext cx="48767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04040"/>
                </a:solidFill>
                <a:effectLst/>
                <a:uLnTx/>
                <a:uFillTx/>
                <a:latin typeface="Calibri Light"/>
                <a:ea typeface="+mn-ea"/>
                <a:cs typeface="+mn-cs"/>
              </a:rPr>
              <a:t>4</a:t>
            </a:r>
          </a:p>
        </p:txBody>
      </p:sp>
      <p:sp>
        <p:nvSpPr>
          <p:cNvPr id="36" name="TextBox 35">
            <a:extLst>
              <a:ext uri="{FF2B5EF4-FFF2-40B4-BE49-F238E27FC236}">
                <a16:creationId xmlns:a16="http://schemas.microsoft.com/office/drawing/2014/main" id="{D1B25286-B1A2-DDDC-B7A3-F5C8D910778B}"/>
              </a:ext>
            </a:extLst>
          </p:cNvPr>
          <p:cNvSpPr txBox="1"/>
          <p:nvPr/>
        </p:nvSpPr>
        <p:spPr>
          <a:xfrm>
            <a:off x="10826582" y="5381834"/>
            <a:ext cx="48767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04040"/>
                </a:solidFill>
                <a:effectLst/>
                <a:uLnTx/>
                <a:uFillTx/>
                <a:latin typeface="Calibri Light"/>
                <a:ea typeface="+mn-ea"/>
                <a:cs typeface="+mn-cs"/>
              </a:rPr>
              <a:t>5</a:t>
            </a:r>
          </a:p>
        </p:txBody>
      </p:sp>
      <p:sp>
        <p:nvSpPr>
          <p:cNvPr id="37" name="TextBox 36">
            <a:extLst>
              <a:ext uri="{FF2B5EF4-FFF2-40B4-BE49-F238E27FC236}">
                <a16:creationId xmlns:a16="http://schemas.microsoft.com/office/drawing/2014/main" id="{33F2A1DD-831C-8362-F18F-3F24827B7BD0}"/>
              </a:ext>
            </a:extLst>
          </p:cNvPr>
          <p:cNvSpPr txBox="1"/>
          <p:nvPr/>
        </p:nvSpPr>
        <p:spPr>
          <a:xfrm rot="16200000">
            <a:off x="4647961" y="3623228"/>
            <a:ext cx="31171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404040"/>
                </a:solidFill>
                <a:effectLst/>
                <a:uLnTx/>
                <a:uFillTx/>
                <a:latin typeface="Calibri Light"/>
                <a:ea typeface="+mn-ea"/>
                <a:cs typeface="+mn-cs"/>
              </a:rPr>
              <a:t>Cumulative incidence</a:t>
            </a:r>
          </a:p>
        </p:txBody>
      </p:sp>
      <p:sp>
        <p:nvSpPr>
          <p:cNvPr id="38" name="TextBox 37">
            <a:extLst>
              <a:ext uri="{FF2B5EF4-FFF2-40B4-BE49-F238E27FC236}">
                <a16:creationId xmlns:a16="http://schemas.microsoft.com/office/drawing/2014/main" id="{17F0AA68-6DE2-E7CE-92E1-7176E76B45CA}"/>
              </a:ext>
            </a:extLst>
          </p:cNvPr>
          <p:cNvSpPr txBox="1"/>
          <p:nvPr/>
        </p:nvSpPr>
        <p:spPr>
          <a:xfrm>
            <a:off x="6964331" y="5639444"/>
            <a:ext cx="414669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404040"/>
                </a:solidFill>
                <a:effectLst/>
                <a:uLnTx/>
                <a:uFillTx/>
                <a:latin typeface="Calibri Light"/>
                <a:ea typeface="+mn-ea"/>
                <a:cs typeface="+mn-cs"/>
              </a:rPr>
              <a:t>Years after admission</a:t>
            </a:r>
          </a:p>
        </p:txBody>
      </p:sp>
      <p:sp>
        <p:nvSpPr>
          <p:cNvPr id="39" name="TextBox 38">
            <a:extLst>
              <a:ext uri="{FF2B5EF4-FFF2-40B4-BE49-F238E27FC236}">
                <a16:creationId xmlns:a16="http://schemas.microsoft.com/office/drawing/2014/main" id="{D2466210-3113-90BA-929C-BA9C4925E394}"/>
              </a:ext>
            </a:extLst>
          </p:cNvPr>
          <p:cNvSpPr txBox="1"/>
          <p:nvPr/>
        </p:nvSpPr>
        <p:spPr>
          <a:xfrm>
            <a:off x="8913765" y="4943801"/>
            <a:ext cx="223235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404040"/>
                </a:solidFill>
                <a:effectLst/>
                <a:uLnTx/>
                <a:uFillTx/>
                <a:latin typeface="Calibri Light"/>
                <a:ea typeface="+mn-ea"/>
                <a:cs typeface="+mn-cs"/>
              </a:rPr>
              <a:t>Log-rank </a:t>
            </a:r>
            <a:r>
              <a:rPr kumimoji="0" lang="en-US" sz="2000" b="0" i="1" u="none" strike="noStrike" kern="1200" cap="none" spc="0" normalizeH="0" baseline="0" noProof="0">
                <a:ln>
                  <a:noFill/>
                </a:ln>
                <a:solidFill>
                  <a:srgbClr val="404040"/>
                </a:solidFill>
                <a:effectLst/>
                <a:uLnTx/>
                <a:uFillTx/>
                <a:latin typeface="Calibri Light"/>
                <a:ea typeface="+mn-ea"/>
                <a:cs typeface="+mn-cs"/>
              </a:rPr>
              <a:t>P</a:t>
            </a:r>
            <a:r>
              <a:rPr kumimoji="0" lang="en-US" sz="2000" b="0" i="0" u="none" strike="noStrike" kern="1200" cap="none" spc="0" normalizeH="0" baseline="0" noProof="0">
                <a:ln>
                  <a:noFill/>
                </a:ln>
                <a:solidFill>
                  <a:srgbClr val="404040"/>
                </a:solidFill>
                <a:effectLst/>
                <a:uLnTx/>
                <a:uFillTx/>
                <a:latin typeface="Calibri Light"/>
                <a:ea typeface="+mn-ea"/>
                <a:cs typeface="+mn-cs"/>
              </a:rPr>
              <a:t>=.6492</a:t>
            </a:r>
          </a:p>
        </p:txBody>
      </p:sp>
      <p:sp>
        <p:nvSpPr>
          <p:cNvPr id="42" name="Text Placeholder 8">
            <a:extLst>
              <a:ext uri="{FF2B5EF4-FFF2-40B4-BE49-F238E27FC236}">
                <a16:creationId xmlns:a16="http://schemas.microsoft.com/office/drawing/2014/main" id="{EB7DB33F-8564-89CC-8B49-E60E5D66319B}"/>
              </a:ext>
            </a:extLst>
          </p:cNvPr>
          <p:cNvSpPr txBox="1">
            <a:spLocks/>
          </p:cNvSpPr>
          <p:nvPr/>
        </p:nvSpPr>
        <p:spPr>
          <a:xfrm>
            <a:off x="7717359" y="2297540"/>
            <a:ext cx="1977289" cy="1124614"/>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Clr>
                <a:schemeClr val="accent2"/>
              </a:buClr>
              <a:buFont typeface="Arial" panose="020B0604020202020204" pitchFamily="34" charset="0"/>
              <a:buNone/>
              <a:defRPr lang="en-US" sz="1200" kern="1200" dirty="0">
                <a:solidFill>
                  <a:schemeClr val="tx2"/>
                </a:solidFill>
                <a:latin typeface="+mn-lt"/>
                <a:ea typeface="+mn-ea"/>
                <a:cs typeface="+mn-cs"/>
              </a:defRPr>
            </a:lvl1pPr>
            <a:lvl2pPr marL="685800" indent="-228600" algn="l" defTabSz="914400" rtl="0" eaLnBrk="1" latinLnBrk="0" hangingPunct="1">
              <a:lnSpc>
                <a:spcPct val="100000"/>
              </a:lnSpc>
              <a:spcBef>
                <a:spcPts val="500"/>
              </a:spcBef>
              <a:spcAft>
                <a:spcPts val="0"/>
              </a:spcAft>
              <a:buClr>
                <a:schemeClr val="accent2"/>
              </a:buClr>
              <a:buFont typeface="Arial" panose="020B0604020202020204" pitchFamily="34" charset="0"/>
              <a:buChar char="•"/>
              <a:defRPr lang="en-US" sz="2000" kern="1200" dirty="0">
                <a:solidFill>
                  <a:schemeClr val="tx2"/>
                </a:solidFill>
                <a:latin typeface="+mn-lt"/>
                <a:ea typeface="+mn-ea"/>
                <a:cs typeface="+mn-cs"/>
              </a:defRPr>
            </a:lvl2pPr>
            <a:lvl3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141413"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35416F"/>
              </a:buClr>
              <a:buSzTx/>
              <a:buFont typeface="Arial" panose="020B0604020202020204" pitchFamily="34" charset="0"/>
              <a:buNone/>
              <a:tabLst/>
              <a:defRPr/>
            </a:pPr>
            <a:r>
              <a:rPr kumimoji="0" lang="en-US" sz="1600" b="1" i="0" u="none" strike="noStrike" kern="1200" cap="none" spc="0" normalizeH="0" baseline="0" noProof="0">
                <a:ln>
                  <a:noFill/>
                </a:ln>
                <a:solidFill>
                  <a:srgbClr val="404040"/>
                </a:solidFill>
                <a:effectLst/>
                <a:uLnTx/>
                <a:uFillTx/>
                <a:latin typeface="Calibri Light"/>
                <a:ea typeface="+mn-ea"/>
                <a:cs typeface="+mn-cs"/>
              </a:rPr>
              <a:t>HFpEF (EF ≥50%)</a:t>
            </a:r>
          </a:p>
          <a:p>
            <a:pPr marL="0" marR="0" lvl="0" indent="0" algn="l" defTabSz="914400" rtl="0" eaLnBrk="1" fontAlgn="auto" latinLnBrk="0" hangingPunct="1">
              <a:lnSpc>
                <a:spcPct val="100000"/>
              </a:lnSpc>
              <a:spcBef>
                <a:spcPts val="1000"/>
              </a:spcBef>
              <a:spcAft>
                <a:spcPts val="0"/>
              </a:spcAft>
              <a:buClr>
                <a:srgbClr val="35416F"/>
              </a:buClr>
              <a:buSzTx/>
              <a:buFont typeface="Arial" panose="020B0604020202020204" pitchFamily="34" charset="0"/>
              <a:buNone/>
              <a:tabLst/>
              <a:defRPr/>
            </a:pPr>
            <a:r>
              <a:rPr kumimoji="0" lang="en-US" sz="1600" b="1" i="0" u="none" strike="noStrike" kern="1200" cap="none" spc="0" normalizeH="0" baseline="0" noProof="0">
                <a:ln>
                  <a:noFill/>
                </a:ln>
                <a:solidFill>
                  <a:srgbClr val="404040"/>
                </a:solidFill>
                <a:effectLst/>
                <a:uLnTx/>
                <a:uFillTx/>
                <a:latin typeface="Calibri Light"/>
                <a:ea typeface="+mn-ea"/>
                <a:cs typeface="+mn-cs"/>
              </a:rPr>
              <a:t>HFmrEF (EF 41%-49%)</a:t>
            </a:r>
          </a:p>
          <a:p>
            <a:pPr marL="0" marR="0" lvl="0" indent="0" algn="l" defTabSz="914400" rtl="0" eaLnBrk="1" fontAlgn="auto" latinLnBrk="0" hangingPunct="1">
              <a:lnSpc>
                <a:spcPct val="100000"/>
              </a:lnSpc>
              <a:spcBef>
                <a:spcPts val="1000"/>
              </a:spcBef>
              <a:spcAft>
                <a:spcPts val="0"/>
              </a:spcAft>
              <a:buClr>
                <a:srgbClr val="35416F"/>
              </a:buClr>
              <a:buSzTx/>
              <a:buFont typeface="Arial" panose="020B0604020202020204" pitchFamily="34" charset="0"/>
              <a:buNone/>
              <a:tabLst/>
              <a:defRPr/>
            </a:pPr>
            <a:r>
              <a:rPr kumimoji="0" lang="en-US" sz="1600" b="1" i="0" u="none" strike="noStrike" kern="1200" cap="none" spc="0" normalizeH="0" baseline="0" noProof="0">
                <a:ln>
                  <a:noFill/>
                </a:ln>
                <a:solidFill>
                  <a:srgbClr val="404040"/>
                </a:solidFill>
                <a:effectLst/>
                <a:uLnTx/>
                <a:uFillTx/>
                <a:latin typeface="Calibri Light"/>
                <a:ea typeface="+mn-ea"/>
                <a:cs typeface="+mn-cs"/>
              </a:rPr>
              <a:t>HFrEF (EF ≤40%)</a:t>
            </a:r>
          </a:p>
        </p:txBody>
      </p:sp>
      <p:cxnSp>
        <p:nvCxnSpPr>
          <p:cNvPr id="44" name="Straight Connector 43">
            <a:extLst>
              <a:ext uri="{FF2B5EF4-FFF2-40B4-BE49-F238E27FC236}">
                <a16:creationId xmlns:a16="http://schemas.microsoft.com/office/drawing/2014/main" id="{713163D9-2444-1910-D3FB-0E6EE62FCA9F}"/>
              </a:ext>
            </a:extLst>
          </p:cNvPr>
          <p:cNvCxnSpPr/>
          <p:nvPr/>
        </p:nvCxnSpPr>
        <p:spPr>
          <a:xfrm>
            <a:off x="7391400" y="2482206"/>
            <a:ext cx="32596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A2ED380-1A41-A44B-0BD3-304A7C765A51}"/>
              </a:ext>
            </a:extLst>
          </p:cNvPr>
          <p:cNvCxnSpPr/>
          <p:nvPr/>
        </p:nvCxnSpPr>
        <p:spPr>
          <a:xfrm>
            <a:off x="7391400" y="2852001"/>
            <a:ext cx="32596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772CDAE1-38CE-C3D3-105C-F564F70F6271}"/>
              </a:ext>
            </a:extLst>
          </p:cNvPr>
          <p:cNvCxnSpPr/>
          <p:nvPr/>
        </p:nvCxnSpPr>
        <p:spPr>
          <a:xfrm>
            <a:off x="7391400" y="3221797"/>
            <a:ext cx="32596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9334169"/>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5461D-6D1B-F84A-F65D-BA2F5EA037C5}"/>
              </a:ext>
            </a:extLst>
          </p:cNvPr>
          <p:cNvSpPr>
            <a:spLocks noGrp="1"/>
          </p:cNvSpPr>
          <p:nvPr>
            <p:ph type="title"/>
          </p:nvPr>
        </p:nvSpPr>
        <p:spPr>
          <a:xfrm>
            <a:off x="847253" y="208232"/>
            <a:ext cx="10515600" cy="1140734"/>
          </a:xfrm>
        </p:spPr>
        <p:txBody>
          <a:bodyPr/>
          <a:lstStyle/>
          <a:p>
            <a:r>
              <a:rPr lang="en-US"/>
              <a:t>Clinical Pearls</a:t>
            </a:r>
          </a:p>
        </p:txBody>
      </p:sp>
      <p:sp>
        <p:nvSpPr>
          <p:cNvPr id="11" name="Text Placeholder 10">
            <a:extLst>
              <a:ext uri="{FF2B5EF4-FFF2-40B4-BE49-F238E27FC236}">
                <a16:creationId xmlns:a16="http://schemas.microsoft.com/office/drawing/2014/main" id="{6A82D1A4-F06A-C4A2-5947-2A32CC4BF259}"/>
              </a:ext>
            </a:extLst>
          </p:cNvPr>
          <p:cNvSpPr>
            <a:spLocks noGrp="1"/>
          </p:cNvSpPr>
          <p:nvPr>
            <p:ph type="body" sz="quarter" idx="10"/>
          </p:nvPr>
        </p:nvSpPr>
        <p:spPr/>
        <p:txBody>
          <a:bodyPr/>
          <a:lstStyle/>
          <a:p>
            <a:r>
              <a:rPr lang="en-US"/>
              <a:t>Set the baseline with patient: Medications will be increased regularly</a:t>
            </a:r>
          </a:p>
        </p:txBody>
      </p:sp>
      <p:sp>
        <p:nvSpPr>
          <p:cNvPr id="12" name="Text Placeholder 11">
            <a:extLst>
              <a:ext uri="{FF2B5EF4-FFF2-40B4-BE49-F238E27FC236}">
                <a16:creationId xmlns:a16="http://schemas.microsoft.com/office/drawing/2014/main" id="{96A184D9-DD36-4928-A3D3-1CFE0C0099F2}"/>
              </a:ext>
            </a:extLst>
          </p:cNvPr>
          <p:cNvSpPr>
            <a:spLocks noGrp="1"/>
          </p:cNvSpPr>
          <p:nvPr>
            <p:ph type="body" sz="quarter" idx="11"/>
          </p:nvPr>
        </p:nvSpPr>
        <p:spPr/>
        <p:txBody>
          <a:bodyPr/>
          <a:lstStyle/>
          <a:p>
            <a:r>
              <a:rPr lang="en-US"/>
              <a:t>Make sure patient’s diagnosis is appropriately classified as HFrEF, HFmrEF, or HFpEF </a:t>
            </a:r>
          </a:p>
        </p:txBody>
      </p:sp>
      <p:sp>
        <p:nvSpPr>
          <p:cNvPr id="13" name="Text Placeholder 12">
            <a:extLst>
              <a:ext uri="{FF2B5EF4-FFF2-40B4-BE49-F238E27FC236}">
                <a16:creationId xmlns:a16="http://schemas.microsoft.com/office/drawing/2014/main" id="{B655D9FB-FE81-3448-2331-164D94A725EE}"/>
              </a:ext>
            </a:extLst>
          </p:cNvPr>
          <p:cNvSpPr>
            <a:spLocks noGrp="1"/>
          </p:cNvSpPr>
          <p:nvPr>
            <p:ph type="body" sz="quarter" idx="12"/>
          </p:nvPr>
        </p:nvSpPr>
        <p:spPr/>
        <p:txBody>
          <a:bodyPr/>
          <a:lstStyle/>
          <a:p>
            <a:r>
              <a:rPr lang="en-US"/>
              <a:t>Optimize GDMT in ALL patients</a:t>
            </a:r>
          </a:p>
        </p:txBody>
      </p:sp>
    </p:spTree>
    <p:extLst>
      <p:ext uri="{BB962C8B-B14F-4D97-AF65-F5344CB8AC3E}">
        <p14:creationId xmlns:p14="http://schemas.microsoft.com/office/powerpoint/2010/main" val="4074506606"/>
      </p:ext>
    </p:extLst>
  </p:cSld>
  <p:clrMapOvr>
    <a:masterClrMapping/>
  </p:clrMapOvr>
  <p:extLst>
    <p:ext uri="{6950BFC3-D8DA-4A85-94F7-54DA5524770B}">
      <p188:commentRel xmlns:p188="http://schemas.microsoft.com/office/powerpoint/2018/8/main" r:id="rId3"/>
    </p:ext>
  </p:extLs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B0BBA-4777-3EC3-602F-5E56883E0E91}"/>
              </a:ext>
            </a:extLst>
          </p:cNvPr>
          <p:cNvSpPr>
            <a:spLocks noGrp="1"/>
          </p:cNvSpPr>
          <p:nvPr>
            <p:ph type="title"/>
          </p:nvPr>
        </p:nvSpPr>
        <p:spPr>
          <a:xfrm>
            <a:off x="847253" y="2556473"/>
            <a:ext cx="10515600" cy="1745054"/>
          </a:xfrm>
        </p:spPr>
        <p:txBody>
          <a:bodyPr anchor="ctr"/>
          <a:lstStyle/>
          <a:p>
            <a:r>
              <a:rPr lang="en-US"/>
              <a:t>Treatment Monitoring</a:t>
            </a:r>
          </a:p>
        </p:txBody>
      </p:sp>
    </p:spTree>
    <p:extLst>
      <p:ext uri="{BB962C8B-B14F-4D97-AF65-F5344CB8AC3E}">
        <p14:creationId xmlns:p14="http://schemas.microsoft.com/office/powerpoint/2010/main" val="25489912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Table 31">
            <a:extLst>
              <a:ext uri="{FF2B5EF4-FFF2-40B4-BE49-F238E27FC236}">
                <a16:creationId xmlns:a16="http://schemas.microsoft.com/office/drawing/2014/main" id="{6F1A5521-2621-C5AF-B5F5-AE2A5ABEA687}"/>
              </a:ext>
            </a:extLst>
          </p:cNvPr>
          <p:cNvGraphicFramePr>
            <a:graphicFrameLocks noGrp="1"/>
          </p:cNvGraphicFramePr>
          <p:nvPr>
            <p:extLst>
              <p:ext uri="{D42A27DB-BD31-4B8C-83A1-F6EECF244321}">
                <p14:modId xmlns:p14="http://schemas.microsoft.com/office/powerpoint/2010/main" val="2453534381"/>
              </p:ext>
            </p:extLst>
          </p:nvPr>
        </p:nvGraphicFramePr>
        <p:xfrm>
          <a:off x="843280" y="2147688"/>
          <a:ext cx="10510520" cy="3607423"/>
        </p:xfrm>
        <a:graphic>
          <a:graphicData uri="http://schemas.openxmlformats.org/drawingml/2006/table">
            <a:tbl>
              <a:tblPr firstRow="1" bandRow="1">
                <a:tableStyleId>{21E4AEA4-8DFA-4A89-87EB-49C32662AFE0}</a:tableStyleId>
              </a:tblPr>
              <a:tblGrid>
                <a:gridCol w="1463040">
                  <a:extLst>
                    <a:ext uri="{9D8B030D-6E8A-4147-A177-3AD203B41FA5}">
                      <a16:colId xmlns:a16="http://schemas.microsoft.com/office/drawing/2014/main" val="2674923159"/>
                    </a:ext>
                  </a:extLst>
                </a:gridCol>
                <a:gridCol w="2174504">
                  <a:extLst>
                    <a:ext uri="{9D8B030D-6E8A-4147-A177-3AD203B41FA5}">
                      <a16:colId xmlns:a16="http://schemas.microsoft.com/office/drawing/2014/main" val="353512115"/>
                    </a:ext>
                  </a:extLst>
                </a:gridCol>
                <a:gridCol w="846407">
                  <a:extLst>
                    <a:ext uri="{9D8B030D-6E8A-4147-A177-3AD203B41FA5}">
                      <a16:colId xmlns:a16="http://schemas.microsoft.com/office/drawing/2014/main" val="1872458002"/>
                    </a:ext>
                  </a:extLst>
                </a:gridCol>
                <a:gridCol w="1002606">
                  <a:extLst>
                    <a:ext uri="{9D8B030D-6E8A-4147-A177-3AD203B41FA5}">
                      <a16:colId xmlns:a16="http://schemas.microsoft.com/office/drawing/2014/main" val="318835186"/>
                    </a:ext>
                  </a:extLst>
                </a:gridCol>
                <a:gridCol w="1002606">
                  <a:extLst>
                    <a:ext uri="{9D8B030D-6E8A-4147-A177-3AD203B41FA5}">
                      <a16:colId xmlns:a16="http://schemas.microsoft.com/office/drawing/2014/main" val="2860881346"/>
                    </a:ext>
                  </a:extLst>
                </a:gridCol>
                <a:gridCol w="1002606">
                  <a:extLst>
                    <a:ext uri="{9D8B030D-6E8A-4147-A177-3AD203B41FA5}">
                      <a16:colId xmlns:a16="http://schemas.microsoft.com/office/drawing/2014/main" val="2930747153"/>
                    </a:ext>
                  </a:extLst>
                </a:gridCol>
                <a:gridCol w="1002606">
                  <a:extLst>
                    <a:ext uri="{9D8B030D-6E8A-4147-A177-3AD203B41FA5}">
                      <a16:colId xmlns:a16="http://schemas.microsoft.com/office/drawing/2014/main" val="1341662062"/>
                    </a:ext>
                  </a:extLst>
                </a:gridCol>
                <a:gridCol w="2016145">
                  <a:extLst>
                    <a:ext uri="{9D8B030D-6E8A-4147-A177-3AD203B41FA5}">
                      <a16:colId xmlns:a16="http://schemas.microsoft.com/office/drawing/2014/main" val="4232304501"/>
                    </a:ext>
                  </a:extLst>
                </a:gridCol>
              </a:tblGrid>
              <a:tr h="376543">
                <a:tc>
                  <a:txBody>
                    <a:bodyPr/>
                    <a:lstStyle/>
                    <a:p>
                      <a:pPr algn="l"/>
                      <a:endParaRPr lang="en-US" sz="1600">
                        <a:solidFill>
                          <a:schemeClr val="bg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gridSpan="2">
                  <a:txBody>
                    <a:bodyPr/>
                    <a:lstStyle/>
                    <a:p>
                      <a:pPr algn="l"/>
                      <a:r>
                        <a:rPr lang="en-US" sz="1600">
                          <a:solidFill>
                            <a:schemeClr val="bg1"/>
                          </a:solidFill>
                        </a:rPr>
                        <a:t>Early relative risk reduction</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hMerge="1">
                  <a:txBody>
                    <a:bodyPr/>
                    <a:lstStyle/>
                    <a:p>
                      <a:pPr algn="l"/>
                      <a:endParaRPr lang="en-US" sz="2200">
                        <a:solidFill>
                          <a:schemeClr val="bg1"/>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gridSpan="5">
                  <a:txBody>
                    <a:bodyPr/>
                    <a:lstStyle/>
                    <a:p>
                      <a:pPr algn="l"/>
                      <a:endParaRPr lang="en-US" sz="1600">
                        <a:solidFill>
                          <a:schemeClr val="bg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hMerge="1">
                  <a:txBody>
                    <a:bodyPr/>
                    <a:lstStyle/>
                    <a:p>
                      <a:pPr algn="l"/>
                      <a:endParaRPr lang="en-US" sz="2200">
                        <a:solidFill>
                          <a:schemeClr val="bg1"/>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pPr algn="l"/>
                      <a:endParaRPr lang="en-US" sz="2200">
                        <a:solidFill>
                          <a:schemeClr val="bg1"/>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pPr algn="l"/>
                      <a:endParaRPr lang="en-US" sz="2200">
                        <a:solidFill>
                          <a:schemeClr val="bg1"/>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pPr algn="l"/>
                      <a:endParaRPr lang="en-US" sz="2200">
                        <a:solidFill>
                          <a:schemeClr val="bg1"/>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22066454"/>
                  </a:ext>
                </a:extLst>
              </a:tr>
              <a:tr h="412009">
                <a:tc>
                  <a:txBody>
                    <a:bodyPr/>
                    <a:lstStyle/>
                    <a:p>
                      <a:pPr algn="ctr"/>
                      <a:r>
                        <a:rPr lang="en-US" sz="1600" b="1">
                          <a:solidFill>
                            <a:schemeClr val="tx2"/>
                          </a:solidFill>
                        </a:rPr>
                        <a:t>CDMMT</a:t>
                      </a:r>
                    </a:p>
                  </a:txBody>
                  <a:tcPr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l"/>
                      <a:r>
                        <a:rPr lang="en-US" sz="1600" b="1">
                          <a:solidFill>
                            <a:schemeClr val="tx2"/>
                          </a:solidFill>
                        </a:rPr>
                        <a:t>Outcomes</a:t>
                      </a:r>
                    </a:p>
                  </a:txBody>
                  <a:tcPr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en-US" sz="1600" b="1">
                          <a:solidFill>
                            <a:schemeClr val="tx2"/>
                          </a:solidFill>
                        </a:rPr>
                        <a:t>Change, %</a:t>
                      </a:r>
                    </a:p>
                  </a:txBody>
                  <a:tcPr marL="45720" marR="4572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en-US" sz="1600" b="1">
                          <a:solidFill>
                            <a:schemeClr val="tx2"/>
                          </a:solidFill>
                        </a:rPr>
                        <a:t>Day 1</a:t>
                      </a:r>
                    </a:p>
                  </a:txBody>
                  <a:tcPr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en-US" sz="1600" b="1">
                          <a:solidFill>
                            <a:schemeClr val="tx2"/>
                          </a:solidFill>
                        </a:rPr>
                        <a:t>Days 7-14</a:t>
                      </a:r>
                    </a:p>
                  </a:txBody>
                  <a:tcPr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en-US" sz="1600" b="1" spc="0" baseline="0">
                          <a:solidFill>
                            <a:schemeClr val="tx2"/>
                          </a:solidFill>
                        </a:rPr>
                        <a:t>Days 14-28</a:t>
                      </a:r>
                    </a:p>
                  </a:txBody>
                  <a:tcPr marL="45720" marR="4572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en-US" sz="1600" b="1" spc="0" baseline="0">
                          <a:solidFill>
                            <a:schemeClr val="tx2"/>
                          </a:solidFill>
                        </a:rPr>
                        <a:t>Days 21-42</a:t>
                      </a:r>
                    </a:p>
                  </a:txBody>
                  <a:tcPr marL="45720" marR="4572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en-US" sz="1600" b="1">
                          <a:solidFill>
                            <a:schemeClr val="tx2"/>
                          </a:solidFill>
                        </a:rPr>
                        <a:t>After 42 days</a:t>
                      </a:r>
                    </a:p>
                  </a:txBody>
                  <a:tcPr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2328767248"/>
                  </a:ext>
                </a:extLst>
              </a:tr>
              <a:tr h="581930">
                <a:tc>
                  <a:txBody>
                    <a:bodyPr/>
                    <a:lstStyle/>
                    <a:p>
                      <a:pPr algn="ctr"/>
                      <a:r>
                        <a:rPr lang="en-US" sz="1400">
                          <a:solidFill>
                            <a:schemeClr val="tx2"/>
                          </a:solidFill>
                        </a:rPr>
                        <a:t>ARNi</a:t>
                      </a:r>
                    </a:p>
                  </a:txBody>
                  <a:tcP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p>
                      <a:r>
                        <a:rPr lang="en-US" sz="1400">
                          <a:solidFill>
                            <a:schemeClr val="tx2"/>
                          </a:solidFill>
                        </a:rPr>
                        <a:t>CV death or HF hospitalization</a:t>
                      </a:r>
                    </a:p>
                  </a:txBody>
                  <a:tcP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p>
                      <a:pPr algn="ctr"/>
                      <a:r>
                        <a:rPr lang="en-US" sz="1400">
                          <a:solidFill>
                            <a:schemeClr val="tx2"/>
                          </a:solidFill>
                        </a:rPr>
                        <a:t>-42</a:t>
                      </a:r>
                    </a:p>
                    <a:p>
                      <a:pPr algn="ctr"/>
                      <a:endParaRPr lang="en-US" sz="1400">
                        <a:solidFill>
                          <a:schemeClr val="tx2"/>
                        </a:solidFill>
                      </a:endParaRPr>
                    </a:p>
                  </a:txBody>
                  <a:tcPr marL="45720" marR="45720">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p>
                      <a:pPr algn="ctr"/>
                      <a:r>
                        <a:rPr lang="en-US" sz="1400">
                          <a:solidFill>
                            <a:schemeClr val="tx2"/>
                          </a:solidFill>
                        </a:rPr>
                        <a:t>Initiate at low dose</a:t>
                      </a:r>
                    </a:p>
                  </a:txBody>
                  <a:tcP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p>
                      <a:pPr algn="ctr"/>
                      <a:r>
                        <a:rPr lang="en-US" sz="1400">
                          <a:solidFill>
                            <a:schemeClr val="tx2"/>
                          </a:solidFill>
                        </a:rPr>
                        <a:t>Continue</a:t>
                      </a:r>
                    </a:p>
                  </a:txBody>
                  <a:tcP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solidFill>
                            <a:schemeClr val="tx2"/>
                          </a:solidFill>
                        </a:rPr>
                        <a:t>Titrate, as tolerated</a:t>
                      </a:r>
                    </a:p>
                  </a:txBody>
                  <a:tcP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solidFill>
                            <a:schemeClr val="tx2"/>
                          </a:solidFill>
                        </a:rPr>
                        <a:t>Titrate, as tolerated</a:t>
                      </a:r>
                    </a:p>
                  </a:txBody>
                  <a:tcP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rowSpan="4">
                  <a:txBody>
                    <a:bodyPr/>
                    <a:lstStyle/>
                    <a:p>
                      <a:pPr marL="173038" indent="-173038">
                        <a:buClr>
                          <a:schemeClr val="accent2"/>
                        </a:buClr>
                        <a:buFont typeface="Arial" panose="020B0604020202020204" pitchFamily="34" charset="0"/>
                        <a:buChar char="•"/>
                      </a:pPr>
                      <a:r>
                        <a:rPr lang="en-US" sz="1400" spc="0" baseline="0">
                          <a:solidFill>
                            <a:schemeClr val="tx2"/>
                          </a:solidFill>
                        </a:rPr>
                        <a:t>Maintain or additionally titrate 1 of the 4 foundational therapies</a:t>
                      </a:r>
                      <a:endParaRPr lang="en-US" sz="1400" spc="0">
                        <a:solidFill>
                          <a:schemeClr val="tx2"/>
                        </a:solidFill>
                      </a:endParaRPr>
                    </a:p>
                    <a:p>
                      <a:pPr marL="173038" indent="-173038">
                        <a:buClr>
                          <a:schemeClr val="accent2"/>
                        </a:buClr>
                        <a:buFont typeface="Arial" panose="020B0604020202020204" pitchFamily="34" charset="0"/>
                        <a:buChar char="•"/>
                      </a:pPr>
                      <a:r>
                        <a:rPr lang="en-US" sz="1400" spc="0" baseline="0">
                          <a:solidFill>
                            <a:schemeClr val="tx2"/>
                          </a:solidFill>
                        </a:rPr>
                        <a:t>Consider EP device therapies or transcatheter mitral valve repair</a:t>
                      </a:r>
                      <a:endParaRPr lang="en-US" sz="1400" spc="0">
                        <a:solidFill>
                          <a:schemeClr val="tx2"/>
                        </a:solidFill>
                      </a:endParaRPr>
                    </a:p>
                    <a:p>
                      <a:pPr marL="173038" indent="-173038">
                        <a:buClr>
                          <a:schemeClr val="accent2"/>
                        </a:buClr>
                        <a:buFont typeface="Arial" panose="020B0604020202020204" pitchFamily="34" charset="0"/>
                        <a:buChar char="•"/>
                      </a:pPr>
                      <a:r>
                        <a:rPr lang="en-US" sz="1400" spc="0">
                          <a:solidFill>
                            <a:schemeClr val="tx2"/>
                          </a:solidFill>
                        </a:rPr>
                        <a:t>Consider add-on medications or advanced therapies if refractory</a:t>
                      </a:r>
                    </a:p>
                    <a:p>
                      <a:pPr marL="173038" indent="-173038">
                        <a:buClr>
                          <a:schemeClr val="accent2"/>
                        </a:buClr>
                        <a:buFont typeface="Arial" panose="020B0604020202020204" pitchFamily="34" charset="0"/>
                        <a:buChar char="•"/>
                      </a:pPr>
                      <a:r>
                        <a:rPr lang="en-US" sz="1400" spc="0">
                          <a:solidFill>
                            <a:schemeClr val="tx2"/>
                          </a:solidFill>
                        </a:rPr>
                        <a:t>Manage comorbidities</a:t>
                      </a:r>
                    </a:p>
                  </a:txBody>
                  <a:tcPr marR="45720">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7F7F7"/>
                    </a:solidFill>
                  </a:tcPr>
                </a:tc>
                <a:extLst>
                  <a:ext uri="{0D108BD9-81ED-4DB2-BD59-A6C34878D82A}">
                    <a16:rowId xmlns:a16="http://schemas.microsoft.com/office/drawing/2014/main" val="549355511"/>
                  </a:ext>
                </a:extLst>
              </a:tr>
              <a:tr h="581930">
                <a:tc>
                  <a:txBody>
                    <a:bodyPr/>
                    <a:lstStyle/>
                    <a:p>
                      <a:pPr algn="ctr"/>
                      <a:r>
                        <a:rPr lang="el-GR" sz="1400">
                          <a:solidFill>
                            <a:schemeClr val="tx2"/>
                          </a:solidFill>
                        </a:rPr>
                        <a:t>β</a:t>
                      </a:r>
                      <a:r>
                        <a:rPr lang="en-US" sz="1400">
                          <a:solidFill>
                            <a:schemeClr val="tx2"/>
                          </a:solidFill>
                        </a:rPr>
                        <a:t>-blocker</a:t>
                      </a:r>
                    </a:p>
                  </a:txBody>
                  <a:tcP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p>
                      <a:r>
                        <a:rPr lang="en-US" sz="1400">
                          <a:solidFill>
                            <a:schemeClr val="tx2"/>
                          </a:solidFill>
                        </a:rPr>
                        <a:t>Death</a:t>
                      </a:r>
                    </a:p>
                  </a:txBody>
                  <a:tcP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p>
                      <a:pPr algn="ctr"/>
                      <a:r>
                        <a:rPr lang="en-US" sz="1400">
                          <a:solidFill>
                            <a:schemeClr val="tx2"/>
                          </a:solidFill>
                        </a:rPr>
                        <a:t>-25</a:t>
                      </a:r>
                    </a:p>
                  </a:txBody>
                  <a:tcPr marL="45720" marR="45720">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solidFill>
                            <a:schemeClr val="tx2"/>
                          </a:solidFill>
                        </a:rPr>
                        <a:t>Initiate at low dose</a:t>
                      </a:r>
                    </a:p>
                  </a:txBody>
                  <a:tcP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p>
                      <a:pPr algn="ctr"/>
                      <a:r>
                        <a:rPr lang="en-US" sz="1400">
                          <a:solidFill>
                            <a:schemeClr val="tx2"/>
                          </a:solidFill>
                        </a:rPr>
                        <a:t>Titrate, as tolerated</a:t>
                      </a:r>
                    </a:p>
                  </a:txBody>
                  <a:tcP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solidFill>
                            <a:schemeClr val="tx2"/>
                          </a:solidFill>
                        </a:rPr>
                        <a:t>Titrate, as tolerated</a:t>
                      </a:r>
                    </a:p>
                  </a:txBody>
                  <a:tcP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solidFill>
                            <a:schemeClr val="tx2"/>
                          </a:solidFill>
                        </a:rPr>
                        <a:t>Titrate, as tolerated</a:t>
                      </a:r>
                    </a:p>
                  </a:txBody>
                  <a:tcP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vMerge="1">
                  <a:txBody>
                    <a:bodyPr/>
                    <a:lstStyle/>
                    <a:p>
                      <a:endParaRPr lang="en-US" sz="2000">
                        <a:solidFill>
                          <a:schemeClr val="tx2"/>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117615255"/>
                  </a:ext>
                </a:extLst>
              </a:tr>
              <a:tr h="581930">
                <a:tc>
                  <a:txBody>
                    <a:bodyPr/>
                    <a:lstStyle/>
                    <a:p>
                      <a:pPr algn="ctr"/>
                      <a:r>
                        <a:rPr lang="en-US" sz="1400">
                          <a:solidFill>
                            <a:schemeClr val="tx2"/>
                          </a:solidFill>
                        </a:rPr>
                        <a:t>MRA</a:t>
                      </a:r>
                    </a:p>
                  </a:txBody>
                  <a:tcP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p>
                      <a:r>
                        <a:rPr lang="en-US" sz="1400">
                          <a:solidFill>
                            <a:schemeClr val="tx2"/>
                          </a:solidFill>
                        </a:rPr>
                        <a:t>CV death or HF hospitalization</a:t>
                      </a:r>
                    </a:p>
                  </a:txBody>
                  <a:tcP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p>
                      <a:pPr algn="ctr"/>
                      <a:r>
                        <a:rPr lang="en-US" sz="1400">
                          <a:solidFill>
                            <a:schemeClr val="tx2"/>
                          </a:solidFill>
                        </a:rPr>
                        <a:t>-37</a:t>
                      </a:r>
                    </a:p>
                  </a:txBody>
                  <a:tcPr marL="45720" marR="45720">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solidFill>
                            <a:schemeClr val="tx2"/>
                          </a:solidFill>
                        </a:rPr>
                        <a:t>Initiate at low dose</a:t>
                      </a:r>
                    </a:p>
                  </a:txBody>
                  <a:tcP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p>
                      <a:pPr algn="ctr"/>
                      <a:r>
                        <a:rPr lang="en-US" sz="1400">
                          <a:solidFill>
                            <a:schemeClr val="tx2"/>
                          </a:solidFill>
                        </a:rPr>
                        <a:t>Continue</a:t>
                      </a:r>
                    </a:p>
                  </a:txBody>
                  <a:tcP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solidFill>
                            <a:schemeClr val="tx2"/>
                          </a:solidFill>
                        </a:rPr>
                        <a:t>Titrate, as tolerated</a:t>
                      </a:r>
                    </a:p>
                  </a:txBody>
                  <a:tcP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p>
                      <a:pPr algn="ctr"/>
                      <a:r>
                        <a:rPr lang="en-US" sz="1400">
                          <a:solidFill>
                            <a:schemeClr val="tx2"/>
                          </a:solidFill>
                        </a:rPr>
                        <a:t>Continue</a:t>
                      </a:r>
                    </a:p>
                  </a:txBody>
                  <a:tcP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vMerge="1">
                  <a:txBody>
                    <a:bodyPr/>
                    <a:lstStyle/>
                    <a:p>
                      <a:endParaRPr lang="en-US" sz="2000">
                        <a:solidFill>
                          <a:schemeClr val="tx2"/>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4163297795"/>
                  </a:ext>
                </a:extLst>
              </a:tr>
              <a:tr h="773890">
                <a:tc>
                  <a:txBody>
                    <a:bodyPr/>
                    <a:lstStyle/>
                    <a:p>
                      <a:pPr algn="ctr"/>
                      <a:r>
                        <a:rPr lang="en-US" sz="1400">
                          <a:solidFill>
                            <a:schemeClr val="tx2"/>
                          </a:solidFill>
                        </a:rPr>
                        <a:t>SGLT2i</a:t>
                      </a:r>
                    </a:p>
                  </a:txBody>
                  <a:tcP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p>
                      <a:r>
                        <a:rPr lang="en-US" sz="1400">
                          <a:solidFill>
                            <a:schemeClr val="tx2"/>
                          </a:solidFill>
                        </a:rPr>
                        <a:t>Death, HF hospitalization, or emergency/urgent visit for worsening HF</a:t>
                      </a:r>
                    </a:p>
                  </a:txBody>
                  <a:tcP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p>
                      <a:pPr algn="ctr"/>
                      <a:r>
                        <a:rPr lang="en-US" sz="1400">
                          <a:solidFill>
                            <a:schemeClr val="tx2"/>
                          </a:solidFill>
                        </a:rPr>
                        <a:t>-58</a:t>
                      </a:r>
                    </a:p>
                  </a:txBody>
                  <a:tcPr marL="45720" marR="45720">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p>
                      <a:pPr algn="ctr"/>
                      <a:r>
                        <a:rPr lang="en-US" sz="1400">
                          <a:solidFill>
                            <a:schemeClr val="tx2"/>
                          </a:solidFill>
                        </a:rPr>
                        <a:t>Initiate</a:t>
                      </a:r>
                    </a:p>
                  </a:txBody>
                  <a:tcP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p>
                      <a:pPr algn="ctr"/>
                      <a:r>
                        <a:rPr lang="en-US" sz="1400">
                          <a:solidFill>
                            <a:schemeClr val="tx2"/>
                          </a:solidFill>
                        </a:rPr>
                        <a:t>Continue</a:t>
                      </a:r>
                    </a:p>
                  </a:txBody>
                  <a:tcP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p>
                      <a:pPr algn="ctr"/>
                      <a:r>
                        <a:rPr lang="en-US" sz="1400">
                          <a:solidFill>
                            <a:schemeClr val="tx2"/>
                          </a:solidFill>
                        </a:rPr>
                        <a:t>Continue</a:t>
                      </a:r>
                    </a:p>
                  </a:txBody>
                  <a:tcP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p>
                      <a:pPr algn="ctr"/>
                      <a:r>
                        <a:rPr lang="en-US" sz="1400">
                          <a:solidFill>
                            <a:schemeClr val="tx2"/>
                          </a:solidFill>
                        </a:rPr>
                        <a:t>Continue</a:t>
                      </a:r>
                    </a:p>
                  </a:txBody>
                  <a:tcP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vMerge="1">
                  <a:txBody>
                    <a:bodyPr/>
                    <a:lstStyle/>
                    <a:p>
                      <a:endParaRPr lang="en-US" sz="2000">
                        <a:solidFill>
                          <a:schemeClr val="tx2"/>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97384642"/>
                  </a:ext>
                </a:extLst>
              </a:tr>
            </a:tbl>
          </a:graphicData>
        </a:graphic>
      </p:graphicFrame>
      <p:grpSp>
        <p:nvGrpSpPr>
          <p:cNvPr id="43" name="Group 42">
            <a:extLst>
              <a:ext uri="{FF2B5EF4-FFF2-40B4-BE49-F238E27FC236}">
                <a16:creationId xmlns:a16="http://schemas.microsoft.com/office/drawing/2014/main" id="{7259F7F5-AAF6-C195-3208-B0DF9108897C}"/>
              </a:ext>
            </a:extLst>
          </p:cNvPr>
          <p:cNvGrpSpPr/>
          <p:nvPr/>
        </p:nvGrpSpPr>
        <p:grpSpPr>
          <a:xfrm>
            <a:off x="13506450" y="2446502"/>
            <a:ext cx="6578456" cy="1979248"/>
            <a:chOff x="828675" y="-2256442"/>
            <a:chExt cx="11968882" cy="3601055"/>
          </a:xfrm>
        </p:grpSpPr>
        <p:pic>
          <p:nvPicPr>
            <p:cNvPr id="4" name="Picture 3">
              <a:extLst>
                <a:ext uri="{FF2B5EF4-FFF2-40B4-BE49-F238E27FC236}">
                  <a16:creationId xmlns:a16="http://schemas.microsoft.com/office/drawing/2014/main" id="{B2BC3BEA-9408-9923-53CC-6F9E678958BA}"/>
                </a:ext>
              </a:extLst>
            </p:cNvPr>
            <p:cNvPicPr>
              <a:picLocks noChangeAspect="1"/>
            </p:cNvPicPr>
            <p:nvPr/>
          </p:nvPicPr>
          <p:blipFill>
            <a:blip r:embed="rId4"/>
            <a:stretch>
              <a:fillRect/>
            </a:stretch>
          </p:blipFill>
          <p:spPr>
            <a:xfrm>
              <a:off x="828675" y="-1543321"/>
              <a:ext cx="11968882" cy="2887934"/>
            </a:xfrm>
            <a:prstGeom prst="rect">
              <a:avLst/>
            </a:prstGeom>
          </p:spPr>
        </p:pic>
        <p:sp>
          <p:nvSpPr>
            <p:cNvPr id="2" name="Right Arrow 1">
              <a:extLst>
                <a:ext uri="{FF2B5EF4-FFF2-40B4-BE49-F238E27FC236}">
                  <a16:creationId xmlns:a16="http://schemas.microsoft.com/office/drawing/2014/main" id="{D16975F4-B424-D0DA-E34E-702E73D462EC}"/>
                </a:ext>
              </a:extLst>
            </p:cNvPr>
            <p:cNvSpPr/>
            <p:nvPr/>
          </p:nvSpPr>
          <p:spPr>
            <a:xfrm rot="8491508">
              <a:off x="6092295" y="-1487820"/>
              <a:ext cx="815926" cy="337625"/>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endParaRPr>
            </a:p>
          </p:txBody>
        </p:sp>
        <p:sp>
          <p:nvSpPr>
            <p:cNvPr id="6" name="Right Arrow 5">
              <a:extLst>
                <a:ext uri="{FF2B5EF4-FFF2-40B4-BE49-F238E27FC236}">
                  <a16:creationId xmlns:a16="http://schemas.microsoft.com/office/drawing/2014/main" id="{A1390D8B-CD9D-D42B-DA4E-556D110D70A7}"/>
                </a:ext>
              </a:extLst>
            </p:cNvPr>
            <p:cNvSpPr/>
            <p:nvPr/>
          </p:nvSpPr>
          <p:spPr>
            <a:xfrm rot="8491508">
              <a:off x="7440451" y="-1487821"/>
              <a:ext cx="815926" cy="337625"/>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endParaRPr>
            </a:p>
          </p:txBody>
        </p:sp>
        <p:sp>
          <p:nvSpPr>
            <p:cNvPr id="7" name="Right Arrow 6">
              <a:extLst>
                <a:ext uri="{FF2B5EF4-FFF2-40B4-BE49-F238E27FC236}">
                  <a16:creationId xmlns:a16="http://schemas.microsoft.com/office/drawing/2014/main" id="{A84EA3A1-40CF-32D6-F10F-1BE2AED2229F}"/>
                </a:ext>
              </a:extLst>
            </p:cNvPr>
            <p:cNvSpPr/>
            <p:nvPr/>
          </p:nvSpPr>
          <p:spPr>
            <a:xfrm rot="8491508">
              <a:off x="8364191" y="-1487820"/>
              <a:ext cx="815926" cy="337625"/>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endParaRPr>
            </a:p>
          </p:txBody>
        </p:sp>
        <p:sp>
          <p:nvSpPr>
            <p:cNvPr id="8" name="Right Arrow 7">
              <a:extLst>
                <a:ext uri="{FF2B5EF4-FFF2-40B4-BE49-F238E27FC236}">
                  <a16:creationId xmlns:a16="http://schemas.microsoft.com/office/drawing/2014/main" id="{4526DBD7-5839-5398-9B2B-43EE79B907F6}"/>
                </a:ext>
              </a:extLst>
            </p:cNvPr>
            <p:cNvSpPr/>
            <p:nvPr/>
          </p:nvSpPr>
          <p:spPr>
            <a:xfrm rot="8491508">
              <a:off x="9213025" y="-1487820"/>
              <a:ext cx="815926" cy="337625"/>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endParaRPr>
            </a:p>
          </p:txBody>
        </p:sp>
        <p:sp>
          <p:nvSpPr>
            <p:cNvPr id="9" name="Right Arrow 8">
              <a:extLst>
                <a:ext uri="{FF2B5EF4-FFF2-40B4-BE49-F238E27FC236}">
                  <a16:creationId xmlns:a16="http://schemas.microsoft.com/office/drawing/2014/main" id="{4A3EE95D-A1C4-5128-2FA8-71BD1E752D86}"/>
                </a:ext>
              </a:extLst>
            </p:cNvPr>
            <p:cNvSpPr/>
            <p:nvPr/>
          </p:nvSpPr>
          <p:spPr>
            <a:xfrm rot="8491508">
              <a:off x="10589101" y="-1487822"/>
              <a:ext cx="815926" cy="337625"/>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endParaRPr>
            </a:p>
          </p:txBody>
        </p:sp>
        <p:sp>
          <p:nvSpPr>
            <p:cNvPr id="10" name="TextBox 9">
              <a:extLst>
                <a:ext uri="{FF2B5EF4-FFF2-40B4-BE49-F238E27FC236}">
                  <a16:creationId xmlns:a16="http://schemas.microsoft.com/office/drawing/2014/main" id="{AB6B7CB4-D433-68AA-C8D8-D4209E78243F}"/>
                </a:ext>
              </a:extLst>
            </p:cNvPr>
            <p:cNvSpPr txBox="1"/>
            <p:nvPr/>
          </p:nvSpPr>
          <p:spPr>
            <a:xfrm rot="19454126">
              <a:off x="6808431" y="-2038927"/>
              <a:ext cx="748984" cy="430887"/>
            </a:xfrm>
            <a:prstGeom prst="rect">
              <a:avLst/>
            </a:prstGeom>
            <a:noFill/>
          </p:spPr>
          <p:txBody>
            <a:bodyPr wrap="square" rtlCol="0">
              <a:spAutoFit/>
            </a:bodyPr>
            <a:lstStyle/>
            <a:p>
              <a:pPr algn="l"/>
              <a:r>
                <a:rPr lang="en-US" sz="2200">
                  <a:solidFill>
                    <a:schemeClr val="tx2"/>
                  </a:solidFill>
                </a:rPr>
                <a:t>Visit</a:t>
              </a:r>
            </a:p>
          </p:txBody>
        </p:sp>
        <p:sp>
          <p:nvSpPr>
            <p:cNvPr id="11" name="TextBox 10">
              <a:extLst>
                <a:ext uri="{FF2B5EF4-FFF2-40B4-BE49-F238E27FC236}">
                  <a16:creationId xmlns:a16="http://schemas.microsoft.com/office/drawing/2014/main" id="{1C9DADD8-EEBB-3487-4A67-EAD53A4870BB}"/>
                </a:ext>
              </a:extLst>
            </p:cNvPr>
            <p:cNvSpPr txBox="1"/>
            <p:nvPr/>
          </p:nvSpPr>
          <p:spPr>
            <a:xfrm rot="19454126">
              <a:off x="7975770" y="-2256442"/>
              <a:ext cx="1478149" cy="430887"/>
            </a:xfrm>
            <a:prstGeom prst="rect">
              <a:avLst/>
            </a:prstGeom>
            <a:noFill/>
          </p:spPr>
          <p:txBody>
            <a:bodyPr wrap="square" rtlCol="0">
              <a:spAutoFit/>
            </a:bodyPr>
            <a:lstStyle/>
            <a:p>
              <a:pPr algn="l"/>
              <a:r>
                <a:rPr lang="en-US" sz="2200">
                  <a:solidFill>
                    <a:schemeClr val="tx2"/>
                  </a:solidFill>
                </a:rPr>
                <a:t>Visit + labs</a:t>
              </a:r>
            </a:p>
          </p:txBody>
        </p:sp>
        <p:sp>
          <p:nvSpPr>
            <p:cNvPr id="12" name="TextBox 11">
              <a:extLst>
                <a:ext uri="{FF2B5EF4-FFF2-40B4-BE49-F238E27FC236}">
                  <a16:creationId xmlns:a16="http://schemas.microsoft.com/office/drawing/2014/main" id="{319D070D-B3F6-DF76-DA78-251EC4939C25}"/>
                </a:ext>
              </a:extLst>
            </p:cNvPr>
            <p:cNvSpPr txBox="1"/>
            <p:nvPr/>
          </p:nvSpPr>
          <p:spPr>
            <a:xfrm rot="19454126">
              <a:off x="8971758" y="-2043361"/>
              <a:ext cx="748984" cy="430887"/>
            </a:xfrm>
            <a:prstGeom prst="rect">
              <a:avLst/>
            </a:prstGeom>
            <a:noFill/>
          </p:spPr>
          <p:txBody>
            <a:bodyPr wrap="square" rtlCol="0">
              <a:spAutoFit/>
            </a:bodyPr>
            <a:lstStyle/>
            <a:p>
              <a:pPr algn="l"/>
              <a:r>
                <a:rPr lang="en-US" sz="2200">
                  <a:solidFill>
                    <a:schemeClr val="tx2"/>
                  </a:solidFill>
                </a:rPr>
                <a:t>Visit</a:t>
              </a:r>
            </a:p>
          </p:txBody>
        </p:sp>
        <p:sp>
          <p:nvSpPr>
            <p:cNvPr id="13" name="TextBox 12">
              <a:extLst>
                <a:ext uri="{FF2B5EF4-FFF2-40B4-BE49-F238E27FC236}">
                  <a16:creationId xmlns:a16="http://schemas.microsoft.com/office/drawing/2014/main" id="{3A93A109-35F3-4855-8AF2-022D26BD8BA5}"/>
                </a:ext>
              </a:extLst>
            </p:cNvPr>
            <p:cNvSpPr txBox="1"/>
            <p:nvPr/>
          </p:nvSpPr>
          <p:spPr>
            <a:xfrm rot="19454126">
              <a:off x="9897375" y="-2043362"/>
              <a:ext cx="748984" cy="430887"/>
            </a:xfrm>
            <a:prstGeom prst="rect">
              <a:avLst/>
            </a:prstGeom>
            <a:noFill/>
          </p:spPr>
          <p:txBody>
            <a:bodyPr wrap="square" rtlCol="0">
              <a:spAutoFit/>
            </a:bodyPr>
            <a:lstStyle/>
            <a:p>
              <a:pPr algn="l"/>
              <a:r>
                <a:rPr lang="en-US" sz="2200">
                  <a:solidFill>
                    <a:schemeClr val="tx2"/>
                  </a:solidFill>
                </a:rPr>
                <a:t>Visit</a:t>
              </a:r>
            </a:p>
          </p:txBody>
        </p:sp>
        <p:sp>
          <p:nvSpPr>
            <p:cNvPr id="14" name="TextBox 13">
              <a:extLst>
                <a:ext uri="{FF2B5EF4-FFF2-40B4-BE49-F238E27FC236}">
                  <a16:creationId xmlns:a16="http://schemas.microsoft.com/office/drawing/2014/main" id="{F0C29CEB-547F-C55F-BEED-2B4E75D17A3B}"/>
                </a:ext>
              </a:extLst>
            </p:cNvPr>
            <p:cNvSpPr txBox="1"/>
            <p:nvPr/>
          </p:nvSpPr>
          <p:spPr>
            <a:xfrm rot="19454126">
              <a:off x="11198583" y="-2043363"/>
              <a:ext cx="748984" cy="430887"/>
            </a:xfrm>
            <a:prstGeom prst="rect">
              <a:avLst/>
            </a:prstGeom>
            <a:noFill/>
          </p:spPr>
          <p:txBody>
            <a:bodyPr wrap="square" rtlCol="0">
              <a:spAutoFit/>
            </a:bodyPr>
            <a:lstStyle/>
            <a:p>
              <a:pPr algn="l"/>
              <a:r>
                <a:rPr lang="en-US" sz="2200">
                  <a:solidFill>
                    <a:schemeClr val="tx2"/>
                  </a:solidFill>
                </a:rPr>
                <a:t>Visit</a:t>
              </a:r>
            </a:p>
          </p:txBody>
        </p:sp>
      </p:grpSp>
      <p:sp>
        <p:nvSpPr>
          <p:cNvPr id="17" name="Title 16">
            <a:extLst>
              <a:ext uri="{FF2B5EF4-FFF2-40B4-BE49-F238E27FC236}">
                <a16:creationId xmlns:a16="http://schemas.microsoft.com/office/drawing/2014/main" id="{FB15C168-7CD6-04CE-653B-0F693F9490FB}"/>
              </a:ext>
            </a:extLst>
          </p:cNvPr>
          <p:cNvSpPr>
            <a:spLocks noGrp="1"/>
          </p:cNvSpPr>
          <p:nvPr>
            <p:ph type="title"/>
          </p:nvPr>
        </p:nvSpPr>
        <p:spPr>
          <a:xfrm>
            <a:off x="847253" y="202166"/>
            <a:ext cx="10515600" cy="1143000"/>
          </a:xfrm>
        </p:spPr>
        <p:txBody>
          <a:bodyPr/>
          <a:lstStyle/>
          <a:p>
            <a:r>
              <a:rPr lang="en-US"/>
              <a:t>Example: Optimizing Follow-Up</a:t>
            </a:r>
          </a:p>
        </p:txBody>
      </p:sp>
      <p:sp>
        <p:nvSpPr>
          <p:cNvPr id="18" name="Text Placeholder 21">
            <a:extLst>
              <a:ext uri="{FF2B5EF4-FFF2-40B4-BE49-F238E27FC236}">
                <a16:creationId xmlns:a16="http://schemas.microsoft.com/office/drawing/2014/main" id="{544E77ED-4DBC-7585-5CE1-27DAC8F16306}"/>
              </a:ext>
            </a:extLst>
          </p:cNvPr>
          <p:cNvSpPr>
            <a:spLocks noGrp="1"/>
          </p:cNvSpPr>
          <p:nvPr>
            <p:ph type="body" sz="quarter" idx="10"/>
          </p:nvPr>
        </p:nvSpPr>
        <p:spPr>
          <a:xfrm>
            <a:off x="1524000" y="6542035"/>
            <a:ext cx="9829800" cy="315964"/>
          </a:xfrm>
        </p:spPr>
        <p:txBody>
          <a:bodyPr/>
          <a:lstStyle/>
          <a:p>
            <a:r>
              <a:rPr lang="en-US"/>
              <a:t>Adapted from Greene SJ. </a:t>
            </a:r>
            <a:r>
              <a:rPr lang="en-US" i="1"/>
              <a:t>JAMA Cardiology. </a:t>
            </a:r>
            <a:r>
              <a:rPr lang="en-US"/>
              <a:t>2021;6:743-744.</a:t>
            </a:r>
          </a:p>
          <a:p>
            <a:endParaRPr lang="en-US"/>
          </a:p>
        </p:txBody>
      </p:sp>
      <p:sp>
        <p:nvSpPr>
          <p:cNvPr id="20" name="TextBox 19">
            <a:extLst>
              <a:ext uri="{FF2B5EF4-FFF2-40B4-BE49-F238E27FC236}">
                <a16:creationId xmlns:a16="http://schemas.microsoft.com/office/drawing/2014/main" id="{026086A4-9D59-3320-3248-E7E42303483F}"/>
              </a:ext>
            </a:extLst>
          </p:cNvPr>
          <p:cNvSpPr txBox="1"/>
          <p:nvPr/>
        </p:nvSpPr>
        <p:spPr>
          <a:xfrm>
            <a:off x="1533053" y="6256254"/>
            <a:ext cx="10163078" cy="338554"/>
          </a:xfrm>
          <a:prstGeom prst="rect">
            <a:avLst/>
          </a:prstGeom>
          <a:noFill/>
        </p:spPr>
        <p:txBody>
          <a:bodyPr wrap="square">
            <a:spAutoFit/>
          </a:bodyPr>
          <a:lstStyle/>
          <a:p>
            <a:r>
              <a:rPr lang="en-US" sz="1600">
                <a:solidFill>
                  <a:schemeClr val="tx2"/>
                </a:solidFill>
                <a:cs typeface="Arial" panose="020B0604020202020204" pitchFamily="34" charset="0"/>
              </a:rPr>
              <a:t>CDMMT, comprehensive disease-modifying medical therapy; CV, cardiovascular; EP, electrophysiologic</a:t>
            </a:r>
          </a:p>
        </p:txBody>
      </p:sp>
      <p:sp>
        <p:nvSpPr>
          <p:cNvPr id="21" name="Rectangle 20">
            <a:extLst>
              <a:ext uri="{FF2B5EF4-FFF2-40B4-BE49-F238E27FC236}">
                <a16:creationId xmlns:a16="http://schemas.microsoft.com/office/drawing/2014/main" id="{3D7DBDBB-F0E1-C912-FCDC-C009014C510A}"/>
              </a:ext>
            </a:extLst>
          </p:cNvPr>
          <p:cNvSpPr/>
          <p:nvPr/>
        </p:nvSpPr>
        <p:spPr>
          <a:xfrm>
            <a:off x="5544468" y="1700670"/>
            <a:ext cx="549882" cy="284619"/>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a:solidFill>
                  <a:schemeClr val="bg1"/>
                </a:solidFill>
              </a:rPr>
              <a:t>Visit</a:t>
            </a:r>
          </a:p>
        </p:txBody>
      </p:sp>
      <p:sp>
        <p:nvSpPr>
          <p:cNvPr id="22" name="Rectangle 21">
            <a:extLst>
              <a:ext uri="{FF2B5EF4-FFF2-40B4-BE49-F238E27FC236}">
                <a16:creationId xmlns:a16="http://schemas.microsoft.com/office/drawing/2014/main" id="{08A8C4DA-B388-10F9-3F1B-0A15D5C8C135}"/>
              </a:ext>
            </a:extLst>
          </p:cNvPr>
          <p:cNvSpPr/>
          <p:nvPr/>
        </p:nvSpPr>
        <p:spPr>
          <a:xfrm>
            <a:off x="6378245" y="1700670"/>
            <a:ext cx="1008962" cy="284619"/>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a:solidFill>
                  <a:schemeClr val="bg1"/>
                </a:solidFill>
              </a:rPr>
              <a:t>Visit + labs</a:t>
            </a:r>
          </a:p>
        </p:txBody>
      </p:sp>
      <p:sp>
        <p:nvSpPr>
          <p:cNvPr id="23" name="Rectangle 22">
            <a:extLst>
              <a:ext uri="{FF2B5EF4-FFF2-40B4-BE49-F238E27FC236}">
                <a16:creationId xmlns:a16="http://schemas.microsoft.com/office/drawing/2014/main" id="{F96F4601-749D-F2C8-05D9-50AADCD735AB}"/>
              </a:ext>
            </a:extLst>
          </p:cNvPr>
          <p:cNvSpPr/>
          <p:nvPr/>
        </p:nvSpPr>
        <p:spPr>
          <a:xfrm>
            <a:off x="7587819" y="1700670"/>
            <a:ext cx="549882" cy="284619"/>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a:solidFill>
                  <a:schemeClr val="bg1"/>
                </a:solidFill>
              </a:rPr>
              <a:t>Visit</a:t>
            </a:r>
          </a:p>
        </p:txBody>
      </p:sp>
      <p:sp>
        <p:nvSpPr>
          <p:cNvPr id="24" name="Rectangle 23">
            <a:extLst>
              <a:ext uri="{FF2B5EF4-FFF2-40B4-BE49-F238E27FC236}">
                <a16:creationId xmlns:a16="http://schemas.microsoft.com/office/drawing/2014/main" id="{8BEAFC4B-824D-A022-18F0-15ED2A0ADED4}"/>
              </a:ext>
            </a:extLst>
          </p:cNvPr>
          <p:cNvSpPr/>
          <p:nvPr/>
        </p:nvSpPr>
        <p:spPr>
          <a:xfrm>
            <a:off x="8563086" y="1700670"/>
            <a:ext cx="549882" cy="284619"/>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a:solidFill>
                  <a:schemeClr val="bg1"/>
                </a:solidFill>
              </a:rPr>
              <a:t>Visit</a:t>
            </a:r>
          </a:p>
        </p:txBody>
      </p:sp>
      <p:sp>
        <p:nvSpPr>
          <p:cNvPr id="25" name="Rectangle 24">
            <a:extLst>
              <a:ext uri="{FF2B5EF4-FFF2-40B4-BE49-F238E27FC236}">
                <a16:creationId xmlns:a16="http://schemas.microsoft.com/office/drawing/2014/main" id="{6573F71E-BDC1-AF24-2764-CEC61CBB80ED}"/>
              </a:ext>
            </a:extLst>
          </p:cNvPr>
          <p:cNvSpPr/>
          <p:nvPr/>
        </p:nvSpPr>
        <p:spPr>
          <a:xfrm>
            <a:off x="10029301" y="1700670"/>
            <a:ext cx="549882" cy="284619"/>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a:solidFill>
                  <a:schemeClr val="bg1"/>
                </a:solidFill>
              </a:rPr>
              <a:t>Visit</a:t>
            </a:r>
          </a:p>
        </p:txBody>
      </p:sp>
      <p:cxnSp>
        <p:nvCxnSpPr>
          <p:cNvPr id="26" name="Straight Arrow Connector 25">
            <a:extLst>
              <a:ext uri="{FF2B5EF4-FFF2-40B4-BE49-F238E27FC236}">
                <a16:creationId xmlns:a16="http://schemas.microsoft.com/office/drawing/2014/main" id="{E6E9F1DB-65D3-7511-95BD-039181568863}"/>
              </a:ext>
            </a:extLst>
          </p:cNvPr>
          <p:cNvCxnSpPr>
            <a:cxnSpLocks/>
            <a:stCxn id="21" idx="2"/>
          </p:cNvCxnSpPr>
          <p:nvPr/>
        </p:nvCxnSpPr>
        <p:spPr>
          <a:xfrm>
            <a:off x="5819409" y="1985289"/>
            <a:ext cx="14904" cy="731520"/>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FB1C7154-89E8-EFBE-D9C7-805FCEB59D2D}"/>
              </a:ext>
            </a:extLst>
          </p:cNvPr>
          <p:cNvCxnSpPr>
            <a:cxnSpLocks/>
            <a:stCxn id="22" idx="2"/>
          </p:cNvCxnSpPr>
          <p:nvPr/>
        </p:nvCxnSpPr>
        <p:spPr>
          <a:xfrm>
            <a:off x="6882726" y="1985289"/>
            <a:ext cx="0" cy="731520"/>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5282820C-842A-3639-1279-07AB26DCDBCE}"/>
              </a:ext>
            </a:extLst>
          </p:cNvPr>
          <p:cNvCxnSpPr>
            <a:cxnSpLocks/>
            <a:stCxn id="23" idx="2"/>
          </p:cNvCxnSpPr>
          <p:nvPr/>
        </p:nvCxnSpPr>
        <p:spPr>
          <a:xfrm>
            <a:off x="7862760" y="1985289"/>
            <a:ext cx="0" cy="731520"/>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149AD7C6-7AB6-4224-4D50-11275E3C61A8}"/>
              </a:ext>
            </a:extLst>
          </p:cNvPr>
          <p:cNvCxnSpPr>
            <a:cxnSpLocks/>
            <a:stCxn id="24" idx="2"/>
          </p:cNvCxnSpPr>
          <p:nvPr/>
        </p:nvCxnSpPr>
        <p:spPr>
          <a:xfrm>
            <a:off x="8838027" y="1985289"/>
            <a:ext cx="0" cy="731520"/>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A393C54A-0787-2B45-BEDE-3DB150043E8D}"/>
              </a:ext>
            </a:extLst>
          </p:cNvPr>
          <p:cNvCxnSpPr>
            <a:cxnSpLocks/>
            <a:stCxn id="25" idx="2"/>
          </p:cNvCxnSpPr>
          <p:nvPr/>
        </p:nvCxnSpPr>
        <p:spPr>
          <a:xfrm>
            <a:off x="10304242" y="1985289"/>
            <a:ext cx="0" cy="731520"/>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18EF067C-B4AA-6AC6-2D3B-BC7496E36144}"/>
              </a:ext>
            </a:extLst>
          </p:cNvPr>
          <p:cNvSpPr txBox="1"/>
          <p:nvPr/>
        </p:nvSpPr>
        <p:spPr>
          <a:xfrm>
            <a:off x="5366953" y="2181772"/>
            <a:ext cx="6210415"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solidFill>
                  <a:schemeClr val="bg1"/>
                </a:solidFill>
              </a:rPr>
              <a:t>Initiation and optimization of medication dosing</a:t>
            </a:r>
          </a:p>
        </p:txBody>
      </p:sp>
    </p:spTree>
    <p:extLst>
      <p:ext uri="{BB962C8B-B14F-4D97-AF65-F5344CB8AC3E}">
        <p14:creationId xmlns:p14="http://schemas.microsoft.com/office/powerpoint/2010/main" val="962378816"/>
      </p:ext>
    </p:extLst>
  </p:cSld>
  <p:clrMapOvr>
    <a:masterClrMapping/>
  </p:clrMapOvr>
  <p:extLst>
    <p:ext uri="{6950BFC3-D8DA-4A85-94F7-54DA5524770B}">
      <p188:commentRel xmlns:p188="http://schemas.microsoft.com/office/powerpoint/2018/8/main" r:id="rId3"/>
    </p:ext>
  </p:extLs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E643966D-5E18-A64E-A7FE-F9B790CE67B4}"/>
              </a:ext>
            </a:extLst>
          </p:cNvPr>
          <p:cNvGraphicFramePr>
            <a:graphicFrameLocks noGrp="1"/>
          </p:cNvGraphicFramePr>
          <p:nvPr>
            <p:extLst>
              <p:ext uri="{D42A27DB-BD31-4B8C-83A1-F6EECF244321}">
                <p14:modId xmlns:p14="http://schemas.microsoft.com/office/powerpoint/2010/main" val="53779866"/>
              </p:ext>
            </p:extLst>
          </p:nvPr>
        </p:nvGraphicFramePr>
        <p:xfrm>
          <a:off x="847252" y="1750471"/>
          <a:ext cx="10506548" cy="4088901"/>
        </p:xfrm>
        <a:graphic>
          <a:graphicData uri="http://schemas.openxmlformats.org/drawingml/2006/table">
            <a:tbl>
              <a:tblPr firstRow="1" bandRow="1">
                <a:tableStyleId>{F5AB1C69-6EDB-4FF4-983F-18BD219EF322}</a:tableStyleId>
              </a:tblPr>
              <a:tblGrid>
                <a:gridCol w="582772">
                  <a:extLst>
                    <a:ext uri="{9D8B030D-6E8A-4147-A177-3AD203B41FA5}">
                      <a16:colId xmlns:a16="http://schemas.microsoft.com/office/drawing/2014/main" val="20001"/>
                    </a:ext>
                  </a:extLst>
                </a:gridCol>
                <a:gridCol w="3808410">
                  <a:extLst>
                    <a:ext uri="{9D8B030D-6E8A-4147-A177-3AD203B41FA5}">
                      <a16:colId xmlns:a16="http://schemas.microsoft.com/office/drawing/2014/main" val="20002"/>
                    </a:ext>
                  </a:extLst>
                </a:gridCol>
                <a:gridCol w="692829">
                  <a:extLst>
                    <a:ext uri="{9D8B030D-6E8A-4147-A177-3AD203B41FA5}">
                      <a16:colId xmlns:a16="http://schemas.microsoft.com/office/drawing/2014/main" val="20003"/>
                    </a:ext>
                  </a:extLst>
                </a:gridCol>
                <a:gridCol w="5422537">
                  <a:extLst>
                    <a:ext uri="{9D8B030D-6E8A-4147-A177-3AD203B41FA5}">
                      <a16:colId xmlns:a16="http://schemas.microsoft.com/office/drawing/2014/main" val="20004"/>
                    </a:ext>
                  </a:extLst>
                </a:gridCol>
              </a:tblGrid>
              <a:tr h="333411">
                <a:tc gridSpan="2">
                  <a:txBody>
                    <a:bodyPr/>
                    <a:lstStyle/>
                    <a:p>
                      <a:pPr marL="0" marR="0" lvl="0" indent="0" algn="ctr" defTabSz="914400" rtl="0" eaLnBrk="1" fontAlgn="base" latinLnBrk="0" hangingPunct="1">
                        <a:lnSpc>
                          <a:spcPct val="95000"/>
                        </a:lnSpc>
                        <a:spcBef>
                          <a:spcPct val="0"/>
                        </a:spcBef>
                        <a:spcAft>
                          <a:spcPct val="0"/>
                        </a:spcAft>
                        <a:buClrTx/>
                        <a:buSzTx/>
                        <a:buFontTx/>
                        <a:buNone/>
                        <a:tabLst/>
                      </a:pPr>
                      <a:r>
                        <a:rPr kumimoji="0" lang="en-US" sz="2000" u="none" strike="noStrike" cap="none" normalizeH="0" baseline="0">
                          <a:ln>
                            <a:noFill/>
                          </a:ln>
                          <a:effectLst>
                            <a:outerShdw blurRad="38100" dist="38100" dir="2700000" algn="tl">
                              <a:srgbClr val="000000">
                                <a:alpha val="43137"/>
                              </a:srgbClr>
                            </a:outerShdw>
                          </a:effectLst>
                          <a:latin typeface="+mn-lt"/>
                        </a:rPr>
                        <a:t>ACCF/AHA stage</a:t>
                      </a:r>
                      <a:endParaRPr kumimoji="0" lang="en-US" sz="2000" b="0" i="0" u="none" strike="noStrike" cap="none" normalizeH="0" baseline="0">
                        <a:ln>
                          <a:noFill/>
                        </a:ln>
                        <a:solidFill>
                          <a:schemeClr val="bg1"/>
                        </a:solidFill>
                        <a:effectLst>
                          <a:outerShdw blurRad="38100" dist="38100" dir="2700000" algn="tl">
                            <a:srgbClr val="000000">
                              <a:alpha val="43137"/>
                            </a:srgbClr>
                          </a:outerShdw>
                        </a:effectLst>
                        <a:latin typeface="+mn-lt"/>
                        <a:ea typeface="MS PGothic" pitchFamily="34" charset="-128"/>
                      </a:endParaRPr>
                    </a:p>
                  </a:txBody>
                  <a:tcPr marL="45720" marR="457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endParaRPr lang="en-US"/>
                    </a:p>
                  </a:txBody>
                  <a:tcPr/>
                </a:tc>
                <a:tc gridSpan="2">
                  <a:txBody>
                    <a:bodyPr/>
                    <a:lstStyle/>
                    <a:p>
                      <a:pPr marL="0" marR="0" lvl="0" indent="0" algn="ctr" defTabSz="914400" rtl="0" eaLnBrk="1" fontAlgn="base" latinLnBrk="0" hangingPunct="1">
                        <a:lnSpc>
                          <a:spcPct val="95000"/>
                        </a:lnSpc>
                        <a:spcBef>
                          <a:spcPct val="0"/>
                        </a:spcBef>
                        <a:spcAft>
                          <a:spcPct val="0"/>
                        </a:spcAft>
                        <a:buClrTx/>
                        <a:buSzTx/>
                        <a:buFontTx/>
                        <a:buNone/>
                        <a:tabLst/>
                      </a:pPr>
                      <a:r>
                        <a:rPr kumimoji="0" lang="en-US" sz="2000" u="none" strike="noStrike" cap="none" normalizeH="0" baseline="0">
                          <a:ln>
                            <a:noFill/>
                          </a:ln>
                          <a:effectLst>
                            <a:outerShdw blurRad="38100" dist="38100" dir="2700000" algn="tl">
                              <a:srgbClr val="000000">
                                <a:alpha val="43137"/>
                              </a:srgbClr>
                            </a:outerShdw>
                          </a:effectLst>
                          <a:latin typeface="+mn-lt"/>
                        </a:rPr>
                        <a:t>NYHA classification</a:t>
                      </a:r>
                      <a:endParaRPr kumimoji="0" lang="en-US" sz="2000" b="1" i="0" u="none" strike="noStrike" cap="none" normalizeH="0" baseline="0">
                        <a:ln>
                          <a:noFill/>
                        </a:ln>
                        <a:solidFill>
                          <a:schemeClr val="bg1"/>
                        </a:solidFill>
                        <a:effectLst>
                          <a:outerShdw blurRad="38100" dist="38100" dir="2700000" algn="tl">
                            <a:srgbClr val="000000">
                              <a:alpha val="43137"/>
                            </a:srgbClr>
                          </a:outerShdw>
                        </a:effectLst>
                        <a:latin typeface="+mn-lt"/>
                        <a:ea typeface="MS PGothic" pitchFamily="34" charset="-128"/>
                      </a:endParaRPr>
                    </a:p>
                  </a:txBody>
                  <a:tcPr marL="45720" marR="457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endParaRPr lang="en-US"/>
                    </a:p>
                  </a:txBody>
                  <a:tcPr/>
                </a:tc>
                <a:extLst>
                  <a:ext uri="{0D108BD9-81ED-4DB2-BD59-A6C34878D82A}">
                    <a16:rowId xmlns:a16="http://schemas.microsoft.com/office/drawing/2014/main" val="10000"/>
                  </a:ext>
                </a:extLst>
              </a:tr>
              <a:tr h="612143">
                <a:tc>
                  <a:txBody>
                    <a:bodyPr/>
                    <a:lstStyle/>
                    <a:p>
                      <a:pPr marL="0" marR="0" lvl="0" indent="0" algn="ctr" defTabSz="914400" rtl="0" eaLnBrk="1" fontAlgn="base" latinLnBrk="0" hangingPunct="1">
                        <a:lnSpc>
                          <a:spcPct val="95000"/>
                        </a:lnSpc>
                        <a:spcBef>
                          <a:spcPct val="0"/>
                        </a:spcBef>
                        <a:spcAft>
                          <a:spcPct val="0"/>
                        </a:spcAft>
                        <a:buClrTx/>
                        <a:buSzTx/>
                        <a:buFontTx/>
                        <a:buNone/>
                        <a:tabLst/>
                      </a:pPr>
                      <a:r>
                        <a:rPr kumimoji="0" lang="en-US" sz="2000" b="1" u="none" strike="noStrike" cap="none" normalizeH="0" baseline="0">
                          <a:ln>
                            <a:noFill/>
                          </a:ln>
                          <a:solidFill>
                            <a:srgbClr val="000000"/>
                          </a:solidFill>
                          <a:effectLst/>
                          <a:latin typeface="+mn-lt"/>
                        </a:rPr>
                        <a:t>A</a:t>
                      </a:r>
                      <a:endParaRPr kumimoji="0" lang="en-US" sz="2000" b="1" i="0" u="none" strike="noStrike" cap="none" normalizeH="0" baseline="0">
                        <a:ln>
                          <a:noFill/>
                        </a:ln>
                        <a:solidFill>
                          <a:srgbClr val="000000"/>
                        </a:solidFill>
                        <a:effectLst/>
                        <a:latin typeface="+mn-lt"/>
                        <a:ea typeface="MS PGothic" pitchFamily="34" charset="-128"/>
                      </a:endParaRPr>
                    </a:p>
                  </a:txBody>
                  <a:tcPr marL="64008" marR="640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95000"/>
                        </a:lnSpc>
                        <a:spcBef>
                          <a:spcPct val="0"/>
                        </a:spcBef>
                        <a:spcAft>
                          <a:spcPct val="0"/>
                        </a:spcAft>
                        <a:buClrTx/>
                        <a:buSzTx/>
                        <a:buFontTx/>
                        <a:buNone/>
                        <a:tabLst/>
                      </a:pPr>
                      <a:r>
                        <a:rPr kumimoji="0" lang="en-US" sz="1400" u="none" strike="noStrike" cap="none" normalizeH="0" baseline="0">
                          <a:ln>
                            <a:noFill/>
                          </a:ln>
                          <a:solidFill>
                            <a:srgbClr val="000000"/>
                          </a:solidFill>
                          <a:effectLst/>
                          <a:latin typeface="+mn-lt"/>
                        </a:rPr>
                        <a:t>At high risk for HF but without structural heart disease or symptoms of HF</a:t>
                      </a:r>
                      <a:endParaRPr kumimoji="0" lang="en-US" sz="1400" b="0" i="0" u="none" strike="noStrike" cap="none" normalizeH="0" baseline="0">
                        <a:ln>
                          <a:noFill/>
                        </a:ln>
                        <a:solidFill>
                          <a:srgbClr val="000000"/>
                        </a:solidFill>
                        <a:effectLst/>
                        <a:latin typeface="+mn-lt"/>
                        <a:ea typeface="MS PGothic" pitchFamily="34" charset="-128"/>
                      </a:endParaRPr>
                    </a:p>
                  </a:txBody>
                  <a:tcPr marL="64008" marR="640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marR="0" lvl="0" indent="0" algn="ctr" defTabSz="914400" rtl="0" eaLnBrk="1" fontAlgn="base" latinLnBrk="0" hangingPunct="1">
                        <a:lnSpc>
                          <a:spcPct val="95000"/>
                        </a:lnSpc>
                        <a:spcBef>
                          <a:spcPct val="0"/>
                        </a:spcBef>
                        <a:spcAft>
                          <a:spcPct val="0"/>
                        </a:spcAft>
                        <a:buClrTx/>
                        <a:buSzTx/>
                        <a:buFontTx/>
                        <a:buNone/>
                        <a:tabLst/>
                      </a:pPr>
                      <a:r>
                        <a:rPr kumimoji="0" lang="en-US" sz="1400" u="none" strike="noStrike" cap="none" normalizeH="0" baseline="0">
                          <a:ln>
                            <a:noFill/>
                          </a:ln>
                          <a:solidFill>
                            <a:srgbClr val="000000"/>
                          </a:solidFill>
                          <a:effectLst/>
                          <a:latin typeface="+mn-lt"/>
                        </a:rPr>
                        <a:t>None</a:t>
                      </a:r>
                      <a:endParaRPr kumimoji="0" lang="en-US" sz="1400" b="0" i="0" u="none" strike="noStrike" cap="none" normalizeH="0" baseline="0">
                        <a:ln>
                          <a:noFill/>
                        </a:ln>
                        <a:solidFill>
                          <a:srgbClr val="000000"/>
                        </a:solidFill>
                        <a:effectLst/>
                        <a:latin typeface="+mn-lt"/>
                        <a:ea typeface="MS PGothic" pitchFamily="34" charset="-128"/>
                      </a:endParaRPr>
                    </a:p>
                  </a:txBody>
                  <a:tcPr marL="64008" marR="640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pitchFamily="34" charset="0"/>
                        <a:ea typeface="MS PGothic" pitchFamily="34" charset="-128"/>
                        <a:cs typeface="Arial" panose="020B0604020202020204" pitchFamily="34" charset="0"/>
                      </a:endParaRPr>
                    </a:p>
                  </a:txBody>
                  <a:tcPr marL="68580" marR="68580" marT="109728" marB="109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219FC3"/>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34769">
                <a:tc>
                  <a:txBody>
                    <a:bodyPr/>
                    <a:lstStyle/>
                    <a:p>
                      <a:pPr marL="0" marR="0" lvl="0" indent="0" algn="ctr" defTabSz="914400" rtl="0" eaLnBrk="1" fontAlgn="base" latinLnBrk="0" hangingPunct="1">
                        <a:lnSpc>
                          <a:spcPct val="95000"/>
                        </a:lnSpc>
                        <a:spcBef>
                          <a:spcPct val="0"/>
                        </a:spcBef>
                        <a:spcAft>
                          <a:spcPct val="0"/>
                        </a:spcAft>
                        <a:buClrTx/>
                        <a:buSzTx/>
                        <a:buFontTx/>
                        <a:buNone/>
                        <a:tabLst/>
                      </a:pPr>
                      <a:r>
                        <a:rPr kumimoji="0" lang="en-US" sz="2000" b="1" u="none" strike="noStrike" cap="none" normalizeH="0" baseline="0">
                          <a:ln>
                            <a:noFill/>
                          </a:ln>
                          <a:solidFill>
                            <a:srgbClr val="000000"/>
                          </a:solidFill>
                          <a:effectLst/>
                          <a:latin typeface="+mn-lt"/>
                        </a:rPr>
                        <a:t>B</a:t>
                      </a:r>
                      <a:endParaRPr kumimoji="0" lang="en-US" sz="2000" b="1" i="0" u="none" strike="noStrike" cap="none" normalizeH="0" baseline="0">
                        <a:ln>
                          <a:noFill/>
                        </a:ln>
                        <a:solidFill>
                          <a:srgbClr val="000000"/>
                        </a:solidFill>
                        <a:effectLst/>
                        <a:latin typeface="+mn-lt"/>
                        <a:ea typeface="MS PGothic" pitchFamily="34" charset="-128"/>
                      </a:endParaRPr>
                    </a:p>
                  </a:txBody>
                  <a:tcPr marL="64008" marR="640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95000"/>
                        </a:lnSpc>
                        <a:spcBef>
                          <a:spcPct val="0"/>
                        </a:spcBef>
                        <a:spcAft>
                          <a:spcPct val="0"/>
                        </a:spcAft>
                        <a:buClrTx/>
                        <a:buSzTx/>
                        <a:buFontTx/>
                        <a:buNone/>
                        <a:tabLst/>
                      </a:pPr>
                      <a:r>
                        <a:rPr kumimoji="0" lang="en-US" sz="1400" u="none" strike="noStrike" cap="none" normalizeH="0" baseline="0">
                          <a:ln>
                            <a:noFill/>
                          </a:ln>
                          <a:solidFill>
                            <a:srgbClr val="000000"/>
                          </a:solidFill>
                          <a:effectLst/>
                          <a:latin typeface="+mn-lt"/>
                        </a:rPr>
                        <a:t>Structural heart disease but without signs or symptoms of HF</a:t>
                      </a:r>
                      <a:endParaRPr kumimoji="0" lang="en-US" sz="1400" b="0" i="0" u="none" strike="noStrike" cap="none" normalizeH="0" baseline="0">
                        <a:ln>
                          <a:noFill/>
                        </a:ln>
                        <a:solidFill>
                          <a:srgbClr val="000000"/>
                        </a:solidFill>
                        <a:effectLst/>
                        <a:latin typeface="+mn-lt"/>
                        <a:ea typeface="MS PGothic" pitchFamily="34" charset="-128"/>
                      </a:endParaRPr>
                    </a:p>
                  </a:txBody>
                  <a:tcPr marL="64008" marR="640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95000"/>
                        </a:lnSpc>
                        <a:spcBef>
                          <a:spcPct val="0"/>
                        </a:spcBef>
                        <a:spcAft>
                          <a:spcPct val="0"/>
                        </a:spcAft>
                        <a:buClrTx/>
                        <a:buSzTx/>
                        <a:buFontTx/>
                        <a:buNone/>
                        <a:tabLst/>
                      </a:pPr>
                      <a:r>
                        <a:rPr kumimoji="0" lang="en-US" sz="2000" b="1" u="none" strike="noStrike" cap="none" normalizeH="0" baseline="0">
                          <a:ln>
                            <a:noFill/>
                          </a:ln>
                          <a:solidFill>
                            <a:srgbClr val="000000"/>
                          </a:solidFill>
                          <a:effectLst/>
                          <a:latin typeface="+mn-lt"/>
                        </a:rPr>
                        <a:t>I</a:t>
                      </a:r>
                      <a:endParaRPr kumimoji="0" lang="en-US" sz="2000" b="1" i="0" u="none" strike="noStrike" cap="none" normalizeH="0" baseline="0">
                        <a:ln>
                          <a:noFill/>
                        </a:ln>
                        <a:solidFill>
                          <a:srgbClr val="000000"/>
                        </a:solidFill>
                        <a:effectLst/>
                        <a:latin typeface="+mn-lt"/>
                        <a:ea typeface="MS PGothic" pitchFamily="34" charset="-128"/>
                      </a:endParaRPr>
                    </a:p>
                  </a:txBody>
                  <a:tcPr marL="64008" marR="640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base" latinLnBrk="0" hangingPunct="1">
                        <a:lnSpc>
                          <a:spcPct val="95000"/>
                        </a:lnSpc>
                        <a:spcBef>
                          <a:spcPct val="0"/>
                        </a:spcBef>
                        <a:spcAft>
                          <a:spcPct val="0"/>
                        </a:spcAft>
                        <a:buClrTx/>
                        <a:buSzTx/>
                        <a:buFontTx/>
                        <a:buNone/>
                        <a:tabLst/>
                        <a:defRPr/>
                      </a:pPr>
                      <a:r>
                        <a:rPr kumimoji="0" lang="en-US" sz="1400" u="none" strike="noStrike" cap="none" normalizeH="0" baseline="0">
                          <a:ln>
                            <a:noFill/>
                          </a:ln>
                          <a:solidFill>
                            <a:srgbClr val="000000"/>
                          </a:solidFill>
                          <a:effectLst/>
                          <a:latin typeface="+mn-lt"/>
                        </a:rPr>
                        <a:t>No limitation of physical activity. </a:t>
                      </a:r>
                      <a:r>
                        <a:rPr lang="en-US" sz="1400" kern="1200">
                          <a:solidFill>
                            <a:srgbClr val="000000"/>
                          </a:solidFill>
                          <a:effectLst/>
                          <a:latin typeface="+mn-lt"/>
                        </a:rPr>
                        <a:t>Ordinary physical activity does not cause symptoms of HF</a:t>
                      </a:r>
                      <a:endParaRPr kumimoji="0" lang="en-US" sz="1400" b="0" i="0" u="none" strike="noStrike" cap="none" normalizeH="0" baseline="0">
                        <a:ln>
                          <a:noFill/>
                        </a:ln>
                        <a:solidFill>
                          <a:srgbClr val="000000"/>
                        </a:solidFill>
                        <a:effectLst/>
                        <a:latin typeface="+mn-lt"/>
                        <a:ea typeface="MS PGothic" pitchFamily="34" charset="-128"/>
                        <a:cs typeface="Arial" panose="020B0604020202020204" pitchFamily="34" charset="0"/>
                      </a:endParaRPr>
                    </a:p>
                  </a:txBody>
                  <a:tcPr marL="64008" marR="640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BFD"/>
                    </a:solidFill>
                  </a:tcPr>
                </a:tc>
                <a:extLst>
                  <a:ext uri="{0D108BD9-81ED-4DB2-BD59-A6C34878D82A}">
                    <a16:rowId xmlns:a16="http://schemas.microsoft.com/office/drawing/2014/main" val="10003"/>
                  </a:ext>
                </a:extLst>
              </a:tr>
              <a:tr h="0">
                <a:tc rowSpan="4">
                  <a:txBody>
                    <a:bodyPr/>
                    <a:lstStyle/>
                    <a:p>
                      <a:pPr marL="0" marR="0" lvl="0" indent="0" algn="ctr" defTabSz="914400" rtl="0" eaLnBrk="1" fontAlgn="base" latinLnBrk="0" hangingPunct="1">
                        <a:lnSpc>
                          <a:spcPct val="95000"/>
                        </a:lnSpc>
                        <a:spcBef>
                          <a:spcPct val="0"/>
                        </a:spcBef>
                        <a:spcAft>
                          <a:spcPct val="0"/>
                        </a:spcAft>
                        <a:buClrTx/>
                        <a:buSzTx/>
                        <a:buFontTx/>
                        <a:buNone/>
                        <a:tabLst/>
                      </a:pPr>
                      <a:r>
                        <a:rPr kumimoji="0" lang="en-US" sz="2000" b="1" u="none" strike="noStrike" cap="none" normalizeH="0" baseline="0">
                          <a:ln>
                            <a:noFill/>
                          </a:ln>
                          <a:solidFill>
                            <a:srgbClr val="000000"/>
                          </a:solidFill>
                          <a:effectLst/>
                          <a:latin typeface="+mn-lt"/>
                        </a:rPr>
                        <a:t>C</a:t>
                      </a:r>
                      <a:endParaRPr kumimoji="0" lang="en-US" sz="2000" b="1" i="0" u="none" strike="noStrike" cap="none" normalizeH="0" baseline="0">
                        <a:ln>
                          <a:noFill/>
                        </a:ln>
                        <a:solidFill>
                          <a:srgbClr val="000000"/>
                        </a:solidFill>
                        <a:effectLst/>
                        <a:latin typeface="+mn-lt"/>
                        <a:ea typeface="MS PGothic" pitchFamily="34" charset="-128"/>
                      </a:endParaRPr>
                    </a:p>
                  </a:txBody>
                  <a:tcPr marL="64008" marR="640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marL="0" marR="0" lvl="0" indent="0" algn="ctr" defTabSz="914400" rtl="0" eaLnBrk="1" fontAlgn="base" latinLnBrk="0" hangingPunct="1">
                        <a:lnSpc>
                          <a:spcPct val="95000"/>
                        </a:lnSpc>
                        <a:spcBef>
                          <a:spcPct val="0"/>
                        </a:spcBef>
                        <a:spcAft>
                          <a:spcPct val="0"/>
                        </a:spcAft>
                        <a:buClrTx/>
                        <a:buSzTx/>
                        <a:buFontTx/>
                        <a:buNone/>
                        <a:tabLst/>
                      </a:pPr>
                      <a:r>
                        <a:rPr kumimoji="0" lang="en-US" sz="1400" u="none" strike="noStrike" cap="none" normalizeH="0" baseline="0">
                          <a:ln>
                            <a:noFill/>
                          </a:ln>
                          <a:solidFill>
                            <a:srgbClr val="000000"/>
                          </a:solidFill>
                          <a:effectLst/>
                          <a:latin typeface="+mn-lt"/>
                        </a:rPr>
                        <a:t>Structural heart disease with prior or current symptoms of HF</a:t>
                      </a:r>
                      <a:endParaRPr kumimoji="0" lang="en-US" sz="1400" b="0" i="0" u="none" strike="noStrike" cap="none" normalizeH="0" baseline="0">
                        <a:ln>
                          <a:noFill/>
                        </a:ln>
                        <a:solidFill>
                          <a:srgbClr val="000000"/>
                        </a:solidFill>
                        <a:effectLst/>
                        <a:latin typeface="+mn-lt"/>
                        <a:ea typeface="MS PGothic" pitchFamily="34" charset="-128"/>
                      </a:endParaRPr>
                    </a:p>
                  </a:txBody>
                  <a:tcPr marL="64008" marR="640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95000"/>
                        </a:lnSpc>
                        <a:spcBef>
                          <a:spcPct val="0"/>
                        </a:spcBef>
                        <a:spcAft>
                          <a:spcPct val="0"/>
                        </a:spcAft>
                        <a:buClrTx/>
                        <a:buSzTx/>
                        <a:buFontTx/>
                        <a:buNone/>
                        <a:tabLst/>
                      </a:pPr>
                      <a:r>
                        <a:rPr kumimoji="0" lang="en-US" sz="2000" b="1" u="none" strike="noStrike" cap="none" normalizeH="0" baseline="0">
                          <a:ln>
                            <a:noFill/>
                          </a:ln>
                          <a:solidFill>
                            <a:srgbClr val="000000"/>
                          </a:solidFill>
                          <a:effectLst/>
                          <a:latin typeface="+mn-lt"/>
                        </a:rPr>
                        <a:t>I</a:t>
                      </a:r>
                      <a:endParaRPr kumimoji="0" lang="en-US" sz="2000" b="1" i="0" u="none" strike="noStrike" cap="none" normalizeH="0" baseline="0">
                        <a:ln>
                          <a:noFill/>
                        </a:ln>
                        <a:solidFill>
                          <a:srgbClr val="000000"/>
                        </a:solidFill>
                        <a:effectLst/>
                        <a:latin typeface="+mn-lt"/>
                        <a:ea typeface="MS PGothic" pitchFamily="34" charset="-128"/>
                      </a:endParaRPr>
                    </a:p>
                  </a:txBody>
                  <a:tcPr marL="64008" marR="640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base" latinLnBrk="0" hangingPunct="1">
                        <a:lnSpc>
                          <a:spcPct val="95000"/>
                        </a:lnSpc>
                        <a:spcBef>
                          <a:spcPct val="0"/>
                        </a:spcBef>
                        <a:spcAft>
                          <a:spcPct val="0"/>
                        </a:spcAft>
                        <a:buClrTx/>
                        <a:buSzTx/>
                        <a:buFontTx/>
                        <a:buNone/>
                        <a:tabLst/>
                        <a:defRPr/>
                      </a:pPr>
                      <a:r>
                        <a:rPr kumimoji="0" lang="en-US" sz="1400" u="none" strike="noStrike" cap="none" normalizeH="0" baseline="0">
                          <a:ln>
                            <a:noFill/>
                          </a:ln>
                          <a:solidFill>
                            <a:srgbClr val="000000"/>
                          </a:solidFill>
                          <a:effectLst/>
                          <a:latin typeface="+mn-lt"/>
                        </a:rPr>
                        <a:t>Same as above</a:t>
                      </a:r>
                      <a:endParaRPr kumimoji="0" lang="en-US" sz="1400" b="0" i="0" u="none" strike="noStrike" cap="none" normalizeH="0" baseline="0">
                        <a:ln>
                          <a:noFill/>
                        </a:ln>
                        <a:solidFill>
                          <a:srgbClr val="000000"/>
                        </a:solidFill>
                        <a:effectLst/>
                        <a:latin typeface="+mn-lt"/>
                        <a:ea typeface="MS PGothic" pitchFamily="34" charset="-128"/>
                        <a:cs typeface="Arial" panose="020B0604020202020204" pitchFamily="34" charset="0"/>
                      </a:endParaRPr>
                    </a:p>
                  </a:txBody>
                  <a:tcPr marL="64008" marR="640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612143">
                <a:tc vMerge="1">
                  <a:txBody>
                    <a:bodyPr/>
                    <a:lstStyle/>
                    <a:p>
                      <a:endParaRPr lang="en-US"/>
                    </a:p>
                  </a:txBody>
                  <a:tcPr/>
                </a:tc>
                <a:tc vMerge="1">
                  <a:txBody>
                    <a:bodyPr/>
                    <a:lstStyle/>
                    <a:p>
                      <a:endParaRPr lang="en-US"/>
                    </a:p>
                  </a:txBody>
                  <a:tcPr/>
                </a:tc>
                <a:tc>
                  <a:txBody>
                    <a:bodyPr/>
                    <a:lstStyle/>
                    <a:p>
                      <a:pPr marL="0" marR="0" lvl="0" indent="0" algn="ctr" defTabSz="914400" rtl="0" eaLnBrk="1" fontAlgn="base" latinLnBrk="0" hangingPunct="1">
                        <a:lnSpc>
                          <a:spcPct val="95000"/>
                        </a:lnSpc>
                        <a:spcBef>
                          <a:spcPct val="0"/>
                        </a:spcBef>
                        <a:spcAft>
                          <a:spcPct val="0"/>
                        </a:spcAft>
                        <a:buClrTx/>
                        <a:buSzTx/>
                        <a:buFontTx/>
                        <a:buNone/>
                        <a:tabLst/>
                        <a:defRPr/>
                      </a:pPr>
                      <a:r>
                        <a:rPr kumimoji="0" lang="en-US" sz="2000" b="1" u="none" strike="noStrike" cap="none" normalizeH="0" baseline="0">
                          <a:ln>
                            <a:noFill/>
                          </a:ln>
                          <a:solidFill>
                            <a:srgbClr val="000000"/>
                          </a:solidFill>
                          <a:effectLst/>
                          <a:latin typeface="+mn-lt"/>
                        </a:rPr>
                        <a:t>II</a:t>
                      </a:r>
                      <a:endParaRPr kumimoji="0" lang="en-US" sz="2000" b="1" i="0" u="none" strike="noStrike" cap="none" normalizeH="0" baseline="0">
                        <a:ln>
                          <a:noFill/>
                        </a:ln>
                        <a:solidFill>
                          <a:srgbClr val="000000"/>
                        </a:solidFill>
                        <a:effectLst/>
                        <a:latin typeface="+mn-lt"/>
                        <a:ea typeface="MS PGothic" pitchFamily="34" charset="-128"/>
                      </a:endParaRPr>
                    </a:p>
                  </a:txBody>
                  <a:tcPr marL="64008" marR="640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D4FB"/>
                    </a:solidFill>
                  </a:tcPr>
                </a:tc>
                <a:tc>
                  <a:txBody>
                    <a:bodyPr/>
                    <a:lstStyle/>
                    <a:p>
                      <a:pPr marL="0" marR="0" lvl="0" indent="0" algn="l" defTabSz="914400" rtl="0" eaLnBrk="1" fontAlgn="base" latinLnBrk="0" hangingPunct="1">
                        <a:lnSpc>
                          <a:spcPct val="95000"/>
                        </a:lnSpc>
                        <a:spcBef>
                          <a:spcPct val="0"/>
                        </a:spcBef>
                        <a:spcAft>
                          <a:spcPct val="0"/>
                        </a:spcAft>
                        <a:buClrTx/>
                        <a:buSzTx/>
                        <a:buFontTx/>
                        <a:buNone/>
                        <a:tabLst/>
                        <a:defRPr/>
                      </a:pPr>
                      <a:r>
                        <a:rPr lang="en-US" sz="1400" kern="1200">
                          <a:solidFill>
                            <a:srgbClr val="000000"/>
                          </a:solidFill>
                          <a:effectLst/>
                          <a:latin typeface="+mn-lt"/>
                        </a:rPr>
                        <a:t>Slight limitation of physical activity. Comfortable at rest</a:t>
                      </a:r>
                      <a:r>
                        <a:rPr lang="en-US" sz="1400" kern="1200" baseline="0">
                          <a:solidFill>
                            <a:srgbClr val="000000"/>
                          </a:solidFill>
                          <a:effectLst/>
                          <a:latin typeface="+mn-lt"/>
                        </a:rPr>
                        <a:t> but</a:t>
                      </a:r>
                      <a:r>
                        <a:rPr lang="en-US" sz="1400" kern="1200">
                          <a:solidFill>
                            <a:srgbClr val="000000"/>
                          </a:solidFill>
                          <a:effectLst/>
                          <a:latin typeface="+mn-lt"/>
                        </a:rPr>
                        <a:t> ordinary physical activity results in symptoms of HF</a:t>
                      </a:r>
                      <a:endParaRPr kumimoji="0" lang="en-US" sz="1400" b="0" i="0" u="none" strike="noStrike" cap="none" normalizeH="0" baseline="0">
                        <a:ln>
                          <a:noFill/>
                        </a:ln>
                        <a:solidFill>
                          <a:srgbClr val="000000"/>
                        </a:solidFill>
                        <a:effectLst/>
                        <a:latin typeface="+mn-lt"/>
                        <a:ea typeface="MS PGothic" pitchFamily="34" charset="-128"/>
                        <a:cs typeface="Arial" panose="020B0604020202020204" pitchFamily="34" charset="0"/>
                      </a:endParaRPr>
                    </a:p>
                  </a:txBody>
                  <a:tcPr marL="64008" marR="640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D4FB"/>
                    </a:solidFill>
                  </a:tcPr>
                </a:tc>
                <a:extLst>
                  <a:ext uri="{0D108BD9-81ED-4DB2-BD59-A6C34878D82A}">
                    <a16:rowId xmlns:a16="http://schemas.microsoft.com/office/drawing/2014/main" val="10005"/>
                  </a:ext>
                </a:extLst>
              </a:tr>
              <a:tr h="612143">
                <a:tc vMerge="1">
                  <a:txBody>
                    <a:bodyPr/>
                    <a:lstStyle/>
                    <a:p>
                      <a:endParaRPr lang="en-US"/>
                    </a:p>
                  </a:txBody>
                  <a:tcPr/>
                </a:tc>
                <a:tc vMerge="1">
                  <a:txBody>
                    <a:bodyPr/>
                    <a:lstStyle/>
                    <a:p>
                      <a:endParaRPr lang="en-US"/>
                    </a:p>
                  </a:txBody>
                  <a:tcPr/>
                </a:tc>
                <a:tc>
                  <a:txBody>
                    <a:bodyPr/>
                    <a:lstStyle/>
                    <a:p>
                      <a:pPr marL="0" marR="0" lvl="0" indent="0" algn="ctr" defTabSz="914400" rtl="0" eaLnBrk="1" fontAlgn="base" latinLnBrk="0" hangingPunct="1">
                        <a:lnSpc>
                          <a:spcPct val="95000"/>
                        </a:lnSpc>
                        <a:spcBef>
                          <a:spcPct val="0"/>
                        </a:spcBef>
                        <a:spcAft>
                          <a:spcPct val="0"/>
                        </a:spcAft>
                        <a:buClrTx/>
                        <a:buSzTx/>
                        <a:buFontTx/>
                        <a:buNone/>
                        <a:tabLst/>
                        <a:defRPr/>
                      </a:pPr>
                      <a:r>
                        <a:rPr kumimoji="0" lang="en-US" sz="2000" b="1" u="none" strike="noStrike" cap="none" normalizeH="0" baseline="0">
                          <a:ln>
                            <a:noFill/>
                          </a:ln>
                          <a:solidFill>
                            <a:srgbClr val="000000"/>
                          </a:solidFill>
                          <a:effectLst/>
                          <a:latin typeface="+mn-lt"/>
                        </a:rPr>
                        <a:t>III</a:t>
                      </a:r>
                      <a:endParaRPr kumimoji="0" lang="en-US" sz="2000" b="1" i="0" u="none" strike="noStrike" cap="none" normalizeH="0" baseline="0">
                        <a:ln>
                          <a:noFill/>
                        </a:ln>
                        <a:solidFill>
                          <a:srgbClr val="000000"/>
                        </a:solidFill>
                        <a:effectLst/>
                        <a:latin typeface="+mn-lt"/>
                        <a:ea typeface="MS PGothic" pitchFamily="34" charset="-128"/>
                      </a:endParaRPr>
                    </a:p>
                  </a:txBody>
                  <a:tcPr marL="64008" marR="640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D4FB"/>
                    </a:solidFill>
                  </a:tcPr>
                </a:tc>
                <a:tc>
                  <a:txBody>
                    <a:bodyPr/>
                    <a:lstStyle/>
                    <a:p>
                      <a:pPr marL="0" marR="0" lvl="0" indent="0" algn="l" defTabSz="914400" rtl="0" eaLnBrk="1" fontAlgn="base" latinLnBrk="0" hangingPunct="1">
                        <a:lnSpc>
                          <a:spcPct val="95000"/>
                        </a:lnSpc>
                        <a:spcBef>
                          <a:spcPct val="0"/>
                        </a:spcBef>
                        <a:spcAft>
                          <a:spcPct val="0"/>
                        </a:spcAft>
                        <a:buClrTx/>
                        <a:buSzTx/>
                        <a:buFontTx/>
                        <a:buNone/>
                        <a:tabLst/>
                        <a:defRPr/>
                      </a:pPr>
                      <a:r>
                        <a:rPr lang="en-US" sz="1400" kern="1200">
                          <a:solidFill>
                            <a:srgbClr val="000000"/>
                          </a:solidFill>
                          <a:effectLst/>
                          <a:latin typeface="+mn-lt"/>
                        </a:rPr>
                        <a:t>Marked limitation of physical activity. Comfortable at rest but less than ordinary activity causes symptoms of HF </a:t>
                      </a:r>
                      <a:endParaRPr kumimoji="0" lang="en-US" sz="1400" b="0" i="0" u="none" strike="noStrike" cap="none" normalizeH="0" baseline="0">
                        <a:ln>
                          <a:noFill/>
                        </a:ln>
                        <a:solidFill>
                          <a:srgbClr val="000000"/>
                        </a:solidFill>
                        <a:effectLst/>
                        <a:latin typeface="+mn-lt"/>
                        <a:ea typeface="MS PGothic" pitchFamily="34" charset="-128"/>
                        <a:cs typeface="Arial" panose="020B0604020202020204" pitchFamily="34" charset="0"/>
                      </a:endParaRPr>
                    </a:p>
                  </a:txBody>
                  <a:tcPr marL="64008" marR="640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D4FB"/>
                    </a:solidFill>
                  </a:tcPr>
                </a:tc>
                <a:extLst>
                  <a:ext uri="{0D108BD9-81ED-4DB2-BD59-A6C34878D82A}">
                    <a16:rowId xmlns:a16="http://schemas.microsoft.com/office/drawing/2014/main" val="10006"/>
                  </a:ext>
                </a:extLst>
              </a:tr>
              <a:tr h="434769">
                <a:tc vMerge="1">
                  <a:txBody>
                    <a:bodyPr/>
                    <a:lstStyle/>
                    <a:p>
                      <a:endParaRPr lang="en-US"/>
                    </a:p>
                  </a:txBody>
                  <a:tcPr/>
                </a:tc>
                <a:tc vMerge="1">
                  <a:txBody>
                    <a:bodyPr/>
                    <a:lstStyle/>
                    <a:p>
                      <a:endParaRPr lang="en-US"/>
                    </a:p>
                  </a:txBody>
                  <a:tcPr/>
                </a:tc>
                <a:tc>
                  <a:txBody>
                    <a:bodyPr/>
                    <a:lstStyle/>
                    <a:p>
                      <a:pPr marL="0" marR="0" lvl="0" indent="0" algn="ctr" defTabSz="914400" rtl="0" eaLnBrk="1" fontAlgn="base" latinLnBrk="0" hangingPunct="1">
                        <a:lnSpc>
                          <a:spcPct val="95000"/>
                        </a:lnSpc>
                        <a:spcBef>
                          <a:spcPct val="0"/>
                        </a:spcBef>
                        <a:spcAft>
                          <a:spcPct val="0"/>
                        </a:spcAft>
                        <a:buClrTx/>
                        <a:buSzTx/>
                        <a:buFontTx/>
                        <a:buNone/>
                        <a:tabLst/>
                        <a:defRPr/>
                      </a:pPr>
                      <a:r>
                        <a:rPr kumimoji="0" lang="en-US" sz="2000" b="1" u="none" strike="noStrike" cap="none" normalizeH="0" baseline="0">
                          <a:ln>
                            <a:noFill/>
                          </a:ln>
                          <a:solidFill>
                            <a:srgbClr val="000000"/>
                          </a:solidFill>
                          <a:effectLst/>
                          <a:latin typeface="+mn-lt"/>
                        </a:rPr>
                        <a:t>IV</a:t>
                      </a:r>
                      <a:endParaRPr kumimoji="0" lang="en-US" sz="2000" b="1" i="0" u="none" strike="noStrike" cap="none" normalizeH="0" baseline="0">
                        <a:ln>
                          <a:noFill/>
                        </a:ln>
                        <a:solidFill>
                          <a:srgbClr val="000000"/>
                        </a:solidFill>
                        <a:effectLst/>
                        <a:latin typeface="+mn-lt"/>
                        <a:ea typeface="MS PGothic" pitchFamily="34" charset="-128"/>
                      </a:endParaRPr>
                    </a:p>
                  </a:txBody>
                  <a:tcPr marL="64008" marR="640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D4FB"/>
                    </a:solidFill>
                  </a:tcPr>
                </a:tc>
                <a:tc>
                  <a:txBody>
                    <a:bodyPr/>
                    <a:lstStyle/>
                    <a:p>
                      <a:pPr marL="0" marR="0" lvl="0" indent="0" algn="l" defTabSz="914400" rtl="0" eaLnBrk="1" fontAlgn="base" latinLnBrk="0" hangingPunct="1">
                        <a:lnSpc>
                          <a:spcPct val="95000"/>
                        </a:lnSpc>
                        <a:spcBef>
                          <a:spcPct val="0"/>
                        </a:spcBef>
                        <a:spcAft>
                          <a:spcPct val="0"/>
                        </a:spcAft>
                        <a:buClrTx/>
                        <a:buSzTx/>
                        <a:buFontTx/>
                        <a:buNone/>
                        <a:tabLst/>
                        <a:defRPr/>
                      </a:pPr>
                      <a:r>
                        <a:rPr lang="en-US" sz="1400" kern="1200">
                          <a:solidFill>
                            <a:srgbClr val="000000"/>
                          </a:solidFill>
                          <a:effectLst/>
                          <a:latin typeface="+mn-lt"/>
                        </a:rPr>
                        <a:t>Unable to carry out any physical activity without symptoms of HF or symptoms of HF at rest </a:t>
                      </a:r>
                      <a:endParaRPr kumimoji="0" lang="en-US" sz="1400" b="0" i="0" u="none" strike="noStrike" cap="none" normalizeH="0" baseline="0">
                        <a:ln>
                          <a:noFill/>
                        </a:ln>
                        <a:solidFill>
                          <a:srgbClr val="000000"/>
                        </a:solidFill>
                        <a:effectLst/>
                        <a:latin typeface="+mn-lt"/>
                        <a:ea typeface="MS PGothic" pitchFamily="34" charset="-128"/>
                        <a:cs typeface="Arial" panose="020B0604020202020204" pitchFamily="34" charset="0"/>
                      </a:endParaRPr>
                    </a:p>
                  </a:txBody>
                  <a:tcPr marL="64008" marR="640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D4FB"/>
                    </a:solidFill>
                  </a:tcPr>
                </a:tc>
                <a:extLst>
                  <a:ext uri="{0D108BD9-81ED-4DB2-BD59-A6C34878D82A}">
                    <a16:rowId xmlns:a16="http://schemas.microsoft.com/office/drawing/2014/main" val="10007"/>
                  </a:ext>
                </a:extLst>
              </a:tr>
              <a:tr h="434769">
                <a:tc>
                  <a:txBody>
                    <a:bodyPr/>
                    <a:lstStyle/>
                    <a:p>
                      <a:pPr marL="0" marR="0" lvl="0" indent="0" algn="ctr" defTabSz="914400" rtl="0" eaLnBrk="1" fontAlgn="base" latinLnBrk="0" hangingPunct="1">
                        <a:lnSpc>
                          <a:spcPct val="95000"/>
                        </a:lnSpc>
                        <a:spcBef>
                          <a:spcPct val="0"/>
                        </a:spcBef>
                        <a:spcAft>
                          <a:spcPct val="0"/>
                        </a:spcAft>
                        <a:buClrTx/>
                        <a:buSzTx/>
                        <a:buFontTx/>
                        <a:buNone/>
                        <a:tabLst/>
                      </a:pPr>
                      <a:r>
                        <a:rPr kumimoji="0" lang="en-US" sz="2000" b="1" u="none" strike="noStrike" cap="none" normalizeH="0" baseline="0">
                          <a:ln>
                            <a:noFill/>
                          </a:ln>
                          <a:solidFill>
                            <a:srgbClr val="000000"/>
                          </a:solidFill>
                          <a:effectLst/>
                          <a:latin typeface="+mn-lt"/>
                        </a:rPr>
                        <a:t>D</a:t>
                      </a:r>
                      <a:endParaRPr kumimoji="0" lang="en-US" sz="2000" b="1" i="0" u="none" strike="noStrike" cap="none" normalizeH="0" baseline="0">
                        <a:ln>
                          <a:noFill/>
                        </a:ln>
                        <a:solidFill>
                          <a:srgbClr val="000000"/>
                        </a:solidFill>
                        <a:effectLst/>
                        <a:latin typeface="+mn-lt"/>
                        <a:ea typeface="MS PGothic" pitchFamily="34" charset="-128"/>
                      </a:endParaRPr>
                    </a:p>
                  </a:txBody>
                  <a:tcPr marL="64008" marR="640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BFD"/>
                    </a:solidFill>
                  </a:tcPr>
                </a:tc>
                <a:tc>
                  <a:txBody>
                    <a:bodyPr/>
                    <a:lstStyle/>
                    <a:p>
                      <a:pPr marL="0" marR="0" lvl="0" indent="0" algn="ctr" defTabSz="914400" rtl="0" eaLnBrk="1" fontAlgn="base" latinLnBrk="0" hangingPunct="1">
                        <a:lnSpc>
                          <a:spcPct val="95000"/>
                        </a:lnSpc>
                        <a:spcBef>
                          <a:spcPct val="0"/>
                        </a:spcBef>
                        <a:spcAft>
                          <a:spcPct val="0"/>
                        </a:spcAft>
                        <a:buClrTx/>
                        <a:buSzTx/>
                        <a:buFontTx/>
                        <a:buNone/>
                        <a:tabLst/>
                      </a:pPr>
                      <a:r>
                        <a:rPr kumimoji="0" lang="en-US" sz="1400" u="none" strike="noStrike" cap="none" normalizeH="0" baseline="0">
                          <a:ln>
                            <a:noFill/>
                          </a:ln>
                          <a:solidFill>
                            <a:srgbClr val="000000"/>
                          </a:solidFill>
                          <a:effectLst/>
                          <a:latin typeface="+mn-lt"/>
                        </a:rPr>
                        <a:t>Refractory HF requiring specialized interventions</a:t>
                      </a:r>
                      <a:endParaRPr kumimoji="0" lang="en-US" sz="1400" b="0" i="0" u="none" strike="noStrike" cap="none" normalizeH="0" baseline="0">
                        <a:ln>
                          <a:noFill/>
                        </a:ln>
                        <a:solidFill>
                          <a:srgbClr val="000000"/>
                        </a:solidFill>
                        <a:effectLst/>
                        <a:latin typeface="+mn-lt"/>
                        <a:ea typeface="MS PGothic" pitchFamily="34" charset="-128"/>
                      </a:endParaRPr>
                    </a:p>
                  </a:txBody>
                  <a:tcPr marL="64008" marR="640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BFD"/>
                    </a:solidFill>
                  </a:tcPr>
                </a:tc>
                <a:tc>
                  <a:txBody>
                    <a:bodyPr/>
                    <a:lstStyle/>
                    <a:p>
                      <a:pPr marL="0" marR="0" lvl="0" indent="0" algn="ctr" defTabSz="914400" rtl="0" eaLnBrk="1" fontAlgn="base" latinLnBrk="0" hangingPunct="1">
                        <a:lnSpc>
                          <a:spcPct val="95000"/>
                        </a:lnSpc>
                        <a:spcBef>
                          <a:spcPct val="0"/>
                        </a:spcBef>
                        <a:spcAft>
                          <a:spcPct val="0"/>
                        </a:spcAft>
                        <a:buClrTx/>
                        <a:buSzTx/>
                        <a:buFontTx/>
                        <a:buNone/>
                        <a:tabLst/>
                      </a:pPr>
                      <a:r>
                        <a:rPr kumimoji="0" lang="en-US" sz="2000" b="1" u="none" strike="noStrike" cap="none" normalizeH="0" baseline="0">
                          <a:ln>
                            <a:noFill/>
                          </a:ln>
                          <a:solidFill>
                            <a:srgbClr val="000000"/>
                          </a:solidFill>
                          <a:effectLst/>
                          <a:latin typeface="+mn-lt"/>
                        </a:rPr>
                        <a:t>IV</a:t>
                      </a:r>
                      <a:endParaRPr kumimoji="0" lang="en-US" sz="2000" b="1" i="0" u="none" strike="noStrike" cap="none" normalizeH="0" baseline="0">
                        <a:ln>
                          <a:noFill/>
                        </a:ln>
                        <a:solidFill>
                          <a:srgbClr val="000000"/>
                        </a:solidFill>
                        <a:effectLst/>
                        <a:latin typeface="+mn-lt"/>
                        <a:ea typeface="MS PGothic" pitchFamily="34" charset="-128"/>
                      </a:endParaRPr>
                    </a:p>
                  </a:txBody>
                  <a:tcPr marL="64008" marR="640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BFD"/>
                    </a:solidFill>
                  </a:tcPr>
                </a:tc>
                <a:tc>
                  <a:txBody>
                    <a:bodyPr/>
                    <a:lstStyle/>
                    <a:p>
                      <a:pPr marL="0" marR="0" lvl="0" indent="0" algn="l" defTabSz="914400" rtl="0" eaLnBrk="1" fontAlgn="base" latinLnBrk="0" hangingPunct="1">
                        <a:lnSpc>
                          <a:spcPct val="95000"/>
                        </a:lnSpc>
                        <a:spcBef>
                          <a:spcPct val="0"/>
                        </a:spcBef>
                        <a:spcAft>
                          <a:spcPct val="0"/>
                        </a:spcAft>
                        <a:buClrTx/>
                        <a:buSzTx/>
                        <a:buFontTx/>
                        <a:buNone/>
                        <a:tabLst/>
                        <a:defRPr/>
                      </a:pPr>
                      <a:r>
                        <a:rPr lang="en-US" sz="1400" kern="1200">
                          <a:solidFill>
                            <a:srgbClr val="000000"/>
                          </a:solidFill>
                          <a:effectLst/>
                          <a:latin typeface="+mn-lt"/>
                        </a:rPr>
                        <a:t>Unable to carry out any physical activity without symptoms of HF or symptoms of HF at rest</a:t>
                      </a:r>
                      <a:endParaRPr kumimoji="0" lang="en-US" sz="1400" b="0" i="0" u="none" strike="noStrike" cap="none" normalizeH="0" baseline="0">
                        <a:ln>
                          <a:noFill/>
                        </a:ln>
                        <a:solidFill>
                          <a:srgbClr val="000000"/>
                        </a:solidFill>
                        <a:effectLst/>
                        <a:latin typeface="+mn-lt"/>
                        <a:ea typeface="MS PGothic" pitchFamily="34" charset="-128"/>
                        <a:cs typeface="Arial" panose="020B0604020202020204" pitchFamily="34" charset="0"/>
                      </a:endParaRPr>
                    </a:p>
                  </a:txBody>
                  <a:tcPr marL="64008" marR="640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BFD"/>
                    </a:solidFill>
                  </a:tcPr>
                </a:tc>
                <a:extLst>
                  <a:ext uri="{0D108BD9-81ED-4DB2-BD59-A6C34878D82A}">
                    <a16:rowId xmlns:a16="http://schemas.microsoft.com/office/drawing/2014/main" val="10008"/>
                  </a:ext>
                </a:extLst>
              </a:tr>
            </a:tbl>
          </a:graphicData>
        </a:graphic>
      </p:graphicFrame>
      <p:sp>
        <p:nvSpPr>
          <p:cNvPr id="11" name="Title 10">
            <a:extLst>
              <a:ext uri="{FF2B5EF4-FFF2-40B4-BE49-F238E27FC236}">
                <a16:creationId xmlns:a16="http://schemas.microsoft.com/office/drawing/2014/main" id="{280E6D6E-86D4-1172-9F15-DD228B31F80F}"/>
              </a:ext>
            </a:extLst>
          </p:cNvPr>
          <p:cNvSpPr>
            <a:spLocks noGrp="1"/>
          </p:cNvSpPr>
          <p:nvPr>
            <p:ph type="title"/>
          </p:nvPr>
        </p:nvSpPr>
        <p:spPr/>
        <p:txBody>
          <a:bodyPr/>
          <a:lstStyle/>
          <a:p>
            <a:r>
              <a:rPr lang="en-US"/>
              <a:t>Heart Failure: Stages and Functional Class</a:t>
            </a:r>
          </a:p>
        </p:txBody>
      </p:sp>
      <p:sp>
        <p:nvSpPr>
          <p:cNvPr id="13" name="Text Placeholder 12">
            <a:extLst>
              <a:ext uri="{FF2B5EF4-FFF2-40B4-BE49-F238E27FC236}">
                <a16:creationId xmlns:a16="http://schemas.microsoft.com/office/drawing/2014/main" id="{CC3710FF-CC06-71BE-6D40-0614287350C6}"/>
              </a:ext>
            </a:extLst>
          </p:cNvPr>
          <p:cNvSpPr>
            <a:spLocks noGrp="1"/>
          </p:cNvSpPr>
          <p:nvPr>
            <p:ph type="body" sz="quarter" idx="10"/>
          </p:nvPr>
        </p:nvSpPr>
        <p:spPr>
          <a:xfrm>
            <a:off x="1524000" y="6482687"/>
            <a:ext cx="9829800" cy="375312"/>
          </a:xfrm>
        </p:spPr>
        <p:txBody>
          <a:bodyPr/>
          <a:lstStyle/>
          <a:p>
            <a:r>
              <a:rPr lang="en-US"/>
              <a:t>Adapted from Yancy CW et al</a:t>
            </a:r>
            <a:r>
              <a:rPr lang="en-US" i="1"/>
              <a:t>. J Am Coll Cardiol</a:t>
            </a:r>
            <a:r>
              <a:rPr lang="en-US"/>
              <a:t>. 2013;62:1495-1539.</a:t>
            </a:r>
          </a:p>
        </p:txBody>
      </p:sp>
      <p:sp>
        <p:nvSpPr>
          <p:cNvPr id="14" name="Text Placeholder 12">
            <a:extLst>
              <a:ext uri="{FF2B5EF4-FFF2-40B4-BE49-F238E27FC236}">
                <a16:creationId xmlns:a16="http://schemas.microsoft.com/office/drawing/2014/main" id="{9C7DDFE3-F3DD-82DB-10BA-EC46B4F4D53A}"/>
              </a:ext>
            </a:extLst>
          </p:cNvPr>
          <p:cNvSpPr txBox="1">
            <a:spLocks/>
          </p:cNvSpPr>
          <p:nvPr/>
        </p:nvSpPr>
        <p:spPr>
          <a:xfrm>
            <a:off x="1524000" y="6189924"/>
            <a:ext cx="10122568" cy="254042"/>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Clr>
                <a:schemeClr val="accent2"/>
              </a:buClr>
              <a:buFont typeface="Arial" panose="020B0604020202020204" pitchFamily="34" charset="0"/>
              <a:buNone/>
              <a:defRPr lang="en-US" sz="1200" kern="1200" dirty="0">
                <a:solidFill>
                  <a:schemeClr val="tx2"/>
                </a:solidFill>
                <a:latin typeface="+mn-lt"/>
                <a:ea typeface="+mn-ea"/>
                <a:cs typeface="+mn-cs"/>
              </a:defRPr>
            </a:lvl1pPr>
            <a:lvl2pPr marL="685800" indent="-228600" algn="l" defTabSz="914400" rtl="0" eaLnBrk="1" latinLnBrk="0" hangingPunct="1">
              <a:lnSpc>
                <a:spcPct val="100000"/>
              </a:lnSpc>
              <a:spcBef>
                <a:spcPts val="500"/>
              </a:spcBef>
              <a:spcAft>
                <a:spcPts val="0"/>
              </a:spcAft>
              <a:buClr>
                <a:schemeClr val="accent2"/>
              </a:buClr>
              <a:buFont typeface="Arial" panose="020B0604020202020204" pitchFamily="34" charset="0"/>
              <a:buChar char="•"/>
              <a:defRPr lang="en-US" sz="2000" kern="1200" dirty="0">
                <a:solidFill>
                  <a:schemeClr val="tx2"/>
                </a:solidFill>
                <a:latin typeface="+mn-lt"/>
                <a:ea typeface="+mn-ea"/>
                <a:cs typeface="+mn-cs"/>
              </a:defRPr>
            </a:lvl2pPr>
            <a:lvl3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141413"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a:t>ACCF, American College of Cardiology Foundation; AHA, American Heart Association; NYHA, New York Heart Association</a:t>
            </a:r>
          </a:p>
        </p:txBody>
      </p:sp>
    </p:spTree>
    <p:extLst>
      <p:ext uri="{BB962C8B-B14F-4D97-AF65-F5344CB8AC3E}">
        <p14:creationId xmlns:p14="http://schemas.microsoft.com/office/powerpoint/2010/main" val="3476055643"/>
      </p:ext>
    </p:extLst>
  </p:cSld>
  <p:clrMapOvr>
    <a:masterClrMapping/>
  </p:clrMapOvr>
  <mc:AlternateContent xmlns:mc="http://schemas.openxmlformats.org/markup-compatibility/2006" xmlns:p14="http://schemas.microsoft.com/office/powerpoint/2010/main">
    <mc:Choice Requires="p14">
      <p:transition spd="slow" p14:dur="2000" advTm="98715"/>
    </mc:Choice>
    <mc:Fallback xmlns="">
      <p:transition spd="slow" advTm="98715"/>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Rectangle 98">
            <a:extLst>
              <a:ext uri="{FF2B5EF4-FFF2-40B4-BE49-F238E27FC236}">
                <a16:creationId xmlns:a16="http://schemas.microsoft.com/office/drawing/2014/main" id="{2074C322-757C-E172-A48C-F55D6A096E90}"/>
              </a:ext>
            </a:extLst>
          </p:cNvPr>
          <p:cNvSpPr/>
          <p:nvPr/>
        </p:nvSpPr>
        <p:spPr>
          <a:xfrm>
            <a:off x="8255474" y="2722573"/>
            <a:ext cx="365058" cy="2709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endParaRPr>
          </a:p>
        </p:txBody>
      </p:sp>
      <p:sp>
        <p:nvSpPr>
          <p:cNvPr id="54" name="Rectangle 53">
            <a:extLst>
              <a:ext uri="{FF2B5EF4-FFF2-40B4-BE49-F238E27FC236}">
                <a16:creationId xmlns:a16="http://schemas.microsoft.com/office/drawing/2014/main" id="{3A129ABB-CCD7-C477-7878-0431C59E006E}"/>
              </a:ext>
            </a:extLst>
          </p:cNvPr>
          <p:cNvSpPr/>
          <p:nvPr/>
        </p:nvSpPr>
        <p:spPr>
          <a:xfrm>
            <a:off x="2138543" y="2172552"/>
            <a:ext cx="291865" cy="41037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endParaRPr>
          </a:p>
        </p:txBody>
      </p:sp>
      <p:sp>
        <p:nvSpPr>
          <p:cNvPr id="55" name="Rectangle 54">
            <a:extLst>
              <a:ext uri="{FF2B5EF4-FFF2-40B4-BE49-F238E27FC236}">
                <a16:creationId xmlns:a16="http://schemas.microsoft.com/office/drawing/2014/main" id="{CF3125A0-C3BF-32A0-E71E-1C87A583A064}"/>
              </a:ext>
            </a:extLst>
          </p:cNvPr>
          <p:cNvSpPr/>
          <p:nvPr/>
        </p:nvSpPr>
        <p:spPr>
          <a:xfrm>
            <a:off x="2439982" y="2152274"/>
            <a:ext cx="291866" cy="43064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endParaRPr>
          </a:p>
        </p:txBody>
      </p:sp>
      <p:sp>
        <p:nvSpPr>
          <p:cNvPr id="11" name="Rectangle 10">
            <a:extLst>
              <a:ext uri="{FF2B5EF4-FFF2-40B4-BE49-F238E27FC236}">
                <a16:creationId xmlns:a16="http://schemas.microsoft.com/office/drawing/2014/main" id="{4C181892-FBBE-472E-BEFD-5E0A80574196}"/>
              </a:ext>
            </a:extLst>
          </p:cNvPr>
          <p:cNvSpPr/>
          <p:nvPr/>
        </p:nvSpPr>
        <p:spPr>
          <a:xfrm>
            <a:off x="1680313" y="2152274"/>
            <a:ext cx="1548583" cy="437127"/>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a:solidFill>
                  <a:schemeClr val="tx1"/>
                </a:solidFill>
              </a:rPr>
              <a:t>Patient</a:t>
            </a:r>
          </a:p>
        </p:txBody>
      </p:sp>
      <p:sp>
        <p:nvSpPr>
          <p:cNvPr id="79" name="Isosceles Triangle 78">
            <a:extLst>
              <a:ext uri="{FF2B5EF4-FFF2-40B4-BE49-F238E27FC236}">
                <a16:creationId xmlns:a16="http://schemas.microsoft.com/office/drawing/2014/main" id="{5A17426C-8E1D-1068-E572-08DF6898BDA6}"/>
              </a:ext>
            </a:extLst>
          </p:cNvPr>
          <p:cNvSpPr/>
          <p:nvPr/>
        </p:nvSpPr>
        <p:spPr>
          <a:xfrm>
            <a:off x="9668036" y="2928750"/>
            <a:ext cx="1665140" cy="2135516"/>
          </a:xfrm>
          <a:prstGeom prst="triangle">
            <a:avLst/>
          </a:prstGeom>
          <a:noFill/>
          <a:ln w="38100">
            <a:solidFill>
              <a:schemeClr val="bg1">
                <a:lumMod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endParaRPr>
          </a:p>
        </p:txBody>
      </p:sp>
      <p:sp>
        <p:nvSpPr>
          <p:cNvPr id="80" name="Rectangle 79">
            <a:extLst>
              <a:ext uri="{FF2B5EF4-FFF2-40B4-BE49-F238E27FC236}">
                <a16:creationId xmlns:a16="http://schemas.microsoft.com/office/drawing/2014/main" id="{AB59D166-AA62-ED40-36D4-6A42FD6D19B4}"/>
              </a:ext>
            </a:extLst>
          </p:cNvPr>
          <p:cNvSpPr/>
          <p:nvPr/>
        </p:nvSpPr>
        <p:spPr>
          <a:xfrm>
            <a:off x="10199921" y="2693678"/>
            <a:ext cx="616198" cy="635476"/>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endParaRPr>
          </a:p>
        </p:txBody>
      </p:sp>
      <p:sp>
        <p:nvSpPr>
          <p:cNvPr id="81" name="Rectangle 80">
            <a:extLst>
              <a:ext uri="{FF2B5EF4-FFF2-40B4-BE49-F238E27FC236}">
                <a16:creationId xmlns:a16="http://schemas.microsoft.com/office/drawing/2014/main" id="{28CDED97-6F39-C87D-5A80-CD8CB93089E0}"/>
              </a:ext>
            </a:extLst>
          </p:cNvPr>
          <p:cNvSpPr/>
          <p:nvPr/>
        </p:nvSpPr>
        <p:spPr>
          <a:xfrm>
            <a:off x="9354815" y="4658277"/>
            <a:ext cx="616198" cy="635476"/>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endParaRPr>
          </a:p>
        </p:txBody>
      </p:sp>
      <p:sp>
        <p:nvSpPr>
          <p:cNvPr id="82" name="Rectangle 81">
            <a:extLst>
              <a:ext uri="{FF2B5EF4-FFF2-40B4-BE49-F238E27FC236}">
                <a16:creationId xmlns:a16="http://schemas.microsoft.com/office/drawing/2014/main" id="{180E58E8-05E7-A2C1-4BAC-B65B8C173B3E}"/>
              </a:ext>
            </a:extLst>
          </p:cNvPr>
          <p:cNvSpPr/>
          <p:nvPr/>
        </p:nvSpPr>
        <p:spPr>
          <a:xfrm>
            <a:off x="10947336" y="4642505"/>
            <a:ext cx="616198" cy="635476"/>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endParaRPr>
          </a:p>
        </p:txBody>
      </p:sp>
      <p:sp>
        <p:nvSpPr>
          <p:cNvPr id="36" name="Rectangle 35">
            <a:extLst>
              <a:ext uri="{FF2B5EF4-FFF2-40B4-BE49-F238E27FC236}">
                <a16:creationId xmlns:a16="http://schemas.microsoft.com/office/drawing/2014/main" id="{82754194-778A-8664-BB04-514F57307274}"/>
              </a:ext>
            </a:extLst>
          </p:cNvPr>
          <p:cNvSpPr/>
          <p:nvPr/>
        </p:nvSpPr>
        <p:spPr>
          <a:xfrm>
            <a:off x="9608089" y="2154041"/>
            <a:ext cx="291865" cy="4373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endParaRPr>
          </a:p>
        </p:txBody>
      </p:sp>
      <p:sp>
        <p:nvSpPr>
          <p:cNvPr id="37" name="Rectangle 36">
            <a:extLst>
              <a:ext uri="{FF2B5EF4-FFF2-40B4-BE49-F238E27FC236}">
                <a16:creationId xmlns:a16="http://schemas.microsoft.com/office/drawing/2014/main" id="{E3A026F3-F7F7-7E40-B43E-19408C51BFA2}"/>
              </a:ext>
            </a:extLst>
          </p:cNvPr>
          <p:cNvSpPr/>
          <p:nvPr/>
        </p:nvSpPr>
        <p:spPr>
          <a:xfrm>
            <a:off x="9909528" y="2160102"/>
            <a:ext cx="291866" cy="426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endParaRPr>
          </a:p>
        </p:txBody>
      </p:sp>
      <p:sp>
        <p:nvSpPr>
          <p:cNvPr id="17" name="Rectangle 16">
            <a:extLst>
              <a:ext uri="{FF2B5EF4-FFF2-40B4-BE49-F238E27FC236}">
                <a16:creationId xmlns:a16="http://schemas.microsoft.com/office/drawing/2014/main" id="{ECFAFADB-76CD-2C3C-C415-1C636073C251}"/>
              </a:ext>
            </a:extLst>
          </p:cNvPr>
          <p:cNvSpPr/>
          <p:nvPr/>
        </p:nvSpPr>
        <p:spPr>
          <a:xfrm>
            <a:off x="4446119" y="1666299"/>
            <a:ext cx="3298723" cy="251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endParaRPr>
          </a:p>
        </p:txBody>
      </p:sp>
      <p:sp>
        <p:nvSpPr>
          <p:cNvPr id="18" name="Rectangle 17">
            <a:extLst>
              <a:ext uri="{FF2B5EF4-FFF2-40B4-BE49-F238E27FC236}">
                <a16:creationId xmlns:a16="http://schemas.microsoft.com/office/drawing/2014/main" id="{CD462B7F-354F-FD9A-5C28-378B6C1880AD}"/>
              </a:ext>
            </a:extLst>
          </p:cNvPr>
          <p:cNvSpPr/>
          <p:nvPr/>
        </p:nvSpPr>
        <p:spPr>
          <a:xfrm>
            <a:off x="4446119" y="1800158"/>
            <a:ext cx="3298723" cy="251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endParaRPr>
          </a:p>
        </p:txBody>
      </p:sp>
      <p:sp>
        <p:nvSpPr>
          <p:cNvPr id="12" name="Rectangle 11">
            <a:extLst>
              <a:ext uri="{FF2B5EF4-FFF2-40B4-BE49-F238E27FC236}">
                <a16:creationId xmlns:a16="http://schemas.microsoft.com/office/drawing/2014/main" id="{AD89F85E-9D11-80DE-38DC-5CD47CDBC0BF}"/>
              </a:ext>
            </a:extLst>
          </p:cNvPr>
          <p:cNvSpPr/>
          <p:nvPr/>
        </p:nvSpPr>
        <p:spPr>
          <a:xfrm>
            <a:off x="9125664" y="2152275"/>
            <a:ext cx="1548583" cy="437127"/>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a:solidFill>
                  <a:schemeClr val="tx1"/>
                </a:solidFill>
              </a:rPr>
              <a:t>Multidisciplinary care team</a:t>
            </a:r>
          </a:p>
        </p:txBody>
      </p:sp>
      <p:sp>
        <p:nvSpPr>
          <p:cNvPr id="10" name="Rectangle 9">
            <a:extLst>
              <a:ext uri="{FF2B5EF4-FFF2-40B4-BE49-F238E27FC236}">
                <a16:creationId xmlns:a16="http://schemas.microsoft.com/office/drawing/2014/main" id="{366A2AB2-2759-B182-DCBE-6482A9A6A0B0}"/>
              </a:ext>
            </a:extLst>
          </p:cNvPr>
          <p:cNvSpPr/>
          <p:nvPr/>
        </p:nvSpPr>
        <p:spPr>
          <a:xfrm>
            <a:off x="4432535" y="1617137"/>
            <a:ext cx="3321880" cy="50246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a:solidFill>
                  <a:schemeClr val="bg1"/>
                </a:solidFill>
              </a:rPr>
              <a:t>Traditional real-time phone calls or asynchronous messaging through EHR</a:t>
            </a:r>
          </a:p>
        </p:txBody>
      </p:sp>
      <p:sp>
        <p:nvSpPr>
          <p:cNvPr id="6" name="Rectangle 5">
            <a:extLst>
              <a:ext uri="{FF2B5EF4-FFF2-40B4-BE49-F238E27FC236}">
                <a16:creationId xmlns:a16="http://schemas.microsoft.com/office/drawing/2014/main" id="{293DA104-CAEB-F949-BAB4-F46DD8D44835}"/>
              </a:ext>
            </a:extLst>
          </p:cNvPr>
          <p:cNvSpPr/>
          <p:nvPr/>
        </p:nvSpPr>
        <p:spPr>
          <a:xfrm>
            <a:off x="750059" y="1020155"/>
            <a:ext cx="531883" cy="52272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 name="Title 4">
            <a:extLst>
              <a:ext uri="{FF2B5EF4-FFF2-40B4-BE49-F238E27FC236}">
                <a16:creationId xmlns:a16="http://schemas.microsoft.com/office/drawing/2014/main" id="{3472E389-F651-B418-A9A3-7EA1AA84FBF2}"/>
              </a:ext>
            </a:extLst>
          </p:cNvPr>
          <p:cNvSpPr>
            <a:spLocks noGrp="1"/>
          </p:cNvSpPr>
          <p:nvPr>
            <p:ph type="title"/>
          </p:nvPr>
        </p:nvSpPr>
        <p:spPr/>
        <p:txBody>
          <a:bodyPr/>
          <a:lstStyle/>
          <a:p>
            <a:r>
              <a:rPr lang="en-US"/>
              <a:t>Integrating Monitoring and Management: Remote Ambulatory Monitoring</a:t>
            </a:r>
          </a:p>
        </p:txBody>
      </p:sp>
      <p:sp>
        <p:nvSpPr>
          <p:cNvPr id="9" name="Text Placeholder 8">
            <a:extLst>
              <a:ext uri="{FF2B5EF4-FFF2-40B4-BE49-F238E27FC236}">
                <a16:creationId xmlns:a16="http://schemas.microsoft.com/office/drawing/2014/main" id="{7F38B328-83D4-D9AB-D670-65DB99C46C13}"/>
              </a:ext>
            </a:extLst>
          </p:cNvPr>
          <p:cNvSpPr>
            <a:spLocks noGrp="1"/>
          </p:cNvSpPr>
          <p:nvPr>
            <p:ph type="body" sz="quarter" idx="10"/>
          </p:nvPr>
        </p:nvSpPr>
        <p:spPr>
          <a:xfrm>
            <a:off x="1524000" y="6564718"/>
            <a:ext cx="3845442" cy="293281"/>
          </a:xfrm>
        </p:spPr>
        <p:txBody>
          <a:bodyPr/>
          <a:lstStyle/>
          <a:p>
            <a:r>
              <a:rPr lang="en-US"/>
              <a:t>Stevenson LW et al. </a:t>
            </a:r>
            <a:r>
              <a:rPr lang="en-US" i="1"/>
              <a:t>J Am Coll Cardiol</a:t>
            </a:r>
            <a:r>
              <a:rPr lang="en-US"/>
              <a:t>. 2023;81:2272-2291.</a:t>
            </a:r>
          </a:p>
        </p:txBody>
      </p:sp>
      <p:cxnSp>
        <p:nvCxnSpPr>
          <p:cNvPr id="16" name="Connector: Elbow 15">
            <a:extLst>
              <a:ext uri="{FF2B5EF4-FFF2-40B4-BE49-F238E27FC236}">
                <a16:creationId xmlns:a16="http://schemas.microsoft.com/office/drawing/2014/main" id="{C6126319-8B61-D6EB-7E3A-985FA68AF650}"/>
              </a:ext>
            </a:extLst>
          </p:cNvPr>
          <p:cNvCxnSpPr>
            <a:cxnSpLocks/>
            <a:stCxn id="17" idx="1"/>
            <a:endCxn id="54" idx="0"/>
          </p:cNvCxnSpPr>
          <p:nvPr/>
        </p:nvCxnSpPr>
        <p:spPr>
          <a:xfrm rot="10800000" flipV="1">
            <a:off x="2284477" y="1791914"/>
            <a:ext cx="2161643" cy="380637"/>
          </a:xfrm>
          <a:prstGeom prst="bentConnector2">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or: Elbow 28">
            <a:extLst>
              <a:ext uri="{FF2B5EF4-FFF2-40B4-BE49-F238E27FC236}">
                <a16:creationId xmlns:a16="http://schemas.microsoft.com/office/drawing/2014/main" id="{3E6FD109-4196-E26F-F755-FF519C4E071A}"/>
              </a:ext>
            </a:extLst>
          </p:cNvPr>
          <p:cNvCxnSpPr>
            <a:cxnSpLocks/>
            <a:stCxn id="37" idx="0"/>
            <a:endCxn id="17" idx="3"/>
          </p:cNvCxnSpPr>
          <p:nvPr/>
        </p:nvCxnSpPr>
        <p:spPr>
          <a:xfrm rot="16200000" flipV="1">
            <a:off x="8716059" y="820699"/>
            <a:ext cx="368187" cy="2310619"/>
          </a:xfrm>
          <a:prstGeom prst="bentConnector2">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0" name="Connector: Elbow 29">
            <a:extLst>
              <a:ext uri="{FF2B5EF4-FFF2-40B4-BE49-F238E27FC236}">
                <a16:creationId xmlns:a16="http://schemas.microsoft.com/office/drawing/2014/main" id="{1060BF52-66F1-943B-DD09-76144E6255D3}"/>
              </a:ext>
            </a:extLst>
          </p:cNvPr>
          <p:cNvCxnSpPr>
            <a:cxnSpLocks/>
            <a:stCxn id="18" idx="3"/>
            <a:endCxn id="36" idx="0"/>
          </p:cNvCxnSpPr>
          <p:nvPr/>
        </p:nvCxnSpPr>
        <p:spPr>
          <a:xfrm>
            <a:off x="7744842" y="1925774"/>
            <a:ext cx="2009180" cy="228267"/>
          </a:xfrm>
          <a:prstGeom prst="bentConnector2">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56" name="Connector: Elbow 55">
            <a:extLst>
              <a:ext uri="{FF2B5EF4-FFF2-40B4-BE49-F238E27FC236}">
                <a16:creationId xmlns:a16="http://schemas.microsoft.com/office/drawing/2014/main" id="{71456638-5FFF-DF8A-1357-D79E5AB36920}"/>
              </a:ext>
            </a:extLst>
          </p:cNvPr>
          <p:cNvCxnSpPr>
            <a:cxnSpLocks/>
            <a:stCxn id="55" idx="0"/>
            <a:endCxn id="18" idx="1"/>
          </p:cNvCxnSpPr>
          <p:nvPr/>
        </p:nvCxnSpPr>
        <p:spPr>
          <a:xfrm rot="5400000" flipH="1" flipV="1">
            <a:off x="3402767" y="1108922"/>
            <a:ext cx="226500" cy="1860204"/>
          </a:xfrm>
          <a:prstGeom prst="bentConnector2">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4C0B77E3-D009-4D2B-E12E-730045C29A22}"/>
              </a:ext>
            </a:extLst>
          </p:cNvPr>
          <p:cNvCxnSpPr>
            <a:stCxn id="11" idx="3"/>
            <a:endCxn id="12" idx="1"/>
          </p:cNvCxnSpPr>
          <p:nvPr/>
        </p:nvCxnSpPr>
        <p:spPr>
          <a:xfrm>
            <a:off x="3228896" y="2370838"/>
            <a:ext cx="5896768" cy="1"/>
          </a:xfrm>
          <a:prstGeom prst="straightConnector1">
            <a:avLst/>
          </a:prstGeom>
          <a:ln>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1" name="Rectangle 60">
            <a:extLst>
              <a:ext uri="{FF2B5EF4-FFF2-40B4-BE49-F238E27FC236}">
                <a16:creationId xmlns:a16="http://schemas.microsoft.com/office/drawing/2014/main" id="{49C0A069-BA0E-6409-1866-2A4E0FDC05D0}"/>
              </a:ext>
            </a:extLst>
          </p:cNvPr>
          <p:cNvSpPr/>
          <p:nvPr/>
        </p:nvSpPr>
        <p:spPr>
          <a:xfrm>
            <a:off x="4954490" y="2206512"/>
            <a:ext cx="2306300" cy="3194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rPr>
              <a:t>24/7 emergency response</a:t>
            </a:r>
          </a:p>
        </p:txBody>
      </p:sp>
      <p:sp>
        <p:nvSpPr>
          <p:cNvPr id="62" name="Rectangle 61">
            <a:extLst>
              <a:ext uri="{FF2B5EF4-FFF2-40B4-BE49-F238E27FC236}">
                <a16:creationId xmlns:a16="http://schemas.microsoft.com/office/drawing/2014/main" id="{FB2D3C8F-E89D-46FC-C1EC-B67FA81B48FA}"/>
              </a:ext>
            </a:extLst>
          </p:cNvPr>
          <p:cNvSpPr/>
          <p:nvPr/>
        </p:nvSpPr>
        <p:spPr>
          <a:xfrm>
            <a:off x="5791870" y="2724839"/>
            <a:ext cx="1513544" cy="31166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a:solidFill>
                  <a:schemeClr val="tx1"/>
                </a:solidFill>
              </a:rPr>
              <a:t>Data processing</a:t>
            </a:r>
          </a:p>
        </p:txBody>
      </p:sp>
      <p:sp>
        <p:nvSpPr>
          <p:cNvPr id="64" name="Rectangle 63">
            <a:extLst>
              <a:ext uri="{FF2B5EF4-FFF2-40B4-BE49-F238E27FC236}">
                <a16:creationId xmlns:a16="http://schemas.microsoft.com/office/drawing/2014/main" id="{48F34998-41E3-7381-2FE9-E131235C606C}"/>
              </a:ext>
            </a:extLst>
          </p:cNvPr>
          <p:cNvSpPr/>
          <p:nvPr/>
        </p:nvSpPr>
        <p:spPr>
          <a:xfrm>
            <a:off x="148466" y="2705221"/>
            <a:ext cx="4576298" cy="1939599"/>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lnSpc>
                <a:spcPts val="1600"/>
              </a:lnSpc>
            </a:pPr>
            <a:endParaRPr lang="en-US" sz="1600" b="1">
              <a:solidFill>
                <a:schemeClr val="tx1"/>
              </a:solidFill>
            </a:endParaRPr>
          </a:p>
        </p:txBody>
      </p:sp>
      <p:sp>
        <p:nvSpPr>
          <p:cNvPr id="65" name="TextBox 64">
            <a:extLst>
              <a:ext uri="{FF2B5EF4-FFF2-40B4-BE49-F238E27FC236}">
                <a16:creationId xmlns:a16="http://schemas.microsoft.com/office/drawing/2014/main" id="{CE6A91D7-4461-0EF4-A08F-07445CBEE9FF}"/>
              </a:ext>
            </a:extLst>
          </p:cNvPr>
          <p:cNvSpPr txBox="1"/>
          <p:nvPr/>
        </p:nvSpPr>
        <p:spPr>
          <a:xfrm>
            <a:off x="243845" y="2969425"/>
            <a:ext cx="1373218" cy="1508683"/>
          </a:xfrm>
          <a:prstGeom prst="rect">
            <a:avLst/>
          </a:prstGeom>
          <a:noFill/>
        </p:spPr>
        <p:txBody>
          <a:bodyPr wrap="square" lIns="0" rIns="0" rtlCol="0">
            <a:spAutoFit/>
          </a:bodyPr>
          <a:lstStyle/>
          <a:p>
            <a:pPr>
              <a:lnSpc>
                <a:spcPts val="1300"/>
              </a:lnSpc>
              <a:spcAft>
                <a:spcPts val="600"/>
              </a:spcAft>
            </a:pPr>
            <a:r>
              <a:rPr lang="en-US" sz="1400" b="1"/>
              <a:t>D</a:t>
            </a:r>
            <a:r>
              <a:rPr lang="en-US" sz="1400" b="1">
                <a:solidFill>
                  <a:schemeClr val="tx1"/>
                </a:solidFill>
              </a:rPr>
              <a:t>evices</a:t>
            </a:r>
          </a:p>
          <a:p>
            <a:pPr marL="60325" indent="-60325">
              <a:lnSpc>
                <a:spcPts val="1300"/>
              </a:lnSpc>
              <a:buFont typeface="Arial" panose="020B0604020202020204" pitchFamily="34" charset="0"/>
              <a:buChar char="•"/>
            </a:pPr>
            <a:r>
              <a:rPr lang="en-US" sz="1400">
                <a:solidFill>
                  <a:schemeClr val="tx2"/>
                </a:solidFill>
              </a:rPr>
              <a:t>Implantable HD monitors</a:t>
            </a:r>
          </a:p>
          <a:p>
            <a:pPr marL="60325" indent="-60325">
              <a:lnSpc>
                <a:spcPts val="1300"/>
              </a:lnSpc>
              <a:buFont typeface="Arial" panose="020B0604020202020204" pitchFamily="34" charset="0"/>
              <a:buChar char="•"/>
            </a:pPr>
            <a:r>
              <a:rPr lang="en-US" sz="1400">
                <a:solidFill>
                  <a:schemeClr val="tx2"/>
                </a:solidFill>
              </a:rPr>
              <a:t>Rhythm device sensors</a:t>
            </a:r>
          </a:p>
          <a:p>
            <a:pPr marL="60325" indent="-60325">
              <a:lnSpc>
                <a:spcPts val="1300"/>
              </a:lnSpc>
              <a:buFont typeface="Arial" panose="020B0604020202020204" pitchFamily="34" charset="0"/>
              <a:buChar char="•"/>
            </a:pPr>
            <a:r>
              <a:rPr lang="en-US" sz="1400">
                <a:solidFill>
                  <a:schemeClr val="tx2"/>
                </a:solidFill>
              </a:rPr>
              <a:t>Integrated cell-phone apps</a:t>
            </a:r>
          </a:p>
          <a:p>
            <a:pPr marL="60325" indent="-60325">
              <a:lnSpc>
                <a:spcPts val="1300"/>
              </a:lnSpc>
              <a:buFont typeface="Arial" panose="020B0604020202020204" pitchFamily="34" charset="0"/>
              <a:buChar char="•"/>
            </a:pPr>
            <a:r>
              <a:rPr lang="en-US" sz="1400">
                <a:solidFill>
                  <a:schemeClr val="tx2"/>
                </a:solidFill>
              </a:rPr>
              <a:t>Wearable sensors</a:t>
            </a:r>
          </a:p>
        </p:txBody>
      </p:sp>
      <p:cxnSp>
        <p:nvCxnSpPr>
          <p:cNvPr id="68" name="Straight Arrow Connector 67">
            <a:extLst>
              <a:ext uri="{FF2B5EF4-FFF2-40B4-BE49-F238E27FC236}">
                <a16:creationId xmlns:a16="http://schemas.microsoft.com/office/drawing/2014/main" id="{648E3A23-DDA7-DD5A-8234-522AEC4E368C}"/>
              </a:ext>
            </a:extLst>
          </p:cNvPr>
          <p:cNvCxnSpPr>
            <a:cxnSpLocks/>
            <a:stCxn id="96" idx="3"/>
            <a:endCxn id="62" idx="1"/>
          </p:cNvCxnSpPr>
          <p:nvPr/>
        </p:nvCxnSpPr>
        <p:spPr>
          <a:xfrm>
            <a:off x="4724764" y="2874140"/>
            <a:ext cx="1067106" cy="0"/>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F4DDD49F-73E6-311C-BC48-5562869BE6B2}"/>
              </a:ext>
            </a:extLst>
          </p:cNvPr>
          <p:cNvSpPr txBox="1"/>
          <p:nvPr/>
        </p:nvSpPr>
        <p:spPr>
          <a:xfrm>
            <a:off x="9123611" y="2708413"/>
            <a:ext cx="1040938" cy="512320"/>
          </a:xfrm>
          <a:prstGeom prst="rect">
            <a:avLst/>
          </a:prstGeom>
          <a:noFill/>
        </p:spPr>
        <p:txBody>
          <a:bodyPr wrap="square" lIns="0" rIns="0" rtlCol="0" anchor="ctr">
            <a:spAutoFit/>
          </a:bodyPr>
          <a:lstStyle/>
          <a:p>
            <a:pPr algn="ctr">
              <a:lnSpc>
                <a:spcPts val="1600"/>
              </a:lnSpc>
            </a:pPr>
            <a:r>
              <a:rPr lang="en-US">
                <a:solidFill>
                  <a:schemeClr val="accent4"/>
                </a:solidFill>
              </a:rPr>
              <a:t>Receiving clinician</a:t>
            </a:r>
          </a:p>
        </p:txBody>
      </p:sp>
      <p:cxnSp>
        <p:nvCxnSpPr>
          <p:cNvPr id="70" name="Straight Arrow Connector 69">
            <a:extLst>
              <a:ext uri="{FF2B5EF4-FFF2-40B4-BE49-F238E27FC236}">
                <a16:creationId xmlns:a16="http://schemas.microsoft.com/office/drawing/2014/main" id="{89BC3313-6389-89BA-C088-3AAE7FC341E7}"/>
              </a:ext>
            </a:extLst>
          </p:cNvPr>
          <p:cNvCxnSpPr>
            <a:cxnSpLocks/>
            <a:stCxn id="62" idx="3"/>
          </p:cNvCxnSpPr>
          <p:nvPr/>
        </p:nvCxnSpPr>
        <p:spPr>
          <a:xfrm flipV="1">
            <a:off x="7305414" y="2879509"/>
            <a:ext cx="1818197" cy="1160"/>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76" name="Graphic 75" descr="Meeting with solid fill">
            <a:extLst>
              <a:ext uri="{FF2B5EF4-FFF2-40B4-BE49-F238E27FC236}">
                <a16:creationId xmlns:a16="http://schemas.microsoft.com/office/drawing/2014/main" id="{4F3B50B6-94BF-6A2B-802E-4931231490B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48329" y="4699901"/>
            <a:ext cx="589556" cy="589556"/>
          </a:xfrm>
          <a:prstGeom prst="rect">
            <a:avLst/>
          </a:prstGeom>
        </p:spPr>
      </p:pic>
      <p:pic>
        <p:nvPicPr>
          <p:cNvPr id="78" name="Graphic 77" descr="Boardroom with solid fill">
            <a:extLst>
              <a:ext uri="{FF2B5EF4-FFF2-40B4-BE49-F238E27FC236}">
                <a16:creationId xmlns:a16="http://schemas.microsoft.com/office/drawing/2014/main" id="{33F32242-15A6-5D70-76EF-87E4BEA468D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325854" y="4614235"/>
            <a:ext cx="696009" cy="696009"/>
          </a:xfrm>
          <a:prstGeom prst="rect">
            <a:avLst/>
          </a:prstGeom>
        </p:spPr>
      </p:pic>
      <p:pic>
        <p:nvPicPr>
          <p:cNvPr id="74" name="Graphic 73" descr="Doctor male with solid fill">
            <a:extLst>
              <a:ext uri="{FF2B5EF4-FFF2-40B4-BE49-F238E27FC236}">
                <a16:creationId xmlns:a16="http://schemas.microsoft.com/office/drawing/2014/main" id="{22E376A4-5626-2867-11DE-A7FD2094621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05174" y="2693678"/>
            <a:ext cx="635476" cy="635476"/>
          </a:xfrm>
          <a:prstGeom prst="rect">
            <a:avLst/>
          </a:prstGeom>
        </p:spPr>
      </p:pic>
      <p:sp>
        <p:nvSpPr>
          <p:cNvPr id="83" name="TextBox 82">
            <a:extLst>
              <a:ext uri="{FF2B5EF4-FFF2-40B4-BE49-F238E27FC236}">
                <a16:creationId xmlns:a16="http://schemas.microsoft.com/office/drawing/2014/main" id="{8D7FF93C-72F6-804A-5E53-C9B54A4680E6}"/>
              </a:ext>
            </a:extLst>
          </p:cNvPr>
          <p:cNvSpPr txBox="1"/>
          <p:nvPr/>
        </p:nvSpPr>
        <p:spPr>
          <a:xfrm>
            <a:off x="10094365" y="3754308"/>
            <a:ext cx="811069" cy="338554"/>
          </a:xfrm>
          <a:prstGeom prst="rect">
            <a:avLst/>
          </a:prstGeom>
          <a:noFill/>
        </p:spPr>
        <p:txBody>
          <a:bodyPr wrap="square" rtlCol="0">
            <a:spAutoFit/>
          </a:bodyPr>
          <a:lstStyle/>
          <a:p>
            <a:pPr algn="l"/>
            <a:r>
              <a:rPr lang="en-US" sz="1600">
                <a:solidFill>
                  <a:schemeClr val="tx2"/>
                </a:solidFill>
              </a:rPr>
              <a:t>Consult</a:t>
            </a:r>
          </a:p>
        </p:txBody>
      </p:sp>
      <p:sp>
        <p:nvSpPr>
          <p:cNvPr id="84" name="TextBox 83">
            <a:extLst>
              <a:ext uri="{FF2B5EF4-FFF2-40B4-BE49-F238E27FC236}">
                <a16:creationId xmlns:a16="http://schemas.microsoft.com/office/drawing/2014/main" id="{6AE12E55-FB45-2254-C6CA-D3B2406DBAF9}"/>
              </a:ext>
            </a:extLst>
          </p:cNvPr>
          <p:cNvSpPr txBox="1"/>
          <p:nvPr/>
        </p:nvSpPr>
        <p:spPr>
          <a:xfrm>
            <a:off x="1736562" y="2969425"/>
            <a:ext cx="1664149" cy="1675395"/>
          </a:xfrm>
          <a:prstGeom prst="rect">
            <a:avLst/>
          </a:prstGeom>
          <a:noFill/>
        </p:spPr>
        <p:txBody>
          <a:bodyPr wrap="square" lIns="0" rIns="0" rtlCol="0">
            <a:spAutoFit/>
          </a:bodyPr>
          <a:lstStyle/>
          <a:p>
            <a:pPr>
              <a:lnSpc>
                <a:spcPts val="1300"/>
              </a:lnSpc>
              <a:spcAft>
                <a:spcPts val="600"/>
              </a:spcAft>
            </a:pPr>
            <a:r>
              <a:rPr lang="en-US" sz="1400" b="1">
                <a:solidFill>
                  <a:schemeClr val="tx1"/>
                </a:solidFill>
              </a:rPr>
              <a:t>Transmitted data</a:t>
            </a:r>
          </a:p>
          <a:p>
            <a:pPr marL="60325" indent="-60325">
              <a:lnSpc>
                <a:spcPts val="1300"/>
              </a:lnSpc>
              <a:buFont typeface="Arial" panose="020B0604020202020204" pitchFamily="34" charset="0"/>
              <a:buChar char="•"/>
            </a:pPr>
            <a:r>
              <a:rPr lang="en-US" sz="1400">
                <a:solidFill>
                  <a:schemeClr val="tx2"/>
                </a:solidFill>
              </a:rPr>
              <a:t>Weight and vital signs</a:t>
            </a:r>
          </a:p>
          <a:p>
            <a:pPr marL="60325" indent="-60325">
              <a:lnSpc>
                <a:spcPts val="1300"/>
              </a:lnSpc>
              <a:buFont typeface="Arial" panose="020B0604020202020204" pitchFamily="34" charset="0"/>
              <a:buChar char="•"/>
            </a:pPr>
            <a:r>
              <a:rPr lang="en-US" sz="1400">
                <a:solidFill>
                  <a:schemeClr val="tx2"/>
                </a:solidFill>
              </a:rPr>
              <a:t>Lung congestion/ thoracic fluid</a:t>
            </a:r>
          </a:p>
          <a:p>
            <a:pPr marL="60325" indent="-60325">
              <a:lnSpc>
                <a:spcPts val="1300"/>
              </a:lnSpc>
              <a:buFont typeface="Arial" panose="020B0604020202020204" pitchFamily="34" charset="0"/>
              <a:buChar char="•"/>
            </a:pPr>
            <a:r>
              <a:rPr lang="en-US" sz="1400">
                <a:solidFill>
                  <a:schemeClr val="tx2"/>
                </a:solidFill>
              </a:rPr>
              <a:t>Hemodynamic pressure monitoring</a:t>
            </a:r>
          </a:p>
          <a:p>
            <a:pPr marL="60325" indent="-60325">
              <a:lnSpc>
                <a:spcPts val="1300"/>
              </a:lnSpc>
              <a:buFont typeface="Arial" panose="020B0604020202020204" pitchFamily="34" charset="0"/>
              <a:buChar char="•"/>
            </a:pPr>
            <a:r>
              <a:rPr lang="en-US" sz="1400">
                <a:solidFill>
                  <a:schemeClr val="tx2"/>
                </a:solidFill>
              </a:rPr>
              <a:t>Proprietary algorithms with multi-parameter risk scores</a:t>
            </a:r>
          </a:p>
        </p:txBody>
      </p:sp>
      <p:sp>
        <p:nvSpPr>
          <p:cNvPr id="86" name="TextBox 85">
            <a:extLst>
              <a:ext uri="{FF2B5EF4-FFF2-40B4-BE49-F238E27FC236}">
                <a16:creationId xmlns:a16="http://schemas.microsoft.com/office/drawing/2014/main" id="{DC6EAC35-366D-7E97-9E02-08D6BDBFABEF}"/>
              </a:ext>
            </a:extLst>
          </p:cNvPr>
          <p:cNvSpPr txBox="1"/>
          <p:nvPr/>
        </p:nvSpPr>
        <p:spPr>
          <a:xfrm>
            <a:off x="3502894" y="2969425"/>
            <a:ext cx="1199873" cy="1675395"/>
          </a:xfrm>
          <a:prstGeom prst="rect">
            <a:avLst/>
          </a:prstGeom>
          <a:noFill/>
        </p:spPr>
        <p:txBody>
          <a:bodyPr wrap="square" lIns="0" rIns="0" rtlCol="0">
            <a:spAutoFit/>
          </a:bodyPr>
          <a:lstStyle/>
          <a:p>
            <a:pPr>
              <a:lnSpc>
                <a:spcPts val="1300"/>
              </a:lnSpc>
              <a:spcAft>
                <a:spcPts val="600"/>
              </a:spcAft>
            </a:pPr>
            <a:r>
              <a:rPr lang="en-US" sz="1400" b="1">
                <a:solidFill>
                  <a:schemeClr val="tx1"/>
                </a:solidFill>
              </a:rPr>
              <a:t>FDA approvals</a:t>
            </a:r>
          </a:p>
          <a:p>
            <a:pPr marL="60325" indent="-60325">
              <a:lnSpc>
                <a:spcPts val="1300"/>
              </a:lnSpc>
              <a:buFont typeface="Arial" panose="020B0604020202020204" pitchFamily="34" charset="0"/>
              <a:buChar char="•"/>
            </a:pPr>
            <a:r>
              <a:rPr lang="en-US" sz="1400">
                <a:solidFill>
                  <a:schemeClr val="tx2"/>
                </a:solidFill>
              </a:rPr>
              <a:t>Implantable pulmonary artery pressure monitor (CardioMEMS Heart Sensor) for NYHA class II-III HF</a:t>
            </a:r>
          </a:p>
        </p:txBody>
      </p:sp>
      <p:sp>
        <p:nvSpPr>
          <p:cNvPr id="91" name="TextBox 90">
            <a:extLst>
              <a:ext uri="{FF2B5EF4-FFF2-40B4-BE49-F238E27FC236}">
                <a16:creationId xmlns:a16="http://schemas.microsoft.com/office/drawing/2014/main" id="{EE07A6C8-2A48-50DF-A587-E847BC51F6F5}"/>
              </a:ext>
            </a:extLst>
          </p:cNvPr>
          <p:cNvSpPr txBox="1"/>
          <p:nvPr/>
        </p:nvSpPr>
        <p:spPr>
          <a:xfrm>
            <a:off x="9038458" y="5333553"/>
            <a:ext cx="1248912" cy="483081"/>
          </a:xfrm>
          <a:prstGeom prst="rect">
            <a:avLst/>
          </a:prstGeom>
          <a:noFill/>
        </p:spPr>
        <p:txBody>
          <a:bodyPr wrap="square" rtlCol="0" anchor="ctr">
            <a:spAutoFit/>
          </a:bodyPr>
          <a:lstStyle/>
          <a:p>
            <a:pPr algn="ctr">
              <a:lnSpc>
                <a:spcPts val="1500"/>
              </a:lnSpc>
            </a:pPr>
            <a:r>
              <a:rPr lang="en-US" sz="1600">
                <a:solidFill>
                  <a:schemeClr val="accent4"/>
                </a:solidFill>
              </a:rPr>
              <a:t>Consultation with clinician</a:t>
            </a:r>
          </a:p>
        </p:txBody>
      </p:sp>
      <p:sp>
        <p:nvSpPr>
          <p:cNvPr id="92" name="TextBox 91">
            <a:extLst>
              <a:ext uri="{FF2B5EF4-FFF2-40B4-BE49-F238E27FC236}">
                <a16:creationId xmlns:a16="http://schemas.microsoft.com/office/drawing/2014/main" id="{8A344EC5-CCB1-1EBF-DF55-AE33D2419591}"/>
              </a:ext>
            </a:extLst>
          </p:cNvPr>
          <p:cNvSpPr txBox="1"/>
          <p:nvPr/>
        </p:nvSpPr>
        <p:spPr>
          <a:xfrm>
            <a:off x="10615639" y="5333553"/>
            <a:ext cx="1364656" cy="867802"/>
          </a:xfrm>
          <a:prstGeom prst="rect">
            <a:avLst/>
          </a:prstGeom>
          <a:noFill/>
        </p:spPr>
        <p:txBody>
          <a:bodyPr wrap="square" rtlCol="0" anchor="ctr">
            <a:spAutoFit/>
          </a:bodyPr>
          <a:lstStyle/>
          <a:p>
            <a:pPr algn="ctr">
              <a:lnSpc>
                <a:spcPts val="1500"/>
              </a:lnSpc>
            </a:pPr>
            <a:r>
              <a:rPr lang="en-US" sz="1600">
                <a:solidFill>
                  <a:schemeClr val="accent4"/>
                </a:solidFill>
              </a:rPr>
              <a:t>Social worker, community health worker, palliative care</a:t>
            </a:r>
          </a:p>
        </p:txBody>
      </p:sp>
      <p:sp>
        <p:nvSpPr>
          <p:cNvPr id="96" name="TextBox 95">
            <a:extLst>
              <a:ext uri="{FF2B5EF4-FFF2-40B4-BE49-F238E27FC236}">
                <a16:creationId xmlns:a16="http://schemas.microsoft.com/office/drawing/2014/main" id="{C3370EED-9E74-BF18-45CB-4EE187BA4A5C}"/>
              </a:ext>
            </a:extLst>
          </p:cNvPr>
          <p:cNvSpPr txBox="1"/>
          <p:nvPr/>
        </p:nvSpPr>
        <p:spPr>
          <a:xfrm>
            <a:off x="172997" y="2734999"/>
            <a:ext cx="4551767" cy="278281"/>
          </a:xfrm>
          <a:prstGeom prst="rect">
            <a:avLst/>
          </a:prstGeom>
          <a:noFill/>
        </p:spPr>
        <p:txBody>
          <a:bodyPr wrap="square">
            <a:spAutoFit/>
          </a:bodyPr>
          <a:lstStyle/>
          <a:p>
            <a:pPr algn="ctr">
              <a:lnSpc>
                <a:spcPts val="1300"/>
              </a:lnSpc>
              <a:spcAft>
                <a:spcPts val="600"/>
              </a:spcAft>
            </a:pPr>
            <a:r>
              <a:rPr lang="en-US" sz="1800" b="1">
                <a:solidFill>
                  <a:schemeClr val="tx1"/>
                </a:solidFill>
              </a:rPr>
              <a:t>Remote monitoring</a:t>
            </a:r>
          </a:p>
        </p:txBody>
      </p:sp>
      <p:cxnSp>
        <p:nvCxnSpPr>
          <p:cNvPr id="98" name="Connector: Elbow 97">
            <a:extLst>
              <a:ext uri="{FF2B5EF4-FFF2-40B4-BE49-F238E27FC236}">
                <a16:creationId xmlns:a16="http://schemas.microsoft.com/office/drawing/2014/main" id="{07A82E31-73AC-02FA-EA58-16D3E6042B13}"/>
              </a:ext>
            </a:extLst>
          </p:cNvPr>
          <p:cNvCxnSpPr>
            <a:cxnSpLocks/>
            <a:endCxn id="86" idx="3"/>
          </p:cNvCxnSpPr>
          <p:nvPr/>
        </p:nvCxnSpPr>
        <p:spPr>
          <a:xfrm rot="5400000">
            <a:off x="6121056" y="1490176"/>
            <a:ext cx="898658" cy="3735236"/>
          </a:xfrm>
          <a:prstGeom prst="bentConnector2">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A4679909-EEEA-8553-5EEC-2F6A97CFE31B}"/>
              </a:ext>
            </a:extLst>
          </p:cNvPr>
          <p:cNvCxnSpPr>
            <a:cxnSpLocks/>
            <a:stCxn id="62" idx="2"/>
            <a:endCxn id="125" idx="0"/>
          </p:cNvCxnSpPr>
          <p:nvPr/>
        </p:nvCxnSpPr>
        <p:spPr>
          <a:xfrm>
            <a:off x="6548642" y="3036499"/>
            <a:ext cx="1" cy="1609562"/>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18" name="TextBox 117">
            <a:extLst>
              <a:ext uri="{FF2B5EF4-FFF2-40B4-BE49-F238E27FC236}">
                <a16:creationId xmlns:a16="http://schemas.microsoft.com/office/drawing/2014/main" id="{257B214F-0ACB-7D15-C8E9-E3360C50271A}"/>
              </a:ext>
            </a:extLst>
          </p:cNvPr>
          <p:cNvSpPr txBox="1"/>
          <p:nvPr/>
        </p:nvSpPr>
        <p:spPr>
          <a:xfrm>
            <a:off x="7310907" y="2891188"/>
            <a:ext cx="1272942" cy="861774"/>
          </a:xfrm>
          <a:prstGeom prst="rect">
            <a:avLst/>
          </a:prstGeom>
        </p:spPr>
        <p:txBody>
          <a:bodyPr wrap="square" rtlCol="0" anchor="ctr">
            <a:spAutoFit/>
          </a:bodyPr>
          <a:lstStyle/>
          <a:p>
            <a:pPr algn="ctr">
              <a:lnSpc>
                <a:spcPts val="1500"/>
              </a:lnSpc>
            </a:pPr>
            <a:r>
              <a:rPr lang="en-US" sz="1400">
                <a:solidFill>
                  <a:schemeClr val="tx2"/>
                </a:solidFill>
              </a:rPr>
              <a:t>Mediated response through 1st receiver</a:t>
            </a:r>
          </a:p>
        </p:txBody>
      </p:sp>
      <p:sp>
        <p:nvSpPr>
          <p:cNvPr id="121" name="TextBox 120">
            <a:extLst>
              <a:ext uri="{FF2B5EF4-FFF2-40B4-BE49-F238E27FC236}">
                <a16:creationId xmlns:a16="http://schemas.microsoft.com/office/drawing/2014/main" id="{CBDDBB40-4183-256D-7F42-FA02ABD71921}"/>
              </a:ext>
            </a:extLst>
          </p:cNvPr>
          <p:cNvSpPr txBox="1"/>
          <p:nvPr/>
        </p:nvSpPr>
        <p:spPr>
          <a:xfrm>
            <a:off x="4901777" y="3824114"/>
            <a:ext cx="1507800" cy="477054"/>
          </a:xfrm>
          <a:prstGeom prst="rect">
            <a:avLst/>
          </a:prstGeom>
        </p:spPr>
        <p:txBody>
          <a:bodyPr wrap="square" rtlCol="0" anchor="ctr">
            <a:spAutoFit/>
          </a:bodyPr>
          <a:lstStyle/>
          <a:p>
            <a:pPr algn="ctr">
              <a:lnSpc>
                <a:spcPts val="1500"/>
              </a:lnSpc>
            </a:pPr>
            <a:r>
              <a:rPr lang="en-US" sz="1400">
                <a:solidFill>
                  <a:schemeClr val="tx2"/>
                </a:solidFill>
              </a:rPr>
              <a:t>Direct loop (automated 24/7)</a:t>
            </a:r>
          </a:p>
        </p:txBody>
      </p:sp>
      <p:sp>
        <p:nvSpPr>
          <p:cNvPr id="123" name="TextBox 122">
            <a:extLst>
              <a:ext uri="{FF2B5EF4-FFF2-40B4-BE49-F238E27FC236}">
                <a16:creationId xmlns:a16="http://schemas.microsoft.com/office/drawing/2014/main" id="{F0685CF8-2CA5-BE6A-DB4F-8DD480E6F06E}"/>
              </a:ext>
            </a:extLst>
          </p:cNvPr>
          <p:cNvSpPr txBox="1"/>
          <p:nvPr/>
        </p:nvSpPr>
        <p:spPr>
          <a:xfrm>
            <a:off x="6770771" y="3824114"/>
            <a:ext cx="1507800" cy="477054"/>
          </a:xfrm>
          <a:prstGeom prst="rect">
            <a:avLst/>
          </a:prstGeom>
        </p:spPr>
        <p:txBody>
          <a:bodyPr wrap="square" rtlCol="0" anchor="ctr">
            <a:spAutoFit/>
          </a:bodyPr>
          <a:lstStyle/>
          <a:p>
            <a:pPr algn="ctr">
              <a:lnSpc>
                <a:spcPts val="1500"/>
              </a:lnSpc>
            </a:pPr>
            <a:r>
              <a:rPr lang="en-US" sz="1400">
                <a:solidFill>
                  <a:schemeClr val="tx2"/>
                </a:solidFill>
              </a:rPr>
              <a:t>Direct loop (automated 24/7)</a:t>
            </a:r>
          </a:p>
        </p:txBody>
      </p:sp>
      <p:sp>
        <p:nvSpPr>
          <p:cNvPr id="125" name="Rectangle 124">
            <a:extLst>
              <a:ext uri="{FF2B5EF4-FFF2-40B4-BE49-F238E27FC236}">
                <a16:creationId xmlns:a16="http://schemas.microsoft.com/office/drawing/2014/main" id="{68E77AAD-9893-4914-04FA-64C431A79BD6}"/>
              </a:ext>
            </a:extLst>
          </p:cNvPr>
          <p:cNvSpPr/>
          <p:nvPr/>
        </p:nvSpPr>
        <p:spPr>
          <a:xfrm>
            <a:off x="5001464" y="4646061"/>
            <a:ext cx="3094357" cy="1101088"/>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t"/>
          <a:lstStyle/>
          <a:p>
            <a:pPr algn="ctr">
              <a:lnSpc>
                <a:spcPts val="1600"/>
              </a:lnSpc>
              <a:spcAft>
                <a:spcPts val="600"/>
              </a:spcAft>
            </a:pPr>
            <a:r>
              <a:rPr lang="en-US" sz="1600" b="1">
                <a:solidFill>
                  <a:schemeClr val="tx1"/>
                </a:solidFill>
              </a:rPr>
              <a:t>4 primary responses</a:t>
            </a:r>
          </a:p>
          <a:p>
            <a:pPr marL="233363" indent="-173038">
              <a:lnSpc>
                <a:spcPts val="1400"/>
              </a:lnSpc>
              <a:buAutoNum type="arabicPeriod"/>
            </a:pPr>
            <a:r>
              <a:rPr lang="en-US" sz="1600">
                <a:solidFill>
                  <a:schemeClr val="tx2"/>
                </a:solidFill>
              </a:rPr>
              <a:t>Routine monitoring during stability</a:t>
            </a:r>
          </a:p>
          <a:p>
            <a:pPr marL="233363" indent="-173038">
              <a:lnSpc>
                <a:spcPts val="1400"/>
              </a:lnSpc>
              <a:buAutoNum type="arabicPeriod"/>
            </a:pPr>
            <a:r>
              <a:rPr lang="en-US" sz="1600">
                <a:solidFill>
                  <a:schemeClr val="tx2"/>
                </a:solidFill>
              </a:rPr>
              <a:t>Early re-look</a:t>
            </a:r>
          </a:p>
          <a:p>
            <a:pPr marL="233363" indent="-173038">
              <a:lnSpc>
                <a:spcPts val="1400"/>
              </a:lnSpc>
              <a:buAutoNum type="arabicPeriod"/>
            </a:pPr>
            <a:r>
              <a:rPr lang="en-US" sz="1600">
                <a:solidFill>
                  <a:schemeClr val="tx2"/>
                </a:solidFill>
              </a:rPr>
              <a:t>Treatment change + early re-look</a:t>
            </a:r>
          </a:p>
          <a:p>
            <a:pPr marL="233363" indent="-173038">
              <a:lnSpc>
                <a:spcPts val="1400"/>
              </a:lnSpc>
              <a:buAutoNum type="arabicPeriod"/>
            </a:pPr>
            <a:r>
              <a:rPr lang="en-US" sz="1600">
                <a:solidFill>
                  <a:schemeClr val="tx2"/>
                </a:solidFill>
              </a:rPr>
              <a:t>Refer for full review</a:t>
            </a:r>
          </a:p>
        </p:txBody>
      </p:sp>
      <p:pic>
        <p:nvPicPr>
          <p:cNvPr id="2" name="Picture 1">
            <a:extLst>
              <a:ext uri="{FF2B5EF4-FFF2-40B4-BE49-F238E27FC236}">
                <a16:creationId xmlns:a16="http://schemas.microsoft.com/office/drawing/2014/main" id="{C1D93E52-7CFA-5852-B9F9-D66293A524F5}"/>
              </a:ext>
            </a:extLst>
          </p:cNvPr>
          <p:cNvPicPr>
            <a:picLocks noChangeAspect="1"/>
          </p:cNvPicPr>
          <p:nvPr/>
        </p:nvPicPr>
        <p:blipFill>
          <a:blip r:embed="rId6"/>
          <a:stretch>
            <a:fillRect/>
          </a:stretch>
        </p:blipFill>
        <p:spPr>
          <a:xfrm>
            <a:off x="-1862499" y="4422"/>
            <a:ext cx="1686000" cy="1340744"/>
          </a:xfrm>
          <a:prstGeom prst="rect">
            <a:avLst/>
          </a:prstGeom>
        </p:spPr>
      </p:pic>
      <p:pic>
        <p:nvPicPr>
          <p:cNvPr id="129" name="Graphic 128" descr="Refresh with solid fill">
            <a:extLst>
              <a:ext uri="{FF2B5EF4-FFF2-40B4-BE49-F238E27FC236}">
                <a16:creationId xmlns:a16="http://schemas.microsoft.com/office/drawing/2014/main" id="{A5C705F6-772E-68A8-6D79-4441D9481AC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4648097">
            <a:off x="1504459" y="4894188"/>
            <a:ext cx="656133" cy="656133"/>
          </a:xfrm>
          <a:prstGeom prst="rect">
            <a:avLst/>
          </a:prstGeom>
        </p:spPr>
      </p:pic>
      <p:sp>
        <p:nvSpPr>
          <p:cNvPr id="130" name="TextBox 129">
            <a:extLst>
              <a:ext uri="{FF2B5EF4-FFF2-40B4-BE49-F238E27FC236}">
                <a16:creationId xmlns:a16="http://schemas.microsoft.com/office/drawing/2014/main" id="{E870A117-B631-B3BE-75F1-B832C5571F3D}"/>
              </a:ext>
            </a:extLst>
          </p:cNvPr>
          <p:cNvSpPr txBox="1"/>
          <p:nvPr/>
        </p:nvSpPr>
        <p:spPr>
          <a:xfrm>
            <a:off x="2120336" y="4970801"/>
            <a:ext cx="1507800" cy="477054"/>
          </a:xfrm>
          <a:prstGeom prst="rect">
            <a:avLst/>
          </a:prstGeom>
        </p:spPr>
        <p:txBody>
          <a:bodyPr wrap="square" rtlCol="0" anchor="ctr">
            <a:spAutoFit/>
          </a:bodyPr>
          <a:lstStyle/>
          <a:p>
            <a:pPr marL="58738" indent="-58738">
              <a:lnSpc>
                <a:spcPts val="1500"/>
              </a:lnSpc>
            </a:pPr>
            <a:r>
              <a:rPr lang="en-US" sz="1400">
                <a:solidFill>
                  <a:schemeClr val="tx2"/>
                </a:solidFill>
              </a:rPr>
              <a:t>Re-transmission for re-look</a:t>
            </a:r>
          </a:p>
        </p:txBody>
      </p:sp>
      <p:sp>
        <p:nvSpPr>
          <p:cNvPr id="131" name="Rectangle 130">
            <a:extLst>
              <a:ext uri="{FF2B5EF4-FFF2-40B4-BE49-F238E27FC236}">
                <a16:creationId xmlns:a16="http://schemas.microsoft.com/office/drawing/2014/main" id="{8E49179A-D003-0F51-B261-A7CE4A806BFE}"/>
              </a:ext>
            </a:extLst>
          </p:cNvPr>
          <p:cNvSpPr/>
          <p:nvPr/>
        </p:nvSpPr>
        <p:spPr>
          <a:xfrm>
            <a:off x="1414627" y="4885291"/>
            <a:ext cx="2130323" cy="665728"/>
          </a:xfrm>
          <a:prstGeom prst="rect">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endParaRPr>
          </a:p>
        </p:txBody>
      </p:sp>
      <p:cxnSp>
        <p:nvCxnSpPr>
          <p:cNvPr id="133" name="Straight Arrow Connector 132">
            <a:extLst>
              <a:ext uri="{FF2B5EF4-FFF2-40B4-BE49-F238E27FC236}">
                <a16:creationId xmlns:a16="http://schemas.microsoft.com/office/drawing/2014/main" id="{97ACC474-3A22-FE92-6E3F-23F933C3BDE6}"/>
              </a:ext>
            </a:extLst>
          </p:cNvPr>
          <p:cNvCxnSpPr>
            <a:cxnSpLocks/>
            <a:endCxn id="131" idx="3"/>
          </p:cNvCxnSpPr>
          <p:nvPr/>
        </p:nvCxnSpPr>
        <p:spPr>
          <a:xfrm flipH="1">
            <a:off x="3544950" y="5064266"/>
            <a:ext cx="1456514" cy="153889"/>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35" name="Straight Arrow Connector 134">
            <a:extLst>
              <a:ext uri="{FF2B5EF4-FFF2-40B4-BE49-F238E27FC236}">
                <a16:creationId xmlns:a16="http://schemas.microsoft.com/office/drawing/2014/main" id="{EA42B8E3-A6FB-0767-0294-21F7056E1C73}"/>
              </a:ext>
            </a:extLst>
          </p:cNvPr>
          <p:cNvCxnSpPr>
            <a:cxnSpLocks/>
            <a:stCxn id="125" idx="1"/>
            <a:endCxn id="131" idx="3"/>
          </p:cNvCxnSpPr>
          <p:nvPr/>
        </p:nvCxnSpPr>
        <p:spPr>
          <a:xfrm flipH="1">
            <a:off x="3544950" y="5196605"/>
            <a:ext cx="1456514" cy="21550"/>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36" name="Straight Arrow Connector 135">
            <a:extLst>
              <a:ext uri="{FF2B5EF4-FFF2-40B4-BE49-F238E27FC236}">
                <a16:creationId xmlns:a16="http://schemas.microsoft.com/office/drawing/2014/main" id="{870B274A-DEF9-BA4C-A197-76D1F1D10D65}"/>
              </a:ext>
            </a:extLst>
          </p:cNvPr>
          <p:cNvCxnSpPr>
            <a:cxnSpLocks/>
            <a:endCxn id="131" idx="3"/>
          </p:cNvCxnSpPr>
          <p:nvPr/>
        </p:nvCxnSpPr>
        <p:spPr>
          <a:xfrm flipH="1" flipV="1">
            <a:off x="3544950" y="5218155"/>
            <a:ext cx="1456514" cy="169458"/>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37" name="Straight Arrow Connector 136">
            <a:extLst>
              <a:ext uri="{FF2B5EF4-FFF2-40B4-BE49-F238E27FC236}">
                <a16:creationId xmlns:a16="http://schemas.microsoft.com/office/drawing/2014/main" id="{FBBE70D4-65B2-6FE9-03D1-F73DB149A481}"/>
              </a:ext>
            </a:extLst>
          </p:cNvPr>
          <p:cNvCxnSpPr>
            <a:cxnSpLocks/>
            <a:endCxn id="131" idx="3"/>
          </p:cNvCxnSpPr>
          <p:nvPr/>
        </p:nvCxnSpPr>
        <p:spPr>
          <a:xfrm flipH="1" flipV="1">
            <a:off x="3544950" y="5218155"/>
            <a:ext cx="1456514" cy="332864"/>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50" name="Straight Arrow Connector 149">
            <a:extLst>
              <a:ext uri="{FF2B5EF4-FFF2-40B4-BE49-F238E27FC236}">
                <a16:creationId xmlns:a16="http://schemas.microsoft.com/office/drawing/2014/main" id="{AE7FAF93-9597-3C74-3D9A-71CDD4A42EBD}"/>
              </a:ext>
            </a:extLst>
          </p:cNvPr>
          <p:cNvCxnSpPr>
            <a:cxnSpLocks/>
            <a:endCxn id="91" idx="1"/>
          </p:cNvCxnSpPr>
          <p:nvPr/>
        </p:nvCxnSpPr>
        <p:spPr>
          <a:xfrm>
            <a:off x="6888480" y="5575094"/>
            <a:ext cx="2149978" cy="0"/>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58" name="Rectangle 157">
            <a:extLst>
              <a:ext uri="{FF2B5EF4-FFF2-40B4-BE49-F238E27FC236}">
                <a16:creationId xmlns:a16="http://schemas.microsoft.com/office/drawing/2014/main" id="{51A1617A-39BA-5FA3-9948-A04A8A89A80A}"/>
              </a:ext>
            </a:extLst>
          </p:cNvPr>
          <p:cNvSpPr/>
          <p:nvPr/>
        </p:nvSpPr>
        <p:spPr>
          <a:xfrm>
            <a:off x="5214981" y="5847140"/>
            <a:ext cx="2695472" cy="266896"/>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a:solidFill>
                  <a:schemeClr val="bg1"/>
                </a:solidFill>
              </a:rPr>
              <a:t>Onsite evaluation/intervention</a:t>
            </a:r>
          </a:p>
        </p:txBody>
      </p:sp>
      <p:cxnSp>
        <p:nvCxnSpPr>
          <p:cNvPr id="159" name="Connector: Elbow 158">
            <a:extLst>
              <a:ext uri="{FF2B5EF4-FFF2-40B4-BE49-F238E27FC236}">
                <a16:creationId xmlns:a16="http://schemas.microsoft.com/office/drawing/2014/main" id="{6FECF453-10CE-3C1B-F6FC-224AF84F0BE5}"/>
              </a:ext>
            </a:extLst>
          </p:cNvPr>
          <p:cNvCxnSpPr>
            <a:cxnSpLocks/>
            <a:stCxn id="79" idx="3"/>
            <a:endCxn id="158" idx="3"/>
          </p:cNvCxnSpPr>
          <p:nvPr/>
        </p:nvCxnSpPr>
        <p:spPr>
          <a:xfrm rot="5400000">
            <a:off x="8747369" y="4227351"/>
            <a:ext cx="916322" cy="2590153"/>
          </a:xfrm>
          <a:prstGeom prst="bentConnector2">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62" name="Connector: Elbow 161">
            <a:extLst>
              <a:ext uri="{FF2B5EF4-FFF2-40B4-BE49-F238E27FC236}">
                <a16:creationId xmlns:a16="http://schemas.microsoft.com/office/drawing/2014/main" id="{9D501A97-44FC-05E6-358E-0D81B69A97C1}"/>
              </a:ext>
            </a:extLst>
          </p:cNvPr>
          <p:cNvCxnSpPr>
            <a:cxnSpLocks/>
            <a:stCxn id="158" idx="1"/>
            <a:endCxn id="131" idx="2"/>
          </p:cNvCxnSpPr>
          <p:nvPr/>
        </p:nvCxnSpPr>
        <p:spPr>
          <a:xfrm rot="10800000">
            <a:off x="2479789" y="5551020"/>
            <a:ext cx="2735192" cy="429569"/>
          </a:xfrm>
          <a:prstGeom prst="bentConnector2">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65" name="Rectangle 164">
            <a:extLst>
              <a:ext uri="{FF2B5EF4-FFF2-40B4-BE49-F238E27FC236}">
                <a16:creationId xmlns:a16="http://schemas.microsoft.com/office/drawing/2014/main" id="{60815519-F956-EB43-6F6A-23E5556C2919}"/>
              </a:ext>
            </a:extLst>
          </p:cNvPr>
          <p:cNvSpPr/>
          <p:nvPr/>
        </p:nvSpPr>
        <p:spPr>
          <a:xfrm>
            <a:off x="2605492" y="5776724"/>
            <a:ext cx="2051571" cy="4295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lnSpc>
                <a:spcPts val="1500"/>
              </a:lnSpc>
            </a:pPr>
            <a:r>
              <a:rPr lang="en-US" sz="1400">
                <a:solidFill>
                  <a:schemeClr val="tx2"/>
                </a:solidFill>
              </a:rPr>
              <a:t>Re-set for “hospital at home” or early monitoring post-discharge</a:t>
            </a:r>
          </a:p>
        </p:txBody>
      </p:sp>
      <p:sp>
        <p:nvSpPr>
          <p:cNvPr id="166" name="Rectangle 165">
            <a:extLst>
              <a:ext uri="{FF2B5EF4-FFF2-40B4-BE49-F238E27FC236}">
                <a16:creationId xmlns:a16="http://schemas.microsoft.com/office/drawing/2014/main" id="{18955F4E-9708-5700-8032-89AFBB38FF0A}"/>
              </a:ext>
            </a:extLst>
          </p:cNvPr>
          <p:cNvSpPr/>
          <p:nvPr/>
        </p:nvSpPr>
        <p:spPr>
          <a:xfrm>
            <a:off x="8547411" y="5808339"/>
            <a:ext cx="1248913" cy="4295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lnSpc>
                <a:spcPts val="1500"/>
              </a:lnSpc>
            </a:pPr>
            <a:r>
              <a:rPr lang="en-US" sz="1400">
                <a:solidFill>
                  <a:schemeClr val="tx2"/>
                </a:solidFill>
              </a:rPr>
              <a:t>May need onsite evaluation</a:t>
            </a:r>
          </a:p>
        </p:txBody>
      </p:sp>
      <p:sp>
        <p:nvSpPr>
          <p:cNvPr id="188" name="Rectangle 187">
            <a:extLst>
              <a:ext uri="{FF2B5EF4-FFF2-40B4-BE49-F238E27FC236}">
                <a16:creationId xmlns:a16="http://schemas.microsoft.com/office/drawing/2014/main" id="{FB747C9B-9D12-CF98-51A3-9EF662FF9D8C}"/>
              </a:ext>
            </a:extLst>
          </p:cNvPr>
          <p:cNvSpPr/>
          <p:nvPr/>
        </p:nvSpPr>
        <p:spPr>
          <a:xfrm>
            <a:off x="5975498" y="6320624"/>
            <a:ext cx="5885419" cy="366887"/>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bg1"/>
                </a:solidFill>
              </a:rPr>
              <a:t>Response time may be immediate, short, or variable</a:t>
            </a:r>
          </a:p>
        </p:txBody>
      </p:sp>
      <p:sp>
        <p:nvSpPr>
          <p:cNvPr id="195" name="Rectangle 194">
            <a:extLst>
              <a:ext uri="{FF2B5EF4-FFF2-40B4-BE49-F238E27FC236}">
                <a16:creationId xmlns:a16="http://schemas.microsoft.com/office/drawing/2014/main" id="{933D2F24-1252-AD8D-6D47-520C8CCE174D}"/>
              </a:ext>
            </a:extLst>
          </p:cNvPr>
          <p:cNvSpPr/>
          <p:nvPr/>
        </p:nvSpPr>
        <p:spPr>
          <a:xfrm>
            <a:off x="6181633" y="6196949"/>
            <a:ext cx="455887" cy="582622"/>
          </a:xfrm>
          <a:prstGeom prst="rect">
            <a:avLst/>
          </a:prstGeom>
          <a:solidFill>
            <a:schemeClr val="bg1"/>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endParaRPr>
          </a:p>
        </p:txBody>
      </p:sp>
      <p:pic>
        <p:nvPicPr>
          <p:cNvPr id="190" name="Graphic 189" descr="Watch with solid fill">
            <a:extLst>
              <a:ext uri="{FF2B5EF4-FFF2-40B4-BE49-F238E27FC236}">
                <a16:creationId xmlns:a16="http://schemas.microsoft.com/office/drawing/2014/main" id="{29DA4A9C-76A9-15DD-DAE5-2A6C3052C889}"/>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154159" y="6258031"/>
            <a:ext cx="499906" cy="499906"/>
          </a:xfrm>
          <a:prstGeom prst="rect">
            <a:avLst/>
          </a:prstGeom>
        </p:spPr>
      </p:pic>
    </p:spTree>
    <p:extLst>
      <p:ext uri="{BB962C8B-B14F-4D97-AF65-F5344CB8AC3E}">
        <p14:creationId xmlns:p14="http://schemas.microsoft.com/office/powerpoint/2010/main" val="1561580495"/>
      </p:ext>
    </p:extLst>
  </p:cSld>
  <p:clrMapOvr>
    <a:masterClrMapping/>
  </p:clrMapOvr>
  <p:transition spd="slow">
    <p:wipe/>
  </p:transition>
  <p:extLst>
    <p:ext uri="{6950BFC3-D8DA-4A85-94F7-54DA5524770B}">
      <p188:commentRel xmlns:p188="http://schemas.microsoft.com/office/powerpoint/2018/8/main" r:id="rId2"/>
    </p:ext>
  </p:extLs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37B5DD-3159-C677-0F39-AD0E6017CFFD}"/>
              </a:ext>
            </a:extLst>
          </p:cNvPr>
          <p:cNvPicPr>
            <a:picLocks noChangeAspect="1"/>
          </p:cNvPicPr>
          <p:nvPr/>
        </p:nvPicPr>
        <p:blipFill>
          <a:blip r:embed="rId4"/>
          <a:stretch>
            <a:fillRect/>
          </a:stretch>
        </p:blipFill>
        <p:spPr>
          <a:xfrm>
            <a:off x="12680754" y="2899301"/>
            <a:ext cx="3481979" cy="1502929"/>
          </a:xfrm>
          <a:prstGeom prst="rect">
            <a:avLst/>
          </a:prstGeom>
        </p:spPr>
      </p:pic>
      <p:sp>
        <p:nvSpPr>
          <p:cNvPr id="15" name="Title 14">
            <a:extLst>
              <a:ext uri="{FF2B5EF4-FFF2-40B4-BE49-F238E27FC236}">
                <a16:creationId xmlns:a16="http://schemas.microsoft.com/office/drawing/2014/main" id="{B03D3570-7F0B-FE77-4D44-9290612DEBF4}"/>
              </a:ext>
            </a:extLst>
          </p:cNvPr>
          <p:cNvSpPr>
            <a:spLocks noGrp="1"/>
          </p:cNvSpPr>
          <p:nvPr>
            <p:ph type="title"/>
          </p:nvPr>
        </p:nvSpPr>
        <p:spPr>
          <a:xfrm>
            <a:off x="847253" y="202166"/>
            <a:ext cx="10515600" cy="1143000"/>
          </a:xfrm>
        </p:spPr>
        <p:txBody>
          <a:bodyPr/>
          <a:lstStyle/>
          <a:p>
            <a:r>
              <a:rPr lang="en-US"/>
              <a:t>Don’t Forget About Palliative Care and Hospice</a:t>
            </a:r>
          </a:p>
        </p:txBody>
      </p:sp>
      <p:sp>
        <p:nvSpPr>
          <p:cNvPr id="6" name="Text Placeholder 5">
            <a:extLst>
              <a:ext uri="{FF2B5EF4-FFF2-40B4-BE49-F238E27FC236}">
                <a16:creationId xmlns:a16="http://schemas.microsoft.com/office/drawing/2014/main" id="{7AFB7873-3274-4AF0-29C2-2A4509E6F336}"/>
              </a:ext>
            </a:extLst>
          </p:cNvPr>
          <p:cNvSpPr>
            <a:spLocks noGrp="1"/>
          </p:cNvSpPr>
          <p:nvPr>
            <p:ph type="body" sz="quarter" idx="10"/>
          </p:nvPr>
        </p:nvSpPr>
        <p:spPr>
          <a:xfrm>
            <a:off x="1524000" y="6546152"/>
            <a:ext cx="9829800" cy="311848"/>
          </a:xfrm>
        </p:spPr>
        <p:txBody>
          <a:bodyPr/>
          <a:lstStyle/>
          <a:p>
            <a:r>
              <a:rPr lang="en-GB"/>
              <a:t>Adapted from Heidenreich PA.</a:t>
            </a:r>
            <a:r>
              <a:rPr lang="en-US"/>
              <a:t> </a:t>
            </a:r>
            <a:r>
              <a:rPr lang="en-US" i="1"/>
              <a:t>J Am Coll Cardiol</a:t>
            </a:r>
            <a:r>
              <a:rPr lang="en-US"/>
              <a:t>. 2022;79:e263-e421.</a:t>
            </a:r>
          </a:p>
        </p:txBody>
      </p:sp>
      <p:sp>
        <p:nvSpPr>
          <p:cNvPr id="18" name="TextBox 17">
            <a:extLst>
              <a:ext uri="{FF2B5EF4-FFF2-40B4-BE49-F238E27FC236}">
                <a16:creationId xmlns:a16="http://schemas.microsoft.com/office/drawing/2014/main" id="{DB115C6D-A73B-3C44-E363-680FC6B6DEF7}"/>
              </a:ext>
            </a:extLst>
          </p:cNvPr>
          <p:cNvSpPr txBox="1"/>
          <p:nvPr/>
        </p:nvSpPr>
        <p:spPr>
          <a:xfrm>
            <a:off x="1533053" y="6285514"/>
            <a:ext cx="6096000" cy="338554"/>
          </a:xfrm>
          <a:prstGeom prst="rect">
            <a:avLst/>
          </a:prstGeom>
          <a:noFill/>
        </p:spPr>
        <p:txBody>
          <a:bodyPr wrap="square">
            <a:spAutoFit/>
          </a:bodyPr>
          <a:lstStyle/>
          <a:p>
            <a:r>
              <a:rPr lang="en-US" sz="1600">
                <a:solidFill>
                  <a:schemeClr val="tx2"/>
                </a:solidFill>
              </a:rPr>
              <a:t>CHF, congestive heart failure</a:t>
            </a:r>
          </a:p>
        </p:txBody>
      </p:sp>
      <p:grpSp>
        <p:nvGrpSpPr>
          <p:cNvPr id="180" name="Group 179">
            <a:extLst>
              <a:ext uri="{FF2B5EF4-FFF2-40B4-BE49-F238E27FC236}">
                <a16:creationId xmlns:a16="http://schemas.microsoft.com/office/drawing/2014/main" id="{CC2B203E-35CB-20F4-A0D0-247033D3A704}"/>
              </a:ext>
            </a:extLst>
          </p:cNvPr>
          <p:cNvGrpSpPr/>
          <p:nvPr/>
        </p:nvGrpSpPr>
        <p:grpSpPr>
          <a:xfrm>
            <a:off x="900428" y="2057400"/>
            <a:ext cx="10449201" cy="4165212"/>
            <a:chOff x="1000001" y="2057400"/>
            <a:chExt cx="10449201" cy="4165212"/>
          </a:xfrm>
        </p:grpSpPr>
        <p:sp>
          <p:nvSpPr>
            <p:cNvPr id="40" name="Rectangle 39">
              <a:extLst>
                <a:ext uri="{FF2B5EF4-FFF2-40B4-BE49-F238E27FC236}">
                  <a16:creationId xmlns:a16="http://schemas.microsoft.com/office/drawing/2014/main" id="{4B6D2085-C311-59C6-BE2F-BFA5FD005E48}"/>
                </a:ext>
              </a:extLst>
            </p:cNvPr>
            <p:cNvSpPr/>
            <p:nvPr/>
          </p:nvSpPr>
          <p:spPr>
            <a:xfrm>
              <a:off x="1517650" y="4010641"/>
              <a:ext cx="7175663" cy="1892001"/>
            </a:xfrm>
            <a:prstGeom prst="rect">
              <a:avLst/>
            </a:prstGeom>
            <a:solidFill>
              <a:srgbClr val="F7F7F7"/>
            </a:solidFill>
            <a:ln w="127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endParaRPr>
            </a:p>
          </p:txBody>
        </p:sp>
        <p:sp>
          <p:nvSpPr>
            <p:cNvPr id="112" name="Oval 111">
              <a:extLst>
                <a:ext uri="{FF2B5EF4-FFF2-40B4-BE49-F238E27FC236}">
                  <a16:creationId xmlns:a16="http://schemas.microsoft.com/office/drawing/2014/main" id="{F3E0A4BE-05BC-642F-C3C7-93683898C104}"/>
                </a:ext>
              </a:extLst>
            </p:cNvPr>
            <p:cNvSpPr/>
            <p:nvPr/>
          </p:nvSpPr>
          <p:spPr>
            <a:xfrm>
              <a:off x="7119937" y="4242485"/>
              <a:ext cx="482479" cy="871537"/>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endParaRPr>
            </a:p>
          </p:txBody>
        </p:sp>
        <p:sp>
          <p:nvSpPr>
            <p:cNvPr id="19" name="Rectangle 18">
              <a:extLst>
                <a:ext uri="{FF2B5EF4-FFF2-40B4-BE49-F238E27FC236}">
                  <a16:creationId xmlns:a16="http://schemas.microsoft.com/office/drawing/2014/main" id="{1ABFBDDD-E823-531C-9191-9F423D088286}"/>
                </a:ext>
              </a:extLst>
            </p:cNvPr>
            <p:cNvSpPr/>
            <p:nvPr/>
          </p:nvSpPr>
          <p:spPr>
            <a:xfrm>
              <a:off x="1517650" y="2057400"/>
              <a:ext cx="7175663" cy="1815882"/>
            </a:xfrm>
            <a:prstGeom prst="rect">
              <a:avLst/>
            </a:prstGeom>
            <a:solidFill>
              <a:srgbClr val="F7F7F7"/>
            </a:solidFill>
            <a:ln w="127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endParaRPr>
            </a:p>
          </p:txBody>
        </p:sp>
        <p:sp>
          <p:nvSpPr>
            <p:cNvPr id="110" name="Oval 109">
              <a:extLst>
                <a:ext uri="{FF2B5EF4-FFF2-40B4-BE49-F238E27FC236}">
                  <a16:creationId xmlns:a16="http://schemas.microsoft.com/office/drawing/2014/main" id="{6846A81A-89B1-0F18-6F15-ED4F2BEEBC52}"/>
                </a:ext>
              </a:extLst>
            </p:cNvPr>
            <p:cNvSpPr/>
            <p:nvPr/>
          </p:nvSpPr>
          <p:spPr>
            <a:xfrm>
              <a:off x="6642057" y="2698473"/>
              <a:ext cx="612064" cy="871537"/>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endParaRPr>
            </a:p>
          </p:txBody>
        </p:sp>
        <p:sp>
          <p:nvSpPr>
            <p:cNvPr id="42" name="Freeform: Shape 41">
              <a:extLst>
                <a:ext uri="{FF2B5EF4-FFF2-40B4-BE49-F238E27FC236}">
                  <a16:creationId xmlns:a16="http://schemas.microsoft.com/office/drawing/2014/main" id="{9B54DE02-7F68-8581-8C7F-97DEAF2BF0C5}"/>
                </a:ext>
              </a:extLst>
            </p:cNvPr>
            <p:cNvSpPr/>
            <p:nvPr/>
          </p:nvSpPr>
          <p:spPr>
            <a:xfrm>
              <a:off x="1531620" y="2179320"/>
              <a:ext cx="1775460" cy="908509"/>
            </a:xfrm>
            <a:custGeom>
              <a:avLst/>
              <a:gdLst>
                <a:gd name="connsiteX0" fmla="*/ 0 w 1775460"/>
                <a:gd name="connsiteY0" fmla="*/ 30480 h 908509"/>
                <a:gd name="connsiteX1" fmla="*/ 160020 w 1775460"/>
                <a:gd name="connsiteY1" fmla="*/ 769620 h 908509"/>
                <a:gd name="connsiteX2" fmla="*/ 274320 w 1775460"/>
                <a:gd name="connsiteY2" fmla="*/ 906780 h 908509"/>
                <a:gd name="connsiteX3" fmla="*/ 388620 w 1775460"/>
                <a:gd name="connsiteY3" fmla="*/ 800100 h 908509"/>
                <a:gd name="connsiteX4" fmla="*/ 571500 w 1775460"/>
                <a:gd name="connsiteY4" fmla="*/ 228600 h 908509"/>
                <a:gd name="connsiteX5" fmla="*/ 777240 w 1775460"/>
                <a:gd name="connsiteY5" fmla="*/ 38100 h 908509"/>
                <a:gd name="connsiteX6" fmla="*/ 1074420 w 1775460"/>
                <a:gd name="connsiteY6" fmla="*/ 0 h 908509"/>
                <a:gd name="connsiteX7" fmla="*/ 1775460 w 1775460"/>
                <a:gd name="connsiteY7" fmla="*/ 15240 h 908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75460" h="908509">
                  <a:moveTo>
                    <a:pt x="0" y="30480"/>
                  </a:moveTo>
                  <a:cubicBezTo>
                    <a:pt x="57150" y="327025"/>
                    <a:pt x="114300" y="623570"/>
                    <a:pt x="160020" y="769620"/>
                  </a:cubicBezTo>
                  <a:cubicBezTo>
                    <a:pt x="205740" y="915670"/>
                    <a:pt x="236220" y="901700"/>
                    <a:pt x="274320" y="906780"/>
                  </a:cubicBezTo>
                  <a:cubicBezTo>
                    <a:pt x="312420" y="911860"/>
                    <a:pt x="339090" y="913130"/>
                    <a:pt x="388620" y="800100"/>
                  </a:cubicBezTo>
                  <a:cubicBezTo>
                    <a:pt x="438150" y="687070"/>
                    <a:pt x="506730" y="355600"/>
                    <a:pt x="571500" y="228600"/>
                  </a:cubicBezTo>
                  <a:cubicBezTo>
                    <a:pt x="636270" y="101600"/>
                    <a:pt x="693420" y="76200"/>
                    <a:pt x="777240" y="38100"/>
                  </a:cubicBezTo>
                  <a:cubicBezTo>
                    <a:pt x="861060" y="0"/>
                    <a:pt x="1074420" y="0"/>
                    <a:pt x="1074420" y="0"/>
                  </a:cubicBezTo>
                  <a:lnTo>
                    <a:pt x="1775460" y="15240"/>
                  </a:lnTo>
                </a:path>
              </a:pathLst>
            </a:custGeom>
            <a:noFill/>
            <a:ln w="19050">
              <a:solidFill>
                <a:schemeClr val="accent3"/>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42">
              <a:extLst>
                <a:ext uri="{FF2B5EF4-FFF2-40B4-BE49-F238E27FC236}">
                  <a16:creationId xmlns:a16="http://schemas.microsoft.com/office/drawing/2014/main" id="{76D2CFD6-2433-4CAA-69BB-54D40FC042A3}"/>
                </a:ext>
              </a:extLst>
            </p:cNvPr>
            <p:cNvSpPr/>
            <p:nvPr/>
          </p:nvSpPr>
          <p:spPr>
            <a:xfrm>
              <a:off x="3520440" y="2209800"/>
              <a:ext cx="2849880" cy="967927"/>
            </a:xfrm>
            <a:custGeom>
              <a:avLst/>
              <a:gdLst>
                <a:gd name="connsiteX0" fmla="*/ 0 w 2849880"/>
                <a:gd name="connsiteY0" fmla="*/ 0 h 967927"/>
                <a:gd name="connsiteX1" fmla="*/ 777240 w 2849880"/>
                <a:gd name="connsiteY1" fmla="*/ 60960 h 967927"/>
                <a:gd name="connsiteX2" fmla="*/ 1127760 w 2849880"/>
                <a:gd name="connsiteY2" fmla="*/ 175260 h 967927"/>
                <a:gd name="connsiteX3" fmla="*/ 1242060 w 2849880"/>
                <a:gd name="connsiteY3" fmla="*/ 304800 h 967927"/>
                <a:gd name="connsiteX4" fmla="*/ 1341120 w 2849880"/>
                <a:gd name="connsiteY4" fmla="*/ 381000 h 967927"/>
                <a:gd name="connsiteX5" fmla="*/ 1470660 w 2849880"/>
                <a:gd name="connsiteY5" fmla="*/ 320040 h 967927"/>
                <a:gd name="connsiteX6" fmla="*/ 1569720 w 2849880"/>
                <a:gd name="connsiteY6" fmla="*/ 228600 h 967927"/>
                <a:gd name="connsiteX7" fmla="*/ 2011680 w 2849880"/>
                <a:gd name="connsiteY7" fmla="*/ 236220 h 967927"/>
                <a:gd name="connsiteX8" fmla="*/ 2339340 w 2849880"/>
                <a:gd name="connsiteY8" fmla="*/ 312420 h 967927"/>
                <a:gd name="connsiteX9" fmla="*/ 2514600 w 2849880"/>
                <a:gd name="connsiteY9" fmla="*/ 541020 h 967927"/>
                <a:gd name="connsiteX10" fmla="*/ 2606040 w 2849880"/>
                <a:gd name="connsiteY10" fmla="*/ 876300 h 967927"/>
                <a:gd name="connsiteX11" fmla="*/ 2689860 w 2849880"/>
                <a:gd name="connsiteY11" fmla="*/ 967740 h 967927"/>
                <a:gd name="connsiteX12" fmla="*/ 2750820 w 2849880"/>
                <a:gd name="connsiteY12" fmla="*/ 861060 h 967927"/>
                <a:gd name="connsiteX13" fmla="*/ 2781300 w 2849880"/>
                <a:gd name="connsiteY13" fmla="*/ 624840 h 967927"/>
                <a:gd name="connsiteX14" fmla="*/ 2849880 w 2849880"/>
                <a:gd name="connsiteY14" fmla="*/ 541020 h 967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49880" h="967927">
                  <a:moveTo>
                    <a:pt x="0" y="0"/>
                  </a:moveTo>
                  <a:cubicBezTo>
                    <a:pt x="294640" y="15875"/>
                    <a:pt x="589280" y="31750"/>
                    <a:pt x="777240" y="60960"/>
                  </a:cubicBezTo>
                  <a:cubicBezTo>
                    <a:pt x="965200" y="90170"/>
                    <a:pt x="1050290" y="134620"/>
                    <a:pt x="1127760" y="175260"/>
                  </a:cubicBezTo>
                  <a:cubicBezTo>
                    <a:pt x="1205230" y="215900"/>
                    <a:pt x="1206500" y="270510"/>
                    <a:pt x="1242060" y="304800"/>
                  </a:cubicBezTo>
                  <a:cubicBezTo>
                    <a:pt x="1277620" y="339090"/>
                    <a:pt x="1303020" y="378460"/>
                    <a:pt x="1341120" y="381000"/>
                  </a:cubicBezTo>
                  <a:cubicBezTo>
                    <a:pt x="1379220" y="383540"/>
                    <a:pt x="1432560" y="345440"/>
                    <a:pt x="1470660" y="320040"/>
                  </a:cubicBezTo>
                  <a:cubicBezTo>
                    <a:pt x="1508760" y="294640"/>
                    <a:pt x="1479550" y="242570"/>
                    <a:pt x="1569720" y="228600"/>
                  </a:cubicBezTo>
                  <a:cubicBezTo>
                    <a:pt x="1659890" y="214630"/>
                    <a:pt x="1883410" y="222250"/>
                    <a:pt x="2011680" y="236220"/>
                  </a:cubicBezTo>
                  <a:cubicBezTo>
                    <a:pt x="2139950" y="250190"/>
                    <a:pt x="2255520" y="261620"/>
                    <a:pt x="2339340" y="312420"/>
                  </a:cubicBezTo>
                  <a:cubicBezTo>
                    <a:pt x="2423160" y="363220"/>
                    <a:pt x="2470150" y="447040"/>
                    <a:pt x="2514600" y="541020"/>
                  </a:cubicBezTo>
                  <a:cubicBezTo>
                    <a:pt x="2559050" y="635000"/>
                    <a:pt x="2576830" y="805180"/>
                    <a:pt x="2606040" y="876300"/>
                  </a:cubicBezTo>
                  <a:cubicBezTo>
                    <a:pt x="2635250" y="947420"/>
                    <a:pt x="2665730" y="970280"/>
                    <a:pt x="2689860" y="967740"/>
                  </a:cubicBezTo>
                  <a:cubicBezTo>
                    <a:pt x="2713990" y="965200"/>
                    <a:pt x="2735580" y="918210"/>
                    <a:pt x="2750820" y="861060"/>
                  </a:cubicBezTo>
                  <a:cubicBezTo>
                    <a:pt x="2766060" y="803910"/>
                    <a:pt x="2764790" y="678180"/>
                    <a:pt x="2781300" y="624840"/>
                  </a:cubicBezTo>
                  <a:cubicBezTo>
                    <a:pt x="2797810" y="571500"/>
                    <a:pt x="2823845" y="556260"/>
                    <a:pt x="2849880" y="541020"/>
                  </a:cubicBezTo>
                </a:path>
              </a:pathLst>
            </a:custGeom>
            <a:noFill/>
            <a:ln w="19050">
              <a:solidFill>
                <a:schemeClr val="accent3"/>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Shape 43">
              <a:extLst>
                <a:ext uri="{FF2B5EF4-FFF2-40B4-BE49-F238E27FC236}">
                  <a16:creationId xmlns:a16="http://schemas.microsoft.com/office/drawing/2014/main" id="{96509977-FD9D-3F6D-6B6A-E0E638C32B37}"/>
                </a:ext>
              </a:extLst>
            </p:cNvPr>
            <p:cNvSpPr/>
            <p:nvPr/>
          </p:nvSpPr>
          <p:spPr>
            <a:xfrm>
              <a:off x="6560820" y="2786460"/>
              <a:ext cx="1242060" cy="825439"/>
            </a:xfrm>
            <a:custGeom>
              <a:avLst/>
              <a:gdLst>
                <a:gd name="connsiteX0" fmla="*/ 0 w 1242060"/>
                <a:gd name="connsiteY0" fmla="*/ 10080 h 825439"/>
                <a:gd name="connsiteX1" fmla="*/ 91440 w 1242060"/>
                <a:gd name="connsiteY1" fmla="*/ 63420 h 825439"/>
                <a:gd name="connsiteX2" fmla="*/ 198120 w 1242060"/>
                <a:gd name="connsiteY2" fmla="*/ 490140 h 825439"/>
                <a:gd name="connsiteX3" fmla="*/ 274320 w 1242060"/>
                <a:gd name="connsiteY3" fmla="*/ 589200 h 825439"/>
                <a:gd name="connsiteX4" fmla="*/ 365760 w 1242060"/>
                <a:gd name="connsiteY4" fmla="*/ 452040 h 825439"/>
                <a:gd name="connsiteX5" fmla="*/ 419100 w 1242060"/>
                <a:gd name="connsiteY5" fmla="*/ 314880 h 825439"/>
                <a:gd name="connsiteX6" fmla="*/ 510540 w 1242060"/>
                <a:gd name="connsiteY6" fmla="*/ 261540 h 825439"/>
                <a:gd name="connsiteX7" fmla="*/ 594360 w 1242060"/>
                <a:gd name="connsiteY7" fmla="*/ 444420 h 825439"/>
                <a:gd name="connsiteX8" fmla="*/ 670560 w 1242060"/>
                <a:gd name="connsiteY8" fmla="*/ 726360 h 825439"/>
                <a:gd name="connsiteX9" fmla="*/ 731520 w 1242060"/>
                <a:gd name="connsiteY9" fmla="*/ 825420 h 825439"/>
                <a:gd name="connsiteX10" fmla="*/ 845820 w 1242060"/>
                <a:gd name="connsiteY10" fmla="*/ 733980 h 825439"/>
                <a:gd name="connsiteX11" fmla="*/ 952500 w 1242060"/>
                <a:gd name="connsiteY11" fmla="*/ 634920 h 825439"/>
                <a:gd name="connsiteX12" fmla="*/ 1043940 w 1242060"/>
                <a:gd name="connsiteY12" fmla="*/ 619680 h 825439"/>
                <a:gd name="connsiteX13" fmla="*/ 1242060 w 1242060"/>
                <a:gd name="connsiteY13" fmla="*/ 657780 h 825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42060" h="825439">
                  <a:moveTo>
                    <a:pt x="0" y="10080"/>
                  </a:moveTo>
                  <a:cubicBezTo>
                    <a:pt x="29210" y="-3255"/>
                    <a:pt x="58420" y="-16590"/>
                    <a:pt x="91440" y="63420"/>
                  </a:cubicBezTo>
                  <a:cubicBezTo>
                    <a:pt x="124460" y="143430"/>
                    <a:pt x="167640" y="402510"/>
                    <a:pt x="198120" y="490140"/>
                  </a:cubicBezTo>
                  <a:cubicBezTo>
                    <a:pt x="228600" y="577770"/>
                    <a:pt x="246380" y="595550"/>
                    <a:pt x="274320" y="589200"/>
                  </a:cubicBezTo>
                  <a:cubicBezTo>
                    <a:pt x="302260" y="582850"/>
                    <a:pt x="341630" y="497760"/>
                    <a:pt x="365760" y="452040"/>
                  </a:cubicBezTo>
                  <a:cubicBezTo>
                    <a:pt x="389890" y="406320"/>
                    <a:pt x="394970" y="346630"/>
                    <a:pt x="419100" y="314880"/>
                  </a:cubicBezTo>
                  <a:cubicBezTo>
                    <a:pt x="443230" y="283130"/>
                    <a:pt x="481330" y="239950"/>
                    <a:pt x="510540" y="261540"/>
                  </a:cubicBezTo>
                  <a:cubicBezTo>
                    <a:pt x="539750" y="283130"/>
                    <a:pt x="567690" y="366950"/>
                    <a:pt x="594360" y="444420"/>
                  </a:cubicBezTo>
                  <a:cubicBezTo>
                    <a:pt x="621030" y="521890"/>
                    <a:pt x="647700" y="662860"/>
                    <a:pt x="670560" y="726360"/>
                  </a:cubicBezTo>
                  <a:cubicBezTo>
                    <a:pt x="693420" y="789860"/>
                    <a:pt x="702310" y="824150"/>
                    <a:pt x="731520" y="825420"/>
                  </a:cubicBezTo>
                  <a:cubicBezTo>
                    <a:pt x="760730" y="826690"/>
                    <a:pt x="808990" y="765730"/>
                    <a:pt x="845820" y="733980"/>
                  </a:cubicBezTo>
                  <a:cubicBezTo>
                    <a:pt x="882650" y="702230"/>
                    <a:pt x="919480" y="653970"/>
                    <a:pt x="952500" y="634920"/>
                  </a:cubicBezTo>
                  <a:cubicBezTo>
                    <a:pt x="985520" y="615870"/>
                    <a:pt x="995680" y="615870"/>
                    <a:pt x="1043940" y="619680"/>
                  </a:cubicBezTo>
                  <a:cubicBezTo>
                    <a:pt x="1092200" y="623490"/>
                    <a:pt x="1167130" y="640635"/>
                    <a:pt x="1242060" y="657780"/>
                  </a:cubicBezTo>
                </a:path>
              </a:pathLst>
            </a:custGeom>
            <a:noFill/>
            <a:ln w="19050">
              <a:solidFill>
                <a:schemeClr val="accent3"/>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Shape 44">
              <a:extLst>
                <a:ext uri="{FF2B5EF4-FFF2-40B4-BE49-F238E27FC236}">
                  <a16:creationId xmlns:a16="http://schemas.microsoft.com/office/drawing/2014/main" id="{B3A363DA-40F5-6913-446E-93591C4D43A8}"/>
                </a:ext>
              </a:extLst>
            </p:cNvPr>
            <p:cNvSpPr/>
            <p:nvPr/>
          </p:nvSpPr>
          <p:spPr>
            <a:xfrm>
              <a:off x="8016240" y="3512820"/>
              <a:ext cx="595546" cy="167440"/>
            </a:xfrm>
            <a:custGeom>
              <a:avLst/>
              <a:gdLst>
                <a:gd name="connsiteX0" fmla="*/ 0 w 563880"/>
                <a:gd name="connsiteY0" fmla="*/ 0 h 144780"/>
                <a:gd name="connsiteX1" fmla="*/ 106680 w 563880"/>
                <a:gd name="connsiteY1" fmla="*/ 60960 h 144780"/>
                <a:gd name="connsiteX2" fmla="*/ 563880 w 563880"/>
                <a:gd name="connsiteY2" fmla="*/ 144780 h 144780"/>
              </a:gdLst>
              <a:ahLst/>
              <a:cxnLst>
                <a:cxn ang="0">
                  <a:pos x="connsiteX0" y="connsiteY0"/>
                </a:cxn>
                <a:cxn ang="0">
                  <a:pos x="connsiteX1" y="connsiteY1"/>
                </a:cxn>
                <a:cxn ang="0">
                  <a:pos x="connsiteX2" y="connsiteY2"/>
                </a:cxn>
              </a:cxnLst>
              <a:rect l="l" t="t" r="r" b="b"/>
              <a:pathLst>
                <a:path w="563880" h="144780">
                  <a:moveTo>
                    <a:pt x="0" y="0"/>
                  </a:moveTo>
                  <a:lnTo>
                    <a:pt x="106680" y="60960"/>
                  </a:lnTo>
                  <a:lnTo>
                    <a:pt x="563880" y="144780"/>
                  </a:lnTo>
                </a:path>
              </a:pathLst>
            </a:custGeom>
            <a:noFill/>
            <a:ln w="19050">
              <a:solidFill>
                <a:schemeClr val="accent3"/>
              </a:solidFill>
              <a:prstDash val="dash"/>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Shape 45">
              <a:extLst>
                <a:ext uri="{FF2B5EF4-FFF2-40B4-BE49-F238E27FC236}">
                  <a16:creationId xmlns:a16="http://schemas.microsoft.com/office/drawing/2014/main" id="{0C4E531B-7F6E-5048-0921-AAD1BD541948}"/>
                </a:ext>
              </a:extLst>
            </p:cNvPr>
            <p:cNvSpPr/>
            <p:nvPr/>
          </p:nvSpPr>
          <p:spPr>
            <a:xfrm>
              <a:off x="1531620" y="4934587"/>
              <a:ext cx="1813560" cy="963293"/>
            </a:xfrm>
            <a:custGeom>
              <a:avLst/>
              <a:gdLst>
                <a:gd name="connsiteX0" fmla="*/ 0 w 1813560"/>
                <a:gd name="connsiteY0" fmla="*/ 963293 h 963293"/>
                <a:gd name="connsiteX1" fmla="*/ 114300 w 1813560"/>
                <a:gd name="connsiteY1" fmla="*/ 231773 h 963293"/>
                <a:gd name="connsiteX2" fmla="*/ 190500 w 1813560"/>
                <a:gd name="connsiteY2" fmla="*/ 41273 h 963293"/>
                <a:gd name="connsiteX3" fmla="*/ 259080 w 1813560"/>
                <a:gd name="connsiteY3" fmla="*/ 3173 h 963293"/>
                <a:gd name="connsiteX4" fmla="*/ 388620 w 1813560"/>
                <a:gd name="connsiteY4" fmla="*/ 94613 h 963293"/>
                <a:gd name="connsiteX5" fmla="*/ 571500 w 1813560"/>
                <a:gd name="connsiteY5" fmla="*/ 224153 h 963293"/>
                <a:gd name="connsiteX6" fmla="*/ 982980 w 1813560"/>
                <a:gd name="connsiteY6" fmla="*/ 247013 h 963293"/>
                <a:gd name="connsiteX7" fmla="*/ 1813560 w 1813560"/>
                <a:gd name="connsiteY7" fmla="*/ 254633 h 963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13560" h="963293">
                  <a:moveTo>
                    <a:pt x="0" y="963293"/>
                  </a:moveTo>
                  <a:cubicBezTo>
                    <a:pt x="41275" y="674368"/>
                    <a:pt x="82550" y="385443"/>
                    <a:pt x="114300" y="231773"/>
                  </a:cubicBezTo>
                  <a:cubicBezTo>
                    <a:pt x="146050" y="78103"/>
                    <a:pt x="166370" y="79373"/>
                    <a:pt x="190500" y="41273"/>
                  </a:cubicBezTo>
                  <a:cubicBezTo>
                    <a:pt x="214630" y="3173"/>
                    <a:pt x="226060" y="-5717"/>
                    <a:pt x="259080" y="3173"/>
                  </a:cubicBezTo>
                  <a:cubicBezTo>
                    <a:pt x="292100" y="12063"/>
                    <a:pt x="388620" y="94613"/>
                    <a:pt x="388620" y="94613"/>
                  </a:cubicBezTo>
                  <a:cubicBezTo>
                    <a:pt x="440690" y="131443"/>
                    <a:pt x="472440" y="198753"/>
                    <a:pt x="571500" y="224153"/>
                  </a:cubicBezTo>
                  <a:cubicBezTo>
                    <a:pt x="670560" y="249553"/>
                    <a:pt x="775970" y="241933"/>
                    <a:pt x="982980" y="247013"/>
                  </a:cubicBezTo>
                  <a:cubicBezTo>
                    <a:pt x="1189990" y="252093"/>
                    <a:pt x="1501775" y="253363"/>
                    <a:pt x="1813560" y="254633"/>
                  </a:cubicBezTo>
                </a:path>
              </a:pathLst>
            </a:custGeom>
            <a:noFill/>
            <a:ln w="19050">
              <a:solidFill>
                <a:schemeClr val="accent2"/>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Shape 46">
              <a:extLst>
                <a:ext uri="{FF2B5EF4-FFF2-40B4-BE49-F238E27FC236}">
                  <a16:creationId xmlns:a16="http://schemas.microsoft.com/office/drawing/2014/main" id="{8EF18AB0-97EC-1EAD-51D7-92FCD4937C6C}"/>
                </a:ext>
              </a:extLst>
            </p:cNvPr>
            <p:cNvSpPr/>
            <p:nvPr/>
          </p:nvSpPr>
          <p:spPr>
            <a:xfrm>
              <a:off x="3520440" y="4714455"/>
              <a:ext cx="2895600" cy="467145"/>
            </a:xfrm>
            <a:custGeom>
              <a:avLst/>
              <a:gdLst>
                <a:gd name="connsiteX0" fmla="*/ 0 w 2895600"/>
                <a:gd name="connsiteY0" fmla="*/ 467931 h 467931"/>
                <a:gd name="connsiteX1" fmla="*/ 640080 w 2895600"/>
                <a:gd name="connsiteY1" fmla="*/ 437451 h 467931"/>
                <a:gd name="connsiteX2" fmla="*/ 982980 w 2895600"/>
                <a:gd name="connsiteY2" fmla="*/ 376491 h 467931"/>
                <a:gd name="connsiteX3" fmla="*/ 1196340 w 2895600"/>
                <a:gd name="connsiteY3" fmla="*/ 239331 h 467931"/>
                <a:gd name="connsiteX4" fmla="*/ 1394460 w 2895600"/>
                <a:gd name="connsiteY4" fmla="*/ 178371 h 467931"/>
                <a:gd name="connsiteX5" fmla="*/ 1592580 w 2895600"/>
                <a:gd name="connsiteY5" fmla="*/ 231711 h 467931"/>
                <a:gd name="connsiteX6" fmla="*/ 1790700 w 2895600"/>
                <a:gd name="connsiteY6" fmla="*/ 277431 h 467931"/>
                <a:gd name="connsiteX7" fmla="*/ 2225040 w 2895600"/>
                <a:gd name="connsiteY7" fmla="*/ 224091 h 467931"/>
                <a:gd name="connsiteX8" fmla="*/ 2545080 w 2895600"/>
                <a:gd name="connsiteY8" fmla="*/ 140271 h 467931"/>
                <a:gd name="connsiteX9" fmla="*/ 2636520 w 2895600"/>
                <a:gd name="connsiteY9" fmla="*/ 18351 h 467931"/>
                <a:gd name="connsiteX10" fmla="*/ 2727960 w 2895600"/>
                <a:gd name="connsiteY10" fmla="*/ 10731 h 467931"/>
                <a:gd name="connsiteX11" fmla="*/ 2895600 w 2895600"/>
                <a:gd name="connsiteY11" fmla="*/ 117411 h 467931"/>
                <a:gd name="connsiteX0" fmla="*/ 0 w 2895600"/>
                <a:gd name="connsiteY0" fmla="*/ 467145 h 467145"/>
                <a:gd name="connsiteX1" fmla="*/ 640080 w 2895600"/>
                <a:gd name="connsiteY1" fmla="*/ 436665 h 467145"/>
                <a:gd name="connsiteX2" fmla="*/ 982980 w 2895600"/>
                <a:gd name="connsiteY2" fmla="*/ 375705 h 467145"/>
                <a:gd name="connsiteX3" fmla="*/ 1196340 w 2895600"/>
                <a:gd name="connsiteY3" fmla="*/ 238545 h 467145"/>
                <a:gd name="connsiteX4" fmla="*/ 1394460 w 2895600"/>
                <a:gd name="connsiteY4" fmla="*/ 177585 h 467145"/>
                <a:gd name="connsiteX5" fmla="*/ 1592580 w 2895600"/>
                <a:gd name="connsiteY5" fmla="*/ 230925 h 467145"/>
                <a:gd name="connsiteX6" fmla="*/ 1790700 w 2895600"/>
                <a:gd name="connsiteY6" fmla="*/ 276645 h 467145"/>
                <a:gd name="connsiteX7" fmla="*/ 2225040 w 2895600"/>
                <a:gd name="connsiteY7" fmla="*/ 223305 h 467145"/>
                <a:gd name="connsiteX8" fmla="*/ 2514600 w 2895600"/>
                <a:gd name="connsiteY8" fmla="*/ 124245 h 467145"/>
                <a:gd name="connsiteX9" fmla="*/ 2636520 w 2895600"/>
                <a:gd name="connsiteY9" fmla="*/ 17565 h 467145"/>
                <a:gd name="connsiteX10" fmla="*/ 2727960 w 2895600"/>
                <a:gd name="connsiteY10" fmla="*/ 9945 h 467145"/>
                <a:gd name="connsiteX11" fmla="*/ 2895600 w 2895600"/>
                <a:gd name="connsiteY11" fmla="*/ 116625 h 467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95600" h="467145">
                  <a:moveTo>
                    <a:pt x="0" y="467145"/>
                  </a:moveTo>
                  <a:cubicBezTo>
                    <a:pt x="238125" y="459525"/>
                    <a:pt x="476250" y="451905"/>
                    <a:pt x="640080" y="436665"/>
                  </a:cubicBezTo>
                  <a:cubicBezTo>
                    <a:pt x="803910" y="421425"/>
                    <a:pt x="890270" y="408725"/>
                    <a:pt x="982980" y="375705"/>
                  </a:cubicBezTo>
                  <a:cubicBezTo>
                    <a:pt x="1075690" y="342685"/>
                    <a:pt x="1127760" y="271565"/>
                    <a:pt x="1196340" y="238545"/>
                  </a:cubicBezTo>
                  <a:cubicBezTo>
                    <a:pt x="1264920" y="205525"/>
                    <a:pt x="1328420" y="178855"/>
                    <a:pt x="1394460" y="177585"/>
                  </a:cubicBezTo>
                  <a:cubicBezTo>
                    <a:pt x="1460500" y="176315"/>
                    <a:pt x="1526540" y="214415"/>
                    <a:pt x="1592580" y="230925"/>
                  </a:cubicBezTo>
                  <a:cubicBezTo>
                    <a:pt x="1658620" y="247435"/>
                    <a:pt x="1685290" y="277915"/>
                    <a:pt x="1790700" y="276645"/>
                  </a:cubicBezTo>
                  <a:cubicBezTo>
                    <a:pt x="1896110" y="275375"/>
                    <a:pt x="2104390" y="248705"/>
                    <a:pt x="2225040" y="223305"/>
                  </a:cubicBezTo>
                  <a:cubicBezTo>
                    <a:pt x="2345690" y="197905"/>
                    <a:pt x="2446020" y="158535"/>
                    <a:pt x="2514600" y="124245"/>
                  </a:cubicBezTo>
                  <a:cubicBezTo>
                    <a:pt x="2583180" y="89955"/>
                    <a:pt x="2600960" y="36615"/>
                    <a:pt x="2636520" y="17565"/>
                  </a:cubicBezTo>
                  <a:cubicBezTo>
                    <a:pt x="2672080" y="-1485"/>
                    <a:pt x="2684780" y="-6565"/>
                    <a:pt x="2727960" y="9945"/>
                  </a:cubicBezTo>
                  <a:cubicBezTo>
                    <a:pt x="2771140" y="26455"/>
                    <a:pt x="2833370" y="71540"/>
                    <a:pt x="2895600" y="116625"/>
                  </a:cubicBezTo>
                </a:path>
              </a:pathLst>
            </a:custGeom>
            <a:noFill/>
            <a:ln w="19050">
              <a:solidFill>
                <a:schemeClr val="accent2"/>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47">
              <a:extLst>
                <a:ext uri="{FF2B5EF4-FFF2-40B4-BE49-F238E27FC236}">
                  <a16:creationId xmlns:a16="http://schemas.microsoft.com/office/drawing/2014/main" id="{C304AA55-A0B3-C41E-FC23-0E65BDEF2DAB}"/>
                </a:ext>
              </a:extLst>
            </p:cNvPr>
            <p:cNvSpPr/>
            <p:nvPr/>
          </p:nvSpPr>
          <p:spPr>
            <a:xfrm>
              <a:off x="6593205" y="4439603"/>
              <a:ext cx="1217295" cy="1100137"/>
            </a:xfrm>
            <a:custGeom>
              <a:avLst/>
              <a:gdLst>
                <a:gd name="connsiteX0" fmla="*/ 0 w 1226820"/>
                <a:gd name="connsiteY0" fmla="*/ 297180 h 1104900"/>
                <a:gd name="connsiteX1" fmla="*/ 106680 w 1226820"/>
                <a:gd name="connsiteY1" fmla="*/ 152400 h 1104900"/>
                <a:gd name="connsiteX2" fmla="*/ 198120 w 1226820"/>
                <a:gd name="connsiteY2" fmla="*/ 76200 h 1104900"/>
                <a:gd name="connsiteX3" fmla="*/ 312420 w 1226820"/>
                <a:gd name="connsiteY3" fmla="*/ 114300 h 1104900"/>
                <a:gd name="connsiteX4" fmla="*/ 342900 w 1226820"/>
                <a:gd name="connsiteY4" fmla="*/ 144780 h 1104900"/>
                <a:gd name="connsiteX5" fmla="*/ 403860 w 1226820"/>
                <a:gd name="connsiteY5" fmla="*/ 198120 h 1104900"/>
                <a:gd name="connsiteX6" fmla="*/ 502920 w 1226820"/>
                <a:gd name="connsiteY6" fmla="*/ 137160 h 1104900"/>
                <a:gd name="connsiteX7" fmla="*/ 586740 w 1226820"/>
                <a:gd name="connsiteY7" fmla="*/ 30480 h 1104900"/>
                <a:gd name="connsiteX8" fmla="*/ 655320 w 1226820"/>
                <a:gd name="connsiteY8" fmla="*/ 0 h 1104900"/>
                <a:gd name="connsiteX9" fmla="*/ 746760 w 1226820"/>
                <a:gd name="connsiteY9" fmla="*/ 160020 h 1104900"/>
                <a:gd name="connsiteX10" fmla="*/ 845820 w 1226820"/>
                <a:gd name="connsiteY10" fmla="*/ 670560 h 1104900"/>
                <a:gd name="connsiteX11" fmla="*/ 944880 w 1226820"/>
                <a:gd name="connsiteY11" fmla="*/ 960120 h 1104900"/>
                <a:gd name="connsiteX12" fmla="*/ 1082040 w 1226820"/>
                <a:gd name="connsiteY12" fmla="*/ 1059180 h 1104900"/>
                <a:gd name="connsiteX13" fmla="*/ 1226820 w 1226820"/>
                <a:gd name="connsiteY13" fmla="*/ 1104900 h 1104900"/>
                <a:gd name="connsiteX0" fmla="*/ 0 w 1226820"/>
                <a:gd name="connsiteY0" fmla="*/ 297180 h 1104900"/>
                <a:gd name="connsiteX1" fmla="*/ 106680 w 1226820"/>
                <a:gd name="connsiteY1" fmla="*/ 152400 h 1104900"/>
                <a:gd name="connsiteX2" fmla="*/ 198120 w 1226820"/>
                <a:gd name="connsiteY2" fmla="*/ 76200 h 1104900"/>
                <a:gd name="connsiteX3" fmla="*/ 312420 w 1226820"/>
                <a:gd name="connsiteY3" fmla="*/ 114300 h 1104900"/>
                <a:gd name="connsiteX4" fmla="*/ 403860 w 1226820"/>
                <a:gd name="connsiteY4" fmla="*/ 198120 h 1104900"/>
                <a:gd name="connsiteX5" fmla="*/ 502920 w 1226820"/>
                <a:gd name="connsiteY5" fmla="*/ 137160 h 1104900"/>
                <a:gd name="connsiteX6" fmla="*/ 586740 w 1226820"/>
                <a:gd name="connsiteY6" fmla="*/ 30480 h 1104900"/>
                <a:gd name="connsiteX7" fmla="*/ 655320 w 1226820"/>
                <a:gd name="connsiteY7" fmla="*/ 0 h 1104900"/>
                <a:gd name="connsiteX8" fmla="*/ 746760 w 1226820"/>
                <a:gd name="connsiteY8" fmla="*/ 160020 h 1104900"/>
                <a:gd name="connsiteX9" fmla="*/ 845820 w 1226820"/>
                <a:gd name="connsiteY9" fmla="*/ 670560 h 1104900"/>
                <a:gd name="connsiteX10" fmla="*/ 944880 w 1226820"/>
                <a:gd name="connsiteY10" fmla="*/ 960120 h 1104900"/>
                <a:gd name="connsiteX11" fmla="*/ 1082040 w 1226820"/>
                <a:gd name="connsiteY11" fmla="*/ 1059180 h 1104900"/>
                <a:gd name="connsiteX12" fmla="*/ 1226820 w 1226820"/>
                <a:gd name="connsiteY12" fmla="*/ 1104900 h 1104900"/>
                <a:gd name="connsiteX0" fmla="*/ 0 w 1226820"/>
                <a:gd name="connsiteY0" fmla="*/ 297180 h 1104900"/>
                <a:gd name="connsiteX1" fmla="*/ 106680 w 1226820"/>
                <a:gd name="connsiteY1" fmla="*/ 152400 h 1104900"/>
                <a:gd name="connsiteX2" fmla="*/ 198120 w 1226820"/>
                <a:gd name="connsiteY2" fmla="*/ 76200 h 1104900"/>
                <a:gd name="connsiteX3" fmla="*/ 297180 w 1226820"/>
                <a:gd name="connsiteY3" fmla="*/ 114300 h 1104900"/>
                <a:gd name="connsiteX4" fmla="*/ 403860 w 1226820"/>
                <a:gd name="connsiteY4" fmla="*/ 198120 h 1104900"/>
                <a:gd name="connsiteX5" fmla="*/ 502920 w 1226820"/>
                <a:gd name="connsiteY5" fmla="*/ 137160 h 1104900"/>
                <a:gd name="connsiteX6" fmla="*/ 586740 w 1226820"/>
                <a:gd name="connsiteY6" fmla="*/ 30480 h 1104900"/>
                <a:gd name="connsiteX7" fmla="*/ 655320 w 1226820"/>
                <a:gd name="connsiteY7" fmla="*/ 0 h 1104900"/>
                <a:gd name="connsiteX8" fmla="*/ 746760 w 1226820"/>
                <a:gd name="connsiteY8" fmla="*/ 160020 h 1104900"/>
                <a:gd name="connsiteX9" fmla="*/ 845820 w 1226820"/>
                <a:gd name="connsiteY9" fmla="*/ 670560 h 1104900"/>
                <a:gd name="connsiteX10" fmla="*/ 944880 w 1226820"/>
                <a:gd name="connsiteY10" fmla="*/ 960120 h 1104900"/>
                <a:gd name="connsiteX11" fmla="*/ 1082040 w 1226820"/>
                <a:gd name="connsiteY11" fmla="*/ 1059180 h 1104900"/>
                <a:gd name="connsiteX12" fmla="*/ 1226820 w 1226820"/>
                <a:gd name="connsiteY12" fmla="*/ 1104900 h 1104900"/>
                <a:gd name="connsiteX0" fmla="*/ 0 w 1226820"/>
                <a:gd name="connsiteY0" fmla="*/ 297180 h 1104900"/>
                <a:gd name="connsiteX1" fmla="*/ 106680 w 1226820"/>
                <a:gd name="connsiteY1" fmla="*/ 152400 h 1104900"/>
                <a:gd name="connsiteX2" fmla="*/ 198120 w 1226820"/>
                <a:gd name="connsiteY2" fmla="*/ 76200 h 1104900"/>
                <a:gd name="connsiteX3" fmla="*/ 297180 w 1226820"/>
                <a:gd name="connsiteY3" fmla="*/ 114300 h 1104900"/>
                <a:gd name="connsiteX4" fmla="*/ 403860 w 1226820"/>
                <a:gd name="connsiteY4" fmla="*/ 198120 h 1104900"/>
                <a:gd name="connsiteX5" fmla="*/ 502920 w 1226820"/>
                <a:gd name="connsiteY5" fmla="*/ 137160 h 1104900"/>
                <a:gd name="connsiteX6" fmla="*/ 586740 w 1226820"/>
                <a:gd name="connsiteY6" fmla="*/ 30480 h 1104900"/>
                <a:gd name="connsiteX7" fmla="*/ 655320 w 1226820"/>
                <a:gd name="connsiteY7" fmla="*/ 0 h 1104900"/>
                <a:gd name="connsiteX8" fmla="*/ 685800 w 1226820"/>
                <a:gd name="connsiteY8" fmla="*/ 76200 h 1104900"/>
                <a:gd name="connsiteX9" fmla="*/ 746760 w 1226820"/>
                <a:gd name="connsiteY9" fmla="*/ 160020 h 1104900"/>
                <a:gd name="connsiteX10" fmla="*/ 845820 w 1226820"/>
                <a:gd name="connsiteY10" fmla="*/ 670560 h 1104900"/>
                <a:gd name="connsiteX11" fmla="*/ 944880 w 1226820"/>
                <a:gd name="connsiteY11" fmla="*/ 960120 h 1104900"/>
                <a:gd name="connsiteX12" fmla="*/ 1082040 w 1226820"/>
                <a:gd name="connsiteY12" fmla="*/ 1059180 h 1104900"/>
                <a:gd name="connsiteX13" fmla="*/ 1226820 w 1226820"/>
                <a:gd name="connsiteY13" fmla="*/ 1104900 h 1104900"/>
                <a:gd name="connsiteX0" fmla="*/ 0 w 1226820"/>
                <a:gd name="connsiteY0" fmla="*/ 297180 h 1104900"/>
                <a:gd name="connsiteX1" fmla="*/ 106680 w 1226820"/>
                <a:gd name="connsiteY1" fmla="*/ 152400 h 1104900"/>
                <a:gd name="connsiteX2" fmla="*/ 198120 w 1226820"/>
                <a:gd name="connsiteY2" fmla="*/ 76200 h 1104900"/>
                <a:gd name="connsiteX3" fmla="*/ 297180 w 1226820"/>
                <a:gd name="connsiteY3" fmla="*/ 114300 h 1104900"/>
                <a:gd name="connsiteX4" fmla="*/ 403860 w 1226820"/>
                <a:gd name="connsiteY4" fmla="*/ 198120 h 1104900"/>
                <a:gd name="connsiteX5" fmla="*/ 502920 w 1226820"/>
                <a:gd name="connsiteY5" fmla="*/ 137160 h 1104900"/>
                <a:gd name="connsiteX6" fmla="*/ 586740 w 1226820"/>
                <a:gd name="connsiteY6" fmla="*/ 30480 h 1104900"/>
                <a:gd name="connsiteX7" fmla="*/ 655320 w 1226820"/>
                <a:gd name="connsiteY7" fmla="*/ 0 h 1104900"/>
                <a:gd name="connsiteX8" fmla="*/ 709612 w 1226820"/>
                <a:gd name="connsiteY8" fmla="*/ 54769 h 1104900"/>
                <a:gd name="connsiteX9" fmla="*/ 746760 w 1226820"/>
                <a:gd name="connsiteY9" fmla="*/ 160020 h 1104900"/>
                <a:gd name="connsiteX10" fmla="*/ 845820 w 1226820"/>
                <a:gd name="connsiteY10" fmla="*/ 670560 h 1104900"/>
                <a:gd name="connsiteX11" fmla="*/ 944880 w 1226820"/>
                <a:gd name="connsiteY11" fmla="*/ 960120 h 1104900"/>
                <a:gd name="connsiteX12" fmla="*/ 1082040 w 1226820"/>
                <a:gd name="connsiteY12" fmla="*/ 1059180 h 1104900"/>
                <a:gd name="connsiteX13" fmla="*/ 1226820 w 1226820"/>
                <a:gd name="connsiteY13" fmla="*/ 1104900 h 1104900"/>
                <a:gd name="connsiteX0" fmla="*/ 0 w 1226820"/>
                <a:gd name="connsiteY0" fmla="*/ 297180 h 1104900"/>
                <a:gd name="connsiteX1" fmla="*/ 106680 w 1226820"/>
                <a:gd name="connsiteY1" fmla="*/ 152400 h 1104900"/>
                <a:gd name="connsiteX2" fmla="*/ 198120 w 1226820"/>
                <a:gd name="connsiteY2" fmla="*/ 76200 h 1104900"/>
                <a:gd name="connsiteX3" fmla="*/ 297180 w 1226820"/>
                <a:gd name="connsiteY3" fmla="*/ 114300 h 1104900"/>
                <a:gd name="connsiteX4" fmla="*/ 403860 w 1226820"/>
                <a:gd name="connsiteY4" fmla="*/ 198120 h 1104900"/>
                <a:gd name="connsiteX5" fmla="*/ 502920 w 1226820"/>
                <a:gd name="connsiteY5" fmla="*/ 137160 h 1104900"/>
                <a:gd name="connsiteX6" fmla="*/ 586740 w 1226820"/>
                <a:gd name="connsiteY6" fmla="*/ 30480 h 1104900"/>
                <a:gd name="connsiteX7" fmla="*/ 655320 w 1226820"/>
                <a:gd name="connsiteY7" fmla="*/ 0 h 1104900"/>
                <a:gd name="connsiteX8" fmla="*/ 709612 w 1226820"/>
                <a:gd name="connsiteY8" fmla="*/ 54769 h 1104900"/>
                <a:gd name="connsiteX9" fmla="*/ 746760 w 1226820"/>
                <a:gd name="connsiteY9" fmla="*/ 160020 h 1104900"/>
                <a:gd name="connsiteX10" fmla="*/ 845820 w 1226820"/>
                <a:gd name="connsiteY10" fmla="*/ 670560 h 1104900"/>
                <a:gd name="connsiteX11" fmla="*/ 944880 w 1226820"/>
                <a:gd name="connsiteY11" fmla="*/ 960120 h 1104900"/>
                <a:gd name="connsiteX12" fmla="*/ 1082040 w 1226820"/>
                <a:gd name="connsiteY12" fmla="*/ 1059180 h 1104900"/>
                <a:gd name="connsiteX13" fmla="*/ 1226820 w 1226820"/>
                <a:gd name="connsiteY13" fmla="*/ 1104900 h 1104900"/>
                <a:gd name="connsiteX0" fmla="*/ 0 w 1226820"/>
                <a:gd name="connsiteY0" fmla="*/ 292417 h 1100137"/>
                <a:gd name="connsiteX1" fmla="*/ 106680 w 1226820"/>
                <a:gd name="connsiteY1" fmla="*/ 147637 h 1100137"/>
                <a:gd name="connsiteX2" fmla="*/ 198120 w 1226820"/>
                <a:gd name="connsiteY2" fmla="*/ 71437 h 1100137"/>
                <a:gd name="connsiteX3" fmla="*/ 297180 w 1226820"/>
                <a:gd name="connsiteY3" fmla="*/ 109537 h 1100137"/>
                <a:gd name="connsiteX4" fmla="*/ 403860 w 1226820"/>
                <a:gd name="connsiteY4" fmla="*/ 193357 h 1100137"/>
                <a:gd name="connsiteX5" fmla="*/ 502920 w 1226820"/>
                <a:gd name="connsiteY5" fmla="*/ 132397 h 1100137"/>
                <a:gd name="connsiteX6" fmla="*/ 586740 w 1226820"/>
                <a:gd name="connsiteY6" fmla="*/ 25717 h 1100137"/>
                <a:gd name="connsiteX7" fmla="*/ 650558 w 1226820"/>
                <a:gd name="connsiteY7" fmla="*/ 0 h 1100137"/>
                <a:gd name="connsiteX8" fmla="*/ 709612 w 1226820"/>
                <a:gd name="connsiteY8" fmla="*/ 50006 h 1100137"/>
                <a:gd name="connsiteX9" fmla="*/ 746760 w 1226820"/>
                <a:gd name="connsiteY9" fmla="*/ 155257 h 1100137"/>
                <a:gd name="connsiteX10" fmla="*/ 845820 w 1226820"/>
                <a:gd name="connsiteY10" fmla="*/ 665797 h 1100137"/>
                <a:gd name="connsiteX11" fmla="*/ 944880 w 1226820"/>
                <a:gd name="connsiteY11" fmla="*/ 955357 h 1100137"/>
                <a:gd name="connsiteX12" fmla="*/ 1082040 w 1226820"/>
                <a:gd name="connsiteY12" fmla="*/ 1054417 h 1100137"/>
                <a:gd name="connsiteX13" fmla="*/ 1226820 w 1226820"/>
                <a:gd name="connsiteY13" fmla="*/ 1100137 h 1100137"/>
                <a:gd name="connsiteX0" fmla="*/ 0 w 1226820"/>
                <a:gd name="connsiteY0" fmla="*/ 292417 h 1100137"/>
                <a:gd name="connsiteX1" fmla="*/ 106680 w 1226820"/>
                <a:gd name="connsiteY1" fmla="*/ 147637 h 1100137"/>
                <a:gd name="connsiteX2" fmla="*/ 198120 w 1226820"/>
                <a:gd name="connsiteY2" fmla="*/ 71437 h 1100137"/>
                <a:gd name="connsiteX3" fmla="*/ 297180 w 1226820"/>
                <a:gd name="connsiteY3" fmla="*/ 109537 h 1100137"/>
                <a:gd name="connsiteX4" fmla="*/ 403860 w 1226820"/>
                <a:gd name="connsiteY4" fmla="*/ 193357 h 1100137"/>
                <a:gd name="connsiteX5" fmla="*/ 502920 w 1226820"/>
                <a:gd name="connsiteY5" fmla="*/ 132397 h 1100137"/>
                <a:gd name="connsiteX6" fmla="*/ 586740 w 1226820"/>
                <a:gd name="connsiteY6" fmla="*/ 25717 h 1100137"/>
                <a:gd name="connsiteX7" fmla="*/ 650558 w 1226820"/>
                <a:gd name="connsiteY7" fmla="*/ 0 h 1100137"/>
                <a:gd name="connsiteX8" fmla="*/ 709612 w 1226820"/>
                <a:gd name="connsiteY8" fmla="*/ 50006 h 1100137"/>
                <a:gd name="connsiteX9" fmla="*/ 746760 w 1226820"/>
                <a:gd name="connsiteY9" fmla="*/ 155257 h 1100137"/>
                <a:gd name="connsiteX10" fmla="*/ 845820 w 1226820"/>
                <a:gd name="connsiteY10" fmla="*/ 665797 h 1100137"/>
                <a:gd name="connsiteX11" fmla="*/ 944880 w 1226820"/>
                <a:gd name="connsiteY11" fmla="*/ 955357 h 1100137"/>
                <a:gd name="connsiteX12" fmla="*/ 1082040 w 1226820"/>
                <a:gd name="connsiteY12" fmla="*/ 1054417 h 1100137"/>
                <a:gd name="connsiteX13" fmla="*/ 1226820 w 1226820"/>
                <a:gd name="connsiteY13" fmla="*/ 1100137 h 1100137"/>
                <a:gd name="connsiteX0" fmla="*/ 0 w 1226820"/>
                <a:gd name="connsiteY0" fmla="*/ 292417 h 1100137"/>
                <a:gd name="connsiteX1" fmla="*/ 106680 w 1226820"/>
                <a:gd name="connsiteY1" fmla="*/ 147637 h 1100137"/>
                <a:gd name="connsiteX2" fmla="*/ 198120 w 1226820"/>
                <a:gd name="connsiteY2" fmla="*/ 71437 h 1100137"/>
                <a:gd name="connsiteX3" fmla="*/ 297180 w 1226820"/>
                <a:gd name="connsiteY3" fmla="*/ 109537 h 1100137"/>
                <a:gd name="connsiteX4" fmla="*/ 403860 w 1226820"/>
                <a:gd name="connsiteY4" fmla="*/ 193357 h 1100137"/>
                <a:gd name="connsiteX5" fmla="*/ 502920 w 1226820"/>
                <a:gd name="connsiteY5" fmla="*/ 132397 h 1100137"/>
                <a:gd name="connsiteX6" fmla="*/ 586740 w 1226820"/>
                <a:gd name="connsiteY6" fmla="*/ 25717 h 1100137"/>
                <a:gd name="connsiteX7" fmla="*/ 650558 w 1226820"/>
                <a:gd name="connsiteY7" fmla="*/ 0 h 1100137"/>
                <a:gd name="connsiteX8" fmla="*/ 709612 w 1226820"/>
                <a:gd name="connsiteY8" fmla="*/ 50006 h 1100137"/>
                <a:gd name="connsiteX9" fmla="*/ 746760 w 1226820"/>
                <a:gd name="connsiteY9" fmla="*/ 155257 h 1100137"/>
                <a:gd name="connsiteX10" fmla="*/ 845820 w 1226820"/>
                <a:gd name="connsiteY10" fmla="*/ 665797 h 1100137"/>
                <a:gd name="connsiteX11" fmla="*/ 944880 w 1226820"/>
                <a:gd name="connsiteY11" fmla="*/ 955357 h 1100137"/>
                <a:gd name="connsiteX12" fmla="*/ 1082040 w 1226820"/>
                <a:gd name="connsiteY12" fmla="*/ 1054417 h 1100137"/>
                <a:gd name="connsiteX13" fmla="*/ 1226820 w 1226820"/>
                <a:gd name="connsiteY13" fmla="*/ 1100137 h 1100137"/>
                <a:gd name="connsiteX0" fmla="*/ 0 w 1226820"/>
                <a:gd name="connsiteY0" fmla="*/ 292417 h 1100137"/>
                <a:gd name="connsiteX1" fmla="*/ 106680 w 1226820"/>
                <a:gd name="connsiteY1" fmla="*/ 147637 h 1100137"/>
                <a:gd name="connsiteX2" fmla="*/ 198120 w 1226820"/>
                <a:gd name="connsiteY2" fmla="*/ 71437 h 1100137"/>
                <a:gd name="connsiteX3" fmla="*/ 297180 w 1226820"/>
                <a:gd name="connsiteY3" fmla="*/ 109537 h 1100137"/>
                <a:gd name="connsiteX4" fmla="*/ 403860 w 1226820"/>
                <a:gd name="connsiteY4" fmla="*/ 193357 h 1100137"/>
                <a:gd name="connsiteX5" fmla="*/ 502920 w 1226820"/>
                <a:gd name="connsiteY5" fmla="*/ 132397 h 1100137"/>
                <a:gd name="connsiteX6" fmla="*/ 586740 w 1226820"/>
                <a:gd name="connsiteY6" fmla="*/ 25717 h 1100137"/>
                <a:gd name="connsiteX7" fmla="*/ 650558 w 1226820"/>
                <a:gd name="connsiteY7" fmla="*/ 0 h 1100137"/>
                <a:gd name="connsiteX8" fmla="*/ 709612 w 1226820"/>
                <a:gd name="connsiteY8" fmla="*/ 50006 h 1100137"/>
                <a:gd name="connsiteX9" fmla="*/ 746760 w 1226820"/>
                <a:gd name="connsiteY9" fmla="*/ 155257 h 1100137"/>
                <a:gd name="connsiteX10" fmla="*/ 845820 w 1226820"/>
                <a:gd name="connsiteY10" fmla="*/ 665797 h 1100137"/>
                <a:gd name="connsiteX11" fmla="*/ 944880 w 1226820"/>
                <a:gd name="connsiteY11" fmla="*/ 955357 h 1100137"/>
                <a:gd name="connsiteX12" fmla="*/ 1082040 w 1226820"/>
                <a:gd name="connsiteY12" fmla="*/ 1054417 h 1100137"/>
                <a:gd name="connsiteX13" fmla="*/ 1226820 w 1226820"/>
                <a:gd name="connsiteY13" fmla="*/ 1100137 h 1100137"/>
                <a:gd name="connsiteX0" fmla="*/ 0 w 1226820"/>
                <a:gd name="connsiteY0" fmla="*/ 292417 h 1100137"/>
                <a:gd name="connsiteX1" fmla="*/ 106680 w 1226820"/>
                <a:gd name="connsiteY1" fmla="*/ 147637 h 1100137"/>
                <a:gd name="connsiteX2" fmla="*/ 198120 w 1226820"/>
                <a:gd name="connsiteY2" fmla="*/ 71437 h 1100137"/>
                <a:gd name="connsiteX3" fmla="*/ 297180 w 1226820"/>
                <a:gd name="connsiteY3" fmla="*/ 109537 h 1100137"/>
                <a:gd name="connsiteX4" fmla="*/ 403860 w 1226820"/>
                <a:gd name="connsiteY4" fmla="*/ 193357 h 1100137"/>
                <a:gd name="connsiteX5" fmla="*/ 502920 w 1226820"/>
                <a:gd name="connsiteY5" fmla="*/ 132397 h 1100137"/>
                <a:gd name="connsiteX6" fmla="*/ 586740 w 1226820"/>
                <a:gd name="connsiteY6" fmla="*/ 25717 h 1100137"/>
                <a:gd name="connsiteX7" fmla="*/ 650558 w 1226820"/>
                <a:gd name="connsiteY7" fmla="*/ 0 h 1100137"/>
                <a:gd name="connsiteX8" fmla="*/ 709612 w 1226820"/>
                <a:gd name="connsiteY8" fmla="*/ 50006 h 1100137"/>
                <a:gd name="connsiteX9" fmla="*/ 746760 w 1226820"/>
                <a:gd name="connsiteY9" fmla="*/ 155257 h 1100137"/>
                <a:gd name="connsiteX10" fmla="*/ 845820 w 1226820"/>
                <a:gd name="connsiteY10" fmla="*/ 665797 h 1100137"/>
                <a:gd name="connsiteX11" fmla="*/ 944880 w 1226820"/>
                <a:gd name="connsiteY11" fmla="*/ 955357 h 1100137"/>
                <a:gd name="connsiteX12" fmla="*/ 1082040 w 1226820"/>
                <a:gd name="connsiteY12" fmla="*/ 1054417 h 1100137"/>
                <a:gd name="connsiteX13" fmla="*/ 1226820 w 1226820"/>
                <a:gd name="connsiteY13" fmla="*/ 1100137 h 1100137"/>
                <a:gd name="connsiteX0" fmla="*/ 0 w 1226820"/>
                <a:gd name="connsiteY0" fmla="*/ 292417 h 1100137"/>
                <a:gd name="connsiteX1" fmla="*/ 106680 w 1226820"/>
                <a:gd name="connsiteY1" fmla="*/ 147637 h 1100137"/>
                <a:gd name="connsiteX2" fmla="*/ 198120 w 1226820"/>
                <a:gd name="connsiteY2" fmla="*/ 71437 h 1100137"/>
                <a:gd name="connsiteX3" fmla="*/ 297180 w 1226820"/>
                <a:gd name="connsiteY3" fmla="*/ 109537 h 1100137"/>
                <a:gd name="connsiteX4" fmla="*/ 403860 w 1226820"/>
                <a:gd name="connsiteY4" fmla="*/ 193357 h 1100137"/>
                <a:gd name="connsiteX5" fmla="*/ 502920 w 1226820"/>
                <a:gd name="connsiteY5" fmla="*/ 132397 h 1100137"/>
                <a:gd name="connsiteX6" fmla="*/ 586740 w 1226820"/>
                <a:gd name="connsiteY6" fmla="*/ 25717 h 1100137"/>
                <a:gd name="connsiteX7" fmla="*/ 650558 w 1226820"/>
                <a:gd name="connsiteY7" fmla="*/ 0 h 1100137"/>
                <a:gd name="connsiteX8" fmla="*/ 709612 w 1226820"/>
                <a:gd name="connsiteY8" fmla="*/ 50006 h 1100137"/>
                <a:gd name="connsiteX9" fmla="*/ 746760 w 1226820"/>
                <a:gd name="connsiteY9" fmla="*/ 155257 h 1100137"/>
                <a:gd name="connsiteX10" fmla="*/ 845820 w 1226820"/>
                <a:gd name="connsiteY10" fmla="*/ 665797 h 1100137"/>
                <a:gd name="connsiteX11" fmla="*/ 944880 w 1226820"/>
                <a:gd name="connsiteY11" fmla="*/ 955357 h 1100137"/>
                <a:gd name="connsiteX12" fmla="*/ 1082040 w 1226820"/>
                <a:gd name="connsiteY12" fmla="*/ 1054417 h 1100137"/>
                <a:gd name="connsiteX13" fmla="*/ 1226820 w 1226820"/>
                <a:gd name="connsiteY13" fmla="*/ 1100137 h 1100137"/>
                <a:gd name="connsiteX0" fmla="*/ 0 w 1226820"/>
                <a:gd name="connsiteY0" fmla="*/ 292417 h 1100137"/>
                <a:gd name="connsiteX1" fmla="*/ 106680 w 1226820"/>
                <a:gd name="connsiteY1" fmla="*/ 147637 h 1100137"/>
                <a:gd name="connsiteX2" fmla="*/ 198120 w 1226820"/>
                <a:gd name="connsiteY2" fmla="*/ 71437 h 1100137"/>
                <a:gd name="connsiteX3" fmla="*/ 297180 w 1226820"/>
                <a:gd name="connsiteY3" fmla="*/ 109537 h 1100137"/>
                <a:gd name="connsiteX4" fmla="*/ 403860 w 1226820"/>
                <a:gd name="connsiteY4" fmla="*/ 193357 h 1100137"/>
                <a:gd name="connsiteX5" fmla="*/ 502920 w 1226820"/>
                <a:gd name="connsiteY5" fmla="*/ 132397 h 1100137"/>
                <a:gd name="connsiteX6" fmla="*/ 586740 w 1226820"/>
                <a:gd name="connsiteY6" fmla="*/ 25717 h 1100137"/>
                <a:gd name="connsiteX7" fmla="*/ 650558 w 1226820"/>
                <a:gd name="connsiteY7" fmla="*/ 0 h 1100137"/>
                <a:gd name="connsiteX8" fmla="*/ 709612 w 1226820"/>
                <a:gd name="connsiteY8" fmla="*/ 50006 h 1100137"/>
                <a:gd name="connsiteX9" fmla="*/ 746760 w 1226820"/>
                <a:gd name="connsiteY9" fmla="*/ 155257 h 1100137"/>
                <a:gd name="connsiteX10" fmla="*/ 845820 w 1226820"/>
                <a:gd name="connsiteY10" fmla="*/ 665797 h 1100137"/>
                <a:gd name="connsiteX11" fmla="*/ 944880 w 1226820"/>
                <a:gd name="connsiteY11" fmla="*/ 955357 h 1100137"/>
                <a:gd name="connsiteX12" fmla="*/ 1082040 w 1226820"/>
                <a:gd name="connsiteY12" fmla="*/ 1054417 h 1100137"/>
                <a:gd name="connsiteX13" fmla="*/ 1226820 w 1226820"/>
                <a:gd name="connsiteY13" fmla="*/ 1100137 h 1100137"/>
                <a:gd name="connsiteX0" fmla="*/ 0 w 1226820"/>
                <a:gd name="connsiteY0" fmla="*/ 292417 h 1100137"/>
                <a:gd name="connsiteX1" fmla="*/ 106680 w 1226820"/>
                <a:gd name="connsiteY1" fmla="*/ 147637 h 1100137"/>
                <a:gd name="connsiteX2" fmla="*/ 198120 w 1226820"/>
                <a:gd name="connsiteY2" fmla="*/ 71437 h 1100137"/>
                <a:gd name="connsiteX3" fmla="*/ 297180 w 1226820"/>
                <a:gd name="connsiteY3" fmla="*/ 109537 h 1100137"/>
                <a:gd name="connsiteX4" fmla="*/ 403860 w 1226820"/>
                <a:gd name="connsiteY4" fmla="*/ 193357 h 1100137"/>
                <a:gd name="connsiteX5" fmla="*/ 502920 w 1226820"/>
                <a:gd name="connsiteY5" fmla="*/ 132397 h 1100137"/>
                <a:gd name="connsiteX6" fmla="*/ 586740 w 1226820"/>
                <a:gd name="connsiteY6" fmla="*/ 25717 h 1100137"/>
                <a:gd name="connsiteX7" fmla="*/ 650558 w 1226820"/>
                <a:gd name="connsiteY7" fmla="*/ 0 h 1100137"/>
                <a:gd name="connsiteX8" fmla="*/ 709612 w 1226820"/>
                <a:gd name="connsiteY8" fmla="*/ 50006 h 1100137"/>
                <a:gd name="connsiteX9" fmla="*/ 746760 w 1226820"/>
                <a:gd name="connsiteY9" fmla="*/ 155257 h 1100137"/>
                <a:gd name="connsiteX10" fmla="*/ 845820 w 1226820"/>
                <a:gd name="connsiteY10" fmla="*/ 665797 h 1100137"/>
                <a:gd name="connsiteX11" fmla="*/ 944880 w 1226820"/>
                <a:gd name="connsiteY11" fmla="*/ 955357 h 1100137"/>
                <a:gd name="connsiteX12" fmla="*/ 1082040 w 1226820"/>
                <a:gd name="connsiteY12" fmla="*/ 1054417 h 1100137"/>
                <a:gd name="connsiteX13" fmla="*/ 1226820 w 1226820"/>
                <a:gd name="connsiteY13" fmla="*/ 1100137 h 1100137"/>
                <a:gd name="connsiteX0" fmla="*/ 0 w 1226820"/>
                <a:gd name="connsiteY0" fmla="*/ 292417 h 1100137"/>
                <a:gd name="connsiteX1" fmla="*/ 106680 w 1226820"/>
                <a:gd name="connsiteY1" fmla="*/ 147637 h 1100137"/>
                <a:gd name="connsiteX2" fmla="*/ 198120 w 1226820"/>
                <a:gd name="connsiteY2" fmla="*/ 71437 h 1100137"/>
                <a:gd name="connsiteX3" fmla="*/ 297180 w 1226820"/>
                <a:gd name="connsiteY3" fmla="*/ 109537 h 1100137"/>
                <a:gd name="connsiteX4" fmla="*/ 403860 w 1226820"/>
                <a:gd name="connsiteY4" fmla="*/ 193357 h 1100137"/>
                <a:gd name="connsiteX5" fmla="*/ 502920 w 1226820"/>
                <a:gd name="connsiteY5" fmla="*/ 132397 h 1100137"/>
                <a:gd name="connsiteX6" fmla="*/ 586740 w 1226820"/>
                <a:gd name="connsiteY6" fmla="*/ 25717 h 1100137"/>
                <a:gd name="connsiteX7" fmla="*/ 650558 w 1226820"/>
                <a:gd name="connsiteY7" fmla="*/ 0 h 1100137"/>
                <a:gd name="connsiteX8" fmla="*/ 709612 w 1226820"/>
                <a:gd name="connsiteY8" fmla="*/ 50006 h 1100137"/>
                <a:gd name="connsiteX9" fmla="*/ 746760 w 1226820"/>
                <a:gd name="connsiteY9" fmla="*/ 155257 h 1100137"/>
                <a:gd name="connsiteX10" fmla="*/ 845820 w 1226820"/>
                <a:gd name="connsiteY10" fmla="*/ 665797 h 1100137"/>
                <a:gd name="connsiteX11" fmla="*/ 944880 w 1226820"/>
                <a:gd name="connsiteY11" fmla="*/ 955357 h 1100137"/>
                <a:gd name="connsiteX12" fmla="*/ 1082040 w 1226820"/>
                <a:gd name="connsiteY12" fmla="*/ 1054417 h 1100137"/>
                <a:gd name="connsiteX13" fmla="*/ 1226820 w 1226820"/>
                <a:gd name="connsiteY13" fmla="*/ 1100137 h 1100137"/>
                <a:gd name="connsiteX0" fmla="*/ 0 w 1226820"/>
                <a:gd name="connsiteY0" fmla="*/ 292417 h 1100137"/>
                <a:gd name="connsiteX1" fmla="*/ 106680 w 1226820"/>
                <a:gd name="connsiteY1" fmla="*/ 147637 h 1100137"/>
                <a:gd name="connsiteX2" fmla="*/ 198120 w 1226820"/>
                <a:gd name="connsiteY2" fmla="*/ 71437 h 1100137"/>
                <a:gd name="connsiteX3" fmla="*/ 297180 w 1226820"/>
                <a:gd name="connsiteY3" fmla="*/ 109537 h 1100137"/>
                <a:gd name="connsiteX4" fmla="*/ 403860 w 1226820"/>
                <a:gd name="connsiteY4" fmla="*/ 193357 h 1100137"/>
                <a:gd name="connsiteX5" fmla="*/ 502920 w 1226820"/>
                <a:gd name="connsiteY5" fmla="*/ 132397 h 1100137"/>
                <a:gd name="connsiteX6" fmla="*/ 586740 w 1226820"/>
                <a:gd name="connsiteY6" fmla="*/ 25717 h 1100137"/>
                <a:gd name="connsiteX7" fmla="*/ 650558 w 1226820"/>
                <a:gd name="connsiteY7" fmla="*/ 0 h 1100137"/>
                <a:gd name="connsiteX8" fmla="*/ 709612 w 1226820"/>
                <a:gd name="connsiteY8" fmla="*/ 50006 h 1100137"/>
                <a:gd name="connsiteX9" fmla="*/ 746760 w 1226820"/>
                <a:gd name="connsiteY9" fmla="*/ 155257 h 1100137"/>
                <a:gd name="connsiteX10" fmla="*/ 845820 w 1226820"/>
                <a:gd name="connsiteY10" fmla="*/ 665797 h 1100137"/>
                <a:gd name="connsiteX11" fmla="*/ 952023 w 1226820"/>
                <a:gd name="connsiteY11" fmla="*/ 945832 h 1100137"/>
                <a:gd name="connsiteX12" fmla="*/ 1082040 w 1226820"/>
                <a:gd name="connsiteY12" fmla="*/ 1054417 h 1100137"/>
                <a:gd name="connsiteX13" fmla="*/ 1226820 w 1226820"/>
                <a:gd name="connsiteY13" fmla="*/ 1100137 h 1100137"/>
                <a:gd name="connsiteX0" fmla="*/ 0 w 1226820"/>
                <a:gd name="connsiteY0" fmla="*/ 292417 h 1100137"/>
                <a:gd name="connsiteX1" fmla="*/ 106680 w 1226820"/>
                <a:gd name="connsiteY1" fmla="*/ 147637 h 1100137"/>
                <a:gd name="connsiteX2" fmla="*/ 198120 w 1226820"/>
                <a:gd name="connsiteY2" fmla="*/ 71437 h 1100137"/>
                <a:gd name="connsiteX3" fmla="*/ 297180 w 1226820"/>
                <a:gd name="connsiteY3" fmla="*/ 109537 h 1100137"/>
                <a:gd name="connsiteX4" fmla="*/ 403860 w 1226820"/>
                <a:gd name="connsiteY4" fmla="*/ 193357 h 1100137"/>
                <a:gd name="connsiteX5" fmla="*/ 502920 w 1226820"/>
                <a:gd name="connsiteY5" fmla="*/ 132397 h 1100137"/>
                <a:gd name="connsiteX6" fmla="*/ 586740 w 1226820"/>
                <a:gd name="connsiteY6" fmla="*/ 25717 h 1100137"/>
                <a:gd name="connsiteX7" fmla="*/ 650558 w 1226820"/>
                <a:gd name="connsiteY7" fmla="*/ 0 h 1100137"/>
                <a:gd name="connsiteX8" fmla="*/ 709612 w 1226820"/>
                <a:gd name="connsiteY8" fmla="*/ 50006 h 1100137"/>
                <a:gd name="connsiteX9" fmla="*/ 746760 w 1226820"/>
                <a:gd name="connsiteY9" fmla="*/ 155257 h 1100137"/>
                <a:gd name="connsiteX10" fmla="*/ 845820 w 1226820"/>
                <a:gd name="connsiteY10" fmla="*/ 665797 h 1100137"/>
                <a:gd name="connsiteX11" fmla="*/ 952023 w 1226820"/>
                <a:gd name="connsiteY11" fmla="*/ 945832 h 1100137"/>
                <a:gd name="connsiteX12" fmla="*/ 1082040 w 1226820"/>
                <a:gd name="connsiteY12" fmla="*/ 1054417 h 1100137"/>
                <a:gd name="connsiteX13" fmla="*/ 1226820 w 1226820"/>
                <a:gd name="connsiteY13" fmla="*/ 1100137 h 1100137"/>
                <a:gd name="connsiteX0" fmla="*/ 0 w 1226820"/>
                <a:gd name="connsiteY0" fmla="*/ 292417 h 1100137"/>
                <a:gd name="connsiteX1" fmla="*/ 106680 w 1226820"/>
                <a:gd name="connsiteY1" fmla="*/ 147637 h 1100137"/>
                <a:gd name="connsiteX2" fmla="*/ 198120 w 1226820"/>
                <a:gd name="connsiteY2" fmla="*/ 71437 h 1100137"/>
                <a:gd name="connsiteX3" fmla="*/ 297180 w 1226820"/>
                <a:gd name="connsiteY3" fmla="*/ 109537 h 1100137"/>
                <a:gd name="connsiteX4" fmla="*/ 403860 w 1226820"/>
                <a:gd name="connsiteY4" fmla="*/ 193357 h 1100137"/>
                <a:gd name="connsiteX5" fmla="*/ 502920 w 1226820"/>
                <a:gd name="connsiteY5" fmla="*/ 132397 h 1100137"/>
                <a:gd name="connsiteX6" fmla="*/ 586740 w 1226820"/>
                <a:gd name="connsiteY6" fmla="*/ 25717 h 1100137"/>
                <a:gd name="connsiteX7" fmla="*/ 650558 w 1226820"/>
                <a:gd name="connsiteY7" fmla="*/ 0 h 1100137"/>
                <a:gd name="connsiteX8" fmla="*/ 709612 w 1226820"/>
                <a:gd name="connsiteY8" fmla="*/ 50006 h 1100137"/>
                <a:gd name="connsiteX9" fmla="*/ 746760 w 1226820"/>
                <a:gd name="connsiteY9" fmla="*/ 155257 h 1100137"/>
                <a:gd name="connsiteX10" fmla="*/ 845820 w 1226820"/>
                <a:gd name="connsiteY10" fmla="*/ 665797 h 1100137"/>
                <a:gd name="connsiteX11" fmla="*/ 952023 w 1226820"/>
                <a:gd name="connsiteY11" fmla="*/ 945832 h 1100137"/>
                <a:gd name="connsiteX12" fmla="*/ 1082040 w 1226820"/>
                <a:gd name="connsiteY12" fmla="*/ 1054417 h 1100137"/>
                <a:gd name="connsiteX13" fmla="*/ 1226820 w 1226820"/>
                <a:gd name="connsiteY13" fmla="*/ 1100137 h 1100137"/>
                <a:gd name="connsiteX0" fmla="*/ 0 w 1217295"/>
                <a:gd name="connsiteY0" fmla="*/ 323373 h 1100137"/>
                <a:gd name="connsiteX1" fmla="*/ 97155 w 1217295"/>
                <a:gd name="connsiteY1" fmla="*/ 147637 h 1100137"/>
                <a:gd name="connsiteX2" fmla="*/ 188595 w 1217295"/>
                <a:gd name="connsiteY2" fmla="*/ 71437 h 1100137"/>
                <a:gd name="connsiteX3" fmla="*/ 287655 w 1217295"/>
                <a:gd name="connsiteY3" fmla="*/ 109537 h 1100137"/>
                <a:gd name="connsiteX4" fmla="*/ 394335 w 1217295"/>
                <a:gd name="connsiteY4" fmla="*/ 193357 h 1100137"/>
                <a:gd name="connsiteX5" fmla="*/ 493395 w 1217295"/>
                <a:gd name="connsiteY5" fmla="*/ 132397 h 1100137"/>
                <a:gd name="connsiteX6" fmla="*/ 577215 w 1217295"/>
                <a:gd name="connsiteY6" fmla="*/ 25717 h 1100137"/>
                <a:gd name="connsiteX7" fmla="*/ 641033 w 1217295"/>
                <a:gd name="connsiteY7" fmla="*/ 0 h 1100137"/>
                <a:gd name="connsiteX8" fmla="*/ 700087 w 1217295"/>
                <a:gd name="connsiteY8" fmla="*/ 50006 h 1100137"/>
                <a:gd name="connsiteX9" fmla="*/ 737235 w 1217295"/>
                <a:gd name="connsiteY9" fmla="*/ 155257 h 1100137"/>
                <a:gd name="connsiteX10" fmla="*/ 836295 w 1217295"/>
                <a:gd name="connsiteY10" fmla="*/ 665797 h 1100137"/>
                <a:gd name="connsiteX11" fmla="*/ 942498 w 1217295"/>
                <a:gd name="connsiteY11" fmla="*/ 945832 h 1100137"/>
                <a:gd name="connsiteX12" fmla="*/ 1072515 w 1217295"/>
                <a:gd name="connsiteY12" fmla="*/ 1054417 h 1100137"/>
                <a:gd name="connsiteX13" fmla="*/ 1217295 w 1217295"/>
                <a:gd name="connsiteY13" fmla="*/ 1100137 h 1100137"/>
                <a:gd name="connsiteX0" fmla="*/ 0 w 1217295"/>
                <a:gd name="connsiteY0" fmla="*/ 323373 h 1100137"/>
                <a:gd name="connsiteX1" fmla="*/ 97155 w 1217295"/>
                <a:gd name="connsiteY1" fmla="*/ 147637 h 1100137"/>
                <a:gd name="connsiteX2" fmla="*/ 188595 w 1217295"/>
                <a:gd name="connsiteY2" fmla="*/ 71437 h 1100137"/>
                <a:gd name="connsiteX3" fmla="*/ 287655 w 1217295"/>
                <a:gd name="connsiteY3" fmla="*/ 109537 h 1100137"/>
                <a:gd name="connsiteX4" fmla="*/ 397510 w 1217295"/>
                <a:gd name="connsiteY4" fmla="*/ 193357 h 1100137"/>
                <a:gd name="connsiteX5" fmla="*/ 493395 w 1217295"/>
                <a:gd name="connsiteY5" fmla="*/ 132397 h 1100137"/>
                <a:gd name="connsiteX6" fmla="*/ 577215 w 1217295"/>
                <a:gd name="connsiteY6" fmla="*/ 25717 h 1100137"/>
                <a:gd name="connsiteX7" fmla="*/ 641033 w 1217295"/>
                <a:gd name="connsiteY7" fmla="*/ 0 h 1100137"/>
                <a:gd name="connsiteX8" fmla="*/ 700087 w 1217295"/>
                <a:gd name="connsiteY8" fmla="*/ 50006 h 1100137"/>
                <a:gd name="connsiteX9" fmla="*/ 737235 w 1217295"/>
                <a:gd name="connsiteY9" fmla="*/ 155257 h 1100137"/>
                <a:gd name="connsiteX10" fmla="*/ 836295 w 1217295"/>
                <a:gd name="connsiteY10" fmla="*/ 665797 h 1100137"/>
                <a:gd name="connsiteX11" fmla="*/ 942498 w 1217295"/>
                <a:gd name="connsiteY11" fmla="*/ 945832 h 1100137"/>
                <a:gd name="connsiteX12" fmla="*/ 1072515 w 1217295"/>
                <a:gd name="connsiteY12" fmla="*/ 1054417 h 1100137"/>
                <a:gd name="connsiteX13" fmla="*/ 1217295 w 1217295"/>
                <a:gd name="connsiteY13" fmla="*/ 1100137 h 1100137"/>
                <a:gd name="connsiteX0" fmla="*/ 0 w 1217295"/>
                <a:gd name="connsiteY0" fmla="*/ 323373 h 1100137"/>
                <a:gd name="connsiteX1" fmla="*/ 97155 w 1217295"/>
                <a:gd name="connsiteY1" fmla="*/ 147637 h 1100137"/>
                <a:gd name="connsiteX2" fmla="*/ 188595 w 1217295"/>
                <a:gd name="connsiteY2" fmla="*/ 71437 h 1100137"/>
                <a:gd name="connsiteX3" fmla="*/ 287655 w 1217295"/>
                <a:gd name="connsiteY3" fmla="*/ 109537 h 1100137"/>
                <a:gd name="connsiteX4" fmla="*/ 397510 w 1217295"/>
                <a:gd name="connsiteY4" fmla="*/ 193357 h 1100137"/>
                <a:gd name="connsiteX5" fmla="*/ 493395 w 1217295"/>
                <a:gd name="connsiteY5" fmla="*/ 132397 h 1100137"/>
                <a:gd name="connsiteX6" fmla="*/ 577215 w 1217295"/>
                <a:gd name="connsiteY6" fmla="*/ 25717 h 1100137"/>
                <a:gd name="connsiteX7" fmla="*/ 641033 w 1217295"/>
                <a:gd name="connsiteY7" fmla="*/ 0 h 1100137"/>
                <a:gd name="connsiteX8" fmla="*/ 700087 w 1217295"/>
                <a:gd name="connsiteY8" fmla="*/ 50006 h 1100137"/>
                <a:gd name="connsiteX9" fmla="*/ 737235 w 1217295"/>
                <a:gd name="connsiteY9" fmla="*/ 155257 h 1100137"/>
                <a:gd name="connsiteX10" fmla="*/ 836295 w 1217295"/>
                <a:gd name="connsiteY10" fmla="*/ 665797 h 1100137"/>
                <a:gd name="connsiteX11" fmla="*/ 942498 w 1217295"/>
                <a:gd name="connsiteY11" fmla="*/ 945832 h 1100137"/>
                <a:gd name="connsiteX12" fmla="*/ 1072515 w 1217295"/>
                <a:gd name="connsiteY12" fmla="*/ 1054417 h 1100137"/>
                <a:gd name="connsiteX13" fmla="*/ 1217295 w 1217295"/>
                <a:gd name="connsiteY13" fmla="*/ 1100137 h 1100137"/>
                <a:gd name="connsiteX0" fmla="*/ 0 w 1217295"/>
                <a:gd name="connsiteY0" fmla="*/ 323373 h 1100137"/>
                <a:gd name="connsiteX1" fmla="*/ 97155 w 1217295"/>
                <a:gd name="connsiteY1" fmla="*/ 147637 h 1100137"/>
                <a:gd name="connsiteX2" fmla="*/ 188595 w 1217295"/>
                <a:gd name="connsiteY2" fmla="*/ 71437 h 1100137"/>
                <a:gd name="connsiteX3" fmla="*/ 287655 w 1217295"/>
                <a:gd name="connsiteY3" fmla="*/ 109537 h 1100137"/>
                <a:gd name="connsiteX4" fmla="*/ 397510 w 1217295"/>
                <a:gd name="connsiteY4" fmla="*/ 193357 h 1100137"/>
                <a:gd name="connsiteX5" fmla="*/ 493395 w 1217295"/>
                <a:gd name="connsiteY5" fmla="*/ 132397 h 1100137"/>
                <a:gd name="connsiteX6" fmla="*/ 577215 w 1217295"/>
                <a:gd name="connsiteY6" fmla="*/ 25717 h 1100137"/>
                <a:gd name="connsiteX7" fmla="*/ 641033 w 1217295"/>
                <a:gd name="connsiteY7" fmla="*/ 0 h 1100137"/>
                <a:gd name="connsiteX8" fmla="*/ 700087 w 1217295"/>
                <a:gd name="connsiteY8" fmla="*/ 50006 h 1100137"/>
                <a:gd name="connsiteX9" fmla="*/ 737235 w 1217295"/>
                <a:gd name="connsiteY9" fmla="*/ 155257 h 1100137"/>
                <a:gd name="connsiteX10" fmla="*/ 836295 w 1217295"/>
                <a:gd name="connsiteY10" fmla="*/ 665797 h 1100137"/>
                <a:gd name="connsiteX11" fmla="*/ 942498 w 1217295"/>
                <a:gd name="connsiteY11" fmla="*/ 945832 h 1100137"/>
                <a:gd name="connsiteX12" fmla="*/ 1072515 w 1217295"/>
                <a:gd name="connsiteY12" fmla="*/ 1054417 h 1100137"/>
                <a:gd name="connsiteX13" fmla="*/ 1217295 w 1217295"/>
                <a:gd name="connsiteY13" fmla="*/ 1100137 h 1100137"/>
                <a:gd name="connsiteX0" fmla="*/ 0 w 1217295"/>
                <a:gd name="connsiteY0" fmla="*/ 323373 h 1100137"/>
                <a:gd name="connsiteX1" fmla="*/ 97155 w 1217295"/>
                <a:gd name="connsiteY1" fmla="*/ 147637 h 1100137"/>
                <a:gd name="connsiteX2" fmla="*/ 188595 w 1217295"/>
                <a:gd name="connsiteY2" fmla="*/ 71437 h 1100137"/>
                <a:gd name="connsiteX3" fmla="*/ 287655 w 1217295"/>
                <a:gd name="connsiteY3" fmla="*/ 109537 h 1100137"/>
                <a:gd name="connsiteX4" fmla="*/ 397510 w 1217295"/>
                <a:gd name="connsiteY4" fmla="*/ 193357 h 1100137"/>
                <a:gd name="connsiteX5" fmla="*/ 493395 w 1217295"/>
                <a:gd name="connsiteY5" fmla="*/ 132397 h 1100137"/>
                <a:gd name="connsiteX6" fmla="*/ 577215 w 1217295"/>
                <a:gd name="connsiteY6" fmla="*/ 25717 h 1100137"/>
                <a:gd name="connsiteX7" fmla="*/ 641033 w 1217295"/>
                <a:gd name="connsiteY7" fmla="*/ 0 h 1100137"/>
                <a:gd name="connsiteX8" fmla="*/ 700087 w 1217295"/>
                <a:gd name="connsiteY8" fmla="*/ 50006 h 1100137"/>
                <a:gd name="connsiteX9" fmla="*/ 737235 w 1217295"/>
                <a:gd name="connsiteY9" fmla="*/ 155257 h 1100137"/>
                <a:gd name="connsiteX10" fmla="*/ 836295 w 1217295"/>
                <a:gd name="connsiteY10" fmla="*/ 665797 h 1100137"/>
                <a:gd name="connsiteX11" fmla="*/ 942498 w 1217295"/>
                <a:gd name="connsiteY11" fmla="*/ 945832 h 1100137"/>
                <a:gd name="connsiteX12" fmla="*/ 1072515 w 1217295"/>
                <a:gd name="connsiteY12" fmla="*/ 1054417 h 1100137"/>
                <a:gd name="connsiteX13" fmla="*/ 1217295 w 1217295"/>
                <a:gd name="connsiteY13" fmla="*/ 1100137 h 1100137"/>
                <a:gd name="connsiteX0" fmla="*/ 0 w 1217295"/>
                <a:gd name="connsiteY0" fmla="*/ 323373 h 1100137"/>
                <a:gd name="connsiteX1" fmla="*/ 97155 w 1217295"/>
                <a:gd name="connsiteY1" fmla="*/ 147637 h 1100137"/>
                <a:gd name="connsiteX2" fmla="*/ 188595 w 1217295"/>
                <a:gd name="connsiteY2" fmla="*/ 71437 h 1100137"/>
                <a:gd name="connsiteX3" fmla="*/ 287655 w 1217295"/>
                <a:gd name="connsiteY3" fmla="*/ 109537 h 1100137"/>
                <a:gd name="connsiteX4" fmla="*/ 397510 w 1217295"/>
                <a:gd name="connsiteY4" fmla="*/ 193357 h 1100137"/>
                <a:gd name="connsiteX5" fmla="*/ 493395 w 1217295"/>
                <a:gd name="connsiteY5" fmla="*/ 132397 h 1100137"/>
                <a:gd name="connsiteX6" fmla="*/ 577215 w 1217295"/>
                <a:gd name="connsiteY6" fmla="*/ 25717 h 1100137"/>
                <a:gd name="connsiteX7" fmla="*/ 641033 w 1217295"/>
                <a:gd name="connsiteY7" fmla="*/ 0 h 1100137"/>
                <a:gd name="connsiteX8" fmla="*/ 700087 w 1217295"/>
                <a:gd name="connsiteY8" fmla="*/ 50006 h 1100137"/>
                <a:gd name="connsiteX9" fmla="*/ 737235 w 1217295"/>
                <a:gd name="connsiteY9" fmla="*/ 155257 h 1100137"/>
                <a:gd name="connsiteX10" fmla="*/ 836295 w 1217295"/>
                <a:gd name="connsiteY10" fmla="*/ 665797 h 1100137"/>
                <a:gd name="connsiteX11" fmla="*/ 942498 w 1217295"/>
                <a:gd name="connsiteY11" fmla="*/ 945832 h 1100137"/>
                <a:gd name="connsiteX12" fmla="*/ 1072515 w 1217295"/>
                <a:gd name="connsiteY12" fmla="*/ 1054417 h 1100137"/>
                <a:gd name="connsiteX13" fmla="*/ 1217295 w 1217295"/>
                <a:gd name="connsiteY13" fmla="*/ 1100137 h 1100137"/>
                <a:gd name="connsiteX0" fmla="*/ 0 w 1217295"/>
                <a:gd name="connsiteY0" fmla="*/ 323373 h 1100137"/>
                <a:gd name="connsiteX1" fmla="*/ 97155 w 1217295"/>
                <a:gd name="connsiteY1" fmla="*/ 147637 h 1100137"/>
                <a:gd name="connsiteX2" fmla="*/ 188595 w 1217295"/>
                <a:gd name="connsiteY2" fmla="*/ 71437 h 1100137"/>
                <a:gd name="connsiteX3" fmla="*/ 287655 w 1217295"/>
                <a:gd name="connsiteY3" fmla="*/ 109537 h 1100137"/>
                <a:gd name="connsiteX4" fmla="*/ 397510 w 1217295"/>
                <a:gd name="connsiteY4" fmla="*/ 193357 h 1100137"/>
                <a:gd name="connsiteX5" fmla="*/ 493395 w 1217295"/>
                <a:gd name="connsiteY5" fmla="*/ 132397 h 1100137"/>
                <a:gd name="connsiteX6" fmla="*/ 577215 w 1217295"/>
                <a:gd name="connsiteY6" fmla="*/ 25717 h 1100137"/>
                <a:gd name="connsiteX7" fmla="*/ 641033 w 1217295"/>
                <a:gd name="connsiteY7" fmla="*/ 0 h 1100137"/>
                <a:gd name="connsiteX8" fmla="*/ 700087 w 1217295"/>
                <a:gd name="connsiteY8" fmla="*/ 50006 h 1100137"/>
                <a:gd name="connsiteX9" fmla="*/ 737235 w 1217295"/>
                <a:gd name="connsiteY9" fmla="*/ 155257 h 1100137"/>
                <a:gd name="connsiteX10" fmla="*/ 836295 w 1217295"/>
                <a:gd name="connsiteY10" fmla="*/ 665797 h 1100137"/>
                <a:gd name="connsiteX11" fmla="*/ 942498 w 1217295"/>
                <a:gd name="connsiteY11" fmla="*/ 945832 h 1100137"/>
                <a:gd name="connsiteX12" fmla="*/ 1072515 w 1217295"/>
                <a:gd name="connsiteY12" fmla="*/ 1054417 h 1100137"/>
                <a:gd name="connsiteX13" fmla="*/ 1217295 w 1217295"/>
                <a:gd name="connsiteY13" fmla="*/ 1100137 h 1100137"/>
                <a:gd name="connsiteX0" fmla="*/ 0 w 1217295"/>
                <a:gd name="connsiteY0" fmla="*/ 323373 h 1100137"/>
                <a:gd name="connsiteX1" fmla="*/ 97155 w 1217295"/>
                <a:gd name="connsiteY1" fmla="*/ 147637 h 1100137"/>
                <a:gd name="connsiteX2" fmla="*/ 188595 w 1217295"/>
                <a:gd name="connsiteY2" fmla="*/ 71437 h 1100137"/>
                <a:gd name="connsiteX3" fmla="*/ 287655 w 1217295"/>
                <a:gd name="connsiteY3" fmla="*/ 109537 h 1100137"/>
                <a:gd name="connsiteX4" fmla="*/ 397510 w 1217295"/>
                <a:gd name="connsiteY4" fmla="*/ 190182 h 1100137"/>
                <a:gd name="connsiteX5" fmla="*/ 493395 w 1217295"/>
                <a:gd name="connsiteY5" fmla="*/ 132397 h 1100137"/>
                <a:gd name="connsiteX6" fmla="*/ 577215 w 1217295"/>
                <a:gd name="connsiteY6" fmla="*/ 25717 h 1100137"/>
                <a:gd name="connsiteX7" fmla="*/ 641033 w 1217295"/>
                <a:gd name="connsiteY7" fmla="*/ 0 h 1100137"/>
                <a:gd name="connsiteX8" fmla="*/ 700087 w 1217295"/>
                <a:gd name="connsiteY8" fmla="*/ 50006 h 1100137"/>
                <a:gd name="connsiteX9" fmla="*/ 737235 w 1217295"/>
                <a:gd name="connsiteY9" fmla="*/ 155257 h 1100137"/>
                <a:gd name="connsiteX10" fmla="*/ 836295 w 1217295"/>
                <a:gd name="connsiteY10" fmla="*/ 665797 h 1100137"/>
                <a:gd name="connsiteX11" fmla="*/ 942498 w 1217295"/>
                <a:gd name="connsiteY11" fmla="*/ 945832 h 1100137"/>
                <a:gd name="connsiteX12" fmla="*/ 1072515 w 1217295"/>
                <a:gd name="connsiteY12" fmla="*/ 1054417 h 1100137"/>
                <a:gd name="connsiteX13" fmla="*/ 1217295 w 1217295"/>
                <a:gd name="connsiteY13" fmla="*/ 1100137 h 1100137"/>
                <a:gd name="connsiteX0" fmla="*/ 0 w 1217295"/>
                <a:gd name="connsiteY0" fmla="*/ 323373 h 1100137"/>
                <a:gd name="connsiteX1" fmla="*/ 97155 w 1217295"/>
                <a:gd name="connsiteY1" fmla="*/ 147637 h 1100137"/>
                <a:gd name="connsiteX2" fmla="*/ 188595 w 1217295"/>
                <a:gd name="connsiteY2" fmla="*/ 71437 h 1100137"/>
                <a:gd name="connsiteX3" fmla="*/ 287655 w 1217295"/>
                <a:gd name="connsiteY3" fmla="*/ 109537 h 1100137"/>
                <a:gd name="connsiteX4" fmla="*/ 397510 w 1217295"/>
                <a:gd name="connsiteY4" fmla="*/ 190182 h 1100137"/>
                <a:gd name="connsiteX5" fmla="*/ 493395 w 1217295"/>
                <a:gd name="connsiteY5" fmla="*/ 132397 h 1100137"/>
                <a:gd name="connsiteX6" fmla="*/ 577215 w 1217295"/>
                <a:gd name="connsiteY6" fmla="*/ 25717 h 1100137"/>
                <a:gd name="connsiteX7" fmla="*/ 641033 w 1217295"/>
                <a:gd name="connsiteY7" fmla="*/ 0 h 1100137"/>
                <a:gd name="connsiteX8" fmla="*/ 700087 w 1217295"/>
                <a:gd name="connsiteY8" fmla="*/ 50006 h 1100137"/>
                <a:gd name="connsiteX9" fmla="*/ 737235 w 1217295"/>
                <a:gd name="connsiteY9" fmla="*/ 155257 h 1100137"/>
                <a:gd name="connsiteX10" fmla="*/ 836295 w 1217295"/>
                <a:gd name="connsiteY10" fmla="*/ 665797 h 1100137"/>
                <a:gd name="connsiteX11" fmla="*/ 942498 w 1217295"/>
                <a:gd name="connsiteY11" fmla="*/ 945832 h 1100137"/>
                <a:gd name="connsiteX12" fmla="*/ 1072515 w 1217295"/>
                <a:gd name="connsiteY12" fmla="*/ 1054417 h 1100137"/>
                <a:gd name="connsiteX13" fmla="*/ 1217295 w 1217295"/>
                <a:gd name="connsiteY13" fmla="*/ 1100137 h 1100137"/>
                <a:gd name="connsiteX0" fmla="*/ 0 w 1217295"/>
                <a:gd name="connsiteY0" fmla="*/ 323373 h 1100137"/>
                <a:gd name="connsiteX1" fmla="*/ 97155 w 1217295"/>
                <a:gd name="connsiteY1" fmla="*/ 147637 h 1100137"/>
                <a:gd name="connsiteX2" fmla="*/ 188595 w 1217295"/>
                <a:gd name="connsiteY2" fmla="*/ 71437 h 1100137"/>
                <a:gd name="connsiteX3" fmla="*/ 287655 w 1217295"/>
                <a:gd name="connsiteY3" fmla="*/ 109537 h 1100137"/>
                <a:gd name="connsiteX4" fmla="*/ 397510 w 1217295"/>
                <a:gd name="connsiteY4" fmla="*/ 190182 h 1100137"/>
                <a:gd name="connsiteX5" fmla="*/ 493395 w 1217295"/>
                <a:gd name="connsiteY5" fmla="*/ 132397 h 1100137"/>
                <a:gd name="connsiteX6" fmla="*/ 577215 w 1217295"/>
                <a:gd name="connsiteY6" fmla="*/ 25717 h 1100137"/>
                <a:gd name="connsiteX7" fmla="*/ 641033 w 1217295"/>
                <a:gd name="connsiteY7" fmla="*/ 0 h 1100137"/>
                <a:gd name="connsiteX8" fmla="*/ 700087 w 1217295"/>
                <a:gd name="connsiteY8" fmla="*/ 50006 h 1100137"/>
                <a:gd name="connsiteX9" fmla="*/ 737235 w 1217295"/>
                <a:gd name="connsiteY9" fmla="*/ 155257 h 1100137"/>
                <a:gd name="connsiteX10" fmla="*/ 836295 w 1217295"/>
                <a:gd name="connsiteY10" fmla="*/ 665797 h 1100137"/>
                <a:gd name="connsiteX11" fmla="*/ 942498 w 1217295"/>
                <a:gd name="connsiteY11" fmla="*/ 945832 h 1100137"/>
                <a:gd name="connsiteX12" fmla="*/ 1072515 w 1217295"/>
                <a:gd name="connsiteY12" fmla="*/ 1054417 h 1100137"/>
                <a:gd name="connsiteX13" fmla="*/ 1217295 w 1217295"/>
                <a:gd name="connsiteY13" fmla="*/ 1100137 h 1100137"/>
                <a:gd name="connsiteX0" fmla="*/ 0 w 1217295"/>
                <a:gd name="connsiteY0" fmla="*/ 323373 h 1100137"/>
                <a:gd name="connsiteX1" fmla="*/ 97155 w 1217295"/>
                <a:gd name="connsiteY1" fmla="*/ 147637 h 1100137"/>
                <a:gd name="connsiteX2" fmla="*/ 188595 w 1217295"/>
                <a:gd name="connsiteY2" fmla="*/ 71437 h 1100137"/>
                <a:gd name="connsiteX3" fmla="*/ 287655 w 1217295"/>
                <a:gd name="connsiteY3" fmla="*/ 109537 h 1100137"/>
                <a:gd name="connsiteX4" fmla="*/ 400685 w 1217295"/>
                <a:gd name="connsiteY4" fmla="*/ 183832 h 1100137"/>
                <a:gd name="connsiteX5" fmla="*/ 493395 w 1217295"/>
                <a:gd name="connsiteY5" fmla="*/ 132397 h 1100137"/>
                <a:gd name="connsiteX6" fmla="*/ 577215 w 1217295"/>
                <a:gd name="connsiteY6" fmla="*/ 25717 h 1100137"/>
                <a:gd name="connsiteX7" fmla="*/ 641033 w 1217295"/>
                <a:gd name="connsiteY7" fmla="*/ 0 h 1100137"/>
                <a:gd name="connsiteX8" fmla="*/ 700087 w 1217295"/>
                <a:gd name="connsiteY8" fmla="*/ 50006 h 1100137"/>
                <a:gd name="connsiteX9" fmla="*/ 737235 w 1217295"/>
                <a:gd name="connsiteY9" fmla="*/ 155257 h 1100137"/>
                <a:gd name="connsiteX10" fmla="*/ 836295 w 1217295"/>
                <a:gd name="connsiteY10" fmla="*/ 665797 h 1100137"/>
                <a:gd name="connsiteX11" fmla="*/ 942498 w 1217295"/>
                <a:gd name="connsiteY11" fmla="*/ 945832 h 1100137"/>
                <a:gd name="connsiteX12" fmla="*/ 1072515 w 1217295"/>
                <a:gd name="connsiteY12" fmla="*/ 1054417 h 1100137"/>
                <a:gd name="connsiteX13" fmla="*/ 1217295 w 1217295"/>
                <a:gd name="connsiteY13" fmla="*/ 1100137 h 1100137"/>
                <a:gd name="connsiteX0" fmla="*/ 0 w 1217295"/>
                <a:gd name="connsiteY0" fmla="*/ 323373 h 1100137"/>
                <a:gd name="connsiteX1" fmla="*/ 97155 w 1217295"/>
                <a:gd name="connsiteY1" fmla="*/ 147637 h 1100137"/>
                <a:gd name="connsiteX2" fmla="*/ 188595 w 1217295"/>
                <a:gd name="connsiteY2" fmla="*/ 71437 h 1100137"/>
                <a:gd name="connsiteX3" fmla="*/ 287655 w 1217295"/>
                <a:gd name="connsiteY3" fmla="*/ 109537 h 1100137"/>
                <a:gd name="connsiteX4" fmla="*/ 400685 w 1217295"/>
                <a:gd name="connsiteY4" fmla="*/ 183832 h 1100137"/>
                <a:gd name="connsiteX5" fmla="*/ 493395 w 1217295"/>
                <a:gd name="connsiteY5" fmla="*/ 132397 h 1100137"/>
                <a:gd name="connsiteX6" fmla="*/ 577215 w 1217295"/>
                <a:gd name="connsiteY6" fmla="*/ 25717 h 1100137"/>
                <a:gd name="connsiteX7" fmla="*/ 641033 w 1217295"/>
                <a:gd name="connsiteY7" fmla="*/ 0 h 1100137"/>
                <a:gd name="connsiteX8" fmla="*/ 700087 w 1217295"/>
                <a:gd name="connsiteY8" fmla="*/ 50006 h 1100137"/>
                <a:gd name="connsiteX9" fmla="*/ 737235 w 1217295"/>
                <a:gd name="connsiteY9" fmla="*/ 155257 h 1100137"/>
                <a:gd name="connsiteX10" fmla="*/ 836295 w 1217295"/>
                <a:gd name="connsiteY10" fmla="*/ 665797 h 1100137"/>
                <a:gd name="connsiteX11" fmla="*/ 942498 w 1217295"/>
                <a:gd name="connsiteY11" fmla="*/ 945832 h 1100137"/>
                <a:gd name="connsiteX12" fmla="*/ 1072515 w 1217295"/>
                <a:gd name="connsiteY12" fmla="*/ 1054417 h 1100137"/>
                <a:gd name="connsiteX13" fmla="*/ 1217295 w 1217295"/>
                <a:gd name="connsiteY13" fmla="*/ 1100137 h 1100137"/>
                <a:gd name="connsiteX0" fmla="*/ 0 w 1217295"/>
                <a:gd name="connsiteY0" fmla="*/ 323373 h 1100137"/>
                <a:gd name="connsiteX1" fmla="*/ 97155 w 1217295"/>
                <a:gd name="connsiteY1" fmla="*/ 147637 h 1100137"/>
                <a:gd name="connsiteX2" fmla="*/ 188595 w 1217295"/>
                <a:gd name="connsiteY2" fmla="*/ 71437 h 1100137"/>
                <a:gd name="connsiteX3" fmla="*/ 287655 w 1217295"/>
                <a:gd name="connsiteY3" fmla="*/ 109537 h 1100137"/>
                <a:gd name="connsiteX4" fmla="*/ 400685 w 1217295"/>
                <a:gd name="connsiteY4" fmla="*/ 183832 h 1100137"/>
                <a:gd name="connsiteX5" fmla="*/ 493395 w 1217295"/>
                <a:gd name="connsiteY5" fmla="*/ 132397 h 1100137"/>
                <a:gd name="connsiteX6" fmla="*/ 577215 w 1217295"/>
                <a:gd name="connsiteY6" fmla="*/ 25717 h 1100137"/>
                <a:gd name="connsiteX7" fmla="*/ 641033 w 1217295"/>
                <a:gd name="connsiteY7" fmla="*/ 0 h 1100137"/>
                <a:gd name="connsiteX8" fmla="*/ 700087 w 1217295"/>
                <a:gd name="connsiteY8" fmla="*/ 50006 h 1100137"/>
                <a:gd name="connsiteX9" fmla="*/ 737235 w 1217295"/>
                <a:gd name="connsiteY9" fmla="*/ 155257 h 1100137"/>
                <a:gd name="connsiteX10" fmla="*/ 836295 w 1217295"/>
                <a:gd name="connsiteY10" fmla="*/ 665797 h 1100137"/>
                <a:gd name="connsiteX11" fmla="*/ 942498 w 1217295"/>
                <a:gd name="connsiteY11" fmla="*/ 945832 h 1100137"/>
                <a:gd name="connsiteX12" fmla="*/ 1072515 w 1217295"/>
                <a:gd name="connsiteY12" fmla="*/ 1054417 h 1100137"/>
                <a:gd name="connsiteX13" fmla="*/ 1217295 w 1217295"/>
                <a:gd name="connsiteY13" fmla="*/ 1100137 h 1100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7295" h="1100137">
                  <a:moveTo>
                    <a:pt x="0" y="323373"/>
                  </a:moveTo>
                  <a:lnTo>
                    <a:pt x="97155" y="147637"/>
                  </a:lnTo>
                  <a:cubicBezTo>
                    <a:pt x="127635" y="122237"/>
                    <a:pt x="141446" y="89693"/>
                    <a:pt x="188595" y="71437"/>
                  </a:cubicBezTo>
                  <a:cubicBezTo>
                    <a:pt x="231140" y="72231"/>
                    <a:pt x="249873" y="87312"/>
                    <a:pt x="287655" y="109537"/>
                  </a:cubicBezTo>
                  <a:cubicBezTo>
                    <a:pt x="330359" y="156527"/>
                    <a:pt x="343694" y="176530"/>
                    <a:pt x="400685" y="183832"/>
                  </a:cubicBezTo>
                  <a:cubicBezTo>
                    <a:pt x="455136" y="173037"/>
                    <a:pt x="460375" y="152717"/>
                    <a:pt x="493395" y="132397"/>
                  </a:cubicBezTo>
                  <a:lnTo>
                    <a:pt x="577215" y="25717"/>
                  </a:lnTo>
                  <a:cubicBezTo>
                    <a:pt x="602456" y="10795"/>
                    <a:pt x="606267" y="7778"/>
                    <a:pt x="641033" y="0"/>
                  </a:cubicBezTo>
                  <a:cubicBezTo>
                    <a:pt x="675005" y="19050"/>
                    <a:pt x="680402" y="33337"/>
                    <a:pt x="700087" y="50006"/>
                  </a:cubicBezTo>
                  <a:lnTo>
                    <a:pt x="737235" y="155257"/>
                  </a:lnTo>
                  <a:lnTo>
                    <a:pt x="836295" y="665797"/>
                  </a:lnTo>
                  <a:cubicBezTo>
                    <a:pt x="871696" y="759142"/>
                    <a:pt x="892810" y="857250"/>
                    <a:pt x="942498" y="945832"/>
                  </a:cubicBezTo>
                  <a:cubicBezTo>
                    <a:pt x="997743" y="993934"/>
                    <a:pt x="1029176" y="1018222"/>
                    <a:pt x="1072515" y="1054417"/>
                  </a:cubicBezTo>
                  <a:lnTo>
                    <a:pt x="1217295" y="1100137"/>
                  </a:lnTo>
                </a:path>
              </a:pathLst>
            </a:custGeom>
            <a:noFill/>
            <a:ln w="19050">
              <a:solidFill>
                <a:schemeClr val="accent2"/>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Shape 48">
              <a:extLst>
                <a:ext uri="{FF2B5EF4-FFF2-40B4-BE49-F238E27FC236}">
                  <a16:creationId xmlns:a16="http://schemas.microsoft.com/office/drawing/2014/main" id="{052D6E10-B343-F9E0-CBC3-9D851DF706A8}"/>
                </a:ext>
              </a:extLst>
            </p:cNvPr>
            <p:cNvSpPr/>
            <p:nvPr/>
          </p:nvSpPr>
          <p:spPr>
            <a:xfrm>
              <a:off x="8001000" y="5575300"/>
              <a:ext cx="685800" cy="222250"/>
            </a:xfrm>
            <a:custGeom>
              <a:avLst/>
              <a:gdLst>
                <a:gd name="connsiteX0" fmla="*/ 0 w 685800"/>
                <a:gd name="connsiteY0" fmla="*/ 0 h 222250"/>
                <a:gd name="connsiteX1" fmla="*/ 374650 w 685800"/>
                <a:gd name="connsiteY1" fmla="*/ 50800 h 222250"/>
                <a:gd name="connsiteX2" fmla="*/ 571500 w 685800"/>
                <a:gd name="connsiteY2" fmla="*/ 114300 h 222250"/>
                <a:gd name="connsiteX3" fmla="*/ 685800 w 685800"/>
                <a:gd name="connsiteY3" fmla="*/ 222250 h 222250"/>
              </a:gdLst>
              <a:ahLst/>
              <a:cxnLst>
                <a:cxn ang="0">
                  <a:pos x="connsiteX0" y="connsiteY0"/>
                </a:cxn>
                <a:cxn ang="0">
                  <a:pos x="connsiteX1" y="connsiteY1"/>
                </a:cxn>
                <a:cxn ang="0">
                  <a:pos x="connsiteX2" y="connsiteY2"/>
                </a:cxn>
                <a:cxn ang="0">
                  <a:pos x="connsiteX3" y="connsiteY3"/>
                </a:cxn>
              </a:cxnLst>
              <a:rect l="l" t="t" r="r" b="b"/>
              <a:pathLst>
                <a:path w="685800" h="222250">
                  <a:moveTo>
                    <a:pt x="0" y="0"/>
                  </a:moveTo>
                  <a:cubicBezTo>
                    <a:pt x="139700" y="15875"/>
                    <a:pt x="279400" y="31750"/>
                    <a:pt x="374650" y="50800"/>
                  </a:cubicBezTo>
                  <a:cubicBezTo>
                    <a:pt x="469900" y="69850"/>
                    <a:pt x="519642" y="85725"/>
                    <a:pt x="571500" y="114300"/>
                  </a:cubicBezTo>
                  <a:cubicBezTo>
                    <a:pt x="623358" y="142875"/>
                    <a:pt x="654579" y="182562"/>
                    <a:pt x="685800" y="222250"/>
                  </a:cubicBezTo>
                </a:path>
              </a:pathLst>
            </a:custGeom>
            <a:noFill/>
            <a:ln w="19050">
              <a:solidFill>
                <a:schemeClr val="accent2"/>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Shape 50">
              <a:extLst>
                <a:ext uri="{FF2B5EF4-FFF2-40B4-BE49-F238E27FC236}">
                  <a16:creationId xmlns:a16="http://schemas.microsoft.com/office/drawing/2014/main" id="{B1820961-5B7F-5A77-9C23-D392142A6D1B}"/>
                </a:ext>
              </a:extLst>
            </p:cNvPr>
            <p:cNvSpPr/>
            <p:nvPr/>
          </p:nvSpPr>
          <p:spPr>
            <a:xfrm>
              <a:off x="1546225" y="5683189"/>
              <a:ext cx="1774825" cy="225485"/>
            </a:xfrm>
            <a:custGeom>
              <a:avLst/>
              <a:gdLst>
                <a:gd name="connsiteX0" fmla="*/ 0 w 1774825"/>
                <a:gd name="connsiteY0" fmla="*/ 225464 h 225464"/>
                <a:gd name="connsiteX1" fmla="*/ 73025 w 1774825"/>
                <a:gd name="connsiteY1" fmla="*/ 76239 h 225464"/>
                <a:gd name="connsiteX2" fmla="*/ 180975 w 1774825"/>
                <a:gd name="connsiteY2" fmla="*/ 39 h 225464"/>
                <a:gd name="connsiteX3" fmla="*/ 292100 w 1774825"/>
                <a:gd name="connsiteY3" fmla="*/ 66714 h 225464"/>
                <a:gd name="connsiteX4" fmla="*/ 371475 w 1774825"/>
                <a:gd name="connsiteY4" fmla="*/ 130214 h 225464"/>
                <a:gd name="connsiteX5" fmla="*/ 809625 w 1774825"/>
                <a:gd name="connsiteY5" fmla="*/ 184189 h 225464"/>
                <a:gd name="connsiteX6" fmla="*/ 1774825 w 1774825"/>
                <a:gd name="connsiteY6" fmla="*/ 158789 h 225464"/>
                <a:gd name="connsiteX0" fmla="*/ 0 w 1774825"/>
                <a:gd name="connsiteY0" fmla="*/ 225464 h 225464"/>
                <a:gd name="connsiteX1" fmla="*/ 73025 w 1774825"/>
                <a:gd name="connsiteY1" fmla="*/ 76239 h 225464"/>
                <a:gd name="connsiteX2" fmla="*/ 180975 w 1774825"/>
                <a:gd name="connsiteY2" fmla="*/ 39 h 225464"/>
                <a:gd name="connsiteX3" fmla="*/ 282575 w 1774825"/>
                <a:gd name="connsiteY3" fmla="*/ 66714 h 225464"/>
                <a:gd name="connsiteX4" fmla="*/ 371475 w 1774825"/>
                <a:gd name="connsiteY4" fmla="*/ 130214 h 225464"/>
                <a:gd name="connsiteX5" fmla="*/ 809625 w 1774825"/>
                <a:gd name="connsiteY5" fmla="*/ 184189 h 225464"/>
                <a:gd name="connsiteX6" fmla="*/ 1774825 w 1774825"/>
                <a:gd name="connsiteY6" fmla="*/ 158789 h 225464"/>
                <a:gd name="connsiteX0" fmla="*/ 0 w 1774825"/>
                <a:gd name="connsiteY0" fmla="*/ 225477 h 225477"/>
                <a:gd name="connsiteX1" fmla="*/ 73025 w 1774825"/>
                <a:gd name="connsiteY1" fmla="*/ 76252 h 225477"/>
                <a:gd name="connsiteX2" fmla="*/ 180975 w 1774825"/>
                <a:gd name="connsiteY2" fmla="*/ 52 h 225477"/>
                <a:gd name="connsiteX3" fmla="*/ 282575 w 1774825"/>
                <a:gd name="connsiteY3" fmla="*/ 66727 h 225477"/>
                <a:gd name="connsiteX4" fmla="*/ 371475 w 1774825"/>
                <a:gd name="connsiteY4" fmla="*/ 130227 h 225477"/>
                <a:gd name="connsiteX5" fmla="*/ 809625 w 1774825"/>
                <a:gd name="connsiteY5" fmla="*/ 184202 h 225477"/>
                <a:gd name="connsiteX6" fmla="*/ 1774825 w 1774825"/>
                <a:gd name="connsiteY6" fmla="*/ 158802 h 225477"/>
                <a:gd name="connsiteX0" fmla="*/ 0 w 1774825"/>
                <a:gd name="connsiteY0" fmla="*/ 225465 h 225465"/>
                <a:gd name="connsiteX1" fmla="*/ 73025 w 1774825"/>
                <a:gd name="connsiteY1" fmla="*/ 76240 h 225465"/>
                <a:gd name="connsiteX2" fmla="*/ 180975 w 1774825"/>
                <a:gd name="connsiteY2" fmla="*/ 40 h 225465"/>
                <a:gd name="connsiteX3" fmla="*/ 282575 w 1774825"/>
                <a:gd name="connsiteY3" fmla="*/ 66715 h 225465"/>
                <a:gd name="connsiteX4" fmla="*/ 390525 w 1774825"/>
                <a:gd name="connsiteY4" fmla="*/ 130215 h 225465"/>
                <a:gd name="connsiteX5" fmla="*/ 809625 w 1774825"/>
                <a:gd name="connsiteY5" fmla="*/ 184190 h 225465"/>
                <a:gd name="connsiteX6" fmla="*/ 1774825 w 1774825"/>
                <a:gd name="connsiteY6" fmla="*/ 158790 h 225465"/>
                <a:gd name="connsiteX0" fmla="*/ 0 w 1774825"/>
                <a:gd name="connsiteY0" fmla="*/ 225485 h 225485"/>
                <a:gd name="connsiteX1" fmla="*/ 73025 w 1774825"/>
                <a:gd name="connsiteY1" fmla="*/ 76260 h 225485"/>
                <a:gd name="connsiteX2" fmla="*/ 180975 w 1774825"/>
                <a:gd name="connsiteY2" fmla="*/ 60 h 225485"/>
                <a:gd name="connsiteX3" fmla="*/ 282575 w 1774825"/>
                <a:gd name="connsiteY3" fmla="*/ 66735 h 225485"/>
                <a:gd name="connsiteX4" fmla="*/ 390525 w 1774825"/>
                <a:gd name="connsiteY4" fmla="*/ 130235 h 225485"/>
                <a:gd name="connsiteX5" fmla="*/ 809625 w 1774825"/>
                <a:gd name="connsiteY5" fmla="*/ 184210 h 225485"/>
                <a:gd name="connsiteX6" fmla="*/ 1774825 w 1774825"/>
                <a:gd name="connsiteY6" fmla="*/ 158810 h 225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4825" h="225485">
                  <a:moveTo>
                    <a:pt x="0" y="225485"/>
                  </a:moveTo>
                  <a:cubicBezTo>
                    <a:pt x="21431" y="169658"/>
                    <a:pt x="42863" y="113831"/>
                    <a:pt x="73025" y="76260"/>
                  </a:cubicBezTo>
                  <a:cubicBezTo>
                    <a:pt x="103187" y="38689"/>
                    <a:pt x="146050" y="1648"/>
                    <a:pt x="180975" y="60"/>
                  </a:cubicBezTo>
                  <a:cubicBezTo>
                    <a:pt x="215900" y="-1528"/>
                    <a:pt x="235743" y="28370"/>
                    <a:pt x="282575" y="66735"/>
                  </a:cubicBezTo>
                  <a:cubicBezTo>
                    <a:pt x="329407" y="105100"/>
                    <a:pt x="302683" y="110656"/>
                    <a:pt x="390525" y="130235"/>
                  </a:cubicBezTo>
                  <a:cubicBezTo>
                    <a:pt x="478367" y="149814"/>
                    <a:pt x="809625" y="184210"/>
                    <a:pt x="809625" y="184210"/>
                  </a:cubicBezTo>
                  <a:lnTo>
                    <a:pt x="1774825" y="158810"/>
                  </a:lnTo>
                </a:path>
              </a:pathLst>
            </a:custGeom>
            <a:noFill/>
            <a:ln w="1905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Shape 51">
              <a:extLst>
                <a:ext uri="{FF2B5EF4-FFF2-40B4-BE49-F238E27FC236}">
                  <a16:creationId xmlns:a16="http://schemas.microsoft.com/office/drawing/2014/main" id="{D2C2CE1E-DB25-4AF1-0AEB-5699341317F9}"/>
                </a:ext>
              </a:extLst>
            </p:cNvPr>
            <p:cNvSpPr/>
            <p:nvPr/>
          </p:nvSpPr>
          <p:spPr>
            <a:xfrm>
              <a:off x="3524250" y="5175700"/>
              <a:ext cx="2881313" cy="648838"/>
            </a:xfrm>
            <a:custGeom>
              <a:avLst/>
              <a:gdLst>
                <a:gd name="connsiteX0" fmla="*/ 0 w 2881313"/>
                <a:gd name="connsiteY0" fmla="*/ 648838 h 648838"/>
                <a:gd name="connsiteX1" fmla="*/ 709613 w 2881313"/>
                <a:gd name="connsiteY1" fmla="*/ 615500 h 648838"/>
                <a:gd name="connsiteX2" fmla="*/ 1123950 w 2881313"/>
                <a:gd name="connsiteY2" fmla="*/ 529775 h 648838"/>
                <a:gd name="connsiteX3" fmla="*/ 1214438 w 2881313"/>
                <a:gd name="connsiteY3" fmla="*/ 458338 h 648838"/>
                <a:gd name="connsiteX4" fmla="*/ 1343025 w 2881313"/>
                <a:gd name="connsiteY4" fmla="*/ 401188 h 648838"/>
                <a:gd name="connsiteX5" fmla="*/ 1538288 w 2881313"/>
                <a:gd name="connsiteY5" fmla="*/ 448813 h 648838"/>
                <a:gd name="connsiteX6" fmla="*/ 1643063 w 2881313"/>
                <a:gd name="connsiteY6" fmla="*/ 520250 h 648838"/>
                <a:gd name="connsiteX7" fmla="*/ 2219325 w 2881313"/>
                <a:gd name="connsiteY7" fmla="*/ 477388 h 648838"/>
                <a:gd name="connsiteX8" fmla="*/ 2495550 w 2881313"/>
                <a:gd name="connsiteY8" fmla="*/ 391663 h 648838"/>
                <a:gd name="connsiteX9" fmla="*/ 2614613 w 2881313"/>
                <a:gd name="connsiteY9" fmla="*/ 110675 h 648838"/>
                <a:gd name="connsiteX10" fmla="*/ 2714625 w 2881313"/>
                <a:gd name="connsiteY10" fmla="*/ 1138 h 648838"/>
                <a:gd name="connsiteX11" fmla="*/ 2881313 w 2881313"/>
                <a:gd name="connsiteY11" fmla="*/ 63050 h 648838"/>
                <a:gd name="connsiteX0" fmla="*/ 0 w 2881313"/>
                <a:gd name="connsiteY0" fmla="*/ 648838 h 648838"/>
                <a:gd name="connsiteX1" fmla="*/ 709613 w 2881313"/>
                <a:gd name="connsiteY1" fmla="*/ 615500 h 648838"/>
                <a:gd name="connsiteX2" fmla="*/ 1121568 w 2881313"/>
                <a:gd name="connsiteY2" fmla="*/ 522631 h 648838"/>
                <a:gd name="connsiteX3" fmla="*/ 1214438 w 2881313"/>
                <a:gd name="connsiteY3" fmla="*/ 458338 h 648838"/>
                <a:gd name="connsiteX4" fmla="*/ 1343025 w 2881313"/>
                <a:gd name="connsiteY4" fmla="*/ 401188 h 648838"/>
                <a:gd name="connsiteX5" fmla="*/ 1538288 w 2881313"/>
                <a:gd name="connsiteY5" fmla="*/ 448813 h 648838"/>
                <a:gd name="connsiteX6" fmla="*/ 1643063 w 2881313"/>
                <a:gd name="connsiteY6" fmla="*/ 520250 h 648838"/>
                <a:gd name="connsiteX7" fmla="*/ 2219325 w 2881313"/>
                <a:gd name="connsiteY7" fmla="*/ 477388 h 648838"/>
                <a:gd name="connsiteX8" fmla="*/ 2495550 w 2881313"/>
                <a:gd name="connsiteY8" fmla="*/ 391663 h 648838"/>
                <a:gd name="connsiteX9" fmla="*/ 2614613 w 2881313"/>
                <a:gd name="connsiteY9" fmla="*/ 110675 h 648838"/>
                <a:gd name="connsiteX10" fmla="*/ 2714625 w 2881313"/>
                <a:gd name="connsiteY10" fmla="*/ 1138 h 648838"/>
                <a:gd name="connsiteX11" fmla="*/ 2881313 w 2881313"/>
                <a:gd name="connsiteY11" fmla="*/ 63050 h 648838"/>
                <a:gd name="connsiteX0" fmla="*/ 0 w 2881313"/>
                <a:gd name="connsiteY0" fmla="*/ 648838 h 648838"/>
                <a:gd name="connsiteX1" fmla="*/ 709613 w 2881313"/>
                <a:gd name="connsiteY1" fmla="*/ 615500 h 648838"/>
                <a:gd name="connsiteX2" fmla="*/ 1121568 w 2881313"/>
                <a:gd name="connsiteY2" fmla="*/ 522631 h 648838"/>
                <a:gd name="connsiteX3" fmla="*/ 1214438 w 2881313"/>
                <a:gd name="connsiteY3" fmla="*/ 458338 h 648838"/>
                <a:gd name="connsiteX4" fmla="*/ 1343025 w 2881313"/>
                <a:gd name="connsiteY4" fmla="*/ 401188 h 648838"/>
                <a:gd name="connsiteX5" fmla="*/ 1538288 w 2881313"/>
                <a:gd name="connsiteY5" fmla="*/ 448813 h 648838"/>
                <a:gd name="connsiteX6" fmla="*/ 1643063 w 2881313"/>
                <a:gd name="connsiteY6" fmla="*/ 520250 h 648838"/>
                <a:gd name="connsiteX7" fmla="*/ 2219325 w 2881313"/>
                <a:gd name="connsiteY7" fmla="*/ 477388 h 648838"/>
                <a:gd name="connsiteX8" fmla="*/ 2495550 w 2881313"/>
                <a:gd name="connsiteY8" fmla="*/ 391663 h 648838"/>
                <a:gd name="connsiteX9" fmla="*/ 2614613 w 2881313"/>
                <a:gd name="connsiteY9" fmla="*/ 110675 h 648838"/>
                <a:gd name="connsiteX10" fmla="*/ 2714625 w 2881313"/>
                <a:gd name="connsiteY10" fmla="*/ 1138 h 648838"/>
                <a:gd name="connsiteX11" fmla="*/ 2881313 w 2881313"/>
                <a:gd name="connsiteY11" fmla="*/ 63050 h 648838"/>
                <a:gd name="connsiteX0" fmla="*/ 0 w 2881313"/>
                <a:gd name="connsiteY0" fmla="*/ 648838 h 648838"/>
                <a:gd name="connsiteX1" fmla="*/ 709613 w 2881313"/>
                <a:gd name="connsiteY1" fmla="*/ 615500 h 648838"/>
                <a:gd name="connsiteX2" fmla="*/ 1121568 w 2881313"/>
                <a:gd name="connsiteY2" fmla="*/ 522631 h 648838"/>
                <a:gd name="connsiteX3" fmla="*/ 1214438 w 2881313"/>
                <a:gd name="connsiteY3" fmla="*/ 458338 h 648838"/>
                <a:gd name="connsiteX4" fmla="*/ 1343025 w 2881313"/>
                <a:gd name="connsiteY4" fmla="*/ 401188 h 648838"/>
                <a:gd name="connsiteX5" fmla="*/ 1512094 w 2881313"/>
                <a:gd name="connsiteY5" fmla="*/ 448813 h 648838"/>
                <a:gd name="connsiteX6" fmla="*/ 1643063 w 2881313"/>
                <a:gd name="connsiteY6" fmla="*/ 520250 h 648838"/>
                <a:gd name="connsiteX7" fmla="*/ 2219325 w 2881313"/>
                <a:gd name="connsiteY7" fmla="*/ 477388 h 648838"/>
                <a:gd name="connsiteX8" fmla="*/ 2495550 w 2881313"/>
                <a:gd name="connsiteY8" fmla="*/ 391663 h 648838"/>
                <a:gd name="connsiteX9" fmla="*/ 2614613 w 2881313"/>
                <a:gd name="connsiteY9" fmla="*/ 110675 h 648838"/>
                <a:gd name="connsiteX10" fmla="*/ 2714625 w 2881313"/>
                <a:gd name="connsiteY10" fmla="*/ 1138 h 648838"/>
                <a:gd name="connsiteX11" fmla="*/ 2881313 w 2881313"/>
                <a:gd name="connsiteY11" fmla="*/ 63050 h 648838"/>
                <a:gd name="connsiteX0" fmla="*/ 0 w 2881313"/>
                <a:gd name="connsiteY0" fmla="*/ 648838 h 648838"/>
                <a:gd name="connsiteX1" fmla="*/ 709613 w 2881313"/>
                <a:gd name="connsiteY1" fmla="*/ 615500 h 648838"/>
                <a:gd name="connsiteX2" fmla="*/ 1121568 w 2881313"/>
                <a:gd name="connsiteY2" fmla="*/ 522631 h 648838"/>
                <a:gd name="connsiteX3" fmla="*/ 1214438 w 2881313"/>
                <a:gd name="connsiteY3" fmla="*/ 458338 h 648838"/>
                <a:gd name="connsiteX4" fmla="*/ 1343025 w 2881313"/>
                <a:gd name="connsiteY4" fmla="*/ 401188 h 648838"/>
                <a:gd name="connsiteX5" fmla="*/ 1512094 w 2881313"/>
                <a:gd name="connsiteY5" fmla="*/ 448813 h 648838"/>
                <a:gd name="connsiteX6" fmla="*/ 1643063 w 2881313"/>
                <a:gd name="connsiteY6" fmla="*/ 520250 h 648838"/>
                <a:gd name="connsiteX7" fmla="*/ 2219325 w 2881313"/>
                <a:gd name="connsiteY7" fmla="*/ 477388 h 648838"/>
                <a:gd name="connsiteX8" fmla="*/ 2495550 w 2881313"/>
                <a:gd name="connsiteY8" fmla="*/ 391663 h 648838"/>
                <a:gd name="connsiteX9" fmla="*/ 2614613 w 2881313"/>
                <a:gd name="connsiteY9" fmla="*/ 110675 h 648838"/>
                <a:gd name="connsiteX10" fmla="*/ 2714625 w 2881313"/>
                <a:gd name="connsiteY10" fmla="*/ 1138 h 648838"/>
                <a:gd name="connsiteX11" fmla="*/ 2881313 w 2881313"/>
                <a:gd name="connsiteY11" fmla="*/ 63050 h 648838"/>
                <a:gd name="connsiteX0" fmla="*/ 0 w 2881313"/>
                <a:gd name="connsiteY0" fmla="*/ 648838 h 648838"/>
                <a:gd name="connsiteX1" fmla="*/ 709613 w 2881313"/>
                <a:gd name="connsiteY1" fmla="*/ 615500 h 648838"/>
                <a:gd name="connsiteX2" fmla="*/ 1121568 w 2881313"/>
                <a:gd name="connsiteY2" fmla="*/ 522631 h 648838"/>
                <a:gd name="connsiteX3" fmla="*/ 1214438 w 2881313"/>
                <a:gd name="connsiteY3" fmla="*/ 458338 h 648838"/>
                <a:gd name="connsiteX4" fmla="*/ 1343025 w 2881313"/>
                <a:gd name="connsiteY4" fmla="*/ 401188 h 648838"/>
                <a:gd name="connsiteX5" fmla="*/ 1512094 w 2881313"/>
                <a:gd name="connsiteY5" fmla="*/ 448813 h 648838"/>
                <a:gd name="connsiteX6" fmla="*/ 1643063 w 2881313"/>
                <a:gd name="connsiteY6" fmla="*/ 520250 h 648838"/>
                <a:gd name="connsiteX7" fmla="*/ 2219325 w 2881313"/>
                <a:gd name="connsiteY7" fmla="*/ 477388 h 648838"/>
                <a:gd name="connsiteX8" fmla="*/ 2495550 w 2881313"/>
                <a:gd name="connsiteY8" fmla="*/ 391663 h 648838"/>
                <a:gd name="connsiteX9" fmla="*/ 2614613 w 2881313"/>
                <a:gd name="connsiteY9" fmla="*/ 110675 h 648838"/>
                <a:gd name="connsiteX10" fmla="*/ 2714625 w 2881313"/>
                <a:gd name="connsiteY10" fmla="*/ 1138 h 648838"/>
                <a:gd name="connsiteX11" fmla="*/ 2881313 w 2881313"/>
                <a:gd name="connsiteY11" fmla="*/ 63050 h 648838"/>
                <a:gd name="connsiteX0" fmla="*/ 0 w 2881313"/>
                <a:gd name="connsiteY0" fmla="*/ 648838 h 648838"/>
                <a:gd name="connsiteX1" fmla="*/ 709613 w 2881313"/>
                <a:gd name="connsiteY1" fmla="*/ 615500 h 648838"/>
                <a:gd name="connsiteX2" fmla="*/ 1121568 w 2881313"/>
                <a:gd name="connsiteY2" fmla="*/ 522631 h 648838"/>
                <a:gd name="connsiteX3" fmla="*/ 1214438 w 2881313"/>
                <a:gd name="connsiteY3" fmla="*/ 458338 h 648838"/>
                <a:gd name="connsiteX4" fmla="*/ 1343025 w 2881313"/>
                <a:gd name="connsiteY4" fmla="*/ 401188 h 648838"/>
                <a:gd name="connsiteX5" fmla="*/ 1512094 w 2881313"/>
                <a:gd name="connsiteY5" fmla="*/ 448813 h 648838"/>
                <a:gd name="connsiteX6" fmla="*/ 1645444 w 2881313"/>
                <a:gd name="connsiteY6" fmla="*/ 513106 h 648838"/>
                <a:gd name="connsiteX7" fmla="*/ 2219325 w 2881313"/>
                <a:gd name="connsiteY7" fmla="*/ 477388 h 648838"/>
                <a:gd name="connsiteX8" fmla="*/ 2495550 w 2881313"/>
                <a:gd name="connsiteY8" fmla="*/ 391663 h 648838"/>
                <a:gd name="connsiteX9" fmla="*/ 2614613 w 2881313"/>
                <a:gd name="connsiteY9" fmla="*/ 110675 h 648838"/>
                <a:gd name="connsiteX10" fmla="*/ 2714625 w 2881313"/>
                <a:gd name="connsiteY10" fmla="*/ 1138 h 648838"/>
                <a:gd name="connsiteX11" fmla="*/ 2881313 w 2881313"/>
                <a:gd name="connsiteY11" fmla="*/ 63050 h 648838"/>
                <a:gd name="connsiteX0" fmla="*/ 0 w 2881313"/>
                <a:gd name="connsiteY0" fmla="*/ 648838 h 648838"/>
                <a:gd name="connsiteX1" fmla="*/ 709613 w 2881313"/>
                <a:gd name="connsiteY1" fmla="*/ 615500 h 648838"/>
                <a:gd name="connsiteX2" fmla="*/ 1121568 w 2881313"/>
                <a:gd name="connsiteY2" fmla="*/ 522631 h 648838"/>
                <a:gd name="connsiteX3" fmla="*/ 1214438 w 2881313"/>
                <a:gd name="connsiteY3" fmla="*/ 458338 h 648838"/>
                <a:gd name="connsiteX4" fmla="*/ 1343025 w 2881313"/>
                <a:gd name="connsiteY4" fmla="*/ 401188 h 648838"/>
                <a:gd name="connsiteX5" fmla="*/ 1493044 w 2881313"/>
                <a:gd name="connsiteY5" fmla="*/ 436907 h 648838"/>
                <a:gd name="connsiteX6" fmla="*/ 1645444 w 2881313"/>
                <a:gd name="connsiteY6" fmla="*/ 513106 h 648838"/>
                <a:gd name="connsiteX7" fmla="*/ 2219325 w 2881313"/>
                <a:gd name="connsiteY7" fmla="*/ 477388 h 648838"/>
                <a:gd name="connsiteX8" fmla="*/ 2495550 w 2881313"/>
                <a:gd name="connsiteY8" fmla="*/ 391663 h 648838"/>
                <a:gd name="connsiteX9" fmla="*/ 2614613 w 2881313"/>
                <a:gd name="connsiteY9" fmla="*/ 110675 h 648838"/>
                <a:gd name="connsiteX10" fmla="*/ 2714625 w 2881313"/>
                <a:gd name="connsiteY10" fmla="*/ 1138 h 648838"/>
                <a:gd name="connsiteX11" fmla="*/ 2881313 w 2881313"/>
                <a:gd name="connsiteY11" fmla="*/ 63050 h 648838"/>
                <a:gd name="connsiteX0" fmla="*/ 0 w 2881313"/>
                <a:gd name="connsiteY0" fmla="*/ 648838 h 648838"/>
                <a:gd name="connsiteX1" fmla="*/ 709613 w 2881313"/>
                <a:gd name="connsiteY1" fmla="*/ 615500 h 648838"/>
                <a:gd name="connsiteX2" fmla="*/ 1121568 w 2881313"/>
                <a:gd name="connsiteY2" fmla="*/ 522631 h 648838"/>
                <a:gd name="connsiteX3" fmla="*/ 1214438 w 2881313"/>
                <a:gd name="connsiteY3" fmla="*/ 458338 h 648838"/>
                <a:gd name="connsiteX4" fmla="*/ 1343025 w 2881313"/>
                <a:gd name="connsiteY4" fmla="*/ 401188 h 648838"/>
                <a:gd name="connsiteX5" fmla="*/ 1493044 w 2881313"/>
                <a:gd name="connsiteY5" fmla="*/ 436907 h 648838"/>
                <a:gd name="connsiteX6" fmla="*/ 1645444 w 2881313"/>
                <a:gd name="connsiteY6" fmla="*/ 513106 h 648838"/>
                <a:gd name="connsiteX7" fmla="*/ 2219325 w 2881313"/>
                <a:gd name="connsiteY7" fmla="*/ 477388 h 648838"/>
                <a:gd name="connsiteX8" fmla="*/ 2495550 w 2881313"/>
                <a:gd name="connsiteY8" fmla="*/ 391663 h 648838"/>
                <a:gd name="connsiteX9" fmla="*/ 2614613 w 2881313"/>
                <a:gd name="connsiteY9" fmla="*/ 110675 h 648838"/>
                <a:gd name="connsiteX10" fmla="*/ 2714625 w 2881313"/>
                <a:gd name="connsiteY10" fmla="*/ 1138 h 648838"/>
                <a:gd name="connsiteX11" fmla="*/ 2881313 w 2881313"/>
                <a:gd name="connsiteY11" fmla="*/ 63050 h 64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81313" h="648838">
                  <a:moveTo>
                    <a:pt x="0" y="648838"/>
                  </a:moveTo>
                  <a:cubicBezTo>
                    <a:pt x="261144" y="642091"/>
                    <a:pt x="522685" y="636535"/>
                    <a:pt x="709613" y="615500"/>
                  </a:cubicBezTo>
                  <a:cubicBezTo>
                    <a:pt x="896541" y="594466"/>
                    <a:pt x="1037430" y="555969"/>
                    <a:pt x="1121568" y="522631"/>
                  </a:cubicBezTo>
                  <a:cubicBezTo>
                    <a:pt x="1205706" y="489293"/>
                    <a:pt x="1177529" y="478579"/>
                    <a:pt x="1214438" y="458338"/>
                  </a:cubicBezTo>
                  <a:cubicBezTo>
                    <a:pt x="1251348" y="438098"/>
                    <a:pt x="1296591" y="404760"/>
                    <a:pt x="1343025" y="401188"/>
                  </a:cubicBezTo>
                  <a:cubicBezTo>
                    <a:pt x="1389459" y="397616"/>
                    <a:pt x="1442641" y="418254"/>
                    <a:pt x="1493044" y="436907"/>
                  </a:cubicBezTo>
                  <a:cubicBezTo>
                    <a:pt x="1543447" y="455560"/>
                    <a:pt x="1569641" y="499215"/>
                    <a:pt x="1645444" y="513106"/>
                  </a:cubicBezTo>
                  <a:cubicBezTo>
                    <a:pt x="1721247" y="526997"/>
                    <a:pt x="2077641" y="497629"/>
                    <a:pt x="2219325" y="477388"/>
                  </a:cubicBezTo>
                  <a:cubicBezTo>
                    <a:pt x="2361009" y="457147"/>
                    <a:pt x="2429669" y="452782"/>
                    <a:pt x="2495550" y="391663"/>
                  </a:cubicBezTo>
                  <a:cubicBezTo>
                    <a:pt x="2561431" y="330544"/>
                    <a:pt x="2578100" y="175763"/>
                    <a:pt x="2614613" y="110675"/>
                  </a:cubicBezTo>
                  <a:cubicBezTo>
                    <a:pt x="2651126" y="45587"/>
                    <a:pt x="2670175" y="9075"/>
                    <a:pt x="2714625" y="1138"/>
                  </a:cubicBezTo>
                  <a:cubicBezTo>
                    <a:pt x="2759075" y="-6799"/>
                    <a:pt x="2820194" y="28125"/>
                    <a:pt x="2881313" y="63050"/>
                  </a:cubicBezTo>
                </a:path>
              </a:pathLst>
            </a:custGeom>
            <a:noFill/>
            <a:ln w="1905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Shape 54">
              <a:extLst>
                <a:ext uri="{FF2B5EF4-FFF2-40B4-BE49-F238E27FC236}">
                  <a16:creationId xmlns:a16="http://schemas.microsoft.com/office/drawing/2014/main" id="{D19FF32C-BC75-A69E-194E-09922E6F19B8}"/>
                </a:ext>
              </a:extLst>
            </p:cNvPr>
            <p:cNvSpPr/>
            <p:nvPr/>
          </p:nvSpPr>
          <p:spPr>
            <a:xfrm>
              <a:off x="7993856" y="4376738"/>
              <a:ext cx="692944" cy="47625"/>
            </a:xfrm>
            <a:custGeom>
              <a:avLst/>
              <a:gdLst>
                <a:gd name="connsiteX0" fmla="*/ 0 w 692944"/>
                <a:gd name="connsiteY0" fmla="*/ 47625 h 47625"/>
                <a:gd name="connsiteX1" fmla="*/ 364332 w 692944"/>
                <a:gd name="connsiteY1" fmla="*/ 11906 h 47625"/>
                <a:gd name="connsiteX2" fmla="*/ 692944 w 692944"/>
                <a:gd name="connsiteY2" fmla="*/ 0 h 47625"/>
              </a:gdLst>
              <a:ahLst/>
              <a:cxnLst>
                <a:cxn ang="0">
                  <a:pos x="connsiteX0" y="connsiteY0"/>
                </a:cxn>
                <a:cxn ang="0">
                  <a:pos x="connsiteX1" y="connsiteY1"/>
                </a:cxn>
                <a:cxn ang="0">
                  <a:pos x="connsiteX2" y="connsiteY2"/>
                </a:cxn>
              </a:cxnLst>
              <a:rect l="l" t="t" r="r" b="b"/>
              <a:pathLst>
                <a:path w="692944" h="47625">
                  <a:moveTo>
                    <a:pt x="0" y="47625"/>
                  </a:moveTo>
                  <a:cubicBezTo>
                    <a:pt x="124420" y="33734"/>
                    <a:pt x="248841" y="19843"/>
                    <a:pt x="364332" y="11906"/>
                  </a:cubicBezTo>
                  <a:cubicBezTo>
                    <a:pt x="479823" y="3968"/>
                    <a:pt x="586383" y="1984"/>
                    <a:pt x="692944" y="0"/>
                  </a:cubicBezTo>
                </a:path>
              </a:pathLst>
            </a:custGeom>
            <a:noFill/>
            <a:ln w="1905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Shape 55">
              <a:extLst>
                <a:ext uri="{FF2B5EF4-FFF2-40B4-BE49-F238E27FC236}">
                  <a16:creationId xmlns:a16="http://schemas.microsoft.com/office/drawing/2014/main" id="{68359614-C2F6-A8BD-B9F8-FA97387EDF91}"/>
                </a:ext>
              </a:extLst>
            </p:cNvPr>
            <p:cNvSpPr/>
            <p:nvPr/>
          </p:nvSpPr>
          <p:spPr>
            <a:xfrm>
              <a:off x="8367713" y="4062413"/>
              <a:ext cx="314325" cy="216693"/>
            </a:xfrm>
            <a:custGeom>
              <a:avLst/>
              <a:gdLst>
                <a:gd name="connsiteX0" fmla="*/ 0 w 314325"/>
                <a:gd name="connsiteY0" fmla="*/ 0 h 216693"/>
                <a:gd name="connsiteX1" fmla="*/ 200025 w 314325"/>
                <a:gd name="connsiteY1" fmla="*/ 133350 h 216693"/>
                <a:gd name="connsiteX2" fmla="*/ 314325 w 314325"/>
                <a:gd name="connsiteY2" fmla="*/ 216693 h 216693"/>
              </a:gdLst>
              <a:ahLst/>
              <a:cxnLst>
                <a:cxn ang="0">
                  <a:pos x="connsiteX0" y="connsiteY0"/>
                </a:cxn>
                <a:cxn ang="0">
                  <a:pos x="connsiteX1" y="connsiteY1"/>
                </a:cxn>
                <a:cxn ang="0">
                  <a:pos x="connsiteX2" y="connsiteY2"/>
                </a:cxn>
              </a:cxnLst>
              <a:rect l="l" t="t" r="r" b="b"/>
              <a:pathLst>
                <a:path w="314325" h="216693">
                  <a:moveTo>
                    <a:pt x="0" y="0"/>
                  </a:moveTo>
                  <a:lnTo>
                    <a:pt x="200025" y="133350"/>
                  </a:lnTo>
                  <a:cubicBezTo>
                    <a:pt x="252413" y="169466"/>
                    <a:pt x="283369" y="193079"/>
                    <a:pt x="314325" y="216693"/>
                  </a:cubicBezTo>
                </a:path>
              </a:pathLst>
            </a:custGeom>
            <a:noFill/>
            <a:ln>
              <a:solidFill>
                <a:schemeClr val="tx2"/>
              </a:solidFill>
              <a:prstDash val="dash"/>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Shape 56">
              <a:extLst>
                <a:ext uri="{FF2B5EF4-FFF2-40B4-BE49-F238E27FC236}">
                  <a16:creationId xmlns:a16="http://schemas.microsoft.com/office/drawing/2014/main" id="{B3D8CAA4-DC68-510A-BC25-E74E29C8734E}"/>
                </a:ext>
              </a:extLst>
            </p:cNvPr>
            <p:cNvSpPr/>
            <p:nvPr/>
          </p:nvSpPr>
          <p:spPr>
            <a:xfrm>
              <a:off x="8367713" y="3733800"/>
              <a:ext cx="314325" cy="97631"/>
            </a:xfrm>
            <a:custGeom>
              <a:avLst/>
              <a:gdLst>
                <a:gd name="connsiteX0" fmla="*/ 0 w 314325"/>
                <a:gd name="connsiteY0" fmla="*/ 97631 h 97631"/>
                <a:gd name="connsiteX1" fmla="*/ 135731 w 314325"/>
                <a:gd name="connsiteY1" fmla="*/ 52388 h 97631"/>
                <a:gd name="connsiteX2" fmla="*/ 314325 w 314325"/>
                <a:gd name="connsiteY2" fmla="*/ 0 h 97631"/>
              </a:gdLst>
              <a:ahLst/>
              <a:cxnLst>
                <a:cxn ang="0">
                  <a:pos x="connsiteX0" y="connsiteY0"/>
                </a:cxn>
                <a:cxn ang="0">
                  <a:pos x="connsiteX1" y="connsiteY1"/>
                </a:cxn>
                <a:cxn ang="0">
                  <a:pos x="connsiteX2" y="connsiteY2"/>
                </a:cxn>
              </a:cxnLst>
              <a:rect l="l" t="t" r="r" b="b"/>
              <a:pathLst>
                <a:path w="314325" h="97631">
                  <a:moveTo>
                    <a:pt x="0" y="97631"/>
                  </a:moveTo>
                  <a:cubicBezTo>
                    <a:pt x="41672" y="83145"/>
                    <a:pt x="83344" y="68660"/>
                    <a:pt x="135731" y="52388"/>
                  </a:cubicBezTo>
                  <a:cubicBezTo>
                    <a:pt x="188119" y="36116"/>
                    <a:pt x="251222" y="18058"/>
                    <a:pt x="314325" y="0"/>
                  </a:cubicBezTo>
                </a:path>
              </a:pathLst>
            </a:custGeom>
            <a:noFill/>
            <a:ln>
              <a:solidFill>
                <a:schemeClr val="tx2"/>
              </a:solidFill>
              <a:prstDash val="dash"/>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Shape 57">
              <a:extLst>
                <a:ext uri="{FF2B5EF4-FFF2-40B4-BE49-F238E27FC236}">
                  <a16:creationId xmlns:a16="http://schemas.microsoft.com/office/drawing/2014/main" id="{17103FD2-AA1E-8F1C-CDE1-474BB9973D7B}"/>
                </a:ext>
              </a:extLst>
            </p:cNvPr>
            <p:cNvSpPr/>
            <p:nvPr/>
          </p:nvSpPr>
          <p:spPr>
            <a:xfrm>
              <a:off x="7084219" y="4029075"/>
              <a:ext cx="173831" cy="250031"/>
            </a:xfrm>
            <a:custGeom>
              <a:avLst/>
              <a:gdLst>
                <a:gd name="connsiteX0" fmla="*/ 0 w 173831"/>
                <a:gd name="connsiteY0" fmla="*/ 0 h 250031"/>
                <a:gd name="connsiteX1" fmla="*/ 100012 w 173831"/>
                <a:gd name="connsiteY1" fmla="*/ 126206 h 250031"/>
                <a:gd name="connsiteX2" fmla="*/ 173831 w 173831"/>
                <a:gd name="connsiteY2" fmla="*/ 250031 h 250031"/>
              </a:gdLst>
              <a:ahLst/>
              <a:cxnLst>
                <a:cxn ang="0">
                  <a:pos x="connsiteX0" y="connsiteY0"/>
                </a:cxn>
                <a:cxn ang="0">
                  <a:pos x="connsiteX1" y="connsiteY1"/>
                </a:cxn>
                <a:cxn ang="0">
                  <a:pos x="connsiteX2" y="connsiteY2"/>
                </a:cxn>
              </a:cxnLst>
              <a:rect l="l" t="t" r="r" b="b"/>
              <a:pathLst>
                <a:path w="173831" h="250031">
                  <a:moveTo>
                    <a:pt x="0" y="0"/>
                  </a:moveTo>
                  <a:cubicBezTo>
                    <a:pt x="35520" y="42267"/>
                    <a:pt x="71040" y="84534"/>
                    <a:pt x="100012" y="126206"/>
                  </a:cubicBezTo>
                  <a:cubicBezTo>
                    <a:pt x="128984" y="167878"/>
                    <a:pt x="151407" y="208954"/>
                    <a:pt x="173831" y="250031"/>
                  </a:cubicBezTo>
                </a:path>
              </a:pathLst>
            </a:custGeom>
            <a:noFill/>
            <a:ln>
              <a:solidFill>
                <a:schemeClr val="tx2"/>
              </a:solidFill>
              <a:prstDash val="dash"/>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Shape 58">
              <a:extLst>
                <a:ext uri="{FF2B5EF4-FFF2-40B4-BE49-F238E27FC236}">
                  <a16:creationId xmlns:a16="http://schemas.microsoft.com/office/drawing/2014/main" id="{79CD98BA-60A7-08BE-4A26-6E3DE36D6575}"/>
                </a:ext>
              </a:extLst>
            </p:cNvPr>
            <p:cNvSpPr/>
            <p:nvPr/>
          </p:nvSpPr>
          <p:spPr>
            <a:xfrm>
              <a:off x="7072313" y="3619500"/>
              <a:ext cx="188118" cy="247650"/>
            </a:xfrm>
            <a:custGeom>
              <a:avLst/>
              <a:gdLst>
                <a:gd name="connsiteX0" fmla="*/ 0 w 188118"/>
                <a:gd name="connsiteY0" fmla="*/ 247650 h 247650"/>
                <a:gd name="connsiteX1" fmla="*/ 100012 w 188118"/>
                <a:gd name="connsiteY1" fmla="*/ 130969 h 247650"/>
                <a:gd name="connsiteX2" fmla="*/ 188118 w 188118"/>
                <a:gd name="connsiteY2" fmla="*/ 0 h 247650"/>
              </a:gdLst>
              <a:ahLst/>
              <a:cxnLst>
                <a:cxn ang="0">
                  <a:pos x="connsiteX0" y="connsiteY0"/>
                </a:cxn>
                <a:cxn ang="0">
                  <a:pos x="connsiteX1" y="connsiteY1"/>
                </a:cxn>
                <a:cxn ang="0">
                  <a:pos x="connsiteX2" y="connsiteY2"/>
                </a:cxn>
              </a:cxnLst>
              <a:rect l="l" t="t" r="r" b="b"/>
              <a:pathLst>
                <a:path w="188118" h="247650">
                  <a:moveTo>
                    <a:pt x="0" y="247650"/>
                  </a:moveTo>
                  <a:cubicBezTo>
                    <a:pt x="34329" y="209947"/>
                    <a:pt x="68659" y="172244"/>
                    <a:pt x="100012" y="130969"/>
                  </a:cubicBezTo>
                  <a:cubicBezTo>
                    <a:pt x="131365" y="89694"/>
                    <a:pt x="159741" y="44847"/>
                    <a:pt x="188118" y="0"/>
                  </a:cubicBezTo>
                </a:path>
              </a:pathLst>
            </a:custGeom>
            <a:noFill/>
            <a:ln>
              <a:solidFill>
                <a:schemeClr val="tx2"/>
              </a:solidFill>
              <a:prstDash val="dash"/>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Shape 59">
              <a:extLst>
                <a:ext uri="{FF2B5EF4-FFF2-40B4-BE49-F238E27FC236}">
                  <a16:creationId xmlns:a16="http://schemas.microsoft.com/office/drawing/2014/main" id="{CA0868C5-42A3-CEB4-5593-77E2346801F0}"/>
                </a:ext>
              </a:extLst>
            </p:cNvPr>
            <p:cNvSpPr/>
            <p:nvPr/>
          </p:nvSpPr>
          <p:spPr>
            <a:xfrm>
              <a:off x="6786563" y="3587029"/>
              <a:ext cx="0" cy="242887"/>
            </a:xfrm>
            <a:custGeom>
              <a:avLst/>
              <a:gdLst>
                <a:gd name="connsiteX0" fmla="*/ 0 w 0"/>
                <a:gd name="connsiteY0" fmla="*/ 242887 h 242887"/>
                <a:gd name="connsiteX1" fmla="*/ 0 w 0"/>
                <a:gd name="connsiteY1" fmla="*/ 0 h 242887"/>
              </a:gdLst>
              <a:ahLst/>
              <a:cxnLst>
                <a:cxn ang="0">
                  <a:pos x="connsiteX0" y="connsiteY0"/>
                </a:cxn>
                <a:cxn ang="0">
                  <a:pos x="connsiteX1" y="connsiteY1"/>
                </a:cxn>
              </a:cxnLst>
              <a:rect l="l" t="t" r="r" b="b"/>
              <a:pathLst>
                <a:path h="242887">
                  <a:moveTo>
                    <a:pt x="0" y="242887"/>
                  </a:moveTo>
                  <a:lnTo>
                    <a:pt x="0" y="0"/>
                  </a:lnTo>
                </a:path>
              </a:pathLst>
            </a:custGeom>
            <a:noFill/>
            <a:ln>
              <a:solidFill>
                <a:schemeClr val="tx2"/>
              </a:solidFill>
              <a:prstDash val="dash"/>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61">
              <a:extLst>
                <a:ext uri="{FF2B5EF4-FFF2-40B4-BE49-F238E27FC236}">
                  <a16:creationId xmlns:a16="http://schemas.microsoft.com/office/drawing/2014/main" id="{061BFCFD-7F7E-A7C6-B52B-9625DB3C6445}"/>
                </a:ext>
              </a:extLst>
            </p:cNvPr>
            <p:cNvSpPr/>
            <p:nvPr/>
          </p:nvSpPr>
          <p:spPr>
            <a:xfrm>
              <a:off x="6226969" y="3587029"/>
              <a:ext cx="0" cy="242887"/>
            </a:xfrm>
            <a:custGeom>
              <a:avLst/>
              <a:gdLst>
                <a:gd name="connsiteX0" fmla="*/ 0 w 0"/>
                <a:gd name="connsiteY0" fmla="*/ 242887 h 242887"/>
                <a:gd name="connsiteX1" fmla="*/ 0 w 0"/>
                <a:gd name="connsiteY1" fmla="*/ 0 h 242887"/>
              </a:gdLst>
              <a:ahLst/>
              <a:cxnLst>
                <a:cxn ang="0">
                  <a:pos x="connsiteX0" y="connsiteY0"/>
                </a:cxn>
                <a:cxn ang="0">
                  <a:pos x="connsiteX1" y="connsiteY1"/>
                </a:cxn>
              </a:cxnLst>
              <a:rect l="l" t="t" r="r" b="b"/>
              <a:pathLst>
                <a:path h="242887">
                  <a:moveTo>
                    <a:pt x="0" y="242887"/>
                  </a:moveTo>
                  <a:lnTo>
                    <a:pt x="0" y="0"/>
                  </a:lnTo>
                </a:path>
              </a:pathLst>
            </a:custGeom>
            <a:noFill/>
            <a:ln>
              <a:solidFill>
                <a:schemeClr val="tx2"/>
              </a:solidFill>
              <a:prstDash val="dash"/>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Shape 62">
              <a:extLst>
                <a:ext uri="{FF2B5EF4-FFF2-40B4-BE49-F238E27FC236}">
                  <a16:creationId xmlns:a16="http://schemas.microsoft.com/office/drawing/2014/main" id="{168FB976-06B5-6039-8EE8-F69FF2360540}"/>
                </a:ext>
              </a:extLst>
            </p:cNvPr>
            <p:cNvSpPr/>
            <p:nvPr/>
          </p:nvSpPr>
          <p:spPr>
            <a:xfrm rot="10800000">
              <a:off x="6786563" y="4040296"/>
              <a:ext cx="0" cy="242887"/>
            </a:xfrm>
            <a:custGeom>
              <a:avLst/>
              <a:gdLst>
                <a:gd name="connsiteX0" fmla="*/ 0 w 0"/>
                <a:gd name="connsiteY0" fmla="*/ 242887 h 242887"/>
                <a:gd name="connsiteX1" fmla="*/ 0 w 0"/>
                <a:gd name="connsiteY1" fmla="*/ 0 h 242887"/>
              </a:gdLst>
              <a:ahLst/>
              <a:cxnLst>
                <a:cxn ang="0">
                  <a:pos x="connsiteX0" y="connsiteY0"/>
                </a:cxn>
                <a:cxn ang="0">
                  <a:pos x="connsiteX1" y="connsiteY1"/>
                </a:cxn>
              </a:cxnLst>
              <a:rect l="l" t="t" r="r" b="b"/>
              <a:pathLst>
                <a:path h="242887">
                  <a:moveTo>
                    <a:pt x="0" y="242887"/>
                  </a:moveTo>
                  <a:lnTo>
                    <a:pt x="0" y="0"/>
                  </a:lnTo>
                </a:path>
              </a:pathLst>
            </a:custGeom>
            <a:noFill/>
            <a:ln>
              <a:solidFill>
                <a:schemeClr val="tx2"/>
              </a:solidFill>
              <a:prstDash val="dash"/>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Shape 63">
              <a:extLst>
                <a:ext uri="{FF2B5EF4-FFF2-40B4-BE49-F238E27FC236}">
                  <a16:creationId xmlns:a16="http://schemas.microsoft.com/office/drawing/2014/main" id="{F4A111DA-4264-9FED-85B5-BE4C353C6EE7}"/>
                </a:ext>
              </a:extLst>
            </p:cNvPr>
            <p:cNvSpPr/>
            <p:nvPr/>
          </p:nvSpPr>
          <p:spPr>
            <a:xfrm rot="10800000">
              <a:off x="6226970" y="4040296"/>
              <a:ext cx="0" cy="242887"/>
            </a:xfrm>
            <a:custGeom>
              <a:avLst/>
              <a:gdLst>
                <a:gd name="connsiteX0" fmla="*/ 0 w 0"/>
                <a:gd name="connsiteY0" fmla="*/ 242887 h 242887"/>
                <a:gd name="connsiteX1" fmla="*/ 0 w 0"/>
                <a:gd name="connsiteY1" fmla="*/ 0 h 242887"/>
              </a:gdLst>
              <a:ahLst/>
              <a:cxnLst>
                <a:cxn ang="0">
                  <a:pos x="connsiteX0" y="connsiteY0"/>
                </a:cxn>
                <a:cxn ang="0">
                  <a:pos x="connsiteX1" y="connsiteY1"/>
                </a:cxn>
              </a:cxnLst>
              <a:rect l="l" t="t" r="r" b="b"/>
              <a:pathLst>
                <a:path h="242887">
                  <a:moveTo>
                    <a:pt x="0" y="242887"/>
                  </a:moveTo>
                  <a:lnTo>
                    <a:pt x="0" y="0"/>
                  </a:lnTo>
                </a:path>
              </a:pathLst>
            </a:custGeom>
            <a:noFill/>
            <a:ln>
              <a:solidFill>
                <a:schemeClr val="tx2"/>
              </a:solidFill>
              <a:prstDash val="dash"/>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Shape 64">
              <a:extLst>
                <a:ext uri="{FF2B5EF4-FFF2-40B4-BE49-F238E27FC236}">
                  <a16:creationId xmlns:a16="http://schemas.microsoft.com/office/drawing/2014/main" id="{D00C1FD3-A3B6-D001-D604-B8F588D7224E}"/>
                </a:ext>
              </a:extLst>
            </p:cNvPr>
            <p:cNvSpPr/>
            <p:nvPr/>
          </p:nvSpPr>
          <p:spPr>
            <a:xfrm>
              <a:off x="4887119" y="3587029"/>
              <a:ext cx="0" cy="242887"/>
            </a:xfrm>
            <a:custGeom>
              <a:avLst/>
              <a:gdLst>
                <a:gd name="connsiteX0" fmla="*/ 0 w 0"/>
                <a:gd name="connsiteY0" fmla="*/ 242887 h 242887"/>
                <a:gd name="connsiteX1" fmla="*/ 0 w 0"/>
                <a:gd name="connsiteY1" fmla="*/ 0 h 242887"/>
              </a:gdLst>
              <a:ahLst/>
              <a:cxnLst>
                <a:cxn ang="0">
                  <a:pos x="connsiteX0" y="connsiteY0"/>
                </a:cxn>
                <a:cxn ang="0">
                  <a:pos x="connsiteX1" y="connsiteY1"/>
                </a:cxn>
              </a:cxnLst>
              <a:rect l="l" t="t" r="r" b="b"/>
              <a:pathLst>
                <a:path h="242887">
                  <a:moveTo>
                    <a:pt x="0" y="242887"/>
                  </a:moveTo>
                  <a:lnTo>
                    <a:pt x="0" y="0"/>
                  </a:lnTo>
                </a:path>
              </a:pathLst>
            </a:custGeom>
            <a:noFill/>
            <a:ln>
              <a:solidFill>
                <a:schemeClr val="tx2"/>
              </a:solidFill>
              <a:prstDash val="dash"/>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reeform: Shape 65">
              <a:extLst>
                <a:ext uri="{FF2B5EF4-FFF2-40B4-BE49-F238E27FC236}">
                  <a16:creationId xmlns:a16="http://schemas.microsoft.com/office/drawing/2014/main" id="{587AA91E-FD5C-1B7F-1FA4-6D0EC2A68B08}"/>
                </a:ext>
              </a:extLst>
            </p:cNvPr>
            <p:cNvSpPr/>
            <p:nvPr/>
          </p:nvSpPr>
          <p:spPr>
            <a:xfrm rot="10800000">
              <a:off x="4887120" y="4040296"/>
              <a:ext cx="0" cy="242887"/>
            </a:xfrm>
            <a:custGeom>
              <a:avLst/>
              <a:gdLst>
                <a:gd name="connsiteX0" fmla="*/ 0 w 0"/>
                <a:gd name="connsiteY0" fmla="*/ 242887 h 242887"/>
                <a:gd name="connsiteX1" fmla="*/ 0 w 0"/>
                <a:gd name="connsiteY1" fmla="*/ 0 h 242887"/>
              </a:gdLst>
              <a:ahLst/>
              <a:cxnLst>
                <a:cxn ang="0">
                  <a:pos x="connsiteX0" y="connsiteY0"/>
                </a:cxn>
                <a:cxn ang="0">
                  <a:pos x="connsiteX1" y="connsiteY1"/>
                </a:cxn>
              </a:cxnLst>
              <a:rect l="l" t="t" r="r" b="b"/>
              <a:pathLst>
                <a:path h="242887">
                  <a:moveTo>
                    <a:pt x="0" y="242887"/>
                  </a:moveTo>
                  <a:lnTo>
                    <a:pt x="0" y="0"/>
                  </a:lnTo>
                </a:path>
              </a:pathLst>
            </a:custGeom>
            <a:noFill/>
            <a:ln>
              <a:solidFill>
                <a:schemeClr val="tx2"/>
              </a:solidFill>
              <a:prstDash val="dash"/>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a:extLst>
                <a:ext uri="{FF2B5EF4-FFF2-40B4-BE49-F238E27FC236}">
                  <a16:creationId xmlns:a16="http://schemas.microsoft.com/office/drawing/2014/main" id="{CF06E19B-B7DA-6007-C08D-951E27B04911}"/>
                </a:ext>
              </a:extLst>
            </p:cNvPr>
            <p:cNvCxnSpPr>
              <a:cxnSpLocks/>
            </p:cNvCxnSpPr>
            <p:nvPr/>
          </p:nvCxnSpPr>
          <p:spPr>
            <a:xfrm>
              <a:off x="3768725" y="2262188"/>
              <a:ext cx="0" cy="1546219"/>
            </a:xfrm>
            <a:prstGeom prst="line">
              <a:avLst/>
            </a:prstGeom>
            <a:ln w="25400">
              <a:solidFill>
                <a:schemeClr val="tx2"/>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80" name="Freeform: Shape 79">
              <a:extLst>
                <a:ext uri="{FF2B5EF4-FFF2-40B4-BE49-F238E27FC236}">
                  <a16:creationId xmlns:a16="http://schemas.microsoft.com/office/drawing/2014/main" id="{44E520F8-EA3B-1CCC-6CE3-219ADD27F3B4}"/>
                </a:ext>
              </a:extLst>
            </p:cNvPr>
            <p:cNvSpPr/>
            <p:nvPr/>
          </p:nvSpPr>
          <p:spPr>
            <a:xfrm>
              <a:off x="1786729" y="3587029"/>
              <a:ext cx="0" cy="242887"/>
            </a:xfrm>
            <a:custGeom>
              <a:avLst/>
              <a:gdLst>
                <a:gd name="connsiteX0" fmla="*/ 0 w 0"/>
                <a:gd name="connsiteY0" fmla="*/ 242887 h 242887"/>
                <a:gd name="connsiteX1" fmla="*/ 0 w 0"/>
                <a:gd name="connsiteY1" fmla="*/ 0 h 242887"/>
              </a:gdLst>
              <a:ahLst/>
              <a:cxnLst>
                <a:cxn ang="0">
                  <a:pos x="connsiteX0" y="connsiteY0"/>
                </a:cxn>
                <a:cxn ang="0">
                  <a:pos x="connsiteX1" y="connsiteY1"/>
                </a:cxn>
              </a:cxnLst>
              <a:rect l="l" t="t" r="r" b="b"/>
              <a:pathLst>
                <a:path h="242887">
                  <a:moveTo>
                    <a:pt x="0" y="242887"/>
                  </a:moveTo>
                  <a:lnTo>
                    <a:pt x="0" y="0"/>
                  </a:lnTo>
                </a:path>
              </a:pathLst>
            </a:custGeom>
            <a:noFill/>
            <a:ln>
              <a:solidFill>
                <a:schemeClr val="tx2"/>
              </a:solidFill>
              <a:prstDash val="dash"/>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reeform: Shape 80">
              <a:extLst>
                <a:ext uri="{FF2B5EF4-FFF2-40B4-BE49-F238E27FC236}">
                  <a16:creationId xmlns:a16="http://schemas.microsoft.com/office/drawing/2014/main" id="{329BBB9D-5508-DE56-9A2A-2A12576BF579}"/>
                </a:ext>
              </a:extLst>
            </p:cNvPr>
            <p:cNvSpPr/>
            <p:nvPr/>
          </p:nvSpPr>
          <p:spPr>
            <a:xfrm rot="10800000">
              <a:off x="1786730" y="4040296"/>
              <a:ext cx="0" cy="242887"/>
            </a:xfrm>
            <a:custGeom>
              <a:avLst/>
              <a:gdLst>
                <a:gd name="connsiteX0" fmla="*/ 0 w 0"/>
                <a:gd name="connsiteY0" fmla="*/ 242887 h 242887"/>
                <a:gd name="connsiteX1" fmla="*/ 0 w 0"/>
                <a:gd name="connsiteY1" fmla="*/ 0 h 242887"/>
              </a:gdLst>
              <a:ahLst/>
              <a:cxnLst>
                <a:cxn ang="0">
                  <a:pos x="connsiteX0" y="connsiteY0"/>
                </a:cxn>
                <a:cxn ang="0">
                  <a:pos x="connsiteX1" y="connsiteY1"/>
                </a:cxn>
              </a:cxnLst>
              <a:rect l="l" t="t" r="r" b="b"/>
              <a:pathLst>
                <a:path h="242887">
                  <a:moveTo>
                    <a:pt x="0" y="242887"/>
                  </a:moveTo>
                  <a:lnTo>
                    <a:pt x="0" y="0"/>
                  </a:lnTo>
                </a:path>
              </a:pathLst>
            </a:custGeom>
            <a:noFill/>
            <a:ln>
              <a:solidFill>
                <a:schemeClr val="tx2"/>
              </a:solidFill>
              <a:prstDash val="dash"/>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3" name="Straight Connector 82">
              <a:extLst>
                <a:ext uri="{FF2B5EF4-FFF2-40B4-BE49-F238E27FC236}">
                  <a16:creationId xmlns:a16="http://schemas.microsoft.com/office/drawing/2014/main" id="{A087A719-C810-CF3E-FC8F-4BB30B8C8A39}"/>
                </a:ext>
              </a:extLst>
            </p:cNvPr>
            <p:cNvCxnSpPr>
              <a:cxnSpLocks/>
            </p:cNvCxnSpPr>
            <p:nvPr/>
          </p:nvCxnSpPr>
          <p:spPr>
            <a:xfrm>
              <a:off x="3508535" y="5045870"/>
              <a:ext cx="0" cy="245268"/>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6E58575E-BC8D-80FE-61C1-8E3B0F35BDEF}"/>
                </a:ext>
              </a:extLst>
            </p:cNvPr>
            <p:cNvCxnSpPr>
              <a:cxnSpLocks/>
            </p:cNvCxnSpPr>
            <p:nvPr/>
          </p:nvCxnSpPr>
          <p:spPr>
            <a:xfrm>
              <a:off x="3328511" y="5045870"/>
              <a:ext cx="0" cy="245268"/>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D7AC5552-9A0A-CE60-62D3-A904A6FD7FF9}"/>
                </a:ext>
              </a:extLst>
            </p:cNvPr>
            <p:cNvCxnSpPr>
              <a:cxnSpLocks/>
            </p:cNvCxnSpPr>
            <p:nvPr/>
          </p:nvCxnSpPr>
          <p:spPr>
            <a:xfrm>
              <a:off x="6580187" y="4643437"/>
              <a:ext cx="0" cy="245268"/>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3529DF58-735C-228D-DDF3-AC9AA3EAA437}"/>
                </a:ext>
              </a:extLst>
            </p:cNvPr>
            <p:cNvCxnSpPr>
              <a:cxnSpLocks/>
            </p:cNvCxnSpPr>
            <p:nvPr/>
          </p:nvCxnSpPr>
          <p:spPr>
            <a:xfrm>
              <a:off x="6424454" y="4643437"/>
              <a:ext cx="0" cy="245268"/>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F7C0AAEB-A4CA-BA27-7736-FA800F2298AA}"/>
                </a:ext>
              </a:extLst>
            </p:cNvPr>
            <p:cNvCxnSpPr>
              <a:cxnSpLocks/>
            </p:cNvCxnSpPr>
            <p:nvPr/>
          </p:nvCxnSpPr>
          <p:spPr>
            <a:xfrm>
              <a:off x="8004026" y="5437921"/>
              <a:ext cx="0" cy="245268"/>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91700763-E9A3-EFEE-4D9C-394937697188}"/>
                </a:ext>
              </a:extLst>
            </p:cNvPr>
            <p:cNvCxnSpPr>
              <a:cxnSpLocks/>
            </p:cNvCxnSpPr>
            <p:nvPr/>
          </p:nvCxnSpPr>
          <p:spPr>
            <a:xfrm>
              <a:off x="7808126" y="5437921"/>
              <a:ext cx="0" cy="245268"/>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577CBFB6-88DB-593D-AFCA-2E30194536D4}"/>
                </a:ext>
              </a:extLst>
            </p:cNvPr>
            <p:cNvCxnSpPr>
              <a:cxnSpLocks/>
            </p:cNvCxnSpPr>
            <p:nvPr/>
          </p:nvCxnSpPr>
          <p:spPr>
            <a:xfrm>
              <a:off x="8004026" y="4390629"/>
              <a:ext cx="0" cy="245268"/>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DC80F299-7EA5-E38C-5957-707C545E001A}"/>
                </a:ext>
              </a:extLst>
            </p:cNvPr>
            <p:cNvCxnSpPr>
              <a:cxnSpLocks/>
            </p:cNvCxnSpPr>
            <p:nvPr/>
          </p:nvCxnSpPr>
          <p:spPr>
            <a:xfrm>
              <a:off x="7808126" y="4390629"/>
              <a:ext cx="0" cy="245268"/>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9DB38B63-6826-3BC8-6470-B3762B88BF25}"/>
                </a:ext>
              </a:extLst>
            </p:cNvPr>
            <p:cNvCxnSpPr>
              <a:cxnSpLocks/>
            </p:cNvCxnSpPr>
            <p:nvPr/>
          </p:nvCxnSpPr>
          <p:spPr>
            <a:xfrm>
              <a:off x="6580187" y="5108973"/>
              <a:ext cx="0" cy="245268"/>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E89CC75F-1BA8-1785-B10F-F24801EA5FB8}"/>
                </a:ext>
              </a:extLst>
            </p:cNvPr>
            <p:cNvCxnSpPr>
              <a:cxnSpLocks/>
            </p:cNvCxnSpPr>
            <p:nvPr/>
          </p:nvCxnSpPr>
          <p:spPr>
            <a:xfrm>
              <a:off x="6424454" y="5108973"/>
              <a:ext cx="0" cy="245268"/>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B6C5C692-D66A-F6F2-147A-4AEAEB7C105A}"/>
                </a:ext>
              </a:extLst>
            </p:cNvPr>
            <p:cNvCxnSpPr>
              <a:cxnSpLocks/>
            </p:cNvCxnSpPr>
            <p:nvPr/>
          </p:nvCxnSpPr>
          <p:spPr>
            <a:xfrm>
              <a:off x="3508535" y="5628037"/>
              <a:ext cx="0" cy="245268"/>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6418CF83-49F2-C0AE-89AB-461D985F1F79}"/>
                </a:ext>
              </a:extLst>
            </p:cNvPr>
            <p:cNvCxnSpPr>
              <a:cxnSpLocks/>
            </p:cNvCxnSpPr>
            <p:nvPr/>
          </p:nvCxnSpPr>
          <p:spPr>
            <a:xfrm>
              <a:off x="3328511" y="5628037"/>
              <a:ext cx="0" cy="245268"/>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A18FB201-6026-54FD-E957-C1507D3296FD}"/>
                </a:ext>
              </a:extLst>
            </p:cNvPr>
            <p:cNvCxnSpPr>
              <a:cxnSpLocks/>
            </p:cNvCxnSpPr>
            <p:nvPr/>
          </p:nvCxnSpPr>
          <p:spPr>
            <a:xfrm>
              <a:off x="8004026" y="3312716"/>
              <a:ext cx="0" cy="245268"/>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7AEE368F-53AF-ACF5-ADFD-1BA1A987EB0E}"/>
                </a:ext>
              </a:extLst>
            </p:cNvPr>
            <p:cNvCxnSpPr>
              <a:cxnSpLocks/>
            </p:cNvCxnSpPr>
            <p:nvPr/>
          </p:nvCxnSpPr>
          <p:spPr>
            <a:xfrm>
              <a:off x="7808126" y="3312716"/>
              <a:ext cx="0" cy="245268"/>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DE306B5D-E692-E84E-970D-F75CBBFF986E}"/>
                </a:ext>
              </a:extLst>
            </p:cNvPr>
            <p:cNvCxnSpPr>
              <a:cxnSpLocks/>
            </p:cNvCxnSpPr>
            <p:nvPr/>
          </p:nvCxnSpPr>
          <p:spPr>
            <a:xfrm>
              <a:off x="6580187" y="2693763"/>
              <a:ext cx="0" cy="245268"/>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8DE72FE1-A711-AD0D-1262-38C30B846CA1}"/>
                </a:ext>
              </a:extLst>
            </p:cNvPr>
            <p:cNvCxnSpPr>
              <a:cxnSpLocks/>
            </p:cNvCxnSpPr>
            <p:nvPr/>
          </p:nvCxnSpPr>
          <p:spPr>
            <a:xfrm>
              <a:off x="6424454" y="2693763"/>
              <a:ext cx="0" cy="245268"/>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F8204FF9-5950-4A65-33A7-6F1B259470A1}"/>
                </a:ext>
              </a:extLst>
            </p:cNvPr>
            <p:cNvCxnSpPr>
              <a:cxnSpLocks/>
            </p:cNvCxnSpPr>
            <p:nvPr/>
          </p:nvCxnSpPr>
          <p:spPr>
            <a:xfrm>
              <a:off x="3508535" y="2153920"/>
              <a:ext cx="0" cy="245268"/>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77054FD-F342-BCA4-B860-BF024E289FD6}"/>
                </a:ext>
              </a:extLst>
            </p:cNvPr>
            <p:cNvCxnSpPr>
              <a:cxnSpLocks/>
            </p:cNvCxnSpPr>
            <p:nvPr/>
          </p:nvCxnSpPr>
          <p:spPr>
            <a:xfrm>
              <a:off x="3328511" y="2153920"/>
              <a:ext cx="0" cy="245268"/>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02" name="TextBox 101">
              <a:extLst>
                <a:ext uri="{FF2B5EF4-FFF2-40B4-BE49-F238E27FC236}">
                  <a16:creationId xmlns:a16="http://schemas.microsoft.com/office/drawing/2014/main" id="{A393DB28-4678-ABF0-EC98-86FB8F237098}"/>
                </a:ext>
              </a:extLst>
            </p:cNvPr>
            <p:cNvSpPr txBox="1"/>
            <p:nvPr/>
          </p:nvSpPr>
          <p:spPr>
            <a:xfrm>
              <a:off x="2473643" y="2413700"/>
              <a:ext cx="1050607" cy="584775"/>
            </a:xfrm>
            <a:prstGeom prst="rect">
              <a:avLst/>
            </a:prstGeom>
            <a:noFill/>
          </p:spPr>
          <p:txBody>
            <a:bodyPr wrap="square" rtlCol="0">
              <a:spAutoFit/>
            </a:bodyPr>
            <a:lstStyle/>
            <a:p>
              <a:pPr algn="l"/>
              <a:r>
                <a:rPr lang="en-US" sz="1600">
                  <a:solidFill>
                    <a:schemeClr val="tx2"/>
                  </a:solidFill>
                </a:rPr>
                <a:t>Clinical course</a:t>
              </a:r>
            </a:p>
          </p:txBody>
        </p:sp>
        <p:cxnSp>
          <p:nvCxnSpPr>
            <p:cNvPr id="104" name="Straight Arrow Connector 103">
              <a:extLst>
                <a:ext uri="{FF2B5EF4-FFF2-40B4-BE49-F238E27FC236}">
                  <a16:creationId xmlns:a16="http://schemas.microsoft.com/office/drawing/2014/main" id="{68CA61A6-31D4-9B0B-421A-9F7190546171}"/>
                </a:ext>
              </a:extLst>
            </p:cNvPr>
            <p:cNvCxnSpPr/>
            <p:nvPr/>
          </p:nvCxnSpPr>
          <p:spPr>
            <a:xfrm flipH="1" flipV="1">
              <a:off x="2705100" y="2217662"/>
              <a:ext cx="123112" cy="236678"/>
            </a:xfrm>
            <a:prstGeom prst="straightConnector1">
              <a:avLst/>
            </a:prstGeom>
            <a:ln w="127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05" name="TextBox 104">
              <a:extLst>
                <a:ext uri="{FF2B5EF4-FFF2-40B4-BE49-F238E27FC236}">
                  <a16:creationId xmlns:a16="http://schemas.microsoft.com/office/drawing/2014/main" id="{DB5AACEC-5C23-3FA0-4166-7D3DCDE8B44E}"/>
                </a:ext>
              </a:extLst>
            </p:cNvPr>
            <p:cNvSpPr txBox="1"/>
            <p:nvPr/>
          </p:nvSpPr>
          <p:spPr>
            <a:xfrm>
              <a:off x="2034983" y="4606292"/>
              <a:ext cx="1835699" cy="584775"/>
            </a:xfrm>
            <a:prstGeom prst="rect">
              <a:avLst/>
            </a:prstGeom>
            <a:noFill/>
          </p:spPr>
          <p:txBody>
            <a:bodyPr wrap="square" rtlCol="0">
              <a:spAutoFit/>
            </a:bodyPr>
            <a:lstStyle/>
            <a:p>
              <a:pPr algn="l"/>
              <a:r>
                <a:rPr lang="en-US" sz="1600">
                  <a:solidFill>
                    <a:schemeClr val="tx2"/>
                  </a:solidFill>
                </a:rPr>
                <a:t>Disease-modifying therapies</a:t>
              </a:r>
            </a:p>
          </p:txBody>
        </p:sp>
        <p:cxnSp>
          <p:nvCxnSpPr>
            <p:cNvPr id="106" name="Straight Arrow Connector 105">
              <a:extLst>
                <a:ext uri="{FF2B5EF4-FFF2-40B4-BE49-F238E27FC236}">
                  <a16:creationId xmlns:a16="http://schemas.microsoft.com/office/drawing/2014/main" id="{0109AB44-55A9-27B6-CC46-99DD26962449}"/>
                </a:ext>
              </a:extLst>
            </p:cNvPr>
            <p:cNvCxnSpPr>
              <a:cxnSpLocks/>
            </p:cNvCxnSpPr>
            <p:nvPr/>
          </p:nvCxnSpPr>
          <p:spPr>
            <a:xfrm>
              <a:off x="2948940" y="4968785"/>
              <a:ext cx="270510" cy="147273"/>
            </a:xfrm>
            <a:prstGeom prst="straightConnector1">
              <a:avLst/>
            </a:prstGeom>
            <a:ln w="127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07" name="TextBox 106">
              <a:extLst>
                <a:ext uri="{FF2B5EF4-FFF2-40B4-BE49-F238E27FC236}">
                  <a16:creationId xmlns:a16="http://schemas.microsoft.com/office/drawing/2014/main" id="{7058276E-BE9B-3ABF-9C6D-66276BC67961}"/>
                </a:ext>
              </a:extLst>
            </p:cNvPr>
            <p:cNvSpPr txBox="1"/>
            <p:nvPr/>
          </p:nvSpPr>
          <p:spPr>
            <a:xfrm>
              <a:off x="4445040" y="5009497"/>
              <a:ext cx="1862260" cy="584775"/>
            </a:xfrm>
            <a:prstGeom prst="rect">
              <a:avLst/>
            </a:prstGeom>
            <a:noFill/>
          </p:spPr>
          <p:txBody>
            <a:bodyPr wrap="square" rtlCol="0">
              <a:spAutoFit/>
            </a:bodyPr>
            <a:lstStyle/>
            <a:p>
              <a:pPr algn="l"/>
              <a:r>
                <a:rPr lang="en-US" sz="1600">
                  <a:solidFill>
                    <a:schemeClr val="tx2"/>
                  </a:solidFill>
                </a:rPr>
                <a:t>Symptom palliation therapies</a:t>
              </a:r>
            </a:p>
          </p:txBody>
        </p:sp>
        <p:cxnSp>
          <p:nvCxnSpPr>
            <p:cNvPr id="108" name="Straight Arrow Connector 107">
              <a:extLst>
                <a:ext uri="{FF2B5EF4-FFF2-40B4-BE49-F238E27FC236}">
                  <a16:creationId xmlns:a16="http://schemas.microsoft.com/office/drawing/2014/main" id="{2F905448-39BD-46E3-17F2-13853E423D00}"/>
                </a:ext>
              </a:extLst>
            </p:cNvPr>
            <p:cNvCxnSpPr>
              <a:cxnSpLocks/>
            </p:cNvCxnSpPr>
            <p:nvPr/>
          </p:nvCxnSpPr>
          <p:spPr>
            <a:xfrm>
              <a:off x="5429250" y="5372100"/>
              <a:ext cx="641282" cy="63592"/>
            </a:xfrm>
            <a:prstGeom prst="straightConnector1">
              <a:avLst/>
            </a:prstGeom>
            <a:ln w="127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11" name="Freeform: Shape 110">
              <a:extLst>
                <a:ext uri="{FF2B5EF4-FFF2-40B4-BE49-F238E27FC236}">
                  <a16:creationId xmlns:a16="http://schemas.microsoft.com/office/drawing/2014/main" id="{91FDE15B-D1A7-9AD9-AF91-01F52C59C72C}"/>
                </a:ext>
              </a:extLst>
            </p:cNvPr>
            <p:cNvSpPr/>
            <p:nvPr/>
          </p:nvSpPr>
          <p:spPr>
            <a:xfrm>
              <a:off x="6597650" y="4479925"/>
              <a:ext cx="1190625" cy="771525"/>
            </a:xfrm>
            <a:custGeom>
              <a:avLst/>
              <a:gdLst>
                <a:gd name="connsiteX0" fmla="*/ 0 w 1190625"/>
                <a:gd name="connsiteY0" fmla="*/ 771525 h 771525"/>
                <a:gd name="connsiteX1" fmla="*/ 57150 w 1190625"/>
                <a:gd name="connsiteY1" fmla="*/ 660400 h 771525"/>
                <a:gd name="connsiteX2" fmla="*/ 88900 w 1190625"/>
                <a:gd name="connsiteY2" fmla="*/ 498475 h 771525"/>
                <a:gd name="connsiteX3" fmla="*/ 133350 w 1190625"/>
                <a:gd name="connsiteY3" fmla="*/ 387350 h 771525"/>
                <a:gd name="connsiteX4" fmla="*/ 234950 w 1190625"/>
                <a:gd name="connsiteY4" fmla="*/ 419100 h 771525"/>
                <a:gd name="connsiteX5" fmla="*/ 307975 w 1190625"/>
                <a:gd name="connsiteY5" fmla="*/ 476250 h 771525"/>
                <a:gd name="connsiteX6" fmla="*/ 358775 w 1190625"/>
                <a:gd name="connsiteY6" fmla="*/ 501650 h 771525"/>
                <a:gd name="connsiteX7" fmla="*/ 447675 w 1190625"/>
                <a:gd name="connsiteY7" fmla="*/ 457200 h 771525"/>
                <a:gd name="connsiteX8" fmla="*/ 692150 w 1190625"/>
                <a:gd name="connsiteY8" fmla="*/ 190500 h 771525"/>
                <a:gd name="connsiteX9" fmla="*/ 904875 w 1190625"/>
                <a:gd name="connsiteY9" fmla="*/ 63500 h 771525"/>
                <a:gd name="connsiteX10" fmla="*/ 1190625 w 1190625"/>
                <a:gd name="connsiteY10" fmla="*/ 0 h 771525"/>
                <a:gd name="connsiteX0" fmla="*/ 0 w 1190625"/>
                <a:gd name="connsiteY0" fmla="*/ 771525 h 771525"/>
                <a:gd name="connsiteX1" fmla="*/ 57150 w 1190625"/>
                <a:gd name="connsiteY1" fmla="*/ 660400 h 771525"/>
                <a:gd name="connsiteX2" fmla="*/ 88900 w 1190625"/>
                <a:gd name="connsiteY2" fmla="*/ 498475 h 771525"/>
                <a:gd name="connsiteX3" fmla="*/ 150019 w 1190625"/>
                <a:gd name="connsiteY3" fmla="*/ 380206 h 771525"/>
                <a:gd name="connsiteX4" fmla="*/ 234950 w 1190625"/>
                <a:gd name="connsiteY4" fmla="*/ 419100 h 771525"/>
                <a:gd name="connsiteX5" fmla="*/ 307975 w 1190625"/>
                <a:gd name="connsiteY5" fmla="*/ 476250 h 771525"/>
                <a:gd name="connsiteX6" fmla="*/ 358775 w 1190625"/>
                <a:gd name="connsiteY6" fmla="*/ 501650 h 771525"/>
                <a:gd name="connsiteX7" fmla="*/ 447675 w 1190625"/>
                <a:gd name="connsiteY7" fmla="*/ 457200 h 771525"/>
                <a:gd name="connsiteX8" fmla="*/ 692150 w 1190625"/>
                <a:gd name="connsiteY8" fmla="*/ 190500 h 771525"/>
                <a:gd name="connsiteX9" fmla="*/ 904875 w 1190625"/>
                <a:gd name="connsiteY9" fmla="*/ 63500 h 771525"/>
                <a:gd name="connsiteX10" fmla="*/ 1190625 w 1190625"/>
                <a:gd name="connsiteY10" fmla="*/ 0 h 771525"/>
                <a:gd name="connsiteX0" fmla="*/ 0 w 1190625"/>
                <a:gd name="connsiteY0" fmla="*/ 771525 h 771525"/>
                <a:gd name="connsiteX1" fmla="*/ 57150 w 1190625"/>
                <a:gd name="connsiteY1" fmla="*/ 660400 h 771525"/>
                <a:gd name="connsiteX2" fmla="*/ 88900 w 1190625"/>
                <a:gd name="connsiteY2" fmla="*/ 498475 h 771525"/>
                <a:gd name="connsiteX3" fmla="*/ 150019 w 1190625"/>
                <a:gd name="connsiteY3" fmla="*/ 380206 h 771525"/>
                <a:gd name="connsiteX4" fmla="*/ 234950 w 1190625"/>
                <a:gd name="connsiteY4" fmla="*/ 419100 h 771525"/>
                <a:gd name="connsiteX5" fmla="*/ 307975 w 1190625"/>
                <a:gd name="connsiteY5" fmla="*/ 476250 h 771525"/>
                <a:gd name="connsiteX6" fmla="*/ 358775 w 1190625"/>
                <a:gd name="connsiteY6" fmla="*/ 501650 h 771525"/>
                <a:gd name="connsiteX7" fmla="*/ 447675 w 1190625"/>
                <a:gd name="connsiteY7" fmla="*/ 457200 h 771525"/>
                <a:gd name="connsiteX8" fmla="*/ 692150 w 1190625"/>
                <a:gd name="connsiteY8" fmla="*/ 190500 h 771525"/>
                <a:gd name="connsiteX9" fmla="*/ 904875 w 1190625"/>
                <a:gd name="connsiteY9" fmla="*/ 63500 h 771525"/>
                <a:gd name="connsiteX10" fmla="*/ 1190625 w 1190625"/>
                <a:gd name="connsiteY10" fmla="*/ 0 h 771525"/>
                <a:gd name="connsiteX0" fmla="*/ 0 w 1190625"/>
                <a:gd name="connsiteY0" fmla="*/ 771525 h 771525"/>
                <a:gd name="connsiteX1" fmla="*/ 57150 w 1190625"/>
                <a:gd name="connsiteY1" fmla="*/ 660400 h 771525"/>
                <a:gd name="connsiteX2" fmla="*/ 88900 w 1190625"/>
                <a:gd name="connsiteY2" fmla="*/ 498475 h 771525"/>
                <a:gd name="connsiteX3" fmla="*/ 150019 w 1190625"/>
                <a:gd name="connsiteY3" fmla="*/ 380206 h 771525"/>
                <a:gd name="connsiteX4" fmla="*/ 234950 w 1190625"/>
                <a:gd name="connsiteY4" fmla="*/ 419100 h 771525"/>
                <a:gd name="connsiteX5" fmla="*/ 307975 w 1190625"/>
                <a:gd name="connsiteY5" fmla="*/ 476250 h 771525"/>
                <a:gd name="connsiteX6" fmla="*/ 358775 w 1190625"/>
                <a:gd name="connsiteY6" fmla="*/ 489743 h 771525"/>
                <a:gd name="connsiteX7" fmla="*/ 447675 w 1190625"/>
                <a:gd name="connsiteY7" fmla="*/ 457200 h 771525"/>
                <a:gd name="connsiteX8" fmla="*/ 692150 w 1190625"/>
                <a:gd name="connsiteY8" fmla="*/ 190500 h 771525"/>
                <a:gd name="connsiteX9" fmla="*/ 904875 w 1190625"/>
                <a:gd name="connsiteY9" fmla="*/ 63500 h 771525"/>
                <a:gd name="connsiteX10" fmla="*/ 1190625 w 1190625"/>
                <a:gd name="connsiteY10" fmla="*/ 0 h 771525"/>
                <a:gd name="connsiteX0" fmla="*/ 0 w 1190625"/>
                <a:gd name="connsiteY0" fmla="*/ 771525 h 771525"/>
                <a:gd name="connsiteX1" fmla="*/ 57150 w 1190625"/>
                <a:gd name="connsiteY1" fmla="*/ 660400 h 771525"/>
                <a:gd name="connsiteX2" fmla="*/ 88900 w 1190625"/>
                <a:gd name="connsiteY2" fmla="*/ 498475 h 771525"/>
                <a:gd name="connsiteX3" fmla="*/ 150019 w 1190625"/>
                <a:gd name="connsiteY3" fmla="*/ 380206 h 771525"/>
                <a:gd name="connsiteX4" fmla="*/ 234950 w 1190625"/>
                <a:gd name="connsiteY4" fmla="*/ 419100 h 771525"/>
                <a:gd name="connsiteX5" fmla="*/ 307975 w 1190625"/>
                <a:gd name="connsiteY5" fmla="*/ 476250 h 771525"/>
                <a:gd name="connsiteX6" fmla="*/ 370681 w 1190625"/>
                <a:gd name="connsiteY6" fmla="*/ 482599 h 771525"/>
                <a:gd name="connsiteX7" fmla="*/ 447675 w 1190625"/>
                <a:gd name="connsiteY7" fmla="*/ 457200 h 771525"/>
                <a:gd name="connsiteX8" fmla="*/ 692150 w 1190625"/>
                <a:gd name="connsiteY8" fmla="*/ 190500 h 771525"/>
                <a:gd name="connsiteX9" fmla="*/ 904875 w 1190625"/>
                <a:gd name="connsiteY9" fmla="*/ 63500 h 771525"/>
                <a:gd name="connsiteX10" fmla="*/ 1190625 w 1190625"/>
                <a:gd name="connsiteY10" fmla="*/ 0 h 771525"/>
                <a:gd name="connsiteX0" fmla="*/ 0 w 1190625"/>
                <a:gd name="connsiteY0" fmla="*/ 771525 h 771525"/>
                <a:gd name="connsiteX1" fmla="*/ 57150 w 1190625"/>
                <a:gd name="connsiteY1" fmla="*/ 660400 h 771525"/>
                <a:gd name="connsiteX2" fmla="*/ 88900 w 1190625"/>
                <a:gd name="connsiteY2" fmla="*/ 498475 h 771525"/>
                <a:gd name="connsiteX3" fmla="*/ 150019 w 1190625"/>
                <a:gd name="connsiteY3" fmla="*/ 380206 h 771525"/>
                <a:gd name="connsiteX4" fmla="*/ 234950 w 1190625"/>
                <a:gd name="connsiteY4" fmla="*/ 419100 h 771525"/>
                <a:gd name="connsiteX5" fmla="*/ 307975 w 1190625"/>
                <a:gd name="connsiteY5" fmla="*/ 476250 h 771525"/>
                <a:gd name="connsiteX6" fmla="*/ 373062 w 1190625"/>
                <a:gd name="connsiteY6" fmla="*/ 489742 h 771525"/>
                <a:gd name="connsiteX7" fmla="*/ 447675 w 1190625"/>
                <a:gd name="connsiteY7" fmla="*/ 457200 h 771525"/>
                <a:gd name="connsiteX8" fmla="*/ 692150 w 1190625"/>
                <a:gd name="connsiteY8" fmla="*/ 190500 h 771525"/>
                <a:gd name="connsiteX9" fmla="*/ 904875 w 1190625"/>
                <a:gd name="connsiteY9" fmla="*/ 63500 h 771525"/>
                <a:gd name="connsiteX10" fmla="*/ 1190625 w 1190625"/>
                <a:gd name="connsiteY10" fmla="*/ 0 h 771525"/>
                <a:gd name="connsiteX0" fmla="*/ 0 w 1190625"/>
                <a:gd name="connsiteY0" fmla="*/ 771525 h 771525"/>
                <a:gd name="connsiteX1" fmla="*/ 57150 w 1190625"/>
                <a:gd name="connsiteY1" fmla="*/ 660400 h 771525"/>
                <a:gd name="connsiteX2" fmla="*/ 88900 w 1190625"/>
                <a:gd name="connsiteY2" fmla="*/ 498475 h 771525"/>
                <a:gd name="connsiteX3" fmla="*/ 150019 w 1190625"/>
                <a:gd name="connsiteY3" fmla="*/ 380206 h 771525"/>
                <a:gd name="connsiteX4" fmla="*/ 234950 w 1190625"/>
                <a:gd name="connsiteY4" fmla="*/ 419100 h 771525"/>
                <a:gd name="connsiteX5" fmla="*/ 307975 w 1190625"/>
                <a:gd name="connsiteY5" fmla="*/ 476250 h 771525"/>
                <a:gd name="connsiteX6" fmla="*/ 373062 w 1190625"/>
                <a:gd name="connsiteY6" fmla="*/ 489742 h 771525"/>
                <a:gd name="connsiteX7" fmla="*/ 466725 w 1190625"/>
                <a:gd name="connsiteY7" fmla="*/ 426244 h 771525"/>
                <a:gd name="connsiteX8" fmla="*/ 692150 w 1190625"/>
                <a:gd name="connsiteY8" fmla="*/ 190500 h 771525"/>
                <a:gd name="connsiteX9" fmla="*/ 904875 w 1190625"/>
                <a:gd name="connsiteY9" fmla="*/ 63500 h 771525"/>
                <a:gd name="connsiteX10" fmla="*/ 1190625 w 1190625"/>
                <a:gd name="connsiteY10" fmla="*/ 0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90625" h="771525">
                  <a:moveTo>
                    <a:pt x="0" y="771525"/>
                  </a:moveTo>
                  <a:cubicBezTo>
                    <a:pt x="21166" y="738716"/>
                    <a:pt x="42333" y="705908"/>
                    <a:pt x="57150" y="660400"/>
                  </a:cubicBezTo>
                  <a:cubicBezTo>
                    <a:pt x="71967" y="614892"/>
                    <a:pt x="73422" y="545174"/>
                    <a:pt x="88900" y="498475"/>
                  </a:cubicBezTo>
                  <a:cubicBezTo>
                    <a:pt x="104378" y="451776"/>
                    <a:pt x="125677" y="393435"/>
                    <a:pt x="150019" y="380206"/>
                  </a:cubicBezTo>
                  <a:cubicBezTo>
                    <a:pt x="174361" y="366977"/>
                    <a:pt x="215767" y="398330"/>
                    <a:pt x="234950" y="419100"/>
                  </a:cubicBezTo>
                  <a:cubicBezTo>
                    <a:pt x="254133" y="439870"/>
                    <a:pt x="284956" y="464476"/>
                    <a:pt x="307975" y="476250"/>
                  </a:cubicBezTo>
                  <a:cubicBezTo>
                    <a:pt x="330994" y="488024"/>
                    <a:pt x="346604" y="498076"/>
                    <a:pt x="373062" y="489742"/>
                  </a:cubicBezTo>
                  <a:cubicBezTo>
                    <a:pt x="399520" y="481408"/>
                    <a:pt x="413544" y="476118"/>
                    <a:pt x="466725" y="426244"/>
                  </a:cubicBezTo>
                  <a:cubicBezTo>
                    <a:pt x="519906" y="376370"/>
                    <a:pt x="619125" y="250957"/>
                    <a:pt x="692150" y="190500"/>
                  </a:cubicBezTo>
                  <a:cubicBezTo>
                    <a:pt x="765175" y="130043"/>
                    <a:pt x="821796" y="95250"/>
                    <a:pt x="904875" y="63500"/>
                  </a:cubicBezTo>
                  <a:cubicBezTo>
                    <a:pt x="987954" y="31750"/>
                    <a:pt x="1089289" y="15875"/>
                    <a:pt x="1190625" y="0"/>
                  </a:cubicBezTo>
                </a:path>
              </a:pathLst>
            </a:custGeom>
            <a:noFill/>
            <a:ln w="1905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6" name="Straight Arrow Connector 115">
              <a:extLst>
                <a:ext uri="{FF2B5EF4-FFF2-40B4-BE49-F238E27FC236}">
                  <a16:creationId xmlns:a16="http://schemas.microsoft.com/office/drawing/2014/main" id="{33FCA119-EFC9-5FFE-A3EF-6B57261E2BA3}"/>
                </a:ext>
              </a:extLst>
            </p:cNvPr>
            <p:cNvCxnSpPr>
              <a:cxnSpLocks/>
            </p:cNvCxnSpPr>
            <p:nvPr/>
          </p:nvCxnSpPr>
          <p:spPr>
            <a:xfrm flipH="1">
              <a:off x="7629053" y="4785123"/>
              <a:ext cx="1429222" cy="0"/>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18" name="Straight Arrow Connector 117">
              <a:extLst>
                <a:ext uri="{FF2B5EF4-FFF2-40B4-BE49-F238E27FC236}">
                  <a16:creationId xmlns:a16="http://schemas.microsoft.com/office/drawing/2014/main" id="{CF62008A-FF6D-963B-9B35-9AC82DB308AB}"/>
                </a:ext>
              </a:extLst>
            </p:cNvPr>
            <p:cNvCxnSpPr>
              <a:cxnSpLocks/>
            </p:cNvCxnSpPr>
            <p:nvPr/>
          </p:nvCxnSpPr>
          <p:spPr>
            <a:xfrm flipH="1">
              <a:off x="7319963" y="3077114"/>
              <a:ext cx="1681162" cy="0"/>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B208BB10-2E88-04DD-733C-F324E390EAF9}"/>
                </a:ext>
              </a:extLst>
            </p:cNvPr>
            <p:cNvCxnSpPr>
              <a:cxnSpLocks/>
            </p:cNvCxnSpPr>
            <p:nvPr/>
          </p:nvCxnSpPr>
          <p:spPr>
            <a:xfrm flipH="1">
              <a:off x="8572500" y="4010182"/>
              <a:ext cx="2667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F53E77B1-D5A1-8901-F065-ED85E56FBCD5}"/>
                </a:ext>
              </a:extLst>
            </p:cNvPr>
            <p:cNvCxnSpPr>
              <a:cxnSpLocks/>
            </p:cNvCxnSpPr>
            <p:nvPr/>
          </p:nvCxnSpPr>
          <p:spPr>
            <a:xfrm flipH="1">
              <a:off x="8575675" y="3869850"/>
              <a:ext cx="263525"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D7A4BC06-C862-C6FB-6B59-80EEECE1C1D7}"/>
                </a:ext>
              </a:extLst>
            </p:cNvPr>
            <p:cNvCxnSpPr>
              <a:cxnSpLocks/>
            </p:cNvCxnSpPr>
            <p:nvPr/>
          </p:nvCxnSpPr>
          <p:spPr>
            <a:xfrm flipH="1">
              <a:off x="1416837" y="4010182"/>
              <a:ext cx="243688"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30488C00-915E-3EC1-4AAC-D3B3A5426F5B}"/>
                </a:ext>
              </a:extLst>
            </p:cNvPr>
            <p:cNvCxnSpPr>
              <a:cxnSpLocks/>
            </p:cNvCxnSpPr>
            <p:nvPr/>
          </p:nvCxnSpPr>
          <p:spPr>
            <a:xfrm flipH="1">
              <a:off x="1416837" y="3873025"/>
              <a:ext cx="243688"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174" name="Group 173">
              <a:extLst>
                <a:ext uri="{FF2B5EF4-FFF2-40B4-BE49-F238E27FC236}">
                  <a16:creationId xmlns:a16="http://schemas.microsoft.com/office/drawing/2014/main" id="{F5CB43CB-1899-F523-29D0-CA681FB63489}"/>
                </a:ext>
              </a:extLst>
            </p:cNvPr>
            <p:cNvGrpSpPr/>
            <p:nvPr/>
          </p:nvGrpSpPr>
          <p:grpSpPr>
            <a:xfrm>
              <a:off x="1546225" y="5884058"/>
              <a:ext cx="7092946" cy="338554"/>
              <a:chOff x="1546225" y="5950733"/>
              <a:chExt cx="7092946" cy="338554"/>
            </a:xfrm>
          </p:grpSpPr>
          <p:cxnSp>
            <p:nvCxnSpPr>
              <p:cNvPr id="132" name="Straight Connector 131">
                <a:extLst>
                  <a:ext uri="{FF2B5EF4-FFF2-40B4-BE49-F238E27FC236}">
                    <a16:creationId xmlns:a16="http://schemas.microsoft.com/office/drawing/2014/main" id="{D99B581F-5844-B386-48A8-D11C8AE782DB}"/>
                  </a:ext>
                </a:extLst>
              </p:cNvPr>
              <p:cNvCxnSpPr>
                <a:cxnSpLocks/>
              </p:cNvCxnSpPr>
              <p:nvPr/>
            </p:nvCxnSpPr>
            <p:spPr>
              <a:xfrm rot="5400000" flipH="1">
                <a:off x="3214211" y="6121666"/>
                <a:ext cx="2286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01179028-E675-94E0-B2AE-1F5F265D2F6B}"/>
                  </a:ext>
                </a:extLst>
              </p:cNvPr>
              <p:cNvCxnSpPr>
                <a:cxnSpLocks/>
              </p:cNvCxnSpPr>
              <p:nvPr/>
            </p:nvCxnSpPr>
            <p:spPr>
              <a:xfrm rot="5400000" flipH="1">
                <a:off x="3394235" y="6121666"/>
                <a:ext cx="2286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FCEFDEE-8733-D66C-5CD1-D2243FE4FC62}"/>
                  </a:ext>
                </a:extLst>
              </p:cNvPr>
              <p:cNvCxnSpPr>
                <a:cxnSpLocks/>
              </p:cNvCxnSpPr>
              <p:nvPr/>
            </p:nvCxnSpPr>
            <p:spPr>
              <a:xfrm rot="5400000" flipH="1">
                <a:off x="6310154" y="6121666"/>
                <a:ext cx="2286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9A06144B-764C-F29C-E177-A0961A817E47}"/>
                  </a:ext>
                </a:extLst>
              </p:cNvPr>
              <p:cNvCxnSpPr>
                <a:cxnSpLocks/>
              </p:cNvCxnSpPr>
              <p:nvPr/>
            </p:nvCxnSpPr>
            <p:spPr>
              <a:xfrm rot="5400000" flipH="1">
                <a:off x="6465887" y="6121666"/>
                <a:ext cx="2286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D37B421B-777C-0F4E-41A4-AACD1F2051BF}"/>
                  </a:ext>
                </a:extLst>
              </p:cNvPr>
              <p:cNvCxnSpPr>
                <a:cxnSpLocks/>
              </p:cNvCxnSpPr>
              <p:nvPr/>
            </p:nvCxnSpPr>
            <p:spPr>
              <a:xfrm rot="5400000" flipH="1">
                <a:off x="7693826" y="6121666"/>
                <a:ext cx="2286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F388D46A-5D5A-0568-AC93-BF060DE678A1}"/>
                  </a:ext>
                </a:extLst>
              </p:cNvPr>
              <p:cNvCxnSpPr>
                <a:cxnSpLocks/>
              </p:cNvCxnSpPr>
              <p:nvPr/>
            </p:nvCxnSpPr>
            <p:spPr>
              <a:xfrm rot="5400000" flipH="1">
                <a:off x="7889726" y="6121666"/>
                <a:ext cx="2286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9" name="Straight Arrow Connector 138">
                <a:extLst>
                  <a:ext uri="{FF2B5EF4-FFF2-40B4-BE49-F238E27FC236}">
                    <a16:creationId xmlns:a16="http://schemas.microsoft.com/office/drawing/2014/main" id="{E1722EB5-84F4-B809-283A-E37A4BD6CA52}"/>
                  </a:ext>
                </a:extLst>
              </p:cNvPr>
              <p:cNvCxnSpPr>
                <a:cxnSpLocks/>
              </p:cNvCxnSpPr>
              <p:nvPr/>
            </p:nvCxnSpPr>
            <p:spPr>
              <a:xfrm>
                <a:off x="8021003" y="6125177"/>
                <a:ext cx="618168" cy="0"/>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2871E8C0-2653-C89C-B2D7-53BB22B8C8F6}"/>
                  </a:ext>
                </a:extLst>
              </p:cNvPr>
              <p:cNvCxnSpPr>
                <a:cxnSpLocks/>
              </p:cNvCxnSpPr>
              <p:nvPr/>
            </p:nvCxnSpPr>
            <p:spPr>
              <a:xfrm>
                <a:off x="6597650" y="6125177"/>
                <a:ext cx="1227152"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D4063A0B-1CAF-C927-4E94-8D6C8B6EC7F7}"/>
                  </a:ext>
                </a:extLst>
              </p:cNvPr>
              <p:cNvCxnSpPr>
                <a:cxnSpLocks/>
              </p:cNvCxnSpPr>
              <p:nvPr/>
            </p:nvCxnSpPr>
            <p:spPr>
              <a:xfrm>
                <a:off x="4699000" y="6125177"/>
                <a:ext cx="1705769"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46" name="TextBox 145">
                <a:extLst>
                  <a:ext uri="{FF2B5EF4-FFF2-40B4-BE49-F238E27FC236}">
                    <a16:creationId xmlns:a16="http://schemas.microsoft.com/office/drawing/2014/main" id="{3B5DB9DB-7D26-613D-0900-52CAC0E34090}"/>
                  </a:ext>
                </a:extLst>
              </p:cNvPr>
              <p:cNvSpPr txBox="1"/>
              <p:nvPr/>
            </p:nvSpPr>
            <p:spPr>
              <a:xfrm>
                <a:off x="3913679" y="5950733"/>
                <a:ext cx="700692" cy="338554"/>
              </a:xfrm>
              <a:prstGeom prst="rect">
                <a:avLst/>
              </a:prstGeom>
              <a:noFill/>
            </p:spPr>
            <p:txBody>
              <a:bodyPr wrap="square" rtlCol="0">
                <a:spAutoFit/>
              </a:bodyPr>
              <a:lstStyle/>
              <a:p>
                <a:pPr algn="ctr"/>
                <a:r>
                  <a:rPr lang="en-US" sz="1600">
                    <a:solidFill>
                      <a:schemeClr val="tx2"/>
                    </a:solidFill>
                  </a:rPr>
                  <a:t>Time</a:t>
                </a:r>
              </a:p>
            </p:txBody>
          </p:sp>
          <p:cxnSp>
            <p:nvCxnSpPr>
              <p:cNvPr id="147" name="Straight Connector 146">
                <a:extLst>
                  <a:ext uri="{FF2B5EF4-FFF2-40B4-BE49-F238E27FC236}">
                    <a16:creationId xmlns:a16="http://schemas.microsoft.com/office/drawing/2014/main" id="{738A92BB-3D97-C123-A4C1-F8875FE28AEE}"/>
                  </a:ext>
                </a:extLst>
              </p:cNvPr>
              <p:cNvCxnSpPr>
                <a:cxnSpLocks/>
              </p:cNvCxnSpPr>
              <p:nvPr/>
            </p:nvCxnSpPr>
            <p:spPr>
              <a:xfrm>
                <a:off x="3494805" y="6125177"/>
                <a:ext cx="334245"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61BE12C9-0B38-78E3-1C8B-34DD92D17589}"/>
                  </a:ext>
                </a:extLst>
              </p:cNvPr>
              <p:cNvCxnSpPr>
                <a:cxnSpLocks/>
              </p:cNvCxnSpPr>
              <p:nvPr/>
            </p:nvCxnSpPr>
            <p:spPr>
              <a:xfrm>
                <a:off x="1546225" y="6125177"/>
                <a:ext cx="1774982"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36" name="Rectangle 35">
              <a:extLst>
                <a:ext uri="{FF2B5EF4-FFF2-40B4-BE49-F238E27FC236}">
                  <a16:creationId xmlns:a16="http://schemas.microsoft.com/office/drawing/2014/main" id="{2648DA7D-A152-7DE4-7752-1825574424E0}"/>
                </a:ext>
              </a:extLst>
            </p:cNvPr>
            <p:cNvSpPr/>
            <p:nvPr/>
          </p:nvSpPr>
          <p:spPr>
            <a:xfrm>
              <a:off x="1651769" y="3825240"/>
              <a:ext cx="1297171" cy="236220"/>
            </a:xfrm>
            <a:prstGeom prst="rect">
              <a:avLst/>
            </a:prstGeom>
            <a:solidFill>
              <a:schemeClr val="accent6">
                <a:lumMod val="20000"/>
                <a:lumOff val="80000"/>
              </a:schemeClr>
            </a:solid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2"/>
                  </a:solidFill>
                </a:rPr>
                <a:t>Onset of CHF</a:t>
              </a:r>
            </a:p>
          </p:txBody>
        </p:sp>
        <p:sp>
          <p:nvSpPr>
            <p:cNvPr id="37" name="Rectangle 36">
              <a:extLst>
                <a:ext uri="{FF2B5EF4-FFF2-40B4-BE49-F238E27FC236}">
                  <a16:creationId xmlns:a16="http://schemas.microsoft.com/office/drawing/2014/main" id="{9AE46FAF-72D8-139B-80E6-66632B4A6FF8}"/>
                </a:ext>
              </a:extLst>
            </p:cNvPr>
            <p:cNvSpPr/>
            <p:nvPr/>
          </p:nvSpPr>
          <p:spPr>
            <a:xfrm>
              <a:off x="3111410" y="3825240"/>
              <a:ext cx="1384390" cy="236220"/>
            </a:xfrm>
            <a:prstGeom prst="rect">
              <a:avLst/>
            </a:prstGeom>
            <a:solidFill>
              <a:schemeClr val="accent6">
                <a:lumMod val="20000"/>
                <a:lumOff val="80000"/>
              </a:schemeClr>
            </a:solid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2"/>
                  </a:solidFill>
                </a:rPr>
                <a:t>Sudden death</a:t>
              </a:r>
            </a:p>
          </p:txBody>
        </p:sp>
        <p:sp>
          <p:nvSpPr>
            <p:cNvPr id="38" name="Rectangle 37">
              <a:extLst>
                <a:ext uri="{FF2B5EF4-FFF2-40B4-BE49-F238E27FC236}">
                  <a16:creationId xmlns:a16="http://schemas.microsoft.com/office/drawing/2014/main" id="{E5F37D4D-D22F-390A-4B44-133AAA3A1297}"/>
                </a:ext>
              </a:extLst>
            </p:cNvPr>
            <p:cNvSpPr/>
            <p:nvPr/>
          </p:nvSpPr>
          <p:spPr>
            <a:xfrm>
              <a:off x="4668318" y="3825240"/>
              <a:ext cx="2509722" cy="236220"/>
            </a:xfrm>
            <a:prstGeom prst="rect">
              <a:avLst/>
            </a:prstGeom>
            <a:solidFill>
              <a:schemeClr val="accent6">
                <a:lumMod val="20000"/>
                <a:lumOff val="80000"/>
              </a:schemeClr>
            </a:solid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2"/>
                  </a:solidFill>
                </a:rPr>
                <a:t>Decompensations</a:t>
              </a:r>
            </a:p>
          </p:txBody>
        </p:sp>
        <p:sp>
          <p:nvSpPr>
            <p:cNvPr id="39" name="Rectangle 38">
              <a:extLst>
                <a:ext uri="{FF2B5EF4-FFF2-40B4-BE49-F238E27FC236}">
                  <a16:creationId xmlns:a16="http://schemas.microsoft.com/office/drawing/2014/main" id="{B844FB5E-0BA4-77F0-4EB9-9C3433A1B112}"/>
                </a:ext>
              </a:extLst>
            </p:cNvPr>
            <p:cNvSpPr/>
            <p:nvPr/>
          </p:nvSpPr>
          <p:spPr>
            <a:xfrm>
              <a:off x="7296150" y="3825240"/>
              <a:ext cx="1300396" cy="236220"/>
            </a:xfrm>
            <a:prstGeom prst="rect">
              <a:avLst/>
            </a:prstGeom>
            <a:solidFill>
              <a:schemeClr val="accent6">
                <a:lumMod val="20000"/>
                <a:lumOff val="80000"/>
              </a:schemeClr>
            </a:solid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2"/>
                  </a:solidFill>
                </a:rPr>
                <a:t>Pump failure</a:t>
              </a:r>
            </a:p>
          </p:txBody>
        </p:sp>
        <p:grpSp>
          <p:nvGrpSpPr>
            <p:cNvPr id="172" name="Group 171">
              <a:extLst>
                <a:ext uri="{FF2B5EF4-FFF2-40B4-BE49-F238E27FC236}">
                  <a16:creationId xmlns:a16="http://schemas.microsoft.com/office/drawing/2014/main" id="{5D005298-6655-960C-3D4E-7CF23A9F3053}"/>
                </a:ext>
              </a:extLst>
            </p:cNvPr>
            <p:cNvGrpSpPr/>
            <p:nvPr/>
          </p:nvGrpSpPr>
          <p:grpSpPr>
            <a:xfrm>
              <a:off x="1000001" y="2057400"/>
              <a:ext cx="369332" cy="1809750"/>
              <a:chOff x="1057758" y="2057400"/>
              <a:chExt cx="369332" cy="1809750"/>
            </a:xfrm>
          </p:grpSpPr>
          <p:cxnSp>
            <p:nvCxnSpPr>
              <p:cNvPr id="152" name="Straight Arrow Connector 151">
                <a:extLst>
                  <a:ext uri="{FF2B5EF4-FFF2-40B4-BE49-F238E27FC236}">
                    <a16:creationId xmlns:a16="http://schemas.microsoft.com/office/drawing/2014/main" id="{EDCE6FF9-2F62-D933-DD78-549DC99DEA4A}"/>
                  </a:ext>
                </a:extLst>
              </p:cNvPr>
              <p:cNvCxnSpPr>
                <a:cxnSpLocks/>
              </p:cNvCxnSpPr>
              <p:nvPr/>
            </p:nvCxnSpPr>
            <p:spPr>
              <a:xfrm flipV="1">
                <a:off x="1242423" y="2057400"/>
                <a:ext cx="0" cy="1809750"/>
              </a:xfrm>
              <a:prstGeom prst="straightConnector1">
                <a:avLst/>
              </a:prstGeom>
              <a:ln w="1905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823167B1-7E52-2ECC-5A6B-11EADAF425F2}"/>
                  </a:ext>
                </a:extLst>
              </p:cNvPr>
              <p:cNvSpPr txBox="1"/>
              <p:nvPr/>
            </p:nvSpPr>
            <p:spPr>
              <a:xfrm rot="16200000">
                <a:off x="602682" y="2815710"/>
                <a:ext cx="1279484" cy="369332"/>
              </a:xfrm>
              <a:prstGeom prst="rect">
                <a:avLst/>
              </a:prstGeom>
              <a:solidFill>
                <a:schemeClr val="bg1"/>
              </a:solidFill>
            </p:spPr>
            <p:txBody>
              <a:bodyPr wrap="square" lIns="0" rIns="0" rtlCol="0">
                <a:spAutoFit/>
              </a:bodyPr>
              <a:lstStyle/>
              <a:p>
                <a:pPr algn="ctr"/>
                <a:r>
                  <a:rPr lang="en-US">
                    <a:solidFill>
                      <a:schemeClr val="tx2"/>
                    </a:solidFill>
                  </a:rPr>
                  <a:t>Quality of life</a:t>
                </a:r>
              </a:p>
            </p:txBody>
          </p:sp>
        </p:grpSp>
        <p:grpSp>
          <p:nvGrpSpPr>
            <p:cNvPr id="171" name="Group 170">
              <a:extLst>
                <a:ext uri="{FF2B5EF4-FFF2-40B4-BE49-F238E27FC236}">
                  <a16:creationId xmlns:a16="http://schemas.microsoft.com/office/drawing/2014/main" id="{BCD9FF12-ADAD-A331-075E-F31EAA7599CE}"/>
                </a:ext>
              </a:extLst>
            </p:cNvPr>
            <p:cNvGrpSpPr/>
            <p:nvPr/>
          </p:nvGrpSpPr>
          <p:grpSpPr>
            <a:xfrm>
              <a:off x="1000001" y="4010182"/>
              <a:ext cx="369332" cy="1898492"/>
              <a:chOff x="1000001" y="4010182"/>
              <a:chExt cx="369332" cy="1898492"/>
            </a:xfrm>
          </p:grpSpPr>
          <p:cxnSp>
            <p:nvCxnSpPr>
              <p:cNvPr id="153" name="Straight Arrow Connector 152">
                <a:extLst>
                  <a:ext uri="{FF2B5EF4-FFF2-40B4-BE49-F238E27FC236}">
                    <a16:creationId xmlns:a16="http://schemas.microsoft.com/office/drawing/2014/main" id="{2E9A61C1-D346-C73D-F38C-89B5FEA948C8}"/>
                  </a:ext>
                </a:extLst>
              </p:cNvPr>
              <p:cNvCxnSpPr>
                <a:cxnSpLocks/>
              </p:cNvCxnSpPr>
              <p:nvPr/>
            </p:nvCxnSpPr>
            <p:spPr>
              <a:xfrm flipV="1">
                <a:off x="1184667" y="4010182"/>
                <a:ext cx="0" cy="1898492"/>
              </a:xfrm>
              <a:prstGeom prst="straightConnector1">
                <a:avLst/>
              </a:prstGeom>
              <a:ln w="1905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C2919AD8-5E9C-9694-8942-5CD85CC6220E}"/>
                  </a:ext>
                </a:extLst>
              </p:cNvPr>
              <p:cNvSpPr txBox="1"/>
              <p:nvPr/>
            </p:nvSpPr>
            <p:spPr>
              <a:xfrm rot="16200000">
                <a:off x="395037" y="4812862"/>
                <a:ext cx="1579260" cy="369332"/>
              </a:xfrm>
              <a:prstGeom prst="rect">
                <a:avLst/>
              </a:prstGeom>
              <a:solidFill>
                <a:schemeClr val="bg1"/>
              </a:solidFill>
            </p:spPr>
            <p:txBody>
              <a:bodyPr wrap="square" lIns="0" rIns="0" rtlCol="0">
                <a:spAutoFit/>
              </a:bodyPr>
              <a:lstStyle/>
              <a:p>
                <a:pPr algn="ctr"/>
                <a:r>
                  <a:rPr lang="en-US">
                    <a:solidFill>
                      <a:schemeClr val="tx2"/>
                    </a:solidFill>
                  </a:rPr>
                  <a:t>Intensity of care</a:t>
                </a:r>
              </a:p>
            </p:txBody>
          </p:sp>
        </p:grpSp>
        <p:sp>
          <p:nvSpPr>
            <p:cNvPr id="34" name="TextBox 33">
              <a:extLst>
                <a:ext uri="{FF2B5EF4-FFF2-40B4-BE49-F238E27FC236}">
                  <a16:creationId xmlns:a16="http://schemas.microsoft.com/office/drawing/2014/main" id="{A677A256-245B-661C-75A9-442B68593E76}"/>
                </a:ext>
              </a:extLst>
            </p:cNvPr>
            <p:cNvSpPr txBox="1"/>
            <p:nvPr/>
          </p:nvSpPr>
          <p:spPr>
            <a:xfrm>
              <a:off x="8928100" y="2226677"/>
              <a:ext cx="2521102" cy="1477328"/>
            </a:xfrm>
            <a:prstGeom prst="rect">
              <a:avLst/>
            </a:prstGeom>
            <a:solidFill>
              <a:schemeClr val="bg1"/>
            </a:solidFill>
            <a:ln w="6350">
              <a:solidFill>
                <a:schemeClr val="tx2"/>
              </a:solidFill>
            </a:ln>
          </p:spPr>
          <p:txBody>
            <a:bodyPr wrap="square" rtlCol="0">
              <a:spAutoFit/>
            </a:bodyPr>
            <a:lstStyle/>
            <a:p>
              <a:pPr algn="l"/>
              <a:r>
                <a:rPr lang="en-US">
                  <a:solidFill>
                    <a:schemeClr val="tx2"/>
                  </a:solidFill>
                  <a:latin typeface="+mj-lt"/>
                </a:rPr>
                <a:t>Transition to advanced heart failure</a:t>
              </a:r>
            </a:p>
            <a:p>
              <a:pPr algn="l"/>
              <a:r>
                <a:rPr lang="en-US">
                  <a:solidFill>
                    <a:schemeClr val="tx2"/>
                  </a:solidFill>
                </a:rPr>
                <a:t>Oral therapies failing; consider MCS and/or transplantation, if eligible</a:t>
              </a:r>
            </a:p>
          </p:txBody>
        </p:sp>
        <p:sp>
          <p:nvSpPr>
            <p:cNvPr id="35" name="TextBox 34">
              <a:extLst>
                <a:ext uri="{FF2B5EF4-FFF2-40B4-BE49-F238E27FC236}">
                  <a16:creationId xmlns:a16="http://schemas.microsoft.com/office/drawing/2014/main" id="{6AFDB8AB-44D7-A291-2BAE-79B5E91606D2}"/>
                </a:ext>
              </a:extLst>
            </p:cNvPr>
            <p:cNvSpPr txBox="1"/>
            <p:nvPr/>
          </p:nvSpPr>
          <p:spPr>
            <a:xfrm>
              <a:off x="8928100" y="4217977"/>
              <a:ext cx="2521102" cy="1477328"/>
            </a:xfrm>
            <a:prstGeom prst="rect">
              <a:avLst/>
            </a:prstGeom>
            <a:solidFill>
              <a:schemeClr val="bg1"/>
            </a:solidFill>
            <a:ln w="6350">
              <a:solidFill>
                <a:schemeClr val="tx2"/>
              </a:solidFill>
            </a:ln>
          </p:spPr>
          <p:txBody>
            <a:bodyPr wrap="square" rtlCol="0">
              <a:spAutoFit/>
            </a:bodyPr>
            <a:lstStyle/>
            <a:p>
              <a:pPr algn="l"/>
              <a:r>
                <a:rPr lang="en-US">
                  <a:solidFill>
                    <a:schemeClr val="tx2"/>
                  </a:solidFill>
                  <a:latin typeface="+mj-lt"/>
                </a:rPr>
                <a:t>Inversion point to </a:t>
              </a:r>
              <a:br>
                <a:rPr lang="en-US">
                  <a:solidFill>
                    <a:schemeClr val="tx2"/>
                  </a:solidFill>
                  <a:latin typeface="+mj-lt"/>
                </a:rPr>
              </a:br>
              <a:r>
                <a:rPr lang="en-US">
                  <a:solidFill>
                    <a:schemeClr val="tx2"/>
                  </a:solidFill>
                  <a:latin typeface="+mj-lt"/>
                </a:rPr>
                <a:t>end-of-life care</a:t>
              </a:r>
            </a:p>
            <a:p>
              <a:pPr algn="l"/>
              <a:r>
                <a:rPr lang="en-US">
                  <a:solidFill>
                    <a:schemeClr val="tx2"/>
                  </a:solidFill>
                </a:rPr>
                <a:t>Relief of suffering and quality of life outweigh extending quantity of life</a:t>
              </a:r>
            </a:p>
          </p:txBody>
        </p:sp>
      </p:grpSp>
    </p:spTree>
    <p:extLst>
      <p:ext uri="{BB962C8B-B14F-4D97-AF65-F5344CB8AC3E}">
        <p14:creationId xmlns:p14="http://schemas.microsoft.com/office/powerpoint/2010/main" val="1863769014"/>
      </p:ext>
    </p:extLst>
  </p:cSld>
  <p:clrMapOvr>
    <a:masterClrMapping/>
  </p:clrMapOvr>
  <p:extLst>
    <p:ext uri="{6950BFC3-D8DA-4A85-94F7-54DA5524770B}">
      <p188:commentRel xmlns:p188="http://schemas.microsoft.com/office/powerpoint/2018/8/main" r:id="rId3"/>
    </p:ext>
  </p:extLs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7253" y="202166"/>
            <a:ext cx="10515600" cy="1143000"/>
          </a:xfrm>
        </p:spPr>
        <p:txBody>
          <a:bodyPr/>
          <a:lstStyle/>
          <a:p>
            <a:r>
              <a:rPr lang="en-US"/>
              <a:t>EMPA-REG: Change in eGFR</a:t>
            </a:r>
          </a:p>
        </p:txBody>
      </p:sp>
      <p:sp>
        <p:nvSpPr>
          <p:cNvPr id="5" name="Text Placeholder 4">
            <a:extLst>
              <a:ext uri="{FF2B5EF4-FFF2-40B4-BE49-F238E27FC236}">
                <a16:creationId xmlns:a16="http://schemas.microsoft.com/office/drawing/2014/main" id="{6674D3DF-31A6-8B5F-AAB0-5B9CD9F074BD}"/>
              </a:ext>
            </a:extLst>
          </p:cNvPr>
          <p:cNvSpPr>
            <a:spLocks noGrp="1"/>
          </p:cNvSpPr>
          <p:nvPr>
            <p:ph type="body" sz="quarter" idx="10"/>
          </p:nvPr>
        </p:nvSpPr>
        <p:spPr>
          <a:xfrm>
            <a:off x="1524000" y="6355532"/>
            <a:ext cx="9829800" cy="502467"/>
          </a:xfrm>
        </p:spPr>
        <p:txBody>
          <a:bodyPr/>
          <a:lstStyle/>
          <a:p>
            <a:r>
              <a:rPr lang="en-US"/>
              <a:t>Adapted from Wanner C. </a:t>
            </a:r>
            <a:r>
              <a:rPr lang="en-US" i="1"/>
              <a:t>N Engl J Med</a:t>
            </a:r>
            <a:r>
              <a:rPr lang="en-US"/>
              <a:t>. 2016;375:1801-1802.</a:t>
            </a:r>
          </a:p>
        </p:txBody>
      </p:sp>
      <p:pic>
        <p:nvPicPr>
          <p:cNvPr id="4" name="Picture 3"/>
          <p:cNvPicPr>
            <a:picLocks noChangeAspect="1"/>
          </p:cNvPicPr>
          <p:nvPr/>
        </p:nvPicPr>
        <p:blipFill>
          <a:blip r:embed="rId4"/>
          <a:stretch>
            <a:fillRect/>
          </a:stretch>
        </p:blipFill>
        <p:spPr>
          <a:xfrm>
            <a:off x="13177634" y="3302158"/>
            <a:ext cx="3790423" cy="1488164"/>
          </a:xfrm>
          <a:prstGeom prst="rect">
            <a:avLst/>
          </a:prstGeom>
        </p:spPr>
      </p:pic>
      <p:sp>
        <p:nvSpPr>
          <p:cNvPr id="73" name="TextBox 72">
            <a:extLst>
              <a:ext uri="{FF2B5EF4-FFF2-40B4-BE49-F238E27FC236}">
                <a16:creationId xmlns:a16="http://schemas.microsoft.com/office/drawing/2014/main" id="{D437D6AD-540A-2077-F96C-B06B92DEFF02}"/>
              </a:ext>
            </a:extLst>
          </p:cNvPr>
          <p:cNvSpPr txBox="1"/>
          <p:nvPr/>
        </p:nvSpPr>
        <p:spPr>
          <a:xfrm>
            <a:off x="1521589" y="6100913"/>
            <a:ext cx="8651111" cy="338554"/>
          </a:xfrm>
          <a:prstGeom prst="rect">
            <a:avLst/>
          </a:prstGeom>
          <a:noFill/>
        </p:spPr>
        <p:txBody>
          <a:bodyPr wrap="square">
            <a:spAutoFit/>
          </a:bodyPr>
          <a:lstStyle/>
          <a:p>
            <a:r>
              <a:rPr lang="en-US" sz="1600">
                <a:solidFill>
                  <a:schemeClr val="tx2"/>
                </a:solidFill>
              </a:rPr>
              <a:t>EMPA-REG, Empagliflozin, Cardiovascular Outcomes, and Mortality in Type 2 Diabetes</a:t>
            </a:r>
          </a:p>
        </p:txBody>
      </p:sp>
      <p:grpSp>
        <p:nvGrpSpPr>
          <p:cNvPr id="309" name="Group 308">
            <a:extLst>
              <a:ext uri="{FF2B5EF4-FFF2-40B4-BE49-F238E27FC236}">
                <a16:creationId xmlns:a16="http://schemas.microsoft.com/office/drawing/2014/main" id="{02FE2C32-F768-2166-F378-36CEAFAB03D7}"/>
              </a:ext>
            </a:extLst>
          </p:cNvPr>
          <p:cNvGrpSpPr/>
          <p:nvPr/>
        </p:nvGrpSpPr>
        <p:grpSpPr>
          <a:xfrm>
            <a:off x="1521072" y="1875974"/>
            <a:ext cx="8583804" cy="4320366"/>
            <a:chOff x="1548270" y="2035628"/>
            <a:chExt cx="8583804" cy="4320366"/>
          </a:xfrm>
        </p:grpSpPr>
        <p:grpSp>
          <p:nvGrpSpPr>
            <p:cNvPr id="8" name="Group 7">
              <a:extLst>
                <a:ext uri="{FF2B5EF4-FFF2-40B4-BE49-F238E27FC236}">
                  <a16:creationId xmlns:a16="http://schemas.microsoft.com/office/drawing/2014/main" id="{F296BC3E-830E-5E81-5765-276139705F01}"/>
                </a:ext>
              </a:extLst>
            </p:cNvPr>
            <p:cNvGrpSpPr/>
            <p:nvPr/>
          </p:nvGrpSpPr>
          <p:grpSpPr>
            <a:xfrm>
              <a:off x="1548270" y="2035628"/>
              <a:ext cx="8583804" cy="4320366"/>
              <a:chOff x="4261731" y="1968391"/>
              <a:chExt cx="7204521" cy="4468652"/>
            </a:xfrm>
          </p:grpSpPr>
          <p:sp>
            <p:nvSpPr>
              <p:cNvPr id="44" name="TextBox 43">
                <a:extLst>
                  <a:ext uri="{FF2B5EF4-FFF2-40B4-BE49-F238E27FC236}">
                    <a16:creationId xmlns:a16="http://schemas.microsoft.com/office/drawing/2014/main" id="{AC1E623F-97DB-9E44-3BD3-C0D770A36FB3}"/>
                  </a:ext>
                </a:extLst>
              </p:cNvPr>
              <p:cNvSpPr txBox="1"/>
              <p:nvPr/>
            </p:nvSpPr>
            <p:spPr>
              <a:xfrm>
                <a:off x="5311821" y="1968391"/>
                <a:ext cx="6009522" cy="631698"/>
              </a:xfrm>
              <a:prstGeom prst="rect">
                <a:avLst/>
              </a:prstGeom>
              <a:noFill/>
            </p:spPr>
            <p:txBody>
              <a:bodyPr wrap="square" rtlCol="0">
                <a:spAutoFit/>
              </a:bodyPr>
              <a:lstStyle/>
              <a:p>
                <a:pPr algn="ctr"/>
                <a:r>
                  <a:rPr lang="en-US" sz="2400" b="1">
                    <a:solidFill>
                      <a:schemeClr val="accent4"/>
                    </a:solidFill>
                  </a:rPr>
                  <a:t>Change in eGFR over 192 weeks</a:t>
                </a:r>
              </a:p>
            </p:txBody>
          </p:sp>
          <p:sp>
            <p:nvSpPr>
              <p:cNvPr id="45" name="TextBox 44">
                <a:extLst>
                  <a:ext uri="{FF2B5EF4-FFF2-40B4-BE49-F238E27FC236}">
                    <a16:creationId xmlns:a16="http://schemas.microsoft.com/office/drawing/2014/main" id="{9877CCC5-E056-D15F-0D8F-BE45E49520C2}"/>
                  </a:ext>
                </a:extLst>
              </p:cNvPr>
              <p:cNvSpPr txBox="1"/>
              <p:nvPr/>
            </p:nvSpPr>
            <p:spPr>
              <a:xfrm>
                <a:off x="5311821" y="5889571"/>
                <a:ext cx="6009522" cy="547472"/>
              </a:xfrm>
              <a:prstGeom prst="rect">
                <a:avLst/>
              </a:prstGeom>
              <a:noFill/>
            </p:spPr>
            <p:txBody>
              <a:bodyPr wrap="square" rtlCol="0">
                <a:spAutoFit/>
              </a:bodyPr>
              <a:lstStyle/>
              <a:p>
                <a:pPr algn="ctr"/>
                <a:r>
                  <a:rPr lang="en-US" sz="2000">
                    <a:solidFill>
                      <a:schemeClr val="tx2"/>
                    </a:solidFill>
                  </a:rPr>
                  <a:t>Week</a:t>
                </a:r>
              </a:p>
            </p:txBody>
          </p:sp>
          <p:sp>
            <p:nvSpPr>
              <p:cNvPr id="46" name="TextBox 45">
                <a:extLst>
                  <a:ext uri="{FF2B5EF4-FFF2-40B4-BE49-F238E27FC236}">
                    <a16:creationId xmlns:a16="http://schemas.microsoft.com/office/drawing/2014/main" id="{E60693F0-EC64-ECA5-5ACA-80F97E582B32}"/>
                  </a:ext>
                </a:extLst>
              </p:cNvPr>
              <p:cNvSpPr txBox="1"/>
              <p:nvPr/>
            </p:nvSpPr>
            <p:spPr>
              <a:xfrm rot="16200000">
                <a:off x="2759920" y="3555900"/>
                <a:ext cx="3837161" cy="833540"/>
              </a:xfrm>
              <a:prstGeom prst="rect">
                <a:avLst/>
              </a:prstGeom>
              <a:noFill/>
            </p:spPr>
            <p:txBody>
              <a:bodyPr wrap="square" rtlCol="0">
                <a:spAutoFit/>
              </a:bodyPr>
              <a:lstStyle/>
              <a:p>
                <a:pPr algn="ctr"/>
                <a:r>
                  <a:rPr lang="en-US" sz="2000">
                    <a:solidFill>
                      <a:schemeClr val="tx2"/>
                    </a:solidFill>
                  </a:rPr>
                  <a:t>Adjusted mean eGFR (mL/min/1.73 m</a:t>
                </a:r>
                <a:r>
                  <a:rPr lang="en-US" sz="2000" baseline="30000">
                    <a:solidFill>
                      <a:schemeClr val="tx2"/>
                    </a:solidFill>
                  </a:rPr>
                  <a:t>2</a:t>
                </a:r>
                <a:r>
                  <a:rPr lang="en-US" sz="2000">
                    <a:solidFill>
                      <a:schemeClr val="tx2"/>
                    </a:solidFill>
                  </a:rPr>
                  <a:t>)</a:t>
                </a:r>
              </a:p>
            </p:txBody>
          </p:sp>
          <p:cxnSp>
            <p:nvCxnSpPr>
              <p:cNvPr id="47" name="Straight Connector 46">
                <a:extLst>
                  <a:ext uri="{FF2B5EF4-FFF2-40B4-BE49-F238E27FC236}">
                    <a16:creationId xmlns:a16="http://schemas.microsoft.com/office/drawing/2014/main" id="{8E11571D-1C86-7CF2-3437-6E57B709F406}"/>
                  </a:ext>
                </a:extLst>
              </p:cNvPr>
              <p:cNvCxnSpPr>
                <a:cxnSpLocks/>
              </p:cNvCxnSpPr>
              <p:nvPr/>
            </p:nvCxnSpPr>
            <p:spPr>
              <a:xfrm>
                <a:off x="5313403" y="5512659"/>
                <a:ext cx="6133827"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3D54686-666B-7B0C-D47F-0E37B38692E0}"/>
                  </a:ext>
                </a:extLst>
              </p:cNvPr>
              <p:cNvCxnSpPr>
                <a:cxnSpLocks/>
              </p:cNvCxnSpPr>
              <p:nvPr/>
            </p:nvCxnSpPr>
            <p:spPr>
              <a:xfrm flipV="1">
                <a:off x="5311822" y="2264885"/>
                <a:ext cx="0" cy="3250408"/>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CF01BE40-18F5-FF9F-6AB6-DB9B9EDB13C8}"/>
                  </a:ext>
                </a:extLst>
              </p:cNvPr>
              <p:cNvSpPr txBox="1"/>
              <p:nvPr/>
            </p:nvSpPr>
            <p:spPr>
              <a:xfrm>
                <a:off x="4581895" y="3275607"/>
                <a:ext cx="745304" cy="382008"/>
              </a:xfrm>
              <a:prstGeom prst="rect">
                <a:avLst/>
              </a:prstGeom>
              <a:noFill/>
            </p:spPr>
            <p:txBody>
              <a:bodyPr wrap="square" rtlCol="0">
                <a:spAutoFit/>
              </a:bodyPr>
              <a:lstStyle/>
              <a:p>
                <a:pPr algn="r"/>
                <a:r>
                  <a:rPr lang="en-US">
                    <a:solidFill>
                      <a:schemeClr val="tx2"/>
                    </a:solidFill>
                  </a:rPr>
                  <a:t>74</a:t>
                </a:r>
              </a:p>
            </p:txBody>
          </p:sp>
          <p:sp>
            <p:nvSpPr>
              <p:cNvPr id="51" name="TextBox 50">
                <a:extLst>
                  <a:ext uri="{FF2B5EF4-FFF2-40B4-BE49-F238E27FC236}">
                    <a16:creationId xmlns:a16="http://schemas.microsoft.com/office/drawing/2014/main" id="{2D395332-9726-66BA-53AD-59F2AAB6CE3E}"/>
                  </a:ext>
                </a:extLst>
              </p:cNvPr>
              <p:cNvSpPr txBox="1"/>
              <p:nvPr/>
            </p:nvSpPr>
            <p:spPr>
              <a:xfrm>
                <a:off x="4581895" y="5293510"/>
                <a:ext cx="745303" cy="382008"/>
              </a:xfrm>
              <a:prstGeom prst="rect">
                <a:avLst/>
              </a:prstGeom>
              <a:noFill/>
            </p:spPr>
            <p:txBody>
              <a:bodyPr wrap="square" rtlCol="0">
                <a:spAutoFit/>
              </a:bodyPr>
              <a:lstStyle/>
              <a:p>
                <a:pPr algn="r"/>
                <a:r>
                  <a:rPr lang="en-US">
                    <a:solidFill>
                      <a:schemeClr val="tx2"/>
                    </a:solidFill>
                  </a:rPr>
                  <a:t>66</a:t>
                </a:r>
              </a:p>
            </p:txBody>
          </p:sp>
          <p:sp>
            <p:nvSpPr>
              <p:cNvPr id="52" name="TextBox 51">
                <a:extLst>
                  <a:ext uri="{FF2B5EF4-FFF2-40B4-BE49-F238E27FC236}">
                    <a16:creationId xmlns:a16="http://schemas.microsoft.com/office/drawing/2014/main" id="{D85D53A6-8949-03F6-E4A8-F4A1E422BF2E}"/>
                  </a:ext>
                </a:extLst>
              </p:cNvPr>
              <p:cNvSpPr txBox="1"/>
              <p:nvPr/>
            </p:nvSpPr>
            <p:spPr>
              <a:xfrm>
                <a:off x="10541986" y="5511533"/>
                <a:ext cx="517548" cy="382008"/>
              </a:xfrm>
              <a:prstGeom prst="rect">
                <a:avLst/>
              </a:prstGeom>
              <a:noFill/>
            </p:spPr>
            <p:txBody>
              <a:bodyPr wrap="square" rtlCol="0">
                <a:spAutoFit/>
              </a:bodyPr>
              <a:lstStyle/>
              <a:p>
                <a:pPr algn="ctr"/>
                <a:r>
                  <a:rPr lang="en-US">
                    <a:solidFill>
                      <a:schemeClr val="tx2"/>
                    </a:solidFill>
                  </a:rPr>
                  <a:t>178</a:t>
                </a:r>
              </a:p>
            </p:txBody>
          </p:sp>
          <p:sp>
            <p:nvSpPr>
              <p:cNvPr id="53" name="TextBox 52">
                <a:extLst>
                  <a:ext uri="{FF2B5EF4-FFF2-40B4-BE49-F238E27FC236}">
                    <a16:creationId xmlns:a16="http://schemas.microsoft.com/office/drawing/2014/main" id="{8472F4BC-FCDC-28CA-D774-67CEFA3C09CE}"/>
                  </a:ext>
                </a:extLst>
              </p:cNvPr>
              <p:cNvSpPr txBox="1"/>
              <p:nvPr/>
            </p:nvSpPr>
            <p:spPr>
              <a:xfrm>
                <a:off x="7124879" y="5511533"/>
                <a:ext cx="831591" cy="382008"/>
              </a:xfrm>
              <a:prstGeom prst="rect">
                <a:avLst/>
              </a:prstGeom>
              <a:noFill/>
            </p:spPr>
            <p:txBody>
              <a:bodyPr wrap="square" rtlCol="0">
                <a:spAutoFit/>
              </a:bodyPr>
              <a:lstStyle/>
              <a:p>
                <a:pPr algn="ctr"/>
                <a:r>
                  <a:rPr lang="en-US">
                    <a:solidFill>
                      <a:schemeClr val="tx2"/>
                    </a:solidFill>
                  </a:rPr>
                  <a:t>66</a:t>
                </a:r>
              </a:p>
            </p:txBody>
          </p:sp>
          <p:sp>
            <p:nvSpPr>
              <p:cNvPr id="54" name="TextBox 53">
                <a:extLst>
                  <a:ext uri="{FF2B5EF4-FFF2-40B4-BE49-F238E27FC236}">
                    <a16:creationId xmlns:a16="http://schemas.microsoft.com/office/drawing/2014/main" id="{66345F1B-CA90-2B02-F26A-7900E6D25D64}"/>
                  </a:ext>
                </a:extLst>
              </p:cNvPr>
              <p:cNvSpPr txBox="1"/>
              <p:nvPr/>
            </p:nvSpPr>
            <p:spPr>
              <a:xfrm>
                <a:off x="10966611" y="5511533"/>
                <a:ext cx="499641" cy="382008"/>
              </a:xfrm>
              <a:prstGeom prst="rect">
                <a:avLst/>
              </a:prstGeom>
              <a:noFill/>
            </p:spPr>
            <p:txBody>
              <a:bodyPr wrap="square" rtlCol="0">
                <a:spAutoFit/>
              </a:bodyPr>
              <a:lstStyle/>
              <a:p>
                <a:pPr algn="ctr"/>
                <a:r>
                  <a:rPr lang="en-US">
                    <a:solidFill>
                      <a:schemeClr val="tx2"/>
                    </a:solidFill>
                  </a:rPr>
                  <a:t>192</a:t>
                </a:r>
              </a:p>
            </p:txBody>
          </p:sp>
          <p:sp>
            <p:nvSpPr>
              <p:cNvPr id="55" name="TextBox 54">
                <a:extLst>
                  <a:ext uri="{FF2B5EF4-FFF2-40B4-BE49-F238E27FC236}">
                    <a16:creationId xmlns:a16="http://schemas.microsoft.com/office/drawing/2014/main" id="{EACB3791-AC52-CF86-8A96-0D10E3A6D1F3}"/>
                  </a:ext>
                </a:extLst>
              </p:cNvPr>
              <p:cNvSpPr txBox="1"/>
              <p:nvPr/>
            </p:nvSpPr>
            <p:spPr>
              <a:xfrm>
                <a:off x="5351607" y="5511533"/>
                <a:ext cx="726166" cy="382008"/>
              </a:xfrm>
              <a:prstGeom prst="rect">
                <a:avLst/>
              </a:prstGeom>
              <a:noFill/>
            </p:spPr>
            <p:txBody>
              <a:bodyPr wrap="square" rtlCol="0">
                <a:spAutoFit/>
              </a:bodyPr>
              <a:lstStyle/>
              <a:p>
                <a:pPr algn="ctr"/>
                <a:r>
                  <a:rPr lang="en-US">
                    <a:solidFill>
                      <a:schemeClr val="tx2"/>
                    </a:solidFill>
                  </a:rPr>
                  <a:t>4</a:t>
                </a:r>
              </a:p>
            </p:txBody>
          </p:sp>
          <p:sp>
            <p:nvSpPr>
              <p:cNvPr id="56" name="TextBox 55">
                <a:extLst>
                  <a:ext uri="{FF2B5EF4-FFF2-40B4-BE49-F238E27FC236}">
                    <a16:creationId xmlns:a16="http://schemas.microsoft.com/office/drawing/2014/main" id="{966874CC-4CB2-A7CE-D6A2-8654937B9968}"/>
                  </a:ext>
                </a:extLst>
              </p:cNvPr>
              <p:cNvSpPr txBox="1"/>
              <p:nvPr/>
            </p:nvSpPr>
            <p:spPr>
              <a:xfrm>
                <a:off x="4581895" y="2262755"/>
                <a:ext cx="745303" cy="382008"/>
              </a:xfrm>
              <a:prstGeom prst="rect">
                <a:avLst/>
              </a:prstGeom>
              <a:noFill/>
            </p:spPr>
            <p:txBody>
              <a:bodyPr wrap="square" rtlCol="0">
                <a:spAutoFit/>
              </a:bodyPr>
              <a:lstStyle/>
              <a:p>
                <a:pPr algn="r"/>
                <a:r>
                  <a:rPr lang="en-US">
                    <a:solidFill>
                      <a:schemeClr val="tx2"/>
                    </a:solidFill>
                  </a:rPr>
                  <a:t>78</a:t>
                </a:r>
              </a:p>
            </p:txBody>
          </p:sp>
          <p:sp>
            <p:nvSpPr>
              <p:cNvPr id="57" name="TextBox 56">
                <a:extLst>
                  <a:ext uri="{FF2B5EF4-FFF2-40B4-BE49-F238E27FC236}">
                    <a16:creationId xmlns:a16="http://schemas.microsoft.com/office/drawing/2014/main" id="{48BB23B7-366E-D9A9-B770-30B9FAA0F1B8}"/>
                  </a:ext>
                </a:extLst>
              </p:cNvPr>
              <p:cNvSpPr txBox="1"/>
              <p:nvPr/>
            </p:nvSpPr>
            <p:spPr>
              <a:xfrm>
                <a:off x="4581895" y="4288458"/>
                <a:ext cx="745303" cy="382008"/>
              </a:xfrm>
              <a:prstGeom prst="rect">
                <a:avLst/>
              </a:prstGeom>
              <a:noFill/>
            </p:spPr>
            <p:txBody>
              <a:bodyPr wrap="square" rtlCol="0">
                <a:spAutoFit/>
              </a:bodyPr>
              <a:lstStyle/>
              <a:p>
                <a:pPr algn="r"/>
                <a:r>
                  <a:rPr lang="en-US">
                    <a:solidFill>
                      <a:schemeClr val="tx2"/>
                    </a:solidFill>
                  </a:rPr>
                  <a:t>70</a:t>
                </a:r>
              </a:p>
            </p:txBody>
          </p:sp>
          <p:sp>
            <p:nvSpPr>
              <p:cNvPr id="58" name="TextBox 57">
                <a:extLst>
                  <a:ext uri="{FF2B5EF4-FFF2-40B4-BE49-F238E27FC236}">
                    <a16:creationId xmlns:a16="http://schemas.microsoft.com/office/drawing/2014/main" id="{3AF468AC-7ED6-2D77-8179-2EB4837E340E}"/>
                  </a:ext>
                </a:extLst>
              </p:cNvPr>
              <p:cNvSpPr txBox="1"/>
              <p:nvPr/>
            </p:nvSpPr>
            <p:spPr>
              <a:xfrm>
                <a:off x="4581895" y="2769181"/>
                <a:ext cx="745304" cy="382008"/>
              </a:xfrm>
              <a:prstGeom prst="rect">
                <a:avLst/>
              </a:prstGeom>
              <a:noFill/>
            </p:spPr>
            <p:txBody>
              <a:bodyPr wrap="square" rtlCol="0">
                <a:spAutoFit/>
              </a:bodyPr>
              <a:lstStyle/>
              <a:p>
                <a:pPr algn="r"/>
                <a:r>
                  <a:rPr lang="en-US">
                    <a:solidFill>
                      <a:schemeClr val="tx2"/>
                    </a:solidFill>
                  </a:rPr>
                  <a:t>76</a:t>
                </a:r>
              </a:p>
            </p:txBody>
          </p:sp>
          <p:sp>
            <p:nvSpPr>
              <p:cNvPr id="59" name="TextBox 58">
                <a:extLst>
                  <a:ext uri="{FF2B5EF4-FFF2-40B4-BE49-F238E27FC236}">
                    <a16:creationId xmlns:a16="http://schemas.microsoft.com/office/drawing/2014/main" id="{41EF661A-9DE2-9F36-A3A4-5A6D3FCEB7BE}"/>
                  </a:ext>
                </a:extLst>
              </p:cNvPr>
              <p:cNvSpPr txBox="1"/>
              <p:nvPr/>
            </p:nvSpPr>
            <p:spPr>
              <a:xfrm>
                <a:off x="4581894" y="3782033"/>
                <a:ext cx="745304" cy="382008"/>
              </a:xfrm>
              <a:prstGeom prst="rect">
                <a:avLst/>
              </a:prstGeom>
              <a:noFill/>
            </p:spPr>
            <p:txBody>
              <a:bodyPr wrap="square" rtlCol="0">
                <a:spAutoFit/>
              </a:bodyPr>
              <a:lstStyle/>
              <a:p>
                <a:pPr algn="r"/>
                <a:r>
                  <a:rPr lang="en-US">
                    <a:solidFill>
                      <a:schemeClr val="tx2"/>
                    </a:solidFill>
                  </a:rPr>
                  <a:t>72</a:t>
                </a:r>
              </a:p>
            </p:txBody>
          </p:sp>
          <p:sp>
            <p:nvSpPr>
              <p:cNvPr id="60" name="TextBox 59">
                <a:extLst>
                  <a:ext uri="{FF2B5EF4-FFF2-40B4-BE49-F238E27FC236}">
                    <a16:creationId xmlns:a16="http://schemas.microsoft.com/office/drawing/2014/main" id="{1BAF2965-AF50-34B7-CC67-F7D743493C84}"/>
                  </a:ext>
                </a:extLst>
              </p:cNvPr>
              <p:cNvSpPr txBox="1"/>
              <p:nvPr/>
            </p:nvSpPr>
            <p:spPr>
              <a:xfrm>
                <a:off x="4581895" y="4794885"/>
                <a:ext cx="745303" cy="382008"/>
              </a:xfrm>
              <a:prstGeom prst="rect">
                <a:avLst/>
              </a:prstGeom>
              <a:noFill/>
            </p:spPr>
            <p:txBody>
              <a:bodyPr wrap="square" rtlCol="0">
                <a:spAutoFit/>
              </a:bodyPr>
              <a:lstStyle/>
              <a:p>
                <a:pPr algn="r"/>
                <a:r>
                  <a:rPr lang="en-US">
                    <a:solidFill>
                      <a:schemeClr val="tx2"/>
                    </a:solidFill>
                  </a:rPr>
                  <a:t>68</a:t>
                </a:r>
              </a:p>
            </p:txBody>
          </p:sp>
          <p:sp>
            <p:nvSpPr>
              <p:cNvPr id="75" name="TextBox 74">
                <a:extLst>
                  <a:ext uri="{FF2B5EF4-FFF2-40B4-BE49-F238E27FC236}">
                    <a16:creationId xmlns:a16="http://schemas.microsoft.com/office/drawing/2014/main" id="{D9652E92-4CBE-377E-5C6D-342170ED1801}"/>
                  </a:ext>
                </a:extLst>
              </p:cNvPr>
              <p:cNvSpPr txBox="1"/>
              <p:nvPr/>
            </p:nvSpPr>
            <p:spPr>
              <a:xfrm>
                <a:off x="4792217" y="5511533"/>
                <a:ext cx="883013" cy="382008"/>
              </a:xfrm>
              <a:prstGeom prst="rect">
                <a:avLst/>
              </a:prstGeom>
              <a:noFill/>
            </p:spPr>
            <p:txBody>
              <a:bodyPr wrap="square" rtlCol="0">
                <a:spAutoFit/>
              </a:bodyPr>
              <a:lstStyle/>
              <a:p>
                <a:pPr algn="ctr"/>
                <a:r>
                  <a:rPr lang="en-US">
                    <a:solidFill>
                      <a:schemeClr val="tx2"/>
                    </a:solidFill>
                  </a:rPr>
                  <a:t>Baseline</a:t>
                </a:r>
              </a:p>
            </p:txBody>
          </p:sp>
          <p:sp>
            <p:nvSpPr>
              <p:cNvPr id="78" name="TextBox 77">
                <a:extLst>
                  <a:ext uri="{FF2B5EF4-FFF2-40B4-BE49-F238E27FC236}">
                    <a16:creationId xmlns:a16="http://schemas.microsoft.com/office/drawing/2014/main" id="{F44C89AB-6356-6638-7A04-0DD34114EE6A}"/>
                  </a:ext>
                </a:extLst>
              </p:cNvPr>
              <p:cNvSpPr txBox="1"/>
              <p:nvPr/>
            </p:nvSpPr>
            <p:spPr>
              <a:xfrm>
                <a:off x="5603436" y="5511533"/>
                <a:ext cx="726166" cy="382008"/>
              </a:xfrm>
              <a:prstGeom prst="rect">
                <a:avLst/>
              </a:prstGeom>
              <a:noFill/>
            </p:spPr>
            <p:txBody>
              <a:bodyPr wrap="square" rtlCol="0">
                <a:spAutoFit/>
              </a:bodyPr>
              <a:lstStyle/>
              <a:p>
                <a:pPr algn="ctr"/>
                <a:r>
                  <a:rPr lang="en-US">
                    <a:solidFill>
                      <a:schemeClr val="tx2"/>
                    </a:solidFill>
                  </a:rPr>
                  <a:t>12</a:t>
                </a:r>
              </a:p>
            </p:txBody>
          </p:sp>
          <p:sp>
            <p:nvSpPr>
              <p:cNvPr id="79" name="TextBox 78">
                <a:extLst>
                  <a:ext uri="{FF2B5EF4-FFF2-40B4-BE49-F238E27FC236}">
                    <a16:creationId xmlns:a16="http://schemas.microsoft.com/office/drawing/2014/main" id="{5F8A4A01-7AC1-60D0-AD04-BB3DEE730356}"/>
                  </a:ext>
                </a:extLst>
              </p:cNvPr>
              <p:cNvSpPr txBox="1"/>
              <p:nvPr/>
            </p:nvSpPr>
            <p:spPr>
              <a:xfrm>
                <a:off x="6063299" y="5511533"/>
                <a:ext cx="726166" cy="382008"/>
              </a:xfrm>
              <a:prstGeom prst="rect">
                <a:avLst/>
              </a:prstGeom>
              <a:noFill/>
            </p:spPr>
            <p:txBody>
              <a:bodyPr wrap="square" rtlCol="0">
                <a:spAutoFit/>
              </a:bodyPr>
              <a:lstStyle/>
              <a:p>
                <a:pPr algn="ctr"/>
                <a:r>
                  <a:rPr lang="en-US">
                    <a:solidFill>
                      <a:schemeClr val="tx2"/>
                    </a:solidFill>
                  </a:rPr>
                  <a:t>28</a:t>
                </a:r>
              </a:p>
            </p:txBody>
          </p:sp>
          <p:sp>
            <p:nvSpPr>
              <p:cNvPr id="80" name="TextBox 79">
                <a:extLst>
                  <a:ext uri="{FF2B5EF4-FFF2-40B4-BE49-F238E27FC236}">
                    <a16:creationId xmlns:a16="http://schemas.microsoft.com/office/drawing/2014/main" id="{80AD50C4-AEAA-140C-9DAE-6034E04D7B6A}"/>
                  </a:ext>
                </a:extLst>
              </p:cNvPr>
              <p:cNvSpPr txBox="1"/>
              <p:nvPr/>
            </p:nvSpPr>
            <p:spPr>
              <a:xfrm>
                <a:off x="6776078" y="5511533"/>
                <a:ext cx="726166" cy="382008"/>
              </a:xfrm>
              <a:prstGeom prst="rect">
                <a:avLst/>
              </a:prstGeom>
              <a:noFill/>
            </p:spPr>
            <p:txBody>
              <a:bodyPr wrap="square" rtlCol="0">
                <a:spAutoFit/>
              </a:bodyPr>
              <a:lstStyle/>
              <a:p>
                <a:pPr algn="ctr"/>
                <a:r>
                  <a:rPr lang="en-US">
                    <a:solidFill>
                      <a:schemeClr val="tx2"/>
                    </a:solidFill>
                  </a:rPr>
                  <a:t>52</a:t>
                </a:r>
              </a:p>
            </p:txBody>
          </p:sp>
          <p:sp>
            <p:nvSpPr>
              <p:cNvPr id="81" name="TextBox 80">
                <a:extLst>
                  <a:ext uri="{FF2B5EF4-FFF2-40B4-BE49-F238E27FC236}">
                    <a16:creationId xmlns:a16="http://schemas.microsoft.com/office/drawing/2014/main" id="{F66A823A-6898-72FE-1BC7-4659D4CCC303}"/>
                  </a:ext>
                </a:extLst>
              </p:cNvPr>
              <p:cNvSpPr txBox="1"/>
              <p:nvPr/>
            </p:nvSpPr>
            <p:spPr>
              <a:xfrm>
                <a:off x="7683018" y="5511533"/>
                <a:ext cx="499641" cy="382008"/>
              </a:xfrm>
              <a:prstGeom prst="rect">
                <a:avLst/>
              </a:prstGeom>
              <a:noFill/>
            </p:spPr>
            <p:txBody>
              <a:bodyPr wrap="square" rtlCol="0">
                <a:spAutoFit/>
              </a:bodyPr>
              <a:lstStyle/>
              <a:p>
                <a:pPr algn="ctr"/>
                <a:r>
                  <a:rPr lang="en-US">
                    <a:solidFill>
                      <a:schemeClr val="tx2"/>
                    </a:solidFill>
                  </a:rPr>
                  <a:t>80</a:t>
                </a:r>
              </a:p>
            </p:txBody>
          </p:sp>
          <p:sp>
            <p:nvSpPr>
              <p:cNvPr id="82" name="TextBox 81">
                <a:extLst>
                  <a:ext uri="{FF2B5EF4-FFF2-40B4-BE49-F238E27FC236}">
                    <a16:creationId xmlns:a16="http://schemas.microsoft.com/office/drawing/2014/main" id="{EAAD07DA-2BD0-1402-D94C-7CE789E8666C}"/>
                  </a:ext>
                </a:extLst>
              </p:cNvPr>
              <p:cNvSpPr txBox="1"/>
              <p:nvPr/>
            </p:nvSpPr>
            <p:spPr>
              <a:xfrm>
                <a:off x="8100300" y="5511533"/>
                <a:ext cx="499641" cy="382008"/>
              </a:xfrm>
              <a:prstGeom prst="rect">
                <a:avLst/>
              </a:prstGeom>
              <a:noFill/>
            </p:spPr>
            <p:txBody>
              <a:bodyPr wrap="square" rtlCol="0">
                <a:spAutoFit/>
              </a:bodyPr>
              <a:lstStyle/>
              <a:p>
                <a:pPr algn="ctr"/>
                <a:r>
                  <a:rPr lang="en-US">
                    <a:solidFill>
                      <a:schemeClr val="tx2"/>
                    </a:solidFill>
                  </a:rPr>
                  <a:t>94</a:t>
                </a:r>
              </a:p>
            </p:txBody>
          </p:sp>
          <p:sp>
            <p:nvSpPr>
              <p:cNvPr id="83" name="TextBox 82">
                <a:extLst>
                  <a:ext uri="{FF2B5EF4-FFF2-40B4-BE49-F238E27FC236}">
                    <a16:creationId xmlns:a16="http://schemas.microsoft.com/office/drawing/2014/main" id="{019A676F-D1D2-70FD-B7FC-E85D9387F164}"/>
                  </a:ext>
                </a:extLst>
              </p:cNvPr>
              <p:cNvSpPr txBox="1"/>
              <p:nvPr/>
            </p:nvSpPr>
            <p:spPr>
              <a:xfrm>
                <a:off x="8505588" y="5511533"/>
                <a:ext cx="499641" cy="382008"/>
              </a:xfrm>
              <a:prstGeom prst="rect">
                <a:avLst/>
              </a:prstGeom>
              <a:noFill/>
            </p:spPr>
            <p:txBody>
              <a:bodyPr wrap="square" rtlCol="0">
                <a:spAutoFit/>
              </a:bodyPr>
              <a:lstStyle/>
              <a:p>
                <a:pPr algn="ctr"/>
                <a:r>
                  <a:rPr lang="en-US">
                    <a:solidFill>
                      <a:schemeClr val="tx2"/>
                    </a:solidFill>
                  </a:rPr>
                  <a:t>108</a:t>
                </a:r>
              </a:p>
            </p:txBody>
          </p:sp>
          <p:sp>
            <p:nvSpPr>
              <p:cNvPr id="84" name="TextBox 83">
                <a:extLst>
                  <a:ext uri="{FF2B5EF4-FFF2-40B4-BE49-F238E27FC236}">
                    <a16:creationId xmlns:a16="http://schemas.microsoft.com/office/drawing/2014/main" id="{43C3703A-315B-42A1-8752-324D02135F40}"/>
                  </a:ext>
                </a:extLst>
              </p:cNvPr>
              <p:cNvSpPr txBox="1"/>
              <p:nvPr/>
            </p:nvSpPr>
            <p:spPr>
              <a:xfrm>
                <a:off x="8915392" y="5511533"/>
                <a:ext cx="499641" cy="382008"/>
              </a:xfrm>
              <a:prstGeom prst="rect">
                <a:avLst/>
              </a:prstGeom>
              <a:noFill/>
            </p:spPr>
            <p:txBody>
              <a:bodyPr wrap="square" rtlCol="0">
                <a:spAutoFit/>
              </a:bodyPr>
              <a:lstStyle/>
              <a:p>
                <a:pPr algn="ctr"/>
                <a:r>
                  <a:rPr lang="en-US">
                    <a:solidFill>
                      <a:schemeClr val="tx2"/>
                    </a:solidFill>
                  </a:rPr>
                  <a:t>122</a:t>
                </a:r>
              </a:p>
            </p:txBody>
          </p:sp>
          <p:sp>
            <p:nvSpPr>
              <p:cNvPr id="85" name="TextBox 84">
                <a:extLst>
                  <a:ext uri="{FF2B5EF4-FFF2-40B4-BE49-F238E27FC236}">
                    <a16:creationId xmlns:a16="http://schemas.microsoft.com/office/drawing/2014/main" id="{15751747-A6B3-89AA-C316-63D8DD13942A}"/>
                  </a:ext>
                </a:extLst>
              </p:cNvPr>
              <p:cNvSpPr txBox="1"/>
              <p:nvPr/>
            </p:nvSpPr>
            <p:spPr>
              <a:xfrm>
                <a:off x="9325197" y="5511533"/>
                <a:ext cx="499641" cy="382008"/>
              </a:xfrm>
              <a:prstGeom prst="rect">
                <a:avLst/>
              </a:prstGeom>
              <a:noFill/>
            </p:spPr>
            <p:txBody>
              <a:bodyPr wrap="square" rtlCol="0">
                <a:spAutoFit/>
              </a:bodyPr>
              <a:lstStyle/>
              <a:p>
                <a:pPr algn="ctr"/>
                <a:r>
                  <a:rPr lang="en-US">
                    <a:solidFill>
                      <a:schemeClr val="tx2"/>
                    </a:solidFill>
                  </a:rPr>
                  <a:t>136</a:t>
                </a:r>
              </a:p>
            </p:txBody>
          </p:sp>
          <p:sp>
            <p:nvSpPr>
              <p:cNvPr id="86" name="TextBox 85">
                <a:extLst>
                  <a:ext uri="{FF2B5EF4-FFF2-40B4-BE49-F238E27FC236}">
                    <a16:creationId xmlns:a16="http://schemas.microsoft.com/office/drawing/2014/main" id="{FA77721F-215A-EC29-224B-E1D123DE7B9E}"/>
                  </a:ext>
                </a:extLst>
              </p:cNvPr>
              <p:cNvSpPr txBox="1"/>
              <p:nvPr/>
            </p:nvSpPr>
            <p:spPr>
              <a:xfrm>
                <a:off x="9727006" y="5511533"/>
                <a:ext cx="499641" cy="382008"/>
              </a:xfrm>
              <a:prstGeom prst="rect">
                <a:avLst/>
              </a:prstGeom>
              <a:noFill/>
            </p:spPr>
            <p:txBody>
              <a:bodyPr wrap="square" rtlCol="0">
                <a:spAutoFit/>
              </a:bodyPr>
              <a:lstStyle/>
              <a:p>
                <a:pPr algn="ctr"/>
                <a:r>
                  <a:rPr lang="en-US">
                    <a:solidFill>
                      <a:schemeClr val="tx2"/>
                    </a:solidFill>
                  </a:rPr>
                  <a:t>150</a:t>
                </a:r>
              </a:p>
            </p:txBody>
          </p:sp>
          <p:sp>
            <p:nvSpPr>
              <p:cNvPr id="87" name="TextBox 86">
                <a:extLst>
                  <a:ext uri="{FF2B5EF4-FFF2-40B4-BE49-F238E27FC236}">
                    <a16:creationId xmlns:a16="http://schemas.microsoft.com/office/drawing/2014/main" id="{8F2FD94A-1314-83E4-A3DC-4F7B9C8CB70A}"/>
                  </a:ext>
                </a:extLst>
              </p:cNvPr>
              <p:cNvSpPr txBox="1"/>
              <p:nvPr/>
            </p:nvSpPr>
            <p:spPr>
              <a:xfrm>
                <a:off x="10128815" y="5511533"/>
                <a:ext cx="499641" cy="382008"/>
              </a:xfrm>
              <a:prstGeom prst="rect">
                <a:avLst/>
              </a:prstGeom>
              <a:noFill/>
            </p:spPr>
            <p:txBody>
              <a:bodyPr wrap="square" rtlCol="0">
                <a:spAutoFit/>
              </a:bodyPr>
              <a:lstStyle/>
              <a:p>
                <a:pPr algn="ctr"/>
                <a:r>
                  <a:rPr lang="en-US">
                    <a:solidFill>
                      <a:schemeClr val="tx2"/>
                    </a:solidFill>
                  </a:rPr>
                  <a:t>164</a:t>
                </a:r>
              </a:p>
            </p:txBody>
          </p:sp>
        </p:grpSp>
        <p:sp>
          <p:nvSpPr>
            <p:cNvPr id="209" name="Oval 208">
              <a:extLst>
                <a:ext uri="{FF2B5EF4-FFF2-40B4-BE49-F238E27FC236}">
                  <a16:creationId xmlns:a16="http://schemas.microsoft.com/office/drawing/2014/main" id="{01B7DD4E-B677-E36E-323B-B0D66D4D0A80}"/>
                </a:ext>
              </a:extLst>
            </p:cNvPr>
            <p:cNvSpPr/>
            <p:nvPr/>
          </p:nvSpPr>
          <p:spPr>
            <a:xfrm>
              <a:off x="5406813" y="3535818"/>
              <a:ext cx="91440" cy="9144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endParaRPr>
            </a:p>
          </p:txBody>
        </p:sp>
        <p:cxnSp>
          <p:nvCxnSpPr>
            <p:cNvPr id="210" name="Straight Connector 209">
              <a:extLst>
                <a:ext uri="{FF2B5EF4-FFF2-40B4-BE49-F238E27FC236}">
                  <a16:creationId xmlns:a16="http://schemas.microsoft.com/office/drawing/2014/main" id="{4C885A47-A7D7-E455-B885-D5B19F33F8E7}"/>
                </a:ext>
              </a:extLst>
            </p:cNvPr>
            <p:cNvCxnSpPr>
              <a:cxnSpLocks/>
            </p:cNvCxnSpPr>
            <p:nvPr/>
          </p:nvCxnSpPr>
          <p:spPr>
            <a:xfrm>
              <a:off x="5452533" y="3516501"/>
              <a:ext cx="0" cy="125335"/>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4BEB8499-AA90-5F89-A885-D5A3F1C4B302}"/>
                </a:ext>
              </a:extLst>
            </p:cNvPr>
            <p:cNvCxnSpPr>
              <a:cxnSpLocks/>
            </p:cNvCxnSpPr>
            <p:nvPr/>
          </p:nvCxnSpPr>
          <p:spPr>
            <a:xfrm rot="16200000">
              <a:off x="5452533" y="3470783"/>
              <a:ext cx="0" cy="9144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a:extLst>
                <a:ext uri="{FF2B5EF4-FFF2-40B4-BE49-F238E27FC236}">
                  <a16:creationId xmlns:a16="http://schemas.microsoft.com/office/drawing/2014/main" id="{FBA9ECDF-3B62-C849-0B26-3EF879C316BC}"/>
                </a:ext>
              </a:extLst>
            </p:cNvPr>
            <p:cNvCxnSpPr>
              <a:cxnSpLocks/>
            </p:cNvCxnSpPr>
            <p:nvPr/>
          </p:nvCxnSpPr>
          <p:spPr>
            <a:xfrm rot="16200000">
              <a:off x="5452533" y="3594012"/>
              <a:ext cx="0" cy="9144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348DADB3-302C-63D2-F49E-A75A8CADCD14}"/>
                </a:ext>
              </a:extLst>
            </p:cNvPr>
            <p:cNvSpPr/>
            <p:nvPr/>
          </p:nvSpPr>
          <p:spPr>
            <a:xfrm>
              <a:off x="9782540" y="3899526"/>
              <a:ext cx="91440" cy="9144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endParaRPr>
            </a:p>
          </p:txBody>
        </p:sp>
        <p:cxnSp>
          <p:nvCxnSpPr>
            <p:cNvPr id="25" name="Straight Connector 24">
              <a:extLst>
                <a:ext uri="{FF2B5EF4-FFF2-40B4-BE49-F238E27FC236}">
                  <a16:creationId xmlns:a16="http://schemas.microsoft.com/office/drawing/2014/main" id="{F3798A90-1FCA-F513-8A02-0AEF8997A5AC}"/>
                </a:ext>
              </a:extLst>
            </p:cNvPr>
            <p:cNvCxnSpPr>
              <a:cxnSpLocks/>
            </p:cNvCxnSpPr>
            <p:nvPr/>
          </p:nvCxnSpPr>
          <p:spPr>
            <a:xfrm>
              <a:off x="9828260" y="3846872"/>
              <a:ext cx="0" cy="191728"/>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E5620A7-3B3F-7E20-C9D6-AC4E9674C4F8}"/>
                </a:ext>
              </a:extLst>
            </p:cNvPr>
            <p:cNvCxnSpPr>
              <a:cxnSpLocks/>
            </p:cNvCxnSpPr>
            <p:nvPr/>
          </p:nvCxnSpPr>
          <p:spPr>
            <a:xfrm rot="16200000">
              <a:off x="9828260" y="3801154"/>
              <a:ext cx="0" cy="9144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8F3E628-ABFE-106F-43AA-C0F0097667C3}"/>
                </a:ext>
              </a:extLst>
            </p:cNvPr>
            <p:cNvCxnSpPr>
              <a:cxnSpLocks/>
            </p:cNvCxnSpPr>
            <p:nvPr/>
          </p:nvCxnSpPr>
          <p:spPr>
            <a:xfrm rot="16200000">
              <a:off x="9828260" y="3995820"/>
              <a:ext cx="0" cy="9144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0" name="Isosceles Triangle 29">
              <a:extLst>
                <a:ext uri="{FF2B5EF4-FFF2-40B4-BE49-F238E27FC236}">
                  <a16:creationId xmlns:a16="http://schemas.microsoft.com/office/drawing/2014/main" id="{D951F3D3-3B5B-4531-8A67-0CE6139E0C81}"/>
                </a:ext>
              </a:extLst>
            </p:cNvPr>
            <p:cNvSpPr/>
            <p:nvPr/>
          </p:nvSpPr>
          <p:spPr>
            <a:xfrm>
              <a:off x="7345067" y="4103194"/>
              <a:ext cx="91584" cy="86358"/>
            </a:xfrm>
            <a:prstGeom prst="triangle">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endParaRPr>
            </a:p>
          </p:txBody>
        </p:sp>
        <p:cxnSp>
          <p:nvCxnSpPr>
            <p:cNvPr id="37" name="Straight Connector 36">
              <a:extLst>
                <a:ext uri="{FF2B5EF4-FFF2-40B4-BE49-F238E27FC236}">
                  <a16:creationId xmlns:a16="http://schemas.microsoft.com/office/drawing/2014/main" id="{6F9DFC33-97AA-EACD-B41B-78572D643790}"/>
                </a:ext>
              </a:extLst>
            </p:cNvPr>
            <p:cNvCxnSpPr>
              <a:cxnSpLocks/>
            </p:cNvCxnSpPr>
            <p:nvPr/>
          </p:nvCxnSpPr>
          <p:spPr>
            <a:xfrm>
              <a:off x="7390858" y="4086281"/>
              <a:ext cx="0" cy="138056"/>
            </a:xfrm>
            <a:prstGeom prst="line">
              <a:avLst/>
            </a:prstGeom>
            <a:ln w="127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E0FAA1C-D05F-CF17-6C3D-AF1E1EC6088F}"/>
                </a:ext>
              </a:extLst>
            </p:cNvPr>
            <p:cNvCxnSpPr>
              <a:cxnSpLocks/>
            </p:cNvCxnSpPr>
            <p:nvPr/>
          </p:nvCxnSpPr>
          <p:spPr>
            <a:xfrm rot="16200000">
              <a:off x="7390858" y="4040562"/>
              <a:ext cx="0" cy="91440"/>
            </a:xfrm>
            <a:prstGeom prst="line">
              <a:avLst/>
            </a:prstGeom>
            <a:ln w="127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308" name="Group 307">
              <a:extLst>
                <a:ext uri="{FF2B5EF4-FFF2-40B4-BE49-F238E27FC236}">
                  <a16:creationId xmlns:a16="http://schemas.microsoft.com/office/drawing/2014/main" id="{FD1A80D0-CFC1-E670-5902-5EC0D859BB74}"/>
                </a:ext>
              </a:extLst>
            </p:cNvPr>
            <p:cNvGrpSpPr/>
            <p:nvPr/>
          </p:nvGrpSpPr>
          <p:grpSpPr>
            <a:xfrm>
              <a:off x="3110524" y="4345569"/>
              <a:ext cx="2684134" cy="1015663"/>
              <a:chOff x="3998691" y="4091109"/>
              <a:chExt cx="2684134" cy="1015663"/>
            </a:xfrm>
          </p:grpSpPr>
          <p:sp>
            <p:nvSpPr>
              <p:cNvPr id="12" name="TextBox 11">
                <a:extLst>
                  <a:ext uri="{FF2B5EF4-FFF2-40B4-BE49-F238E27FC236}">
                    <a16:creationId xmlns:a16="http://schemas.microsoft.com/office/drawing/2014/main" id="{A353F35C-B019-BF15-EF5E-A82A1E9A7004}"/>
                  </a:ext>
                </a:extLst>
              </p:cNvPr>
              <p:cNvSpPr txBox="1"/>
              <p:nvPr/>
            </p:nvSpPr>
            <p:spPr>
              <a:xfrm>
                <a:off x="4422007" y="4091109"/>
                <a:ext cx="2260818" cy="1015663"/>
              </a:xfrm>
              <a:prstGeom prst="rect">
                <a:avLst/>
              </a:prstGeom>
              <a:noFill/>
            </p:spPr>
            <p:txBody>
              <a:bodyPr wrap="square" rtlCol="0" anchor="ctr">
                <a:spAutoFit/>
              </a:bodyPr>
              <a:lstStyle/>
              <a:p>
                <a:r>
                  <a:rPr lang="en-US" sz="2000">
                    <a:solidFill>
                      <a:schemeClr val="tx2"/>
                    </a:solidFill>
                  </a:rPr>
                  <a:t>Placebo</a:t>
                </a:r>
              </a:p>
              <a:p>
                <a:r>
                  <a:rPr lang="en-US" sz="2000">
                    <a:solidFill>
                      <a:schemeClr val="tx2"/>
                    </a:solidFill>
                  </a:rPr>
                  <a:t>Empagliflozin 10 mg</a:t>
                </a:r>
              </a:p>
              <a:p>
                <a:r>
                  <a:rPr lang="en-US" sz="2000">
                    <a:solidFill>
                      <a:schemeClr val="tx2"/>
                    </a:solidFill>
                  </a:rPr>
                  <a:t>Empagliflozin 25 mg</a:t>
                </a:r>
              </a:p>
            </p:txBody>
          </p:sp>
          <p:cxnSp>
            <p:nvCxnSpPr>
              <p:cNvPr id="13" name="Straight Connector 12">
                <a:extLst>
                  <a:ext uri="{FF2B5EF4-FFF2-40B4-BE49-F238E27FC236}">
                    <a16:creationId xmlns:a16="http://schemas.microsoft.com/office/drawing/2014/main" id="{A2F74B78-32B7-9A54-6C1B-09311345F555}"/>
                  </a:ext>
                </a:extLst>
              </p:cNvPr>
              <p:cNvCxnSpPr>
                <a:cxnSpLocks/>
              </p:cNvCxnSpPr>
              <p:nvPr/>
            </p:nvCxnSpPr>
            <p:spPr>
              <a:xfrm>
                <a:off x="3998691" y="4284967"/>
                <a:ext cx="416924" cy="0"/>
              </a:xfrm>
              <a:prstGeom prst="line">
                <a:avLst/>
              </a:prstGeom>
              <a:ln w="2857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3509228-E683-233E-34F6-76055570DB10}"/>
                  </a:ext>
                </a:extLst>
              </p:cNvPr>
              <p:cNvCxnSpPr>
                <a:cxnSpLocks/>
              </p:cNvCxnSpPr>
              <p:nvPr/>
            </p:nvCxnSpPr>
            <p:spPr>
              <a:xfrm>
                <a:off x="3998691" y="4603089"/>
                <a:ext cx="416924"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148B5437-B444-FC36-6E8D-B5A2D61D13AD}"/>
                  </a:ext>
                </a:extLst>
              </p:cNvPr>
              <p:cNvCxnSpPr>
                <a:cxnSpLocks/>
              </p:cNvCxnSpPr>
              <p:nvPr/>
            </p:nvCxnSpPr>
            <p:spPr>
              <a:xfrm>
                <a:off x="3998691" y="4921209"/>
                <a:ext cx="416924"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cxnSp>
          <p:nvCxnSpPr>
            <p:cNvPr id="93" name="Straight Connector 92">
              <a:extLst>
                <a:ext uri="{FF2B5EF4-FFF2-40B4-BE49-F238E27FC236}">
                  <a16:creationId xmlns:a16="http://schemas.microsoft.com/office/drawing/2014/main" id="{5EAA705A-37E6-65B8-0063-0B8E433C7DCC}"/>
                </a:ext>
              </a:extLst>
            </p:cNvPr>
            <p:cNvCxnSpPr>
              <a:cxnSpLocks/>
            </p:cNvCxnSpPr>
            <p:nvPr/>
          </p:nvCxnSpPr>
          <p:spPr>
            <a:xfrm rot="16200000">
              <a:off x="7390858" y="4178617"/>
              <a:ext cx="0" cy="91440"/>
            </a:xfrm>
            <a:prstGeom prst="line">
              <a:avLst/>
            </a:prstGeom>
            <a:ln w="127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94" name="Isosceles Triangle 93">
              <a:extLst>
                <a:ext uri="{FF2B5EF4-FFF2-40B4-BE49-F238E27FC236}">
                  <a16:creationId xmlns:a16="http://schemas.microsoft.com/office/drawing/2014/main" id="{18F46852-3BF3-075C-1EB1-EB74D21BC05D}"/>
                </a:ext>
              </a:extLst>
            </p:cNvPr>
            <p:cNvSpPr/>
            <p:nvPr/>
          </p:nvSpPr>
          <p:spPr>
            <a:xfrm>
              <a:off x="7833224" y="4244899"/>
              <a:ext cx="91584" cy="86358"/>
            </a:xfrm>
            <a:prstGeom prst="triangle">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endParaRPr>
            </a:p>
          </p:txBody>
        </p:sp>
        <p:cxnSp>
          <p:nvCxnSpPr>
            <p:cNvPr id="95" name="Straight Connector 94">
              <a:extLst>
                <a:ext uri="{FF2B5EF4-FFF2-40B4-BE49-F238E27FC236}">
                  <a16:creationId xmlns:a16="http://schemas.microsoft.com/office/drawing/2014/main" id="{5270C823-20A0-59B0-E0FF-E75EC1BA943E}"/>
                </a:ext>
              </a:extLst>
            </p:cNvPr>
            <p:cNvCxnSpPr>
              <a:cxnSpLocks/>
            </p:cNvCxnSpPr>
            <p:nvPr/>
          </p:nvCxnSpPr>
          <p:spPr>
            <a:xfrm>
              <a:off x="7879015" y="4227988"/>
              <a:ext cx="0" cy="138056"/>
            </a:xfrm>
            <a:prstGeom prst="line">
              <a:avLst/>
            </a:prstGeom>
            <a:ln w="127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03C2666F-28A5-2B98-6710-397BE4C7CAB2}"/>
                </a:ext>
              </a:extLst>
            </p:cNvPr>
            <p:cNvCxnSpPr>
              <a:cxnSpLocks/>
            </p:cNvCxnSpPr>
            <p:nvPr/>
          </p:nvCxnSpPr>
          <p:spPr>
            <a:xfrm rot="16200000">
              <a:off x="7879015" y="4182268"/>
              <a:ext cx="0" cy="91440"/>
            </a:xfrm>
            <a:prstGeom prst="line">
              <a:avLst/>
            </a:prstGeom>
            <a:ln w="127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9CA2CE64-91B9-9F57-411C-DA31500441C4}"/>
                </a:ext>
              </a:extLst>
            </p:cNvPr>
            <p:cNvCxnSpPr>
              <a:cxnSpLocks/>
            </p:cNvCxnSpPr>
            <p:nvPr/>
          </p:nvCxnSpPr>
          <p:spPr>
            <a:xfrm rot="16200000">
              <a:off x="7879015" y="4320325"/>
              <a:ext cx="0" cy="91440"/>
            </a:xfrm>
            <a:prstGeom prst="line">
              <a:avLst/>
            </a:prstGeom>
            <a:ln w="127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98" name="Isosceles Triangle 97">
              <a:extLst>
                <a:ext uri="{FF2B5EF4-FFF2-40B4-BE49-F238E27FC236}">
                  <a16:creationId xmlns:a16="http://schemas.microsoft.com/office/drawing/2014/main" id="{0DA94197-919D-3855-482E-F08AD5B45A0B}"/>
                </a:ext>
              </a:extLst>
            </p:cNvPr>
            <p:cNvSpPr/>
            <p:nvPr/>
          </p:nvSpPr>
          <p:spPr>
            <a:xfrm>
              <a:off x="8321381" y="4417557"/>
              <a:ext cx="91584" cy="86358"/>
            </a:xfrm>
            <a:prstGeom prst="triangle">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endParaRPr>
            </a:p>
          </p:txBody>
        </p:sp>
        <p:cxnSp>
          <p:nvCxnSpPr>
            <p:cNvPr id="99" name="Straight Connector 98">
              <a:extLst>
                <a:ext uri="{FF2B5EF4-FFF2-40B4-BE49-F238E27FC236}">
                  <a16:creationId xmlns:a16="http://schemas.microsoft.com/office/drawing/2014/main" id="{0ED5DBC8-A7FF-DE30-5FA6-9B09E882399C}"/>
                </a:ext>
              </a:extLst>
            </p:cNvPr>
            <p:cNvCxnSpPr>
              <a:cxnSpLocks/>
            </p:cNvCxnSpPr>
            <p:nvPr/>
          </p:nvCxnSpPr>
          <p:spPr>
            <a:xfrm>
              <a:off x="8367171" y="4400649"/>
              <a:ext cx="0" cy="138056"/>
            </a:xfrm>
            <a:prstGeom prst="line">
              <a:avLst/>
            </a:prstGeom>
            <a:ln w="127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C0B51AA6-159F-24DC-5488-0619D60C2FA9}"/>
                </a:ext>
              </a:extLst>
            </p:cNvPr>
            <p:cNvCxnSpPr>
              <a:cxnSpLocks/>
            </p:cNvCxnSpPr>
            <p:nvPr/>
          </p:nvCxnSpPr>
          <p:spPr>
            <a:xfrm rot="16200000">
              <a:off x="8367171" y="4354929"/>
              <a:ext cx="0" cy="91440"/>
            </a:xfrm>
            <a:prstGeom prst="line">
              <a:avLst/>
            </a:prstGeom>
            <a:ln w="127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13DB53C5-49FA-75A8-B6F6-B57CBC407253}"/>
                </a:ext>
              </a:extLst>
            </p:cNvPr>
            <p:cNvCxnSpPr>
              <a:cxnSpLocks/>
            </p:cNvCxnSpPr>
            <p:nvPr/>
          </p:nvCxnSpPr>
          <p:spPr>
            <a:xfrm rot="16200000">
              <a:off x="8367171" y="4492987"/>
              <a:ext cx="0" cy="91440"/>
            </a:xfrm>
            <a:prstGeom prst="line">
              <a:avLst/>
            </a:prstGeom>
            <a:ln w="127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2" name="Isosceles Triangle 101">
              <a:extLst>
                <a:ext uri="{FF2B5EF4-FFF2-40B4-BE49-F238E27FC236}">
                  <a16:creationId xmlns:a16="http://schemas.microsoft.com/office/drawing/2014/main" id="{C7D4F8B8-577D-D649-BF48-74C100F019C8}"/>
                </a:ext>
              </a:extLst>
            </p:cNvPr>
            <p:cNvSpPr/>
            <p:nvPr/>
          </p:nvSpPr>
          <p:spPr>
            <a:xfrm>
              <a:off x="8809537" y="4511631"/>
              <a:ext cx="91584" cy="86358"/>
            </a:xfrm>
            <a:prstGeom prst="triangle">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endParaRPr>
            </a:p>
          </p:txBody>
        </p:sp>
        <p:cxnSp>
          <p:nvCxnSpPr>
            <p:cNvPr id="103" name="Straight Connector 102">
              <a:extLst>
                <a:ext uri="{FF2B5EF4-FFF2-40B4-BE49-F238E27FC236}">
                  <a16:creationId xmlns:a16="http://schemas.microsoft.com/office/drawing/2014/main" id="{67A35895-CC2E-F555-F5B6-F21A3F472621}"/>
                </a:ext>
              </a:extLst>
            </p:cNvPr>
            <p:cNvCxnSpPr>
              <a:cxnSpLocks/>
            </p:cNvCxnSpPr>
            <p:nvPr/>
          </p:nvCxnSpPr>
          <p:spPr>
            <a:xfrm>
              <a:off x="8855328" y="4471787"/>
              <a:ext cx="0" cy="160994"/>
            </a:xfrm>
            <a:prstGeom prst="line">
              <a:avLst/>
            </a:prstGeom>
            <a:ln w="127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19EF540C-43A8-3914-3D09-16E36454846D}"/>
                </a:ext>
              </a:extLst>
            </p:cNvPr>
            <p:cNvCxnSpPr>
              <a:cxnSpLocks/>
            </p:cNvCxnSpPr>
            <p:nvPr/>
          </p:nvCxnSpPr>
          <p:spPr>
            <a:xfrm rot="16200000">
              <a:off x="8855328" y="4426067"/>
              <a:ext cx="0" cy="91440"/>
            </a:xfrm>
            <a:prstGeom prst="line">
              <a:avLst/>
            </a:prstGeom>
            <a:ln w="127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5BF89D57-5D29-360F-96DC-8C46477D3F0E}"/>
                </a:ext>
              </a:extLst>
            </p:cNvPr>
            <p:cNvCxnSpPr>
              <a:cxnSpLocks/>
            </p:cNvCxnSpPr>
            <p:nvPr/>
          </p:nvCxnSpPr>
          <p:spPr>
            <a:xfrm rot="16200000">
              <a:off x="8855328" y="4587061"/>
              <a:ext cx="0" cy="91440"/>
            </a:xfrm>
            <a:prstGeom prst="line">
              <a:avLst/>
            </a:prstGeom>
            <a:ln w="127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7" name="Isosceles Triangle 106">
              <a:extLst>
                <a:ext uri="{FF2B5EF4-FFF2-40B4-BE49-F238E27FC236}">
                  <a16:creationId xmlns:a16="http://schemas.microsoft.com/office/drawing/2014/main" id="{F903FD4A-7EC4-E4F7-818E-79FCA4EFF082}"/>
                </a:ext>
              </a:extLst>
            </p:cNvPr>
            <p:cNvSpPr/>
            <p:nvPr/>
          </p:nvSpPr>
          <p:spPr>
            <a:xfrm>
              <a:off x="9294319" y="4589602"/>
              <a:ext cx="91584" cy="86358"/>
            </a:xfrm>
            <a:prstGeom prst="triangle">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endParaRPr>
            </a:p>
          </p:txBody>
        </p:sp>
        <p:cxnSp>
          <p:nvCxnSpPr>
            <p:cNvPr id="108" name="Straight Connector 107">
              <a:extLst>
                <a:ext uri="{FF2B5EF4-FFF2-40B4-BE49-F238E27FC236}">
                  <a16:creationId xmlns:a16="http://schemas.microsoft.com/office/drawing/2014/main" id="{A88AD1DB-C689-FFEB-DED4-58230EB8A7E0}"/>
                </a:ext>
              </a:extLst>
            </p:cNvPr>
            <p:cNvCxnSpPr>
              <a:cxnSpLocks/>
            </p:cNvCxnSpPr>
            <p:nvPr/>
          </p:nvCxnSpPr>
          <p:spPr>
            <a:xfrm>
              <a:off x="9340110" y="4549759"/>
              <a:ext cx="0" cy="179404"/>
            </a:xfrm>
            <a:prstGeom prst="line">
              <a:avLst/>
            </a:prstGeom>
            <a:ln w="127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33363915-CC65-0C60-DB27-F776ACB5E24C}"/>
                </a:ext>
              </a:extLst>
            </p:cNvPr>
            <p:cNvCxnSpPr>
              <a:cxnSpLocks/>
            </p:cNvCxnSpPr>
            <p:nvPr/>
          </p:nvCxnSpPr>
          <p:spPr>
            <a:xfrm rot="16200000">
              <a:off x="9340110" y="4504038"/>
              <a:ext cx="0" cy="91440"/>
            </a:xfrm>
            <a:prstGeom prst="line">
              <a:avLst/>
            </a:prstGeom>
            <a:ln w="127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2C87751A-7C97-59AA-E049-A3E7AE6CD275}"/>
                </a:ext>
              </a:extLst>
            </p:cNvPr>
            <p:cNvCxnSpPr>
              <a:cxnSpLocks/>
            </p:cNvCxnSpPr>
            <p:nvPr/>
          </p:nvCxnSpPr>
          <p:spPr>
            <a:xfrm rot="16200000">
              <a:off x="9340110" y="4683443"/>
              <a:ext cx="0" cy="91440"/>
            </a:xfrm>
            <a:prstGeom prst="line">
              <a:avLst/>
            </a:prstGeom>
            <a:ln w="127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2" name="Isosceles Triangle 111">
              <a:extLst>
                <a:ext uri="{FF2B5EF4-FFF2-40B4-BE49-F238E27FC236}">
                  <a16:creationId xmlns:a16="http://schemas.microsoft.com/office/drawing/2014/main" id="{ACBCCE1C-D933-921C-5F14-AC8C702BB517}"/>
                </a:ext>
              </a:extLst>
            </p:cNvPr>
            <p:cNvSpPr/>
            <p:nvPr/>
          </p:nvSpPr>
          <p:spPr>
            <a:xfrm>
              <a:off x="9779174" y="4625311"/>
              <a:ext cx="91584" cy="86358"/>
            </a:xfrm>
            <a:prstGeom prst="triangle">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endParaRPr>
            </a:p>
          </p:txBody>
        </p:sp>
        <p:cxnSp>
          <p:nvCxnSpPr>
            <p:cNvPr id="113" name="Straight Connector 112">
              <a:extLst>
                <a:ext uri="{FF2B5EF4-FFF2-40B4-BE49-F238E27FC236}">
                  <a16:creationId xmlns:a16="http://schemas.microsoft.com/office/drawing/2014/main" id="{AD807FF4-74B2-2B95-1B91-5BF9D9AC251D}"/>
                </a:ext>
              </a:extLst>
            </p:cNvPr>
            <p:cNvCxnSpPr>
              <a:cxnSpLocks/>
            </p:cNvCxnSpPr>
            <p:nvPr/>
          </p:nvCxnSpPr>
          <p:spPr>
            <a:xfrm>
              <a:off x="9824966" y="4573563"/>
              <a:ext cx="0" cy="194766"/>
            </a:xfrm>
            <a:prstGeom prst="line">
              <a:avLst/>
            </a:prstGeom>
            <a:ln w="127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5666AB15-6FD0-37F8-3DBB-8B3CDFEB374A}"/>
                </a:ext>
              </a:extLst>
            </p:cNvPr>
            <p:cNvCxnSpPr>
              <a:cxnSpLocks/>
            </p:cNvCxnSpPr>
            <p:nvPr/>
          </p:nvCxnSpPr>
          <p:spPr>
            <a:xfrm rot="16200000">
              <a:off x="9824966" y="4527841"/>
              <a:ext cx="0" cy="91440"/>
            </a:xfrm>
            <a:prstGeom prst="line">
              <a:avLst/>
            </a:prstGeom>
            <a:ln w="127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6C25A6F-9F25-D458-18F4-01029F94E866}"/>
                </a:ext>
              </a:extLst>
            </p:cNvPr>
            <p:cNvCxnSpPr>
              <a:cxnSpLocks/>
            </p:cNvCxnSpPr>
            <p:nvPr/>
          </p:nvCxnSpPr>
          <p:spPr>
            <a:xfrm rot="16200000">
              <a:off x="9824966" y="4722609"/>
              <a:ext cx="0" cy="91440"/>
            </a:xfrm>
            <a:prstGeom prst="line">
              <a:avLst/>
            </a:prstGeom>
            <a:ln w="127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1" name="Isosceles Triangle 120">
              <a:extLst>
                <a:ext uri="{FF2B5EF4-FFF2-40B4-BE49-F238E27FC236}">
                  <a16:creationId xmlns:a16="http://schemas.microsoft.com/office/drawing/2014/main" id="{735A203E-E08C-516A-4273-B6FAAFB45B24}"/>
                </a:ext>
              </a:extLst>
            </p:cNvPr>
            <p:cNvSpPr/>
            <p:nvPr/>
          </p:nvSpPr>
          <p:spPr>
            <a:xfrm>
              <a:off x="6859292" y="3974416"/>
              <a:ext cx="91584" cy="86358"/>
            </a:xfrm>
            <a:prstGeom prst="triangle">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endParaRPr>
            </a:p>
          </p:txBody>
        </p:sp>
        <p:cxnSp>
          <p:nvCxnSpPr>
            <p:cNvPr id="122" name="Straight Connector 121">
              <a:extLst>
                <a:ext uri="{FF2B5EF4-FFF2-40B4-BE49-F238E27FC236}">
                  <a16:creationId xmlns:a16="http://schemas.microsoft.com/office/drawing/2014/main" id="{A3F71D62-53BF-2EC3-2E95-AC5B72D264CC}"/>
                </a:ext>
              </a:extLst>
            </p:cNvPr>
            <p:cNvCxnSpPr>
              <a:cxnSpLocks/>
            </p:cNvCxnSpPr>
            <p:nvPr/>
          </p:nvCxnSpPr>
          <p:spPr>
            <a:xfrm>
              <a:off x="6905083" y="3957504"/>
              <a:ext cx="0" cy="138056"/>
            </a:xfrm>
            <a:prstGeom prst="line">
              <a:avLst/>
            </a:prstGeom>
            <a:ln w="127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2A98B8C9-9B09-2297-E826-43A21BEC3D30}"/>
                </a:ext>
              </a:extLst>
            </p:cNvPr>
            <p:cNvCxnSpPr>
              <a:cxnSpLocks/>
            </p:cNvCxnSpPr>
            <p:nvPr/>
          </p:nvCxnSpPr>
          <p:spPr>
            <a:xfrm rot="16200000">
              <a:off x="6905083" y="3911787"/>
              <a:ext cx="0" cy="91440"/>
            </a:xfrm>
            <a:prstGeom prst="line">
              <a:avLst/>
            </a:prstGeom>
            <a:ln w="127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0FD8F2FD-7158-BEF8-5B63-FCCA199E0407}"/>
                </a:ext>
              </a:extLst>
            </p:cNvPr>
            <p:cNvCxnSpPr>
              <a:cxnSpLocks/>
            </p:cNvCxnSpPr>
            <p:nvPr/>
          </p:nvCxnSpPr>
          <p:spPr>
            <a:xfrm rot="16200000">
              <a:off x="6905083" y="4045080"/>
              <a:ext cx="0" cy="91440"/>
            </a:xfrm>
            <a:prstGeom prst="line">
              <a:avLst/>
            </a:prstGeom>
            <a:ln w="127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5" name="Isosceles Triangle 124">
              <a:extLst>
                <a:ext uri="{FF2B5EF4-FFF2-40B4-BE49-F238E27FC236}">
                  <a16:creationId xmlns:a16="http://schemas.microsoft.com/office/drawing/2014/main" id="{A455506A-4387-7D2F-F3EB-048639D44A89}"/>
                </a:ext>
              </a:extLst>
            </p:cNvPr>
            <p:cNvSpPr/>
            <p:nvPr/>
          </p:nvSpPr>
          <p:spPr>
            <a:xfrm>
              <a:off x="6376314" y="3779234"/>
              <a:ext cx="91584" cy="86358"/>
            </a:xfrm>
            <a:prstGeom prst="triangle">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endParaRPr>
            </a:p>
          </p:txBody>
        </p:sp>
        <p:cxnSp>
          <p:nvCxnSpPr>
            <p:cNvPr id="126" name="Straight Connector 125">
              <a:extLst>
                <a:ext uri="{FF2B5EF4-FFF2-40B4-BE49-F238E27FC236}">
                  <a16:creationId xmlns:a16="http://schemas.microsoft.com/office/drawing/2014/main" id="{F3FFF0EB-091F-017F-034B-9C1738F39084}"/>
                </a:ext>
              </a:extLst>
            </p:cNvPr>
            <p:cNvCxnSpPr>
              <a:cxnSpLocks/>
            </p:cNvCxnSpPr>
            <p:nvPr/>
          </p:nvCxnSpPr>
          <p:spPr>
            <a:xfrm>
              <a:off x="6422106" y="3769466"/>
              <a:ext cx="0" cy="114353"/>
            </a:xfrm>
            <a:prstGeom prst="line">
              <a:avLst/>
            </a:prstGeom>
            <a:ln w="127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0A08248E-C042-9D7D-F7A7-0A1BC66835E7}"/>
                </a:ext>
              </a:extLst>
            </p:cNvPr>
            <p:cNvCxnSpPr>
              <a:cxnSpLocks/>
            </p:cNvCxnSpPr>
            <p:nvPr/>
          </p:nvCxnSpPr>
          <p:spPr>
            <a:xfrm rot="16200000">
              <a:off x="6422106" y="3723751"/>
              <a:ext cx="0" cy="91440"/>
            </a:xfrm>
            <a:prstGeom prst="line">
              <a:avLst/>
            </a:prstGeom>
            <a:ln w="127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3C2043D6-E36A-4E4C-9224-5DD7C10D2531}"/>
                </a:ext>
              </a:extLst>
            </p:cNvPr>
            <p:cNvCxnSpPr>
              <a:cxnSpLocks/>
            </p:cNvCxnSpPr>
            <p:nvPr/>
          </p:nvCxnSpPr>
          <p:spPr>
            <a:xfrm rot="16200000">
              <a:off x="6422106" y="3837990"/>
              <a:ext cx="0" cy="91440"/>
            </a:xfrm>
            <a:prstGeom prst="line">
              <a:avLst/>
            </a:prstGeom>
            <a:ln w="127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30" name="Isosceles Triangle 129">
              <a:extLst>
                <a:ext uri="{FF2B5EF4-FFF2-40B4-BE49-F238E27FC236}">
                  <a16:creationId xmlns:a16="http://schemas.microsoft.com/office/drawing/2014/main" id="{B0FF91EA-0204-3950-AA4B-FEA3FDFD8ACF}"/>
                </a:ext>
              </a:extLst>
            </p:cNvPr>
            <p:cNvSpPr/>
            <p:nvPr/>
          </p:nvSpPr>
          <p:spPr>
            <a:xfrm>
              <a:off x="5890280" y="3674960"/>
              <a:ext cx="91584" cy="86358"/>
            </a:xfrm>
            <a:prstGeom prst="triangle">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endParaRPr>
            </a:p>
          </p:txBody>
        </p:sp>
        <p:cxnSp>
          <p:nvCxnSpPr>
            <p:cNvPr id="131" name="Straight Connector 130">
              <a:extLst>
                <a:ext uri="{FF2B5EF4-FFF2-40B4-BE49-F238E27FC236}">
                  <a16:creationId xmlns:a16="http://schemas.microsoft.com/office/drawing/2014/main" id="{71E3386D-5329-0DA2-1293-0317AE8A2E32}"/>
                </a:ext>
              </a:extLst>
            </p:cNvPr>
            <p:cNvCxnSpPr>
              <a:cxnSpLocks/>
            </p:cNvCxnSpPr>
            <p:nvPr/>
          </p:nvCxnSpPr>
          <p:spPr>
            <a:xfrm>
              <a:off x="5936072" y="3703295"/>
              <a:ext cx="0" cy="75749"/>
            </a:xfrm>
            <a:prstGeom prst="line">
              <a:avLst/>
            </a:prstGeom>
            <a:ln w="127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E2A2C3A0-69A9-2E5A-10BA-AEF98A145DA4}"/>
                </a:ext>
              </a:extLst>
            </p:cNvPr>
            <p:cNvCxnSpPr>
              <a:cxnSpLocks/>
            </p:cNvCxnSpPr>
            <p:nvPr/>
          </p:nvCxnSpPr>
          <p:spPr>
            <a:xfrm rot="16200000">
              <a:off x="5936072" y="3657579"/>
              <a:ext cx="0" cy="91440"/>
            </a:xfrm>
            <a:prstGeom prst="line">
              <a:avLst/>
            </a:prstGeom>
            <a:ln w="127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2A43322A-869A-99F3-FC67-54EC29787B3E}"/>
                </a:ext>
              </a:extLst>
            </p:cNvPr>
            <p:cNvCxnSpPr>
              <a:cxnSpLocks/>
            </p:cNvCxnSpPr>
            <p:nvPr/>
          </p:nvCxnSpPr>
          <p:spPr>
            <a:xfrm rot="16200000">
              <a:off x="5936072" y="3733714"/>
              <a:ext cx="0" cy="91440"/>
            </a:xfrm>
            <a:prstGeom prst="line">
              <a:avLst/>
            </a:prstGeom>
            <a:ln w="127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35" name="Isosceles Triangle 134">
              <a:extLst>
                <a:ext uri="{FF2B5EF4-FFF2-40B4-BE49-F238E27FC236}">
                  <a16:creationId xmlns:a16="http://schemas.microsoft.com/office/drawing/2014/main" id="{C8C1683F-C043-2464-843B-3A129542F069}"/>
                </a:ext>
              </a:extLst>
            </p:cNvPr>
            <p:cNvSpPr/>
            <p:nvPr/>
          </p:nvSpPr>
          <p:spPr>
            <a:xfrm>
              <a:off x="5406076" y="3540076"/>
              <a:ext cx="91584" cy="86358"/>
            </a:xfrm>
            <a:prstGeom prst="triangle">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endParaRPr>
            </a:p>
          </p:txBody>
        </p:sp>
        <p:cxnSp>
          <p:nvCxnSpPr>
            <p:cNvPr id="136" name="Straight Connector 135">
              <a:extLst>
                <a:ext uri="{FF2B5EF4-FFF2-40B4-BE49-F238E27FC236}">
                  <a16:creationId xmlns:a16="http://schemas.microsoft.com/office/drawing/2014/main" id="{ED5D4AD7-9D85-7401-11B5-3A697E695ACB}"/>
                </a:ext>
              </a:extLst>
            </p:cNvPr>
            <p:cNvCxnSpPr>
              <a:cxnSpLocks/>
            </p:cNvCxnSpPr>
            <p:nvPr/>
          </p:nvCxnSpPr>
          <p:spPr>
            <a:xfrm>
              <a:off x="5451866" y="3542208"/>
              <a:ext cx="0" cy="101103"/>
            </a:xfrm>
            <a:prstGeom prst="line">
              <a:avLst/>
            </a:prstGeom>
            <a:ln w="127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F02150ED-174C-E5A2-B8E8-C7A8E1328A0B}"/>
                </a:ext>
              </a:extLst>
            </p:cNvPr>
            <p:cNvCxnSpPr>
              <a:cxnSpLocks/>
            </p:cNvCxnSpPr>
            <p:nvPr/>
          </p:nvCxnSpPr>
          <p:spPr>
            <a:xfrm rot="16200000">
              <a:off x="5451866" y="3496490"/>
              <a:ext cx="0" cy="91440"/>
            </a:xfrm>
            <a:prstGeom prst="line">
              <a:avLst/>
            </a:prstGeom>
            <a:ln w="127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1E3BB583-A3FA-F046-9329-4B104BD6553F}"/>
                </a:ext>
              </a:extLst>
            </p:cNvPr>
            <p:cNvCxnSpPr>
              <a:cxnSpLocks/>
            </p:cNvCxnSpPr>
            <p:nvPr/>
          </p:nvCxnSpPr>
          <p:spPr>
            <a:xfrm rot="16200000">
              <a:off x="5451866" y="3594070"/>
              <a:ext cx="0" cy="91440"/>
            </a:xfrm>
            <a:prstGeom prst="line">
              <a:avLst/>
            </a:prstGeom>
            <a:ln w="127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5FB19C91-9091-943C-085B-76D2A7FD4AD5}"/>
                </a:ext>
              </a:extLst>
            </p:cNvPr>
            <p:cNvCxnSpPr/>
            <p:nvPr/>
          </p:nvCxnSpPr>
          <p:spPr>
            <a:xfrm flipV="1">
              <a:off x="2906721" y="5471351"/>
              <a:ext cx="208462" cy="128204"/>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8" name="Freeform: Shape 87">
              <a:extLst>
                <a:ext uri="{FF2B5EF4-FFF2-40B4-BE49-F238E27FC236}">
                  <a16:creationId xmlns:a16="http://schemas.microsoft.com/office/drawing/2014/main" id="{5A063A4A-9513-2A8C-C7F2-56E36F440E61}"/>
                </a:ext>
              </a:extLst>
            </p:cNvPr>
            <p:cNvSpPr/>
            <p:nvPr/>
          </p:nvSpPr>
          <p:spPr>
            <a:xfrm>
              <a:off x="3157870" y="3094074"/>
              <a:ext cx="6671930" cy="930349"/>
            </a:xfrm>
            <a:custGeom>
              <a:avLst/>
              <a:gdLst>
                <a:gd name="connsiteX0" fmla="*/ 0 w 6671930"/>
                <a:gd name="connsiteY0" fmla="*/ 0 h 930349"/>
                <a:gd name="connsiteX1" fmla="*/ 143539 w 6671930"/>
                <a:gd name="connsiteY1" fmla="*/ 808075 h 930349"/>
                <a:gd name="connsiteX2" fmla="*/ 425302 w 6671930"/>
                <a:gd name="connsiteY2" fmla="*/ 584791 h 930349"/>
                <a:gd name="connsiteX3" fmla="*/ 978195 w 6671930"/>
                <a:gd name="connsiteY3" fmla="*/ 510363 h 930349"/>
                <a:gd name="connsiteX4" fmla="*/ 1812851 w 6671930"/>
                <a:gd name="connsiteY4" fmla="*/ 473149 h 930349"/>
                <a:gd name="connsiteX5" fmla="*/ 2301949 w 6671930"/>
                <a:gd name="connsiteY5" fmla="*/ 489098 h 930349"/>
                <a:gd name="connsiteX6" fmla="*/ 2791046 w 6671930"/>
                <a:gd name="connsiteY6" fmla="*/ 563526 h 930349"/>
                <a:gd name="connsiteX7" fmla="*/ 3264195 w 6671930"/>
                <a:gd name="connsiteY7" fmla="*/ 536945 h 930349"/>
                <a:gd name="connsiteX8" fmla="*/ 3758609 w 6671930"/>
                <a:gd name="connsiteY8" fmla="*/ 637954 h 930349"/>
                <a:gd name="connsiteX9" fmla="*/ 4242390 w 6671930"/>
                <a:gd name="connsiteY9" fmla="*/ 834656 h 930349"/>
                <a:gd name="connsiteX10" fmla="*/ 4731488 w 6671930"/>
                <a:gd name="connsiteY10" fmla="*/ 930349 h 930349"/>
                <a:gd name="connsiteX11" fmla="*/ 5209953 w 6671930"/>
                <a:gd name="connsiteY11" fmla="*/ 829340 h 930349"/>
                <a:gd name="connsiteX12" fmla="*/ 5699051 w 6671930"/>
                <a:gd name="connsiteY12" fmla="*/ 887819 h 930349"/>
                <a:gd name="connsiteX13" fmla="*/ 6188149 w 6671930"/>
                <a:gd name="connsiteY13" fmla="*/ 882503 h 930349"/>
                <a:gd name="connsiteX14" fmla="*/ 6671930 w 6671930"/>
                <a:gd name="connsiteY14" fmla="*/ 855921 h 930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671930" h="930349">
                  <a:moveTo>
                    <a:pt x="0" y="0"/>
                  </a:moveTo>
                  <a:lnTo>
                    <a:pt x="143539" y="808075"/>
                  </a:lnTo>
                  <a:lnTo>
                    <a:pt x="425302" y="584791"/>
                  </a:lnTo>
                  <a:lnTo>
                    <a:pt x="978195" y="510363"/>
                  </a:lnTo>
                  <a:lnTo>
                    <a:pt x="1812851" y="473149"/>
                  </a:lnTo>
                  <a:lnTo>
                    <a:pt x="2301949" y="489098"/>
                  </a:lnTo>
                  <a:lnTo>
                    <a:pt x="2791046" y="563526"/>
                  </a:lnTo>
                  <a:lnTo>
                    <a:pt x="3264195" y="536945"/>
                  </a:lnTo>
                  <a:lnTo>
                    <a:pt x="3758609" y="637954"/>
                  </a:lnTo>
                  <a:lnTo>
                    <a:pt x="4242390" y="834656"/>
                  </a:lnTo>
                  <a:lnTo>
                    <a:pt x="4731488" y="930349"/>
                  </a:lnTo>
                  <a:lnTo>
                    <a:pt x="5209953" y="829340"/>
                  </a:lnTo>
                  <a:lnTo>
                    <a:pt x="5699051" y="887819"/>
                  </a:lnTo>
                  <a:lnTo>
                    <a:pt x="6188149" y="882503"/>
                  </a:lnTo>
                  <a:lnTo>
                    <a:pt x="6671930" y="855921"/>
                  </a:lnTo>
                </a:path>
              </a:pathLst>
            </a:cu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Freeform: Shape 88">
              <a:extLst>
                <a:ext uri="{FF2B5EF4-FFF2-40B4-BE49-F238E27FC236}">
                  <a16:creationId xmlns:a16="http://schemas.microsoft.com/office/drawing/2014/main" id="{7826D910-A1B1-F661-2DDC-71B1C5731875}"/>
                </a:ext>
              </a:extLst>
            </p:cNvPr>
            <p:cNvSpPr/>
            <p:nvPr/>
          </p:nvSpPr>
          <p:spPr>
            <a:xfrm>
              <a:off x="3152553" y="3046228"/>
              <a:ext cx="6671931" cy="909084"/>
            </a:xfrm>
            <a:custGeom>
              <a:avLst/>
              <a:gdLst>
                <a:gd name="connsiteX0" fmla="*/ 0 w 6671931"/>
                <a:gd name="connsiteY0" fmla="*/ 0 h 909084"/>
                <a:gd name="connsiteX1" fmla="*/ 148856 w 6671931"/>
                <a:gd name="connsiteY1" fmla="*/ 643270 h 909084"/>
                <a:gd name="connsiteX2" fmla="*/ 425303 w 6671931"/>
                <a:gd name="connsiteY2" fmla="*/ 563525 h 909084"/>
                <a:gd name="connsiteX3" fmla="*/ 978196 w 6671931"/>
                <a:gd name="connsiteY3" fmla="*/ 494414 h 909084"/>
                <a:gd name="connsiteX4" fmla="*/ 1812852 w 6671931"/>
                <a:gd name="connsiteY4" fmla="*/ 419986 h 909084"/>
                <a:gd name="connsiteX5" fmla="*/ 2301949 w 6671931"/>
                <a:gd name="connsiteY5" fmla="*/ 478465 h 909084"/>
                <a:gd name="connsiteX6" fmla="*/ 2785731 w 6671931"/>
                <a:gd name="connsiteY6" fmla="*/ 494414 h 909084"/>
                <a:gd name="connsiteX7" fmla="*/ 3280145 w 6671931"/>
                <a:gd name="connsiteY7" fmla="*/ 515679 h 909084"/>
                <a:gd name="connsiteX8" fmla="*/ 3758610 w 6671931"/>
                <a:gd name="connsiteY8" fmla="*/ 701749 h 909084"/>
                <a:gd name="connsiteX9" fmla="*/ 4242391 w 6671931"/>
                <a:gd name="connsiteY9" fmla="*/ 744279 h 909084"/>
                <a:gd name="connsiteX10" fmla="*/ 4731489 w 6671931"/>
                <a:gd name="connsiteY10" fmla="*/ 776177 h 909084"/>
                <a:gd name="connsiteX11" fmla="*/ 5215270 w 6671931"/>
                <a:gd name="connsiteY11" fmla="*/ 829339 h 909084"/>
                <a:gd name="connsiteX12" fmla="*/ 5699052 w 6671931"/>
                <a:gd name="connsiteY12" fmla="*/ 909084 h 909084"/>
                <a:gd name="connsiteX13" fmla="*/ 6182833 w 6671931"/>
                <a:gd name="connsiteY13" fmla="*/ 903767 h 909084"/>
                <a:gd name="connsiteX14" fmla="*/ 6671931 w 6671931"/>
                <a:gd name="connsiteY14" fmla="*/ 749595 h 90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671931" h="909084">
                  <a:moveTo>
                    <a:pt x="0" y="0"/>
                  </a:moveTo>
                  <a:lnTo>
                    <a:pt x="148856" y="643270"/>
                  </a:lnTo>
                  <a:lnTo>
                    <a:pt x="425303" y="563525"/>
                  </a:lnTo>
                  <a:lnTo>
                    <a:pt x="978196" y="494414"/>
                  </a:lnTo>
                  <a:lnTo>
                    <a:pt x="1812852" y="419986"/>
                  </a:lnTo>
                  <a:lnTo>
                    <a:pt x="2301949" y="478465"/>
                  </a:lnTo>
                  <a:lnTo>
                    <a:pt x="2785731" y="494414"/>
                  </a:lnTo>
                  <a:lnTo>
                    <a:pt x="3280145" y="515679"/>
                  </a:lnTo>
                  <a:lnTo>
                    <a:pt x="3758610" y="701749"/>
                  </a:lnTo>
                  <a:lnTo>
                    <a:pt x="4242391" y="744279"/>
                  </a:lnTo>
                  <a:lnTo>
                    <a:pt x="4731489" y="776177"/>
                  </a:lnTo>
                  <a:lnTo>
                    <a:pt x="5215270" y="829339"/>
                  </a:lnTo>
                  <a:lnTo>
                    <a:pt x="5699052" y="909084"/>
                  </a:lnTo>
                  <a:lnTo>
                    <a:pt x="6182833" y="903767"/>
                  </a:lnTo>
                  <a:lnTo>
                    <a:pt x="6671931" y="749595"/>
                  </a:lnTo>
                </a:path>
              </a:pathLst>
            </a:custGeom>
            <a:no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reeform: Shape 89">
              <a:extLst>
                <a:ext uri="{FF2B5EF4-FFF2-40B4-BE49-F238E27FC236}">
                  <a16:creationId xmlns:a16="http://schemas.microsoft.com/office/drawing/2014/main" id="{2344CA78-8DB6-04CB-C5C5-3B85E754D5D8}"/>
                </a:ext>
              </a:extLst>
            </p:cNvPr>
            <p:cNvSpPr/>
            <p:nvPr/>
          </p:nvSpPr>
          <p:spPr>
            <a:xfrm>
              <a:off x="3152553" y="2993065"/>
              <a:ext cx="6677247" cy="1685261"/>
            </a:xfrm>
            <a:custGeom>
              <a:avLst/>
              <a:gdLst>
                <a:gd name="connsiteX0" fmla="*/ 0 w 6677247"/>
                <a:gd name="connsiteY0" fmla="*/ 175437 h 1685261"/>
                <a:gd name="connsiteX1" fmla="*/ 138224 w 6677247"/>
                <a:gd name="connsiteY1" fmla="*/ 0 h 1685261"/>
                <a:gd name="connsiteX2" fmla="*/ 425303 w 6677247"/>
                <a:gd name="connsiteY2" fmla="*/ 202019 h 1685261"/>
                <a:gd name="connsiteX3" fmla="*/ 983512 w 6677247"/>
                <a:gd name="connsiteY3" fmla="*/ 361507 h 1685261"/>
                <a:gd name="connsiteX4" fmla="*/ 1812852 w 6677247"/>
                <a:gd name="connsiteY4" fmla="*/ 451884 h 1685261"/>
                <a:gd name="connsiteX5" fmla="*/ 2296633 w 6677247"/>
                <a:gd name="connsiteY5" fmla="*/ 595423 h 1685261"/>
                <a:gd name="connsiteX6" fmla="*/ 2785731 w 6677247"/>
                <a:gd name="connsiteY6" fmla="*/ 733647 h 1685261"/>
                <a:gd name="connsiteX7" fmla="*/ 3269512 w 6677247"/>
                <a:gd name="connsiteY7" fmla="*/ 839972 h 1685261"/>
                <a:gd name="connsiteX8" fmla="*/ 3758610 w 6677247"/>
                <a:gd name="connsiteY8" fmla="*/ 1031358 h 1685261"/>
                <a:gd name="connsiteX9" fmla="*/ 4247707 w 6677247"/>
                <a:gd name="connsiteY9" fmla="*/ 1164265 h 1685261"/>
                <a:gd name="connsiteX10" fmla="*/ 4726173 w 6677247"/>
                <a:gd name="connsiteY10" fmla="*/ 1307805 h 1685261"/>
                <a:gd name="connsiteX11" fmla="*/ 5220587 w 6677247"/>
                <a:gd name="connsiteY11" fmla="*/ 1477926 h 1685261"/>
                <a:gd name="connsiteX12" fmla="*/ 5704368 w 6677247"/>
                <a:gd name="connsiteY12" fmla="*/ 1568302 h 1685261"/>
                <a:gd name="connsiteX13" fmla="*/ 6188149 w 6677247"/>
                <a:gd name="connsiteY13" fmla="*/ 1648047 h 1685261"/>
                <a:gd name="connsiteX14" fmla="*/ 6677247 w 6677247"/>
                <a:gd name="connsiteY14" fmla="*/ 1685261 h 168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677247" h="1685261">
                  <a:moveTo>
                    <a:pt x="0" y="175437"/>
                  </a:moveTo>
                  <a:lnTo>
                    <a:pt x="138224" y="0"/>
                  </a:lnTo>
                  <a:lnTo>
                    <a:pt x="425303" y="202019"/>
                  </a:lnTo>
                  <a:lnTo>
                    <a:pt x="983512" y="361507"/>
                  </a:lnTo>
                  <a:lnTo>
                    <a:pt x="1812852" y="451884"/>
                  </a:lnTo>
                  <a:lnTo>
                    <a:pt x="2296633" y="595423"/>
                  </a:lnTo>
                  <a:lnTo>
                    <a:pt x="2785731" y="733647"/>
                  </a:lnTo>
                  <a:lnTo>
                    <a:pt x="3269512" y="839972"/>
                  </a:lnTo>
                  <a:lnTo>
                    <a:pt x="3758610" y="1031358"/>
                  </a:lnTo>
                  <a:lnTo>
                    <a:pt x="4247707" y="1164265"/>
                  </a:lnTo>
                  <a:lnTo>
                    <a:pt x="4726173" y="1307805"/>
                  </a:lnTo>
                  <a:lnTo>
                    <a:pt x="5220587" y="1477926"/>
                  </a:lnTo>
                  <a:lnTo>
                    <a:pt x="5704368" y="1568302"/>
                  </a:lnTo>
                  <a:lnTo>
                    <a:pt x="6188149" y="1648047"/>
                  </a:lnTo>
                  <a:lnTo>
                    <a:pt x="6677247" y="1685261"/>
                  </a:lnTo>
                </a:path>
              </a:pathLst>
            </a:custGeom>
            <a:no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Isosceles Triangle 139">
              <a:extLst>
                <a:ext uri="{FF2B5EF4-FFF2-40B4-BE49-F238E27FC236}">
                  <a16:creationId xmlns:a16="http://schemas.microsoft.com/office/drawing/2014/main" id="{E3522180-1172-038A-7495-7466498B130C}"/>
                </a:ext>
              </a:extLst>
            </p:cNvPr>
            <p:cNvSpPr/>
            <p:nvPr/>
          </p:nvSpPr>
          <p:spPr>
            <a:xfrm>
              <a:off x="4913769" y="3396063"/>
              <a:ext cx="91584" cy="86358"/>
            </a:xfrm>
            <a:prstGeom prst="triangle">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endParaRPr>
            </a:p>
          </p:txBody>
        </p:sp>
        <p:cxnSp>
          <p:nvCxnSpPr>
            <p:cNvPr id="141" name="Straight Connector 140">
              <a:extLst>
                <a:ext uri="{FF2B5EF4-FFF2-40B4-BE49-F238E27FC236}">
                  <a16:creationId xmlns:a16="http://schemas.microsoft.com/office/drawing/2014/main" id="{A4C9D525-C471-86E8-8827-C70A92069188}"/>
                </a:ext>
              </a:extLst>
            </p:cNvPr>
            <p:cNvCxnSpPr>
              <a:cxnSpLocks/>
            </p:cNvCxnSpPr>
            <p:nvPr/>
          </p:nvCxnSpPr>
          <p:spPr>
            <a:xfrm>
              <a:off x="4959560" y="3379151"/>
              <a:ext cx="0" cy="138056"/>
            </a:xfrm>
            <a:prstGeom prst="line">
              <a:avLst/>
            </a:prstGeom>
            <a:ln w="127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AF55FC2A-9ACB-E185-BF34-145610E5FC6B}"/>
                </a:ext>
              </a:extLst>
            </p:cNvPr>
            <p:cNvCxnSpPr>
              <a:cxnSpLocks/>
            </p:cNvCxnSpPr>
            <p:nvPr/>
          </p:nvCxnSpPr>
          <p:spPr>
            <a:xfrm rot="16200000">
              <a:off x="4959560" y="3333434"/>
              <a:ext cx="0" cy="91440"/>
            </a:xfrm>
            <a:prstGeom prst="line">
              <a:avLst/>
            </a:prstGeom>
            <a:ln w="127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53C2CC67-EB9B-0908-A6CA-DA0C902FE414}"/>
                </a:ext>
              </a:extLst>
            </p:cNvPr>
            <p:cNvCxnSpPr>
              <a:cxnSpLocks/>
            </p:cNvCxnSpPr>
            <p:nvPr/>
          </p:nvCxnSpPr>
          <p:spPr>
            <a:xfrm rot="16200000">
              <a:off x="4959560" y="3466727"/>
              <a:ext cx="0" cy="91440"/>
            </a:xfrm>
            <a:prstGeom prst="line">
              <a:avLst/>
            </a:prstGeom>
            <a:ln w="127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44" name="Isosceles Triangle 143">
              <a:extLst>
                <a:ext uri="{FF2B5EF4-FFF2-40B4-BE49-F238E27FC236}">
                  <a16:creationId xmlns:a16="http://schemas.microsoft.com/office/drawing/2014/main" id="{3B04F5CC-5991-E218-D927-D5115C577D2C}"/>
                </a:ext>
              </a:extLst>
            </p:cNvPr>
            <p:cNvSpPr/>
            <p:nvPr/>
          </p:nvSpPr>
          <p:spPr>
            <a:xfrm>
              <a:off x="4079841" y="3303721"/>
              <a:ext cx="91584" cy="86358"/>
            </a:xfrm>
            <a:prstGeom prst="triangle">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endParaRPr>
            </a:p>
          </p:txBody>
        </p:sp>
        <p:cxnSp>
          <p:nvCxnSpPr>
            <p:cNvPr id="145" name="Straight Connector 144">
              <a:extLst>
                <a:ext uri="{FF2B5EF4-FFF2-40B4-BE49-F238E27FC236}">
                  <a16:creationId xmlns:a16="http://schemas.microsoft.com/office/drawing/2014/main" id="{EC399E62-D516-A777-D2AE-06A5F6DA8079}"/>
                </a:ext>
              </a:extLst>
            </p:cNvPr>
            <p:cNvCxnSpPr>
              <a:cxnSpLocks/>
            </p:cNvCxnSpPr>
            <p:nvPr/>
          </p:nvCxnSpPr>
          <p:spPr>
            <a:xfrm>
              <a:off x="4125632" y="3298714"/>
              <a:ext cx="0" cy="99330"/>
            </a:xfrm>
            <a:prstGeom prst="line">
              <a:avLst/>
            </a:prstGeom>
            <a:ln w="127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4B225629-8393-EFB7-80A0-0A97EBC8907C}"/>
                </a:ext>
              </a:extLst>
            </p:cNvPr>
            <p:cNvCxnSpPr>
              <a:cxnSpLocks/>
            </p:cNvCxnSpPr>
            <p:nvPr/>
          </p:nvCxnSpPr>
          <p:spPr>
            <a:xfrm rot="16200000">
              <a:off x="4125632" y="3252997"/>
              <a:ext cx="0" cy="91440"/>
            </a:xfrm>
            <a:prstGeom prst="line">
              <a:avLst/>
            </a:prstGeom>
            <a:ln w="127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6B1D4886-C249-7E2A-3CD3-62B5BCA35D16}"/>
                </a:ext>
              </a:extLst>
            </p:cNvPr>
            <p:cNvCxnSpPr>
              <a:cxnSpLocks/>
            </p:cNvCxnSpPr>
            <p:nvPr/>
          </p:nvCxnSpPr>
          <p:spPr>
            <a:xfrm rot="16200000">
              <a:off x="4125632" y="3352954"/>
              <a:ext cx="0" cy="91440"/>
            </a:xfrm>
            <a:prstGeom prst="line">
              <a:avLst/>
            </a:prstGeom>
            <a:ln w="127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49" name="Isosceles Triangle 148">
              <a:extLst>
                <a:ext uri="{FF2B5EF4-FFF2-40B4-BE49-F238E27FC236}">
                  <a16:creationId xmlns:a16="http://schemas.microsoft.com/office/drawing/2014/main" id="{CFD7E2DC-3D4C-9DDF-6C82-B901BDC679EB}"/>
                </a:ext>
              </a:extLst>
            </p:cNvPr>
            <p:cNvSpPr/>
            <p:nvPr/>
          </p:nvSpPr>
          <p:spPr>
            <a:xfrm>
              <a:off x="3532678" y="3150107"/>
              <a:ext cx="91584" cy="86358"/>
            </a:xfrm>
            <a:prstGeom prst="triangle">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endParaRPr>
            </a:p>
          </p:txBody>
        </p:sp>
        <p:cxnSp>
          <p:nvCxnSpPr>
            <p:cNvPr id="150" name="Straight Connector 149">
              <a:extLst>
                <a:ext uri="{FF2B5EF4-FFF2-40B4-BE49-F238E27FC236}">
                  <a16:creationId xmlns:a16="http://schemas.microsoft.com/office/drawing/2014/main" id="{66E76EDA-5C9B-619C-2836-C8A2D3DB1049}"/>
                </a:ext>
              </a:extLst>
            </p:cNvPr>
            <p:cNvCxnSpPr>
              <a:cxnSpLocks/>
            </p:cNvCxnSpPr>
            <p:nvPr/>
          </p:nvCxnSpPr>
          <p:spPr>
            <a:xfrm>
              <a:off x="3578469" y="3142719"/>
              <a:ext cx="0" cy="86256"/>
            </a:xfrm>
            <a:prstGeom prst="line">
              <a:avLst/>
            </a:prstGeom>
            <a:ln w="127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5695931E-5D0A-C688-0085-1CCE7282BB1F}"/>
                </a:ext>
              </a:extLst>
            </p:cNvPr>
            <p:cNvCxnSpPr>
              <a:cxnSpLocks/>
            </p:cNvCxnSpPr>
            <p:nvPr/>
          </p:nvCxnSpPr>
          <p:spPr>
            <a:xfrm rot="16200000">
              <a:off x="3578469" y="3097002"/>
              <a:ext cx="0" cy="91440"/>
            </a:xfrm>
            <a:prstGeom prst="line">
              <a:avLst/>
            </a:prstGeom>
            <a:ln w="127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590149E6-89D2-07CC-4B5F-A6BAE51A8C99}"/>
                </a:ext>
              </a:extLst>
            </p:cNvPr>
            <p:cNvCxnSpPr>
              <a:cxnSpLocks/>
            </p:cNvCxnSpPr>
            <p:nvPr/>
          </p:nvCxnSpPr>
          <p:spPr>
            <a:xfrm rot="16200000">
              <a:off x="3578469" y="3189818"/>
              <a:ext cx="0" cy="91440"/>
            </a:xfrm>
            <a:prstGeom prst="line">
              <a:avLst/>
            </a:prstGeom>
            <a:ln w="127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55" name="Isosceles Triangle 154">
              <a:extLst>
                <a:ext uri="{FF2B5EF4-FFF2-40B4-BE49-F238E27FC236}">
                  <a16:creationId xmlns:a16="http://schemas.microsoft.com/office/drawing/2014/main" id="{5F293BEE-C643-D964-4EB0-4CA04874683F}"/>
                </a:ext>
              </a:extLst>
            </p:cNvPr>
            <p:cNvSpPr/>
            <p:nvPr/>
          </p:nvSpPr>
          <p:spPr>
            <a:xfrm>
              <a:off x="3253395" y="2942177"/>
              <a:ext cx="91584" cy="86358"/>
            </a:xfrm>
            <a:prstGeom prst="triangle">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endParaRPr>
            </a:p>
          </p:txBody>
        </p:sp>
        <p:cxnSp>
          <p:nvCxnSpPr>
            <p:cNvPr id="156" name="Straight Connector 155">
              <a:extLst>
                <a:ext uri="{FF2B5EF4-FFF2-40B4-BE49-F238E27FC236}">
                  <a16:creationId xmlns:a16="http://schemas.microsoft.com/office/drawing/2014/main" id="{16F8BFE2-A3CA-B326-6442-574CE6214DF7}"/>
                </a:ext>
              </a:extLst>
            </p:cNvPr>
            <p:cNvCxnSpPr>
              <a:cxnSpLocks/>
            </p:cNvCxnSpPr>
            <p:nvPr/>
          </p:nvCxnSpPr>
          <p:spPr>
            <a:xfrm>
              <a:off x="3299186" y="2944313"/>
              <a:ext cx="0" cy="87018"/>
            </a:xfrm>
            <a:prstGeom prst="line">
              <a:avLst/>
            </a:prstGeom>
            <a:ln w="127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BF169826-1AEF-B71E-17B5-B68D7294C1B7}"/>
                </a:ext>
              </a:extLst>
            </p:cNvPr>
            <p:cNvCxnSpPr>
              <a:cxnSpLocks/>
            </p:cNvCxnSpPr>
            <p:nvPr/>
          </p:nvCxnSpPr>
          <p:spPr>
            <a:xfrm rot="16200000">
              <a:off x="3299186" y="2898596"/>
              <a:ext cx="0" cy="91440"/>
            </a:xfrm>
            <a:prstGeom prst="line">
              <a:avLst/>
            </a:prstGeom>
            <a:ln w="127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AF2C96D7-FE01-6D56-60DA-65C660263B90}"/>
                </a:ext>
              </a:extLst>
            </p:cNvPr>
            <p:cNvCxnSpPr>
              <a:cxnSpLocks/>
            </p:cNvCxnSpPr>
            <p:nvPr/>
          </p:nvCxnSpPr>
          <p:spPr>
            <a:xfrm rot="16200000">
              <a:off x="3299186" y="2984263"/>
              <a:ext cx="0" cy="91440"/>
            </a:xfrm>
            <a:prstGeom prst="line">
              <a:avLst/>
            </a:prstGeom>
            <a:ln w="127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59" name="Isosceles Triangle 158">
              <a:extLst>
                <a:ext uri="{FF2B5EF4-FFF2-40B4-BE49-F238E27FC236}">
                  <a16:creationId xmlns:a16="http://schemas.microsoft.com/office/drawing/2014/main" id="{6A3E17F9-6569-37CF-2ECB-588019008F23}"/>
                </a:ext>
              </a:extLst>
            </p:cNvPr>
            <p:cNvSpPr/>
            <p:nvPr/>
          </p:nvSpPr>
          <p:spPr>
            <a:xfrm>
              <a:off x="3105530" y="3110155"/>
              <a:ext cx="91584" cy="86358"/>
            </a:xfrm>
            <a:prstGeom prst="triangle">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endParaRPr>
            </a:p>
          </p:txBody>
        </p:sp>
        <p:cxnSp>
          <p:nvCxnSpPr>
            <p:cNvPr id="160" name="Straight Connector 159">
              <a:extLst>
                <a:ext uri="{FF2B5EF4-FFF2-40B4-BE49-F238E27FC236}">
                  <a16:creationId xmlns:a16="http://schemas.microsoft.com/office/drawing/2014/main" id="{0E3A9379-32F2-DE60-A1A5-392FEC948059}"/>
                </a:ext>
              </a:extLst>
            </p:cNvPr>
            <p:cNvCxnSpPr>
              <a:cxnSpLocks/>
            </p:cNvCxnSpPr>
            <p:nvPr/>
          </p:nvCxnSpPr>
          <p:spPr>
            <a:xfrm>
              <a:off x="3151321" y="3131342"/>
              <a:ext cx="0" cy="107158"/>
            </a:xfrm>
            <a:prstGeom prst="line">
              <a:avLst/>
            </a:prstGeom>
            <a:ln w="127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4D6C1D5A-7748-B7BF-2FF5-3912AC591E5E}"/>
                </a:ext>
              </a:extLst>
            </p:cNvPr>
            <p:cNvCxnSpPr>
              <a:cxnSpLocks/>
            </p:cNvCxnSpPr>
            <p:nvPr/>
          </p:nvCxnSpPr>
          <p:spPr>
            <a:xfrm rot="16200000">
              <a:off x="3151321" y="3085625"/>
              <a:ext cx="0" cy="91440"/>
            </a:xfrm>
            <a:prstGeom prst="line">
              <a:avLst/>
            </a:prstGeom>
            <a:ln w="127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20BE51D1-62FF-7AA0-827E-24CCDEE34A3F}"/>
                </a:ext>
              </a:extLst>
            </p:cNvPr>
            <p:cNvCxnSpPr>
              <a:cxnSpLocks/>
            </p:cNvCxnSpPr>
            <p:nvPr/>
          </p:nvCxnSpPr>
          <p:spPr>
            <a:xfrm rot="16200000">
              <a:off x="3151321" y="3192727"/>
              <a:ext cx="0" cy="91440"/>
            </a:xfrm>
            <a:prstGeom prst="line">
              <a:avLst/>
            </a:prstGeom>
            <a:ln w="127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72" name="Oval 171">
              <a:extLst>
                <a:ext uri="{FF2B5EF4-FFF2-40B4-BE49-F238E27FC236}">
                  <a16:creationId xmlns:a16="http://schemas.microsoft.com/office/drawing/2014/main" id="{0D4FA89C-D6F2-7FC6-45A5-2B9FE1A99DAB}"/>
                </a:ext>
              </a:extLst>
            </p:cNvPr>
            <p:cNvSpPr/>
            <p:nvPr/>
          </p:nvSpPr>
          <p:spPr>
            <a:xfrm>
              <a:off x="9294390" y="3935310"/>
              <a:ext cx="91440" cy="9144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endParaRPr>
            </a:p>
          </p:txBody>
        </p:sp>
        <p:cxnSp>
          <p:nvCxnSpPr>
            <p:cNvPr id="173" name="Straight Connector 172">
              <a:extLst>
                <a:ext uri="{FF2B5EF4-FFF2-40B4-BE49-F238E27FC236}">
                  <a16:creationId xmlns:a16="http://schemas.microsoft.com/office/drawing/2014/main" id="{FC82E819-F034-D1B3-CAFD-D066AE2F309E}"/>
                </a:ext>
              </a:extLst>
            </p:cNvPr>
            <p:cNvCxnSpPr>
              <a:cxnSpLocks/>
            </p:cNvCxnSpPr>
            <p:nvPr/>
          </p:nvCxnSpPr>
          <p:spPr>
            <a:xfrm>
              <a:off x="9340110" y="3889803"/>
              <a:ext cx="0" cy="17261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941A1C14-48F6-7C4E-32E8-3993A6D9FE1F}"/>
                </a:ext>
              </a:extLst>
            </p:cNvPr>
            <p:cNvCxnSpPr>
              <a:cxnSpLocks/>
            </p:cNvCxnSpPr>
            <p:nvPr/>
          </p:nvCxnSpPr>
          <p:spPr>
            <a:xfrm rot="16200000">
              <a:off x="9340110" y="3844085"/>
              <a:ext cx="0" cy="9144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59A7480E-2B41-F60E-61D6-0920EE412C70}"/>
                </a:ext>
              </a:extLst>
            </p:cNvPr>
            <p:cNvCxnSpPr>
              <a:cxnSpLocks/>
            </p:cNvCxnSpPr>
            <p:nvPr/>
          </p:nvCxnSpPr>
          <p:spPr>
            <a:xfrm rot="16200000">
              <a:off x="9340110" y="4017322"/>
              <a:ext cx="0" cy="9144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76" name="Oval 175">
              <a:extLst>
                <a:ext uri="{FF2B5EF4-FFF2-40B4-BE49-F238E27FC236}">
                  <a16:creationId xmlns:a16="http://schemas.microsoft.com/office/drawing/2014/main" id="{FF66E78C-DD96-AC9C-6E02-2A9C2C8F81C6}"/>
                </a:ext>
              </a:extLst>
            </p:cNvPr>
            <p:cNvSpPr/>
            <p:nvPr/>
          </p:nvSpPr>
          <p:spPr>
            <a:xfrm>
              <a:off x="8806240" y="3937691"/>
              <a:ext cx="91440" cy="9144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endParaRPr>
            </a:p>
          </p:txBody>
        </p:sp>
        <p:cxnSp>
          <p:nvCxnSpPr>
            <p:cNvPr id="177" name="Straight Connector 176">
              <a:extLst>
                <a:ext uri="{FF2B5EF4-FFF2-40B4-BE49-F238E27FC236}">
                  <a16:creationId xmlns:a16="http://schemas.microsoft.com/office/drawing/2014/main" id="{0FD5DE9A-AC23-4F59-7F7A-B2C18531EA2A}"/>
                </a:ext>
              </a:extLst>
            </p:cNvPr>
            <p:cNvCxnSpPr>
              <a:cxnSpLocks/>
            </p:cNvCxnSpPr>
            <p:nvPr/>
          </p:nvCxnSpPr>
          <p:spPr>
            <a:xfrm>
              <a:off x="8851960" y="3899323"/>
              <a:ext cx="0" cy="15118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A31CC76A-D251-1FAE-9CB7-CA320F4C18A5}"/>
                </a:ext>
              </a:extLst>
            </p:cNvPr>
            <p:cNvCxnSpPr>
              <a:cxnSpLocks/>
            </p:cNvCxnSpPr>
            <p:nvPr/>
          </p:nvCxnSpPr>
          <p:spPr>
            <a:xfrm rot="16200000">
              <a:off x="8851960" y="3853605"/>
              <a:ext cx="0" cy="9144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EE04DF02-29BB-0FB9-F6A1-B808308D924A}"/>
                </a:ext>
              </a:extLst>
            </p:cNvPr>
            <p:cNvCxnSpPr>
              <a:cxnSpLocks/>
            </p:cNvCxnSpPr>
            <p:nvPr/>
          </p:nvCxnSpPr>
          <p:spPr>
            <a:xfrm rot="16200000">
              <a:off x="8851960" y="4003032"/>
              <a:ext cx="0" cy="9144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80" name="Oval 179">
              <a:extLst>
                <a:ext uri="{FF2B5EF4-FFF2-40B4-BE49-F238E27FC236}">
                  <a16:creationId xmlns:a16="http://schemas.microsoft.com/office/drawing/2014/main" id="{E410AD02-1E6B-D16D-3840-8DEC82F21C56}"/>
                </a:ext>
              </a:extLst>
            </p:cNvPr>
            <p:cNvSpPr/>
            <p:nvPr/>
          </p:nvSpPr>
          <p:spPr>
            <a:xfrm>
              <a:off x="8320809" y="3876388"/>
              <a:ext cx="91440" cy="9144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endParaRPr>
            </a:p>
          </p:txBody>
        </p:sp>
        <p:cxnSp>
          <p:nvCxnSpPr>
            <p:cNvPr id="181" name="Straight Connector 180">
              <a:extLst>
                <a:ext uri="{FF2B5EF4-FFF2-40B4-BE49-F238E27FC236}">
                  <a16:creationId xmlns:a16="http://schemas.microsoft.com/office/drawing/2014/main" id="{9E871C36-32DB-A6FC-CC14-C918E8E44A56}"/>
                </a:ext>
              </a:extLst>
            </p:cNvPr>
            <p:cNvCxnSpPr>
              <a:cxnSpLocks/>
            </p:cNvCxnSpPr>
            <p:nvPr/>
          </p:nvCxnSpPr>
          <p:spPr>
            <a:xfrm>
              <a:off x="8366529" y="3845163"/>
              <a:ext cx="0" cy="145812"/>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588BFD8D-DE60-877B-E012-FC406CC7D10B}"/>
                </a:ext>
              </a:extLst>
            </p:cNvPr>
            <p:cNvCxnSpPr>
              <a:cxnSpLocks/>
            </p:cNvCxnSpPr>
            <p:nvPr/>
          </p:nvCxnSpPr>
          <p:spPr>
            <a:xfrm rot="16200000">
              <a:off x="8366529" y="3799445"/>
              <a:ext cx="0" cy="9144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8FCE67A2-579C-1330-38A9-21B6D4EEA939}"/>
                </a:ext>
              </a:extLst>
            </p:cNvPr>
            <p:cNvCxnSpPr>
              <a:cxnSpLocks/>
            </p:cNvCxnSpPr>
            <p:nvPr/>
          </p:nvCxnSpPr>
          <p:spPr>
            <a:xfrm rot="16200000">
              <a:off x="8366529" y="3944109"/>
              <a:ext cx="0" cy="9144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84" name="Oval 183">
              <a:extLst>
                <a:ext uri="{FF2B5EF4-FFF2-40B4-BE49-F238E27FC236}">
                  <a16:creationId xmlns:a16="http://schemas.microsoft.com/office/drawing/2014/main" id="{0FCFF18D-7156-02C9-8823-C652B033C53E}"/>
                </a:ext>
              </a:extLst>
            </p:cNvPr>
            <p:cNvSpPr/>
            <p:nvPr/>
          </p:nvSpPr>
          <p:spPr>
            <a:xfrm>
              <a:off x="7835562" y="3969405"/>
              <a:ext cx="91440" cy="9144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endParaRPr>
            </a:p>
          </p:txBody>
        </p:sp>
        <p:cxnSp>
          <p:nvCxnSpPr>
            <p:cNvPr id="185" name="Straight Connector 184">
              <a:extLst>
                <a:ext uri="{FF2B5EF4-FFF2-40B4-BE49-F238E27FC236}">
                  <a16:creationId xmlns:a16="http://schemas.microsoft.com/office/drawing/2014/main" id="{03E67289-49CF-CE37-E2D3-9B1BFF24B25D}"/>
                </a:ext>
              </a:extLst>
            </p:cNvPr>
            <p:cNvCxnSpPr>
              <a:cxnSpLocks/>
            </p:cNvCxnSpPr>
            <p:nvPr/>
          </p:nvCxnSpPr>
          <p:spPr>
            <a:xfrm>
              <a:off x="7881282" y="3950088"/>
              <a:ext cx="0" cy="133756"/>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E42665FB-D998-A898-9A82-885C48219E8B}"/>
                </a:ext>
              </a:extLst>
            </p:cNvPr>
            <p:cNvCxnSpPr>
              <a:cxnSpLocks/>
            </p:cNvCxnSpPr>
            <p:nvPr/>
          </p:nvCxnSpPr>
          <p:spPr>
            <a:xfrm rot="16200000">
              <a:off x="7881282" y="3904370"/>
              <a:ext cx="0" cy="9144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213FCA21-07D9-5762-0DD5-440B5898D398}"/>
                </a:ext>
              </a:extLst>
            </p:cNvPr>
            <p:cNvCxnSpPr>
              <a:cxnSpLocks/>
            </p:cNvCxnSpPr>
            <p:nvPr/>
          </p:nvCxnSpPr>
          <p:spPr>
            <a:xfrm rot="16200000">
              <a:off x="7881282" y="4037126"/>
              <a:ext cx="0" cy="9144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88" name="Oval 187">
              <a:extLst>
                <a:ext uri="{FF2B5EF4-FFF2-40B4-BE49-F238E27FC236}">
                  <a16:creationId xmlns:a16="http://schemas.microsoft.com/office/drawing/2014/main" id="{8BCCB756-4659-4C05-1474-18626B16A912}"/>
                </a:ext>
              </a:extLst>
            </p:cNvPr>
            <p:cNvSpPr/>
            <p:nvPr/>
          </p:nvSpPr>
          <p:spPr>
            <a:xfrm>
              <a:off x="7345695" y="3877813"/>
              <a:ext cx="91440" cy="9144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endParaRPr>
            </a:p>
          </p:txBody>
        </p:sp>
        <p:cxnSp>
          <p:nvCxnSpPr>
            <p:cNvPr id="189" name="Straight Connector 188">
              <a:extLst>
                <a:ext uri="{FF2B5EF4-FFF2-40B4-BE49-F238E27FC236}">
                  <a16:creationId xmlns:a16="http://schemas.microsoft.com/office/drawing/2014/main" id="{C0AC7A10-2BC9-E551-A206-C0A13DD47D05}"/>
                </a:ext>
              </a:extLst>
            </p:cNvPr>
            <p:cNvCxnSpPr>
              <a:cxnSpLocks/>
            </p:cNvCxnSpPr>
            <p:nvPr/>
          </p:nvCxnSpPr>
          <p:spPr>
            <a:xfrm>
              <a:off x="7391415" y="3858496"/>
              <a:ext cx="0" cy="125335"/>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444087A6-593F-AD54-2D29-DCAE648B3790}"/>
                </a:ext>
              </a:extLst>
            </p:cNvPr>
            <p:cNvCxnSpPr>
              <a:cxnSpLocks/>
            </p:cNvCxnSpPr>
            <p:nvPr/>
          </p:nvCxnSpPr>
          <p:spPr>
            <a:xfrm rot="16200000">
              <a:off x="7391415" y="3812778"/>
              <a:ext cx="0" cy="9144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81D9126A-11A7-ECAB-1D57-B18963D368C4}"/>
                </a:ext>
              </a:extLst>
            </p:cNvPr>
            <p:cNvCxnSpPr>
              <a:cxnSpLocks/>
            </p:cNvCxnSpPr>
            <p:nvPr/>
          </p:nvCxnSpPr>
          <p:spPr>
            <a:xfrm rot="16200000">
              <a:off x="7391415" y="3936007"/>
              <a:ext cx="0" cy="9144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97" name="Oval 196">
              <a:extLst>
                <a:ext uri="{FF2B5EF4-FFF2-40B4-BE49-F238E27FC236}">
                  <a16:creationId xmlns:a16="http://schemas.microsoft.com/office/drawing/2014/main" id="{79CA3DC9-EE74-710B-903F-EA6C728BF54A}"/>
                </a:ext>
              </a:extLst>
            </p:cNvPr>
            <p:cNvSpPr/>
            <p:nvPr/>
          </p:nvSpPr>
          <p:spPr>
            <a:xfrm>
              <a:off x="6860194" y="3687604"/>
              <a:ext cx="91440" cy="9144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endParaRPr>
            </a:p>
          </p:txBody>
        </p:sp>
        <p:cxnSp>
          <p:nvCxnSpPr>
            <p:cNvPr id="198" name="Straight Connector 197">
              <a:extLst>
                <a:ext uri="{FF2B5EF4-FFF2-40B4-BE49-F238E27FC236}">
                  <a16:creationId xmlns:a16="http://schemas.microsoft.com/office/drawing/2014/main" id="{7B3B4CE9-205F-A9C4-AB71-2F84D24A914A}"/>
                </a:ext>
              </a:extLst>
            </p:cNvPr>
            <p:cNvCxnSpPr>
              <a:cxnSpLocks/>
            </p:cNvCxnSpPr>
            <p:nvPr/>
          </p:nvCxnSpPr>
          <p:spPr>
            <a:xfrm>
              <a:off x="6905914" y="3668287"/>
              <a:ext cx="0" cy="125335"/>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D72F991C-4114-2175-E6A1-D4ACBE889C90}"/>
                </a:ext>
              </a:extLst>
            </p:cNvPr>
            <p:cNvCxnSpPr>
              <a:cxnSpLocks/>
            </p:cNvCxnSpPr>
            <p:nvPr/>
          </p:nvCxnSpPr>
          <p:spPr>
            <a:xfrm rot="16200000">
              <a:off x="6905914" y="3622569"/>
              <a:ext cx="0" cy="9144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BE0D0F92-021B-ED35-35B2-F4C217023CF0}"/>
                </a:ext>
              </a:extLst>
            </p:cNvPr>
            <p:cNvCxnSpPr>
              <a:cxnSpLocks/>
            </p:cNvCxnSpPr>
            <p:nvPr/>
          </p:nvCxnSpPr>
          <p:spPr>
            <a:xfrm rot="16200000">
              <a:off x="6905914" y="3745798"/>
              <a:ext cx="0" cy="9144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01" name="Oval 200">
              <a:extLst>
                <a:ext uri="{FF2B5EF4-FFF2-40B4-BE49-F238E27FC236}">
                  <a16:creationId xmlns:a16="http://schemas.microsoft.com/office/drawing/2014/main" id="{A100DD15-1E62-2E59-E3FA-917396D127A8}"/>
                </a:ext>
              </a:extLst>
            </p:cNvPr>
            <p:cNvSpPr/>
            <p:nvPr/>
          </p:nvSpPr>
          <p:spPr>
            <a:xfrm>
              <a:off x="6375309" y="3583520"/>
              <a:ext cx="91440" cy="9144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endParaRPr>
            </a:p>
          </p:txBody>
        </p:sp>
        <p:cxnSp>
          <p:nvCxnSpPr>
            <p:cNvPr id="202" name="Straight Connector 201">
              <a:extLst>
                <a:ext uri="{FF2B5EF4-FFF2-40B4-BE49-F238E27FC236}">
                  <a16:creationId xmlns:a16="http://schemas.microsoft.com/office/drawing/2014/main" id="{6DEA556B-022C-9EE9-08DA-B6AFB6DB1489}"/>
                </a:ext>
              </a:extLst>
            </p:cNvPr>
            <p:cNvCxnSpPr>
              <a:cxnSpLocks/>
            </p:cNvCxnSpPr>
            <p:nvPr/>
          </p:nvCxnSpPr>
          <p:spPr>
            <a:xfrm>
              <a:off x="6421029" y="3564203"/>
              <a:ext cx="0" cy="125335"/>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BC58E069-944C-7E23-B046-5E1F6D414803}"/>
                </a:ext>
              </a:extLst>
            </p:cNvPr>
            <p:cNvCxnSpPr>
              <a:cxnSpLocks/>
            </p:cNvCxnSpPr>
            <p:nvPr/>
          </p:nvCxnSpPr>
          <p:spPr>
            <a:xfrm rot="16200000">
              <a:off x="6421029" y="3518485"/>
              <a:ext cx="0" cy="9144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ABBD53D0-B8E3-0EDC-93E1-4F7DEABCCCDD}"/>
                </a:ext>
              </a:extLst>
            </p:cNvPr>
            <p:cNvCxnSpPr>
              <a:cxnSpLocks/>
            </p:cNvCxnSpPr>
            <p:nvPr/>
          </p:nvCxnSpPr>
          <p:spPr>
            <a:xfrm rot="16200000">
              <a:off x="6421029" y="3641714"/>
              <a:ext cx="0" cy="9144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05" name="Oval 204">
              <a:extLst>
                <a:ext uri="{FF2B5EF4-FFF2-40B4-BE49-F238E27FC236}">
                  <a16:creationId xmlns:a16="http://schemas.microsoft.com/office/drawing/2014/main" id="{19DAF615-12B4-D33B-F13B-D49C0E7AF8CD}"/>
                </a:ext>
              </a:extLst>
            </p:cNvPr>
            <p:cNvSpPr/>
            <p:nvPr/>
          </p:nvSpPr>
          <p:spPr>
            <a:xfrm>
              <a:off x="5889953" y="3608309"/>
              <a:ext cx="91440" cy="9144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endParaRPr>
            </a:p>
          </p:txBody>
        </p:sp>
        <p:cxnSp>
          <p:nvCxnSpPr>
            <p:cNvPr id="206" name="Straight Connector 205">
              <a:extLst>
                <a:ext uri="{FF2B5EF4-FFF2-40B4-BE49-F238E27FC236}">
                  <a16:creationId xmlns:a16="http://schemas.microsoft.com/office/drawing/2014/main" id="{7B55B145-32A1-E470-FEA8-ABAC6C48F37C}"/>
                </a:ext>
              </a:extLst>
            </p:cNvPr>
            <p:cNvCxnSpPr>
              <a:cxnSpLocks/>
            </p:cNvCxnSpPr>
            <p:nvPr/>
          </p:nvCxnSpPr>
          <p:spPr>
            <a:xfrm>
              <a:off x="5935673" y="3588992"/>
              <a:ext cx="0" cy="125335"/>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3D711302-4F1B-480E-8CFB-537AA45F8792}"/>
                </a:ext>
              </a:extLst>
            </p:cNvPr>
            <p:cNvCxnSpPr>
              <a:cxnSpLocks/>
            </p:cNvCxnSpPr>
            <p:nvPr/>
          </p:nvCxnSpPr>
          <p:spPr>
            <a:xfrm rot="16200000">
              <a:off x="5935673" y="3543274"/>
              <a:ext cx="0" cy="9144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01236AE5-654D-8874-BB34-7BBFEB3FFD1C}"/>
                </a:ext>
              </a:extLst>
            </p:cNvPr>
            <p:cNvCxnSpPr>
              <a:cxnSpLocks/>
            </p:cNvCxnSpPr>
            <p:nvPr/>
          </p:nvCxnSpPr>
          <p:spPr>
            <a:xfrm rot="16200000">
              <a:off x="5935673" y="3666503"/>
              <a:ext cx="0" cy="9144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13" name="Oval 212">
              <a:extLst>
                <a:ext uri="{FF2B5EF4-FFF2-40B4-BE49-F238E27FC236}">
                  <a16:creationId xmlns:a16="http://schemas.microsoft.com/office/drawing/2014/main" id="{0C9F9950-8FFE-11A5-5E65-2A851A55FDF0}"/>
                </a:ext>
              </a:extLst>
            </p:cNvPr>
            <p:cNvSpPr/>
            <p:nvPr/>
          </p:nvSpPr>
          <p:spPr>
            <a:xfrm>
              <a:off x="4918602" y="3510340"/>
              <a:ext cx="91440" cy="9144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endParaRPr>
            </a:p>
          </p:txBody>
        </p:sp>
        <p:cxnSp>
          <p:nvCxnSpPr>
            <p:cNvPr id="214" name="Straight Connector 213">
              <a:extLst>
                <a:ext uri="{FF2B5EF4-FFF2-40B4-BE49-F238E27FC236}">
                  <a16:creationId xmlns:a16="http://schemas.microsoft.com/office/drawing/2014/main" id="{4F1C065E-A91F-29F7-61FE-CA8A983714F2}"/>
                </a:ext>
              </a:extLst>
            </p:cNvPr>
            <p:cNvCxnSpPr>
              <a:cxnSpLocks/>
            </p:cNvCxnSpPr>
            <p:nvPr/>
          </p:nvCxnSpPr>
          <p:spPr>
            <a:xfrm>
              <a:off x="4964322" y="3491023"/>
              <a:ext cx="0" cy="125335"/>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E2EC3E4B-5A15-0B38-2F2F-1B9EF552E722}"/>
                </a:ext>
              </a:extLst>
            </p:cNvPr>
            <p:cNvCxnSpPr>
              <a:cxnSpLocks/>
            </p:cNvCxnSpPr>
            <p:nvPr/>
          </p:nvCxnSpPr>
          <p:spPr>
            <a:xfrm rot="16200000">
              <a:off x="4964322" y="3445305"/>
              <a:ext cx="0" cy="9144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91A94A9C-215F-37DB-0915-352E2C4E34ED}"/>
                </a:ext>
              </a:extLst>
            </p:cNvPr>
            <p:cNvCxnSpPr>
              <a:cxnSpLocks/>
            </p:cNvCxnSpPr>
            <p:nvPr/>
          </p:nvCxnSpPr>
          <p:spPr>
            <a:xfrm rot="16200000">
              <a:off x="4964322" y="3568534"/>
              <a:ext cx="0" cy="9144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17" name="Oval 216">
              <a:extLst>
                <a:ext uri="{FF2B5EF4-FFF2-40B4-BE49-F238E27FC236}">
                  <a16:creationId xmlns:a16="http://schemas.microsoft.com/office/drawing/2014/main" id="{1AE3725C-5C5A-093C-D0E2-FF0DDE32CF64}"/>
                </a:ext>
              </a:extLst>
            </p:cNvPr>
            <p:cNvSpPr/>
            <p:nvPr/>
          </p:nvSpPr>
          <p:spPr>
            <a:xfrm>
              <a:off x="4079912" y="3553471"/>
              <a:ext cx="91440" cy="9144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endParaRPr>
            </a:p>
          </p:txBody>
        </p:sp>
        <p:cxnSp>
          <p:nvCxnSpPr>
            <p:cNvPr id="218" name="Straight Connector 217">
              <a:extLst>
                <a:ext uri="{FF2B5EF4-FFF2-40B4-BE49-F238E27FC236}">
                  <a16:creationId xmlns:a16="http://schemas.microsoft.com/office/drawing/2014/main" id="{8209AEEF-AD91-F84C-B15B-0A78C1397427}"/>
                </a:ext>
              </a:extLst>
            </p:cNvPr>
            <p:cNvCxnSpPr>
              <a:cxnSpLocks/>
            </p:cNvCxnSpPr>
            <p:nvPr/>
          </p:nvCxnSpPr>
          <p:spPr>
            <a:xfrm>
              <a:off x="4125632" y="3545681"/>
              <a:ext cx="0" cy="109046"/>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id="{7ADEA627-B9AB-C593-0D16-0101372763AA}"/>
                </a:ext>
              </a:extLst>
            </p:cNvPr>
            <p:cNvCxnSpPr>
              <a:cxnSpLocks/>
            </p:cNvCxnSpPr>
            <p:nvPr/>
          </p:nvCxnSpPr>
          <p:spPr>
            <a:xfrm rot="16200000">
              <a:off x="4125632" y="3497960"/>
              <a:ext cx="0" cy="9144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EE907CF0-6111-3210-05BE-1652F5FAFB8C}"/>
                </a:ext>
              </a:extLst>
            </p:cNvPr>
            <p:cNvCxnSpPr>
              <a:cxnSpLocks/>
            </p:cNvCxnSpPr>
            <p:nvPr/>
          </p:nvCxnSpPr>
          <p:spPr>
            <a:xfrm rot="16200000">
              <a:off x="4125632" y="3606903"/>
              <a:ext cx="0" cy="9144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22" name="Oval 221">
              <a:extLst>
                <a:ext uri="{FF2B5EF4-FFF2-40B4-BE49-F238E27FC236}">
                  <a16:creationId xmlns:a16="http://schemas.microsoft.com/office/drawing/2014/main" id="{43F251EB-AEF5-8D93-6343-6BBB7814AC5E}"/>
                </a:ext>
              </a:extLst>
            </p:cNvPr>
            <p:cNvSpPr/>
            <p:nvPr/>
          </p:nvSpPr>
          <p:spPr>
            <a:xfrm>
              <a:off x="3532678" y="3634607"/>
              <a:ext cx="91440" cy="9144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endParaRPr>
            </a:p>
          </p:txBody>
        </p:sp>
        <p:cxnSp>
          <p:nvCxnSpPr>
            <p:cNvPr id="223" name="Straight Connector 222">
              <a:extLst>
                <a:ext uri="{FF2B5EF4-FFF2-40B4-BE49-F238E27FC236}">
                  <a16:creationId xmlns:a16="http://schemas.microsoft.com/office/drawing/2014/main" id="{C4E71441-F940-0878-B1A2-B11CF43015B1}"/>
                </a:ext>
              </a:extLst>
            </p:cNvPr>
            <p:cNvCxnSpPr>
              <a:cxnSpLocks/>
            </p:cNvCxnSpPr>
            <p:nvPr/>
          </p:nvCxnSpPr>
          <p:spPr>
            <a:xfrm>
              <a:off x="3578398" y="3639100"/>
              <a:ext cx="0" cy="8041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a:extLst>
                <a:ext uri="{FF2B5EF4-FFF2-40B4-BE49-F238E27FC236}">
                  <a16:creationId xmlns:a16="http://schemas.microsoft.com/office/drawing/2014/main" id="{2B836CB1-29CC-1C11-8670-742AE95DDF39}"/>
                </a:ext>
              </a:extLst>
            </p:cNvPr>
            <p:cNvCxnSpPr>
              <a:cxnSpLocks/>
            </p:cNvCxnSpPr>
            <p:nvPr/>
          </p:nvCxnSpPr>
          <p:spPr>
            <a:xfrm rot="16200000">
              <a:off x="3578398" y="3593382"/>
              <a:ext cx="0" cy="9144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a16="http://schemas.microsoft.com/office/drawing/2014/main" id="{DDA4C24F-7FD7-DFE9-9474-90723CCFB4D7}"/>
                </a:ext>
              </a:extLst>
            </p:cNvPr>
            <p:cNvCxnSpPr>
              <a:cxnSpLocks/>
            </p:cNvCxnSpPr>
            <p:nvPr/>
          </p:nvCxnSpPr>
          <p:spPr>
            <a:xfrm rot="16200000">
              <a:off x="3578398" y="3671367"/>
              <a:ext cx="0" cy="9144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26" name="Oval 225">
              <a:extLst>
                <a:ext uri="{FF2B5EF4-FFF2-40B4-BE49-F238E27FC236}">
                  <a16:creationId xmlns:a16="http://schemas.microsoft.com/office/drawing/2014/main" id="{1B680136-EC29-0794-9D30-761EC8ABB5F2}"/>
                </a:ext>
              </a:extLst>
            </p:cNvPr>
            <p:cNvSpPr/>
            <p:nvPr/>
          </p:nvSpPr>
          <p:spPr>
            <a:xfrm>
              <a:off x="3245779" y="3858496"/>
              <a:ext cx="91440" cy="9144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endParaRPr>
            </a:p>
          </p:txBody>
        </p:sp>
        <p:cxnSp>
          <p:nvCxnSpPr>
            <p:cNvPr id="227" name="Straight Connector 226">
              <a:extLst>
                <a:ext uri="{FF2B5EF4-FFF2-40B4-BE49-F238E27FC236}">
                  <a16:creationId xmlns:a16="http://schemas.microsoft.com/office/drawing/2014/main" id="{F4B3F462-DB20-CE0C-C241-B04B8529F192}"/>
                </a:ext>
              </a:extLst>
            </p:cNvPr>
            <p:cNvCxnSpPr>
              <a:cxnSpLocks/>
            </p:cNvCxnSpPr>
            <p:nvPr/>
          </p:nvCxnSpPr>
          <p:spPr>
            <a:xfrm>
              <a:off x="3291499" y="3858227"/>
              <a:ext cx="0" cy="77979"/>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a:extLst>
                <a:ext uri="{FF2B5EF4-FFF2-40B4-BE49-F238E27FC236}">
                  <a16:creationId xmlns:a16="http://schemas.microsoft.com/office/drawing/2014/main" id="{62B7281A-9B77-4E1A-4D0D-26CE87EC67DA}"/>
                </a:ext>
              </a:extLst>
            </p:cNvPr>
            <p:cNvCxnSpPr>
              <a:cxnSpLocks/>
            </p:cNvCxnSpPr>
            <p:nvPr/>
          </p:nvCxnSpPr>
          <p:spPr>
            <a:xfrm rot="16200000">
              <a:off x="3291499" y="3812509"/>
              <a:ext cx="0" cy="9144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3B6CF6EE-495C-3A0D-27D9-EA52D2BD2B2E}"/>
                </a:ext>
              </a:extLst>
            </p:cNvPr>
            <p:cNvCxnSpPr>
              <a:cxnSpLocks/>
            </p:cNvCxnSpPr>
            <p:nvPr/>
          </p:nvCxnSpPr>
          <p:spPr>
            <a:xfrm rot="16200000">
              <a:off x="3291499" y="3892874"/>
              <a:ext cx="0" cy="9144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30" name="Oval 229">
              <a:extLst>
                <a:ext uri="{FF2B5EF4-FFF2-40B4-BE49-F238E27FC236}">
                  <a16:creationId xmlns:a16="http://schemas.microsoft.com/office/drawing/2014/main" id="{79E5D16D-0FBB-1D74-464A-F6092658A5A9}"/>
                </a:ext>
              </a:extLst>
            </p:cNvPr>
            <p:cNvSpPr/>
            <p:nvPr/>
          </p:nvSpPr>
          <p:spPr>
            <a:xfrm>
              <a:off x="3111535" y="3044674"/>
              <a:ext cx="91440" cy="9144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endParaRPr>
            </a:p>
          </p:txBody>
        </p:sp>
        <p:cxnSp>
          <p:nvCxnSpPr>
            <p:cNvPr id="231" name="Straight Connector 230">
              <a:extLst>
                <a:ext uri="{FF2B5EF4-FFF2-40B4-BE49-F238E27FC236}">
                  <a16:creationId xmlns:a16="http://schemas.microsoft.com/office/drawing/2014/main" id="{D7C323FB-24C3-CA55-542F-17B171928CE3}"/>
                </a:ext>
              </a:extLst>
            </p:cNvPr>
            <p:cNvCxnSpPr>
              <a:cxnSpLocks/>
            </p:cNvCxnSpPr>
            <p:nvPr/>
          </p:nvCxnSpPr>
          <p:spPr>
            <a:xfrm>
              <a:off x="3157255" y="2982493"/>
              <a:ext cx="0" cy="201238"/>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48D3CD9F-EFB5-E889-F5E8-45227B5B058B}"/>
                </a:ext>
              </a:extLst>
            </p:cNvPr>
            <p:cNvCxnSpPr>
              <a:cxnSpLocks/>
            </p:cNvCxnSpPr>
            <p:nvPr/>
          </p:nvCxnSpPr>
          <p:spPr>
            <a:xfrm rot="16200000">
              <a:off x="3157255" y="2936775"/>
              <a:ext cx="0" cy="9144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43B77DE6-E3FD-6183-5CCA-72442218AD73}"/>
                </a:ext>
              </a:extLst>
            </p:cNvPr>
            <p:cNvCxnSpPr>
              <a:cxnSpLocks/>
            </p:cNvCxnSpPr>
            <p:nvPr/>
          </p:nvCxnSpPr>
          <p:spPr>
            <a:xfrm rot="16200000">
              <a:off x="3157255" y="3136205"/>
              <a:ext cx="0" cy="9144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37" name="Oval 236">
              <a:extLst>
                <a:ext uri="{FF2B5EF4-FFF2-40B4-BE49-F238E27FC236}">
                  <a16:creationId xmlns:a16="http://schemas.microsoft.com/office/drawing/2014/main" id="{2865443D-2C80-CA11-F501-836FAFA63998}"/>
                </a:ext>
              </a:extLst>
            </p:cNvPr>
            <p:cNvSpPr/>
            <p:nvPr/>
          </p:nvSpPr>
          <p:spPr>
            <a:xfrm>
              <a:off x="9778826" y="3747280"/>
              <a:ext cx="91440" cy="9144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endParaRPr>
            </a:p>
          </p:txBody>
        </p:sp>
        <p:cxnSp>
          <p:nvCxnSpPr>
            <p:cNvPr id="238" name="Straight Connector 237">
              <a:extLst>
                <a:ext uri="{FF2B5EF4-FFF2-40B4-BE49-F238E27FC236}">
                  <a16:creationId xmlns:a16="http://schemas.microsoft.com/office/drawing/2014/main" id="{39AB33D8-269D-570D-8A5D-3F43743283B1}"/>
                </a:ext>
              </a:extLst>
            </p:cNvPr>
            <p:cNvCxnSpPr>
              <a:cxnSpLocks/>
            </p:cNvCxnSpPr>
            <p:nvPr/>
          </p:nvCxnSpPr>
          <p:spPr>
            <a:xfrm>
              <a:off x="9824546" y="3694626"/>
              <a:ext cx="0" cy="191728"/>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CFF34B62-A954-61B9-F112-9929DF98E3BD}"/>
                </a:ext>
              </a:extLst>
            </p:cNvPr>
            <p:cNvCxnSpPr>
              <a:cxnSpLocks/>
            </p:cNvCxnSpPr>
            <p:nvPr/>
          </p:nvCxnSpPr>
          <p:spPr>
            <a:xfrm rot="16200000">
              <a:off x="9824546" y="3648908"/>
              <a:ext cx="0" cy="9144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F6EAE182-45B4-8A10-C62C-63BE0685583B}"/>
                </a:ext>
              </a:extLst>
            </p:cNvPr>
            <p:cNvCxnSpPr>
              <a:cxnSpLocks/>
            </p:cNvCxnSpPr>
            <p:nvPr/>
          </p:nvCxnSpPr>
          <p:spPr>
            <a:xfrm rot="16200000">
              <a:off x="9824546" y="3843574"/>
              <a:ext cx="0" cy="9144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41" name="Oval 240">
              <a:extLst>
                <a:ext uri="{FF2B5EF4-FFF2-40B4-BE49-F238E27FC236}">
                  <a16:creationId xmlns:a16="http://schemas.microsoft.com/office/drawing/2014/main" id="{4A4C085D-58BC-07F6-ABED-2AE374E3AE5D}"/>
                </a:ext>
              </a:extLst>
            </p:cNvPr>
            <p:cNvSpPr/>
            <p:nvPr/>
          </p:nvSpPr>
          <p:spPr>
            <a:xfrm>
              <a:off x="9290878" y="3914729"/>
              <a:ext cx="91440" cy="9144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endParaRPr>
            </a:p>
          </p:txBody>
        </p:sp>
        <p:cxnSp>
          <p:nvCxnSpPr>
            <p:cNvPr id="242" name="Straight Connector 241">
              <a:extLst>
                <a:ext uri="{FF2B5EF4-FFF2-40B4-BE49-F238E27FC236}">
                  <a16:creationId xmlns:a16="http://schemas.microsoft.com/office/drawing/2014/main" id="{5BA7E8F9-88FE-646C-729D-565475D6A2D1}"/>
                </a:ext>
              </a:extLst>
            </p:cNvPr>
            <p:cNvCxnSpPr>
              <a:cxnSpLocks/>
            </p:cNvCxnSpPr>
            <p:nvPr/>
          </p:nvCxnSpPr>
          <p:spPr>
            <a:xfrm>
              <a:off x="9336598" y="3866837"/>
              <a:ext cx="0" cy="178907"/>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0E3FD4AF-D3EB-E99A-4E7E-E590932DB133}"/>
                </a:ext>
              </a:extLst>
            </p:cNvPr>
            <p:cNvCxnSpPr>
              <a:cxnSpLocks/>
            </p:cNvCxnSpPr>
            <p:nvPr/>
          </p:nvCxnSpPr>
          <p:spPr>
            <a:xfrm rot="16200000">
              <a:off x="9336598" y="3821119"/>
              <a:ext cx="0" cy="9144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DF8CE676-5521-8CF9-9C8E-68EB34D7B093}"/>
                </a:ext>
              </a:extLst>
            </p:cNvPr>
            <p:cNvCxnSpPr>
              <a:cxnSpLocks/>
            </p:cNvCxnSpPr>
            <p:nvPr/>
          </p:nvCxnSpPr>
          <p:spPr>
            <a:xfrm rot="16200000">
              <a:off x="9336598" y="3996737"/>
              <a:ext cx="0" cy="9144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47" name="Oval 246">
              <a:extLst>
                <a:ext uri="{FF2B5EF4-FFF2-40B4-BE49-F238E27FC236}">
                  <a16:creationId xmlns:a16="http://schemas.microsoft.com/office/drawing/2014/main" id="{E19E401B-AFB9-FCE1-406F-47D7181FD95E}"/>
                </a:ext>
              </a:extLst>
            </p:cNvPr>
            <p:cNvSpPr/>
            <p:nvPr/>
          </p:nvSpPr>
          <p:spPr>
            <a:xfrm>
              <a:off x="8810448" y="3912797"/>
              <a:ext cx="91440" cy="9144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endParaRPr>
            </a:p>
          </p:txBody>
        </p:sp>
        <p:cxnSp>
          <p:nvCxnSpPr>
            <p:cNvPr id="248" name="Straight Connector 247">
              <a:extLst>
                <a:ext uri="{FF2B5EF4-FFF2-40B4-BE49-F238E27FC236}">
                  <a16:creationId xmlns:a16="http://schemas.microsoft.com/office/drawing/2014/main" id="{9B8E0B20-DEB1-0768-9067-DEEEA6ACB0C7}"/>
                </a:ext>
              </a:extLst>
            </p:cNvPr>
            <p:cNvCxnSpPr>
              <a:cxnSpLocks/>
            </p:cNvCxnSpPr>
            <p:nvPr/>
          </p:nvCxnSpPr>
          <p:spPr>
            <a:xfrm>
              <a:off x="8856168" y="3869667"/>
              <a:ext cx="0" cy="14750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DCB13CE6-C68A-3AE9-5956-A29396C04BB6}"/>
                </a:ext>
              </a:extLst>
            </p:cNvPr>
            <p:cNvCxnSpPr>
              <a:cxnSpLocks/>
            </p:cNvCxnSpPr>
            <p:nvPr/>
          </p:nvCxnSpPr>
          <p:spPr>
            <a:xfrm rot="16200000">
              <a:off x="8856168" y="3823949"/>
              <a:ext cx="0" cy="9144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A0573EED-4BDE-513B-E5D2-E05F063C7F27}"/>
                </a:ext>
              </a:extLst>
            </p:cNvPr>
            <p:cNvCxnSpPr>
              <a:cxnSpLocks/>
            </p:cNvCxnSpPr>
            <p:nvPr/>
          </p:nvCxnSpPr>
          <p:spPr>
            <a:xfrm rot="16200000">
              <a:off x="8856168" y="3973370"/>
              <a:ext cx="0" cy="9144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52" name="Oval 251">
              <a:extLst>
                <a:ext uri="{FF2B5EF4-FFF2-40B4-BE49-F238E27FC236}">
                  <a16:creationId xmlns:a16="http://schemas.microsoft.com/office/drawing/2014/main" id="{2C295797-E1E4-183B-7722-BD0283FA34AD}"/>
                </a:ext>
              </a:extLst>
            </p:cNvPr>
            <p:cNvSpPr/>
            <p:nvPr/>
          </p:nvSpPr>
          <p:spPr>
            <a:xfrm>
              <a:off x="8321451" y="3836458"/>
              <a:ext cx="91440" cy="9144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endParaRPr>
            </a:p>
          </p:txBody>
        </p:sp>
        <p:cxnSp>
          <p:nvCxnSpPr>
            <p:cNvPr id="253" name="Straight Connector 252">
              <a:extLst>
                <a:ext uri="{FF2B5EF4-FFF2-40B4-BE49-F238E27FC236}">
                  <a16:creationId xmlns:a16="http://schemas.microsoft.com/office/drawing/2014/main" id="{0DCF1C4E-7D2D-5102-C728-B75A1645E041}"/>
                </a:ext>
              </a:extLst>
            </p:cNvPr>
            <p:cNvCxnSpPr>
              <a:cxnSpLocks/>
            </p:cNvCxnSpPr>
            <p:nvPr/>
          </p:nvCxnSpPr>
          <p:spPr>
            <a:xfrm>
              <a:off x="8367171" y="3802852"/>
              <a:ext cx="0" cy="142879"/>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BDACBC29-ABD0-643C-68BF-9E617C0F1C12}"/>
                </a:ext>
              </a:extLst>
            </p:cNvPr>
            <p:cNvCxnSpPr>
              <a:cxnSpLocks/>
            </p:cNvCxnSpPr>
            <p:nvPr/>
          </p:nvCxnSpPr>
          <p:spPr>
            <a:xfrm rot="16200000">
              <a:off x="8367171" y="3757134"/>
              <a:ext cx="0" cy="9144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CB6BD332-DAFF-899B-4EB9-003311655C9A}"/>
                </a:ext>
              </a:extLst>
            </p:cNvPr>
            <p:cNvCxnSpPr>
              <a:cxnSpLocks/>
            </p:cNvCxnSpPr>
            <p:nvPr/>
          </p:nvCxnSpPr>
          <p:spPr>
            <a:xfrm rot="16200000">
              <a:off x="8367171" y="3899412"/>
              <a:ext cx="0" cy="9144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57" name="Oval 256">
              <a:extLst>
                <a:ext uri="{FF2B5EF4-FFF2-40B4-BE49-F238E27FC236}">
                  <a16:creationId xmlns:a16="http://schemas.microsoft.com/office/drawing/2014/main" id="{8C6DC673-2B9F-23D7-BC8A-AC59A442BCEE}"/>
                </a:ext>
              </a:extLst>
            </p:cNvPr>
            <p:cNvSpPr/>
            <p:nvPr/>
          </p:nvSpPr>
          <p:spPr>
            <a:xfrm>
              <a:off x="7832924" y="3777679"/>
              <a:ext cx="91440" cy="9144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endParaRPr>
            </a:p>
          </p:txBody>
        </p:sp>
        <p:cxnSp>
          <p:nvCxnSpPr>
            <p:cNvPr id="258" name="Straight Connector 257">
              <a:extLst>
                <a:ext uri="{FF2B5EF4-FFF2-40B4-BE49-F238E27FC236}">
                  <a16:creationId xmlns:a16="http://schemas.microsoft.com/office/drawing/2014/main" id="{08C7D66A-A32F-7FCB-AA99-DADD5BEBB0D0}"/>
                </a:ext>
              </a:extLst>
            </p:cNvPr>
            <p:cNvCxnSpPr>
              <a:cxnSpLocks/>
            </p:cNvCxnSpPr>
            <p:nvPr/>
          </p:nvCxnSpPr>
          <p:spPr>
            <a:xfrm>
              <a:off x="7878644" y="3753597"/>
              <a:ext cx="0" cy="132603"/>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4F222BE9-694F-ACBF-273B-5782C3BED245}"/>
                </a:ext>
              </a:extLst>
            </p:cNvPr>
            <p:cNvCxnSpPr>
              <a:cxnSpLocks/>
            </p:cNvCxnSpPr>
            <p:nvPr/>
          </p:nvCxnSpPr>
          <p:spPr>
            <a:xfrm rot="16200000">
              <a:off x="7878644" y="3707879"/>
              <a:ext cx="0" cy="9144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9339E36F-0BAA-73CD-EDF7-7C4743BA4F3A}"/>
                </a:ext>
              </a:extLst>
            </p:cNvPr>
            <p:cNvCxnSpPr>
              <a:cxnSpLocks/>
            </p:cNvCxnSpPr>
            <p:nvPr/>
          </p:nvCxnSpPr>
          <p:spPr>
            <a:xfrm rot="16200000">
              <a:off x="7878644" y="3843014"/>
              <a:ext cx="0" cy="9144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62" name="Oval 261">
              <a:extLst>
                <a:ext uri="{FF2B5EF4-FFF2-40B4-BE49-F238E27FC236}">
                  <a16:creationId xmlns:a16="http://schemas.microsoft.com/office/drawing/2014/main" id="{6A43EFE0-EBBE-15E0-3C8D-A169489C44C3}"/>
                </a:ext>
              </a:extLst>
            </p:cNvPr>
            <p:cNvSpPr/>
            <p:nvPr/>
          </p:nvSpPr>
          <p:spPr>
            <a:xfrm>
              <a:off x="7350220" y="3736308"/>
              <a:ext cx="91440" cy="9144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endParaRPr>
            </a:p>
          </p:txBody>
        </p:sp>
        <p:cxnSp>
          <p:nvCxnSpPr>
            <p:cNvPr id="263" name="Straight Connector 262">
              <a:extLst>
                <a:ext uri="{FF2B5EF4-FFF2-40B4-BE49-F238E27FC236}">
                  <a16:creationId xmlns:a16="http://schemas.microsoft.com/office/drawing/2014/main" id="{73A0B64A-1C95-48C6-5ADB-132DAD1C5093}"/>
                </a:ext>
              </a:extLst>
            </p:cNvPr>
            <p:cNvCxnSpPr>
              <a:cxnSpLocks/>
            </p:cNvCxnSpPr>
            <p:nvPr/>
          </p:nvCxnSpPr>
          <p:spPr>
            <a:xfrm>
              <a:off x="7395940" y="3712226"/>
              <a:ext cx="0" cy="132603"/>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a:extLst>
                <a:ext uri="{FF2B5EF4-FFF2-40B4-BE49-F238E27FC236}">
                  <a16:creationId xmlns:a16="http://schemas.microsoft.com/office/drawing/2014/main" id="{003D5047-89E2-25CD-93B4-D22262371EC9}"/>
                </a:ext>
              </a:extLst>
            </p:cNvPr>
            <p:cNvCxnSpPr>
              <a:cxnSpLocks/>
            </p:cNvCxnSpPr>
            <p:nvPr/>
          </p:nvCxnSpPr>
          <p:spPr>
            <a:xfrm rot="16200000">
              <a:off x="7395940" y="3666508"/>
              <a:ext cx="0" cy="9144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65" name="Straight Connector 264">
              <a:extLst>
                <a:ext uri="{FF2B5EF4-FFF2-40B4-BE49-F238E27FC236}">
                  <a16:creationId xmlns:a16="http://schemas.microsoft.com/office/drawing/2014/main" id="{229318F0-AD92-B778-E841-92DBE90B825A}"/>
                </a:ext>
              </a:extLst>
            </p:cNvPr>
            <p:cNvCxnSpPr>
              <a:cxnSpLocks/>
            </p:cNvCxnSpPr>
            <p:nvPr/>
          </p:nvCxnSpPr>
          <p:spPr>
            <a:xfrm rot="16200000">
              <a:off x="7395940" y="3801643"/>
              <a:ext cx="0" cy="9144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66" name="Oval 265">
              <a:extLst>
                <a:ext uri="{FF2B5EF4-FFF2-40B4-BE49-F238E27FC236}">
                  <a16:creationId xmlns:a16="http://schemas.microsoft.com/office/drawing/2014/main" id="{E2CC4FFF-96A8-4168-39CF-CB84660430E2}"/>
                </a:ext>
              </a:extLst>
            </p:cNvPr>
            <p:cNvSpPr/>
            <p:nvPr/>
          </p:nvSpPr>
          <p:spPr>
            <a:xfrm>
              <a:off x="6863907" y="3706476"/>
              <a:ext cx="91440" cy="9144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endParaRPr>
            </a:p>
          </p:txBody>
        </p:sp>
        <p:cxnSp>
          <p:nvCxnSpPr>
            <p:cNvPr id="267" name="Straight Connector 266">
              <a:extLst>
                <a:ext uri="{FF2B5EF4-FFF2-40B4-BE49-F238E27FC236}">
                  <a16:creationId xmlns:a16="http://schemas.microsoft.com/office/drawing/2014/main" id="{1B67F34A-4513-2433-5119-10A5D1689C6C}"/>
                </a:ext>
              </a:extLst>
            </p:cNvPr>
            <p:cNvCxnSpPr>
              <a:cxnSpLocks/>
            </p:cNvCxnSpPr>
            <p:nvPr/>
          </p:nvCxnSpPr>
          <p:spPr>
            <a:xfrm>
              <a:off x="6909627" y="3695700"/>
              <a:ext cx="0" cy="119297"/>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D27D183A-84DF-13CE-DA9D-481D846FBBF3}"/>
                </a:ext>
              </a:extLst>
            </p:cNvPr>
            <p:cNvCxnSpPr>
              <a:cxnSpLocks/>
            </p:cNvCxnSpPr>
            <p:nvPr/>
          </p:nvCxnSpPr>
          <p:spPr>
            <a:xfrm rot="16200000">
              <a:off x="6909627" y="3650962"/>
              <a:ext cx="0" cy="9144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4E89BE6C-10E7-0CC2-CEFF-72F5240037D0}"/>
                </a:ext>
              </a:extLst>
            </p:cNvPr>
            <p:cNvCxnSpPr>
              <a:cxnSpLocks/>
            </p:cNvCxnSpPr>
            <p:nvPr/>
          </p:nvCxnSpPr>
          <p:spPr>
            <a:xfrm rot="16200000">
              <a:off x="6909627" y="3771811"/>
              <a:ext cx="0" cy="9144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71" name="Oval 270">
              <a:extLst>
                <a:ext uri="{FF2B5EF4-FFF2-40B4-BE49-F238E27FC236}">
                  <a16:creationId xmlns:a16="http://schemas.microsoft.com/office/drawing/2014/main" id="{C2F6BB10-4CB6-EA95-35CC-E7275D524CCD}"/>
                </a:ext>
              </a:extLst>
            </p:cNvPr>
            <p:cNvSpPr/>
            <p:nvPr/>
          </p:nvSpPr>
          <p:spPr>
            <a:xfrm>
              <a:off x="6379578" y="3522906"/>
              <a:ext cx="91440" cy="9144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endParaRPr>
            </a:p>
          </p:txBody>
        </p:sp>
        <p:cxnSp>
          <p:nvCxnSpPr>
            <p:cNvPr id="272" name="Straight Connector 271">
              <a:extLst>
                <a:ext uri="{FF2B5EF4-FFF2-40B4-BE49-F238E27FC236}">
                  <a16:creationId xmlns:a16="http://schemas.microsoft.com/office/drawing/2014/main" id="{624D0529-ACFC-5511-3EB7-B960E3CC16DB}"/>
                </a:ext>
              </a:extLst>
            </p:cNvPr>
            <p:cNvCxnSpPr>
              <a:cxnSpLocks/>
            </p:cNvCxnSpPr>
            <p:nvPr/>
          </p:nvCxnSpPr>
          <p:spPr>
            <a:xfrm>
              <a:off x="6425298" y="3498824"/>
              <a:ext cx="0" cy="132603"/>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73" name="Straight Connector 272">
              <a:extLst>
                <a:ext uri="{FF2B5EF4-FFF2-40B4-BE49-F238E27FC236}">
                  <a16:creationId xmlns:a16="http://schemas.microsoft.com/office/drawing/2014/main" id="{74FE3D1C-EABE-E1D2-49DA-EC86872D27A9}"/>
                </a:ext>
              </a:extLst>
            </p:cNvPr>
            <p:cNvCxnSpPr>
              <a:cxnSpLocks/>
            </p:cNvCxnSpPr>
            <p:nvPr/>
          </p:nvCxnSpPr>
          <p:spPr>
            <a:xfrm rot="16200000">
              <a:off x="6425298" y="3453106"/>
              <a:ext cx="0" cy="9144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74" name="Straight Connector 273">
              <a:extLst>
                <a:ext uri="{FF2B5EF4-FFF2-40B4-BE49-F238E27FC236}">
                  <a16:creationId xmlns:a16="http://schemas.microsoft.com/office/drawing/2014/main" id="{B04F66CA-BBCD-2C93-1CB4-D8522E4441F6}"/>
                </a:ext>
              </a:extLst>
            </p:cNvPr>
            <p:cNvCxnSpPr>
              <a:cxnSpLocks/>
            </p:cNvCxnSpPr>
            <p:nvPr/>
          </p:nvCxnSpPr>
          <p:spPr>
            <a:xfrm rot="16200000">
              <a:off x="6425298" y="3588241"/>
              <a:ext cx="0" cy="9144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75" name="Oval 274">
              <a:extLst>
                <a:ext uri="{FF2B5EF4-FFF2-40B4-BE49-F238E27FC236}">
                  <a16:creationId xmlns:a16="http://schemas.microsoft.com/office/drawing/2014/main" id="{F4BFFD7D-74E3-DBDB-AE3E-50E7175E503F}"/>
                </a:ext>
              </a:extLst>
            </p:cNvPr>
            <p:cNvSpPr/>
            <p:nvPr/>
          </p:nvSpPr>
          <p:spPr>
            <a:xfrm>
              <a:off x="5893827" y="3482744"/>
              <a:ext cx="91440" cy="9144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endParaRPr>
            </a:p>
          </p:txBody>
        </p:sp>
        <p:cxnSp>
          <p:nvCxnSpPr>
            <p:cNvPr id="276" name="Straight Connector 275">
              <a:extLst>
                <a:ext uri="{FF2B5EF4-FFF2-40B4-BE49-F238E27FC236}">
                  <a16:creationId xmlns:a16="http://schemas.microsoft.com/office/drawing/2014/main" id="{BABB1D00-6499-BDAE-C642-232532ACE94A}"/>
                </a:ext>
              </a:extLst>
            </p:cNvPr>
            <p:cNvCxnSpPr>
              <a:cxnSpLocks/>
            </p:cNvCxnSpPr>
            <p:nvPr/>
          </p:nvCxnSpPr>
          <p:spPr>
            <a:xfrm>
              <a:off x="5939547" y="3475329"/>
              <a:ext cx="0" cy="113215"/>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77" name="Straight Connector 276">
              <a:extLst>
                <a:ext uri="{FF2B5EF4-FFF2-40B4-BE49-F238E27FC236}">
                  <a16:creationId xmlns:a16="http://schemas.microsoft.com/office/drawing/2014/main" id="{11D9779A-6DA1-3CE5-A139-68C586A40855}"/>
                </a:ext>
              </a:extLst>
            </p:cNvPr>
            <p:cNvCxnSpPr>
              <a:cxnSpLocks/>
            </p:cNvCxnSpPr>
            <p:nvPr/>
          </p:nvCxnSpPr>
          <p:spPr>
            <a:xfrm rot="16200000">
              <a:off x="5939547" y="3429611"/>
              <a:ext cx="0" cy="9144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78" name="Straight Connector 277">
              <a:extLst>
                <a:ext uri="{FF2B5EF4-FFF2-40B4-BE49-F238E27FC236}">
                  <a16:creationId xmlns:a16="http://schemas.microsoft.com/office/drawing/2014/main" id="{9BCE7F39-5C68-AC44-59F5-12176956D47E}"/>
                </a:ext>
              </a:extLst>
            </p:cNvPr>
            <p:cNvCxnSpPr>
              <a:cxnSpLocks/>
            </p:cNvCxnSpPr>
            <p:nvPr/>
          </p:nvCxnSpPr>
          <p:spPr>
            <a:xfrm rot="16200000">
              <a:off x="5939547" y="3543317"/>
              <a:ext cx="0" cy="9144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80" name="Oval 279">
              <a:extLst>
                <a:ext uri="{FF2B5EF4-FFF2-40B4-BE49-F238E27FC236}">
                  <a16:creationId xmlns:a16="http://schemas.microsoft.com/office/drawing/2014/main" id="{507A541F-804C-0F66-1D99-05AEF83BE13F}"/>
                </a:ext>
              </a:extLst>
            </p:cNvPr>
            <p:cNvSpPr/>
            <p:nvPr/>
          </p:nvSpPr>
          <p:spPr>
            <a:xfrm>
              <a:off x="5405615" y="3473660"/>
              <a:ext cx="91440" cy="9144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endParaRPr>
            </a:p>
          </p:txBody>
        </p:sp>
        <p:cxnSp>
          <p:nvCxnSpPr>
            <p:cNvPr id="281" name="Straight Connector 280">
              <a:extLst>
                <a:ext uri="{FF2B5EF4-FFF2-40B4-BE49-F238E27FC236}">
                  <a16:creationId xmlns:a16="http://schemas.microsoft.com/office/drawing/2014/main" id="{F5CDEA12-89C2-6A72-DD8A-9DD3947B2398}"/>
                </a:ext>
              </a:extLst>
            </p:cNvPr>
            <p:cNvCxnSpPr>
              <a:cxnSpLocks/>
            </p:cNvCxnSpPr>
            <p:nvPr/>
          </p:nvCxnSpPr>
          <p:spPr>
            <a:xfrm>
              <a:off x="5451335" y="3466245"/>
              <a:ext cx="0" cy="113215"/>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82" name="Straight Connector 281">
              <a:extLst>
                <a:ext uri="{FF2B5EF4-FFF2-40B4-BE49-F238E27FC236}">
                  <a16:creationId xmlns:a16="http://schemas.microsoft.com/office/drawing/2014/main" id="{C191C4B1-6714-CC71-A3E5-4F1E7E33B31E}"/>
                </a:ext>
              </a:extLst>
            </p:cNvPr>
            <p:cNvCxnSpPr>
              <a:cxnSpLocks/>
            </p:cNvCxnSpPr>
            <p:nvPr/>
          </p:nvCxnSpPr>
          <p:spPr>
            <a:xfrm rot="16200000">
              <a:off x="5451335" y="3420527"/>
              <a:ext cx="0" cy="9144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a:extLst>
                <a:ext uri="{FF2B5EF4-FFF2-40B4-BE49-F238E27FC236}">
                  <a16:creationId xmlns:a16="http://schemas.microsoft.com/office/drawing/2014/main" id="{CD3B256F-001A-D4AC-DB1E-95C1CA26A793}"/>
                </a:ext>
              </a:extLst>
            </p:cNvPr>
            <p:cNvCxnSpPr>
              <a:cxnSpLocks/>
            </p:cNvCxnSpPr>
            <p:nvPr/>
          </p:nvCxnSpPr>
          <p:spPr>
            <a:xfrm rot="16200000">
              <a:off x="5451335" y="3534233"/>
              <a:ext cx="0" cy="9144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84" name="Oval 283">
              <a:extLst>
                <a:ext uri="{FF2B5EF4-FFF2-40B4-BE49-F238E27FC236}">
                  <a16:creationId xmlns:a16="http://schemas.microsoft.com/office/drawing/2014/main" id="{DC480E4D-2275-1DEF-B5FC-0FF33CE9C892}"/>
                </a:ext>
              </a:extLst>
            </p:cNvPr>
            <p:cNvSpPr/>
            <p:nvPr/>
          </p:nvSpPr>
          <p:spPr>
            <a:xfrm>
              <a:off x="4921109" y="3423459"/>
              <a:ext cx="91440" cy="9144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endParaRPr>
            </a:p>
          </p:txBody>
        </p:sp>
        <p:cxnSp>
          <p:nvCxnSpPr>
            <p:cNvPr id="285" name="Straight Connector 284">
              <a:extLst>
                <a:ext uri="{FF2B5EF4-FFF2-40B4-BE49-F238E27FC236}">
                  <a16:creationId xmlns:a16="http://schemas.microsoft.com/office/drawing/2014/main" id="{F311B7D9-75FE-4DC7-2028-9A2F917E0570}"/>
                </a:ext>
              </a:extLst>
            </p:cNvPr>
            <p:cNvCxnSpPr>
              <a:cxnSpLocks/>
            </p:cNvCxnSpPr>
            <p:nvPr/>
          </p:nvCxnSpPr>
          <p:spPr>
            <a:xfrm>
              <a:off x="4966829" y="3416044"/>
              <a:ext cx="0" cy="91537"/>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86" name="Straight Connector 285">
              <a:extLst>
                <a:ext uri="{FF2B5EF4-FFF2-40B4-BE49-F238E27FC236}">
                  <a16:creationId xmlns:a16="http://schemas.microsoft.com/office/drawing/2014/main" id="{CBF05341-DEE5-85D6-B471-F3B19A63D137}"/>
                </a:ext>
              </a:extLst>
            </p:cNvPr>
            <p:cNvCxnSpPr>
              <a:cxnSpLocks/>
            </p:cNvCxnSpPr>
            <p:nvPr/>
          </p:nvCxnSpPr>
          <p:spPr>
            <a:xfrm rot="16200000">
              <a:off x="4966829" y="3370326"/>
              <a:ext cx="0" cy="9144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87" name="Straight Connector 286">
              <a:extLst>
                <a:ext uri="{FF2B5EF4-FFF2-40B4-BE49-F238E27FC236}">
                  <a16:creationId xmlns:a16="http://schemas.microsoft.com/office/drawing/2014/main" id="{3FBE83B7-149D-4E6B-0664-3531996F712E}"/>
                </a:ext>
              </a:extLst>
            </p:cNvPr>
            <p:cNvCxnSpPr>
              <a:cxnSpLocks/>
            </p:cNvCxnSpPr>
            <p:nvPr/>
          </p:nvCxnSpPr>
          <p:spPr>
            <a:xfrm rot="16200000">
              <a:off x="4966829" y="3469746"/>
              <a:ext cx="0" cy="9144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89" name="Oval 288">
              <a:extLst>
                <a:ext uri="{FF2B5EF4-FFF2-40B4-BE49-F238E27FC236}">
                  <a16:creationId xmlns:a16="http://schemas.microsoft.com/office/drawing/2014/main" id="{AF54560C-7D67-ABB7-6DBA-F244BF30D23A}"/>
                </a:ext>
              </a:extLst>
            </p:cNvPr>
            <p:cNvSpPr/>
            <p:nvPr/>
          </p:nvSpPr>
          <p:spPr>
            <a:xfrm>
              <a:off x="4082503" y="3492339"/>
              <a:ext cx="91440" cy="9144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endParaRPr>
            </a:p>
          </p:txBody>
        </p:sp>
        <p:cxnSp>
          <p:nvCxnSpPr>
            <p:cNvPr id="290" name="Straight Connector 289">
              <a:extLst>
                <a:ext uri="{FF2B5EF4-FFF2-40B4-BE49-F238E27FC236}">
                  <a16:creationId xmlns:a16="http://schemas.microsoft.com/office/drawing/2014/main" id="{A736025C-3A8A-3339-5E83-CF72C327C83F}"/>
                </a:ext>
              </a:extLst>
            </p:cNvPr>
            <p:cNvCxnSpPr>
              <a:cxnSpLocks/>
            </p:cNvCxnSpPr>
            <p:nvPr/>
          </p:nvCxnSpPr>
          <p:spPr>
            <a:xfrm>
              <a:off x="4128223" y="3484924"/>
              <a:ext cx="0" cy="113215"/>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91" name="Straight Connector 290">
              <a:extLst>
                <a:ext uri="{FF2B5EF4-FFF2-40B4-BE49-F238E27FC236}">
                  <a16:creationId xmlns:a16="http://schemas.microsoft.com/office/drawing/2014/main" id="{FB26B366-780C-DEE3-3249-B29D27D71AE6}"/>
                </a:ext>
              </a:extLst>
            </p:cNvPr>
            <p:cNvCxnSpPr>
              <a:cxnSpLocks/>
            </p:cNvCxnSpPr>
            <p:nvPr/>
          </p:nvCxnSpPr>
          <p:spPr>
            <a:xfrm rot="16200000">
              <a:off x="4128223" y="3439206"/>
              <a:ext cx="0" cy="9144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a:extLst>
                <a:ext uri="{FF2B5EF4-FFF2-40B4-BE49-F238E27FC236}">
                  <a16:creationId xmlns:a16="http://schemas.microsoft.com/office/drawing/2014/main" id="{916820FF-AC78-8B06-4BF8-0665EE2113B8}"/>
                </a:ext>
              </a:extLst>
            </p:cNvPr>
            <p:cNvCxnSpPr>
              <a:cxnSpLocks/>
            </p:cNvCxnSpPr>
            <p:nvPr/>
          </p:nvCxnSpPr>
          <p:spPr>
            <a:xfrm rot="16200000">
              <a:off x="4128223" y="3552912"/>
              <a:ext cx="0" cy="9144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93" name="Oval 292">
              <a:extLst>
                <a:ext uri="{FF2B5EF4-FFF2-40B4-BE49-F238E27FC236}">
                  <a16:creationId xmlns:a16="http://schemas.microsoft.com/office/drawing/2014/main" id="{D282B32A-8E46-1B7C-FA5B-A32D67AEFC75}"/>
                </a:ext>
              </a:extLst>
            </p:cNvPr>
            <p:cNvSpPr/>
            <p:nvPr/>
          </p:nvSpPr>
          <p:spPr>
            <a:xfrm>
              <a:off x="3531480" y="3560329"/>
              <a:ext cx="91440" cy="9144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endParaRPr>
            </a:p>
          </p:txBody>
        </p:sp>
        <p:cxnSp>
          <p:nvCxnSpPr>
            <p:cNvPr id="294" name="Straight Connector 293">
              <a:extLst>
                <a:ext uri="{FF2B5EF4-FFF2-40B4-BE49-F238E27FC236}">
                  <a16:creationId xmlns:a16="http://schemas.microsoft.com/office/drawing/2014/main" id="{9BA560D3-907D-8961-2525-D9B5BD6B4045}"/>
                </a:ext>
              </a:extLst>
            </p:cNvPr>
            <p:cNvCxnSpPr>
              <a:cxnSpLocks/>
            </p:cNvCxnSpPr>
            <p:nvPr/>
          </p:nvCxnSpPr>
          <p:spPr>
            <a:xfrm>
              <a:off x="3577200" y="3552914"/>
              <a:ext cx="0" cy="102305"/>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95" name="Straight Connector 294">
              <a:extLst>
                <a:ext uri="{FF2B5EF4-FFF2-40B4-BE49-F238E27FC236}">
                  <a16:creationId xmlns:a16="http://schemas.microsoft.com/office/drawing/2014/main" id="{8AC76231-22D2-C066-2061-2A30B0D2DFC5}"/>
                </a:ext>
              </a:extLst>
            </p:cNvPr>
            <p:cNvCxnSpPr>
              <a:cxnSpLocks/>
            </p:cNvCxnSpPr>
            <p:nvPr/>
          </p:nvCxnSpPr>
          <p:spPr>
            <a:xfrm rot="16200000">
              <a:off x="3577200" y="3507196"/>
              <a:ext cx="0" cy="9144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96" name="Straight Connector 295">
              <a:extLst>
                <a:ext uri="{FF2B5EF4-FFF2-40B4-BE49-F238E27FC236}">
                  <a16:creationId xmlns:a16="http://schemas.microsoft.com/office/drawing/2014/main" id="{582BC6B1-C932-9D6C-4F58-45453033FB77}"/>
                </a:ext>
              </a:extLst>
            </p:cNvPr>
            <p:cNvCxnSpPr>
              <a:cxnSpLocks/>
            </p:cNvCxnSpPr>
            <p:nvPr/>
          </p:nvCxnSpPr>
          <p:spPr>
            <a:xfrm rot="16200000">
              <a:off x="3577200" y="3608997"/>
              <a:ext cx="0" cy="9144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98" name="Oval 297">
              <a:extLst>
                <a:ext uri="{FF2B5EF4-FFF2-40B4-BE49-F238E27FC236}">
                  <a16:creationId xmlns:a16="http://schemas.microsoft.com/office/drawing/2014/main" id="{00587C82-9F66-30E0-D8E2-843B19E81AA9}"/>
                </a:ext>
              </a:extLst>
            </p:cNvPr>
            <p:cNvSpPr/>
            <p:nvPr/>
          </p:nvSpPr>
          <p:spPr>
            <a:xfrm>
              <a:off x="3261442" y="3634041"/>
              <a:ext cx="91440" cy="9144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endParaRPr>
            </a:p>
          </p:txBody>
        </p:sp>
        <p:cxnSp>
          <p:nvCxnSpPr>
            <p:cNvPr id="299" name="Straight Connector 298">
              <a:extLst>
                <a:ext uri="{FF2B5EF4-FFF2-40B4-BE49-F238E27FC236}">
                  <a16:creationId xmlns:a16="http://schemas.microsoft.com/office/drawing/2014/main" id="{E0B2F1ED-C367-2A56-ED66-EB0C0B21765C}"/>
                </a:ext>
              </a:extLst>
            </p:cNvPr>
            <p:cNvCxnSpPr>
              <a:cxnSpLocks/>
            </p:cNvCxnSpPr>
            <p:nvPr/>
          </p:nvCxnSpPr>
          <p:spPr>
            <a:xfrm>
              <a:off x="3308317" y="3635587"/>
              <a:ext cx="0" cy="86307"/>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00" name="Straight Connector 299">
              <a:extLst>
                <a:ext uri="{FF2B5EF4-FFF2-40B4-BE49-F238E27FC236}">
                  <a16:creationId xmlns:a16="http://schemas.microsoft.com/office/drawing/2014/main" id="{D121D66F-F783-F2C7-B69F-4ECA0B29815A}"/>
                </a:ext>
              </a:extLst>
            </p:cNvPr>
            <p:cNvCxnSpPr>
              <a:cxnSpLocks/>
            </p:cNvCxnSpPr>
            <p:nvPr/>
          </p:nvCxnSpPr>
          <p:spPr>
            <a:xfrm rot="16200000">
              <a:off x="3307162" y="3588051"/>
              <a:ext cx="0" cy="9144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01" name="Straight Connector 300">
              <a:extLst>
                <a:ext uri="{FF2B5EF4-FFF2-40B4-BE49-F238E27FC236}">
                  <a16:creationId xmlns:a16="http://schemas.microsoft.com/office/drawing/2014/main" id="{ECC58F64-B4CE-F44F-F1D8-A8CEBD5D2114}"/>
                </a:ext>
              </a:extLst>
            </p:cNvPr>
            <p:cNvCxnSpPr>
              <a:cxnSpLocks/>
            </p:cNvCxnSpPr>
            <p:nvPr/>
          </p:nvCxnSpPr>
          <p:spPr>
            <a:xfrm rot="16200000">
              <a:off x="3307162" y="3673184"/>
              <a:ext cx="0" cy="9144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302" name="Oval 301">
              <a:extLst>
                <a:ext uri="{FF2B5EF4-FFF2-40B4-BE49-F238E27FC236}">
                  <a16:creationId xmlns:a16="http://schemas.microsoft.com/office/drawing/2014/main" id="{E7B0A620-505F-352E-CCCC-254AEB282BCF}"/>
                </a:ext>
              </a:extLst>
            </p:cNvPr>
            <p:cNvSpPr/>
            <p:nvPr/>
          </p:nvSpPr>
          <p:spPr>
            <a:xfrm>
              <a:off x="3112150" y="2992386"/>
              <a:ext cx="91440" cy="9144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endParaRPr>
            </a:p>
          </p:txBody>
        </p:sp>
        <p:cxnSp>
          <p:nvCxnSpPr>
            <p:cNvPr id="303" name="Straight Connector 302">
              <a:extLst>
                <a:ext uri="{FF2B5EF4-FFF2-40B4-BE49-F238E27FC236}">
                  <a16:creationId xmlns:a16="http://schemas.microsoft.com/office/drawing/2014/main" id="{3E5C21C8-81A9-F447-29F4-6F249837BA84}"/>
                </a:ext>
              </a:extLst>
            </p:cNvPr>
            <p:cNvCxnSpPr>
              <a:cxnSpLocks/>
            </p:cNvCxnSpPr>
            <p:nvPr/>
          </p:nvCxnSpPr>
          <p:spPr>
            <a:xfrm>
              <a:off x="3157870" y="2930202"/>
              <a:ext cx="0" cy="205904"/>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04" name="Straight Connector 303">
              <a:extLst>
                <a:ext uri="{FF2B5EF4-FFF2-40B4-BE49-F238E27FC236}">
                  <a16:creationId xmlns:a16="http://schemas.microsoft.com/office/drawing/2014/main" id="{73AA64ED-3380-34E9-D7D4-B40316227F9B}"/>
                </a:ext>
              </a:extLst>
            </p:cNvPr>
            <p:cNvCxnSpPr>
              <a:cxnSpLocks/>
            </p:cNvCxnSpPr>
            <p:nvPr/>
          </p:nvCxnSpPr>
          <p:spPr>
            <a:xfrm rot="16200000">
              <a:off x="3157870" y="2884484"/>
              <a:ext cx="0" cy="9144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a:extLst>
                <a:ext uri="{FF2B5EF4-FFF2-40B4-BE49-F238E27FC236}">
                  <a16:creationId xmlns:a16="http://schemas.microsoft.com/office/drawing/2014/main" id="{0CAEC422-5D98-DBE1-3968-605386D7966F}"/>
                </a:ext>
              </a:extLst>
            </p:cNvPr>
            <p:cNvCxnSpPr>
              <a:cxnSpLocks/>
            </p:cNvCxnSpPr>
            <p:nvPr/>
          </p:nvCxnSpPr>
          <p:spPr>
            <a:xfrm rot="16200000">
              <a:off x="3157870" y="3091061"/>
              <a:ext cx="0" cy="9144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23722450"/>
      </p:ext>
    </p:extLst>
  </p:cSld>
  <p:clrMapOvr>
    <a:masterClrMapping/>
  </p:clrMapOvr>
  <p:extLst>
    <p:ext uri="{6950BFC3-D8DA-4A85-94F7-54DA5524770B}">
      <p188:commentRel xmlns:p188="http://schemas.microsoft.com/office/powerpoint/2018/8/main" r:id="rId3"/>
    </p:ext>
  </p:extLs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6D99F-E671-6E0F-22E0-6534293DA6F7}"/>
              </a:ext>
            </a:extLst>
          </p:cNvPr>
          <p:cNvSpPr>
            <a:spLocks noGrp="1"/>
          </p:cNvSpPr>
          <p:nvPr>
            <p:ph type="title"/>
          </p:nvPr>
        </p:nvSpPr>
        <p:spPr>
          <a:xfrm>
            <a:off x="640172" y="201613"/>
            <a:ext cx="10911656" cy="1143000"/>
          </a:xfrm>
        </p:spPr>
        <p:txBody>
          <a:bodyPr/>
          <a:lstStyle/>
          <a:p>
            <a:r>
              <a:rPr lang="en-US"/>
              <a:t>SGLT2i and Genitourinary Urinary Tract Infections</a:t>
            </a:r>
          </a:p>
        </p:txBody>
      </p:sp>
      <p:sp>
        <p:nvSpPr>
          <p:cNvPr id="12" name="Text Placeholder 11">
            <a:extLst>
              <a:ext uri="{FF2B5EF4-FFF2-40B4-BE49-F238E27FC236}">
                <a16:creationId xmlns:a16="http://schemas.microsoft.com/office/drawing/2014/main" id="{3D9DDD67-9036-AA94-9712-C9B28E355FAE}"/>
              </a:ext>
            </a:extLst>
          </p:cNvPr>
          <p:cNvSpPr>
            <a:spLocks noGrp="1"/>
          </p:cNvSpPr>
          <p:nvPr>
            <p:ph type="body" sz="quarter" idx="10"/>
          </p:nvPr>
        </p:nvSpPr>
        <p:spPr>
          <a:xfrm>
            <a:off x="838200" y="6573412"/>
            <a:ext cx="10515600" cy="284587"/>
          </a:xfrm>
        </p:spPr>
        <p:txBody>
          <a:bodyPr/>
          <a:lstStyle/>
          <a:p>
            <a:r>
              <a:rPr lang="en-US"/>
              <a:t>Adapted from Kittipibul V. </a:t>
            </a:r>
            <a:r>
              <a:rPr lang="en-US" i="1"/>
              <a:t>J Am Coll Cardiol</a:t>
            </a:r>
            <a:r>
              <a:rPr lang="en-US"/>
              <a:t>. 2024;83(16):1568-1578.</a:t>
            </a:r>
          </a:p>
        </p:txBody>
      </p:sp>
      <p:sp>
        <p:nvSpPr>
          <p:cNvPr id="29" name="TextBox 28">
            <a:extLst>
              <a:ext uri="{FF2B5EF4-FFF2-40B4-BE49-F238E27FC236}">
                <a16:creationId xmlns:a16="http://schemas.microsoft.com/office/drawing/2014/main" id="{BF2C9FE2-BD7F-1D9A-17B2-7547B05FD8D8}"/>
              </a:ext>
            </a:extLst>
          </p:cNvPr>
          <p:cNvSpPr txBox="1"/>
          <p:nvPr/>
        </p:nvSpPr>
        <p:spPr>
          <a:xfrm>
            <a:off x="848033" y="6332818"/>
            <a:ext cx="8885902" cy="338554"/>
          </a:xfrm>
          <a:prstGeom prst="rect">
            <a:avLst/>
          </a:prstGeom>
          <a:noFill/>
        </p:spPr>
        <p:txBody>
          <a:bodyPr wrap="square">
            <a:spAutoFit/>
          </a:bodyPr>
          <a:lstStyle/>
          <a:p>
            <a:r>
              <a:rPr lang="en-US" sz="1600">
                <a:solidFill>
                  <a:schemeClr val="tx2"/>
                </a:solidFill>
              </a:rPr>
              <a:t>DM, diabetes mellitus; MI, myocardial infarction; UTI, urinary tract infection</a:t>
            </a:r>
          </a:p>
        </p:txBody>
      </p:sp>
      <p:sp>
        <p:nvSpPr>
          <p:cNvPr id="4" name="TextBox 3">
            <a:extLst>
              <a:ext uri="{FF2B5EF4-FFF2-40B4-BE49-F238E27FC236}">
                <a16:creationId xmlns:a16="http://schemas.microsoft.com/office/drawing/2014/main" id="{C57B078A-995D-7560-0B72-3DF0B0F198C5}"/>
              </a:ext>
            </a:extLst>
          </p:cNvPr>
          <p:cNvSpPr txBox="1"/>
          <p:nvPr/>
        </p:nvSpPr>
        <p:spPr>
          <a:xfrm>
            <a:off x="846834" y="5300094"/>
            <a:ext cx="2688846" cy="984885"/>
          </a:xfrm>
          <a:prstGeom prst="rect">
            <a:avLst/>
          </a:prstGeom>
          <a:noFill/>
        </p:spPr>
        <p:txBody>
          <a:bodyPr wrap="square" rtlCol="0">
            <a:spAutoFit/>
          </a:bodyPr>
          <a:lstStyle/>
          <a:p>
            <a:pPr algn="l"/>
            <a:r>
              <a:rPr lang="en-US" sz="1600" b="1">
                <a:solidFill>
                  <a:schemeClr val="tx2"/>
                </a:solidFill>
              </a:rPr>
              <a:t>Other side effects of SGLT2i</a:t>
            </a:r>
          </a:p>
          <a:p>
            <a:pPr marL="173038" indent="-173038" algn="l">
              <a:buClr>
                <a:schemeClr val="accent2"/>
              </a:buClr>
              <a:buFont typeface="Arial" panose="020B0604020202020204" pitchFamily="34" charset="0"/>
              <a:buChar char="•"/>
            </a:pPr>
            <a:r>
              <a:rPr lang="en-US" sz="1400">
                <a:solidFill>
                  <a:schemeClr val="tx2"/>
                </a:solidFill>
              </a:rPr>
              <a:t>Ketoacidosis</a:t>
            </a:r>
          </a:p>
          <a:p>
            <a:pPr marL="173038" indent="-173038" algn="l">
              <a:buClr>
                <a:schemeClr val="accent2"/>
              </a:buClr>
              <a:buFont typeface="Arial" panose="020B0604020202020204" pitchFamily="34" charset="0"/>
              <a:buChar char="•"/>
            </a:pPr>
            <a:r>
              <a:rPr lang="en-US" sz="1400">
                <a:solidFill>
                  <a:schemeClr val="tx2"/>
                </a:solidFill>
              </a:rPr>
              <a:t>Volume depletion/orthostatic hypotension</a:t>
            </a:r>
          </a:p>
        </p:txBody>
      </p:sp>
      <p:sp>
        <p:nvSpPr>
          <p:cNvPr id="6" name="Rectangle 5">
            <a:extLst>
              <a:ext uri="{FF2B5EF4-FFF2-40B4-BE49-F238E27FC236}">
                <a16:creationId xmlns:a16="http://schemas.microsoft.com/office/drawing/2014/main" id="{8CEEF325-E1BA-1D4D-11FB-231AAB7E8E9C}"/>
              </a:ext>
            </a:extLst>
          </p:cNvPr>
          <p:cNvSpPr/>
          <p:nvPr/>
        </p:nvSpPr>
        <p:spPr>
          <a:xfrm>
            <a:off x="8592820" y="1883632"/>
            <a:ext cx="2761307" cy="4298159"/>
          </a:xfrm>
          <a:prstGeom prst="rect">
            <a:avLst/>
          </a:prstGeom>
          <a:solidFill>
            <a:schemeClr val="bg1">
              <a:lumMod val="95000"/>
            </a:schemeClr>
          </a:solid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600">
                <a:solidFill>
                  <a:schemeClr val="tx2"/>
                </a:solidFill>
                <a:latin typeface="+mj-lt"/>
              </a:rPr>
              <a:t>Minimizing risks and maximizing benefits</a:t>
            </a:r>
          </a:p>
          <a:p>
            <a:pPr marL="228600" indent="-228600">
              <a:buClr>
                <a:schemeClr val="accent2"/>
              </a:buClr>
              <a:buFont typeface="Arial" panose="020B0604020202020204" pitchFamily="34" charset="0"/>
              <a:buChar char="•"/>
            </a:pPr>
            <a:r>
              <a:rPr lang="en-US" sz="1600" b="1">
                <a:solidFill>
                  <a:schemeClr val="tx2"/>
                </a:solidFill>
              </a:rPr>
              <a:t>Risk factor assessment: </a:t>
            </a:r>
            <a:r>
              <a:rPr lang="en-US" sz="1600">
                <a:solidFill>
                  <a:schemeClr val="tx2"/>
                </a:solidFill>
              </a:rPr>
              <a:t>glycemic control, urinary tract obstruction, history of recurrent infection</a:t>
            </a:r>
          </a:p>
          <a:p>
            <a:pPr marL="228600" indent="-228600">
              <a:buClr>
                <a:schemeClr val="accent2"/>
              </a:buClr>
              <a:buFont typeface="Arial" panose="020B0604020202020204" pitchFamily="34" charset="0"/>
              <a:buChar char="•"/>
            </a:pPr>
            <a:r>
              <a:rPr lang="en-US" sz="1600" b="1">
                <a:solidFill>
                  <a:schemeClr val="tx2"/>
                </a:solidFill>
              </a:rPr>
              <a:t>Universal counseling: </a:t>
            </a:r>
            <a:r>
              <a:rPr lang="en-US" sz="1600">
                <a:solidFill>
                  <a:schemeClr val="tx2"/>
                </a:solidFill>
              </a:rPr>
              <a:t>recognition of signs and symptoms, perineal hygiene maintenance </a:t>
            </a:r>
          </a:p>
          <a:p>
            <a:pPr marL="228600" indent="-228600">
              <a:buClr>
                <a:schemeClr val="accent2"/>
              </a:buClr>
              <a:buFont typeface="Arial" panose="020B0604020202020204" pitchFamily="34" charset="0"/>
              <a:buChar char="•"/>
            </a:pPr>
            <a:r>
              <a:rPr lang="en-US" sz="1600" b="1">
                <a:solidFill>
                  <a:schemeClr val="tx2"/>
                </a:solidFill>
              </a:rPr>
              <a:t>Minimize interruption: </a:t>
            </a:r>
            <a:r>
              <a:rPr lang="en-US" sz="1600">
                <a:solidFill>
                  <a:schemeClr val="tx2"/>
                </a:solidFill>
              </a:rPr>
              <a:t>continue SGLT2i in mild-moderate and stable severe infections </a:t>
            </a:r>
          </a:p>
          <a:p>
            <a:pPr marL="228600" indent="-228600">
              <a:buClr>
                <a:schemeClr val="accent2"/>
              </a:buClr>
              <a:buFont typeface="Arial" panose="020B0604020202020204" pitchFamily="34" charset="0"/>
              <a:buChar char="•"/>
            </a:pPr>
            <a:r>
              <a:rPr lang="en-US" sz="1600" b="1">
                <a:solidFill>
                  <a:schemeClr val="tx2"/>
                </a:solidFill>
              </a:rPr>
              <a:t>Timely reinitiation:</a:t>
            </a:r>
            <a:r>
              <a:rPr lang="en-US" sz="1600">
                <a:solidFill>
                  <a:schemeClr val="tx2"/>
                </a:solidFill>
              </a:rPr>
              <a:t> as soon as infection is controlled and no other contraindications</a:t>
            </a:r>
          </a:p>
        </p:txBody>
      </p:sp>
      <p:pic>
        <p:nvPicPr>
          <p:cNvPr id="5" name="Picture 4">
            <a:extLst>
              <a:ext uri="{FF2B5EF4-FFF2-40B4-BE49-F238E27FC236}">
                <a16:creationId xmlns:a16="http://schemas.microsoft.com/office/drawing/2014/main" id="{171377C2-416E-5789-8430-40361A6E87EB}"/>
              </a:ext>
            </a:extLst>
          </p:cNvPr>
          <p:cNvPicPr>
            <a:picLocks noChangeAspect="1"/>
          </p:cNvPicPr>
          <p:nvPr/>
        </p:nvPicPr>
        <p:blipFill>
          <a:blip r:embed="rId4"/>
          <a:stretch>
            <a:fillRect/>
          </a:stretch>
        </p:blipFill>
        <p:spPr>
          <a:xfrm>
            <a:off x="12964047" y="2204903"/>
            <a:ext cx="2318663" cy="1521942"/>
          </a:xfrm>
          <a:prstGeom prst="rect">
            <a:avLst/>
          </a:prstGeom>
        </p:spPr>
      </p:pic>
      <p:sp>
        <p:nvSpPr>
          <p:cNvPr id="9" name="Rectangle 8">
            <a:extLst>
              <a:ext uri="{FF2B5EF4-FFF2-40B4-BE49-F238E27FC236}">
                <a16:creationId xmlns:a16="http://schemas.microsoft.com/office/drawing/2014/main" id="{5614B8B3-24F6-19C6-13B8-C9F7B5D4DE0E}"/>
              </a:ext>
            </a:extLst>
          </p:cNvPr>
          <p:cNvSpPr/>
          <p:nvPr/>
        </p:nvSpPr>
        <p:spPr>
          <a:xfrm>
            <a:off x="845652" y="1894785"/>
            <a:ext cx="2834225" cy="3006503"/>
          </a:xfrm>
          <a:custGeom>
            <a:avLst/>
            <a:gdLst>
              <a:gd name="connsiteX0" fmla="*/ 0 w 3124527"/>
              <a:gd name="connsiteY0" fmla="*/ 0 h 2058508"/>
              <a:gd name="connsiteX1" fmla="*/ 3124527 w 3124527"/>
              <a:gd name="connsiteY1" fmla="*/ 0 h 2058508"/>
              <a:gd name="connsiteX2" fmla="*/ 3124527 w 3124527"/>
              <a:gd name="connsiteY2" fmla="*/ 2058508 h 2058508"/>
              <a:gd name="connsiteX3" fmla="*/ 0 w 3124527"/>
              <a:gd name="connsiteY3" fmla="*/ 2058508 h 2058508"/>
              <a:gd name="connsiteX4" fmla="*/ 0 w 3124527"/>
              <a:gd name="connsiteY4" fmla="*/ 0 h 2058508"/>
              <a:gd name="connsiteX0" fmla="*/ 0 w 3124527"/>
              <a:gd name="connsiteY0" fmla="*/ 0 h 2960208"/>
              <a:gd name="connsiteX1" fmla="*/ 3124527 w 3124527"/>
              <a:gd name="connsiteY1" fmla="*/ 0 h 2960208"/>
              <a:gd name="connsiteX2" fmla="*/ 3124527 w 3124527"/>
              <a:gd name="connsiteY2" fmla="*/ 2960208 h 2960208"/>
              <a:gd name="connsiteX3" fmla="*/ 0 w 3124527"/>
              <a:gd name="connsiteY3" fmla="*/ 2058508 h 2960208"/>
              <a:gd name="connsiteX4" fmla="*/ 0 w 3124527"/>
              <a:gd name="connsiteY4" fmla="*/ 0 h 2960208"/>
              <a:gd name="connsiteX0" fmla="*/ 0 w 3124527"/>
              <a:gd name="connsiteY0" fmla="*/ 0 h 2960208"/>
              <a:gd name="connsiteX1" fmla="*/ 3124527 w 3124527"/>
              <a:gd name="connsiteY1" fmla="*/ 0 h 2960208"/>
              <a:gd name="connsiteX2" fmla="*/ 3124527 w 3124527"/>
              <a:gd name="connsiteY2" fmla="*/ 2960208 h 2960208"/>
              <a:gd name="connsiteX3" fmla="*/ 0 w 3124527"/>
              <a:gd name="connsiteY3" fmla="*/ 2139788 h 2960208"/>
              <a:gd name="connsiteX4" fmla="*/ 0 w 3124527"/>
              <a:gd name="connsiteY4" fmla="*/ 0 h 2960208"/>
              <a:gd name="connsiteX0" fmla="*/ 0 w 3124527"/>
              <a:gd name="connsiteY0" fmla="*/ 0 h 2929728"/>
              <a:gd name="connsiteX1" fmla="*/ 3124527 w 3124527"/>
              <a:gd name="connsiteY1" fmla="*/ 0 h 2929728"/>
              <a:gd name="connsiteX2" fmla="*/ 3124527 w 3124527"/>
              <a:gd name="connsiteY2" fmla="*/ 2929728 h 2929728"/>
              <a:gd name="connsiteX3" fmla="*/ 0 w 3124527"/>
              <a:gd name="connsiteY3" fmla="*/ 2139788 h 2929728"/>
              <a:gd name="connsiteX4" fmla="*/ 0 w 3124527"/>
              <a:gd name="connsiteY4" fmla="*/ 0 h 2929728"/>
              <a:gd name="connsiteX0" fmla="*/ 0 w 3124527"/>
              <a:gd name="connsiteY0" fmla="*/ 0 h 2929728"/>
              <a:gd name="connsiteX1" fmla="*/ 3124527 w 3124527"/>
              <a:gd name="connsiteY1" fmla="*/ 0 h 2929728"/>
              <a:gd name="connsiteX2" fmla="*/ 3124527 w 3124527"/>
              <a:gd name="connsiteY2" fmla="*/ 2929728 h 2929728"/>
              <a:gd name="connsiteX3" fmla="*/ 10533 w 3124527"/>
              <a:gd name="connsiteY3" fmla="*/ 2066343 h 2929728"/>
              <a:gd name="connsiteX4" fmla="*/ 0 w 3124527"/>
              <a:gd name="connsiteY4" fmla="*/ 0 h 2929728"/>
              <a:gd name="connsiteX0" fmla="*/ 5266 w 3129793"/>
              <a:gd name="connsiteY0" fmla="*/ 0 h 2929728"/>
              <a:gd name="connsiteX1" fmla="*/ 3129793 w 3129793"/>
              <a:gd name="connsiteY1" fmla="*/ 0 h 2929728"/>
              <a:gd name="connsiteX2" fmla="*/ 3129793 w 3129793"/>
              <a:gd name="connsiteY2" fmla="*/ 2929728 h 2929728"/>
              <a:gd name="connsiteX3" fmla="*/ 0 w 3129793"/>
              <a:gd name="connsiteY3" fmla="*/ 2061753 h 2929728"/>
              <a:gd name="connsiteX4" fmla="*/ 5266 w 3129793"/>
              <a:gd name="connsiteY4" fmla="*/ 0 h 2929728"/>
              <a:gd name="connsiteX0" fmla="*/ 5266 w 3129793"/>
              <a:gd name="connsiteY0" fmla="*/ 0 h 2769066"/>
              <a:gd name="connsiteX1" fmla="*/ 3129793 w 3129793"/>
              <a:gd name="connsiteY1" fmla="*/ 0 h 2769066"/>
              <a:gd name="connsiteX2" fmla="*/ 3129793 w 3129793"/>
              <a:gd name="connsiteY2" fmla="*/ 2769066 h 2769066"/>
              <a:gd name="connsiteX3" fmla="*/ 0 w 3129793"/>
              <a:gd name="connsiteY3" fmla="*/ 2061753 h 2769066"/>
              <a:gd name="connsiteX4" fmla="*/ 5266 w 3129793"/>
              <a:gd name="connsiteY4" fmla="*/ 0 h 2769066"/>
              <a:gd name="connsiteX0" fmla="*/ 13165 w 3137692"/>
              <a:gd name="connsiteY0" fmla="*/ 0 h 2769066"/>
              <a:gd name="connsiteX1" fmla="*/ 3137692 w 3137692"/>
              <a:gd name="connsiteY1" fmla="*/ 0 h 2769066"/>
              <a:gd name="connsiteX2" fmla="*/ 3137692 w 3137692"/>
              <a:gd name="connsiteY2" fmla="*/ 2769066 h 2769066"/>
              <a:gd name="connsiteX3" fmla="*/ 0 w 3137692"/>
              <a:gd name="connsiteY3" fmla="*/ 2077468 h 2769066"/>
              <a:gd name="connsiteX4" fmla="*/ 13165 w 3137692"/>
              <a:gd name="connsiteY4" fmla="*/ 0 h 2769066"/>
              <a:gd name="connsiteX0" fmla="*/ 319 w 3124846"/>
              <a:gd name="connsiteY0" fmla="*/ 0 h 2769066"/>
              <a:gd name="connsiteX1" fmla="*/ 3124846 w 3124846"/>
              <a:gd name="connsiteY1" fmla="*/ 0 h 2769066"/>
              <a:gd name="connsiteX2" fmla="*/ 3124846 w 3124846"/>
              <a:gd name="connsiteY2" fmla="*/ 2769066 h 2769066"/>
              <a:gd name="connsiteX3" fmla="*/ 2954 w 3124846"/>
              <a:gd name="connsiteY3" fmla="*/ 2077468 h 2769066"/>
              <a:gd name="connsiteX4" fmla="*/ 319 w 3124846"/>
              <a:gd name="connsiteY4" fmla="*/ 0 h 2769066"/>
              <a:gd name="connsiteX0" fmla="*/ 2631 w 3127158"/>
              <a:gd name="connsiteY0" fmla="*/ 0 h 2769066"/>
              <a:gd name="connsiteX1" fmla="*/ 3127158 w 3127158"/>
              <a:gd name="connsiteY1" fmla="*/ 0 h 2769066"/>
              <a:gd name="connsiteX2" fmla="*/ 3127158 w 3127158"/>
              <a:gd name="connsiteY2" fmla="*/ 2769066 h 2769066"/>
              <a:gd name="connsiteX3" fmla="*/ 0 w 3127158"/>
              <a:gd name="connsiteY3" fmla="*/ 2077468 h 2769066"/>
              <a:gd name="connsiteX4" fmla="*/ 2631 w 3127158"/>
              <a:gd name="connsiteY4" fmla="*/ 0 h 2769066"/>
              <a:gd name="connsiteX0" fmla="*/ 2631 w 3127158"/>
              <a:gd name="connsiteY0" fmla="*/ 0 h 2769066"/>
              <a:gd name="connsiteX1" fmla="*/ 3127158 w 3127158"/>
              <a:gd name="connsiteY1" fmla="*/ 0 h 2769066"/>
              <a:gd name="connsiteX2" fmla="*/ 3127158 w 3127158"/>
              <a:gd name="connsiteY2" fmla="*/ 2769066 h 2769066"/>
              <a:gd name="connsiteX3" fmla="*/ 0 w 3127158"/>
              <a:gd name="connsiteY3" fmla="*/ 2089116 h 2769066"/>
              <a:gd name="connsiteX4" fmla="*/ 2631 w 3127158"/>
              <a:gd name="connsiteY4" fmla="*/ 0 h 2769066"/>
              <a:gd name="connsiteX0" fmla="*/ 2631 w 3134180"/>
              <a:gd name="connsiteY0" fmla="*/ 0 h 2757418"/>
              <a:gd name="connsiteX1" fmla="*/ 3127158 w 3134180"/>
              <a:gd name="connsiteY1" fmla="*/ 0 h 2757418"/>
              <a:gd name="connsiteX2" fmla="*/ 3134180 w 3134180"/>
              <a:gd name="connsiteY2" fmla="*/ 2757418 h 2757418"/>
              <a:gd name="connsiteX3" fmla="*/ 0 w 3134180"/>
              <a:gd name="connsiteY3" fmla="*/ 2089116 h 2757418"/>
              <a:gd name="connsiteX4" fmla="*/ 2631 w 3134180"/>
              <a:gd name="connsiteY4" fmla="*/ 0 h 2757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4180" h="2757418">
                <a:moveTo>
                  <a:pt x="2631" y="0"/>
                </a:moveTo>
                <a:lnTo>
                  <a:pt x="3127158" y="0"/>
                </a:lnTo>
                <a:cubicBezTo>
                  <a:pt x="3129499" y="919139"/>
                  <a:pt x="3131839" y="1838279"/>
                  <a:pt x="3134180" y="2757418"/>
                </a:cubicBezTo>
                <a:lnTo>
                  <a:pt x="0" y="2089116"/>
                </a:lnTo>
                <a:cubicBezTo>
                  <a:pt x="1755" y="1401865"/>
                  <a:pt x="876" y="687251"/>
                  <a:pt x="2631" y="0"/>
                </a:cubicBezTo>
                <a:close/>
              </a:path>
            </a:pathLst>
          </a:custGeom>
          <a:solidFill>
            <a:schemeClr val="accent3">
              <a:lumMod val="20000"/>
              <a:lumOff val="80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tIns="27432" bIns="27432" rtlCol="0" anchor="t"/>
          <a:lstStyle/>
          <a:p>
            <a:r>
              <a:rPr lang="en-US" sz="1600" b="1">
                <a:solidFill>
                  <a:schemeClr val="tx2"/>
                </a:solidFill>
              </a:rPr>
              <a:t>Urinary tract infection</a:t>
            </a:r>
          </a:p>
          <a:p>
            <a:pPr>
              <a:spcAft>
                <a:spcPts val="300"/>
              </a:spcAft>
            </a:pPr>
            <a:r>
              <a:rPr lang="en-US" sz="1600">
                <a:solidFill>
                  <a:schemeClr val="tx2"/>
                </a:solidFill>
              </a:rPr>
              <a:t>No increased risk of UTI with SGLT2i</a:t>
            </a:r>
          </a:p>
          <a:p>
            <a:r>
              <a:rPr lang="en-US" sz="1600" b="1">
                <a:solidFill>
                  <a:schemeClr val="tx2"/>
                </a:solidFill>
              </a:rPr>
              <a:t>Genital mycotic infection </a:t>
            </a:r>
          </a:p>
          <a:p>
            <a:r>
              <a:rPr lang="en-US" sz="1600">
                <a:solidFill>
                  <a:schemeClr val="tx2"/>
                </a:solidFill>
              </a:rPr>
              <a:t>3X higher with SGLT2i</a:t>
            </a:r>
          </a:p>
          <a:p>
            <a:pPr>
              <a:spcAft>
                <a:spcPts val="300"/>
              </a:spcAft>
            </a:pPr>
            <a:r>
              <a:rPr lang="en-US" sz="1600">
                <a:solidFill>
                  <a:schemeClr val="tx2"/>
                </a:solidFill>
              </a:rPr>
              <a:t>Female &gt; male</a:t>
            </a:r>
          </a:p>
          <a:p>
            <a:r>
              <a:rPr lang="en-US" sz="1600" b="1">
                <a:solidFill>
                  <a:schemeClr val="tx2"/>
                </a:solidFill>
              </a:rPr>
              <a:t>Fournier gangrene</a:t>
            </a:r>
          </a:p>
          <a:p>
            <a:r>
              <a:rPr lang="en-US" sz="1600">
                <a:solidFill>
                  <a:schemeClr val="tx2"/>
                </a:solidFill>
              </a:rPr>
              <a:t>Very rare</a:t>
            </a:r>
          </a:p>
          <a:p>
            <a:r>
              <a:rPr lang="en-US" sz="1600">
                <a:solidFill>
                  <a:schemeClr val="tx2"/>
                </a:solidFill>
              </a:rPr>
              <a:t>No increased risk with SGLT2i</a:t>
            </a:r>
          </a:p>
        </p:txBody>
      </p:sp>
      <p:sp>
        <p:nvSpPr>
          <p:cNvPr id="11" name="Rectangle 10">
            <a:extLst>
              <a:ext uri="{FF2B5EF4-FFF2-40B4-BE49-F238E27FC236}">
                <a16:creationId xmlns:a16="http://schemas.microsoft.com/office/drawing/2014/main" id="{C078A797-BEA3-9440-D22A-5BDBFF7D9AA1}"/>
              </a:ext>
            </a:extLst>
          </p:cNvPr>
          <p:cNvSpPr/>
          <p:nvPr/>
        </p:nvSpPr>
        <p:spPr>
          <a:xfrm>
            <a:off x="3673489" y="2832886"/>
            <a:ext cx="1889689" cy="1143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2"/>
                </a:solidFill>
              </a:rPr>
              <a:t>Genitourinary tract infections in patients taking SGLT2is</a:t>
            </a:r>
          </a:p>
        </p:txBody>
      </p:sp>
      <p:sp>
        <p:nvSpPr>
          <p:cNvPr id="15" name="Isosceles Triangle 14">
            <a:extLst>
              <a:ext uri="{FF2B5EF4-FFF2-40B4-BE49-F238E27FC236}">
                <a16:creationId xmlns:a16="http://schemas.microsoft.com/office/drawing/2014/main" id="{B6FE9C12-597E-1F7A-B7F5-4A710138E81A}"/>
              </a:ext>
            </a:extLst>
          </p:cNvPr>
          <p:cNvSpPr/>
          <p:nvPr/>
        </p:nvSpPr>
        <p:spPr>
          <a:xfrm>
            <a:off x="3927447" y="5138240"/>
            <a:ext cx="1378325" cy="1036211"/>
          </a:xfrm>
          <a:prstGeom prst="triangle">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endParaRPr>
          </a:p>
        </p:txBody>
      </p:sp>
      <p:sp>
        <p:nvSpPr>
          <p:cNvPr id="16" name="Rectangle 15">
            <a:extLst>
              <a:ext uri="{FF2B5EF4-FFF2-40B4-BE49-F238E27FC236}">
                <a16:creationId xmlns:a16="http://schemas.microsoft.com/office/drawing/2014/main" id="{D0472A7C-AE6B-96A2-218E-D051335F905A}"/>
              </a:ext>
            </a:extLst>
          </p:cNvPr>
          <p:cNvSpPr/>
          <p:nvPr/>
        </p:nvSpPr>
        <p:spPr>
          <a:xfrm>
            <a:off x="1197669" y="4720982"/>
            <a:ext cx="2123840" cy="58207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tx2"/>
                </a:solidFill>
                <a:latin typeface="+mj-lt"/>
              </a:rPr>
              <a:t>Risks of genitourinary tract infections</a:t>
            </a:r>
          </a:p>
        </p:txBody>
      </p:sp>
      <p:sp>
        <p:nvSpPr>
          <p:cNvPr id="17" name="Rectangle 16">
            <a:extLst>
              <a:ext uri="{FF2B5EF4-FFF2-40B4-BE49-F238E27FC236}">
                <a16:creationId xmlns:a16="http://schemas.microsoft.com/office/drawing/2014/main" id="{6BEAE530-14F0-C88F-3687-E371E148535A}"/>
              </a:ext>
            </a:extLst>
          </p:cNvPr>
          <p:cNvSpPr/>
          <p:nvPr/>
        </p:nvSpPr>
        <p:spPr>
          <a:xfrm>
            <a:off x="5973883" y="5816378"/>
            <a:ext cx="2002639" cy="58207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tx2"/>
                </a:solidFill>
                <a:latin typeface="+mj-lt"/>
              </a:rPr>
              <a:t>Cardiorenal benefits</a:t>
            </a:r>
          </a:p>
        </p:txBody>
      </p:sp>
      <p:sp>
        <p:nvSpPr>
          <p:cNvPr id="20" name="Rectangle 8">
            <a:extLst>
              <a:ext uri="{FF2B5EF4-FFF2-40B4-BE49-F238E27FC236}">
                <a16:creationId xmlns:a16="http://schemas.microsoft.com/office/drawing/2014/main" id="{7DB00223-5C31-A632-C4BE-0A9541990ABE}"/>
              </a:ext>
            </a:extLst>
          </p:cNvPr>
          <p:cNvSpPr/>
          <p:nvPr/>
        </p:nvSpPr>
        <p:spPr>
          <a:xfrm>
            <a:off x="5562310" y="1894785"/>
            <a:ext cx="2825784" cy="4207565"/>
          </a:xfrm>
          <a:custGeom>
            <a:avLst/>
            <a:gdLst>
              <a:gd name="connsiteX0" fmla="*/ 0 w 3124527"/>
              <a:gd name="connsiteY0" fmla="*/ 0 h 2058508"/>
              <a:gd name="connsiteX1" fmla="*/ 3124527 w 3124527"/>
              <a:gd name="connsiteY1" fmla="*/ 0 h 2058508"/>
              <a:gd name="connsiteX2" fmla="*/ 3124527 w 3124527"/>
              <a:gd name="connsiteY2" fmla="*/ 2058508 h 2058508"/>
              <a:gd name="connsiteX3" fmla="*/ 0 w 3124527"/>
              <a:gd name="connsiteY3" fmla="*/ 2058508 h 2058508"/>
              <a:gd name="connsiteX4" fmla="*/ 0 w 3124527"/>
              <a:gd name="connsiteY4" fmla="*/ 0 h 2058508"/>
              <a:gd name="connsiteX0" fmla="*/ 0 w 3124527"/>
              <a:gd name="connsiteY0" fmla="*/ 0 h 2960208"/>
              <a:gd name="connsiteX1" fmla="*/ 3124527 w 3124527"/>
              <a:gd name="connsiteY1" fmla="*/ 0 h 2960208"/>
              <a:gd name="connsiteX2" fmla="*/ 3124527 w 3124527"/>
              <a:gd name="connsiteY2" fmla="*/ 2960208 h 2960208"/>
              <a:gd name="connsiteX3" fmla="*/ 0 w 3124527"/>
              <a:gd name="connsiteY3" fmla="*/ 2058508 h 2960208"/>
              <a:gd name="connsiteX4" fmla="*/ 0 w 3124527"/>
              <a:gd name="connsiteY4" fmla="*/ 0 h 2960208"/>
              <a:gd name="connsiteX0" fmla="*/ 0 w 3124527"/>
              <a:gd name="connsiteY0" fmla="*/ 0 h 2960208"/>
              <a:gd name="connsiteX1" fmla="*/ 3124527 w 3124527"/>
              <a:gd name="connsiteY1" fmla="*/ 0 h 2960208"/>
              <a:gd name="connsiteX2" fmla="*/ 3124527 w 3124527"/>
              <a:gd name="connsiteY2" fmla="*/ 2960208 h 2960208"/>
              <a:gd name="connsiteX3" fmla="*/ 0 w 3124527"/>
              <a:gd name="connsiteY3" fmla="*/ 2139788 h 2960208"/>
              <a:gd name="connsiteX4" fmla="*/ 0 w 3124527"/>
              <a:gd name="connsiteY4" fmla="*/ 0 h 2960208"/>
              <a:gd name="connsiteX0" fmla="*/ 0 w 3124527"/>
              <a:gd name="connsiteY0" fmla="*/ 0 h 2929728"/>
              <a:gd name="connsiteX1" fmla="*/ 3124527 w 3124527"/>
              <a:gd name="connsiteY1" fmla="*/ 0 h 2929728"/>
              <a:gd name="connsiteX2" fmla="*/ 3124527 w 3124527"/>
              <a:gd name="connsiteY2" fmla="*/ 2929728 h 2929728"/>
              <a:gd name="connsiteX3" fmla="*/ 0 w 3124527"/>
              <a:gd name="connsiteY3" fmla="*/ 2139788 h 2929728"/>
              <a:gd name="connsiteX4" fmla="*/ 0 w 3124527"/>
              <a:gd name="connsiteY4" fmla="*/ 0 h 2929728"/>
              <a:gd name="connsiteX0" fmla="*/ 0 w 3124527"/>
              <a:gd name="connsiteY0" fmla="*/ 0 h 2929728"/>
              <a:gd name="connsiteX1" fmla="*/ 3124527 w 3124527"/>
              <a:gd name="connsiteY1" fmla="*/ 0 h 2929728"/>
              <a:gd name="connsiteX2" fmla="*/ 3124527 w 3124527"/>
              <a:gd name="connsiteY2" fmla="*/ 2929728 h 2929728"/>
              <a:gd name="connsiteX3" fmla="*/ 10533 w 3124527"/>
              <a:gd name="connsiteY3" fmla="*/ 2066343 h 2929728"/>
              <a:gd name="connsiteX4" fmla="*/ 0 w 3124527"/>
              <a:gd name="connsiteY4" fmla="*/ 0 h 2929728"/>
              <a:gd name="connsiteX0" fmla="*/ 5266 w 3129793"/>
              <a:gd name="connsiteY0" fmla="*/ 0 h 2929728"/>
              <a:gd name="connsiteX1" fmla="*/ 3129793 w 3129793"/>
              <a:gd name="connsiteY1" fmla="*/ 0 h 2929728"/>
              <a:gd name="connsiteX2" fmla="*/ 3129793 w 3129793"/>
              <a:gd name="connsiteY2" fmla="*/ 2929728 h 2929728"/>
              <a:gd name="connsiteX3" fmla="*/ 0 w 3129793"/>
              <a:gd name="connsiteY3" fmla="*/ 2061753 h 2929728"/>
              <a:gd name="connsiteX4" fmla="*/ 5266 w 3129793"/>
              <a:gd name="connsiteY4" fmla="*/ 0 h 2929728"/>
              <a:gd name="connsiteX0" fmla="*/ 5266 w 3129793"/>
              <a:gd name="connsiteY0" fmla="*/ 0 h 2769066"/>
              <a:gd name="connsiteX1" fmla="*/ 3129793 w 3129793"/>
              <a:gd name="connsiteY1" fmla="*/ 0 h 2769066"/>
              <a:gd name="connsiteX2" fmla="*/ 3129793 w 3129793"/>
              <a:gd name="connsiteY2" fmla="*/ 2769066 h 2769066"/>
              <a:gd name="connsiteX3" fmla="*/ 0 w 3129793"/>
              <a:gd name="connsiteY3" fmla="*/ 2061753 h 2769066"/>
              <a:gd name="connsiteX4" fmla="*/ 5266 w 3129793"/>
              <a:gd name="connsiteY4" fmla="*/ 0 h 2769066"/>
              <a:gd name="connsiteX0" fmla="*/ 13165 w 3137692"/>
              <a:gd name="connsiteY0" fmla="*/ 0 h 2769066"/>
              <a:gd name="connsiteX1" fmla="*/ 3137692 w 3137692"/>
              <a:gd name="connsiteY1" fmla="*/ 0 h 2769066"/>
              <a:gd name="connsiteX2" fmla="*/ 3137692 w 3137692"/>
              <a:gd name="connsiteY2" fmla="*/ 2769066 h 2769066"/>
              <a:gd name="connsiteX3" fmla="*/ 0 w 3137692"/>
              <a:gd name="connsiteY3" fmla="*/ 2077468 h 2769066"/>
              <a:gd name="connsiteX4" fmla="*/ 13165 w 3137692"/>
              <a:gd name="connsiteY4" fmla="*/ 0 h 2769066"/>
              <a:gd name="connsiteX0" fmla="*/ 18432 w 3142959"/>
              <a:gd name="connsiteY0" fmla="*/ 0 h 2769066"/>
              <a:gd name="connsiteX1" fmla="*/ 3142959 w 3142959"/>
              <a:gd name="connsiteY1" fmla="*/ 0 h 2769066"/>
              <a:gd name="connsiteX2" fmla="*/ 3142959 w 3142959"/>
              <a:gd name="connsiteY2" fmla="*/ 2769066 h 2769066"/>
              <a:gd name="connsiteX3" fmla="*/ 0 w 3142959"/>
              <a:gd name="connsiteY3" fmla="*/ 2264893 h 2769066"/>
              <a:gd name="connsiteX4" fmla="*/ 18432 w 3142959"/>
              <a:gd name="connsiteY4" fmla="*/ 0 h 2769066"/>
              <a:gd name="connsiteX0" fmla="*/ 318 w 3124845"/>
              <a:gd name="connsiteY0" fmla="*/ 0 h 2769066"/>
              <a:gd name="connsiteX1" fmla="*/ 3124845 w 3124845"/>
              <a:gd name="connsiteY1" fmla="*/ 0 h 2769066"/>
              <a:gd name="connsiteX2" fmla="*/ 3124845 w 3124845"/>
              <a:gd name="connsiteY2" fmla="*/ 2769066 h 2769066"/>
              <a:gd name="connsiteX3" fmla="*/ 2952 w 3124845"/>
              <a:gd name="connsiteY3" fmla="*/ 2287234 h 2769066"/>
              <a:gd name="connsiteX4" fmla="*/ 318 w 3124845"/>
              <a:gd name="connsiteY4" fmla="*/ 0 h 2769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4845" h="2769066">
                <a:moveTo>
                  <a:pt x="318" y="0"/>
                </a:moveTo>
                <a:lnTo>
                  <a:pt x="3124845" y="0"/>
                </a:lnTo>
                <a:lnTo>
                  <a:pt x="3124845" y="2769066"/>
                </a:lnTo>
                <a:lnTo>
                  <a:pt x="2952" y="2287234"/>
                </a:lnTo>
                <a:cubicBezTo>
                  <a:pt x="4707" y="1599983"/>
                  <a:pt x="-1437" y="687251"/>
                  <a:pt x="318" y="0"/>
                </a:cubicBezTo>
                <a:close/>
              </a:path>
            </a:pathLst>
          </a:custGeom>
          <a:solidFill>
            <a:schemeClr val="accent6">
              <a:lumMod val="20000"/>
              <a:lumOff val="8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tIns="27432" bIns="27432" rtlCol="0" anchor="t"/>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600" b="1" i="0" u="none" strike="noStrike" kern="1200" cap="none" spc="0" normalizeH="0" baseline="0" noProof="0">
                <a:ln>
                  <a:noFill/>
                </a:ln>
                <a:solidFill>
                  <a:srgbClr val="404040"/>
                </a:solidFill>
                <a:effectLst/>
                <a:uLnTx/>
                <a:uFillTx/>
                <a:latin typeface="Calibri Light"/>
                <a:ea typeface="+mn-ea"/>
                <a:cs typeface="+mn-cs"/>
              </a:rPr>
              <a:t>Cardiovascular benefits in DM </a:t>
            </a:r>
            <a:r>
              <a:rPr kumimoji="0" lang="en-US" sz="1600" b="0" i="0" u="none" strike="noStrike" kern="1200" cap="none" spc="0" normalizeH="0" baseline="0" noProof="0">
                <a:ln>
                  <a:noFill/>
                </a:ln>
                <a:solidFill>
                  <a:srgbClr val="404040"/>
                </a:solidFill>
                <a:effectLst/>
                <a:uLnTx/>
                <a:uFillTx/>
                <a:latin typeface="Calibri Light"/>
                <a:ea typeface="+mn-ea"/>
                <a:cs typeface="+mn-cs"/>
              </a:rPr>
              <a:t>↓Death from CV causes, nonfatal MI, and nonfatal stroke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404040"/>
                </a:solidFill>
                <a:effectLst/>
                <a:uLnTx/>
                <a:uFillTx/>
                <a:latin typeface="Calibri Light"/>
                <a:ea typeface="+mn-ea"/>
                <a:cs typeface="+mn-cs"/>
              </a:rPr>
              <a:t>Cardiovascular benefits in HF </a:t>
            </a:r>
            <a:r>
              <a:rPr kumimoji="0" lang="en-US" sz="1600" b="0" i="1" u="none" strike="noStrike" kern="1200" cap="none" spc="0" normalizeH="0" baseline="0" noProof="0">
                <a:ln>
                  <a:noFill/>
                </a:ln>
                <a:solidFill>
                  <a:srgbClr val="404040"/>
                </a:solidFill>
                <a:effectLst/>
                <a:uLnTx/>
                <a:uFillTx/>
                <a:latin typeface="Calibri Light"/>
                <a:ea typeface="+mn-ea"/>
                <a:cs typeface="+mn-cs"/>
              </a:rPr>
              <a:t>Irrespective of DM status </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600" b="1" i="0" u="none" strike="noStrike" kern="1200" cap="none" spc="0" normalizeH="0" baseline="0" noProof="0">
                <a:ln>
                  <a:noFill/>
                </a:ln>
                <a:solidFill>
                  <a:srgbClr val="404040"/>
                </a:solidFill>
                <a:effectLst/>
                <a:uLnTx/>
                <a:uFillTx/>
                <a:latin typeface="Calibri Light"/>
                <a:ea typeface="+mn-ea"/>
                <a:cs typeface="+mn-cs"/>
              </a:rPr>
              <a:t>HFrEF:</a:t>
            </a:r>
            <a:r>
              <a:rPr kumimoji="0" lang="en-US" sz="1600" b="0" i="0" u="none" strike="noStrike" kern="1200" cap="none" spc="0" normalizeH="0" baseline="0" noProof="0">
                <a:ln>
                  <a:noFill/>
                </a:ln>
                <a:solidFill>
                  <a:srgbClr val="404040"/>
                </a:solidFill>
                <a:effectLst/>
                <a:uLnTx/>
                <a:uFillTx/>
                <a:latin typeface="Calibri Light"/>
                <a:ea typeface="+mn-ea"/>
                <a:cs typeface="+mn-cs"/>
              </a:rPr>
              <a:t>↓ All-cause death/HFH </a:t>
            </a:r>
            <a:r>
              <a:rPr kumimoji="0" lang="en-US" sz="1600" b="1" i="0" u="none" strike="noStrike" kern="1200" cap="none" spc="0" normalizeH="0" baseline="0" noProof="0">
                <a:ln>
                  <a:noFill/>
                </a:ln>
                <a:solidFill>
                  <a:srgbClr val="404040"/>
                </a:solidFill>
                <a:effectLst/>
                <a:uLnTx/>
                <a:uFillTx/>
                <a:latin typeface="Calibri Light"/>
                <a:ea typeface="+mn-ea"/>
                <a:cs typeface="+mn-cs"/>
              </a:rPr>
              <a:t>HFpEF:</a:t>
            </a:r>
            <a:r>
              <a:rPr kumimoji="0" lang="en-US" sz="1600" b="0" i="0" u="none" strike="noStrike" kern="1200" cap="none" spc="0" normalizeH="0" baseline="0" noProof="0">
                <a:ln>
                  <a:noFill/>
                </a:ln>
                <a:solidFill>
                  <a:srgbClr val="404040"/>
                </a:solidFill>
                <a:effectLst/>
                <a:uLnTx/>
                <a:uFillTx/>
                <a:latin typeface="Calibri Light"/>
                <a:ea typeface="+mn-ea"/>
                <a:cs typeface="+mn-cs"/>
              </a:rPr>
              <a:t>↓ All-cause death/HFH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404040"/>
                </a:solidFill>
                <a:effectLst/>
                <a:uLnTx/>
                <a:uFillTx/>
                <a:latin typeface="Calibri Light"/>
                <a:ea typeface="+mn-ea"/>
                <a:cs typeface="+mn-cs"/>
              </a:rPr>
              <a:t>After SGLT2i discontinuation: </a:t>
            </a:r>
          </a:p>
          <a:p>
            <a:pPr marL="173038" marR="0" lvl="0" indent="-173038" algn="l" defTabSz="914400" rtl="0" eaLnBrk="1" fontAlgn="auto" latinLnBrk="0" hangingPunct="1">
              <a:lnSpc>
                <a:spcPct val="100000"/>
              </a:lnSpc>
              <a:spcBef>
                <a:spcPts val="0"/>
              </a:spcBef>
              <a:spcAft>
                <a:spcPts val="0"/>
              </a:spcAft>
              <a:buClr>
                <a:srgbClr val="35416F"/>
              </a:buClr>
              <a:buSzTx/>
              <a:buFont typeface="Arial" panose="020B0604020202020204" pitchFamily="34" charset="0"/>
              <a:buChar char="•"/>
              <a:tabLst/>
              <a:defRPr/>
            </a:pPr>
            <a:r>
              <a:rPr kumimoji="0" lang="en-US" sz="1600" b="0" i="0" u="none" strike="noStrike" kern="1200" cap="none" spc="0" normalizeH="0" baseline="0" noProof="0">
                <a:ln>
                  <a:noFill/>
                </a:ln>
                <a:solidFill>
                  <a:srgbClr val="404040"/>
                </a:solidFill>
                <a:effectLst/>
                <a:uLnTx/>
                <a:uFillTx/>
                <a:latin typeface="Calibri Light"/>
                <a:ea typeface="+mn-ea"/>
                <a:cs typeface="+mn-cs"/>
              </a:rPr>
              <a:t>↑ All-cause death/HFH </a:t>
            </a:r>
          </a:p>
          <a:p>
            <a:pPr marL="173038" marR="0" lvl="0" indent="-173038" algn="l" defTabSz="914400" rtl="0" eaLnBrk="1" fontAlgn="auto" latinLnBrk="0" hangingPunct="1">
              <a:lnSpc>
                <a:spcPct val="100000"/>
              </a:lnSpc>
              <a:spcBef>
                <a:spcPts val="0"/>
              </a:spcBef>
              <a:spcAft>
                <a:spcPts val="300"/>
              </a:spcAft>
              <a:buClr>
                <a:srgbClr val="35416F"/>
              </a:buClr>
              <a:buSzTx/>
              <a:buFont typeface="Arial" panose="020B0604020202020204" pitchFamily="34" charset="0"/>
              <a:buChar char="•"/>
              <a:tabLst/>
              <a:defRPr/>
            </a:pPr>
            <a:r>
              <a:rPr kumimoji="0" lang="en-US" sz="1600" b="0" i="0" u="none" strike="noStrike" kern="1200" cap="none" spc="0" normalizeH="0" baseline="0" noProof="0">
                <a:ln>
                  <a:noFill/>
                </a:ln>
                <a:solidFill>
                  <a:srgbClr val="404040"/>
                </a:solidFill>
                <a:effectLst/>
                <a:uLnTx/>
                <a:uFillTx/>
                <a:latin typeface="Calibri Light"/>
                <a:ea typeface="+mn-ea"/>
                <a:cs typeface="+mn-cs"/>
              </a:rPr>
              <a:t>Quality of life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404040"/>
                </a:solidFill>
                <a:effectLst/>
                <a:uLnTx/>
                <a:uFillTx/>
                <a:latin typeface="Calibri Light"/>
                <a:ea typeface="+mn-ea"/>
                <a:cs typeface="+mn-cs"/>
              </a:rPr>
              <a:t>Renal benefits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srgbClr val="404040"/>
                </a:solidFill>
                <a:effectLst/>
                <a:uLnTx/>
                <a:uFillTx/>
                <a:latin typeface="Calibri Light"/>
                <a:ea typeface="+mn-ea"/>
                <a:cs typeface="+mn-cs"/>
              </a:rPr>
              <a:t>Irrespective of DM status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40"/>
                </a:solidFill>
                <a:effectLst/>
                <a:uLnTx/>
                <a:uFillTx/>
                <a:latin typeface="Calibri Light"/>
                <a:ea typeface="+mn-ea"/>
                <a:cs typeface="+mn-cs"/>
              </a:rPr>
              <a:t>↓ Adverse renal outcomes</a:t>
            </a:r>
          </a:p>
        </p:txBody>
      </p:sp>
      <p:cxnSp>
        <p:nvCxnSpPr>
          <p:cNvPr id="14" name="Straight Connector 13">
            <a:extLst>
              <a:ext uri="{FF2B5EF4-FFF2-40B4-BE49-F238E27FC236}">
                <a16:creationId xmlns:a16="http://schemas.microsoft.com/office/drawing/2014/main" id="{C298AAEA-227D-56F5-0471-E61F97A1459F}"/>
              </a:ext>
            </a:extLst>
          </p:cNvPr>
          <p:cNvCxnSpPr>
            <a:cxnSpLocks/>
          </p:cNvCxnSpPr>
          <p:nvPr/>
        </p:nvCxnSpPr>
        <p:spPr>
          <a:xfrm>
            <a:off x="757238" y="4154488"/>
            <a:ext cx="7718742" cy="1974350"/>
          </a:xfrm>
          <a:prstGeom prst="line">
            <a:avLst/>
          </a:prstGeom>
          <a:ln w="317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2929345"/>
      </p:ext>
    </p:extLst>
  </p:cSld>
  <p:clrMapOvr>
    <a:masterClrMapping/>
  </p:clrMapOvr>
  <p:extLst>
    <p:ext uri="{6950BFC3-D8DA-4A85-94F7-54DA5524770B}">
      <p188:commentRel xmlns:p188="http://schemas.microsoft.com/office/powerpoint/2018/8/main" r:id="rId3"/>
    </p:ext>
  </p:extLs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5461D-6D1B-F84A-F65D-BA2F5EA037C5}"/>
              </a:ext>
            </a:extLst>
          </p:cNvPr>
          <p:cNvSpPr>
            <a:spLocks noGrp="1"/>
          </p:cNvSpPr>
          <p:nvPr>
            <p:ph type="title"/>
          </p:nvPr>
        </p:nvSpPr>
        <p:spPr>
          <a:xfrm>
            <a:off x="847725" y="207963"/>
            <a:ext cx="9370163" cy="1141412"/>
          </a:xfrm>
        </p:spPr>
        <p:txBody>
          <a:bodyPr/>
          <a:lstStyle/>
          <a:p>
            <a:r>
              <a:rPr lang="en-US"/>
              <a:t>Practical Tips: SGLT2i</a:t>
            </a:r>
          </a:p>
        </p:txBody>
      </p:sp>
      <p:sp>
        <p:nvSpPr>
          <p:cNvPr id="3" name="Content Placeholder 2">
            <a:extLst>
              <a:ext uri="{FF2B5EF4-FFF2-40B4-BE49-F238E27FC236}">
                <a16:creationId xmlns:a16="http://schemas.microsoft.com/office/drawing/2014/main" id="{01E0F031-D927-2D0C-3F3C-11F224C390D4}"/>
              </a:ext>
            </a:extLst>
          </p:cNvPr>
          <p:cNvSpPr>
            <a:spLocks noGrp="1"/>
          </p:cNvSpPr>
          <p:nvPr>
            <p:ph type="body" sz="quarter" idx="10"/>
          </p:nvPr>
        </p:nvSpPr>
        <p:spPr>
          <a:xfrm>
            <a:off x="1524000" y="2057400"/>
            <a:ext cx="6184605" cy="3935413"/>
          </a:xfrm>
        </p:spPr>
        <p:txBody>
          <a:bodyPr/>
          <a:lstStyle/>
          <a:p>
            <a:r>
              <a:rPr lang="en-US"/>
              <a:t>Safe to initiate in eGFR ≥20 mL/min/1.73 m</a:t>
            </a:r>
            <a:r>
              <a:rPr lang="en-US" baseline="30000"/>
              <a:t>2</a:t>
            </a:r>
            <a:r>
              <a:rPr lang="en-US"/>
              <a:t>.</a:t>
            </a:r>
            <a:endParaRPr lang="en-US" baseline="30000"/>
          </a:p>
          <a:p>
            <a:pPr lvl="1"/>
            <a:r>
              <a:rPr lang="en-US"/>
              <a:t>OK to continue if eGFR falls below this</a:t>
            </a:r>
          </a:p>
          <a:p>
            <a:r>
              <a:rPr lang="en-US"/>
              <a:t>Decline in eGFR (</a:t>
            </a:r>
            <a:r>
              <a:rPr lang="en-US">
                <a:latin typeface="Times New Roman" panose="02020603050405020304" pitchFamily="18" charset="0"/>
                <a:cs typeface="Times New Roman" panose="02020603050405020304" pitchFamily="18" charset="0"/>
              </a:rPr>
              <a:t>⁓</a:t>
            </a:r>
            <a:r>
              <a:rPr lang="en-US"/>
              <a:t>3-4 mL/min/1.73 m</a:t>
            </a:r>
            <a:r>
              <a:rPr lang="en-US" baseline="30000"/>
              <a:t>2</a:t>
            </a:r>
            <a:r>
              <a:rPr lang="en-US"/>
              <a:t>) is expected.</a:t>
            </a:r>
          </a:p>
          <a:p>
            <a:r>
              <a:rPr lang="en-US"/>
              <a:t>Patients on dialysis should not be started on SGLT2i.</a:t>
            </a:r>
          </a:p>
          <a:p>
            <a:endParaRPr lang="en-US"/>
          </a:p>
          <a:p>
            <a:endParaRPr lang="en-US"/>
          </a:p>
        </p:txBody>
      </p:sp>
    </p:spTree>
    <p:extLst>
      <p:ext uri="{BB962C8B-B14F-4D97-AF65-F5344CB8AC3E}">
        <p14:creationId xmlns:p14="http://schemas.microsoft.com/office/powerpoint/2010/main" val="406485113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5461D-6D1B-F84A-F65D-BA2F5EA037C5}"/>
              </a:ext>
            </a:extLst>
          </p:cNvPr>
          <p:cNvSpPr>
            <a:spLocks noGrp="1"/>
          </p:cNvSpPr>
          <p:nvPr>
            <p:ph type="title"/>
          </p:nvPr>
        </p:nvSpPr>
        <p:spPr>
          <a:xfrm>
            <a:off x="847725" y="207963"/>
            <a:ext cx="9370163" cy="1141412"/>
          </a:xfrm>
        </p:spPr>
        <p:txBody>
          <a:bodyPr/>
          <a:lstStyle/>
          <a:p>
            <a:r>
              <a:rPr lang="en-US"/>
              <a:t>Practical Tips: SGLT2i</a:t>
            </a:r>
          </a:p>
        </p:txBody>
      </p:sp>
      <p:sp>
        <p:nvSpPr>
          <p:cNvPr id="3" name="Content Placeholder 2">
            <a:extLst>
              <a:ext uri="{FF2B5EF4-FFF2-40B4-BE49-F238E27FC236}">
                <a16:creationId xmlns:a16="http://schemas.microsoft.com/office/drawing/2014/main" id="{01E0F031-D927-2D0C-3F3C-11F224C390D4}"/>
              </a:ext>
            </a:extLst>
          </p:cNvPr>
          <p:cNvSpPr>
            <a:spLocks noGrp="1"/>
          </p:cNvSpPr>
          <p:nvPr>
            <p:ph type="body" sz="quarter" idx="10"/>
          </p:nvPr>
        </p:nvSpPr>
        <p:spPr>
          <a:xfrm>
            <a:off x="1523999" y="2057400"/>
            <a:ext cx="5865759" cy="3935994"/>
          </a:xfrm>
        </p:spPr>
        <p:txBody>
          <a:bodyPr/>
          <a:lstStyle/>
          <a:p>
            <a:r>
              <a:rPr lang="en-US"/>
              <a:t>Can increase risk of genital mycotic infections.</a:t>
            </a:r>
          </a:p>
          <a:p>
            <a:r>
              <a:rPr lang="en-US"/>
              <a:t>Do not increase risk of urinary tract infections.</a:t>
            </a:r>
          </a:p>
          <a:p>
            <a:r>
              <a:rPr lang="en-US"/>
              <a:t>Benefit greater than risk in nearly every situation.</a:t>
            </a:r>
          </a:p>
          <a:p>
            <a:endParaRPr lang="en-US"/>
          </a:p>
        </p:txBody>
      </p:sp>
    </p:spTree>
    <p:extLst>
      <p:ext uri="{BB962C8B-B14F-4D97-AF65-F5344CB8AC3E}">
        <p14:creationId xmlns:p14="http://schemas.microsoft.com/office/powerpoint/2010/main" val="20747092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3856A-B4CB-C845-2430-28F1A6F3B2D1}"/>
              </a:ext>
            </a:extLst>
          </p:cNvPr>
          <p:cNvSpPr>
            <a:spLocks noGrp="1"/>
          </p:cNvSpPr>
          <p:nvPr>
            <p:ph type="title"/>
          </p:nvPr>
        </p:nvSpPr>
        <p:spPr>
          <a:xfrm>
            <a:off x="847253" y="202166"/>
            <a:ext cx="10515600" cy="1143000"/>
          </a:xfrm>
        </p:spPr>
        <p:txBody>
          <a:bodyPr/>
          <a:lstStyle/>
          <a:p>
            <a:r>
              <a:rPr lang="en-US"/>
              <a:t>Heart Failure Mortality Is Rising</a:t>
            </a:r>
          </a:p>
        </p:txBody>
      </p:sp>
      <p:sp>
        <p:nvSpPr>
          <p:cNvPr id="31" name="Text Placeholder 30">
            <a:extLst>
              <a:ext uri="{FF2B5EF4-FFF2-40B4-BE49-F238E27FC236}">
                <a16:creationId xmlns:a16="http://schemas.microsoft.com/office/drawing/2014/main" id="{D8FDAAC2-5724-4B63-85F1-C5D0F0F7DDB9}"/>
              </a:ext>
            </a:extLst>
          </p:cNvPr>
          <p:cNvSpPr>
            <a:spLocks noGrp="1"/>
          </p:cNvSpPr>
          <p:nvPr>
            <p:ph type="body" sz="quarter" idx="10"/>
          </p:nvPr>
        </p:nvSpPr>
        <p:spPr>
          <a:xfrm>
            <a:off x="1524000" y="6355532"/>
            <a:ext cx="9829800" cy="502467"/>
          </a:xfrm>
        </p:spPr>
        <p:txBody>
          <a:bodyPr/>
          <a:lstStyle/>
          <a:p>
            <a:r>
              <a:rPr lang="en-US"/>
              <a:t>Adapted from Sayed A. </a:t>
            </a:r>
            <a:r>
              <a:rPr lang="en-US" i="1"/>
              <a:t>JAMA Cardiol</a:t>
            </a:r>
            <a:r>
              <a:rPr lang="en-US"/>
              <a:t>. 2024;e240615.</a:t>
            </a:r>
          </a:p>
        </p:txBody>
      </p:sp>
      <p:pic>
        <p:nvPicPr>
          <p:cNvPr id="5" name="Picture 4">
            <a:extLst>
              <a:ext uri="{FF2B5EF4-FFF2-40B4-BE49-F238E27FC236}">
                <a16:creationId xmlns:a16="http://schemas.microsoft.com/office/drawing/2014/main" id="{74E47FB0-1871-187F-ABDD-CDC5E109A9DF}"/>
              </a:ext>
            </a:extLst>
          </p:cNvPr>
          <p:cNvPicPr>
            <a:picLocks noChangeAspect="1"/>
          </p:cNvPicPr>
          <p:nvPr/>
        </p:nvPicPr>
        <p:blipFill>
          <a:blip r:embed="rId4"/>
          <a:stretch>
            <a:fillRect/>
          </a:stretch>
        </p:blipFill>
        <p:spPr>
          <a:xfrm>
            <a:off x="12346726" y="16867"/>
            <a:ext cx="3243565" cy="1578304"/>
          </a:xfrm>
          <a:prstGeom prst="rect">
            <a:avLst/>
          </a:prstGeom>
        </p:spPr>
      </p:pic>
      <p:pic>
        <p:nvPicPr>
          <p:cNvPr id="4" name="Picture 3">
            <a:extLst>
              <a:ext uri="{FF2B5EF4-FFF2-40B4-BE49-F238E27FC236}">
                <a16:creationId xmlns:a16="http://schemas.microsoft.com/office/drawing/2014/main" id="{2B9D03FE-23B9-9640-F202-2AACA0CE6188}"/>
              </a:ext>
            </a:extLst>
          </p:cNvPr>
          <p:cNvPicPr>
            <a:picLocks noChangeAspect="1"/>
          </p:cNvPicPr>
          <p:nvPr/>
        </p:nvPicPr>
        <p:blipFill>
          <a:blip r:embed="rId5"/>
          <a:stretch>
            <a:fillRect/>
          </a:stretch>
        </p:blipFill>
        <p:spPr>
          <a:xfrm>
            <a:off x="-2572661" y="0"/>
            <a:ext cx="2340649" cy="1523070"/>
          </a:xfrm>
          <a:prstGeom prst="rect">
            <a:avLst/>
          </a:prstGeom>
        </p:spPr>
      </p:pic>
      <p:grpSp>
        <p:nvGrpSpPr>
          <p:cNvPr id="3" name="Group 2">
            <a:extLst>
              <a:ext uri="{FF2B5EF4-FFF2-40B4-BE49-F238E27FC236}">
                <a16:creationId xmlns:a16="http://schemas.microsoft.com/office/drawing/2014/main" id="{3F22C4B1-671D-645F-F104-0B2B21338163}"/>
              </a:ext>
            </a:extLst>
          </p:cNvPr>
          <p:cNvGrpSpPr/>
          <p:nvPr/>
        </p:nvGrpSpPr>
        <p:grpSpPr>
          <a:xfrm>
            <a:off x="1456362" y="1967023"/>
            <a:ext cx="9296591" cy="4242391"/>
            <a:chOff x="1456362" y="1867213"/>
            <a:chExt cx="9296591" cy="4461821"/>
          </a:xfrm>
        </p:grpSpPr>
        <p:sp>
          <p:nvSpPr>
            <p:cNvPr id="84" name="TextBox 83">
              <a:extLst>
                <a:ext uri="{FF2B5EF4-FFF2-40B4-BE49-F238E27FC236}">
                  <a16:creationId xmlns:a16="http://schemas.microsoft.com/office/drawing/2014/main" id="{4FC69912-BF9D-9262-7C38-18E719B7CC0A}"/>
                </a:ext>
              </a:extLst>
            </p:cNvPr>
            <p:cNvSpPr txBox="1"/>
            <p:nvPr/>
          </p:nvSpPr>
          <p:spPr>
            <a:xfrm>
              <a:off x="2152324" y="1867213"/>
              <a:ext cx="4040618" cy="43088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a:ln>
                    <a:noFill/>
                  </a:ln>
                  <a:solidFill>
                    <a:srgbClr val="2D77B9"/>
                  </a:solidFill>
                  <a:effectLst/>
                  <a:uLnTx/>
                  <a:uFillTx/>
                  <a:latin typeface="+mj-lt"/>
                  <a:ea typeface="+mn-ea"/>
                  <a:cs typeface="+mn-cs"/>
                </a:rPr>
                <a:t>Overall</a:t>
              </a:r>
            </a:p>
          </p:txBody>
        </p:sp>
        <p:grpSp>
          <p:nvGrpSpPr>
            <p:cNvPr id="81" name="Group 80">
              <a:extLst>
                <a:ext uri="{FF2B5EF4-FFF2-40B4-BE49-F238E27FC236}">
                  <a16:creationId xmlns:a16="http://schemas.microsoft.com/office/drawing/2014/main" id="{58749C54-D816-557E-F416-B193704A7D51}"/>
                </a:ext>
              </a:extLst>
            </p:cNvPr>
            <p:cNvGrpSpPr/>
            <p:nvPr/>
          </p:nvGrpSpPr>
          <p:grpSpPr>
            <a:xfrm>
              <a:off x="1456362" y="2270581"/>
              <a:ext cx="9296591" cy="4058453"/>
              <a:chOff x="1554702" y="2270581"/>
              <a:chExt cx="8835062" cy="4058453"/>
            </a:xfrm>
          </p:grpSpPr>
          <p:grpSp>
            <p:nvGrpSpPr>
              <p:cNvPr id="69" name="Group 68">
                <a:extLst>
                  <a:ext uri="{FF2B5EF4-FFF2-40B4-BE49-F238E27FC236}">
                    <a16:creationId xmlns:a16="http://schemas.microsoft.com/office/drawing/2014/main" id="{2788DE30-1FFF-F5B1-B215-447FD18CB8B1}"/>
                  </a:ext>
                </a:extLst>
              </p:cNvPr>
              <p:cNvGrpSpPr/>
              <p:nvPr/>
            </p:nvGrpSpPr>
            <p:grpSpPr>
              <a:xfrm>
                <a:off x="1554702" y="2270581"/>
                <a:ext cx="8835062" cy="4058453"/>
                <a:chOff x="1554702" y="2384881"/>
                <a:chExt cx="8835062" cy="4058453"/>
              </a:xfrm>
            </p:grpSpPr>
            <p:grpSp>
              <p:nvGrpSpPr>
                <p:cNvPr id="6" name="Group 5">
                  <a:extLst>
                    <a:ext uri="{FF2B5EF4-FFF2-40B4-BE49-F238E27FC236}">
                      <a16:creationId xmlns:a16="http://schemas.microsoft.com/office/drawing/2014/main" id="{B7E1ED92-9247-7A71-3DE0-DD7B9B81402A}"/>
                    </a:ext>
                  </a:extLst>
                </p:cNvPr>
                <p:cNvGrpSpPr/>
                <p:nvPr/>
              </p:nvGrpSpPr>
              <p:grpSpPr>
                <a:xfrm>
                  <a:off x="1554702" y="2384881"/>
                  <a:ext cx="8835062" cy="4058453"/>
                  <a:chOff x="6986355" y="1941222"/>
                  <a:chExt cx="5033858" cy="2416889"/>
                </a:xfrm>
              </p:grpSpPr>
              <p:sp>
                <p:nvSpPr>
                  <p:cNvPr id="8" name="TextBox 7">
                    <a:extLst>
                      <a:ext uri="{FF2B5EF4-FFF2-40B4-BE49-F238E27FC236}">
                        <a16:creationId xmlns:a16="http://schemas.microsoft.com/office/drawing/2014/main" id="{C161D082-0246-77B1-585B-BC8C7E4D173A}"/>
                      </a:ext>
                    </a:extLst>
                  </p:cNvPr>
                  <p:cNvSpPr txBox="1"/>
                  <p:nvPr/>
                </p:nvSpPr>
                <p:spPr>
                  <a:xfrm>
                    <a:off x="7633145" y="4119838"/>
                    <a:ext cx="4387068" cy="238273"/>
                  </a:xfrm>
                  <a:prstGeom prst="rect">
                    <a:avLst/>
                  </a:prstGeom>
                  <a:noFill/>
                </p:spPr>
                <p:txBody>
                  <a:bodyPr wrap="square" rtlCol="0">
                    <a:spAutoFit/>
                  </a:bodyPr>
                  <a:lstStyle/>
                  <a:p>
                    <a:pPr algn="ctr"/>
                    <a:r>
                      <a:rPr lang="en-US" sz="2000">
                        <a:solidFill>
                          <a:schemeClr val="tx2"/>
                        </a:solidFill>
                      </a:rPr>
                      <a:t>Year</a:t>
                    </a:r>
                  </a:p>
                </p:txBody>
              </p:sp>
              <p:sp>
                <p:nvSpPr>
                  <p:cNvPr id="10" name="TextBox 9">
                    <a:extLst>
                      <a:ext uri="{FF2B5EF4-FFF2-40B4-BE49-F238E27FC236}">
                        <a16:creationId xmlns:a16="http://schemas.microsoft.com/office/drawing/2014/main" id="{4EB9A4CB-9295-E3A5-2AA7-C45DAFC17983}"/>
                      </a:ext>
                    </a:extLst>
                  </p:cNvPr>
                  <p:cNvSpPr txBox="1"/>
                  <p:nvPr/>
                </p:nvSpPr>
                <p:spPr>
                  <a:xfrm rot="16200000">
                    <a:off x="6260353" y="2777592"/>
                    <a:ext cx="1831601" cy="379598"/>
                  </a:xfrm>
                  <a:prstGeom prst="rect">
                    <a:avLst/>
                  </a:prstGeom>
                  <a:noFill/>
                </p:spPr>
                <p:txBody>
                  <a:bodyPr wrap="square" rtlCol="0">
                    <a:spAutoFit/>
                  </a:bodyPr>
                  <a:lstStyle/>
                  <a:p>
                    <a:pPr algn="ctr"/>
                    <a:r>
                      <a:rPr lang="en-US" sz="2000">
                        <a:solidFill>
                          <a:schemeClr val="tx2"/>
                        </a:solidFill>
                      </a:rPr>
                      <a:t>Age-adjusted mortality, per 100,000</a:t>
                    </a:r>
                  </a:p>
                </p:txBody>
              </p:sp>
              <p:cxnSp>
                <p:nvCxnSpPr>
                  <p:cNvPr id="11" name="Straight Connector 10">
                    <a:extLst>
                      <a:ext uri="{FF2B5EF4-FFF2-40B4-BE49-F238E27FC236}">
                        <a16:creationId xmlns:a16="http://schemas.microsoft.com/office/drawing/2014/main" id="{B7804430-45CB-7FC4-93F3-1E791D31A8E3}"/>
                      </a:ext>
                    </a:extLst>
                  </p:cNvPr>
                  <p:cNvCxnSpPr>
                    <a:cxnSpLocks/>
                  </p:cNvCxnSpPr>
                  <p:nvPr/>
                </p:nvCxnSpPr>
                <p:spPr>
                  <a:xfrm>
                    <a:off x="7634300" y="3909687"/>
                    <a:ext cx="4278023"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301A406-95F9-07C3-0B1F-A0D0662E43B5}"/>
                      </a:ext>
                    </a:extLst>
                  </p:cNvPr>
                  <p:cNvCxnSpPr>
                    <a:cxnSpLocks/>
                  </p:cNvCxnSpPr>
                  <p:nvPr/>
                </p:nvCxnSpPr>
                <p:spPr>
                  <a:xfrm flipV="1">
                    <a:off x="7633146" y="2042969"/>
                    <a:ext cx="0" cy="186828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13556C2-9DA0-64F1-225B-7BCC5C09BA2B}"/>
                      </a:ext>
                    </a:extLst>
                  </p:cNvPr>
                  <p:cNvSpPr txBox="1"/>
                  <p:nvPr/>
                </p:nvSpPr>
                <p:spPr>
                  <a:xfrm>
                    <a:off x="7171527" y="2515230"/>
                    <a:ext cx="478380" cy="219945"/>
                  </a:xfrm>
                  <a:prstGeom prst="rect">
                    <a:avLst/>
                  </a:prstGeom>
                  <a:noFill/>
                </p:spPr>
                <p:txBody>
                  <a:bodyPr wrap="square" rtlCol="0">
                    <a:spAutoFit/>
                  </a:bodyPr>
                  <a:lstStyle/>
                  <a:p>
                    <a:pPr algn="r"/>
                    <a:r>
                      <a:rPr lang="en-US">
                        <a:solidFill>
                          <a:schemeClr val="tx2"/>
                        </a:solidFill>
                      </a:rPr>
                      <a:t>100</a:t>
                    </a:r>
                  </a:p>
                </p:txBody>
              </p:sp>
              <p:sp>
                <p:nvSpPr>
                  <p:cNvPr id="14" name="TextBox 13">
                    <a:extLst>
                      <a:ext uri="{FF2B5EF4-FFF2-40B4-BE49-F238E27FC236}">
                        <a16:creationId xmlns:a16="http://schemas.microsoft.com/office/drawing/2014/main" id="{3E8905DF-3465-DB8F-E280-67ACB5254FCD}"/>
                      </a:ext>
                    </a:extLst>
                  </p:cNvPr>
                  <p:cNvSpPr txBox="1"/>
                  <p:nvPr/>
                </p:nvSpPr>
                <p:spPr>
                  <a:xfrm>
                    <a:off x="7171527" y="3089239"/>
                    <a:ext cx="478380" cy="219945"/>
                  </a:xfrm>
                  <a:prstGeom prst="rect">
                    <a:avLst/>
                  </a:prstGeom>
                  <a:noFill/>
                </p:spPr>
                <p:txBody>
                  <a:bodyPr wrap="square" rtlCol="0">
                    <a:spAutoFit/>
                  </a:bodyPr>
                  <a:lstStyle/>
                  <a:p>
                    <a:pPr algn="r"/>
                    <a:r>
                      <a:rPr lang="en-US">
                        <a:solidFill>
                          <a:schemeClr val="tx2"/>
                        </a:solidFill>
                      </a:rPr>
                      <a:t>90</a:t>
                    </a:r>
                  </a:p>
                </p:txBody>
              </p:sp>
              <p:sp>
                <p:nvSpPr>
                  <p:cNvPr id="15" name="TextBox 14">
                    <a:extLst>
                      <a:ext uri="{FF2B5EF4-FFF2-40B4-BE49-F238E27FC236}">
                        <a16:creationId xmlns:a16="http://schemas.microsoft.com/office/drawing/2014/main" id="{46B7A02A-D3B7-67BC-F757-5973C98307B7}"/>
                      </a:ext>
                    </a:extLst>
                  </p:cNvPr>
                  <p:cNvSpPr txBox="1"/>
                  <p:nvPr/>
                </p:nvSpPr>
                <p:spPr>
                  <a:xfrm>
                    <a:off x="7171527" y="3663247"/>
                    <a:ext cx="478380" cy="219945"/>
                  </a:xfrm>
                  <a:prstGeom prst="rect">
                    <a:avLst/>
                  </a:prstGeom>
                  <a:noFill/>
                </p:spPr>
                <p:txBody>
                  <a:bodyPr wrap="square" rtlCol="0">
                    <a:spAutoFit/>
                  </a:bodyPr>
                  <a:lstStyle/>
                  <a:p>
                    <a:pPr algn="r"/>
                    <a:r>
                      <a:rPr lang="en-US">
                        <a:solidFill>
                          <a:schemeClr val="tx2"/>
                        </a:solidFill>
                      </a:rPr>
                      <a:t>80</a:t>
                    </a:r>
                  </a:p>
                </p:txBody>
              </p:sp>
              <p:sp>
                <p:nvSpPr>
                  <p:cNvPr id="16" name="TextBox 15">
                    <a:extLst>
                      <a:ext uri="{FF2B5EF4-FFF2-40B4-BE49-F238E27FC236}">
                        <a16:creationId xmlns:a16="http://schemas.microsoft.com/office/drawing/2014/main" id="{37D6F2BB-FAE9-141C-8EC8-E706EA2E1406}"/>
                      </a:ext>
                    </a:extLst>
                  </p:cNvPr>
                  <p:cNvSpPr txBox="1"/>
                  <p:nvPr/>
                </p:nvSpPr>
                <p:spPr>
                  <a:xfrm>
                    <a:off x="8254665" y="3933768"/>
                    <a:ext cx="420544" cy="219945"/>
                  </a:xfrm>
                  <a:prstGeom prst="rect">
                    <a:avLst/>
                  </a:prstGeom>
                  <a:noFill/>
                </p:spPr>
                <p:txBody>
                  <a:bodyPr wrap="square" rtlCol="0">
                    <a:spAutoFit/>
                  </a:bodyPr>
                  <a:lstStyle/>
                  <a:p>
                    <a:pPr algn="ctr"/>
                    <a:r>
                      <a:rPr lang="en-US">
                        <a:solidFill>
                          <a:schemeClr val="tx2"/>
                        </a:solidFill>
                      </a:rPr>
                      <a:t>2003</a:t>
                    </a:r>
                  </a:p>
                </p:txBody>
              </p:sp>
              <p:sp>
                <p:nvSpPr>
                  <p:cNvPr id="17" name="TextBox 16">
                    <a:extLst>
                      <a:ext uri="{FF2B5EF4-FFF2-40B4-BE49-F238E27FC236}">
                        <a16:creationId xmlns:a16="http://schemas.microsoft.com/office/drawing/2014/main" id="{70ECA173-D9B7-107B-5D46-3868D30963B9}"/>
                      </a:ext>
                    </a:extLst>
                  </p:cNvPr>
                  <p:cNvSpPr txBox="1"/>
                  <p:nvPr/>
                </p:nvSpPr>
                <p:spPr>
                  <a:xfrm>
                    <a:off x="8615965" y="3933768"/>
                    <a:ext cx="420544" cy="219945"/>
                  </a:xfrm>
                  <a:prstGeom prst="rect">
                    <a:avLst/>
                  </a:prstGeom>
                  <a:noFill/>
                </p:spPr>
                <p:txBody>
                  <a:bodyPr wrap="square" rtlCol="0">
                    <a:spAutoFit/>
                  </a:bodyPr>
                  <a:lstStyle/>
                  <a:p>
                    <a:pPr algn="ctr"/>
                    <a:r>
                      <a:rPr lang="en-US">
                        <a:solidFill>
                          <a:schemeClr val="tx2"/>
                        </a:solidFill>
                      </a:rPr>
                      <a:t>2005</a:t>
                    </a:r>
                  </a:p>
                </p:txBody>
              </p:sp>
              <p:sp>
                <p:nvSpPr>
                  <p:cNvPr id="18" name="TextBox 17">
                    <a:extLst>
                      <a:ext uri="{FF2B5EF4-FFF2-40B4-BE49-F238E27FC236}">
                        <a16:creationId xmlns:a16="http://schemas.microsoft.com/office/drawing/2014/main" id="{E82A1840-12A5-0ABD-0E8A-1B034AB94D63}"/>
                      </a:ext>
                    </a:extLst>
                  </p:cNvPr>
                  <p:cNvSpPr txBox="1"/>
                  <p:nvPr/>
                </p:nvSpPr>
                <p:spPr>
                  <a:xfrm>
                    <a:off x="8977264" y="3933768"/>
                    <a:ext cx="420544" cy="219945"/>
                  </a:xfrm>
                  <a:prstGeom prst="rect">
                    <a:avLst/>
                  </a:prstGeom>
                  <a:noFill/>
                </p:spPr>
                <p:txBody>
                  <a:bodyPr wrap="square" rtlCol="0">
                    <a:spAutoFit/>
                  </a:bodyPr>
                  <a:lstStyle/>
                  <a:p>
                    <a:pPr algn="ctr"/>
                    <a:r>
                      <a:rPr lang="en-US">
                        <a:solidFill>
                          <a:schemeClr val="tx2"/>
                        </a:solidFill>
                      </a:rPr>
                      <a:t>2007</a:t>
                    </a:r>
                  </a:p>
                </p:txBody>
              </p:sp>
              <p:sp>
                <p:nvSpPr>
                  <p:cNvPr id="19" name="TextBox 18">
                    <a:extLst>
                      <a:ext uri="{FF2B5EF4-FFF2-40B4-BE49-F238E27FC236}">
                        <a16:creationId xmlns:a16="http://schemas.microsoft.com/office/drawing/2014/main" id="{51BFD92E-2C97-C9C8-789C-459FBC8C1FCF}"/>
                      </a:ext>
                    </a:extLst>
                  </p:cNvPr>
                  <p:cNvSpPr txBox="1"/>
                  <p:nvPr/>
                </p:nvSpPr>
                <p:spPr>
                  <a:xfrm>
                    <a:off x="10061164" y="3933768"/>
                    <a:ext cx="420544" cy="219945"/>
                  </a:xfrm>
                  <a:prstGeom prst="rect">
                    <a:avLst/>
                  </a:prstGeom>
                  <a:noFill/>
                </p:spPr>
                <p:txBody>
                  <a:bodyPr wrap="square" rtlCol="0">
                    <a:spAutoFit/>
                  </a:bodyPr>
                  <a:lstStyle/>
                  <a:p>
                    <a:pPr algn="ctr"/>
                    <a:r>
                      <a:rPr lang="en-US">
                        <a:solidFill>
                          <a:schemeClr val="tx2"/>
                        </a:solidFill>
                      </a:rPr>
                      <a:t>2013</a:t>
                    </a:r>
                  </a:p>
                </p:txBody>
              </p:sp>
              <p:sp>
                <p:nvSpPr>
                  <p:cNvPr id="20" name="TextBox 19">
                    <a:extLst>
                      <a:ext uri="{FF2B5EF4-FFF2-40B4-BE49-F238E27FC236}">
                        <a16:creationId xmlns:a16="http://schemas.microsoft.com/office/drawing/2014/main" id="{493E16F8-27AB-E0DC-E93F-6A1242DB534C}"/>
                      </a:ext>
                    </a:extLst>
                  </p:cNvPr>
                  <p:cNvSpPr txBox="1"/>
                  <p:nvPr/>
                </p:nvSpPr>
                <p:spPr>
                  <a:xfrm>
                    <a:off x="7893365" y="3933768"/>
                    <a:ext cx="420544" cy="219945"/>
                  </a:xfrm>
                  <a:prstGeom prst="rect">
                    <a:avLst/>
                  </a:prstGeom>
                  <a:noFill/>
                </p:spPr>
                <p:txBody>
                  <a:bodyPr wrap="square" rtlCol="0">
                    <a:spAutoFit/>
                  </a:bodyPr>
                  <a:lstStyle/>
                  <a:p>
                    <a:pPr algn="ctr"/>
                    <a:r>
                      <a:rPr lang="en-US">
                        <a:solidFill>
                          <a:schemeClr val="tx2"/>
                        </a:solidFill>
                      </a:rPr>
                      <a:t>2001</a:t>
                    </a:r>
                  </a:p>
                </p:txBody>
              </p:sp>
              <p:sp>
                <p:nvSpPr>
                  <p:cNvPr id="21" name="TextBox 20">
                    <a:extLst>
                      <a:ext uri="{FF2B5EF4-FFF2-40B4-BE49-F238E27FC236}">
                        <a16:creationId xmlns:a16="http://schemas.microsoft.com/office/drawing/2014/main" id="{47D4DE43-A35A-0D87-9B2A-37DB71B89C91}"/>
                      </a:ext>
                    </a:extLst>
                  </p:cNvPr>
                  <p:cNvSpPr txBox="1"/>
                  <p:nvPr/>
                </p:nvSpPr>
                <p:spPr>
                  <a:xfrm>
                    <a:off x="11506366" y="3933768"/>
                    <a:ext cx="420544" cy="219945"/>
                  </a:xfrm>
                  <a:prstGeom prst="rect">
                    <a:avLst/>
                  </a:prstGeom>
                  <a:noFill/>
                </p:spPr>
                <p:txBody>
                  <a:bodyPr wrap="square" rtlCol="0">
                    <a:spAutoFit/>
                  </a:bodyPr>
                  <a:lstStyle/>
                  <a:p>
                    <a:pPr algn="ctr"/>
                    <a:r>
                      <a:rPr lang="en-US">
                        <a:solidFill>
                          <a:schemeClr val="tx2"/>
                        </a:solidFill>
                      </a:rPr>
                      <a:t>2021</a:t>
                    </a:r>
                  </a:p>
                </p:txBody>
              </p:sp>
              <p:sp>
                <p:nvSpPr>
                  <p:cNvPr id="22" name="TextBox 21">
                    <a:extLst>
                      <a:ext uri="{FF2B5EF4-FFF2-40B4-BE49-F238E27FC236}">
                        <a16:creationId xmlns:a16="http://schemas.microsoft.com/office/drawing/2014/main" id="{45E364E4-30E3-9B3C-2F2A-1593E0745A23}"/>
                      </a:ext>
                    </a:extLst>
                  </p:cNvPr>
                  <p:cNvSpPr txBox="1"/>
                  <p:nvPr/>
                </p:nvSpPr>
                <p:spPr>
                  <a:xfrm>
                    <a:off x="7535216" y="3933768"/>
                    <a:ext cx="417393" cy="219945"/>
                  </a:xfrm>
                  <a:prstGeom prst="rect">
                    <a:avLst/>
                  </a:prstGeom>
                  <a:noFill/>
                </p:spPr>
                <p:txBody>
                  <a:bodyPr wrap="square" rtlCol="0">
                    <a:spAutoFit/>
                  </a:bodyPr>
                  <a:lstStyle/>
                  <a:p>
                    <a:pPr algn="ctr"/>
                    <a:r>
                      <a:rPr lang="en-US">
                        <a:solidFill>
                          <a:schemeClr val="tx2"/>
                        </a:solidFill>
                      </a:rPr>
                      <a:t>1999</a:t>
                    </a:r>
                  </a:p>
                </p:txBody>
              </p:sp>
              <p:sp>
                <p:nvSpPr>
                  <p:cNvPr id="24" name="TextBox 23">
                    <a:extLst>
                      <a:ext uri="{FF2B5EF4-FFF2-40B4-BE49-F238E27FC236}">
                        <a16:creationId xmlns:a16="http://schemas.microsoft.com/office/drawing/2014/main" id="{00398207-51AF-0ADC-899F-D20A3BCF1197}"/>
                      </a:ext>
                    </a:extLst>
                  </p:cNvPr>
                  <p:cNvSpPr txBox="1"/>
                  <p:nvPr/>
                </p:nvSpPr>
                <p:spPr>
                  <a:xfrm>
                    <a:off x="7171527" y="1941222"/>
                    <a:ext cx="478380" cy="219945"/>
                  </a:xfrm>
                  <a:prstGeom prst="rect">
                    <a:avLst/>
                  </a:prstGeom>
                  <a:noFill/>
                </p:spPr>
                <p:txBody>
                  <a:bodyPr wrap="square" rtlCol="0">
                    <a:spAutoFit/>
                  </a:bodyPr>
                  <a:lstStyle/>
                  <a:p>
                    <a:pPr algn="r"/>
                    <a:r>
                      <a:rPr lang="en-US">
                        <a:solidFill>
                          <a:schemeClr val="tx2"/>
                        </a:solidFill>
                      </a:rPr>
                      <a:t>110</a:t>
                    </a:r>
                  </a:p>
                </p:txBody>
              </p:sp>
              <p:sp>
                <p:nvSpPr>
                  <p:cNvPr id="25" name="TextBox 24">
                    <a:extLst>
                      <a:ext uri="{FF2B5EF4-FFF2-40B4-BE49-F238E27FC236}">
                        <a16:creationId xmlns:a16="http://schemas.microsoft.com/office/drawing/2014/main" id="{6AC35A57-B6B3-8CFA-1038-B33A264961EA}"/>
                      </a:ext>
                    </a:extLst>
                  </p:cNvPr>
                  <p:cNvSpPr txBox="1"/>
                  <p:nvPr/>
                </p:nvSpPr>
                <p:spPr>
                  <a:xfrm>
                    <a:off x="10783763" y="3933768"/>
                    <a:ext cx="420544" cy="219945"/>
                  </a:xfrm>
                  <a:prstGeom prst="rect">
                    <a:avLst/>
                  </a:prstGeom>
                  <a:noFill/>
                </p:spPr>
                <p:txBody>
                  <a:bodyPr wrap="square" rtlCol="0">
                    <a:spAutoFit/>
                  </a:bodyPr>
                  <a:lstStyle/>
                  <a:p>
                    <a:pPr algn="ctr"/>
                    <a:r>
                      <a:rPr lang="en-US">
                        <a:solidFill>
                          <a:schemeClr val="tx2"/>
                        </a:solidFill>
                      </a:rPr>
                      <a:t>2017</a:t>
                    </a:r>
                  </a:p>
                </p:txBody>
              </p:sp>
              <p:sp>
                <p:nvSpPr>
                  <p:cNvPr id="26" name="TextBox 25">
                    <a:extLst>
                      <a:ext uri="{FF2B5EF4-FFF2-40B4-BE49-F238E27FC236}">
                        <a16:creationId xmlns:a16="http://schemas.microsoft.com/office/drawing/2014/main" id="{CAFC6741-D114-4F9E-C471-019382F3FC1B}"/>
                      </a:ext>
                    </a:extLst>
                  </p:cNvPr>
                  <p:cNvSpPr txBox="1"/>
                  <p:nvPr/>
                </p:nvSpPr>
                <p:spPr>
                  <a:xfrm>
                    <a:off x="7171527" y="3376243"/>
                    <a:ext cx="478380" cy="219945"/>
                  </a:xfrm>
                  <a:prstGeom prst="rect">
                    <a:avLst/>
                  </a:prstGeom>
                  <a:noFill/>
                </p:spPr>
                <p:txBody>
                  <a:bodyPr wrap="square" rtlCol="0">
                    <a:spAutoFit/>
                  </a:bodyPr>
                  <a:lstStyle/>
                  <a:p>
                    <a:pPr algn="r"/>
                    <a:r>
                      <a:rPr lang="en-US">
                        <a:solidFill>
                          <a:schemeClr val="tx2"/>
                        </a:solidFill>
                      </a:rPr>
                      <a:t>85</a:t>
                    </a:r>
                  </a:p>
                </p:txBody>
              </p:sp>
              <p:sp>
                <p:nvSpPr>
                  <p:cNvPr id="27" name="TextBox 26">
                    <a:extLst>
                      <a:ext uri="{FF2B5EF4-FFF2-40B4-BE49-F238E27FC236}">
                        <a16:creationId xmlns:a16="http://schemas.microsoft.com/office/drawing/2014/main" id="{DD5D98A2-52E8-EF5E-6637-AE7037509AD6}"/>
                      </a:ext>
                    </a:extLst>
                  </p:cNvPr>
                  <p:cNvSpPr txBox="1"/>
                  <p:nvPr/>
                </p:nvSpPr>
                <p:spPr>
                  <a:xfrm>
                    <a:off x="7171527" y="2802235"/>
                    <a:ext cx="478380" cy="219945"/>
                  </a:xfrm>
                  <a:prstGeom prst="rect">
                    <a:avLst/>
                  </a:prstGeom>
                  <a:noFill/>
                </p:spPr>
                <p:txBody>
                  <a:bodyPr wrap="square" rtlCol="0">
                    <a:spAutoFit/>
                  </a:bodyPr>
                  <a:lstStyle/>
                  <a:p>
                    <a:pPr algn="r"/>
                    <a:r>
                      <a:rPr lang="en-US">
                        <a:solidFill>
                          <a:schemeClr val="tx2"/>
                        </a:solidFill>
                      </a:rPr>
                      <a:t>95</a:t>
                    </a:r>
                  </a:p>
                </p:txBody>
              </p:sp>
              <p:sp>
                <p:nvSpPr>
                  <p:cNvPr id="28" name="TextBox 27">
                    <a:extLst>
                      <a:ext uri="{FF2B5EF4-FFF2-40B4-BE49-F238E27FC236}">
                        <a16:creationId xmlns:a16="http://schemas.microsoft.com/office/drawing/2014/main" id="{D670BA11-9940-B713-0C28-A024A5FF0185}"/>
                      </a:ext>
                    </a:extLst>
                  </p:cNvPr>
                  <p:cNvSpPr txBox="1"/>
                  <p:nvPr/>
                </p:nvSpPr>
                <p:spPr>
                  <a:xfrm>
                    <a:off x="7171527" y="2228226"/>
                    <a:ext cx="478380" cy="219945"/>
                  </a:xfrm>
                  <a:prstGeom prst="rect">
                    <a:avLst/>
                  </a:prstGeom>
                  <a:noFill/>
                </p:spPr>
                <p:txBody>
                  <a:bodyPr wrap="square" rtlCol="0">
                    <a:spAutoFit/>
                  </a:bodyPr>
                  <a:lstStyle/>
                  <a:p>
                    <a:pPr algn="r"/>
                    <a:r>
                      <a:rPr lang="en-US">
                        <a:solidFill>
                          <a:schemeClr val="tx2"/>
                        </a:solidFill>
                      </a:rPr>
                      <a:t>105</a:t>
                    </a:r>
                  </a:p>
                </p:txBody>
              </p:sp>
              <p:sp>
                <p:nvSpPr>
                  <p:cNvPr id="32" name="TextBox 31">
                    <a:extLst>
                      <a:ext uri="{FF2B5EF4-FFF2-40B4-BE49-F238E27FC236}">
                        <a16:creationId xmlns:a16="http://schemas.microsoft.com/office/drawing/2014/main" id="{3AD1319F-97AA-D0F9-8CBA-437ED82DA43B}"/>
                      </a:ext>
                    </a:extLst>
                  </p:cNvPr>
                  <p:cNvSpPr txBox="1"/>
                  <p:nvPr/>
                </p:nvSpPr>
                <p:spPr>
                  <a:xfrm>
                    <a:off x="9338564" y="3933768"/>
                    <a:ext cx="420544" cy="219945"/>
                  </a:xfrm>
                  <a:prstGeom prst="rect">
                    <a:avLst/>
                  </a:prstGeom>
                  <a:noFill/>
                </p:spPr>
                <p:txBody>
                  <a:bodyPr wrap="square" rtlCol="0">
                    <a:spAutoFit/>
                  </a:bodyPr>
                  <a:lstStyle/>
                  <a:p>
                    <a:pPr algn="ctr"/>
                    <a:r>
                      <a:rPr lang="en-US">
                        <a:solidFill>
                          <a:schemeClr val="tx2"/>
                        </a:solidFill>
                      </a:rPr>
                      <a:t>2009</a:t>
                    </a:r>
                  </a:p>
                </p:txBody>
              </p:sp>
              <p:sp>
                <p:nvSpPr>
                  <p:cNvPr id="33" name="TextBox 32">
                    <a:extLst>
                      <a:ext uri="{FF2B5EF4-FFF2-40B4-BE49-F238E27FC236}">
                        <a16:creationId xmlns:a16="http://schemas.microsoft.com/office/drawing/2014/main" id="{3A45C4C5-7D74-0BB7-D1AA-795FF77A612A}"/>
                      </a:ext>
                    </a:extLst>
                  </p:cNvPr>
                  <p:cNvSpPr txBox="1"/>
                  <p:nvPr/>
                </p:nvSpPr>
                <p:spPr>
                  <a:xfrm>
                    <a:off x="9699864" y="3933768"/>
                    <a:ext cx="420544" cy="219945"/>
                  </a:xfrm>
                  <a:prstGeom prst="rect">
                    <a:avLst/>
                  </a:prstGeom>
                  <a:noFill/>
                </p:spPr>
                <p:txBody>
                  <a:bodyPr wrap="square" rtlCol="0">
                    <a:spAutoFit/>
                  </a:bodyPr>
                  <a:lstStyle/>
                  <a:p>
                    <a:pPr algn="ctr"/>
                    <a:r>
                      <a:rPr lang="en-US">
                        <a:solidFill>
                          <a:schemeClr val="tx2"/>
                        </a:solidFill>
                      </a:rPr>
                      <a:t>2011</a:t>
                    </a:r>
                  </a:p>
                </p:txBody>
              </p:sp>
              <p:sp>
                <p:nvSpPr>
                  <p:cNvPr id="34" name="TextBox 33">
                    <a:extLst>
                      <a:ext uri="{FF2B5EF4-FFF2-40B4-BE49-F238E27FC236}">
                        <a16:creationId xmlns:a16="http://schemas.microsoft.com/office/drawing/2014/main" id="{EE764085-9871-41D2-7538-56404BEE13FA}"/>
                      </a:ext>
                    </a:extLst>
                  </p:cNvPr>
                  <p:cNvSpPr txBox="1"/>
                  <p:nvPr/>
                </p:nvSpPr>
                <p:spPr>
                  <a:xfrm>
                    <a:off x="10422463" y="3933768"/>
                    <a:ext cx="420544" cy="219945"/>
                  </a:xfrm>
                  <a:prstGeom prst="rect">
                    <a:avLst/>
                  </a:prstGeom>
                  <a:noFill/>
                </p:spPr>
                <p:txBody>
                  <a:bodyPr wrap="square" rtlCol="0">
                    <a:spAutoFit/>
                  </a:bodyPr>
                  <a:lstStyle/>
                  <a:p>
                    <a:pPr algn="ctr"/>
                    <a:r>
                      <a:rPr lang="en-US">
                        <a:solidFill>
                          <a:schemeClr val="tx2"/>
                        </a:solidFill>
                      </a:rPr>
                      <a:t>2015</a:t>
                    </a:r>
                  </a:p>
                </p:txBody>
              </p:sp>
              <p:sp>
                <p:nvSpPr>
                  <p:cNvPr id="35" name="TextBox 34">
                    <a:extLst>
                      <a:ext uri="{FF2B5EF4-FFF2-40B4-BE49-F238E27FC236}">
                        <a16:creationId xmlns:a16="http://schemas.microsoft.com/office/drawing/2014/main" id="{F9E3CC3A-6F55-C4DE-73BF-4EE79A87AE87}"/>
                      </a:ext>
                    </a:extLst>
                  </p:cNvPr>
                  <p:cNvSpPr txBox="1"/>
                  <p:nvPr/>
                </p:nvSpPr>
                <p:spPr>
                  <a:xfrm>
                    <a:off x="11145063" y="3933768"/>
                    <a:ext cx="420544" cy="219945"/>
                  </a:xfrm>
                  <a:prstGeom prst="rect">
                    <a:avLst/>
                  </a:prstGeom>
                  <a:noFill/>
                </p:spPr>
                <p:txBody>
                  <a:bodyPr wrap="square" rtlCol="0">
                    <a:spAutoFit/>
                  </a:bodyPr>
                  <a:lstStyle/>
                  <a:p>
                    <a:pPr algn="ctr"/>
                    <a:r>
                      <a:rPr lang="en-US">
                        <a:solidFill>
                          <a:schemeClr val="tx2"/>
                        </a:solidFill>
                      </a:rPr>
                      <a:t>2019</a:t>
                    </a:r>
                  </a:p>
                </p:txBody>
              </p:sp>
            </p:grpSp>
            <p:sp>
              <p:nvSpPr>
                <p:cNvPr id="44" name="Freeform: Shape 43">
                  <a:extLst>
                    <a:ext uri="{FF2B5EF4-FFF2-40B4-BE49-F238E27FC236}">
                      <a16:creationId xmlns:a16="http://schemas.microsoft.com/office/drawing/2014/main" id="{D71BF3FB-100A-5D11-61EC-8494B8707912}"/>
                    </a:ext>
                  </a:extLst>
                </p:cNvPr>
                <p:cNvSpPr/>
                <p:nvPr/>
              </p:nvSpPr>
              <p:spPr>
                <a:xfrm>
                  <a:off x="7001033" y="2927350"/>
                  <a:ext cx="2851150" cy="2406650"/>
                </a:xfrm>
                <a:custGeom>
                  <a:avLst/>
                  <a:gdLst>
                    <a:gd name="connsiteX0" fmla="*/ 2851150 w 2851150"/>
                    <a:gd name="connsiteY0" fmla="*/ 0 h 2406650"/>
                    <a:gd name="connsiteX1" fmla="*/ 2540000 w 2851150"/>
                    <a:gd name="connsiteY1" fmla="*/ 603250 h 2406650"/>
                    <a:gd name="connsiteX2" fmla="*/ 2222500 w 2851150"/>
                    <a:gd name="connsiteY2" fmla="*/ 1346200 h 2406650"/>
                    <a:gd name="connsiteX3" fmla="*/ 1905000 w 2851150"/>
                    <a:gd name="connsiteY3" fmla="*/ 1447800 h 2406650"/>
                    <a:gd name="connsiteX4" fmla="*/ 1587500 w 2851150"/>
                    <a:gd name="connsiteY4" fmla="*/ 1593850 h 2406650"/>
                    <a:gd name="connsiteX5" fmla="*/ 1270000 w 2851150"/>
                    <a:gd name="connsiteY5" fmla="*/ 1790700 h 2406650"/>
                    <a:gd name="connsiteX6" fmla="*/ 958850 w 2851150"/>
                    <a:gd name="connsiteY6" fmla="*/ 1771650 h 2406650"/>
                    <a:gd name="connsiteX7" fmla="*/ 635000 w 2851150"/>
                    <a:gd name="connsiteY7" fmla="*/ 2165350 h 2406650"/>
                    <a:gd name="connsiteX8" fmla="*/ 323850 w 2851150"/>
                    <a:gd name="connsiteY8" fmla="*/ 2203450 h 2406650"/>
                    <a:gd name="connsiteX9" fmla="*/ 0 w 2851150"/>
                    <a:gd name="connsiteY9" fmla="*/ 2406650 h 240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1150" h="2406650">
                      <a:moveTo>
                        <a:pt x="2851150" y="0"/>
                      </a:moveTo>
                      <a:lnTo>
                        <a:pt x="2540000" y="603250"/>
                      </a:lnTo>
                      <a:lnTo>
                        <a:pt x="2222500" y="1346200"/>
                      </a:lnTo>
                      <a:lnTo>
                        <a:pt x="1905000" y="1447800"/>
                      </a:lnTo>
                      <a:lnTo>
                        <a:pt x="1587500" y="1593850"/>
                      </a:lnTo>
                      <a:lnTo>
                        <a:pt x="1270000" y="1790700"/>
                      </a:lnTo>
                      <a:lnTo>
                        <a:pt x="958850" y="1771650"/>
                      </a:lnTo>
                      <a:lnTo>
                        <a:pt x="635000" y="2165350"/>
                      </a:lnTo>
                      <a:lnTo>
                        <a:pt x="323850" y="2203450"/>
                      </a:lnTo>
                      <a:lnTo>
                        <a:pt x="0" y="2406650"/>
                      </a:lnTo>
                    </a:path>
                  </a:pathLst>
                </a:custGeom>
                <a:noFill/>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42">
                  <a:extLst>
                    <a:ext uri="{FF2B5EF4-FFF2-40B4-BE49-F238E27FC236}">
                      <a16:creationId xmlns:a16="http://schemas.microsoft.com/office/drawing/2014/main" id="{7DA216F0-9A83-3F42-892C-3F162493D1B0}"/>
                    </a:ext>
                  </a:extLst>
                </p:cNvPr>
                <p:cNvSpPr/>
                <p:nvPr/>
              </p:nvSpPr>
              <p:spPr>
                <a:xfrm>
                  <a:off x="2885918" y="2990850"/>
                  <a:ext cx="4127500" cy="2343150"/>
                </a:xfrm>
                <a:custGeom>
                  <a:avLst/>
                  <a:gdLst>
                    <a:gd name="connsiteX0" fmla="*/ 0 w 4127500"/>
                    <a:gd name="connsiteY0" fmla="*/ 0 h 2343150"/>
                    <a:gd name="connsiteX1" fmla="*/ 323850 w 4127500"/>
                    <a:gd name="connsiteY1" fmla="*/ 12700 h 2343150"/>
                    <a:gd name="connsiteX2" fmla="*/ 641350 w 4127500"/>
                    <a:gd name="connsiteY2" fmla="*/ 254000 h 2343150"/>
                    <a:gd name="connsiteX3" fmla="*/ 958850 w 4127500"/>
                    <a:gd name="connsiteY3" fmla="*/ 438150 h 2343150"/>
                    <a:gd name="connsiteX4" fmla="*/ 1276350 w 4127500"/>
                    <a:gd name="connsiteY4" fmla="*/ 514350 h 2343150"/>
                    <a:gd name="connsiteX5" fmla="*/ 1593850 w 4127500"/>
                    <a:gd name="connsiteY5" fmla="*/ 819150 h 2343150"/>
                    <a:gd name="connsiteX6" fmla="*/ 1905000 w 4127500"/>
                    <a:gd name="connsiteY6" fmla="*/ 762000 h 2343150"/>
                    <a:gd name="connsiteX7" fmla="*/ 2228850 w 4127500"/>
                    <a:gd name="connsiteY7" fmla="*/ 1270000 h 2343150"/>
                    <a:gd name="connsiteX8" fmla="*/ 2540000 w 4127500"/>
                    <a:gd name="connsiteY8" fmla="*/ 1644650 h 2343150"/>
                    <a:gd name="connsiteX9" fmla="*/ 2857500 w 4127500"/>
                    <a:gd name="connsiteY9" fmla="*/ 1701800 h 2343150"/>
                    <a:gd name="connsiteX10" fmla="*/ 3175000 w 4127500"/>
                    <a:gd name="connsiteY10" fmla="*/ 2082800 h 2343150"/>
                    <a:gd name="connsiteX11" fmla="*/ 3492500 w 4127500"/>
                    <a:gd name="connsiteY11" fmla="*/ 2089150 h 2343150"/>
                    <a:gd name="connsiteX12" fmla="*/ 3810000 w 4127500"/>
                    <a:gd name="connsiteY12" fmla="*/ 2190750 h 2343150"/>
                    <a:gd name="connsiteX13" fmla="*/ 4127500 w 4127500"/>
                    <a:gd name="connsiteY13" fmla="*/ 2343150 h 2343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27500" h="2343150">
                      <a:moveTo>
                        <a:pt x="0" y="0"/>
                      </a:moveTo>
                      <a:lnTo>
                        <a:pt x="323850" y="12700"/>
                      </a:lnTo>
                      <a:lnTo>
                        <a:pt x="641350" y="254000"/>
                      </a:lnTo>
                      <a:lnTo>
                        <a:pt x="958850" y="438150"/>
                      </a:lnTo>
                      <a:lnTo>
                        <a:pt x="1276350" y="514350"/>
                      </a:lnTo>
                      <a:lnTo>
                        <a:pt x="1593850" y="819150"/>
                      </a:lnTo>
                      <a:lnTo>
                        <a:pt x="1905000" y="762000"/>
                      </a:lnTo>
                      <a:lnTo>
                        <a:pt x="2228850" y="1270000"/>
                      </a:lnTo>
                      <a:lnTo>
                        <a:pt x="2540000" y="1644650"/>
                      </a:lnTo>
                      <a:lnTo>
                        <a:pt x="2857500" y="1701800"/>
                      </a:lnTo>
                      <a:lnTo>
                        <a:pt x="3175000" y="2082800"/>
                      </a:lnTo>
                      <a:lnTo>
                        <a:pt x="3492500" y="2089150"/>
                      </a:lnTo>
                      <a:lnTo>
                        <a:pt x="3810000" y="2190750"/>
                      </a:lnTo>
                      <a:lnTo>
                        <a:pt x="4127500" y="2343150"/>
                      </a:lnTo>
                    </a:path>
                  </a:pathLst>
                </a:cu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76">
                <a:extLst>
                  <a:ext uri="{FF2B5EF4-FFF2-40B4-BE49-F238E27FC236}">
                    <a16:creationId xmlns:a16="http://schemas.microsoft.com/office/drawing/2014/main" id="{66F6E1C2-5CA5-27A0-B6DA-BEF4FAC8E561}"/>
                  </a:ext>
                </a:extLst>
              </p:cNvPr>
              <p:cNvGrpSpPr/>
              <p:nvPr/>
            </p:nvGrpSpPr>
            <p:grpSpPr>
              <a:xfrm>
                <a:off x="5714763" y="2325706"/>
                <a:ext cx="2718566" cy="401377"/>
                <a:chOff x="4046805" y="2272927"/>
                <a:chExt cx="2718566" cy="401377"/>
              </a:xfrm>
            </p:grpSpPr>
            <p:sp>
              <p:nvSpPr>
                <p:cNvPr id="70" name="TextBox 69">
                  <a:extLst>
                    <a:ext uri="{FF2B5EF4-FFF2-40B4-BE49-F238E27FC236}">
                      <a16:creationId xmlns:a16="http://schemas.microsoft.com/office/drawing/2014/main" id="{0A787C0B-52A3-EBFE-161E-DFF552710386}"/>
                    </a:ext>
                  </a:extLst>
                </p:cNvPr>
                <p:cNvSpPr txBox="1"/>
                <p:nvPr/>
              </p:nvSpPr>
              <p:spPr>
                <a:xfrm>
                  <a:off x="4212237" y="2274194"/>
                  <a:ext cx="1140011" cy="400110"/>
                </a:xfrm>
                <a:prstGeom prst="rect">
                  <a:avLst/>
                </a:prstGeom>
                <a:noFill/>
              </p:spPr>
              <p:txBody>
                <a:bodyPr wrap="square" rtlCol="0">
                  <a:spAutoFit/>
                </a:bodyPr>
                <a:lstStyle/>
                <a:p>
                  <a:pPr algn="l"/>
                  <a:r>
                    <a:rPr lang="en-US" sz="2000">
                      <a:solidFill>
                        <a:schemeClr val="tx2"/>
                      </a:solidFill>
                    </a:rPr>
                    <a:t>Decline</a:t>
                  </a:r>
                </a:p>
              </p:txBody>
            </p:sp>
            <p:sp>
              <p:nvSpPr>
                <p:cNvPr id="73" name="Rectangle 72">
                  <a:extLst>
                    <a:ext uri="{FF2B5EF4-FFF2-40B4-BE49-F238E27FC236}">
                      <a16:creationId xmlns:a16="http://schemas.microsoft.com/office/drawing/2014/main" id="{3CE74217-FE4D-5F5C-8544-1CD9952E5653}"/>
                    </a:ext>
                  </a:extLst>
                </p:cNvPr>
                <p:cNvSpPr/>
                <p:nvPr/>
              </p:nvSpPr>
              <p:spPr>
                <a:xfrm>
                  <a:off x="4046805" y="2404399"/>
                  <a:ext cx="139700" cy="1397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endParaRPr>
                </a:p>
              </p:txBody>
            </p:sp>
            <p:sp>
              <p:nvSpPr>
                <p:cNvPr id="75" name="TextBox 74">
                  <a:extLst>
                    <a:ext uri="{FF2B5EF4-FFF2-40B4-BE49-F238E27FC236}">
                      <a16:creationId xmlns:a16="http://schemas.microsoft.com/office/drawing/2014/main" id="{1E00E776-CE8D-ADCF-7F2C-16B63C11270B}"/>
                    </a:ext>
                  </a:extLst>
                </p:cNvPr>
                <p:cNvSpPr txBox="1"/>
                <p:nvPr/>
              </p:nvSpPr>
              <p:spPr>
                <a:xfrm>
                  <a:off x="5625360" y="2272927"/>
                  <a:ext cx="1140011" cy="400110"/>
                </a:xfrm>
                <a:prstGeom prst="rect">
                  <a:avLst/>
                </a:prstGeom>
                <a:noFill/>
              </p:spPr>
              <p:txBody>
                <a:bodyPr wrap="square" rtlCol="0">
                  <a:spAutoFit/>
                </a:bodyPr>
                <a:lstStyle/>
                <a:p>
                  <a:pPr algn="l"/>
                  <a:r>
                    <a:rPr lang="en-US" sz="2000">
                      <a:solidFill>
                        <a:schemeClr val="tx2"/>
                      </a:solidFill>
                    </a:rPr>
                    <a:t>Reversal</a:t>
                  </a:r>
                </a:p>
              </p:txBody>
            </p:sp>
            <p:sp>
              <p:nvSpPr>
                <p:cNvPr id="76" name="Rectangle 75">
                  <a:extLst>
                    <a:ext uri="{FF2B5EF4-FFF2-40B4-BE49-F238E27FC236}">
                      <a16:creationId xmlns:a16="http://schemas.microsoft.com/office/drawing/2014/main" id="{00A2E592-5CC8-E374-8928-CED4E883AD9C}"/>
                    </a:ext>
                  </a:extLst>
                </p:cNvPr>
                <p:cNvSpPr/>
                <p:nvPr/>
              </p:nvSpPr>
              <p:spPr>
                <a:xfrm>
                  <a:off x="5459928" y="2403132"/>
                  <a:ext cx="139700" cy="1397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endParaRPr>
                </a:p>
              </p:txBody>
            </p:sp>
          </p:grpSp>
        </p:grpSp>
      </p:grpSp>
    </p:spTree>
    <p:extLst>
      <p:ext uri="{BB962C8B-B14F-4D97-AF65-F5344CB8AC3E}">
        <p14:creationId xmlns:p14="http://schemas.microsoft.com/office/powerpoint/2010/main" val="2757148515"/>
      </p:ext>
    </p:extLst>
  </p:cSld>
  <p:clrMapOvr>
    <a:masterClrMapping/>
  </p:clrMapOvr>
  <p:extLst>
    <p:ext uri="{6950BFC3-D8DA-4A85-94F7-54DA5524770B}">
      <p188:commentRel xmlns:p188="http://schemas.microsoft.com/office/powerpoint/2018/8/main" r:id="rId3"/>
    </p:ext>
  </p:extLs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5461D-6D1B-F84A-F65D-BA2F5EA037C5}"/>
              </a:ext>
            </a:extLst>
          </p:cNvPr>
          <p:cNvSpPr>
            <a:spLocks noGrp="1"/>
          </p:cNvSpPr>
          <p:nvPr>
            <p:ph type="title"/>
          </p:nvPr>
        </p:nvSpPr>
        <p:spPr>
          <a:xfrm>
            <a:off x="847253" y="208232"/>
            <a:ext cx="10515600" cy="1140734"/>
          </a:xfrm>
        </p:spPr>
        <p:txBody>
          <a:bodyPr/>
          <a:lstStyle/>
          <a:p>
            <a:r>
              <a:rPr lang="en-US"/>
              <a:t>Clinical Pearls</a:t>
            </a:r>
          </a:p>
        </p:txBody>
      </p:sp>
      <p:sp>
        <p:nvSpPr>
          <p:cNvPr id="11" name="Text Placeholder 10">
            <a:extLst>
              <a:ext uri="{FF2B5EF4-FFF2-40B4-BE49-F238E27FC236}">
                <a16:creationId xmlns:a16="http://schemas.microsoft.com/office/drawing/2014/main" id="{6A82D1A4-F06A-C4A2-5947-2A32CC4BF259}"/>
              </a:ext>
            </a:extLst>
          </p:cNvPr>
          <p:cNvSpPr>
            <a:spLocks noGrp="1"/>
          </p:cNvSpPr>
          <p:nvPr>
            <p:ph type="body" sz="quarter" idx="10"/>
          </p:nvPr>
        </p:nvSpPr>
        <p:spPr>
          <a:xfrm>
            <a:off x="838200" y="2057400"/>
            <a:ext cx="3375025" cy="3230563"/>
          </a:xfrm>
        </p:spPr>
        <p:txBody>
          <a:bodyPr/>
          <a:lstStyle/>
          <a:p>
            <a:r>
              <a:rPr lang="en-US"/>
              <a:t>Check creatinine and potassium 7-10 days after starting MRA or changing dose</a:t>
            </a:r>
          </a:p>
        </p:txBody>
      </p:sp>
      <p:sp>
        <p:nvSpPr>
          <p:cNvPr id="12" name="Text Placeholder 11">
            <a:extLst>
              <a:ext uri="{FF2B5EF4-FFF2-40B4-BE49-F238E27FC236}">
                <a16:creationId xmlns:a16="http://schemas.microsoft.com/office/drawing/2014/main" id="{96A184D9-DD36-4928-A3D3-1CFE0C0099F2}"/>
              </a:ext>
            </a:extLst>
          </p:cNvPr>
          <p:cNvSpPr>
            <a:spLocks noGrp="1"/>
          </p:cNvSpPr>
          <p:nvPr>
            <p:ph type="body" sz="quarter" idx="11"/>
          </p:nvPr>
        </p:nvSpPr>
        <p:spPr>
          <a:xfrm>
            <a:off x="4408488" y="2057400"/>
            <a:ext cx="3375025" cy="3236913"/>
          </a:xfrm>
        </p:spPr>
        <p:txBody>
          <a:bodyPr/>
          <a:lstStyle/>
          <a:p>
            <a:r>
              <a:rPr lang="en-US"/>
              <a:t>Checking renal function and potassium every 3 months is reasonable</a:t>
            </a:r>
          </a:p>
        </p:txBody>
      </p:sp>
      <p:sp>
        <p:nvSpPr>
          <p:cNvPr id="13" name="Text Placeholder 12">
            <a:extLst>
              <a:ext uri="{FF2B5EF4-FFF2-40B4-BE49-F238E27FC236}">
                <a16:creationId xmlns:a16="http://schemas.microsoft.com/office/drawing/2014/main" id="{B655D9FB-FE81-3448-2331-164D94A725EE}"/>
              </a:ext>
            </a:extLst>
          </p:cNvPr>
          <p:cNvSpPr>
            <a:spLocks noGrp="1"/>
          </p:cNvSpPr>
          <p:nvPr>
            <p:ph type="body" sz="quarter" idx="12"/>
          </p:nvPr>
        </p:nvSpPr>
        <p:spPr>
          <a:xfrm>
            <a:off x="7978775" y="2063750"/>
            <a:ext cx="3384550" cy="3224213"/>
          </a:xfrm>
        </p:spPr>
        <p:txBody>
          <a:bodyPr/>
          <a:lstStyle/>
          <a:p>
            <a:r>
              <a:rPr lang="en-US"/>
              <a:t>Assessing for control comorbidities during follow-up visits is appropriate</a:t>
            </a:r>
          </a:p>
        </p:txBody>
      </p:sp>
    </p:spTree>
    <p:extLst>
      <p:ext uri="{BB962C8B-B14F-4D97-AF65-F5344CB8AC3E}">
        <p14:creationId xmlns:p14="http://schemas.microsoft.com/office/powerpoint/2010/main" val="4019850617"/>
      </p:ext>
    </p:extLst>
  </p:cSld>
  <p:clrMapOvr>
    <a:masterClrMapping/>
  </p:clrMapOvr>
  <p:extLst>
    <p:ext uri="{6950BFC3-D8DA-4A85-94F7-54DA5524770B}">
      <p188:commentRel xmlns:p188="http://schemas.microsoft.com/office/powerpoint/2018/8/main" r:id="rId3"/>
    </p:ext>
  </p:extLs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B0BBA-4777-3EC3-602F-5E56883E0E91}"/>
              </a:ext>
            </a:extLst>
          </p:cNvPr>
          <p:cNvSpPr>
            <a:spLocks noGrp="1"/>
          </p:cNvSpPr>
          <p:nvPr>
            <p:ph type="title"/>
          </p:nvPr>
        </p:nvSpPr>
        <p:spPr>
          <a:xfrm>
            <a:off x="847253" y="2556473"/>
            <a:ext cx="10515600" cy="1745054"/>
          </a:xfrm>
        </p:spPr>
        <p:txBody>
          <a:bodyPr anchor="ctr">
            <a:normAutofit/>
          </a:bodyPr>
          <a:lstStyle/>
          <a:p>
            <a:r>
              <a:rPr lang="en-US"/>
              <a:t>Collaboration with Cardiology</a:t>
            </a:r>
          </a:p>
        </p:txBody>
      </p:sp>
    </p:spTree>
    <p:extLst>
      <p:ext uri="{BB962C8B-B14F-4D97-AF65-F5344CB8AC3E}">
        <p14:creationId xmlns:p14="http://schemas.microsoft.com/office/powerpoint/2010/main" val="245910331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ABB6A-3C18-423B-780E-4E902CF942CA}"/>
              </a:ext>
            </a:extLst>
          </p:cNvPr>
          <p:cNvSpPr>
            <a:spLocks noGrp="1"/>
          </p:cNvSpPr>
          <p:nvPr>
            <p:ph type="title"/>
          </p:nvPr>
        </p:nvSpPr>
        <p:spPr>
          <a:xfrm>
            <a:off x="847253" y="208232"/>
            <a:ext cx="10515600" cy="1140734"/>
          </a:xfrm>
        </p:spPr>
        <p:txBody>
          <a:bodyPr/>
          <a:lstStyle/>
          <a:p>
            <a:r>
              <a:rPr lang="en-US"/>
              <a:t>When to Refer to Cardiology</a:t>
            </a:r>
          </a:p>
        </p:txBody>
      </p:sp>
      <p:sp>
        <p:nvSpPr>
          <p:cNvPr id="22" name="Text Placeholder 21">
            <a:extLst>
              <a:ext uri="{FF2B5EF4-FFF2-40B4-BE49-F238E27FC236}">
                <a16:creationId xmlns:a16="http://schemas.microsoft.com/office/drawing/2014/main" id="{152DFA1D-1B2C-32C6-1FE9-563D7759EC4C}"/>
              </a:ext>
            </a:extLst>
          </p:cNvPr>
          <p:cNvSpPr>
            <a:spLocks noGrp="1"/>
          </p:cNvSpPr>
          <p:nvPr>
            <p:ph type="body" sz="quarter" idx="11"/>
          </p:nvPr>
        </p:nvSpPr>
        <p:spPr>
          <a:xfrm>
            <a:off x="838200" y="1647730"/>
            <a:ext cx="10525125" cy="407349"/>
          </a:xfrm>
        </p:spPr>
        <p:txBody>
          <a:bodyPr/>
          <a:lstStyle/>
          <a:p>
            <a:r>
              <a:rPr lang="en-US">
                <a:solidFill>
                  <a:schemeClr val="accent4"/>
                </a:solidFill>
              </a:rPr>
              <a:t>Patient with suspected or known HFpEF: PCC to cardiovascular specialist</a:t>
            </a:r>
          </a:p>
        </p:txBody>
      </p:sp>
      <p:sp>
        <p:nvSpPr>
          <p:cNvPr id="14" name="Text Placeholder 13">
            <a:extLst>
              <a:ext uri="{FF2B5EF4-FFF2-40B4-BE49-F238E27FC236}">
                <a16:creationId xmlns:a16="http://schemas.microsoft.com/office/drawing/2014/main" id="{FF93A4F4-5D7E-4025-9CC8-964AE56BCA79}"/>
              </a:ext>
            </a:extLst>
          </p:cNvPr>
          <p:cNvSpPr>
            <a:spLocks noGrp="1"/>
          </p:cNvSpPr>
          <p:nvPr>
            <p:ph type="body" sz="quarter" idx="12"/>
          </p:nvPr>
        </p:nvSpPr>
        <p:spPr>
          <a:xfrm>
            <a:off x="1524000" y="6355533"/>
            <a:ext cx="9839325" cy="502467"/>
          </a:xfrm>
        </p:spPr>
        <p:txBody>
          <a:bodyPr/>
          <a:lstStyle/>
          <a:p>
            <a:r>
              <a:rPr lang="en-US"/>
              <a:t>Adapted from Kittleson MM. J Am Coll Cardiol. 2023;81:1835-1878.</a:t>
            </a:r>
          </a:p>
        </p:txBody>
      </p:sp>
      <p:sp>
        <p:nvSpPr>
          <p:cNvPr id="5" name="TextBox 4">
            <a:extLst>
              <a:ext uri="{FF2B5EF4-FFF2-40B4-BE49-F238E27FC236}">
                <a16:creationId xmlns:a16="http://schemas.microsoft.com/office/drawing/2014/main" id="{3F0505CE-46DF-DBF1-6DAF-DEDEF2DD2A54}"/>
              </a:ext>
            </a:extLst>
          </p:cNvPr>
          <p:cNvSpPr txBox="1"/>
          <p:nvPr/>
        </p:nvSpPr>
        <p:spPr>
          <a:xfrm>
            <a:off x="1523529" y="5836335"/>
            <a:ext cx="9839325" cy="584775"/>
          </a:xfrm>
          <a:prstGeom prst="rect">
            <a:avLst/>
          </a:prstGeom>
          <a:noFill/>
        </p:spPr>
        <p:txBody>
          <a:bodyPr wrap="square">
            <a:spAutoFit/>
          </a:bodyPr>
          <a:lstStyle/>
          <a:p>
            <a:r>
              <a:rPr lang="en-US" sz="1600">
                <a:solidFill>
                  <a:schemeClr val="tx2"/>
                </a:solidFill>
              </a:rPr>
              <a:t>AF, atrial fibrillation; CAD, coronary artery disease; CMR, cardiac magnetic resonance; DM, diabetes mellitus; HCM, hypertrophic cardiomyopathy; HF, heart failure; HTN, hypertension; PCC, primary care clinician; RV, right ventricle</a:t>
            </a:r>
          </a:p>
        </p:txBody>
      </p:sp>
      <p:sp>
        <p:nvSpPr>
          <p:cNvPr id="7" name="Rectangle 6">
            <a:extLst>
              <a:ext uri="{FF2B5EF4-FFF2-40B4-BE49-F238E27FC236}">
                <a16:creationId xmlns:a16="http://schemas.microsoft.com/office/drawing/2014/main" id="{4171D30A-A6E3-7061-71F3-33FE5D78708C}"/>
              </a:ext>
            </a:extLst>
          </p:cNvPr>
          <p:cNvSpPr/>
          <p:nvPr/>
        </p:nvSpPr>
        <p:spPr>
          <a:xfrm>
            <a:off x="850899" y="2353843"/>
            <a:ext cx="1384576" cy="453448"/>
          </a:xfrm>
          <a:prstGeom prst="rect">
            <a:avLst/>
          </a:prstGeom>
          <a:solidFill>
            <a:schemeClr val="accent2"/>
          </a:solidFill>
          <a:ln w="63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mj-lt"/>
              </a:rPr>
              <a:t>C</a:t>
            </a:r>
          </a:p>
        </p:txBody>
      </p:sp>
      <p:sp>
        <p:nvSpPr>
          <p:cNvPr id="8" name="Rectangle 7">
            <a:extLst>
              <a:ext uri="{FF2B5EF4-FFF2-40B4-BE49-F238E27FC236}">
                <a16:creationId xmlns:a16="http://schemas.microsoft.com/office/drawing/2014/main" id="{8F698920-817D-058F-064D-E4A68DF698F3}"/>
              </a:ext>
            </a:extLst>
          </p:cNvPr>
          <p:cNvSpPr/>
          <p:nvPr/>
        </p:nvSpPr>
        <p:spPr>
          <a:xfrm>
            <a:off x="2370620" y="2807290"/>
            <a:ext cx="1384576" cy="1021759"/>
          </a:xfrm>
          <a:prstGeom prst="rect">
            <a:avLst/>
          </a:prstGeom>
          <a:solidFill>
            <a:schemeClr val="accent6">
              <a:lumMod val="20000"/>
              <a:lumOff val="80000"/>
            </a:schemeClr>
          </a:solidFill>
          <a:ln w="63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tIns="91440" rtlCol="0" anchor="t"/>
          <a:lstStyle/>
          <a:p>
            <a:pPr algn="ctr"/>
            <a:r>
              <a:rPr lang="en-US" b="1">
                <a:solidFill>
                  <a:schemeClr val="tx2"/>
                </a:solidFill>
                <a:latin typeface="+mj-lt"/>
              </a:rPr>
              <a:t>H</a:t>
            </a:r>
            <a:r>
              <a:rPr lang="en-US" b="1">
                <a:solidFill>
                  <a:schemeClr val="tx2"/>
                </a:solidFill>
              </a:rPr>
              <a:t>igh-risk features</a:t>
            </a:r>
          </a:p>
        </p:txBody>
      </p:sp>
      <p:sp>
        <p:nvSpPr>
          <p:cNvPr id="9" name="Rectangle 8">
            <a:extLst>
              <a:ext uri="{FF2B5EF4-FFF2-40B4-BE49-F238E27FC236}">
                <a16:creationId xmlns:a16="http://schemas.microsoft.com/office/drawing/2014/main" id="{BA3D7C9B-79C5-A200-AD14-E043953E86D8}"/>
              </a:ext>
            </a:extLst>
          </p:cNvPr>
          <p:cNvSpPr/>
          <p:nvPr/>
        </p:nvSpPr>
        <p:spPr>
          <a:xfrm>
            <a:off x="3890341" y="2807290"/>
            <a:ext cx="1384576" cy="1021759"/>
          </a:xfrm>
          <a:prstGeom prst="rect">
            <a:avLst/>
          </a:prstGeom>
          <a:solidFill>
            <a:schemeClr val="accent6">
              <a:lumMod val="20000"/>
              <a:lumOff val="80000"/>
            </a:schemeClr>
          </a:solidFill>
          <a:ln w="63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tIns="91440" rtlCol="0" anchor="t"/>
          <a:lstStyle/>
          <a:p>
            <a:pPr algn="ctr"/>
            <a:r>
              <a:rPr lang="en-US" b="1">
                <a:solidFill>
                  <a:schemeClr val="tx2"/>
                </a:solidFill>
                <a:latin typeface="+mj-lt"/>
              </a:rPr>
              <a:t>E</a:t>
            </a:r>
            <a:r>
              <a:rPr lang="en-US" b="1">
                <a:solidFill>
                  <a:schemeClr val="tx2"/>
                </a:solidFill>
              </a:rPr>
              <a:t>xtensive evaluation needed</a:t>
            </a:r>
          </a:p>
        </p:txBody>
      </p:sp>
      <p:sp>
        <p:nvSpPr>
          <p:cNvPr id="10" name="Rectangle 9">
            <a:extLst>
              <a:ext uri="{FF2B5EF4-FFF2-40B4-BE49-F238E27FC236}">
                <a16:creationId xmlns:a16="http://schemas.microsoft.com/office/drawing/2014/main" id="{32D64507-83E5-840F-1A5A-CD4D756C22F2}"/>
              </a:ext>
            </a:extLst>
          </p:cNvPr>
          <p:cNvSpPr/>
          <p:nvPr/>
        </p:nvSpPr>
        <p:spPr>
          <a:xfrm>
            <a:off x="5410062" y="2807289"/>
            <a:ext cx="1384576" cy="1021760"/>
          </a:xfrm>
          <a:prstGeom prst="rect">
            <a:avLst/>
          </a:prstGeom>
          <a:solidFill>
            <a:schemeClr val="accent6">
              <a:lumMod val="20000"/>
              <a:lumOff val="80000"/>
            </a:schemeClr>
          </a:solidFill>
          <a:ln w="63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tIns="91440" rtlCol="0" anchor="t"/>
          <a:lstStyle/>
          <a:p>
            <a:pPr algn="ctr"/>
            <a:r>
              <a:rPr lang="en-US" b="1">
                <a:solidFill>
                  <a:schemeClr val="tx2"/>
                </a:solidFill>
                <a:latin typeface="+mj-lt"/>
              </a:rPr>
              <a:t>C</a:t>
            </a:r>
            <a:r>
              <a:rPr lang="en-US" b="1">
                <a:solidFill>
                  <a:schemeClr val="tx2"/>
                </a:solidFill>
              </a:rPr>
              <a:t>ardiorenal syndrome</a:t>
            </a:r>
          </a:p>
        </p:txBody>
      </p:sp>
      <p:sp>
        <p:nvSpPr>
          <p:cNvPr id="11" name="Rectangle 10">
            <a:extLst>
              <a:ext uri="{FF2B5EF4-FFF2-40B4-BE49-F238E27FC236}">
                <a16:creationId xmlns:a16="http://schemas.microsoft.com/office/drawing/2014/main" id="{E67E4626-A00C-702A-E4DA-5121A7F2FDFF}"/>
              </a:ext>
            </a:extLst>
          </p:cNvPr>
          <p:cNvSpPr/>
          <p:nvPr/>
        </p:nvSpPr>
        <p:spPr>
          <a:xfrm>
            <a:off x="6929783" y="2807288"/>
            <a:ext cx="1384576" cy="1021761"/>
          </a:xfrm>
          <a:prstGeom prst="rect">
            <a:avLst/>
          </a:prstGeom>
          <a:solidFill>
            <a:schemeClr val="accent6">
              <a:lumMod val="20000"/>
              <a:lumOff val="80000"/>
            </a:schemeClr>
          </a:solidFill>
          <a:ln w="63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tIns="91440" rtlCol="0" anchor="t"/>
          <a:lstStyle/>
          <a:p>
            <a:pPr algn="ctr"/>
            <a:r>
              <a:rPr lang="en-US" b="1">
                <a:solidFill>
                  <a:schemeClr val="tx2"/>
                </a:solidFill>
                <a:latin typeface="+mj-lt"/>
              </a:rPr>
              <a:t>K</a:t>
            </a:r>
            <a:r>
              <a:rPr lang="en-US" b="1">
                <a:solidFill>
                  <a:schemeClr val="tx2"/>
                </a:solidFill>
              </a:rPr>
              <a:t>nowledge of HFpEF mimics</a:t>
            </a:r>
          </a:p>
        </p:txBody>
      </p:sp>
      <p:sp>
        <p:nvSpPr>
          <p:cNvPr id="12" name="Rectangle 11">
            <a:extLst>
              <a:ext uri="{FF2B5EF4-FFF2-40B4-BE49-F238E27FC236}">
                <a16:creationId xmlns:a16="http://schemas.microsoft.com/office/drawing/2014/main" id="{4271B0AD-6DB8-9711-1B9E-06B8A8BE380C}"/>
              </a:ext>
            </a:extLst>
          </p:cNvPr>
          <p:cNvSpPr/>
          <p:nvPr/>
        </p:nvSpPr>
        <p:spPr>
          <a:xfrm>
            <a:off x="8449504" y="2807287"/>
            <a:ext cx="1384576" cy="1021763"/>
          </a:xfrm>
          <a:prstGeom prst="rect">
            <a:avLst/>
          </a:prstGeom>
          <a:solidFill>
            <a:schemeClr val="accent6">
              <a:lumMod val="20000"/>
              <a:lumOff val="80000"/>
            </a:schemeClr>
          </a:solidFill>
          <a:ln w="63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lIns="0" tIns="91440" rIns="0" rtlCol="0" anchor="t"/>
          <a:lstStyle/>
          <a:p>
            <a:pPr algn="ctr"/>
            <a:r>
              <a:rPr lang="en-US" b="1">
                <a:solidFill>
                  <a:schemeClr val="tx2"/>
                </a:solidFill>
                <a:latin typeface="+mj-lt"/>
              </a:rPr>
              <a:t>I</a:t>
            </a:r>
            <a:r>
              <a:rPr lang="en-US" b="1" spc="-20">
                <a:solidFill>
                  <a:schemeClr val="tx2"/>
                </a:solidFill>
              </a:rPr>
              <a:t>ncreased </a:t>
            </a:r>
            <a:br>
              <a:rPr lang="en-US" b="1" spc="-20">
                <a:solidFill>
                  <a:schemeClr val="tx2"/>
                </a:solidFill>
              </a:rPr>
            </a:br>
            <a:r>
              <a:rPr lang="en-US" b="1" spc="-20">
                <a:solidFill>
                  <a:schemeClr val="tx2"/>
                </a:solidFill>
              </a:rPr>
              <a:t>need for diuretic agents</a:t>
            </a:r>
          </a:p>
        </p:txBody>
      </p:sp>
      <p:sp>
        <p:nvSpPr>
          <p:cNvPr id="13" name="Rectangle 12">
            <a:extLst>
              <a:ext uri="{FF2B5EF4-FFF2-40B4-BE49-F238E27FC236}">
                <a16:creationId xmlns:a16="http://schemas.microsoft.com/office/drawing/2014/main" id="{ACA9F0F4-5092-40E0-027E-E5B19293FE83}"/>
              </a:ext>
            </a:extLst>
          </p:cNvPr>
          <p:cNvSpPr/>
          <p:nvPr/>
        </p:nvSpPr>
        <p:spPr>
          <a:xfrm>
            <a:off x="9969224" y="2807287"/>
            <a:ext cx="1384576" cy="1021764"/>
          </a:xfrm>
          <a:prstGeom prst="rect">
            <a:avLst/>
          </a:prstGeom>
          <a:solidFill>
            <a:schemeClr val="accent6">
              <a:lumMod val="20000"/>
              <a:lumOff val="80000"/>
            </a:schemeClr>
          </a:solidFill>
          <a:ln w="63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tIns="91440" rtlCol="0" anchor="t"/>
          <a:lstStyle/>
          <a:p>
            <a:pPr algn="ctr"/>
            <a:r>
              <a:rPr lang="en-US" b="1">
                <a:solidFill>
                  <a:schemeClr val="tx2"/>
                </a:solidFill>
                <a:latin typeface="+mj-lt"/>
              </a:rPr>
              <a:t>N</a:t>
            </a:r>
            <a:r>
              <a:rPr lang="en-US" b="1">
                <a:solidFill>
                  <a:schemeClr val="tx2"/>
                </a:solidFill>
              </a:rPr>
              <a:t>YHA class III or IV symptoms</a:t>
            </a:r>
          </a:p>
        </p:txBody>
      </p:sp>
      <p:pic>
        <p:nvPicPr>
          <p:cNvPr id="3" name="Picture 2">
            <a:extLst>
              <a:ext uri="{FF2B5EF4-FFF2-40B4-BE49-F238E27FC236}">
                <a16:creationId xmlns:a16="http://schemas.microsoft.com/office/drawing/2014/main" id="{8AABD55A-BB71-0EB7-CB33-2A67C1D9A329}"/>
              </a:ext>
            </a:extLst>
          </p:cNvPr>
          <p:cNvPicPr>
            <a:picLocks noChangeAspect="1"/>
          </p:cNvPicPr>
          <p:nvPr/>
        </p:nvPicPr>
        <p:blipFill>
          <a:blip r:embed="rId3"/>
          <a:stretch>
            <a:fillRect/>
          </a:stretch>
        </p:blipFill>
        <p:spPr>
          <a:xfrm>
            <a:off x="12351012" y="39135"/>
            <a:ext cx="4817982" cy="1812269"/>
          </a:xfrm>
          <a:prstGeom prst="rect">
            <a:avLst/>
          </a:prstGeom>
        </p:spPr>
      </p:pic>
      <p:sp>
        <p:nvSpPr>
          <p:cNvPr id="15" name="Rectangle 14">
            <a:extLst>
              <a:ext uri="{FF2B5EF4-FFF2-40B4-BE49-F238E27FC236}">
                <a16:creationId xmlns:a16="http://schemas.microsoft.com/office/drawing/2014/main" id="{3AC81559-B0FF-67F0-1EE5-5455E55D313B}"/>
              </a:ext>
            </a:extLst>
          </p:cNvPr>
          <p:cNvSpPr/>
          <p:nvPr/>
        </p:nvSpPr>
        <p:spPr>
          <a:xfrm>
            <a:off x="850899" y="3816351"/>
            <a:ext cx="1384576" cy="1619250"/>
          </a:xfrm>
          <a:prstGeom prst="rect">
            <a:avLst/>
          </a:prstGeom>
          <a:solidFill>
            <a:schemeClr val="bg1">
              <a:lumMod val="95000"/>
            </a:schemeClr>
          </a:solidFill>
          <a:ln w="63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600">
                <a:solidFill>
                  <a:schemeClr val="tx2"/>
                </a:solidFill>
              </a:rPr>
              <a:t>Need for specialist care to manage comorbidities, including AF, HTN, DM, CAD</a:t>
            </a:r>
          </a:p>
        </p:txBody>
      </p:sp>
      <p:sp>
        <p:nvSpPr>
          <p:cNvPr id="16" name="Rectangle 15">
            <a:extLst>
              <a:ext uri="{FF2B5EF4-FFF2-40B4-BE49-F238E27FC236}">
                <a16:creationId xmlns:a16="http://schemas.microsoft.com/office/drawing/2014/main" id="{519EA2A1-7949-DEB5-EE6F-719BC1CC9F04}"/>
              </a:ext>
            </a:extLst>
          </p:cNvPr>
          <p:cNvSpPr/>
          <p:nvPr/>
        </p:nvSpPr>
        <p:spPr>
          <a:xfrm>
            <a:off x="2370620" y="3816351"/>
            <a:ext cx="1384576" cy="1619250"/>
          </a:xfrm>
          <a:prstGeom prst="rect">
            <a:avLst/>
          </a:prstGeom>
          <a:solidFill>
            <a:schemeClr val="bg1">
              <a:lumMod val="95000"/>
            </a:schemeClr>
          </a:solidFill>
          <a:ln w="63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lIns="45720" rIns="45720" rtlCol="0" anchor="t"/>
          <a:lstStyle/>
          <a:p>
            <a:pPr algn="ctr"/>
            <a:r>
              <a:rPr lang="en-US" sz="1600" spc="-10">
                <a:solidFill>
                  <a:schemeClr val="tx2"/>
                </a:solidFill>
              </a:rPr>
              <a:t>HF hospitalizations, pulmonary hypertension, RV dysfunction</a:t>
            </a:r>
          </a:p>
        </p:txBody>
      </p:sp>
      <p:sp>
        <p:nvSpPr>
          <p:cNvPr id="17" name="Rectangle 16">
            <a:extLst>
              <a:ext uri="{FF2B5EF4-FFF2-40B4-BE49-F238E27FC236}">
                <a16:creationId xmlns:a16="http://schemas.microsoft.com/office/drawing/2014/main" id="{B0A446B1-5B79-563A-88C3-843DB11D2322}"/>
              </a:ext>
            </a:extLst>
          </p:cNvPr>
          <p:cNvSpPr/>
          <p:nvPr/>
        </p:nvSpPr>
        <p:spPr>
          <a:xfrm>
            <a:off x="3890341" y="3816351"/>
            <a:ext cx="1384576" cy="1619250"/>
          </a:xfrm>
          <a:prstGeom prst="rect">
            <a:avLst/>
          </a:prstGeom>
          <a:solidFill>
            <a:schemeClr val="bg1">
              <a:lumMod val="95000"/>
            </a:schemeClr>
          </a:solidFill>
          <a:ln w="63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lIns="45720" rIns="45720" rtlCol="0" anchor="t"/>
          <a:lstStyle/>
          <a:p>
            <a:pPr algn="ctr"/>
            <a:r>
              <a:rPr lang="en-US" sz="1600" spc="-20">
                <a:solidFill>
                  <a:schemeClr val="tx2"/>
                </a:solidFill>
              </a:rPr>
              <a:t>Need for exercise testing, invasive hemodynamic assessment, CMR</a:t>
            </a:r>
          </a:p>
        </p:txBody>
      </p:sp>
      <p:sp>
        <p:nvSpPr>
          <p:cNvPr id="18" name="Rectangle 17">
            <a:extLst>
              <a:ext uri="{FF2B5EF4-FFF2-40B4-BE49-F238E27FC236}">
                <a16:creationId xmlns:a16="http://schemas.microsoft.com/office/drawing/2014/main" id="{696184E3-70CC-5C25-0304-0AE5E7502DB7}"/>
              </a:ext>
            </a:extLst>
          </p:cNvPr>
          <p:cNvSpPr/>
          <p:nvPr/>
        </p:nvSpPr>
        <p:spPr>
          <a:xfrm>
            <a:off x="6929783" y="3816351"/>
            <a:ext cx="1384576" cy="1619250"/>
          </a:xfrm>
          <a:prstGeom prst="rect">
            <a:avLst/>
          </a:prstGeom>
          <a:solidFill>
            <a:schemeClr val="bg1">
              <a:lumMod val="95000"/>
            </a:schemeClr>
          </a:solidFill>
          <a:ln w="63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600">
                <a:solidFill>
                  <a:schemeClr val="tx2"/>
                </a:solidFill>
              </a:rPr>
              <a:t>Valvular disease, HCM, amyloid, pericardial disease</a:t>
            </a:r>
          </a:p>
        </p:txBody>
      </p:sp>
      <p:sp>
        <p:nvSpPr>
          <p:cNvPr id="19" name="Rectangle 18">
            <a:extLst>
              <a:ext uri="{FF2B5EF4-FFF2-40B4-BE49-F238E27FC236}">
                <a16:creationId xmlns:a16="http://schemas.microsoft.com/office/drawing/2014/main" id="{FD449288-E06D-1B23-C253-71883566F6D0}"/>
              </a:ext>
            </a:extLst>
          </p:cNvPr>
          <p:cNvSpPr/>
          <p:nvPr/>
        </p:nvSpPr>
        <p:spPr>
          <a:xfrm>
            <a:off x="850899" y="2807290"/>
            <a:ext cx="1384576" cy="1021759"/>
          </a:xfrm>
          <a:prstGeom prst="rect">
            <a:avLst/>
          </a:prstGeom>
          <a:solidFill>
            <a:schemeClr val="accent6">
              <a:lumMod val="20000"/>
              <a:lumOff val="80000"/>
            </a:schemeClr>
          </a:solidFill>
          <a:ln w="63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lIns="0" tIns="91440" rIns="0" rtlCol="0" anchor="t"/>
          <a:lstStyle/>
          <a:p>
            <a:pPr algn="ctr"/>
            <a:r>
              <a:rPr lang="en-US" b="1">
                <a:solidFill>
                  <a:schemeClr val="tx2"/>
                </a:solidFill>
                <a:latin typeface="+mj-lt"/>
              </a:rPr>
              <a:t>C</a:t>
            </a:r>
            <a:r>
              <a:rPr lang="en-US" b="1">
                <a:solidFill>
                  <a:schemeClr val="tx2"/>
                </a:solidFill>
              </a:rPr>
              <a:t>ollaboration</a:t>
            </a:r>
          </a:p>
        </p:txBody>
      </p:sp>
      <p:sp>
        <p:nvSpPr>
          <p:cNvPr id="20" name="Rectangle 19">
            <a:extLst>
              <a:ext uri="{FF2B5EF4-FFF2-40B4-BE49-F238E27FC236}">
                <a16:creationId xmlns:a16="http://schemas.microsoft.com/office/drawing/2014/main" id="{C7341DB7-09F2-FC95-E7C2-E63E163779F8}"/>
              </a:ext>
            </a:extLst>
          </p:cNvPr>
          <p:cNvSpPr/>
          <p:nvPr/>
        </p:nvSpPr>
        <p:spPr>
          <a:xfrm>
            <a:off x="3890341" y="2353843"/>
            <a:ext cx="1384576" cy="453448"/>
          </a:xfrm>
          <a:prstGeom prst="rect">
            <a:avLst/>
          </a:prstGeom>
          <a:solidFill>
            <a:schemeClr val="accent2"/>
          </a:solidFill>
          <a:ln w="63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mj-lt"/>
              </a:rPr>
              <a:t>E</a:t>
            </a:r>
          </a:p>
        </p:txBody>
      </p:sp>
      <p:sp>
        <p:nvSpPr>
          <p:cNvPr id="23" name="Rectangle 22">
            <a:extLst>
              <a:ext uri="{FF2B5EF4-FFF2-40B4-BE49-F238E27FC236}">
                <a16:creationId xmlns:a16="http://schemas.microsoft.com/office/drawing/2014/main" id="{092B6ECC-9175-1E34-BE60-4B6A5A97F6A1}"/>
              </a:ext>
            </a:extLst>
          </p:cNvPr>
          <p:cNvSpPr/>
          <p:nvPr/>
        </p:nvSpPr>
        <p:spPr>
          <a:xfrm>
            <a:off x="2370620" y="2353843"/>
            <a:ext cx="1384576" cy="453448"/>
          </a:xfrm>
          <a:prstGeom prst="rect">
            <a:avLst/>
          </a:prstGeom>
          <a:solidFill>
            <a:schemeClr val="accent2"/>
          </a:solidFill>
          <a:ln w="63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mj-lt"/>
              </a:rPr>
              <a:t>H</a:t>
            </a:r>
          </a:p>
        </p:txBody>
      </p:sp>
      <p:sp>
        <p:nvSpPr>
          <p:cNvPr id="24" name="Rectangle 23">
            <a:extLst>
              <a:ext uri="{FF2B5EF4-FFF2-40B4-BE49-F238E27FC236}">
                <a16:creationId xmlns:a16="http://schemas.microsoft.com/office/drawing/2014/main" id="{0C21B7D0-8009-3691-6867-EB3E7D112597}"/>
              </a:ext>
            </a:extLst>
          </p:cNvPr>
          <p:cNvSpPr/>
          <p:nvPr/>
        </p:nvSpPr>
        <p:spPr>
          <a:xfrm>
            <a:off x="5410062" y="2353843"/>
            <a:ext cx="1384576" cy="453448"/>
          </a:xfrm>
          <a:prstGeom prst="rect">
            <a:avLst/>
          </a:prstGeom>
          <a:solidFill>
            <a:schemeClr val="accent2"/>
          </a:solidFill>
          <a:ln w="63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mj-lt"/>
              </a:rPr>
              <a:t>C</a:t>
            </a:r>
          </a:p>
        </p:txBody>
      </p:sp>
      <p:sp>
        <p:nvSpPr>
          <p:cNvPr id="25" name="Rectangle 24">
            <a:extLst>
              <a:ext uri="{FF2B5EF4-FFF2-40B4-BE49-F238E27FC236}">
                <a16:creationId xmlns:a16="http://schemas.microsoft.com/office/drawing/2014/main" id="{810141F5-2799-4F86-305D-A870FEB81B5B}"/>
              </a:ext>
            </a:extLst>
          </p:cNvPr>
          <p:cNvSpPr/>
          <p:nvPr/>
        </p:nvSpPr>
        <p:spPr>
          <a:xfrm>
            <a:off x="6929783" y="2353843"/>
            <a:ext cx="1384576" cy="453448"/>
          </a:xfrm>
          <a:prstGeom prst="rect">
            <a:avLst/>
          </a:prstGeom>
          <a:solidFill>
            <a:schemeClr val="accent2"/>
          </a:solidFill>
          <a:ln w="63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mj-lt"/>
              </a:rPr>
              <a:t>K</a:t>
            </a:r>
          </a:p>
        </p:txBody>
      </p:sp>
      <p:sp>
        <p:nvSpPr>
          <p:cNvPr id="26" name="Rectangle 25">
            <a:extLst>
              <a:ext uri="{FF2B5EF4-FFF2-40B4-BE49-F238E27FC236}">
                <a16:creationId xmlns:a16="http://schemas.microsoft.com/office/drawing/2014/main" id="{3347B62D-F5D3-09B5-34C9-D9FAE9A06225}"/>
              </a:ext>
            </a:extLst>
          </p:cNvPr>
          <p:cNvSpPr/>
          <p:nvPr/>
        </p:nvSpPr>
        <p:spPr>
          <a:xfrm>
            <a:off x="8449504" y="2353843"/>
            <a:ext cx="1384576" cy="453448"/>
          </a:xfrm>
          <a:prstGeom prst="rect">
            <a:avLst/>
          </a:prstGeom>
          <a:solidFill>
            <a:schemeClr val="accent2"/>
          </a:solidFill>
          <a:ln w="63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mj-lt"/>
              </a:rPr>
              <a:t>I</a:t>
            </a:r>
          </a:p>
        </p:txBody>
      </p:sp>
      <p:sp>
        <p:nvSpPr>
          <p:cNvPr id="27" name="Rectangle 26">
            <a:extLst>
              <a:ext uri="{FF2B5EF4-FFF2-40B4-BE49-F238E27FC236}">
                <a16:creationId xmlns:a16="http://schemas.microsoft.com/office/drawing/2014/main" id="{DB3AF010-B4B9-AAF8-9232-F606C14BDC78}"/>
              </a:ext>
            </a:extLst>
          </p:cNvPr>
          <p:cNvSpPr/>
          <p:nvPr/>
        </p:nvSpPr>
        <p:spPr>
          <a:xfrm>
            <a:off x="9969224" y="2353843"/>
            <a:ext cx="1384576" cy="453448"/>
          </a:xfrm>
          <a:prstGeom prst="rect">
            <a:avLst/>
          </a:prstGeom>
          <a:solidFill>
            <a:schemeClr val="accent2"/>
          </a:solidFill>
          <a:ln w="63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mj-lt"/>
              </a:rPr>
              <a:t>N</a:t>
            </a:r>
          </a:p>
        </p:txBody>
      </p:sp>
    </p:spTree>
    <p:extLst>
      <p:ext uri="{BB962C8B-B14F-4D97-AF65-F5344CB8AC3E}">
        <p14:creationId xmlns:p14="http://schemas.microsoft.com/office/powerpoint/2010/main" val="182088101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AF0D2-260E-7238-C566-B9702FFAD54B}"/>
              </a:ext>
            </a:extLst>
          </p:cNvPr>
          <p:cNvSpPr>
            <a:spLocks noGrp="1"/>
          </p:cNvSpPr>
          <p:nvPr>
            <p:ph type="title"/>
          </p:nvPr>
        </p:nvSpPr>
        <p:spPr>
          <a:xfrm>
            <a:off x="847253" y="208232"/>
            <a:ext cx="10515600" cy="1140734"/>
          </a:xfrm>
        </p:spPr>
        <p:txBody>
          <a:bodyPr/>
          <a:lstStyle/>
          <a:p>
            <a:r>
              <a:rPr lang="en-US"/>
              <a:t>When to Refer to Advanced Heart Failure</a:t>
            </a:r>
          </a:p>
        </p:txBody>
      </p:sp>
      <p:sp>
        <p:nvSpPr>
          <p:cNvPr id="15" name="Text Placeholder 14">
            <a:extLst>
              <a:ext uri="{FF2B5EF4-FFF2-40B4-BE49-F238E27FC236}">
                <a16:creationId xmlns:a16="http://schemas.microsoft.com/office/drawing/2014/main" id="{824FEB9B-6C62-0104-DC8F-4A90D10C03EA}"/>
              </a:ext>
            </a:extLst>
          </p:cNvPr>
          <p:cNvSpPr>
            <a:spLocks noGrp="1"/>
          </p:cNvSpPr>
          <p:nvPr>
            <p:ph type="body" sz="quarter" idx="11"/>
          </p:nvPr>
        </p:nvSpPr>
        <p:spPr>
          <a:xfrm>
            <a:off x="838200" y="1647730"/>
            <a:ext cx="10525125" cy="407349"/>
          </a:xfrm>
        </p:spPr>
        <p:txBody>
          <a:bodyPr/>
          <a:lstStyle/>
          <a:p>
            <a:r>
              <a:rPr lang="en-US">
                <a:solidFill>
                  <a:schemeClr val="accent4"/>
                </a:solidFill>
              </a:rPr>
              <a:t>Cardiovascular specialist to advanced heart failure specialist</a:t>
            </a:r>
          </a:p>
        </p:txBody>
      </p:sp>
      <p:sp>
        <p:nvSpPr>
          <p:cNvPr id="7" name="Text Placeholder 6">
            <a:extLst>
              <a:ext uri="{FF2B5EF4-FFF2-40B4-BE49-F238E27FC236}">
                <a16:creationId xmlns:a16="http://schemas.microsoft.com/office/drawing/2014/main" id="{18749D8B-43E2-718A-97A1-E9030E7CB2EA}"/>
              </a:ext>
            </a:extLst>
          </p:cNvPr>
          <p:cNvSpPr>
            <a:spLocks noGrp="1"/>
          </p:cNvSpPr>
          <p:nvPr>
            <p:ph type="body" sz="quarter" idx="12"/>
          </p:nvPr>
        </p:nvSpPr>
        <p:spPr>
          <a:xfrm>
            <a:off x="1524000" y="6355533"/>
            <a:ext cx="9839325" cy="502467"/>
          </a:xfrm>
        </p:spPr>
        <p:txBody>
          <a:bodyPr/>
          <a:lstStyle/>
          <a:p>
            <a:r>
              <a:rPr lang="en-US"/>
              <a:t>Adapted from Kittleson MM. </a:t>
            </a:r>
            <a:r>
              <a:rPr lang="en-US" i="1"/>
              <a:t>J Am Coll Cardiol</a:t>
            </a:r>
            <a:r>
              <a:rPr lang="en-US"/>
              <a:t>. 2023;81:1835-1878.</a:t>
            </a:r>
          </a:p>
        </p:txBody>
      </p:sp>
      <p:sp>
        <p:nvSpPr>
          <p:cNvPr id="3" name="Rectangle 2">
            <a:extLst>
              <a:ext uri="{FF2B5EF4-FFF2-40B4-BE49-F238E27FC236}">
                <a16:creationId xmlns:a16="http://schemas.microsoft.com/office/drawing/2014/main" id="{219C0EFD-3968-EDE8-7BCB-22A03642AFFB}"/>
              </a:ext>
            </a:extLst>
          </p:cNvPr>
          <p:cNvSpPr/>
          <p:nvPr/>
        </p:nvSpPr>
        <p:spPr>
          <a:xfrm>
            <a:off x="850899" y="2353843"/>
            <a:ext cx="1645920" cy="453448"/>
          </a:xfrm>
          <a:prstGeom prst="rect">
            <a:avLst/>
          </a:prstGeom>
          <a:solidFill>
            <a:schemeClr val="accent2"/>
          </a:solidFill>
          <a:ln w="63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mj-lt"/>
              </a:rPr>
              <a:t>I</a:t>
            </a:r>
          </a:p>
        </p:txBody>
      </p:sp>
      <p:sp>
        <p:nvSpPr>
          <p:cNvPr id="4" name="Rectangle 3">
            <a:extLst>
              <a:ext uri="{FF2B5EF4-FFF2-40B4-BE49-F238E27FC236}">
                <a16:creationId xmlns:a16="http://schemas.microsoft.com/office/drawing/2014/main" id="{ECEB6717-5971-42D0-8C33-4A0D1B3A0634}"/>
              </a:ext>
            </a:extLst>
          </p:cNvPr>
          <p:cNvSpPr/>
          <p:nvPr/>
        </p:nvSpPr>
        <p:spPr>
          <a:xfrm>
            <a:off x="2623129" y="2807290"/>
            <a:ext cx="1645920" cy="1326560"/>
          </a:xfrm>
          <a:prstGeom prst="rect">
            <a:avLst/>
          </a:prstGeom>
          <a:solidFill>
            <a:schemeClr val="accent6">
              <a:lumMod val="20000"/>
              <a:lumOff val="80000"/>
            </a:schemeClr>
          </a:solidFill>
          <a:ln w="63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lIns="45720" tIns="91440" rIns="45720" rtlCol="0" anchor="t"/>
          <a:lstStyle/>
          <a:p>
            <a:pPr algn="ctr"/>
            <a:r>
              <a:rPr lang="en-US" sz="1600" b="1" spc="-20">
                <a:solidFill>
                  <a:schemeClr val="tx2"/>
                </a:solidFill>
                <a:latin typeface="+mj-lt"/>
              </a:rPr>
              <a:t>N</a:t>
            </a:r>
            <a:r>
              <a:rPr lang="en-US" sz="1600" b="1" spc="-20">
                <a:solidFill>
                  <a:schemeClr val="tx2"/>
                </a:solidFill>
              </a:rPr>
              <a:t>onresponsive to diuretic agents or medical therapy; </a:t>
            </a:r>
            <a:r>
              <a:rPr lang="en-US" sz="1600" b="1" spc="-20">
                <a:solidFill>
                  <a:schemeClr val="tx2"/>
                </a:solidFill>
                <a:latin typeface="+mj-lt"/>
              </a:rPr>
              <a:t>N</a:t>
            </a:r>
            <a:r>
              <a:rPr lang="en-US" sz="1600" b="1" spc="-20">
                <a:solidFill>
                  <a:schemeClr val="tx2"/>
                </a:solidFill>
              </a:rPr>
              <a:t>atriuretic peptides extremely high</a:t>
            </a:r>
          </a:p>
        </p:txBody>
      </p:sp>
      <p:sp>
        <p:nvSpPr>
          <p:cNvPr id="6" name="Rectangle 5">
            <a:extLst>
              <a:ext uri="{FF2B5EF4-FFF2-40B4-BE49-F238E27FC236}">
                <a16:creationId xmlns:a16="http://schemas.microsoft.com/office/drawing/2014/main" id="{634558E4-02F9-492C-FAB5-AE808D5CC09F}"/>
              </a:ext>
            </a:extLst>
          </p:cNvPr>
          <p:cNvSpPr/>
          <p:nvPr/>
        </p:nvSpPr>
        <p:spPr>
          <a:xfrm>
            <a:off x="4395359" y="2807290"/>
            <a:ext cx="1645920" cy="1326560"/>
          </a:xfrm>
          <a:prstGeom prst="rect">
            <a:avLst/>
          </a:prstGeom>
          <a:solidFill>
            <a:schemeClr val="accent6">
              <a:lumMod val="20000"/>
              <a:lumOff val="80000"/>
            </a:schemeClr>
          </a:solidFill>
          <a:ln w="63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tIns="91440" rtlCol="0" anchor="t"/>
          <a:lstStyle/>
          <a:p>
            <a:pPr algn="ctr"/>
            <a:r>
              <a:rPr lang="en-US" b="1">
                <a:solidFill>
                  <a:schemeClr val="tx2"/>
                </a:solidFill>
                <a:latin typeface="+mj-lt"/>
              </a:rPr>
              <a:t>H</a:t>
            </a:r>
            <a:r>
              <a:rPr lang="en-US" b="1">
                <a:solidFill>
                  <a:schemeClr val="tx2"/>
                </a:solidFill>
              </a:rPr>
              <a:t>ospitalized frequently for HF</a:t>
            </a:r>
          </a:p>
        </p:txBody>
      </p:sp>
      <p:sp>
        <p:nvSpPr>
          <p:cNvPr id="8" name="Rectangle 7">
            <a:extLst>
              <a:ext uri="{FF2B5EF4-FFF2-40B4-BE49-F238E27FC236}">
                <a16:creationId xmlns:a16="http://schemas.microsoft.com/office/drawing/2014/main" id="{FCB840D8-4880-52D6-A1DB-3F010D922311}"/>
              </a:ext>
            </a:extLst>
          </p:cNvPr>
          <p:cNvSpPr/>
          <p:nvPr/>
        </p:nvSpPr>
        <p:spPr>
          <a:xfrm>
            <a:off x="6167589" y="2807288"/>
            <a:ext cx="1645920" cy="1326561"/>
          </a:xfrm>
          <a:prstGeom prst="rect">
            <a:avLst/>
          </a:prstGeom>
          <a:solidFill>
            <a:schemeClr val="accent6">
              <a:lumMod val="20000"/>
              <a:lumOff val="80000"/>
            </a:schemeClr>
          </a:solidFill>
          <a:ln w="63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tIns="91440" rtlCol="0" anchor="t"/>
          <a:lstStyle/>
          <a:p>
            <a:pPr algn="ctr"/>
            <a:r>
              <a:rPr lang="en-US" b="1">
                <a:solidFill>
                  <a:schemeClr val="tx2"/>
                </a:solidFill>
                <a:latin typeface="+mj-lt"/>
              </a:rPr>
              <a:t>A</a:t>
            </a:r>
            <a:r>
              <a:rPr lang="en-US" b="1">
                <a:solidFill>
                  <a:schemeClr val="tx2"/>
                </a:solidFill>
              </a:rPr>
              <a:t>cute or chronic </a:t>
            </a:r>
            <a:br>
              <a:rPr lang="en-US" b="1">
                <a:solidFill>
                  <a:schemeClr val="tx2"/>
                </a:solidFill>
              </a:rPr>
            </a:br>
            <a:r>
              <a:rPr lang="en-US" b="1">
                <a:solidFill>
                  <a:schemeClr val="tx2"/>
                </a:solidFill>
              </a:rPr>
              <a:t>end-organ dysfunction</a:t>
            </a:r>
          </a:p>
        </p:txBody>
      </p:sp>
      <p:sp>
        <p:nvSpPr>
          <p:cNvPr id="9" name="Rectangle 8">
            <a:extLst>
              <a:ext uri="{FF2B5EF4-FFF2-40B4-BE49-F238E27FC236}">
                <a16:creationId xmlns:a16="http://schemas.microsoft.com/office/drawing/2014/main" id="{2D247DDA-73B5-E2BE-19A8-FDF5B9D54C3D}"/>
              </a:ext>
            </a:extLst>
          </p:cNvPr>
          <p:cNvSpPr/>
          <p:nvPr/>
        </p:nvSpPr>
        <p:spPr>
          <a:xfrm>
            <a:off x="7939819" y="2807288"/>
            <a:ext cx="1645920" cy="1326563"/>
          </a:xfrm>
          <a:prstGeom prst="rect">
            <a:avLst/>
          </a:prstGeom>
          <a:solidFill>
            <a:schemeClr val="accent6">
              <a:lumMod val="20000"/>
              <a:lumOff val="80000"/>
            </a:schemeClr>
          </a:solidFill>
          <a:ln w="63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tIns="91440" rtlCol="0" anchor="t"/>
          <a:lstStyle/>
          <a:p>
            <a:pPr algn="ctr"/>
            <a:r>
              <a:rPr lang="en-US" b="1">
                <a:solidFill>
                  <a:schemeClr val="tx2"/>
                </a:solidFill>
                <a:latin typeface="+mj-lt"/>
              </a:rPr>
              <a:t>L</a:t>
            </a:r>
            <a:r>
              <a:rPr lang="en-US" b="1">
                <a:solidFill>
                  <a:schemeClr val="tx2"/>
                </a:solidFill>
              </a:rPr>
              <a:t>ow blood pressure</a:t>
            </a:r>
          </a:p>
        </p:txBody>
      </p:sp>
      <p:sp>
        <p:nvSpPr>
          <p:cNvPr id="11" name="Rectangle 10">
            <a:extLst>
              <a:ext uri="{FF2B5EF4-FFF2-40B4-BE49-F238E27FC236}">
                <a16:creationId xmlns:a16="http://schemas.microsoft.com/office/drawing/2014/main" id="{44C7DC8C-4641-883C-B1A2-13F00E3E03E3}"/>
              </a:ext>
            </a:extLst>
          </p:cNvPr>
          <p:cNvSpPr/>
          <p:nvPr/>
        </p:nvSpPr>
        <p:spPr>
          <a:xfrm>
            <a:off x="9712049" y="2807287"/>
            <a:ext cx="1645920" cy="1326566"/>
          </a:xfrm>
          <a:prstGeom prst="rect">
            <a:avLst/>
          </a:prstGeom>
          <a:solidFill>
            <a:schemeClr val="accent6">
              <a:lumMod val="20000"/>
              <a:lumOff val="80000"/>
            </a:schemeClr>
          </a:solidFill>
          <a:ln w="63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tIns="91440" rtlCol="0" anchor="t"/>
          <a:lstStyle/>
          <a:p>
            <a:pPr algn="ctr"/>
            <a:r>
              <a:rPr lang="en-US" b="1">
                <a:solidFill>
                  <a:schemeClr val="tx2"/>
                </a:solidFill>
                <a:latin typeface="+mj-lt"/>
              </a:rPr>
              <a:t>E</a:t>
            </a:r>
            <a:r>
              <a:rPr lang="en-US" b="1">
                <a:solidFill>
                  <a:schemeClr val="tx2"/>
                </a:solidFill>
              </a:rPr>
              <a:t>vidence of HFpEF mimics</a:t>
            </a:r>
          </a:p>
        </p:txBody>
      </p:sp>
      <p:sp>
        <p:nvSpPr>
          <p:cNvPr id="12" name="Rectangle 11">
            <a:extLst>
              <a:ext uri="{FF2B5EF4-FFF2-40B4-BE49-F238E27FC236}">
                <a16:creationId xmlns:a16="http://schemas.microsoft.com/office/drawing/2014/main" id="{E861AE8B-918A-397F-AEF4-64CB75143510}"/>
              </a:ext>
            </a:extLst>
          </p:cNvPr>
          <p:cNvSpPr/>
          <p:nvPr/>
        </p:nvSpPr>
        <p:spPr>
          <a:xfrm>
            <a:off x="850899" y="4121150"/>
            <a:ext cx="1645920" cy="2057400"/>
          </a:xfrm>
          <a:prstGeom prst="rect">
            <a:avLst/>
          </a:prstGeom>
          <a:solidFill>
            <a:schemeClr val="bg1">
              <a:lumMod val="95000"/>
            </a:schemeClr>
          </a:solidFill>
          <a:ln w="63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600">
                <a:solidFill>
                  <a:schemeClr val="tx2"/>
                </a:solidFill>
              </a:rPr>
              <a:t>Lack of conventional HFpEF risk factors; exercise-intolerant-only phenotype</a:t>
            </a:r>
          </a:p>
        </p:txBody>
      </p:sp>
      <p:sp>
        <p:nvSpPr>
          <p:cNvPr id="13" name="Rectangle 12">
            <a:extLst>
              <a:ext uri="{FF2B5EF4-FFF2-40B4-BE49-F238E27FC236}">
                <a16:creationId xmlns:a16="http://schemas.microsoft.com/office/drawing/2014/main" id="{BCD7A9BB-8800-EF4C-F0DD-AB47BDA79B52}"/>
              </a:ext>
            </a:extLst>
          </p:cNvPr>
          <p:cNvSpPr/>
          <p:nvPr/>
        </p:nvSpPr>
        <p:spPr>
          <a:xfrm>
            <a:off x="2623129" y="4121150"/>
            <a:ext cx="1645920" cy="2057400"/>
          </a:xfrm>
          <a:prstGeom prst="rect">
            <a:avLst/>
          </a:prstGeom>
          <a:solidFill>
            <a:schemeClr val="bg1">
              <a:lumMod val="95000"/>
            </a:schemeClr>
          </a:solidFill>
          <a:ln w="63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lIns="45720" rIns="45720" rtlCol="0" anchor="t"/>
          <a:lstStyle/>
          <a:p>
            <a:pPr algn="ctr"/>
            <a:r>
              <a:rPr lang="en-US" sz="1600">
                <a:solidFill>
                  <a:schemeClr val="tx2"/>
                </a:solidFill>
              </a:rPr>
              <a:t>Resistance to diuretic agents or medical therapy; progressive symptoms; NT-proBNP &gt;3,000 pg/mL, BNP &gt;1,000 pg/mL</a:t>
            </a:r>
          </a:p>
        </p:txBody>
      </p:sp>
      <p:sp>
        <p:nvSpPr>
          <p:cNvPr id="16" name="Rectangle 15">
            <a:extLst>
              <a:ext uri="{FF2B5EF4-FFF2-40B4-BE49-F238E27FC236}">
                <a16:creationId xmlns:a16="http://schemas.microsoft.com/office/drawing/2014/main" id="{350B9A4C-4D66-A1E2-147C-6B6C07A77F3F}"/>
              </a:ext>
            </a:extLst>
          </p:cNvPr>
          <p:cNvSpPr/>
          <p:nvPr/>
        </p:nvSpPr>
        <p:spPr>
          <a:xfrm>
            <a:off x="4395359" y="4121150"/>
            <a:ext cx="1645920" cy="2057400"/>
          </a:xfrm>
          <a:prstGeom prst="rect">
            <a:avLst/>
          </a:prstGeom>
          <a:solidFill>
            <a:schemeClr val="bg1">
              <a:lumMod val="95000"/>
            </a:schemeClr>
          </a:solidFill>
          <a:ln w="63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lIns="45720" rIns="45720" rtlCol="0" anchor="t"/>
          <a:lstStyle/>
          <a:p>
            <a:pPr algn="ctr"/>
            <a:r>
              <a:rPr lang="en-US" sz="1600" spc="-20">
                <a:solidFill>
                  <a:schemeClr val="tx2"/>
                </a:solidFill>
              </a:rPr>
              <a:t>2 or more HF hospitalizations in the past year</a:t>
            </a:r>
          </a:p>
        </p:txBody>
      </p:sp>
      <p:sp>
        <p:nvSpPr>
          <p:cNvPr id="17" name="Rectangle 16">
            <a:extLst>
              <a:ext uri="{FF2B5EF4-FFF2-40B4-BE49-F238E27FC236}">
                <a16:creationId xmlns:a16="http://schemas.microsoft.com/office/drawing/2014/main" id="{C21E6C2A-F500-7173-5B28-C087B35813CE}"/>
              </a:ext>
            </a:extLst>
          </p:cNvPr>
          <p:cNvSpPr/>
          <p:nvPr/>
        </p:nvSpPr>
        <p:spPr>
          <a:xfrm>
            <a:off x="6167589" y="4121150"/>
            <a:ext cx="1645920" cy="2057400"/>
          </a:xfrm>
          <a:prstGeom prst="rect">
            <a:avLst/>
          </a:prstGeom>
          <a:solidFill>
            <a:schemeClr val="bg1">
              <a:lumMod val="95000"/>
            </a:schemeClr>
          </a:solidFill>
          <a:ln w="63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600">
                <a:solidFill>
                  <a:schemeClr val="tx2"/>
                </a:solidFill>
              </a:rPr>
              <a:t>Worsening kidney or liver function; cardiac cachexia</a:t>
            </a:r>
          </a:p>
        </p:txBody>
      </p:sp>
      <p:sp>
        <p:nvSpPr>
          <p:cNvPr id="18" name="Rectangle 17">
            <a:extLst>
              <a:ext uri="{FF2B5EF4-FFF2-40B4-BE49-F238E27FC236}">
                <a16:creationId xmlns:a16="http://schemas.microsoft.com/office/drawing/2014/main" id="{EA47C1F5-521F-D9DD-A2AC-928A867035D2}"/>
              </a:ext>
            </a:extLst>
          </p:cNvPr>
          <p:cNvSpPr/>
          <p:nvPr/>
        </p:nvSpPr>
        <p:spPr>
          <a:xfrm>
            <a:off x="850899" y="2807290"/>
            <a:ext cx="1645920" cy="1326560"/>
          </a:xfrm>
          <a:prstGeom prst="rect">
            <a:avLst/>
          </a:prstGeom>
          <a:solidFill>
            <a:schemeClr val="accent6">
              <a:lumMod val="20000"/>
              <a:lumOff val="80000"/>
            </a:schemeClr>
          </a:solidFill>
          <a:ln w="63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tIns="91440" rtlCol="0" anchor="t"/>
          <a:lstStyle/>
          <a:p>
            <a:pPr algn="ctr"/>
            <a:r>
              <a:rPr lang="en-US" b="1">
                <a:solidFill>
                  <a:schemeClr val="tx2"/>
                </a:solidFill>
                <a:latin typeface="+mj-lt"/>
              </a:rPr>
              <a:t>I</a:t>
            </a:r>
            <a:r>
              <a:rPr lang="en-US" b="1">
                <a:solidFill>
                  <a:schemeClr val="tx2"/>
                </a:solidFill>
              </a:rPr>
              <a:t>n need of diagnosis</a:t>
            </a:r>
          </a:p>
        </p:txBody>
      </p:sp>
      <p:sp>
        <p:nvSpPr>
          <p:cNvPr id="19" name="Rectangle 18">
            <a:extLst>
              <a:ext uri="{FF2B5EF4-FFF2-40B4-BE49-F238E27FC236}">
                <a16:creationId xmlns:a16="http://schemas.microsoft.com/office/drawing/2014/main" id="{D1C5FE60-BAB8-099C-BF32-873A66D195F8}"/>
              </a:ext>
            </a:extLst>
          </p:cNvPr>
          <p:cNvSpPr/>
          <p:nvPr/>
        </p:nvSpPr>
        <p:spPr>
          <a:xfrm>
            <a:off x="4395359" y="2353843"/>
            <a:ext cx="1645920" cy="453448"/>
          </a:xfrm>
          <a:prstGeom prst="rect">
            <a:avLst/>
          </a:prstGeom>
          <a:solidFill>
            <a:schemeClr val="accent2"/>
          </a:solidFill>
          <a:ln w="63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mj-lt"/>
              </a:rPr>
              <a:t>H</a:t>
            </a:r>
          </a:p>
        </p:txBody>
      </p:sp>
      <p:sp>
        <p:nvSpPr>
          <p:cNvPr id="20" name="Rectangle 19">
            <a:extLst>
              <a:ext uri="{FF2B5EF4-FFF2-40B4-BE49-F238E27FC236}">
                <a16:creationId xmlns:a16="http://schemas.microsoft.com/office/drawing/2014/main" id="{2E872958-6171-2608-7936-2BD198E1BA33}"/>
              </a:ext>
            </a:extLst>
          </p:cNvPr>
          <p:cNvSpPr/>
          <p:nvPr/>
        </p:nvSpPr>
        <p:spPr>
          <a:xfrm>
            <a:off x="2623129" y="2353843"/>
            <a:ext cx="1645920" cy="453448"/>
          </a:xfrm>
          <a:prstGeom prst="rect">
            <a:avLst/>
          </a:prstGeom>
          <a:solidFill>
            <a:schemeClr val="accent2"/>
          </a:solidFill>
          <a:ln w="63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mj-lt"/>
              </a:rPr>
              <a:t>N</a:t>
            </a:r>
          </a:p>
        </p:txBody>
      </p:sp>
      <p:sp>
        <p:nvSpPr>
          <p:cNvPr id="21" name="Rectangle 20">
            <a:extLst>
              <a:ext uri="{FF2B5EF4-FFF2-40B4-BE49-F238E27FC236}">
                <a16:creationId xmlns:a16="http://schemas.microsoft.com/office/drawing/2014/main" id="{EF865EC7-452B-01B7-4A74-FC68A199B077}"/>
              </a:ext>
            </a:extLst>
          </p:cNvPr>
          <p:cNvSpPr/>
          <p:nvPr/>
        </p:nvSpPr>
        <p:spPr>
          <a:xfrm>
            <a:off x="6167589" y="2353843"/>
            <a:ext cx="1645920" cy="453448"/>
          </a:xfrm>
          <a:prstGeom prst="rect">
            <a:avLst/>
          </a:prstGeom>
          <a:solidFill>
            <a:schemeClr val="accent2"/>
          </a:solidFill>
          <a:ln w="63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mj-lt"/>
              </a:rPr>
              <a:t>A</a:t>
            </a:r>
          </a:p>
        </p:txBody>
      </p:sp>
      <p:sp>
        <p:nvSpPr>
          <p:cNvPr id="22" name="Rectangle 21">
            <a:extLst>
              <a:ext uri="{FF2B5EF4-FFF2-40B4-BE49-F238E27FC236}">
                <a16:creationId xmlns:a16="http://schemas.microsoft.com/office/drawing/2014/main" id="{3561CBA6-36D2-302D-8FF6-C5165FE89B89}"/>
              </a:ext>
            </a:extLst>
          </p:cNvPr>
          <p:cNvSpPr/>
          <p:nvPr/>
        </p:nvSpPr>
        <p:spPr>
          <a:xfrm>
            <a:off x="7939819" y="2353843"/>
            <a:ext cx="1645920" cy="453448"/>
          </a:xfrm>
          <a:prstGeom prst="rect">
            <a:avLst/>
          </a:prstGeom>
          <a:solidFill>
            <a:schemeClr val="accent2"/>
          </a:solidFill>
          <a:ln w="63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mj-lt"/>
              </a:rPr>
              <a:t>L</a:t>
            </a:r>
          </a:p>
        </p:txBody>
      </p:sp>
      <p:sp>
        <p:nvSpPr>
          <p:cNvPr id="24" name="Rectangle 23">
            <a:extLst>
              <a:ext uri="{FF2B5EF4-FFF2-40B4-BE49-F238E27FC236}">
                <a16:creationId xmlns:a16="http://schemas.microsoft.com/office/drawing/2014/main" id="{4C97DB29-F297-9F71-1A1A-A6C50EBDE4BD}"/>
              </a:ext>
            </a:extLst>
          </p:cNvPr>
          <p:cNvSpPr/>
          <p:nvPr/>
        </p:nvSpPr>
        <p:spPr>
          <a:xfrm>
            <a:off x="9712049" y="2353843"/>
            <a:ext cx="1645920" cy="453448"/>
          </a:xfrm>
          <a:prstGeom prst="rect">
            <a:avLst/>
          </a:prstGeom>
          <a:solidFill>
            <a:schemeClr val="accent2"/>
          </a:solidFill>
          <a:ln w="63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mj-lt"/>
              </a:rPr>
              <a:t>E</a:t>
            </a:r>
          </a:p>
        </p:txBody>
      </p:sp>
      <p:pic>
        <p:nvPicPr>
          <p:cNvPr id="5" name="Picture 4">
            <a:extLst>
              <a:ext uri="{FF2B5EF4-FFF2-40B4-BE49-F238E27FC236}">
                <a16:creationId xmlns:a16="http://schemas.microsoft.com/office/drawing/2014/main" id="{F0F9C5CE-688B-B8B7-7110-AD70D466EA06}"/>
              </a:ext>
            </a:extLst>
          </p:cNvPr>
          <p:cNvPicPr>
            <a:picLocks noChangeAspect="1"/>
          </p:cNvPicPr>
          <p:nvPr/>
        </p:nvPicPr>
        <p:blipFill>
          <a:blip r:embed="rId3"/>
          <a:stretch>
            <a:fillRect/>
          </a:stretch>
        </p:blipFill>
        <p:spPr>
          <a:xfrm>
            <a:off x="12458700" y="2807287"/>
            <a:ext cx="2902199" cy="1174700"/>
          </a:xfrm>
          <a:prstGeom prst="rect">
            <a:avLst/>
          </a:prstGeom>
        </p:spPr>
      </p:pic>
      <p:sp>
        <p:nvSpPr>
          <p:cNvPr id="26" name="Rectangle 25">
            <a:extLst>
              <a:ext uri="{FF2B5EF4-FFF2-40B4-BE49-F238E27FC236}">
                <a16:creationId xmlns:a16="http://schemas.microsoft.com/office/drawing/2014/main" id="{C13FE41D-61F6-53A8-F0EF-37CA79908609}"/>
              </a:ext>
            </a:extLst>
          </p:cNvPr>
          <p:cNvSpPr/>
          <p:nvPr/>
        </p:nvSpPr>
        <p:spPr>
          <a:xfrm>
            <a:off x="7939819" y="4121150"/>
            <a:ext cx="1645920" cy="2057400"/>
          </a:xfrm>
          <a:prstGeom prst="rect">
            <a:avLst/>
          </a:prstGeom>
          <a:solidFill>
            <a:schemeClr val="bg1">
              <a:lumMod val="95000"/>
            </a:schemeClr>
          </a:solidFill>
          <a:ln w="63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600">
                <a:solidFill>
                  <a:schemeClr val="tx2"/>
                </a:solidFill>
              </a:rPr>
              <a:t>Systolic blood pressure &lt;100 mm Hg</a:t>
            </a:r>
          </a:p>
        </p:txBody>
      </p:sp>
      <p:sp>
        <p:nvSpPr>
          <p:cNvPr id="27" name="Rectangle 26">
            <a:extLst>
              <a:ext uri="{FF2B5EF4-FFF2-40B4-BE49-F238E27FC236}">
                <a16:creationId xmlns:a16="http://schemas.microsoft.com/office/drawing/2014/main" id="{9E6C0895-F819-BC3B-3B82-E6CA2EC83916}"/>
              </a:ext>
            </a:extLst>
          </p:cNvPr>
          <p:cNvSpPr/>
          <p:nvPr/>
        </p:nvSpPr>
        <p:spPr>
          <a:xfrm>
            <a:off x="9712049" y="4121150"/>
            <a:ext cx="1645920" cy="2057400"/>
          </a:xfrm>
          <a:prstGeom prst="rect">
            <a:avLst/>
          </a:prstGeom>
          <a:solidFill>
            <a:schemeClr val="bg1">
              <a:lumMod val="95000"/>
            </a:schemeClr>
          </a:solidFill>
          <a:ln w="63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600">
                <a:solidFill>
                  <a:schemeClr val="tx2"/>
                </a:solidFill>
              </a:rPr>
              <a:t>Management of rare or unusual cardiomyopathies</a:t>
            </a:r>
          </a:p>
        </p:txBody>
      </p:sp>
    </p:spTree>
    <p:extLst>
      <p:ext uri="{BB962C8B-B14F-4D97-AF65-F5344CB8AC3E}">
        <p14:creationId xmlns:p14="http://schemas.microsoft.com/office/powerpoint/2010/main" val="107452736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AF0D2-260E-7238-C566-B9702FFAD54B}"/>
              </a:ext>
            </a:extLst>
          </p:cNvPr>
          <p:cNvSpPr>
            <a:spLocks noGrp="1"/>
          </p:cNvSpPr>
          <p:nvPr>
            <p:ph type="title"/>
          </p:nvPr>
        </p:nvSpPr>
        <p:spPr>
          <a:xfrm>
            <a:off x="847253" y="208232"/>
            <a:ext cx="10515600" cy="1140734"/>
          </a:xfrm>
        </p:spPr>
        <p:txBody>
          <a:bodyPr/>
          <a:lstStyle/>
          <a:p>
            <a:r>
              <a:rPr lang="en-US"/>
              <a:t>When to Refer to Advanced Heart Failure</a:t>
            </a:r>
          </a:p>
        </p:txBody>
      </p:sp>
      <p:sp>
        <p:nvSpPr>
          <p:cNvPr id="15" name="Text Placeholder 14">
            <a:extLst>
              <a:ext uri="{FF2B5EF4-FFF2-40B4-BE49-F238E27FC236}">
                <a16:creationId xmlns:a16="http://schemas.microsoft.com/office/drawing/2014/main" id="{824FEB9B-6C62-0104-DC8F-4A90D10C03EA}"/>
              </a:ext>
            </a:extLst>
          </p:cNvPr>
          <p:cNvSpPr>
            <a:spLocks noGrp="1"/>
          </p:cNvSpPr>
          <p:nvPr>
            <p:ph type="body" sz="quarter" idx="11"/>
          </p:nvPr>
        </p:nvSpPr>
        <p:spPr>
          <a:xfrm>
            <a:off x="838200" y="1647730"/>
            <a:ext cx="10525125" cy="407349"/>
          </a:xfrm>
        </p:spPr>
        <p:txBody>
          <a:bodyPr/>
          <a:lstStyle/>
          <a:p>
            <a:r>
              <a:rPr lang="en-US">
                <a:solidFill>
                  <a:schemeClr val="accent4"/>
                </a:solidFill>
              </a:rPr>
              <a:t>Cardiovascular specialist to advanced heart failure specialist</a:t>
            </a:r>
          </a:p>
        </p:txBody>
      </p:sp>
      <p:sp>
        <p:nvSpPr>
          <p:cNvPr id="17" name="Text Placeholder 16">
            <a:extLst>
              <a:ext uri="{FF2B5EF4-FFF2-40B4-BE49-F238E27FC236}">
                <a16:creationId xmlns:a16="http://schemas.microsoft.com/office/drawing/2014/main" id="{0D91AACA-EEB4-4DA4-CD0B-46A5690265B4}"/>
              </a:ext>
            </a:extLst>
          </p:cNvPr>
          <p:cNvSpPr>
            <a:spLocks noGrp="1"/>
          </p:cNvSpPr>
          <p:nvPr>
            <p:ph type="body" sz="quarter" idx="12"/>
          </p:nvPr>
        </p:nvSpPr>
        <p:spPr/>
        <p:txBody>
          <a:bodyPr/>
          <a:lstStyle/>
          <a:p>
            <a:r>
              <a:rPr lang="en-US"/>
              <a:t>Adapted from Guglin M. </a:t>
            </a:r>
            <a:r>
              <a:rPr lang="en-US" i="1"/>
              <a:t>J Am Coll Cardiol</a:t>
            </a:r>
            <a:r>
              <a:rPr lang="en-US"/>
              <a:t>. 2020;75:1471-1487.</a:t>
            </a:r>
          </a:p>
        </p:txBody>
      </p:sp>
      <p:pic>
        <p:nvPicPr>
          <p:cNvPr id="10" name="Picture 9">
            <a:extLst>
              <a:ext uri="{FF2B5EF4-FFF2-40B4-BE49-F238E27FC236}">
                <a16:creationId xmlns:a16="http://schemas.microsoft.com/office/drawing/2014/main" id="{5CCB7EF7-731E-F563-4EEE-2AC58D2D1ADA}"/>
              </a:ext>
            </a:extLst>
          </p:cNvPr>
          <p:cNvPicPr>
            <a:picLocks noChangeAspect="1"/>
          </p:cNvPicPr>
          <p:nvPr/>
        </p:nvPicPr>
        <p:blipFill>
          <a:blip r:embed="rId4"/>
          <a:stretch>
            <a:fillRect/>
          </a:stretch>
        </p:blipFill>
        <p:spPr>
          <a:xfrm>
            <a:off x="12649199" y="2269032"/>
            <a:ext cx="4484611" cy="1679370"/>
          </a:xfrm>
          <a:prstGeom prst="rect">
            <a:avLst/>
          </a:prstGeom>
        </p:spPr>
      </p:pic>
      <p:sp>
        <p:nvSpPr>
          <p:cNvPr id="18" name="TextBox 17">
            <a:extLst>
              <a:ext uri="{FF2B5EF4-FFF2-40B4-BE49-F238E27FC236}">
                <a16:creationId xmlns:a16="http://schemas.microsoft.com/office/drawing/2014/main" id="{FD440FD6-0032-ACFE-4F53-5C13327FCB2B}"/>
              </a:ext>
            </a:extLst>
          </p:cNvPr>
          <p:cNvSpPr txBox="1"/>
          <p:nvPr/>
        </p:nvSpPr>
        <p:spPr>
          <a:xfrm>
            <a:off x="1523999" y="5833570"/>
            <a:ext cx="9839325" cy="523220"/>
          </a:xfrm>
          <a:prstGeom prst="rect">
            <a:avLst/>
          </a:prstGeom>
          <a:noFill/>
        </p:spPr>
        <p:txBody>
          <a:bodyPr wrap="square">
            <a:spAutoFit/>
          </a:bodyPr>
          <a:lstStyle/>
          <a:p>
            <a:r>
              <a:rPr lang="en-US" sz="1400">
                <a:solidFill>
                  <a:schemeClr val="tx2"/>
                </a:solidFill>
                <a:latin typeface="Calibri Light"/>
              </a:rPr>
              <a:t>ACEi, angiotensin-converting enzyme inhibitor; ARNi, angiotensin-receptor neprilysin inhibitor; BNP, B-type natriuretic peptide; BP, blood pressure; MRA, mineralocorticoid receptor antagonist; NT-proBNP, N-terminal pro-B-type natriuretic peptide</a:t>
            </a:r>
          </a:p>
        </p:txBody>
      </p:sp>
      <p:grpSp>
        <p:nvGrpSpPr>
          <p:cNvPr id="20" name="Group 19">
            <a:extLst>
              <a:ext uri="{FF2B5EF4-FFF2-40B4-BE49-F238E27FC236}">
                <a16:creationId xmlns:a16="http://schemas.microsoft.com/office/drawing/2014/main" id="{A252C813-BA4A-B9D4-FED2-8BA93630ABB6}"/>
              </a:ext>
            </a:extLst>
          </p:cNvPr>
          <p:cNvGrpSpPr/>
          <p:nvPr/>
        </p:nvGrpSpPr>
        <p:grpSpPr>
          <a:xfrm>
            <a:off x="309484" y="2452006"/>
            <a:ext cx="1268190" cy="2784542"/>
            <a:chOff x="291931" y="2375806"/>
            <a:chExt cx="1268190" cy="2784542"/>
          </a:xfrm>
        </p:grpSpPr>
        <p:sp>
          <p:nvSpPr>
            <p:cNvPr id="54" name="Rectangle 53">
              <a:extLst>
                <a:ext uri="{FF2B5EF4-FFF2-40B4-BE49-F238E27FC236}">
                  <a16:creationId xmlns:a16="http://schemas.microsoft.com/office/drawing/2014/main" id="{9E678487-6B90-639F-56D3-2F6134E5A867}"/>
                </a:ext>
              </a:extLst>
            </p:cNvPr>
            <p:cNvSpPr/>
            <p:nvPr/>
          </p:nvSpPr>
          <p:spPr>
            <a:xfrm>
              <a:off x="291931" y="2375806"/>
              <a:ext cx="1268190" cy="340755"/>
            </a:xfrm>
            <a:prstGeom prst="rect">
              <a:avLst/>
            </a:prstGeom>
            <a:solidFill>
              <a:schemeClr val="accent2"/>
            </a:solidFill>
            <a:ln w="63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latin typeface="+mj-lt"/>
                </a:rPr>
                <a:t>I</a:t>
              </a:r>
            </a:p>
          </p:txBody>
        </p:sp>
        <p:sp>
          <p:nvSpPr>
            <p:cNvPr id="55" name="Rectangle 54">
              <a:extLst>
                <a:ext uri="{FF2B5EF4-FFF2-40B4-BE49-F238E27FC236}">
                  <a16:creationId xmlns:a16="http://schemas.microsoft.com/office/drawing/2014/main" id="{6FCBBED2-04FF-4BFD-B025-FADFA59E69E1}"/>
                </a:ext>
              </a:extLst>
            </p:cNvPr>
            <p:cNvSpPr/>
            <p:nvPr/>
          </p:nvSpPr>
          <p:spPr>
            <a:xfrm>
              <a:off x="291931" y="2716561"/>
              <a:ext cx="1268190" cy="1021759"/>
            </a:xfrm>
            <a:prstGeom prst="rect">
              <a:avLst/>
            </a:prstGeom>
            <a:solidFill>
              <a:schemeClr val="accent6">
                <a:lumMod val="20000"/>
                <a:lumOff val="80000"/>
              </a:schemeClr>
            </a:solidFill>
            <a:ln w="63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lIns="0" tIns="91440" rIns="0" rtlCol="0" anchor="t"/>
            <a:lstStyle/>
            <a:p>
              <a:pPr algn="ctr"/>
              <a:r>
                <a:rPr lang="en-US" sz="1400" b="1">
                  <a:solidFill>
                    <a:schemeClr val="tx2"/>
                  </a:solidFill>
                  <a:latin typeface="+mj-lt"/>
                </a:rPr>
                <a:t>I</a:t>
              </a:r>
              <a:r>
                <a:rPr lang="en-US" sz="1400" b="1">
                  <a:solidFill>
                    <a:schemeClr val="tx2"/>
                  </a:solidFill>
                </a:rPr>
                <a:t>notropes</a:t>
              </a:r>
            </a:p>
          </p:txBody>
        </p:sp>
        <p:sp>
          <p:nvSpPr>
            <p:cNvPr id="56" name="Rectangle 55">
              <a:extLst>
                <a:ext uri="{FF2B5EF4-FFF2-40B4-BE49-F238E27FC236}">
                  <a16:creationId xmlns:a16="http://schemas.microsoft.com/office/drawing/2014/main" id="{E7CC205E-FDE8-C325-FAAC-E547F12A9F27}"/>
                </a:ext>
              </a:extLst>
            </p:cNvPr>
            <p:cNvSpPr/>
            <p:nvPr/>
          </p:nvSpPr>
          <p:spPr>
            <a:xfrm>
              <a:off x="291931" y="3541098"/>
              <a:ext cx="1268190" cy="1619250"/>
            </a:xfrm>
            <a:prstGeom prst="rect">
              <a:avLst/>
            </a:prstGeom>
            <a:solidFill>
              <a:schemeClr val="bg1">
                <a:lumMod val="95000"/>
              </a:schemeClr>
            </a:solidFill>
            <a:ln w="63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lIns="64008" rIns="64008" rtlCol="0" anchor="t"/>
            <a:lstStyle/>
            <a:p>
              <a:pPr algn="ctr"/>
              <a:r>
                <a:rPr lang="en-US" sz="1400" spc="-20">
                  <a:solidFill>
                    <a:schemeClr val="tx2"/>
                  </a:solidFill>
                </a:rPr>
                <a:t>Previous or ongoing requirement for dobutamine, milrinone, dopamine, or </a:t>
              </a:r>
              <a:r>
                <a:rPr lang="en-US" sz="1400" spc="-20" err="1">
                  <a:solidFill>
                    <a:schemeClr val="tx2"/>
                  </a:solidFill>
                </a:rPr>
                <a:t>levosimendan</a:t>
              </a:r>
              <a:endParaRPr lang="en-US" sz="1400" spc="-20">
                <a:solidFill>
                  <a:schemeClr val="tx2"/>
                </a:solidFill>
              </a:endParaRPr>
            </a:p>
          </p:txBody>
        </p:sp>
      </p:grpSp>
      <p:grpSp>
        <p:nvGrpSpPr>
          <p:cNvPr id="57" name="Group 56">
            <a:extLst>
              <a:ext uri="{FF2B5EF4-FFF2-40B4-BE49-F238E27FC236}">
                <a16:creationId xmlns:a16="http://schemas.microsoft.com/office/drawing/2014/main" id="{326C9EB9-14EC-5D4E-E249-EFE45B33E06A}"/>
              </a:ext>
            </a:extLst>
          </p:cNvPr>
          <p:cNvGrpSpPr/>
          <p:nvPr/>
        </p:nvGrpSpPr>
        <p:grpSpPr>
          <a:xfrm>
            <a:off x="1667150" y="2452006"/>
            <a:ext cx="5060982" cy="2784542"/>
            <a:chOff x="1587832" y="2452006"/>
            <a:chExt cx="5060982" cy="2784542"/>
          </a:xfrm>
        </p:grpSpPr>
        <p:grpSp>
          <p:nvGrpSpPr>
            <p:cNvPr id="21" name="Group 20">
              <a:extLst>
                <a:ext uri="{FF2B5EF4-FFF2-40B4-BE49-F238E27FC236}">
                  <a16:creationId xmlns:a16="http://schemas.microsoft.com/office/drawing/2014/main" id="{1509097C-DA2F-46F4-9543-355E28800BCA}"/>
                </a:ext>
              </a:extLst>
            </p:cNvPr>
            <p:cNvGrpSpPr/>
            <p:nvPr/>
          </p:nvGrpSpPr>
          <p:grpSpPr>
            <a:xfrm>
              <a:off x="2852096" y="2452006"/>
              <a:ext cx="1268190" cy="2784542"/>
              <a:chOff x="2901739" y="2375806"/>
              <a:chExt cx="1268190" cy="2784542"/>
            </a:xfrm>
          </p:grpSpPr>
          <p:sp>
            <p:nvSpPr>
              <p:cNvPr id="51" name="Rectangle 50">
                <a:extLst>
                  <a:ext uri="{FF2B5EF4-FFF2-40B4-BE49-F238E27FC236}">
                    <a16:creationId xmlns:a16="http://schemas.microsoft.com/office/drawing/2014/main" id="{A449F80B-A5A5-1450-FA46-C4F88FD14BBF}"/>
                  </a:ext>
                </a:extLst>
              </p:cNvPr>
              <p:cNvSpPr/>
              <p:nvPr/>
            </p:nvSpPr>
            <p:spPr>
              <a:xfrm>
                <a:off x="2901739" y="2716561"/>
                <a:ext cx="1268190" cy="1021759"/>
              </a:xfrm>
              <a:prstGeom prst="rect">
                <a:avLst/>
              </a:prstGeom>
              <a:solidFill>
                <a:schemeClr val="accent6">
                  <a:lumMod val="20000"/>
                  <a:lumOff val="80000"/>
                </a:schemeClr>
              </a:solidFill>
              <a:ln w="63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tIns="91440" rtlCol="0" anchor="t"/>
              <a:lstStyle/>
              <a:p>
                <a:pPr algn="ctr"/>
                <a:r>
                  <a:rPr lang="en-US" sz="1400" b="1">
                    <a:solidFill>
                      <a:schemeClr val="tx2"/>
                    </a:solidFill>
                    <a:latin typeface="+mj-lt"/>
                  </a:rPr>
                  <a:t>E</a:t>
                </a:r>
                <a:r>
                  <a:rPr lang="en-US" sz="1400" b="1">
                    <a:solidFill>
                      <a:schemeClr val="tx2"/>
                    </a:solidFill>
                  </a:rPr>
                  <a:t>nd-organ dysfunction</a:t>
                </a:r>
              </a:p>
            </p:txBody>
          </p:sp>
          <p:sp>
            <p:nvSpPr>
              <p:cNvPr id="52" name="Rectangle 51">
                <a:extLst>
                  <a:ext uri="{FF2B5EF4-FFF2-40B4-BE49-F238E27FC236}">
                    <a16:creationId xmlns:a16="http://schemas.microsoft.com/office/drawing/2014/main" id="{ABC62EAC-57E4-5BF9-E63F-27DEDEFE3118}"/>
                  </a:ext>
                </a:extLst>
              </p:cNvPr>
              <p:cNvSpPr/>
              <p:nvPr/>
            </p:nvSpPr>
            <p:spPr>
              <a:xfrm>
                <a:off x="2901739" y="2375806"/>
                <a:ext cx="1268190" cy="340755"/>
              </a:xfrm>
              <a:prstGeom prst="rect">
                <a:avLst/>
              </a:prstGeom>
              <a:solidFill>
                <a:schemeClr val="accent2"/>
              </a:solidFill>
              <a:ln w="63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latin typeface="+mj-lt"/>
                  </a:rPr>
                  <a:t>E</a:t>
                </a:r>
              </a:p>
            </p:txBody>
          </p:sp>
          <p:sp>
            <p:nvSpPr>
              <p:cNvPr id="53" name="Rectangle 52">
                <a:extLst>
                  <a:ext uri="{FF2B5EF4-FFF2-40B4-BE49-F238E27FC236}">
                    <a16:creationId xmlns:a16="http://schemas.microsoft.com/office/drawing/2014/main" id="{AEAE2515-C998-DCB9-04EA-A46D41E318A2}"/>
                  </a:ext>
                </a:extLst>
              </p:cNvPr>
              <p:cNvSpPr/>
              <p:nvPr/>
            </p:nvSpPr>
            <p:spPr>
              <a:xfrm>
                <a:off x="2901739" y="3541098"/>
                <a:ext cx="1268190" cy="1619250"/>
              </a:xfrm>
              <a:prstGeom prst="rect">
                <a:avLst/>
              </a:prstGeom>
              <a:solidFill>
                <a:schemeClr val="bg1">
                  <a:lumMod val="95000"/>
                </a:schemeClr>
              </a:solidFill>
              <a:ln w="63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lIns="45720" rIns="45720" rtlCol="0" anchor="t"/>
              <a:lstStyle/>
              <a:p>
                <a:pPr algn="ctr"/>
                <a:r>
                  <a:rPr lang="en-US" sz="1400" spc="-20">
                    <a:solidFill>
                      <a:schemeClr val="tx2"/>
                    </a:solidFill>
                  </a:rPr>
                  <a:t>Worsening renal or liver dysfunction</a:t>
                </a:r>
              </a:p>
            </p:txBody>
          </p:sp>
        </p:grpSp>
        <p:grpSp>
          <p:nvGrpSpPr>
            <p:cNvPr id="22" name="Group 21">
              <a:extLst>
                <a:ext uri="{FF2B5EF4-FFF2-40B4-BE49-F238E27FC236}">
                  <a16:creationId xmlns:a16="http://schemas.microsoft.com/office/drawing/2014/main" id="{E5627D31-E2BA-120A-985D-B0F2E729AC4A}"/>
                </a:ext>
              </a:extLst>
            </p:cNvPr>
            <p:cNvGrpSpPr/>
            <p:nvPr/>
          </p:nvGrpSpPr>
          <p:grpSpPr>
            <a:xfrm>
              <a:off x="1587832" y="2452006"/>
              <a:ext cx="1268190" cy="2784542"/>
              <a:chOff x="1596835" y="2375806"/>
              <a:chExt cx="1268190" cy="2784542"/>
            </a:xfrm>
          </p:grpSpPr>
          <p:sp>
            <p:nvSpPr>
              <p:cNvPr id="48" name="Rectangle 47">
                <a:extLst>
                  <a:ext uri="{FF2B5EF4-FFF2-40B4-BE49-F238E27FC236}">
                    <a16:creationId xmlns:a16="http://schemas.microsoft.com/office/drawing/2014/main" id="{5C95265E-FA06-DBBD-646F-DDE6D55526E2}"/>
                  </a:ext>
                </a:extLst>
              </p:cNvPr>
              <p:cNvSpPr/>
              <p:nvPr/>
            </p:nvSpPr>
            <p:spPr>
              <a:xfrm>
                <a:off x="1596835" y="2716561"/>
                <a:ext cx="1268190" cy="1021759"/>
              </a:xfrm>
              <a:prstGeom prst="rect">
                <a:avLst/>
              </a:prstGeom>
              <a:solidFill>
                <a:schemeClr val="accent6">
                  <a:lumMod val="20000"/>
                  <a:lumOff val="80000"/>
                </a:schemeClr>
              </a:solidFill>
              <a:ln w="63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tIns="91440" rtlCol="0" anchor="t"/>
              <a:lstStyle/>
              <a:p>
                <a:pPr algn="ctr"/>
                <a:r>
                  <a:rPr lang="en-US" sz="1400" b="1">
                    <a:solidFill>
                      <a:schemeClr val="tx2"/>
                    </a:solidFill>
                    <a:latin typeface="+mj-lt"/>
                  </a:rPr>
                  <a:t>N</a:t>
                </a:r>
                <a:r>
                  <a:rPr lang="en-US" sz="1400" b="1">
                    <a:solidFill>
                      <a:schemeClr val="tx2"/>
                    </a:solidFill>
                  </a:rPr>
                  <a:t>YHA class/</a:t>
                </a:r>
                <a:br>
                  <a:rPr lang="en-US" sz="1400" b="1">
                    <a:solidFill>
                      <a:schemeClr val="tx2"/>
                    </a:solidFill>
                  </a:rPr>
                </a:br>
                <a:r>
                  <a:rPr lang="en-US" sz="1400" b="1">
                    <a:solidFill>
                      <a:schemeClr val="tx2"/>
                    </a:solidFill>
                  </a:rPr>
                  <a:t>natriuretic peptides</a:t>
                </a:r>
              </a:p>
            </p:txBody>
          </p:sp>
          <p:sp>
            <p:nvSpPr>
              <p:cNvPr id="49" name="Rectangle 48">
                <a:extLst>
                  <a:ext uri="{FF2B5EF4-FFF2-40B4-BE49-F238E27FC236}">
                    <a16:creationId xmlns:a16="http://schemas.microsoft.com/office/drawing/2014/main" id="{C1A7FA8A-8BC2-0F8E-A537-938A4A6FE2F2}"/>
                  </a:ext>
                </a:extLst>
              </p:cNvPr>
              <p:cNvSpPr/>
              <p:nvPr/>
            </p:nvSpPr>
            <p:spPr>
              <a:xfrm>
                <a:off x="1596835" y="2375806"/>
                <a:ext cx="1268190" cy="340755"/>
              </a:xfrm>
              <a:prstGeom prst="rect">
                <a:avLst/>
              </a:prstGeom>
              <a:solidFill>
                <a:schemeClr val="accent2"/>
              </a:solidFill>
              <a:ln w="63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latin typeface="+mj-lt"/>
                  </a:rPr>
                  <a:t>N</a:t>
                </a:r>
              </a:p>
            </p:txBody>
          </p:sp>
          <p:sp>
            <p:nvSpPr>
              <p:cNvPr id="50" name="Rectangle 49">
                <a:extLst>
                  <a:ext uri="{FF2B5EF4-FFF2-40B4-BE49-F238E27FC236}">
                    <a16:creationId xmlns:a16="http://schemas.microsoft.com/office/drawing/2014/main" id="{4E8EC14C-45C8-8198-2517-FC012E884BA3}"/>
                  </a:ext>
                </a:extLst>
              </p:cNvPr>
              <p:cNvSpPr/>
              <p:nvPr/>
            </p:nvSpPr>
            <p:spPr>
              <a:xfrm>
                <a:off x="1596835" y="3541098"/>
                <a:ext cx="1268190" cy="1619250"/>
              </a:xfrm>
              <a:prstGeom prst="rect">
                <a:avLst/>
              </a:prstGeom>
              <a:solidFill>
                <a:schemeClr val="bg1">
                  <a:lumMod val="95000"/>
                </a:schemeClr>
              </a:solidFill>
              <a:ln w="63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lIns="45720" rIns="45720" rtlCol="0" anchor="t"/>
              <a:lstStyle/>
              <a:p>
                <a:pPr algn="ctr"/>
                <a:r>
                  <a:rPr lang="en-US" sz="1400" spc="-10">
                    <a:solidFill>
                      <a:schemeClr val="tx2"/>
                    </a:solidFill>
                  </a:rPr>
                  <a:t>Persisting NYHA functional class III/IV and/or high BNP or </a:t>
                </a:r>
                <a:br>
                  <a:rPr lang="en-US" sz="1400" spc="-10">
                    <a:solidFill>
                      <a:schemeClr val="tx2"/>
                    </a:solidFill>
                  </a:rPr>
                </a:br>
                <a:r>
                  <a:rPr lang="en-US" sz="1400" spc="-10">
                    <a:solidFill>
                      <a:schemeClr val="tx2"/>
                    </a:solidFill>
                  </a:rPr>
                  <a:t>NT-</a:t>
                </a:r>
                <a:r>
                  <a:rPr lang="en-US" sz="1400" spc="-10" err="1">
                    <a:solidFill>
                      <a:schemeClr val="tx2"/>
                    </a:solidFill>
                  </a:rPr>
                  <a:t>proBNP</a:t>
                </a:r>
                <a:endParaRPr lang="en-US" sz="1400" spc="-10">
                  <a:solidFill>
                    <a:schemeClr val="tx2"/>
                  </a:solidFill>
                </a:endParaRPr>
              </a:p>
            </p:txBody>
          </p:sp>
        </p:grpSp>
        <p:grpSp>
          <p:nvGrpSpPr>
            <p:cNvPr id="23" name="Group 22">
              <a:extLst>
                <a:ext uri="{FF2B5EF4-FFF2-40B4-BE49-F238E27FC236}">
                  <a16:creationId xmlns:a16="http://schemas.microsoft.com/office/drawing/2014/main" id="{30F3C0D1-218B-7C69-4DD7-8F71A643B956}"/>
                </a:ext>
              </a:extLst>
            </p:cNvPr>
            <p:cNvGrpSpPr/>
            <p:nvPr/>
          </p:nvGrpSpPr>
          <p:grpSpPr>
            <a:xfrm>
              <a:off x="5380624" y="2452006"/>
              <a:ext cx="1268190" cy="2784542"/>
              <a:chOff x="5511547" y="2375806"/>
              <a:chExt cx="1268190" cy="2784542"/>
            </a:xfrm>
          </p:grpSpPr>
          <p:sp>
            <p:nvSpPr>
              <p:cNvPr id="45" name="Rectangle 44">
                <a:extLst>
                  <a:ext uri="{FF2B5EF4-FFF2-40B4-BE49-F238E27FC236}">
                    <a16:creationId xmlns:a16="http://schemas.microsoft.com/office/drawing/2014/main" id="{6A9841A2-EE51-02AD-1C91-53F5C3DE67FA}"/>
                  </a:ext>
                </a:extLst>
              </p:cNvPr>
              <p:cNvSpPr/>
              <p:nvPr/>
            </p:nvSpPr>
            <p:spPr>
              <a:xfrm>
                <a:off x="5511547" y="2716559"/>
                <a:ext cx="1268190" cy="1021761"/>
              </a:xfrm>
              <a:prstGeom prst="rect">
                <a:avLst/>
              </a:prstGeom>
              <a:solidFill>
                <a:schemeClr val="accent6">
                  <a:lumMod val="20000"/>
                  <a:lumOff val="80000"/>
                </a:schemeClr>
              </a:solidFill>
              <a:ln w="63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tIns="91440" rtlCol="0" anchor="t"/>
              <a:lstStyle/>
              <a:p>
                <a:pPr algn="ctr"/>
                <a:r>
                  <a:rPr lang="en-US" sz="1400" b="1">
                    <a:solidFill>
                      <a:schemeClr val="tx2"/>
                    </a:solidFill>
                    <a:latin typeface="+mj-lt"/>
                  </a:rPr>
                  <a:t>D</a:t>
                </a:r>
                <a:r>
                  <a:rPr lang="en-US" sz="1400" b="1">
                    <a:solidFill>
                      <a:schemeClr val="tx2"/>
                    </a:solidFill>
                  </a:rPr>
                  <a:t>efibrillator shocks</a:t>
                </a:r>
              </a:p>
            </p:txBody>
          </p:sp>
          <p:sp>
            <p:nvSpPr>
              <p:cNvPr id="46" name="Rectangle 45">
                <a:extLst>
                  <a:ext uri="{FF2B5EF4-FFF2-40B4-BE49-F238E27FC236}">
                    <a16:creationId xmlns:a16="http://schemas.microsoft.com/office/drawing/2014/main" id="{5028F0C0-A67D-3854-11AF-00C328121ADE}"/>
                  </a:ext>
                </a:extLst>
              </p:cNvPr>
              <p:cNvSpPr/>
              <p:nvPr/>
            </p:nvSpPr>
            <p:spPr>
              <a:xfrm>
                <a:off x="5511547" y="2375806"/>
                <a:ext cx="1268190" cy="340755"/>
              </a:xfrm>
              <a:prstGeom prst="rect">
                <a:avLst/>
              </a:prstGeom>
              <a:solidFill>
                <a:schemeClr val="accent2"/>
              </a:solidFill>
              <a:ln w="63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latin typeface="+mj-lt"/>
                  </a:rPr>
                  <a:t>D</a:t>
                </a:r>
              </a:p>
            </p:txBody>
          </p:sp>
          <p:sp>
            <p:nvSpPr>
              <p:cNvPr id="47" name="Rectangle 46">
                <a:extLst>
                  <a:ext uri="{FF2B5EF4-FFF2-40B4-BE49-F238E27FC236}">
                    <a16:creationId xmlns:a16="http://schemas.microsoft.com/office/drawing/2014/main" id="{C07E85D9-8FFB-65E3-27E6-9AB1DE228161}"/>
                  </a:ext>
                </a:extLst>
              </p:cNvPr>
              <p:cNvSpPr/>
              <p:nvPr/>
            </p:nvSpPr>
            <p:spPr>
              <a:xfrm>
                <a:off x="5511547" y="3541098"/>
                <a:ext cx="1268190" cy="1619250"/>
              </a:xfrm>
              <a:prstGeom prst="rect">
                <a:avLst/>
              </a:prstGeom>
              <a:solidFill>
                <a:schemeClr val="bg1">
                  <a:lumMod val="95000"/>
                </a:schemeClr>
              </a:solidFill>
              <a:ln w="63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400">
                    <a:solidFill>
                      <a:schemeClr val="tx2"/>
                    </a:solidFill>
                  </a:rPr>
                  <a:t>Recurrent appropriate defibrillator shocks</a:t>
                </a:r>
              </a:p>
            </p:txBody>
          </p:sp>
        </p:grpSp>
        <p:grpSp>
          <p:nvGrpSpPr>
            <p:cNvPr id="24" name="Group 23">
              <a:extLst>
                <a:ext uri="{FF2B5EF4-FFF2-40B4-BE49-F238E27FC236}">
                  <a16:creationId xmlns:a16="http://schemas.microsoft.com/office/drawing/2014/main" id="{2639BBFE-9694-C32D-3B2C-5ECB578F8D32}"/>
                </a:ext>
              </a:extLst>
            </p:cNvPr>
            <p:cNvGrpSpPr/>
            <p:nvPr/>
          </p:nvGrpSpPr>
          <p:grpSpPr>
            <a:xfrm>
              <a:off x="4116360" y="2452006"/>
              <a:ext cx="1268190" cy="2784542"/>
              <a:chOff x="4206643" y="2375806"/>
              <a:chExt cx="1268190" cy="2784542"/>
            </a:xfrm>
          </p:grpSpPr>
          <p:sp>
            <p:nvSpPr>
              <p:cNvPr id="42" name="Rectangle 41">
                <a:extLst>
                  <a:ext uri="{FF2B5EF4-FFF2-40B4-BE49-F238E27FC236}">
                    <a16:creationId xmlns:a16="http://schemas.microsoft.com/office/drawing/2014/main" id="{08E51AC1-27BC-9C09-056D-D6E0079E7B12}"/>
                  </a:ext>
                </a:extLst>
              </p:cNvPr>
              <p:cNvSpPr/>
              <p:nvPr/>
            </p:nvSpPr>
            <p:spPr>
              <a:xfrm>
                <a:off x="4206643" y="2716560"/>
                <a:ext cx="1268190" cy="1021760"/>
              </a:xfrm>
              <a:prstGeom prst="rect">
                <a:avLst/>
              </a:prstGeom>
              <a:solidFill>
                <a:schemeClr val="accent6">
                  <a:lumMod val="20000"/>
                  <a:lumOff val="80000"/>
                </a:schemeClr>
              </a:solidFill>
              <a:ln w="63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tIns="91440" rtlCol="0" anchor="t"/>
              <a:lstStyle/>
              <a:p>
                <a:pPr algn="ctr"/>
                <a:r>
                  <a:rPr lang="en-US" sz="1400" b="1">
                    <a:solidFill>
                      <a:schemeClr val="tx2"/>
                    </a:solidFill>
                    <a:latin typeface="+mj-lt"/>
                  </a:rPr>
                  <a:t>E</a:t>
                </a:r>
                <a:r>
                  <a:rPr lang="en-US" sz="1400" b="1">
                    <a:solidFill>
                      <a:schemeClr val="tx2"/>
                    </a:solidFill>
                  </a:rPr>
                  <a:t>jection fraction</a:t>
                </a:r>
              </a:p>
            </p:txBody>
          </p:sp>
          <p:sp>
            <p:nvSpPr>
              <p:cNvPr id="43" name="Rectangle 42">
                <a:extLst>
                  <a:ext uri="{FF2B5EF4-FFF2-40B4-BE49-F238E27FC236}">
                    <a16:creationId xmlns:a16="http://schemas.microsoft.com/office/drawing/2014/main" id="{39B668DA-A574-9CBF-20F3-2A1FCD9A800F}"/>
                  </a:ext>
                </a:extLst>
              </p:cNvPr>
              <p:cNvSpPr/>
              <p:nvPr/>
            </p:nvSpPr>
            <p:spPr>
              <a:xfrm>
                <a:off x="4206643" y="2375806"/>
                <a:ext cx="1268190" cy="340755"/>
              </a:xfrm>
              <a:prstGeom prst="rect">
                <a:avLst/>
              </a:prstGeom>
              <a:solidFill>
                <a:schemeClr val="accent2"/>
              </a:solidFill>
              <a:ln w="63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latin typeface="+mj-lt"/>
                  </a:rPr>
                  <a:t>E</a:t>
                </a:r>
              </a:p>
            </p:txBody>
          </p:sp>
          <p:sp>
            <p:nvSpPr>
              <p:cNvPr id="44" name="Rectangle 43">
                <a:extLst>
                  <a:ext uri="{FF2B5EF4-FFF2-40B4-BE49-F238E27FC236}">
                    <a16:creationId xmlns:a16="http://schemas.microsoft.com/office/drawing/2014/main" id="{E46C33C3-453E-9738-9DF5-78366334260B}"/>
                  </a:ext>
                </a:extLst>
              </p:cNvPr>
              <p:cNvSpPr/>
              <p:nvPr/>
            </p:nvSpPr>
            <p:spPr>
              <a:xfrm>
                <a:off x="4206643" y="3541098"/>
                <a:ext cx="1268190" cy="1619250"/>
              </a:xfrm>
              <a:prstGeom prst="rect">
                <a:avLst/>
              </a:prstGeom>
              <a:solidFill>
                <a:schemeClr val="bg1">
                  <a:lumMod val="95000"/>
                </a:schemeClr>
              </a:solidFill>
              <a:ln w="63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lIns="45720" rIns="45720" rtlCol="0" anchor="t"/>
              <a:lstStyle/>
              <a:p>
                <a:pPr algn="ctr"/>
                <a:r>
                  <a:rPr lang="en-US" sz="1400" spc="-20">
                    <a:solidFill>
                      <a:schemeClr val="tx2"/>
                    </a:solidFill>
                  </a:rPr>
                  <a:t>Very low ejection fraction (&lt;25%)</a:t>
                </a:r>
              </a:p>
            </p:txBody>
          </p:sp>
        </p:grpSp>
      </p:grpSp>
      <p:grpSp>
        <p:nvGrpSpPr>
          <p:cNvPr id="58" name="Group 57">
            <a:extLst>
              <a:ext uri="{FF2B5EF4-FFF2-40B4-BE49-F238E27FC236}">
                <a16:creationId xmlns:a16="http://schemas.microsoft.com/office/drawing/2014/main" id="{4E52567C-8A75-43D9-E4C4-15795DFBF95E}"/>
              </a:ext>
            </a:extLst>
          </p:cNvPr>
          <p:cNvGrpSpPr/>
          <p:nvPr/>
        </p:nvGrpSpPr>
        <p:grpSpPr>
          <a:xfrm>
            <a:off x="6817608" y="2452006"/>
            <a:ext cx="5060984" cy="2784542"/>
            <a:chOff x="6766808" y="2452006"/>
            <a:chExt cx="5060984" cy="2784542"/>
          </a:xfrm>
        </p:grpSpPr>
        <p:grpSp>
          <p:nvGrpSpPr>
            <p:cNvPr id="26" name="Group 25">
              <a:extLst>
                <a:ext uri="{FF2B5EF4-FFF2-40B4-BE49-F238E27FC236}">
                  <a16:creationId xmlns:a16="http://schemas.microsoft.com/office/drawing/2014/main" id="{96C27DB5-EA50-1B59-4E5E-582361E19EEB}"/>
                </a:ext>
              </a:extLst>
            </p:cNvPr>
            <p:cNvGrpSpPr/>
            <p:nvPr/>
          </p:nvGrpSpPr>
          <p:grpSpPr>
            <a:xfrm>
              <a:off x="6766808" y="2452006"/>
              <a:ext cx="1268190" cy="2784542"/>
              <a:chOff x="6816451" y="2375806"/>
              <a:chExt cx="1268190" cy="2784542"/>
            </a:xfrm>
          </p:grpSpPr>
          <p:sp>
            <p:nvSpPr>
              <p:cNvPr id="39" name="Rectangle 38">
                <a:extLst>
                  <a:ext uri="{FF2B5EF4-FFF2-40B4-BE49-F238E27FC236}">
                    <a16:creationId xmlns:a16="http://schemas.microsoft.com/office/drawing/2014/main" id="{E7CD4CA8-EB8F-34F4-F830-7A221C4665FC}"/>
                  </a:ext>
                </a:extLst>
              </p:cNvPr>
              <p:cNvSpPr/>
              <p:nvPr/>
            </p:nvSpPr>
            <p:spPr>
              <a:xfrm>
                <a:off x="6816451" y="2716558"/>
                <a:ext cx="1268190" cy="1021763"/>
              </a:xfrm>
              <a:prstGeom prst="rect">
                <a:avLst/>
              </a:prstGeom>
              <a:solidFill>
                <a:schemeClr val="accent6">
                  <a:lumMod val="20000"/>
                  <a:lumOff val="80000"/>
                </a:schemeClr>
              </a:solidFill>
              <a:ln w="63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lIns="0" tIns="91440" rIns="0" rtlCol="0" anchor="t"/>
              <a:lstStyle/>
              <a:p>
                <a:pPr algn="ctr"/>
                <a:r>
                  <a:rPr lang="en-US" sz="1400" b="1" spc="-20">
                    <a:solidFill>
                      <a:schemeClr val="tx2"/>
                    </a:solidFill>
                    <a:latin typeface="+mj-lt"/>
                  </a:rPr>
                  <a:t>H</a:t>
                </a:r>
                <a:r>
                  <a:rPr lang="en-US" sz="1400" b="1" spc="-20">
                    <a:solidFill>
                      <a:schemeClr val="tx2"/>
                    </a:solidFill>
                  </a:rPr>
                  <a:t>ospitalizations</a:t>
                </a:r>
              </a:p>
            </p:txBody>
          </p:sp>
          <p:sp>
            <p:nvSpPr>
              <p:cNvPr id="40" name="Rectangle 39">
                <a:extLst>
                  <a:ext uri="{FF2B5EF4-FFF2-40B4-BE49-F238E27FC236}">
                    <a16:creationId xmlns:a16="http://schemas.microsoft.com/office/drawing/2014/main" id="{8FFB4F4D-17C0-8A19-069D-EE1C0CFF88A9}"/>
                  </a:ext>
                </a:extLst>
              </p:cNvPr>
              <p:cNvSpPr/>
              <p:nvPr/>
            </p:nvSpPr>
            <p:spPr>
              <a:xfrm>
                <a:off x="6816451" y="2375806"/>
                <a:ext cx="1268190" cy="340755"/>
              </a:xfrm>
              <a:prstGeom prst="rect">
                <a:avLst/>
              </a:prstGeom>
              <a:solidFill>
                <a:schemeClr val="accent2"/>
              </a:solidFill>
              <a:ln w="63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latin typeface="+mj-lt"/>
                  </a:rPr>
                  <a:t>H</a:t>
                </a:r>
              </a:p>
            </p:txBody>
          </p:sp>
          <p:sp>
            <p:nvSpPr>
              <p:cNvPr id="41" name="Rectangle 40">
                <a:extLst>
                  <a:ext uri="{FF2B5EF4-FFF2-40B4-BE49-F238E27FC236}">
                    <a16:creationId xmlns:a16="http://schemas.microsoft.com/office/drawing/2014/main" id="{1096308A-52BE-D861-610E-8424255D6839}"/>
                  </a:ext>
                </a:extLst>
              </p:cNvPr>
              <p:cNvSpPr/>
              <p:nvPr/>
            </p:nvSpPr>
            <p:spPr>
              <a:xfrm>
                <a:off x="6816451" y="3541098"/>
                <a:ext cx="1268190" cy="1619250"/>
              </a:xfrm>
              <a:prstGeom prst="rect">
                <a:avLst/>
              </a:prstGeom>
              <a:solidFill>
                <a:schemeClr val="bg1">
                  <a:lumMod val="95000"/>
                </a:schemeClr>
              </a:solidFill>
              <a:ln w="63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400" spc="-20">
                    <a:solidFill>
                      <a:schemeClr val="tx2"/>
                    </a:solidFill>
                  </a:rPr>
                  <a:t>At least 1 hospitalization with HF in the past 12 months</a:t>
                </a:r>
              </a:p>
            </p:txBody>
          </p:sp>
        </p:grpSp>
        <p:grpSp>
          <p:nvGrpSpPr>
            <p:cNvPr id="27" name="Group 26">
              <a:extLst>
                <a:ext uri="{FF2B5EF4-FFF2-40B4-BE49-F238E27FC236}">
                  <a16:creationId xmlns:a16="http://schemas.microsoft.com/office/drawing/2014/main" id="{362C313E-6EB3-6974-4FE5-1AEA46AB29EB}"/>
                </a:ext>
              </a:extLst>
            </p:cNvPr>
            <p:cNvGrpSpPr/>
            <p:nvPr/>
          </p:nvGrpSpPr>
          <p:grpSpPr>
            <a:xfrm>
              <a:off x="8031072" y="2452006"/>
              <a:ext cx="1268190" cy="2784542"/>
              <a:chOff x="8121355" y="2375806"/>
              <a:chExt cx="1268190" cy="2784542"/>
            </a:xfrm>
          </p:grpSpPr>
          <p:sp>
            <p:nvSpPr>
              <p:cNvPr id="36" name="Rectangle 35">
                <a:extLst>
                  <a:ext uri="{FF2B5EF4-FFF2-40B4-BE49-F238E27FC236}">
                    <a16:creationId xmlns:a16="http://schemas.microsoft.com/office/drawing/2014/main" id="{F815CDE2-065B-C347-F406-AC5C0D5AE6AE}"/>
                  </a:ext>
                </a:extLst>
              </p:cNvPr>
              <p:cNvSpPr/>
              <p:nvPr/>
            </p:nvSpPr>
            <p:spPr>
              <a:xfrm>
                <a:off x="8121355" y="2716558"/>
                <a:ext cx="1268190" cy="1021764"/>
              </a:xfrm>
              <a:prstGeom prst="rect">
                <a:avLst/>
              </a:prstGeom>
              <a:solidFill>
                <a:schemeClr val="accent6">
                  <a:lumMod val="20000"/>
                  <a:lumOff val="80000"/>
                </a:schemeClr>
              </a:solidFill>
              <a:ln w="63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lIns="45720" tIns="91440" rIns="45720" rtlCol="0" anchor="t"/>
              <a:lstStyle/>
              <a:p>
                <a:pPr algn="ctr"/>
                <a:r>
                  <a:rPr lang="en-US" sz="1400" b="1" spc="-20">
                    <a:solidFill>
                      <a:schemeClr val="tx2"/>
                    </a:solidFill>
                    <a:latin typeface="+mj-lt"/>
                  </a:rPr>
                  <a:t>E</a:t>
                </a:r>
                <a:r>
                  <a:rPr lang="en-US" sz="1400" b="1" spc="-20">
                    <a:solidFill>
                      <a:schemeClr val="tx2"/>
                    </a:solidFill>
                  </a:rPr>
                  <a:t>dema/</a:t>
                </a:r>
                <a:br>
                  <a:rPr lang="en-US" sz="1400" b="1" spc="-20">
                    <a:solidFill>
                      <a:schemeClr val="tx2"/>
                    </a:solidFill>
                  </a:rPr>
                </a:br>
                <a:r>
                  <a:rPr lang="en-US" sz="1400" b="1" spc="-20">
                    <a:solidFill>
                      <a:schemeClr val="tx2"/>
                    </a:solidFill>
                  </a:rPr>
                  <a:t>escalating diuretic agents</a:t>
                </a:r>
              </a:p>
            </p:txBody>
          </p:sp>
          <p:sp>
            <p:nvSpPr>
              <p:cNvPr id="37" name="Rectangle 36">
                <a:extLst>
                  <a:ext uri="{FF2B5EF4-FFF2-40B4-BE49-F238E27FC236}">
                    <a16:creationId xmlns:a16="http://schemas.microsoft.com/office/drawing/2014/main" id="{96A5C935-E936-3EA1-248C-3703C90BE743}"/>
                  </a:ext>
                </a:extLst>
              </p:cNvPr>
              <p:cNvSpPr/>
              <p:nvPr/>
            </p:nvSpPr>
            <p:spPr>
              <a:xfrm>
                <a:off x="8121355" y="2375806"/>
                <a:ext cx="1268190" cy="340755"/>
              </a:xfrm>
              <a:prstGeom prst="rect">
                <a:avLst/>
              </a:prstGeom>
              <a:solidFill>
                <a:schemeClr val="accent2"/>
              </a:solidFill>
              <a:ln w="63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latin typeface="+mj-lt"/>
                  </a:rPr>
                  <a:t>E</a:t>
                </a:r>
              </a:p>
            </p:txBody>
          </p:sp>
          <p:sp>
            <p:nvSpPr>
              <p:cNvPr id="38" name="Rectangle 37">
                <a:extLst>
                  <a:ext uri="{FF2B5EF4-FFF2-40B4-BE49-F238E27FC236}">
                    <a16:creationId xmlns:a16="http://schemas.microsoft.com/office/drawing/2014/main" id="{B4C7D3C0-745B-5C46-1DC1-0AD3F886CA1A}"/>
                  </a:ext>
                </a:extLst>
              </p:cNvPr>
              <p:cNvSpPr/>
              <p:nvPr/>
            </p:nvSpPr>
            <p:spPr>
              <a:xfrm>
                <a:off x="8121355" y="3541098"/>
                <a:ext cx="1268190" cy="1619250"/>
              </a:xfrm>
              <a:prstGeom prst="rect">
                <a:avLst/>
              </a:prstGeom>
              <a:solidFill>
                <a:schemeClr val="bg1">
                  <a:lumMod val="95000"/>
                </a:schemeClr>
              </a:solidFill>
              <a:ln w="63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lIns="45720" rIns="45720" rtlCol="0" anchor="t"/>
              <a:lstStyle/>
              <a:p>
                <a:pPr algn="ctr"/>
                <a:r>
                  <a:rPr lang="en-US" sz="1400" spc="-20">
                    <a:solidFill>
                      <a:schemeClr val="tx2"/>
                    </a:solidFill>
                  </a:rPr>
                  <a:t>Persistent fluid overload and/or increased diuretic requirement</a:t>
                </a:r>
              </a:p>
            </p:txBody>
          </p:sp>
        </p:grpSp>
        <p:grpSp>
          <p:nvGrpSpPr>
            <p:cNvPr id="28" name="Group 27">
              <a:extLst>
                <a:ext uri="{FF2B5EF4-FFF2-40B4-BE49-F238E27FC236}">
                  <a16:creationId xmlns:a16="http://schemas.microsoft.com/office/drawing/2014/main" id="{A055DB78-3246-DA09-1CCD-8FEB010447F9}"/>
                </a:ext>
              </a:extLst>
            </p:cNvPr>
            <p:cNvGrpSpPr/>
            <p:nvPr/>
          </p:nvGrpSpPr>
          <p:grpSpPr>
            <a:xfrm>
              <a:off x="9295336" y="2452006"/>
              <a:ext cx="1268190" cy="2784542"/>
              <a:chOff x="9426259" y="2375806"/>
              <a:chExt cx="1268190" cy="2784542"/>
            </a:xfrm>
          </p:grpSpPr>
          <p:sp>
            <p:nvSpPr>
              <p:cNvPr id="33" name="Rectangle 32">
                <a:extLst>
                  <a:ext uri="{FF2B5EF4-FFF2-40B4-BE49-F238E27FC236}">
                    <a16:creationId xmlns:a16="http://schemas.microsoft.com/office/drawing/2014/main" id="{7E818EDF-3990-D81D-4482-5F26BF8106A0}"/>
                  </a:ext>
                </a:extLst>
              </p:cNvPr>
              <p:cNvSpPr/>
              <p:nvPr/>
            </p:nvSpPr>
            <p:spPr>
              <a:xfrm>
                <a:off x="9426259" y="2716558"/>
                <a:ext cx="1268190" cy="1021764"/>
              </a:xfrm>
              <a:prstGeom prst="rect">
                <a:avLst/>
              </a:prstGeom>
              <a:solidFill>
                <a:schemeClr val="accent6">
                  <a:lumMod val="20000"/>
                  <a:lumOff val="80000"/>
                </a:schemeClr>
              </a:solidFill>
              <a:ln w="63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tIns="91440" rtlCol="0" anchor="t"/>
              <a:lstStyle/>
              <a:p>
                <a:pPr algn="ctr"/>
                <a:r>
                  <a:rPr lang="en-US" sz="1400" b="1">
                    <a:solidFill>
                      <a:schemeClr val="tx2"/>
                    </a:solidFill>
                    <a:latin typeface="+mj-lt"/>
                  </a:rPr>
                  <a:t>L</a:t>
                </a:r>
                <a:r>
                  <a:rPr lang="en-US" sz="1400" b="1">
                    <a:solidFill>
                      <a:schemeClr val="tx2"/>
                    </a:solidFill>
                  </a:rPr>
                  <a:t>ow BP</a:t>
                </a:r>
              </a:p>
            </p:txBody>
          </p:sp>
          <p:sp>
            <p:nvSpPr>
              <p:cNvPr id="34" name="Rectangle 33">
                <a:extLst>
                  <a:ext uri="{FF2B5EF4-FFF2-40B4-BE49-F238E27FC236}">
                    <a16:creationId xmlns:a16="http://schemas.microsoft.com/office/drawing/2014/main" id="{5C6088A2-32AD-7AFA-79BF-1D5E1F153959}"/>
                  </a:ext>
                </a:extLst>
              </p:cNvPr>
              <p:cNvSpPr/>
              <p:nvPr/>
            </p:nvSpPr>
            <p:spPr>
              <a:xfrm>
                <a:off x="9426259" y="2375806"/>
                <a:ext cx="1268190" cy="340755"/>
              </a:xfrm>
              <a:prstGeom prst="rect">
                <a:avLst/>
              </a:prstGeom>
              <a:solidFill>
                <a:schemeClr val="accent2"/>
              </a:solidFill>
              <a:ln w="63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latin typeface="+mj-lt"/>
                  </a:rPr>
                  <a:t>L</a:t>
                </a:r>
              </a:p>
            </p:txBody>
          </p:sp>
          <p:sp>
            <p:nvSpPr>
              <p:cNvPr id="35" name="Rectangle 34">
                <a:extLst>
                  <a:ext uri="{FF2B5EF4-FFF2-40B4-BE49-F238E27FC236}">
                    <a16:creationId xmlns:a16="http://schemas.microsoft.com/office/drawing/2014/main" id="{ECA10B77-2522-8969-E0E7-61836038B098}"/>
                  </a:ext>
                </a:extLst>
              </p:cNvPr>
              <p:cNvSpPr/>
              <p:nvPr/>
            </p:nvSpPr>
            <p:spPr>
              <a:xfrm>
                <a:off x="9426259" y="3541098"/>
                <a:ext cx="1268190" cy="1619250"/>
              </a:xfrm>
              <a:prstGeom prst="rect">
                <a:avLst/>
              </a:prstGeom>
              <a:solidFill>
                <a:schemeClr val="bg1">
                  <a:lumMod val="95000"/>
                </a:schemeClr>
              </a:solidFill>
              <a:ln w="63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400" spc="10">
                    <a:solidFill>
                      <a:schemeClr val="tx2"/>
                    </a:solidFill>
                  </a:rPr>
                  <a:t>Consistently low BP (systolic &lt;90-100 mm Hg)</a:t>
                </a:r>
              </a:p>
            </p:txBody>
          </p:sp>
        </p:grpSp>
        <p:grpSp>
          <p:nvGrpSpPr>
            <p:cNvPr id="29" name="Group 28">
              <a:extLst>
                <a:ext uri="{FF2B5EF4-FFF2-40B4-BE49-F238E27FC236}">
                  <a16:creationId xmlns:a16="http://schemas.microsoft.com/office/drawing/2014/main" id="{32F753A9-7DA9-17E4-783E-A314AE3613E6}"/>
                </a:ext>
              </a:extLst>
            </p:cNvPr>
            <p:cNvGrpSpPr/>
            <p:nvPr/>
          </p:nvGrpSpPr>
          <p:grpSpPr>
            <a:xfrm>
              <a:off x="10559602" y="2452006"/>
              <a:ext cx="1268190" cy="2784542"/>
              <a:chOff x="10731165" y="2375806"/>
              <a:chExt cx="1268190" cy="2784542"/>
            </a:xfrm>
          </p:grpSpPr>
          <p:sp>
            <p:nvSpPr>
              <p:cNvPr id="30" name="Rectangle 29">
                <a:extLst>
                  <a:ext uri="{FF2B5EF4-FFF2-40B4-BE49-F238E27FC236}">
                    <a16:creationId xmlns:a16="http://schemas.microsoft.com/office/drawing/2014/main" id="{2A11DD7C-55F4-35F1-072D-0E01570AD1B0}"/>
                  </a:ext>
                </a:extLst>
              </p:cNvPr>
              <p:cNvSpPr/>
              <p:nvPr/>
            </p:nvSpPr>
            <p:spPr>
              <a:xfrm>
                <a:off x="10731165" y="2716558"/>
                <a:ext cx="1268190" cy="1021764"/>
              </a:xfrm>
              <a:prstGeom prst="rect">
                <a:avLst/>
              </a:prstGeom>
              <a:solidFill>
                <a:schemeClr val="accent6">
                  <a:lumMod val="20000"/>
                  <a:lumOff val="80000"/>
                </a:schemeClr>
              </a:solidFill>
              <a:ln w="63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tIns="91440" rtlCol="0" anchor="t"/>
              <a:lstStyle/>
              <a:p>
                <a:pPr algn="ctr"/>
                <a:r>
                  <a:rPr lang="en-US" sz="1400" b="1">
                    <a:solidFill>
                      <a:schemeClr val="tx2"/>
                    </a:solidFill>
                    <a:latin typeface="+mj-lt"/>
                  </a:rPr>
                  <a:t>P</a:t>
                </a:r>
                <a:r>
                  <a:rPr lang="en-US" sz="1400" b="1">
                    <a:solidFill>
                      <a:schemeClr val="tx2"/>
                    </a:solidFill>
                  </a:rPr>
                  <a:t>rognostic medications</a:t>
                </a:r>
              </a:p>
            </p:txBody>
          </p:sp>
          <p:sp>
            <p:nvSpPr>
              <p:cNvPr id="31" name="Rectangle 30">
                <a:extLst>
                  <a:ext uri="{FF2B5EF4-FFF2-40B4-BE49-F238E27FC236}">
                    <a16:creationId xmlns:a16="http://schemas.microsoft.com/office/drawing/2014/main" id="{13D6A549-69DA-C13E-9838-9BD64D4A1DAC}"/>
                  </a:ext>
                </a:extLst>
              </p:cNvPr>
              <p:cNvSpPr/>
              <p:nvPr/>
            </p:nvSpPr>
            <p:spPr>
              <a:xfrm>
                <a:off x="10731165" y="2375806"/>
                <a:ext cx="1268190" cy="340755"/>
              </a:xfrm>
              <a:prstGeom prst="rect">
                <a:avLst/>
              </a:prstGeom>
              <a:solidFill>
                <a:schemeClr val="accent2"/>
              </a:solidFill>
              <a:ln w="63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latin typeface="+mj-lt"/>
                  </a:rPr>
                  <a:t>P</a:t>
                </a:r>
              </a:p>
            </p:txBody>
          </p:sp>
          <p:sp>
            <p:nvSpPr>
              <p:cNvPr id="32" name="Rectangle 31">
                <a:extLst>
                  <a:ext uri="{FF2B5EF4-FFF2-40B4-BE49-F238E27FC236}">
                    <a16:creationId xmlns:a16="http://schemas.microsoft.com/office/drawing/2014/main" id="{6EB625AA-AB0F-54F8-720C-2B609DCAC975}"/>
                  </a:ext>
                </a:extLst>
              </p:cNvPr>
              <p:cNvSpPr/>
              <p:nvPr/>
            </p:nvSpPr>
            <p:spPr>
              <a:xfrm>
                <a:off x="10731165" y="3541098"/>
                <a:ext cx="1268190" cy="1619250"/>
              </a:xfrm>
              <a:prstGeom prst="rect">
                <a:avLst/>
              </a:prstGeom>
              <a:solidFill>
                <a:schemeClr val="bg1">
                  <a:lumMod val="95000"/>
                </a:schemeClr>
              </a:solidFill>
              <a:ln w="63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lIns="45720" rIns="45720" rtlCol="0" anchor="t"/>
              <a:lstStyle/>
              <a:p>
                <a:pPr algn="ctr"/>
                <a:r>
                  <a:rPr lang="en-US" sz="1400">
                    <a:solidFill>
                      <a:schemeClr val="tx2"/>
                    </a:solidFill>
                  </a:rPr>
                  <a:t>Inability to up-titrate (or need to decrease/</a:t>
                </a:r>
                <a:br>
                  <a:rPr lang="en-US" sz="1400">
                    <a:solidFill>
                      <a:schemeClr val="tx2"/>
                    </a:solidFill>
                  </a:rPr>
                </a:br>
                <a:r>
                  <a:rPr lang="en-US" sz="1400">
                    <a:solidFill>
                      <a:schemeClr val="tx2"/>
                    </a:solidFill>
                  </a:rPr>
                  <a:t>cease) </a:t>
                </a:r>
                <a:r>
                  <a:rPr lang="en-US" sz="1400" err="1">
                    <a:solidFill>
                      <a:schemeClr val="tx2"/>
                    </a:solidFill>
                  </a:rPr>
                  <a:t>ACEis</a:t>
                </a:r>
                <a:r>
                  <a:rPr lang="en-US" sz="1400">
                    <a:solidFill>
                      <a:schemeClr val="tx2"/>
                    </a:solidFill>
                  </a:rPr>
                  <a:t>, </a:t>
                </a:r>
                <a:br>
                  <a:rPr lang="en-US" sz="1400">
                    <a:solidFill>
                      <a:schemeClr val="tx2"/>
                    </a:solidFill>
                  </a:rPr>
                </a:br>
                <a:r>
                  <a:rPr lang="el-GR" sz="1400">
                    <a:solidFill>
                      <a:schemeClr val="tx2"/>
                    </a:solidFill>
                  </a:rPr>
                  <a:t>β</a:t>
                </a:r>
                <a:r>
                  <a:rPr lang="en-US" sz="1400">
                    <a:solidFill>
                      <a:schemeClr val="tx2"/>
                    </a:solidFill>
                  </a:rPr>
                  <a:t>-blockers, ARNis, or MRAS</a:t>
                </a:r>
              </a:p>
            </p:txBody>
          </p:sp>
        </p:grpSp>
      </p:grpSp>
    </p:spTree>
    <p:extLst>
      <p:ext uri="{BB962C8B-B14F-4D97-AF65-F5344CB8AC3E}">
        <p14:creationId xmlns:p14="http://schemas.microsoft.com/office/powerpoint/2010/main" val="534770672"/>
      </p:ext>
    </p:extLst>
  </p:cSld>
  <p:clrMapOvr>
    <a:masterClrMapping/>
  </p:clrMapOvr>
  <p:extLst>
    <p:ext uri="{6950BFC3-D8DA-4A85-94F7-54DA5524770B}">
      <p188:commentRel xmlns:p188="http://schemas.microsoft.com/office/powerpoint/2018/8/main" r:id="rId3"/>
    </p:ext>
  </p:extLs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E8F936-0C7B-D519-271F-74CE157C9B34}"/>
              </a:ext>
            </a:extLst>
          </p:cNvPr>
          <p:cNvPicPr>
            <a:picLocks noChangeAspect="1"/>
          </p:cNvPicPr>
          <p:nvPr/>
        </p:nvPicPr>
        <p:blipFill>
          <a:blip r:embed="rId3"/>
          <a:stretch>
            <a:fillRect/>
          </a:stretch>
        </p:blipFill>
        <p:spPr>
          <a:xfrm>
            <a:off x="12338023" y="1970281"/>
            <a:ext cx="2401149" cy="2191594"/>
          </a:xfrm>
          <a:prstGeom prst="rect">
            <a:avLst/>
          </a:prstGeom>
        </p:spPr>
      </p:pic>
      <p:sp>
        <p:nvSpPr>
          <p:cNvPr id="11" name="Title 10">
            <a:extLst>
              <a:ext uri="{FF2B5EF4-FFF2-40B4-BE49-F238E27FC236}">
                <a16:creationId xmlns:a16="http://schemas.microsoft.com/office/drawing/2014/main" id="{02278D74-B8D1-523C-1022-56A0C3A2408E}"/>
              </a:ext>
            </a:extLst>
          </p:cNvPr>
          <p:cNvSpPr>
            <a:spLocks noGrp="1"/>
          </p:cNvSpPr>
          <p:nvPr>
            <p:ph type="title"/>
          </p:nvPr>
        </p:nvSpPr>
        <p:spPr/>
        <p:txBody>
          <a:bodyPr/>
          <a:lstStyle/>
          <a:p>
            <a:r>
              <a:rPr lang="en-US"/>
              <a:t>Team-Based Care</a:t>
            </a:r>
          </a:p>
        </p:txBody>
      </p:sp>
      <p:sp>
        <p:nvSpPr>
          <p:cNvPr id="6" name="Text Placeholder 5">
            <a:extLst>
              <a:ext uri="{FF2B5EF4-FFF2-40B4-BE49-F238E27FC236}">
                <a16:creationId xmlns:a16="http://schemas.microsoft.com/office/drawing/2014/main" id="{74865281-7DBB-8251-60B3-E5FB36AD101A}"/>
              </a:ext>
            </a:extLst>
          </p:cNvPr>
          <p:cNvSpPr>
            <a:spLocks noGrp="1"/>
          </p:cNvSpPr>
          <p:nvPr>
            <p:ph type="body" sz="quarter" idx="10"/>
          </p:nvPr>
        </p:nvSpPr>
        <p:spPr>
          <a:xfrm>
            <a:off x="847253" y="6549887"/>
            <a:ext cx="10506547" cy="308113"/>
          </a:xfrm>
        </p:spPr>
        <p:txBody>
          <a:bodyPr/>
          <a:lstStyle/>
          <a:p>
            <a:r>
              <a:rPr lang="en-US"/>
              <a:t>Adapted from Kittleson MM. </a:t>
            </a:r>
            <a:r>
              <a:rPr lang="en-US" i="1"/>
              <a:t>J Am Coll Cardiol</a:t>
            </a:r>
            <a:r>
              <a:rPr lang="en-US"/>
              <a:t>. 2023;81:1835-1878.</a:t>
            </a:r>
          </a:p>
        </p:txBody>
      </p:sp>
      <p:grpSp>
        <p:nvGrpSpPr>
          <p:cNvPr id="53" name="Group 52">
            <a:extLst>
              <a:ext uri="{FF2B5EF4-FFF2-40B4-BE49-F238E27FC236}">
                <a16:creationId xmlns:a16="http://schemas.microsoft.com/office/drawing/2014/main" id="{B856B4F2-0275-71AB-4ACD-55F88CA911B2}"/>
              </a:ext>
            </a:extLst>
          </p:cNvPr>
          <p:cNvGrpSpPr/>
          <p:nvPr/>
        </p:nvGrpSpPr>
        <p:grpSpPr>
          <a:xfrm>
            <a:off x="3479843" y="1601280"/>
            <a:ext cx="5232315" cy="5155663"/>
            <a:chOff x="3568363" y="1601280"/>
            <a:chExt cx="5232315" cy="5155663"/>
          </a:xfrm>
        </p:grpSpPr>
        <p:sp>
          <p:nvSpPr>
            <p:cNvPr id="20" name="Oval 19">
              <a:extLst>
                <a:ext uri="{FF2B5EF4-FFF2-40B4-BE49-F238E27FC236}">
                  <a16:creationId xmlns:a16="http://schemas.microsoft.com/office/drawing/2014/main" id="{72960AF3-C320-8C11-8936-14F6E33BF008}"/>
                </a:ext>
              </a:extLst>
            </p:cNvPr>
            <p:cNvSpPr/>
            <p:nvPr/>
          </p:nvSpPr>
          <p:spPr>
            <a:xfrm>
              <a:off x="5330058" y="3305162"/>
              <a:ext cx="1645920" cy="164592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4572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Franklin Gothic Medium"/>
                  <a:ea typeface="+mn-ea"/>
                  <a:cs typeface="+mn-cs"/>
                </a:rPr>
                <a:t>The care team: skills and members</a:t>
              </a:r>
            </a:p>
          </p:txBody>
        </p:sp>
        <p:sp>
          <p:nvSpPr>
            <p:cNvPr id="13" name="Oval 12">
              <a:extLst>
                <a:ext uri="{FF2B5EF4-FFF2-40B4-BE49-F238E27FC236}">
                  <a16:creationId xmlns:a16="http://schemas.microsoft.com/office/drawing/2014/main" id="{2CDA6642-D632-4AEB-9145-0EEBA3372453}"/>
                </a:ext>
              </a:extLst>
            </p:cNvPr>
            <p:cNvSpPr/>
            <p:nvPr/>
          </p:nvSpPr>
          <p:spPr>
            <a:xfrm>
              <a:off x="5606288" y="2311982"/>
              <a:ext cx="1106424" cy="1106424"/>
            </a:xfrm>
            <a:prstGeom prst="ellipse">
              <a:avLst/>
            </a:prstGeom>
            <a:solidFill>
              <a:schemeClr val="accent2">
                <a:lumMod val="40000"/>
                <a:lumOff val="60000"/>
                <a:alpha val="6705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20" normalizeH="0" baseline="0" noProof="0">
                  <a:ln>
                    <a:noFill/>
                  </a:ln>
                  <a:solidFill>
                    <a:srgbClr val="404040"/>
                  </a:solidFill>
                  <a:effectLst/>
                  <a:uLnTx/>
                  <a:uFillTx/>
                  <a:latin typeface="Calibri Light"/>
                  <a:ea typeface="+mn-ea"/>
                  <a:cs typeface="+mn-cs"/>
                </a:rPr>
                <a:t>Diagnosis and ongoing monitoring</a:t>
              </a:r>
            </a:p>
          </p:txBody>
        </p:sp>
        <p:sp>
          <p:nvSpPr>
            <p:cNvPr id="14" name="Oval 13">
              <a:extLst>
                <a:ext uri="{FF2B5EF4-FFF2-40B4-BE49-F238E27FC236}">
                  <a16:creationId xmlns:a16="http://schemas.microsoft.com/office/drawing/2014/main" id="{346D7511-4CD8-C142-C5AF-F30179447368}"/>
                </a:ext>
              </a:extLst>
            </p:cNvPr>
            <p:cNvSpPr/>
            <p:nvPr/>
          </p:nvSpPr>
          <p:spPr>
            <a:xfrm>
              <a:off x="6600937" y="2790613"/>
              <a:ext cx="1106424" cy="1106424"/>
            </a:xfrm>
            <a:prstGeom prst="ellipse">
              <a:avLst/>
            </a:prstGeom>
            <a:solidFill>
              <a:schemeClr val="accent2">
                <a:lumMod val="40000"/>
                <a:lumOff val="60000"/>
                <a:alpha val="6705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20" normalizeH="0" baseline="0" noProof="0">
                  <a:ln>
                    <a:noFill/>
                  </a:ln>
                  <a:solidFill>
                    <a:srgbClr val="404040"/>
                  </a:solidFill>
                  <a:effectLst/>
                  <a:uLnTx/>
                  <a:uFillTx/>
                  <a:latin typeface="Calibri Light"/>
                  <a:ea typeface="+mn-ea"/>
                  <a:cs typeface="+mn-cs"/>
                </a:rPr>
                <a:t>Prescription,</a:t>
              </a:r>
              <a:br>
                <a:rPr kumimoji="0" lang="en-US" sz="1200" b="0" i="0" u="none" strike="noStrike" kern="1200" cap="none" spc="-20" normalizeH="0" baseline="0" noProof="0">
                  <a:ln>
                    <a:noFill/>
                  </a:ln>
                  <a:solidFill>
                    <a:srgbClr val="404040"/>
                  </a:solidFill>
                  <a:effectLst/>
                  <a:uLnTx/>
                  <a:uFillTx/>
                  <a:latin typeface="Calibri Light"/>
                  <a:ea typeface="+mn-ea"/>
                  <a:cs typeface="+mn-cs"/>
                </a:rPr>
              </a:br>
              <a:r>
                <a:rPr kumimoji="0" lang="en-US" sz="1200" b="0" i="0" u="none" strike="noStrike" kern="1200" cap="none" spc="-20" normalizeH="0" baseline="0" noProof="0">
                  <a:ln>
                    <a:noFill/>
                  </a:ln>
                  <a:solidFill>
                    <a:srgbClr val="404040"/>
                  </a:solidFill>
                  <a:effectLst/>
                  <a:uLnTx/>
                  <a:uFillTx/>
                  <a:latin typeface="Calibri Light"/>
                  <a:ea typeface="+mn-ea"/>
                  <a:cs typeface="+mn-cs"/>
                </a:rPr>
                <a:t>titration, and</a:t>
              </a:r>
              <a:br>
                <a:rPr kumimoji="0" lang="en-US" sz="1200" b="0" i="0" u="none" strike="noStrike" kern="1200" cap="none" spc="-20" normalizeH="0" baseline="0" noProof="0">
                  <a:ln>
                    <a:noFill/>
                  </a:ln>
                  <a:solidFill>
                    <a:srgbClr val="404040"/>
                  </a:solidFill>
                  <a:effectLst/>
                  <a:uLnTx/>
                  <a:uFillTx/>
                  <a:latin typeface="Calibri Light"/>
                  <a:ea typeface="+mn-ea"/>
                  <a:cs typeface="+mn-cs"/>
                </a:rPr>
              </a:br>
              <a:r>
                <a:rPr kumimoji="0" lang="en-US" sz="1200" b="0" i="0" u="none" strike="noStrike" kern="1200" cap="none" spc="-20" normalizeH="0" baseline="0" noProof="0">
                  <a:ln>
                    <a:noFill/>
                  </a:ln>
                  <a:solidFill>
                    <a:srgbClr val="404040"/>
                  </a:solidFill>
                  <a:effectLst/>
                  <a:uLnTx/>
                  <a:uFillTx/>
                  <a:latin typeface="Calibri Light"/>
                  <a:ea typeface="+mn-ea"/>
                  <a:cs typeface="+mn-cs"/>
                </a:rPr>
                <a:t>monitoring</a:t>
              </a:r>
              <a:br>
                <a:rPr kumimoji="0" lang="en-US" sz="1200" b="0" i="0" u="none" strike="noStrike" kern="1200" cap="none" spc="-20" normalizeH="0" baseline="0" noProof="0">
                  <a:ln>
                    <a:noFill/>
                  </a:ln>
                  <a:solidFill>
                    <a:srgbClr val="404040"/>
                  </a:solidFill>
                  <a:effectLst/>
                  <a:uLnTx/>
                  <a:uFillTx/>
                  <a:latin typeface="Calibri Light"/>
                  <a:ea typeface="+mn-ea"/>
                  <a:cs typeface="+mn-cs"/>
                </a:rPr>
              </a:br>
              <a:r>
                <a:rPr kumimoji="0" lang="en-US" sz="1200" b="0" i="0" u="none" strike="noStrike" kern="1200" cap="none" spc="-20" normalizeH="0" baseline="0" noProof="0">
                  <a:ln>
                    <a:noFill/>
                  </a:ln>
                  <a:solidFill>
                    <a:srgbClr val="404040"/>
                  </a:solidFill>
                  <a:effectLst/>
                  <a:uLnTx/>
                  <a:uFillTx/>
                  <a:latin typeface="Calibri Light"/>
                  <a:ea typeface="+mn-ea"/>
                  <a:cs typeface="+mn-cs"/>
                </a:rPr>
                <a:t>of GDMT</a:t>
              </a:r>
            </a:p>
          </p:txBody>
        </p:sp>
        <p:sp>
          <p:nvSpPr>
            <p:cNvPr id="15" name="Oval 14">
              <a:extLst>
                <a:ext uri="{FF2B5EF4-FFF2-40B4-BE49-F238E27FC236}">
                  <a16:creationId xmlns:a16="http://schemas.microsoft.com/office/drawing/2014/main" id="{376C265C-9F61-E323-10BD-E06B9124C350}"/>
                </a:ext>
              </a:extLst>
            </p:cNvPr>
            <p:cNvSpPr/>
            <p:nvPr/>
          </p:nvSpPr>
          <p:spPr>
            <a:xfrm>
              <a:off x="6847873" y="3870082"/>
              <a:ext cx="1106424" cy="1106424"/>
            </a:xfrm>
            <a:prstGeom prst="ellipse">
              <a:avLst/>
            </a:prstGeom>
            <a:solidFill>
              <a:schemeClr val="accent2">
                <a:lumMod val="40000"/>
                <a:lumOff val="60000"/>
                <a:alpha val="6705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4572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20" normalizeH="0" baseline="0" noProof="0">
                  <a:ln>
                    <a:noFill/>
                  </a:ln>
                  <a:solidFill>
                    <a:srgbClr val="404040"/>
                  </a:solidFill>
                  <a:effectLst/>
                  <a:uLnTx/>
                  <a:uFillTx/>
                  <a:latin typeface="Calibri Light"/>
                  <a:ea typeface="+mn-ea"/>
                  <a:cs typeface="+mn-cs"/>
                </a:rPr>
                <a:t>Patient and</a:t>
              </a:r>
              <a:br>
                <a:rPr kumimoji="0" lang="en-US" sz="1200" b="0" i="0" u="none" strike="noStrike" kern="1200" cap="none" spc="-20" normalizeH="0" baseline="0" noProof="0">
                  <a:ln>
                    <a:noFill/>
                  </a:ln>
                  <a:solidFill>
                    <a:srgbClr val="404040"/>
                  </a:solidFill>
                  <a:effectLst/>
                  <a:uLnTx/>
                  <a:uFillTx/>
                  <a:latin typeface="Calibri Light"/>
                  <a:ea typeface="+mn-ea"/>
                  <a:cs typeface="+mn-cs"/>
                </a:rPr>
              </a:br>
              <a:r>
                <a:rPr kumimoji="0" lang="en-US" sz="1200" b="0" i="0" u="none" strike="noStrike" kern="1200" cap="none" spc="-20" normalizeH="0" baseline="0" noProof="0">
                  <a:ln>
                    <a:noFill/>
                  </a:ln>
                  <a:solidFill>
                    <a:srgbClr val="404040"/>
                  </a:solidFill>
                  <a:effectLst/>
                  <a:uLnTx/>
                  <a:uFillTx/>
                  <a:latin typeface="Calibri Light"/>
                  <a:ea typeface="+mn-ea"/>
                  <a:cs typeface="+mn-cs"/>
                </a:rPr>
                <a:t>caregiver</a:t>
              </a:r>
              <a:br>
                <a:rPr kumimoji="0" lang="en-US" sz="1200" b="0" i="0" u="none" strike="noStrike" kern="1200" cap="none" spc="-20" normalizeH="0" baseline="0" noProof="0">
                  <a:ln>
                    <a:noFill/>
                  </a:ln>
                  <a:solidFill>
                    <a:srgbClr val="404040"/>
                  </a:solidFill>
                  <a:effectLst/>
                  <a:uLnTx/>
                  <a:uFillTx/>
                  <a:latin typeface="Calibri Light"/>
                  <a:ea typeface="+mn-ea"/>
                  <a:cs typeface="+mn-cs"/>
                </a:rPr>
              </a:br>
              <a:r>
                <a:rPr kumimoji="0" lang="en-US" sz="1200" b="0" i="0" u="none" strike="noStrike" kern="1200" cap="none" spc="-20" normalizeH="0" baseline="0" noProof="0">
                  <a:ln>
                    <a:noFill/>
                  </a:ln>
                  <a:solidFill>
                    <a:srgbClr val="404040"/>
                  </a:solidFill>
                  <a:effectLst/>
                  <a:uLnTx/>
                  <a:uFillTx/>
                  <a:latin typeface="Calibri Light"/>
                  <a:ea typeface="+mn-ea"/>
                  <a:cs typeface="+mn-cs"/>
                </a:rPr>
                <a:t>education about</a:t>
              </a:r>
              <a:br>
                <a:rPr kumimoji="0" lang="en-US" sz="1200" b="0" i="0" u="none" strike="noStrike" kern="1200" cap="none" spc="-20" normalizeH="0" baseline="0" noProof="0">
                  <a:ln>
                    <a:noFill/>
                  </a:ln>
                  <a:solidFill>
                    <a:srgbClr val="404040"/>
                  </a:solidFill>
                  <a:effectLst/>
                  <a:uLnTx/>
                  <a:uFillTx/>
                  <a:latin typeface="Calibri Light"/>
                  <a:ea typeface="+mn-ea"/>
                  <a:cs typeface="+mn-cs"/>
                </a:rPr>
              </a:br>
              <a:r>
                <a:rPr kumimoji="0" lang="en-US" sz="1200" b="0" i="0" u="none" strike="noStrike" kern="1200" cap="none" spc="-20" normalizeH="0" baseline="0" noProof="0">
                  <a:ln>
                    <a:noFill/>
                  </a:ln>
                  <a:solidFill>
                    <a:srgbClr val="404040"/>
                  </a:solidFill>
                  <a:effectLst/>
                  <a:uLnTx/>
                  <a:uFillTx/>
                  <a:latin typeface="Calibri Light"/>
                  <a:ea typeface="+mn-ea"/>
                  <a:cs typeface="+mn-cs"/>
                </a:rPr>
                <a:t>prognosis and</a:t>
              </a:r>
              <a:br>
                <a:rPr kumimoji="0" lang="en-US" sz="1200" b="0" i="0" u="none" strike="noStrike" kern="1200" cap="none" spc="-20" normalizeH="0" baseline="0" noProof="0">
                  <a:ln>
                    <a:noFill/>
                  </a:ln>
                  <a:solidFill>
                    <a:srgbClr val="404040"/>
                  </a:solidFill>
                  <a:effectLst/>
                  <a:uLnTx/>
                  <a:uFillTx/>
                  <a:latin typeface="Calibri Light"/>
                  <a:ea typeface="+mn-ea"/>
                  <a:cs typeface="+mn-cs"/>
                </a:rPr>
              </a:br>
              <a:r>
                <a:rPr kumimoji="0" lang="en-US" sz="1200" b="0" i="0" u="none" strike="noStrike" kern="1200" cap="none" spc="-20" normalizeH="0" baseline="0" noProof="0">
                  <a:ln>
                    <a:noFill/>
                  </a:ln>
                  <a:solidFill>
                    <a:srgbClr val="404040"/>
                  </a:solidFill>
                  <a:effectLst/>
                  <a:uLnTx/>
                  <a:uFillTx/>
                  <a:latin typeface="Calibri Light"/>
                  <a:ea typeface="+mn-ea"/>
                  <a:cs typeface="+mn-cs"/>
                </a:rPr>
                <a:t>treatment</a:t>
              </a:r>
            </a:p>
          </p:txBody>
        </p:sp>
        <p:sp>
          <p:nvSpPr>
            <p:cNvPr id="16" name="Oval 15">
              <a:extLst>
                <a:ext uri="{FF2B5EF4-FFF2-40B4-BE49-F238E27FC236}">
                  <a16:creationId xmlns:a16="http://schemas.microsoft.com/office/drawing/2014/main" id="{B7E41CC5-076E-3577-2376-85FB8250BE74}"/>
                </a:ext>
              </a:extLst>
            </p:cNvPr>
            <p:cNvSpPr/>
            <p:nvPr/>
          </p:nvSpPr>
          <p:spPr>
            <a:xfrm>
              <a:off x="6157119" y="4733155"/>
              <a:ext cx="1106424" cy="1106424"/>
            </a:xfrm>
            <a:prstGeom prst="ellipse">
              <a:avLst/>
            </a:prstGeom>
            <a:solidFill>
              <a:schemeClr val="accent2">
                <a:lumMod val="40000"/>
                <a:lumOff val="60000"/>
                <a:alpha val="6705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20" normalizeH="0" baseline="0" noProof="0">
                  <a:ln>
                    <a:noFill/>
                  </a:ln>
                  <a:solidFill>
                    <a:srgbClr val="404040"/>
                  </a:solidFill>
                  <a:effectLst/>
                  <a:uLnTx/>
                  <a:uFillTx/>
                  <a:latin typeface="Calibri Light"/>
                  <a:ea typeface="+mn-ea"/>
                  <a:cs typeface="+mn-cs"/>
                </a:rPr>
                <a:t>Lifestyle</a:t>
              </a:r>
              <a:br>
                <a:rPr kumimoji="0" lang="en-US" sz="1200" b="0" i="0" u="none" strike="noStrike" kern="1200" cap="none" spc="-20" normalizeH="0" baseline="0" noProof="0">
                  <a:ln>
                    <a:noFill/>
                  </a:ln>
                  <a:solidFill>
                    <a:srgbClr val="404040"/>
                  </a:solidFill>
                  <a:effectLst/>
                  <a:uLnTx/>
                  <a:uFillTx/>
                  <a:latin typeface="Calibri Light"/>
                  <a:ea typeface="+mn-ea"/>
                  <a:cs typeface="+mn-cs"/>
                </a:rPr>
              </a:br>
              <a:r>
                <a:rPr kumimoji="0" lang="en-US" sz="1200" b="0" i="0" u="none" strike="noStrike" kern="1200" cap="none" spc="-20" normalizeH="0" baseline="0" noProof="0">
                  <a:ln>
                    <a:noFill/>
                  </a:ln>
                  <a:solidFill>
                    <a:srgbClr val="404040"/>
                  </a:solidFill>
                  <a:effectLst/>
                  <a:uLnTx/>
                  <a:uFillTx/>
                  <a:latin typeface="Calibri Light"/>
                  <a:ea typeface="+mn-ea"/>
                  <a:cs typeface="+mn-cs"/>
                </a:rPr>
                <a:t>modifications</a:t>
              </a:r>
              <a:br>
                <a:rPr kumimoji="0" lang="en-US" sz="1200" b="0" i="0" u="none" strike="noStrike" kern="1200" cap="none" spc="-20" normalizeH="0" baseline="0" noProof="0">
                  <a:ln>
                    <a:noFill/>
                  </a:ln>
                  <a:solidFill>
                    <a:srgbClr val="404040"/>
                  </a:solidFill>
                  <a:effectLst/>
                  <a:uLnTx/>
                  <a:uFillTx/>
                  <a:latin typeface="Calibri Light"/>
                  <a:ea typeface="+mn-ea"/>
                  <a:cs typeface="+mn-cs"/>
                </a:rPr>
              </a:br>
              <a:r>
                <a:rPr kumimoji="0" lang="en-US" sz="1200" b="0" i="0" u="none" strike="noStrike" kern="1200" cap="none" spc="-20" normalizeH="0" baseline="0" noProof="0">
                  <a:ln>
                    <a:noFill/>
                  </a:ln>
                  <a:solidFill>
                    <a:srgbClr val="404040"/>
                  </a:solidFill>
                  <a:effectLst/>
                  <a:uLnTx/>
                  <a:uFillTx/>
                  <a:latin typeface="Calibri Light"/>
                  <a:ea typeface="+mn-ea"/>
                  <a:cs typeface="+mn-cs"/>
                </a:rPr>
                <a:t>and ongoing</a:t>
              </a:r>
              <a:br>
                <a:rPr kumimoji="0" lang="en-US" sz="1200" b="0" i="0" u="none" strike="noStrike" kern="1200" cap="none" spc="-20" normalizeH="0" baseline="0" noProof="0">
                  <a:ln>
                    <a:noFill/>
                  </a:ln>
                  <a:solidFill>
                    <a:srgbClr val="404040"/>
                  </a:solidFill>
                  <a:effectLst/>
                  <a:uLnTx/>
                  <a:uFillTx/>
                  <a:latin typeface="Calibri Light"/>
                  <a:ea typeface="+mn-ea"/>
                  <a:cs typeface="+mn-cs"/>
                </a:rPr>
              </a:br>
              <a:r>
                <a:rPr kumimoji="0" lang="en-US" sz="1200" b="0" i="0" u="none" strike="noStrike" kern="1200" cap="none" spc="-20" normalizeH="0" baseline="0" noProof="0">
                  <a:ln>
                    <a:noFill/>
                  </a:ln>
                  <a:solidFill>
                    <a:srgbClr val="404040"/>
                  </a:solidFill>
                  <a:effectLst/>
                  <a:uLnTx/>
                  <a:uFillTx/>
                  <a:latin typeface="Calibri Light"/>
                  <a:ea typeface="+mn-ea"/>
                  <a:cs typeface="+mn-cs"/>
                </a:rPr>
                <a:t>monitoring</a:t>
              </a:r>
              <a:br>
                <a:rPr kumimoji="0" lang="en-US" sz="1200" b="0" i="0" u="none" strike="noStrike" kern="1200" cap="none" spc="-20" normalizeH="0" baseline="0" noProof="0">
                  <a:ln>
                    <a:noFill/>
                  </a:ln>
                  <a:solidFill>
                    <a:srgbClr val="404040"/>
                  </a:solidFill>
                  <a:effectLst/>
                  <a:uLnTx/>
                  <a:uFillTx/>
                  <a:latin typeface="Calibri Light"/>
                  <a:ea typeface="+mn-ea"/>
                  <a:cs typeface="+mn-cs"/>
                </a:rPr>
              </a:br>
              <a:r>
                <a:rPr kumimoji="0" lang="en-US" sz="1200" b="0" i="0" u="none" strike="noStrike" kern="1200" cap="none" spc="-20" normalizeH="0" baseline="0" noProof="0">
                  <a:ln>
                    <a:noFill/>
                  </a:ln>
                  <a:solidFill>
                    <a:srgbClr val="404040"/>
                  </a:solidFill>
                  <a:effectLst/>
                  <a:uLnTx/>
                  <a:uFillTx/>
                  <a:latin typeface="Calibri Light"/>
                  <a:ea typeface="+mn-ea"/>
                  <a:cs typeface="+mn-cs"/>
                </a:rPr>
                <a:t>of progress</a:t>
              </a:r>
            </a:p>
          </p:txBody>
        </p:sp>
        <p:sp>
          <p:nvSpPr>
            <p:cNvPr id="17" name="Oval 16">
              <a:extLst>
                <a:ext uri="{FF2B5EF4-FFF2-40B4-BE49-F238E27FC236}">
                  <a16:creationId xmlns:a16="http://schemas.microsoft.com/office/drawing/2014/main" id="{6702DC32-FC68-D851-F694-C08B985E0578}"/>
                </a:ext>
              </a:extLst>
            </p:cNvPr>
            <p:cNvSpPr/>
            <p:nvPr/>
          </p:nvSpPr>
          <p:spPr>
            <a:xfrm>
              <a:off x="5053076" y="4731832"/>
              <a:ext cx="1106424" cy="1106424"/>
            </a:xfrm>
            <a:prstGeom prst="ellipse">
              <a:avLst/>
            </a:prstGeom>
            <a:solidFill>
              <a:schemeClr val="accent2">
                <a:lumMod val="40000"/>
                <a:lumOff val="60000"/>
                <a:alpha val="6705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20" normalizeH="0" baseline="0" noProof="0">
                  <a:ln>
                    <a:noFill/>
                  </a:ln>
                  <a:solidFill>
                    <a:srgbClr val="404040"/>
                  </a:solidFill>
                  <a:effectLst/>
                  <a:uLnTx/>
                  <a:uFillTx/>
                  <a:latin typeface="Calibri Light"/>
                  <a:ea typeface="+mn-ea"/>
                  <a:cs typeface="+mn-cs"/>
                </a:rPr>
                <a:t>Psychological</a:t>
              </a:r>
              <a:br>
                <a:rPr kumimoji="0" lang="en-US" sz="1200" b="0" i="0" u="none" strike="noStrike" kern="1200" cap="none" spc="-20" normalizeH="0" baseline="0" noProof="0">
                  <a:ln>
                    <a:noFill/>
                  </a:ln>
                  <a:solidFill>
                    <a:srgbClr val="404040"/>
                  </a:solidFill>
                  <a:effectLst/>
                  <a:uLnTx/>
                  <a:uFillTx/>
                  <a:latin typeface="Calibri Light"/>
                  <a:ea typeface="+mn-ea"/>
                  <a:cs typeface="+mn-cs"/>
                </a:rPr>
              </a:br>
              <a:r>
                <a:rPr kumimoji="0" lang="en-US" sz="1200" b="0" i="0" u="none" strike="noStrike" kern="1200" cap="none" spc="-20" normalizeH="0" baseline="0" noProof="0">
                  <a:ln>
                    <a:noFill/>
                  </a:ln>
                  <a:solidFill>
                    <a:srgbClr val="404040"/>
                  </a:solidFill>
                  <a:effectLst/>
                  <a:uLnTx/>
                  <a:uFillTx/>
                  <a:latin typeface="Calibri Light"/>
                  <a:ea typeface="+mn-ea"/>
                  <a:cs typeface="+mn-cs"/>
                </a:rPr>
                <a:t>support and</a:t>
              </a:r>
              <a:br>
                <a:rPr kumimoji="0" lang="en-US" sz="1200" b="0" i="0" u="none" strike="noStrike" kern="1200" cap="none" spc="-20" normalizeH="0" baseline="0" noProof="0">
                  <a:ln>
                    <a:noFill/>
                  </a:ln>
                  <a:solidFill>
                    <a:srgbClr val="404040"/>
                  </a:solidFill>
                  <a:effectLst/>
                  <a:uLnTx/>
                  <a:uFillTx/>
                  <a:latin typeface="Calibri Light"/>
                  <a:ea typeface="+mn-ea"/>
                  <a:cs typeface="+mn-cs"/>
                </a:rPr>
              </a:br>
              <a:r>
                <a:rPr kumimoji="0" lang="en-US" sz="1200" b="0" i="0" u="none" strike="noStrike" kern="1200" cap="none" spc="-20" normalizeH="0" baseline="0" noProof="0">
                  <a:ln>
                    <a:noFill/>
                  </a:ln>
                  <a:solidFill>
                    <a:srgbClr val="404040"/>
                  </a:solidFill>
                  <a:effectLst/>
                  <a:uLnTx/>
                  <a:uFillTx/>
                  <a:latin typeface="Calibri Light"/>
                  <a:ea typeface="+mn-ea"/>
                  <a:cs typeface="+mn-cs"/>
                </a:rPr>
                <a:t>prescription</a:t>
              </a:r>
              <a:br>
                <a:rPr kumimoji="0" lang="en-US" sz="1200" b="0" i="0" u="none" strike="noStrike" kern="1200" cap="none" spc="-20" normalizeH="0" baseline="0" noProof="0">
                  <a:ln>
                    <a:noFill/>
                  </a:ln>
                  <a:solidFill>
                    <a:srgbClr val="404040"/>
                  </a:solidFill>
                  <a:effectLst/>
                  <a:uLnTx/>
                  <a:uFillTx/>
                  <a:latin typeface="Calibri Light"/>
                  <a:ea typeface="+mn-ea"/>
                  <a:cs typeface="+mn-cs"/>
                </a:rPr>
              </a:br>
              <a:r>
                <a:rPr kumimoji="0" lang="en-US" sz="1200" b="0" i="0" u="none" strike="noStrike" kern="1200" cap="none" spc="-20" normalizeH="0" baseline="0" noProof="0">
                  <a:ln>
                    <a:noFill/>
                  </a:ln>
                  <a:solidFill>
                    <a:srgbClr val="404040"/>
                  </a:solidFill>
                  <a:effectLst/>
                  <a:uLnTx/>
                  <a:uFillTx/>
                  <a:latin typeface="Calibri Light"/>
                  <a:ea typeface="+mn-ea"/>
                  <a:cs typeface="+mn-cs"/>
                </a:rPr>
                <a:t>assistance</a:t>
              </a:r>
            </a:p>
          </p:txBody>
        </p:sp>
        <p:sp>
          <p:nvSpPr>
            <p:cNvPr id="18" name="Oval 17">
              <a:extLst>
                <a:ext uri="{FF2B5EF4-FFF2-40B4-BE49-F238E27FC236}">
                  <a16:creationId xmlns:a16="http://schemas.microsoft.com/office/drawing/2014/main" id="{630CC2F3-8977-2573-D002-4E46A0E8914A}"/>
                </a:ext>
              </a:extLst>
            </p:cNvPr>
            <p:cNvSpPr/>
            <p:nvPr/>
          </p:nvSpPr>
          <p:spPr>
            <a:xfrm>
              <a:off x="4364703" y="3870082"/>
              <a:ext cx="1106424" cy="1106424"/>
            </a:xfrm>
            <a:prstGeom prst="ellipse">
              <a:avLst/>
            </a:prstGeom>
            <a:solidFill>
              <a:schemeClr val="accent2">
                <a:lumMod val="40000"/>
                <a:lumOff val="60000"/>
                <a:alpha val="6705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20" normalizeH="0" baseline="0" noProof="0">
                  <a:ln>
                    <a:noFill/>
                  </a:ln>
                  <a:solidFill>
                    <a:srgbClr val="404040"/>
                  </a:solidFill>
                  <a:effectLst/>
                  <a:uLnTx/>
                  <a:uFillTx/>
                  <a:latin typeface="Calibri Light"/>
                  <a:ea typeface="+mn-ea"/>
                  <a:cs typeface="+mn-cs"/>
                </a:rPr>
                <a:t>Coordination</a:t>
              </a:r>
              <a:br>
                <a:rPr kumimoji="0" lang="en-US" sz="1200" b="0" i="0" u="none" strike="noStrike" kern="1200" cap="none" spc="-20" normalizeH="0" baseline="0" noProof="0">
                  <a:ln>
                    <a:noFill/>
                  </a:ln>
                  <a:solidFill>
                    <a:srgbClr val="404040"/>
                  </a:solidFill>
                  <a:effectLst/>
                  <a:uLnTx/>
                  <a:uFillTx/>
                  <a:latin typeface="Calibri Light"/>
                  <a:ea typeface="+mn-ea"/>
                  <a:cs typeface="+mn-cs"/>
                </a:rPr>
              </a:br>
              <a:r>
                <a:rPr kumimoji="0" lang="en-US" sz="1200" b="0" i="0" u="none" strike="noStrike" kern="1200" cap="none" spc="-20" normalizeH="0" baseline="0" noProof="0">
                  <a:ln>
                    <a:noFill/>
                  </a:ln>
                  <a:solidFill>
                    <a:srgbClr val="404040"/>
                  </a:solidFill>
                  <a:effectLst/>
                  <a:uLnTx/>
                  <a:uFillTx/>
                  <a:latin typeface="Calibri Light"/>
                  <a:ea typeface="+mn-ea"/>
                  <a:cs typeface="+mn-cs"/>
                </a:rPr>
                <a:t>with primary</a:t>
              </a:r>
              <a:br>
                <a:rPr kumimoji="0" lang="en-US" sz="1200" b="0" i="0" u="none" strike="noStrike" kern="1200" cap="none" spc="-20" normalizeH="0" baseline="0" noProof="0">
                  <a:ln>
                    <a:noFill/>
                  </a:ln>
                  <a:solidFill>
                    <a:srgbClr val="404040"/>
                  </a:solidFill>
                  <a:effectLst/>
                  <a:uLnTx/>
                  <a:uFillTx/>
                  <a:latin typeface="Calibri Light"/>
                  <a:ea typeface="+mn-ea"/>
                  <a:cs typeface="+mn-cs"/>
                </a:rPr>
              </a:br>
              <a:r>
                <a:rPr kumimoji="0" lang="en-US" sz="1200" b="0" i="0" u="none" strike="noStrike" kern="1200" cap="none" spc="-20" normalizeH="0" baseline="0" noProof="0">
                  <a:ln>
                    <a:noFill/>
                  </a:ln>
                  <a:solidFill>
                    <a:srgbClr val="404040"/>
                  </a:solidFill>
                  <a:effectLst/>
                  <a:uLnTx/>
                  <a:uFillTx/>
                  <a:latin typeface="Calibri Light"/>
                  <a:ea typeface="+mn-ea"/>
                  <a:cs typeface="+mn-cs"/>
                </a:rPr>
                <a:t>care and</a:t>
              </a:r>
              <a:br>
                <a:rPr kumimoji="0" lang="en-US" sz="1200" b="0" i="0" u="none" strike="noStrike" kern="1200" cap="none" spc="-20" normalizeH="0" baseline="0" noProof="0">
                  <a:ln>
                    <a:noFill/>
                  </a:ln>
                  <a:solidFill>
                    <a:srgbClr val="404040"/>
                  </a:solidFill>
                  <a:effectLst/>
                  <a:uLnTx/>
                  <a:uFillTx/>
                  <a:latin typeface="Calibri Light"/>
                  <a:ea typeface="+mn-ea"/>
                  <a:cs typeface="+mn-cs"/>
                </a:rPr>
              </a:br>
              <a:r>
                <a:rPr kumimoji="0" lang="en-US" sz="1200" b="0" i="0" u="none" strike="noStrike" kern="1200" cap="none" spc="-20" normalizeH="0" baseline="0" noProof="0">
                  <a:ln>
                    <a:noFill/>
                  </a:ln>
                  <a:solidFill>
                    <a:srgbClr val="404040"/>
                  </a:solidFill>
                  <a:effectLst/>
                  <a:uLnTx/>
                  <a:uFillTx/>
                  <a:latin typeface="Calibri Light"/>
                  <a:ea typeface="+mn-ea"/>
                  <a:cs typeface="+mn-cs"/>
                </a:rPr>
                <a:t>specialists</a:t>
              </a:r>
            </a:p>
          </p:txBody>
        </p:sp>
        <p:sp>
          <p:nvSpPr>
            <p:cNvPr id="19" name="Oval 18">
              <a:extLst>
                <a:ext uri="{FF2B5EF4-FFF2-40B4-BE49-F238E27FC236}">
                  <a16:creationId xmlns:a16="http://schemas.microsoft.com/office/drawing/2014/main" id="{29366E2B-988F-C0CB-8FFA-A357664D9AB4}"/>
                </a:ext>
              </a:extLst>
            </p:cNvPr>
            <p:cNvSpPr/>
            <p:nvPr/>
          </p:nvSpPr>
          <p:spPr>
            <a:xfrm>
              <a:off x="4611639" y="2790613"/>
              <a:ext cx="1106424" cy="1106424"/>
            </a:xfrm>
            <a:prstGeom prst="ellipse">
              <a:avLst/>
            </a:prstGeom>
            <a:solidFill>
              <a:schemeClr val="accent2">
                <a:lumMod val="40000"/>
                <a:lumOff val="60000"/>
                <a:alpha val="6705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20" normalizeH="0" baseline="0" noProof="0">
                  <a:ln>
                    <a:noFill/>
                  </a:ln>
                  <a:solidFill>
                    <a:srgbClr val="404040"/>
                  </a:solidFill>
                  <a:effectLst/>
                  <a:uLnTx/>
                  <a:uFillTx/>
                  <a:latin typeface="Calibri Light"/>
                  <a:ea typeface="+mn-ea"/>
                  <a:cs typeface="+mn-cs"/>
                </a:rPr>
                <a:t>Referral to palliative care</a:t>
              </a:r>
            </a:p>
          </p:txBody>
        </p:sp>
        <p:sp>
          <p:nvSpPr>
            <p:cNvPr id="22" name="Oval 21">
              <a:extLst>
                <a:ext uri="{FF2B5EF4-FFF2-40B4-BE49-F238E27FC236}">
                  <a16:creationId xmlns:a16="http://schemas.microsoft.com/office/drawing/2014/main" id="{1F8B58DE-502E-FFFE-5D78-E5C9FA5148EB}"/>
                </a:ext>
              </a:extLst>
            </p:cNvPr>
            <p:cNvSpPr/>
            <p:nvPr/>
          </p:nvSpPr>
          <p:spPr>
            <a:xfrm>
              <a:off x="5176535" y="1601280"/>
              <a:ext cx="728824" cy="728824"/>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04040"/>
                  </a:solidFill>
                  <a:effectLst/>
                  <a:uLnTx/>
                  <a:uFillTx/>
                  <a:latin typeface="Calibri Light"/>
                  <a:ea typeface="+mn-ea"/>
                  <a:cs typeface="+mn-cs"/>
                </a:rPr>
                <a:t>Home care</a:t>
              </a:r>
            </a:p>
          </p:txBody>
        </p:sp>
        <p:sp>
          <p:nvSpPr>
            <p:cNvPr id="24" name="Oval 23">
              <a:extLst>
                <a:ext uri="{FF2B5EF4-FFF2-40B4-BE49-F238E27FC236}">
                  <a16:creationId xmlns:a16="http://schemas.microsoft.com/office/drawing/2014/main" id="{C847AAD3-6F9A-37A6-ACDC-00EA837FC20C}"/>
                </a:ext>
              </a:extLst>
            </p:cNvPr>
            <p:cNvSpPr/>
            <p:nvPr/>
          </p:nvSpPr>
          <p:spPr>
            <a:xfrm>
              <a:off x="6685358" y="1705974"/>
              <a:ext cx="728824" cy="728824"/>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04040"/>
                  </a:solidFill>
                  <a:effectLst/>
                  <a:uLnTx/>
                  <a:uFillTx/>
                  <a:latin typeface="Calibri Light"/>
                  <a:ea typeface="+mn-ea"/>
                  <a:cs typeface="+mn-cs"/>
                </a:rPr>
                <a:t>Physicians</a:t>
              </a:r>
            </a:p>
          </p:txBody>
        </p:sp>
        <p:sp>
          <p:nvSpPr>
            <p:cNvPr id="25" name="Oval 24">
              <a:extLst>
                <a:ext uri="{FF2B5EF4-FFF2-40B4-BE49-F238E27FC236}">
                  <a16:creationId xmlns:a16="http://schemas.microsoft.com/office/drawing/2014/main" id="{B76DE57B-E809-6A3D-DD34-1E7E4CC9FF52}"/>
                </a:ext>
              </a:extLst>
            </p:cNvPr>
            <p:cNvSpPr/>
            <p:nvPr/>
          </p:nvSpPr>
          <p:spPr>
            <a:xfrm>
              <a:off x="7838100" y="2785443"/>
              <a:ext cx="728824" cy="728824"/>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04040"/>
                  </a:solidFill>
                  <a:effectLst/>
                  <a:uLnTx/>
                  <a:uFillTx/>
                  <a:latin typeface="Calibri Light"/>
                  <a:ea typeface="+mn-ea"/>
                  <a:cs typeface="+mn-cs"/>
                </a:rPr>
                <a:t>Geriatrics</a:t>
              </a:r>
            </a:p>
          </p:txBody>
        </p:sp>
        <p:sp>
          <p:nvSpPr>
            <p:cNvPr id="26" name="Oval 25">
              <a:extLst>
                <a:ext uri="{FF2B5EF4-FFF2-40B4-BE49-F238E27FC236}">
                  <a16:creationId xmlns:a16="http://schemas.microsoft.com/office/drawing/2014/main" id="{9C4CE0B4-BAE8-EF98-0D26-0FDDCA1E9B58}"/>
                </a:ext>
              </a:extLst>
            </p:cNvPr>
            <p:cNvSpPr/>
            <p:nvPr/>
          </p:nvSpPr>
          <p:spPr>
            <a:xfrm>
              <a:off x="8071854" y="4247682"/>
              <a:ext cx="728824" cy="728824"/>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04040"/>
                  </a:solidFill>
                  <a:effectLst/>
                  <a:uLnTx/>
                  <a:uFillTx/>
                  <a:latin typeface="Calibri Light"/>
                  <a:ea typeface="+mn-ea"/>
                  <a:cs typeface="+mn-cs"/>
                </a:rPr>
                <a:t>Comorbidity</a:t>
              </a:r>
              <a:br>
                <a:rPr kumimoji="0" lang="en-US" sz="1200" b="0" i="0" u="none" strike="noStrike" kern="1200" cap="none" spc="0" normalizeH="0" baseline="0" noProof="0">
                  <a:ln>
                    <a:noFill/>
                  </a:ln>
                  <a:solidFill>
                    <a:srgbClr val="404040"/>
                  </a:solidFill>
                  <a:effectLst/>
                  <a:uLnTx/>
                  <a:uFillTx/>
                  <a:latin typeface="Calibri Light"/>
                  <a:ea typeface="+mn-ea"/>
                  <a:cs typeface="+mn-cs"/>
                </a:rPr>
              </a:br>
              <a:r>
                <a:rPr kumimoji="0" lang="en-US" sz="1200" b="0" i="0" u="none" strike="noStrike" kern="1200" cap="none" spc="0" normalizeH="0" baseline="0" noProof="0">
                  <a:ln>
                    <a:noFill/>
                  </a:ln>
                  <a:solidFill>
                    <a:srgbClr val="404040"/>
                  </a:solidFill>
                  <a:effectLst/>
                  <a:uLnTx/>
                  <a:uFillTx/>
                  <a:latin typeface="Calibri Light"/>
                  <a:ea typeface="+mn-ea"/>
                  <a:cs typeface="+mn-cs"/>
                </a:rPr>
                <a:t>specialists</a:t>
              </a:r>
            </a:p>
          </p:txBody>
        </p:sp>
        <p:sp>
          <p:nvSpPr>
            <p:cNvPr id="27" name="Oval 26">
              <a:extLst>
                <a:ext uri="{FF2B5EF4-FFF2-40B4-BE49-F238E27FC236}">
                  <a16:creationId xmlns:a16="http://schemas.microsoft.com/office/drawing/2014/main" id="{1C7D943D-65B7-DC93-EA2A-F7D71DA4D9AE}"/>
                </a:ext>
              </a:extLst>
            </p:cNvPr>
            <p:cNvSpPr/>
            <p:nvPr/>
          </p:nvSpPr>
          <p:spPr>
            <a:xfrm>
              <a:off x="7157211" y="5627887"/>
              <a:ext cx="728824" cy="728824"/>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04040"/>
                  </a:solidFill>
                  <a:effectLst/>
                  <a:uLnTx/>
                  <a:uFillTx/>
                  <a:latin typeface="Calibri Light"/>
                  <a:ea typeface="+mn-ea"/>
                  <a:cs typeface="+mn-cs"/>
                </a:rPr>
                <a:t>Palliative care</a:t>
              </a:r>
            </a:p>
          </p:txBody>
        </p:sp>
        <p:sp>
          <p:nvSpPr>
            <p:cNvPr id="28" name="Oval 27">
              <a:extLst>
                <a:ext uri="{FF2B5EF4-FFF2-40B4-BE49-F238E27FC236}">
                  <a16:creationId xmlns:a16="http://schemas.microsoft.com/office/drawing/2014/main" id="{978878D6-C039-238E-821F-C372160A3788}"/>
                </a:ext>
              </a:extLst>
            </p:cNvPr>
            <p:cNvSpPr/>
            <p:nvPr/>
          </p:nvSpPr>
          <p:spPr>
            <a:xfrm>
              <a:off x="5483427" y="6028119"/>
              <a:ext cx="1129810" cy="728824"/>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04040"/>
                  </a:solidFill>
                  <a:effectLst/>
                  <a:uLnTx/>
                  <a:uFillTx/>
                  <a:latin typeface="Calibri Light"/>
                  <a:ea typeface="+mn-ea"/>
                  <a:cs typeface="+mn-cs"/>
                </a:rPr>
                <a:t>Advanced practice professionals</a:t>
              </a:r>
            </a:p>
          </p:txBody>
        </p:sp>
        <p:sp>
          <p:nvSpPr>
            <p:cNvPr id="29" name="Oval 28">
              <a:extLst>
                <a:ext uri="{FF2B5EF4-FFF2-40B4-BE49-F238E27FC236}">
                  <a16:creationId xmlns:a16="http://schemas.microsoft.com/office/drawing/2014/main" id="{ECC58C0C-58AD-34CF-CFD1-02CDE683DAE5}"/>
                </a:ext>
              </a:extLst>
            </p:cNvPr>
            <p:cNvSpPr/>
            <p:nvPr/>
          </p:nvSpPr>
          <p:spPr>
            <a:xfrm>
              <a:off x="4301203" y="5442252"/>
              <a:ext cx="728824" cy="728824"/>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04040"/>
                  </a:solidFill>
                  <a:effectLst/>
                  <a:uLnTx/>
                  <a:uFillTx/>
                  <a:latin typeface="Calibri Light"/>
                  <a:ea typeface="+mn-ea"/>
                  <a:cs typeface="+mn-cs"/>
                </a:rPr>
                <a:t>Pharmacy</a:t>
              </a:r>
            </a:p>
          </p:txBody>
        </p:sp>
        <p:sp>
          <p:nvSpPr>
            <p:cNvPr id="30" name="Oval 29">
              <a:extLst>
                <a:ext uri="{FF2B5EF4-FFF2-40B4-BE49-F238E27FC236}">
                  <a16:creationId xmlns:a16="http://schemas.microsoft.com/office/drawing/2014/main" id="{4673F92D-32D9-482F-9A2A-74630A6CDEC3}"/>
                </a:ext>
              </a:extLst>
            </p:cNvPr>
            <p:cNvSpPr/>
            <p:nvPr/>
          </p:nvSpPr>
          <p:spPr>
            <a:xfrm>
              <a:off x="3568363" y="4052078"/>
              <a:ext cx="728824" cy="728824"/>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04040"/>
                  </a:solidFill>
                  <a:effectLst/>
                  <a:uLnTx/>
                  <a:uFillTx/>
                  <a:latin typeface="Calibri Light"/>
                  <a:ea typeface="+mn-ea"/>
                  <a:cs typeface="+mn-cs"/>
                </a:rPr>
                <a:t>Social work</a:t>
              </a:r>
            </a:p>
          </p:txBody>
        </p:sp>
        <p:sp>
          <p:nvSpPr>
            <p:cNvPr id="31" name="Oval 30">
              <a:extLst>
                <a:ext uri="{FF2B5EF4-FFF2-40B4-BE49-F238E27FC236}">
                  <a16:creationId xmlns:a16="http://schemas.microsoft.com/office/drawing/2014/main" id="{92D26EBF-EA11-54B5-4615-0030F102D73A}"/>
                </a:ext>
              </a:extLst>
            </p:cNvPr>
            <p:cNvSpPr/>
            <p:nvPr/>
          </p:nvSpPr>
          <p:spPr>
            <a:xfrm>
              <a:off x="3931090" y="2544610"/>
              <a:ext cx="728824" cy="728824"/>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04040"/>
                  </a:solidFill>
                  <a:effectLst/>
                  <a:uLnTx/>
                  <a:uFillTx/>
                  <a:latin typeface="Calibri Light"/>
                  <a:ea typeface="+mn-ea"/>
                  <a:cs typeface="+mn-cs"/>
                </a:rPr>
                <a:t>Nursing</a:t>
              </a:r>
            </a:p>
          </p:txBody>
        </p:sp>
        <p:sp>
          <p:nvSpPr>
            <p:cNvPr id="39" name="Arc 38">
              <a:extLst>
                <a:ext uri="{FF2B5EF4-FFF2-40B4-BE49-F238E27FC236}">
                  <a16:creationId xmlns:a16="http://schemas.microsoft.com/office/drawing/2014/main" id="{5BF30C4A-B01C-32D7-32AE-12FC8FC11793}"/>
                </a:ext>
              </a:extLst>
            </p:cNvPr>
            <p:cNvSpPr/>
            <p:nvPr/>
          </p:nvSpPr>
          <p:spPr>
            <a:xfrm rot="16887135">
              <a:off x="5705475" y="1395706"/>
              <a:ext cx="1447800" cy="2456334"/>
            </a:xfrm>
            <a:prstGeom prst="arc">
              <a:avLst>
                <a:gd name="adj1" fmla="val 19199529"/>
                <a:gd name="adj2" fmla="val 0"/>
              </a:avLst>
            </a:prstGeom>
            <a:ln w="25400">
              <a:solidFill>
                <a:schemeClr val="accent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Light"/>
                <a:ea typeface="+mn-ea"/>
                <a:cs typeface="+mn-cs"/>
              </a:endParaRPr>
            </a:p>
          </p:txBody>
        </p:sp>
        <p:sp>
          <p:nvSpPr>
            <p:cNvPr id="43" name="Arc 42">
              <a:extLst>
                <a:ext uri="{FF2B5EF4-FFF2-40B4-BE49-F238E27FC236}">
                  <a16:creationId xmlns:a16="http://schemas.microsoft.com/office/drawing/2014/main" id="{ED3574CD-7BE2-5D64-1397-AF83038029CD}"/>
                </a:ext>
              </a:extLst>
            </p:cNvPr>
            <p:cNvSpPr/>
            <p:nvPr/>
          </p:nvSpPr>
          <p:spPr>
            <a:xfrm rot="19260109">
              <a:off x="6643663" y="1934804"/>
              <a:ext cx="1447800" cy="2456334"/>
            </a:xfrm>
            <a:prstGeom prst="arc">
              <a:avLst>
                <a:gd name="adj1" fmla="val 19199529"/>
                <a:gd name="adj2" fmla="val 0"/>
              </a:avLst>
            </a:prstGeom>
            <a:ln w="25400">
              <a:solidFill>
                <a:schemeClr val="accent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Light"/>
                <a:ea typeface="+mn-ea"/>
                <a:cs typeface="+mn-cs"/>
              </a:endParaRPr>
            </a:p>
          </p:txBody>
        </p:sp>
        <p:sp>
          <p:nvSpPr>
            <p:cNvPr id="44" name="Arc 43">
              <a:extLst>
                <a:ext uri="{FF2B5EF4-FFF2-40B4-BE49-F238E27FC236}">
                  <a16:creationId xmlns:a16="http://schemas.microsoft.com/office/drawing/2014/main" id="{73DDF7F9-51DE-202B-DA4D-BE043953808C}"/>
                </a:ext>
              </a:extLst>
            </p:cNvPr>
            <p:cNvSpPr/>
            <p:nvPr/>
          </p:nvSpPr>
          <p:spPr>
            <a:xfrm rot="14565818">
              <a:off x="4660839" y="1570870"/>
              <a:ext cx="1447800" cy="2456334"/>
            </a:xfrm>
            <a:prstGeom prst="arc">
              <a:avLst>
                <a:gd name="adj1" fmla="val 19199529"/>
                <a:gd name="adj2" fmla="val 0"/>
              </a:avLst>
            </a:prstGeom>
            <a:ln w="25400">
              <a:solidFill>
                <a:schemeClr val="accent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Light"/>
                <a:ea typeface="+mn-ea"/>
                <a:cs typeface="+mn-cs"/>
              </a:endParaRPr>
            </a:p>
          </p:txBody>
        </p:sp>
        <p:sp>
          <p:nvSpPr>
            <p:cNvPr id="45" name="Arc 44">
              <a:extLst>
                <a:ext uri="{FF2B5EF4-FFF2-40B4-BE49-F238E27FC236}">
                  <a16:creationId xmlns:a16="http://schemas.microsoft.com/office/drawing/2014/main" id="{72E168F7-2BBB-F4B8-4795-8201C5A9CAC9}"/>
                </a:ext>
              </a:extLst>
            </p:cNvPr>
            <p:cNvSpPr/>
            <p:nvPr/>
          </p:nvSpPr>
          <p:spPr>
            <a:xfrm>
              <a:off x="6997615" y="2933708"/>
              <a:ext cx="1447800" cy="2456334"/>
            </a:xfrm>
            <a:prstGeom prst="arc">
              <a:avLst>
                <a:gd name="adj1" fmla="val 19199529"/>
                <a:gd name="adj2" fmla="val 0"/>
              </a:avLst>
            </a:prstGeom>
            <a:ln w="25400">
              <a:solidFill>
                <a:schemeClr val="accent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Light"/>
                <a:ea typeface="+mn-ea"/>
                <a:cs typeface="+mn-cs"/>
              </a:endParaRPr>
            </a:p>
          </p:txBody>
        </p:sp>
        <p:sp>
          <p:nvSpPr>
            <p:cNvPr id="46" name="Arc 45">
              <a:extLst>
                <a:ext uri="{FF2B5EF4-FFF2-40B4-BE49-F238E27FC236}">
                  <a16:creationId xmlns:a16="http://schemas.microsoft.com/office/drawing/2014/main" id="{950E5438-D357-722F-FD89-439C017BDF7A}"/>
                </a:ext>
              </a:extLst>
            </p:cNvPr>
            <p:cNvSpPr/>
            <p:nvPr/>
          </p:nvSpPr>
          <p:spPr>
            <a:xfrm rot="2357323">
              <a:off x="6657026" y="3912767"/>
              <a:ext cx="1447800" cy="2456334"/>
            </a:xfrm>
            <a:prstGeom prst="arc">
              <a:avLst>
                <a:gd name="adj1" fmla="val 19199529"/>
                <a:gd name="adj2" fmla="val 0"/>
              </a:avLst>
            </a:prstGeom>
            <a:ln w="25400">
              <a:solidFill>
                <a:schemeClr val="accent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Light"/>
                <a:ea typeface="+mn-ea"/>
                <a:cs typeface="+mn-cs"/>
              </a:endParaRPr>
            </a:p>
          </p:txBody>
        </p:sp>
        <p:sp>
          <p:nvSpPr>
            <p:cNvPr id="47" name="Arc 46">
              <a:extLst>
                <a:ext uri="{FF2B5EF4-FFF2-40B4-BE49-F238E27FC236}">
                  <a16:creationId xmlns:a16="http://schemas.microsoft.com/office/drawing/2014/main" id="{0BE7437E-AE23-7A6E-2C14-3D1FCA91EE14}"/>
                </a:ext>
              </a:extLst>
            </p:cNvPr>
            <p:cNvSpPr/>
            <p:nvPr/>
          </p:nvSpPr>
          <p:spPr>
            <a:xfrm rot="4835279">
              <a:off x="5746908" y="4475413"/>
              <a:ext cx="1447800" cy="2456334"/>
            </a:xfrm>
            <a:prstGeom prst="arc">
              <a:avLst>
                <a:gd name="adj1" fmla="val 19199529"/>
                <a:gd name="adj2" fmla="val 0"/>
              </a:avLst>
            </a:prstGeom>
            <a:ln w="25400">
              <a:solidFill>
                <a:schemeClr val="accent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Light"/>
                <a:ea typeface="+mn-ea"/>
                <a:cs typeface="+mn-cs"/>
              </a:endParaRPr>
            </a:p>
          </p:txBody>
        </p:sp>
        <p:sp>
          <p:nvSpPr>
            <p:cNvPr id="48" name="Arc 47">
              <a:extLst>
                <a:ext uri="{FF2B5EF4-FFF2-40B4-BE49-F238E27FC236}">
                  <a16:creationId xmlns:a16="http://schemas.microsoft.com/office/drawing/2014/main" id="{F04F0E8C-8668-E517-B928-780605F04F0F}"/>
                </a:ext>
              </a:extLst>
            </p:cNvPr>
            <p:cNvSpPr/>
            <p:nvPr/>
          </p:nvSpPr>
          <p:spPr>
            <a:xfrm rot="7139932">
              <a:off x="4670606" y="4320268"/>
              <a:ext cx="1447800" cy="2456334"/>
            </a:xfrm>
            <a:prstGeom prst="arc">
              <a:avLst>
                <a:gd name="adj1" fmla="val 19199529"/>
                <a:gd name="adj2" fmla="val 0"/>
              </a:avLst>
            </a:prstGeom>
            <a:ln w="25400">
              <a:solidFill>
                <a:schemeClr val="accent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Light"/>
                <a:ea typeface="+mn-ea"/>
                <a:cs typeface="+mn-cs"/>
              </a:endParaRPr>
            </a:p>
          </p:txBody>
        </p:sp>
        <p:sp>
          <p:nvSpPr>
            <p:cNvPr id="49" name="Arc 48">
              <a:extLst>
                <a:ext uri="{FF2B5EF4-FFF2-40B4-BE49-F238E27FC236}">
                  <a16:creationId xmlns:a16="http://schemas.microsoft.com/office/drawing/2014/main" id="{33B23B8B-D67B-B652-CA27-4A8CB2D89CDC}"/>
                </a:ext>
              </a:extLst>
            </p:cNvPr>
            <p:cNvSpPr/>
            <p:nvPr/>
          </p:nvSpPr>
          <p:spPr>
            <a:xfrm rot="9703244">
              <a:off x="3956396" y="3493934"/>
              <a:ext cx="1447800" cy="2456334"/>
            </a:xfrm>
            <a:prstGeom prst="arc">
              <a:avLst>
                <a:gd name="adj1" fmla="val 19199529"/>
                <a:gd name="adj2" fmla="val 0"/>
              </a:avLst>
            </a:prstGeom>
            <a:ln w="25400">
              <a:solidFill>
                <a:schemeClr val="accent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Light"/>
                <a:ea typeface="+mn-ea"/>
                <a:cs typeface="+mn-cs"/>
              </a:endParaRPr>
            </a:p>
          </p:txBody>
        </p:sp>
        <p:sp>
          <p:nvSpPr>
            <p:cNvPr id="50" name="Arc 49">
              <a:extLst>
                <a:ext uri="{FF2B5EF4-FFF2-40B4-BE49-F238E27FC236}">
                  <a16:creationId xmlns:a16="http://schemas.microsoft.com/office/drawing/2014/main" id="{9B91E553-275D-A5BD-D0DA-9E7A3E4046E4}"/>
                </a:ext>
              </a:extLst>
            </p:cNvPr>
            <p:cNvSpPr/>
            <p:nvPr/>
          </p:nvSpPr>
          <p:spPr>
            <a:xfrm rot="12018996">
              <a:off x="3947607" y="2369344"/>
              <a:ext cx="1447800" cy="2456334"/>
            </a:xfrm>
            <a:prstGeom prst="arc">
              <a:avLst>
                <a:gd name="adj1" fmla="val 19199529"/>
                <a:gd name="adj2" fmla="val 0"/>
              </a:avLst>
            </a:prstGeom>
            <a:ln w="25400">
              <a:solidFill>
                <a:schemeClr val="accent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Light"/>
                <a:ea typeface="+mn-ea"/>
                <a:cs typeface="+mn-cs"/>
              </a:endParaRPr>
            </a:p>
          </p:txBody>
        </p:sp>
      </p:grpSp>
      <p:sp>
        <p:nvSpPr>
          <p:cNvPr id="2" name="TextBox 1">
            <a:extLst>
              <a:ext uri="{FF2B5EF4-FFF2-40B4-BE49-F238E27FC236}">
                <a16:creationId xmlns:a16="http://schemas.microsoft.com/office/drawing/2014/main" id="{47525F96-1B06-18C3-EAEB-80997C231954}"/>
              </a:ext>
            </a:extLst>
          </p:cNvPr>
          <p:cNvSpPr txBox="1"/>
          <p:nvPr/>
        </p:nvSpPr>
        <p:spPr>
          <a:xfrm>
            <a:off x="847254" y="6282950"/>
            <a:ext cx="420502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40"/>
                </a:solidFill>
                <a:effectLst/>
                <a:uLnTx/>
                <a:uFillTx/>
                <a:latin typeface="Calibri Light"/>
                <a:ea typeface="+mn-ea"/>
                <a:cs typeface="+mn-cs"/>
              </a:rPr>
              <a:t>GDMT, guideline-directed medical therapy</a:t>
            </a:r>
          </a:p>
        </p:txBody>
      </p:sp>
    </p:spTree>
    <p:extLst>
      <p:ext uri="{BB962C8B-B14F-4D97-AF65-F5344CB8AC3E}">
        <p14:creationId xmlns:p14="http://schemas.microsoft.com/office/powerpoint/2010/main" val="208744306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58F49-1E19-5170-BA1C-8475D971FE2E}"/>
              </a:ext>
            </a:extLst>
          </p:cNvPr>
          <p:cNvSpPr>
            <a:spLocks noGrp="1"/>
          </p:cNvSpPr>
          <p:nvPr>
            <p:ph type="title"/>
          </p:nvPr>
        </p:nvSpPr>
        <p:spPr>
          <a:xfrm>
            <a:off x="847253" y="202166"/>
            <a:ext cx="10515600" cy="1143000"/>
          </a:xfrm>
        </p:spPr>
        <p:txBody>
          <a:bodyPr/>
          <a:lstStyle/>
          <a:p>
            <a:r>
              <a:rPr lang="en-US"/>
              <a:t>Heart Failure Is Expensive</a:t>
            </a:r>
          </a:p>
        </p:txBody>
      </p:sp>
      <p:sp>
        <p:nvSpPr>
          <p:cNvPr id="30" name="Text Placeholder 29">
            <a:extLst>
              <a:ext uri="{FF2B5EF4-FFF2-40B4-BE49-F238E27FC236}">
                <a16:creationId xmlns:a16="http://schemas.microsoft.com/office/drawing/2014/main" id="{C9DE9760-661F-53A2-6388-F7A36F7F0BEC}"/>
              </a:ext>
            </a:extLst>
          </p:cNvPr>
          <p:cNvSpPr>
            <a:spLocks noGrp="1"/>
          </p:cNvSpPr>
          <p:nvPr>
            <p:ph type="body" sz="quarter" idx="10"/>
          </p:nvPr>
        </p:nvSpPr>
        <p:spPr>
          <a:xfrm>
            <a:off x="1524000" y="6355532"/>
            <a:ext cx="9829800" cy="502467"/>
          </a:xfrm>
        </p:spPr>
        <p:txBody>
          <a:bodyPr/>
          <a:lstStyle/>
          <a:p>
            <a:r>
              <a:rPr lang="en-US"/>
              <a:t>Adapted from </a:t>
            </a:r>
            <a:r>
              <a:rPr lang="en-GB"/>
              <a:t>Harrington J.</a:t>
            </a:r>
            <a:r>
              <a:rPr lang="en-US"/>
              <a:t> </a:t>
            </a:r>
            <a:r>
              <a:rPr lang="en-US" i="1"/>
              <a:t>J Am Heart Assoc</a:t>
            </a:r>
            <a:r>
              <a:rPr lang="en-US"/>
              <a:t>. 2023;12:e028820.</a:t>
            </a:r>
          </a:p>
        </p:txBody>
      </p:sp>
      <p:pic>
        <p:nvPicPr>
          <p:cNvPr id="6" name="Picture 5">
            <a:extLst>
              <a:ext uri="{FF2B5EF4-FFF2-40B4-BE49-F238E27FC236}">
                <a16:creationId xmlns:a16="http://schemas.microsoft.com/office/drawing/2014/main" id="{B29CEF27-6A9D-E471-FD26-5D1D23411C0F}"/>
              </a:ext>
            </a:extLst>
          </p:cNvPr>
          <p:cNvPicPr>
            <a:picLocks noChangeAspect="1"/>
          </p:cNvPicPr>
          <p:nvPr/>
        </p:nvPicPr>
        <p:blipFill>
          <a:blip r:embed="rId4"/>
          <a:stretch>
            <a:fillRect/>
          </a:stretch>
        </p:blipFill>
        <p:spPr>
          <a:xfrm>
            <a:off x="12677129" y="2236604"/>
            <a:ext cx="3304921" cy="1866360"/>
          </a:xfrm>
          <a:prstGeom prst="rect">
            <a:avLst/>
          </a:prstGeom>
        </p:spPr>
      </p:pic>
      <p:sp>
        <p:nvSpPr>
          <p:cNvPr id="41" name="TextBox 40">
            <a:extLst>
              <a:ext uri="{FF2B5EF4-FFF2-40B4-BE49-F238E27FC236}">
                <a16:creationId xmlns:a16="http://schemas.microsoft.com/office/drawing/2014/main" id="{811CFD85-B070-37DE-6249-225C8B29414E}"/>
              </a:ext>
            </a:extLst>
          </p:cNvPr>
          <p:cNvSpPr txBox="1"/>
          <p:nvPr/>
        </p:nvSpPr>
        <p:spPr>
          <a:xfrm>
            <a:off x="1533053" y="6100219"/>
            <a:ext cx="9677400" cy="338554"/>
          </a:xfrm>
          <a:prstGeom prst="rect">
            <a:avLst/>
          </a:prstGeom>
          <a:noFill/>
        </p:spPr>
        <p:txBody>
          <a:bodyPr wrap="square">
            <a:spAutoFit/>
          </a:bodyPr>
          <a:lstStyle/>
          <a:p>
            <a:r>
              <a:rPr lang="en-US" sz="1600">
                <a:solidFill>
                  <a:schemeClr val="tx2"/>
                </a:solidFill>
              </a:rPr>
              <a:t>USD, United States dollars</a:t>
            </a:r>
          </a:p>
        </p:txBody>
      </p:sp>
      <p:grpSp>
        <p:nvGrpSpPr>
          <p:cNvPr id="4" name="Group 3">
            <a:extLst>
              <a:ext uri="{FF2B5EF4-FFF2-40B4-BE49-F238E27FC236}">
                <a16:creationId xmlns:a16="http://schemas.microsoft.com/office/drawing/2014/main" id="{DA035D73-D9E3-6C27-AA1A-1DCD9EBC2373}"/>
              </a:ext>
            </a:extLst>
          </p:cNvPr>
          <p:cNvGrpSpPr/>
          <p:nvPr/>
        </p:nvGrpSpPr>
        <p:grpSpPr>
          <a:xfrm>
            <a:off x="1520353" y="2066452"/>
            <a:ext cx="7985151" cy="3964069"/>
            <a:chOff x="1828096" y="2200860"/>
            <a:chExt cx="7985151" cy="3964069"/>
          </a:xfrm>
        </p:grpSpPr>
        <p:grpSp>
          <p:nvGrpSpPr>
            <p:cNvPr id="5" name="Group 4">
              <a:extLst>
                <a:ext uri="{FF2B5EF4-FFF2-40B4-BE49-F238E27FC236}">
                  <a16:creationId xmlns:a16="http://schemas.microsoft.com/office/drawing/2014/main" id="{B6FF6826-E4A8-120C-90A1-787D2D261646}"/>
                </a:ext>
              </a:extLst>
            </p:cNvPr>
            <p:cNvGrpSpPr/>
            <p:nvPr/>
          </p:nvGrpSpPr>
          <p:grpSpPr>
            <a:xfrm>
              <a:off x="1828096" y="2200860"/>
              <a:ext cx="7985151" cy="3964069"/>
              <a:chOff x="3571475" y="2238375"/>
              <a:chExt cx="7985151" cy="3964069"/>
            </a:xfrm>
          </p:grpSpPr>
          <p:sp>
            <p:nvSpPr>
              <p:cNvPr id="29" name="TextBox 28">
                <a:extLst>
                  <a:ext uri="{FF2B5EF4-FFF2-40B4-BE49-F238E27FC236}">
                    <a16:creationId xmlns:a16="http://schemas.microsoft.com/office/drawing/2014/main" id="{2EAAB061-90A1-4777-8729-2CF1AF95F066}"/>
                  </a:ext>
                </a:extLst>
              </p:cNvPr>
              <p:cNvSpPr txBox="1"/>
              <p:nvPr/>
            </p:nvSpPr>
            <p:spPr>
              <a:xfrm>
                <a:off x="5311821" y="5802334"/>
                <a:ext cx="6009522" cy="400110"/>
              </a:xfrm>
              <a:prstGeom prst="rect">
                <a:avLst/>
              </a:prstGeom>
              <a:noFill/>
            </p:spPr>
            <p:txBody>
              <a:bodyPr wrap="square" rtlCol="0">
                <a:spAutoFit/>
              </a:bodyPr>
              <a:lstStyle/>
              <a:p>
                <a:pPr algn="ctr"/>
                <a:r>
                  <a:rPr lang="en-US" sz="2000">
                    <a:solidFill>
                      <a:schemeClr val="tx2"/>
                    </a:solidFill>
                  </a:rPr>
                  <a:t>Months after discharge</a:t>
                </a:r>
              </a:p>
            </p:txBody>
          </p:sp>
          <p:sp>
            <p:nvSpPr>
              <p:cNvPr id="31" name="TextBox 30">
                <a:extLst>
                  <a:ext uri="{FF2B5EF4-FFF2-40B4-BE49-F238E27FC236}">
                    <a16:creationId xmlns:a16="http://schemas.microsoft.com/office/drawing/2014/main" id="{8C7A005E-D443-EC9F-A172-21E0BFD49E08}"/>
                  </a:ext>
                </a:extLst>
              </p:cNvPr>
              <p:cNvSpPr txBox="1"/>
              <p:nvPr/>
            </p:nvSpPr>
            <p:spPr>
              <a:xfrm rot="16200000">
                <a:off x="2290125" y="3564551"/>
                <a:ext cx="3270586" cy="707886"/>
              </a:xfrm>
              <a:prstGeom prst="rect">
                <a:avLst/>
              </a:prstGeom>
              <a:noFill/>
            </p:spPr>
            <p:txBody>
              <a:bodyPr wrap="square" rtlCol="0">
                <a:spAutoFit/>
              </a:bodyPr>
              <a:lstStyle/>
              <a:p>
                <a:pPr algn="ctr"/>
                <a:r>
                  <a:rPr lang="en-US" sz="2000">
                    <a:solidFill>
                      <a:schemeClr val="tx2"/>
                    </a:solidFill>
                  </a:rPr>
                  <a:t>Mean per-patient Medicare Part A and B payments ($USD)</a:t>
                </a:r>
              </a:p>
            </p:txBody>
          </p:sp>
          <p:cxnSp>
            <p:nvCxnSpPr>
              <p:cNvPr id="32" name="Straight Connector 31">
                <a:extLst>
                  <a:ext uri="{FF2B5EF4-FFF2-40B4-BE49-F238E27FC236}">
                    <a16:creationId xmlns:a16="http://schemas.microsoft.com/office/drawing/2014/main" id="{DE3B8672-F2A8-BD02-289E-02AA1275A6C7}"/>
                  </a:ext>
                </a:extLst>
              </p:cNvPr>
              <p:cNvCxnSpPr>
                <a:cxnSpLocks/>
              </p:cNvCxnSpPr>
              <p:nvPr/>
            </p:nvCxnSpPr>
            <p:spPr>
              <a:xfrm>
                <a:off x="5313403" y="5512659"/>
                <a:ext cx="600952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CF512A9-99E9-8522-A1DF-DC39DC402A0C}"/>
                  </a:ext>
                </a:extLst>
              </p:cNvPr>
              <p:cNvCxnSpPr>
                <a:cxnSpLocks/>
              </p:cNvCxnSpPr>
              <p:nvPr/>
            </p:nvCxnSpPr>
            <p:spPr>
              <a:xfrm flipV="1">
                <a:off x="5311822" y="2378056"/>
                <a:ext cx="0" cy="313723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64C89FD3-5F9B-A412-7FC5-2E6A2577894A}"/>
                  </a:ext>
                </a:extLst>
              </p:cNvPr>
              <p:cNvSpPr txBox="1"/>
              <p:nvPr/>
            </p:nvSpPr>
            <p:spPr>
              <a:xfrm>
                <a:off x="4286794" y="3772636"/>
                <a:ext cx="964206" cy="400110"/>
              </a:xfrm>
              <a:prstGeom prst="rect">
                <a:avLst/>
              </a:prstGeom>
              <a:noFill/>
            </p:spPr>
            <p:txBody>
              <a:bodyPr wrap="square" rtlCol="0">
                <a:spAutoFit/>
              </a:bodyPr>
              <a:lstStyle/>
              <a:p>
                <a:pPr algn="r"/>
                <a:r>
                  <a:rPr lang="en-US" sz="2000">
                    <a:solidFill>
                      <a:schemeClr val="tx2"/>
                    </a:solidFill>
                  </a:rPr>
                  <a:t>20,000</a:t>
                </a:r>
              </a:p>
            </p:txBody>
          </p:sp>
          <p:sp>
            <p:nvSpPr>
              <p:cNvPr id="35" name="TextBox 34">
                <a:extLst>
                  <a:ext uri="{FF2B5EF4-FFF2-40B4-BE49-F238E27FC236}">
                    <a16:creationId xmlns:a16="http://schemas.microsoft.com/office/drawing/2014/main" id="{F378C14D-0491-F688-4390-06A5318AA431}"/>
                  </a:ext>
                </a:extLst>
              </p:cNvPr>
              <p:cNvSpPr txBox="1"/>
              <p:nvPr/>
            </p:nvSpPr>
            <p:spPr>
              <a:xfrm>
                <a:off x="4286794" y="4538028"/>
                <a:ext cx="964206" cy="400110"/>
              </a:xfrm>
              <a:prstGeom prst="rect">
                <a:avLst/>
              </a:prstGeom>
              <a:noFill/>
            </p:spPr>
            <p:txBody>
              <a:bodyPr wrap="square" rtlCol="0">
                <a:spAutoFit/>
              </a:bodyPr>
              <a:lstStyle/>
              <a:p>
                <a:pPr algn="r"/>
                <a:r>
                  <a:rPr lang="en-US" sz="2000">
                    <a:solidFill>
                      <a:schemeClr val="tx2"/>
                    </a:solidFill>
                  </a:rPr>
                  <a:t>10,000</a:t>
                </a:r>
              </a:p>
            </p:txBody>
          </p:sp>
          <p:sp>
            <p:nvSpPr>
              <p:cNvPr id="36" name="TextBox 35">
                <a:extLst>
                  <a:ext uri="{FF2B5EF4-FFF2-40B4-BE49-F238E27FC236}">
                    <a16:creationId xmlns:a16="http://schemas.microsoft.com/office/drawing/2014/main" id="{008159C1-3940-0CA5-4883-304408896B67}"/>
                  </a:ext>
                </a:extLst>
              </p:cNvPr>
              <p:cNvSpPr txBox="1"/>
              <p:nvPr/>
            </p:nvSpPr>
            <p:spPr>
              <a:xfrm>
                <a:off x="4671902" y="5299943"/>
                <a:ext cx="655298" cy="400110"/>
              </a:xfrm>
              <a:prstGeom prst="rect">
                <a:avLst/>
              </a:prstGeom>
              <a:noFill/>
            </p:spPr>
            <p:txBody>
              <a:bodyPr wrap="square" rtlCol="0">
                <a:spAutoFit/>
              </a:bodyPr>
              <a:lstStyle/>
              <a:p>
                <a:pPr algn="r"/>
                <a:r>
                  <a:rPr lang="en-US" sz="2000">
                    <a:solidFill>
                      <a:schemeClr val="tx2"/>
                    </a:solidFill>
                  </a:rPr>
                  <a:t>0</a:t>
                </a:r>
              </a:p>
            </p:txBody>
          </p:sp>
          <p:sp>
            <p:nvSpPr>
              <p:cNvPr id="37" name="TextBox 36">
                <a:extLst>
                  <a:ext uri="{FF2B5EF4-FFF2-40B4-BE49-F238E27FC236}">
                    <a16:creationId xmlns:a16="http://schemas.microsoft.com/office/drawing/2014/main" id="{804D37F6-F808-AA3F-A2D3-5C0D3AFF0BFB}"/>
                  </a:ext>
                </a:extLst>
              </p:cNvPr>
              <p:cNvSpPr txBox="1"/>
              <p:nvPr/>
            </p:nvSpPr>
            <p:spPr>
              <a:xfrm>
                <a:off x="6807502" y="5511532"/>
                <a:ext cx="831589" cy="400110"/>
              </a:xfrm>
              <a:prstGeom prst="rect">
                <a:avLst/>
              </a:prstGeom>
              <a:noFill/>
            </p:spPr>
            <p:txBody>
              <a:bodyPr wrap="square" rtlCol="0">
                <a:spAutoFit/>
              </a:bodyPr>
              <a:lstStyle/>
              <a:p>
                <a:pPr algn="ctr"/>
                <a:r>
                  <a:rPr lang="en-US" sz="2000">
                    <a:solidFill>
                      <a:schemeClr val="tx2"/>
                    </a:solidFill>
                  </a:rPr>
                  <a:t>4</a:t>
                </a:r>
              </a:p>
            </p:txBody>
          </p:sp>
          <p:sp>
            <p:nvSpPr>
              <p:cNvPr id="38" name="TextBox 37">
                <a:extLst>
                  <a:ext uri="{FF2B5EF4-FFF2-40B4-BE49-F238E27FC236}">
                    <a16:creationId xmlns:a16="http://schemas.microsoft.com/office/drawing/2014/main" id="{99E66F89-8F2A-D1D4-CAE1-CC4702AB902F}"/>
                  </a:ext>
                </a:extLst>
              </p:cNvPr>
              <p:cNvSpPr txBox="1"/>
              <p:nvPr/>
            </p:nvSpPr>
            <p:spPr>
              <a:xfrm>
                <a:off x="7786886" y="5511532"/>
                <a:ext cx="831589" cy="400110"/>
              </a:xfrm>
              <a:prstGeom prst="rect">
                <a:avLst/>
              </a:prstGeom>
              <a:noFill/>
            </p:spPr>
            <p:txBody>
              <a:bodyPr wrap="square" rtlCol="0">
                <a:spAutoFit/>
              </a:bodyPr>
              <a:lstStyle/>
              <a:p>
                <a:pPr algn="ctr"/>
                <a:r>
                  <a:rPr lang="en-US" sz="2000">
                    <a:solidFill>
                      <a:schemeClr val="tx2"/>
                    </a:solidFill>
                  </a:rPr>
                  <a:t>6</a:t>
                </a:r>
              </a:p>
            </p:txBody>
          </p:sp>
          <p:sp>
            <p:nvSpPr>
              <p:cNvPr id="40" name="TextBox 39">
                <a:extLst>
                  <a:ext uri="{FF2B5EF4-FFF2-40B4-BE49-F238E27FC236}">
                    <a16:creationId xmlns:a16="http://schemas.microsoft.com/office/drawing/2014/main" id="{EC3D1C62-A004-BEA4-F0E7-82B064DA27C2}"/>
                  </a:ext>
                </a:extLst>
              </p:cNvPr>
              <p:cNvSpPr txBox="1"/>
              <p:nvPr/>
            </p:nvSpPr>
            <p:spPr>
              <a:xfrm>
                <a:off x="8766270" y="5511532"/>
                <a:ext cx="831589" cy="400110"/>
              </a:xfrm>
              <a:prstGeom prst="rect">
                <a:avLst/>
              </a:prstGeom>
              <a:noFill/>
            </p:spPr>
            <p:txBody>
              <a:bodyPr wrap="square" rtlCol="0">
                <a:spAutoFit/>
              </a:bodyPr>
              <a:lstStyle/>
              <a:p>
                <a:pPr algn="ctr"/>
                <a:r>
                  <a:rPr lang="en-US" sz="2000">
                    <a:solidFill>
                      <a:schemeClr val="tx2"/>
                    </a:solidFill>
                  </a:rPr>
                  <a:t>8</a:t>
                </a:r>
              </a:p>
            </p:txBody>
          </p:sp>
          <p:sp>
            <p:nvSpPr>
              <p:cNvPr id="43" name="TextBox 42">
                <a:extLst>
                  <a:ext uri="{FF2B5EF4-FFF2-40B4-BE49-F238E27FC236}">
                    <a16:creationId xmlns:a16="http://schemas.microsoft.com/office/drawing/2014/main" id="{1698D483-8F42-6F41-9FF9-E2052ECB5565}"/>
                  </a:ext>
                </a:extLst>
              </p:cNvPr>
              <p:cNvSpPr txBox="1"/>
              <p:nvPr/>
            </p:nvSpPr>
            <p:spPr>
              <a:xfrm>
                <a:off x="5828118" y="5511532"/>
                <a:ext cx="831589" cy="400110"/>
              </a:xfrm>
              <a:prstGeom prst="rect">
                <a:avLst/>
              </a:prstGeom>
              <a:noFill/>
            </p:spPr>
            <p:txBody>
              <a:bodyPr wrap="square" rtlCol="0">
                <a:spAutoFit/>
              </a:bodyPr>
              <a:lstStyle/>
              <a:p>
                <a:pPr algn="ctr"/>
                <a:r>
                  <a:rPr lang="en-US" sz="2000">
                    <a:solidFill>
                      <a:schemeClr val="tx2"/>
                    </a:solidFill>
                  </a:rPr>
                  <a:t>2</a:t>
                </a:r>
              </a:p>
            </p:txBody>
          </p:sp>
          <p:sp>
            <p:nvSpPr>
              <p:cNvPr id="44" name="TextBox 43">
                <a:extLst>
                  <a:ext uri="{FF2B5EF4-FFF2-40B4-BE49-F238E27FC236}">
                    <a16:creationId xmlns:a16="http://schemas.microsoft.com/office/drawing/2014/main" id="{1E27EEC5-1D58-83D8-5EBC-9D90B66F15C6}"/>
                  </a:ext>
                </a:extLst>
              </p:cNvPr>
              <p:cNvSpPr txBox="1"/>
              <p:nvPr/>
            </p:nvSpPr>
            <p:spPr>
              <a:xfrm>
                <a:off x="10725037" y="5511532"/>
                <a:ext cx="831589" cy="400110"/>
              </a:xfrm>
              <a:prstGeom prst="rect">
                <a:avLst/>
              </a:prstGeom>
              <a:noFill/>
            </p:spPr>
            <p:txBody>
              <a:bodyPr wrap="square" rtlCol="0">
                <a:spAutoFit/>
              </a:bodyPr>
              <a:lstStyle/>
              <a:p>
                <a:pPr algn="ctr"/>
                <a:r>
                  <a:rPr lang="en-US" sz="2000">
                    <a:solidFill>
                      <a:schemeClr val="tx2"/>
                    </a:solidFill>
                  </a:rPr>
                  <a:t>12</a:t>
                </a:r>
              </a:p>
            </p:txBody>
          </p:sp>
          <p:sp>
            <p:nvSpPr>
              <p:cNvPr id="45" name="TextBox 44">
                <a:extLst>
                  <a:ext uri="{FF2B5EF4-FFF2-40B4-BE49-F238E27FC236}">
                    <a16:creationId xmlns:a16="http://schemas.microsoft.com/office/drawing/2014/main" id="{D599C41E-918C-318B-F85E-46F62D9B1639}"/>
                  </a:ext>
                </a:extLst>
              </p:cNvPr>
              <p:cNvSpPr txBox="1"/>
              <p:nvPr/>
            </p:nvSpPr>
            <p:spPr>
              <a:xfrm>
                <a:off x="4954155" y="5511532"/>
                <a:ext cx="726168" cy="400110"/>
              </a:xfrm>
              <a:prstGeom prst="rect">
                <a:avLst/>
              </a:prstGeom>
              <a:noFill/>
            </p:spPr>
            <p:txBody>
              <a:bodyPr wrap="square" rtlCol="0">
                <a:spAutoFit/>
              </a:bodyPr>
              <a:lstStyle/>
              <a:p>
                <a:pPr algn="ctr"/>
                <a:r>
                  <a:rPr lang="en-US" sz="2000">
                    <a:solidFill>
                      <a:schemeClr val="tx2"/>
                    </a:solidFill>
                  </a:rPr>
                  <a:t>0</a:t>
                </a:r>
              </a:p>
            </p:txBody>
          </p:sp>
          <p:sp>
            <p:nvSpPr>
              <p:cNvPr id="46" name="TextBox 45">
                <a:extLst>
                  <a:ext uri="{FF2B5EF4-FFF2-40B4-BE49-F238E27FC236}">
                    <a16:creationId xmlns:a16="http://schemas.microsoft.com/office/drawing/2014/main" id="{E70A8FE8-B436-4359-CE77-33722051F3FB}"/>
                  </a:ext>
                </a:extLst>
              </p:cNvPr>
              <p:cNvSpPr txBox="1"/>
              <p:nvPr/>
            </p:nvSpPr>
            <p:spPr>
              <a:xfrm>
                <a:off x="4286794" y="2238375"/>
                <a:ext cx="964206" cy="400110"/>
              </a:xfrm>
              <a:prstGeom prst="rect">
                <a:avLst/>
              </a:prstGeom>
              <a:noFill/>
            </p:spPr>
            <p:txBody>
              <a:bodyPr wrap="square" rtlCol="0">
                <a:spAutoFit/>
              </a:bodyPr>
              <a:lstStyle/>
              <a:p>
                <a:pPr algn="r"/>
                <a:r>
                  <a:rPr lang="en-US" sz="2000">
                    <a:solidFill>
                      <a:schemeClr val="tx2"/>
                    </a:solidFill>
                  </a:rPr>
                  <a:t>40,000</a:t>
                </a:r>
              </a:p>
            </p:txBody>
          </p:sp>
          <p:sp>
            <p:nvSpPr>
              <p:cNvPr id="47" name="TextBox 46">
                <a:extLst>
                  <a:ext uri="{FF2B5EF4-FFF2-40B4-BE49-F238E27FC236}">
                    <a16:creationId xmlns:a16="http://schemas.microsoft.com/office/drawing/2014/main" id="{167A63EF-DE39-B75E-B898-579DAAAF2324}"/>
                  </a:ext>
                </a:extLst>
              </p:cNvPr>
              <p:cNvSpPr txBox="1"/>
              <p:nvPr/>
            </p:nvSpPr>
            <p:spPr>
              <a:xfrm>
                <a:off x="9745654" y="5511532"/>
                <a:ext cx="831589" cy="400110"/>
              </a:xfrm>
              <a:prstGeom prst="rect">
                <a:avLst/>
              </a:prstGeom>
              <a:noFill/>
            </p:spPr>
            <p:txBody>
              <a:bodyPr wrap="square" rtlCol="0">
                <a:spAutoFit/>
              </a:bodyPr>
              <a:lstStyle/>
              <a:p>
                <a:pPr algn="ctr"/>
                <a:r>
                  <a:rPr lang="en-US" sz="2000">
                    <a:solidFill>
                      <a:schemeClr val="tx2"/>
                    </a:solidFill>
                  </a:rPr>
                  <a:t>10</a:t>
                </a:r>
              </a:p>
            </p:txBody>
          </p:sp>
          <p:sp>
            <p:nvSpPr>
              <p:cNvPr id="48" name="TextBox 47">
                <a:extLst>
                  <a:ext uri="{FF2B5EF4-FFF2-40B4-BE49-F238E27FC236}">
                    <a16:creationId xmlns:a16="http://schemas.microsoft.com/office/drawing/2014/main" id="{0BB67295-39EF-6B7E-19F9-CE00F0C0C629}"/>
                  </a:ext>
                </a:extLst>
              </p:cNvPr>
              <p:cNvSpPr txBox="1"/>
              <p:nvPr/>
            </p:nvSpPr>
            <p:spPr>
              <a:xfrm>
                <a:off x="4286794" y="3003767"/>
                <a:ext cx="964206" cy="400110"/>
              </a:xfrm>
              <a:prstGeom prst="rect">
                <a:avLst/>
              </a:prstGeom>
              <a:noFill/>
            </p:spPr>
            <p:txBody>
              <a:bodyPr wrap="square" rtlCol="0">
                <a:spAutoFit/>
              </a:bodyPr>
              <a:lstStyle/>
              <a:p>
                <a:pPr algn="r"/>
                <a:r>
                  <a:rPr lang="en-US" sz="2000">
                    <a:solidFill>
                      <a:schemeClr val="tx2"/>
                    </a:solidFill>
                  </a:rPr>
                  <a:t>30,000</a:t>
                </a:r>
              </a:p>
            </p:txBody>
          </p:sp>
        </p:grpSp>
        <p:sp>
          <p:nvSpPr>
            <p:cNvPr id="17" name="Freeform: Shape 16">
              <a:extLst>
                <a:ext uri="{FF2B5EF4-FFF2-40B4-BE49-F238E27FC236}">
                  <a16:creationId xmlns:a16="http://schemas.microsoft.com/office/drawing/2014/main" id="{A50A6EF0-E560-5C95-1519-FAF886797FFD}"/>
                </a:ext>
              </a:extLst>
            </p:cNvPr>
            <p:cNvSpPr/>
            <p:nvPr/>
          </p:nvSpPr>
          <p:spPr>
            <a:xfrm>
              <a:off x="3580039" y="2649311"/>
              <a:ext cx="5857875" cy="2828925"/>
            </a:xfrm>
            <a:custGeom>
              <a:avLst/>
              <a:gdLst>
                <a:gd name="connsiteX0" fmla="*/ 0 w 5857875"/>
                <a:gd name="connsiteY0" fmla="*/ 2828925 h 2828925"/>
                <a:gd name="connsiteX1" fmla="*/ 269422 w 5857875"/>
                <a:gd name="connsiteY1" fmla="*/ 2526846 h 2828925"/>
                <a:gd name="connsiteX2" fmla="*/ 571500 w 5857875"/>
                <a:gd name="connsiteY2" fmla="*/ 2245178 h 2828925"/>
                <a:gd name="connsiteX3" fmla="*/ 1012372 w 5857875"/>
                <a:gd name="connsiteY3" fmla="*/ 1918607 h 2828925"/>
                <a:gd name="connsiteX4" fmla="*/ 1902279 w 5857875"/>
                <a:gd name="connsiteY4" fmla="*/ 1396093 h 2828925"/>
                <a:gd name="connsiteX5" fmla="*/ 3208565 w 5857875"/>
                <a:gd name="connsiteY5" fmla="*/ 828675 h 2828925"/>
                <a:gd name="connsiteX6" fmla="*/ 4865915 w 5857875"/>
                <a:gd name="connsiteY6" fmla="*/ 285750 h 2828925"/>
                <a:gd name="connsiteX7" fmla="*/ 5857875 w 5857875"/>
                <a:gd name="connsiteY7" fmla="*/ 0 h 28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57875" h="2828925">
                  <a:moveTo>
                    <a:pt x="0" y="2828925"/>
                  </a:moveTo>
                  <a:cubicBezTo>
                    <a:pt x="87086" y="2726531"/>
                    <a:pt x="174172" y="2624137"/>
                    <a:pt x="269422" y="2526846"/>
                  </a:cubicBezTo>
                  <a:cubicBezTo>
                    <a:pt x="364672" y="2429555"/>
                    <a:pt x="447675" y="2346551"/>
                    <a:pt x="571500" y="2245178"/>
                  </a:cubicBezTo>
                  <a:cubicBezTo>
                    <a:pt x="695325" y="2143805"/>
                    <a:pt x="790576" y="2060121"/>
                    <a:pt x="1012372" y="1918607"/>
                  </a:cubicBezTo>
                  <a:cubicBezTo>
                    <a:pt x="1234168" y="1777093"/>
                    <a:pt x="1536247" y="1577748"/>
                    <a:pt x="1902279" y="1396093"/>
                  </a:cubicBezTo>
                  <a:cubicBezTo>
                    <a:pt x="2268311" y="1214438"/>
                    <a:pt x="2714626" y="1013732"/>
                    <a:pt x="3208565" y="828675"/>
                  </a:cubicBezTo>
                  <a:cubicBezTo>
                    <a:pt x="3702504" y="643618"/>
                    <a:pt x="4424363" y="423862"/>
                    <a:pt x="4865915" y="285750"/>
                  </a:cubicBezTo>
                  <a:cubicBezTo>
                    <a:pt x="5307467" y="147637"/>
                    <a:pt x="5582671" y="73818"/>
                    <a:pt x="5857875" y="0"/>
                  </a:cubicBezTo>
                </a:path>
              </a:pathLst>
            </a:custGeom>
            <a:noFill/>
            <a:ln w="3175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B68B2B30-5F3D-3EBA-6F0A-ABF22C2ECF3A}"/>
                </a:ext>
              </a:extLst>
            </p:cNvPr>
            <p:cNvSpPr/>
            <p:nvPr/>
          </p:nvSpPr>
          <p:spPr>
            <a:xfrm>
              <a:off x="3580039" y="2461532"/>
              <a:ext cx="5853793" cy="3012622"/>
            </a:xfrm>
            <a:custGeom>
              <a:avLst/>
              <a:gdLst>
                <a:gd name="connsiteX0" fmla="*/ 0 w 5853793"/>
                <a:gd name="connsiteY0" fmla="*/ 3012622 h 3012622"/>
                <a:gd name="connsiteX1" fmla="*/ 191861 w 5853793"/>
                <a:gd name="connsiteY1" fmla="*/ 2743200 h 3012622"/>
                <a:gd name="connsiteX2" fmla="*/ 538843 w 5853793"/>
                <a:gd name="connsiteY2" fmla="*/ 2371725 h 3012622"/>
                <a:gd name="connsiteX3" fmla="*/ 1167493 w 5853793"/>
                <a:gd name="connsiteY3" fmla="*/ 1885950 h 3012622"/>
                <a:gd name="connsiteX4" fmla="*/ 1947182 w 5853793"/>
                <a:gd name="connsiteY4" fmla="*/ 1420586 h 3012622"/>
                <a:gd name="connsiteX5" fmla="*/ 3090182 w 5853793"/>
                <a:gd name="connsiteY5" fmla="*/ 889907 h 3012622"/>
                <a:gd name="connsiteX6" fmla="*/ 4314825 w 5853793"/>
                <a:gd name="connsiteY6" fmla="*/ 440872 h 3012622"/>
                <a:gd name="connsiteX7" fmla="*/ 5853793 w 5853793"/>
                <a:gd name="connsiteY7" fmla="*/ 0 h 3012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53793" h="3012622">
                  <a:moveTo>
                    <a:pt x="0" y="3012622"/>
                  </a:moveTo>
                  <a:cubicBezTo>
                    <a:pt x="51027" y="2931319"/>
                    <a:pt x="102054" y="2850016"/>
                    <a:pt x="191861" y="2743200"/>
                  </a:cubicBezTo>
                  <a:cubicBezTo>
                    <a:pt x="281668" y="2636384"/>
                    <a:pt x="376238" y="2514600"/>
                    <a:pt x="538843" y="2371725"/>
                  </a:cubicBezTo>
                  <a:cubicBezTo>
                    <a:pt x="701448" y="2228850"/>
                    <a:pt x="932770" y="2044473"/>
                    <a:pt x="1167493" y="1885950"/>
                  </a:cubicBezTo>
                  <a:cubicBezTo>
                    <a:pt x="1402216" y="1727427"/>
                    <a:pt x="1626734" y="1586593"/>
                    <a:pt x="1947182" y="1420586"/>
                  </a:cubicBezTo>
                  <a:cubicBezTo>
                    <a:pt x="2267630" y="1254579"/>
                    <a:pt x="2695575" y="1053193"/>
                    <a:pt x="3090182" y="889907"/>
                  </a:cubicBezTo>
                  <a:cubicBezTo>
                    <a:pt x="3484789" y="726621"/>
                    <a:pt x="3854223" y="589190"/>
                    <a:pt x="4314825" y="440872"/>
                  </a:cubicBezTo>
                  <a:cubicBezTo>
                    <a:pt x="4775427" y="292554"/>
                    <a:pt x="5314610" y="146277"/>
                    <a:pt x="5853793" y="0"/>
                  </a:cubicBezTo>
                </a:path>
              </a:pathLst>
            </a:custGeom>
            <a:noFill/>
            <a:ln w="31750">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6C7489C3-3DBF-29E4-A286-471A7C0FA9FD}"/>
                </a:ext>
              </a:extLst>
            </p:cNvPr>
            <p:cNvCxnSpPr>
              <a:cxnSpLocks/>
            </p:cNvCxnSpPr>
            <p:nvPr/>
          </p:nvCxnSpPr>
          <p:spPr>
            <a:xfrm>
              <a:off x="3746444" y="2628440"/>
              <a:ext cx="381000" cy="0"/>
            </a:xfrm>
            <a:prstGeom prst="line">
              <a:avLst/>
            </a:prstGeom>
            <a:ln w="38100">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B9BFF417-CBCF-54C9-250B-7E43BDF91A19}"/>
                </a:ext>
              </a:extLst>
            </p:cNvPr>
            <p:cNvCxnSpPr>
              <a:cxnSpLocks/>
            </p:cNvCxnSpPr>
            <p:nvPr/>
          </p:nvCxnSpPr>
          <p:spPr>
            <a:xfrm>
              <a:off x="3746444" y="2936757"/>
              <a:ext cx="381000" cy="0"/>
            </a:xfrm>
            <a:prstGeom prst="line">
              <a:avLst/>
            </a:prstGeom>
            <a:ln w="38100">
              <a:solidFill>
                <a:schemeClr val="accent4"/>
              </a:solidFill>
              <a:prstDash val="sysDash"/>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2C4171B0-2B61-D15F-D739-9E503CBE4709}"/>
                </a:ext>
              </a:extLst>
            </p:cNvPr>
            <p:cNvSpPr txBox="1"/>
            <p:nvPr/>
          </p:nvSpPr>
          <p:spPr>
            <a:xfrm>
              <a:off x="4114237" y="2429668"/>
              <a:ext cx="1559141" cy="707886"/>
            </a:xfrm>
            <a:prstGeom prst="rect">
              <a:avLst/>
            </a:prstGeom>
            <a:noFill/>
          </p:spPr>
          <p:txBody>
            <a:bodyPr wrap="square" rtlCol="0">
              <a:spAutoFit/>
            </a:bodyPr>
            <a:lstStyle/>
            <a:p>
              <a:r>
                <a:rPr lang="en-US" sz="2000">
                  <a:solidFill>
                    <a:schemeClr val="tx2"/>
                  </a:solidFill>
                </a:rPr>
                <a:t>EF ≤30%</a:t>
              </a:r>
            </a:p>
            <a:p>
              <a:r>
                <a:rPr lang="en-US" sz="2000">
                  <a:solidFill>
                    <a:schemeClr val="tx2"/>
                  </a:solidFill>
                </a:rPr>
                <a:t>EF 31%-40%</a:t>
              </a:r>
            </a:p>
          </p:txBody>
        </p:sp>
        <p:sp>
          <p:nvSpPr>
            <p:cNvPr id="28" name="TextBox 27">
              <a:extLst>
                <a:ext uri="{FF2B5EF4-FFF2-40B4-BE49-F238E27FC236}">
                  <a16:creationId xmlns:a16="http://schemas.microsoft.com/office/drawing/2014/main" id="{54E3BF37-B784-D60E-DB4A-181D014776E9}"/>
                </a:ext>
              </a:extLst>
            </p:cNvPr>
            <p:cNvSpPr txBox="1"/>
            <p:nvPr/>
          </p:nvSpPr>
          <p:spPr>
            <a:xfrm>
              <a:off x="8738391" y="5115058"/>
              <a:ext cx="911971" cy="400110"/>
            </a:xfrm>
            <a:prstGeom prst="rect">
              <a:avLst/>
            </a:prstGeom>
            <a:noFill/>
          </p:spPr>
          <p:txBody>
            <a:bodyPr wrap="square" rtlCol="0">
              <a:spAutoFit/>
            </a:bodyPr>
            <a:lstStyle/>
            <a:p>
              <a:r>
                <a:rPr lang="en-US" sz="2000" i="1">
                  <a:solidFill>
                    <a:schemeClr val="tx2"/>
                  </a:solidFill>
                </a:rPr>
                <a:t>P</a:t>
              </a:r>
              <a:r>
                <a:rPr lang="en-US" sz="2000">
                  <a:solidFill>
                    <a:schemeClr val="tx2"/>
                  </a:solidFill>
                </a:rPr>
                <a:t>=0.11</a:t>
              </a:r>
              <a:endParaRPr lang="en-US" sz="2000" i="1">
                <a:solidFill>
                  <a:schemeClr val="tx2"/>
                </a:solidFill>
              </a:endParaRPr>
            </a:p>
          </p:txBody>
        </p:sp>
      </p:grpSp>
    </p:spTree>
    <p:extLst>
      <p:ext uri="{BB962C8B-B14F-4D97-AF65-F5344CB8AC3E}">
        <p14:creationId xmlns:p14="http://schemas.microsoft.com/office/powerpoint/2010/main" val="2253822344"/>
      </p:ext>
    </p:extLst>
  </p:cSld>
  <p:clrMapOvr>
    <a:masterClrMapping/>
  </p:clrMapOvr>
  <p:extLst>
    <p:ext uri="{6950BFC3-D8DA-4A85-94F7-54DA5524770B}">
      <p188:commentRel xmlns:p188="http://schemas.microsoft.com/office/powerpoint/2018/8/main" r:id="rId3"/>
    </p:ext>
  </p:extLs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23B70-8417-4016-BB63-BC50534D9E83}"/>
              </a:ext>
            </a:extLst>
          </p:cNvPr>
          <p:cNvSpPr>
            <a:spLocks noGrp="1"/>
          </p:cNvSpPr>
          <p:nvPr>
            <p:ph type="title"/>
          </p:nvPr>
        </p:nvSpPr>
        <p:spPr>
          <a:xfrm>
            <a:off x="847253" y="208232"/>
            <a:ext cx="10515600" cy="1140734"/>
          </a:xfrm>
        </p:spPr>
        <p:txBody>
          <a:bodyPr/>
          <a:lstStyle/>
          <a:p>
            <a:r>
              <a:rPr lang="en-US"/>
              <a:t>Financial Implications of HF</a:t>
            </a:r>
          </a:p>
        </p:txBody>
      </p:sp>
      <p:sp>
        <p:nvSpPr>
          <p:cNvPr id="3" name="Text Placeholder 2">
            <a:extLst>
              <a:ext uri="{FF2B5EF4-FFF2-40B4-BE49-F238E27FC236}">
                <a16:creationId xmlns:a16="http://schemas.microsoft.com/office/drawing/2014/main" id="{9D524BEA-2EB7-8A72-96E3-E76262423808}"/>
              </a:ext>
            </a:extLst>
          </p:cNvPr>
          <p:cNvSpPr>
            <a:spLocks noGrp="1"/>
          </p:cNvSpPr>
          <p:nvPr>
            <p:ph type="body" sz="quarter" idx="11"/>
          </p:nvPr>
        </p:nvSpPr>
        <p:spPr>
          <a:xfrm>
            <a:off x="838200" y="1647730"/>
            <a:ext cx="10525125" cy="407349"/>
          </a:xfrm>
        </p:spPr>
        <p:txBody>
          <a:bodyPr/>
          <a:lstStyle/>
          <a:p>
            <a:r>
              <a:rPr lang="en-US" sz="2200">
                <a:solidFill>
                  <a:schemeClr val="accent4"/>
                </a:solidFill>
              </a:rPr>
              <a:t>The overall mean annual out-of-pocket healthcare expenses was $4,423 </a:t>
            </a:r>
          </a:p>
          <a:p>
            <a:endParaRPr lang="en-US" sz="2200">
              <a:solidFill>
                <a:schemeClr val="accent4"/>
              </a:solidFill>
            </a:endParaRPr>
          </a:p>
        </p:txBody>
      </p:sp>
      <p:sp>
        <p:nvSpPr>
          <p:cNvPr id="7" name="Text Placeholder 6">
            <a:extLst>
              <a:ext uri="{FF2B5EF4-FFF2-40B4-BE49-F238E27FC236}">
                <a16:creationId xmlns:a16="http://schemas.microsoft.com/office/drawing/2014/main" id="{044E2577-A6B3-32E7-59A5-F0F2EF41CDD8}"/>
              </a:ext>
            </a:extLst>
          </p:cNvPr>
          <p:cNvSpPr>
            <a:spLocks noGrp="1"/>
          </p:cNvSpPr>
          <p:nvPr>
            <p:ph type="body" sz="quarter" idx="12"/>
          </p:nvPr>
        </p:nvSpPr>
        <p:spPr>
          <a:xfrm>
            <a:off x="847254" y="6355533"/>
            <a:ext cx="10516072" cy="502467"/>
          </a:xfrm>
        </p:spPr>
        <p:txBody>
          <a:bodyPr/>
          <a:lstStyle/>
          <a:p>
            <a:r>
              <a:rPr lang="en-US"/>
              <a:t>Adapted from Wang SY. </a:t>
            </a:r>
            <a:r>
              <a:rPr lang="en-US" i="1"/>
              <a:t>J Am Heart Assoc.</a:t>
            </a:r>
            <a:r>
              <a:rPr lang="en-US"/>
              <a:t> 2021;10:e022164.</a:t>
            </a:r>
          </a:p>
        </p:txBody>
      </p:sp>
      <p:pic>
        <p:nvPicPr>
          <p:cNvPr id="5" name="Picture 4">
            <a:extLst>
              <a:ext uri="{FF2B5EF4-FFF2-40B4-BE49-F238E27FC236}">
                <a16:creationId xmlns:a16="http://schemas.microsoft.com/office/drawing/2014/main" id="{8E50E7F1-F5C2-1D15-CF0C-ADA6DBF1C349}"/>
              </a:ext>
            </a:extLst>
          </p:cNvPr>
          <p:cNvPicPr>
            <a:picLocks noChangeAspect="1"/>
          </p:cNvPicPr>
          <p:nvPr/>
        </p:nvPicPr>
        <p:blipFill>
          <a:blip r:embed="rId4"/>
          <a:stretch>
            <a:fillRect/>
          </a:stretch>
        </p:blipFill>
        <p:spPr>
          <a:xfrm>
            <a:off x="-2171145" y="2790430"/>
            <a:ext cx="1669948" cy="1067245"/>
          </a:xfrm>
          <a:prstGeom prst="rect">
            <a:avLst/>
          </a:prstGeom>
        </p:spPr>
      </p:pic>
      <p:pic>
        <p:nvPicPr>
          <p:cNvPr id="6" name="Picture 5">
            <a:extLst>
              <a:ext uri="{FF2B5EF4-FFF2-40B4-BE49-F238E27FC236}">
                <a16:creationId xmlns:a16="http://schemas.microsoft.com/office/drawing/2014/main" id="{117DD5AD-7E5C-8ACC-C67D-10A19D1784F7}"/>
              </a:ext>
            </a:extLst>
          </p:cNvPr>
          <p:cNvPicPr>
            <a:picLocks noChangeAspect="1"/>
          </p:cNvPicPr>
          <p:nvPr/>
        </p:nvPicPr>
        <p:blipFill>
          <a:blip r:embed="rId5"/>
          <a:stretch>
            <a:fillRect/>
          </a:stretch>
        </p:blipFill>
        <p:spPr>
          <a:xfrm>
            <a:off x="13144031" y="2928104"/>
            <a:ext cx="2291583" cy="1714276"/>
          </a:xfrm>
          <a:prstGeom prst="rect">
            <a:avLst/>
          </a:prstGeom>
        </p:spPr>
      </p:pic>
      <p:sp>
        <p:nvSpPr>
          <p:cNvPr id="9" name="Oval 8">
            <a:extLst>
              <a:ext uri="{FF2B5EF4-FFF2-40B4-BE49-F238E27FC236}">
                <a16:creationId xmlns:a16="http://schemas.microsoft.com/office/drawing/2014/main" id="{64E5E4ED-56A3-B205-D2C1-DB2ABF29A6F2}"/>
              </a:ext>
            </a:extLst>
          </p:cNvPr>
          <p:cNvSpPr/>
          <p:nvPr/>
        </p:nvSpPr>
        <p:spPr>
          <a:xfrm>
            <a:off x="9478808" y="1536670"/>
            <a:ext cx="1046952" cy="680095"/>
          </a:xfrm>
          <a:prstGeom prst="ellipse">
            <a:avLst/>
          </a:prstGeom>
          <a:no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endParaRPr>
          </a:p>
        </p:txBody>
      </p:sp>
      <p:graphicFrame>
        <p:nvGraphicFramePr>
          <p:cNvPr id="30" name="Chart 29">
            <a:extLst>
              <a:ext uri="{FF2B5EF4-FFF2-40B4-BE49-F238E27FC236}">
                <a16:creationId xmlns:a16="http://schemas.microsoft.com/office/drawing/2014/main" id="{6EB699F3-2858-7EB1-9D40-833CBB3BE533}"/>
              </a:ext>
            </a:extLst>
          </p:cNvPr>
          <p:cNvGraphicFramePr/>
          <p:nvPr>
            <p:extLst>
              <p:ext uri="{D42A27DB-BD31-4B8C-83A1-F6EECF244321}">
                <p14:modId xmlns:p14="http://schemas.microsoft.com/office/powerpoint/2010/main" val="4106625224"/>
              </p:ext>
            </p:extLst>
          </p:nvPr>
        </p:nvGraphicFramePr>
        <p:xfrm>
          <a:off x="6165412" y="2476498"/>
          <a:ext cx="5331701" cy="3903989"/>
        </p:xfrm>
        <a:graphic>
          <a:graphicData uri="http://schemas.openxmlformats.org/drawingml/2006/chart">
            <c:chart xmlns:c="http://schemas.openxmlformats.org/drawingml/2006/chart" xmlns:r="http://schemas.openxmlformats.org/officeDocument/2006/relationships" r:id="rId6"/>
          </a:graphicData>
        </a:graphic>
      </p:graphicFrame>
      <p:sp>
        <p:nvSpPr>
          <p:cNvPr id="31" name="TextBox 30">
            <a:extLst>
              <a:ext uri="{FF2B5EF4-FFF2-40B4-BE49-F238E27FC236}">
                <a16:creationId xmlns:a16="http://schemas.microsoft.com/office/drawing/2014/main" id="{9B6B84AA-A1EC-EA86-FD63-300CB809A5B6}"/>
              </a:ext>
            </a:extLst>
          </p:cNvPr>
          <p:cNvSpPr txBox="1"/>
          <p:nvPr/>
        </p:nvSpPr>
        <p:spPr>
          <a:xfrm>
            <a:off x="838200" y="2348006"/>
            <a:ext cx="10525123" cy="369332"/>
          </a:xfrm>
          <a:prstGeom prst="rect">
            <a:avLst/>
          </a:prstGeom>
          <a:noFill/>
        </p:spPr>
        <p:txBody>
          <a:bodyPr wrap="square" rtlCol="0">
            <a:spAutoFit/>
          </a:bodyPr>
          <a:lstStyle/>
          <a:p>
            <a:pPr algn="ctr"/>
            <a:r>
              <a:rPr lang="en-US">
                <a:solidFill>
                  <a:schemeClr val="accent2"/>
                </a:solidFill>
                <a:latin typeface="+mj-lt"/>
              </a:rPr>
              <a:t>Highest category of out-of-pocket spending</a:t>
            </a:r>
          </a:p>
        </p:txBody>
      </p:sp>
      <p:graphicFrame>
        <p:nvGraphicFramePr>
          <p:cNvPr id="32" name="Chart 31">
            <a:extLst>
              <a:ext uri="{FF2B5EF4-FFF2-40B4-BE49-F238E27FC236}">
                <a16:creationId xmlns:a16="http://schemas.microsoft.com/office/drawing/2014/main" id="{13733A61-160B-6FD2-79AE-461A95B18752}"/>
              </a:ext>
            </a:extLst>
          </p:cNvPr>
          <p:cNvGraphicFramePr/>
          <p:nvPr>
            <p:extLst>
              <p:ext uri="{D42A27DB-BD31-4B8C-83A1-F6EECF244321}">
                <p14:modId xmlns:p14="http://schemas.microsoft.com/office/powerpoint/2010/main" val="1854434991"/>
              </p:ext>
            </p:extLst>
          </p:nvPr>
        </p:nvGraphicFramePr>
        <p:xfrm>
          <a:off x="641919" y="2476498"/>
          <a:ext cx="5331701" cy="3903989"/>
        </p:xfrm>
        <a:graphic>
          <a:graphicData uri="http://schemas.openxmlformats.org/drawingml/2006/chart">
            <c:chart xmlns:c="http://schemas.openxmlformats.org/drawingml/2006/chart" xmlns:r="http://schemas.openxmlformats.org/officeDocument/2006/relationships" r:id="rId7"/>
          </a:graphicData>
        </a:graphic>
      </p:graphicFrame>
      <p:grpSp>
        <p:nvGrpSpPr>
          <p:cNvPr id="40" name="Group 39">
            <a:extLst>
              <a:ext uri="{FF2B5EF4-FFF2-40B4-BE49-F238E27FC236}">
                <a16:creationId xmlns:a16="http://schemas.microsoft.com/office/drawing/2014/main" id="{15EB99B4-4A59-434A-F285-21A633C8C331}"/>
              </a:ext>
            </a:extLst>
          </p:cNvPr>
          <p:cNvGrpSpPr/>
          <p:nvPr/>
        </p:nvGrpSpPr>
        <p:grpSpPr>
          <a:xfrm>
            <a:off x="1679579" y="4619361"/>
            <a:ext cx="91440" cy="297125"/>
            <a:chOff x="385337" y="4990838"/>
            <a:chExt cx="91440" cy="138057"/>
          </a:xfrm>
        </p:grpSpPr>
        <p:cxnSp>
          <p:nvCxnSpPr>
            <p:cNvPr id="36" name="Straight Connector 35">
              <a:extLst>
                <a:ext uri="{FF2B5EF4-FFF2-40B4-BE49-F238E27FC236}">
                  <a16:creationId xmlns:a16="http://schemas.microsoft.com/office/drawing/2014/main" id="{D180A4B8-3D0C-FCE7-CF8A-45437E4A6833}"/>
                </a:ext>
              </a:extLst>
            </p:cNvPr>
            <p:cNvCxnSpPr>
              <a:cxnSpLocks/>
            </p:cNvCxnSpPr>
            <p:nvPr/>
          </p:nvCxnSpPr>
          <p:spPr>
            <a:xfrm>
              <a:off x="431057" y="4990838"/>
              <a:ext cx="0" cy="138056"/>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768890B-1162-EC27-EBA9-94E8BF9BC635}"/>
                </a:ext>
              </a:extLst>
            </p:cNvPr>
            <p:cNvCxnSpPr>
              <a:cxnSpLocks/>
            </p:cNvCxnSpPr>
            <p:nvPr/>
          </p:nvCxnSpPr>
          <p:spPr>
            <a:xfrm rot="16200000">
              <a:off x="431057" y="4945118"/>
              <a:ext cx="0" cy="9144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04770DA-B6AF-D851-A0A7-A8D55A4142A1}"/>
                </a:ext>
              </a:extLst>
            </p:cNvPr>
            <p:cNvCxnSpPr>
              <a:cxnSpLocks/>
            </p:cNvCxnSpPr>
            <p:nvPr/>
          </p:nvCxnSpPr>
          <p:spPr>
            <a:xfrm rot="16200000">
              <a:off x="431057" y="5083175"/>
              <a:ext cx="0" cy="9144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D09AE2DE-C4DA-8045-513B-6317D73D43FC}"/>
              </a:ext>
            </a:extLst>
          </p:cNvPr>
          <p:cNvGrpSpPr/>
          <p:nvPr/>
        </p:nvGrpSpPr>
        <p:grpSpPr>
          <a:xfrm>
            <a:off x="1915321" y="3427906"/>
            <a:ext cx="91440" cy="481311"/>
            <a:chOff x="385337" y="4990838"/>
            <a:chExt cx="91440" cy="138057"/>
          </a:xfrm>
        </p:grpSpPr>
        <p:cxnSp>
          <p:nvCxnSpPr>
            <p:cNvPr id="42" name="Straight Connector 41">
              <a:extLst>
                <a:ext uri="{FF2B5EF4-FFF2-40B4-BE49-F238E27FC236}">
                  <a16:creationId xmlns:a16="http://schemas.microsoft.com/office/drawing/2014/main" id="{042585B6-65CA-5885-39FB-F43F16CDE3BC}"/>
                </a:ext>
              </a:extLst>
            </p:cNvPr>
            <p:cNvCxnSpPr>
              <a:cxnSpLocks/>
            </p:cNvCxnSpPr>
            <p:nvPr/>
          </p:nvCxnSpPr>
          <p:spPr>
            <a:xfrm>
              <a:off x="431057" y="4990838"/>
              <a:ext cx="0" cy="138056"/>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62A4517-BA59-5CE5-412F-A6B91B5403F9}"/>
                </a:ext>
              </a:extLst>
            </p:cNvPr>
            <p:cNvCxnSpPr>
              <a:cxnSpLocks/>
            </p:cNvCxnSpPr>
            <p:nvPr/>
          </p:nvCxnSpPr>
          <p:spPr>
            <a:xfrm rot="16200000">
              <a:off x="431057" y="4945118"/>
              <a:ext cx="0" cy="9144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120EF8C4-9FE0-4ACC-93F3-7BE93D9C37EB}"/>
                </a:ext>
              </a:extLst>
            </p:cNvPr>
            <p:cNvCxnSpPr>
              <a:cxnSpLocks/>
            </p:cNvCxnSpPr>
            <p:nvPr/>
          </p:nvCxnSpPr>
          <p:spPr>
            <a:xfrm rot="16200000">
              <a:off x="431057" y="5083175"/>
              <a:ext cx="0" cy="9144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9C40351B-BA7D-1DA7-DF96-B254748C26FE}"/>
              </a:ext>
            </a:extLst>
          </p:cNvPr>
          <p:cNvGrpSpPr/>
          <p:nvPr/>
        </p:nvGrpSpPr>
        <p:grpSpPr>
          <a:xfrm>
            <a:off x="2403478" y="4983161"/>
            <a:ext cx="91440" cy="223837"/>
            <a:chOff x="385337" y="4990838"/>
            <a:chExt cx="91440" cy="138057"/>
          </a:xfrm>
        </p:grpSpPr>
        <p:cxnSp>
          <p:nvCxnSpPr>
            <p:cNvPr id="46" name="Straight Connector 45">
              <a:extLst>
                <a:ext uri="{FF2B5EF4-FFF2-40B4-BE49-F238E27FC236}">
                  <a16:creationId xmlns:a16="http://schemas.microsoft.com/office/drawing/2014/main" id="{75F00773-B8BA-0856-C845-30279E4110C7}"/>
                </a:ext>
              </a:extLst>
            </p:cNvPr>
            <p:cNvCxnSpPr>
              <a:cxnSpLocks/>
            </p:cNvCxnSpPr>
            <p:nvPr/>
          </p:nvCxnSpPr>
          <p:spPr>
            <a:xfrm>
              <a:off x="431057" y="4990838"/>
              <a:ext cx="0" cy="138056"/>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A8A6FEC0-4E9A-B2BD-811F-D992EE4AC3D9}"/>
                </a:ext>
              </a:extLst>
            </p:cNvPr>
            <p:cNvCxnSpPr>
              <a:cxnSpLocks/>
            </p:cNvCxnSpPr>
            <p:nvPr/>
          </p:nvCxnSpPr>
          <p:spPr>
            <a:xfrm rot="16200000">
              <a:off x="431057" y="4945118"/>
              <a:ext cx="0" cy="9144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49DC0F65-B777-A9B2-B09D-6D7814B8AAE8}"/>
                </a:ext>
              </a:extLst>
            </p:cNvPr>
            <p:cNvCxnSpPr>
              <a:cxnSpLocks/>
            </p:cNvCxnSpPr>
            <p:nvPr/>
          </p:nvCxnSpPr>
          <p:spPr>
            <a:xfrm rot="16200000">
              <a:off x="431057" y="5083175"/>
              <a:ext cx="0" cy="9144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653CF1C1-C2B8-CD05-5CAE-507A2C6369F7}"/>
              </a:ext>
            </a:extLst>
          </p:cNvPr>
          <p:cNvGrpSpPr/>
          <p:nvPr/>
        </p:nvGrpSpPr>
        <p:grpSpPr>
          <a:xfrm>
            <a:off x="2639783" y="5022848"/>
            <a:ext cx="91440" cy="184150"/>
            <a:chOff x="385337" y="4990838"/>
            <a:chExt cx="91440" cy="138057"/>
          </a:xfrm>
        </p:grpSpPr>
        <p:cxnSp>
          <p:nvCxnSpPr>
            <p:cNvPr id="50" name="Straight Connector 49">
              <a:extLst>
                <a:ext uri="{FF2B5EF4-FFF2-40B4-BE49-F238E27FC236}">
                  <a16:creationId xmlns:a16="http://schemas.microsoft.com/office/drawing/2014/main" id="{A9F933CD-FF1E-F0C0-8951-94563B7177CF}"/>
                </a:ext>
              </a:extLst>
            </p:cNvPr>
            <p:cNvCxnSpPr>
              <a:cxnSpLocks/>
            </p:cNvCxnSpPr>
            <p:nvPr/>
          </p:nvCxnSpPr>
          <p:spPr>
            <a:xfrm>
              <a:off x="431057" y="4990838"/>
              <a:ext cx="0" cy="138056"/>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C5386610-8A4F-C8AB-F69C-63F6E7215A2A}"/>
                </a:ext>
              </a:extLst>
            </p:cNvPr>
            <p:cNvCxnSpPr>
              <a:cxnSpLocks/>
            </p:cNvCxnSpPr>
            <p:nvPr/>
          </p:nvCxnSpPr>
          <p:spPr>
            <a:xfrm rot="16200000">
              <a:off x="431057" y="4945118"/>
              <a:ext cx="0" cy="9144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796C15AC-E5E4-C69F-B4DC-B3300EE858F6}"/>
                </a:ext>
              </a:extLst>
            </p:cNvPr>
            <p:cNvCxnSpPr>
              <a:cxnSpLocks/>
            </p:cNvCxnSpPr>
            <p:nvPr/>
          </p:nvCxnSpPr>
          <p:spPr>
            <a:xfrm rot="16200000">
              <a:off x="431057" y="5083175"/>
              <a:ext cx="0" cy="9144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B5598AA8-E822-1085-CF37-4C4AEC45F7DB}"/>
              </a:ext>
            </a:extLst>
          </p:cNvPr>
          <p:cNvGrpSpPr/>
          <p:nvPr/>
        </p:nvGrpSpPr>
        <p:grpSpPr>
          <a:xfrm>
            <a:off x="3363683" y="4686038"/>
            <a:ext cx="91440" cy="297123"/>
            <a:chOff x="385337" y="4990838"/>
            <a:chExt cx="91440" cy="138057"/>
          </a:xfrm>
        </p:grpSpPr>
        <p:cxnSp>
          <p:nvCxnSpPr>
            <p:cNvPr id="54" name="Straight Connector 53">
              <a:extLst>
                <a:ext uri="{FF2B5EF4-FFF2-40B4-BE49-F238E27FC236}">
                  <a16:creationId xmlns:a16="http://schemas.microsoft.com/office/drawing/2014/main" id="{721EF6DD-AA75-1FE8-5A16-32429E19FBB3}"/>
                </a:ext>
              </a:extLst>
            </p:cNvPr>
            <p:cNvCxnSpPr>
              <a:cxnSpLocks/>
            </p:cNvCxnSpPr>
            <p:nvPr/>
          </p:nvCxnSpPr>
          <p:spPr>
            <a:xfrm>
              <a:off x="431057" y="4990838"/>
              <a:ext cx="0" cy="138056"/>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E5905AF0-2DEE-4E5C-0C94-D9836B370995}"/>
                </a:ext>
              </a:extLst>
            </p:cNvPr>
            <p:cNvCxnSpPr>
              <a:cxnSpLocks/>
            </p:cNvCxnSpPr>
            <p:nvPr/>
          </p:nvCxnSpPr>
          <p:spPr>
            <a:xfrm rot="16200000">
              <a:off x="431057" y="4945118"/>
              <a:ext cx="0" cy="9144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A05D6E6F-087D-1657-DA0B-A55380EBF85D}"/>
                </a:ext>
              </a:extLst>
            </p:cNvPr>
            <p:cNvCxnSpPr>
              <a:cxnSpLocks/>
            </p:cNvCxnSpPr>
            <p:nvPr/>
          </p:nvCxnSpPr>
          <p:spPr>
            <a:xfrm rot="16200000">
              <a:off x="431057" y="5083175"/>
              <a:ext cx="0" cy="9144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FC9139F2-F419-09B9-B1CC-997BEC0E12C7}"/>
              </a:ext>
            </a:extLst>
          </p:cNvPr>
          <p:cNvGrpSpPr/>
          <p:nvPr/>
        </p:nvGrpSpPr>
        <p:grpSpPr>
          <a:xfrm>
            <a:off x="3127452" y="4571478"/>
            <a:ext cx="91440" cy="345003"/>
            <a:chOff x="385337" y="4990838"/>
            <a:chExt cx="91440" cy="138057"/>
          </a:xfrm>
        </p:grpSpPr>
        <p:cxnSp>
          <p:nvCxnSpPr>
            <p:cNvPr id="58" name="Straight Connector 57">
              <a:extLst>
                <a:ext uri="{FF2B5EF4-FFF2-40B4-BE49-F238E27FC236}">
                  <a16:creationId xmlns:a16="http://schemas.microsoft.com/office/drawing/2014/main" id="{F5675BA7-E0BD-00E0-44E2-37D52E82BE96}"/>
                </a:ext>
              </a:extLst>
            </p:cNvPr>
            <p:cNvCxnSpPr>
              <a:cxnSpLocks/>
            </p:cNvCxnSpPr>
            <p:nvPr/>
          </p:nvCxnSpPr>
          <p:spPr>
            <a:xfrm>
              <a:off x="431057" y="4990838"/>
              <a:ext cx="0" cy="138056"/>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84CBA176-B1E9-AAD7-117F-131CFCA8D711}"/>
                </a:ext>
              </a:extLst>
            </p:cNvPr>
            <p:cNvCxnSpPr>
              <a:cxnSpLocks/>
            </p:cNvCxnSpPr>
            <p:nvPr/>
          </p:nvCxnSpPr>
          <p:spPr>
            <a:xfrm rot="16200000">
              <a:off x="431057" y="4945118"/>
              <a:ext cx="0" cy="9144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C123614-04BB-99D1-9493-5ED1570B6386}"/>
                </a:ext>
              </a:extLst>
            </p:cNvPr>
            <p:cNvCxnSpPr>
              <a:cxnSpLocks/>
            </p:cNvCxnSpPr>
            <p:nvPr/>
          </p:nvCxnSpPr>
          <p:spPr>
            <a:xfrm rot="16200000">
              <a:off x="431057" y="5083175"/>
              <a:ext cx="0" cy="9144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61" name="Group 60">
            <a:extLst>
              <a:ext uri="{FF2B5EF4-FFF2-40B4-BE49-F238E27FC236}">
                <a16:creationId xmlns:a16="http://schemas.microsoft.com/office/drawing/2014/main" id="{326ADB29-BBD4-6555-6FF1-682056E0D747}"/>
              </a:ext>
            </a:extLst>
          </p:cNvPr>
          <p:cNvGrpSpPr/>
          <p:nvPr/>
        </p:nvGrpSpPr>
        <p:grpSpPr>
          <a:xfrm>
            <a:off x="3850728" y="3165133"/>
            <a:ext cx="91440" cy="521040"/>
            <a:chOff x="385337" y="4990838"/>
            <a:chExt cx="91440" cy="138057"/>
          </a:xfrm>
        </p:grpSpPr>
        <p:cxnSp>
          <p:nvCxnSpPr>
            <p:cNvPr id="62" name="Straight Connector 61">
              <a:extLst>
                <a:ext uri="{FF2B5EF4-FFF2-40B4-BE49-F238E27FC236}">
                  <a16:creationId xmlns:a16="http://schemas.microsoft.com/office/drawing/2014/main" id="{CBEA5679-E39C-5B64-BA14-234F66BFC37A}"/>
                </a:ext>
              </a:extLst>
            </p:cNvPr>
            <p:cNvCxnSpPr>
              <a:cxnSpLocks/>
            </p:cNvCxnSpPr>
            <p:nvPr/>
          </p:nvCxnSpPr>
          <p:spPr>
            <a:xfrm>
              <a:off x="431057" y="4990838"/>
              <a:ext cx="0" cy="138056"/>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3413C9AB-FC77-AFDD-5921-CA14645CD136}"/>
                </a:ext>
              </a:extLst>
            </p:cNvPr>
            <p:cNvCxnSpPr>
              <a:cxnSpLocks/>
            </p:cNvCxnSpPr>
            <p:nvPr/>
          </p:nvCxnSpPr>
          <p:spPr>
            <a:xfrm rot="16200000">
              <a:off x="431057" y="4945118"/>
              <a:ext cx="0" cy="9144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6623D128-3859-8EC0-0F69-CA571A0CEF90}"/>
                </a:ext>
              </a:extLst>
            </p:cNvPr>
            <p:cNvCxnSpPr>
              <a:cxnSpLocks/>
            </p:cNvCxnSpPr>
            <p:nvPr/>
          </p:nvCxnSpPr>
          <p:spPr>
            <a:xfrm rot="16200000">
              <a:off x="431057" y="5083175"/>
              <a:ext cx="0" cy="9144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65" name="Group 64">
            <a:extLst>
              <a:ext uri="{FF2B5EF4-FFF2-40B4-BE49-F238E27FC236}">
                <a16:creationId xmlns:a16="http://schemas.microsoft.com/office/drawing/2014/main" id="{2029980F-9BAF-82C3-5558-145A7BCD66CA}"/>
              </a:ext>
            </a:extLst>
          </p:cNvPr>
          <p:cNvGrpSpPr/>
          <p:nvPr/>
        </p:nvGrpSpPr>
        <p:grpSpPr>
          <a:xfrm>
            <a:off x="4093224" y="4023110"/>
            <a:ext cx="91440" cy="407601"/>
            <a:chOff x="385337" y="4990838"/>
            <a:chExt cx="91440" cy="138057"/>
          </a:xfrm>
        </p:grpSpPr>
        <p:cxnSp>
          <p:nvCxnSpPr>
            <p:cNvPr id="66" name="Straight Connector 65">
              <a:extLst>
                <a:ext uri="{FF2B5EF4-FFF2-40B4-BE49-F238E27FC236}">
                  <a16:creationId xmlns:a16="http://schemas.microsoft.com/office/drawing/2014/main" id="{05961702-1D00-EC79-2653-9AB7AAF1E718}"/>
                </a:ext>
              </a:extLst>
            </p:cNvPr>
            <p:cNvCxnSpPr>
              <a:cxnSpLocks/>
            </p:cNvCxnSpPr>
            <p:nvPr/>
          </p:nvCxnSpPr>
          <p:spPr>
            <a:xfrm>
              <a:off x="431057" y="4990838"/>
              <a:ext cx="0" cy="138056"/>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7E0255FC-9A51-595A-CDC8-6CD278F30761}"/>
                </a:ext>
              </a:extLst>
            </p:cNvPr>
            <p:cNvCxnSpPr>
              <a:cxnSpLocks/>
            </p:cNvCxnSpPr>
            <p:nvPr/>
          </p:nvCxnSpPr>
          <p:spPr>
            <a:xfrm rot="16200000">
              <a:off x="431057" y="4945118"/>
              <a:ext cx="0" cy="9144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A28768D6-5D58-8F0D-ABA0-3D6713673561}"/>
                </a:ext>
              </a:extLst>
            </p:cNvPr>
            <p:cNvCxnSpPr>
              <a:cxnSpLocks/>
            </p:cNvCxnSpPr>
            <p:nvPr/>
          </p:nvCxnSpPr>
          <p:spPr>
            <a:xfrm rot="16200000">
              <a:off x="431057" y="5083175"/>
              <a:ext cx="0" cy="9144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69" name="Group 68">
            <a:extLst>
              <a:ext uri="{FF2B5EF4-FFF2-40B4-BE49-F238E27FC236}">
                <a16:creationId xmlns:a16="http://schemas.microsoft.com/office/drawing/2014/main" id="{776EE7DD-B19C-2364-6BE8-EFF4D8E2E447}"/>
              </a:ext>
            </a:extLst>
          </p:cNvPr>
          <p:cNvGrpSpPr/>
          <p:nvPr/>
        </p:nvGrpSpPr>
        <p:grpSpPr>
          <a:xfrm>
            <a:off x="4579835" y="5179394"/>
            <a:ext cx="91440" cy="96660"/>
            <a:chOff x="385337" y="4990838"/>
            <a:chExt cx="91440" cy="138056"/>
          </a:xfrm>
        </p:grpSpPr>
        <p:cxnSp>
          <p:nvCxnSpPr>
            <p:cNvPr id="70" name="Straight Connector 69">
              <a:extLst>
                <a:ext uri="{FF2B5EF4-FFF2-40B4-BE49-F238E27FC236}">
                  <a16:creationId xmlns:a16="http://schemas.microsoft.com/office/drawing/2014/main" id="{6401D02F-A933-4FF3-1C63-A3D28A349014}"/>
                </a:ext>
              </a:extLst>
            </p:cNvPr>
            <p:cNvCxnSpPr>
              <a:cxnSpLocks/>
            </p:cNvCxnSpPr>
            <p:nvPr/>
          </p:nvCxnSpPr>
          <p:spPr>
            <a:xfrm>
              <a:off x="431057" y="4990838"/>
              <a:ext cx="0" cy="138056"/>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FDE3C8F1-1BE7-11D0-A52F-89EA30B954F7}"/>
                </a:ext>
              </a:extLst>
            </p:cNvPr>
            <p:cNvCxnSpPr>
              <a:cxnSpLocks/>
            </p:cNvCxnSpPr>
            <p:nvPr/>
          </p:nvCxnSpPr>
          <p:spPr>
            <a:xfrm rot="16200000">
              <a:off x="431057" y="4945118"/>
              <a:ext cx="0" cy="9144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73" name="Group 72">
            <a:extLst>
              <a:ext uri="{FF2B5EF4-FFF2-40B4-BE49-F238E27FC236}">
                <a16:creationId xmlns:a16="http://schemas.microsoft.com/office/drawing/2014/main" id="{06210650-15A8-47D5-EC5D-90DE41604A07}"/>
              </a:ext>
            </a:extLst>
          </p:cNvPr>
          <p:cNvGrpSpPr/>
          <p:nvPr/>
        </p:nvGrpSpPr>
        <p:grpSpPr>
          <a:xfrm>
            <a:off x="4807433" y="5207480"/>
            <a:ext cx="91440" cy="66194"/>
            <a:chOff x="385337" y="4990838"/>
            <a:chExt cx="91440" cy="138056"/>
          </a:xfrm>
        </p:grpSpPr>
        <p:cxnSp>
          <p:nvCxnSpPr>
            <p:cNvPr id="74" name="Straight Connector 73">
              <a:extLst>
                <a:ext uri="{FF2B5EF4-FFF2-40B4-BE49-F238E27FC236}">
                  <a16:creationId xmlns:a16="http://schemas.microsoft.com/office/drawing/2014/main" id="{BCB42906-97AD-5FCA-002F-6B47D2FD4DAD}"/>
                </a:ext>
              </a:extLst>
            </p:cNvPr>
            <p:cNvCxnSpPr>
              <a:cxnSpLocks/>
            </p:cNvCxnSpPr>
            <p:nvPr/>
          </p:nvCxnSpPr>
          <p:spPr>
            <a:xfrm>
              <a:off x="431057" y="4990838"/>
              <a:ext cx="0" cy="138056"/>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37392041-0955-AB80-72B7-A25AAEBEB9C5}"/>
                </a:ext>
              </a:extLst>
            </p:cNvPr>
            <p:cNvCxnSpPr>
              <a:cxnSpLocks/>
            </p:cNvCxnSpPr>
            <p:nvPr/>
          </p:nvCxnSpPr>
          <p:spPr>
            <a:xfrm rot="16200000">
              <a:off x="431057" y="4945118"/>
              <a:ext cx="0" cy="9144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76" name="Group 75">
            <a:extLst>
              <a:ext uri="{FF2B5EF4-FFF2-40B4-BE49-F238E27FC236}">
                <a16:creationId xmlns:a16="http://schemas.microsoft.com/office/drawing/2014/main" id="{4D62E9BB-3F7F-CBA9-D19B-9CA27993D29A}"/>
              </a:ext>
            </a:extLst>
          </p:cNvPr>
          <p:cNvGrpSpPr/>
          <p:nvPr/>
        </p:nvGrpSpPr>
        <p:grpSpPr>
          <a:xfrm>
            <a:off x="5309395" y="4388262"/>
            <a:ext cx="91440" cy="407601"/>
            <a:chOff x="385337" y="4990838"/>
            <a:chExt cx="91440" cy="138057"/>
          </a:xfrm>
        </p:grpSpPr>
        <p:cxnSp>
          <p:nvCxnSpPr>
            <p:cNvPr id="77" name="Straight Connector 76">
              <a:extLst>
                <a:ext uri="{FF2B5EF4-FFF2-40B4-BE49-F238E27FC236}">
                  <a16:creationId xmlns:a16="http://schemas.microsoft.com/office/drawing/2014/main" id="{65473736-897D-62BD-E060-13A74B65F7D9}"/>
                </a:ext>
              </a:extLst>
            </p:cNvPr>
            <p:cNvCxnSpPr>
              <a:cxnSpLocks/>
            </p:cNvCxnSpPr>
            <p:nvPr/>
          </p:nvCxnSpPr>
          <p:spPr>
            <a:xfrm>
              <a:off x="431057" y="4990838"/>
              <a:ext cx="0" cy="138056"/>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0141185F-77A5-22F6-D775-CFC11D86511D}"/>
                </a:ext>
              </a:extLst>
            </p:cNvPr>
            <p:cNvCxnSpPr>
              <a:cxnSpLocks/>
            </p:cNvCxnSpPr>
            <p:nvPr/>
          </p:nvCxnSpPr>
          <p:spPr>
            <a:xfrm rot="16200000">
              <a:off x="431057" y="4945118"/>
              <a:ext cx="0" cy="9144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4C411427-162B-51EF-EB13-A245A9DE77BB}"/>
                </a:ext>
              </a:extLst>
            </p:cNvPr>
            <p:cNvCxnSpPr>
              <a:cxnSpLocks/>
            </p:cNvCxnSpPr>
            <p:nvPr/>
          </p:nvCxnSpPr>
          <p:spPr>
            <a:xfrm rot="16200000">
              <a:off x="431057" y="5083175"/>
              <a:ext cx="0" cy="9144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80" name="Group 79">
            <a:extLst>
              <a:ext uri="{FF2B5EF4-FFF2-40B4-BE49-F238E27FC236}">
                <a16:creationId xmlns:a16="http://schemas.microsoft.com/office/drawing/2014/main" id="{14615959-4D17-12EF-FD9A-65C1EC5F3983}"/>
              </a:ext>
            </a:extLst>
          </p:cNvPr>
          <p:cNvGrpSpPr/>
          <p:nvPr/>
        </p:nvGrpSpPr>
        <p:grpSpPr>
          <a:xfrm>
            <a:off x="5547164" y="4618097"/>
            <a:ext cx="91440" cy="296801"/>
            <a:chOff x="385337" y="4990838"/>
            <a:chExt cx="91440" cy="138057"/>
          </a:xfrm>
        </p:grpSpPr>
        <p:cxnSp>
          <p:nvCxnSpPr>
            <p:cNvPr id="81" name="Straight Connector 80">
              <a:extLst>
                <a:ext uri="{FF2B5EF4-FFF2-40B4-BE49-F238E27FC236}">
                  <a16:creationId xmlns:a16="http://schemas.microsoft.com/office/drawing/2014/main" id="{14EA1D7B-5553-EA94-5CB4-4654F12E072D}"/>
                </a:ext>
              </a:extLst>
            </p:cNvPr>
            <p:cNvCxnSpPr>
              <a:cxnSpLocks/>
            </p:cNvCxnSpPr>
            <p:nvPr/>
          </p:nvCxnSpPr>
          <p:spPr>
            <a:xfrm>
              <a:off x="431057" y="4990838"/>
              <a:ext cx="0" cy="138056"/>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9A184ABB-2AB0-83CC-EF7B-AEC866FBB15C}"/>
                </a:ext>
              </a:extLst>
            </p:cNvPr>
            <p:cNvCxnSpPr>
              <a:cxnSpLocks/>
            </p:cNvCxnSpPr>
            <p:nvPr/>
          </p:nvCxnSpPr>
          <p:spPr>
            <a:xfrm rot="16200000">
              <a:off x="431057" y="4945118"/>
              <a:ext cx="0" cy="9144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FD8A16F0-E569-1BDF-0CD7-E38A1BB80A26}"/>
                </a:ext>
              </a:extLst>
            </p:cNvPr>
            <p:cNvCxnSpPr>
              <a:cxnSpLocks/>
            </p:cNvCxnSpPr>
            <p:nvPr/>
          </p:nvCxnSpPr>
          <p:spPr>
            <a:xfrm rot="16200000">
              <a:off x="431057" y="5083175"/>
              <a:ext cx="0" cy="9144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84" name="Group 83">
            <a:extLst>
              <a:ext uri="{FF2B5EF4-FFF2-40B4-BE49-F238E27FC236}">
                <a16:creationId xmlns:a16="http://schemas.microsoft.com/office/drawing/2014/main" id="{73ED0CC8-208F-3C0A-083B-D6D053E029B0}"/>
              </a:ext>
            </a:extLst>
          </p:cNvPr>
          <p:cNvGrpSpPr/>
          <p:nvPr/>
        </p:nvGrpSpPr>
        <p:grpSpPr>
          <a:xfrm>
            <a:off x="7197227" y="3159487"/>
            <a:ext cx="91440" cy="488586"/>
            <a:chOff x="385337" y="4990838"/>
            <a:chExt cx="91440" cy="138057"/>
          </a:xfrm>
        </p:grpSpPr>
        <p:cxnSp>
          <p:nvCxnSpPr>
            <p:cNvPr id="85" name="Straight Connector 84">
              <a:extLst>
                <a:ext uri="{FF2B5EF4-FFF2-40B4-BE49-F238E27FC236}">
                  <a16:creationId xmlns:a16="http://schemas.microsoft.com/office/drawing/2014/main" id="{CFDF7626-B2CC-2E64-A855-8480EBC314CC}"/>
                </a:ext>
              </a:extLst>
            </p:cNvPr>
            <p:cNvCxnSpPr>
              <a:cxnSpLocks/>
            </p:cNvCxnSpPr>
            <p:nvPr/>
          </p:nvCxnSpPr>
          <p:spPr>
            <a:xfrm>
              <a:off x="431057" y="4990838"/>
              <a:ext cx="0" cy="138056"/>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D5D22381-C855-CF32-4BD8-BBEFFFE26E0D}"/>
                </a:ext>
              </a:extLst>
            </p:cNvPr>
            <p:cNvCxnSpPr>
              <a:cxnSpLocks/>
            </p:cNvCxnSpPr>
            <p:nvPr/>
          </p:nvCxnSpPr>
          <p:spPr>
            <a:xfrm rot="16200000">
              <a:off x="431057" y="4945118"/>
              <a:ext cx="0" cy="9144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BFDC1DC6-6017-9DE0-5361-AB7538D07DCD}"/>
                </a:ext>
              </a:extLst>
            </p:cNvPr>
            <p:cNvCxnSpPr>
              <a:cxnSpLocks/>
            </p:cNvCxnSpPr>
            <p:nvPr/>
          </p:nvCxnSpPr>
          <p:spPr>
            <a:xfrm rot="16200000">
              <a:off x="431057" y="5083175"/>
              <a:ext cx="0" cy="9144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D33AC40E-DFA2-1044-3D0D-BC289EDC9479}"/>
              </a:ext>
            </a:extLst>
          </p:cNvPr>
          <p:cNvGrpSpPr/>
          <p:nvPr/>
        </p:nvGrpSpPr>
        <p:grpSpPr>
          <a:xfrm>
            <a:off x="7443774" y="4571474"/>
            <a:ext cx="91440" cy="378349"/>
            <a:chOff x="385337" y="4990838"/>
            <a:chExt cx="91440" cy="138057"/>
          </a:xfrm>
        </p:grpSpPr>
        <p:cxnSp>
          <p:nvCxnSpPr>
            <p:cNvPr id="89" name="Straight Connector 88">
              <a:extLst>
                <a:ext uri="{FF2B5EF4-FFF2-40B4-BE49-F238E27FC236}">
                  <a16:creationId xmlns:a16="http://schemas.microsoft.com/office/drawing/2014/main" id="{DC2B8228-D944-F6A4-C92B-F08A13BFAFC4}"/>
                </a:ext>
              </a:extLst>
            </p:cNvPr>
            <p:cNvCxnSpPr>
              <a:cxnSpLocks/>
            </p:cNvCxnSpPr>
            <p:nvPr/>
          </p:nvCxnSpPr>
          <p:spPr>
            <a:xfrm>
              <a:off x="431057" y="4990838"/>
              <a:ext cx="0" cy="138056"/>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1961F97F-EA10-8A6E-3F50-07EACD432F0C}"/>
                </a:ext>
              </a:extLst>
            </p:cNvPr>
            <p:cNvCxnSpPr>
              <a:cxnSpLocks/>
            </p:cNvCxnSpPr>
            <p:nvPr/>
          </p:nvCxnSpPr>
          <p:spPr>
            <a:xfrm rot="16200000">
              <a:off x="431057" y="4945118"/>
              <a:ext cx="0" cy="9144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A07A4792-91C2-F667-CE94-75F349F58170}"/>
                </a:ext>
              </a:extLst>
            </p:cNvPr>
            <p:cNvCxnSpPr>
              <a:cxnSpLocks/>
            </p:cNvCxnSpPr>
            <p:nvPr/>
          </p:nvCxnSpPr>
          <p:spPr>
            <a:xfrm rot="16200000">
              <a:off x="431057" y="5083175"/>
              <a:ext cx="0" cy="9144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56B07A94-D4F3-4663-372A-DCFBF96C84F5}"/>
              </a:ext>
            </a:extLst>
          </p:cNvPr>
          <p:cNvGrpSpPr/>
          <p:nvPr/>
        </p:nvGrpSpPr>
        <p:grpSpPr>
          <a:xfrm>
            <a:off x="7928672" y="4946125"/>
            <a:ext cx="91440" cy="260874"/>
            <a:chOff x="385337" y="4990838"/>
            <a:chExt cx="91440" cy="138057"/>
          </a:xfrm>
        </p:grpSpPr>
        <p:cxnSp>
          <p:nvCxnSpPr>
            <p:cNvPr id="93" name="Straight Connector 92">
              <a:extLst>
                <a:ext uri="{FF2B5EF4-FFF2-40B4-BE49-F238E27FC236}">
                  <a16:creationId xmlns:a16="http://schemas.microsoft.com/office/drawing/2014/main" id="{1AD78C39-F8BC-11FB-696C-4B06A57E25BD}"/>
                </a:ext>
              </a:extLst>
            </p:cNvPr>
            <p:cNvCxnSpPr>
              <a:cxnSpLocks/>
            </p:cNvCxnSpPr>
            <p:nvPr/>
          </p:nvCxnSpPr>
          <p:spPr>
            <a:xfrm>
              <a:off x="431057" y="4990838"/>
              <a:ext cx="0" cy="138056"/>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707C4FC4-5835-2A12-041F-7954750E209F}"/>
                </a:ext>
              </a:extLst>
            </p:cNvPr>
            <p:cNvCxnSpPr>
              <a:cxnSpLocks/>
            </p:cNvCxnSpPr>
            <p:nvPr/>
          </p:nvCxnSpPr>
          <p:spPr>
            <a:xfrm rot="16200000">
              <a:off x="431057" y="4945118"/>
              <a:ext cx="0" cy="9144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8A6E6EA0-B092-C379-0AF3-E54D7E12A5A0}"/>
                </a:ext>
              </a:extLst>
            </p:cNvPr>
            <p:cNvCxnSpPr>
              <a:cxnSpLocks/>
            </p:cNvCxnSpPr>
            <p:nvPr/>
          </p:nvCxnSpPr>
          <p:spPr>
            <a:xfrm rot="16200000">
              <a:off x="431057" y="5083175"/>
              <a:ext cx="0" cy="9144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A80652F1-7F44-3058-CF52-6083926A1D8F}"/>
              </a:ext>
            </a:extLst>
          </p:cNvPr>
          <p:cNvGrpSpPr/>
          <p:nvPr/>
        </p:nvGrpSpPr>
        <p:grpSpPr>
          <a:xfrm>
            <a:off x="8169969" y="5063867"/>
            <a:ext cx="91440" cy="145512"/>
            <a:chOff x="385337" y="4990838"/>
            <a:chExt cx="91440" cy="138057"/>
          </a:xfrm>
        </p:grpSpPr>
        <p:cxnSp>
          <p:nvCxnSpPr>
            <p:cNvPr id="97" name="Straight Connector 96">
              <a:extLst>
                <a:ext uri="{FF2B5EF4-FFF2-40B4-BE49-F238E27FC236}">
                  <a16:creationId xmlns:a16="http://schemas.microsoft.com/office/drawing/2014/main" id="{196CF332-8104-CA3B-2CC8-F433BD102BD1}"/>
                </a:ext>
              </a:extLst>
            </p:cNvPr>
            <p:cNvCxnSpPr>
              <a:cxnSpLocks/>
            </p:cNvCxnSpPr>
            <p:nvPr/>
          </p:nvCxnSpPr>
          <p:spPr>
            <a:xfrm>
              <a:off x="431057" y="4990838"/>
              <a:ext cx="0" cy="138056"/>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BEC87D02-5815-7826-B519-4ED6C71EE11D}"/>
                </a:ext>
              </a:extLst>
            </p:cNvPr>
            <p:cNvCxnSpPr>
              <a:cxnSpLocks/>
            </p:cNvCxnSpPr>
            <p:nvPr/>
          </p:nvCxnSpPr>
          <p:spPr>
            <a:xfrm rot="16200000">
              <a:off x="431057" y="4945118"/>
              <a:ext cx="0" cy="9144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998443B-A9B3-30C6-4EC2-A19704762BEC}"/>
                </a:ext>
              </a:extLst>
            </p:cNvPr>
            <p:cNvCxnSpPr>
              <a:cxnSpLocks/>
            </p:cNvCxnSpPr>
            <p:nvPr/>
          </p:nvCxnSpPr>
          <p:spPr>
            <a:xfrm rot="16200000">
              <a:off x="431057" y="5083175"/>
              <a:ext cx="0" cy="9144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00" name="Group 99">
            <a:extLst>
              <a:ext uri="{FF2B5EF4-FFF2-40B4-BE49-F238E27FC236}">
                <a16:creationId xmlns:a16="http://schemas.microsoft.com/office/drawing/2014/main" id="{863819DC-D12C-5383-A652-DF94DB32E670}"/>
              </a:ext>
            </a:extLst>
          </p:cNvPr>
          <p:cNvGrpSpPr/>
          <p:nvPr/>
        </p:nvGrpSpPr>
        <p:grpSpPr>
          <a:xfrm>
            <a:off x="8657283" y="4690540"/>
            <a:ext cx="91440" cy="333101"/>
            <a:chOff x="385337" y="4990838"/>
            <a:chExt cx="91440" cy="138057"/>
          </a:xfrm>
        </p:grpSpPr>
        <p:cxnSp>
          <p:nvCxnSpPr>
            <p:cNvPr id="101" name="Straight Connector 100">
              <a:extLst>
                <a:ext uri="{FF2B5EF4-FFF2-40B4-BE49-F238E27FC236}">
                  <a16:creationId xmlns:a16="http://schemas.microsoft.com/office/drawing/2014/main" id="{D4341F52-53C4-70D9-6B6F-5B7D58B4D217}"/>
                </a:ext>
              </a:extLst>
            </p:cNvPr>
            <p:cNvCxnSpPr>
              <a:cxnSpLocks/>
            </p:cNvCxnSpPr>
            <p:nvPr/>
          </p:nvCxnSpPr>
          <p:spPr>
            <a:xfrm>
              <a:off x="431057" y="4990838"/>
              <a:ext cx="0" cy="138056"/>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4DD19762-A26F-EE7E-71AD-34F7FFA63E39}"/>
                </a:ext>
              </a:extLst>
            </p:cNvPr>
            <p:cNvCxnSpPr>
              <a:cxnSpLocks/>
            </p:cNvCxnSpPr>
            <p:nvPr/>
          </p:nvCxnSpPr>
          <p:spPr>
            <a:xfrm rot="16200000">
              <a:off x="431057" y="4945118"/>
              <a:ext cx="0" cy="9144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02810CD4-AB68-6933-AC01-946D553F200F}"/>
                </a:ext>
              </a:extLst>
            </p:cNvPr>
            <p:cNvCxnSpPr>
              <a:cxnSpLocks/>
            </p:cNvCxnSpPr>
            <p:nvPr/>
          </p:nvCxnSpPr>
          <p:spPr>
            <a:xfrm rot="16200000">
              <a:off x="431057" y="5083175"/>
              <a:ext cx="0" cy="9144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04" name="Group 103">
            <a:extLst>
              <a:ext uri="{FF2B5EF4-FFF2-40B4-BE49-F238E27FC236}">
                <a16:creationId xmlns:a16="http://schemas.microsoft.com/office/drawing/2014/main" id="{064F3EC6-1537-3DB9-D307-46DE31696EB4}"/>
              </a:ext>
            </a:extLst>
          </p:cNvPr>
          <p:cNvGrpSpPr/>
          <p:nvPr/>
        </p:nvGrpSpPr>
        <p:grpSpPr>
          <a:xfrm>
            <a:off x="8898360" y="4570284"/>
            <a:ext cx="91440" cy="333101"/>
            <a:chOff x="385337" y="4990838"/>
            <a:chExt cx="91440" cy="138057"/>
          </a:xfrm>
        </p:grpSpPr>
        <p:cxnSp>
          <p:nvCxnSpPr>
            <p:cNvPr id="105" name="Straight Connector 104">
              <a:extLst>
                <a:ext uri="{FF2B5EF4-FFF2-40B4-BE49-F238E27FC236}">
                  <a16:creationId xmlns:a16="http://schemas.microsoft.com/office/drawing/2014/main" id="{D1A60DB4-B1E3-5795-4697-51BCE3766274}"/>
                </a:ext>
              </a:extLst>
            </p:cNvPr>
            <p:cNvCxnSpPr>
              <a:cxnSpLocks/>
            </p:cNvCxnSpPr>
            <p:nvPr/>
          </p:nvCxnSpPr>
          <p:spPr>
            <a:xfrm>
              <a:off x="431057" y="4990838"/>
              <a:ext cx="0" cy="138056"/>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8861A19E-DDE8-BCD3-12B2-795A03AB2DC3}"/>
                </a:ext>
              </a:extLst>
            </p:cNvPr>
            <p:cNvCxnSpPr>
              <a:cxnSpLocks/>
            </p:cNvCxnSpPr>
            <p:nvPr/>
          </p:nvCxnSpPr>
          <p:spPr>
            <a:xfrm rot="16200000">
              <a:off x="431057" y="4945118"/>
              <a:ext cx="0" cy="9144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3A88983F-8B90-1696-DE62-8219D02CC1A4}"/>
                </a:ext>
              </a:extLst>
            </p:cNvPr>
            <p:cNvCxnSpPr>
              <a:cxnSpLocks/>
            </p:cNvCxnSpPr>
            <p:nvPr/>
          </p:nvCxnSpPr>
          <p:spPr>
            <a:xfrm rot="16200000">
              <a:off x="431057" y="5083175"/>
              <a:ext cx="0" cy="9144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08" name="Group 107">
            <a:extLst>
              <a:ext uri="{FF2B5EF4-FFF2-40B4-BE49-F238E27FC236}">
                <a16:creationId xmlns:a16="http://schemas.microsoft.com/office/drawing/2014/main" id="{727FF981-414D-F316-3142-5D89CDB386FE}"/>
              </a:ext>
            </a:extLst>
          </p:cNvPr>
          <p:cNvGrpSpPr/>
          <p:nvPr/>
        </p:nvGrpSpPr>
        <p:grpSpPr>
          <a:xfrm>
            <a:off x="9383276" y="4241684"/>
            <a:ext cx="91440" cy="406514"/>
            <a:chOff x="385337" y="4990838"/>
            <a:chExt cx="91440" cy="138057"/>
          </a:xfrm>
        </p:grpSpPr>
        <p:cxnSp>
          <p:nvCxnSpPr>
            <p:cNvPr id="109" name="Straight Connector 108">
              <a:extLst>
                <a:ext uri="{FF2B5EF4-FFF2-40B4-BE49-F238E27FC236}">
                  <a16:creationId xmlns:a16="http://schemas.microsoft.com/office/drawing/2014/main" id="{28484A5E-67E0-5E59-5813-5F954F04166A}"/>
                </a:ext>
              </a:extLst>
            </p:cNvPr>
            <p:cNvCxnSpPr>
              <a:cxnSpLocks/>
            </p:cNvCxnSpPr>
            <p:nvPr/>
          </p:nvCxnSpPr>
          <p:spPr>
            <a:xfrm>
              <a:off x="431057" y="4990838"/>
              <a:ext cx="0" cy="138056"/>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9A1341AE-4E30-761B-E71F-F2F7329E8CE5}"/>
                </a:ext>
              </a:extLst>
            </p:cNvPr>
            <p:cNvCxnSpPr>
              <a:cxnSpLocks/>
            </p:cNvCxnSpPr>
            <p:nvPr/>
          </p:nvCxnSpPr>
          <p:spPr>
            <a:xfrm rot="16200000">
              <a:off x="431057" y="4945118"/>
              <a:ext cx="0" cy="9144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9FC7517D-362B-3848-64EA-A549D83E1548}"/>
                </a:ext>
              </a:extLst>
            </p:cNvPr>
            <p:cNvCxnSpPr>
              <a:cxnSpLocks/>
            </p:cNvCxnSpPr>
            <p:nvPr/>
          </p:nvCxnSpPr>
          <p:spPr>
            <a:xfrm rot="16200000">
              <a:off x="431057" y="5083175"/>
              <a:ext cx="0" cy="9144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12" name="Group 111">
            <a:extLst>
              <a:ext uri="{FF2B5EF4-FFF2-40B4-BE49-F238E27FC236}">
                <a16:creationId xmlns:a16="http://schemas.microsoft.com/office/drawing/2014/main" id="{82ECAC9D-A424-473A-9B68-A48F32F3917D}"/>
              </a:ext>
            </a:extLst>
          </p:cNvPr>
          <p:cNvGrpSpPr/>
          <p:nvPr/>
        </p:nvGrpSpPr>
        <p:grpSpPr>
          <a:xfrm>
            <a:off x="9620766" y="3134085"/>
            <a:ext cx="91440" cy="513987"/>
            <a:chOff x="385337" y="4990838"/>
            <a:chExt cx="91440" cy="138057"/>
          </a:xfrm>
        </p:grpSpPr>
        <p:cxnSp>
          <p:nvCxnSpPr>
            <p:cNvPr id="113" name="Straight Connector 112">
              <a:extLst>
                <a:ext uri="{FF2B5EF4-FFF2-40B4-BE49-F238E27FC236}">
                  <a16:creationId xmlns:a16="http://schemas.microsoft.com/office/drawing/2014/main" id="{CCACFAB7-0AD9-512C-4A48-5735405F2A59}"/>
                </a:ext>
              </a:extLst>
            </p:cNvPr>
            <p:cNvCxnSpPr>
              <a:cxnSpLocks/>
            </p:cNvCxnSpPr>
            <p:nvPr/>
          </p:nvCxnSpPr>
          <p:spPr>
            <a:xfrm>
              <a:off x="431057" y="4990838"/>
              <a:ext cx="0" cy="138056"/>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BACB2FD-247D-099F-3F64-37A7E2D385A5}"/>
                </a:ext>
              </a:extLst>
            </p:cNvPr>
            <p:cNvCxnSpPr>
              <a:cxnSpLocks/>
            </p:cNvCxnSpPr>
            <p:nvPr/>
          </p:nvCxnSpPr>
          <p:spPr>
            <a:xfrm rot="16200000">
              <a:off x="431057" y="4945118"/>
              <a:ext cx="0" cy="9144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48764153-269B-A889-16F3-62A67D72E198}"/>
                </a:ext>
              </a:extLst>
            </p:cNvPr>
            <p:cNvCxnSpPr>
              <a:cxnSpLocks/>
            </p:cNvCxnSpPr>
            <p:nvPr/>
          </p:nvCxnSpPr>
          <p:spPr>
            <a:xfrm rot="16200000">
              <a:off x="431057" y="5083175"/>
              <a:ext cx="0" cy="9144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A6700D83-70D1-DD60-58C7-607F02E3C551}"/>
              </a:ext>
            </a:extLst>
          </p:cNvPr>
          <p:cNvGrpSpPr/>
          <p:nvPr/>
        </p:nvGrpSpPr>
        <p:grpSpPr>
          <a:xfrm>
            <a:off x="10106483" y="5172278"/>
            <a:ext cx="91440" cy="104570"/>
            <a:chOff x="385337" y="4990838"/>
            <a:chExt cx="91440" cy="138056"/>
          </a:xfrm>
        </p:grpSpPr>
        <p:cxnSp>
          <p:nvCxnSpPr>
            <p:cNvPr id="117" name="Straight Connector 116">
              <a:extLst>
                <a:ext uri="{FF2B5EF4-FFF2-40B4-BE49-F238E27FC236}">
                  <a16:creationId xmlns:a16="http://schemas.microsoft.com/office/drawing/2014/main" id="{68510CB1-D83A-3D98-1CD9-21BC85A88A50}"/>
                </a:ext>
              </a:extLst>
            </p:cNvPr>
            <p:cNvCxnSpPr>
              <a:cxnSpLocks/>
            </p:cNvCxnSpPr>
            <p:nvPr/>
          </p:nvCxnSpPr>
          <p:spPr>
            <a:xfrm>
              <a:off x="431057" y="4990838"/>
              <a:ext cx="0" cy="138056"/>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BAE63683-92CA-B7DA-0212-F6EF2B989101}"/>
                </a:ext>
              </a:extLst>
            </p:cNvPr>
            <p:cNvCxnSpPr>
              <a:cxnSpLocks/>
            </p:cNvCxnSpPr>
            <p:nvPr/>
          </p:nvCxnSpPr>
          <p:spPr>
            <a:xfrm rot="16200000">
              <a:off x="431057" y="4945118"/>
              <a:ext cx="0" cy="9144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20" name="Group 119">
            <a:extLst>
              <a:ext uri="{FF2B5EF4-FFF2-40B4-BE49-F238E27FC236}">
                <a16:creationId xmlns:a16="http://schemas.microsoft.com/office/drawing/2014/main" id="{BA5957B9-693A-99AA-C77E-D7FF36BD35CA}"/>
              </a:ext>
            </a:extLst>
          </p:cNvPr>
          <p:cNvGrpSpPr/>
          <p:nvPr/>
        </p:nvGrpSpPr>
        <p:grpSpPr>
          <a:xfrm>
            <a:off x="10348358" y="5169104"/>
            <a:ext cx="91440" cy="104570"/>
            <a:chOff x="385337" y="4990838"/>
            <a:chExt cx="91440" cy="138056"/>
          </a:xfrm>
        </p:grpSpPr>
        <p:cxnSp>
          <p:nvCxnSpPr>
            <p:cNvPr id="121" name="Straight Connector 120">
              <a:extLst>
                <a:ext uri="{FF2B5EF4-FFF2-40B4-BE49-F238E27FC236}">
                  <a16:creationId xmlns:a16="http://schemas.microsoft.com/office/drawing/2014/main" id="{54334215-9927-057B-B7FF-3B3853FA2B71}"/>
                </a:ext>
              </a:extLst>
            </p:cNvPr>
            <p:cNvCxnSpPr>
              <a:cxnSpLocks/>
            </p:cNvCxnSpPr>
            <p:nvPr/>
          </p:nvCxnSpPr>
          <p:spPr>
            <a:xfrm>
              <a:off x="431057" y="4990838"/>
              <a:ext cx="0" cy="138056"/>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FD32157B-E0FF-FEFD-4FE8-44887BDD54A9}"/>
                </a:ext>
              </a:extLst>
            </p:cNvPr>
            <p:cNvCxnSpPr>
              <a:cxnSpLocks/>
            </p:cNvCxnSpPr>
            <p:nvPr/>
          </p:nvCxnSpPr>
          <p:spPr>
            <a:xfrm rot="16200000">
              <a:off x="431057" y="4945118"/>
              <a:ext cx="0" cy="9144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23" name="Group 122">
            <a:extLst>
              <a:ext uri="{FF2B5EF4-FFF2-40B4-BE49-F238E27FC236}">
                <a16:creationId xmlns:a16="http://schemas.microsoft.com/office/drawing/2014/main" id="{1D772477-762B-B77C-6D1E-59F448D354C5}"/>
              </a:ext>
            </a:extLst>
          </p:cNvPr>
          <p:cNvGrpSpPr/>
          <p:nvPr/>
        </p:nvGrpSpPr>
        <p:grpSpPr>
          <a:xfrm>
            <a:off x="10833005" y="4614026"/>
            <a:ext cx="91440" cy="335797"/>
            <a:chOff x="385337" y="4990838"/>
            <a:chExt cx="91440" cy="138057"/>
          </a:xfrm>
        </p:grpSpPr>
        <p:cxnSp>
          <p:nvCxnSpPr>
            <p:cNvPr id="124" name="Straight Connector 123">
              <a:extLst>
                <a:ext uri="{FF2B5EF4-FFF2-40B4-BE49-F238E27FC236}">
                  <a16:creationId xmlns:a16="http://schemas.microsoft.com/office/drawing/2014/main" id="{E5CCE559-2CC2-B6F7-8119-F84185570FC8}"/>
                </a:ext>
              </a:extLst>
            </p:cNvPr>
            <p:cNvCxnSpPr>
              <a:cxnSpLocks/>
            </p:cNvCxnSpPr>
            <p:nvPr/>
          </p:nvCxnSpPr>
          <p:spPr>
            <a:xfrm>
              <a:off x="431057" y="4990838"/>
              <a:ext cx="0" cy="138056"/>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DBB0BA29-F74B-24B2-07BC-444CB31ED274}"/>
                </a:ext>
              </a:extLst>
            </p:cNvPr>
            <p:cNvCxnSpPr>
              <a:cxnSpLocks/>
            </p:cNvCxnSpPr>
            <p:nvPr/>
          </p:nvCxnSpPr>
          <p:spPr>
            <a:xfrm rot="16200000">
              <a:off x="431057" y="4945118"/>
              <a:ext cx="0" cy="9144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EBF00CF7-C3EE-E9AA-9498-1BB0AE647F80}"/>
                </a:ext>
              </a:extLst>
            </p:cNvPr>
            <p:cNvCxnSpPr>
              <a:cxnSpLocks/>
            </p:cNvCxnSpPr>
            <p:nvPr/>
          </p:nvCxnSpPr>
          <p:spPr>
            <a:xfrm rot="16200000">
              <a:off x="431057" y="5083175"/>
              <a:ext cx="0" cy="9144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9F5B82B5-1024-6924-2E77-82557C7B1F7D}"/>
              </a:ext>
            </a:extLst>
          </p:cNvPr>
          <p:cNvGrpSpPr/>
          <p:nvPr/>
        </p:nvGrpSpPr>
        <p:grpSpPr>
          <a:xfrm>
            <a:off x="11072041" y="4431488"/>
            <a:ext cx="91440" cy="365935"/>
            <a:chOff x="385337" y="4990838"/>
            <a:chExt cx="91440" cy="138057"/>
          </a:xfrm>
        </p:grpSpPr>
        <p:cxnSp>
          <p:nvCxnSpPr>
            <p:cNvPr id="128" name="Straight Connector 127">
              <a:extLst>
                <a:ext uri="{FF2B5EF4-FFF2-40B4-BE49-F238E27FC236}">
                  <a16:creationId xmlns:a16="http://schemas.microsoft.com/office/drawing/2014/main" id="{B3EA9E9D-F385-C749-58F3-721B484B24DD}"/>
                </a:ext>
              </a:extLst>
            </p:cNvPr>
            <p:cNvCxnSpPr>
              <a:cxnSpLocks/>
            </p:cNvCxnSpPr>
            <p:nvPr/>
          </p:nvCxnSpPr>
          <p:spPr>
            <a:xfrm>
              <a:off x="431057" y="4990838"/>
              <a:ext cx="0" cy="138056"/>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12D96231-7350-C9EC-1EC3-749DA4F27107}"/>
                </a:ext>
              </a:extLst>
            </p:cNvPr>
            <p:cNvCxnSpPr>
              <a:cxnSpLocks/>
            </p:cNvCxnSpPr>
            <p:nvPr/>
          </p:nvCxnSpPr>
          <p:spPr>
            <a:xfrm rot="16200000">
              <a:off x="431057" y="4945118"/>
              <a:ext cx="0" cy="9144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15EA226F-AA58-3D43-63E0-A0AE4AE0C5E3}"/>
                </a:ext>
              </a:extLst>
            </p:cNvPr>
            <p:cNvCxnSpPr>
              <a:cxnSpLocks/>
            </p:cNvCxnSpPr>
            <p:nvPr/>
          </p:nvCxnSpPr>
          <p:spPr>
            <a:xfrm rot="16200000">
              <a:off x="431057" y="5083175"/>
              <a:ext cx="0" cy="9144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132" name="Straight Connector 131">
            <a:extLst>
              <a:ext uri="{FF2B5EF4-FFF2-40B4-BE49-F238E27FC236}">
                <a16:creationId xmlns:a16="http://schemas.microsoft.com/office/drawing/2014/main" id="{D5A6DB0B-208F-9E00-4CF6-0DAAE3D76ED4}"/>
              </a:ext>
            </a:extLst>
          </p:cNvPr>
          <p:cNvCxnSpPr>
            <a:cxnSpLocks/>
          </p:cNvCxnSpPr>
          <p:nvPr/>
        </p:nvCxnSpPr>
        <p:spPr>
          <a:xfrm>
            <a:off x="1480185" y="3005138"/>
            <a:ext cx="0" cy="2278060"/>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3ED3C2DE-E7C6-9D9B-DB92-D842653EF0FC}"/>
              </a:ext>
            </a:extLst>
          </p:cNvPr>
          <p:cNvCxnSpPr>
            <a:cxnSpLocks/>
          </p:cNvCxnSpPr>
          <p:nvPr/>
        </p:nvCxnSpPr>
        <p:spPr>
          <a:xfrm>
            <a:off x="7007062" y="3005138"/>
            <a:ext cx="0" cy="2278060"/>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8049220"/>
      </p:ext>
    </p:extLst>
  </p:cSld>
  <p:clrMapOvr>
    <a:masterClrMapping/>
  </p:clrMapOvr>
  <p:extLst>
    <p:ext uri="{6950BFC3-D8DA-4A85-94F7-54DA5524770B}">
      <p188:commentRel xmlns:p188="http://schemas.microsoft.com/office/powerpoint/2018/8/main" r:id="rId3"/>
    </p:ext>
  </p:extLs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23B70-8417-4016-BB63-BC50534D9E83}"/>
              </a:ext>
            </a:extLst>
          </p:cNvPr>
          <p:cNvSpPr>
            <a:spLocks noGrp="1"/>
          </p:cNvSpPr>
          <p:nvPr>
            <p:ph type="title"/>
          </p:nvPr>
        </p:nvSpPr>
        <p:spPr>
          <a:xfrm>
            <a:off x="847253" y="208232"/>
            <a:ext cx="10515600" cy="1140734"/>
          </a:xfrm>
        </p:spPr>
        <p:txBody>
          <a:bodyPr/>
          <a:lstStyle/>
          <a:p>
            <a:r>
              <a:rPr lang="en-US"/>
              <a:t>Financial Implications of HF</a:t>
            </a:r>
          </a:p>
        </p:txBody>
      </p:sp>
      <p:sp>
        <p:nvSpPr>
          <p:cNvPr id="30" name="Text Placeholder 29">
            <a:extLst>
              <a:ext uri="{FF2B5EF4-FFF2-40B4-BE49-F238E27FC236}">
                <a16:creationId xmlns:a16="http://schemas.microsoft.com/office/drawing/2014/main" id="{18FEE200-B62D-2DEE-51CD-066C0CC1E2F4}"/>
              </a:ext>
            </a:extLst>
          </p:cNvPr>
          <p:cNvSpPr>
            <a:spLocks noGrp="1"/>
          </p:cNvSpPr>
          <p:nvPr>
            <p:ph type="body" sz="quarter" idx="10"/>
          </p:nvPr>
        </p:nvSpPr>
        <p:spPr>
          <a:xfrm>
            <a:off x="850899" y="2354263"/>
            <a:ext cx="4813301" cy="3892550"/>
          </a:xfrm>
        </p:spPr>
        <p:txBody>
          <a:bodyPr/>
          <a:lstStyle/>
          <a:p>
            <a:pPr marL="0" indent="0">
              <a:buNone/>
            </a:pPr>
            <a:r>
              <a:rPr lang="en-US" sz="2000" b="1"/>
              <a:t>Overall:</a:t>
            </a:r>
          </a:p>
          <a:p>
            <a:r>
              <a:rPr lang="en-US" sz="2000"/>
              <a:t>14% of families experienced a high burden</a:t>
            </a:r>
          </a:p>
          <a:p>
            <a:r>
              <a:rPr lang="en-US" sz="2000"/>
              <a:t>5% experienced a catastrophic burden</a:t>
            </a:r>
          </a:p>
          <a:p>
            <a:pPr marL="0" indent="0">
              <a:buNone/>
            </a:pPr>
            <a:r>
              <a:rPr lang="en-US" sz="2000" b="1"/>
              <a:t>Low income:</a:t>
            </a:r>
          </a:p>
          <a:p>
            <a:r>
              <a:rPr lang="en-US" sz="2000"/>
              <a:t>24% experienced a high burden</a:t>
            </a:r>
          </a:p>
          <a:p>
            <a:r>
              <a:rPr lang="en-US" sz="2000"/>
              <a:t>10% experienced a catastrophic burden</a:t>
            </a:r>
          </a:p>
        </p:txBody>
      </p:sp>
      <p:sp>
        <p:nvSpPr>
          <p:cNvPr id="7" name="Text Placeholder 6">
            <a:extLst>
              <a:ext uri="{FF2B5EF4-FFF2-40B4-BE49-F238E27FC236}">
                <a16:creationId xmlns:a16="http://schemas.microsoft.com/office/drawing/2014/main" id="{3D3ED5AD-EEA8-C429-6304-DA0284BF68C2}"/>
              </a:ext>
            </a:extLst>
          </p:cNvPr>
          <p:cNvSpPr>
            <a:spLocks noGrp="1"/>
          </p:cNvSpPr>
          <p:nvPr>
            <p:ph type="body" sz="quarter" idx="11"/>
          </p:nvPr>
        </p:nvSpPr>
        <p:spPr>
          <a:xfrm>
            <a:off x="838200" y="1647730"/>
            <a:ext cx="10525125" cy="407349"/>
          </a:xfrm>
        </p:spPr>
        <p:txBody>
          <a:bodyPr/>
          <a:lstStyle/>
          <a:p>
            <a:r>
              <a:rPr lang="en-US" sz="2200">
                <a:solidFill>
                  <a:schemeClr val="accent4"/>
                </a:solidFill>
              </a:rPr>
              <a:t>The overall mean annual out-of-pocket healthcare expenses was $4,423 </a:t>
            </a:r>
          </a:p>
        </p:txBody>
      </p:sp>
      <p:sp>
        <p:nvSpPr>
          <p:cNvPr id="14" name="Text Placeholder 13">
            <a:extLst>
              <a:ext uri="{FF2B5EF4-FFF2-40B4-BE49-F238E27FC236}">
                <a16:creationId xmlns:a16="http://schemas.microsoft.com/office/drawing/2014/main" id="{430AA1E1-31E4-A698-2A33-9A81EA027300}"/>
              </a:ext>
            </a:extLst>
          </p:cNvPr>
          <p:cNvSpPr>
            <a:spLocks noGrp="1"/>
          </p:cNvSpPr>
          <p:nvPr>
            <p:ph type="body" sz="quarter" idx="12"/>
          </p:nvPr>
        </p:nvSpPr>
        <p:spPr>
          <a:xfrm>
            <a:off x="847726" y="6354763"/>
            <a:ext cx="10515600" cy="503237"/>
          </a:xfrm>
        </p:spPr>
        <p:txBody>
          <a:bodyPr/>
          <a:lstStyle/>
          <a:p>
            <a:r>
              <a:rPr lang="en-US"/>
              <a:t>Adapted from Wang SY. </a:t>
            </a:r>
            <a:r>
              <a:rPr lang="en-US" i="1"/>
              <a:t>J Am Heart Assoc</a:t>
            </a:r>
            <a:r>
              <a:rPr lang="en-US"/>
              <a:t>. 2021;10:e022164.</a:t>
            </a:r>
          </a:p>
        </p:txBody>
      </p:sp>
      <p:sp>
        <p:nvSpPr>
          <p:cNvPr id="9" name="Oval 8">
            <a:extLst>
              <a:ext uri="{FF2B5EF4-FFF2-40B4-BE49-F238E27FC236}">
                <a16:creationId xmlns:a16="http://schemas.microsoft.com/office/drawing/2014/main" id="{64E5E4ED-56A3-B205-D2C1-DB2ABF29A6F2}"/>
              </a:ext>
            </a:extLst>
          </p:cNvPr>
          <p:cNvSpPr/>
          <p:nvPr/>
        </p:nvSpPr>
        <p:spPr>
          <a:xfrm>
            <a:off x="9463378" y="1602657"/>
            <a:ext cx="1027642" cy="537385"/>
          </a:xfrm>
          <a:prstGeom prst="ellipse">
            <a:avLst/>
          </a:prstGeom>
          <a:no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endParaRPr>
          </a:p>
        </p:txBody>
      </p:sp>
      <p:grpSp>
        <p:nvGrpSpPr>
          <p:cNvPr id="52" name="Group 51">
            <a:extLst>
              <a:ext uri="{FF2B5EF4-FFF2-40B4-BE49-F238E27FC236}">
                <a16:creationId xmlns:a16="http://schemas.microsoft.com/office/drawing/2014/main" id="{45F1BEBB-E648-4E93-37C7-4305BAC5838E}"/>
              </a:ext>
            </a:extLst>
          </p:cNvPr>
          <p:cNvGrpSpPr/>
          <p:nvPr/>
        </p:nvGrpSpPr>
        <p:grpSpPr>
          <a:xfrm>
            <a:off x="12645539" y="2209796"/>
            <a:ext cx="4512536" cy="3345769"/>
            <a:chOff x="6432496" y="2275562"/>
            <a:chExt cx="4512536" cy="4582438"/>
          </a:xfrm>
        </p:grpSpPr>
        <p:grpSp>
          <p:nvGrpSpPr>
            <p:cNvPr id="51" name="Group 50">
              <a:extLst>
                <a:ext uri="{FF2B5EF4-FFF2-40B4-BE49-F238E27FC236}">
                  <a16:creationId xmlns:a16="http://schemas.microsoft.com/office/drawing/2014/main" id="{2BA4A7E0-1673-12A4-FE70-F5503FA43611}"/>
                </a:ext>
              </a:extLst>
            </p:cNvPr>
            <p:cNvGrpSpPr/>
            <p:nvPr/>
          </p:nvGrpSpPr>
          <p:grpSpPr>
            <a:xfrm>
              <a:off x="6432496" y="2275562"/>
              <a:ext cx="4512536" cy="4582438"/>
              <a:chOff x="6432496" y="2275562"/>
              <a:chExt cx="4512536" cy="4582438"/>
            </a:xfrm>
          </p:grpSpPr>
          <p:grpSp>
            <p:nvGrpSpPr>
              <p:cNvPr id="5" name="Group 4">
                <a:extLst>
                  <a:ext uri="{FF2B5EF4-FFF2-40B4-BE49-F238E27FC236}">
                    <a16:creationId xmlns:a16="http://schemas.microsoft.com/office/drawing/2014/main" id="{4B6E0AC5-CC86-4C2B-4371-5EAC6E1FE3A3}"/>
                  </a:ext>
                </a:extLst>
              </p:cNvPr>
              <p:cNvGrpSpPr/>
              <p:nvPr/>
            </p:nvGrpSpPr>
            <p:grpSpPr>
              <a:xfrm>
                <a:off x="6432496" y="2275562"/>
                <a:ext cx="4512536" cy="4582438"/>
                <a:chOff x="6432496" y="2275562"/>
                <a:chExt cx="4512536" cy="4582438"/>
              </a:xfrm>
            </p:grpSpPr>
            <p:pic>
              <p:nvPicPr>
                <p:cNvPr id="3" name="Picture 2">
                  <a:extLst>
                    <a:ext uri="{FF2B5EF4-FFF2-40B4-BE49-F238E27FC236}">
                      <a16:creationId xmlns:a16="http://schemas.microsoft.com/office/drawing/2014/main" id="{B50FB9E4-66FC-AD0B-DF95-67E524E07484}"/>
                    </a:ext>
                  </a:extLst>
                </p:cNvPr>
                <p:cNvPicPr>
                  <a:picLocks noChangeAspect="1"/>
                </p:cNvPicPr>
                <p:nvPr/>
              </p:nvPicPr>
              <p:blipFill>
                <a:blip r:embed="rId4"/>
                <a:stretch>
                  <a:fillRect/>
                </a:stretch>
              </p:blipFill>
              <p:spPr>
                <a:xfrm>
                  <a:off x="6432496" y="2275562"/>
                  <a:ext cx="4512536" cy="4582438"/>
                </a:xfrm>
                <a:prstGeom prst="rect">
                  <a:avLst/>
                </a:prstGeom>
              </p:spPr>
            </p:pic>
            <p:sp>
              <p:nvSpPr>
                <p:cNvPr id="12" name="Oval 11">
                  <a:extLst>
                    <a:ext uri="{FF2B5EF4-FFF2-40B4-BE49-F238E27FC236}">
                      <a16:creationId xmlns:a16="http://schemas.microsoft.com/office/drawing/2014/main" id="{C0372364-4616-94AB-030C-D7CC582C7A9E}"/>
                    </a:ext>
                  </a:extLst>
                </p:cNvPr>
                <p:cNvSpPr/>
                <p:nvPr/>
              </p:nvSpPr>
              <p:spPr>
                <a:xfrm rot="18575557">
                  <a:off x="8447458" y="5890335"/>
                  <a:ext cx="976394" cy="60337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endParaRPr>
                </a:p>
              </p:txBody>
            </p:sp>
          </p:grpSp>
          <p:sp>
            <p:nvSpPr>
              <p:cNvPr id="13" name="TextBox 12">
                <a:extLst>
                  <a:ext uri="{FF2B5EF4-FFF2-40B4-BE49-F238E27FC236}">
                    <a16:creationId xmlns:a16="http://schemas.microsoft.com/office/drawing/2014/main" id="{2325B01D-F325-42D4-E313-C531797F62F9}"/>
                  </a:ext>
                </a:extLst>
              </p:cNvPr>
              <p:cNvSpPr txBox="1"/>
              <p:nvPr/>
            </p:nvSpPr>
            <p:spPr>
              <a:xfrm rot="19303660">
                <a:off x="8989582" y="4402665"/>
                <a:ext cx="980515" cy="430887"/>
              </a:xfrm>
              <a:prstGeom prst="rect">
                <a:avLst/>
              </a:prstGeom>
              <a:noFill/>
            </p:spPr>
            <p:txBody>
              <a:bodyPr wrap="square" rtlCol="0">
                <a:spAutoFit/>
              </a:bodyPr>
              <a:lstStyle/>
              <a:p>
                <a:pPr algn="l"/>
                <a:r>
                  <a:rPr lang="en-US" sz="2200" b="1"/>
                  <a:t>14X</a:t>
                </a:r>
              </a:p>
            </p:txBody>
          </p:sp>
        </p:grpSp>
        <p:sp>
          <p:nvSpPr>
            <p:cNvPr id="11" name="TextBox 10">
              <a:extLst>
                <a:ext uri="{FF2B5EF4-FFF2-40B4-BE49-F238E27FC236}">
                  <a16:creationId xmlns:a16="http://schemas.microsoft.com/office/drawing/2014/main" id="{0270A332-AE56-533B-B95B-23966C54FF64}"/>
                </a:ext>
              </a:extLst>
            </p:cNvPr>
            <p:cNvSpPr txBox="1"/>
            <p:nvPr/>
          </p:nvSpPr>
          <p:spPr>
            <a:xfrm rot="20151990">
              <a:off x="8935655" y="3364666"/>
              <a:ext cx="980515" cy="430887"/>
            </a:xfrm>
            <a:prstGeom prst="rect">
              <a:avLst/>
            </a:prstGeom>
            <a:noFill/>
          </p:spPr>
          <p:txBody>
            <a:bodyPr wrap="square" rtlCol="0">
              <a:spAutoFit/>
            </a:bodyPr>
            <a:lstStyle/>
            <a:p>
              <a:pPr algn="l"/>
              <a:r>
                <a:rPr lang="en-US" sz="2200" b="1"/>
                <a:t>4X</a:t>
              </a:r>
            </a:p>
          </p:txBody>
        </p:sp>
      </p:grpSp>
      <p:graphicFrame>
        <p:nvGraphicFramePr>
          <p:cNvPr id="55" name="Chart 54">
            <a:extLst>
              <a:ext uri="{FF2B5EF4-FFF2-40B4-BE49-F238E27FC236}">
                <a16:creationId xmlns:a16="http://schemas.microsoft.com/office/drawing/2014/main" id="{5A1FECA3-2C6D-EF38-25F4-087D05B5074D}"/>
              </a:ext>
            </a:extLst>
          </p:cNvPr>
          <p:cNvGraphicFramePr/>
          <p:nvPr>
            <p:extLst>
              <p:ext uri="{D42A27DB-BD31-4B8C-83A1-F6EECF244321}">
                <p14:modId xmlns:p14="http://schemas.microsoft.com/office/powerpoint/2010/main" val="3137195524"/>
              </p:ext>
            </p:extLst>
          </p:nvPr>
        </p:nvGraphicFramePr>
        <p:xfrm>
          <a:off x="5575300" y="2116139"/>
          <a:ext cx="5921813" cy="4324674"/>
        </p:xfrm>
        <a:graphic>
          <a:graphicData uri="http://schemas.openxmlformats.org/drawingml/2006/chart">
            <c:chart xmlns:c="http://schemas.openxmlformats.org/drawingml/2006/chart" xmlns:r="http://schemas.openxmlformats.org/officeDocument/2006/relationships" r:id="rId5"/>
          </a:graphicData>
        </a:graphic>
      </p:graphicFrame>
      <p:cxnSp>
        <p:nvCxnSpPr>
          <p:cNvPr id="56" name="Straight Connector 55">
            <a:extLst>
              <a:ext uri="{FF2B5EF4-FFF2-40B4-BE49-F238E27FC236}">
                <a16:creationId xmlns:a16="http://schemas.microsoft.com/office/drawing/2014/main" id="{148037B3-DA61-62DC-FCEC-96A8321DA67A}"/>
              </a:ext>
            </a:extLst>
          </p:cNvPr>
          <p:cNvCxnSpPr>
            <a:cxnSpLocks/>
          </p:cNvCxnSpPr>
          <p:nvPr/>
        </p:nvCxnSpPr>
        <p:spPr>
          <a:xfrm>
            <a:off x="6420322" y="2615330"/>
            <a:ext cx="0" cy="2278060"/>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grpSp>
        <p:nvGrpSpPr>
          <p:cNvPr id="59" name="Group 58">
            <a:extLst>
              <a:ext uri="{FF2B5EF4-FFF2-40B4-BE49-F238E27FC236}">
                <a16:creationId xmlns:a16="http://schemas.microsoft.com/office/drawing/2014/main" id="{41A7F64A-A54A-63C9-4C96-5A61FBF895FA}"/>
              </a:ext>
            </a:extLst>
          </p:cNvPr>
          <p:cNvGrpSpPr/>
          <p:nvPr/>
        </p:nvGrpSpPr>
        <p:grpSpPr>
          <a:xfrm>
            <a:off x="6551612" y="3832539"/>
            <a:ext cx="91440" cy="372749"/>
            <a:chOff x="385337" y="4990838"/>
            <a:chExt cx="91440" cy="138057"/>
          </a:xfrm>
        </p:grpSpPr>
        <p:cxnSp>
          <p:nvCxnSpPr>
            <p:cNvPr id="60" name="Straight Connector 59">
              <a:extLst>
                <a:ext uri="{FF2B5EF4-FFF2-40B4-BE49-F238E27FC236}">
                  <a16:creationId xmlns:a16="http://schemas.microsoft.com/office/drawing/2014/main" id="{B58A6901-49A5-D9BF-0B3D-41BBE62449B3}"/>
                </a:ext>
              </a:extLst>
            </p:cNvPr>
            <p:cNvCxnSpPr>
              <a:cxnSpLocks/>
            </p:cNvCxnSpPr>
            <p:nvPr/>
          </p:nvCxnSpPr>
          <p:spPr>
            <a:xfrm>
              <a:off x="431057" y="4990838"/>
              <a:ext cx="0" cy="138056"/>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ECE629D2-938F-629C-C42E-5A81173F434E}"/>
                </a:ext>
              </a:extLst>
            </p:cNvPr>
            <p:cNvCxnSpPr>
              <a:cxnSpLocks/>
            </p:cNvCxnSpPr>
            <p:nvPr/>
          </p:nvCxnSpPr>
          <p:spPr>
            <a:xfrm rot="16200000">
              <a:off x="431057" y="4945118"/>
              <a:ext cx="0" cy="9144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C42670E1-8427-1219-A17A-C50A3ECC8923}"/>
                </a:ext>
              </a:extLst>
            </p:cNvPr>
            <p:cNvCxnSpPr>
              <a:cxnSpLocks/>
            </p:cNvCxnSpPr>
            <p:nvPr/>
          </p:nvCxnSpPr>
          <p:spPr>
            <a:xfrm rot="16200000">
              <a:off x="431057" y="5083175"/>
              <a:ext cx="0" cy="9144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7CB1C585-C057-2875-3458-88F415DDFBA5}"/>
              </a:ext>
            </a:extLst>
          </p:cNvPr>
          <p:cNvGrpSpPr/>
          <p:nvPr/>
        </p:nvGrpSpPr>
        <p:grpSpPr>
          <a:xfrm>
            <a:off x="6735105" y="4514000"/>
            <a:ext cx="91440" cy="188969"/>
            <a:chOff x="385337" y="4990838"/>
            <a:chExt cx="91440" cy="138057"/>
          </a:xfrm>
        </p:grpSpPr>
        <p:cxnSp>
          <p:nvCxnSpPr>
            <p:cNvPr id="64" name="Straight Connector 63">
              <a:extLst>
                <a:ext uri="{FF2B5EF4-FFF2-40B4-BE49-F238E27FC236}">
                  <a16:creationId xmlns:a16="http://schemas.microsoft.com/office/drawing/2014/main" id="{8E9F7F4E-4646-1A47-2C4B-C06835B56CBE}"/>
                </a:ext>
              </a:extLst>
            </p:cNvPr>
            <p:cNvCxnSpPr>
              <a:cxnSpLocks/>
            </p:cNvCxnSpPr>
            <p:nvPr/>
          </p:nvCxnSpPr>
          <p:spPr>
            <a:xfrm>
              <a:off x="431057" y="4990838"/>
              <a:ext cx="0" cy="138056"/>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1251FC46-AD42-9746-D279-22A230DE52E4}"/>
                </a:ext>
              </a:extLst>
            </p:cNvPr>
            <p:cNvCxnSpPr>
              <a:cxnSpLocks/>
            </p:cNvCxnSpPr>
            <p:nvPr/>
          </p:nvCxnSpPr>
          <p:spPr>
            <a:xfrm rot="16200000">
              <a:off x="431057" y="4945118"/>
              <a:ext cx="0" cy="9144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C0432188-7BBC-1BB3-42AB-5794B3C5C1AC}"/>
                </a:ext>
              </a:extLst>
            </p:cNvPr>
            <p:cNvCxnSpPr>
              <a:cxnSpLocks/>
            </p:cNvCxnSpPr>
            <p:nvPr/>
          </p:nvCxnSpPr>
          <p:spPr>
            <a:xfrm rot="16200000">
              <a:off x="431057" y="5083175"/>
              <a:ext cx="0" cy="9144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67" name="Group 66">
            <a:extLst>
              <a:ext uri="{FF2B5EF4-FFF2-40B4-BE49-F238E27FC236}">
                <a16:creationId xmlns:a16="http://schemas.microsoft.com/office/drawing/2014/main" id="{89DFEE81-3CCD-11E4-0469-73634EEBE5FD}"/>
              </a:ext>
            </a:extLst>
          </p:cNvPr>
          <p:cNvGrpSpPr/>
          <p:nvPr/>
        </p:nvGrpSpPr>
        <p:grpSpPr>
          <a:xfrm>
            <a:off x="7101044" y="3832352"/>
            <a:ext cx="91440" cy="682498"/>
            <a:chOff x="385337" y="4990838"/>
            <a:chExt cx="91440" cy="138057"/>
          </a:xfrm>
        </p:grpSpPr>
        <p:cxnSp>
          <p:nvCxnSpPr>
            <p:cNvPr id="68" name="Straight Connector 67">
              <a:extLst>
                <a:ext uri="{FF2B5EF4-FFF2-40B4-BE49-F238E27FC236}">
                  <a16:creationId xmlns:a16="http://schemas.microsoft.com/office/drawing/2014/main" id="{FBDF3B10-E3DB-062E-BBB7-20E6B7012D88}"/>
                </a:ext>
              </a:extLst>
            </p:cNvPr>
            <p:cNvCxnSpPr>
              <a:cxnSpLocks/>
            </p:cNvCxnSpPr>
            <p:nvPr/>
          </p:nvCxnSpPr>
          <p:spPr>
            <a:xfrm>
              <a:off x="431057" y="4990838"/>
              <a:ext cx="0" cy="138056"/>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E7F14C77-4EAE-C8AC-0580-075423F8257A}"/>
                </a:ext>
              </a:extLst>
            </p:cNvPr>
            <p:cNvCxnSpPr>
              <a:cxnSpLocks/>
            </p:cNvCxnSpPr>
            <p:nvPr/>
          </p:nvCxnSpPr>
          <p:spPr>
            <a:xfrm rot="16200000">
              <a:off x="431057" y="4945118"/>
              <a:ext cx="0" cy="9144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AC99E160-EA44-1B56-B8B1-A66375C13D19}"/>
                </a:ext>
              </a:extLst>
            </p:cNvPr>
            <p:cNvCxnSpPr>
              <a:cxnSpLocks/>
            </p:cNvCxnSpPr>
            <p:nvPr/>
          </p:nvCxnSpPr>
          <p:spPr>
            <a:xfrm rot="16200000">
              <a:off x="431057" y="5083175"/>
              <a:ext cx="0" cy="9144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71" name="Group 70">
            <a:extLst>
              <a:ext uri="{FF2B5EF4-FFF2-40B4-BE49-F238E27FC236}">
                <a16:creationId xmlns:a16="http://schemas.microsoft.com/office/drawing/2014/main" id="{86769EE6-E9A5-5BA1-52F9-C06D04C88DCC}"/>
              </a:ext>
            </a:extLst>
          </p:cNvPr>
          <p:cNvGrpSpPr/>
          <p:nvPr/>
        </p:nvGrpSpPr>
        <p:grpSpPr>
          <a:xfrm>
            <a:off x="7283078" y="4576763"/>
            <a:ext cx="91440" cy="245080"/>
            <a:chOff x="385337" y="4990838"/>
            <a:chExt cx="91440" cy="138057"/>
          </a:xfrm>
        </p:grpSpPr>
        <p:cxnSp>
          <p:nvCxnSpPr>
            <p:cNvPr id="72" name="Straight Connector 71">
              <a:extLst>
                <a:ext uri="{FF2B5EF4-FFF2-40B4-BE49-F238E27FC236}">
                  <a16:creationId xmlns:a16="http://schemas.microsoft.com/office/drawing/2014/main" id="{2B2A8F04-DCBE-B86F-7B3A-F4441956B064}"/>
                </a:ext>
              </a:extLst>
            </p:cNvPr>
            <p:cNvCxnSpPr>
              <a:cxnSpLocks/>
            </p:cNvCxnSpPr>
            <p:nvPr/>
          </p:nvCxnSpPr>
          <p:spPr>
            <a:xfrm>
              <a:off x="431057" y="4990838"/>
              <a:ext cx="0" cy="138056"/>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A874D841-771C-2F8F-319A-D3E2ABE5BB1C}"/>
                </a:ext>
              </a:extLst>
            </p:cNvPr>
            <p:cNvCxnSpPr>
              <a:cxnSpLocks/>
            </p:cNvCxnSpPr>
            <p:nvPr/>
          </p:nvCxnSpPr>
          <p:spPr>
            <a:xfrm rot="16200000">
              <a:off x="431057" y="4945118"/>
              <a:ext cx="0" cy="9144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3AD26586-CADB-0423-615F-47EC94603684}"/>
                </a:ext>
              </a:extLst>
            </p:cNvPr>
            <p:cNvCxnSpPr>
              <a:cxnSpLocks/>
            </p:cNvCxnSpPr>
            <p:nvPr/>
          </p:nvCxnSpPr>
          <p:spPr>
            <a:xfrm rot="16200000">
              <a:off x="431057" y="5083175"/>
              <a:ext cx="0" cy="9144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75" name="Group 74">
            <a:extLst>
              <a:ext uri="{FF2B5EF4-FFF2-40B4-BE49-F238E27FC236}">
                <a16:creationId xmlns:a16="http://schemas.microsoft.com/office/drawing/2014/main" id="{E08671C7-26ED-AF18-F40A-4B9C658EDFF6}"/>
              </a:ext>
            </a:extLst>
          </p:cNvPr>
          <p:cNvGrpSpPr/>
          <p:nvPr/>
        </p:nvGrpSpPr>
        <p:grpSpPr>
          <a:xfrm>
            <a:off x="7649676" y="3705352"/>
            <a:ext cx="91440" cy="501523"/>
            <a:chOff x="385337" y="4990838"/>
            <a:chExt cx="91440" cy="138057"/>
          </a:xfrm>
        </p:grpSpPr>
        <p:cxnSp>
          <p:nvCxnSpPr>
            <p:cNvPr id="76" name="Straight Connector 75">
              <a:extLst>
                <a:ext uri="{FF2B5EF4-FFF2-40B4-BE49-F238E27FC236}">
                  <a16:creationId xmlns:a16="http://schemas.microsoft.com/office/drawing/2014/main" id="{93CB88D6-D0C2-A9A5-4AE6-33128747A0D9}"/>
                </a:ext>
              </a:extLst>
            </p:cNvPr>
            <p:cNvCxnSpPr>
              <a:cxnSpLocks/>
            </p:cNvCxnSpPr>
            <p:nvPr/>
          </p:nvCxnSpPr>
          <p:spPr>
            <a:xfrm>
              <a:off x="431057" y="4990838"/>
              <a:ext cx="0" cy="138056"/>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53632E75-88EF-540B-D01E-329D769CFD10}"/>
                </a:ext>
              </a:extLst>
            </p:cNvPr>
            <p:cNvCxnSpPr>
              <a:cxnSpLocks/>
            </p:cNvCxnSpPr>
            <p:nvPr/>
          </p:nvCxnSpPr>
          <p:spPr>
            <a:xfrm rot="16200000">
              <a:off x="431057" y="4945118"/>
              <a:ext cx="0" cy="9144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D8B73BE8-574C-FAF4-B8E2-0D7E54D469B6}"/>
                </a:ext>
              </a:extLst>
            </p:cNvPr>
            <p:cNvCxnSpPr>
              <a:cxnSpLocks/>
            </p:cNvCxnSpPr>
            <p:nvPr/>
          </p:nvCxnSpPr>
          <p:spPr>
            <a:xfrm rot="16200000">
              <a:off x="431057" y="5083175"/>
              <a:ext cx="0" cy="9144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79" name="Group 78">
            <a:extLst>
              <a:ext uri="{FF2B5EF4-FFF2-40B4-BE49-F238E27FC236}">
                <a16:creationId xmlns:a16="http://schemas.microsoft.com/office/drawing/2014/main" id="{5F9DFBC6-44C8-C370-5B24-4308CF7E3681}"/>
              </a:ext>
            </a:extLst>
          </p:cNvPr>
          <p:cNvGrpSpPr/>
          <p:nvPr/>
        </p:nvGrpSpPr>
        <p:grpSpPr>
          <a:xfrm>
            <a:off x="7832197" y="4387850"/>
            <a:ext cx="91440" cy="322196"/>
            <a:chOff x="385337" y="4990838"/>
            <a:chExt cx="91440" cy="138057"/>
          </a:xfrm>
        </p:grpSpPr>
        <p:cxnSp>
          <p:nvCxnSpPr>
            <p:cNvPr id="80" name="Straight Connector 79">
              <a:extLst>
                <a:ext uri="{FF2B5EF4-FFF2-40B4-BE49-F238E27FC236}">
                  <a16:creationId xmlns:a16="http://schemas.microsoft.com/office/drawing/2014/main" id="{2EB1B8E1-8951-C28D-9BB3-DF23FD9E176C}"/>
                </a:ext>
              </a:extLst>
            </p:cNvPr>
            <p:cNvCxnSpPr>
              <a:cxnSpLocks/>
            </p:cNvCxnSpPr>
            <p:nvPr/>
          </p:nvCxnSpPr>
          <p:spPr>
            <a:xfrm>
              <a:off x="431057" y="4990838"/>
              <a:ext cx="0" cy="138056"/>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14977448-E85D-40BF-21B1-B9D0EA403B44}"/>
                </a:ext>
              </a:extLst>
            </p:cNvPr>
            <p:cNvCxnSpPr>
              <a:cxnSpLocks/>
            </p:cNvCxnSpPr>
            <p:nvPr/>
          </p:nvCxnSpPr>
          <p:spPr>
            <a:xfrm rot="16200000">
              <a:off x="431057" y="4945118"/>
              <a:ext cx="0" cy="9144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80B94239-BA4B-FB4E-E63B-B000C6BBA737}"/>
                </a:ext>
              </a:extLst>
            </p:cNvPr>
            <p:cNvCxnSpPr>
              <a:cxnSpLocks/>
            </p:cNvCxnSpPr>
            <p:nvPr/>
          </p:nvCxnSpPr>
          <p:spPr>
            <a:xfrm rot="16200000">
              <a:off x="431057" y="5083175"/>
              <a:ext cx="0" cy="9144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83" name="Group 82">
            <a:extLst>
              <a:ext uri="{FF2B5EF4-FFF2-40B4-BE49-F238E27FC236}">
                <a16:creationId xmlns:a16="http://schemas.microsoft.com/office/drawing/2014/main" id="{C6A660A1-F941-16D3-FC29-0D732660B550}"/>
              </a:ext>
            </a:extLst>
          </p:cNvPr>
          <p:cNvGrpSpPr/>
          <p:nvPr/>
        </p:nvGrpSpPr>
        <p:grpSpPr>
          <a:xfrm>
            <a:off x="8199718" y="3829970"/>
            <a:ext cx="91440" cy="501524"/>
            <a:chOff x="385337" y="4990838"/>
            <a:chExt cx="91440" cy="138057"/>
          </a:xfrm>
        </p:grpSpPr>
        <p:cxnSp>
          <p:nvCxnSpPr>
            <p:cNvPr id="84" name="Straight Connector 83">
              <a:extLst>
                <a:ext uri="{FF2B5EF4-FFF2-40B4-BE49-F238E27FC236}">
                  <a16:creationId xmlns:a16="http://schemas.microsoft.com/office/drawing/2014/main" id="{F246C5ED-B826-D08A-6737-530E3C246B55}"/>
                </a:ext>
              </a:extLst>
            </p:cNvPr>
            <p:cNvCxnSpPr>
              <a:cxnSpLocks/>
            </p:cNvCxnSpPr>
            <p:nvPr/>
          </p:nvCxnSpPr>
          <p:spPr>
            <a:xfrm>
              <a:off x="431057" y="4990838"/>
              <a:ext cx="0" cy="138056"/>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6374A744-24F7-FD31-578C-FF45FD469693}"/>
                </a:ext>
              </a:extLst>
            </p:cNvPr>
            <p:cNvCxnSpPr>
              <a:cxnSpLocks/>
            </p:cNvCxnSpPr>
            <p:nvPr/>
          </p:nvCxnSpPr>
          <p:spPr>
            <a:xfrm rot="16200000">
              <a:off x="431057" y="4945118"/>
              <a:ext cx="0" cy="9144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37342EAC-DF25-BD6F-5D11-2A869FA51FCB}"/>
                </a:ext>
              </a:extLst>
            </p:cNvPr>
            <p:cNvCxnSpPr>
              <a:cxnSpLocks/>
            </p:cNvCxnSpPr>
            <p:nvPr/>
          </p:nvCxnSpPr>
          <p:spPr>
            <a:xfrm rot="16200000">
              <a:off x="431057" y="5083175"/>
              <a:ext cx="0" cy="9144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87" name="Group 86">
            <a:extLst>
              <a:ext uri="{FF2B5EF4-FFF2-40B4-BE49-F238E27FC236}">
                <a16:creationId xmlns:a16="http://schemas.microsoft.com/office/drawing/2014/main" id="{A0A95A38-3846-2506-BE04-1C59739A36B5}"/>
              </a:ext>
            </a:extLst>
          </p:cNvPr>
          <p:cNvGrpSpPr/>
          <p:nvPr/>
        </p:nvGrpSpPr>
        <p:grpSpPr>
          <a:xfrm>
            <a:off x="8377380" y="4389485"/>
            <a:ext cx="91440" cy="375396"/>
            <a:chOff x="385337" y="4990838"/>
            <a:chExt cx="91440" cy="138057"/>
          </a:xfrm>
        </p:grpSpPr>
        <p:cxnSp>
          <p:nvCxnSpPr>
            <p:cNvPr id="88" name="Straight Connector 87">
              <a:extLst>
                <a:ext uri="{FF2B5EF4-FFF2-40B4-BE49-F238E27FC236}">
                  <a16:creationId xmlns:a16="http://schemas.microsoft.com/office/drawing/2014/main" id="{5074BFB6-695E-35AD-4DF3-4CDFEA0668C1}"/>
                </a:ext>
              </a:extLst>
            </p:cNvPr>
            <p:cNvCxnSpPr>
              <a:cxnSpLocks/>
            </p:cNvCxnSpPr>
            <p:nvPr/>
          </p:nvCxnSpPr>
          <p:spPr>
            <a:xfrm>
              <a:off x="431057" y="4990838"/>
              <a:ext cx="0" cy="138056"/>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E134A4E9-5F5B-C9D3-3E4B-2C9EE55AB6E5}"/>
                </a:ext>
              </a:extLst>
            </p:cNvPr>
            <p:cNvCxnSpPr>
              <a:cxnSpLocks/>
            </p:cNvCxnSpPr>
            <p:nvPr/>
          </p:nvCxnSpPr>
          <p:spPr>
            <a:xfrm rot="16200000">
              <a:off x="431057" y="4945118"/>
              <a:ext cx="0" cy="9144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E6C80D1E-3BF1-F30B-D3D6-FB065E538A6D}"/>
                </a:ext>
              </a:extLst>
            </p:cNvPr>
            <p:cNvCxnSpPr>
              <a:cxnSpLocks/>
            </p:cNvCxnSpPr>
            <p:nvPr/>
          </p:nvCxnSpPr>
          <p:spPr>
            <a:xfrm rot="16200000">
              <a:off x="431057" y="5083175"/>
              <a:ext cx="0" cy="9144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91" name="Group 90">
            <a:extLst>
              <a:ext uri="{FF2B5EF4-FFF2-40B4-BE49-F238E27FC236}">
                <a16:creationId xmlns:a16="http://schemas.microsoft.com/office/drawing/2014/main" id="{A068D792-0F33-FA2B-3A44-077B656DA102}"/>
              </a:ext>
            </a:extLst>
          </p:cNvPr>
          <p:cNvGrpSpPr/>
          <p:nvPr/>
        </p:nvGrpSpPr>
        <p:grpSpPr>
          <a:xfrm>
            <a:off x="8749979" y="3705664"/>
            <a:ext cx="91440" cy="499624"/>
            <a:chOff x="385337" y="4990838"/>
            <a:chExt cx="91440" cy="138057"/>
          </a:xfrm>
        </p:grpSpPr>
        <p:cxnSp>
          <p:nvCxnSpPr>
            <p:cNvPr id="92" name="Straight Connector 91">
              <a:extLst>
                <a:ext uri="{FF2B5EF4-FFF2-40B4-BE49-F238E27FC236}">
                  <a16:creationId xmlns:a16="http://schemas.microsoft.com/office/drawing/2014/main" id="{A63EDF6C-0BC3-7E13-DF02-66601F4E0068}"/>
                </a:ext>
              </a:extLst>
            </p:cNvPr>
            <p:cNvCxnSpPr>
              <a:cxnSpLocks/>
            </p:cNvCxnSpPr>
            <p:nvPr/>
          </p:nvCxnSpPr>
          <p:spPr>
            <a:xfrm>
              <a:off x="431057" y="4990838"/>
              <a:ext cx="0" cy="138056"/>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8DDFEA59-9615-B8C1-460D-FADE0E07DB96}"/>
                </a:ext>
              </a:extLst>
            </p:cNvPr>
            <p:cNvCxnSpPr>
              <a:cxnSpLocks/>
            </p:cNvCxnSpPr>
            <p:nvPr/>
          </p:nvCxnSpPr>
          <p:spPr>
            <a:xfrm rot="16200000">
              <a:off x="431057" y="4945118"/>
              <a:ext cx="0" cy="9144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77BA5D9D-B57E-AB68-1D77-A75DCB5998C9}"/>
                </a:ext>
              </a:extLst>
            </p:cNvPr>
            <p:cNvCxnSpPr>
              <a:cxnSpLocks/>
            </p:cNvCxnSpPr>
            <p:nvPr/>
          </p:nvCxnSpPr>
          <p:spPr>
            <a:xfrm rot="16200000">
              <a:off x="431057" y="5083175"/>
              <a:ext cx="0" cy="9144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B87FC86C-E187-2CF4-E3B2-91859C02D478}"/>
              </a:ext>
            </a:extLst>
          </p:cNvPr>
          <p:cNvGrpSpPr/>
          <p:nvPr/>
        </p:nvGrpSpPr>
        <p:grpSpPr>
          <a:xfrm>
            <a:off x="8934460" y="4512468"/>
            <a:ext cx="91440" cy="253651"/>
            <a:chOff x="385337" y="4990838"/>
            <a:chExt cx="91440" cy="138057"/>
          </a:xfrm>
        </p:grpSpPr>
        <p:cxnSp>
          <p:nvCxnSpPr>
            <p:cNvPr id="96" name="Straight Connector 95">
              <a:extLst>
                <a:ext uri="{FF2B5EF4-FFF2-40B4-BE49-F238E27FC236}">
                  <a16:creationId xmlns:a16="http://schemas.microsoft.com/office/drawing/2014/main" id="{F9C26389-28C6-39FE-D9AC-655E14C83D6B}"/>
                </a:ext>
              </a:extLst>
            </p:cNvPr>
            <p:cNvCxnSpPr>
              <a:cxnSpLocks/>
            </p:cNvCxnSpPr>
            <p:nvPr/>
          </p:nvCxnSpPr>
          <p:spPr>
            <a:xfrm>
              <a:off x="431057" y="4990838"/>
              <a:ext cx="0" cy="138056"/>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251C8C3F-5C03-5312-E5B7-E77CFFE32C28}"/>
                </a:ext>
              </a:extLst>
            </p:cNvPr>
            <p:cNvCxnSpPr>
              <a:cxnSpLocks/>
            </p:cNvCxnSpPr>
            <p:nvPr/>
          </p:nvCxnSpPr>
          <p:spPr>
            <a:xfrm rot="16200000">
              <a:off x="431057" y="4945118"/>
              <a:ext cx="0" cy="9144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4E379CFF-CDEC-3C5A-CC43-02F4A7419B99}"/>
                </a:ext>
              </a:extLst>
            </p:cNvPr>
            <p:cNvCxnSpPr>
              <a:cxnSpLocks/>
            </p:cNvCxnSpPr>
            <p:nvPr/>
          </p:nvCxnSpPr>
          <p:spPr>
            <a:xfrm rot="16200000">
              <a:off x="431057" y="5083175"/>
              <a:ext cx="0" cy="9144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99" name="Group 98">
            <a:extLst>
              <a:ext uri="{FF2B5EF4-FFF2-40B4-BE49-F238E27FC236}">
                <a16:creationId xmlns:a16="http://schemas.microsoft.com/office/drawing/2014/main" id="{8EA64786-33BF-F3F2-6E6C-F3BC5386CA5D}"/>
              </a:ext>
            </a:extLst>
          </p:cNvPr>
          <p:cNvGrpSpPr/>
          <p:nvPr/>
        </p:nvGrpSpPr>
        <p:grpSpPr>
          <a:xfrm>
            <a:off x="9296307" y="3016407"/>
            <a:ext cx="91440" cy="752318"/>
            <a:chOff x="385337" y="4990838"/>
            <a:chExt cx="91440" cy="138057"/>
          </a:xfrm>
        </p:grpSpPr>
        <p:cxnSp>
          <p:nvCxnSpPr>
            <p:cNvPr id="100" name="Straight Connector 99">
              <a:extLst>
                <a:ext uri="{FF2B5EF4-FFF2-40B4-BE49-F238E27FC236}">
                  <a16:creationId xmlns:a16="http://schemas.microsoft.com/office/drawing/2014/main" id="{A08632AA-98B1-CE4F-45F3-8986B9863C35}"/>
                </a:ext>
              </a:extLst>
            </p:cNvPr>
            <p:cNvCxnSpPr>
              <a:cxnSpLocks/>
            </p:cNvCxnSpPr>
            <p:nvPr/>
          </p:nvCxnSpPr>
          <p:spPr>
            <a:xfrm>
              <a:off x="431057" y="4990838"/>
              <a:ext cx="0" cy="138056"/>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BF286C1-074F-FE57-657D-3BD6A0431352}"/>
                </a:ext>
              </a:extLst>
            </p:cNvPr>
            <p:cNvCxnSpPr>
              <a:cxnSpLocks/>
            </p:cNvCxnSpPr>
            <p:nvPr/>
          </p:nvCxnSpPr>
          <p:spPr>
            <a:xfrm rot="16200000">
              <a:off x="431057" y="4945118"/>
              <a:ext cx="0" cy="9144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315AED84-94CE-03AD-493A-0AB4617553F6}"/>
                </a:ext>
              </a:extLst>
            </p:cNvPr>
            <p:cNvCxnSpPr>
              <a:cxnSpLocks/>
            </p:cNvCxnSpPr>
            <p:nvPr/>
          </p:nvCxnSpPr>
          <p:spPr>
            <a:xfrm rot="16200000">
              <a:off x="431057" y="5083175"/>
              <a:ext cx="0" cy="9144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03" name="Group 102">
            <a:extLst>
              <a:ext uri="{FF2B5EF4-FFF2-40B4-BE49-F238E27FC236}">
                <a16:creationId xmlns:a16="http://schemas.microsoft.com/office/drawing/2014/main" id="{70DC2C27-1780-D20D-5F18-B0970B3F7FA6}"/>
              </a:ext>
            </a:extLst>
          </p:cNvPr>
          <p:cNvGrpSpPr/>
          <p:nvPr/>
        </p:nvGrpSpPr>
        <p:grpSpPr>
          <a:xfrm>
            <a:off x="9479562" y="4013199"/>
            <a:ext cx="91440" cy="503003"/>
            <a:chOff x="385337" y="4990838"/>
            <a:chExt cx="91440" cy="138057"/>
          </a:xfrm>
        </p:grpSpPr>
        <p:cxnSp>
          <p:nvCxnSpPr>
            <p:cNvPr id="104" name="Straight Connector 103">
              <a:extLst>
                <a:ext uri="{FF2B5EF4-FFF2-40B4-BE49-F238E27FC236}">
                  <a16:creationId xmlns:a16="http://schemas.microsoft.com/office/drawing/2014/main" id="{D3B75AE9-E272-F7A0-186A-BB9D7148E6BC}"/>
                </a:ext>
              </a:extLst>
            </p:cNvPr>
            <p:cNvCxnSpPr>
              <a:cxnSpLocks/>
            </p:cNvCxnSpPr>
            <p:nvPr/>
          </p:nvCxnSpPr>
          <p:spPr>
            <a:xfrm>
              <a:off x="431057" y="4990838"/>
              <a:ext cx="0" cy="138056"/>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0A1D7272-5306-3F8A-439D-8E7AFFB2049F}"/>
                </a:ext>
              </a:extLst>
            </p:cNvPr>
            <p:cNvCxnSpPr>
              <a:cxnSpLocks/>
            </p:cNvCxnSpPr>
            <p:nvPr/>
          </p:nvCxnSpPr>
          <p:spPr>
            <a:xfrm rot="16200000">
              <a:off x="431057" y="4945118"/>
              <a:ext cx="0" cy="9144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84FFF12E-3847-5969-C049-B4BCCD4A6180}"/>
                </a:ext>
              </a:extLst>
            </p:cNvPr>
            <p:cNvCxnSpPr>
              <a:cxnSpLocks/>
            </p:cNvCxnSpPr>
            <p:nvPr/>
          </p:nvCxnSpPr>
          <p:spPr>
            <a:xfrm rot="16200000">
              <a:off x="431057" y="5083175"/>
              <a:ext cx="0" cy="9144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391B9D86-00B7-ACB9-54FF-BC15153CF839}"/>
              </a:ext>
            </a:extLst>
          </p:cNvPr>
          <p:cNvGrpSpPr/>
          <p:nvPr/>
        </p:nvGrpSpPr>
        <p:grpSpPr>
          <a:xfrm>
            <a:off x="9843896" y="4203699"/>
            <a:ext cx="91440" cy="375446"/>
            <a:chOff x="385337" y="4990838"/>
            <a:chExt cx="91440" cy="138057"/>
          </a:xfrm>
        </p:grpSpPr>
        <p:cxnSp>
          <p:nvCxnSpPr>
            <p:cNvPr id="108" name="Straight Connector 107">
              <a:extLst>
                <a:ext uri="{FF2B5EF4-FFF2-40B4-BE49-F238E27FC236}">
                  <a16:creationId xmlns:a16="http://schemas.microsoft.com/office/drawing/2014/main" id="{89149517-2236-5B7F-7851-9F3282F29E2E}"/>
                </a:ext>
              </a:extLst>
            </p:cNvPr>
            <p:cNvCxnSpPr>
              <a:cxnSpLocks/>
            </p:cNvCxnSpPr>
            <p:nvPr/>
          </p:nvCxnSpPr>
          <p:spPr>
            <a:xfrm>
              <a:off x="431057" y="4990838"/>
              <a:ext cx="0" cy="138056"/>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24CB2212-6FD2-BC72-BCD0-B7208C90D8DB}"/>
                </a:ext>
              </a:extLst>
            </p:cNvPr>
            <p:cNvCxnSpPr>
              <a:cxnSpLocks/>
            </p:cNvCxnSpPr>
            <p:nvPr/>
          </p:nvCxnSpPr>
          <p:spPr>
            <a:xfrm rot="16200000">
              <a:off x="431057" y="4945118"/>
              <a:ext cx="0" cy="9144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640702EF-9AF8-45E2-C3E0-92AD6AA69A08}"/>
                </a:ext>
              </a:extLst>
            </p:cNvPr>
            <p:cNvCxnSpPr>
              <a:cxnSpLocks/>
            </p:cNvCxnSpPr>
            <p:nvPr/>
          </p:nvCxnSpPr>
          <p:spPr>
            <a:xfrm rot="16200000">
              <a:off x="431057" y="5083175"/>
              <a:ext cx="0" cy="9144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11" name="Group 110">
            <a:extLst>
              <a:ext uri="{FF2B5EF4-FFF2-40B4-BE49-F238E27FC236}">
                <a16:creationId xmlns:a16="http://schemas.microsoft.com/office/drawing/2014/main" id="{626DB5DF-1D33-650B-6879-1F24B940A896}"/>
              </a:ext>
            </a:extLst>
          </p:cNvPr>
          <p:cNvGrpSpPr/>
          <p:nvPr/>
        </p:nvGrpSpPr>
        <p:grpSpPr>
          <a:xfrm>
            <a:off x="9742683" y="4766088"/>
            <a:ext cx="91440" cy="115475"/>
            <a:chOff x="385337" y="4990838"/>
            <a:chExt cx="91440" cy="138056"/>
          </a:xfrm>
        </p:grpSpPr>
        <p:cxnSp>
          <p:nvCxnSpPr>
            <p:cNvPr id="112" name="Straight Connector 111">
              <a:extLst>
                <a:ext uri="{FF2B5EF4-FFF2-40B4-BE49-F238E27FC236}">
                  <a16:creationId xmlns:a16="http://schemas.microsoft.com/office/drawing/2014/main" id="{1E5DBDE5-C18C-94EA-E645-109EC2275003}"/>
                </a:ext>
              </a:extLst>
            </p:cNvPr>
            <p:cNvCxnSpPr>
              <a:cxnSpLocks/>
            </p:cNvCxnSpPr>
            <p:nvPr/>
          </p:nvCxnSpPr>
          <p:spPr>
            <a:xfrm>
              <a:off x="431057" y="4990838"/>
              <a:ext cx="0" cy="138056"/>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4DCB0AF0-A7DF-6B1B-AD83-D343218971F9}"/>
                </a:ext>
              </a:extLst>
            </p:cNvPr>
            <p:cNvCxnSpPr>
              <a:cxnSpLocks/>
            </p:cNvCxnSpPr>
            <p:nvPr/>
          </p:nvCxnSpPr>
          <p:spPr>
            <a:xfrm rot="16200000">
              <a:off x="431057" y="4945118"/>
              <a:ext cx="0" cy="9144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15" name="Group 114">
            <a:extLst>
              <a:ext uri="{FF2B5EF4-FFF2-40B4-BE49-F238E27FC236}">
                <a16:creationId xmlns:a16="http://schemas.microsoft.com/office/drawing/2014/main" id="{A463760B-2F02-78EF-6303-6CF590EF7F34}"/>
              </a:ext>
            </a:extLst>
          </p:cNvPr>
          <p:cNvGrpSpPr/>
          <p:nvPr/>
        </p:nvGrpSpPr>
        <p:grpSpPr>
          <a:xfrm>
            <a:off x="10394262" y="3449760"/>
            <a:ext cx="91440" cy="626939"/>
            <a:chOff x="385337" y="4990838"/>
            <a:chExt cx="91440" cy="138057"/>
          </a:xfrm>
        </p:grpSpPr>
        <p:cxnSp>
          <p:nvCxnSpPr>
            <p:cNvPr id="116" name="Straight Connector 115">
              <a:extLst>
                <a:ext uri="{FF2B5EF4-FFF2-40B4-BE49-F238E27FC236}">
                  <a16:creationId xmlns:a16="http://schemas.microsoft.com/office/drawing/2014/main" id="{F9FB79EA-E04B-BDC6-D2FC-4BED8414CE6F}"/>
                </a:ext>
              </a:extLst>
            </p:cNvPr>
            <p:cNvCxnSpPr>
              <a:cxnSpLocks/>
            </p:cNvCxnSpPr>
            <p:nvPr/>
          </p:nvCxnSpPr>
          <p:spPr>
            <a:xfrm>
              <a:off x="431057" y="4990838"/>
              <a:ext cx="0" cy="138056"/>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3D97B756-D8EB-8206-FE7E-70E64637D502}"/>
                </a:ext>
              </a:extLst>
            </p:cNvPr>
            <p:cNvCxnSpPr>
              <a:cxnSpLocks/>
            </p:cNvCxnSpPr>
            <p:nvPr/>
          </p:nvCxnSpPr>
          <p:spPr>
            <a:xfrm rot="16200000">
              <a:off x="431057" y="4945118"/>
              <a:ext cx="0" cy="9144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5ABD45A2-32A7-F138-1086-1A8E262702AC}"/>
                </a:ext>
              </a:extLst>
            </p:cNvPr>
            <p:cNvCxnSpPr>
              <a:cxnSpLocks/>
            </p:cNvCxnSpPr>
            <p:nvPr/>
          </p:nvCxnSpPr>
          <p:spPr>
            <a:xfrm rot="16200000">
              <a:off x="431057" y="5083175"/>
              <a:ext cx="0" cy="9144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19" name="Group 118">
            <a:extLst>
              <a:ext uri="{FF2B5EF4-FFF2-40B4-BE49-F238E27FC236}">
                <a16:creationId xmlns:a16="http://schemas.microsoft.com/office/drawing/2014/main" id="{E8070974-6D75-92CF-622E-13F16DF21B10}"/>
              </a:ext>
            </a:extLst>
          </p:cNvPr>
          <p:cNvGrpSpPr/>
          <p:nvPr/>
        </p:nvGrpSpPr>
        <p:grpSpPr>
          <a:xfrm>
            <a:off x="10576048" y="4386263"/>
            <a:ext cx="91440" cy="381820"/>
            <a:chOff x="385337" y="4990838"/>
            <a:chExt cx="91440" cy="138057"/>
          </a:xfrm>
        </p:grpSpPr>
        <p:cxnSp>
          <p:nvCxnSpPr>
            <p:cNvPr id="120" name="Straight Connector 119">
              <a:extLst>
                <a:ext uri="{FF2B5EF4-FFF2-40B4-BE49-F238E27FC236}">
                  <a16:creationId xmlns:a16="http://schemas.microsoft.com/office/drawing/2014/main" id="{4D8E3223-462A-383A-143E-74C3FA481140}"/>
                </a:ext>
              </a:extLst>
            </p:cNvPr>
            <p:cNvCxnSpPr>
              <a:cxnSpLocks/>
            </p:cNvCxnSpPr>
            <p:nvPr/>
          </p:nvCxnSpPr>
          <p:spPr>
            <a:xfrm>
              <a:off x="431057" y="4990838"/>
              <a:ext cx="0" cy="138056"/>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97CC9D83-5386-4EB7-935A-C4B34212A10E}"/>
                </a:ext>
              </a:extLst>
            </p:cNvPr>
            <p:cNvCxnSpPr>
              <a:cxnSpLocks/>
            </p:cNvCxnSpPr>
            <p:nvPr/>
          </p:nvCxnSpPr>
          <p:spPr>
            <a:xfrm rot="16200000">
              <a:off x="431057" y="4945118"/>
              <a:ext cx="0" cy="9144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24C73F2F-D192-68EB-5659-13D74DFE924B}"/>
                </a:ext>
              </a:extLst>
            </p:cNvPr>
            <p:cNvCxnSpPr>
              <a:cxnSpLocks/>
            </p:cNvCxnSpPr>
            <p:nvPr/>
          </p:nvCxnSpPr>
          <p:spPr>
            <a:xfrm rot="16200000">
              <a:off x="431057" y="5083175"/>
              <a:ext cx="0" cy="9144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23" name="Group 122">
            <a:extLst>
              <a:ext uri="{FF2B5EF4-FFF2-40B4-BE49-F238E27FC236}">
                <a16:creationId xmlns:a16="http://schemas.microsoft.com/office/drawing/2014/main" id="{4562B451-91D6-1FB6-8338-F472A18CC9DC}"/>
              </a:ext>
            </a:extLst>
          </p:cNvPr>
          <p:cNvGrpSpPr/>
          <p:nvPr/>
        </p:nvGrpSpPr>
        <p:grpSpPr>
          <a:xfrm>
            <a:off x="10949795" y="4014788"/>
            <a:ext cx="91440" cy="436058"/>
            <a:chOff x="385337" y="4990838"/>
            <a:chExt cx="91440" cy="138057"/>
          </a:xfrm>
        </p:grpSpPr>
        <p:cxnSp>
          <p:nvCxnSpPr>
            <p:cNvPr id="124" name="Straight Connector 123">
              <a:extLst>
                <a:ext uri="{FF2B5EF4-FFF2-40B4-BE49-F238E27FC236}">
                  <a16:creationId xmlns:a16="http://schemas.microsoft.com/office/drawing/2014/main" id="{CEF5CB90-081C-BEAB-CFB5-BC33C1A89466}"/>
                </a:ext>
              </a:extLst>
            </p:cNvPr>
            <p:cNvCxnSpPr>
              <a:cxnSpLocks/>
            </p:cNvCxnSpPr>
            <p:nvPr/>
          </p:nvCxnSpPr>
          <p:spPr>
            <a:xfrm>
              <a:off x="431057" y="4990838"/>
              <a:ext cx="0" cy="138056"/>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2D4CD272-92DA-24BF-CD64-B4C2A9577614}"/>
                </a:ext>
              </a:extLst>
            </p:cNvPr>
            <p:cNvCxnSpPr>
              <a:cxnSpLocks/>
            </p:cNvCxnSpPr>
            <p:nvPr/>
          </p:nvCxnSpPr>
          <p:spPr>
            <a:xfrm rot="16200000">
              <a:off x="431057" y="4945118"/>
              <a:ext cx="0" cy="9144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EA60089C-8F54-48A0-E3A5-FFC74EC5D99E}"/>
                </a:ext>
              </a:extLst>
            </p:cNvPr>
            <p:cNvCxnSpPr>
              <a:cxnSpLocks/>
            </p:cNvCxnSpPr>
            <p:nvPr/>
          </p:nvCxnSpPr>
          <p:spPr>
            <a:xfrm rot="16200000">
              <a:off x="431057" y="5083175"/>
              <a:ext cx="0" cy="9144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E67953A6-47BD-24C2-DE2F-C144D52ED937}"/>
              </a:ext>
            </a:extLst>
          </p:cNvPr>
          <p:cNvGrpSpPr/>
          <p:nvPr/>
        </p:nvGrpSpPr>
        <p:grpSpPr>
          <a:xfrm>
            <a:off x="11127453" y="4450556"/>
            <a:ext cx="91440" cy="315530"/>
            <a:chOff x="385337" y="4990838"/>
            <a:chExt cx="91440" cy="138057"/>
          </a:xfrm>
        </p:grpSpPr>
        <p:cxnSp>
          <p:nvCxnSpPr>
            <p:cNvPr id="128" name="Straight Connector 127">
              <a:extLst>
                <a:ext uri="{FF2B5EF4-FFF2-40B4-BE49-F238E27FC236}">
                  <a16:creationId xmlns:a16="http://schemas.microsoft.com/office/drawing/2014/main" id="{0DDB2F79-16CA-DC3D-CF95-72BD2011E78D}"/>
                </a:ext>
              </a:extLst>
            </p:cNvPr>
            <p:cNvCxnSpPr>
              <a:cxnSpLocks/>
            </p:cNvCxnSpPr>
            <p:nvPr/>
          </p:nvCxnSpPr>
          <p:spPr>
            <a:xfrm>
              <a:off x="431057" y="4990838"/>
              <a:ext cx="0" cy="138056"/>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426583E4-2424-BB72-C98F-91036A550263}"/>
                </a:ext>
              </a:extLst>
            </p:cNvPr>
            <p:cNvCxnSpPr>
              <a:cxnSpLocks/>
            </p:cNvCxnSpPr>
            <p:nvPr/>
          </p:nvCxnSpPr>
          <p:spPr>
            <a:xfrm rot="16200000">
              <a:off x="431057" y="4945118"/>
              <a:ext cx="0" cy="9144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67B8217A-3B40-55D1-4400-F4E8A2C4E062}"/>
                </a:ext>
              </a:extLst>
            </p:cNvPr>
            <p:cNvCxnSpPr>
              <a:cxnSpLocks/>
            </p:cNvCxnSpPr>
            <p:nvPr/>
          </p:nvCxnSpPr>
          <p:spPr>
            <a:xfrm rot="16200000">
              <a:off x="431057" y="5083175"/>
              <a:ext cx="0" cy="9144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131" name="Oval 130">
            <a:extLst>
              <a:ext uri="{FF2B5EF4-FFF2-40B4-BE49-F238E27FC236}">
                <a16:creationId xmlns:a16="http://schemas.microsoft.com/office/drawing/2014/main" id="{463E635C-2F3D-E7DD-859C-7570E627F296}"/>
              </a:ext>
            </a:extLst>
          </p:cNvPr>
          <p:cNvSpPr/>
          <p:nvPr/>
        </p:nvSpPr>
        <p:spPr>
          <a:xfrm rot="19050950">
            <a:off x="8450345" y="5268655"/>
            <a:ext cx="1277074" cy="418805"/>
          </a:xfrm>
          <a:prstGeom prst="ellipse">
            <a:avLst/>
          </a:prstGeom>
          <a:no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endParaRPr>
          </a:p>
        </p:txBody>
      </p:sp>
      <p:sp>
        <p:nvSpPr>
          <p:cNvPr id="132" name="TextBox 131">
            <a:extLst>
              <a:ext uri="{FF2B5EF4-FFF2-40B4-BE49-F238E27FC236}">
                <a16:creationId xmlns:a16="http://schemas.microsoft.com/office/drawing/2014/main" id="{CEF72D43-630F-D03E-BB94-9B6EC5E3D050}"/>
              </a:ext>
            </a:extLst>
          </p:cNvPr>
          <p:cNvSpPr txBox="1"/>
          <p:nvPr/>
        </p:nvSpPr>
        <p:spPr>
          <a:xfrm>
            <a:off x="9003832" y="2643323"/>
            <a:ext cx="678173" cy="430887"/>
          </a:xfrm>
          <a:prstGeom prst="rect">
            <a:avLst/>
          </a:prstGeom>
          <a:noFill/>
        </p:spPr>
        <p:txBody>
          <a:bodyPr wrap="square" rtlCol="0">
            <a:spAutoFit/>
          </a:bodyPr>
          <a:lstStyle/>
          <a:p>
            <a:pPr algn="ctr"/>
            <a:r>
              <a:rPr lang="en-US" sz="2200">
                <a:solidFill>
                  <a:schemeClr val="accent5">
                    <a:lumMod val="75000"/>
                  </a:schemeClr>
                </a:solidFill>
                <a:latin typeface="+mj-lt"/>
              </a:rPr>
              <a:t>4X</a:t>
            </a:r>
          </a:p>
        </p:txBody>
      </p:sp>
      <p:sp>
        <p:nvSpPr>
          <p:cNvPr id="133" name="TextBox 132">
            <a:extLst>
              <a:ext uri="{FF2B5EF4-FFF2-40B4-BE49-F238E27FC236}">
                <a16:creationId xmlns:a16="http://schemas.microsoft.com/office/drawing/2014/main" id="{9E9C7B55-FC55-6320-2B0E-E8AF7474E6B1}"/>
              </a:ext>
            </a:extLst>
          </p:cNvPr>
          <p:cNvSpPr txBox="1"/>
          <p:nvPr/>
        </p:nvSpPr>
        <p:spPr>
          <a:xfrm>
            <a:off x="9546995" y="3854685"/>
            <a:ext cx="678173" cy="430887"/>
          </a:xfrm>
          <a:prstGeom prst="rect">
            <a:avLst/>
          </a:prstGeom>
          <a:noFill/>
        </p:spPr>
        <p:txBody>
          <a:bodyPr wrap="square" rtlCol="0">
            <a:spAutoFit/>
          </a:bodyPr>
          <a:lstStyle/>
          <a:p>
            <a:pPr algn="ctr"/>
            <a:r>
              <a:rPr lang="en-US" sz="2200">
                <a:solidFill>
                  <a:schemeClr val="accent5">
                    <a:lumMod val="75000"/>
                  </a:schemeClr>
                </a:solidFill>
                <a:latin typeface="+mj-lt"/>
              </a:rPr>
              <a:t>14X</a:t>
            </a:r>
          </a:p>
        </p:txBody>
      </p:sp>
    </p:spTree>
    <p:extLst>
      <p:ext uri="{BB962C8B-B14F-4D97-AF65-F5344CB8AC3E}">
        <p14:creationId xmlns:p14="http://schemas.microsoft.com/office/powerpoint/2010/main" val="3837276962"/>
      </p:ext>
    </p:extLst>
  </p:cSld>
  <p:clrMapOvr>
    <a:masterClrMapping/>
  </p:clrMapOvr>
  <p:extLst>
    <p:ext uri="{6950BFC3-D8DA-4A85-94F7-54DA5524770B}">
      <p188:commentRel xmlns:p188="http://schemas.microsoft.com/office/powerpoint/2018/8/main" r:id="rId3"/>
    </p:ext>
  </p:extLs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A982BE-6AF6-EBB1-BF61-55897D3BFF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5DC2F7-42AB-1904-B30B-0FD6200D462B}"/>
              </a:ext>
            </a:extLst>
          </p:cNvPr>
          <p:cNvSpPr>
            <a:spLocks noGrp="1"/>
          </p:cNvSpPr>
          <p:nvPr>
            <p:ph type="title"/>
          </p:nvPr>
        </p:nvSpPr>
        <p:spPr>
          <a:xfrm>
            <a:off x="847253" y="2556473"/>
            <a:ext cx="10515600" cy="1745054"/>
          </a:xfrm>
        </p:spPr>
        <p:txBody>
          <a:bodyPr anchor="ctr">
            <a:normAutofit/>
          </a:bodyPr>
          <a:lstStyle/>
          <a:p>
            <a:r>
              <a:rPr lang="en-US"/>
              <a:t>Case Scenario</a:t>
            </a:r>
          </a:p>
        </p:txBody>
      </p:sp>
    </p:spTree>
    <p:extLst>
      <p:ext uri="{BB962C8B-B14F-4D97-AF65-F5344CB8AC3E}">
        <p14:creationId xmlns:p14="http://schemas.microsoft.com/office/powerpoint/2010/main" val="40672018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CF9CA98-DBDD-5B97-E7D5-18CD5B5DD914}"/>
              </a:ext>
            </a:extLst>
          </p:cNvPr>
          <p:cNvPicPr>
            <a:picLocks noChangeAspect="1"/>
          </p:cNvPicPr>
          <p:nvPr/>
        </p:nvPicPr>
        <p:blipFill>
          <a:blip r:embed="rId4"/>
          <a:stretch>
            <a:fillRect/>
          </a:stretch>
        </p:blipFill>
        <p:spPr>
          <a:xfrm>
            <a:off x="-2340699" y="4630514"/>
            <a:ext cx="1879988" cy="1002333"/>
          </a:xfrm>
          <a:prstGeom prst="rect">
            <a:avLst/>
          </a:prstGeom>
        </p:spPr>
      </p:pic>
      <p:sp>
        <p:nvSpPr>
          <p:cNvPr id="2" name="Title 1">
            <a:extLst>
              <a:ext uri="{FF2B5EF4-FFF2-40B4-BE49-F238E27FC236}">
                <a16:creationId xmlns:a16="http://schemas.microsoft.com/office/drawing/2014/main" id="{2E13856A-B4CB-C845-2430-28F1A6F3B2D1}"/>
              </a:ext>
            </a:extLst>
          </p:cNvPr>
          <p:cNvSpPr>
            <a:spLocks noGrp="1"/>
          </p:cNvSpPr>
          <p:nvPr>
            <p:ph type="title"/>
          </p:nvPr>
        </p:nvSpPr>
        <p:spPr/>
        <p:txBody>
          <a:bodyPr/>
          <a:lstStyle/>
          <a:p>
            <a:r>
              <a:rPr lang="en-US"/>
              <a:t>Heart Failure Mortality Is Rising: All Groups</a:t>
            </a:r>
          </a:p>
        </p:txBody>
      </p:sp>
      <p:sp>
        <p:nvSpPr>
          <p:cNvPr id="6" name="Text Placeholder 5">
            <a:extLst>
              <a:ext uri="{FF2B5EF4-FFF2-40B4-BE49-F238E27FC236}">
                <a16:creationId xmlns:a16="http://schemas.microsoft.com/office/drawing/2014/main" id="{93A3FEF3-0AA7-058E-C730-B9B31B226D17}"/>
              </a:ext>
            </a:extLst>
          </p:cNvPr>
          <p:cNvSpPr>
            <a:spLocks noGrp="1"/>
          </p:cNvSpPr>
          <p:nvPr>
            <p:ph type="body" sz="quarter" idx="10"/>
          </p:nvPr>
        </p:nvSpPr>
        <p:spPr>
          <a:xfrm>
            <a:off x="1524000" y="6575379"/>
            <a:ext cx="9829800" cy="282620"/>
          </a:xfrm>
        </p:spPr>
        <p:txBody>
          <a:bodyPr/>
          <a:lstStyle/>
          <a:p>
            <a:r>
              <a:rPr lang="en-US"/>
              <a:t>Adapted from Sayed A. </a:t>
            </a:r>
            <a:r>
              <a:rPr lang="en-US" i="1"/>
              <a:t>JAMA Cardiol</a:t>
            </a:r>
            <a:r>
              <a:rPr lang="en-US"/>
              <a:t>. 2024;e240615.</a:t>
            </a:r>
          </a:p>
        </p:txBody>
      </p:sp>
      <p:pic>
        <p:nvPicPr>
          <p:cNvPr id="8" name="Picture 7">
            <a:extLst>
              <a:ext uri="{FF2B5EF4-FFF2-40B4-BE49-F238E27FC236}">
                <a16:creationId xmlns:a16="http://schemas.microsoft.com/office/drawing/2014/main" id="{AE0D6ED1-E7ED-7B1A-0A29-A44A19D3A8B5}"/>
              </a:ext>
            </a:extLst>
          </p:cNvPr>
          <p:cNvPicPr>
            <a:picLocks noChangeAspect="1"/>
          </p:cNvPicPr>
          <p:nvPr/>
        </p:nvPicPr>
        <p:blipFill>
          <a:blip r:embed="rId5"/>
          <a:stretch>
            <a:fillRect/>
          </a:stretch>
        </p:blipFill>
        <p:spPr>
          <a:xfrm>
            <a:off x="-1992482" y="801285"/>
            <a:ext cx="1289804" cy="676344"/>
          </a:xfrm>
          <a:prstGeom prst="rect">
            <a:avLst/>
          </a:prstGeom>
        </p:spPr>
      </p:pic>
      <p:pic>
        <p:nvPicPr>
          <p:cNvPr id="9" name="Picture 8">
            <a:extLst>
              <a:ext uri="{FF2B5EF4-FFF2-40B4-BE49-F238E27FC236}">
                <a16:creationId xmlns:a16="http://schemas.microsoft.com/office/drawing/2014/main" id="{373FE256-4C7F-937D-F1C8-0D4A32A0C3F7}"/>
              </a:ext>
            </a:extLst>
          </p:cNvPr>
          <p:cNvPicPr>
            <a:picLocks noChangeAspect="1"/>
          </p:cNvPicPr>
          <p:nvPr/>
        </p:nvPicPr>
        <p:blipFill>
          <a:blip r:embed="rId6"/>
          <a:stretch>
            <a:fillRect/>
          </a:stretch>
        </p:blipFill>
        <p:spPr>
          <a:xfrm>
            <a:off x="-2117075" y="2025656"/>
            <a:ext cx="1414397" cy="750541"/>
          </a:xfrm>
          <a:prstGeom prst="rect">
            <a:avLst/>
          </a:prstGeom>
        </p:spPr>
      </p:pic>
      <p:pic>
        <p:nvPicPr>
          <p:cNvPr id="10" name="Picture 9">
            <a:extLst>
              <a:ext uri="{FF2B5EF4-FFF2-40B4-BE49-F238E27FC236}">
                <a16:creationId xmlns:a16="http://schemas.microsoft.com/office/drawing/2014/main" id="{E29893F4-FE19-8AE3-ED0E-BFD977DB64B3}"/>
              </a:ext>
            </a:extLst>
          </p:cNvPr>
          <p:cNvPicPr>
            <a:picLocks noChangeAspect="1"/>
          </p:cNvPicPr>
          <p:nvPr/>
        </p:nvPicPr>
        <p:blipFill>
          <a:blip r:embed="rId7"/>
          <a:stretch>
            <a:fillRect/>
          </a:stretch>
        </p:blipFill>
        <p:spPr>
          <a:xfrm>
            <a:off x="-2142132" y="3319670"/>
            <a:ext cx="1693229" cy="885868"/>
          </a:xfrm>
          <a:prstGeom prst="rect">
            <a:avLst/>
          </a:prstGeom>
        </p:spPr>
      </p:pic>
      <p:grpSp>
        <p:nvGrpSpPr>
          <p:cNvPr id="82" name="Group 81">
            <a:extLst>
              <a:ext uri="{FF2B5EF4-FFF2-40B4-BE49-F238E27FC236}">
                <a16:creationId xmlns:a16="http://schemas.microsoft.com/office/drawing/2014/main" id="{6A5DC49C-2D88-8F40-C4AC-0DD6E1629373}"/>
              </a:ext>
            </a:extLst>
          </p:cNvPr>
          <p:cNvGrpSpPr/>
          <p:nvPr/>
        </p:nvGrpSpPr>
        <p:grpSpPr>
          <a:xfrm>
            <a:off x="5977577" y="1854624"/>
            <a:ext cx="5679459" cy="2246117"/>
            <a:chOff x="12279597" y="3259104"/>
            <a:chExt cx="5679459" cy="2246117"/>
          </a:xfrm>
        </p:grpSpPr>
        <p:grpSp>
          <p:nvGrpSpPr>
            <p:cNvPr id="70" name="Group 69">
              <a:extLst>
                <a:ext uri="{FF2B5EF4-FFF2-40B4-BE49-F238E27FC236}">
                  <a16:creationId xmlns:a16="http://schemas.microsoft.com/office/drawing/2014/main" id="{5FD85EB2-41E5-1648-BF86-103B84DE4916}"/>
                </a:ext>
              </a:extLst>
            </p:cNvPr>
            <p:cNvGrpSpPr/>
            <p:nvPr/>
          </p:nvGrpSpPr>
          <p:grpSpPr>
            <a:xfrm>
              <a:off x="12279597" y="3518251"/>
              <a:ext cx="4506625" cy="1986970"/>
              <a:chOff x="11303276" y="2138286"/>
              <a:chExt cx="7101533" cy="3854576"/>
            </a:xfrm>
          </p:grpSpPr>
          <p:sp>
            <p:nvSpPr>
              <p:cNvPr id="45" name="TextBox 44">
                <a:extLst>
                  <a:ext uri="{FF2B5EF4-FFF2-40B4-BE49-F238E27FC236}">
                    <a16:creationId xmlns:a16="http://schemas.microsoft.com/office/drawing/2014/main" id="{5779F14A-97BB-CA39-5A80-380E50504F10}"/>
                  </a:ext>
                </a:extLst>
              </p:cNvPr>
              <p:cNvSpPr txBox="1"/>
              <p:nvPr/>
            </p:nvSpPr>
            <p:spPr>
              <a:xfrm>
                <a:off x="12548301" y="5685085"/>
                <a:ext cx="5441540" cy="307777"/>
              </a:xfrm>
              <a:prstGeom prst="rect">
                <a:avLst/>
              </a:prstGeom>
              <a:noFill/>
            </p:spPr>
            <p:txBody>
              <a:bodyPr wrap="square" rtlCol="0">
                <a:spAutoFit/>
              </a:bodyPr>
              <a:lstStyle/>
              <a:p>
                <a:pPr algn="ctr"/>
                <a:r>
                  <a:rPr lang="en-US" sz="1400">
                    <a:solidFill>
                      <a:schemeClr val="tx2"/>
                    </a:solidFill>
                  </a:rPr>
                  <a:t>Year</a:t>
                </a:r>
              </a:p>
            </p:txBody>
          </p:sp>
          <p:sp>
            <p:nvSpPr>
              <p:cNvPr id="46" name="TextBox 45">
                <a:extLst>
                  <a:ext uri="{FF2B5EF4-FFF2-40B4-BE49-F238E27FC236}">
                    <a16:creationId xmlns:a16="http://schemas.microsoft.com/office/drawing/2014/main" id="{2661A7F4-C659-B436-803E-64D1266C0E8E}"/>
                  </a:ext>
                </a:extLst>
              </p:cNvPr>
              <p:cNvSpPr txBox="1"/>
              <p:nvPr/>
            </p:nvSpPr>
            <p:spPr>
              <a:xfrm rot="16200000">
                <a:off x="10133365" y="3399909"/>
                <a:ext cx="3067313" cy="727491"/>
              </a:xfrm>
              <a:prstGeom prst="rect">
                <a:avLst/>
              </a:prstGeom>
              <a:noFill/>
            </p:spPr>
            <p:txBody>
              <a:bodyPr wrap="square" rtlCol="0">
                <a:spAutoFit/>
              </a:bodyPr>
              <a:lstStyle/>
              <a:p>
                <a:pPr algn="ctr"/>
                <a:r>
                  <a:rPr lang="en-US" sz="1200">
                    <a:solidFill>
                      <a:schemeClr val="tx2"/>
                    </a:solidFill>
                  </a:rPr>
                  <a:t>Age-adjusted mortality, per 100,000</a:t>
                </a:r>
              </a:p>
            </p:txBody>
          </p:sp>
          <p:cxnSp>
            <p:nvCxnSpPr>
              <p:cNvPr id="47" name="Straight Connector 46">
                <a:extLst>
                  <a:ext uri="{FF2B5EF4-FFF2-40B4-BE49-F238E27FC236}">
                    <a16:creationId xmlns:a16="http://schemas.microsoft.com/office/drawing/2014/main" id="{099EB3AC-FF4E-E3C8-7A2B-42EE6271971A}"/>
                  </a:ext>
                </a:extLst>
              </p:cNvPr>
              <p:cNvCxnSpPr>
                <a:cxnSpLocks/>
              </p:cNvCxnSpPr>
              <p:nvPr/>
            </p:nvCxnSpPr>
            <p:spPr>
              <a:xfrm>
                <a:off x="12550433" y="5332198"/>
                <a:ext cx="544154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4153499-95CA-C1F9-541E-1CD94D55A094}"/>
                  </a:ext>
                </a:extLst>
              </p:cNvPr>
              <p:cNvCxnSpPr>
                <a:cxnSpLocks/>
              </p:cNvCxnSpPr>
              <p:nvPr/>
            </p:nvCxnSpPr>
            <p:spPr>
              <a:xfrm flipV="1">
                <a:off x="12548302" y="2197595"/>
                <a:ext cx="0" cy="313723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785F1CE4-42FC-959B-C163-EE4BF4CD01FA}"/>
                  </a:ext>
                </a:extLst>
              </p:cNvPr>
              <p:cNvSpPr txBox="1"/>
              <p:nvPr/>
            </p:nvSpPr>
            <p:spPr>
              <a:xfrm>
                <a:off x="11740807" y="2667345"/>
                <a:ext cx="883478" cy="341276"/>
              </a:xfrm>
              <a:prstGeom prst="rect">
                <a:avLst/>
              </a:prstGeom>
              <a:noFill/>
            </p:spPr>
            <p:txBody>
              <a:bodyPr wrap="square" rtlCol="0" anchor="ctr">
                <a:noAutofit/>
              </a:bodyPr>
              <a:lstStyle/>
              <a:p>
                <a:pPr algn="r"/>
                <a:r>
                  <a:rPr lang="en-US" sz="1200">
                    <a:solidFill>
                      <a:schemeClr val="tx2"/>
                    </a:solidFill>
                  </a:rPr>
                  <a:t>120</a:t>
                </a:r>
              </a:p>
            </p:txBody>
          </p:sp>
          <p:sp>
            <p:nvSpPr>
              <p:cNvPr id="50" name="TextBox 49">
                <a:extLst>
                  <a:ext uri="{FF2B5EF4-FFF2-40B4-BE49-F238E27FC236}">
                    <a16:creationId xmlns:a16="http://schemas.microsoft.com/office/drawing/2014/main" id="{B1BACD8C-8406-4926-0ECC-C9B3FD3CAEBC}"/>
                  </a:ext>
                </a:extLst>
              </p:cNvPr>
              <p:cNvSpPr txBox="1"/>
              <p:nvPr/>
            </p:nvSpPr>
            <p:spPr>
              <a:xfrm>
                <a:off x="11740807" y="3725462"/>
                <a:ext cx="883478" cy="341276"/>
              </a:xfrm>
              <a:prstGeom prst="rect">
                <a:avLst/>
              </a:prstGeom>
              <a:noFill/>
            </p:spPr>
            <p:txBody>
              <a:bodyPr wrap="square" rtlCol="0" anchor="ctr">
                <a:noAutofit/>
              </a:bodyPr>
              <a:lstStyle/>
              <a:p>
                <a:pPr algn="r"/>
                <a:r>
                  <a:rPr lang="en-US" sz="1200">
                    <a:solidFill>
                      <a:schemeClr val="tx2"/>
                    </a:solidFill>
                  </a:rPr>
                  <a:t>100</a:t>
                </a:r>
              </a:p>
            </p:txBody>
          </p:sp>
          <p:sp>
            <p:nvSpPr>
              <p:cNvPr id="51" name="TextBox 50">
                <a:extLst>
                  <a:ext uri="{FF2B5EF4-FFF2-40B4-BE49-F238E27FC236}">
                    <a16:creationId xmlns:a16="http://schemas.microsoft.com/office/drawing/2014/main" id="{C8B0CB00-CD45-C3EF-3FE4-1AACB1372C30}"/>
                  </a:ext>
                </a:extLst>
              </p:cNvPr>
              <p:cNvSpPr txBox="1"/>
              <p:nvPr/>
            </p:nvSpPr>
            <p:spPr>
              <a:xfrm>
                <a:off x="11740807" y="4783580"/>
                <a:ext cx="883478" cy="341276"/>
              </a:xfrm>
              <a:prstGeom prst="rect">
                <a:avLst/>
              </a:prstGeom>
              <a:noFill/>
            </p:spPr>
            <p:txBody>
              <a:bodyPr wrap="square" rtlCol="0" anchor="ctr">
                <a:noAutofit/>
              </a:bodyPr>
              <a:lstStyle/>
              <a:p>
                <a:pPr algn="r"/>
                <a:r>
                  <a:rPr lang="en-US" sz="1200">
                    <a:solidFill>
                      <a:schemeClr val="tx2"/>
                    </a:solidFill>
                  </a:rPr>
                  <a:t>80</a:t>
                </a:r>
              </a:p>
            </p:txBody>
          </p:sp>
          <p:sp>
            <p:nvSpPr>
              <p:cNvPr id="52" name="TextBox 51">
                <a:extLst>
                  <a:ext uri="{FF2B5EF4-FFF2-40B4-BE49-F238E27FC236}">
                    <a16:creationId xmlns:a16="http://schemas.microsoft.com/office/drawing/2014/main" id="{92B07372-AC94-E113-EAAD-FC4F40D86B69}"/>
                  </a:ext>
                </a:extLst>
              </p:cNvPr>
              <p:cNvSpPr txBox="1"/>
              <p:nvPr/>
            </p:nvSpPr>
            <p:spPr>
              <a:xfrm>
                <a:off x="13729545" y="5275628"/>
                <a:ext cx="874587" cy="537358"/>
              </a:xfrm>
              <a:prstGeom prst="rect">
                <a:avLst/>
              </a:prstGeom>
              <a:noFill/>
            </p:spPr>
            <p:txBody>
              <a:bodyPr wrap="square" rtlCol="0">
                <a:spAutoFit/>
              </a:bodyPr>
              <a:lstStyle/>
              <a:p>
                <a:pPr algn="ctr"/>
                <a:r>
                  <a:rPr lang="en-US" sz="1200">
                    <a:solidFill>
                      <a:schemeClr val="tx2"/>
                    </a:solidFill>
                  </a:rPr>
                  <a:t>2005</a:t>
                </a:r>
              </a:p>
            </p:txBody>
          </p:sp>
          <p:sp>
            <p:nvSpPr>
              <p:cNvPr id="54" name="TextBox 53">
                <a:extLst>
                  <a:ext uri="{FF2B5EF4-FFF2-40B4-BE49-F238E27FC236}">
                    <a16:creationId xmlns:a16="http://schemas.microsoft.com/office/drawing/2014/main" id="{C641DFA1-801C-9173-6181-5122E12AE26C}"/>
                  </a:ext>
                </a:extLst>
              </p:cNvPr>
              <p:cNvSpPr txBox="1"/>
              <p:nvPr/>
            </p:nvSpPr>
            <p:spPr>
              <a:xfrm>
                <a:off x="14919584" y="5275628"/>
                <a:ext cx="874587" cy="537358"/>
              </a:xfrm>
              <a:prstGeom prst="rect">
                <a:avLst/>
              </a:prstGeom>
              <a:noFill/>
            </p:spPr>
            <p:txBody>
              <a:bodyPr wrap="square" rtlCol="0">
                <a:spAutoFit/>
              </a:bodyPr>
              <a:lstStyle/>
              <a:p>
                <a:pPr algn="ctr"/>
                <a:r>
                  <a:rPr lang="en-US" sz="1200">
                    <a:solidFill>
                      <a:schemeClr val="tx2"/>
                    </a:solidFill>
                  </a:rPr>
                  <a:t>2010</a:t>
                </a:r>
              </a:p>
            </p:txBody>
          </p:sp>
          <p:sp>
            <p:nvSpPr>
              <p:cNvPr id="57" name="TextBox 56">
                <a:extLst>
                  <a:ext uri="{FF2B5EF4-FFF2-40B4-BE49-F238E27FC236}">
                    <a16:creationId xmlns:a16="http://schemas.microsoft.com/office/drawing/2014/main" id="{6C6BF601-8BC5-7795-6D5E-A5ED7FC67E02}"/>
                  </a:ext>
                </a:extLst>
              </p:cNvPr>
              <p:cNvSpPr txBox="1"/>
              <p:nvPr/>
            </p:nvSpPr>
            <p:spPr>
              <a:xfrm>
                <a:off x="17530222" y="5275628"/>
                <a:ext cx="874587" cy="537358"/>
              </a:xfrm>
              <a:prstGeom prst="rect">
                <a:avLst/>
              </a:prstGeom>
              <a:noFill/>
            </p:spPr>
            <p:txBody>
              <a:bodyPr wrap="square" rtlCol="0">
                <a:spAutoFit/>
              </a:bodyPr>
              <a:lstStyle/>
              <a:p>
                <a:pPr algn="ctr"/>
                <a:r>
                  <a:rPr lang="en-US" sz="1200">
                    <a:solidFill>
                      <a:schemeClr val="tx2"/>
                    </a:solidFill>
                  </a:rPr>
                  <a:t>2021</a:t>
                </a:r>
              </a:p>
            </p:txBody>
          </p:sp>
          <p:sp>
            <p:nvSpPr>
              <p:cNvPr id="58" name="TextBox 57">
                <a:extLst>
                  <a:ext uri="{FF2B5EF4-FFF2-40B4-BE49-F238E27FC236}">
                    <a16:creationId xmlns:a16="http://schemas.microsoft.com/office/drawing/2014/main" id="{CD29CBE0-3F79-EEC3-8403-8859D71FFF86}"/>
                  </a:ext>
                </a:extLst>
              </p:cNvPr>
              <p:cNvSpPr txBox="1"/>
              <p:nvPr/>
            </p:nvSpPr>
            <p:spPr>
              <a:xfrm>
                <a:off x="12300277" y="5275628"/>
                <a:ext cx="868033" cy="537358"/>
              </a:xfrm>
              <a:prstGeom prst="rect">
                <a:avLst/>
              </a:prstGeom>
              <a:noFill/>
            </p:spPr>
            <p:txBody>
              <a:bodyPr wrap="square" rtlCol="0">
                <a:spAutoFit/>
              </a:bodyPr>
              <a:lstStyle/>
              <a:p>
                <a:pPr algn="ctr"/>
                <a:r>
                  <a:rPr lang="en-US" sz="1200">
                    <a:solidFill>
                      <a:schemeClr val="tx2"/>
                    </a:solidFill>
                  </a:rPr>
                  <a:t>1999</a:t>
                </a:r>
              </a:p>
            </p:txBody>
          </p:sp>
          <p:sp>
            <p:nvSpPr>
              <p:cNvPr id="61" name="TextBox 60">
                <a:extLst>
                  <a:ext uri="{FF2B5EF4-FFF2-40B4-BE49-F238E27FC236}">
                    <a16:creationId xmlns:a16="http://schemas.microsoft.com/office/drawing/2014/main" id="{A5484462-6297-DF12-307A-048B790A4C40}"/>
                  </a:ext>
                </a:extLst>
              </p:cNvPr>
              <p:cNvSpPr txBox="1"/>
              <p:nvPr/>
            </p:nvSpPr>
            <p:spPr>
              <a:xfrm>
                <a:off x="11740807" y="4254523"/>
                <a:ext cx="883478" cy="341276"/>
              </a:xfrm>
              <a:prstGeom prst="rect">
                <a:avLst/>
              </a:prstGeom>
              <a:noFill/>
            </p:spPr>
            <p:txBody>
              <a:bodyPr wrap="square" rtlCol="0" anchor="ctr">
                <a:noAutofit/>
              </a:bodyPr>
              <a:lstStyle/>
              <a:p>
                <a:pPr algn="r"/>
                <a:r>
                  <a:rPr lang="en-US" sz="1200">
                    <a:solidFill>
                      <a:schemeClr val="tx2"/>
                    </a:solidFill>
                  </a:rPr>
                  <a:t>90</a:t>
                </a:r>
              </a:p>
            </p:txBody>
          </p:sp>
          <p:sp>
            <p:nvSpPr>
              <p:cNvPr id="62" name="TextBox 61">
                <a:extLst>
                  <a:ext uri="{FF2B5EF4-FFF2-40B4-BE49-F238E27FC236}">
                    <a16:creationId xmlns:a16="http://schemas.microsoft.com/office/drawing/2014/main" id="{4861BDC9-4437-F4BA-B470-55885F054C0C}"/>
                  </a:ext>
                </a:extLst>
              </p:cNvPr>
              <p:cNvSpPr txBox="1"/>
              <p:nvPr/>
            </p:nvSpPr>
            <p:spPr>
              <a:xfrm>
                <a:off x="11740807" y="3196403"/>
                <a:ext cx="883478" cy="341276"/>
              </a:xfrm>
              <a:prstGeom prst="rect">
                <a:avLst/>
              </a:prstGeom>
              <a:noFill/>
            </p:spPr>
            <p:txBody>
              <a:bodyPr wrap="square" rtlCol="0" anchor="ctr">
                <a:noAutofit/>
              </a:bodyPr>
              <a:lstStyle/>
              <a:p>
                <a:pPr algn="r"/>
                <a:r>
                  <a:rPr lang="en-US" sz="1200">
                    <a:solidFill>
                      <a:schemeClr val="tx2"/>
                    </a:solidFill>
                  </a:rPr>
                  <a:t>110</a:t>
                </a:r>
              </a:p>
            </p:txBody>
          </p:sp>
          <p:sp>
            <p:nvSpPr>
              <p:cNvPr id="63" name="TextBox 62">
                <a:extLst>
                  <a:ext uri="{FF2B5EF4-FFF2-40B4-BE49-F238E27FC236}">
                    <a16:creationId xmlns:a16="http://schemas.microsoft.com/office/drawing/2014/main" id="{DEE32638-E04A-D56B-3652-EE0D37D7DD95}"/>
                  </a:ext>
                </a:extLst>
              </p:cNvPr>
              <p:cNvSpPr txBox="1"/>
              <p:nvPr/>
            </p:nvSpPr>
            <p:spPr>
              <a:xfrm>
                <a:off x="11740807" y="2138286"/>
                <a:ext cx="883478" cy="341276"/>
              </a:xfrm>
              <a:prstGeom prst="rect">
                <a:avLst/>
              </a:prstGeom>
              <a:noFill/>
            </p:spPr>
            <p:txBody>
              <a:bodyPr wrap="square" rtlCol="0" anchor="ctr">
                <a:noAutofit/>
              </a:bodyPr>
              <a:lstStyle/>
              <a:p>
                <a:pPr algn="r"/>
                <a:r>
                  <a:rPr lang="en-US" sz="1200">
                    <a:solidFill>
                      <a:schemeClr val="tx2"/>
                    </a:solidFill>
                  </a:rPr>
                  <a:t>130</a:t>
                </a:r>
              </a:p>
            </p:txBody>
          </p:sp>
          <p:sp>
            <p:nvSpPr>
              <p:cNvPr id="65" name="TextBox 64">
                <a:extLst>
                  <a:ext uri="{FF2B5EF4-FFF2-40B4-BE49-F238E27FC236}">
                    <a16:creationId xmlns:a16="http://schemas.microsoft.com/office/drawing/2014/main" id="{9285DF1E-4CA1-2FA6-A289-C4112D8380DC}"/>
                  </a:ext>
                </a:extLst>
              </p:cNvPr>
              <p:cNvSpPr txBox="1"/>
              <p:nvPr/>
            </p:nvSpPr>
            <p:spPr>
              <a:xfrm>
                <a:off x="16109624" y="5275628"/>
                <a:ext cx="874587" cy="537358"/>
              </a:xfrm>
              <a:prstGeom prst="rect">
                <a:avLst/>
              </a:prstGeom>
              <a:noFill/>
            </p:spPr>
            <p:txBody>
              <a:bodyPr wrap="square" rtlCol="0">
                <a:spAutoFit/>
              </a:bodyPr>
              <a:lstStyle/>
              <a:p>
                <a:pPr algn="ctr"/>
                <a:r>
                  <a:rPr lang="en-US" sz="1200">
                    <a:solidFill>
                      <a:schemeClr val="tx2"/>
                    </a:solidFill>
                  </a:rPr>
                  <a:t>2015</a:t>
                </a:r>
              </a:p>
            </p:txBody>
          </p:sp>
        </p:grpSp>
        <p:sp>
          <p:nvSpPr>
            <p:cNvPr id="75" name="TextBox 74">
              <a:extLst>
                <a:ext uri="{FF2B5EF4-FFF2-40B4-BE49-F238E27FC236}">
                  <a16:creationId xmlns:a16="http://schemas.microsoft.com/office/drawing/2014/main" id="{BA7F6605-B3E9-457C-66F3-8A286AC9A0B5}"/>
                </a:ext>
              </a:extLst>
            </p:cNvPr>
            <p:cNvSpPr txBox="1"/>
            <p:nvPr/>
          </p:nvSpPr>
          <p:spPr>
            <a:xfrm>
              <a:off x="12680950" y="3259104"/>
              <a:ext cx="2038350" cy="30777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a:ln>
                    <a:noFill/>
                  </a:ln>
                  <a:solidFill>
                    <a:srgbClr val="2D77B9"/>
                  </a:solidFill>
                  <a:effectLst/>
                  <a:uLnTx/>
                  <a:uFillTx/>
                  <a:latin typeface="+mj-lt"/>
                  <a:ea typeface="+mn-ea"/>
                  <a:cs typeface="+mn-cs"/>
                </a:rPr>
                <a:t>Urbanization stratified</a:t>
              </a:r>
            </a:p>
          </p:txBody>
        </p:sp>
        <p:sp>
          <p:nvSpPr>
            <p:cNvPr id="76" name="Freeform: Shape 75">
              <a:extLst>
                <a:ext uri="{FF2B5EF4-FFF2-40B4-BE49-F238E27FC236}">
                  <a16:creationId xmlns:a16="http://schemas.microsoft.com/office/drawing/2014/main" id="{C5E0D47B-9641-C5BF-7F84-C48CFDE1718A}"/>
                </a:ext>
              </a:extLst>
            </p:cNvPr>
            <p:cNvSpPr/>
            <p:nvPr/>
          </p:nvSpPr>
          <p:spPr>
            <a:xfrm>
              <a:off x="13189744" y="4414838"/>
              <a:ext cx="3171825" cy="633412"/>
            </a:xfrm>
            <a:custGeom>
              <a:avLst/>
              <a:gdLst>
                <a:gd name="connsiteX0" fmla="*/ 0 w 3171825"/>
                <a:gd name="connsiteY0" fmla="*/ 0 h 633412"/>
                <a:gd name="connsiteX1" fmla="*/ 152400 w 3171825"/>
                <a:gd name="connsiteY1" fmla="*/ 4762 h 633412"/>
                <a:gd name="connsiteX2" fmla="*/ 302419 w 3171825"/>
                <a:gd name="connsiteY2" fmla="*/ 66675 h 633412"/>
                <a:gd name="connsiteX3" fmla="*/ 459581 w 3171825"/>
                <a:gd name="connsiteY3" fmla="*/ 119062 h 633412"/>
                <a:gd name="connsiteX4" fmla="*/ 609600 w 3171825"/>
                <a:gd name="connsiteY4" fmla="*/ 145256 h 633412"/>
                <a:gd name="connsiteX5" fmla="*/ 759619 w 3171825"/>
                <a:gd name="connsiteY5" fmla="*/ 223837 h 633412"/>
                <a:gd name="connsiteX6" fmla="*/ 909637 w 3171825"/>
                <a:gd name="connsiteY6" fmla="*/ 209550 h 633412"/>
                <a:gd name="connsiteX7" fmla="*/ 1062037 w 3171825"/>
                <a:gd name="connsiteY7" fmla="*/ 347662 h 633412"/>
                <a:gd name="connsiteX8" fmla="*/ 1212056 w 3171825"/>
                <a:gd name="connsiteY8" fmla="*/ 452437 h 633412"/>
                <a:gd name="connsiteX9" fmla="*/ 1364456 w 3171825"/>
                <a:gd name="connsiteY9" fmla="*/ 469106 h 633412"/>
                <a:gd name="connsiteX10" fmla="*/ 1514475 w 3171825"/>
                <a:gd name="connsiteY10" fmla="*/ 569118 h 633412"/>
                <a:gd name="connsiteX11" fmla="*/ 1666875 w 3171825"/>
                <a:gd name="connsiteY11" fmla="*/ 566737 h 633412"/>
                <a:gd name="connsiteX12" fmla="*/ 1816894 w 3171825"/>
                <a:gd name="connsiteY12" fmla="*/ 590550 h 633412"/>
                <a:gd name="connsiteX13" fmla="*/ 1964531 w 3171825"/>
                <a:gd name="connsiteY13" fmla="*/ 633412 h 633412"/>
                <a:gd name="connsiteX14" fmla="*/ 2114550 w 3171825"/>
                <a:gd name="connsiteY14" fmla="*/ 571500 h 633412"/>
                <a:gd name="connsiteX15" fmla="*/ 2266950 w 3171825"/>
                <a:gd name="connsiteY15" fmla="*/ 561975 h 633412"/>
                <a:gd name="connsiteX16" fmla="*/ 2416969 w 3171825"/>
                <a:gd name="connsiteY16" fmla="*/ 454818 h 633412"/>
                <a:gd name="connsiteX17" fmla="*/ 2569369 w 3171825"/>
                <a:gd name="connsiteY17" fmla="*/ 457200 h 633412"/>
                <a:gd name="connsiteX18" fmla="*/ 2719387 w 3171825"/>
                <a:gd name="connsiteY18" fmla="*/ 409575 h 633412"/>
                <a:gd name="connsiteX19" fmla="*/ 2874169 w 3171825"/>
                <a:gd name="connsiteY19" fmla="*/ 361950 h 633412"/>
                <a:gd name="connsiteX20" fmla="*/ 3021806 w 3171825"/>
                <a:gd name="connsiteY20" fmla="*/ 345281 h 633412"/>
                <a:gd name="connsiteX21" fmla="*/ 3171825 w 3171825"/>
                <a:gd name="connsiteY21" fmla="*/ 142875 h 633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171825" h="633412">
                  <a:moveTo>
                    <a:pt x="0" y="0"/>
                  </a:moveTo>
                  <a:lnTo>
                    <a:pt x="152400" y="4762"/>
                  </a:lnTo>
                  <a:lnTo>
                    <a:pt x="302419" y="66675"/>
                  </a:lnTo>
                  <a:lnTo>
                    <a:pt x="459581" y="119062"/>
                  </a:lnTo>
                  <a:lnTo>
                    <a:pt x="609600" y="145256"/>
                  </a:lnTo>
                  <a:lnTo>
                    <a:pt x="759619" y="223837"/>
                  </a:lnTo>
                  <a:lnTo>
                    <a:pt x="909637" y="209550"/>
                  </a:lnTo>
                  <a:lnTo>
                    <a:pt x="1062037" y="347662"/>
                  </a:lnTo>
                  <a:lnTo>
                    <a:pt x="1212056" y="452437"/>
                  </a:lnTo>
                  <a:lnTo>
                    <a:pt x="1364456" y="469106"/>
                  </a:lnTo>
                  <a:lnTo>
                    <a:pt x="1514475" y="569118"/>
                  </a:lnTo>
                  <a:lnTo>
                    <a:pt x="1666875" y="566737"/>
                  </a:lnTo>
                  <a:lnTo>
                    <a:pt x="1816894" y="590550"/>
                  </a:lnTo>
                  <a:lnTo>
                    <a:pt x="1964531" y="633412"/>
                  </a:lnTo>
                  <a:lnTo>
                    <a:pt x="2114550" y="571500"/>
                  </a:lnTo>
                  <a:lnTo>
                    <a:pt x="2266950" y="561975"/>
                  </a:lnTo>
                  <a:lnTo>
                    <a:pt x="2416969" y="454818"/>
                  </a:lnTo>
                  <a:lnTo>
                    <a:pt x="2569369" y="457200"/>
                  </a:lnTo>
                  <a:lnTo>
                    <a:pt x="2719387" y="409575"/>
                  </a:lnTo>
                  <a:lnTo>
                    <a:pt x="2874169" y="361950"/>
                  </a:lnTo>
                  <a:lnTo>
                    <a:pt x="3021806" y="345281"/>
                  </a:lnTo>
                  <a:lnTo>
                    <a:pt x="3171825" y="142875"/>
                  </a:lnTo>
                </a:path>
              </a:pathLst>
            </a:custGeom>
            <a:noFill/>
            <a:ln w="254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Shape 76">
              <a:extLst>
                <a:ext uri="{FF2B5EF4-FFF2-40B4-BE49-F238E27FC236}">
                  <a16:creationId xmlns:a16="http://schemas.microsoft.com/office/drawing/2014/main" id="{7677E76A-7871-0CB9-07E4-337DBBAE7B47}"/>
                </a:ext>
              </a:extLst>
            </p:cNvPr>
            <p:cNvSpPr/>
            <p:nvPr/>
          </p:nvSpPr>
          <p:spPr>
            <a:xfrm>
              <a:off x="13189744" y="3667125"/>
              <a:ext cx="3171825" cy="709613"/>
            </a:xfrm>
            <a:custGeom>
              <a:avLst/>
              <a:gdLst>
                <a:gd name="connsiteX0" fmla="*/ 0 w 3171825"/>
                <a:gd name="connsiteY0" fmla="*/ 11906 h 709613"/>
                <a:gd name="connsiteX1" fmla="*/ 152400 w 3171825"/>
                <a:gd name="connsiteY1" fmla="*/ 0 h 709613"/>
                <a:gd name="connsiteX2" fmla="*/ 307181 w 3171825"/>
                <a:gd name="connsiteY2" fmla="*/ 85725 h 709613"/>
                <a:gd name="connsiteX3" fmla="*/ 454819 w 3171825"/>
                <a:gd name="connsiteY3" fmla="*/ 138113 h 709613"/>
                <a:gd name="connsiteX4" fmla="*/ 609600 w 3171825"/>
                <a:gd name="connsiteY4" fmla="*/ 119063 h 709613"/>
                <a:gd name="connsiteX5" fmla="*/ 757237 w 3171825"/>
                <a:gd name="connsiteY5" fmla="*/ 230981 h 709613"/>
                <a:gd name="connsiteX6" fmla="*/ 907256 w 3171825"/>
                <a:gd name="connsiteY6" fmla="*/ 202406 h 709613"/>
                <a:gd name="connsiteX7" fmla="*/ 1057275 w 3171825"/>
                <a:gd name="connsiteY7" fmla="*/ 371475 h 709613"/>
                <a:gd name="connsiteX8" fmla="*/ 1209675 w 3171825"/>
                <a:gd name="connsiteY8" fmla="*/ 490538 h 709613"/>
                <a:gd name="connsiteX9" fmla="*/ 1362075 w 3171825"/>
                <a:gd name="connsiteY9" fmla="*/ 464344 h 709613"/>
                <a:gd name="connsiteX10" fmla="*/ 1509712 w 3171825"/>
                <a:gd name="connsiteY10" fmla="*/ 611981 h 709613"/>
                <a:gd name="connsiteX11" fmla="*/ 1664494 w 3171825"/>
                <a:gd name="connsiteY11" fmla="*/ 614363 h 709613"/>
                <a:gd name="connsiteX12" fmla="*/ 1812131 w 3171825"/>
                <a:gd name="connsiteY12" fmla="*/ 666750 h 709613"/>
                <a:gd name="connsiteX13" fmla="*/ 1964531 w 3171825"/>
                <a:gd name="connsiteY13" fmla="*/ 709613 h 709613"/>
                <a:gd name="connsiteX14" fmla="*/ 2112169 w 3171825"/>
                <a:gd name="connsiteY14" fmla="*/ 661988 h 709613"/>
                <a:gd name="connsiteX15" fmla="*/ 2262187 w 3171825"/>
                <a:gd name="connsiteY15" fmla="*/ 635794 h 709613"/>
                <a:gd name="connsiteX16" fmla="*/ 2416969 w 3171825"/>
                <a:gd name="connsiteY16" fmla="*/ 497681 h 709613"/>
                <a:gd name="connsiteX17" fmla="*/ 2569369 w 3171825"/>
                <a:gd name="connsiteY17" fmla="*/ 507206 h 709613"/>
                <a:gd name="connsiteX18" fmla="*/ 2719387 w 3171825"/>
                <a:gd name="connsiteY18" fmla="*/ 440531 h 709613"/>
                <a:gd name="connsiteX19" fmla="*/ 2869406 w 3171825"/>
                <a:gd name="connsiteY19" fmla="*/ 397669 h 709613"/>
                <a:gd name="connsiteX20" fmla="*/ 3021806 w 3171825"/>
                <a:gd name="connsiteY20" fmla="*/ 328613 h 709613"/>
                <a:gd name="connsiteX21" fmla="*/ 3171825 w 3171825"/>
                <a:gd name="connsiteY21" fmla="*/ 64294 h 709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171825" h="709613">
                  <a:moveTo>
                    <a:pt x="0" y="11906"/>
                  </a:moveTo>
                  <a:lnTo>
                    <a:pt x="152400" y="0"/>
                  </a:lnTo>
                  <a:lnTo>
                    <a:pt x="307181" y="85725"/>
                  </a:lnTo>
                  <a:lnTo>
                    <a:pt x="454819" y="138113"/>
                  </a:lnTo>
                  <a:lnTo>
                    <a:pt x="609600" y="119063"/>
                  </a:lnTo>
                  <a:lnTo>
                    <a:pt x="757237" y="230981"/>
                  </a:lnTo>
                  <a:lnTo>
                    <a:pt x="907256" y="202406"/>
                  </a:lnTo>
                  <a:lnTo>
                    <a:pt x="1057275" y="371475"/>
                  </a:lnTo>
                  <a:lnTo>
                    <a:pt x="1209675" y="490538"/>
                  </a:lnTo>
                  <a:lnTo>
                    <a:pt x="1362075" y="464344"/>
                  </a:lnTo>
                  <a:lnTo>
                    <a:pt x="1509712" y="611981"/>
                  </a:lnTo>
                  <a:lnTo>
                    <a:pt x="1664494" y="614363"/>
                  </a:lnTo>
                  <a:lnTo>
                    <a:pt x="1812131" y="666750"/>
                  </a:lnTo>
                  <a:lnTo>
                    <a:pt x="1964531" y="709613"/>
                  </a:lnTo>
                  <a:lnTo>
                    <a:pt x="2112169" y="661988"/>
                  </a:lnTo>
                  <a:lnTo>
                    <a:pt x="2262187" y="635794"/>
                  </a:lnTo>
                  <a:lnTo>
                    <a:pt x="2416969" y="497681"/>
                  </a:lnTo>
                  <a:lnTo>
                    <a:pt x="2569369" y="507206"/>
                  </a:lnTo>
                  <a:lnTo>
                    <a:pt x="2719387" y="440531"/>
                  </a:lnTo>
                  <a:lnTo>
                    <a:pt x="2869406" y="397669"/>
                  </a:lnTo>
                  <a:lnTo>
                    <a:pt x="3021806" y="328613"/>
                  </a:lnTo>
                  <a:lnTo>
                    <a:pt x="3171825" y="64294"/>
                  </a:lnTo>
                </a:path>
              </a:pathLst>
            </a:custGeom>
            <a:noFill/>
            <a:ln w="254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03A84AD8-1599-5A57-605F-F98316B9B499}"/>
                </a:ext>
              </a:extLst>
            </p:cNvPr>
            <p:cNvSpPr txBox="1"/>
            <p:nvPr/>
          </p:nvSpPr>
          <p:spPr>
            <a:xfrm>
              <a:off x="16759493" y="3475003"/>
              <a:ext cx="1199563" cy="276999"/>
            </a:xfrm>
            <a:prstGeom prst="rect">
              <a:avLst/>
            </a:prstGeom>
            <a:noFill/>
          </p:spPr>
          <p:txBody>
            <a:bodyPr wrap="square" rtlCol="0">
              <a:spAutoFit/>
            </a:bodyPr>
            <a:lstStyle/>
            <a:p>
              <a:pPr algn="l"/>
              <a:r>
                <a:rPr lang="en-US" sz="1200">
                  <a:solidFill>
                    <a:schemeClr val="tx2"/>
                  </a:solidFill>
                </a:rPr>
                <a:t>Rural</a:t>
              </a:r>
            </a:p>
          </p:txBody>
        </p:sp>
        <p:sp>
          <p:nvSpPr>
            <p:cNvPr id="79" name="Rectangle 78">
              <a:extLst>
                <a:ext uri="{FF2B5EF4-FFF2-40B4-BE49-F238E27FC236}">
                  <a16:creationId xmlns:a16="http://schemas.microsoft.com/office/drawing/2014/main" id="{3E74EA8B-826E-6ADC-5938-28268C25D8DA}"/>
                </a:ext>
              </a:extLst>
            </p:cNvPr>
            <p:cNvSpPr/>
            <p:nvPr/>
          </p:nvSpPr>
          <p:spPr>
            <a:xfrm>
              <a:off x="16638759" y="3543652"/>
              <a:ext cx="146998" cy="1397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endParaRPr>
            </a:p>
          </p:txBody>
        </p:sp>
        <p:sp>
          <p:nvSpPr>
            <p:cNvPr id="80" name="TextBox 79">
              <a:extLst>
                <a:ext uri="{FF2B5EF4-FFF2-40B4-BE49-F238E27FC236}">
                  <a16:creationId xmlns:a16="http://schemas.microsoft.com/office/drawing/2014/main" id="{98F941FE-459E-2804-DBC7-E88AD6B887F4}"/>
                </a:ext>
              </a:extLst>
            </p:cNvPr>
            <p:cNvSpPr txBox="1"/>
            <p:nvPr/>
          </p:nvSpPr>
          <p:spPr>
            <a:xfrm>
              <a:off x="16759493" y="3742517"/>
              <a:ext cx="566650" cy="276999"/>
            </a:xfrm>
            <a:prstGeom prst="rect">
              <a:avLst/>
            </a:prstGeom>
            <a:noFill/>
          </p:spPr>
          <p:txBody>
            <a:bodyPr wrap="square" rtlCol="0">
              <a:spAutoFit/>
            </a:bodyPr>
            <a:lstStyle/>
            <a:p>
              <a:pPr algn="l"/>
              <a:r>
                <a:rPr lang="en-US" sz="1200">
                  <a:solidFill>
                    <a:schemeClr val="tx2"/>
                  </a:solidFill>
                </a:rPr>
                <a:t>Urban</a:t>
              </a:r>
            </a:p>
          </p:txBody>
        </p:sp>
        <p:sp>
          <p:nvSpPr>
            <p:cNvPr id="81" name="Rectangle 80">
              <a:extLst>
                <a:ext uri="{FF2B5EF4-FFF2-40B4-BE49-F238E27FC236}">
                  <a16:creationId xmlns:a16="http://schemas.microsoft.com/office/drawing/2014/main" id="{F976C904-CB2E-BB38-1C22-68E9F52E5FA4}"/>
                </a:ext>
              </a:extLst>
            </p:cNvPr>
            <p:cNvSpPr/>
            <p:nvPr/>
          </p:nvSpPr>
          <p:spPr>
            <a:xfrm>
              <a:off x="16638758" y="3811166"/>
              <a:ext cx="146998" cy="1397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endParaRPr>
            </a:p>
          </p:txBody>
        </p:sp>
      </p:grpSp>
      <p:grpSp>
        <p:nvGrpSpPr>
          <p:cNvPr id="122" name="Group 121">
            <a:extLst>
              <a:ext uri="{FF2B5EF4-FFF2-40B4-BE49-F238E27FC236}">
                <a16:creationId xmlns:a16="http://schemas.microsoft.com/office/drawing/2014/main" id="{1825CDA8-23D2-A7C6-20D4-39EC7BB705F9}"/>
              </a:ext>
            </a:extLst>
          </p:cNvPr>
          <p:cNvGrpSpPr/>
          <p:nvPr/>
        </p:nvGrpSpPr>
        <p:grpSpPr>
          <a:xfrm>
            <a:off x="6002027" y="4231205"/>
            <a:ext cx="5479000" cy="2246117"/>
            <a:chOff x="6656660" y="4183868"/>
            <a:chExt cx="5479000" cy="2246117"/>
          </a:xfrm>
        </p:grpSpPr>
        <p:grpSp>
          <p:nvGrpSpPr>
            <p:cNvPr id="83" name="Group 82">
              <a:extLst>
                <a:ext uri="{FF2B5EF4-FFF2-40B4-BE49-F238E27FC236}">
                  <a16:creationId xmlns:a16="http://schemas.microsoft.com/office/drawing/2014/main" id="{B628D7F8-9747-4B88-CA12-4EA0BA02A2E4}"/>
                </a:ext>
              </a:extLst>
            </p:cNvPr>
            <p:cNvGrpSpPr/>
            <p:nvPr/>
          </p:nvGrpSpPr>
          <p:grpSpPr>
            <a:xfrm>
              <a:off x="6656660" y="4183868"/>
              <a:ext cx="5479000" cy="2246117"/>
              <a:chOff x="12279597" y="3259104"/>
              <a:chExt cx="5479000" cy="2246117"/>
            </a:xfrm>
          </p:grpSpPr>
          <p:grpSp>
            <p:nvGrpSpPr>
              <p:cNvPr id="84" name="Group 83">
                <a:extLst>
                  <a:ext uri="{FF2B5EF4-FFF2-40B4-BE49-F238E27FC236}">
                    <a16:creationId xmlns:a16="http://schemas.microsoft.com/office/drawing/2014/main" id="{C9B0F932-203A-E43E-5E2C-56671CA79BDE}"/>
                  </a:ext>
                </a:extLst>
              </p:cNvPr>
              <p:cNvGrpSpPr/>
              <p:nvPr/>
            </p:nvGrpSpPr>
            <p:grpSpPr>
              <a:xfrm>
                <a:off x="12279597" y="3548824"/>
                <a:ext cx="4506625" cy="1956397"/>
                <a:chOff x="11303276" y="2197595"/>
                <a:chExt cx="7101533" cy="3795267"/>
              </a:xfrm>
            </p:grpSpPr>
            <p:sp>
              <p:nvSpPr>
                <p:cNvPr id="92" name="TextBox 91">
                  <a:extLst>
                    <a:ext uri="{FF2B5EF4-FFF2-40B4-BE49-F238E27FC236}">
                      <a16:creationId xmlns:a16="http://schemas.microsoft.com/office/drawing/2014/main" id="{ACEB7061-EA9A-7917-981F-4C571201F703}"/>
                    </a:ext>
                  </a:extLst>
                </p:cNvPr>
                <p:cNvSpPr txBox="1"/>
                <p:nvPr/>
              </p:nvSpPr>
              <p:spPr>
                <a:xfrm>
                  <a:off x="12548301" y="5685085"/>
                  <a:ext cx="5441540" cy="307777"/>
                </a:xfrm>
                <a:prstGeom prst="rect">
                  <a:avLst/>
                </a:prstGeom>
                <a:noFill/>
              </p:spPr>
              <p:txBody>
                <a:bodyPr wrap="square" rtlCol="0">
                  <a:spAutoFit/>
                </a:bodyPr>
                <a:lstStyle/>
                <a:p>
                  <a:pPr algn="ctr"/>
                  <a:r>
                    <a:rPr lang="en-US" sz="1400">
                      <a:solidFill>
                        <a:schemeClr val="tx2"/>
                      </a:solidFill>
                    </a:rPr>
                    <a:t>Year</a:t>
                  </a:r>
                </a:p>
              </p:txBody>
            </p:sp>
            <p:sp>
              <p:nvSpPr>
                <p:cNvPr id="93" name="TextBox 92">
                  <a:extLst>
                    <a:ext uri="{FF2B5EF4-FFF2-40B4-BE49-F238E27FC236}">
                      <a16:creationId xmlns:a16="http://schemas.microsoft.com/office/drawing/2014/main" id="{9635121A-B59E-D40C-1EBE-A50B7F7B450F}"/>
                    </a:ext>
                  </a:extLst>
                </p:cNvPr>
                <p:cNvSpPr txBox="1"/>
                <p:nvPr/>
              </p:nvSpPr>
              <p:spPr>
                <a:xfrm rot="16200000">
                  <a:off x="10133365" y="3399909"/>
                  <a:ext cx="3067313" cy="727491"/>
                </a:xfrm>
                <a:prstGeom prst="rect">
                  <a:avLst/>
                </a:prstGeom>
                <a:noFill/>
              </p:spPr>
              <p:txBody>
                <a:bodyPr wrap="square" rtlCol="0">
                  <a:spAutoFit/>
                </a:bodyPr>
                <a:lstStyle/>
                <a:p>
                  <a:pPr algn="ctr"/>
                  <a:r>
                    <a:rPr lang="en-US" sz="1200">
                      <a:solidFill>
                        <a:schemeClr val="tx2"/>
                      </a:solidFill>
                    </a:rPr>
                    <a:t>Age-adjusted mortality, per 100,000</a:t>
                  </a:r>
                </a:p>
              </p:txBody>
            </p:sp>
            <p:cxnSp>
              <p:nvCxnSpPr>
                <p:cNvPr id="94" name="Straight Connector 93">
                  <a:extLst>
                    <a:ext uri="{FF2B5EF4-FFF2-40B4-BE49-F238E27FC236}">
                      <a16:creationId xmlns:a16="http://schemas.microsoft.com/office/drawing/2014/main" id="{99F1C7DB-D39A-2D9B-A665-5B7626C5F8B1}"/>
                    </a:ext>
                  </a:extLst>
                </p:cNvPr>
                <p:cNvCxnSpPr>
                  <a:cxnSpLocks/>
                </p:cNvCxnSpPr>
                <p:nvPr/>
              </p:nvCxnSpPr>
              <p:spPr>
                <a:xfrm>
                  <a:off x="12550433" y="5332198"/>
                  <a:ext cx="544154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81964DAF-6E72-D9EE-94A0-9BE25980AB66}"/>
                    </a:ext>
                  </a:extLst>
                </p:cNvPr>
                <p:cNvCxnSpPr>
                  <a:cxnSpLocks/>
                </p:cNvCxnSpPr>
                <p:nvPr/>
              </p:nvCxnSpPr>
              <p:spPr>
                <a:xfrm flipV="1">
                  <a:off x="12548302" y="2197595"/>
                  <a:ext cx="0" cy="313723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96" name="TextBox 95">
                  <a:extLst>
                    <a:ext uri="{FF2B5EF4-FFF2-40B4-BE49-F238E27FC236}">
                      <a16:creationId xmlns:a16="http://schemas.microsoft.com/office/drawing/2014/main" id="{5CB760EB-2062-C511-ED81-261A3923A5CA}"/>
                    </a:ext>
                  </a:extLst>
                </p:cNvPr>
                <p:cNvSpPr txBox="1"/>
                <p:nvPr/>
              </p:nvSpPr>
              <p:spPr>
                <a:xfrm>
                  <a:off x="11740807" y="2473267"/>
                  <a:ext cx="883478" cy="341276"/>
                </a:xfrm>
                <a:prstGeom prst="rect">
                  <a:avLst/>
                </a:prstGeom>
                <a:noFill/>
              </p:spPr>
              <p:txBody>
                <a:bodyPr wrap="square" rtlCol="0" anchor="ctr">
                  <a:noAutofit/>
                </a:bodyPr>
                <a:lstStyle/>
                <a:p>
                  <a:pPr algn="r"/>
                  <a:r>
                    <a:rPr lang="en-US" sz="1200">
                      <a:solidFill>
                        <a:schemeClr val="tx2"/>
                      </a:solidFill>
                    </a:rPr>
                    <a:t>120</a:t>
                  </a:r>
                </a:p>
              </p:txBody>
            </p:sp>
            <p:sp>
              <p:nvSpPr>
                <p:cNvPr id="97" name="TextBox 96">
                  <a:extLst>
                    <a:ext uri="{FF2B5EF4-FFF2-40B4-BE49-F238E27FC236}">
                      <a16:creationId xmlns:a16="http://schemas.microsoft.com/office/drawing/2014/main" id="{E02C5937-9043-EDFE-838D-A47CC6DC3E77}"/>
                    </a:ext>
                  </a:extLst>
                </p:cNvPr>
                <p:cNvSpPr txBox="1"/>
                <p:nvPr/>
              </p:nvSpPr>
              <p:spPr>
                <a:xfrm>
                  <a:off x="11740807" y="3702335"/>
                  <a:ext cx="883478" cy="341276"/>
                </a:xfrm>
                <a:prstGeom prst="rect">
                  <a:avLst/>
                </a:prstGeom>
                <a:noFill/>
              </p:spPr>
              <p:txBody>
                <a:bodyPr wrap="square" rtlCol="0" anchor="ctr">
                  <a:noAutofit/>
                </a:bodyPr>
                <a:lstStyle/>
                <a:p>
                  <a:pPr algn="r"/>
                  <a:r>
                    <a:rPr lang="en-US" sz="1200">
                      <a:solidFill>
                        <a:schemeClr val="tx2"/>
                      </a:solidFill>
                    </a:rPr>
                    <a:t>80</a:t>
                  </a:r>
                </a:p>
              </p:txBody>
            </p:sp>
            <p:sp>
              <p:nvSpPr>
                <p:cNvPr id="98" name="TextBox 97">
                  <a:extLst>
                    <a:ext uri="{FF2B5EF4-FFF2-40B4-BE49-F238E27FC236}">
                      <a16:creationId xmlns:a16="http://schemas.microsoft.com/office/drawing/2014/main" id="{9148018E-71E2-CD04-D9A3-78A831C77807}"/>
                    </a:ext>
                  </a:extLst>
                </p:cNvPr>
                <p:cNvSpPr txBox="1"/>
                <p:nvPr/>
              </p:nvSpPr>
              <p:spPr>
                <a:xfrm>
                  <a:off x="11740807" y="4931404"/>
                  <a:ext cx="883478" cy="341276"/>
                </a:xfrm>
                <a:prstGeom prst="rect">
                  <a:avLst/>
                </a:prstGeom>
                <a:noFill/>
              </p:spPr>
              <p:txBody>
                <a:bodyPr wrap="square" rtlCol="0" anchor="ctr">
                  <a:noAutofit/>
                </a:bodyPr>
                <a:lstStyle/>
                <a:p>
                  <a:pPr algn="r"/>
                  <a:r>
                    <a:rPr lang="en-US" sz="1200">
                      <a:solidFill>
                        <a:schemeClr val="tx2"/>
                      </a:solidFill>
                    </a:rPr>
                    <a:t>40</a:t>
                  </a:r>
                </a:p>
              </p:txBody>
            </p:sp>
            <p:sp>
              <p:nvSpPr>
                <p:cNvPr id="99" name="TextBox 98">
                  <a:extLst>
                    <a:ext uri="{FF2B5EF4-FFF2-40B4-BE49-F238E27FC236}">
                      <a16:creationId xmlns:a16="http://schemas.microsoft.com/office/drawing/2014/main" id="{419206B4-438D-72C3-D9F3-5FAF3CD5F3F4}"/>
                    </a:ext>
                  </a:extLst>
                </p:cNvPr>
                <p:cNvSpPr txBox="1"/>
                <p:nvPr/>
              </p:nvSpPr>
              <p:spPr>
                <a:xfrm>
                  <a:off x="13729545" y="5275628"/>
                  <a:ext cx="874587" cy="537358"/>
                </a:xfrm>
                <a:prstGeom prst="rect">
                  <a:avLst/>
                </a:prstGeom>
                <a:noFill/>
              </p:spPr>
              <p:txBody>
                <a:bodyPr wrap="square" rtlCol="0">
                  <a:spAutoFit/>
                </a:bodyPr>
                <a:lstStyle/>
                <a:p>
                  <a:pPr algn="ctr"/>
                  <a:r>
                    <a:rPr lang="en-US" sz="1200">
                      <a:solidFill>
                        <a:schemeClr val="tx2"/>
                      </a:solidFill>
                    </a:rPr>
                    <a:t>2005</a:t>
                  </a:r>
                </a:p>
              </p:txBody>
            </p:sp>
            <p:sp>
              <p:nvSpPr>
                <p:cNvPr id="100" name="TextBox 99">
                  <a:extLst>
                    <a:ext uri="{FF2B5EF4-FFF2-40B4-BE49-F238E27FC236}">
                      <a16:creationId xmlns:a16="http://schemas.microsoft.com/office/drawing/2014/main" id="{6C7F4F8F-A930-95F3-A310-7A3A3CEF6CEC}"/>
                    </a:ext>
                  </a:extLst>
                </p:cNvPr>
                <p:cNvSpPr txBox="1"/>
                <p:nvPr/>
              </p:nvSpPr>
              <p:spPr>
                <a:xfrm>
                  <a:off x="14919584" y="5275628"/>
                  <a:ext cx="874587" cy="537358"/>
                </a:xfrm>
                <a:prstGeom prst="rect">
                  <a:avLst/>
                </a:prstGeom>
                <a:noFill/>
              </p:spPr>
              <p:txBody>
                <a:bodyPr wrap="square" rtlCol="0">
                  <a:spAutoFit/>
                </a:bodyPr>
                <a:lstStyle/>
                <a:p>
                  <a:pPr algn="ctr"/>
                  <a:r>
                    <a:rPr lang="en-US" sz="1200">
                      <a:solidFill>
                        <a:schemeClr val="tx2"/>
                      </a:solidFill>
                    </a:rPr>
                    <a:t>2010</a:t>
                  </a:r>
                </a:p>
              </p:txBody>
            </p:sp>
            <p:sp>
              <p:nvSpPr>
                <p:cNvPr id="101" name="TextBox 100">
                  <a:extLst>
                    <a:ext uri="{FF2B5EF4-FFF2-40B4-BE49-F238E27FC236}">
                      <a16:creationId xmlns:a16="http://schemas.microsoft.com/office/drawing/2014/main" id="{1F034D88-EDBD-889D-9E72-2AE631872823}"/>
                    </a:ext>
                  </a:extLst>
                </p:cNvPr>
                <p:cNvSpPr txBox="1"/>
                <p:nvPr/>
              </p:nvSpPr>
              <p:spPr>
                <a:xfrm>
                  <a:off x="17530222" y="5275628"/>
                  <a:ext cx="874587" cy="537358"/>
                </a:xfrm>
                <a:prstGeom prst="rect">
                  <a:avLst/>
                </a:prstGeom>
                <a:noFill/>
              </p:spPr>
              <p:txBody>
                <a:bodyPr wrap="square" rtlCol="0">
                  <a:spAutoFit/>
                </a:bodyPr>
                <a:lstStyle/>
                <a:p>
                  <a:pPr algn="ctr"/>
                  <a:r>
                    <a:rPr lang="en-US" sz="1200">
                      <a:solidFill>
                        <a:schemeClr val="tx2"/>
                      </a:solidFill>
                    </a:rPr>
                    <a:t>2021</a:t>
                  </a:r>
                </a:p>
              </p:txBody>
            </p:sp>
            <p:sp>
              <p:nvSpPr>
                <p:cNvPr id="102" name="TextBox 101">
                  <a:extLst>
                    <a:ext uri="{FF2B5EF4-FFF2-40B4-BE49-F238E27FC236}">
                      <a16:creationId xmlns:a16="http://schemas.microsoft.com/office/drawing/2014/main" id="{E0F92EDA-998B-D919-B77B-CDC88A543FAF}"/>
                    </a:ext>
                  </a:extLst>
                </p:cNvPr>
                <p:cNvSpPr txBox="1"/>
                <p:nvPr/>
              </p:nvSpPr>
              <p:spPr>
                <a:xfrm>
                  <a:off x="12300277" y="5275628"/>
                  <a:ext cx="868033" cy="537358"/>
                </a:xfrm>
                <a:prstGeom prst="rect">
                  <a:avLst/>
                </a:prstGeom>
                <a:noFill/>
              </p:spPr>
              <p:txBody>
                <a:bodyPr wrap="square" rtlCol="0">
                  <a:spAutoFit/>
                </a:bodyPr>
                <a:lstStyle/>
                <a:p>
                  <a:pPr algn="ctr"/>
                  <a:r>
                    <a:rPr lang="en-US" sz="1200">
                      <a:solidFill>
                        <a:schemeClr val="tx2"/>
                      </a:solidFill>
                    </a:rPr>
                    <a:t>1999</a:t>
                  </a:r>
                </a:p>
              </p:txBody>
            </p:sp>
            <p:sp>
              <p:nvSpPr>
                <p:cNvPr id="106" name="TextBox 105">
                  <a:extLst>
                    <a:ext uri="{FF2B5EF4-FFF2-40B4-BE49-F238E27FC236}">
                      <a16:creationId xmlns:a16="http://schemas.microsoft.com/office/drawing/2014/main" id="{3CBBAAA3-3CB8-C492-9584-D0CC88CFDD56}"/>
                    </a:ext>
                  </a:extLst>
                </p:cNvPr>
                <p:cNvSpPr txBox="1"/>
                <p:nvPr/>
              </p:nvSpPr>
              <p:spPr>
                <a:xfrm>
                  <a:off x="16109624" y="5275628"/>
                  <a:ext cx="874587" cy="537358"/>
                </a:xfrm>
                <a:prstGeom prst="rect">
                  <a:avLst/>
                </a:prstGeom>
                <a:noFill/>
              </p:spPr>
              <p:txBody>
                <a:bodyPr wrap="square" rtlCol="0">
                  <a:spAutoFit/>
                </a:bodyPr>
                <a:lstStyle/>
                <a:p>
                  <a:pPr algn="ctr"/>
                  <a:r>
                    <a:rPr lang="en-US" sz="1200">
                      <a:solidFill>
                        <a:schemeClr val="tx2"/>
                      </a:solidFill>
                    </a:rPr>
                    <a:t>2015</a:t>
                  </a:r>
                </a:p>
              </p:txBody>
            </p:sp>
            <p:sp>
              <p:nvSpPr>
                <p:cNvPr id="111" name="TextBox 110">
                  <a:extLst>
                    <a:ext uri="{FF2B5EF4-FFF2-40B4-BE49-F238E27FC236}">
                      <a16:creationId xmlns:a16="http://schemas.microsoft.com/office/drawing/2014/main" id="{CC12BEFD-385E-5B79-952B-925167EBC13B}"/>
                    </a:ext>
                  </a:extLst>
                </p:cNvPr>
                <p:cNvSpPr txBox="1"/>
                <p:nvPr/>
              </p:nvSpPr>
              <p:spPr>
                <a:xfrm>
                  <a:off x="11740807" y="4316868"/>
                  <a:ext cx="883478" cy="341276"/>
                </a:xfrm>
                <a:prstGeom prst="rect">
                  <a:avLst/>
                </a:prstGeom>
                <a:noFill/>
              </p:spPr>
              <p:txBody>
                <a:bodyPr wrap="square" rtlCol="0" anchor="ctr">
                  <a:noAutofit/>
                </a:bodyPr>
                <a:lstStyle/>
                <a:p>
                  <a:pPr algn="r"/>
                  <a:r>
                    <a:rPr lang="en-US" sz="1200">
                      <a:solidFill>
                        <a:schemeClr val="tx2"/>
                      </a:solidFill>
                    </a:rPr>
                    <a:t>60</a:t>
                  </a:r>
                </a:p>
              </p:txBody>
            </p:sp>
            <p:sp>
              <p:nvSpPr>
                <p:cNvPr id="114" name="TextBox 113">
                  <a:extLst>
                    <a:ext uri="{FF2B5EF4-FFF2-40B4-BE49-F238E27FC236}">
                      <a16:creationId xmlns:a16="http://schemas.microsoft.com/office/drawing/2014/main" id="{9B09EA02-5765-4839-7213-B44AB3229EEC}"/>
                    </a:ext>
                  </a:extLst>
                </p:cNvPr>
                <p:cNvSpPr txBox="1"/>
                <p:nvPr/>
              </p:nvSpPr>
              <p:spPr>
                <a:xfrm>
                  <a:off x="11740807" y="3087801"/>
                  <a:ext cx="883478" cy="341276"/>
                </a:xfrm>
                <a:prstGeom prst="rect">
                  <a:avLst/>
                </a:prstGeom>
                <a:noFill/>
              </p:spPr>
              <p:txBody>
                <a:bodyPr wrap="square" rtlCol="0" anchor="ctr">
                  <a:noAutofit/>
                </a:bodyPr>
                <a:lstStyle/>
                <a:p>
                  <a:pPr algn="r"/>
                  <a:r>
                    <a:rPr lang="en-US" sz="1200">
                      <a:solidFill>
                        <a:schemeClr val="tx2"/>
                      </a:solidFill>
                    </a:rPr>
                    <a:t>100</a:t>
                  </a:r>
                </a:p>
              </p:txBody>
            </p:sp>
          </p:grpSp>
          <p:sp>
            <p:nvSpPr>
              <p:cNvPr id="85" name="TextBox 84">
                <a:extLst>
                  <a:ext uri="{FF2B5EF4-FFF2-40B4-BE49-F238E27FC236}">
                    <a16:creationId xmlns:a16="http://schemas.microsoft.com/office/drawing/2014/main" id="{4428AD3B-55E7-8785-4858-9322404D9B01}"/>
                  </a:ext>
                </a:extLst>
              </p:cNvPr>
              <p:cNvSpPr txBox="1"/>
              <p:nvPr/>
            </p:nvSpPr>
            <p:spPr>
              <a:xfrm>
                <a:off x="12680949" y="3259104"/>
                <a:ext cx="2369455" cy="30777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400">
                    <a:solidFill>
                      <a:srgbClr val="2D77B9"/>
                    </a:solidFill>
                    <a:latin typeface="+mj-lt"/>
                  </a:rPr>
                  <a:t>Race and ethnicity stratified</a:t>
                </a:r>
              </a:p>
            </p:txBody>
          </p:sp>
          <p:sp>
            <p:nvSpPr>
              <p:cNvPr id="88" name="TextBox 87">
                <a:extLst>
                  <a:ext uri="{FF2B5EF4-FFF2-40B4-BE49-F238E27FC236}">
                    <a16:creationId xmlns:a16="http://schemas.microsoft.com/office/drawing/2014/main" id="{57EB1B50-0E25-C6C7-1336-FF40A30873C9}"/>
                  </a:ext>
                </a:extLst>
              </p:cNvPr>
              <p:cNvSpPr txBox="1"/>
              <p:nvPr/>
            </p:nvSpPr>
            <p:spPr>
              <a:xfrm>
                <a:off x="16738874" y="3478705"/>
                <a:ext cx="1019723" cy="461665"/>
              </a:xfrm>
              <a:prstGeom prst="rect">
                <a:avLst/>
              </a:prstGeom>
              <a:noFill/>
            </p:spPr>
            <p:txBody>
              <a:bodyPr wrap="square" rtlCol="0">
                <a:spAutoFit/>
              </a:bodyPr>
              <a:lstStyle/>
              <a:p>
                <a:pPr algn="l"/>
                <a:r>
                  <a:rPr lang="en-US" sz="1200">
                    <a:solidFill>
                      <a:schemeClr val="tx2"/>
                    </a:solidFill>
                  </a:rPr>
                  <a:t>Non-Hispanic Black</a:t>
                </a:r>
              </a:p>
            </p:txBody>
          </p:sp>
          <p:sp>
            <p:nvSpPr>
              <p:cNvPr id="89" name="Rectangle 88">
                <a:extLst>
                  <a:ext uri="{FF2B5EF4-FFF2-40B4-BE49-F238E27FC236}">
                    <a16:creationId xmlns:a16="http://schemas.microsoft.com/office/drawing/2014/main" id="{66C8057B-FACD-4DA8-504F-3A38B041715B}"/>
                  </a:ext>
                </a:extLst>
              </p:cNvPr>
              <p:cNvSpPr/>
              <p:nvPr/>
            </p:nvSpPr>
            <p:spPr>
              <a:xfrm>
                <a:off x="16618139" y="3547354"/>
                <a:ext cx="146998" cy="139700"/>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endParaRPr>
              </a:p>
            </p:txBody>
          </p:sp>
          <p:sp>
            <p:nvSpPr>
              <p:cNvPr id="90" name="TextBox 89">
                <a:extLst>
                  <a:ext uri="{FF2B5EF4-FFF2-40B4-BE49-F238E27FC236}">
                    <a16:creationId xmlns:a16="http://schemas.microsoft.com/office/drawing/2014/main" id="{ED1599C6-11E6-BF14-E0D0-2F4E6DB525F1}"/>
                  </a:ext>
                </a:extLst>
              </p:cNvPr>
              <p:cNvSpPr txBox="1"/>
              <p:nvPr/>
            </p:nvSpPr>
            <p:spPr>
              <a:xfrm>
                <a:off x="16735043" y="4331514"/>
                <a:ext cx="713750" cy="276999"/>
              </a:xfrm>
              <a:prstGeom prst="rect">
                <a:avLst/>
              </a:prstGeom>
              <a:noFill/>
            </p:spPr>
            <p:txBody>
              <a:bodyPr wrap="square" rtlCol="0">
                <a:spAutoFit/>
              </a:bodyPr>
              <a:lstStyle/>
              <a:p>
                <a:pPr algn="l"/>
                <a:r>
                  <a:rPr lang="en-US" sz="1200">
                    <a:solidFill>
                      <a:schemeClr val="tx2"/>
                    </a:solidFill>
                  </a:rPr>
                  <a:t>Hispanic</a:t>
                </a:r>
              </a:p>
            </p:txBody>
          </p:sp>
          <p:sp>
            <p:nvSpPr>
              <p:cNvPr id="91" name="Rectangle 90">
                <a:extLst>
                  <a:ext uri="{FF2B5EF4-FFF2-40B4-BE49-F238E27FC236}">
                    <a16:creationId xmlns:a16="http://schemas.microsoft.com/office/drawing/2014/main" id="{890A6845-EF0A-5ACA-FD4B-F8B265DAAA7A}"/>
                  </a:ext>
                </a:extLst>
              </p:cNvPr>
              <p:cNvSpPr/>
              <p:nvPr/>
            </p:nvSpPr>
            <p:spPr>
              <a:xfrm>
                <a:off x="16614308" y="4400163"/>
                <a:ext cx="146998" cy="1397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endParaRPr>
              </a:p>
            </p:txBody>
          </p:sp>
          <p:sp>
            <p:nvSpPr>
              <p:cNvPr id="107" name="TextBox 106">
                <a:extLst>
                  <a:ext uri="{FF2B5EF4-FFF2-40B4-BE49-F238E27FC236}">
                    <a16:creationId xmlns:a16="http://schemas.microsoft.com/office/drawing/2014/main" id="{1C5B30BF-5614-D777-A8B9-82EFA378C4B3}"/>
                  </a:ext>
                </a:extLst>
              </p:cNvPr>
              <p:cNvSpPr txBox="1"/>
              <p:nvPr/>
            </p:nvSpPr>
            <p:spPr>
              <a:xfrm>
                <a:off x="16738874" y="3907039"/>
                <a:ext cx="1019722" cy="461665"/>
              </a:xfrm>
              <a:prstGeom prst="rect">
                <a:avLst/>
              </a:prstGeom>
              <a:noFill/>
            </p:spPr>
            <p:txBody>
              <a:bodyPr wrap="square" rtlCol="0">
                <a:spAutoFit/>
              </a:bodyPr>
              <a:lstStyle/>
              <a:p>
                <a:pPr algn="l"/>
                <a:r>
                  <a:rPr lang="en-US" sz="1200">
                    <a:solidFill>
                      <a:schemeClr val="tx2"/>
                    </a:solidFill>
                  </a:rPr>
                  <a:t>Non-Hispanic White</a:t>
                </a:r>
              </a:p>
            </p:txBody>
          </p:sp>
          <p:sp>
            <p:nvSpPr>
              <p:cNvPr id="108" name="Rectangle 107">
                <a:extLst>
                  <a:ext uri="{FF2B5EF4-FFF2-40B4-BE49-F238E27FC236}">
                    <a16:creationId xmlns:a16="http://schemas.microsoft.com/office/drawing/2014/main" id="{09E675C0-1530-FEA9-5DF3-019D26A8BB31}"/>
                  </a:ext>
                </a:extLst>
              </p:cNvPr>
              <p:cNvSpPr/>
              <p:nvPr/>
            </p:nvSpPr>
            <p:spPr>
              <a:xfrm>
                <a:off x="16618139" y="3975688"/>
                <a:ext cx="146998" cy="139700"/>
              </a:xfrm>
              <a:prstGeom prst="rect">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endParaRPr>
              </a:p>
            </p:txBody>
          </p:sp>
          <p:sp>
            <p:nvSpPr>
              <p:cNvPr id="109" name="TextBox 108">
                <a:extLst>
                  <a:ext uri="{FF2B5EF4-FFF2-40B4-BE49-F238E27FC236}">
                    <a16:creationId xmlns:a16="http://schemas.microsoft.com/office/drawing/2014/main" id="{C077829D-B1DD-A4E0-9B3C-0D519B657B29}"/>
                  </a:ext>
                </a:extLst>
              </p:cNvPr>
              <p:cNvSpPr txBox="1"/>
              <p:nvPr/>
            </p:nvSpPr>
            <p:spPr>
              <a:xfrm>
                <a:off x="16738874" y="4628832"/>
                <a:ext cx="1019722" cy="461665"/>
              </a:xfrm>
              <a:prstGeom prst="rect">
                <a:avLst/>
              </a:prstGeom>
              <a:noFill/>
            </p:spPr>
            <p:txBody>
              <a:bodyPr wrap="square" rtlCol="0">
                <a:spAutoFit/>
              </a:bodyPr>
              <a:lstStyle/>
              <a:p>
                <a:pPr algn="l"/>
                <a:r>
                  <a:rPr lang="en-US" sz="1200">
                    <a:solidFill>
                      <a:schemeClr val="tx2"/>
                    </a:solidFill>
                  </a:rPr>
                  <a:t>Non-Hispanic other</a:t>
                </a:r>
              </a:p>
            </p:txBody>
          </p:sp>
          <p:sp>
            <p:nvSpPr>
              <p:cNvPr id="110" name="Rectangle 109">
                <a:extLst>
                  <a:ext uri="{FF2B5EF4-FFF2-40B4-BE49-F238E27FC236}">
                    <a16:creationId xmlns:a16="http://schemas.microsoft.com/office/drawing/2014/main" id="{F1D54FB0-8877-77FE-E6C2-D4C472FD7608}"/>
                  </a:ext>
                </a:extLst>
              </p:cNvPr>
              <p:cNvSpPr/>
              <p:nvPr/>
            </p:nvSpPr>
            <p:spPr>
              <a:xfrm>
                <a:off x="16618139" y="4697481"/>
                <a:ext cx="146998" cy="1397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endParaRPr>
              </a:p>
            </p:txBody>
          </p:sp>
        </p:grpSp>
        <p:sp>
          <p:nvSpPr>
            <p:cNvPr id="115" name="Freeform: Shape 114">
              <a:extLst>
                <a:ext uri="{FF2B5EF4-FFF2-40B4-BE49-F238E27FC236}">
                  <a16:creationId xmlns:a16="http://schemas.microsoft.com/office/drawing/2014/main" id="{FDEF1FD9-60D3-3C0B-C64D-D9B812445312}"/>
                </a:ext>
              </a:extLst>
            </p:cNvPr>
            <p:cNvSpPr/>
            <p:nvPr/>
          </p:nvSpPr>
          <p:spPr>
            <a:xfrm>
              <a:off x="7562850" y="5684044"/>
              <a:ext cx="3288506" cy="285750"/>
            </a:xfrm>
            <a:custGeom>
              <a:avLst/>
              <a:gdLst>
                <a:gd name="connsiteX0" fmla="*/ 0 w 3288506"/>
                <a:gd name="connsiteY0" fmla="*/ 0 h 285750"/>
                <a:gd name="connsiteX1" fmla="*/ 154781 w 3288506"/>
                <a:gd name="connsiteY1" fmla="*/ 66675 h 285750"/>
                <a:gd name="connsiteX2" fmla="*/ 304800 w 3288506"/>
                <a:gd name="connsiteY2" fmla="*/ 128587 h 285750"/>
                <a:gd name="connsiteX3" fmla="*/ 450056 w 3288506"/>
                <a:gd name="connsiteY3" fmla="*/ 104775 h 285750"/>
                <a:gd name="connsiteX4" fmla="*/ 600075 w 3288506"/>
                <a:gd name="connsiteY4" fmla="*/ 109537 h 285750"/>
                <a:gd name="connsiteX5" fmla="*/ 752475 w 3288506"/>
                <a:gd name="connsiteY5" fmla="*/ 138112 h 285750"/>
                <a:gd name="connsiteX6" fmla="*/ 900113 w 3288506"/>
                <a:gd name="connsiteY6" fmla="*/ 128587 h 285750"/>
                <a:gd name="connsiteX7" fmla="*/ 1050131 w 3288506"/>
                <a:gd name="connsiteY7" fmla="*/ 150019 h 285750"/>
                <a:gd name="connsiteX8" fmla="*/ 1200150 w 3288506"/>
                <a:gd name="connsiteY8" fmla="*/ 204787 h 285750"/>
                <a:gd name="connsiteX9" fmla="*/ 1350169 w 3288506"/>
                <a:gd name="connsiteY9" fmla="*/ 211931 h 285750"/>
                <a:gd name="connsiteX10" fmla="*/ 1497806 w 3288506"/>
                <a:gd name="connsiteY10" fmla="*/ 221456 h 285750"/>
                <a:gd name="connsiteX11" fmla="*/ 1647825 w 3288506"/>
                <a:gd name="connsiteY11" fmla="*/ 233362 h 285750"/>
                <a:gd name="connsiteX12" fmla="*/ 1800225 w 3288506"/>
                <a:gd name="connsiteY12" fmla="*/ 261937 h 285750"/>
                <a:gd name="connsiteX13" fmla="*/ 1947863 w 3288506"/>
                <a:gd name="connsiteY13" fmla="*/ 280987 h 285750"/>
                <a:gd name="connsiteX14" fmla="*/ 2095500 w 3288506"/>
                <a:gd name="connsiteY14" fmla="*/ 252412 h 285750"/>
                <a:gd name="connsiteX15" fmla="*/ 2243138 w 3288506"/>
                <a:gd name="connsiteY15" fmla="*/ 285750 h 285750"/>
                <a:gd name="connsiteX16" fmla="*/ 2393156 w 3288506"/>
                <a:gd name="connsiteY16" fmla="*/ 254794 h 285750"/>
                <a:gd name="connsiteX17" fmla="*/ 2540794 w 3288506"/>
                <a:gd name="connsiteY17" fmla="*/ 264319 h 285750"/>
                <a:gd name="connsiteX18" fmla="*/ 2690813 w 3288506"/>
                <a:gd name="connsiteY18" fmla="*/ 242887 h 285750"/>
                <a:gd name="connsiteX19" fmla="*/ 2845594 w 3288506"/>
                <a:gd name="connsiteY19" fmla="*/ 219075 h 285750"/>
                <a:gd name="connsiteX20" fmla="*/ 2993231 w 3288506"/>
                <a:gd name="connsiteY20" fmla="*/ 242887 h 285750"/>
                <a:gd name="connsiteX21" fmla="*/ 3136106 w 3288506"/>
                <a:gd name="connsiteY21" fmla="*/ 147637 h 285750"/>
                <a:gd name="connsiteX22" fmla="*/ 3288506 w 3288506"/>
                <a:gd name="connsiteY22" fmla="*/ 11906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88506" h="285750">
                  <a:moveTo>
                    <a:pt x="0" y="0"/>
                  </a:moveTo>
                  <a:lnTo>
                    <a:pt x="154781" y="66675"/>
                  </a:lnTo>
                  <a:lnTo>
                    <a:pt x="304800" y="128587"/>
                  </a:lnTo>
                  <a:lnTo>
                    <a:pt x="450056" y="104775"/>
                  </a:lnTo>
                  <a:lnTo>
                    <a:pt x="600075" y="109537"/>
                  </a:lnTo>
                  <a:lnTo>
                    <a:pt x="752475" y="138112"/>
                  </a:lnTo>
                  <a:lnTo>
                    <a:pt x="900113" y="128587"/>
                  </a:lnTo>
                  <a:lnTo>
                    <a:pt x="1050131" y="150019"/>
                  </a:lnTo>
                  <a:lnTo>
                    <a:pt x="1200150" y="204787"/>
                  </a:lnTo>
                  <a:lnTo>
                    <a:pt x="1350169" y="211931"/>
                  </a:lnTo>
                  <a:lnTo>
                    <a:pt x="1497806" y="221456"/>
                  </a:lnTo>
                  <a:lnTo>
                    <a:pt x="1647825" y="233362"/>
                  </a:lnTo>
                  <a:lnTo>
                    <a:pt x="1800225" y="261937"/>
                  </a:lnTo>
                  <a:lnTo>
                    <a:pt x="1947863" y="280987"/>
                  </a:lnTo>
                  <a:lnTo>
                    <a:pt x="2095500" y="252412"/>
                  </a:lnTo>
                  <a:lnTo>
                    <a:pt x="2243138" y="285750"/>
                  </a:lnTo>
                  <a:lnTo>
                    <a:pt x="2393156" y="254794"/>
                  </a:lnTo>
                  <a:lnTo>
                    <a:pt x="2540794" y="264319"/>
                  </a:lnTo>
                  <a:lnTo>
                    <a:pt x="2690813" y="242887"/>
                  </a:lnTo>
                  <a:lnTo>
                    <a:pt x="2845594" y="219075"/>
                  </a:lnTo>
                  <a:lnTo>
                    <a:pt x="2993231" y="242887"/>
                  </a:lnTo>
                  <a:lnTo>
                    <a:pt x="3136106" y="147637"/>
                  </a:lnTo>
                  <a:lnTo>
                    <a:pt x="3288506" y="119062"/>
                  </a:lnTo>
                </a:path>
              </a:pathLst>
            </a:custGeom>
            <a:noFill/>
            <a:ln w="254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Freeform: Shape 115">
              <a:extLst>
                <a:ext uri="{FF2B5EF4-FFF2-40B4-BE49-F238E27FC236}">
                  <a16:creationId xmlns:a16="http://schemas.microsoft.com/office/drawing/2014/main" id="{CCE6105D-EBEA-866B-DC10-84785A205F4E}"/>
                </a:ext>
              </a:extLst>
            </p:cNvPr>
            <p:cNvSpPr/>
            <p:nvPr/>
          </p:nvSpPr>
          <p:spPr>
            <a:xfrm>
              <a:off x="7562850" y="5474494"/>
              <a:ext cx="3288506" cy="316706"/>
            </a:xfrm>
            <a:custGeom>
              <a:avLst/>
              <a:gdLst>
                <a:gd name="connsiteX0" fmla="*/ 0 w 3288506"/>
                <a:gd name="connsiteY0" fmla="*/ 0 h 316706"/>
                <a:gd name="connsiteX1" fmla="*/ 152400 w 3288506"/>
                <a:gd name="connsiteY1" fmla="*/ 0 h 316706"/>
                <a:gd name="connsiteX2" fmla="*/ 304800 w 3288506"/>
                <a:gd name="connsiteY2" fmla="*/ 7144 h 316706"/>
                <a:gd name="connsiteX3" fmla="*/ 450056 w 3288506"/>
                <a:gd name="connsiteY3" fmla="*/ 69056 h 316706"/>
                <a:gd name="connsiteX4" fmla="*/ 600075 w 3288506"/>
                <a:gd name="connsiteY4" fmla="*/ 42862 h 316706"/>
                <a:gd name="connsiteX5" fmla="*/ 747713 w 3288506"/>
                <a:gd name="connsiteY5" fmla="*/ 126206 h 316706"/>
                <a:gd name="connsiteX6" fmla="*/ 897731 w 3288506"/>
                <a:gd name="connsiteY6" fmla="*/ 95250 h 316706"/>
                <a:gd name="connsiteX7" fmla="*/ 1047750 w 3288506"/>
                <a:gd name="connsiteY7" fmla="*/ 133350 h 316706"/>
                <a:gd name="connsiteX8" fmla="*/ 1200150 w 3288506"/>
                <a:gd name="connsiteY8" fmla="*/ 173831 h 316706"/>
                <a:gd name="connsiteX9" fmla="*/ 1350169 w 3288506"/>
                <a:gd name="connsiteY9" fmla="*/ 211931 h 316706"/>
                <a:gd name="connsiteX10" fmla="*/ 1500188 w 3288506"/>
                <a:gd name="connsiteY10" fmla="*/ 273844 h 316706"/>
                <a:gd name="connsiteX11" fmla="*/ 1647825 w 3288506"/>
                <a:gd name="connsiteY11" fmla="*/ 269081 h 316706"/>
                <a:gd name="connsiteX12" fmla="*/ 1797844 w 3288506"/>
                <a:gd name="connsiteY12" fmla="*/ 290512 h 316706"/>
                <a:gd name="connsiteX13" fmla="*/ 1947863 w 3288506"/>
                <a:gd name="connsiteY13" fmla="*/ 300037 h 316706"/>
                <a:gd name="connsiteX14" fmla="*/ 2097881 w 3288506"/>
                <a:gd name="connsiteY14" fmla="*/ 292894 h 316706"/>
                <a:gd name="connsiteX15" fmla="*/ 2245519 w 3288506"/>
                <a:gd name="connsiteY15" fmla="*/ 316706 h 316706"/>
                <a:gd name="connsiteX16" fmla="*/ 2393156 w 3288506"/>
                <a:gd name="connsiteY16" fmla="*/ 259556 h 316706"/>
                <a:gd name="connsiteX17" fmla="*/ 2543175 w 3288506"/>
                <a:gd name="connsiteY17" fmla="*/ 252412 h 316706"/>
                <a:gd name="connsiteX18" fmla="*/ 2693194 w 3288506"/>
                <a:gd name="connsiteY18" fmla="*/ 238125 h 316706"/>
                <a:gd name="connsiteX19" fmla="*/ 2840831 w 3288506"/>
                <a:gd name="connsiteY19" fmla="*/ 228600 h 316706"/>
                <a:gd name="connsiteX20" fmla="*/ 2988469 w 3288506"/>
                <a:gd name="connsiteY20" fmla="*/ 214312 h 316706"/>
                <a:gd name="connsiteX21" fmla="*/ 3140869 w 3288506"/>
                <a:gd name="connsiteY21" fmla="*/ 76200 h 316706"/>
                <a:gd name="connsiteX22" fmla="*/ 3288506 w 3288506"/>
                <a:gd name="connsiteY22" fmla="*/ 50006 h 316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88506" h="316706">
                  <a:moveTo>
                    <a:pt x="0" y="0"/>
                  </a:moveTo>
                  <a:lnTo>
                    <a:pt x="152400" y="0"/>
                  </a:lnTo>
                  <a:lnTo>
                    <a:pt x="304800" y="7144"/>
                  </a:lnTo>
                  <a:lnTo>
                    <a:pt x="450056" y="69056"/>
                  </a:lnTo>
                  <a:lnTo>
                    <a:pt x="600075" y="42862"/>
                  </a:lnTo>
                  <a:lnTo>
                    <a:pt x="747713" y="126206"/>
                  </a:lnTo>
                  <a:lnTo>
                    <a:pt x="897731" y="95250"/>
                  </a:lnTo>
                  <a:lnTo>
                    <a:pt x="1047750" y="133350"/>
                  </a:lnTo>
                  <a:lnTo>
                    <a:pt x="1200150" y="173831"/>
                  </a:lnTo>
                  <a:lnTo>
                    <a:pt x="1350169" y="211931"/>
                  </a:lnTo>
                  <a:lnTo>
                    <a:pt x="1500188" y="273844"/>
                  </a:lnTo>
                  <a:lnTo>
                    <a:pt x="1647825" y="269081"/>
                  </a:lnTo>
                  <a:lnTo>
                    <a:pt x="1797844" y="290512"/>
                  </a:lnTo>
                  <a:lnTo>
                    <a:pt x="1947863" y="300037"/>
                  </a:lnTo>
                  <a:lnTo>
                    <a:pt x="2097881" y="292894"/>
                  </a:lnTo>
                  <a:lnTo>
                    <a:pt x="2245519" y="316706"/>
                  </a:lnTo>
                  <a:lnTo>
                    <a:pt x="2393156" y="259556"/>
                  </a:lnTo>
                  <a:lnTo>
                    <a:pt x="2543175" y="252412"/>
                  </a:lnTo>
                  <a:lnTo>
                    <a:pt x="2693194" y="238125"/>
                  </a:lnTo>
                  <a:lnTo>
                    <a:pt x="2840831" y="228600"/>
                  </a:lnTo>
                  <a:lnTo>
                    <a:pt x="2988469" y="214312"/>
                  </a:lnTo>
                  <a:lnTo>
                    <a:pt x="3140869" y="76200"/>
                  </a:lnTo>
                  <a:lnTo>
                    <a:pt x="3288506" y="50006"/>
                  </a:lnTo>
                </a:path>
              </a:pathLst>
            </a:custGeom>
            <a:noFill/>
            <a:ln w="254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Freeform: Shape 116">
              <a:extLst>
                <a:ext uri="{FF2B5EF4-FFF2-40B4-BE49-F238E27FC236}">
                  <a16:creationId xmlns:a16="http://schemas.microsoft.com/office/drawing/2014/main" id="{9B5D82A7-DAC7-46DF-479B-04F9E35DBD12}"/>
                </a:ext>
              </a:extLst>
            </p:cNvPr>
            <p:cNvSpPr/>
            <p:nvPr/>
          </p:nvSpPr>
          <p:spPr>
            <a:xfrm>
              <a:off x="7562850" y="4833938"/>
              <a:ext cx="3290888" cy="454818"/>
            </a:xfrm>
            <a:custGeom>
              <a:avLst/>
              <a:gdLst>
                <a:gd name="connsiteX0" fmla="*/ 0 w 3290888"/>
                <a:gd name="connsiteY0" fmla="*/ 83343 h 454818"/>
                <a:gd name="connsiteX1" fmla="*/ 152400 w 3290888"/>
                <a:gd name="connsiteY1" fmla="*/ 85725 h 454818"/>
                <a:gd name="connsiteX2" fmla="*/ 302419 w 3290888"/>
                <a:gd name="connsiteY2" fmla="*/ 119062 h 454818"/>
                <a:gd name="connsiteX3" fmla="*/ 454819 w 3290888"/>
                <a:gd name="connsiteY3" fmla="*/ 152400 h 454818"/>
                <a:gd name="connsiteX4" fmla="*/ 602456 w 3290888"/>
                <a:gd name="connsiteY4" fmla="*/ 164306 h 454818"/>
                <a:gd name="connsiteX5" fmla="*/ 750094 w 3290888"/>
                <a:gd name="connsiteY5" fmla="*/ 214312 h 454818"/>
                <a:gd name="connsiteX6" fmla="*/ 900113 w 3290888"/>
                <a:gd name="connsiteY6" fmla="*/ 202406 h 454818"/>
                <a:gd name="connsiteX7" fmla="*/ 1050131 w 3290888"/>
                <a:gd name="connsiteY7" fmla="*/ 288131 h 454818"/>
                <a:gd name="connsiteX8" fmla="*/ 1197769 w 3290888"/>
                <a:gd name="connsiteY8" fmla="*/ 352425 h 454818"/>
                <a:gd name="connsiteX9" fmla="*/ 1343025 w 3290888"/>
                <a:gd name="connsiteY9" fmla="*/ 354806 h 454818"/>
                <a:gd name="connsiteX10" fmla="*/ 1497806 w 3290888"/>
                <a:gd name="connsiteY10" fmla="*/ 426243 h 454818"/>
                <a:gd name="connsiteX11" fmla="*/ 1645444 w 3290888"/>
                <a:gd name="connsiteY11" fmla="*/ 419100 h 454818"/>
                <a:gd name="connsiteX12" fmla="*/ 1793081 w 3290888"/>
                <a:gd name="connsiteY12" fmla="*/ 426243 h 454818"/>
                <a:gd name="connsiteX13" fmla="*/ 1943100 w 3290888"/>
                <a:gd name="connsiteY13" fmla="*/ 454818 h 454818"/>
                <a:gd name="connsiteX14" fmla="*/ 2095500 w 3290888"/>
                <a:gd name="connsiteY14" fmla="*/ 423862 h 454818"/>
                <a:gd name="connsiteX15" fmla="*/ 2240756 w 3290888"/>
                <a:gd name="connsiteY15" fmla="*/ 404812 h 454818"/>
                <a:gd name="connsiteX16" fmla="*/ 2388394 w 3290888"/>
                <a:gd name="connsiteY16" fmla="*/ 335756 h 454818"/>
                <a:gd name="connsiteX17" fmla="*/ 2543175 w 3290888"/>
                <a:gd name="connsiteY17" fmla="*/ 338137 h 454818"/>
                <a:gd name="connsiteX18" fmla="*/ 2693194 w 3290888"/>
                <a:gd name="connsiteY18" fmla="*/ 297656 h 454818"/>
                <a:gd name="connsiteX19" fmla="*/ 2838450 w 3290888"/>
                <a:gd name="connsiteY19" fmla="*/ 271462 h 454818"/>
                <a:gd name="connsiteX20" fmla="*/ 2988469 w 3290888"/>
                <a:gd name="connsiteY20" fmla="*/ 250031 h 454818"/>
                <a:gd name="connsiteX21" fmla="*/ 3140869 w 3290888"/>
                <a:gd name="connsiteY21" fmla="*/ 138112 h 454818"/>
                <a:gd name="connsiteX22" fmla="*/ 3290888 w 3290888"/>
                <a:gd name="connsiteY22" fmla="*/ 0 h 45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90888" h="454818">
                  <a:moveTo>
                    <a:pt x="0" y="83343"/>
                  </a:moveTo>
                  <a:lnTo>
                    <a:pt x="152400" y="85725"/>
                  </a:lnTo>
                  <a:lnTo>
                    <a:pt x="302419" y="119062"/>
                  </a:lnTo>
                  <a:lnTo>
                    <a:pt x="454819" y="152400"/>
                  </a:lnTo>
                  <a:lnTo>
                    <a:pt x="602456" y="164306"/>
                  </a:lnTo>
                  <a:lnTo>
                    <a:pt x="750094" y="214312"/>
                  </a:lnTo>
                  <a:lnTo>
                    <a:pt x="900113" y="202406"/>
                  </a:lnTo>
                  <a:lnTo>
                    <a:pt x="1050131" y="288131"/>
                  </a:lnTo>
                  <a:lnTo>
                    <a:pt x="1197769" y="352425"/>
                  </a:lnTo>
                  <a:lnTo>
                    <a:pt x="1343025" y="354806"/>
                  </a:lnTo>
                  <a:lnTo>
                    <a:pt x="1497806" y="426243"/>
                  </a:lnTo>
                  <a:lnTo>
                    <a:pt x="1645444" y="419100"/>
                  </a:lnTo>
                  <a:lnTo>
                    <a:pt x="1793081" y="426243"/>
                  </a:lnTo>
                  <a:lnTo>
                    <a:pt x="1943100" y="454818"/>
                  </a:lnTo>
                  <a:lnTo>
                    <a:pt x="2095500" y="423862"/>
                  </a:lnTo>
                  <a:lnTo>
                    <a:pt x="2240756" y="404812"/>
                  </a:lnTo>
                  <a:lnTo>
                    <a:pt x="2388394" y="335756"/>
                  </a:lnTo>
                  <a:lnTo>
                    <a:pt x="2543175" y="338137"/>
                  </a:lnTo>
                  <a:lnTo>
                    <a:pt x="2693194" y="297656"/>
                  </a:lnTo>
                  <a:lnTo>
                    <a:pt x="2838450" y="271462"/>
                  </a:lnTo>
                  <a:lnTo>
                    <a:pt x="2988469" y="250031"/>
                  </a:lnTo>
                  <a:lnTo>
                    <a:pt x="3140869" y="138112"/>
                  </a:lnTo>
                  <a:lnTo>
                    <a:pt x="3290888" y="0"/>
                  </a:lnTo>
                </a:path>
              </a:pathLst>
            </a:custGeom>
            <a:noFill/>
            <a:ln w="25400">
              <a:solidFill>
                <a:srgbClr val="B3B3B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Freeform: Shape 117">
              <a:extLst>
                <a:ext uri="{FF2B5EF4-FFF2-40B4-BE49-F238E27FC236}">
                  <a16:creationId xmlns:a16="http://schemas.microsoft.com/office/drawing/2014/main" id="{34BF48D2-03D4-D827-5C5B-E6BC87AC08C2}"/>
                </a:ext>
              </a:extLst>
            </p:cNvPr>
            <p:cNvSpPr/>
            <p:nvPr/>
          </p:nvSpPr>
          <p:spPr>
            <a:xfrm>
              <a:off x="7560469" y="4662488"/>
              <a:ext cx="3290887" cy="564356"/>
            </a:xfrm>
            <a:custGeom>
              <a:avLst/>
              <a:gdLst>
                <a:gd name="connsiteX0" fmla="*/ 0 w 3290887"/>
                <a:gd name="connsiteY0" fmla="*/ 219075 h 564356"/>
                <a:gd name="connsiteX1" fmla="*/ 152400 w 3290887"/>
                <a:gd name="connsiteY1" fmla="*/ 211931 h 564356"/>
                <a:gd name="connsiteX2" fmla="*/ 302419 w 3290887"/>
                <a:gd name="connsiteY2" fmla="*/ 245268 h 564356"/>
                <a:gd name="connsiteX3" fmla="*/ 452437 w 3290887"/>
                <a:gd name="connsiteY3" fmla="*/ 259556 h 564356"/>
                <a:gd name="connsiteX4" fmla="*/ 600075 w 3290887"/>
                <a:gd name="connsiteY4" fmla="*/ 280987 h 564356"/>
                <a:gd name="connsiteX5" fmla="*/ 754856 w 3290887"/>
                <a:gd name="connsiteY5" fmla="*/ 323850 h 564356"/>
                <a:gd name="connsiteX6" fmla="*/ 900112 w 3290887"/>
                <a:gd name="connsiteY6" fmla="*/ 285750 h 564356"/>
                <a:gd name="connsiteX7" fmla="*/ 1054894 w 3290887"/>
                <a:gd name="connsiteY7" fmla="*/ 400050 h 564356"/>
                <a:gd name="connsiteX8" fmla="*/ 1200150 w 3290887"/>
                <a:gd name="connsiteY8" fmla="*/ 421481 h 564356"/>
                <a:gd name="connsiteX9" fmla="*/ 1350169 w 3290887"/>
                <a:gd name="connsiteY9" fmla="*/ 471487 h 564356"/>
                <a:gd name="connsiteX10" fmla="*/ 1497806 w 3290887"/>
                <a:gd name="connsiteY10" fmla="*/ 526256 h 564356"/>
                <a:gd name="connsiteX11" fmla="*/ 1647825 w 3290887"/>
                <a:gd name="connsiteY11" fmla="*/ 533400 h 564356"/>
                <a:gd name="connsiteX12" fmla="*/ 1797844 w 3290887"/>
                <a:gd name="connsiteY12" fmla="*/ 561975 h 564356"/>
                <a:gd name="connsiteX13" fmla="*/ 1945481 w 3290887"/>
                <a:gd name="connsiteY13" fmla="*/ 564356 h 564356"/>
                <a:gd name="connsiteX14" fmla="*/ 2097881 w 3290887"/>
                <a:gd name="connsiteY14" fmla="*/ 523875 h 564356"/>
                <a:gd name="connsiteX15" fmla="*/ 2245519 w 3290887"/>
                <a:gd name="connsiteY15" fmla="*/ 504825 h 564356"/>
                <a:gd name="connsiteX16" fmla="*/ 2395537 w 3290887"/>
                <a:gd name="connsiteY16" fmla="*/ 438150 h 564356"/>
                <a:gd name="connsiteX17" fmla="*/ 2545556 w 3290887"/>
                <a:gd name="connsiteY17" fmla="*/ 428625 h 564356"/>
                <a:gd name="connsiteX18" fmla="*/ 2693194 w 3290887"/>
                <a:gd name="connsiteY18" fmla="*/ 381000 h 564356"/>
                <a:gd name="connsiteX19" fmla="*/ 2840831 w 3290887"/>
                <a:gd name="connsiteY19" fmla="*/ 352425 h 564356"/>
                <a:gd name="connsiteX20" fmla="*/ 2993231 w 3290887"/>
                <a:gd name="connsiteY20" fmla="*/ 321468 h 564356"/>
                <a:gd name="connsiteX21" fmla="*/ 3143250 w 3290887"/>
                <a:gd name="connsiteY21" fmla="*/ 38100 h 564356"/>
                <a:gd name="connsiteX22" fmla="*/ 3290887 w 3290887"/>
                <a:gd name="connsiteY22" fmla="*/ 0 h 564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90887" h="564356">
                  <a:moveTo>
                    <a:pt x="0" y="219075"/>
                  </a:moveTo>
                  <a:lnTo>
                    <a:pt x="152400" y="211931"/>
                  </a:lnTo>
                  <a:lnTo>
                    <a:pt x="302419" y="245268"/>
                  </a:lnTo>
                  <a:lnTo>
                    <a:pt x="452437" y="259556"/>
                  </a:lnTo>
                  <a:lnTo>
                    <a:pt x="600075" y="280987"/>
                  </a:lnTo>
                  <a:lnTo>
                    <a:pt x="754856" y="323850"/>
                  </a:lnTo>
                  <a:lnTo>
                    <a:pt x="900112" y="285750"/>
                  </a:lnTo>
                  <a:lnTo>
                    <a:pt x="1054894" y="400050"/>
                  </a:lnTo>
                  <a:lnTo>
                    <a:pt x="1200150" y="421481"/>
                  </a:lnTo>
                  <a:lnTo>
                    <a:pt x="1350169" y="471487"/>
                  </a:lnTo>
                  <a:lnTo>
                    <a:pt x="1497806" y="526256"/>
                  </a:lnTo>
                  <a:lnTo>
                    <a:pt x="1647825" y="533400"/>
                  </a:lnTo>
                  <a:lnTo>
                    <a:pt x="1797844" y="561975"/>
                  </a:lnTo>
                  <a:lnTo>
                    <a:pt x="1945481" y="564356"/>
                  </a:lnTo>
                  <a:lnTo>
                    <a:pt x="2097881" y="523875"/>
                  </a:lnTo>
                  <a:lnTo>
                    <a:pt x="2245519" y="504825"/>
                  </a:lnTo>
                  <a:lnTo>
                    <a:pt x="2395537" y="438150"/>
                  </a:lnTo>
                  <a:lnTo>
                    <a:pt x="2545556" y="428625"/>
                  </a:lnTo>
                  <a:lnTo>
                    <a:pt x="2693194" y="381000"/>
                  </a:lnTo>
                  <a:lnTo>
                    <a:pt x="2840831" y="352425"/>
                  </a:lnTo>
                  <a:lnTo>
                    <a:pt x="2993231" y="321468"/>
                  </a:lnTo>
                  <a:lnTo>
                    <a:pt x="3143250" y="38100"/>
                  </a:lnTo>
                  <a:lnTo>
                    <a:pt x="3290887" y="0"/>
                  </a:lnTo>
                </a:path>
              </a:pathLst>
            </a:custGeom>
            <a:noFill/>
            <a:ln w="25400">
              <a:solidFill>
                <a:srgbClr val="8F7AC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3" name="Group 192">
            <a:extLst>
              <a:ext uri="{FF2B5EF4-FFF2-40B4-BE49-F238E27FC236}">
                <a16:creationId xmlns:a16="http://schemas.microsoft.com/office/drawing/2014/main" id="{967398CD-4298-8057-AB33-130894BA349E}"/>
              </a:ext>
            </a:extLst>
          </p:cNvPr>
          <p:cNvGrpSpPr/>
          <p:nvPr/>
        </p:nvGrpSpPr>
        <p:grpSpPr>
          <a:xfrm>
            <a:off x="766444" y="4230908"/>
            <a:ext cx="5187719" cy="2246117"/>
            <a:chOff x="620970" y="4183571"/>
            <a:chExt cx="5187719" cy="2246117"/>
          </a:xfrm>
        </p:grpSpPr>
        <p:grpSp>
          <p:nvGrpSpPr>
            <p:cNvPr id="123" name="Group 122">
              <a:extLst>
                <a:ext uri="{FF2B5EF4-FFF2-40B4-BE49-F238E27FC236}">
                  <a16:creationId xmlns:a16="http://schemas.microsoft.com/office/drawing/2014/main" id="{D2EFBA02-9B2F-00AD-658D-BB4911F086FA}"/>
                </a:ext>
              </a:extLst>
            </p:cNvPr>
            <p:cNvGrpSpPr/>
            <p:nvPr/>
          </p:nvGrpSpPr>
          <p:grpSpPr>
            <a:xfrm>
              <a:off x="620970" y="4183571"/>
              <a:ext cx="5187719" cy="2246117"/>
              <a:chOff x="12279597" y="3259104"/>
              <a:chExt cx="5187719" cy="2246117"/>
            </a:xfrm>
          </p:grpSpPr>
          <p:grpSp>
            <p:nvGrpSpPr>
              <p:cNvPr id="124" name="Group 123">
                <a:extLst>
                  <a:ext uri="{FF2B5EF4-FFF2-40B4-BE49-F238E27FC236}">
                    <a16:creationId xmlns:a16="http://schemas.microsoft.com/office/drawing/2014/main" id="{1BE624B2-FC89-5556-6B6F-446551F209B6}"/>
                  </a:ext>
                </a:extLst>
              </p:cNvPr>
              <p:cNvGrpSpPr/>
              <p:nvPr/>
            </p:nvGrpSpPr>
            <p:grpSpPr>
              <a:xfrm>
                <a:off x="12279597" y="3518251"/>
                <a:ext cx="4506625" cy="1986970"/>
                <a:chOff x="11303276" y="2138286"/>
                <a:chExt cx="7101533" cy="3854576"/>
              </a:xfrm>
            </p:grpSpPr>
            <p:sp>
              <p:nvSpPr>
                <p:cNvPr id="132" name="TextBox 131">
                  <a:extLst>
                    <a:ext uri="{FF2B5EF4-FFF2-40B4-BE49-F238E27FC236}">
                      <a16:creationId xmlns:a16="http://schemas.microsoft.com/office/drawing/2014/main" id="{8CDF1459-74FF-41B2-93B1-24C73557AAA9}"/>
                    </a:ext>
                  </a:extLst>
                </p:cNvPr>
                <p:cNvSpPr txBox="1"/>
                <p:nvPr/>
              </p:nvSpPr>
              <p:spPr>
                <a:xfrm>
                  <a:off x="12548301" y="5685085"/>
                  <a:ext cx="5441540" cy="307777"/>
                </a:xfrm>
                <a:prstGeom prst="rect">
                  <a:avLst/>
                </a:prstGeom>
                <a:noFill/>
              </p:spPr>
              <p:txBody>
                <a:bodyPr wrap="square" rtlCol="0">
                  <a:spAutoFit/>
                </a:bodyPr>
                <a:lstStyle/>
                <a:p>
                  <a:pPr algn="ctr"/>
                  <a:r>
                    <a:rPr lang="en-US" sz="1400">
                      <a:solidFill>
                        <a:schemeClr val="tx2"/>
                      </a:solidFill>
                    </a:rPr>
                    <a:t>Year</a:t>
                  </a:r>
                </a:p>
              </p:txBody>
            </p:sp>
            <p:sp>
              <p:nvSpPr>
                <p:cNvPr id="133" name="TextBox 132">
                  <a:extLst>
                    <a:ext uri="{FF2B5EF4-FFF2-40B4-BE49-F238E27FC236}">
                      <a16:creationId xmlns:a16="http://schemas.microsoft.com/office/drawing/2014/main" id="{F0A08491-4490-D6A6-A0FC-F549C53A5DF5}"/>
                    </a:ext>
                  </a:extLst>
                </p:cNvPr>
                <p:cNvSpPr txBox="1"/>
                <p:nvPr/>
              </p:nvSpPr>
              <p:spPr>
                <a:xfrm rot="16200000">
                  <a:off x="10133365" y="3399909"/>
                  <a:ext cx="3067313" cy="727491"/>
                </a:xfrm>
                <a:prstGeom prst="rect">
                  <a:avLst/>
                </a:prstGeom>
                <a:noFill/>
              </p:spPr>
              <p:txBody>
                <a:bodyPr wrap="square" rtlCol="0">
                  <a:spAutoFit/>
                </a:bodyPr>
                <a:lstStyle/>
                <a:p>
                  <a:pPr algn="ctr"/>
                  <a:r>
                    <a:rPr lang="en-US" sz="1200">
                      <a:solidFill>
                        <a:schemeClr val="tx2"/>
                      </a:solidFill>
                    </a:rPr>
                    <a:t>Age-adjusted mortality, per 100,000</a:t>
                  </a:r>
                </a:p>
              </p:txBody>
            </p:sp>
            <p:cxnSp>
              <p:nvCxnSpPr>
                <p:cNvPr id="134" name="Straight Connector 133">
                  <a:extLst>
                    <a:ext uri="{FF2B5EF4-FFF2-40B4-BE49-F238E27FC236}">
                      <a16:creationId xmlns:a16="http://schemas.microsoft.com/office/drawing/2014/main" id="{C5B753CE-3677-C36C-CF9B-410796A7F381}"/>
                    </a:ext>
                  </a:extLst>
                </p:cNvPr>
                <p:cNvCxnSpPr>
                  <a:cxnSpLocks/>
                </p:cNvCxnSpPr>
                <p:nvPr/>
              </p:nvCxnSpPr>
              <p:spPr>
                <a:xfrm>
                  <a:off x="12550433" y="5332198"/>
                  <a:ext cx="544154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28895223-346D-2085-A672-B7C35A376AC3}"/>
                    </a:ext>
                  </a:extLst>
                </p:cNvPr>
                <p:cNvCxnSpPr>
                  <a:cxnSpLocks/>
                </p:cNvCxnSpPr>
                <p:nvPr/>
              </p:nvCxnSpPr>
              <p:spPr>
                <a:xfrm flipV="1">
                  <a:off x="12548302" y="2197595"/>
                  <a:ext cx="0" cy="313723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36" name="TextBox 135">
                  <a:extLst>
                    <a:ext uri="{FF2B5EF4-FFF2-40B4-BE49-F238E27FC236}">
                      <a16:creationId xmlns:a16="http://schemas.microsoft.com/office/drawing/2014/main" id="{63227DE8-15F3-E988-9B68-CC183A50DFA1}"/>
                    </a:ext>
                  </a:extLst>
                </p:cNvPr>
                <p:cNvSpPr txBox="1"/>
                <p:nvPr/>
              </p:nvSpPr>
              <p:spPr>
                <a:xfrm>
                  <a:off x="11740807" y="2603606"/>
                  <a:ext cx="883478" cy="341276"/>
                </a:xfrm>
                <a:prstGeom prst="rect">
                  <a:avLst/>
                </a:prstGeom>
                <a:noFill/>
              </p:spPr>
              <p:txBody>
                <a:bodyPr wrap="square" rtlCol="0" anchor="ctr">
                  <a:noAutofit/>
                </a:bodyPr>
                <a:lstStyle/>
                <a:p>
                  <a:pPr algn="r"/>
                  <a:r>
                    <a:rPr lang="en-US" sz="1200">
                      <a:solidFill>
                        <a:schemeClr val="tx2"/>
                      </a:solidFill>
                    </a:rPr>
                    <a:t>120</a:t>
                  </a:r>
                </a:p>
              </p:txBody>
            </p:sp>
            <p:sp>
              <p:nvSpPr>
                <p:cNvPr id="137" name="TextBox 136">
                  <a:extLst>
                    <a:ext uri="{FF2B5EF4-FFF2-40B4-BE49-F238E27FC236}">
                      <a16:creationId xmlns:a16="http://schemas.microsoft.com/office/drawing/2014/main" id="{A0B9F532-3C49-64CB-7612-E812BD3AAC20}"/>
                    </a:ext>
                  </a:extLst>
                </p:cNvPr>
                <p:cNvSpPr txBox="1"/>
                <p:nvPr/>
              </p:nvSpPr>
              <p:spPr>
                <a:xfrm>
                  <a:off x="11740807" y="3534247"/>
                  <a:ext cx="883478" cy="341276"/>
                </a:xfrm>
                <a:prstGeom prst="rect">
                  <a:avLst/>
                </a:prstGeom>
                <a:noFill/>
              </p:spPr>
              <p:txBody>
                <a:bodyPr wrap="square" rtlCol="0" anchor="ctr">
                  <a:noAutofit/>
                </a:bodyPr>
                <a:lstStyle/>
                <a:p>
                  <a:pPr algn="r"/>
                  <a:r>
                    <a:rPr lang="en-US" sz="1200">
                      <a:solidFill>
                        <a:schemeClr val="tx2"/>
                      </a:solidFill>
                    </a:rPr>
                    <a:t>100</a:t>
                  </a:r>
                </a:p>
              </p:txBody>
            </p:sp>
            <p:sp>
              <p:nvSpPr>
                <p:cNvPr id="138" name="TextBox 137">
                  <a:extLst>
                    <a:ext uri="{FF2B5EF4-FFF2-40B4-BE49-F238E27FC236}">
                      <a16:creationId xmlns:a16="http://schemas.microsoft.com/office/drawing/2014/main" id="{42C54693-BD6D-A169-5211-267998882EB6}"/>
                    </a:ext>
                  </a:extLst>
                </p:cNvPr>
                <p:cNvSpPr txBox="1"/>
                <p:nvPr/>
              </p:nvSpPr>
              <p:spPr>
                <a:xfrm>
                  <a:off x="11740807" y="4464888"/>
                  <a:ext cx="883478" cy="341276"/>
                </a:xfrm>
                <a:prstGeom prst="rect">
                  <a:avLst/>
                </a:prstGeom>
                <a:noFill/>
              </p:spPr>
              <p:txBody>
                <a:bodyPr wrap="square" rtlCol="0" anchor="ctr">
                  <a:noAutofit/>
                </a:bodyPr>
                <a:lstStyle/>
                <a:p>
                  <a:pPr algn="r"/>
                  <a:r>
                    <a:rPr lang="en-US" sz="1200">
                      <a:solidFill>
                        <a:schemeClr val="tx2"/>
                      </a:solidFill>
                    </a:rPr>
                    <a:t>80</a:t>
                  </a:r>
                </a:p>
              </p:txBody>
            </p:sp>
            <p:sp>
              <p:nvSpPr>
                <p:cNvPr id="139" name="TextBox 138">
                  <a:extLst>
                    <a:ext uri="{FF2B5EF4-FFF2-40B4-BE49-F238E27FC236}">
                      <a16:creationId xmlns:a16="http://schemas.microsoft.com/office/drawing/2014/main" id="{A80B5208-B659-4792-62D3-DFCB70E0C6FC}"/>
                    </a:ext>
                  </a:extLst>
                </p:cNvPr>
                <p:cNvSpPr txBox="1"/>
                <p:nvPr/>
              </p:nvSpPr>
              <p:spPr>
                <a:xfrm>
                  <a:off x="13729545" y="5275628"/>
                  <a:ext cx="874587" cy="537358"/>
                </a:xfrm>
                <a:prstGeom prst="rect">
                  <a:avLst/>
                </a:prstGeom>
                <a:noFill/>
              </p:spPr>
              <p:txBody>
                <a:bodyPr wrap="square" rtlCol="0">
                  <a:spAutoFit/>
                </a:bodyPr>
                <a:lstStyle/>
                <a:p>
                  <a:pPr algn="ctr"/>
                  <a:r>
                    <a:rPr lang="en-US" sz="1200">
                      <a:solidFill>
                        <a:schemeClr val="tx2"/>
                      </a:solidFill>
                    </a:rPr>
                    <a:t>2005</a:t>
                  </a:r>
                </a:p>
              </p:txBody>
            </p:sp>
            <p:sp>
              <p:nvSpPr>
                <p:cNvPr id="140" name="TextBox 139">
                  <a:extLst>
                    <a:ext uri="{FF2B5EF4-FFF2-40B4-BE49-F238E27FC236}">
                      <a16:creationId xmlns:a16="http://schemas.microsoft.com/office/drawing/2014/main" id="{406A6B7C-B993-8155-4374-9B0B93587847}"/>
                    </a:ext>
                  </a:extLst>
                </p:cNvPr>
                <p:cNvSpPr txBox="1"/>
                <p:nvPr/>
              </p:nvSpPr>
              <p:spPr>
                <a:xfrm>
                  <a:off x="14919584" y="5275628"/>
                  <a:ext cx="874587" cy="537358"/>
                </a:xfrm>
                <a:prstGeom prst="rect">
                  <a:avLst/>
                </a:prstGeom>
                <a:noFill/>
              </p:spPr>
              <p:txBody>
                <a:bodyPr wrap="square" rtlCol="0">
                  <a:spAutoFit/>
                </a:bodyPr>
                <a:lstStyle/>
                <a:p>
                  <a:pPr algn="ctr"/>
                  <a:r>
                    <a:rPr lang="en-US" sz="1200">
                      <a:solidFill>
                        <a:schemeClr val="tx2"/>
                      </a:solidFill>
                    </a:rPr>
                    <a:t>2010</a:t>
                  </a:r>
                </a:p>
              </p:txBody>
            </p:sp>
            <p:sp>
              <p:nvSpPr>
                <p:cNvPr id="141" name="TextBox 140">
                  <a:extLst>
                    <a:ext uri="{FF2B5EF4-FFF2-40B4-BE49-F238E27FC236}">
                      <a16:creationId xmlns:a16="http://schemas.microsoft.com/office/drawing/2014/main" id="{F0250F23-4184-7EE5-590D-125D5090D053}"/>
                    </a:ext>
                  </a:extLst>
                </p:cNvPr>
                <p:cNvSpPr txBox="1"/>
                <p:nvPr/>
              </p:nvSpPr>
              <p:spPr>
                <a:xfrm>
                  <a:off x="17530222" y="5275628"/>
                  <a:ext cx="874587" cy="537358"/>
                </a:xfrm>
                <a:prstGeom prst="rect">
                  <a:avLst/>
                </a:prstGeom>
                <a:noFill/>
              </p:spPr>
              <p:txBody>
                <a:bodyPr wrap="square" rtlCol="0">
                  <a:spAutoFit/>
                </a:bodyPr>
                <a:lstStyle/>
                <a:p>
                  <a:pPr algn="ctr"/>
                  <a:r>
                    <a:rPr lang="en-US" sz="1200">
                      <a:solidFill>
                        <a:schemeClr val="tx2"/>
                      </a:solidFill>
                    </a:rPr>
                    <a:t>2021</a:t>
                  </a:r>
                </a:p>
              </p:txBody>
            </p:sp>
            <p:sp>
              <p:nvSpPr>
                <p:cNvPr id="142" name="TextBox 141">
                  <a:extLst>
                    <a:ext uri="{FF2B5EF4-FFF2-40B4-BE49-F238E27FC236}">
                      <a16:creationId xmlns:a16="http://schemas.microsoft.com/office/drawing/2014/main" id="{50AA3BF9-87E0-6F5F-A1CB-0DEF201F9F5C}"/>
                    </a:ext>
                  </a:extLst>
                </p:cNvPr>
                <p:cNvSpPr txBox="1"/>
                <p:nvPr/>
              </p:nvSpPr>
              <p:spPr>
                <a:xfrm>
                  <a:off x="12300277" y="5275628"/>
                  <a:ext cx="868033" cy="537358"/>
                </a:xfrm>
                <a:prstGeom prst="rect">
                  <a:avLst/>
                </a:prstGeom>
                <a:noFill/>
              </p:spPr>
              <p:txBody>
                <a:bodyPr wrap="square" rtlCol="0">
                  <a:spAutoFit/>
                </a:bodyPr>
                <a:lstStyle/>
                <a:p>
                  <a:pPr algn="ctr"/>
                  <a:r>
                    <a:rPr lang="en-US" sz="1200">
                      <a:solidFill>
                        <a:schemeClr val="tx2"/>
                      </a:solidFill>
                    </a:rPr>
                    <a:t>1999</a:t>
                  </a:r>
                </a:p>
              </p:txBody>
            </p:sp>
            <p:sp>
              <p:nvSpPr>
                <p:cNvPr id="143" name="TextBox 142">
                  <a:extLst>
                    <a:ext uri="{FF2B5EF4-FFF2-40B4-BE49-F238E27FC236}">
                      <a16:creationId xmlns:a16="http://schemas.microsoft.com/office/drawing/2014/main" id="{F7ABDA6D-0182-8D16-6267-C319C061F760}"/>
                    </a:ext>
                  </a:extLst>
                </p:cNvPr>
                <p:cNvSpPr txBox="1"/>
                <p:nvPr/>
              </p:nvSpPr>
              <p:spPr>
                <a:xfrm>
                  <a:off x="11740807" y="3999568"/>
                  <a:ext cx="883478" cy="341276"/>
                </a:xfrm>
                <a:prstGeom prst="rect">
                  <a:avLst/>
                </a:prstGeom>
                <a:noFill/>
              </p:spPr>
              <p:txBody>
                <a:bodyPr wrap="square" rtlCol="0" anchor="ctr">
                  <a:noAutofit/>
                </a:bodyPr>
                <a:lstStyle/>
                <a:p>
                  <a:pPr algn="r"/>
                  <a:r>
                    <a:rPr lang="en-US" sz="1200">
                      <a:solidFill>
                        <a:schemeClr val="tx2"/>
                      </a:solidFill>
                    </a:rPr>
                    <a:t>90</a:t>
                  </a:r>
                </a:p>
              </p:txBody>
            </p:sp>
            <p:sp>
              <p:nvSpPr>
                <p:cNvPr id="144" name="TextBox 143">
                  <a:extLst>
                    <a:ext uri="{FF2B5EF4-FFF2-40B4-BE49-F238E27FC236}">
                      <a16:creationId xmlns:a16="http://schemas.microsoft.com/office/drawing/2014/main" id="{4F257701-7B50-258C-9D73-BADA19035719}"/>
                    </a:ext>
                  </a:extLst>
                </p:cNvPr>
                <p:cNvSpPr txBox="1"/>
                <p:nvPr/>
              </p:nvSpPr>
              <p:spPr>
                <a:xfrm>
                  <a:off x="11740807" y="3068927"/>
                  <a:ext cx="883478" cy="341276"/>
                </a:xfrm>
                <a:prstGeom prst="rect">
                  <a:avLst/>
                </a:prstGeom>
                <a:noFill/>
              </p:spPr>
              <p:txBody>
                <a:bodyPr wrap="square" rtlCol="0" anchor="ctr">
                  <a:noAutofit/>
                </a:bodyPr>
                <a:lstStyle/>
                <a:p>
                  <a:pPr algn="r"/>
                  <a:r>
                    <a:rPr lang="en-US" sz="1200">
                      <a:solidFill>
                        <a:schemeClr val="tx2"/>
                      </a:solidFill>
                    </a:rPr>
                    <a:t>110</a:t>
                  </a:r>
                </a:p>
              </p:txBody>
            </p:sp>
            <p:sp>
              <p:nvSpPr>
                <p:cNvPr id="145" name="TextBox 144">
                  <a:extLst>
                    <a:ext uri="{FF2B5EF4-FFF2-40B4-BE49-F238E27FC236}">
                      <a16:creationId xmlns:a16="http://schemas.microsoft.com/office/drawing/2014/main" id="{E88B8391-639B-0D01-78A6-CB49DDEC93B1}"/>
                    </a:ext>
                  </a:extLst>
                </p:cNvPr>
                <p:cNvSpPr txBox="1"/>
                <p:nvPr/>
              </p:nvSpPr>
              <p:spPr>
                <a:xfrm>
                  <a:off x="11740807" y="2138286"/>
                  <a:ext cx="883478" cy="341276"/>
                </a:xfrm>
                <a:prstGeom prst="rect">
                  <a:avLst/>
                </a:prstGeom>
                <a:noFill/>
              </p:spPr>
              <p:txBody>
                <a:bodyPr wrap="square" rtlCol="0" anchor="ctr">
                  <a:noAutofit/>
                </a:bodyPr>
                <a:lstStyle/>
                <a:p>
                  <a:pPr algn="r"/>
                  <a:r>
                    <a:rPr lang="en-US" sz="1200">
                      <a:solidFill>
                        <a:schemeClr val="tx2"/>
                      </a:solidFill>
                    </a:rPr>
                    <a:t>130</a:t>
                  </a:r>
                </a:p>
              </p:txBody>
            </p:sp>
            <p:sp>
              <p:nvSpPr>
                <p:cNvPr id="146" name="TextBox 145">
                  <a:extLst>
                    <a:ext uri="{FF2B5EF4-FFF2-40B4-BE49-F238E27FC236}">
                      <a16:creationId xmlns:a16="http://schemas.microsoft.com/office/drawing/2014/main" id="{C34D75E2-63DC-EE64-1B7F-C059D435C02B}"/>
                    </a:ext>
                  </a:extLst>
                </p:cNvPr>
                <p:cNvSpPr txBox="1"/>
                <p:nvPr/>
              </p:nvSpPr>
              <p:spPr>
                <a:xfrm>
                  <a:off x="16109624" y="5275628"/>
                  <a:ext cx="874587" cy="537358"/>
                </a:xfrm>
                <a:prstGeom prst="rect">
                  <a:avLst/>
                </a:prstGeom>
                <a:noFill/>
              </p:spPr>
              <p:txBody>
                <a:bodyPr wrap="square" rtlCol="0">
                  <a:spAutoFit/>
                </a:bodyPr>
                <a:lstStyle/>
                <a:p>
                  <a:pPr algn="ctr"/>
                  <a:r>
                    <a:rPr lang="en-US" sz="1200">
                      <a:solidFill>
                        <a:schemeClr val="tx2"/>
                      </a:solidFill>
                    </a:rPr>
                    <a:t>2015</a:t>
                  </a:r>
                </a:p>
              </p:txBody>
            </p:sp>
            <p:sp>
              <p:nvSpPr>
                <p:cNvPr id="147" name="TextBox 146">
                  <a:extLst>
                    <a:ext uri="{FF2B5EF4-FFF2-40B4-BE49-F238E27FC236}">
                      <a16:creationId xmlns:a16="http://schemas.microsoft.com/office/drawing/2014/main" id="{AACB7D0C-3F8E-01A7-45E4-2F0D2425892A}"/>
                    </a:ext>
                  </a:extLst>
                </p:cNvPr>
                <p:cNvSpPr txBox="1"/>
                <p:nvPr/>
              </p:nvSpPr>
              <p:spPr>
                <a:xfrm>
                  <a:off x="11740807" y="4930207"/>
                  <a:ext cx="883478" cy="341276"/>
                </a:xfrm>
                <a:prstGeom prst="rect">
                  <a:avLst/>
                </a:prstGeom>
                <a:noFill/>
              </p:spPr>
              <p:txBody>
                <a:bodyPr wrap="square" rtlCol="0" anchor="ctr">
                  <a:noAutofit/>
                </a:bodyPr>
                <a:lstStyle/>
                <a:p>
                  <a:pPr algn="r"/>
                  <a:r>
                    <a:rPr lang="en-US" sz="1200">
                      <a:solidFill>
                        <a:schemeClr val="tx2"/>
                      </a:solidFill>
                    </a:rPr>
                    <a:t>70</a:t>
                  </a:r>
                </a:p>
              </p:txBody>
            </p:sp>
          </p:grpSp>
          <p:sp>
            <p:nvSpPr>
              <p:cNvPr id="125" name="TextBox 124">
                <a:extLst>
                  <a:ext uri="{FF2B5EF4-FFF2-40B4-BE49-F238E27FC236}">
                    <a16:creationId xmlns:a16="http://schemas.microsoft.com/office/drawing/2014/main" id="{BE91DFCD-3610-DC3C-CBB0-333AF367F697}"/>
                  </a:ext>
                </a:extLst>
              </p:cNvPr>
              <p:cNvSpPr txBox="1"/>
              <p:nvPr/>
            </p:nvSpPr>
            <p:spPr>
              <a:xfrm>
                <a:off x="12680950" y="3259104"/>
                <a:ext cx="2038350" cy="30777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400">
                    <a:solidFill>
                      <a:srgbClr val="2D77B9"/>
                    </a:solidFill>
                    <a:latin typeface="+mj-lt"/>
                  </a:rPr>
                  <a:t>Sex stratified</a:t>
                </a:r>
              </a:p>
            </p:txBody>
          </p:sp>
          <p:sp>
            <p:nvSpPr>
              <p:cNvPr id="128" name="TextBox 127">
                <a:extLst>
                  <a:ext uri="{FF2B5EF4-FFF2-40B4-BE49-F238E27FC236}">
                    <a16:creationId xmlns:a16="http://schemas.microsoft.com/office/drawing/2014/main" id="{9C32AD7E-B1DF-E7EB-4224-8EB76FD4D08E}"/>
                  </a:ext>
                </a:extLst>
              </p:cNvPr>
              <p:cNvSpPr txBox="1"/>
              <p:nvPr/>
            </p:nvSpPr>
            <p:spPr>
              <a:xfrm>
                <a:off x="16759494" y="3475003"/>
                <a:ext cx="707822" cy="276999"/>
              </a:xfrm>
              <a:prstGeom prst="rect">
                <a:avLst/>
              </a:prstGeom>
              <a:noFill/>
            </p:spPr>
            <p:txBody>
              <a:bodyPr wrap="square" rtlCol="0">
                <a:spAutoFit/>
              </a:bodyPr>
              <a:lstStyle/>
              <a:p>
                <a:pPr algn="l"/>
                <a:r>
                  <a:rPr lang="en-US" sz="1200">
                    <a:solidFill>
                      <a:schemeClr val="tx2"/>
                    </a:solidFill>
                  </a:rPr>
                  <a:t>Male</a:t>
                </a:r>
              </a:p>
            </p:txBody>
          </p:sp>
          <p:sp>
            <p:nvSpPr>
              <p:cNvPr id="129" name="Rectangle 128">
                <a:extLst>
                  <a:ext uri="{FF2B5EF4-FFF2-40B4-BE49-F238E27FC236}">
                    <a16:creationId xmlns:a16="http://schemas.microsoft.com/office/drawing/2014/main" id="{639291F6-7A47-5CF3-5FE1-5323A0FCC5EB}"/>
                  </a:ext>
                </a:extLst>
              </p:cNvPr>
              <p:cNvSpPr/>
              <p:nvPr/>
            </p:nvSpPr>
            <p:spPr>
              <a:xfrm>
                <a:off x="16638759" y="3543652"/>
                <a:ext cx="146998" cy="1397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endParaRPr>
              </a:p>
            </p:txBody>
          </p:sp>
          <p:sp>
            <p:nvSpPr>
              <p:cNvPr id="130" name="TextBox 129">
                <a:extLst>
                  <a:ext uri="{FF2B5EF4-FFF2-40B4-BE49-F238E27FC236}">
                    <a16:creationId xmlns:a16="http://schemas.microsoft.com/office/drawing/2014/main" id="{BC7D7647-88FF-B1AF-FD4D-F4D647A87171}"/>
                  </a:ext>
                </a:extLst>
              </p:cNvPr>
              <p:cNvSpPr txBox="1"/>
              <p:nvPr/>
            </p:nvSpPr>
            <p:spPr>
              <a:xfrm>
                <a:off x="16759493" y="3742517"/>
                <a:ext cx="643676" cy="276999"/>
              </a:xfrm>
              <a:prstGeom prst="rect">
                <a:avLst/>
              </a:prstGeom>
              <a:noFill/>
            </p:spPr>
            <p:txBody>
              <a:bodyPr wrap="square" rtlCol="0">
                <a:spAutoFit/>
              </a:bodyPr>
              <a:lstStyle/>
              <a:p>
                <a:pPr algn="l"/>
                <a:r>
                  <a:rPr lang="en-US" sz="1200">
                    <a:solidFill>
                      <a:schemeClr val="tx2"/>
                    </a:solidFill>
                  </a:rPr>
                  <a:t>Female</a:t>
                </a:r>
              </a:p>
            </p:txBody>
          </p:sp>
          <p:sp>
            <p:nvSpPr>
              <p:cNvPr id="131" name="Rectangle 130">
                <a:extLst>
                  <a:ext uri="{FF2B5EF4-FFF2-40B4-BE49-F238E27FC236}">
                    <a16:creationId xmlns:a16="http://schemas.microsoft.com/office/drawing/2014/main" id="{93BD0202-148C-B6BD-1F13-61B05F6D3041}"/>
                  </a:ext>
                </a:extLst>
              </p:cNvPr>
              <p:cNvSpPr/>
              <p:nvPr/>
            </p:nvSpPr>
            <p:spPr>
              <a:xfrm>
                <a:off x="16638758" y="3811166"/>
                <a:ext cx="146998" cy="1397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endParaRPr>
              </a:p>
            </p:txBody>
          </p:sp>
        </p:grpSp>
        <p:sp>
          <p:nvSpPr>
            <p:cNvPr id="148" name="Freeform: Shape 147">
              <a:extLst>
                <a:ext uri="{FF2B5EF4-FFF2-40B4-BE49-F238E27FC236}">
                  <a16:creationId xmlns:a16="http://schemas.microsoft.com/office/drawing/2014/main" id="{389B0924-6941-7A8C-077E-CB64C42A6DB1}"/>
                </a:ext>
              </a:extLst>
            </p:cNvPr>
            <p:cNvSpPr/>
            <p:nvPr/>
          </p:nvSpPr>
          <p:spPr>
            <a:xfrm>
              <a:off x="1527175" y="5384800"/>
              <a:ext cx="3295650" cy="555625"/>
            </a:xfrm>
            <a:custGeom>
              <a:avLst/>
              <a:gdLst>
                <a:gd name="connsiteX0" fmla="*/ 0 w 3295650"/>
                <a:gd name="connsiteY0" fmla="*/ 9525 h 555625"/>
                <a:gd name="connsiteX1" fmla="*/ 152400 w 3295650"/>
                <a:gd name="connsiteY1" fmla="*/ 0 h 555625"/>
                <a:gd name="connsiteX2" fmla="*/ 304800 w 3295650"/>
                <a:gd name="connsiteY2" fmla="*/ 44450 h 555625"/>
                <a:gd name="connsiteX3" fmla="*/ 454025 w 3295650"/>
                <a:gd name="connsiteY3" fmla="*/ 98425 h 555625"/>
                <a:gd name="connsiteX4" fmla="*/ 603250 w 3295650"/>
                <a:gd name="connsiteY4" fmla="*/ 107950 h 555625"/>
                <a:gd name="connsiteX5" fmla="*/ 752475 w 3295650"/>
                <a:gd name="connsiteY5" fmla="*/ 180975 h 555625"/>
                <a:gd name="connsiteX6" fmla="*/ 898525 w 3295650"/>
                <a:gd name="connsiteY6" fmla="*/ 158750 h 555625"/>
                <a:gd name="connsiteX7" fmla="*/ 1047750 w 3295650"/>
                <a:gd name="connsiteY7" fmla="*/ 285750 h 555625"/>
                <a:gd name="connsiteX8" fmla="*/ 1196975 w 3295650"/>
                <a:gd name="connsiteY8" fmla="*/ 368300 h 555625"/>
                <a:gd name="connsiteX9" fmla="*/ 1349375 w 3295650"/>
                <a:gd name="connsiteY9" fmla="*/ 384175 h 555625"/>
                <a:gd name="connsiteX10" fmla="*/ 1498600 w 3295650"/>
                <a:gd name="connsiteY10" fmla="*/ 488950 h 555625"/>
                <a:gd name="connsiteX11" fmla="*/ 1647825 w 3295650"/>
                <a:gd name="connsiteY11" fmla="*/ 495300 h 555625"/>
                <a:gd name="connsiteX12" fmla="*/ 1790700 w 3295650"/>
                <a:gd name="connsiteY12" fmla="*/ 517525 h 555625"/>
                <a:gd name="connsiteX13" fmla="*/ 1946275 w 3295650"/>
                <a:gd name="connsiteY13" fmla="*/ 555625 h 555625"/>
                <a:gd name="connsiteX14" fmla="*/ 2095500 w 3295650"/>
                <a:gd name="connsiteY14" fmla="*/ 523875 h 555625"/>
                <a:gd name="connsiteX15" fmla="*/ 2247900 w 3295650"/>
                <a:gd name="connsiteY15" fmla="*/ 520700 h 555625"/>
                <a:gd name="connsiteX16" fmla="*/ 2397125 w 3295650"/>
                <a:gd name="connsiteY16" fmla="*/ 428625 h 555625"/>
                <a:gd name="connsiteX17" fmla="*/ 2546350 w 3295650"/>
                <a:gd name="connsiteY17" fmla="*/ 460375 h 555625"/>
                <a:gd name="connsiteX18" fmla="*/ 2692400 w 3295650"/>
                <a:gd name="connsiteY18" fmla="*/ 412750 h 555625"/>
                <a:gd name="connsiteX19" fmla="*/ 2844800 w 3295650"/>
                <a:gd name="connsiteY19" fmla="*/ 390525 h 555625"/>
                <a:gd name="connsiteX20" fmla="*/ 2990850 w 3295650"/>
                <a:gd name="connsiteY20" fmla="*/ 377825 h 555625"/>
                <a:gd name="connsiteX21" fmla="*/ 3143250 w 3295650"/>
                <a:gd name="connsiteY21" fmla="*/ 244475 h 555625"/>
                <a:gd name="connsiteX22" fmla="*/ 3295650 w 3295650"/>
                <a:gd name="connsiteY22" fmla="*/ 104775 h 55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95650" h="555625">
                  <a:moveTo>
                    <a:pt x="0" y="9525"/>
                  </a:moveTo>
                  <a:lnTo>
                    <a:pt x="152400" y="0"/>
                  </a:lnTo>
                  <a:lnTo>
                    <a:pt x="304800" y="44450"/>
                  </a:lnTo>
                  <a:lnTo>
                    <a:pt x="454025" y="98425"/>
                  </a:lnTo>
                  <a:lnTo>
                    <a:pt x="603250" y="107950"/>
                  </a:lnTo>
                  <a:lnTo>
                    <a:pt x="752475" y="180975"/>
                  </a:lnTo>
                  <a:lnTo>
                    <a:pt x="898525" y="158750"/>
                  </a:lnTo>
                  <a:lnTo>
                    <a:pt x="1047750" y="285750"/>
                  </a:lnTo>
                  <a:lnTo>
                    <a:pt x="1196975" y="368300"/>
                  </a:lnTo>
                  <a:lnTo>
                    <a:pt x="1349375" y="384175"/>
                  </a:lnTo>
                  <a:lnTo>
                    <a:pt x="1498600" y="488950"/>
                  </a:lnTo>
                  <a:lnTo>
                    <a:pt x="1647825" y="495300"/>
                  </a:lnTo>
                  <a:lnTo>
                    <a:pt x="1790700" y="517525"/>
                  </a:lnTo>
                  <a:lnTo>
                    <a:pt x="1946275" y="555625"/>
                  </a:lnTo>
                  <a:lnTo>
                    <a:pt x="2095500" y="523875"/>
                  </a:lnTo>
                  <a:lnTo>
                    <a:pt x="2247900" y="520700"/>
                  </a:lnTo>
                  <a:lnTo>
                    <a:pt x="2397125" y="428625"/>
                  </a:lnTo>
                  <a:lnTo>
                    <a:pt x="2546350" y="460375"/>
                  </a:lnTo>
                  <a:lnTo>
                    <a:pt x="2692400" y="412750"/>
                  </a:lnTo>
                  <a:lnTo>
                    <a:pt x="2844800" y="390525"/>
                  </a:lnTo>
                  <a:lnTo>
                    <a:pt x="2990850" y="377825"/>
                  </a:lnTo>
                  <a:lnTo>
                    <a:pt x="3143250" y="244475"/>
                  </a:lnTo>
                  <a:lnTo>
                    <a:pt x="3295650" y="104775"/>
                  </a:lnTo>
                </a:path>
              </a:pathLst>
            </a:custGeom>
            <a:noFill/>
            <a:ln w="254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Freeform: Shape 148">
              <a:extLst>
                <a:ext uri="{FF2B5EF4-FFF2-40B4-BE49-F238E27FC236}">
                  <a16:creationId xmlns:a16="http://schemas.microsoft.com/office/drawing/2014/main" id="{84B65A28-F5C3-A7FC-E786-42F6CB50AD72}"/>
                </a:ext>
              </a:extLst>
            </p:cNvPr>
            <p:cNvSpPr/>
            <p:nvPr/>
          </p:nvSpPr>
          <p:spPr>
            <a:xfrm>
              <a:off x="1530350" y="4619625"/>
              <a:ext cx="3289300" cy="736600"/>
            </a:xfrm>
            <a:custGeom>
              <a:avLst/>
              <a:gdLst>
                <a:gd name="connsiteX0" fmla="*/ 0 w 3289300"/>
                <a:gd name="connsiteY0" fmla="*/ 114300 h 736600"/>
                <a:gd name="connsiteX1" fmla="*/ 149225 w 3289300"/>
                <a:gd name="connsiteY1" fmla="*/ 142875 h 736600"/>
                <a:gd name="connsiteX2" fmla="*/ 298450 w 3289300"/>
                <a:gd name="connsiteY2" fmla="*/ 231775 h 736600"/>
                <a:gd name="connsiteX3" fmla="*/ 450850 w 3289300"/>
                <a:gd name="connsiteY3" fmla="*/ 257175 h 736600"/>
                <a:gd name="connsiteX4" fmla="*/ 600075 w 3289300"/>
                <a:gd name="connsiteY4" fmla="*/ 288925 h 736600"/>
                <a:gd name="connsiteX5" fmla="*/ 746125 w 3289300"/>
                <a:gd name="connsiteY5" fmla="*/ 368300 h 736600"/>
                <a:gd name="connsiteX6" fmla="*/ 898525 w 3289300"/>
                <a:gd name="connsiteY6" fmla="*/ 358775 h 736600"/>
                <a:gd name="connsiteX7" fmla="*/ 1044575 w 3289300"/>
                <a:gd name="connsiteY7" fmla="*/ 488950 h 736600"/>
                <a:gd name="connsiteX8" fmla="*/ 1196975 w 3289300"/>
                <a:gd name="connsiteY8" fmla="*/ 593725 h 736600"/>
                <a:gd name="connsiteX9" fmla="*/ 1352550 w 3289300"/>
                <a:gd name="connsiteY9" fmla="*/ 603250 h 736600"/>
                <a:gd name="connsiteX10" fmla="*/ 1498600 w 3289300"/>
                <a:gd name="connsiteY10" fmla="*/ 682625 h 736600"/>
                <a:gd name="connsiteX11" fmla="*/ 1644650 w 3289300"/>
                <a:gd name="connsiteY11" fmla="*/ 669925 h 736600"/>
                <a:gd name="connsiteX12" fmla="*/ 1797050 w 3289300"/>
                <a:gd name="connsiteY12" fmla="*/ 708025 h 736600"/>
                <a:gd name="connsiteX13" fmla="*/ 1946275 w 3289300"/>
                <a:gd name="connsiteY13" fmla="*/ 736600 h 736600"/>
                <a:gd name="connsiteX14" fmla="*/ 2095500 w 3289300"/>
                <a:gd name="connsiteY14" fmla="*/ 682625 h 736600"/>
                <a:gd name="connsiteX15" fmla="*/ 2244725 w 3289300"/>
                <a:gd name="connsiteY15" fmla="*/ 650875 h 736600"/>
                <a:gd name="connsiteX16" fmla="*/ 2387600 w 3289300"/>
                <a:gd name="connsiteY16" fmla="*/ 561975 h 736600"/>
                <a:gd name="connsiteX17" fmla="*/ 2540000 w 3289300"/>
                <a:gd name="connsiteY17" fmla="*/ 539750 h 736600"/>
                <a:gd name="connsiteX18" fmla="*/ 2689225 w 3289300"/>
                <a:gd name="connsiteY18" fmla="*/ 485775 h 736600"/>
                <a:gd name="connsiteX19" fmla="*/ 2844800 w 3289300"/>
                <a:gd name="connsiteY19" fmla="*/ 431800 h 736600"/>
                <a:gd name="connsiteX20" fmla="*/ 2994025 w 3289300"/>
                <a:gd name="connsiteY20" fmla="*/ 396875 h 736600"/>
                <a:gd name="connsiteX21" fmla="*/ 3136900 w 3289300"/>
                <a:gd name="connsiteY21" fmla="*/ 161925 h 736600"/>
                <a:gd name="connsiteX22" fmla="*/ 3289300 w 3289300"/>
                <a:gd name="connsiteY22" fmla="*/ 0 h 73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89300" h="736600">
                  <a:moveTo>
                    <a:pt x="0" y="114300"/>
                  </a:moveTo>
                  <a:lnTo>
                    <a:pt x="149225" y="142875"/>
                  </a:lnTo>
                  <a:lnTo>
                    <a:pt x="298450" y="231775"/>
                  </a:lnTo>
                  <a:lnTo>
                    <a:pt x="450850" y="257175"/>
                  </a:lnTo>
                  <a:lnTo>
                    <a:pt x="600075" y="288925"/>
                  </a:lnTo>
                  <a:lnTo>
                    <a:pt x="746125" y="368300"/>
                  </a:lnTo>
                  <a:lnTo>
                    <a:pt x="898525" y="358775"/>
                  </a:lnTo>
                  <a:lnTo>
                    <a:pt x="1044575" y="488950"/>
                  </a:lnTo>
                  <a:lnTo>
                    <a:pt x="1196975" y="593725"/>
                  </a:lnTo>
                  <a:lnTo>
                    <a:pt x="1352550" y="603250"/>
                  </a:lnTo>
                  <a:lnTo>
                    <a:pt x="1498600" y="682625"/>
                  </a:lnTo>
                  <a:lnTo>
                    <a:pt x="1644650" y="669925"/>
                  </a:lnTo>
                  <a:lnTo>
                    <a:pt x="1797050" y="708025"/>
                  </a:lnTo>
                  <a:lnTo>
                    <a:pt x="1946275" y="736600"/>
                  </a:lnTo>
                  <a:lnTo>
                    <a:pt x="2095500" y="682625"/>
                  </a:lnTo>
                  <a:lnTo>
                    <a:pt x="2244725" y="650875"/>
                  </a:lnTo>
                  <a:lnTo>
                    <a:pt x="2387600" y="561975"/>
                  </a:lnTo>
                  <a:lnTo>
                    <a:pt x="2540000" y="539750"/>
                  </a:lnTo>
                  <a:lnTo>
                    <a:pt x="2689225" y="485775"/>
                  </a:lnTo>
                  <a:lnTo>
                    <a:pt x="2844800" y="431800"/>
                  </a:lnTo>
                  <a:lnTo>
                    <a:pt x="2994025" y="396875"/>
                  </a:lnTo>
                  <a:lnTo>
                    <a:pt x="3136900" y="161925"/>
                  </a:lnTo>
                  <a:lnTo>
                    <a:pt x="3289300" y="0"/>
                  </a:lnTo>
                </a:path>
              </a:pathLst>
            </a:custGeom>
            <a:noFill/>
            <a:ln w="254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4" name="Group 193">
            <a:extLst>
              <a:ext uri="{FF2B5EF4-FFF2-40B4-BE49-F238E27FC236}">
                <a16:creationId xmlns:a16="http://schemas.microsoft.com/office/drawing/2014/main" id="{F75D3723-C5BE-DF3F-5A69-E2B26C8BB878}"/>
              </a:ext>
            </a:extLst>
          </p:cNvPr>
          <p:cNvGrpSpPr/>
          <p:nvPr/>
        </p:nvGrpSpPr>
        <p:grpSpPr>
          <a:xfrm>
            <a:off x="767240" y="1856702"/>
            <a:ext cx="5187718" cy="2246117"/>
            <a:chOff x="621766" y="1898266"/>
            <a:chExt cx="5187718" cy="2246117"/>
          </a:xfrm>
        </p:grpSpPr>
        <p:grpSp>
          <p:nvGrpSpPr>
            <p:cNvPr id="192" name="Group 191">
              <a:extLst>
                <a:ext uri="{FF2B5EF4-FFF2-40B4-BE49-F238E27FC236}">
                  <a16:creationId xmlns:a16="http://schemas.microsoft.com/office/drawing/2014/main" id="{678AC7CA-5C7B-D77C-B629-7A2F3B2BEFC3}"/>
                </a:ext>
              </a:extLst>
            </p:cNvPr>
            <p:cNvGrpSpPr/>
            <p:nvPr/>
          </p:nvGrpSpPr>
          <p:grpSpPr>
            <a:xfrm>
              <a:off x="621766" y="1898266"/>
              <a:ext cx="5187718" cy="2246117"/>
              <a:chOff x="621766" y="1898266"/>
              <a:chExt cx="5187718" cy="2246117"/>
            </a:xfrm>
          </p:grpSpPr>
          <p:grpSp>
            <p:nvGrpSpPr>
              <p:cNvPr id="178" name="Group 177">
                <a:extLst>
                  <a:ext uri="{FF2B5EF4-FFF2-40B4-BE49-F238E27FC236}">
                    <a16:creationId xmlns:a16="http://schemas.microsoft.com/office/drawing/2014/main" id="{EC90B958-4EAA-D361-9C94-E04C43621B25}"/>
                  </a:ext>
                </a:extLst>
              </p:cNvPr>
              <p:cNvGrpSpPr/>
              <p:nvPr/>
            </p:nvGrpSpPr>
            <p:grpSpPr>
              <a:xfrm>
                <a:off x="621766" y="1898266"/>
                <a:ext cx="5187718" cy="2246117"/>
                <a:chOff x="-4340466" y="1716752"/>
                <a:chExt cx="5187718" cy="2246117"/>
              </a:xfrm>
            </p:grpSpPr>
            <p:grpSp>
              <p:nvGrpSpPr>
                <p:cNvPr id="151" name="Group 150">
                  <a:extLst>
                    <a:ext uri="{FF2B5EF4-FFF2-40B4-BE49-F238E27FC236}">
                      <a16:creationId xmlns:a16="http://schemas.microsoft.com/office/drawing/2014/main" id="{A0D80F7B-0930-7110-019C-7713A01B8990}"/>
                    </a:ext>
                  </a:extLst>
                </p:cNvPr>
                <p:cNvGrpSpPr/>
                <p:nvPr/>
              </p:nvGrpSpPr>
              <p:grpSpPr>
                <a:xfrm>
                  <a:off x="-4340466" y="1963994"/>
                  <a:ext cx="4506627" cy="1998875"/>
                  <a:chOff x="11303276" y="2115194"/>
                  <a:chExt cx="7101537" cy="3877675"/>
                </a:xfrm>
              </p:grpSpPr>
              <p:sp>
                <p:nvSpPr>
                  <p:cNvPr id="157" name="TextBox 156">
                    <a:extLst>
                      <a:ext uri="{FF2B5EF4-FFF2-40B4-BE49-F238E27FC236}">
                        <a16:creationId xmlns:a16="http://schemas.microsoft.com/office/drawing/2014/main" id="{42C6598D-DA3C-F715-3473-67051510CC8E}"/>
                      </a:ext>
                    </a:extLst>
                  </p:cNvPr>
                  <p:cNvSpPr txBox="1"/>
                  <p:nvPr/>
                </p:nvSpPr>
                <p:spPr>
                  <a:xfrm>
                    <a:off x="12548300" y="5685092"/>
                    <a:ext cx="5441540" cy="307777"/>
                  </a:xfrm>
                  <a:prstGeom prst="rect">
                    <a:avLst/>
                  </a:prstGeom>
                  <a:noFill/>
                </p:spPr>
                <p:txBody>
                  <a:bodyPr wrap="square" rtlCol="0">
                    <a:spAutoFit/>
                  </a:bodyPr>
                  <a:lstStyle/>
                  <a:p>
                    <a:pPr algn="ctr"/>
                    <a:r>
                      <a:rPr lang="en-US" sz="1400">
                        <a:solidFill>
                          <a:schemeClr val="tx2"/>
                        </a:solidFill>
                      </a:rPr>
                      <a:t>Year</a:t>
                    </a:r>
                  </a:p>
                </p:txBody>
              </p:sp>
              <p:sp>
                <p:nvSpPr>
                  <p:cNvPr id="158" name="TextBox 157">
                    <a:extLst>
                      <a:ext uri="{FF2B5EF4-FFF2-40B4-BE49-F238E27FC236}">
                        <a16:creationId xmlns:a16="http://schemas.microsoft.com/office/drawing/2014/main" id="{CCB7DB7D-A641-4FE4-CAD0-E50287C48E39}"/>
                      </a:ext>
                    </a:extLst>
                  </p:cNvPr>
                  <p:cNvSpPr txBox="1"/>
                  <p:nvPr/>
                </p:nvSpPr>
                <p:spPr>
                  <a:xfrm rot="16200000">
                    <a:off x="10133364" y="3399914"/>
                    <a:ext cx="3067316" cy="727491"/>
                  </a:xfrm>
                  <a:prstGeom prst="rect">
                    <a:avLst/>
                  </a:prstGeom>
                  <a:noFill/>
                </p:spPr>
                <p:txBody>
                  <a:bodyPr wrap="square" rtlCol="0">
                    <a:spAutoFit/>
                  </a:bodyPr>
                  <a:lstStyle/>
                  <a:p>
                    <a:pPr algn="ctr"/>
                    <a:r>
                      <a:rPr lang="en-US" sz="1200">
                        <a:solidFill>
                          <a:schemeClr val="tx2"/>
                        </a:solidFill>
                      </a:rPr>
                      <a:t>Age-adjusted mortality, per 100,000</a:t>
                    </a:r>
                  </a:p>
                </p:txBody>
              </p:sp>
              <p:cxnSp>
                <p:nvCxnSpPr>
                  <p:cNvPr id="159" name="Straight Connector 158">
                    <a:extLst>
                      <a:ext uri="{FF2B5EF4-FFF2-40B4-BE49-F238E27FC236}">
                        <a16:creationId xmlns:a16="http://schemas.microsoft.com/office/drawing/2014/main" id="{6A2B0FB8-E75D-952A-F5D1-3967F0E3A9D2}"/>
                      </a:ext>
                    </a:extLst>
                  </p:cNvPr>
                  <p:cNvCxnSpPr>
                    <a:cxnSpLocks/>
                  </p:cNvCxnSpPr>
                  <p:nvPr/>
                </p:nvCxnSpPr>
                <p:spPr>
                  <a:xfrm>
                    <a:off x="12550434" y="5332205"/>
                    <a:ext cx="5441541"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77B9EC22-04C8-D25F-67AA-1094CF3FA754}"/>
                      </a:ext>
                    </a:extLst>
                  </p:cNvPr>
                  <p:cNvCxnSpPr>
                    <a:cxnSpLocks/>
                  </p:cNvCxnSpPr>
                  <p:nvPr/>
                </p:nvCxnSpPr>
                <p:spPr>
                  <a:xfrm flipV="1">
                    <a:off x="12548303" y="2197598"/>
                    <a:ext cx="0" cy="313723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61" name="TextBox 160">
                    <a:extLst>
                      <a:ext uri="{FF2B5EF4-FFF2-40B4-BE49-F238E27FC236}">
                        <a16:creationId xmlns:a16="http://schemas.microsoft.com/office/drawing/2014/main" id="{F0FA53DC-8EEA-7139-2FF8-CD7E9A17B1F9}"/>
                      </a:ext>
                    </a:extLst>
                  </p:cNvPr>
                  <p:cNvSpPr txBox="1"/>
                  <p:nvPr/>
                </p:nvSpPr>
                <p:spPr>
                  <a:xfrm>
                    <a:off x="11740811" y="2548173"/>
                    <a:ext cx="883478" cy="341276"/>
                  </a:xfrm>
                  <a:prstGeom prst="rect">
                    <a:avLst/>
                  </a:prstGeom>
                  <a:noFill/>
                </p:spPr>
                <p:txBody>
                  <a:bodyPr wrap="square" rtlCol="0" anchor="ctr">
                    <a:noAutofit/>
                  </a:bodyPr>
                  <a:lstStyle/>
                  <a:p>
                    <a:pPr algn="r"/>
                    <a:r>
                      <a:rPr lang="en-US" sz="1200">
                        <a:solidFill>
                          <a:schemeClr val="tx2"/>
                        </a:solidFill>
                      </a:rPr>
                      <a:t>700</a:t>
                    </a:r>
                  </a:p>
                </p:txBody>
              </p:sp>
              <p:sp>
                <p:nvSpPr>
                  <p:cNvPr id="162" name="TextBox 161">
                    <a:extLst>
                      <a:ext uri="{FF2B5EF4-FFF2-40B4-BE49-F238E27FC236}">
                        <a16:creationId xmlns:a16="http://schemas.microsoft.com/office/drawing/2014/main" id="{729DE22C-39E4-63EE-7A10-F7497DE369CD}"/>
                      </a:ext>
                    </a:extLst>
                  </p:cNvPr>
                  <p:cNvSpPr txBox="1"/>
                  <p:nvPr/>
                </p:nvSpPr>
                <p:spPr>
                  <a:xfrm>
                    <a:off x="11740809" y="3192409"/>
                    <a:ext cx="883478" cy="341276"/>
                  </a:xfrm>
                  <a:prstGeom prst="rect">
                    <a:avLst/>
                  </a:prstGeom>
                  <a:noFill/>
                </p:spPr>
                <p:txBody>
                  <a:bodyPr wrap="square" rtlCol="0" anchor="ctr">
                    <a:noAutofit/>
                  </a:bodyPr>
                  <a:lstStyle/>
                  <a:p>
                    <a:pPr algn="r"/>
                    <a:r>
                      <a:rPr lang="en-US" sz="1200">
                        <a:solidFill>
                          <a:schemeClr val="tx2"/>
                        </a:solidFill>
                      </a:rPr>
                      <a:t>50</a:t>
                    </a:r>
                  </a:p>
                </p:txBody>
              </p:sp>
              <p:sp>
                <p:nvSpPr>
                  <p:cNvPr id="163" name="TextBox 162">
                    <a:extLst>
                      <a:ext uri="{FF2B5EF4-FFF2-40B4-BE49-F238E27FC236}">
                        <a16:creationId xmlns:a16="http://schemas.microsoft.com/office/drawing/2014/main" id="{3C6D104C-9B79-616B-774E-D6070A718B17}"/>
                      </a:ext>
                    </a:extLst>
                  </p:cNvPr>
                  <p:cNvSpPr txBox="1"/>
                  <p:nvPr/>
                </p:nvSpPr>
                <p:spPr>
                  <a:xfrm>
                    <a:off x="11740809" y="4686632"/>
                    <a:ext cx="883478" cy="341276"/>
                  </a:xfrm>
                  <a:prstGeom prst="rect">
                    <a:avLst/>
                  </a:prstGeom>
                  <a:noFill/>
                </p:spPr>
                <p:txBody>
                  <a:bodyPr wrap="square" rtlCol="0" anchor="ctr">
                    <a:noAutofit/>
                  </a:bodyPr>
                  <a:lstStyle/>
                  <a:p>
                    <a:pPr algn="r"/>
                    <a:r>
                      <a:rPr lang="en-US" sz="1200">
                        <a:solidFill>
                          <a:schemeClr val="tx2"/>
                        </a:solidFill>
                      </a:rPr>
                      <a:t>2.0</a:t>
                    </a:r>
                  </a:p>
                </p:txBody>
              </p:sp>
              <p:sp>
                <p:nvSpPr>
                  <p:cNvPr id="164" name="TextBox 163">
                    <a:extLst>
                      <a:ext uri="{FF2B5EF4-FFF2-40B4-BE49-F238E27FC236}">
                        <a16:creationId xmlns:a16="http://schemas.microsoft.com/office/drawing/2014/main" id="{D4BF5CFB-443C-ACE4-1491-F69D5E3539E2}"/>
                      </a:ext>
                    </a:extLst>
                  </p:cNvPr>
                  <p:cNvSpPr txBox="1"/>
                  <p:nvPr/>
                </p:nvSpPr>
                <p:spPr>
                  <a:xfrm>
                    <a:off x="13729547" y="5275635"/>
                    <a:ext cx="874587" cy="537358"/>
                  </a:xfrm>
                  <a:prstGeom prst="rect">
                    <a:avLst/>
                  </a:prstGeom>
                  <a:noFill/>
                </p:spPr>
                <p:txBody>
                  <a:bodyPr wrap="square" rtlCol="0">
                    <a:spAutoFit/>
                  </a:bodyPr>
                  <a:lstStyle/>
                  <a:p>
                    <a:pPr algn="ctr"/>
                    <a:r>
                      <a:rPr lang="en-US" sz="1200">
                        <a:solidFill>
                          <a:schemeClr val="tx2"/>
                        </a:solidFill>
                      </a:rPr>
                      <a:t>2005</a:t>
                    </a:r>
                  </a:p>
                </p:txBody>
              </p:sp>
              <p:sp>
                <p:nvSpPr>
                  <p:cNvPr id="165" name="TextBox 164">
                    <a:extLst>
                      <a:ext uri="{FF2B5EF4-FFF2-40B4-BE49-F238E27FC236}">
                        <a16:creationId xmlns:a16="http://schemas.microsoft.com/office/drawing/2014/main" id="{F900D5BF-A766-BC32-8588-85DAC8225165}"/>
                      </a:ext>
                    </a:extLst>
                  </p:cNvPr>
                  <p:cNvSpPr txBox="1"/>
                  <p:nvPr/>
                </p:nvSpPr>
                <p:spPr>
                  <a:xfrm>
                    <a:off x="14919586" y="5275635"/>
                    <a:ext cx="874587" cy="537358"/>
                  </a:xfrm>
                  <a:prstGeom prst="rect">
                    <a:avLst/>
                  </a:prstGeom>
                  <a:noFill/>
                </p:spPr>
                <p:txBody>
                  <a:bodyPr wrap="square" rtlCol="0">
                    <a:spAutoFit/>
                  </a:bodyPr>
                  <a:lstStyle/>
                  <a:p>
                    <a:pPr algn="ctr"/>
                    <a:r>
                      <a:rPr lang="en-US" sz="1200">
                        <a:solidFill>
                          <a:schemeClr val="tx2"/>
                        </a:solidFill>
                      </a:rPr>
                      <a:t>2010</a:t>
                    </a:r>
                  </a:p>
                </p:txBody>
              </p:sp>
              <p:sp>
                <p:nvSpPr>
                  <p:cNvPr id="166" name="TextBox 165">
                    <a:extLst>
                      <a:ext uri="{FF2B5EF4-FFF2-40B4-BE49-F238E27FC236}">
                        <a16:creationId xmlns:a16="http://schemas.microsoft.com/office/drawing/2014/main" id="{869FB5FC-E938-71C5-A1FB-493E8872D174}"/>
                      </a:ext>
                    </a:extLst>
                  </p:cNvPr>
                  <p:cNvSpPr txBox="1"/>
                  <p:nvPr/>
                </p:nvSpPr>
                <p:spPr>
                  <a:xfrm>
                    <a:off x="17530226" y="5275635"/>
                    <a:ext cx="874587" cy="537358"/>
                  </a:xfrm>
                  <a:prstGeom prst="rect">
                    <a:avLst/>
                  </a:prstGeom>
                  <a:noFill/>
                </p:spPr>
                <p:txBody>
                  <a:bodyPr wrap="square" rtlCol="0">
                    <a:spAutoFit/>
                  </a:bodyPr>
                  <a:lstStyle/>
                  <a:p>
                    <a:pPr algn="ctr"/>
                    <a:r>
                      <a:rPr lang="en-US" sz="1200">
                        <a:solidFill>
                          <a:schemeClr val="tx2"/>
                        </a:solidFill>
                      </a:rPr>
                      <a:t>2021</a:t>
                    </a:r>
                  </a:p>
                </p:txBody>
              </p:sp>
              <p:sp>
                <p:nvSpPr>
                  <p:cNvPr id="167" name="TextBox 166">
                    <a:extLst>
                      <a:ext uri="{FF2B5EF4-FFF2-40B4-BE49-F238E27FC236}">
                        <a16:creationId xmlns:a16="http://schemas.microsoft.com/office/drawing/2014/main" id="{F684044C-6065-BBA5-43BF-2263B4D11654}"/>
                      </a:ext>
                    </a:extLst>
                  </p:cNvPr>
                  <p:cNvSpPr txBox="1"/>
                  <p:nvPr/>
                </p:nvSpPr>
                <p:spPr>
                  <a:xfrm>
                    <a:off x="12300280" y="5275635"/>
                    <a:ext cx="868034" cy="537358"/>
                  </a:xfrm>
                  <a:prstGeom prst="rect">
                    <a:avLst/>
                  </a:prstGeom>
                  <a:noFill/>
                </p:spPr>
                <p:txBody>
                  <a:bodyPr wrap="square" rtlCol="0">
                    <a:spAutoFit/>
                  </a:bodyPr>
                  <a:lstStyle/>
                  <a:p>
                    <a:pPr algn="ctr"/>
                    <a:r>
                      <a:rPr lang="en-US" sz="1200">
                        <a:solidFill>
                          <a:schemeClr val="tx2"/>
                        </a:solidFill>
                      </a:rPr>
                      <a:t>1999</a:t>
                    </a:r>
                  </a:p>
                </p:txBody>
              </p:sp>
              <p:sp>
                <p:nvSpPr>
                  <p:cNvPr id="168" name="TextBox 167">
                    <a:extLst>
                      <a:ext uri="{FF2B5EF4-FFF2-40B4-BE49-F238E27FC236}">
                        <a16:creationId xmlns:a16="http://schemas.microsoft.com/office/drawing/2014/main" id="{141ED946-AB8F-C22A-994E-5540192D0969}"/>
                      </a:ext>
                    </a:extLst>
                  </p:cNvPr>
                  <p:cNvSpPr txBox="1"/>
                  <p:nvPr/>
                </p:nvSpPr>
                <p:spPr>
                  <a:xfrm>
                    <a:off x="11740811" y="3930286"/>
                    <a:ext cx="883478" cy="341276"/>
                  </a:xfrm>
                  <a:prstGeom prst="rect">
                    <a:avLst/>
                  </a:prstGeom>
                  <a:noFill/>
                </p:spPr>
                <p:txBody>
                  <a:bodyPr wrap="square" rtlCol="0" anchor="ctr">
                    <a:noAutofit/>
                  </a:bodyPr>
                  <a:lstStyle/>
                  <a:p>
                    <a:pPr algn="r"/>
                    <a:r>
                      <a:rPr lang="en-US" sz="1200">
                        <a:solidFill>
                          <a:schemeClr val="tx2"/>
                        </a:solidFill>
                      </a:rPr>
                      <a:t>25</a:t>
                    </a:r>
                  </a:p>
                </p:txBody>
              </p:sp>
              <p:sp>
                <p:nvSpPr>
                  <p:cNvPr id="169" name="TextBox 168">
                    <a:extLst>
                      <a:ext uri="{FF2B5EF4-FFF2-40B4-BE49-F238E27FC236}">
                        <a16:creationId xmlns:a16="http://schemas.microsoft.com/office/drawing/2014/main" id="{4DF94982-D6AA-4E49-E022-9A983FD08181}"/>
                      </a:ext>
                    </a:extLst>
                  </p:cNvPr>
                  <p:cNvSpPr txBox="1"/>
                  <p:nvPr/>
                </p:nvSpPr>
                <p:spPr>
                  <a:xfrm>
                    <a:off x="11740811" y="2971925"/>
                    <a:ext cx="883478" cy="341276"/>
                  </a:xfrm>
                  <a:prstGeom prst="rect">
                    <a:avLst/>
                  </a:prstGeom>
                  <a:noFill/>
                </p:spPr>
                <p:txBody>
                  <a:bodyPr wrap="square" rtlCol="0" anchor="ctr">
                    <a:noAutofit/>
                  </a:bodyPr>
                  <a:lstStyle/>
                  <a:p>
                    <a:pPr algn="r"/>
                    <a:r>
                      <a:rPr lang="en-US" sz="1200">
                        <a:solidFill>
                          <a:schemeClr val="tx2"/>
                        </a:solidFill>
                      </a:rPr>
                      <a:t>600</a:t>
                    </a:r>
                  </a:p>
                </p:txBody>
              </p:sp>
              <p:sp>
                <p:nvSpPr>
                  <p:cNvPr id="170" name="TextBox 169">
                    <a:extLst>
                      <a:ext uri="{FF2B5EF4-FFF2-40B4-BE49-F238E27FC236}">
                        <a16:creationId xmlns:a16="http://schemas.microsoft.com/office/drawing/2014/main" id="{4478E7B2-7647-2951-F7AC-79F31F2CC6B0}"/>
                      </a:ext>
                    </a:extLst>
                  </p:cNvPr>
                  <p:cNvSpPr txBox="1"/>
                  <p:nvPr/>
                </p:nvSpPr>
                <p:spPr>
                  <a:xfrm>
                    <a:off x="11740811" y="2115194"/>
                    <a:ext cx="883478" cy="341276"/>
                  </a:xfrm>
                  <a:prstGeom prst="rect">
                    <a:avLst/>
                  </a:prstGeom>
                  <a:noFill/>
                </p:spPr>
                <p:txBody>
                  <a:bodyPr wrap="square" rtlCol="0" anchor="ctr">
                    <a:noAutofit/>
                  </a:bodyPr>
                  <a:lstStyle/>
                  <a:p>
                    <a:pPr algn="r"/>
                    <a:r>
                      <a:rPr lang="en-US" sz="1200">
                        <a:solidFill>
                          <a:schemeClr val="tx2"/>
                        </a:solidFill>
                      </a:rPr>
                      <a:t>800</a:t>
                    </a:r>
                  </a:p>
                </p:txBody>
              </p:sp>
              <p:sp>
                <p:nvSpPr>
                  <p:cNvPr id="171" name="TextBox 170">
                    <a:extLst>
                      <a:ext uri="{FF2B5EF4-FFF2-40B4-BE49-F238E27FC236}">
                        <a16:creationId xmlns:a16="http://schemas.microsoft.com/office/drawing/2014/main" id="{A721CC1E-561A-75C9-0837-2A0C0124990B}"/>
                      </a:ext>
                    </a:extLst>
                  </p:cNvPr>
                  <p:cNvSpPr txBox="1"/>
                  <p:nvPr/>
                </p:nvSpPr>
                <p:spPr>
                  <a:xfrm>
                    <a:off x="16109628" y="5275633"/>
                    <a:ext cx="874587" cy="537358"/>
                  </a:xfrm>
                  <a:prstGeom prst="rect">
                    <a:avLst/>
                  </a:prstGeom>
                  <a:noFill/>
                </p:spPr>
                <p:txBody>
                  <a:bodyPr wrap="square" rtlCol="0">
                    <a:spAutoFit/>
                  </a:bodyPr>
                  <a:lstStyle/>
                  <a:p>
                    <a:pPr algn="ctr"/>
                    <a:r>
                      <a:rPr lang="en-US" sz="1200">
                        <a:solidFill>
                          <a:schemeClr val="tx2"/>
                        </a:solidFill>
                      </a:rPr>
                      <a:t>2015</a:t>
                    </a:r>
                  </a:p>
                </p:txBody>
              </p:sp>
              <p:sp>
                <p:nvSpPr>
                  <p:cNvPr id="172" name="TextBox 171">
                    <a:extLst>
                      <a:ext uri="{FF2B5EF4-FFF2-40B4-BE49-F238E27FC236}">
                        <a16:creationId xmlns:a16="http://schemas.microsoft.com/office/drawing/2014/main" id="{020E553A-3B48-375F-4792-01DEB09C7BC6}"/>
                      </a:ext>
                    </a:extLst>
                  </p:cNvPr>
                  <p:cNvSpPr txBox="1"/>
                  <p:nvPr/>
                </p:nvSpPr>
                <p:spPr>
                  <a:xfrm>
                    <a:off x="11740809" y="4930207"/>
                    <a:ext cx="883478" cy="341276"/>
                  </a:xfrm>
                  <a:prstGeom prst="rect">
                    <a:avLst/>
                  </a:prstGeom>
                  <a:noFill/>
                </p:spPr>
                <p:txBody>
                  <a:bodyPr wrap="square" rtlCol="0" anchor="ctr">
                    <a:noAutofit/>
                  </a:bodyPr>
                  <a:lstStyle/>
                  <a:p>
                    <a:pPr algn="r"/>
                    <a:r>
                      <a:rPr lang="en-US" sz="1200">
                        <a:solidFill>
                          <a:schemeClr val="tx2"/>
                        </a:solidFill>
                      </a:rPr>
                      <a:t>1.5</a:t>
                    </a:r>
                  </a:p>
                </p:txBody>
              </p:sp>
              <p:sp>
                <p:nvSpPr>
                  <p:cNvPr id="179" name="TextBox 178">
                    <a:extLst>
                      <a:ext uri="{FF2B5EF4-FFF2-40B4-BE49-F238E27FC236}">
                        <a16:creationId xmlns:a16="http://schemas.microsoft.com/office/drawing/2014/main" id="{FB20053B-45F1-6C40-3446-401CF141666B}"/>
                      </a:ext>
                    </a:extLst>
                  </p:cNvPr>
                  <p:cNvSpPr txBox="1"/>
                  <p:nvPr/>
                </p:nvSpPr>
                <p:spPr>
                  <a:xfrm>
                    <a:off x="11740809" y="4438645"/>
                    <a:ext cx="883478" cy="341276"/>
                  </a:xfrm>
                  <a:prstGeom prst="rect">
                    <a:avLst/>
                  </a:prstGeom>
                  <a:noFill/>
                </p:spPr>
                <p:txBody>
                  <a:bodyPr wrap="square" rtlCol="0" anchor="ctr">
                    <a:noAutofit/>
                  </a:bodyPr>
                  <a:lstStyle/>
                  <a:p>
                    <a:pPr algn="r"/>
                    <a:r>
                      <a:rPr lang="en-US" sz="1200">
                        <a:solidFill>
                          <a:schemeClr val="tx2"/>
                        </a:solidFill>
                      </a:rPr>
                      <a:t>2.5</a:t>
                    </a:r>
                  </a:p>
                </p:txBody>
              </p:sp>
              <p:sp>
                <p:nvSpPr>
                  <p:cNvPr id="180" name="TextBox 179">
                    <a:extLst>
                      <a:ext uri="{FF2B5EF4-FFF2-40B4-BE49-F238E27FC236}">
                        <a16:creationId xmlns:a16="http://schemas.microsoft.com/office/drawing/2014/main" id="{A2537B59-71CC-651C-8809-44EAEA08BCA4}"/>
                      </a:ext>
                    </a:extLst>
                  </p:cNvPr>
                  <p:cNvSpPr txBox="1"/>
                  <p:nvPr/>
                </p:nvSpPr>
                <p:spPr>
                  <a:xfrm>
                    <a:off x="11740809" y="4176801"/>
                    <a:ext cx="883478" cy="341276"/>
                  </a:xfrm>
                  <a:prstGeom prst="rect">
                    <a:avLst/>
                  </a:prstGeom>
                  <a:noFill/>
                </p:spPr>
                <p:txBody>
                  <a:bodyPr wrap="square" rtlCol="0" anchor="ctr">
                    <a:noAutofit/>
                  </a:bodyPr>
                  <a:lstStyle/>
                  <a:p>
                    <a:pPr algn="r"/>
                    <a:r>
                      <a:rPr lang="en-US" sz="1200">
                        <a:solidFill>
                          <a:schemeClr val="tx2"/>
                        </a:solidFill>
                      </a:rPr>
                      <a:t>3.0</a:t>
                    </a:r>
                  </a:p>
                </p:txBody>
              </p:sp>
              <p:sp>
                <p:nvSpPr>
                  <p:cNvPr id="181" name="TextBox 180">
                    <a:extLst>
                      <a:ext uri="{FF2B5EF4-FFF2-40B4-BE49-F238E27FC236}">
                        <a16:creationId xmlns:a16="http://schemas.microsoft.com/office/drawing/2014/main" id="{BE9239A1-A3FB-AD3B-D693-69BFB03CB0B6}"/>
                      </a:ext>
                    </a:extLst>
                  </p:cNvPr>
                  <p:cNvSpPr txBox="1"/>
                  <p:nvPr/>
                </p:nvSpPr>
                <p:spPr>
                  <a:xfrm>
                    <a:off x="11740809" y="3485046"/>
                    <a:ext cx="883478" cy="341276"/>
                  </a:xfrm>
                  <a:prstGeom prst="rect">
                    <a:avLst/>
                  </a:prstGeom>
                  <a:noFill/>
                </p:spPr>
                <p:txBody>
                  <a:bodyPr wrap="square" rtlCol="0" anchor="ctr">
                    <a:noAutofit/>
                  </a:bodyPr>
                  <a:lstStyle/>
                  <a:p>
                    <a:pPr algn="r"/>
                    <a:r>
                      <a:rPr lang="en-US" sz="1200">
                        <a:solidFill>
                          <a:schemeClr val="tx2"/>
                        </a:solidFill>
                      </a:rPr>
                      <a:t>40</a:t>
                    </a:r>
                  </a:p>
                </p:txBody>
              </p:sp>
            </p:grpSp>
            <p:sp>
              <p:nvSpPr>
                <p:cNvPr id="152" name="TextBox 151">
                  <a:extLst>
                    <a:ext uri="{FF2B5EF4-FFF2-40B4-BE49-F238E27FC236}">
                      <a16:creationId xmlns:a16="http://schemas.microsoft.com/office/drawing/2014/main" id="{94D0F875-0500-B216-6BE5-47B0DB5CCE7F}"/>
                    </a:ext>
                  </a:extLst>
                </p:cNvPr>
                <p:cNvSpPr txBox="1"/>
                <p:nvPr/>
              </p:nvSpPr>
              <p:spPr>
                <a:xfrm>
                  <a:off x="-3939113" y="1716752"/>
                  <a:ext cx="2038350" cy="30777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400">
                      <a:solidFill>
                        <a:srgbClr val="2D77B9"/>
                      </a:solidFill>
                      <a:latin typeface="+mj-lt"/>
                    </a:rPr>
                    <a:t>Age stratified</a:t>
                  </a:r>
                </a:p>
              </p:txBody>
            </p:sp>
            <p:grpSp>
              <p:nvGrpSpPr>
                <p:cNvPr id="177" name="Group 176">
                  <a:extLst>
                    <a:ext uri="{FF2B5EF4-FFF2-40B4-BE49-F238E27FC236}">
                      <a16:creationId xmlns:a16="http://schemas.microsoft.com/office/drawing/2014/main" id="{A266360A-DA9E-5D2D-461A-DDC486286F85}"/>
                    </a:ext>
                  </a:extLst>
                </p:cNvPr>
                <p:cNvGrpSpPr/>
                <p:nvPr/>
              </p:nvGrpSpPr>
              <p:grpSpPr>
                <a:xfrm>
                  <a:off x="18695" y="1932651"/>
                  <a:ext cx="828557" cy="461665"/>
                  <a:chOff x="18696" y="1932651"/>
                  <a:chExt cx="828557" cy="461665"/>
                </a:xfrm>
              </p:grpSpPr>
              <p:sp>
                <p:nvSpPr>
                  <p:cNvPr id="153" name="TextBox 152">
                    <a:extLst>
                      <a:ext uri="{FF2B5EF4-FFF2-40B4-BE49-F238E27FC236}">
                        <a16:creationId xmlns:a16="http://schemas.microsoft.com/office/drawing/2014/main" id="{2C87433D-A706-9A80-F5C8-5944069AA8E2}"/>
                      </a:ext>
                    </a:extLst>
                  </p:cNvPr>
                  <p:cNvSpPr txBox="1"/>
                  <p:nvPr/>
                </p:nvSpPr>
                <p:spPr>
                  <a:xfrm>
                    <a:off x="139431" y="1932651"/>
                    <a:ext cx="707822" cy="461665"/>
                  </a:xfrm>
                  <a:prstGeom prst="rect">
                    <a:avLst/>
                  </a:prstGeom>
                  <a:noFill/>
                </p:spPr>
                <p:txBody>
                  <a:bodyPr wrap="square" rtlCol="0">
                    <a:spAutoFit/>
                  </a:bodyPr>
                  <a:lstStyle/>
                  <a:p>
                    <a:pPr algn="l"/>
                    <a:r>
                      <a:rPr lang="en-US" sz="1200">
                        <a:solidFill>
                          <a:schemeClr val="tx2"/>
                        </a:solidFill>
                      </a:rPr>
                      <a:t>≥65 years</a:t>
                    </a:r>
                  </a:p>
                </p:txBody>
              </p:sp>
              <p:sp>
                <p:nvSpPr>
                  <p:cNvPr id="154" name="Rectangle 153">
                    <a:extLst>
                      <a:ext uri="{FF2B5EF4-FFF2-40B4-BE49-F238E27FC236}">
                        <a16:creationId xmlns:a16="http://schemas.microsoft.com/office/drawing/2014/main" id="{B05CFF11-E515-ADF4-C119-BEAFD8E17215}"/>
                      </a:ext>
                    </a:extLst>
                  </p:cNvPr>
                  <p:cNvSpPr/>
                  <p:nvPr/>
                </p:nvSpPr>
                <p:spPr>
                  <a:xfrm>
                    <a:off x="18696" y="2001300"/>
                    <a:ext cx="146998" cy="1397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endParaRPr>
                  </a:p>
                </p:txBody>
              </p:sp>
            </p:grpSp>
            <p:grpSp>
              <p:nvGrpSpPr>
                <p:cNvPr id="176" name="Group 175">
                  <a:extLst>
                    <a:ext uri="{FF2B5EF4-FFF2-40B4-BE49-F238E27FC236}">
                      <a16:creationId xmlns:a16="http://schemas.microsoft.com/office/drawing/2014/main" id="{42E87BF2-88D9-06DB-320A-25CC1F8D8D41}"/>
                    </a:ext>
                  </a:extLst>
                </p:cNvPr>
                <p:cNvGrpSpPr/>
                <p:nvPr/>
              </p:nvGrpSpPr>
              <p:grpSpPr>
                <a:xfrm>
                  <a:off x="18695" y="2413966"/>
                  <a:ext cx="764411" cy="461665"/>
                  <a:chOff x="18695" y="2344945"/>
                  <a:chExt cx="764411" cy="461665"/>
                </a:xfrm>
              </p:grpSpPr>
              <p:sp>
                <p:nvSpPr>
                  <p:cNvPr id="155" name="TextBox 154">
                    <a:extLst>
                      <a:ext uri="{FF2B5EF4-FFF2-40B4-BE49-F238E27FC236}">
                        <a16:creationId xmlns:a16="http://schemas.microsoft.com/office/drawing/2014/main" id="{0AC12CBD-6380-D202-3043-52AD301E2C9C}"/>
                      </a:ext>
                    </a:extLst>
                  </p:cNvPr>
                  <p:cNvSpPr txBox="1"/>
                  <p:nvPr/>
                </p:nvSpPr>
                <p:spPr>
                  <a:xfrm>
                    <a:off x="139430" y="2344945"/>
                    <a:ext cx="643676" cy="461665"/>
                  </a:xfrm>
                  <a:prstGeom prst="rect">
                    <a:avLst/>
                  </a:prstGeom>
                  <a:noFill/>
                </p:spPr>
                <p:txBody>
                  <a:bodyPr wrap="square" rtlCol="0">
                    <a:spAutoFit/>
                  </a:bodyPr>
                  <a:lstStyle/>
                  <a:p>
                    <a:pPr algn="l"/>
                    <a:r>
                      <a:rPr lang="en-US" sz="1200">
                        <a:solidFill>
                          <a:schemeClr val="tx2"/>
                        </a:solidFill>
                      </a:rPr>
                      <a:t>45-64 years</a:t>
                    </a:r>
                  </a:p>
                </p:txBody>
              </p:sp>
              <p:sp>
                <p:nvSpPr>
                  <p:cNvPr id="156" name="Rectangle 155">
                    <a:extLst>
                      <a:ext uri="{FF2B5EF4-FFF2-40B4-BE49-F238E27FC236}">
                        <a16:creationId xmlns:a16="http://schemas.microsoft.com/office/drawing/2014/main" id="{6BAA82D3-B205-1577-1F68-BA986438ABED}"/>
                      </a:ext>
                    </a:extLst>
                  </p:cNvPr>
                  <p:cNvSpPr/>
                  <p:nvPr/>
                </p:nvSpPr>
                <p:spPr>
                  <a:xfrm>
                    <a:off x="18695" y="2413594"/>
                    <a:ext cx="146998" cy="1397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endParaRPr>
                  </a:p>
                </p:txBody>
              </p:sp>
            </p:grpSp>
            <p:grpSp>
              <p:nvGrpSpPr>
                <p:cNvPr id="175" name="Group 174">
                  <a:extLst>
                    <a:ext uri="{FF2B5EF4-FFF2-40B4-BE49-F238E27FC236}">
                      <a16:creationId xmlns:a16="http://schemas.microsoft.com/office/drawing/2014/main" id="{A002B578-736B-C0D2-EEE0-0411BC04771B}"/>
                    </a:ext>
                  </a:extLst>
                </p:cNvPr>
                <p:cNvGrpSpPr/>
                <p:nvPr/>
              </p:nvGrpSpPr>
              <p:grpSpPr>
                <a:xfrm>
                  <a:off x="18695" y="2895281"/>
                  <a:ext cx="764411" cy="461665"/>
                  <a:chOff x="22118" y="2796221"/>
                  <a:chExt cx="764411" cy="461665"/>
                </a:xfrm>
              </p:grpSpPr>
              <p:sp>
                <p:nvSpPr>
                  <p:cNvPr id="173" name="TextBox 172">
                    <a:extLst>
                      <a:ext uri="{FF2B5EF4-FFF2-40B4-BE49-F238E27FC236}">
                        <a16:creationId xmlns:a16="http://schemas.microsoft.com/office/drawing/2014/main" id="{976E3EBF-ED2A-DCD6-14DE-CD7FF217443D}"/>
                      </a:ext>
                    </a:extLst>
                  </p:cNvPr>
                  <p:cNvSpPr txBox="1"/>
                  <p:nvPr/>
                </p:nvSpPr>
                <p:spPr>
                  <a:xfrm>
                    <a:off x="142853" y="2796221"/>
                    <a:ext cx="643676" cy="461665"/>
                  </a:xfrm>
                  <a:prstGeom prst="rect">
                    <a:avLst/>
                  </a:prstGeom>
                  <a:noFill/>
                </p:spPr>
                <p:txBody>
                  <a:bodyPr wrap="square" rtlCol="0">
                    <a:spAutoFit/>
                  </a:bodyPr>
                  <a:lstStyle/>
                  <a:p>
                    <a:pPr algn="l"/>
                    <a:r>
                      <a:rPr lang="en-US" sz="1200">
                        <a:solidFill>
                          <a:schemeClr val="tx2"/>
                        </a:solidFill>
                      </a:rPr>
                      <a:t>&lt;45 years</a:t>
                    </a:r>
                  </a:p>
                </p:txBody>
              </p:sp>
              <p:sp>
                <p:nvSpPr>
                  <p:cNvPr id="174" name="Rectangle 173">
                    <a:extLst>
                      <a:ext uri="{FF2B5EF4-FFF2-40B4-BE49-F238E27FC236}">
                        <a16:creationId xmlns:a16="http://schemas.microsoft.com/office/drawing/2014/main" id="{488CE1C3-0791-42DB-B293-3F16D9208A55}"/>
                      </a:ext>
                    </a:extLst>
                  </p:cNvPr>
                  <p:cNvSpPr/>
                  <p:nvPr/>
                </p:nvSpPr>
                <p:spPr>
                  <a:xfrm>
                    <a:off x="22118" y="2864870"/>
                    <a:ext cx="146998" cy="139700"/>
                  </a:xfrm>
                  <a:prstGeom prst="rect">
                    <a:avLst/>
                  </a:prstGeom>
                  <a:solidFill>
                    <a:srgbClr val="8F7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endParaRPr>
                  </a:p>
                </p:txBody>
              </p:sp>
            </p:grpSp>
          </p:grpSp>
          <p:sp>
            <p:nvSpPr>
              <p:cNvPr id="189" name="Freeform: Shape 188">
                <a:extLst>
                  <a:ext uri="{FF2B5EF4-FFF2-40B4-BE49-F238E27FC236}">
                    <a16:creationId xmlns:a16="http://schemas.microsoft.com/office/drawing/2014/main" id="{EF858B3F-27B6-D839-D006-82E954EFE35C}"/>
                  </a:ext>
                </a:extLst>
              </p:cNvPr>
              <p:cNvSpPr/>
              <p:nvPr/>
            </p:nvSpPr>
            <p:spPr>
              <a:xfrm>
                <a:off x="1531144" y="3276600"/>
                <a:ext cx="3326606" cy="390525"/>
              </a:xfrm>
              <a:custGeom>
                <a:avLst/>
                <a:gdLst>
                  <a:gd name="connsiteX0" fmla="*/ 0 w 3326606"/>
                  <a:gd name="connsiteY0" fmla="*/ 342900 h 390525"/>
                  <a:gd name="connsiteX1" fmla="*/ 152400 w 3326606"/>
                  <a:gd name="connsiteY1" fmla="*/ 350044 h 390525"/>
                  <a:gd name="connsiteX2" fmla="*/ 309562 w 3326606"/>
                  <a:gd name="connsiteY2" fmla="*/ 340519 h 390525"/>
                  <a:gd name="connsiteX3" fmla="*/ 459581 w 3326606"/>
                  <a:gd name="connsiteY3" fmla="*/ 326231 h 390525"/>
                  <a:gd name="connsiteX4" fmla="*/ 609600 w 3326606"/>
                  <a:gd name="connsiteY4" fmla="*/ 333375 h 390525"/>
                  <a:gd name="connsiteX5" fmla="*/ 762000 w 3326606"/>
                  <a:gd name="connsiteY5" fmla="*/ 345281 h 390525"/>
                  <a:gd name="connsiteX6" fmla="*/ 914400 w 3326606"/>
                  <a:gd name="connsiteY6" fmla="*/ 350044 h 390525"/>
                  <a:gd name="connsiteX7" fmla="*/ 1064419 w 3326606"/>
                  <a:gd name="connsiteY7" fmla="*/ 347663 h 390525"/>
                  <a:gd name="connsiteX8" fmla="*/ 1214437 w 3326606"/>
                  <a:gd name="connsiteY8" fmla="*/ 361950 h 390525"/>
                  <a:gd name="connsiteX9" fmla="*/ 1364456 w 3326606"/>
                  <a:gd name="connsiteY9" fmla="*/ 371475 h 390525"/>
                  <a:gd name="connsiteX10" fmla="*/ 1519237 w 3326606"/>
                  <a:gd name="connsiteY10" fmla="*/ 366713 h 390525"/>
                  <a:gd name="connsiteX11" fmla="*/ 1671637 w 3326606"/>
                  <a:gd name="connsiteY11" fmla="*/ 388144 h 390525"/>
                  <a:gd name="connsiteX12" fmla="*/ 1816894 w 3326606"/>
                  <a:gd name="connsiteY12" fmla="*/ 383381 h 390525"/>
                  <a:gd name="connsiteX13" fmla="*/ 1969294 w 3326606"/>
                  <a:gd name="connsiteY13" fmla="*/ 390525 h 390525"/>
                  <a:gd name="connsiteX14" fmla="*/ 2121694 w 3326606"/>
                  <a:gd name="connsiteY14" fmla="*/ 347663 h 390525"/>
                  <a:gd name="connsiteX15" fmla="*/ 2271712 w 3326606"/>
                  <a:gd name="connsiteY15" fmla="*/ 340519 h 390525"/>
                  <a:gd name="connsiteX16" fmla="*/ 2421731 w 3326606"/>
                  <a:gd name="connsiteY16" fmla="*/ 316706 h 390525"/>
                  <a:gd name="connsiteX17" fmla="*/ 2578894 w 3326606"/>
                  <a:gd name="connsiteY17" fmla="*/ 304800 h 390525"/>
                  <a:gd name="connsiteX18" fmla="*/ 2726531 w 3326606"/>
                  <a:gd name="connsiteY18" fmla="*/ 285750 h 390525"/>
                  <a:gd name="connsiteX19" fmla="*/ 2876550 w 3326606"/>
                  <a:gd name="connsiteY19" fmla="*/ 233363 h 390525"/>
                  <a:gd name="connsiteX20" fmla="*/ 3026569 w 3326606"/>
                  <a:gd name="connsiteY20" fmla="*/ 216694 h 390525"/>
                  <a:gd name="connsiteX21" fmla="*/ 3176587 w 3326606"/>
                  <a:gd name="connsiteY21" fmla="*/ 83344 h 390525"/>
                  <a:gd name="connsiteX22" fmla="*/ 3326606 w 3326606"/>
                  <a:gd name="connsiteY22" fmla="*/ 0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26606" h="390525">
                    <a:moveTo>
                      <a:pt x="0" y="342900"/>
                    </a:moveTo>
                    <a:lnTo>
                      <a:pt x="152400" y="350044"/>
                    </a:lnTo>
                    <a:lnTo>
                      <a:pt x="309562" y="340519"/>
                    </a:lnTo>
                    <a:lnTo>
                      <a:pt x="459581" y="326231"/>
                    </a:lnTo>
                    <a:lnTo>
                      <a:pt x="609600" y="333375"/>
                    </a:lnTo>
                    <a:lnTo>
                      <a:pt x="762000" y="345281"/>
                    </a:lnTo>
                    <a:lnTo>
                      <a:pt x="914400" y="350044"/>
                    </a:lnTo>
                    <a:lnTo>
                      <a:pt x="1064419" y="347663"/>
                    </a:lnTo>
                    <a:lnTo>
                      <a:pt x="1214437" y="361950"/>
                    </a:lnTo>
                    <a:lnTo>
                      <a:pt x="1364456" y="371475"/>
                    </a:lnTo>
                    <a:lnTo>
                      <a:pt x="1519237" y="366713"/>
                    </a:lnTo>
                    <a:lnTo>
                      <a:pt x="1671637" y="388144"/>
                    </a:lnTo>
                    <a:lnTo>
                      <a:pt x="1816894" y="383381"/>
                    </a:lnTo>
                    <a:lnTo>
                      <a:pt x="1969294" y="390525"/>
                    </a:lnTo>
                    <a:lnTo>
                      <a:pt x="2121694" y="347663"/>
                    </a:lnTo>
                    <a:lnTo>
                      <a:pt x="2271712" y="340519"/>
                    </a:lnTo>
                    <a:lnTo>
                      <a:pt x="2421731" y="316706"/>
                    </a:lnTo>
                    <a:lnTo>
                      <a:pt x="2578894" y="304800"/>
                    </a:lnTo>
                    <a:lnTo>
                      <a:pt x="2726531" y="285750"/>
                    </a:lnTo>
                    <a:lnTo>
                      <a:pt x="2876550" y="233363"/>
                    </a:lnTo>
                    <a:lnTo>
                      <a:pt x="3026569" y="216694"/>
                    </a:lnTo>
                    <a:lnTo>
                      <a:pt x="3176587" y="83344"/>
                    </a:lnTo>
                    <a:lnTo>
                      <a:pt x="3326606" y="0"/>
                    </a:lnTo>
                  </a:path>
                </a:pathLst>
              </a:custGeom>
              <a:noFill/>
              <a:ln w="25400">
                <a:solidFill>
                  <a:srgbClr val="8F7AC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Freeform: Shape 189">
                <a:extLst>
                  <a:ext uri="{FF2B5EF4-FFF2-40B4-BE49-F238E27FC236}">
                    <a16:creationId xmlns:a16="http://schemas.microsoft.com/office/drawing/2014/main" id="{27191CED-2E35-59A6-5DFE-77CC9CFDC3B2}"/>
                  </a:ext>
                </a:extLst>
              </p:cNvPr>
              <p:cNvSpPr/>
              <p:nvPr/>
            </p:nvSpPr>
            <p:spPr>
              <a:xfrm>
                <a:off x="1533525" y="2814638"/>
                <a:ext cx="3326606" cy="340518"/>
              </a:xfrm>
              <a:custGeom>
                <a:avLst/>
                <a:gdLst>
                  <a:gd name="connsiteX0" fmla="*/ 0 w 3326606"/>
                  <a:gd name="connsiteY0" fmla="*/ 247650 h 340518"/>
                  <a:gd name="connsiteX1" fmla="*/ 152400 w 3326606"/>
                  <a:gd name="connsiteY1" fmla="*/ 250031 h 340518"/>
                  <a:gd name="connsiteX2" fmla="*/ 304800 w 3326606"/>
                  <a:gd name="connsiteY2" fmla="*/ 259556 h 340518"/>
                  <a:gd name="connsiteX3" fmla="*/ 457200 w 3326606"/>
                  <a:gd name="connsiteY3" fmla="*/ 269081 h 340518"/>
                  <a:gd name="connsiteX4" fmla="*/ 609600 w 3326606"/>
                  <a:gd name="connsiteY4" fmla="*/ 276225 h 340518"/>
                  <a:gd name="connsiteX5" fmla="*/ 757238 w 3326606"/>
                  <a:gd name="connsiteY5" fmla="*/ 283368 h 340518"/>
                  <a:gd name="connsiteX6" fmla="*/ 907256 w 3326606"/>
                  <a:gd name="connsiteY6" fmla="*/ 288131 h 340518"/>
                  <a:gd name="connsiteX7" fmla="*/ 1059656 w 3326606"/>
                  <a:gd name="connsiteY7" fmla="*/ 302418 h 340518"/>
                  <a:gd name="connsiteX8" fmla="*/ 1212056 w 3326606"/>
                  <a:gd name="connsiteY8" fmla="*/ 319087 h 340518"/>
                  <a:gd name="connsiteX9" fmla="*/ 1364456 w 3326606"/>
                  <a:gd name="connsiteY9" fmla="*/ 319087 h 340518"/>
                  <a:gd name="connsiteX10" fmla="*/ 1516856 w 3326606"/>
                  <a:gd name="connsiteY10" fmla="*/ 326231 h 340518"/>
                  <a:gd name="connsiteX11" fmla="*/ 1662113 w 3326606"/>
                  <a:gd name="connsiteY11" fmla="*/ 330993 h 340518"/>
                  <a:gd name="connsiteX12" fmla="*/ 1816894 w 3326606"/>
                  <a:gd name="connsiteY12" fmla="*/ 340518 h 340518"/>
                  <a:gd name="connsiteX13" fmla="*/ 1966913 w 3326606"/>
                  <a:gd name="connsiteY13" fmla="*/ 326231 h 340518"/>
                  <a:gd name="connsiteX14" fmla="*/ 2116931 w 3326606"/>
                  <a:gd name="connsiteY14" fmla="*/ 304800 h 340518"/>
                  <a:gd name="connsiteX15" fmla="*/ 2271713 w 3326606"/>
                  <a:gd name="connsiteY15" fmla="*/ 292893 h 340518"/>
                  <a:gd name="connsiteX16" fmla="*/ 2424113 w 3326606"/>
                  <a:gd name="connsiteY16" fmla="*/ 261937 h 340518"/>
                  <a:gd name="connsiteX17" fmla="*/ 2574131 w 3326606"/>
                  <a:gd name="connsiteY17" fmla="*/ 235743 h 340518"/>
                  <a:gd name="connsiteX18" fmla="*/ 2724150 w 3326606"/>
                  <a:gd name="connsiteY18" fmla="*/ 223837 h 340518"/>
                  <a:gd name="connsiteX19" fmla="*/ 2874169 w 3326606"/>
                  <a:gd name="connsiteY19" fmla="*/ 188118 h 340518"/>
                  <a:gd name="connsiteX20" fmla="*/ 3026569 w 3326606"/>
                  <a:gd name="connsiteY20" fmla="*/ 169068 h 340518"/>
                  <a:gd name="connsiteX21" fmla="*/ 3178969 w 3326606"/>
                  <a:gd name="connsiteY21" fmla="*/ 45243 h 340518"/>
                  <a:gd name="connsiteX22" fmla="*/ 3326606 w 3326606"/>
                  <a:gd name="connsiteY22" fmla="*/ 0 h 34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26606" h="340518">
                    <a:moveTo>
                      <a:pt x="0" y="247650"/>
                    </a:moveTo>
                    <a:lnTo>
                      <a:pt x="152400" y="250031"/>
                    </a:lnTo>
                    <a:lnTo>
                      <a:pt x="304800" y="259556"/>
                    </a:lnTo>
                    <a:lnTo>
                      <a:pt x="457200" y="269081"/>
                    </a:lnTo>
                    <a:lnTo>
                      <a:pt x="609600" y="276225"/>
                    </a:lnTo>
                    <a:lnTo>
                      <a:pt x="757238" y="283368"/>
                    </a:lnTo>
                    <a:lnTo>
                      <a:pt x="907256" y="288131"/>
                    </a:lnTo>
                    <a:lnTo>
                      <a:pt x="1059656" y="302418"/>
                    </a:lnTo>
                    <a:lnTo>
                      <a:pt x="1212056" y="319087"/>
                    </a:lnTo>
                    <a:lnTo>
                      <a:pt x="1364456" y="319087"/>
                    </a:lnTo>
                    <a:lnTo>
                      <a:pt x="1516856" y="326231"/>
                    </a:lnTo>
                    <a:lnTo>
                      <a:pt x="1662113" y="330993"/>
                    </a:lnTo>
                    <a:lnTo>
                      <a:pt x="1816894" y="340518"/>
                    </a:lnTo>
                    <a:lnTo>
                      <a:pt x="1966913" y="326231"/>
                    </a:lnTo>
                    <a:lnTo>
                      <a:pt x="2116931" y="304800"/>
                    </a:lnTo>
                    <a:lnTo>
                      <a:pt x="2271713" y="292893"/>
                    </a:lnTo>
                    <a:lnTo>
                      <a:pt x="2424113" y="261937"/>
                    </a:lnTo>
                    <a:lnTo>
                      <a:pt x="2574131" y="235743"/>
                    </a:lnTo>
                    <a:lnTo>
                      <a:pt x="2724150" y="223837"/>
                    </a:lnTo>
                    <a:lnTo>
                      <a:pt x="2874169" y="188118"/>
                    </a:lnTo>
                    <a:lnTo>
                      <a:pt x="3026569" y="169068"/>
                    </a:lnTo>
                    <a:lnTo>
                      <a:pt x="3178969" y="45243"/>
                    </a:lnTo>
                    <a:lnTo>
                      <a:pt x="3326606" y="0"/>
                    </a:lnTo>
                  </a:path>
                </a:pathLst>
              </a:custGeom>
              <a:noFill/>
              <a:ln w="254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Freeform: Shape 190">
                <a:extLst>
                  <a:ext uri="{FF2B5EF4-FFF2-40B4-BE49-F238E27FC236}">
                    <a16:creationId xmlns:a16="http://schemas.microsoft.com/office/drawing/2014/main" id="{4623896F-EF48-7C18-E2FF-80C646431814}"/>
                  </a:ext>
                </a:extLst>
              </p:cNvPr>
              <p:cNvSpPr/>
              <p:nvPr/>
            </p:nvSpPr>
            <p:spPr>
              <a:xfrm>
                <a:off x="1533525" y="2293144"/>
                <a:ext cx="3324225" cy="411956"/>
              </a:xfrm>
              <a:custGeom>
                <a:avLst/>
                <a:gdLst>
                  <a:gd name="connsiteX0" fmla="*/ 0 w 3324225"/>
                  <a:gd name="connsiteY0" fmla="*/ 0 h 411956"/>
                  <a:gd name="connsiteX1" fmla="*/ 157163 w 3324225"/>
                  <a:gd name="connsiteY1" fmla="*/ 7144 h 411956"/>
                  <a:gd name="connsiteX2" fmla="*/ 302419 w 3324225"/>
                  <a:gd name="connsiteY2" fmla="*/ 45244 h 411956"/>
                  <a:gd name="connsiteX3" fmla="*/ 457200 w 3324225"/>
                  <a:gd name="connsiteY3" fmla="*/ 78581 h 411956"/>
                  <a:gd name="connsiteX4" fmla="*/ 604838 w 3324225"/>
                  <a:gd name="connsiteY4" fmla="*/ 90487 h 411956"/>
                  <a:gd name="connsiteX5" fmla="*/ 757238 w 3324225"/>
                  <a:gd name="connsiteY5" fmla="*/ 145256 h 411956"/>
                  <a:gd name="connsiteX6" fmla="*/ 909638 w 3324225"/>
                  <a:gd name="connsiteY6" fmla="*/ 135731 h 411956"/>
                  <a:gd name="connsiteX7" fmla="*/ 1062038 w 3324225"/>
                  <a:gd name="connsiteY7" fmla="*/ 221456 h 411956"/>
                  <a:gd name="connsiteX8" fmla="*/ 1212056 w 3324225"/>
                  <a:gd name="connsiteY8" fmla="*/ 290512 h 411956"/>
                  <a:gd name="connsiteX9" fmla="*/ 1364456 w 3324225"/>
                  <a:gd name="connsiteY9" fmla="*/ 297656 h 411956"/>
                  <a:gd name="connsiteX10" fmla="*/ 1512094 w 3324225"/>
                  <a:gd name="connsiteY10" fmla="*/ 361950 h 411956"/>
                  <a:gd name="connsiteX11" fmla="*/ 1664494 w 3324225"/>
                  <a:gd name="connsiteY11" fmla="*/ 366712 h 411956"/>
                  <a:gd name="connsiteX12" fmla="*/ 1814513 w 3324225"/>
                  <a:gd name="connsiteY12" fmla="*/ 381000 h 411956"/>
                  <a:gd name="connsiteX13" fmla="*/ 1966913 w 3324225"/>
                  <a:gd name="connsiteY13" fmla="*/ 411956 h 411956"/>
                  <a:gd name="connsiteX14" fmla="*/ 2119313 w 3324225"/>
                  <a:gd name="connsiteY14" fmla="*/ 383381 h 411956"/>
                  <a:gd name="connsiteX15" fmla="*/ 2269331 w 3324225"/>
                  <a:gd name="connsiteY15" fmla="*/ 381000 h 411956"/>
                  <a:gd name="connsiteX16" fmla="*/ 2414588 w 3324225"/>
                  <a:gd name="connsiteY16" fmla="*/ 314325 h 411956"/>
                  <a:gd name="connsiteX17" fmla="*/ 2574131 w 3324225"/>
                  <a:gd name="connsiteY17" fmla="*/ 326231 h 411956"/>
                  <a:gd name="connsiteX18" fmla="*/ 2724150 w 3324225"/>
                  <a:gd name="connsiteY18" fmla="*/ 290512 h 411956"/>
                  <a:gd name="connsiteX19" fmla="*/ 2874169 w 3324225"/>
                  <a:gd name="connsiteY19" fmla="*/ 276225 h 411956"/>
                  <a:gd name="connsiteX20" fmla="*/ 3026569 w 3324225"/>
                  <a:gd name="connsiteY20" fmla="*/ 266700 h 411956"/>
                  <a:gd name="connsiteX21" fmla="*/ 3174206 w 3324225"/>
                  <a:gd name="connsiteY21" fmla="*/ 161925 h 411956"/>
                  <a:gd name="connsiteX22" fmla="*/ 3324225 w 3324225"/>
                  <a:gd name="connsiteY22" fmla="*/ 71437 h 41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24225" h="411956">
                    <a:moveTo>
                      <a:pt x="0" y="0"/>
                    </a:moveTo>
                    <a:lnTo>
                      <a:pt x="157163" y="7144"/>
                    </a:lnTo>
                    <a:lnTo>
                      <a:pt x="302419" y="45244"/>
                    </a:lnTo>
                    <a:lnTo>
                      <a:pt x="457200" y="78581"/>
                    </a:lnTo>
                    <a:lnTo>
                      <a:pt x="604838" y="90487"/>
                    </a:lnTo>
                    <a:lnTo>
                      <a:pt x="757238" y="145256"/>
                    </a:lnTo>
                    <a:lnTo>
                      <a:pt x="909638" y="135731"/>
                    </a:lnTo>
                    <a:lnTo>
                      <a:pt x="1062038" y="221456"/>
                    </a:lnTo>
                    <a:lnTo>
                      <a:pt x="1212056" y="290512"/>
                    </a:lnTo>
                    <a:lnTo>
                      <a:pt x="1364456" y="297656"/>
                    </a:lnTo>
                    <a:lnTo>
                      <a:pt x="1512094" y="361950"/>
                    </a:lnTo>
                    <a:lnTo>
                      <a:pt x="1664494" y="366712"/>
                    </a:lnTo>
                    <a:lnTo>
                      <a:pt x="1814513" y="381000"/>
                    </a:lnTo>
                    <a:lnTo>
                      <a:pt x="1966913" y="411956"/>
                    </a:lnTo>
                    <a:lnTo>
                      <a:pt x="2119313" y="383381"/>
                    </a:lnTo>
                    <a:lnTo>
                      <a:pt x="2269331" y="381000"/>
                    </a:lnTo>
                    <a:lnTo>
                      <a:pt x="2414588" y="314325"/>
                    </a:lnTo>
                    <a:lnTo>
                      <a:pt x="2574131" y="326231"/>
                    </a:lnTo>
                    <a:lnTo>
                      <a:pt x="2724150" y="290512"/>
                    </a:lnTo>
                    <a:lnTo>
                      <a:pt x="2874169" y="276225"/>
                    </a:lnTo>
                    <a:lnTo>
                      <a:pt x="3026569" y="266700"/>
                    </a:lnTo>
                    <a:lnTo>
                      <a:pt x="3174206" y="161925"/>
                    </a:lnTo>
                    <a:lnTo>
                      <a:pt x="3324225" y="71437"/>
                    </a:lnTo>
                  </a:path>
                </a:pathLst>
              </a:custGeom>
              <a:noFill/>
              <a:ln w="254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6" name="Rectangle 185">
              <a:extLst>
                <a:ext uri="{FF2B5EF4-FFF2-40B4-BE49-F238E27FC236}">
                  <a16:creationId xmlns:a16="http://schemas.microsoft.com/office/drawing/2014/main" id="{63B5250E-1B91-5275-1F67-0B3C820C9F2C}"/>
                </a:ext>
              </a:extLst>
            </p:cNvPr>
            <p:cNvSpPr/>
            <p:nvPr/>
          </p:nvSpPr>
          <p:spPr>
            <a:xfrm>
              <a:off x="1377616" y="2721054"/>
              <a:ext cx="68631" cy="511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endParaRPr>
            </a:p>
          </p:txBody>
        </p:sp>
        <p:sp>
          <p:nvSpPr>
            <p:cNvPr id="182" name="Rectangle 181">
              <a:extLst>
                <a:ext uri="{FF2B5EF4-FFF2-40B4-BE49-F238E27FC236}">
                  <a16:creationId xmlns:a16="http://schemas.microsoft.com/office/drawing/2014/main" id="{9295D898-1307-49DF-38DB-55343519FA03}"/>
                </a:ext>
              </a:extLst>
            </p:cNvPr>
            <p:cNvSpPr/>
            <p:nvPr/>
          </p:nvSpPr>
          <p:spPr>
            <a:xfrm>
              <a:off x="1381125" y="3208770"/>
              <a:ext cx="68631" cy="511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endParaRPr>
            </a:p>
          </p:txBody>
        </p:sp>
        <p:cxnSp>
          <p:nvCxnSpPr>
            <p:cNvPr id="188" name="Straight Connector 187">
              <a:extLst>
                <a:ext uri="{FF2B5EF4-FFF2-40B4-BE49-F238E27FC236}">
                  <a16:creationId xmlns:a16="http://schemas.microsoft.com/office/drawing/2014/main" id="{2A8BFAA1-2BEB-3C96-3D3D-13E20A00FFB4}"/>
                </a:ext>
              </a:extLst>
            </p:cNvPr>
            <p:cNvCxnSpPr>
              <a:cxnSpLocks/>
            </p:cNvCxnSpPr>
            <p:nvPr/>
          </p:nvCxnSpPr>
          <p:spPr>
            <a:xfrm rot="18900000">
              <a:off x="1372451" y="2774594"/>
              <a:ext cx="75265"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BBE6258D-6C15-ECC1-C78E-3FBAFBBB65E5}"/>
                </a:ext>
              </a:extLst>
            </p:cNvPr>
            <p:cNvCxnSpPr>
              <a:cxnSpLocks/>
            </p:cNvCxnSpPr>
            <p:nvPr/>
          </p:nvCxnSpPr>
          <p:spPr>
            <a:xfrm rot="18900000">
              <a:off x="1374953" y="2721140"/>
              <a:ext cx="75265"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400D53C2-CB4D-D57F-2844-49368791C95D}"/>
                </a:ext>
              </a:extLst>
            </p:cNvPr>
            <p:cNvCxnSpPr>
              <a:cxnSpLocks/>
            </p:cNvCxnSpPr>
            <p:nvPr/>
          </p:nvCxnSpPr>
          <p:spPr>
            <a:xfrm rot="18900000">
              <a:off x="1375960" y="3262310"/>
              <a:ext cx="75265"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0A17C76C-8EE3-7698-1FEB-0161EADA748B}"/>
                </a:ext>
              </a:extLst>
            </p:cNvPr>
            <p:cNvCxnSpPr>
              <a:cxnSpLocks/>
            </p:cNvCxnSpPr>
            <p:nvPr/>
          </p:nvCxnSpPr>
          <p:spPr>
            <a:xfrm rot="18900000">
              <a:off x="1378462" y="3208856"/>
              <a:ext cx="75265"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17863053"/>
      </p:ext>
    </p:extLst>
  </p:cSld>
  <p:clrMapOvr>
    <a:masterClrMapping/>
  </p:clrMapOvr>
  <p:extLst>
    <p:ext uri="{6950BFC3-D8DA-4A85-94F7-54DA5524770B}">
      <p188:commentRel xmlns:p188="http://schemas.microsoft.com/office/powerpoint/2018/8/main" r:id="rId3"/>
    </p:ext>
  </p:extLs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1BD807-5D11-1358-862D-6DD5754F1B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C47BAA-C59E-5C41-80A8-1CC87EBBF62D}"/>
              </a:ext>
            </a:extLst>
          </p:cNvPr>
          <p:cNvSpPr>
            <a:spLocks noGrp="1"/>
          </p:cNvSpPr>
          <p:nvPr>
            <p:ph type="title"/>
          </p:nvPr>
        </p:nvSpPr>
        <p:spPr>
          <a:xfrm>
            <a:off x="6096000" y="452669"/>
            <a:ext cx="5600700" cy="688064"/>
          </a:xfrm>
        </p:spPr>
        <p:txBody>
          <a:bodyPr/>
          <a:lstStyle/>
          <a:p>
            <a:r>
              <a:rPr lang="en-US"/>
              <a:t>Patient Case</a:t>
            </a:r>
          </a:p>
        </p:txBody>
      </p:sp>
      <p:pic>
        <p:nvPicPr>
          <p:cNvPr id="23" name="Picture Placeholder 22">
            <a:extLst>
              <a:ext uri="{FF2B5EF4-FFF2-40B4-BE49-F238E27FC236}">
                <a16:creationId xmlns:a16="http://schemas.microsoft.com/office/drawing/2014/main" id="{AF48E77C-8B11-EF9B-8ADC-C4C523F9FCE4}"/>
              </a:ext>
            </a:extLst>
          </p:cNvPr>
          <p:cNvPicPr>
            <a:picLocks noGrp="1" noChangeAspect="1"/>
          </p:cNvPicPr>
          <p:nvPr>
            <p:ph type="pic" sz="quarter" idx="10"/>
          </p:nvPr>
        </p:nvPicPr>
        <p:blipFill>
          <a:blip r:embed="rId4"/>
          <a:srcRect l="10" r="10"/>
          <a:stretch/>
        </p:blipFill>
        <p:spPr>
          <a:xfrm>
            <a:off x="0" y="0"/>
            <a:ext cx="5649361" cy="6858000"/>
          </a:xfrm>
        </p:spPr>
      </p:pic>
      <p:sp>
        <p:nvSpPr>
          <p:cNvPr id="3" name="Content Placeholder 2">
            <a:extLst>
              <a:ext uri="{FF2B5EF4-FFF2-40B4-BE49-F238E27FC236}">
                <a16:creationId xmlns:a16="http://schemas.microsoft.com/office/drawing/2014/main" id="{AAA8D173-5576-E834-C435-B98518B19E9E}"/>
              </a:ext>
            </a:extLst>
          </p:cNvPr>
          <p:cNvSpPr>
            <a:spLocks noGrp="1"/>
          </p:cNvSpPr>
          <p:nvPr>
            <p:ph type="body" sz="quarter" idx="11"/>
          </p:nvPr>
        </p:nvSpPr>
        <p:spPr>
          <a:xfrm>
            <a:off x="6096000" y="1946275"/>
            <a:ext cx="5600700" cy="3413125"/>
          </a:xfrm>
        </p:spPr>
        <p:txBody>
          <a:bodyPr>
            <a:normAutofit/>
          </a:bodyPr>
          <a:lstStyle/>
          <a:p>
            <a:r>
              <a:rPr lang="en-US"/>
              <a:t>68-year-old man with HTN, HFrEF, T2DM, and a baseline creatinine 1.5 mg/dL (GFR 40 mL/min) is referred to the heart failure clinic for management</a:t>
            </a:r>
          </a:p>
          <a:p>
            <a:r>
              <a:rPr lang="en-US"/>
              <a:t>He complains of dyspnea on exertion</a:t>
            </a:r>
          </a:p>
          <a:p>
            <a:r>
              <a:rPr lang="en-US"/>
              <a:t>Echocardiogram with EF 25%-30%, no valve disease</a:t>
            </a:r>
          </a:p>
        </p:txBody>
      </p:sp>
      <p:sp>
        <p:nvSpPr>
          <p:cNvPr id="5" name="Text Placeholder 4">
            <a:extLst>
              <a:ext uri="{FF2B5EF4-FFF2-40B4-BE49-F238E27FC236}">
                <a16:creationId xmlns:a16="http://schemas.microsoft.com/office/drawing/2014/main" id="{A37A608A-C3D3-074D-23C0-08CA4468A461}"/>
              </a:ext>
            </a:extLst>
          </p:cNvPr>
          <p:cNvSpPr>
            <a:spLocks noGrp="1"/>
          </p:cNvSpPr>
          <p:nvPr>
            <p:ph type="body" sz="quarter" idx="12"/>
          </p:nvPr>
        </p:nvSpPr>
        <p:spPr>
          <a:xfrm>
            <a:off x="6096000" y="1040838"/>
            <a:ext cx="5600700" cy="479425"/>
          </a:xfrm>
        </p:spPr>
        <p:txBody>
          <a:bodyPr/>
          <a:lstStyle/>
          <a:p>
            <a:r>
              <a:rPr lang="en-US"/>
              <a:t>Sam, 68 Years Old</a:t>
            </a:r>
          </a:p>
        </p:txBody>
      </p:sp>
      <p:sp>
        <p:nvSpPr>
          <p:cNvPr id="32" name="TextBox 31">
            <a:extLst>
              <a:ext uri="{FF2B5EF4-FFF2-40B4-BE49-F238E27FC236}">
                <a16:creationId xmlns:a16="http://schemas.microsoft.com/office/drawing/2014/main" id="{E8E6D4BC-50D8-21DA-0B44-BE6F586EE0D6}"/>
              </a:ext>
            </a:extLst>
          </p:cNvPr>
          <p:cNvSpPr txBox="1"/>
          <p:nvPr/>
        </p:nvSpPr>
        <p:spPr>
          <a:xfrm>
            <a:off x="6096000" y="5867400"/>
            <a:ext cx="5600700" cy="584775"/>
          </a:xfrm>
          <a:prstGeom prst="rect">
            <a:avLst/>
          </a:prstGeom>
          <a:noFill/>
        </p:spPr>
        <p:txBody>
          <a:bodyPr wrap="square" rtlCol="0">
            <a:spAutoFit/>
          </a:bodyPr>
          <a:lstStyle/>
          <a:p>
            <a:pPr algn="l"/>
            <a:r>
              <a:rPr lang="en-US" sz="1600">
                <a:solidFill>
                  <a:schemeClr val="tx2"/>
                </a:solidFill>
              </a:rPr>
              <a:t>GFR, glomerular filtration rate; HTN, hypertension; T2DM, type 2 diabetes mellitus</a:t>
            </a:r>
          </a:p>
        </p:txBody>
      </p:sp>
    </p:spTree>
    <p:extLst>
      <p:ext uri="{BB962C8B-B14F-4D97-AF65-F5344CB8AC3E}">
        <p14:creationId xmlns:p14="http://schemas.microsoft.com/office/powerpoint/2010/main" val="4126708348"/>
      </p:ext>
    </p:extLst>
  </p:cSld>
  <p:clrMapOvr>
    <a:masterClrMapping/>
  </p:clrMapOvr>
  <p:extLst>
    <p:ext uri="{6950BFC3-D8DA-4A85-94F7-54DA5524770B}">
      <p188:commentRel xmlns:p188="http://schemas.microsoft.com/office/powerpoint/2018/8/main" r:id="rId3"/>
    </p:ext>
  </p:extLs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1BD807-5D11-1358-862D-6DD5754F1B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C47BAA-C59E-5C41-80A8-1CC87EBBF62D}"/>
              </a:ext>
            </a:extLst>
          </p:cNvPr>
          <p:cNvSpPr>
            <a:spLocks noGrp="1"/>
          </p:cNvSpPr>
          <p:nvPr>
            <p:ph type="title"/>
          </p:nvPr>
        </p:nvSpPr>
        <p:spPr/>
        <p:txBody>
          <a:bodyPr/>
          <a:lstStyle/>
          <a:p>
            <a:r>
              <a:rPr lang="en-US"/>
              <a:t>Patient Case</a:t>
            </a:r>
          </a:p>
        </p:txBody>
      </p:sp>
      <p:sp>
        <p:nvSpPr>
          <p:cNvPr id="3" name="Content Placeholder 2">
            <a:extLst>
              <a:ext uri="{FF2B5EF4-FFF2-40B4-BE49-F238E27FC236}">
                <a16:creationId xmlns:a16="http://schemas.microsoft.com/office/drawing/2014/main" id="{AAA8D173-5576-E834-C435-B98518B19E9E}"/>
              </a:ext>
            </a:extLst>
          </p:cNvPr>
          <p:cNvSpPr>
            <a:spLocks noGrp="1"/>
          </p:cNvSpPr>
          <p:nvPr>
            <p:ph type="body" sz="quarter" idx="11"/>
          </p:nvPr>
        </p:nvSpPr>
        <p:spPr>
          <a:xfrm>
            <a:off x="6095999" y="1720362"/>
            <a:ext cx="5943197" cy="1523280"/>
          </a:xfrm>
        </p:spPr>
        <p:txBody>
          <a:bodyPr numCol="2" spcCol="182880">
            <a:noAutofit/>
          </a:bodyPr>
          <a:lstStyle/>
          <a:p>
            <a:pPr marL="0" indent="0">
              <a:spcBef>
                <a:spcPts val="600"/>
              </a:spcBef>
              <a:buNone/>
            </a:pPr>
            <a:r>
              <a:rPr lang="en-US" sz="1800"/>
              <a:t>Medications:</a:t>
            </a:r>
          </a:p>
          <a:p>
            <a:pPr>
              <a:spcBef>
                <a:spcPts val="600"/>
              </a:spcBef>
            </a:pPr>
            <a:r>
              <a:rPr lang="en-US" sz="1800"/>
              <a:t>Metoprolol succinate </a:t>
            </a:r>
            <a:br>
              <a:rPr lang="en-US" sz="1800"/>
            </a:br>
            <a:r>
              <a:rPr lang="en-US" sz="1800"/>
              <a:t>100 mg daily</a:t>
            </a:r>
          </a:p>
          <a:p>
            <a:pPr>
              <a:spcBef>
                <a:spcPts val="600"/>
              </a:spcBef>
            </a:pPr>
            <a:r>
              <a:rPr lang="en-US" sz="1800"/>
              <a:t>Enalapril 5 mg BID</a:t>
            </a:r>
            <a:br>
              <a:rPr lang="en-US" sz="1800"/>
            </a:br>
            <a:endParaRPr lang="en-US" sz="1800"/>
          </a:p>
          <a:p>
            <a:pPr>
              <a:spcBef>
                <a:spcPts val="600"/>
              </a:spcBef>
            </a:pPr>
            <a:r>
              <a:rPr lang="en-US" sz="1800"/>
              <a:t>Furosemide 20 mg daily</a:t>
            </a:r>
          </a:p>
          <a:p>
            <a:pPr>
              <a:spcBef>
                <a:spcPts val="600"/>
              </a:spcBef>
            </a:pPr>
            <a:r>
              <a:rPr lang="en-US" sz="1800"/>
              <a:t>Atorvastatin 40 mg daily</a:t>
            </a:r>
          </a:p>
          <a:p>
            <a:pPr>
              <a:spcBef>
                <a:spcPts val="600"/>
              </a:spcBef>
            </a:pPr>
            <a:r>
              <a:rPr lang="en-US" sz="1800"/>
              <a:t>Metformin 500 mg daily</a:t>
            </a:r>
          </a:p>
        </p:txBody>
      </p:sp>
      <p:sp>
        <p:nvSpPr>
          <p:cNvPr id="5" name="Text Placeholder 4">
            <a:extLst>
              <a:ext uri="{FF2B5EF4-FFF2-40B4-BE49-F238E27FC236}">
                <a16:creationId xmlns:a16="http://schemas.microsoft.com/office/drawing/2014/main" id="{A37A608A-C3D3-074D-23C0-08CA4468A461}"/>
              </a:ext>
            </a:extLst>
          </p:cNvPr>
          <p:cNvSpPr>
            <a:spLocks noGrp="1"/>
          </p:cNvSpPr>
          <p:nvPr>
            <p:ph type="body" sz="quarter" idx="12"/>
          </p:nvPr>
        </p:nvSpPr>
        <p:spPr/>
        <p:txBody>
          <a:bodyPr/>
          <a:lstStyle/>
          <a:p>
            <a:r>
              <a:rPr lang="en-US"/>
              <a:t>Sam, 68 Years Old</a:t>
            </a:r>
          </a:p>
        </p:txBody>
      </p:sp>
      <p:pic>
        <p:nvPicPr>
          <p:cNvPr id="23" name="Picture Placeholder 22">
            <a:extLst>
              <a:ext uri="{FF2B5EF4-FFF2-40B4-BE49-F238E27FC236}">
                <a16:creationId xmlns:a16="http://schemas.microsoft.com/office/drawing/2014/main" id="{0EF44262-66EE-550B-6CB3-FF2F731C7E39}"/>
              </a:ext>
            </a:extLst>
          </p:cNvPr>
          <p:cNvPicPr>
            <a:picLocks noGrp="1" noChangeAspect="1"/>
          </p:cNvPicPr>
          <p:nvPr>
            <p:ph type="pic" sz="quarter" idx="10"/>
          </p:nvPr>
        </p:nvPicPr>
        <p:blipFill>
          <a:blip r:embed="rId3"/>
          <a:srcRect l="10" r="10"/>
          <a:stretch/>
        </p:blipFill>
        <p:spPr>
          <a:xfrm>
            <a:off x="0" y="0"/>
            <a:ext cx="5649913" cy="6858000"/>
          </a:xfrm>
        </p:spPr>
      </p:pic>
      <p:sp>
        <p:nvSpPr>
          <p:cNvPr id="24" name="TextBox 23">
            <a:extLst>
              <a:ext uri="{FF2B5EF4-FFF2-40B4-BE49-F238E27FC236}">
                <a16:creationId xmlns:a16="http://schemas.microsoft.com/office/drawing/2014/main" id="{FA1C5C62-9E68-F690-5B7F-22D9F7E94E57}"/>
              </a:ext>
            </a:extLst>
          </p:cNvPr>
          <p:cNvSpPr txBox="1"/>
          <p:nvPr/>
        </p:nvSpPr>
        <p:spPr>
          <a:xfrm>
            <a:off x="6096000" y="6273800"/>
            <a:ext cx="5740400" cy="523220"/>
          </a:xfrm>
          <a:prstGeom prst="rect">
            <a:avLst/>
          </a:prstGeom>
          <a:noFill/>
        </p:spPr>
        <p:txBody>
          <a:bodyPr wrap="square" rtlCol="0">
            <a:spAutoFit/>
          </a:bodyPr>
          <a:lstStyle/>
          <a:p>
            <a:pPr algn="l"/>
            <a:r>
              <a:rPr lang="en-US" sz="1400">
                <a:solidFill>
                  <a:schemeClr val="tx2"/>
                </a:solidFill>
              </a:rPr>
              <a:t>BID, twice daily; HR, heart rate; JVD, jugular venous distention; RR, respiratory rate; RUSB, right upper sternal border; S1S2, normal S1 and S2; VS, vital signs</a:t>
            </a:r>
          </a:p>
        </p:txBody>
      </p:sp>
      <p:sp>
        <p:nvSpPr>
          <p:cNvPr id="26" name="TextBox 25">
            <a:extLst>
              <a:ext uri="{FF2B5EF4-FFF2-40B4-BE49-F238E27FC236}">
                <a16:creationId xmlns:a16="http://schemas.microsoft.com/office/drawing/2014/main" id="{B0B4ABF2-E520-4ED0-5CA4-F2E950832C65}"/>
              </a:ext>
            </a:extLst>
          </p:cNvPr>
          <p:cNvSpPr txBox="1"/>
          <p:nvPr/>
        </p:nvSpPr>
        <p:spPr>
          <a:xfrm>
            <a:off x="6096000" y="3132003"/>
            <a:ext cx="5649912" cy="3185487"/>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
                <a:srgbClr val="35416F"/>
              </a:buClr>
              <a:buSzTx/>
              <a:buFont typeface="Arial" panose="020B0604020202020204" pitchFamily="34" charset="0"/>
              <a:buNone/>
              <a:tabLst/>
              <a:defRPr/>
            </a:pPr>
            <a:r>
              <a:rPr kumimoji="0" lang="en-US" sz="1800" b="0" i="0" u="none" strike="noStrike" kern="1200" cap="none" spc="0" normalizeH="0" baseline="0" noProof="0">
                <a:ln>
                  <a:noFill/>
                </a:ln>
                <a:solidFill>
                  <a:srgbClr val="404040"/>
                </a:solidFill>
                <a:effectLst/>
                <a:uLnTx/>
                <a:uFillTx/>
                <a:latin typeface="Calibri Light"/>
                <a:ea typeface="+mn-ea"/>
                <a:cs typeface="+mn-cs"/>
              </a:rPr>
              <a:t>Physical exam:</a:t>
            </a:r>
          </a:p>
          <a:p>
            <a:pPr marL="228600" marR="0" lvl="0" indent="-228600" algn="l" defTabSz="914400" rtl="0" eaLnBrk="1" fontAlgn="auto" latinLnBrk="0" hangingPunct="1">
              <a:lnSpc>
                <a:spcPct val="100000"/>
              </a:lnSpc>
              <a:spcBef>
                <a:spcPts val="600"/>
              </a:spcBef>
              <a:spcAft>
                <a:spcPts val="0"/>
              </a:spcAft>
              <a:buClr>
                <a:srgbClr val="35416F"/>
              </a:buClr>
              <a:buSzTx/>
              <a:buFont typeface="Arial" panose="020B0604020202020204" pitchFamily="34" charset="0"/>
              <a:buChar char="•"/>
              <a:tabLst/>
              <a:defRPr/>
            </a:pPr>
            <a:r>
              <a:rPr kumimoji="0" lang="en-US" sz="1800" b="0" i="0" u="none" strike="noStrike" kern="1200" cap="none" spc="0" normalizeH="0" baseline="0" noProof="0">
                <a:ln>
                  <a:noFill/>
                </a:ln>
                <a:solidFill>
                  <a:srgbClr val="404040"/>
                </a:solidFill>
                <a:effectLst/>
                <a:uLnTx/>
                <a:uFillTx/>
                <a:latin typeface="Calibri Light"/>
                <a:ea typeface="+mn-ea"/>
                <a:cs typeface="+mn-cs"/>
              </a:rPr>
              <a:t>VS: HR 62 bpm, BP 130/92 </a:t>
            </a:r>
            <a:br>
              <a:rPr kumimoji="0" lang="en-US" sz="1800" b="0" i="0" u="none" strike="noStrike" kern="1200" cap="none" spc="0" normalizeH="0" baseline="0" noProof="0">
                <a:ln>
                  <a:noFill/>
                </a:ln>
                <a:solidFill>
                  <a:srgbClr val="404040"/>
                </a:solidFill>
                <a:effectLst/>
                <a:uLnTx/>
                <a:uFillTx/>
                <a:latin typeface="Calibri Light"/>
                <a:ea typeface="+mn-ea"/>
                <a:cs typeface="+mn-cs"/>
              </a:rPr>
            </a:br>
            <a:r>
              <a:rPr kumimoji="0" lang="en-US" sz="1800" b="0" i="0" u="none" strike="noStrike" kern="1200" cap="none" spc="0" normalizeH="0" baseline="0" noProof="0">
                <a:ln>
                  <a:noFill/>
                </a:ln>
                <a:solidFill>
                  <a:srgbClr val="404040"/>
                </a:solidFill>
                <a:effectLst/>
                <a:uLnTx/>
                <a:uFillTx/>
                <a:latin typeface="Calibri Light"/>
                <a:ea typeface="+mn-ea"/>
                <a:cs typeface="+mn-cs"/>
              </a:rPr>
              <a:t>mm HG , RR 16 breaths/min</a:t>
            </a:r>
          </a:p>
          <a:p>
            <a:pPr marL="228600" marR="0" lvl="0" indent="-228600" algn="l" defTabSz="914400" rtl="0" eaLnBrk="1" fontAlgn="auto" latinLnBrk="0" hangingPunct="1">
              <a:lnSpc>
                <a:spcPct val="100000"/>
              </a:lnSpc>
              <a:spcBef>
                <a:spcPts val="600"/>
              </a:spcBef>
              <a:spcAft>
                <a:spcPts val="0"/>
              </a:spcAft>
              <a:buClr>
                <a:srgbClr val="35416F"/>
              </a:buClr>
              <a:buSzTx/>
              <a:buFont typeface="Arial" panose="020B0604020202020204" pitchFamily="34" charset="0"/>
              <a:buChar char="•"/>
              <a:tabLst/>
              <a:defRPr/>
            </a:pPr>
            <a:r>
              <a:rPr kumimoji="0" lang="en-US" sz="1800" b="0" i="0" u="none" strike="noStrike" kern="1200" cap="none" spc="0" normalizeH="0" baseline="0" noProof="0">
                <a:ln>
                  <a:noFill/>
                </a:ln>
                <a:solidFill>
                  <a:srgbClr val="404040"/>
                </a:solidFill>
                <a:effectLst/>
                <a:uLnTx/>
                <a:uFillTx/>
                <a:latin typeface="Calibri Light"/>
                <a:ea typeface="+mn-ea"/>
                <a:cs typeface="+mn-cs"/>
              </a:rPr>
              <a:t>Lungs: Clear bilaterally</a:t>
            </a:r>
          </a:p>
          <a:p>
            <a:pPr marL="228600" marR="0" lvl="0" indent="-228600" algn="l" defTabSz="914400" rtl="0" eaLnBrk="1" fontAlgn="auto" latinLnBrk="0" hangingPunct="1">
              <a:lnSpc>
                <a:spcPct val="100000"/>
              </a:lnSpc>
              <a:spcBef>
                <a:spcPts val="600"/>
              </a:spcBef>
              <a:spcAft>
                <a:spcPts val="0"/>
              </a:spcAft>
              <a:buClr>
                <a:srgbClr val="35416F"/>
              </a:buClr>
              <a:buSzTx/>
              <a:buFont typeface="Arial" panose="020B0604020202020204" pitchFamily="34" charset="0"/>
              <a:buChar char="•"/>
              <a:tabLst/>
              <a:defRPr/>
            </a:pPr>
            <a:r>
              <a:rPr kumimoji="0" lang="en-US" sz="1800" b="0" i="0" u="none" strike="noStrike" kern="1200" cap="none" spc="0" normalizeH="0" baseline="0" noProof="0">
                <a:ln>
                  <a:noFill/>
                </a:ln>
                <a:solidFill>
                  <a:srgbClr val="404040"/>
                </a:solidFill>
                <a:effectLst/>
                <a:uLnTx/>
                <a:uFillTx/>
                <a:latin typeface="Calibri Light"/>
                <a:ea typeface="+mn-ea"/>
                <a:cs typeface="+mn-cs"/>
              </a:rPr>
              <a:t>Cardiac: S1S2, regular rate and rhythm, II/VI systolic ejection murmur at RUSB; JVD 10 cm H</a:t>
            </a:r>
            <a:r>
              <a:rPr kumimoji="0" lang="en-US" sz="1800" b="0" i="0" u="none" strike="noStrike" kern="1200" cap="none" spc="0" normalizeH="0" baseline="-25000" noProof="0">
                <a:ln>
                  <a:noFill/>
                </a:ln>
                <a:solidFill>
                  <a:srgbClr val="404040"/>
                </a:solidFill>
                <a:effectLst/>
                <a:uLnTx/>
                <a:uFillTx/>
                <a:latin typeface="Calibri Light"/>
                <a:ea typeface="+mn-ea"/>
                <a:cs typeface="+mn-cs"/>
              </a:rPr>
              <a:t>2</a:t>
            </a:r>
            <a:r>
              <a:rPr kumimoji="0" lang="en-US" sz="1800" b="0" i="0" u="none" strike="noStrike" kern="1200" cap="none" spc="0" normalizeH="0" baseline="0" noProof="0">
                <a:ln>
                  <a:noFill/>
                </a:ln>
                <a:solidFill>
                  <a:srgbClr val="404040"/>
                </a:solidFill>
                <a:effectLst/>
                <a:uLnTx/>
                <a:uFillTx/>
                <a:latin typeface="Calibri Light"/>
                <a:ea typeface="+mn-ea"/>
                <a:cs typeface="+mn-cs"/>
              </a:rPr>
              <a:t>O</a:t>
            </a:r>
          </a:p>
          <a:p>
            <a:pPr marL="228600" marR="0" lvl="0" indent="-228600" algn="l" defTabSz="914400" rtl="0" eaLnBrk="1" fontAlgn="auto" latinLnBrk="0" hangingPunct="1">
              <a:lnSpc>
                <a:spcPct val="100000"/>
              </a:lnSpc>
              <a:spcBef>
                <a:spcPts val="600"/>
              </a:spcBef>
              <a:spcAft>
                <a:spcPts val="0"/>
              </a:spcAft>
              <a:buClr>
                <a:srgbClr val="35416F"/>
              </a:buClr>
              <a:buSzTx/>
              <a:buFont typeface="Arial" panose="020B0604020202020204" pitchFamily="34" charset="0"/>
              <a:buChar char="•"/>
              <a:tabLst/>
              <a:defRPr/>
            </a:pPr>
            <a:r>
              <a:rPr kumimoji="0" lang="en-US" sz="1800" b="0" i="0" u="none" strike="noStrike" kern="1200" cap="none" spc="0" normalizeH="0" baseline="0" noProof="0">
                <a:ln>
                  <a:noFill/>
                </a:ln>
                <a:solidFill>
                  <a:srgbClr val="404040"/>
                </a:solidFill>
                <a:effectLst/>
                <a:uLnTx/>
                <a:uFillTx/>
                <a:latin typeface="Calibri Light"/>
                <a:ea typeface="+mn-ea"/>
                <a:cs typeface="+mn-cs"/>
              </a:rPr>
              <a:t>Extremities: 1+ pitting edema bilaterally</a:t>
            </a:r>
          </a:p>
          <a:p>
            <a:pPr marR="0" lvl="0" algn="ctr" defTabSz="914400" rtl="0" eaLnBrk="1" fontAlgn="auto" latinLnBrk="0" hangingPunct="1">
              <a:lnSpc>
                <a:spcPct val="100000"/>
              </a:lnSpc>
              <a:spcBef>
                <a:spcPts val="1200"/>
              </a:spcBef>
              <a:spcAft>
                <a:spcPts val="0"/>
              </a:spcAft>
              <a:buClr>
                <a:srgbClr val="35416F"/>
              </a:buClr>
              <a:buSzTx/>
              <a:tabLst/>
              <a:defRPr/>
            </a:pPr>
            <a:r>
              <a:rPr kumimoji="0" lang="en-US" sz="2000" b="1" i="0" u="none" strike="noStrike" kern="1200" cap="none" spc="0" normalizeH="0" baseline="0" noProof="0">
                <a:ln>
                  <a:noFill/>
                </a:ln>
                <a:solidFill>
                  <a:schemeClr val="accent2"/>
                </a:solidFill>
                <a:effectLst/>
                <a:uLnTx/>
                <a:uFillTx/>
                <a:ea typeface="+mn-ea"/>
                <a:cs typeface="+mn-cs"/>
              </a:rPr>
              <a:t>What is the best next option for this </a:t>
            </a:r>
            <a:br>
              <a:rPr kumimoji="0" lang="en-US" sz="2000" b="1" i="0" u="none" strike="noStrike" kern="1200" cap="none" spc="0" normalizeH="0" baseline="0" noProof="0">
                <a:ln>
                  <a:noFill/>
                </a:ln>
                <a:solidFill>
                  <a:schemeClr val="accent2"/>
                </a:solidFill>
                <a:effectLst/>
                <a:uLnTx/>
                <a:uFillTx/>
                <a:ea typeface="+mn-ea"/>
                <a:cs typeface="+mn-cs"/>
              </a:rPr>
            </a:br>
            <a:r>
              <a:rPr kumimoji="0" lang="en-US" sz="2000" b="1" i="0" u="none" strike="noStrike" kern="1200" cap="none" spc="0" normalizeH="0" baseline="0" noProof="0">
                <a:ln>
                  <a:noFill/>
                </a:ln>
                <a:solidFill>
                  <a:schemeClr val="accent2"/>
                </a:solidFill>
                <a:effectLst/>
                <a:uLnTx/>
                <a:uFillTx/>
                <a:ea typeface="+mn-ea"/>
                <a:cs typeface="+mn-cs"/>
              </a:rPr>
              <a:t>patient’s management?</a:t>
            </a:r>
            <a:endParaRPr lang="en-US" sz="2000" b="1">
              <a:solidFill>
                <a:schemeClr val="accent2"/>
              </a:solidFill>
            </a:endParaRPr>
          </a:p>
        </p:txBody>
      </p:sp>
      <p:grpSp>
        <p:nvGrpSpPr>
          <p:cNvPr id="33" name="Group 32">
            <a:extLst>
              <a:ext uri="{FF2B5EF4-FFF2-40B4-BE49-F238E27FC236}">
                <a16:creationId xmlns:a16="http://schemas.microsoft.com/office/drawing/2014/main" id="{A92D29DF-28C5-A052-920B-F87A697DFDD0}"/>
              </a:ext>
            </a:extLst>
          </p:cNvPr>
          <p:cNvGrpSpPr/>
          <p:nvPr/>
        </p:nvGrpSpPr>
        <p:grpSpPr>
          <a:xfrm>
            <a:off x="9482752" y="3364409"/>
            <a:ext cx="2213948" cy="912994"/>
            <a:chOff x="12511700" y="3429000"/>
            <a:chExt cx="2213948" cy="912994"/>
          </a:xfrm>
        </p:grpSpPr>
        <p:sp>
          <p:nvSpPr>
            <p:cNvPr id="7" name="TextBox 6">
              <a:extLst>
                <a:ext uri="{FF2B5EF4-FFF2-40B4-BE49-F238E27FC236}">
                  <a16:creationId xmlns:a16="http://schemas.microsoft.com/office/drawing/2014/main" id="{1DD1F979-FAF0-1E65-30CB-93E0539AC918}"/>
                </a:ext>
              </a:extLst>
            </p:cNvPr>
            <p:cNvSpPr txBox="1"/>
            <p:nvPr/>
          </p:nvSpPr>
          <p:spPr>
            <a:xfrm>
              <a:off x="12511700" y="3429000"/>
              <a:ext cx="1926664" cy="880369"/>
            </a:xfrm>
            <a:prstGeom prst="rect">
              <a:avLst/>
            </a:prstGeom>
            <a:noFill/>
          </p:spPr>
          <p:txBody>
            <a:bodyPr wrap="square" rtlCol="0">
              <a:spAutoFit/>
            </a:bodyPr>
            <a:lstStyle/>
            <a:p>
              <a:pPr marL="342900" indent="-342900">
                <a:lnSpc>
                  <a:spcPct val="150000"/>
                </a:lnSpc>
                <a:buAutoNum type="arabicPlain" startAt="137"/>
              </a:pPr>
              <a:r>
                <a:rPr lang="en-US">
                  <a:solidFill>
                    <a:schemeClr val="tx2"/>
                  </a:solidFill>
                  <a:ea typeface="Arial Narrow" charset="0"/>
                  <a:cs typeface="Arial Narrow" charset="0"/>
                </a:rPr>
                <a:t>    104     24</a:t>
              </a:r>
            </a:p>
            <a:p>
              <a:pPr>
                <a:lnSpc>
                  <a:spcPct val="150000"/>
                </a:lnSpc>
              </a:pPr>
              <a:r>
                <a:rPr lang="en-US">
                  <a:solidFill>
                    <a:schemeClr val="tx2"/>
                  </a:solidFill>
                  <a:ea typeface="Arial Narrow" charset="0"/>
                  <a:cs typeface="Arial Narrow" charset="0"/>
                </a:rPr>
                <a:t>4.5      24      1.6 </a:t>
              </a:r>
            </a:p>
          </p:txBody>
        </p:sp>
        <p:cxnSp>
          <p:nvCxnSpPr>
            <p:cNvPr id="10" name="Straight Connector 9">
              <a:extLst>
                <a:ext uri="{FF2B5EF4-FFF2-40B4-BE49-F238E27FC236}">
                  <a16:creationId xmlns:a16="http://schemas.microsoft.com/office/drawing/2014/main" id="{B9A766EA-5A12-A55E-1A6C-08E6A3274352}"/>
                </a:ext>
              </a:extLst>
            </p:cNvPr>
            <p:cNvCxnSpPr/>
            <p:nvPr/>
          </p:nvCxnSpPr>
          <p:spPr>
            <a:xfrm flipH="1">
              <a:off x="14087130" y="3496953"/>
              <a:ext cx="494018" cy="408436"/>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6F2279FC-11E1-E2FC-7EC6-75B37B0CAE25}"/>
                </a:ext>
              </a:extLst>
            </p:cNvPr>
            <p:cNvCxnSpPr/>
            <p:nvPr/>
          </p:nvCxnSpPr>
          <p:spPr>
            <a:xfrm>
              <a:off x="14091025" y="3906589"/>
              <a:ext cx="494018" cy="408436"/>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2017554A-8C8F-18DA-79B0-99915AFAE23B}"/>
                </a:ext>
              </a:extLst>
            </p:cNvPr>
            <p:cNvCxnSpPr>
              <a:cxnSpLocks/>
            </p:cNvCxnSpPr>
            <p:nvPr/>
          </p:nvCxnSpPr>
          <p:spPr>
            <a:xfrm>
              <a:off x="12525478" y="3905389"/>
              <a:ext cx="1569875"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4B55227A-B989-C30F-06EC-DD557D14BF5F}"/>
                </a:ext>
              </a:extLst>
            </p:cNvPr>
            <p:cNvSpPr txBox="1"/>
            <p:nvPr/>
          </p:nvSpPr>
          <p:spPr>
            <a:xfrm>
              <a:off x="14299030" y="3721323"/>
              <a:ext cx="426618" cy="369332"/>
            </a:xfrm>
            <a:prstGeom prst="rect">
              <a:avLst/>
            </a:prstGeom>
            <a:noFill/>
          </p:spPr>
          <p:txBody>
            <a:bodyPr wrap="square" rtlCol="0">
              <a:spAutoFit/>
            </a:bodyPr>
            <a:lstStyle/>
            <a:p>
              <a:r>
                <a:rPr lang="en-US">
                  <a:solidFill>
                    <a:schemeClr val="tx2"/>
                  </a:solidFill>
                </a:rPr>
                <a:t>90</a:t>
              </a:r>
            </a:p>
          </p:txBody>
        </p:sp>
        <p:cxnSp>
          <p:nvCxnSpPr>
            <p:cNvPr id="28" name="Straight Connector 27">
              <a:extLst>
                <a:ext uri="{FF2B5EF4-FFF2-40B4-BE49-F238E27FC236}">
                  <a16:creationId xmlns:a16="http://schemas.microsoft.com/office/drawing/2014/main" id="{CE54D49C-5DAB-69E0-1539-CA82ECAE444C}"/>
                </a:ext>
              </a:extLst>
            </p:cNvPr>
            <p:cNvCxnSpPr>
              <a:cxnSpLocks/>
            </p:cNvCxnSpPr>
            <p:nvPr/>
          </p:nvCxnSpPr>
          <p:spPr>
            <a:xfrm>
              <a:off x="13651644" y="3500746"/>
              <a:ext cx="0" cy="841248"/>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67615AB-95C1-5933-5E2A-233CA83F8C83}"/>
                </a:ext>
              </a:extLst>
            </p:cNvPr>
            <p:cNvCxnSpPr>
              <a:cxnSpLocks/>
            </p:cNvCxnSpPr>
            <p:nvPr/>
          </p:nvCxnSpPr>
          <p:spPr>
            <a:xfrm>
              <a:off x="13067444" y="3496953"/>
              <a:ext cx="0" cy="841248"/>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8533356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1BD807-5D11-1358-862D-6DD5754F1B06}"/>
            </a:ext>
          </a:extLst>
        </p:cNvPr>
        <p:cNvGrpSpPr/>
        <p:nvPr/>
      </p:nvGrpSpPr>
      <p:grpSpPr>
        <a:xfrm>
          <a:off x="0" y="0"/>
          <a:ext cx="0" cy="0"/>
          <a:chOff x="0" y="0"/>
          <a:chExt cx="0" cy="0"/>
        </a:xfrm>
      </p:grpSpPr>
      <p:sp>
        <p:nvSpPr>
          <p:cNvPr id="14" name="Title 1">
            <a:extLst>
              <a:ext uri="{FF2B5EF4-FFF2-40B4-BE49-F238E27FC236}">
                <a16:creationId xmlns:a16="http://schemas.microsoft.com/office/drawing/2014/main" id="{08529CBE-70C8-4172-2283-AFF091A71127}"/>
              </a:ext>
            </a:extLst>
          </p:cNvPr>
          <p:cNvSpPr>
            <a:spLocks noGrp="1"/>
          </p:cNvSpPr>
          <p:nvPr>
            <p:ph type="title"/>
          </p:nvPr>
        </p:nvSpPr>
        <p:spPr>
          <a:xfrm>
            <a:off x="6096000" y="452669"/>
            <a:ext cx="5600700" cy="688064"/>
          </a:xfrm>
        </p:spPr>
        <p:txBody>
          <a:bodyPr/>
          <a:lstStyle/>
          <a:p>
            <a:r>
              <a:rPr lang="en-US"/>
              <a:t>Patient Case</a:t>
            </a:r>
          </a:p>
        </p:txBody>
      </p:sp>
      <p:pic>
        <p:nvPicPr>
          <p:cNvPr id="15" name="Picture Placeholder 22">
            <a:extLst>
              <a:ext uri="{FF2B5EF4-FFF2-40B4-BE49-F238E27FC236}">
                <a16:creationId xmlns:a16="http://schemas.microsoft.com/office/drawing/2014/main" id="{C6A7296B-144B-E18B-8C64-05D6EEDB9C14}"/>
              </a:ext>
            </a:extLst>
          </p:cNvPr>
          <p:cNvPicPr>
            <a:picLocks noGrp="1" noChangeAspect="1"/>
          </p:cNvPicPr>
          <p:nvPr>
            <p:ph type="pic" sz="quarter" idx="10"/>
          </p:nvPr>
        </p:nvPicPr>
        <p:blipFill>
          <a:blip r:embed="rId4"/>
          <a:srcRect l="10" r="10"/>
          <a:stretch/>
        </p:blipFill>
        <p:spPr>
          <a:xfrm>
            <a:off x="0" y="0"/>
            <a:ext cx="5649361" cy="6858000"/>
          </a:xfrm>
        </p:spPr>
      </p:pic>
      <p:sp>
        <p:nvSpPr>
          <p:cNvPr id="16" name="Content Placeholder 2">
            <a:extLst>
              <a:ext uri="{FF2B5EF4-FFF2-40B4-BE49-F238E27FC236}">
                <a16:creationId xmlns:a16="http://schemas.microsoft.com/office/drawing/2014/main" id="{70C60A1A-8265-3FCC-71E0-1DF659C7EEFC}"/>
              </a:ext>
            </a:extLst>
          </p:cNvPr>
          <p:cNvSpPr>
            <a:spLocks noGrp="1"/>
          </p:cNvSpPr>
          <p:nvPr>
            <p:ph type="body" sz="quarter" idx="11"/>
          </p:nvPr>
        </p:nvSpPr>
        <p:spPr>
          <a:xfrm>
            <a:off x="6096000" y="1946275"/>
            <a:ext cx="5511800" cy="4703763"/>
          </a:xfrm>
        </p:spPr>
        <p:txBody>
          <a:bodyPr>
            <a:normAutofit/>
          </a:bodyPr>
          <a:lstStyle/>
          <a:p>
            <a:r>
              <a:rPr lang="en-US"/>
              <a:t>Continue metoprolol succinate 100 mg daily</a:t>
            </a:r>
          </a:p>
          <a:p>
            <a:r>
              <a:rPr lang="en-US"/>
              <a:t>Stop enalapril</a:t>
            </a:r>
          </a:p>
          <a:p>
            <a:r>
              <a:rPr lang="en-US"/>
              <a:t>After 36 hours, start sacubitril/valsartan 49/51 mg BID</a:t>
            </a:r>
          </a:p>
          <a:p>
            <a:r>
              <a:rPr lang="en-US"/>
              <a:t>Start dapagliflozin 10 mg daily</a:t>
            </a:r>
          </a:p>
          <a:p>
            <a:r>
              <a:rPr lang="en-US"/>
              <a:t>Keep BP log and return in 2 weeks</a:t>
            </a:r>
          </a:p>
          <a:p>
            <a:endParaRPr lang="en-US"/>
          </a:p>
          <a:p>
            <a:pPr marL="0" lvl="0" indent="0" algn="ctr">
              <a:buClr>
                <a:srgbClr val="35416F"/>
              </a:buClr>
              <a:buNone/>
              <a:defRPr/>
            </a:pPr>
            <a:r>
              <a:rPr lang="en-US" b="1">
                <a:solidFill>
                  <a:schemeClr val="accent2"/>
                </a:solidFill>
              </a:rPr>
              <a:t>What is the best next option for this </a:t>
            </a:r>
            <a:br>
              <a:rPr lang="en-US" b="1">
                <a:solidFill>
                  <a:schemeClr val="accent2"/>
                </a:solidFill>
              </a:rPr>
            </a:br>
            <a:r>
              <a:rPr lang="en-US" b="1">
                <a:solidFill>
                  <a:schemeClr val="accent2"/>
                </a:solidFill>
              </a:rPr>
              <a:t>patient’s management?</a:t>
            </a:r>
          </a:p>
        </p:txBody>
      </p:sp>
      <p:sp>
        <p:nvSpPr>
          <p:cNvPr id="17" name="Text Placeholder 4">
            <a:extLst>
              <a:ext uri="{FF2B5EF4-FFF2-40B4-BE49-F238E27FC236}">
                <a16:creationId xmlns:a16="http://schemas.microsoft.com/office/drawing/2014/main" id="{93EB09CB-DF57-C033-3602-019B1FC7EBF9}"/>
              </a:ext>
            </a:extLst>
          </p:cNvPr>
          <p:cNvSpPr>
            <a:spLocks noGrp="1"/>
          </p:cNvSpPr>
          <p:nvPr>
            <p:ph type="body" sz="quarter" idx="12"/>
          </p:nvPr>
        </p:nvSpPr>
        <p:spPr>
          <a:xfrm>
            <a:off x="6096000" y="1040838"/>
            <a:ext cx="5600700" cy="479425"/>
          </a:xfrm>
        </p:spPr>
        <p:txBody>
          <a:bodyPr/>
          <a:lstStyle/>
          <a:p>
            <a:r>
              <a:rPr lang="en-US"/>
              <a:t>Sam, 68 Years Old</a:t>
            </a:r>
          </a:p>
        </p:txBody>
      </p:sp>
      <p:sp>
        <p:nvSpPr>
          <p:cNvPr id="18" name="Picture Placeholder 3">
            <a:extLst>
              <a:ext uri="{FF2B5EF4-FFF2-40B4-BE49-F238E27FC236}">
                <a16:creationId xmlns:a16="http://schemas.microsoft.com/office/drawing/2014/main" id="{B8F53CA7-454D-7B94-72F7-94117158C5A3}"/>
              </a:ext>
            </a:extLst>
          </p:cNvPr>
          <p:cNvSpPr txBox="1">
            <a:spLocks/>
          </p:cNvSpPr>
          <p:nvPr/>
        </p:nvSpPr>
        <p:spPr>
          <a:xfrm>
            <a:off x="2352675" y="6354763"/>
            <a:ext cx="9839325" cy="503237"/>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0"/>
              </a:spcAft>
              <a:buClr>
                <a:schemeClr val="accent2"/>
              </a:buClr>
              <a:buFont typeface="Arial" panose="020B0604020202020204" pitchFamily="34" charset="0"/>
              <a:buChar char="•"/>
              <a:defRPr lang="en-US" sz="2200" kern="1200" dirty="0">
                <a:solidFill>
                  <a:schemeClr val="tx2"/>
                </a:solidFill>
                <a:latin typeface="+mn-lt"/>
                <a:ea typeface="+mn-ea"/>
                <a:cs typeface="+mn-cs"/>
              </a:defRPr>
            </a:lvl1pPr>
            <a:lvl2pPr marL="685800" indent="-228600" algn="l" defTabSz="914400" rtl="0" eaLnBrk="1" latinLnBrk="0" hangingPunct="1">
              <a:lnSpc>
                <a:spcPct val="100000"/>
              </a:lnSpc>
              <a:spcBef>
                <a:spcPts val="500"/>
              </a:spcBef>
              <a:spcAft>
                <a:spcPts val="0"/>
              </a:spcAft>
              <a:buClr>
                <a:schemeClr val="accent2"/>
              </a:buClr>
              <a:buFont typeface="Arial" panose="020B0604020202020204" pitchFamily="34" charset="0"/>
              <a:buChar char="•"/>
              <a:defRPr lang="en-US" sz="2000" kern="1200" dirty="0">
                <a:solidFill>
                  <a:schemeClr val="tx2"/>
                </a:solidFill>
                <a:latin typeface="+mn-lt"/>
                <a:ea typeface="+mn-ea"/>
                <a:cs typeface="+mn-cs"/>
              </a:defRPr>
            </a:lvl2pPr>
            <a:lvl3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141413"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a:p>
            <a:endParaRPr lang="en-US"/>
          </a:p>
          <a:p>
            <a:endParaRPr lang="en-US"/>
          </a:p>
        </p:txBody>
      </p:sp>
    </p:spTree>
    <p:extLst>
      <p:ext uri="{BB962C8B-B14F-4D97-AF65-F5344CB8AC3E}">
        <p14:creationId xmlns:p14="http://schemas.microsoft.com/office/powerpoint/2010/main" val="3787108042"/>
      </p:ext>
    </p:extLst>
  </p:cSld>
  <p:clrMapOvr>
    <a:masterClrMapping/>
  </p:clrMapOvr>
  <p:extLst>
    <p:ext uri="{6950BFC3-D8DA-4A85-94F7-54DA5524770B}">
      <p188:commentRel xmlns:p188="http://schemas.microsoft.com/office/powerpoint/2018/8/main" r:id="rId3"/>
    </p:ext>
  </p:extLs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1BD807-5D11-1358-862D-6DD5754F1B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C47BAA-C59E-5C41-80A8-1CC87EBBF62D}"/>
              </a:ext>
            </a:extLst>
          </p:cNvPr>
          <p:cNvSpPr>
            <a:spLocks noGrp="1"/>
          </p:cNvSpPr>
          <p:nvPr>
            <p:ph type="title"/>
          </p:nvPr>
        </p:nvSpPr>
        <p:spPr>
          <a:xfrm>
            <a:off x="6096000" y="452669"/>
            <a:ext cx="5600700" cy="688064"/>
          </a:xfrm>
        </p:spPr>
        <p:txBody>
          <a:bodyPr/>
          <a:lstStyle/>
          <a:p>
            <a:r>
              <a:rPr lang="en-US"/>
              <a:t>Patient Case</a:t>
            </a:r>
          </a:p>
        </p:txBody>
      </p:sp>
      <p:sp>
        <p:nvSpPr>
          <p:cNvPr id="3" name="Content Placeholder 2">
            <a:extLst>
              <a:ext uri="{FF2B5EF4-FFF2-40B4-BE49-F238E27FC236}">
                <a16:creationId xmlns:a16="http://schemas.microsoft.com/office/drawing/2014/main" id="{AAA8D173-5576-E834-C435-B98518B19E9E}"/>
              </a:ext>
            </a:extLst>
          </p:cNvPr>
          <p:cNvSpPr>
            <a:spLocks noGrp="1"/>
          </p:cNvSpPr>
          <p:nvPr>
            <p:ph type="body" sz="quarter" idx="11"/>
          </p:nvPr>
        </p:nvSpPr>
        <p:spPr>
          <a:xfrm>
            <a:off x="6096000" y="1946495"/>
            <a:ext cx="5600700" cy="4703273"/>
          </a:xfrm>
        </p:spPr>
        <p:txBody>
          <a:bodyPr>
            <a:normAutofit/>
          </a:bodyPr>
          <a:lstStyle/>
          <a:p>
            <a:r>
              <a:rPr lang="en-US"/>
              <a:t>Feeling improved, still with 1+ edema</a:t>
            </a:r>
          </a:p>
          <a:p>
            <a:r>
              <a:rPr lang="en-US"/>
              <a:t>Start spironolactone 25 mg daily</a:t>
            </a:r>
          </a:p>
          <a:p>
            <a:r>
              <a:rPr lang="en-US"/>
              <a:t>Keep BP log and return in 1 week for labs</a:t>
            </a:r>
          </a:p>
          <a:p>
            <a:endParaRPr lang="en-US"/>
          </a:p>
          <a:p>
            <a:pPr marL="0" lvl="0" indent="0" algn="ctr">
              <a:buClr>
                <a:srgbClr val="35416F"/>
              </a:buClr>
              <a:buNone/>
              <a:defRPr/>
            </a:pPr>
            <a:r>
              <a:rPr lang="en-US" b="1">
                <a:solidFill>
                  <a:schemeClr val="accent2"/>
                </a:solidFill>
              </a:rPr>
              <a:t>What is the best next option for this </a:t>
            </a:r>
            <a:br>
              <a:rPr lang="en-US" b="1">
                <a:solidFill>
                  <a:schemeClr val="accent2"/>
                </a:solidFill>
              </a:rPr>
            </a:br>
            <a:r>
              <a:rPr lang="en-US" b="1">
                <a:solidFill>
                  <a:schemeClr val="accent2"/>
                </a:solidFill>
              </a:rPr>
              <a:t>patient’s management?</a:t>
            </a:r>
          </a:p>
        </p:txBody>
      </p:sp>
      <p:sp>
        <p:nvSpPr>
          <p:cNvPr id="5" name="Text Placeholder 4">
            <a:extLst>
              <a:ext uri="{FF2B5EF4-FFF2-40B4-BE49-F238E27FC236}">
                <a16:creationId xmlns:a16="http://schemas.microsoft.com/office/drawing/2014/main" id="{A37A608A-C3D3-074D-23C0-08CA4468A461}"/>
              </a:ext>
            </a:extLst>
          </p:cNvPr>
          <p:cNvSpPr>
            <a:spLocks noGrp="1"/>
          </p:cNvSpPr>
          <p:nvPr>
            <p:ph type="body" sz="quarter" idx="12"/>
          </p:nvPr>
        </p:nvSpPr>
        <p:spPr>
          <a:xfrm>
            <a:off x="6096000" y="1040838"/>
            <a:ext cx="5600700" cy="479425"/>
          </a:xfrm>
        </p:spPr>
        <p:txBody>
          <a:bodyPr/>
          <a:lstStyle/>
          <a:p>
            <a:r>
              <a:rPr lang="en-US"/>
              <a:t>Sam, 68 Years Old</a:t>
            </a:r>
          </a:p>
        </p:txBody>
      </p:sp>
      <p:sp>
        <p:nvSpPr>
          <p:cNvPr id="4" name="Picture Placeholder 3">
            <a:extLst>
              <a:ext uri="{FF2B5EF4-FFF2-40B4-BE49-F238E27FC236}">
                <a16:creationId xmlns:a16="http://schemas.microsoft.com/office/drawing/2014/main" id="{6A8C2C70-0F20-76A7-0874-43D6C97368D2}"/>
              </a:ext>
            </a:extLst>
          </p:cNvPr>
          <p:cNvSpPr>
            <a:spLocks noGrp="1"/>
          </p:cNvSpPr>
          <p:nvPr>
            <p:ph sz="half" idx="4294967295"/>
          </p:nvPr>
        </p:nvSpPr>
        <p:spPr>
          <a:xfrm>
            <a:off x="0" y="2697163"/>
            <a:ext cx="5157788" cy="3492500"/>
          </a:xfrm>
        </p:spPr>
        <p:txBody>
          <a:bodyPr/>
          <a:lstStyle/>
          <a:p>
            <a:pPr marL="0" indent="0">
              <a:buNone/>
            </a:pPr>
            <a:endParaRPr lang="en-US"/>
          </a:p>
          <a:p>
            <a:endParaRPr lang="en-US"/>
          </a:p>
        </p:txBody>
      </p:sp>
      <p:pic>
        <p:nvPicPr>
          <p:cNvPr id="25" name="Picture Placeholder 22">
            <a:extLst>
              <a:ext uri="{FF2B5EF4-FFF2-40B4-BE49-F238E27FC236}">
                <a16:creationId xmlns:a16="http://schemas.microsoft.com/office/drawing/2014/main" id="{EC269660-FD1D-F3C8-36D2-65AF17831E3E}"/>
              </a:ext>
            </a:extLst>
          </p:cNvPr>
          <p:cNvPicPr>
            <a:picLocks noGrp="1" noChangeAspect="1"/>
          </p:cNvPicPr>
          <p:nvPr>
            <p:ph type="pic" sz="quarter" idx="10"/>
          </p:nvPr>
        </p:nvPicPr>
        <p:blipFill>
          <a:blip r:embed="rId3"/>
          <a:srcRect l="10" r="10"/>
          <a:stretch/>
        </p:blipFill>
        <p:spPr>
          <a:xfrm>
            <a:off x="0" y="0"/>
            <a:ext cx="5649913" cy="6858000"/>
          </a:xfrm>
        </p:spPr>
      </p:pic>
    </p:spTree>
    <p:extLst>
      <p:ext uri="{BB962C8B-B14F-4D97-AF65-F5344CB8AC3E}">
        <p14:creationId xmlns:p14="http://schemas.microsoft.com/office/powerpoint/2010/main" val="57231666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1BD807-5D11-1358-862D-6DD5754F1B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C47BAA-C59E-5C41-80A8-1CC87EBBF62D}"/>
              </a:ext>
            </a:extLst>
          </p:cNvPr>
          <p:cNvSpPr>
            <a:spLocks noGrp="1"/>
          </p:cNvSpPr>
          <p:nvPr>
            <p:ph type="title"/>
          </p:nvPr>
        </p:nvSpPr>
        <p:spPr>
          <a:xfrm>
            <a:off x="6096000" y="452669"/>
            <a:ext cx="5600700" cy="688064"/>
          </a:xfrm>
        </p:spPr>
        <p:txBody>
          <a:bodyPr/>
          <a:lstStyle/>
          <a:p>
            <a:r>
              <a:rPr lang="en-US"/>
              <a:t>Patient Case</a:t>
            </a:r>
          </a:p>
        </p:txBody>
      </p:sp>
      <p:pic>
        <p:nvPicPr>
          <p:cNvPr id="17" name="Picture Placeholder 22">
            <a:extLst>
              <a:ext uri="{FF2B5EF4-FFF2-40B4-BE49-F238E27FC236}">
                <a16:creationId xmlns:a16="http://schemas.microsoft.com/office/drawing/2014/main" id="{2ECBCCEF-5D86-D78F-0105-4610FB0732FB}"/>
              </a:ext>
            </a:extLst>
          </p:cNvPr>
          <p:cNvPicPr>
            <a:picLocks noGrp="1" noChangeAspect="1"/>
          </p:cNvPicPr>
          <p:nvPr>
            <p:ph type="pic" sz="quarter" idx="10"/>
          </p:nvPr>
        </p:nvPicPr>
        <p:blipFill>
          <a:blip r:embed="rId3"/>
          <a:srcRect l="10" r="10"/>
          <a:stretch/>
        </p:blipFill>
        <p:spPr>
          <a:xfrm>
            <a:off x="0" y="0"/>
            <a:ext cx="5649361" cy="6858000"/>
          </a:xfrm>
        </p:spPr>
      </p:pic>
      <p:sp>
        <p:nvSpPr>
          <p:cNvPr id="3" name="Content Placeholder 2">
            <a:extLst>
              <a:ext uri="{FF2B5EF4-FFF2-40B4-BE49-F238E27FC236}">
                <a16:creationId xmlns:a16="http://schemas.microsoft.com/office/drawing/2014/main" id="{AAA8D173-5576-E834-C435-B98518B19E9E}"/>
              </a:ext>
            </a:extLst>
          </p:cNvPr>
          <p:cNvSpPr>
            <a:spLocks noGrp="1"/>
          </p:cNvSpPr>
          <p:nvPr>
            <p:ph type="body" sz="quarter" idx="11"/>
          </p:nvPr>
        </p:nvSpPr>
        <p:spPr>
          <a:xfrm>
            <a:off x="6096000" y="1946495"/>
            <a:ext cx="5600700" cy="4703273"/>
          </a:xfrm>
        </p:spPr>
        <p:txBody>
          <a:bodyPr>
            <a:normAutofit/>
          </a:bodyPr>
          <a:lstStyle/>
          <a:p>
            <a:r>
              <a:rPr lang="en-US"/>
              <a:t>Labs are stable</a:t>
            </a:r>
          </a:p>
          <a:p>
            <a:r>
              <a:rPr lang="en-US"/>
              <a:t>Titrate sacubitril/valsartan to 97/103 mg BID</a:t>
            </a:r>
          </a:p>
          <a:p>
            <a:endParaRPr lang="en-US"/>
          </a:p>
          <a:p>
            <a:pPr marL="0" lvl="0" indent="0" algn="ctr">
              <a:buClr>
                <a:srgbClr val="35416F"/>
              </a:buClr>
              <a:buNone/>
              <a:defRPr/>
            </a:pPr>
            <a:r>
              <a:rPr lang="en-US" b="1">
                <a:solidFill>
                  <a:schemeClr val="accent2"/>
                </a:solidFill>
              </a:rPr>
              <a:t>What is the best next option for this </a:t>
            </a:r>
            <a:br>
              <a:rPr lang="en-US" b="1">
                <a:solidFill>
                  <a:schemeClr val="accent2"/>
                </a:solidFill>
              </a:rPr>
            </a:br>
            <a:r>
              <a:rPr lang="en-US" b="1">
                <a:solidFill>
                  <a:schemeClr val="accent2"/>
                </a:solidFill>
              </a:rPr>
              <a:t>patient’s management?</a:t>
            </a:r>
          </a:p>
        </p:txBody>
      </p:sp>
      <p:sp>
        <p:nvSpPr>
          <p:cNvPr id="5" name="Text Placeholder 4">
            <a:extLst>
              <a:ext uri="{FF2B5EF4-FFF2-40B4-BE49-F238E27FC236}">
                <a16:creationId xmlns:a16="http://schemas.microsoft.com/office/drawing/2014/main" id="{A37A608A-C3D3-074D-23C0-08CA4468A461}"/>
              </a:ext>
            </a:extLst>
          </p:cNvPr>
          <p:cNvSpPr>
            <a:spLocks noGrp="1"/>
          </p:cNvSpPr>
          <p:nvPr>
            <p:ph type="body" sz="quarter" idx="12"/>
          </p:nvPr>
        </p:nvSpPr>
        <p:spPr>
          <a:xfrm>
            <a:off x="6096000" y="1040838"/>
            <a:ext cx="5600700" cy="479425"/>
          </a:xfrm>
        </p:spPr>
        <p:txBody>
          <a:bodyPr/>
          <a:lstStyle/>
          <a:p>
            <a:r>
              <a:rPr lang="en-US"/>
              <a:t>Sam, 68 Years Old</a:t>
            </a:r>
          </a:p>
        </p:txBody>
      </p:sp>
    </p:spTree>
    <p:extLst>
      <p:ext uri="{BB962C8B-B14F-4D97-AF65-F5344CB8AC3E}">
        <p14:creationId xmlns:p14="http://schemas.microsoft.com/office/powerpoint/2010/main" val="51776976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B7D2B3-FB64-DD1F-79BC-9E374F92CF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AF5B42-360D-1259-42CA-12EA04315DCA}"/>
              </a:ext>
            </a:extLst>
          </p:cNvPr>
          <p:cNvSpPr>
            <a:spLocks noGrp="1"/>
          </p:cNvSpPr>
          <p:nvPr>
            <p:ph type="title"/>
          </p:nvPr>
        </p:nvSpPr>
        <p:spPr>
          <a:xfrm>
            <a:off x="847253" y="2556473"/>
            <a:ext cx="10515600" cy="1745054"/>
          </a:xfrm>
        </p:spPr>
        <p:txBody>
          <a:bodyPr anchor="ctr"/>
          <a:lstStyle/>
          <a:p>
            <a:r>
              <a:rPr lang="en-US"/>
              <a:t>Conclusion</a:t>
            </a:r>
          </a:p>
        </p:txBody>
      </p:sp>
    </p:spTree>
    <p:extLst>
      <p:ext uri="{BB962C8B-B14F-4D97-AF65-F5344CB8AC3E}">
        <p14:creationId xmlns:p14="http://schemas.microsoft.com/office/powerpoint/2010/main" val="372205540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5461D-6D1B-F84A-F65D-BA2F5EA037C5}"/>
              </a:ext>
            </a:extLst>
          </p:cNvPr>
          <p:cNvSpPr>
            <a:spLocks noGrp="1"/>
          </p:cNvSpPr>
          <p:nvPr>
            <p:ph type="title"/>
          </p:nvPr>
        </p:nvSpPr>
        <p:spPr>
          <a:xfrm>
            <a:off x="847253" y="208232"/>
            <a:ext cx="10515600" cy="1140734"/>
          </a:xfrm>
        </p:spPr>
        <p:txBody>
          <a:bodyPr/>
          <a:lstStyle/>
          <a:p>
            <a:r>
              <a:rPr lang="en-US"/>
              <a:t>Key Takeaways</a:t>
            </a:r>
          </a:p>
        </p:txBody>
      </p:sp>
      <p:sp>
        <p:nvSpPr>
          <p:cNvPr id="11" name="Text Placeholder 10">
            <a:extLst>
              <a:ext uri="{FF2B5EF4-FFF2-40B4-BE49-F238E27FC236}">
                <a16:creationId xmlns:a16="http://schemas.microsoft.com/office/drawing/2014/main" id="{6A82D1A4-F06A-C4A2-5947-2A32CC4BF259}"/>
              </a:ext>
            </a:extLst>
          </p:cNvPr>
          <p:cNvSpPr>
            <a:spLocks noGrp="1"/>
          </p:cNvSpPr>
          <p:nvPr>
            <p:ph type="body" sz="quarter" idx="10"/>
          </p:nvPr>
        </p:nvSpPr>
        <p:spPr>
          <a:xfrm>
            <a:off x="838200" y="2057400"/>
            <a:ext cx="3375025" cy="3230563"/>
          </a:xfrm>
        </p:spPr>
        <p:txBody>
          <a:bodyPr/>
          <a:lstStyle/>
          <a:p>
            <a:r>
              <a:rPr lang="en-US"/>
              <a:t>HF has high morbidity and mortality</a:t>
            </a:r>
          </a:p>
        </p:txBody>
      </p:sp>
      <p:sp>
        <p:nvSpPr>
          <p:cNvPr id="12" name="Text Placeholder 11">
            <a:extLst>
              <a:ext uri="{FF2B5EF4-FFF2-40B4-BE49-F238E27FC236}">
                <a16:creationId xmlns:a16="http://schemas.microsoft.com/office/drawing/2014/main" id="{96A184D9-DD36-4928-A3D3-1CFE0C0099F2}"/>
              </a:ext>
            </a:extLst>
          </p:cNvPr>
          <p:cNvSpPr>
            <a:spLocks noGrp="1"/>
          </p:cNvSpPr>
          <p:nvPr>
            <p:ph type="body" sz="quarter" idx="11"/>
          </p:nvPr>
        </p:nvSpPr>
        <p:spPr>
          <a:xfrm>
            <a:off x="4408488" y="2057400"/>
            <a:ext cx="3375025" cy="3236913"/>
          </a:xfrm>
        </p:spPr>
        <p:txBody>
          <a:bodyPr/>
          <a:lstStyle/>
          <a:p>
            <a:r>
              <a:rPr lang="en-US"/>
              <a:t>GDMT improves morbidity and mortality</a:t>
            </a:r>
          </a:p>
        </p:txBody>
      </p:sp>
      <p:sp>
        <p:nvSpPr>
          <p:cNvPr id="13" name="Text Placeholder 12">
            <a:extLst>
              <a:ext uri="{FF2B5EF4-FFF2-40B4-BE49-F238E27FC236}">
                <a16:creationId xmlns:a16="http://schemas.microsoft.com/office/drawing/2014/main" id="{B655D9FB-FE81-3448-2331-164D94A725EE}"/>
              </a:ext>
            </a:extLst>
          </p:cNvPr>
          <p:cNvSpPr>
            <a:spLocks noGrp="1"/>
          </p:cNvSpPr>
          <p:nvPr>
            <p:ph type="body" sz="quarter" idx="12"/>
          </p:nvPr>
        </p:nvSpPr>
        <p:spPr>
          <a:xfrm>
            <a:off x="7978775" y="2063750"/>
            <a:ext cx="3384550" cy="3224213"/>
          </a:xfrm>
        </p:spPr>
        <p:txBody>
          <a:bodyPr/>
          <a:lstStyle/>
          <a:p>
            <a:r>
              <a:rPr lang="en-US"/>
              <a:t>Patient-centered care is always important</a:t>
            </a:r>
          </a:p>
        </p:txBody>
      </p:sp>
    </p:spTree>
    <p:extLst>
      <p:ext uri="{BB962C8B-B14F-4D97-AF65-F5344CB8AC3E}">
        <p14:creationId xmlns:p14="http://schemas.microsoft.com/office/powerpoint/2010/main" val="191709351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28BAC-C47D-A20D-43A4-173CD40A9DF2}"/>
              </a:ext>
            </a:extLst>
          </p:cNvPr>
          <p:cNvSpPr>
            <a:spLocks noGrp="1"/>
          </p:cNvSpPr>
          <p:nvPr>
            <p:ph type="title"/>
          </p:nvPr>
        </p:nvSpPr>
        <p:spPr/>
        <p:txBody>
          <a:bodyPr/>
          <a:lstStyle/>
          <a:p>
            <a:r>
              <a:rPr lang="en-US"/>
              <a:t>Additional Tools and Resources</a:t>
            </a:r>
          </a:p>
        </p:txBody>
      </p:sp>
      <p:sp>
        <p:nvSpPr>
          <p:cNvPr id="7" name="Content Placeholder 6">
            <a:extLst>
              <a:ext uri="{FF2B5EF4-FFF2-40B4-BE49-F238E27FC236}">
                <a16:creationId xmlns:a16="http://schemas.microsoft.com/office/drawing/2014/main" id="{4C85506F-9B2F-4C7F-DDF9-EB72E4ADCBD5}"/>
              </a:ext>
            </a:extLst>
          </p:cNvPr>
          <p:cNvSpPr>
            <a:spLocks noGrp="1"/>
          </p:cNvSpPr>
          <p:nvPr>
            <p:ph idx="1"/>
          </p:nvPr>
        </p:nvSpPr>
        <p:spPr>
          <a:xfrm>
            <a:off x="1533053" y="2066452"/>
            <a:ext cx="8977734" cy="4119563"/>
          </a:xfrm>
        </p:spPr>
        <p:txBody>
          <a:bodyPr/>
          <a:lstStyle/>
          <a:p>
            <a:pPr marL="0" indent="0">
              <a:buNone/>
            </a:pPr>
            <a:r>
              <a:rPr lang="en-US" dirty="0"/>
              <a:t>American College of Cardiology (ACC):</a:t>
            </a:r>
          </a:p>
          <a:p>
            <a:r>
              <a:rPr lang="en-US" dirty="0" err="1"/>
              <a:t>CardioSmart</a:t>
            </a:r>
            <a:r>
              <a:rPr lang="en-US" dirty="0"/>
              <a:t>: Heart Failure</a:t>
            </a:r>
            <a:br>
              <a:rPr lang="en-US" dirty="0"/>
            </a:br>
            <a:r>
              <a:rPr lang="en-US" dirty="0"/>
              <a:t>(https://</a:t>
            </a:r>
            <a:r>
              <a:rPr lang="en-US" dirty="0" err="1"/>
              <a:t>www.cardiosmart.org</a:t>
            </a:r>
            <a:r>
              <a:rPr lang="en-US" dirty="0"/>
              <a:t>/topics/heart-failure)</a:t>
            </a:r>
          </a:p>
          <a:p>
            <a:r>
              <a:rPr lang="en-US" dirty="0"/>
              <a:t>Heart Failure and SGLT2is—The New Pillar in Care</a:t>
            </a:r>
            <a:br>
              <a:rPr lang="en-US" dirty="0"/>
            </a:br>
            <a:r>
              <a:rPr lang="en-US" dirty="0"/>
              <a:t>(https://</a:t>
            </a:r>
            <a:r>
              <a:rPr lang="en-US" dirty="0" err="1"/>
              <a:t>www.acc.org</a:t>
            </a:r>
            <a:r>
              <a:rPr lang="en-US" dirty="0"/>
              <a:t>/Education-and-Meetings/Products-and-Resources/Features/Heart-Failure-and-SGLT2is#:~:text=The%20ACC’s%20</a:t>
            </a:r>
            <a:br>
              <a:rPr lang="en-US" dirty="0"/>
            </a:br>
            <a:r>
              <a:rPr lang="en-US" dirty="0"/>
              <a:t>Heart%20Failure%20and,of%20patients%20with%20heart%20failure)</a:t>
            </a:r>
          </a:p>
          <a:p>
            <a:r>
              <a:rPr lang="en-US" dirty="0"/>
              <a:t>American Heart Association:  https://</a:t>
            </a:r>
            <a:r>
              <a:rPr lang="en-US" dirty="0" err="1"/>
              <a:t>www.heart.org</a:t>
            </a:r>
            <a:r>
              <a:rPr lang="en-US" dirty="0"/>
              <a:t>/</a:t>
            </a:r>
            <a:r>
              <a:rPr lang="en-US" dirty="0" err="1"/>
              <a:t>en</a:t>
            </a:r>
            <a:r>
              <a:rPr lang="en-US"/>
              <a:t>/health-topics/heart-failure</a:t>
            </a:r>
          </a:p>
          <a:p>
            <a:pPr marL="0" indent="0">
              <a:buNone/>
            </a:pPr>
            <a:endParaRPr lang="en-US"/>
          </a:p>
        </p:txBody>
      </p:sp>
    </p:spTree>
    <p:extLst>
      <p:ext uri="{BB962C8B-B14F-4D97-AF65-F5344CB8AC3E}">
        <p14:creationId xmlns:p14="http://schemas.microsoft.com/office/powerpoint/2010/main" val="1536931397"/>
      </p:ext>
    </p:extLst>
  </p:cSld>
  <p:clrMapOvr>
    <a:masterClrMapping/>
  </p:clrMapOvr>
  <p:extLst>
    <p:ext uri="{6950BFC3-D8DA-4A85-94F7-54DA5524770B}">
      <p188:commentRel xmlns:p188="http://schemas.microsoft.com/office/powerpoint/2018/8/main" r:id="rId3"/>
    </p:ext>
  </p:extLs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32CAA-E23B-66E7-4BF0-8B6C6297195A}"/>
              </a:ext>
            </a:extLst>
          </p:cNvPr>
          <p:cNvSpPr>
            <a:spLocks noGrp="1"/>
          </p:cNvSpPr>
          <p:nvPr>
            <p:ph type="title"/>
          </p:nvPr>
        </p:nvSpPr>
        <p:spPr>
          <a:xfrm>
            <a:off x="831850" y="1709738"/>
            <a:ext cx="10515600" cy="2132688"/>
          </a:xfrm>
        </p:spPr>
        <p:txBody>
          <a:bodyPr vert="horz" lIns="91440" tIns="45720" rIns="91440" bIns="45720" rtlCol="0" anchor="b">
            <a:normAutofit/>
          </a:bodyPr>
          <a:lstStyle/>
          <a:p>
            <a:r>
              <a:rPr lang="en-US"/>
              <a:t>Thank you!</a:t>
            </a:r>
          </a:p>
        </p:txBody>
      </p:sp>
    </p:spTree>
    <p:extLst>
      <p:ext uri="{BB962C8B-B14F-4D97-AF65-F5344CB8AC3E}">
        <p14:creationId xmlns:p14="http://schemas.microsoft.com/office/powerpoint/2010/main" val="2387236725"/>
      </p:ext>
    </p:extLst>
  </p:cSld>
  <p:clrMapOvr>
    <a:masterClrMapping/>
  </p:clrMapOvr>
  <p:extLst>
    <p:ext uri="{6950BFC3-D8DA-4A85-94F7-54DA5524770B}">
      <p188:commentRel xmlns:p188="http://schemas.microsoft.com/office/powerpoint/2018/8/main" r:id="rId3"/>
    </p:ext>
  </p:extLs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32CAA-E23B-66E7-4BF0-8B6C6297195A}"/>
              </a:ext>
            </a:extLst>
          </p:cNvPr>
          <p:cNvSpPr>
            <a:spLocks noGrp="1"/>
          </p:cNvSpPr>
          <p:nvPr>
            <p:ph type="title"/>
          </p:nvPr>
        </p:nvSpPr>
        <p:spPr>
          <a:xfrm>
            <a:off x="847253" y="208232"/>
            <a:ext cx="10515600" cy="1140734"/>
          </a:xfrm>
        </p:spPr>
        <p:txBody>
          <a:bodyPr/>
          <a:lstStyle/>
          <a:p>
            <a:r>
              <a:rPr lang="en-US"/>
              <a:t>Bibliography</a:t>
            </a:r>
          </a:p>
        </p:txBody>
      </p:sp>
      <p:sp>
        <p:nvSpPr>
          <p:cNvPr id="3" name="Content Placeholder 2">
            <a:extLst>
              <a:ext uri="{FF2B5EF4-FFF2-40B4-BE49-F238E27FC236}">
                <a16:creationId xmlns:a16="http://schemas.microsoft.com/office/drawing/2014/main" id="{36A6EBDE-E256-12E5-D192-5717212D1EBD}"/>
              </a:ext>
            </a:extLst>
          </p:cNvPr>
          <p:cNvSpPr>
            <a:spLocks noGrp="1"/>
          </p:cNvSpPr>
          <p:nvPr>
            <p:ph type="body" sz="quarter" idx="10"/>
          </p:nvPr>
        </p:nvSpPr>
        <p:spPr>
          <a:xfrm>
            <a:off x="847253" y="2064004"/>
            <a:ext cx="10506547" cy="4545013"/>
          </a:xfrm>
        </p:spPr>
        <p:txBody>
          <a:bodyPr>
            <a:noAutofit/>
          </a:bodyPr>
          <a:lstStyle/>
          <a:p>
            <a:pPr lvl="0"/>
            <a:r>
              <a:rPr lang="en-US"/>
              <a:t>Anker SD, Butler J, Filippatos G, et al. Empagliflozin in heart failure with a preserved ejection fraction. </a:t>
            </a:r>
            <a:r>
              <a:rPr lang="en-US" i="1"/>
              <a:t>N Engl J Med</a:t>
            </a:r>
            <a:r>
              <a:rPr lang="en-US"/>
              <a:t>. 2021;385(16):1451-1461. doi: 10.1056/NEJMoa2107038</a:t>
            </a:r>
          </a:p>
          <a:p>
            <a:pPr lvl="0"/>
            <a:r>
              <a:rPr lang="en-US"/>
              <a:t>Armstrong PW, Pieske B, Anstrom KJ, et al. Vericiguat in patients with heart failure and reduced ejection fraction. </a:t>
            </a:r>
            <a:r>
              <a:rPr lang="en-US" i="1"/>
              <a:t>N Engl J Med</a:t>
            </a:r>
            <a:r>
              <a:rPr lang="en-US"/>
              <a:t>. 2020;382(20):1883-1893. doi: 10.1056/NEJMoa1915928</a:t>
            </a:r>
          </a:p>
          <a:p>
            <a:pPr lvl="0"/>
            <a:r>
              <a:rPr lang="en-US"/>
              <a:t>Bassi NS, Ziaeian B, Yancy CW, Fonarow GC. Association of optimal implementation of sodium-glucose cotransporter 2 inhibitor therapy with outcome for patients with heart failure. </a:t>
            </a:r>
            <a:r>
              <a:rPr lang="en-US" i="1"/>
              <a:t>JAMA Cardiol</a:t>
            </a:r>
            <a:r>
              <a:rPr lang="en-US"/>
              <a:t>. 2020;5(8):948-951. doi: 10.1001/jamacardio.2020.0898</a:t>
            </a:r>
          </a:p>
          <a:p>
            <a:r>
              <a:rPr lang="en-US"/>
              <a:t>Bozkurt B, Ahmad T, Alexander KM, et al. Heart failure epidemiology and outcomes statistics: A Report of the Heart Failure Society of America. </a:t>
            </a:r>
            <a:r>
              <a:rPr lang="en-US" i="1"/>
              <a:t>J Card Fail</a:t>
            </a:r>
            <a:r>
              <a:rPr lang="en-US"/>
              <a:t>. 2023;29(10):1412-1451. doi:10.1016/j.cardfail.2023.07.006</a:t>
            </a:r>
          </a:p>
          <a:p>
            <a:pPr lvl="0"/>
            <a:r>
              <a:rPr lang="en-US"/>
              <a:t>Bristow MR, Gilbert EM, Abraham WT, et al. Carvedilol produces dose-related improvements in left ventricular function and survival in subjects with chronic heart failure. </a:t>
            </a:r>
            <a:r>
              <a:rPr lang="en-US" i="1"/>
              <a:t>Circulation</a:t>
            </a:r>
            <a:r>
              <a:rPr lang="en-US"/>
              <a:t>. 1996;94(11);2807-2816. doi: 10.1161/01.cir.94.11.2807</a:t>
            </a:r>
          </a:p>
          <a:p>
            <a:pPr lvl="0"/>
            <a:r>
              <a:rPr lang="fr-FR"/>
              <a:t>CIBIS II investigators. </a:t>
            </a:r>
            <a:r>
              <a:rPr lang="en-US"/>
              <a:t>The cardiac insufficiency bisoprolol study II (CIBIS-II): a randomised trial.</a:t>
            </a:r>
            <a:r>
              <a:rPr lang="fr-FR"/>
              <a:t> </a:t>
            </a:r>
            <a:r>
              <a:rPr lang="fr-FR" i="1"/>
              <a:t>Lancet.</a:t>
            </a:r>
            <a:r>
              <a:rPr lang="fr-FR"/>
              <a:t> 1999;353(9146):9-13. doi: 10.1016/S0140-6736(98)11181-9</a:t>
            </a:r>
            <a:endParaRPr lang="en-US"/>
          </a:p>
          <a:p>
            <a:pPr lvl="0"/>
            <a:r>
              <a:rPr lang="en-US"/>
              <a:t>De Vecchis R, Baldi C, Cioppa C, Giasi A, Fusco A. Effects of limiting fluid intake on clinical and laboratory outcomes in patients with heart failure. Results of a meta-analysis of randomized controlled trials. </a:t>
            </a:r>
            <a:r>
              <a:rPr lang="en-US" i="1"/>
              <a:t>Herz</a:t>
            </a:r>
            <a:r>
              <a:rPr lang="en-US"/>
              <a:t>. 2016;41(1):63-75. doi: 10.1007/s00059-015-4345-9</a:t>
            </a:r>
          </a:p>
          <a:p>
            <a:pPr lvl="0"/>
            <a:r>
              <a:rPr lang="en-US"/>
              <a:t>Ezekowitz JA, Colin-Ramirez E, Ross H, et al. Reduction of dietary sodium to less than 100 mmol in heart failure (SODIUM-HF): an international, open-label, randomised, controlled trial. </a:t>
            </a:r>
            <a:r>
              <a:rPr lang="en-US" i="1"/>
              <a:t>Lancet</a:t>
            </a:r>
            <a:r>
              <a:rPr lang="en-US"/>
              <a:t>. 2022;399(10333):1391-1400. doi: 10.1016/S0140-6736(22)00369-5</a:t>
            </a:r>
          </a:p>
          <a:p>
            <a:pPr lvl="0"/>
            <a:r>
              <a:rPr lang="en-US" altLang="en-US"/>
              <a:t>Garg R, Yusuf S. Overview of randomized trials of angiotensin-converting enzyme inhibitors on mortality and morbidity in patients with heart failure. </a:t>
            </a:r>
            <a:r>
              <a:rPr lang="en-US" altLang="en-US" i="1"/>
              <a:t>JAMA</a:t>
            </a:r>
            <a:r>
              <a:rPr lang="en-US" altLang="en-US"/>
              <a:t>. 1995;273(18):1450-1456.</a:t>
            </a:r>
          </a:p>
        </p:txBody>
      </p:sp>
    </p:spTree>
    <p:extLst>
      <p:ext uri="{BB962C8B-B14F-4D97-AF65-F5344CB8AC3E}">
        <p14:creationId xmlns:p14="http://schemas.microsoft.com/office/powerpoint/2010/main" val="2693308001"/>
      </p:ext>
    </p:extLst>
  </p:cSld>
  <p:clrMapOvr>
    <a:masterClrMapping/>
  </p:clrMapOvr>
  <p:extLst>
    <p:ext uri="{6950BFC3-D8DA-4A85-94F7-54DA5524770B}">
      <p188:commentRel xmlns:p188="http://schemas.microsoft.com/office/powerpoint/2018/8/main" r:id="rId2"/>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01C223D-AD82-E4FB-68A4-E5F1338BDC07}"/>
              </a:ext>
            </a:extLst>
          </p:cNvPr>
          <p:cNvSpPr>
            <a:spLocks noGrp="1"/>
          </p:cNvSpPr>
          <p:nvPr>
            <p:ph type="title"/>
          </p:nvPr>
        </p:nvSpPr>
        <p:spPr>
          <a:xfrm>
            <a:off x="847254" y="202166"/>
            <a:ext cx="4318305" cy="1143000"/>
          </a:xfrm>
        </p:spPr>
        <p:txBody>
          <a:bodyPr/>
          <a:lstStyle/>
          <a:p>
            <a:r>
              <a:rPr lang="en-US"/>
              <a:t>Relevance to Primary Care</a:t>
            </a:r>
          </a:p>
        </p:txBody>
      </p:sp>
      <p:sp>
        <p:nvSpPr>
          <p:cNvPr id="2" name="Content Placeholder 2">
            <a:extLst>
              <a:ext uri="{FF2B5EF4-FFF2-40B4-BE49-F238E27FC236}">
                <a16:creationId xmlns:a16="http://schemas.microsoft.com/office/drawing/2014/main" id="{A462BBC2-BEC5-CBCC-C178-9AA6C803A218}"/>
              </a:ext>
            </a:extLst>
          </p:cNvPr>
          <p:cNvSpPr>
            <a:spLocks noGrp="1"/>
          </p:cNvSpPr>
          <p:nvPr>
            <p:ph idx="1"/>
          </p:nvPr>
        </p:nvSpPr>
        <p:spPr>
          <a:xfrm>
            <a:off x="1428494" y="2019021"/>
            <a:ext cx="3153758" cy="1831083"/>
          </a:xfrm>
        </p:spPr>
        <p:txBody>
          <a:bodyPr vert="horz" lIns="91440" tIns="45720" rIns="91440" bIns="45720" rtlCol="0" anchor="t">
            <a:normAutofit/>
          </a:bodyPr>
          <a:lstStyle/>
          <a:p>
            <a:r>
              <a:rPr lang="en-US"/>
              <a:t>Heart failure is a common condition</a:t>
            </a:r>
          </a:p>
          <a:p>
            <a:r>
              <a:rPr lang="en-US"/>
              <a:t>Excellent care requires a multidisciplinary team</a:t>
            </a:r>
          </a:p>
        </p:txBody>
      </p:sp>
      <p:sp>
        <p:nvSpPr>
          <p:cNvPr id="8" name="Text Placeholder 7">
            <a:extLst>
              <a:ext uri="{FF2B5EF4-FFF2-40B4-BE49-F238E27FC236}">
                <a16:creationId xmlns:a16="http://schemas.microsoft.com/office/drawing/2014/main" id="{75CF395F-CB6F-A8B0-A0BB-FE48BFEFD187}"/>
              </a:ext>
            </a:extLst>
          </p:cNvPr>
          <p:cNvSpPr>
            <a:spLocks noGrp="1"/>
          </p:cNvSpPr>
          <p:nvPr>
            <p:ph type="body" sz="quarter" idx="10"/>
          </p:nvPr>
        </p:nvSpPr>
        <p:spPr/>
        <p:txBody>
          <a:bodyPr/>
          <a:lstStyle/>
          <a:p>
            <a:r>
              <a:rPr lang="en-US"/>
              <a:t>Adapted from Kittleson MM. </a:t>
            </a:r>
            <a:r>
              <a:rPr lang="en-US" i="1"/>
              <a:t>J Am Coll Cardiol</a:t>
            </a:r>
            <a:r>
              <a:rPr lang="en-US"/>
              <a:t>. 2023;81:1835-1878.</a:t>
            </a:r>
          </a:p>
          <a:p>
            <a:endParaRPr lang="en-US"/>
          </a:p>
        </p:txBody>
      </p:sp>
      <p:pic>
        <p:nvPicPr>
          <p:cNvPr id="5" name="Picture 4">
            <a:extLst>
              <a:ext uri="{FF2B5EF4-FFF2-40B4-BE49-F238E27FC236}">
                <a16:creationId xmlns:a16="http://schemas.microsoft.com/office/drawing/2014/main" id="{08CF6D05-8B23-D2AF-827D-1CAE0CD76489}"/>
              </a:ext>
            </a:extLst>
          </p:cNvPr>
          <p:cNvPicPr>
            <a:picLocks noChangeAspect="1"/>
          </p:cNvPicPr>
          <p:nvPr/>
        </p:nvPicPr>
        <p:blipFill>
          <a:blip r:embed="rId4"/>
          <a:stretch>
            <a:fillRect/>
          </a:stretch>
        </p:blipFill>
        <p:spPr>
          <a:xfrm>
            <a:off x="-2808499" y="33591"/>
            <a:ext cx="2448477" cy="1811609"/>
          </a:xfrm>
          <a:prstGeom prst="rect">
            <a:avLst/>
          </a:prstGeom>
        </p:spPr>
      </p:pic>
      <p:grpSp>
        <p:nvGrpSpPr>
          <p:cNvPr id="31" name="Group 30">
            <a:extLst>
              <a:ext uri="{FF2B5EF4-FFF2-40B4-BE49-F238E27FC236}">
                <a16:creationId xmlns:a16="http://schemas.microsoft.com/office/drawing/2014/main" id="{A51D6D85-FA09-05C3-2C23-391590A4BC95}"/>
              </a:ext>
            </a:extLst>
          </p:cNvPr>
          <p:cNvGrpSpPr/>
          <p:nvPr/>
        </p:nvGrpSpPr>
        <p:grpSpPr>
          <a:xfrm>
            <a:off x="5294044" y="1871467"/>
            <a:ext cx="4789667" cy="4501096"/>
            <a:chOff x="6220925" y="1854436"/>
            <a:chExt cx="4789667" cy="4501096"/>
          </a:xfrm>
        </p:grpSpPr>
        <p:pic>
          <p:nvPicPr>
            <p:cNvPr id="14" name="Graphic 13" descr="Single gear with solid fill">
              <a:extLst>
                <a:ext uri="{FF2B5EF4-FFF2-40B4-BE49-F238E27FC236}">
                  <a16:creationId xmlns:a16="http://schemas.microsoft.com/office/drawing/2014/main" id="{31CE2543-39F2-7D62-D52B-49985B2E3819}"/>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793488">
              <a:off x="6220925" y="3503646"/>
              <a:ext cx="2293586" cy="2293586"/>
            </a:xfrm>
            <a:prstGeom prst="rect">
              <a:avLst/>
            </a:prstGeom>
          </p:spPr>
        </p:pic>
        <p:sp>
          <p:nvSpPr>
            <p:cNvPr id="16" name="Arc 15">
              <a:extLst>
                <a:ext uri="{FF2B5EF4-FFF2-40B4-BE49-F238E27FC236}">
                  <a16:creationId xmlns:a16="http://schemas.microsoft.com/office/drawing/2014/main" id="{984A6CE4-B224-EE12-8F89-7AB756BCB910}"/>
                </a:ext>
              </a:extLst>
            </p:cNvPr>
            <p:cNvSpPr/>
            <p:nvPr/>
          </p:nvSpPr>
          <p:spPr>
            <a:xfrm rot="3725018">
              <a:off x="7777148" y="3448084"/>
              <a:ext cx="2855760" cy="2818853"/>
            </a:xfrm>
            <a:prstGeom prst="arc">
              <a:avLst>
                <a:gd name="adj1" fmla="val 16200000"/>
                <a:gd name="adj2" fmla="val 4806509"/>
              </a:avLst>
            </a:prstGeom>
            <a:ln w="57150">
              <a:solidFill>
                <a:schemeClr val="accent4"/>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Light"/>
                <a:ea typeface="+mn-ea"/>
                <a:cs typeface="+mn-cs"/>
              </a:endParaRPr>
            </a:p>
          </p:txBody>
        </p:sp>
        <p:grpSp>
          <p:nvGrpSpPr>
            <p:cNvPr id="30" name="Group 29">
              <a:extLst>
                <a:ext uri="{FF2B5EF4-FFF2-40B4-BE49-F238E27FC236}">
                  <a16:creationId xmlns:a16="http://schemas.microsoft.com/office/drawing/2014/main" id="{DA4E52AB-AF09-A79A-177B-91CC421C0235}"/>
                </a:ext>
              </a:extLst>
            </p:cNvPr>
            <p:cNvGrpSpPr/>
            <p:nvPr/>
          </p:nvGrpSpPr>
          <p:grpSpPr>
            <a:xfrm>
              <a:off x="6235770" y="1854436"/>
              <a:ext cx="4774822" cy="4501096"/>
              <a:chOff x="6235770" y="1854436"/>
              <a:chExt cx="4774822" cy="4501096"/>
            </a:xfrm>
          </p:grpSpPr>
          <p:pic>
            <p:nvPicPr>
              <p:cNvPr id="11" name="Graphic 10" descr="Single gear with solid fill">
                <a:extLst>
                  <a:ext uri="{FF2B5EF4-FFF2-40B4-BE49-F238E27FC236}">
                    <a16:creationId xmlns:a16="http://schemas.microsoft.com/office/drawing/2014/main" id="{C3178931-18FB-92AF-F65B-994AE32BA88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72230" y="3254205"/>
                <a:ext cx="3101327" cy="3101327"/>
              </a:xfrm>
              <a:prstGeom prst="rect">
                <a:avLst/>
              </a:prstGeom>
            </p:spPr>
          </p:pic>
          <p:pic>
            <p:nvPicPr>
              <p:cNvPr id="12" name="Graphic 11" descr="Single gear with solid fill">
                <a:extLst>
                  <a:ext uri="{FF2B5EF4-FFF2-40B4-BE49-F238E27FC236}">
                    <a16:creationId xmlns:a16="http://schemas.microsoft.com/office/drawing/2014/main" id="{B55587B0-65BB-C198-4D3C-BE8DD2BBBDF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262631">
                <a:off x="8717006" y="1854436"/>
                <a:ext cx="2293586" cy="2293586"/>
              </a:xfrm>
              <a:prstGeom prst="rect">
                <a:avLst/>
              </a:prstGeom>
            </p:spPr>
          </p:pic>
          <p:pic>
            <p:nvPicPr>
              <p:cNvPr id="13" name="Graphic 12" descr="Single gear with solid fill">
                <a:extLst>
                  <a:ext uri="{FF2B5EF4-FFF2-40B4-BE49-F238E27FC236}">
                    <a16:creationId xmlns:a16="http://schemas.microsoft.com/office/drawing/2014/main" id="{9966F1AD-E63B-41FD-0160-BA7E065AC00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241452">
                <a:off x="6960196" y="1913512"/>
                <a:ext cx="2520742" cy="2520742"/>
              </a:xfrm>
              <a:prstGeom prst="rect">
                <a:avLst/>
              </a:prstGeom>
            </p:spPr>
          </p:pic>
          <p:sp>
            <p:nvSpPr>
              <p:cNvPr id="17" name="Arc 16">
                <a:extLst>
                  <a:ext uri="{FF2B5EF4-FFF2-40B4-BE49-F238E27FC236}">
                    <a16:creationId xmlns:a16="http://schemas.microsoft.com/office/drawing/2014/main" id="{018FA8B1-B541-E684-276B-6E84D669DA94}"/>
                  </a:ext>
                </a:extLst>
              </p:cNvPr>
              <p:cNvSpPr/>
              <p:nvPr/>
            </p:nvSpPr>
            <p:spPr>
              <a:xfrm rot="18589194" flipV="1">
                <a:off x="9269467" y="1897799"/>
                <a:ext cx="1486798" cy="1743374"/>
              </a:xfrm>
              <a:prstGeom prst="arc">
                <a:avLst>
                  <a:gd name="adj1" fmla="val 483706"/>
                  <a:gd name="adj2" fmla="val 4806509"/>
                </a:avLst>
              </a:prstGeom>
              <a:ln w="57150">
                <a:solidFill>
                  <a:schemeClr val="accent4"/>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Light"/>
                  <a:ea typeface="+mn-ea"/>
                  <a:cs typeface="+mn-cs"/>
                </a:endParaRPr>
              </a:p>
            </p:txBody>
          </p:sp>
          <p:sp>
            <p:nvSpPr>
              <p:cNvPr id="18" name="Arc 17">
                <a:extLst>
                  <a:ext uri="{FF2B5EF4-FFF2-40B4-BE49-F238E27FC236}">
                    <a16:creationId xmlns:a16="http://schemas.microsoft.com/office/drawing/2014/main" id="{57318F0B-057D-6312-2A11-0408287C643D}"/>
                  </a:ext>
                </a:extLst>
              </p:cNvPr>
              <p:cNvSpPr/>
              <p:nvPr/>
            </p:nvSpPr>
            <p:spPr>
              <a:xfrm rot="12890793" flipV="1">
                <a:off x="6235770" y="3859298"/>
                <a:ext cx="1386424" cy="1441585"/>
              </a:xfrm>
              <a:prstGeom prst="arc">
                <a:avLst>
                  <a:gd name="adj1" fmla="val 18975761"/>
                  <a:gd name="adj2" fmla="val 4806509"/>
                </a:avLst>
              </a:prstGeom>
              <a:ln w="57150">
                <a:solidFill>
                  <a:schemeClr val="accent4"/>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Light"/>
                  <a:ea typeface="+mn-ea"/>
                  <a:cs typeface="+mn-cs"/>
                </a:endParaRPr>
              </a:p>
            </p:txBody>
          </p:sp>
          <p:sp>
            <p:nvSpPr>
              <p:cNvPr id="20" name="Arc 19">
                <a:extLst>
                  <a:ext uri="{FF2B5EF4-FFF2-40B4-BE49-F238E27FC236}">
                    <a16:creationId xmlns:a16="http://schemas.microsoft.com/office/drawing/2014/main" id="{191658D8-3894-E53A-5F30-3F29EDC7AF0F}"/>
                  </a:ext>
                </a:extLst>
              </p:cNvPr>
              <p:cNvSpPr/>
              <p:nvPr/>
            </p:nvSpPr>
            <p:spPr>
              <a:xfrm rot="7509824">
                <a:off x="7138515" y="2569437"/>
                <a:ext cx="1025623" cy="1239668"/>
              </a:xfrm>
              <a:prstGeom prst="arc">
                <a:avLst>
                  <a:gd name="adj1" fmla="val 635160"/>
                  <a:gd name="adj2" fmla="val 6162148"/>
                </a:avLst>
              </a:prstGeom>
              <a:ln w="57150">
                <a:solidFill>
                  <a:schemeClr val="accent4"/>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Light"/>
                  <a:ea typeface="+mn-ea"/>
                  <a:cs typeface="+mn-cs"/>
                </a:endParaRPr>
              </a:p>
            </p:txBody>
          </p:sp>
          <p:sp>
            <p:nvSpPr>
              <p:cNvPr id="26" name="Oval 25">
                <a:extLst>
                  <a:ext uri="{FF2B5EF4-FFF2-40B4-BE49-F238E27FC236}">
                    <a16:creationId xmlns:a16="http://schemas.microsoft.com/office/drawing/2014/main" id="{8AE3430D-6D76-E8F3-0169-2C2CA8A08C56}"/>
                  </a:ext>
                </a:extLst>
              </p:cNvPr>
              <p:cNvSpPr/>
              <p:nvPr/>
            </p:nvSpPr>
            <p:spPr>
              <a:xfrm>
                <a:off x="7875939" y="2829099"/>
                <a:ext cx="759389" cy="759389"/>
              </a:xfrm>
              <a:prstGeom prst="ellipse">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white"/>
                  </a:solidFill>
                  <a:effectLst/>
                  <a:uLnTx/>
                  <a:uFillTx/>
                  <a:latin typeface="Calibri Light"/>
                  <a:ea typeface="+mn-ea"/>
                  <a:cs typeface="+mn-cs"/>
                </a:endParaRPr>
              </a:p>
            </p:txBody>
          </p:sp>
          <p:sp>
            <p:nvSpPr>
              <p:cNvPr id="24" name="Rectangle 23">
                <a:extLst>
                  <a:ext uri="{FF2B5EF4-FFF2-40B4-BE49-F238E27FC236}">
                    <a16:creationId xmlns:a16="http://schemas.microsoft.com/office/drawing/2014/main" id="{35AD8CA6-A54F-80FB-3122-29D492929286}"/>
                  </a:ext>
                </a:extLst>
              </p:cNvPr>
              <p:cNvSpPr/>
              <p:nvPr/>
            </p:nvSpPr>
            <p:spPr>
              <a:xfrm>
                <a:off x="7548016" y="2935921"/>
                <a:ext cx="1345101" cy="4938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Light"/>
                    <a:ea typeface="+mn-ea"/>
                    <a:cs typeface="+mn-cs"/>
                  </a:rPr>
                  <a:t>HF </a:t>
                </a:r>
              </a:p>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Light"/>
                    <a:ea typeface="+mn-ea"/>
                    <a:cs typeface="+mn-cs"/>
                  </a:rPr>
                  <a:t>specialist</a:t>
                </a:r>
              </a:p>
            </p:txBody>
          </p:sp>
          <p:sp>
            <p:nvSpPr>
              <p:cNvPr id="27" name="Oval 26">
                <a:extLst>
                  <a:ext uri="{FF2B5EF4-FFF2-40B4-BE49-F238E27FC236}">
                    <a16:creationId xmlns:a16="http://schemas.microsoft.com/office/drawing/2014/main" id="{CD82E80E-52FB-E393-6EDF-A196F396AA3A}"/>
                  </a:ext>
                </a:extLst>
              </p:cNvPr>
              <p:cNvSpPr/>
              <p:nvPr/>
            </p:nvSpPr>
            <p:spPr>
              <a:xfrm>
                <a:off x="6986200" y="4284960"/>
                <a:ext cx="727028" cy="727028"/>
              </a:xfrm>
              <a:prstGeom prst="ellipse">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white"/>
                  </a:solidFill>
                  <a:effectLst/>
                  <a:uLnTx/>
                  <a:uFillTx/>
                  <a:latin typeface="Calibri Light"/>
                  <a:ea typeface="+mn-ea"/>
                  <a:cs typeface="+mn-cs"/>
                </a:endParaRPr>
              </a:p>
            </p:txBody>
          </p:sp>
          <p:sp>
            <p:nvSpPr>
              <p:cNvPr id="28" name="Oval 27">
                <a:extLst>
                  <a:ext uri="{FF2B5EF4-FFF2-40B4-BE49-F238E27FC236}">
                    <a16:creationId xmlns:a16="http://schemas.microsoft.com/office/drawing/2014/main" id="{1E095349-CFD2-2634-9723-4F09BFB190E8}"/>
                  </a:ext>
                </a:extLst>
              </p:cNvPr>
              <p:cNvSpPr/>
              <p:nvPr/>
            </p:nvSpPr>
            <p:spPr>
              <a:xfrm>
                <a:off x="8761225" y="4351107"/>
                <a:ext cx="953512" cy="953512"/>
              </a:xfrm>
              <a:prstGeom prst="ellipse">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white"/>
                  </a:solidFill>
                  <a:effectLst/>
                  <a:uLnTx/>
                  <a:uFillTx/>
                  <a:latin typeface="Calibri Light"/>
                  <a:ea typeface="+mn-ea"/>
                  <a:cs typeface="+mn-cs"/>
                </a:endParaRPr>
              </a:p>
            </p:txBody>
          </p:sp>
          <p:sp>
            <p:nvSpPr>
              <p:cNvPr id="29" name="Oval 28">
                <a:extLst>
                  <a:ext uri="{FF2B5EF4-FFF2-40B4-BE49-F238E27FC236}">
                    <a16:creationId xmlns:a16="http://schemas.microsoft.com/office/drawing/2014/main" id="{0E373916-3D1D-52FC-56CC-BEB5DEA5AB63}"/>
                  </a:ext>
                </a:extLst>
              </p:cNvPr>
              <p:cNvSpPr/>
              <p:nvPr/>
            </p:nvSpPr>
            <p:spPr>
              <a:xfrm>
                <a:off x="9381056" y="2524472"/>
                <a:ext cx="953512" cy="953512"/>
              </a:xfrm>
              <a:prstGeom prst="ellipse">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white"/>
                  </a:solidFill>
                  <a:effectLst/>
                  <a:uLnTx/>
                  <a:uFillTx/>
                  <a:latin typeface="Calibri Light"/>
                  <a:ea typeface="+mn-ea"/>
                  <a:cs typeface="+mn-cs"/>
                </a:endParaRPr>
              </a:p>
            </p:txBody>
          </p:sp>
          <p:sp>
            <p:nvSpPr>
              <p:cNvPr id="25" name="Rectangle 24">
                <a:extLst>
                  <a:ext uri="{FF2B5EF4-FFF2-40B4-BE49-F238E27FC236}">
                    <a16:creationId xmlns:a16="http://schemas.microsoft.com/office/drawing/2014/main" id="{29C18817-A9AB-8B21-0401-EE7DC84AED1E}"/>
                  </a:ext>
                </a:extLst>
              </p:cNvPr>
              <p:cNvSpPr/>
              <p:nvPr/>
            </p:nvSpPr>
            <p:spPr>
              <a:xfrm>
                <a:off x="9170864" y="2670982"/>
                <a:ext cx="1345101" cy="63330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Light"/>
                    <a:ea typeface="+mn-ea"/>
                    <a:cs typeface="+mn-cs"/>
                  </a:rPr>
                  <a:t>Multi-disciplinary specialist</a:t>
                </a:r>
              </a:p>
            </p:txBody>
          </p:sp>
          <p:sp>
            <p:nvSpPr>
              <p:cNvPr id="22" name="Rectangle 21">
                <a:extLst>
                  <a:ext uri="{FF2B5EF4-FFF2-40B4-BE49-F238E27FC236}">
                    <a16:creationId xmlns:a16="http://schemas.microsoft.com/office/drawing/2014/main" id="{4CBB76B2-CC3D-F782-3A2B-B7C3F636612E}"/>
                  </a:ext>
                </a:extLst>
              </p:cNvPr>
              <p:cNvSpPr/>
              <p:nvPr/>
            </p:nvSpPr>
            <p:spPr>
              <a:xfrm>
                <a:off x="8563509" y="4526818"/>
                <a:ext cx="1345101" cy="63330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Light"/>
                    <a:ea typeface="+mn-ea"/>
                    <a:cs typeface="+mn-cs"/>
                  </a:rPr>
                  <a:t>Primary care clinician</a:t>
                </a:r>
              </a:p>
            </p:txBody>
          </p:sp>
          <p:sp>
            <p:nvSpPr>
              <p:cNvPr id="21" name="Rectangle 20">
                <a:extLst>
                  <a:ext uri="{FF2B5EF4-FFF2-40B4-BE49-F238E27FC236}">
                    <a16:creationId xmlns:a16="http://schemas.microsoft.com/office/drawing/2014/main" id="{6E15BA90-5657-5A5F-D329-36EED6F70FC3}"/>
                  </a:ext>
                </a:extLst>
              </p:cNvPr>
              <p:cNvSpPr/>
              <p:nvPr/>
            </p:nvSpPr>
            <p:spPr>
              <a:xfrm>
                <a:off x="6723421" y="4378680"/>
                <a:ext cx="1254601" cy="63330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Light"/>
                    <a:ea typeface="+mn-ea"/>
                    <a:cs typeface="+mn-cs"/>
                  </a:rPr>
                  <a:t>Cardiology specialist</a:t>
                </a:r>
              </a:p>
            </p:txBody>
          </p:sp>
        </p:grpSp>
      </p:grpSp>
      <p:sp>
        <p:nvSpPr>
          <p:cNvPr id="32" name="Text Placeholder 7">
            <a:extLst>
              <a:ext uri="{FF2B5EF4-FFF2-40B4-BE49-F238E27FC236}">
                <a16:creationId xmlns:a16="http://schemas.microsoft.com/office/drawing/2014/main" id="{A0520E47-C6A9-7B48-DF60-6FB81525FD76}"/>
              </a:ext>
            </a:extLst>
          </p:cNvPr>
          <p:cNvSpPr txBox="1">
            <a:spLocks/>
          </p:cNvSpPr>
          <p:nvPr/>
        </p:nvSpPr>
        <p:spPr>
          <a:xfrm>
            <a:off x="1524000" y="4048444"/>
            <a:ext cx="2501480" cy="232402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Clr>
                <a:schemeClr val="accent2"/>
              </a:buClr>
              <a:buFont typeface="Arial" panose="020B0604020202020204" pitchFamily="34" charset="0"/>
              <a:buNone/>
              <a:defRPr lang="en-US" sz="1200" kern="1200" dirty="0">
                <a:solidFill>
                  <a:schemeClr val="tx2"/>
                </a:solidFill>
                <a:latin typeface="+mn-lt"/>
                <a:ea typeface="+mn-ea"/>
                <a:cs typeface="+mn-cs"/>
              </a:defRPr>
            </a:lvl1pPr>
            <a:lvl2pPr marL="685800" indent="-228600" algn="l" defTabSz="914400" rtl="0" eaLnBrk="1" latinLnBrk="0" hangingPunct="1">
              <a:lnSpc>
                <a:spcPct val="100000"/>
              </a:lnSpc>
              <a:spcBef>
                <a:spcPts val="500"/>
              </a:spcBef>
              <a:spcAft>
                <a:spcPts val="0"/>
              </a:spcAft>
              <a:buClr>
                <a:schemeClr val="accent2"/>
              </a:buClr>
              <a:buFont typeface="Arial" panose="020B0604020202020204" pitchFamily="34" charset="0"/>
              <a:buChar char="•"/>
              <a:defRPr lang="en-US" sz="2000" kern="1200" dirty="0">
                <a:solidFill>
                  <a:schemeClr val="tx2"/>
                </a:solidFill>
                <a:latin typeface="+mn-lt"/>
                <a:ea typeface="+mn-ea"/>
                <a:cs typeface="+mn-cs"/>
              </a:defRPr>
            </a:lvl2pPr>
            <a:lvl3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141413"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35416F"/>
              </a:buClr>
              <a:buSzTx/>
              <a:buFont typeface="Arial" panose="020B0604020202020204" pitchFamily="34" charset="0"/>
              <a:buNone/>
              <a:tabLst/>
              <a:defRPr/>
            </a:pPr>
            <a:r>
              <a:rPr kumimoji="0" lang="en-US" sz="1600" b="0" i="0" u="none" strike="noStrike" kern="1200" cap="none" spc="0" normalizeH="0" baseline="0" noProof="0">
                <a:ln>
                  <a:noFill/>
                </a:ln>
                <a:solidFill>
                  <a:srgbClr val="404040"/>
                </a:solidFill>
                <a:effectLst/>
                <a:uLnTx/>
                <a:uFillTx/>
                <a:latin typeface="Calibri Light"/>
                <a:ea typeface="+mn-ea"/>
                <a:cs typeface="+mn-cs"/>
              </a:rPr>
              <a:t>AF, atrial fibrillation; CAD, coronary artery disease; CKD, chronic kidney disease; Dx, diagnosis; GDMT, guideline-directed medical therapy; HF, heart failure; HFpEF, heart failure with preserved ejection fraction; HTN, hypertension</a:t>
            </a:r>
          </a:p>
        </p:txBody>
      </p:sp>
      <p:sp>
        <p:nvSpPr>
          <p:cNvPr id="34" name="Rectangle 33">
            <a:extLst>
              <a:ext uri="{FF2B5EF4-FFF2-40B4-BE49-F238E27FC236}">
                <a16:creationId xmlns:a16="http://schemas.microsoft.com/office/drawing/2014/main" id="{3D028EE1-51EA-4D65-DF41-888CB21E849E}"/>
              </a:ext>
            </a:extLst>
          </p:cNvPr>
          <p:cNvSpPr/>
          <p:nvPr/>
        </p:nvSpPr>
        <p:spPr>
          <a:xfrm>
            <a:off x="5309938" y="1104278"/>
            <a:ext cx="6618366" cy="6220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white"/>
              </a:solidFill>
              <a:effectLst/>
              <a:uLnTx/>
              <a:uFillTx/>
              <a:latin typeface="Calibri Light"/>
              <a:ea typeface="+mn-ea"/>
              <a:cs typeface="+mn-cs"/>
            </a:endParaRPr>
          </a:p>
        </p:txBody>
      </p:sp>
      <p:sp>
        <p:nvSpPr>
          <p:cNvPr id="33" name="Rectangle 32">
            <a:extLst>
              <a:ext uri="{FF2B5EF4-FFF2-40B4-BE49-F238E27FC236}">
                <a16:creationId xmlns:a16="http://schemas.microsoft.com/office/drawing/2014/main" id="{23003AB7-09C1-A14E-64A5-BF89BCD8F8B4}"/>
              </a:ext>
            </a:extLst>
          </p:cNvPr>
          <p:cNvSpPr/>
          <p:nvPr/>
        </p:nvSpPr>
        <p:spPr>
          <a:xfrm>
            <a:off x="5437547" y="821358"/>
            <a:ext cx="2279079" cy="1814385"/>
          </a:xfrm>
          <a:prstGeom prst="rect">
            <a:avLst/>
          </a:prstGeom>
          <a:solidFill>
            <a:srgbClr val="E6E6E8">
              <a:alpha val="83922"/>
            </a:srgb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112713" marR="0" lvl="0" indent="-1127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Light"/>
                <a:ea typeface="+mn-ea"/>
                <a:cs typeface="+mn-cs"/>
              </a:rPr>
              <a:t>Indication for advanced testing in cases of Dx uncertainty</a:t>
            </a:r>
          </a:p>
          <a:p>
            <a:pPr marL="112713" marR="0" lvl="0" indent="-1127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Light"/>
                <a:ea typeface="+mn-ea"/>
                <a:cs typeface="+mn-cs"/>
              </a:rPr>
              <a:t>Management of special or unusual cardiomyopathies, pulmonary HTN, pericardial disease</a:t>
            </a:r>
          </a:p>
          <a:p>
            <a:pPr marL="112713" marR="0" lvl="0" indent="-1127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Light"/>
                <a:ea typeface="+mn-ea"/>
                <a:cs typeface="+mn-cs"/>
              </a:rPr>
              <a:t>Enrollment in clinical trials</a:t>
            </a:r>
          </a:p>
          <a:p>
            <a:pPr marL="112713" marR="0" lvl="0" indent="-1127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Light"/>
                <a:ea typeface="+mn-ea"/>
                <a:cs typeface="+mn-cs"/>
              </a:rPr>
              <a:t>Evaluation for advanced therapies</a:t>
            </a:r>
          </a:p>
        </p:txBody>
      </p:sp>
      <p:sp>
        <p:nvSpPr>
          <p:cNvPr id="38" name="Rectangle 37">
            <a:extLst>
              <a:ext uri="{FF2B5EF4-FFF2-40B4-BE49-F238E27FC236}">
                <a16:creationId xmlns:a16="http://schemas.microsoft.com/office/drawing/2014/main" id="{2BB7C8AC-01B6-EB62-42F3-B5CA9AC40737}"/>
              </a:ext>
            </a:extLst>
          </p:cNvPr>
          <p:cNvSpPr/>
          <p:nvPr/>
        </p:nvSpPr>
        <p:spPr>
          <a:xfrm>
            <a:off x="9561887" y="2370139"/>
            <a:ext cx="2395733" cy="1171564"/>
          </a:xfrm>
          <a:prstGeom prst="rect">
            <a:avLst/>
          </a:prstGeom>
          <a:solidFill>
            <a:srgbClr val="E6E6E8">
              <a:alpha val="83922"/>
            </a:srgb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112713" marR="0" lvl="0" indent="-1127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Light"/>
                <a:ea typeface="+mn-ea"/>
                <a:cs typeface="+mn-cs"/>
              </a:rPr>
              <a:t>Electrophysiologist for AF</a:t>
            </a:r>
          </a:p>
          <a:p>
            <a:pPr marL="112713" marR="0" lvl="0" indent="-1127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Light"/>
                <a:ea typeface="+mn-ea"/>
                <a:cs typeface="+mn-cs"/>
              </a:rPr>
              <a:t>Interventional cardiologist and/or cardiac surgeon for CAD</a:t>
            </a:r>
          </a:p>
          <a:p>
            <a:pPr marL="112713" marR="0" lvl="0" indent="-1127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Light"/>
                <a:ea typeface="+mn-ea"/>
                <a:cs typeface="+mn-cs"/>
              </a:rPr>
              <a:t>Endocrinologist for diabetes</a:t>
            </a:r>
          </a:p>
          <a:p>
            <a:pPr marL="112713" marR="0" lvl="0" indent="-1127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Light"/>
                <a:ea typeface="+mn-ea"/>
                <a:cs typeface="+mn-cs"/>
              </a:rPr>
              <a:t>Nephrologist for CKD</a:t>
            </a:r>
          </a:p>
          <a:p>
            <a:pPr marL="112713" marR="0" lvl="0" indent="-1127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Light"/>
                <a:ea typeface="+mn-ea"/>
                <a:cs typeface="+mn-cs"/>
              </a:rPr>
              <a:t>Pulmonologist for sleep apnea</a:t>
            </a:r>
          </a:p>
        </p:txBody>
      </p:sp>
      <p:sp>
        <p:nvSpPr>
          <p:cNvPr id="46" name="Rectangle 45">
            <a:extLst>
              <a:ext uri="{FF2B5EF4-FFF2-40B4-BE49-F238E27FC236}">
                <a16:creationId xmlns:a16="http://schemas.microsoft.com/office/drawing/2014/main" id="{4CAA04BD-B814-39B4-6267-26347C1CDEBF}"/>
              </a:ext>
            </a:extLst>
          </p:cNvPr>
          <p:cNvSpPr/>
          <p:nvPr/>
        </p:nvSpPr>
        <p:spPr>
          <a:xfrm>
            <a:off x="8930931" y="5103760"/>
            <a:ext cx="2395733" cy="865317"/>
          </a:xfrm>
          <a:prstGeom prst="rect">
            <a:avLst/>
          </a:prstGeom>
          <a:solidFill>
            <a:srgbClr val="E6E6E8">
              <a:alpha val="83922"/>
            </a:srgb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112713" marR="0" lvl="0" indent="-1127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Light"/>
                <a:ea typeface="+mn-ea"/>
                <a:cs typeface="+mn-cs"/>
              </a:rPr>
              <a:t>Diagnosis of HFpEF</a:t>
            </a:r>
          </a:p>
          <a:p>
            <a:pPr marL="112713" marR="0" lvl="0" indent="-1127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Light"/>
                <a:ea typeface="+mn-ea"/>
                <a:cs typeface="+mn-cs"/>
              </a:rPr>
              <a:t>Initiation of GDMT</a:t>
            </a:r>
          </a:p>
          <a:p>
            <a:pPr marL="112713" marR="0" lvl="0" indent="-1127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Light"/>
                <a:ea typeface="+mn-ea"/>
                <a:cs typeface="+mn-cs"/>
              </a:rPr>
              <a:t>Management of comorbidities</a:t>
            </a:r>
          </a:p>
          <a:p>
            <a:pPr marL="112713" marR="0" lvl="0" indent="-1127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Light"/>
                <a:ea typeface="+mn-ea"/>
                <a:cs typeface="+mn-cs"/>
              </a:rPr>
              <a:t>Referral to cardiologist if needed</a:t>
            </a:r>
          </a:p>
        </p:txBody>
      </p:sp>
      <p:sp>
        <p:nvSpPr>
          <p:cNvPr id="49" name="Rectangle 48">
            <a:extLst>
              <a:ext uri="{FF2B5EF4-FFF2-40B4-BE49-F238E27FC236}">
                <a16:creationId xmlns:a16="http://schemas.microsoft.com/office/drawing/2014/main" id="{5B21EDA4-4096-3029-E48A-5EA0F6592BB4}"/>
              </a:ext>
            </a:extLst>
          </p:cNvPr>
          <p:cNvSpPr/>
          <p:nvPr/>
        </p:nvSpPr>
        <p:spPr>
          <a:xfrm>
            <a:off x="4306917" y="5217170"/>
            <a:ext cx="2395733" cy="1006841"/>
          </a:xfrm>
          <a:prstGeom prst="rect">
            <a:avLst/>
          </a:prstGeom>
          <a:solidFill>
            <a:srgbClr val="E6E6E8">
              <a:alpha val="83922"/>
            </a:srgb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112713" marR="0" lvl="0" indent="-1127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Light"/>
                <a:ea typeface="+mn-ea"/>
                <a:cs typeface="+mn-cs"/>
              </a:rPr>
              <a:t>Confirmation of HFpEF diagnosis</a:t>
            </a:r>
          </a:p>
          <a:p>
            <a:pPr marL="112713" marR="0" lvl="0" indent="-1127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Light"/>
                <a:ea typeface="+mn-ea"/>
                <a:cs typeface="+mn-cs"/>
              </a:rPr>
              <a:t>Optimization of GDMT</a:t>
            </a:r>
          </a:p>
          <a:p>
            <a:pPr marL="112713" marR="0" lvl="0" indent="-1127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Light"/>
                <a:ea typeface="+mn-ea"/>
                <a:cs typeface="+mn-cs"/>
              </a:rPr>
              <a:t>Enrollment in clinical trials</a:t>
            </a:r>
          </a:p>
          <a:p>
            <a:pPr marL="112713" marR="0" lvl="0" indent="-1127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Light"/>
                <a:ea typeface="+mn-ea"/>
                <a:cs typeface="+mn-cs"/>
              </a:rPr>
              <a:t>Referral to advanced HF specialist if needed</a:t>
            </a:r>
          </a:p>
        </p:txBody>
      </p:sp>
    </p:spTree>
    <p:extLst>
      <p:ext uri="{BB962C8B-B14F-4D97-AF65-F5344CB8AC3E}">
        <p14:creationId xmlns:p14="http://schemas.microsoft.com/office/powerpoint/2010/main" val="3444022572"/>
      </p:ext>
    </p:extLst>
  </p:cSld>
  <p:clrMapOvr>
    <a:masterClrMapping/>
  </p:clrMapOvr>
  <p:extLst>
    <p:ext uri="{6950BFC3-D8DA-4A85-94F7-54DA5524770B}">
      <p188:commentRel xmlns:p188="http://schemas.microsoft.com/office/powerpoint/2018/8/main" r:id="rId3"/>
    </p:ext>
  </p:extLs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32CAA-E23B-66E7-4BF0-8B6C6297195A}"/>
              </a:ext>
            </a:extLst>
          </p:cNvPr>
          <p:cNvSpPr>
            <a:spLocks noGrp="1"/>
          </p:cNvSpPr>
          <p:nvPr>
            <p:ph type="title"/>
          </p:nvPr>
        </p:nvSpPr>
        <p:spPr>
          <a:xfrm>
            <a:off x="847253" y="208232"/>
            <a:ext cx="10515600" cy="1140734"/>
          </a:xfrm>
        </p:spPr>
        <p:txBody>
          <a:bodyPr/>
          <a:lstStyle/>
          <a:p>
            <a:r>
              <a:rPr lang="en-US"/>
              <a:t>Bibliography</a:t>
            </a:r>
          </a:p>
        </p:txBody>
      </p:sp>
      <p:sp>
        <p:nvSpPr>
          <p:cNvPr id="3" name="Content Placeholder 2">
            <a:extLst>
              <a:ext uri="{FF2B5EF4-FFF2-40B4-BE49-F238E27FC236}">
                <a16:creationId xmlns:a16="http://schemas.microsoft.com/office/drawing/2014/main" id="{36A6EBDE-E256-12E5-D192-5717212D1EBD}"/>
              </a:ext>
            </a:extLst>
          </p:cNvPr>
          <p:cNvSpPr>
            <a:spLocks noGrp="1"/>
          </p:cNvSpPr>
          <p:nvPr>
            <p:ph type="body" sz="quarter" idx="10"/>
          </p:nvPr>
        </p:nvSpPr>
        <p:spPr>
          <a:xfrm>
            <a:off x="847253" y="2064004"/>
            <a:ext cx="10506547" cy="4545013"/>
          </a:xfrm>
        </p:spPr>
        <p:txBody>
          <a:bodyPr>
            <a:noAutofit/>
          </a:bodyPr>
          <a:lstStyle/>
          <a:p>
            <a:r>
              <a:rPr lang="en-US" altLang="en-US"/>
              <a:t>Granger CB, McMurray JJV, Yusuf S, et al. Effects of candesartan in patients with chronic heart failure and reduced left-ventricular systolic function intolerant to angiotensin-converting-enzyme inhibitors: the CHARM-Alternative trial. </a:t>
            </a:r>
            <a:r>
              <a:rPr lang="en-US" altLang="en-US" i="1"/>
              <a:t>Lancet.</a:t>
            </a:r>
            <a:r>
              <a:rPr lang="en-US" altLang="en-US"/>
              <a:t> 2003;362(9386):772-776. doi: 10.1016/S0140-6736(03)14284-5</a:t>
            </a:r>
            <a:endParaRPr lang="en-US"/>
          </a:p>
          <a:p>
            <a:pPr lvl="0"/>
            <a:r>
              <a:rPr lang="en-US"/>
              <a:t>Greene SJ, Butler J, Albert NM, et al. Medical therapy for heart failure with reduced ejection fraction: the CHAMP-HF registry. </a:t>
            </a:r>
            <a:r>
              <a:rPr lang="en-US" i="1"/>
              <a:t>J Am Coll Cardiol.</a:t>
            </a:r>
            <a:r>
              <a:rPr lang="en-US"/>
              <a:t> 2018;72(4):351-366. doi: 10.1016/j.jacc.2018.04.070</a:t>
            </a:r>
          </a:p>
          <a:p>
            <a:pPr lvl="0"/>
            <a:r>
              <a:rPr lang="en-US"/>
              <a:t>Greene SJ, Butler J, Fonarow GC. Simultaneous or rapid sequence initiation of quadruple medical therapy for heart failure-optimizing therapy with the need for speed. </a:t>
            </a:r>
            <a:r>
              <a:rPr lang="en-US" i="1"/>
              <a:t>JAMA Cardiol</a:t>
            </a:r>
            <a:r>
              <a:rPr lang="en-US"/>
              <a:t>. 2021;6(7):743-744. doi: 10.1001/jamacardio.2021.0496</a:t>
            </a:r>
          </a:p>
          <a:p>
            <a:pPr lvl="0"/>
            <a:r>
              <a:rPr lang="en-US"/>
              <a:t>Guglin M, Zucker MJ, Borlaug BA, et al. Evaluation for heart transplantation and LVAD implantation: JACC council perspectives. </a:t>
            </a:r>
            <a:r>
              <a:rPr lang="en-US" i="1"/>
              <a:t>J Am Coll Cardiol</a:t>
            </a:r>
            <a:r>
              <a:rPr lang="en-US"/>
              <a:t>. 2020;75(12):1471-1487. doi: 10.1016/j.jacc.2020.01.034</a:t>
            </a:r>
          </a:p>
          <a:p>
            <a:pPr lvl="0"/>
            <a:r>
              <a:rPr lang="en-US"/>
              <a:t>Harrington J, Sun JL, Fonarow GC, et al. Clinical profile, health care costs, and outcomes of patients hospitalized for heart failure with severely reduced ejection fraction. </a:t>
            </a:r>
            <a:br>
              <a:rPr lang="en-US"/>
            </a:br>
            <a:r>
              <a:rPr lang="en-US" i="1"/>
              <a:t>J Am Heart Assoc</a:t>
            </a:r>
            <a:r>
              <a:rPr lang="en-US"/>
              <a:t>. 2023;12(10):e028820. doi: 10.1161/JAHA.122.028820</a:t>
            </a:r>
          </a:p>
          <a:p>
            <a:pPr lvl="0"/>
            <a:r>
              <a:rPr lang="en-US"/>
              <a:t>Heidenreich PA, Bozkurt B, Aguilar D, et al. 2022 AHA/ACC/HFSA guideline for the management of heart failure: a report of the American College of Cardiology/American Heart Association Joint Committee on Clinical Practice Guidelines. </a:t>
            </a:r>
            <a:r>
              <a:rPr lang="en-US" i="1"/>
              <a:t>J Am Coll Cardiol</a:t>
            </a:r>
            <a:r>
              <a:rPr lang="en-US"/>
              <a:t>. 2022;79(17):e263-e421. doi: 10.1016/j.jacc.2021.12.012</a:t>
            </a:r>
          </a:p>
          <a:p>
            <a:pPr lvl="0"/>
            <a:r>
              <a:rPr lang="en-US"/>
              <a:t>Kittipibul V, Cox ZL, Chesdachai S, Fiuzat M, Lindenfeld J, Mentz, RJ. Genitourinary tract infections in patients taking SGLT2 inhibitors: </a:t>
            </a:r>
            <a:r>
              <a:rPr lang="en-US" i="1"/>
              <a:t>JACC</a:t>
            </a:r>
            <a:r>
              <a:rPr lang="en-US"/>
              <a:t> review topic of the week. </a:t>
            </a:r>
            <a:r>
              <a:rPr lang="en-US" i="1"/>
              <a:t>J Am Coll Cardiol</a:t>
            </a:r>
            <a:r>
              <a:rPr lang="en-US"/>
              <a:t>. 2024;83(16):1568-1578.</a:t>
            </a:r>
          </a:p>
          <a:p>
            <a:pPr lvl="0"/>
            <a:r>
              <a:rPr lang="en-US"/>
              <a:t>Kittleson MM, Panjrath GS, Amancherla K, et al. 2023 ACC expert consensus decision pathway on management of heart failure with preserved ejection fraction: a report of the American College of Cardiology Solution Set Oversight Committee. </a:t>
            </a:r>
            <a:r>
              <a:rPr lang="en-US" i="1"/>
              <a:t>J Am Coll Cardiol</a:t>
            </a:r>
            <a:r>
              <a:rPr lang="en-US"/>
              <a:t>. 2023;81(18):1835-1878. doi: 10.1016/j.jacc.2023.03.393</a:t>
            </a:r>
          </a:p>
          <a:p>
            <a:pPr lvl="0"/>
            <a:r>
              <a:rPr lang="en-US"/>
              <a:t>Kosiborod MN, Abildstrøm SZ, Borlaug BA, et al. Semaglutide in patients with heart failure with preserved ejection fraction and obesity. </a:t>
            </a:r>
            <a:r>
              <a:rPr lang="en-US" i="1"/>
              <a:t>N Engl J Med</a:t>
            </a:r>
            <a:r>
              <a:rPr lang="en-US"/>
              <a:t>. 2023;389(12):1069-1084. doi: 10.1056/NEJMoa2306963</a:t>
            </a:r>
          </a:p>
        </p:txBody>
      </p:sp>
    </p:spTree>
    <p:extLst>
      <p:ext uri="{BB962C8B-B14F-4D97-AF65-F5344CB8AC3E}">
        <p14:creationId xmlns:p14="http://schemas.microsoft.com/office/powerpoint/2010/main" val="87381106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32CAA-E23B-66E7-4BF0-8B6C6297195A}"/>
              </a:ext>
            </a:extLst>
          </p:cNvPr>
          <p:cNvSpPr>
            <a:spLocks noGrp="1"/>
          </p:cNvSpPr>
          <p:nvPr>
            <p:ph type="title"/>
          </p:nvPr>
        </p:nvSpPr>
        <p:spPr>
          <a:xfrm>
            <a:off x="847253" y="208232"/>
            <a:ext cx="10515600" cy="1140734"/>
          </a:xfrm>
        </p:spPr>
        <p:txBody>
          <a:bodyPr/>
          <a:lstStyle/>
          <a:p>
            <a:r>
              <a:rPr lang="en-US"/>
              <a:t>Bibliography</a:t>
            </a:r>
          </a:p>
        </p:txBody>
      </p:sp>
      <p:sp>
        <p:nvSpPr>
          <p:cNvPr id="3" name="Content Placeholder 2">
            <a:extLst>
              <a:ext uri="{FF2B5EF4-FFF2-40B4-BE49-F238E27FC236}">
                <a16:creationId xmlns:a16="http://schemas.microsoft.com/office/drawing/2014/main" id="{36A6EBDE-E256-12E5-D192-5717212D1EBD}"/>
              </a:ext>
            </a:extLst>
          </p:cNvPr>
          <p:cNvSpPr>
            <a:spLocks noGrp="1"/>
          </p:cNvSpPr>
          <p:nvPr>
            <p:ph type="body" sz="quarter" idx="10"/>
          </p:nvPr>
        </p:nvSpPr>
        <p:spPr>
          <a:xfrm>
            <a:off x="847253" y="2064004"/>
            <a:ext cx="10506547" cy="4545013"/>
          </a:xfrm>
        </p:spPr>
        <p:txBody>
          <a:bodyPr>
            <a:noAutofit/>
          </a:bodyPr>
          <a:lstStyle/>
          <a:p>
            <a:r>
              <a:rPr lang="da-DK"/>
              <a:t>Krum H, Mohacsi P, Katus HA, et al. </a:t>
            </a:r>
            <a:r>
              <a:rPr lang="en-US"/>
              <a:t>Are beta-blockers needed in patients receiving spironolactone for severe chronic heart failure? An analysis of the COPERNICUS study. </a:t>
            </a:r>
            <a:r>
              <a:rPr lang="da-DK" i="1"/>
              <a:t>Am Heart J</a:t>
            </a:r>
            <a:r>
              <a:rPr lang="da-DK"/>
              <a:t>. 2006;151(1):55-61. doi: 10.1016/j.ahj.2005.03.054</a:t>
            </a:r>
            <a:endParaRPr lang="en-US"/>
          </a:p>
          <a:p>
            <a:pPr lvl="0"/>
            <a:r>
              <a:rPr lang="en-US"/>
              <a:t>Maddox TM, Januzzi JL, Allen LA, et al. 2024 ACC expert consensus decision pathway for treatment of heart failure with reduced ejection fraction: a report of the American College of Cardiology Solution Set Oversight Committee. </a:t>
            </a:r>
            <a:r>
              <a:rPr lang="en-US" i="1"/>
              <a:t>J Am Coll Cardiol</a:t>
            </a:r>
            <a:r>
              <a:rPr lang="en-US"/>
              <a:t>. 2024;83(15):1444-1488. doi: 10.1016/j.jacc.2023.12.024</a:t>
            </a:r>
          </a:p>
          <a:p>
            <a:pPr lvl="0"/>
            <a:r>
              <a:rPr lang="pt-BR"/>
              <a:t>Martin SS, Aday AW, Almarzooq ZI, et al.</a:t>
            </a:r>
            <a:r>
              <a:rPr lang="en-US"/>
              <a:t> 2024 heart disease and stroke statistics: a report of US and global data from the American Heart Association.</a:t>
            </a:r>
            <a:r>
              <a:rPr lang="pt-BR"/>
              <a:t> </a:t>
            </a:r>
            <a:r>
              <a:rPr lang="pt-BR" i="1"/>
              <a:t>Circulation</a:t>
            </a:r>
            <a:r>
              <a:rPr lang="pt-BR"/>
              <a:t>. 2024;149(8):e347-e913. doi: 10.1161/CIR.0000000000001209</a:t>
            </a:r>
            <a:endParaRPr lang="en-US"/>
          </a:p>
          <a:p>
            <a:pPr lvl="0"/>
            <a:r>
              <a:rPr lang="en-US"/>
              <a:t>McMurray JJV, Solomon SD, Inzucchi SE, et al. Dapagliflozin in patients with heart failure and reduced ejection fraction. </a:t>
            </a:r>
            <a:r>
              <a:rPr lang="en-US" i="1"/>
              <a:t>N Engl J Med. </a:t>
            </a:r>
            <a:r>
              <a:rPr lang="en-US"/>
              <a:t>2019;381(21):1995-2008. doi: 10.1056/NEJMoa1911303</a:t>
            </a:r>
          </a:p>
          <a:p>
            <a:pPr lvl="0"/>
            <a:r>
              <a:rPr lang="en-US"/>
              <a:t>MERIT-HF Study Group. Effect of metoprolol CR/XL in chronic heart failure: metoprolol CR/XL randomised intervention trial in congestive heart failure (MERIT-HR). </a:t>
            </a:r>
            <a:r>
              <a:rPr lang="en-US" i="1"/>
              <a:t>Lancet.</a:t>
            </a:r>
            <a:r>
              <a:rPr lang="en-US"/>
              <a:t> 1999;353(9169):2001-2007. </a:t>
            </a:r>
          </a:p>
          <a:p>
            <a:pPr lvl="0"/>
            <a:r>
              <a:rPr lang="en-US"/>
              <a:t>O’Connor CM, Whellan DJ, Lee KL, et al. Efficacy and safety of exercise training in patients with chronic heart failure: HF-ACTION randomized controlled trial. </a:t>
            </a:r>
            <a:r>
              <a:rPr lang="en-US" i="1"/>
              <a:t>JAMA</a:t>
            </a:r>
            <a:r>
              <a:rPr lang="en-US"/>
              <a:t>. 2009;301(14):1439-1450. doi: 10.1001/jama.2009.454</a:t>
            </a:r>
          </a:p>
          <a:p>
            <a:pPr lvl="0"/>
            <a:r>
              <a:rPr lang="en-US"/>
              <a:t>Packer M, Bristow MR, Cohn JN, et al. The effect of carvedilol on morbidity and mortality in patients with chronic heart failure. </a:t>
            </a:r>
            <a:r>
              <a:rPr lang="en-US" i="1"/>
              <a:t>N Engl J Med</a:t>
            </a:r>
            <a:r>
              <a:rPr lang="en-US"/>
              <a:t>. 1996;334(21):1349-1355. doi: 10.1056/NEJM199605233342101 </a:t>
            </a:r>
          </a:p>
          <a:p>
            <a:pPr lvl="0"/>
            <a:r>
              <a:rPr lang="fr-FR"/>
              <a:t>Packer M, Poole-Wilson PA, Armstrong PW, et al. </a:t>
            </a:r>
            <a:r>
              <a:rPr lang="en-US"/>
              <a:t>Comparative effects of low and high doses of the angiotensin-converting enzyme inhibitor, lisinopril, on morbidity and mortality in chronic heart failure.</a:t>
            </a:r>
            <a:r>
              <a:rPr lang="fr-FR"/>
              <a:t> </a:t>
            </a:r>
            <a:r>
              <a:rPr lang="fr-FR" i="1"/>
              <a:t>Circulation</a:t>
            </a:r>
            <a:r>
              <a:rPr lang="fr-FR"/>
              <a:t>. 1999;100(23):2312-2318. doi: 10.1161/01.cir.100.23.2312</a:t>
            </a:r>
            <a:endParaRPr lang="en-US"/>
          </a:p>
          <a:p>
            <a:pPr lvl="0"/>
            <a:r>
              <a:rPr lang="en-US"/>
              <a:t>Partnership for Quality Measurement. Consensus Core Set: Cardiology. Accessed 4/1/24. https://p4qm.org/sites/default/files/2023-06/CQMC-Cardiology-Core-Set-v4.0-508.pdf</a:t>
            </a:r>
          </a:p>
        </p:txBody>
      </p:sp>
    </p:spTree>
    <p:extLst>
      <p:ext uri="{BB962C8B-B14F-4D97-AF65-F5344CB8AC3E}">
        <p14:creationId xmlns:p14="http://schemas.microsoft.com/office/powerpoint/2010/main" val="343823918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32CAA-E23B-66E7-4BF0-8B6C6297195A}"/>
              </a:ext>
            </a:extLst>
          </p:cNvPr>
          <p:cNvSpPr>
            <a:spLocks noGrp="1"/>
          </p:cNvSpPr>
          <p:nvPr>
            <p:ph type="title"/>
          </p:nvPr>
        </p:nvSpPr>
        <p:spPr>
          <a:xfrm>
            <a:off x="847253" y="208232"/>
            <a:ext cx="10515600" cy="1140734"/>
          </a:xfrm>
        </p:spPr>
        <p:txBody>
          <a:bodyPr/>
          <a:lstStyle/>
          <a:p>
            <a:r>
              <a:rPr lang="en-US"/>
              <a:t>Bibliography</a:t>
            </a:r>
          </a:p>
        </p:txBody>
      </p:sp>
      <p:sp>
        <p:nvSpPr>
          <p:cNvPr id="3" name="Content Placeholder 2">
            <a:extLst>
              <a:ext uri="{FF2B5EF4-FFF2-40B4-BE49-F238E27FC236}">
                <a16:creationId xmlns:a16="http://schemas.microsoft.com/office/drawing/2014/main" id="{36A6EBDE-E256-12E5-D192-5717212D1EBD}"/>
              </a:ext>
            </a:extLst>
          </p:cNvPr>
          <p:cNvSpPr>
            <a:spLocks noGrp="1"/>
          </p:cNvSpPr>
          <p:nvPr>
            <p:ph type="body" sz="quarter" idx="10"/>
          </p:nvPr>
        </p:nvSpPr>
        <p:spPr>
          <a:xfrm>
            <a:off x="847253" y="2064004"/>
            <a:ext cx="10506547" cy="4545013"/>
          </a:xfrm>
        </p:spPr>
        <p:txBody>
          <a:bodyPr>
            <a:noAutofit/>
          </a:bodyPr>
          <a:lstStyle/>
          <a:p>
            <a:r>
              <a:rPr lang="da-DK"/>
              <a:t>Pitt B, Zannad F, Remme WJ, et al.</a:t>
            </a:r>
            <a:r>
              <a:rPr lang="en-US"/>
              <a:t> The effect of spironolactone on morbidity and mortality in patients with severe heart failure.</a:t>
            </a:r>
            <a:r>
              <a:rPr lang="da-DK"/>
              <a:t> </a:t>
            </a:r>
            <a:r>
              <a:rPr lang="da-DK" i="1"/>
              <a:t>N Engl J Med</a:t>
            </a:r>
            <a:r>
              <a:rPr lang="da-DK"/>
              <a:t>. 1999;341(10):709-717. doi: 10.1056/NEJM199909023411001</a:t>
            </a:r>
            <a:endParaRPr lang="en-US"/>
          </a:p>
          <a:p>
            <a:pPr lvl="0"/>
            <a:r>
              <a:rPr lang="da-DK"/>
              <a:t>Pitt B, Remme W, Zannad F, et al.</a:t>
            </a:r>
            <a:r>
              <a:rPr lang="en-US"/>
              <a:t> Eplerenone, a selective aldosterone blocker, in patients with left ventricular dysfunction after myocardial infarction.</a:t>
            </a:r>
            <a:r>
              <a:rPr lang="da-DK"/>
              <a:t> </a:t>
            </a:r>
            <a:r>
              <a:rPr lang="da-DK" i="1"/>
              <a:t>N Engl J Med</a:t>
            </a:r>
            <a:r>
              <a:rPr lang="da-DK"/>
              <a:t>. 2003;348(14):1309-1321. doi: 10.1056/NEJMoa030207</a:t>
            </a:r>
            <a:endParaRPr lang="en-US"/>
          </a:p>
          <a:p>
            <a:pPr lvl="0"/>
            <a:r>
              <a:rPr lang="en-US"/>
              <a:t>Pitt B, Pfeffer MA, Assmann SF, et al. Spironolactone for heart failure with preserved ejection fraction. </a:t>
            </a:r>
            <a:r>
              <a:rPr lang="en-US" i="1"/>
              <a:t>N Engl J Med.</a:t>
            </a:r>
            <a:r>
              <a:rPr lang="en-US"/>
              <a:t> 2014;370(15):1383-1392. doi: 10.1056/NEJMoa1313731</a:t>
            </a:r>
          </a:p>
          <a:p>
            <a:pPr lvl="0"/>
            <a:r>
              <a:rPr lang="en-US"/>
              <a:t>Sayed A, Abramov D, Fonarow GC, et al. Reversals in the decline of heart failure mortality in the US, 1999 to 2021. </a:t>
            </a:r>
            <a:r>
              <a:rPr lang="en-US" i="1"/>
              <a:t>JAMA Cardiol</a:t>
            </a:r>
            <a:r>
              <a:rPr lang="en-US"/>
              <a:t>. 2024:e240615. doi: 10.1001/jamacardio.2024.0615</a:t>
            </a:r>
          </a:p>
          <a:p>
            <a:pPr lvl="0"/>
            <a:r>
              <a:rPr lang="en-US"/>
              <a:t>Shah KS, Xu H, Matsouaka RA, et al. Heart failure with preserved, borderline, and reduced ejection fraction: 5-year outcomes. </a:t>
            </a:r>
            <a:r>
              <a:rPr lang="en-US" i="1"/>
              <a:t>J Am Coll Cardiol</a:t>
            </a:r>
            <a:r>
              <a:rPr lang="en-US"/>
              <a:t>. 2017;70(20):2476-2486. doi: 10.1016/j.jacc.2017.08.074</a:t>
            </a:r>
          </a:p>
          <a:p>
            <a:pPr lvl="0"/>
            <a:r>
              <a:rPr lang="en-US"/>
              <a:t>Solomon SD, McMurray JJV, Anand IS, et al. Angiotensin-neprilysin inhibition in heart failure with preserved ejection fraction. </a:t>
            </a:r>
            <a:r>
              <a:rPr lang="en-US" i="1"/>
              <a:t>N Engl J Med. </a:t>
            </a:r>
            <a:r>
              <a:rPr lang="en-US"/>
              <a:t>2019;381(17):1609-1620. doi: 10.1056/NEJMoa1908655</a:t>
            </a:r>
          </a:p>
          <a:p>
            <a:pPr lvl="0"/>
            <a:r>
              <a:rPr lang="en-US"/>
              <a:t>Swat SA, Helmkamp LJ, Tietbohl C, et al. Clinical inertia among outpatients with heart failure: application of treatment nonintensification taxonomy to EPIC-HF trial. </a:t>
            </a:r>
            <a:r>
              <a:rPr lang="en-US" i="1"/>
              <a:t>JACC Heart Fail</a:t>
            </a:r>
            <a:r>
              <a:rPr lang="en-US"/>
              <a:t>. 2023;11(11):1579-1591. doi: 10.1016/j.jchf.2023.06.022</a:t>
            </a:r>
          </a:p>
          <a:p>
            <a:pPr lvl="0"/>
            <a:r>
              <a:rPr lang="en-US"/>
              <a:t>Swedberg K, Komajda M, Böhm M, et al. Ivabradine and outcomes in chronic heart failure (SHIFT): a randomised placebo-controlled study. </a:t>
            </a:r>
            <a:r>
              <a:rPr lang="en-US" i="1"/>
              <a:t>Lancet.</a:t>
            </a:r>
            <a:r>
              <a:rPr lang="en-US"/>
              <a:t> 2010;376(9744):875-885. doi: 10.1016/S0140-6736(10)61198-1</a:t>
            </a:r>
          </a:p>
          <a:p>
            <a:pPr lvl="0"/>
            <a:r>
              <a:rPr lang="en-US"/>
              <a:t>Taylor AL, Ziesche S, Yancy C, et al. Combination of isosorbide dinitrate and hydralazine in blacks with heart failure. </a:t>
            </a:r>
            <a:r>
              <a:rPr lang="en-US" i="1"/>
              <a:t>N Engl J Med</a:t>
            </a:r>
            <a:r>
              <a:rPr lang="en-US"/>
              <a:t>. 2004;351(20):2049-2057. doi: 10.1056/NEJMoa042934</a:t>
            </a:r>
          </a:p>
        </p:txBody>
      </p:sp>
    </p:spTree>
    <p:extLst>
      <p:ext uri="{BB962C8B-B14F-4D97-AF65-F5344CB8AC3E}">
        <p14:creationId xmlns:p14="http://schemas.microsoft.com/office/powerpoint/2010/main" val="408920484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32CAA-E23B-66E7-4BF0-8B6C6297195A}"/>
              </a:ext>
            </a:extLst>
          </p:cNvPr>
          <p:cNvSpPr>
            <a:spLocks noGrp="1"/>
          </p:cNvSpPr>
          <p:nvPr>
            <p:ph type="title"/>
          </p:nvPr>
        </p:nvSpPr>
        <p:spPr>
          <a:xfrm>
            <a:off x="847253" y="208232"/>
            <a:ext cx="10515600" cy="1140734"/>
          </a:xfrm>
        </p:spPr>
        <p:txBody>
          <a:bodyPr/>
          <a:lstStyle/>
          <a:p>
            <a:r>
              <a:rPr lang="en-US"/>
              <a:t>Bibliography</a:t>
            </a:r>
          </a:p>
        </p:txBody>
      </p:sp>
      <p:sp>
        <p:nvSpPr>
          <p:cNvPr id="3" name="Content Placeholder 2">
            <a:extLst>
              <a:ext uri="{FF2B5EF4-FFF2-40B4-BE49-F238E27FC236}">
                <a16:creationId xmlns:a16="http://schemas.microsoft.com/office/drawing/2014/main" id="{36A6EBDE-E256-12E5-D192-5717212D1EBD}"/>
              </a:ext>
            </a:extLst>
          </p:cNvPr>
          <p:cNvSpPr>
            <a:spLocks noGrp="1"/>
          </p:cNvSpPr>
          <p:nvPr>
            <p:ph type="body" sz="quarter" idx="10"/>
          </p:nvPr>
        </p:nvSpPr>
        <p:spPr>
          <a:xfrm>
            <a:off x="847253" y="2064004"/>
            <a:ext cx="10506547" cy="4545013"/>
          </a:xfrm>
        </p:spPr>
        <p:txBody>
          <a:bodyPr>
            <a:noAutofit/>
          </a:bodyPr>
          <a:lstStyle/>
          <a:p>
            <a:r>
              <a:rPr lang="en-GB"/>
              <a:t>Travers B, O’Loughlin C, Murphy NF, et al.</a:t>
            </a:r>
            <a:r>
              <a:rPr lang="en-US"/>
              <a:t> Fluid restriction in the management of decompensated heart failure: no impact on time to clinical stability.</a:t>
            </a:r>
            <a:r>
              <a:rPr lang="en-GB"/>
              <a:t> </a:t>
            </a:r>
            <a:r>
              <a:rPr lang="en-US" i="1"/>
              <a:t>J Card Fail</a:t>
            </a:r>
            <a:r>
              <a:rPr lang="en-US"/>
              <a:t>. 2007;13(2):128-132. doi: 10.1016/j.cardfail.2006.10.012</a:t>
            </a:r>
          </a:p>
          <a:p>
            <a:pPr lvl="0"/>
            <a:r>
              <a:rPr lang="en-US"/>
              <a:t>Tsao CW, Aday AW, Almarzooq ZI, et al. Heart disease and stroke statistics-2022 update: a report from the American Heart Association. </a:t>
            </a:r>
            <a:r>
              <a:rPr lang="en-US" i="1"/>
              <a:t>Circulation.</a:t>
            </a:r>
            <a:r>
              <a:rPr lang="en-US"/>
              <a:t> 2022;145(8):e153-e639. doi: 10.1161/CIR.0000000000001052</a:t>
            </a:r>
          </a:p>
          <a:p>
            <a:pPr lvl="0"/>
            <a:r>
              <a:rPr lang="en-US"/>
              <a:t>Vaduganathan M, Claggett BL, Jhund PS, et al. Estimating lifetime benefits of comprehensive disease-modifying pharmacological therapies in patients with heart failure with reduced ejection fraction: a comparative analysis of three randomised controlled trials. </a:t>
            </a:r>
            <a:r>
              <a:rPr lang="en-US" i="1"/>
              <a:t>Lancet.</a:t>
            </a:r>
            <a:r>
              <a:rPr lang="en-US"/>
              <a:t> 2020;396(10244):121-128. doi: 10.1016/S0140-6736(20)30748-0</a:t>
            </a:r>
          </a:p>
          <a:p>
            <a:pPr lvl="0"/>
            <a:r>
              <a:rPr lang="en-US"/>
              <a:t>Wang SY, Valero-Elizondo J, Ali HJ, et al. Out-of-pocket annual health expenditures and financial toxicity from healthcare costs in patients with heart failure in the United States. </a:t>
            </a:r>
            <a:r>
              <a:rPr lang="en-US" i="1"/>
              <a:t>J Am Heart Assoc</a:t>
            </a:r>
            <a:r>
              <a:rPr lang="en-US"/>
              <a:t>. 2021;10(14):e022164. doi: 10.1161/JAHA.121.022164</a:t>
            </a:r>
          </a:p>
          <a:p>
            <a:pPr lvl="0"/>
            <a:r>
              <a:rPr lang="en-US"/>
              <a:t>Wanner C, Inzucchi SE, Zinman B. Empagliflozin and progression of kidney disease in type 2 diabetes. </a:t>
            </a:r>
            <a:r>
              <a:rPr lang="fi-FI" i="1"/>
              <a:t>N Engl J Med</a:t>
            </a:r>
            <a:r>
              <a:rPr lang="fi-FI"/>
              <a:t>. 2016;375:1801-1802. doi: 10.1056/NEJMc1611290</a:t>
            </a:r>
            <a:endParaRPr lang="en-US"/>
          </a:p>
          <a:p>
            <a:pPr lvl="0"/>
            <a:r>
              <a:rPr lang="en-US"/>
              <a:t>Yancy CW, Jessup M, Bozkurt B, et al. 2013 ACCF/AHA guideline for the management of heart failure: executive summary: a report of the American College of Cardiology Foundation/American Heart Association Task Force on Practice Guidelines. </a:t>
            </a:r>
            <a:r>
              <a:rPr lang="en-US" i="1"/>
              <a:t>J Am Coll Cardiol</a:t>
            </a:r>
            <a:r>
              <a:rPr lang="en-US"/>
              <a:t>. 2013;62(16):1495-1539. doi: 10.1016/j.jacc.2013.05.020</a:t>
            </a:r>
          </a:p>
          <a:p>
            <a:pPr lvl="0"/>
            <a:r>
              <a:rPr lang="da-DK"/>
              <a:t>Zannad F, McMurray JJV, Krum H, et al. </a:t>
            </a:r>
            <a:r>
              <a:rPr lang="en-US"/>
              <a:t>Eplerenone in patients with systolic heart failure and mild symptoms.</a:t>
            </a:r>
            <a:r>
              <a:rPr lang="da-DK"/>
              <a:t> </a:t>
            </a:r>
            <a:r>
              <a:rPr lang="da-DK" i="1"/>
              <a:t>N Engl J Med</a:t>
            </a:r>
            <a:r>
              <a:rPr lang="da-DK"/>
              <a:t>. 2011;364(1):11-21. doi: 10.1056/NEJMoa1009492</a:t>
            </a:r>
            <a:endParaRPr lang="en-US"/>
          </a:p>
        </p:txBody>
      </p:sp>
    </p:spTree>
    <p:extLst>
      <p:ext uri="{BB962C8B-B14F-4D97-AF65-F5344CB8AC3E}">
        <p14:creationId xmlns:p14="http://schemas.microsoft.com/office/powerpoint/2010/main" val="1034338251"/>
      </p:ext>
    </p:extLst>
  </p:cSld>
  <p:clrMapOvr>
    <a:masterClrMapping/>
  </p:clrMapOvr>
</p:sld>
</file>

<file path=ppt/theme/theme1.xml><?xml version="1.0" encoding="utf-8"?>
<a:theme xmlns:a="http://schemas.openxmlformats.org/drawingml/2006/main" name="Bootcamp Master">
  <a:themeElements>
    <a:clrScheme name="Bootcamp">
      <a:dk1>
        <a:sysClr val="windowText" lastClr="000000"/>
      </a:dk1>
      <a:lt1>
        <a:sysClr val="window" lastClr="FFFFFF"/>
      </a:lt1>
      <a:dk2>
        <a:srgbClr val="404040"/>
      </a:dk2>
      <a:lt2>
        <a:srgbClr val="E6E6E8"/>
      </a:lt2>
      <a:accent1>
        <a:srgbClr val="474E94"/>
      </a:accent1>
      <a:accent2>
        <a:srgbClr val="35416F"/>
      </a:accent2>
      <a:accent3>
        <a:srgbClr val="503A8A"/>
      </a:accent3>
      <a:accent4>
        <a:srgbClr val="2D77B9"/>
      </a:accent4>
      <a:accent5>
        <a:srgbClr val="8094F8"/>
      </a:accent5>
      <a:accent6>
        <a:srgbClr val="5F9DEA"/>
      </a:accent6>
      <a:hlink>
        <a:srgbClr val="35416F"/>
      </a:hlink>
      <a:folHlink>
        <a:srgbClr val="35416F"/>
      </a:folHlink>
    </a:clrScheme>
    <a:fontScheme name="Bootcamp">
      <a:majorFont>
        <a:latin typeface="Franklin Gothic Medium"/>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sz="2200" dirty="0">
            <a:solidFill>
              <a:schemeClr val="bg1"/>
            </a:solidFill>
          </a:defRPr>
        </a:defPPr>
      </a:lstStyle>
      <a:style>
        <a:lnRef idx="2">
          <a:schemeClr val="accent1">
            <a:shade val="15000"/>
          </a:schemeClr>
        </a:lnRef>
        <a:fillRef idx="1">
          <a:schemeClr val="accent1"/>
        </a:fillRef>
        <a:effectRef idx="0">
          <a:schemeClr val="accent1"/>
        </a:effectRef>
        <a:fontRef idx="minor">
          <a:schemeClr val="lt1"/>
        </a:fontRef>
      </a:style>
    </a:spDef>
    <a:lnDef>
      <a:spPr>
        <a:ln>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2200" dirty="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Bootcamp Master">
  <a:themeElements>
    <a:clrScheme name="Bootcamp">
      <a:dk1>
        <a:sysClr val="windowText" lastClr="000000"/>
      </a:dk1>
      <a:lt1>
        <a:sysClr val="window" lastClr="FFFFFF"/>
      </a:lt1>
      <a:dk2>
        <a:srgbClr val="404040"/>
      </a:dk2>
      <a:lt2>
        <a:srgbClr val="E6E6E8"/>
      </a:lt2>
      <a:accent1>
        <a:srgbClr val="474E94"/>
      </a:accent1>
      <a:accent2>
        <a:srgbClr val="35416F"/>
      </a:accent2>
      <a:accent3>
        <a:srgbClr val="503A8A"/>
      </a:accent3>
      <a:accent4>
        <a:srgbClr val="2D77B9"/>
      </a:accent4>
      <a:accent5>
        <a:srgbClr val="8094F8"/>
      </a:accent5>
      <a:accent6>
        <a:srgbClr val="5F9DEA"/>
      </a:accent6>
      <a:hlink>
        <a:srgbClr val="35416F"/>
      </a:hlink>
      <a:folHlink>
        <a:srgbClr val="35416F"/>
      </a:folHlink>
    </a:clrScheme>
    <a:fontScheme name="Bootcamp">
      <a:majorFont>
        <a:latin typeface="Franklin Gothic Medium"/>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sz="2200" dirty="0">
            <a:solidFill>
              <a:schemeClr val="bg1"/>
            </a:solidFill>
          </a:defRPr>
        </a:defPPr>
      </a:lstStyle>
      <a:style>
        <a:lnRef idx="2">
          <a:schemeClr val="accent1">
            <a:shade val="15000"/>
          </a:schemeClr>
        </a:lnRef>
        <a:fillRef idx="1">
          <a:schemeClr val="accent1"/>
        </a:fillRef>
        <a:effectRef idx="0">
          <a:schemeClr val="accent1"/>
        </a:effectRef>
        <a:fontRef idx="minor">
          <a:schemeClr val="lt1"/>
        </a:fontRef>
      </a:style>
    </a:spDef>
    <a:lnDef>
      <a:spPr>
        <a:ln>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2200" dirty="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Bootcamp Master">
  <a:themeElements>
    <a:clrScheme name="Bootcamp">
      <a:dk1>
        <a:sysClr val="windowText" lastClr="000000"/>
      </a:dk1>
      <a:lt1>
        <a:sysClr val="window" lastClr="FFFFFF"/>
      </a:lt1>
      <a:dk2>
        <a:srgbClr val="404040"/>
      </a:dk2>
      <a:lt2>
        <a:srgbClr val="E6E6E8"/>
      </a:lt2>
      <a:accent1>
        <a:srgbClr val="474E94"/>
      </a:accent1>
      <a:accent2>
        <a:srgbClr val="35416F"/>
      </a:accent2>
      <a:accent3>
        <a:srgbClr val="503A8A"/>
      </a:accent3>
      <a:accent4>
        <a:srgbClr val="2D77B9"/>
      </a:accent4>
      <a:accent5>
        <a:srgbClr val="8094F8"/>
      </a:accent5>
      <a:accent6>
        <a:srgbClr val="5F9DEA"/>
      </a:accent6>
      <a:hlink>
        <a:srgbClr val="35416F"/>
      </a:hlink>
      <a:folHlink>
        <a:srgbClr val="35416F"/>
      </a:folHlink>
    </a:clrScheme>
    <a:fontScheme name="Bootcamp">
      <a:majorFont>
        <a:latin typeface="Franklin Gothic Medium"/>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sz="2200" dirty="0">
            <a:solidFill>
              <a:schemeClr val="bg1"/>
            </a:solidFill>
          </a:defRPr>
        </a:defPPr>
      </a:lstStyle>
      <a:style>
        <a:lnRef idx="2">
          <a:schemeClr val="accent1">
            <a:shade val="15000"/>
          </a:schemeClr>
        </a:lnRef>
        <a:fillRef idx="1">
          <a:schemeClr val="accent1"/>
        </a:fillRef>
        <a:effectRef idx="0">
          <a:schemeClr val="accent1"/>
        </a:effectRef>
        <a:fontRef idx="minor">
          <a:schemeClr val="lt1"/>
        </a:fontRef>
      </a:style>
    </a:spDef>
    <a:lnDef>
      <a:spPr>
        <a:ln>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2200" dirty="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2ae2f67-2524-4f4e-a5ff-31e26e989523">
      <Terms xmlns="http://schemas.microsoft.com/office/infopath/2007/PartnerControls"/>
    </lcf76f155ced4ddcb4097134ff3c332f>
    <TaxCatchAll xmlns="abe39433-19bb-443b-b9d6-ed77f7b05588"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214240D77DB2A4CBABBB5EE3A333116" ma:contentTypeVersion="18" ma:contentTypeDescription="Create a new document." ma:contentTypeScope="" ma:versionID="288f2f256068b381d480948d8cf8145b">
  <xsd:schema xmlns:xsd="http://www.w3.org/2001/XMLSchema" xmlns:xs="http://www.w3.org/2001/XMLSchema" xmlns:p="http://schemas.microsoft.com/office/2006/metadata/properties" xmlns:ns2="82ae2f67-2524-4f4e-a5ff-31e26e989523" xmlns:ns3="abe39433-19bb-443b-b9d6-ed77f7b05588" targetNamespace="http://schemas.microsoft.com/office/2006/metadata/properties" ma:root="true" ma:fieldsID="772a78fd01a41f25ad960fe4d786bddd" ns2:_="" ns3:_="">
    <xsd:import namespace="82ae2f67-2524-4f4e-a5ff-31e26e989523"/>
    <xsd:import namespace="abe39433-19bb-443b-b9d6-ed77f7b0558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DateTaken" minOccurs="0"/>
                <xsd:element ref="ns2:MediaLengthInSeconds"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ae2f67-2524-4f4e-a5ff-31e26e98952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7ddaaa3a-f684-457a-9d3f-be97f5128e9c" ma:termSetId="09814cd3-568e-fe90-9814-8d621ff8fb84" ma:anchorId="fba54fb3-c3e1-fe81-a776-ca4b69148c4d" ma:open="true" ma:isKeyword="false">
      <xsd:complexType>
        <xsd:sequence>
          <xsd:element ref="pc:Terms" minOccurs="0" maxOccurs="1"/>
        </xsd:sequence>
      </xsd:complexType>
    </xsd:element>
    <xsd:element name="MediaServiceDateTaken" ma:index="20" nillable="true" ma:displayName="MediaServiceDateTaken" ma:hidden="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Location" ma:index="23" nillable="true" ma:displayName="Location" ma:indexed="true" ma:internalName="MediaServiceLocation"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be39433-19bb-443b-b9d6-ed77f7b05588"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2583412d-46f3-4231-8672-62b9d62d2984}" ma:internalName="TaxCatchAll" ma:showField="CatchAllData" ma:web="abe39433-19bb-443b-b9d6-ed77f7b0558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AA39595-76AD-47CA-920F-E5DA7FD031DB}">
  <ds:schemaRefs>
    <ds:schemaRef ds:uri="http://schemas.microsoft.com/sharepoint/v3/contenttype/forms"/>
  </ds:schemaRefs>
</ds:datastoreItem>
</file>

<file path=customXml/itemProps2.xml><?xml version="1.0" encoding="utf-8"?>
<ds:datastoreItem xmlns:ds="http://schemas.openxmlformats.org/officeDocument/2006/customXml" ds:itemID="{7CFC0A97-3849-4832-8245-12007F64152A}">
  <ds:schemaRefs>
    <ds:schemaRef ds:uri="http://schemas.microsoft.com/office/2006/documentManagement/types"/>
    <ds:schemaRef ds:uri="http://purl.org/dc/terms/"/>
    <ds:schemaRef ds:uri="http://www.w3.org/XML/1998/namespace"/>
    <ds:schemaRef ds:uri="http://schemas.microsoft.com/office/2006/metadata/properties"/>
    <ds:schemaRef ds:uri="http://schemas.microsoft.com/office/infopath/2007/PartnerControls"/>
    <ds:schemaRef ds:uri="http://purl.org/dc/dcmitype/"/>
    <ds:schemaRef ds:uri="abe39433-19bb-443b-b9d6-ed77f7b05588"/>
    <ds:schemaRef ds:uri="http://schemas.openxmlformats.org/package/2006/metadata/core-properties"/>
    <ds:schemaRef ds:uri="82ae2f67-2524-4f4e-a5ff-31e26e989523"/>
    <ds:schemaRef ds:uri="http://purl.org/dc/elements/1.1/"/>
  </ds:schemaRefs>
</ds:datastoreItem>
</file>

<file path=customXml/itemProps3.xml><?xml version="1.0" encoding="utf-8"?>
<ds:datastoreItem xmlns:ds="http://schemas.openxmlformats.org/officeDocument/2006/customXml" ds:itemID="{F051E5C4-4A73-4CB1-B552-A459F8AF38EE}">
  <ds:schemaRefs>
    <ds:schemaRef ds:uri="http://schemas.microsoft.com/office/2006/metadata/contentType"/>
    <ds:schemaRef ds:uri="http://schemas.microsoft.com/office/2006/metadata/properties/metaAttributes"/>
    <ds:schemaRef ds:uri="http://www.w3.org/2000/xmlns/"/>
    <ds:schemaRef ds:uri="http://www.w3.org/2001/XMLSchema"/>
    <ds:schemaRef ds:uri="82ae2f67-2524-4f4e-a5ff-31e26e989523"/>
    <ds:schemaRef ds:uri="abe39433-19bb-443b-b9d6-ed77f7b05588"/>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a2d1f95f-8510-4424-8ae1-5c596bdbd578}" enabled="0" method="" siteId="{a2d1f95f-8510-4424-8ae1-5c596bdbd578}" removed="1"/>
</clbl:labelList>
</file>

<file path=docProps/app.xml><?xml version="1.0" encoding="utf-8"?>
<Properties xmlns="http://schemas.openxmlformats.org/officeDocument/2006/extended-properties" xmlns:vt="http://schemas.openxmlformats.org/officeDocument/2006/docPropsVTypes">
  <TotalTime>33</TotalTime>
  <Words>15277</Words>
  <Application>Microsoft Office PowerPoint</Application>
  <PresentationFormat>Widescreen</PresentationFormat>
  <Paragraphs>2065</Paragraphs>
  <Slides>93</Slides>
  <Notes>65</Notes>
  <HiddenSlides>0</HiddenSlides>
  <MMClips>0</MMClips>
  <ScaleCrop>false</ScaleCrop>
  <HeadingPairs>
    <vt:vector size="6" baseType="variant">
      <vt:variant>
        <vt:lpstr>Fonts Used</vt:lpstr>
      </vt:variant>
      <vt:variant>
        <vt:i4>18</vt:i4>
      </vt:variant>
      <vt:variant>
        <vt:lpstr>Theme</vt:lpstr>
      </vt:variant>
      <vt:variant>
        <vt:i4>4</vt:i4>
      </vt:variant>
      <vt:variant>
        <vt:lpstr>Slide Titles</vt:lpstr>
      </vt:variant>
      <vt:variant>
        <vt:i4>93</vt:i4>
      </vt:variant>
    </vt:vector>
  </HeadingPairs>
  <TitlesOfParts>
    <vt:vector size="115" baseType="lpstr">
      <vt:lpstr>ＭＳ Ｐゴシック</vt:lpstr>
      <vt:lpstr>ＭＳ Ｐゴシック</vt:lpstr>
      <vt:lpstr>Aptos</vt:lpstr>
      <vt:lpstr>Aptos Display</vt:lpstr>
      <vt:lpstr>Arial</vt:lpstr>
      <vt:lpstr>Arial Narrow</vt:lpstr>
      <vt:lpstr>Avenir Book</vt:lpstr>
      <vt:lpstr>Calibri</vt:lpstr>
      <vt:lpstr>Calibri Light</vt:lpstr>
      <vt:lpstr>ff-quadraat-web-pro</vt:lpstr>
      <vt:lpstr>Franklin Gothic Medium</vt:lpstr>
      <vt:lpstr>Helvetica</vt:lpstr>
      <vt:lpstr>Montserrat SemiBold</vt:lpstr>
      <vt:lpstr>Proxima Nova Rg</vt:lpstr>
      <vt:lpstr>Source Sans Pro</vt:lpstr>
      <vt:lpstr>system-ui</vt:lpstr>
      <vt:lpstr>Times</vt:lpstr>
      <vt:lpstr>Times New Roman</vt:lpstr>
      <vt:lpstr>Bootcamp Master</vt:lpstr>
      <vt:lpstr>1_Bootcamp Master</vt:lpstr>
      <vt:lpstr>2_Bootcamp Master</vt:lpstr>
      <vt:lpstr>Office Theme</vt:lpstr>
      <vt:lpstr>Treatment and Collaborative Care of Chronic Heart Failure</vt:lpstr>
      <vt:lpstr>Disclosure of Financial Relationships</vt:lpstr>
      <vt:lpstr>Introduction</vt:lpstr>
      <vt:lpstr>Learning Objectives</vt:lpstr>
      <vt:lpstr>Scope of the Problem: Heart Failure</vt:lpstr>
      <vt:lpstr>Classification and Prognosis</vt:lpstr>
      <vt:lpstr>Heart Failure Mortality Is Rising</vt:lpstr>
      <vt:lpstr>Heart Failure Mortality Is Rising: All Groups</vt:lpstr>
      <vt:lpstr>Relevance to Primary Care</vt:lpstr>
      <vt:lpstr>Practical Tips</vt:lpstr>
      <vt:lpstr>Medical Management</vt:lpstr>
      <vt:lpstr>Heart Failure Guidelines</vt:lpstr>
      <vt:lpstr>Diagnostic Algorithm for Patients with Suspected HF</vt:lpstr>
      <vt:lpstr>Nonpharmacologic Measures</vt:lpstr>
      <vt:lpstr>Should We Restrict Sodium  and/or Fluids?</vt:lpstr>
      <vt:lpstr>SODIUM-HF</vt:lpstr>
      <vt:lpstr>Sources of Sodium in Adults in 3 Geographic Regions in the United States </vt:lpstr>
      <vt:lpstr>Guidelines: Sodium Restriction in HF</vt:lpstr>
      <vt:lpstr>Fluid Restriction in NYHA Class 4 HF</vt:lpstr>
      <vt:lpstr>Fluid Restriction: No Benefit Meta-analysis of 6 trials </vt:lpstr>
      <vt:lpstr>Fluid Restriction: No Benefit Meta-analysis of 6 trials </vt:lpstr>
      <vt:lpstr>Guidelines: Fluid Restriction in HF</vt:lpstr>
      <vt:lpstr>HF-ACTION</vt:lpstr>
      <vt:lpstr>Guidelines: Exercise in HF</vt:lpstr>
      <vt:lpstr>Clinical Pearls</vt:lpstr>
      <vt:lpstr>HFrEF Guidelines</vt:lpstr>
      <vt:lpstr>Guidelines for Symptomatic HFrEF Management</vt:lpstr>
      <vt:lpstr>Evidence to Support an ACE Inhibitor in HFrEF</vt:lpstr>
      <vt:lpstr>Evidence to Support an ARB in HFrEF</vt:lpstr>
      <vt:lpstr>PARADIGM-HF Trial</vt:lpstr>
      <vt:lpstr>Evidence to Support a β-Blocker in HFrEF</vt:lpstr>
      <vt:lpstr>Evidence to Support an MRA in HFrEF</vt:lpstr>
      <vt:lpstr>DAPA-HF: T2DM NOT Required</vt:lpstr>
      <vt:lpstr>Quadruple Therapy for Heart Failure and Mortality Benefits</vt:lpstr>
      <vt:lpstr>New Era in HF: β-Blocker, ARNi, MRA + SGLT2i</vt:lpstr>
      <vt:lpstr>Quadruple Therapy for Heart Failure: Where to Start</vt:lpstr>
      <vt:lpstr>Benefits of Hydralazine + Nitrate (A-Heft)</vt:lpstr>
      <vt:lpstr>Practical Tips</vt:lpstr>
      <vt:lpstr>HFrEF (≤40%) Additional Therapies</vt:lpstr>
      <vt:lpstr>HFrEF (≤40%) Additional Therapies</vt:lpstr>
      <vt:lpstr>SHIFT (Ivabradine)</vt:lpstr>
      <vt:lpstr>VICTORIA</vt:lpstr>
      <vt:lpstr>HFmrEF Guidelines</vt:lpstr>
      <vt:lpstr>Management of HFmrEF (41%-49%)</vt:lpstr>
      <vt:lpstr>HFpEF Guidelines</vt:lpstr>
      <vt:lpstr>Management of HFpEF</vt:lpstr>
      <vt:lpstr>EMPEROR-Preserved</vt:lpstr>
      <vt:lpstr>PARAGON-HF</vt:lpstr>
      <vt:lpstr>TOPCAT</vt:lpstr>
      <vt:lpstr>Medications for HFpEF</vt:lpstr>
      <vt:lpstr>STEP HFpEF</vt:lpstr>
      <vt:lpstr>STEP HFpEF</vt:lpstr>
      <vt:lpstr>Optimizing Care</vt:lpstr>
      <vt:lpstr>Prescription of GDMT Is Low: CHAMP-HF</vt:lpstr>
      <vt:lpstr>Taxonomy Categories for Nonintensification by Drug Class</vt:lpstr>
      <vt:lpstr>HFpEF Comorbidities</vt:lpstr>
      <vt:lpstr>Practical Tips</vt:lpstr>
      <vt:lpstr>Top Takeaways from the HF Guidelines</vt:lpstr>
      <vt:lpstr>Core Quality Measures Collaborative: Value-Based Care Metrics</vt:lpstr>
      <vt:lpstr>Clinical Pearls</vt:lpstr>
      <vt:lpstr>Treatment Monitoring</vt:lpstr>
      <vt:lpstr>Example: Optimizing Follow-Up</vt:lpstr>
      <vt:lpstr>Heart Failure: Stages and Functional Class</vt:lpstr>
      <vt:lpstr>Integrating Monitoring and Management: Remote Ambulatory Monitoring</vt:lpstr>
      <vt:lpstr>Don’t Forget About Palliative Care and Hospice</vt:lpstr>
      <vt:lpstr>EMPA-REG: Change in eGFR</vt:lpstr>
      <vt:lpstr>SGLT2i and Genitourinary Urinary Tract Infections</vt:lpstr>
      <vt:lpstr>Practical Tips: SGLT2i</vt:lpstr>
      <vt:lpstr>Practical Tips: SGLT2i</vt:lpstr>
      <vt:lpstr>Clinical Pearls</vt:lpstr>
      <vt:lpstr>Collaboration with Cardiology</vt:lpstr>
      <vt:lpstr>When to Refer to Cardiology</vt:lpstr>
      <vt:lpstr>When to Refer to Advanced Heart Failure</vt:lpstr>
      <vt:lpstr>When to Refer to Advanced Heart Failure</vt:lpstr>
      <vt:lpstr>Team-Based Care</vt:lpstr>
      <vt:lpstr>Heart Failure Is Expensive</vt:lpstr>
      <vt:lpstr>Financial Implications of HF</vt:lpstr>
      <vt:lpstr>Financial Implications of HF</vt:lpstr>
      <vt:lpstr>Case Scenario</vt:lpstr>
      <vt:lpstr>Patient Case</vt:lpstr>
      <vt:lpstr>Patient Case</vt:lpstr>
      <vt:lpstr>Patient Case</vt:lpstr>
      <vt:lpstr>Patient Case</vt:lpstr>
      <vt:lpstr>Patient Case</vt:lpstr>
      <vt:lpstr>Conclusion</vt:lpstr>
      <vt:lpstr>Key Takeaways</vt:lpstr>
      <vt:lpstr>Additional Tools and Resources</vt:lpstr>
      <vt:lpstr>Thank you!</vt:lpstr>
      <vt:lpstr>Bibliography</vt:lpstr>
      <vt:lpstr>Bibliography</vt:lpstr>
      <vt:lpstr>Bibliography</vt:lpstr>
      <vt:lpstr>Bibliography</vt:lpstr>
      <vt:lpstr>Bibliography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 Am Here for  Ear Pain</dc:title>
  <dc:creator>Alissa Scott</dc:creator>
  <cp:lastModifiedBy>Parks, Denise</cp:lastModifiedBy>
  <cp:revision>7</cp:revision>
  <dcterms:created xsi:type="dcterms:W3CDTF">2022-06-09T12:53:23Z</dcterms:created>
  <dcterms:modified xsi:type="dcterms:W3CDTF">2026-05-13T16:50:58Z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0x0101002214240D77DB2A4CBABBB5EE3A333116</vt:lpwstr>
  </property>
  <property fmtid="{D5CDD505-2E9C-101B-9397-08002B2CF9AE}" pid="3" name="MediaServiceImageTags">
    <vt:lpwstr/>
  </property>
</Properties>
</file>