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04" r:id="rId1"/>
    <p:sldMasterId id="2147483819" r:id="rId2"/>
    <p:sldMasterId id="2147483832" r:id="rId3"/>
    <p:sldMasterId id="2147483847" r:id="rId4"/>
    <p:sldMasterId id="2147483914" r:id="rId5"/>
  </p:sldMasterIdLst>
  <p:notesMasterIdLst>
    <p:notesMasterId r:id="rId66"/>
  </p:notesMasterIdLst>
  <p:sldIdLst>
    <p:sldId id="318" r:id="rId6"/>
    <p:sldId id="319" r:id="rId7"/>
    <p:sldId id="328" r:id="rId8"/>
    <p:sldId id="258" r:id="rId9"/>
    <p:sldId id="259" r:id="rId10"/>
    <p:sldId id="332" r:id="rId11"/>
    <p:sldId id="261" r:id="rId12"/>
    <p:sldId id="294" r:id="rId13"/>
    <p:sldId id="295" r:id="rId14"/>
    <p:sldId id="293" r:id="rId15"/>
    <p:sldId id="262" r:id="rId16"/>
    <p:sldId id="266" r:id="rId17"/>
    <p:sldId id="260" r:id="rId18"/>
    <p:sldId id="298" r:id="rId19"/>
    <p:sldId id="320" r:id="rId20"/>
    <p:sldId id="267" r:id="rId21"/>
    <p:sldId id="268" r:id="rId22"/>
    <p:sldId id="269" r:id="rId23"/>
    <p:sldId id="270" r:id="rId24"/>
    <p:sldId id="272" r:id="rId25"/>
    <p:sldId id="300" r:id="rId26"/>
    <p:sldId id="303" r:id="rId27"/>
    <p:sldId id="274" r:id="rId28"/>
    <p:sldId id="324" r:id="rId29"/>
    <p:sldId id="273" r:id="rId30"/>
    <p:sldId id="275" r:id="rId31"/>
    <p:sldId id="276" r:id="rId32"/>
    <p:sldId id="278" r:id="rId33"/>
    <p:sldId id="279" r:id="rId34"/>
    <p:sldId id="277" r:id="rId35"/>
    <p:sldId id="280" r:id="rId36"/>
    <p:sldId id="281" r:id="rId37"/>
    <p:sldId id="323" r:id="rId38"/>
    <p:sldId id="283" r:id="rId39"/>
    <p:sldId id="329" r:id="rId40"/>
    <p:sldId id="330" r:id="rId41"/>
    <p:sldId id="284" r:id="rId42"/>
    <p:sldId id="285" r:id="rId43"/>
    <p:sldId id="286" r:id="rId44"/>
    <p:sldId id="287" r:id="rId45"/>
    <p:sldId id="289" r:id="rId46"/>
    <p:sldId id="290" r:id="rId47"/>
    <p:sldId id="291" r:id="rId48"/>
    <p:sldId id="296" r:id="rId49"/>
    <p:sldId id="292" r:id="rId50"/>
    <p:sldId id="305" r:id="rId51"/>
    <p:sldId id="326" r:id="rId52"/>
    <p:sldId id="307" r:id="rId53"/>
    <p:sldId id="308" r:id="rId54"/>
    <p:sldId id="309" r:id="rId55"/>
    <p:sldId id="310" r:id="rId56"/>
    <p:sldId id="316" r:id="rId57"/>
    <p:sldId id="311" r:id="rId58"/>
    <p:sldId id="312" r:id="rId59"/>
    <p:sldId id="313" r:id="rId60"/>
    <p:sldId id="314" r:id="rId61"/>
    <p:sldId id="315" r:id="rId62"/>
    <p:sldId id="322" r:id="rId63"/>
    <p:sldId id="297" r:id="rId64"/>
    <p:sldId id="331" r:id="rId65"/>
  </p:sldIdLst>
  <p:sldSz cx="12192000" cy="6858000"/>
  <p:notesSz cx="6858000" cy="9144000"/>
  <p:embeddedFontLst>
    <p:embeddedFont>
      <p:font typeface="Helvetica Neue" panose="020B0604020202020204" charset="0"/>
      <p:regular r:id="rId67"/>
      <p:bold r:id="rId68"/>
      <p:italic r:id="rId69"/>
      <p:boldItalic r:id="rId70"/>
    </p:embeddedFont>
    <p:embeddedFont>
      <p:font typeface="Raleway" pitchFamily="2" charset="0"/>
      <p:regular r:id="rId71"/>
      <p:bold r:id="rId72"/>
      <p:italic r:id="rId73"/>
      <p:boldItalic r:id="rId74"/>
    </p:embeddedFont>
    <p:embeddedFont>
      <p:font typeface="Trebuchet MS" panose="020B0603020202020204" pitchFamily="34" charset="0"/>
      <p:regular r:id="rId75"/>
      <p:bold r:id="rId76"/>
      <p:italic r:id="rId77"/>
      <p:boldItalic r:id="rId78"/>
    </p:embeddedFont>
    <p:embeddedFont>
      <p:font typeface="Wingdings 3" panose="05040102010807070707" pitchFamily="18" charset="2"/>
      <p:regular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656">
          <p15:clr>
            <a:srgbClr val="A4A3A4"/>
          </p15:clr>
        </p15:guide>
        <p15:guide id="4" orient="horz" pos="695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0" roundtripDataSignature="AMtx7mjTSx215EK/1P6aBUjlcSfq+tSI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C4C30-B8BD-49DE-B465-0D59EE138125}" v="78" dt="2026-05-15T02:31:14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431" autoAdjust="0"/>
  </p:normalViewPr>
  <p:slideViewPr>
    <p:cSldViewPr snapToGrid="0">
      <p:cViewPr varScale="1">
        <p:scale>
          <a:sx n="104" d="100"/>
          <a:sy n="104" d="100"/>
        </p:scale>
        <p:origin x="840" y="114"/>
      </p:cViewPr>
      <p:guideLst>
        <p:guide orient="horz" pos="2160"/>
        <p:guide pos="3840"/>
        <p:guide orient="horz" pos="3656"/>
        <p:guide orient="horz" pos="6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font" Target="fonts/font2.fntdata"/><Relationship Id="rId84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6.fntdata"/><Relationship Id="rId80" Type="http://customschemas.google.com/relationships/presentationmetadata" Target="metadata"/><Relationship Id="rId85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1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font" Target="fonts/font10.fntdata"/><Relationship Id="rId7" Type="http://schemas.openxmlformats.org/officeDocument/2006/relationships/slide" Target="slides/slide2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notesMaster" Target="notesMasters/notesMaster1.xml"/><Relationship Id="rId61" Type="http://schemas.openxmlformats.org/officeDocument/2006/relationships/slide" Target="slides/slide56.xml"/><Relationship Id="rId8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594381-53E5-482F-91CB-4E478ABA94F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6F35E91-131A-4FAD-8C99-CC1BA77BD38E}">
      <dgm:prSet/>
      <dgm:spPr/>
      <dgm:t>
        <a:bodyPr/>
        <a:lstStyle/>
        <a:p>
          <a:r>
            <a:rPr lang="en-US"/>
            <a:t>ABI: single or multilevel</a:t>
          </a:r>
        </a:p>
      </dgm:t>
    </dgm:pt>
    <dgm:pt modelId="{D40ED05A-EFBB-48B9-B39F-25280384ED1C}" type="parTrans" cxnId="{D7BF26A7-EBC1-499C-94B8-F5E683DF5DDB}">
      <dgm:prSet/>
      <dgm:spPr/>
      <dgm:t>
        <a:bodyPr/>
        <a:lstStyle/>
        <a:p>
          <a:endParaRPr lang="en-US"/>
        </a:p>
      </dgm:t>
    </dgm:pt>
    <dgm:pt modelId="{94E2AABF-DF44-41DA-A794-1140BB808870}" type="sibTrans" cxnId="{D7BF26A7-EBC1-499C-94B8-F5E683DF5DDB}">
      <dgm:prSet/>
      <dgm:spPr/>
      <dgm:t>
        <a:bodyPr/>
        <a:lstStyle/>
        <a:p>
          <a:endParaRPr lang="en-US"/>
        </a:p>
      </dgm:t>
    </dgm:pt>
    <dgm:pt modelId="{0ACC9E32-2923-4439-AD78-16DE25AA1BA8}">
      <dgm:prSet/>
      <dgm:spPr/>
      <dgm:t>
        <a:bodyPr/>
        <a:lstStyle/>
        <a:p>
          <a:r>
            <a:rPr lang="en-US"/>
            <a:t>Exercise Testing</a:t>
          </a:r>
        </a:p>
      </dgm:t>
    </dgm:pt>
    <dgm:pt modelId="{74F464D2-A381-4E21-9FDF-CFCB966C584D}" type="parTrans" cxnId="{35BA5A50-21EB-407C-A029-B26F58E1F3D9}">
      <dgm:prSet/>
      <dgm:spPr/>
      <dgm:t>
        <a:bodyPr/>
        <a:lstStyle/>
        <a:p>
          <a:endParaRPr lang="en-US"/>
        </a:p>
      </dgm:t>
    </dgm:pt>
    <dgm:pt modelId="{CB66C7D0-67A5-4E76-AE03-1BF8C2B56C55}" type="sibTrans" cxnId="{35BA5A50-21EB-407C-A029-B26F58E1F3D9}">
      <dgm:prSet/>
      <dgm:spPr/>
      <dgm:t>
        <a:bodyPr/>
        <a:lstStyle/>
        <a:p>
          <a:endParaRPr lang="en-US"/>
        </a:p>
      </dgm:t>
    </dgm:pt>
    <dgm:pt modelId="{934B3A12-D91B-4F9A-B019-E5251CB5028B}">
      <dgm:prSet/>
      <dgm:spPr/>
      <dgm:t>
        <a:bodyPr/>
        <a:lstStyle/>
        <a:p>
          <a:r>
            <a:rPr lang="en-US"/>
            <a:t>Duplex Ultrasound</a:t>
          </a:r>
        </a:p>
      </dgm:t>
    </dgm:pt>
    <dgm:pt modelId="{C47FCE8C-DD7A-466F-9E09-CDBA12687FD0}" type="parTrans" cxnId="{BF0F5B76-245B-48DC-AE56-5B6B50333657}">
      <dgm:prSet/>
      <dgm:spPr/>
      <dgm:t>
        <a:bodyPr/>
        <a:lstStyle/>
        <a:p>
          <a:endParaRPr lang="en-US"/>
        </a:p>
      </dgm:t>
    </dgm:pt>
    <dgm:pt modelId="{3C72FAFD-FD37-40F2-947C-9678FE7EFAD2}" type="sibTrans" cxnId="{BF0F5B76-245B-48DC-AE56-5B6B50333657}">
      <dgm:prSet/>
      <dgm:spPr/>
      <dgm:t>
        <a:bodyPr/>
        <a:lstStyle/>
        <a:p>
          <a:endParaRPr lang="en-US"/>
        </a:p>
      </dgm:t>
    </dgm:pt>
    <dgm:pt modelId="{27F53AFB-2DA6-4D12-B403-614550E43D46}">
      <dgm:prSet/>
      <dgm:spPr/>
      <dgm:t>
        <a:bodyPr/>
        <a:lstStyle/>
        <a:p>
          <a:r>
            <a:rPr lang="en-US"/>
            <a:t>CT Angiogram</a:t>
          </a:r>
        </a:p>
      </dgm:t>
    </dgm:pt>
    <dgm:pt modelId="{6FBF47E8-8297-4EBD-BE5D-EF826F71CFE9}" type="parTrans" cxnId="{A50FDF1B-0CED-4523-A4A6-0FB854AC3E38}">
      <dgm:prSet/>
      <dgm:spPr/>
      <dgm:t>
        <a:bodyPr/>
        <a:lstStyle/>
        <a:p>
          <a:endParaRPr lang="en-US"/>
        </a:p>
      </dgm:t>
    </dgm:pt>
    <dgm:pt modelId="{BF0A8E93-E421-4803-AE5A-9922A55110DC}" type="sibTrans" cxnId="{A50FDF1B-0CED-4523-A4A6-0FB854AC3E38}">
      <dgm:prSet/>
      <dgm:spPr/>
      <dgm:t>
        <a:bodyPr/>
        <a:lstStyle/>
        <a:p>
          <a:endParaRPr lang="en-US"/>
        </a:p>
      </dgm:t>
    </dgm:pt>
    <dgm:pt modelId="{6EFB67F2-F607-4728-AC9E-6098AA6D7248}">
      <dgm:prSet/>
      <dgm:spPr/>
      <dgm:t>
        <a:bodyPr/>
        <a:lstStyle/>
        <a:p>
          <a:r>
            <a:rPr lang="en-US"/>
            <a:t>Angiography</a:t>
          </a:r>
        </a:p>
      </dgm:t>
    </dgm:pt>
    <dgm:pt modelId="{55872518-4812-42B8-AEDD-0F33180DAF93}" type="parTrans" cxnId="{AC90A190-7588-4C84-83A9-8C165D1D21B3}">
      <dgm:prSet/>
      <dgm:spPr/>
      <dgm:t>
        <a:bodyPr/>
        <a:lstStyle/>
        <a:p>
          <a:endParaRPr lang="en-US"/>
        </a:p>
      </dgm:t>
    </dgm:pt>
    <dgm:pt modelId="{274D7DDB-AAA3-4617-88CA-0C8C1D6E5C2D}" type="sibTrans" cxnId="{AC90A190-7588-4C84-83A9-8C165D1D21B3}">
      <dgm:prSet/>
      <dgm:spPr/>
      <dgm:t>
        <a:bodyPr/>
        <a:lstStyle/>
        <a:p>
          <a:endParaRPr lang="en-US"/>
        </a:p>
      </dgm:t>
    </dgm:pt>
    <dgm:pt modelId="{8B6CCD65-0F92-4311-BB18-4EC23EC9D512}" type="pres">
      <dgm:prSet presAssocID="{09594381-53E5-482F-91CB-4E478ABA94FD}" presName="linear" presStyleCnt="0">
        <dgm:presLayoutVars>
          <dgm:animLvl val="lvl"/>
          <dgm:resizeHandles val="exact"/>
        </dgm:presLayoutVars>
      </dgm:prSet>
      <dgm:spPr/>
    </dgm:pt>
    <dgm:pt modelId="{A7A7DA95-7E2C-4019-82F3-699A15CA283B}" type="pres">
      <dgm:prSet presAssocID="{86F35E91-131A-4FAD-8C99-CC1BA77BD38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556A759-B937-45E1-88FF-9FB0E6A86D52}" type="pres">
      <dgm:prSet presAssocID="{94E2AABF-DF44-41DA-A794-1140BB808870}" presName="spacer" presStyleCnt="0"/>
      <dgm:spPr/>
    </dgm:pt>
    <dgm:pt modelId="{50F26310-85F3-41AB-A4AE-4ABEF41BC649}" type="pres">
      <dgm:prSet presAssocID="{0ACC9E32-2923-4439-AD78-16DE25AA1BA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5B7302-D704-428A-8911-FF6DE84A99BC}" type="pres">
      <dgm:prSet presAssocID="{CB66C7D0-67A5-4E76-AE03-1BF8C2B56C55}" presName="spacer" presStyleCnt="0"/>
      <dgm:spPr/>
    </dgm:pt>
    <dgm:pt modelId="{F93D1B0D-E92C-4E82-9C97-31DDCD3307B7}" type="pres">
      <dgm:prSet presAssocID="{934B3A12-D91B-4F9A-B019-E5251CB5028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55E8218-809A-4A66-8CFF-4D0AFEFDAFA3}" type="pres">
      <dgm:prSet presAssocID="{3C72FAFD-FD37-40F2-947C-9678FE7EFAD2}" presName="spacer" presStyleCnt="0"/>
      <dgm:spPr/>
    </dgm:pt>
    <dgm:pt modelId="{BEF786DF-D92E-4F18-BC3E-EACE8B0708E7}" type="pres">
      <dgm:prSet presAssocID="{27F53AFB-2DA6-4D12-B403-614550E43D4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235FAF7-7498-4920-B5AA-8D8966BE3434}" type="pres">
      <dgm:prSet presAssocID="{BF0A8E93-E421-4803-AE5A-9922A55110DC}" presName="spacer" presStyleCnt="0"/>
      <dgm:spPr/>
    </dgm:pt>
    <dgm:pt modelId="{D0E191E2-D26C-4F67-8A0A-F84AD04E07DA}" type="pres">
      <dgm:prSet presAssocID="{6EFB67F2-F607-4728-AC9E-6098AA6D724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50FDF1B-0CED-4523-A4A6-0FB854AC3E38}" srcId="{09594381-53E5-482F-91CB-4E478ABA94FD}" destId="{27F53AFB-2DA6-4D12-B403-614550E43D46}" srcOrd="3" destOrd="0" parTransId="{6FBF47E8-8297-4EBD-BE5D-EF826F71CFE9}" sibTransId="{BF0A8E93-E421-4803-AE5A-9922A55110DC}"/>
    <dgm:cxn modelId="{E40D822C-F2EA-4D4E-A0FF-FD01B16BAFDE}" type="presOf" srcId="{27F53AFB-2DA6-4D12-B403-614550E43D46}" destId="{BEF786DF-D92E-4F18-BC3E-EACE8B0708E7}" srcOrd="0" destOrd="0" presId="urn:microsoft.com/office/officeart/2005/8/layout/vList2"/>
    <dgm:cxn modelId="{198A7C6B-0D0D-4AA5-A1BE-0498115B6C1D}" type="presOf" srcId="{6EFB67F2-F607-4728-AC9E-6098AA6D7248}" destId="{D0E191E2-D26C-4F67-8A0A-F84AD04E07DA}" srcOrd="0" destOrd="0" presId="urn:microsoft.com/office/officeart/2005/8/layout/vList2"/>
    <dgm:cxn modelId="{35BA5A50-21EB-407C-A029-B26F58E1F3D9}" srcId="{09594381-53E5-482F-91CB-4E478ABA94FD}" destId="{0ACC9E32-2923-4439-AD78-16DE25AA1BA8}" srcOrd="1" destOrd="0" parTransId="{74F464D2-A381-4E21-9FDF-CFCB966C584D}" sibTransId="{CB66C7D0-67A5-4E76-AE03-1BF8C2B56C55}"/>
    <dgm:cxn modelId="{E83EAD72-3D23-4115-9BC1-17889B7CFC8C}" type="presOf" srcId="{09594381-53E5-482F-91CB-4E478ABA94FD}" destId="{8B6CCD65-0F92-4311-BB18-4EC23EC9D512}" srcOrd="0" destOrd="0" presId="urn:microsoft.com/office/officeart/2005/8/layout/vList2"/>
    <dgm:cxn modelId="{BF0F5B76-245B-48DC-AE56-5B6B50333657}" srcId="{09594381-53E5-482F-91CB-4E478ABA94FD}" destId="{934B3A12-D91B-4F9A-B019-E5251CB5028B}" srcOrd="2" destOrd="0" parTransId="{C47FCE8C-DD7A-466F-9E09-CDBA12687FD0}" sibTransId="{3C72FAFD-FD37-40F2-947C-9678FE7EFAD2}"/>
    <dgm:cxn modelId="{AC90A190-7588-4C84-83A9-8C165D1D21B3}" srcId="{09594381-53E5-482F-91CB-4E478ABA94FD}" destId="{6EFB67F2-F607-4728-AC9E-6098AA6D7248}" srcOrd="4" destOrd="0" parTransId="{55872518-4812-42B8-AEDD-0F33180DAF93}" sibTransId="{274D7DDB-AAA3-4617-88CA-0C8C1D6E5C2D}"/>
    <dgm:cxn modelId="{D7BF26A7-EBC1-499C-94B8-F5E683DF5DDB}" srcId="{09594381-53E5-482F-91CB-4E478ABA94FD}" destId="{86F35E91-131A-4FAD-8C99-CC1BA77BD38E}" srcOrd="0" destOrd="0" parTransId="{D40ED05A-EFBB-48B9-B39F-25280384ED1C}" sibTransId="{94E2AABF-DF44-41DA-A794-1140BB808870}"/>
    <dgm:cxn modelId="{FC530BBF-E63E-4B2A-86E8-AC4B0D7EE0C3}" type="presOf" srcId="{86F35E91-131A-4FAD-8C99-CC1BA77BD38E}" destId="{A7A7DA95-7E2C-4019-82F3-699A15CA283B}" srcOrd="0" destOrd="0" presId="urn:microsoft.com/office/officeart/2005/8/layout/vList2"/>
    <dgm:cxn modelId="{E99794CB-2153-4DC5-BDA5-DC7797BA60F7}" type="presOf" srcId="{934B3A12-D91B-4F9A-B019-E5251CB5028B}" destId="{F93D1B0D-E92C-4E82-9C97-31DDCD3307B7}" srcOrd="0" destOrd="0" presId="urn:microsoft.com/office/officeart/2005/8/layout/vList2"/>
    <dgm:cxn modelId="{564C52ED-D9A2-437E-8506-8178B5386EF0}" type="presOf" srcId="{0ACC9E32-2923-4439-AD78-16DE25AA1BA8}" destId="{50F26310-85F3-41AB-A4AE-4ABEF41BC649}" srcOrd="0" destOrd="0" presId="urn:microsoft.com/office/officeart/2005/8/layout/vList2"/>
    <dgm:cxn modelId="{49C5769B-A3BB-4BA0-87DB-085A6B49CA82}" type="presParOf" srcId="{8B6CCD65-0F92-4311-BB18-4EC23EC9D512}" destId="{A7A7DA95-7E2C-4019-82F3-699A15CA283B}" srcOrd="0" destOrd="0" presId="urn:microsoft.com/office/officeart/2005/8/layout/vList2"/>
    <dgm:cxn modelId="{F2E56887-1CC6-454F-B630-0FC168CD9759}" type="presParOf" srcId="{8B6CCD65-0F92-4311-BB18-4EC23EC9D512}" destId="{F556A759-B937-45E1-88FF-9FB0E6A86D52}" srcOrd="1" destOrd="0" presId="urn:microsoft.com/office/officeart/2005/8/layout/vList2"/>
    <dgm:cxn modelId="{FFE2DDC0-8AFD-4E55-8E2C-047F2D302E62}" type="presParOf" srcId="{8B6CCD65-0F92-4311-BB18-4EC23EC9D512}" destId="{50F26310-85F3-41AB-A4AE-4ABEF41BC649}" srcOrd="2" destOrd="0" presId="urn:microsoft.com/office/officeart/2005/8/layout/vList2"/>
    <dgm:cxn modelId="{A96F4CB8-6076-4236-83D1-845EBE12CE08}" type="presParOf" srcId="{8B6CCD65-0F92-4311-BB18-4EC23EC9D512}" destId="{B35B7302-D704-428A-8911-FF6DE84A99BC}" srcOrd="3" destOrd="0" presId="urn:microsoft.com/office/officeart/2005/8/layout/vList2"/>
    <dgm:cxn modelId="{11DDF586-F16F-4DD2-9150-753FA37218D0}" type="presParOf" srcId="{8B6CCD65-0F92-4311-BB18-4EC23EC9D512}" destId="{F93D1B0D-E92C-4E82-9C97-31DDCD3307B7}" srcOrd="4" destOrd="0" presId="urn:microsoft.com/office/officeart/2005/8/layout/vList2"/>
    <dgm:cxn modelId="{CE769936-B673-4038-87EF-4E3C0616398C}" type="presParOf" srcId="{8B6CCD65-0F92-4311-BB18-4EC23EC9D512}" destId="{755E8218-809A-4A66-8CFF-4D0AFEFDAFA3}" srcOrd="5" destOrd="0" presId="urn:microsoft.com/office/officeart/2005/8/layout/vList2"/>
    <dgm:cxn modelId="{94C7DA0D-119A-4B0C-97DF-965461B81BEC}" type="presParOf" srcId="{8B6CCD65-0F92-4311-BB18-4EC23EC9D512}" destId="{BEF786DF-D92E-4F18-BC3E-EACE8B0708E7}" srcOrd="6" destOrd="0" presId="urn:microsoft.com/office/officeart/2005/8/layout/vList2"/>
    <dgm:cxn modelId="{92B130A8-FDA7-4DA9-8FD4-3697D3022E37}" type="presParOf" srcId="{8B6CCD65-0F92-4311-BB18-4EC23EC9D512}" destId="{5235FAF7-7498-4920-B5AA-8D8966BE3434}" srcOrd="7" destOrd="0" presId="urn:microsoft.com/office/officeart/2005/8/layout/vList2"/>
    <dgm:cxn modelId="{C0504205-7532-4DCA-9A56-3412C519D211}" type="presParOf" srcId="{8B6CCD65-0F92-4311-BB18-4EC23EC9D512}" destId="{D0E191E2-D26C-4F67-8A0A-F84AD04E07D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7DA95-7E2C-4019-82F3-699A15CA283B}">
      <dsp:nvSpPr>
        <dsp:cNvPr id="0" name=""/>
        <dsp:cNvSpPr/>
      </dsp:nvSpPr>
      <dsp:spPr>
        <a:xfrm>
          <a:off x="0" y="47910"/>
          <a:ext cx="6628804" cy="889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ABI: single or multilevel</a:t>
          </a:r>
        </a:p>
      </dsp:txBody>
      <dsp:txXfrm>
        <a:off x="43407" y="91317"/>
        <a:ext cx="6541990" cy="802386"/>
      </dsp:txXfrm>
    </dsp:sp>
    <dsp:sp modelId="{50F26310-85F3-41AB-A4AE-4ABEF41BC649}">
      <dsp:nvSpPr>
        <dsp:cNvPr id="0" name=""/>
        <dsp:cNvSpPr/>
      </dsp:nvSpPr>
      <dsp:spPr>
        <a:xfrm>
          <a:off x="0" y="1046550"/>
          <a:ext cx="6628804" cy="889200"/>
        </a:xfrm>
        <a:prstGeom prst="roundRect">
          <a:avLst/>
        </a:prstGeom>
        <a:gradFill rotWithShape="0">
          <a:gsLst>
            <a:gs pos="0">
              <a:schemeClr val="accent2">
                <a:hueOff val="-741071"/>
                <a:satOff val="3550"/>
                <a:lumOff val="3284"/>
                <a:alphaOff val="0"/>
                <a:tint val="96000"/>
                <a:lumMod val="100000"/>
              </a:schemeClr>
            </a:gs>
            <a:gs pos="78000">
              <a:schemeClr val="accent2">
                <a:hueOff val="-741071"/>
                <a:satOff val="3550"/>
                <a:lumOff val="328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Exercise Testing</a:t>
          </a:r>
        </a:p>
      </dsp:txBody>
      <dsp:txXfrm>
        <a:off x="43407" y="1089957"/>
        <a:ext cx="6541990" cy="802386"/>
      </dsp:txXfrm>
    </dsp:sp>
    <dsp:sp modelId="{F93D1B0D-E92C-4E82-9C97-31DDCD3307B7}">
      <dsp:nvSpPr>
        <dsp:cNvPr id="0" name=""/>
        <dsp:cNvSpPr/>
      </dsp:nvSpPr>
      <dsp:spPr>
        <a:xfrm>
          <a:off x="0" y="2045190"/>
          <a:ext cx="6628804" cy="889200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Duplex Ultrasound</a:t>
          </a:r>
        </a:p>
      </dsp:txBody>
      <dsp:txXfrm>
        <a:off x="43407" y="2088597"/>
        <a:ext cx="6541990" cy="802386"/>
      </dsp:txXfrm>
    </dsp:sp>
    <dsp:sp modelId="{BEF786DF-D92E-4F18-BC3E-EACE8B0708E7}">
      <dsp:nvSpPr>
        <dsp:cNvPr id="0" name=""/>
        <dsp:cNvSpPr/>
      </dsp:nvSpPr>
      <dsp:spPr>
        <a:xfrm>
          <a:off x="0" y="3043830"/>
          <a:ext cx="6628804" cy="889200"/>
        </a:xfrm>
        <a:prstGeom prst="roundRect">
          <a:avLst/>
        </a:prstGeom>
        <a:gradFill rotWithShape="0">
          <a:gsLst>
            <a:gs pos="0">
              <a:schemeClr val="accent2">
                <a:hueOff val="-2223214"/>
                <a:satOff val="10650"/>
                <a:lumOff val="9853"/>
                <a:alphaOff val="0"/>
                <a:tint val="96000"/>
                <a:lumMod val="100000"/>
              </a:schemeClr>
            </a:gs>
            <a:gs pos="78000">
              <a:schemeClr val="accent2">
                <a:hueOff val="-2223214"/>
                <a:satOff val="10650"/>
                <a:lumOff val="985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CT Angiogram</a:t>
          </a:r>
        </a:p>
      </dsp:txBody>
      <dsp:txXfrm>
        <a:off x="43407" y="3087237"/>
        <a:ext cx="6541990" cy="802386"/>
      </dsp:txXfrm>
    </dsp:sp>
    <dsp:sp modelId="{D0E191E2-D26C-4F67-8A0A-F84AD04E07DA}">
      <dsp:nvSpPr>
        <dsp:cNvPr id="0" name=""/>
        <dsp:cNvSpPr/>
      </dsp:nvSpPr>
      <dsp:spPr>
        <a:xfrm>
          <a:off x="0" y="4042470"/>
          <a:ext cx="6628804" cy="88920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Angiography</a:t>
          </a:r>
        </a:p>
      </dsp:txBody>
      <dsp:txXfrm>
        <a:off x="43407" y="4085877"/>
        <a:ext cx="6541990" cy="802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AP=ankle pressure</a:t>
            </a:r>
            <a:endParaRPr dirty="0"/>
          </a:p>
        </p:txBody>
      </p:sp>
      <p:sp>
        <p:nvSpPr>
          <p:cNvPr id="73" name="Google Shape;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Should have reproducible symptoms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304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Good pulse exam best way to diagnose: includes femoral popliteal and pedal pulse exam, radial and ulnar pulses, both feet not just the affected</a:t>
            </a:r>
            <a:endParaRPr dirty="0"/>
          </a:p>
        </p:txBody>
      </p:sp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Describe How it is done</a:t>
            </a:r>
            <a:endParaRPr dirty="0"/>
          </a:p>
        </p:txBody>
      </p:sp>
      <p:sp>
        <p:nvSpPr>
          <p:cNvPr id="140" name="Google Shape;1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Difference in 30mmHg between sides or down the leg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Gives an idea of where the stenosis is located</a:t>
            </a:r>
            <a:endParaRPr dirty="0"/>
          </a:p>
        </p:txBody>
      </p:sp>
      <p:sp>
        <p:nvSpPr>
          <p:cNvPr id="146" name="Google Shape;1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1200" dirty="0">
                <a:latin typeface="Helvetica Neue"/>
                <a:ea typeface="Helvetica Neue"/>
                <a:cs typeface="Helvetica Neue"/>
                <a:sym typeface="Helvetica Neue"/>
              </a:rPr>
              <a:t>Standard Protocol: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1200" dirty="0">
                <a:latin typeface="Helvetica Neue"/>
                <a:ea typeface="Helvetica Neue"/>
                <a:cs typeface="Helvetica Neue"/>
                <a:sym typeface="Helvetica Neue"/>
              </a:rPr>
              <a:t>	Grade = 12% 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1200" dirty="0">
                <a:latin typeface="Helvetica Neue"/>
                <a:ea typeface="Helvetica Neue"/>
                <a:cs typeface="Helvetica Neue"/>
                <a:sym typeface="Helvetica Neue"/>
              </a:rPr>
              <a:t>	Rate = 2 mph 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1200" dirty="0">
                <a:latin typeface="Helvetica Neue"/>
                <a:ea typeface="Helvetica Neue"/>
                <a:cs typeface="Helvetica Neue"/>
                <a:sym typeface="Helvetica Neue"/>
              </a:rPr>
              <a:t>	Time = 5 min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" name="Google Shape;1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Describe how this works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Looks at Peak systolic velocity as estimate of stenosis, can also look at the waveforms</a:t>
            </a:r>
            <a:endParaRPr dirty="0"/>
          </a:p>
        </p:txBody>
      </p:sp>
      <p:sp>
        <p:nvSpPr>
          <p:cNvPr id="165" name="Google Shape;1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tell outrunning contrast from occlusion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2089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Risks of surgery, risks of contrast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0967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Goals depend on where on the spectrum the patient is located: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</a:t>
            </a:r>
            <a:r>
              <a:rPr lang="en-US" dirty="0" err="1"/>
              <a:t>Asx</a:t>
            </a:r>
            <a:r>
              <a:rPr lang="en-US" dirty="0"/>
              <a:t>: decrease mortality from </a:t>
            </a:r>
            <a:r>
              <a:rPr lang="en-US" dirty="0" err="1"/>
              <a:t>athero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Claudication: improve QoL, decrease mortality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CLTI: heal wound, stop the rest pain</a:t>
            </a:r>
          </a:p>
        </p:txBody>
      </p:sp>
      <p:sp>
        <p:nvSpPr>
          <p:cNvPr id="178" name="Google Shape;1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Focus here on Age, HTN, HLP, smoking, DM, obesity</a:t>
            </a:r>
            <a:endParaRPr dirty="0"/>
          </a:p>
        </p:txBody>
      </p:sp>
      <p:sp>
        <p:nvSpPr>
          <p:cNvPr id="65" name="Google Shape;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Tobacco use will diminish patency rates of interventions, worsen cardiac outcomes, frequently when one intervention fails the patient is worse off than prior</a:t>
            </a:r>
            <a:endParaRPr dirty="0"/>
          </a:p>
        </p:txBody>
      </p:sp>
      <p:sp>
        <p:nvSpPr>
          <p:cNvPr id="184" name="Google Shape;18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UK Prospective diabetes study</a:t>
            </a:r>
            <a:endParaRPr dirty="0"/>
          </a:p>
        </p:txBody>
      </p:sp>
      <p:sp>
        <p:nvSpPr>
          <p:cNvPr id="210" name="Google Shape;21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8" name="Google Shape;19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Decreased fat absorption</a:t>
            </a:r>
            <a:endParaRPr dirty="0"/>
          </a:p>
        </p:txBody>
      </p:sp>
      <p:sp>
        <p:nvSpPr>
          <p:cNvPr id="237" name="Google Shape;23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ASCVD” atherosclerotic cardiovascular disease</a:t>
            </a:r>
            <a:endParaRPr dirty="0"/>
          </a:p>
        </p:txBody>
      </p:sp>
      <p:sp>
        <p:nvSpPr>
          <p:cNvPr id="243" name="Google Shape;24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A8C4F5CA-9764-588A-D544-C4328C2AB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>
            <a:extLst>
              <a:ext uri="{FF2B5EF4-FFF2-40B4-BE49-F238E27FC236}">
                <a16:creationId xmlns:a16="http://schemas.microsoft.com/office/drawing/2014/main" id="{C72253C7-8B7B-B966-D493-9A81C45F5A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AP=ankle pressure</a:t>
            </a:r>
            <a:endParaRPr dirty="0"/>
          </a:p>
        </p:txBody>
      </p:sp>
      <p:sp>
        <p:nvSpPr>
          <p:cNvPr id="73" name="Google Shape;73;p5:notes">
            <a:extLst>
              <a:ext uri="{FF2B5EF4-FFF2-40B4-BE49-F238E27FC236}">
                <a16:creationId xmlns:a16="http://schemas.microsoft.com/office/drawing/2014/main" id="{6C863FAA-D3AB-3466-4EC2-56083FC256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43573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Does have some antiplatelet effect</a:t>
            </a:r>
            <a:endParaRPr dirty="0"/>
          </a:p>
        </p:txBody>
      </p:sp>
      <p:sp>
        <p:nvSpPr>
          <p:cNvPr id="258" name="Google Shape;25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3" name="Google Shape;2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93192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Recall that CLTI is PVD with ulceration or rest pain</a:t>
            </a:r>
            <a:endParaRPr dirty="0"/>
          </a:p>
        </p:txBody>
      </p:sp>
      <p:sp>
        <p:nvSpPr>
          <p:cNvPr id="299" name="Google Shape;29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Treatment tailored based on location of disease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23487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Importance of the profunda femoris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4136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History ranges from asymptomatic to tissue loss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Most of the therapy focuses on reducing cardiovascular mortality</a:t>
            </a:r>
            <a:endParaRPr dirty="0"/>
          </a:p>
        </p:txBody>
      </p:sp>
      <p:sp>
        <p:nvSpPr>
          <p:cNvPr id="84" name="Google Shape;8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Paclitaxel</a:t>
            </a:r>
          </a:p>
          <a:p>
            <a:r>
              <a:rPr lang="en-US" dirty="0"/>
              <a:t>Cons: DCBs are more expensive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59735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856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46761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88D99749-806E-23B2-6D8C-21890768C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:notes">
            <a:extLst>
              <a:ext uri="{FF2B5EF4-FFF2-40B4-BE49-F238E27FC236}">
                <a16:creationId xmlns:a16="http://schemas.microsoft.com/office/drawing/2014/main" id="{14922CB7-3EA1-8348-BC09-18B708DBCA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:notes">
            <a:extLst>
              <a:ext uri="{FF2B5EF4-FFF2-40B4-BE49-F238E27FC236}">
                <a16:creationId xmlns:a16="http://schemas.microsoft.com/office/drawing/2014/main" id="{7FE8C024-86C2-326A-1769-0E07521E1C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00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Charley horse</a:t>
            </a:r>
          </a:p>
          <a:p>
            <a:r>
              <a:rPr lang="en-US" dirty="0"/>
              <a:t>Run a marathon</a:t>
            </a:r>
          </a:p>
          <a:p>
            <a:r>
              <a:rPr lang="en-US" dirty="0"/>
              <a:t>Fatigue</a:t>
            </a:r>
          </a:p>
          <a:p>
            <a:r>
              <a:rPr lang="en-US" dirty="0"/>
              <a:t>REPRODUCIBLE – occurs at the same distance every time, not good or bad days or positional</a:t>
            </a:r>
          </a:p>
          <a:p>
            <a:r>
              <a:rPr lang="en-US" dirty="0"/>
              <a:t>Localized tissue hypoxia: muscle demand for oxygen is not met by arterial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099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 factors for progression include DM, continued smoking</a:t>
            </a:r>
          </a:p>
          <a:p>
            <a:r>
              <a:rPr lang="en-US" dirty="0"/>
              <a:t>1% risk of limb loss per year for IC v 3% cardiovascular mortality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3010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Nehler</a:t>
            </a:r>
            <a:r>
              <a:rPr lang="en-US" dirty="0"/>
              <a:t> M.R, Duval S, Diao L, et al. Epidemiology of peripheral arterial disease and critical limb ischemia in an insured national population.  J </a:t>
            </a:r>
            <a:r>
              <a:rPr lang="en-US" dirty="0" err="1"/>
              <a:t>Vasc</a:t>
            </a:r>
            <a:r>
              <a:rPr lang="en-US" dirty="0"/>
              <a:t> Surg . 2014;60(3):686–695 e2.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37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 pain / Wound formation and healing multifactorial</a:t>
            </a:r>
          </a:p>
          <a:p>
            <a:pPr marL="285750" lvl="1" indent="-285750"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lt1"/>
                </a:solidFill>
              </a:rPr>
              <a:t>N</a:t>
            </a: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 simply based off pressure measurements</a:t>
            </a:r>
            <a:endParaRPr lang="en-US" dirty="0"/>
          </a:p>
          <a:p>
            <a:pPr marL="28575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lang="en-US"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Wound, Ischemia, Foot Infection</a:t>
            </a:r>
          </a:p>
          <a:p>
            <a:pPr marL="285750" lvl="1" indent="-285750"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lt1"/>
                </a:solidFill>
              </a:rPr>
              <a:t>Allows </a:t>
            </a: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comparison of outcomes by disease severity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74799671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3014442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53905370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77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851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89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>
  <p:cSld name="Title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475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9_Title Slide" preserve="1">
  <p:cSld name="9_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753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White Background" preserve="1">
  <p:cSld name="7_White Background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803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Custom Layout" preserve="1">
  <p:cSld name="15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9069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White Background" preserve="1">
  <p:cSld name="White Background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95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5092909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7_Custom Layout" preserve="1">
  <p:cSld name="37_Custom Layou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8208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 Background" preserve="1">
  <p:cSld name="3_Blank Background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253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uedent Template - 10" preserve="1">
  <p:cSld name="Huedent Template - 10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252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uedent Template - 09" preserve="1">
  <p:cSld name="Huedent Template - 09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245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736C-ABFD-7644-A607-CCCE8BDE32F1}" type="datetime1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CEEE-01E3-4420-A78A-30B05C4B4A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220027" cy="3589361"/>
          </a:xfrm>
          <a:custGeom>
            <a:avLst/>
            <a:gdLst>
              <a:gd name="connsiteX0" fmla="*/ 0 w 12220026"/>
              <a:gd name="connsiteY0" fmla="*/ 0 h 3589361"/>
              <a:gd name="connsiteX1" fmla="*/ 12220026 w 12220026"/>
              <a:gd name="connsiteY1" fmla="*/ 0 h 3589361"/>
              <a:gd name="connsiteX2" fmla="*/ 12220026 w 12220026"/>
              <a:gd name="connsiteY2" fmla="*/ 3589361 h 3589361"/>
              <a:gd name="connsiteX3" fmla="*/ 0 w 12220026"/>
              <a:gd name="connsiteY3" fmla="*/ 3589361 h 358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0026" h="3589361">
                <a:moveTo>
                  <a:pt x="0" y="0"/>
                </a:moveTo>
                <a:lnTo>
                  <a:pt x="12220026" y="0"/>
                </a:lnTo>
                <a:lnTo>
                  <a:pt x="12220026" y="3589361"/>
                </a:lnTo>
                <a:lnTo>
                  <a:pt x="0" y="35893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7360432" y="1264523"/>
            <a:ext cx="4090041" cy="5040900"/>
          </a:xfrm>
          <a:custGeom>
            <a:avLst/>
            <a:gdLst>
              <a:gd name="connsiteX0" fmla="*/ 293256 w 4090041"/>
              <a:gd name="connsiteY0" fmla="*/ 0 h 5040900"/>
              <a:gd name="connsiteX1" fmla="*/ 4090041 w 4090041"/>
              <a:gd name="connsiteY1" fmla="*/ 0 h 5040900"/>
              <a:gd name="connsiteX2" fmla="*/ 4090041 w 4090041"/>
              <a:gd name="connsiteY2" fmla="*/ 4747644 h 5040900"/>
              <a:gd name="connsiteX3" fmla="*/ 3796785 w 4090041"/>
              <a:gd name="connsiteY3" fmla="*/ 5040900 h 5040900"/>
              <a:gd name="connsiteX4" fmla="*/ 0 w 4090041"/>
              <a:gd name="connsiteY4" fmla="*/ 5040900 h 5040900"/>
              <a:gd name="connsiteX5" fmla="*/ 0 w 4090041"/>
              <a:gd name="connsiteY5" fmla="*/ 293256 h 5040900"/>
              <a:gd name="connsiteX6" fmla="*/ 293256 w 4090041"/>
              <a:gd name="connsiteY6" fmla="*/ 0 h 504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041" h="5040900">
                <a:moveTo>
                  <a:pt x="293256" y="0"/>
                </a:moveTo>
                <a:lnTo>
                  <a:pt x="4090041" y="0"/>
                </a:lnTo>
                <a:lnTo>
                  <a:pt x="4090041" y="4747644"/>
                </a:lnTo>
                <a:cubicBezTo>
                  <a:pt x="4090041" y="4909605"/>
                  <a:pt x="3958746" y="5040900"/>
                  <a:pt x="3796785" y="5040900"/>
                </a:cubicBezTo>
                <a:lnTo>
                  <a:pt x="0" y="5040900"/>
                </a:lnTo>
                <a:lnTo>
                  <a:pt x="0" y="293256"/>
                </a:lnTo>
                <a:cubicBezTo>
                  <a:pt x="0" y="131295"/>
                  <a:pt x="131295" y="0"/>
                  <a:pt x="2932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24077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6DA294-F10E-B364-9801-C77A1BE1996A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40FDB35-D94B-3699-4BF9-E41F06674A56}"/>
              </a:ext>
            </a:extLst>
          </p:cNvPr>
          <p:cNvSpPr/>
          <p:nvPr/>
        </p:nvSpPr>
        <p:spPr>
          <a:xfrm flipH="1">
            <a:off x="10960952" y="2569558"/>
            <a:ext cx="1899849" cy="1900877"/>
          </a:xfrm>
          <a:prstGeom prst="ellipse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38263BE-D7D6-F970-30FA-0F25E1B9B0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8545" y="3781890"/>
            <a:ext cx="6643456" cy="3076111"/>
          </a:xfrm>
          <a:prstGeom prst="rect">
            <a:avLst/>
          </a:prstGeom>
          <a:pattFill prst="pct5">
            <a:fgClr>
              <a:srgbClr val="006EED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 sz="1400" dirty="0"/>
            </a:lvl1pPr>
          </a:lstStyle>
          <a:p>
            <a:pPr lvl="0"/>
            <a:r>
              <a:rPr lang="en-US"/>
              <a:t>Click icon to add picture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68263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221B16-5948-8161-D12E-6865210DA1D5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F88878-9F07-7FCE-185D-CDD81572A9C5}"/>
              </a:ext>
            </a:extLst>
          </p:cNvPr>
          <p:cNvSpPr/>
          <p:nvPr/>
        </p:nvSpPr>
        <p:spPr>
          <a:xfrm flipH="1">
            <a:off x="-482384" y="-782388"/>
            <a:ext cx="2160263" cy="2161431"/>
          </a:xfrm>
          <a:prstGeom prst="ellipse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72B36DA-7F88-0464-7ACF-548FC34079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16263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6933766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157404359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8132302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612185523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693578528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9283565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87949797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271753895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145866314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197533419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84621415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829788122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997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08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04413927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034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>
  <p:cSld name="Title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7900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9_Title Slide" preserve="1">
  <p:cSld name="9_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976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White Background" preserve="1">
  <p:cSld name="7_White Background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06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Custom Layout" preserve="1">
  <p:cSld name="15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531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White Background" preserve="1">
  <p:cSld name="White Background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4119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7_Custom Layout" preserve="1">
  <p:cSld name="37_Custom Layou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234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 Background" preserve="1">
  <p:cSld name="3_Blank Background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1035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uedent Template - 10" preserve="1">
  <p:cSld name="Huedent Template - 10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5985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uedent Template - 09" preserve="1">
  <p:cSld name="Huedent Template - 09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843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12500783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736C-ABFD-7644-A607-CCCE8BDE32F1}" type="datetime1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CEEE-01E3-4420-A78A-30B05C4B4A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220027" cy="3589361"/>
          </a:xfrm>
          <a:custGeom>
            <a:avLst/>
            <a:gdLst>
              <a:gd name="connsiteX0" fmla="*/ 0 w 12220026"/>
              <a:gd name="connsiteY0" fmla="*/ 0 h 3589361"/>
              <a:gd name="connsiteX1" fmla="*/ 12220026 w 12220026"/>
              <a:gd name="connsiteY1" fmla="*/ 0 h 3589361"/>
              <a:gd name="connsiteX2" fmla="*/ 12220026 w 12220026"/>
              <a:gd name="connsiteY2" fmla="*/ 3589361 h 3589361"/>
              <a:gd name="connsiteX3" fmla="*/ 0 w 12220026"/>
              <a:gd name="connsiteY3" fmla="*/ 3589361 h 358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0026" h="3589361">
                <a:moveTo>
                  <a:pt x="0" y="0"/>
                </a:moveTo>
                <a:lnTo>
                  <a:pt x="12220026" y="0"/>
                </a:lnTo>
                <a:lnTo>
                  <a:pt x="12220026" y="3589361"/>
                </a:lnTo>
                <a:lnTo>
                  <a:pt x="0" y="35893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7360432" y="1264523"/>
            <a:ext cx="4090041" cy="5040900"/>
          </a:xfrm>
          <a:custGeom>
            <a:avLst/>
            <a:gdLst>
              <a:gd name="connsiteX0" fmla="*/ 293256 w 4090041"/>
              <a:gd name="connsiteY0" fmla="*/ 0 h 5040900"/>
              <a:gd name="connsiteX1" fmla="*/ 4090041 w 4090041"/>
              <a:gd name="connsiteY1" fmla="*/ 0 h 5040900"/>
              <a:gd name="connsiteX2" fmla="*/ 4090041 w 4090041"/>
              <a:gd name="connsiteY2" fmla="*/ 4747644 h 5040900"/>
              <a:gd name="connsiteX3" fmla="*/ 3796785 w 4090041"/>
              <a:gd name="connsiteY3" fmla="*/ 5040900 h 5040900"/>
              <a:gd name="connsiteX4" fmla="*/ 0 w 4090041"/>
              <a:gd name="connsiteY4" fmla="*/ 5040900 h 5040900"/>
              <a:gd name="connsiteX5" fmla="*/ 0 w 4090041"/>
              <a:gd name="connsiteY5" fmla="*/ 293256 h 5040900"/>
              <a:gd name="connsiteX6" fmla="*/ 293256 w 4090041"/>
              <a:gd name="connsiteY6" fmla="*/ 0 h 504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041" h="5040900">
                <a:moveTo>
                  <a:pt x="293256" y="0"/>
                </a:moveTo>
                <a:lnTo>
                  <a:pt x="4090041" y="0"/>
                </a:lnTo>
                <a:lnTo>
                  <a:pt x="4090041" y="4747644"/>
                </a:lnTo>
                <a:cubicBezTo>
                  <a:pt x="4090041" y="4909605"/>
                  <a:pt x="3958746" y="5040900"/>
                  <a:pt x="3796785" y="5040900"/>
                </a:cubicBezTo>
                <a:lnTo>
                  <a:pt x="0" y="5040900"/>
                </a:lnTo>
                <a:lnTo>
                  <a:pt x="0" y="293256"/>
                </a:lnTo>
                <a:cubicBezTo>
                  <a:pt x="0" y="131295"/>
                  <a:pt x="131295" y="0"/>
                  <a:pt x="2932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675311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6DA294-F10E-B364-9801-C77A1BE1996A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40FDB35-D94B-3699-4BF9-E41F06674A56}"/>
              </a:ext>
            </a:extLst>
          </p:cNvPr>
          <p:cNvSpPr/>
          <p:nvPr/>
        </p:nvSpPr>
        <p:spPr>
          <a:xfrm flipH="1">
            <a:off x="10960952" y="2569558"/>
            <a:ext cx="1899849" cy="1900877"/>
          </a:xfrm>
          <a:prstGeom prst="ellipse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38263BE-D7D6-F970-30FA-0F25E1B9B0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8545" y="3781890"/>
            <a:ext cx="6643456" cy="3076111"/>
          </a:xfrm>
          <a:prstGeom prst="rect">
            <a:avLst/>
          </a:prstGeom>
          <a:pattFill prst="pct5">
            <a:fgClr>
              <a:srgbClr val="006EED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 sz="1400" dirty="0"/>
            </a:lvl1pPr>
          </a:lstStyle>
          <a:p>
            <a:pPr lvl="0"/>
            <a:r>
              <a:rPr lang="en-US"/>
              <a:t>Click icon to add picture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634758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221B16-5948-8161-D12E-6865210DA1D5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F88878-9F07-7FCE-185D-CDD81572A9C5}"/>
              </a:ext>
            </a:extLst>
          </p:cNvPr>
          <p:cNvSpPr/>
          <p:nvPr/>
        </p:nvSpPr>
        <p:spPr>
          <a:xfrm flipH="1">
            <a:off x="-482384" y="-782388"/>
            <a:ext cx="2160263" cy="2161431"/>
          </a:xfrm>
          <a:prstGeom prst="ellipse">
            <a:avLst/>
          </a:prstGeom>
          <a:solidFill>
            <a:srgbClr val="E5EFFB">
              <a:alpha val="2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72B36DA-7F88-0464-7ACF-548FC34079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153353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790498080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782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060687171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3285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205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095027904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05887370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992401497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921011268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976694894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307399453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2843038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664930218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1181048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645865158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413679180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5482790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39203784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452977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48292921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4549442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BFB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10499271" y="6227845"/>
            <a:ext cx="14610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 sz="2800" b="1" i="0" u="none" strike="noStrike" cap="none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2800" b="1" i="0" u="none" strike="noStrike" cap="none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265951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5319955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BFB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10499271" y="6227845"/>
            <a:ext cx="14610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 sz="2800" b="1" i="0" u="none" strike="noStrike" cap="none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2800" b="1" i="0" u="none" strike="noStrike" cap="none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6416025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2523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ED5EC-134C-9081-31D1-50E62793FC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PAD &amp; CLTI</a:t>
            </a:r>
            <a:br>
              <a:rPr lang="en-US" dirty="0"/>
            </a:br>
            <a:r>
              <a:rPr lang="en-US" i="1" dirty="0"/>
              <a:t>Natural History &amp; Medical Management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241D5-6D68-A456-5151-77A839CE62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Matthew Krantz, MD FACS, FSVS</a:t>
            </a:r>
          </a:p>
          <a:p>
            <a:r>
              <a:rPr lang="en-US" dirty="0"/>
              <a:t>Associate Professor of Surgery</a:t>
            </a:r>
          </a:p>
          <a:p>
            <a:r>
              <a:rPr lang="en-US" dirty="0"/>
              <a:t>Vascular Surgeon</a:t>
            </a:r>
          </a:p>
          <a:p>
            <a:r>
              <a:rPr lang="en-US" dirty="0"/>
              <a:t>Marshall University School of Medicine</a:t>
            </a:r>
          </a:p>
        </p:txBody>
      </p:sp>
    </p:spTree>
    <p:extLst>
      <p:ext uri="{BB962C8B-B14F-4D97-AF65-F5344CB8AC3E}">
        <p14:creationId xmlns:p14="http://schemas.microsoft.com/office/powerpoint/2010/main" val="2535691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EB93-DCCB-79CC-A619-2D700E88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History of PVD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1A398-BD75-070E-9669-FC1DE4EF8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798193"/>
            <a:ext cx="8829964" cy="4351338"/>
          </a:xfrm>
        </p:spPr>
        <p:txBody>
          <a:bodyPr>
            <a:normAutofit/>
          </a:bodyPr>
          <a:lstStyle/>
          <a:p>
            <a:pPr marL="349250" lvl="0" indent="-349250">
              <a:spcBef>
                <a:spcPts val="0"/>
              </a:spcBef>
              <a:buSzPts val="2800"/>
            </a:pPr>
            <a:r>
              <a:rPr lang="en-US" sz="2800" dirty="0"/>
              <a:t>Chronic Limb Threatening Ischemia</a:t>
            </a:r>
          </a:p>
          <a:p>
            <a:pPr marL="806450" lvl="1" indent="-349250">
              <a:spcBef>
                <a:spcPts val="0"/>
              </a:spcBef>
              <a:buSzPts val="2800"/>
            </a:pPr>
            <a:r>
              <a:rPr lang="en-US" sz="2400" dirty="0"/>
              <a:t>Peripheral vascular disease with either:</a:t>
            </a:r>
          </a:p>
          <a:p>
            <a:pPr marL="1263650" lvl="2" indent="-349250">
              <a:spcBef>
                <a:spcPts val="0"/>
              </a:spcBef>
              <a:buSzPts val="2800"/>
            </a:pPr>
            <a:r>
              <a:rPr lang="en-US" sz="2400" dirty="0"/>
              <a:t>Rest pain</a:t>
            </a:r>
          </a:p>
          <a:p>
            <a:pPr marL="1263650" lvl="2" indent="-349250">
              <a:spcBef>
                <a:spcPts val="0"/>
              </a:spcBef>
              <a:buSzPts val="2800"/>
            </a:pPr>
            <a:r>
              <a:rPr lang="en-US" sz="2400" dirty="0"/>
              <a:t>Non healing ulcers</a:t>
            </a:r>
          </a:p>
          <a:p>
            <a:pPr lvl="1">
              <a:buSzPts val="2400"/>
            </a:pPr>
            <a:r>
              <a:rPr lang="en-US" sz="2400" dirty="0"/>
              <a:t>Prevalence ~1.3% of all PAD</a:t>
            </a:r>
            <a:endParaRPr lang="en-US" dirty="0"/>
          </a:p>
          <a:p>
            <a:pPr lvl="1">
              <a:buSzPts val="2400"/>
            </a:pPr>
            <a:r>
              <a:rPr lang="en-US" sz="2400" dirty="0"/>
              <a:t>Major amputation rate of 22% per year</a:t>
            </a:r>
            <a:endParaRPr lang="en-US" dirty="0"/>
          </a:p>
          <a:p>
            <a:pPr lvl="1">
              <a:buSzPts val="2400"/>
            </a:pPr>
            <a:r>
              <a:rPr lang="en-US" sz="2400" dirty="0"/>
              <a:t>Mortality 22% per year</a:t>
            </a:r>
          </a:p>
          <a:p>
            <a:pPr lvl="1">
              <a:buSzPts val="2400"/>
            </a:pPr>
            <a:r>
              <a:rPr lang="en-US" sz="2400" dirty="0" err="1"/>
              <a:t>WIFi</a:t>
            </a:r>
            <a:r>
              <a:rPr lang="en-US" sz="2400" dirty="0"/>
              <a:t> score can be used to estimate risk of amputation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920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>
            <a:spLocks noGrp="1"/>
          </p:cNvSpPr>
          <p:nvPr>
            <p:ph type="title"/>
          </p:nvPr>
        </p:nvSpPr>
        <p:spPr>
          <a:xfrm>
            <a:off x="677334" y="70327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 err="1"/>
              <a:t>WIFi</a:t>
            </a:r>
            <a:r>
              <a:rPr lang="en-US" dirty="0"/>
              <a:t> score</a:t>
            </a:r>
            <a:endParaRPr dirty="0"/>
          </a:p>
        </p:txBody>
      </p:sp>
      <p:pic>
        <p:nvPicPr>
          <p:cNvPr id="103" name="Google Shape;103;p8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775854" y="1410335"/>
            <a:ext cx="10319328" cy="1360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6;p9">
            <a:extLst>
              <a:ext uri="{FF2B5EF4-FFF2-40B4-BE49-F238E27FC236}">
                <a16:creationId xmlns:a16="http://schemas.microsoft.com/office/drawing/2014/main" id="{F7B05D94-0CAB-D259-94A1-E0ECA4D614C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854" y="2790201"/>
            <a:ext cx="10319328" cy="1394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0"/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5854" y="4184491"/>
            <a:ext cx="10319328" cy="10958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9ED8E-7854-BBCC-5F3C-7A2781AA2C63}"/>
              </a:ext>
            </a:extLst>
          </p:cNvPr>
          <p:cNvSpPr txBox="1"/>
          <p:nvPr/>
        </p:nvSpPr>
        <p:spPr>
          <a:xfrm>
            <a:off x="775854" y="5800301"/>
            <a:ext cx="107049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The Society for Vascular Surgery Lower Extremity Threatened Limb Classification System: Risk stratification based on Wound, Ischemia, and foot Infection (</a:t>
            </a:r>
            <a:r>
              <a:rPr lang="en-US" sz="1400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WIfI</a:t>
            </a:r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). Mills, Joseph L. et al. Journal of Vascular Surgery, Volume 59, Issue 1, 220 - 234.e2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SVS WIfI Stage vs 1yr Major Amp</a:t>
            </a:r>
            <a:endParaRPr/>
          </a:p>
        </p:txBody>
      </p:sp>
      <p:pic>
        <p:nvPicPr>
          <p:cNvPr id="130" name="Google Shape;130;p11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594735" y="2130684"/>
            <a:ext cx="10002679" cy="2508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603443" y="15814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Stages of PAD</a:t>
            </a:r>
            <a:endParaRPr dirty="0"/>
          </a:p>
        </p:txBody>
      </p:sp>
      <p:sp>
        <p:nvSpPr>
          <p:cNvPr id="76" name="Google Shape;76;p5"/>
          <p:cNvSpPr txBox="1">
            <a:spLocks noGrp="1"/>
          </p:cNvSpPr>
          <p:nvPr>
            <p:ph type="body" idx="1"/>
          </p:nvPr>
        </p:nvSpPr>
        <p:spPr>
          <a:xfrm>
            <a:off x="0" y="1037736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Claudication</a:t>
            </a:r>
            <a:endParaRPr dirty="0"/>
          </a:p>
        </p:txBody>
      </p:sp>
      <p:sp>
        <p:nvSpPr>
          <p:cNvPr id="78" name="Google Shape;78;p5"/>
          <p:cNvSpPr txBox="1">
            <a:spLocks noGrp="1"/>
          </p:cNvSpPr>
          <p:nvPr>
            <p:ph sz="half" idx="2"/>
          </p:nvPr>
        </p:nvSpPr>
        <p:spPr>
          <a:xfrm>
            <a:off x="6096000" y="1185558"/>
            <a:ext cx="320112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2400"/>
              <a:buNone/>
            </a:pPr>
            <a:r>
              <a:rPr lang="en-US" sz="2400" dirty="0"/>
              <a:t>Chronic Limb Threatening Ischemia</a:t>
            </a:r>
            <a:endParaRPr sz="2400" dirty="0"/>
          </a:p>
        </p:txBody>
      </p:sp>
      <p:pic>
        <p:nvPicPr>
          <p:cNvPr id="77" name="Google Shape;77;p5"/>
          <p:cNvPicPr preferRelativeResize="0">
            <a:picLocks noGrp="1"/>
          </p:cNvPicPr>
          <p:nvPr>
            <p:ph type="body" sz="quarter" idx="3"/>
          </p:nvPr>
        </p:nvPicPr>
        <p:blipFill rotWithShape="1">
          <a:blip r:embed="rId3">
            <a:alphaModFix/>
          </a:blip>
          <a:srcRect t="259" b="-1"/>
          <a:stretch/>
        </p:blipFill>
        <p:spPr>
          <a:xfrm>
            <a:off x="318219" y="2145201"/>
            <a:ext cx="4769719" cy="3675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5"/>
          <p:cNvPicPr preferRelativeResize="0">
            <a:picLocks noGrp="1"/>
          </p:cNvPicPr>
          <p:nvPr>
            <p:ph sz="quarter" idx="4"/>
          </p:nvPr>
        </p:nvPicPr>
        <p:blipFill rotWithShape="1">
          <a:blip r:embed="rId4">
            <a:alphaModFix/>
          </a:blip>
          <a:stretch/>
        </p:blipFill>
        <p:spPr>
          <a:xfrm>
            <a:off x="5424054" y="2697651"/>
            <a:ext cx="5183188" cy="2677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24054" y="2145201"/>
            <a:ext cx="5183188" cy="5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9249D-E088-11B8-D407-350035376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7146"/>
            <a:ext cx="12192000" cy="1325563"/>
          </a:xfrm>
        </p:spPr>
        <p:txBody>
          <a:bodyPr>
            <a:normAutofit/>
          </a:bodyPr>
          <a:lstStyle/>
          <a:p>
            <a:r>
              <a:rPr lang="en-US" dirty="0"/>
              <a:t>Diagnosing PAD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F50EF-97C3-B47A-89DD-ABA80218E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77624"/>
            <a:ext cx="5440218" cy="4351338"/>
          </a:xfrm>
        </p:spPr>
        <p:txBody>
          <a:bodyPr>
            <a:normAutofit/>
          </a:bodyPr>
          <a:lstStyle/>
          <a:p>
            <a:r>
              <a:rPr lang="en-US" sz="4000" dirty="0"/>
              <a:t>History:</a:t>
            </a:r>
          </a:p>
          <a:p>
            <a:pPr lvl="1"/>
            <a:r>
              <a:rPr lang="en-US" sz="3200" dirty="0"/>
              <a:t>Symptoms:</a:t>
            </a:r>
          </a:p>
          <a:p>
            <a:pPr lvl="2"/>
            <a:r>
              <a:rPr lang="en-US" sz="2600" dirty="0"/>
              <a:t>Distance until pain starts</a:t>
            </a:r>
          </a:p>
          <a:p>
            <a:pPr lvl="2"/>
            <a:r>
              <a:rPr lang="en-US" sz="2600" dirty="0"/>
              <a:t>Distance until unable to walk further</a:t>
            </a:r>
          </a:p>
          <a:p>
            <a:pPr lvl="2"/>
            <a:r>
              <a:rPr lang="en-US" sz="2600" dirty="0"/>
              <a:t>Change if leaning forward/backward</a:t>
            </a:r>
          </a:p>
          <a:p>
            <a:pPr lvl="1"/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670C4-D634-D1F2-78E7-2B8011CB8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66327" y="1735860"/>
            <a:ext cx="5576454" cy="4351338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Length of time present</a:t>
            </a:r>
          </a:p>
          <a:p>
            <a:pPr lvl="1"/>
            <a:r>
              <a:rPr lang="en-US" sz="2400" dirty="0"/>
              <a:t>Prior interventions</a:t>
            </a:r>
          </a:p>
          <a:p>
            <a:pPr lvl="1"/>
            <a:r>
              <a:rPr lang="en-US" sz="2400" dirty="0"/>
              <a:t>History of wounds</a:t>
            </a:r>
          </a:p>
          <a:p>
            <a:pPr lvl="1"/>
            <a:r>
              <a:rPr lang="en-US" sz="2400" dirty="0"/>
              <a:t>History of spinal surgery</a:t>
            </a:r>
          </a:p>
          <a:p>
            <a:pPr lvl="1"/>
            <a:r>
              <a:rPr lang="en-US" sz="2400" dirty="0"/>
              <a:t>Comorbidities:</a:t>
            </a:r>
          </a:p>
          <a:p>
            <a:pPr lvl="2"/>
            <a:r>
              <a:rPr lang="en-US" sz="2400" dirty="0"/>
              <a:t>Cardiopulmonary disease</a:t>
            </a:r>
          </a:p>
          <a:p>
            <a:pPr lvl="1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4154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0B485-C38D-5FD0-B056-6317085ED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PAD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A98EC-1244-6F24-9E62-618261510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597171"/>
            <a:ext cx="4184035" cy="3880772"/>
          </a:xfrm>
        </p:spPr>
        <p:txBody>
          <a:bodyPr>
            <a:normAutofit fontScale="62500" lnSpcReduction="20000"/>
          </a:bodyPr>
          <a:lstStyle/>
          <a:p>
            <a:r>
              <a:rPr lang="en-US" sz="4000" dirty="0"/>
              <a:t>Physical Exam:</a:t>
            </a:r>
          </a:p>
          <a:p>
            <a:pPr lvl="1"/>
            <a:r>
              <a:rPr lang="en-US" sz="3400" dirty="0"/>
              <a:t>Color of foot</a:t>
            </a:r>
          </a:p>
          <a:p>
            <a:pPr lvl="2"/>
            <a:r>
              <a:rPr lang="en-US" sz="3400" dirty="0"/>
              <a:t>Capillary refill</a:t>
            </a:r>
          </a:p>
          <a:p>
            <a:pPr lvl="2"/>
            <a:r>
              <a:rPr lang="en-US" sz="3400" dirty="0"/>
              <a:t>Dependent rubor</a:t>
            </a:r>
          </a:p>
          <a:p>
            <a:pPr lvl="1"/>
            <a:r>
              <a:rPr lang="en-US" sz="3400" dirty="0"/>
              <a:t>Temperature of foot/leg</a:t>
            </a:r>
          </a:p>
          <a:p>
            <a:pPr lvl="1"/>
            <a:r>
              <a:rPr lang="en-US" sz="3400" dirty="0"/>
              <a:t>Hair loss</a:t>
            </a:r>
          </a:p>
          <a:p>
            <a:pPr lvl="1"/>
            <a:r>
              <a:rPr lang="en-US" sz="3400" dirty="0"/>
              <a:t>Wounds:</a:t>
            </a:r>
          </a:p>
          <a:p>
            <a:pPr lvl="2"/>
            <a:r>
              <a:rPr lang="en-US" sz="3400" dirty="0"/>
              <a:t>Depth</a:t>
            </a:r>
          </a:p>
          <a:p>
            <a:pPr lvl="2"/>
            <a:r>
              <a:rPr lang="en-US" sz="3400" dirty="0"/>
              <a:t>Odor</a:t>
            </a:r>
          </a:p>
          <a:p>
            <a:pPr lvl="2"/>
            <a:r>
              <a:rPr lang="en-US" sz="3400" dirty="0"/>
              <a:t>Drainage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66B14-093C-14AB-2098-60648F470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8" y="1995055"/>
            <a:ext cx="4184034" cy="3880773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/>
              <a:t>BLE Pulse exam:</a:t>
            </a:r>
          </a:p>
          <a:p>
            <a:pPr lvl="1"/>
            <a:r>
              <a:rPr lang="en-US" sz="3400" dirty="0"/>
              <a:t>DP/PT</a:t>
            </a:r>
          </a:p>
          <a:p>
            <a:pPr lvl="1"/>
            <a:r>
              <a:rPr lang="en-US" sz="3400" dirty="0"/>
              <a:t>Popliteal</a:t>
            </a:r>
          </a:p>
          <a:p>
            <a:pPr lvl="1"/>
            <a:r>
              <a:rPr lang="en-US" sz="3400" dirty="0"/>
              <a:t>Femoral</a:t>
            </a:r>
          </a:p>
          <a:p>
            <a:pPr lvl="1"/>
            <a:r>
              <a:rPr lang="en-US" sz="3400" dirty="0"/>
              <a:t>Palpate and Doppler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52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6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7" name="Isosceles Triangle 146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8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9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0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1" name="Isosceles Triangle 150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2" name="Isosceles Triangle 151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Google Shape;135;p12"/>
          <p:cNvSpPr txBox="1"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Aft>
                <a:spcPts val="0"/>
              </a:spcAft>
              <a:buClr>
                <a:schemeClr val="lt1"/>
              </a:buClr>
              <a:buSzPts val="5400"/>
            </a:pPr>
            <a:r>
              <a:rPr lang="en-US" sz="4400"/>
              <a:t>Diagnosing PAD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0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1" name="Isosceles Triangle 160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2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4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5" name="Isosceles Triangle 164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67" name="Rectangle 166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8" name="Google Shape;136;p12">
            <a:extLst>
              <a:ext uri="{FF2B5EF4-FFF2-40B4-BE49-F238E27FC236}">
                <a16:creationId xmlns:a16="http://schemas.microsoft.com/office/drawing/2014/main" id="{1E513CD6-6A9E-D01A-098B-18C8A6F125F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1184703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8" name="Rectangle 14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0" name="Rectangle 14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0" name="Isosceles Triangle 15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" name="Isosceles Triangle 16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/>
          </p:nvPr>
        </p:nvSpPr>
        <p:spPr>
          <a:xfrm>
            <a:off x="6702246" y="93316"/>
            <a:ext cx="4512988" cy="6455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Aft>
                <a:spcPts val="0"/>
              </a:spcAft>
              <a:buClr>
                <a:schemeClr val="lt1"/>
              </a:buClr>
              <a:buSzPts val="5400"/>
            </a:pPr>
            <a:r>
              <a:rPr lang="en-US" dirty="0">
                <a:solidFill>
                  <a:srgbClr val="FFFFFF"/>
                </a:solidFill>
              </a:rPr>
              <a:t>ABIs</a:t>
            </a:r>
          </a:p>
        </p:txBody>
      </p:sp>
      <p:pic>
        <p:nvPicPr>
          <p:cNvPr id="143" name="Google Shape;143;p13" descr="ABIs.jpg"/>
          <p:cNvPicPr preferRelativeResize="0">
            <a:picLocks noGrp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594264" y="249381"/>
            <a:ext cx="5326245" cy="643774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83BB2B-5F1F-B64D-2600-90B82A7FAD70}"/>
              </a:ext>
            </a:extLst>
          </p:cNvPr>
          <p:cNvSpPr txBox="1"/>
          <p:nvPr/>
        </p:nvSpPr>
        <p:spPr>
          <a:xfrm>
            <a:off x="7084748" y="784137"/>
            <a:ext cx="4512988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Ankle/brachial index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	Normal &gt; 0.9-1.3	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	Mild PVD 0.75-0.9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	Moderate PVD 0.4-0.75		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	Severe PVD &lt;0.4</a:t>
            </a: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"/>
            </a:endParaRPr>
          </a:p>
          <a:p>
            <a:pPr marL="349250" lvl="0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Toe Brachial Index:</a:t>
            </a:r>
          </a:p>
          <a:p>
            <a:pPr marL="349250" lvl="1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Normal &gt;0.6</a:t>
            </a:r>
          </a:p>
          <a:p>
            <a:pPr marL="349250" lvl="1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"/>
            </a:endParaRPr>
          </a:p>
          <a:p>
            <a:pPr marL="349250" lvl="1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Falsely elevated from calcific disease</a:t>
            </a:r>
          </a:p>
          <a:p>
            <a:pPr marL="349250" lvl="4" indent="-3492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rPr>
              <a:t>DM, CKD/ESRD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Segmental Pressures / Waveforms</a:t>
            </a:r>
          </a:p>
        </p:txBody>
      </p:sp>
      <p:pic>
        <p:nvPicPr>
          <p:cNvPr id="149" name="Google Shape;149;p14" descr="PVR1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t="15151" r="-2" b="25495"/>
          <a:stretch/>
        </p:blipFill>
        <p:spPr>
          <a:xfrm>
            <a:off x="873934" y="1726479"/>
            <a:ext cx="3401259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5667" y="1726479"/>
            <a:ext cx="5821641" cy="3695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1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2" name="Isosceles Triangle 171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3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5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6" name="Isosceles Triangle 175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7" name="Isosceles Triangle 176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>
              <a:spcAft>
                <a:spcPts val="0"/>
              </a:spcAft>
              <a:buClr>
                <a:schemeClr val="lt1"/>
              </a:buClr>
              <a:buSzPts val="5400"/>
            </a:pPr>
            <a:r>
              <a:rPr lang="en-US"/>
              <a:t>Exercise Testing</a:t>
            </a:r>
          </a:p>
        </p:txBody>
      </p:sp>
      <p:sp>
        <p:nvSpPr>
          <p:cNvPr id="156" name="Google Shape;156;p15"/>
          <p:cNvSpPr txBox="1">
            <a:spLocks noGrp="1"/>
          </p:cNvSpPr>
          <p:nvPr>
            <p:ph sz="half" idx="2"/>
          </p:nvPr>
        </p:nvSpPr>
        <p:spPr>
          <a:xfrm>
            <a:off x="129202" y="2367627"/>
            <a:ext cx="4994901" cy="3880773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349250" indent="-349250"/>
            <a:r>
              <a:rPr lang="en-US" dirty="0">
                <a:sym typeface="Helvetica Neue"/>
              </a:rPr>
              <a:t>Compare ABI pre- and post-exercise</a:t>
            </a:r>
            <a:endParaRPr lang="en-US" dirty="0"/>
          </a:p>
          <a:p>
            <a:pPr marL="349250" lvl="0" indent="-349250"/>
            <a:r>
              <a:rPr lang="en-US" dirty="0">
                <a:sym typeface="Helvetica Neue"/>
              </a:rPr>
              <a:t>Note the time until ABIs return to baseline</a:t>
            </a:r>
            <a:endParaRPr lang="en-US" dirty="0"/>
          </a:p>
          <a:p>
            <a:pPr marL="349250" lvl="0" indent="-95250"/>
            <a:endParaRPr lang="en-US" dirty="0"/>
          </a:p>
        </p:txBody>
      </p:sp>
      <p:pic>
        <p:nvPicPr>
          <p:cNvPr id="162" name="Google Shape;162;p16" descr="PVR2.jpg"/>
          <p:cNvPicPr preferRelativeResize="0">
            <a:picLocks noGrp="1"/>
          </p:cNvPicPr>
          <p:nvPr>
            <p:ph sz="half" idx="1"/>
          </p:nvPr>
        </p:nvPicPr>
        <p:blipFill rotWithShape="1">
          <a:blip r:embed="rId3"/>
          <a:srcRect r="1344" b="-3"/>
          <a:stretch>
            <a:fillRect/>
          </a:stretch>
        </p:blipFill>
        <p:spPr>
          <a:xfrm>
            <a:off x="5051060" y="609600"/>
            <a:ext cx="6753766" cy="5242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F1E17-1552-2507-1DE2-F2784FA10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financial disclosures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A917D-F80C-FAD5-C0CE-5F7CCDBF6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3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Further Diagnostic Adjuncts</a:t>
            </a:r>
          </a:p>
        </p:txBody>
      </p:sp>
      <p:sp>
        <p:nvSpPr>
          <p:cNvPr id="168" name="Google Shape;168;p17"/>
          <p:cNvSpPr txBox="1">
            <a:spLocks noGrp="1"/>
          </p:cNvSpPr>
          <p:nvPr>
            <p:ph idx="1"/>
          </p:nvPr>
        </p:nvSpPr>
        <p:spPr>
          <a:xfrm>
            <a:off x="677332" y="1694047"/>
            <a:ext cx="5723468" cy="4347316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400" dirty="0"/>
              <a:t>Duplex Ultrasound</a:t>
            </a:r>
          </a:p>
          <a:p>
            <a:pPr marL="0" indent="0">
              <a:buNone/>
            </a:pPr>
            <a:r>
              <a:rPr lang="en-US" sz="2000" dirty="0"/>
              <a:t>	Useful in patients with: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SzPts val="4000"/>
              <a:buNone/>
            </a:pPr>
            <a:r>
              <a:rPr lang="en-US" sz="2000" dirty="0"/>
              <a:t>CKD/ESRD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SzPts val="4000"/>
              <a:buNone/>
            </a:pPr>
            <a:r>
              <a:rPr lang="en-US" sz="2000" dirty="0"/>
              <a:t>Tibial level disease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Caution in: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Aortoiliac disease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Large body habitus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Scarring (from prior interventions)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Stents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ts val="4000"/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FD78A-D6D4-5FC4-9286-099886F37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857" y="305728"/>
            <a:ext cx="4760941" cy="3249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D95C32-628A-B56E-69B4-1C2E87467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857" y="3608657"/>
            <a:ext cx="4760941" cy="32493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1AF19-14D3-DCCF-368D-37BC18205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Diagnostic Adjuncts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0473B-9365-45DC-F330-F58FF8002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8" y="1456170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2600" dirty="0"/>
              <a:t>CTA</a:t>
            </a:r>
          </a:p>
          <a:p>
            <a:pPr marL="457200" lvl="1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Visualizes aortoiliac disease</a:t>
            </a:r>
          </a:p>
          <a:p>
            <a:pPr marL="457200" lvl="1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Helpful for case planning: stent sizing</a:t>
            </a:r>
          </a:p>
          <a:p>
            <a:pPr marL="457200" lvl="1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Caution in: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CHF patients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Joint replacement: scatter artifact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CKD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Calcific Disease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800" dirty="0"/>
              <a:t>Tibial level disease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099EA-04EF-A348-D1D7-9BCD096C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1545" y="1708727"/>
            <a:ext cx="4019168" cy="469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40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A17CF-31D3-58EB-9E23-6439CF58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Diagnostic Adjuncts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8C29B-A749-14A0-83AD-864B7398D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dirty="0"/>
              <a:t>Angiography</a:t>
            </a:r>
          </a:p>
          <a:p>
            <a:pPr marL="457200" lvl="1" indent="0">
              <a:spcBef>
                <a:spcPts val="1000"/>
              </a:spcBef>
              <a:buSzPts val="4000"/>
              <a:buNone/>
            </a:pPr>
            <a:r>
              <a:rPr lang="en-US" sz="2400" dirty="0"/>
              <a:t>Diagnostic and therapeutic</a:t>
            </a:r>
          </a:p>
          <a:p>
            <a:pPr marL="457200" lvl="1" indent="0">
              <a:spcBef>
                <a:spcPts val="1000"/>
              </a:spcBef>
              <a:buSzPts val="4000"/>
              <a:buNone/>
            </a:pPr>
            <a:r>
              <a:rPr lang="en-US" sz="2400" dirty="0"/>
              <a:t>Caution in: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000" dirty="0"/>
              <a:t>Cannot tolerate anesthesia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000" dirty="0"/>
              <a:t>CKD: can do CO2 angiogram or minimal contrast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000" dirty="0"/>
              <a:t>Large body habitus: difficult to access</a:t>
            </a:r>
          </a:p>
          <a:p>
            <a:pPr marL="914400" lvl="2" indent="0">
              <a:spcBef>
                <a:spcPts val="1000"/>
              </a:spcBef>
              <a:buSzPts val="4000"/>
              <a:buNone/>
            </a:pPr>
            <a:r>
              <a:rPr lang="en-US" sz="2000" dirty="0"/>
              <a:t>Prior surgery/intervention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D32DEE-FA20-EB2F-464F-265E7E094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910" y="0"/>
            <a:ext cx="2048092" cy="50099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0F5A2F-921E-E997-531D-B15938CF3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0110" y="2129989"/>
            <a:ext cx="1845077" cy="472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41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Managing PAD</a:t>
            </a:r>
            <a:endParaRPr lang="en-US"/>
          </a:p>
        </p:txBody>
      </p:sp>
      <p:sp>
        <p:nvSpPr>
          <p:cNvPr id="181" name="Google Shape;181;p19"/>
          <p:cNvSpPr txBox="1">
            <a:spLocks noGrp="1"/>
          </p:cNvSpPr>
          <p:nvPr>
            <p:ph idx="1"/>
          </p:nvPr>
        </p:nvSpPr>
        <p:spPr>
          <a:xfrm>
            <a:off x="4913999" y="2151352"/>
            <a:ext cx="6013494" cy="388077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What are our </a:t>
            </a:r>
            <a:r>
              <a:rPr lang="en-US" b="1" dirty="0"/>
              <a:t>goals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Decrease mortality from atherosclerotic disease</a:t>
            </a:r>
          </a:p>
          <a:p>
            <a:pPr lvl="1"/>
            <a:r>
              <a:rPr lang="en-US" dirty="0"/>
              <a:t>Improve ability to walk / Quality of life</a:t>
            </a:r>
          </a:p>
          <a:p>
            <a:pPr lvl="1"/>
            <a:r>
              <a:rPr lang="en-US" dirty="0"/>
              <a:t>Depends on symptomatology</a:t>
            </a:r>
          </a:p>
        </p:txBody>
      </p:sp>
      <p:pic>
        <p:nvPicPr>
          <p:cNvPr id="2" name="Google Shape;77;p5">
            <a:extLst>
              <a:ext uri="{FF2B5EF4-FFF2-40B4-BE49-F238E27FC236}">
                <a16:creationId xmlns:a16="http://schemas.microsoft.com/office/drawing/2014/main" id="{BDE60AA6-D43A-4968-6343-451B72D05A7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27434" r="11796" b="-1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</p:spPr>
      </p:pic>
      <p:sp>
        <p:nvSpPr>
          <p:cNvPr id="186" name="Isosceles Triangle 185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A3B788-A593-8B76-D30B-5332CCF8B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52" y="138544"/>
            <a:ext cx="6687654" cy="64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16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Medically Managing PAD</a:t>
            </a:r>
            <a:endParaRPr/>
          </a:p>
        </p:txBody>
      </p:sp>
      <p:sp>
        <p:nvSpPr>
          <p:cNvPr id="174" name="Google Shape;174;p1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/>
          </a:p>
        </p:txBody>
      </p:sp>
      <p:pic>
        <p:nvPicPr>
          <p:cNvPr id="175" name="Google Shape;17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147" y="379557"/>
            <a:ext cx="8235950" cy="6291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4" name="Rectangle 19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4" name="Isosceles Triangle 20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8" name="Isosceles Triangle 20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6" name="Google Shape;186;p20"/>
          <p:cNvSpPr txBox="1"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Smoking Cessation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387FBC-8645-B99D-DD6D-F61A27BE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05" y="1168399"/>
            <a:ext cx="3225866" cy="4610101"/>
          </a:xfrm>
          <a:prstGeom prst="rect">
            <a:avLst/>
          </a:prstGeom>
        </p:spPr>
      </p:pic>
      <p:sp>
        <p:nvSpPr>
          <p:cNvPr id="187" name="Google Shape;187;p20"/>
          <p:cNvSpPr txBox="1">
            <a:spLocks noGrp="1"/>
          </p:cNvSpPr>
          <p:nvPr>
            <p:ph idx="1"/>
          </p:nvPr>
        </p:nvSpPr>
        <p:spPr>
          <a:xfrm>
            <a:off x="6300288" y="2143187"/>
            <a:ext cx="6416585" cy="3983567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000" dirty="0">
                <a:solidFill>
                  <a:srgbClr val="FFFFFF"/>
                </a:solidFill>
              </a:rPr>
              <a:t>Directly advise patients to quit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000" dirty="0">
                <a:solidFill>
                  <a:srgbClr val="FFFFFF"/>
                </a:solidFill>
              </a:rPr>
              <a:t>Select a quit date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000" dirty="0">
                <a:solidFill>
                  <a:srgbClr val="FFFFFF"/>
                </a:solidFill>
              </a:rPr>
              <a:t>Alcohol can decrease success rates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000" dirty="0">
                <a:solidFill>
                  <a:srgbClr val="FFFFFF"/>
                </a:solidFill>
              </a:rPr>
              <a:t>Others in household should consider quitting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2000" dirty="0">
                <a:solidFill>
                  <a:srgbClr val="FFFFFF"/>
                </a:solidFill>
              </a:rPr>
              <a:t>Anticipate withdrawal symptoms: mood, concentration, nausea, headache</a:t>
            </a:r>
          </a:p>
          <a:p>
            <a:pPr marL="400050" lvl="1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000"/>
              <a:buNone/>
            </a:pPr>
            <a:r>
              <a:rPr lang="en-US" sz="1800" dirty="0">
                <a:solidFill>
                  <a:srgbClr val="FFFFFF"/>
                </a:solidFill>
              </a:rPr>
              <a:t>Can peak at 2 weeks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Smoking Cessation</a:t>
            </a:r>
            <a:endParaRPr/>
          </a:p>
        </p:txBody>
      </p:sp>
      <p:pic>
        <p:nvPicPr>
          <p:cNvPr id="195" name="Google Shape;19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399" y="1828800"/>
            <a:ext cx="9362133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2" name="Rectangle 211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Google Shape;206;p23"/>
          <p:cNvSpPr txBox="1"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Glycemic Control</a:t>
            </a:r>
          </a:p>
        </p:txBody>
      </p:sp>
      <p:sp>
        <p:nvSpPr>
          <p:cNvPr id="214" name="Isosceles Triangle 213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6" name="Isosceles Triangle 215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7" name="Google Shape;207;p23"/>
          <p:cNvSpPr txBox="1">
            <a:spLocks noGrp="1"/>
          </p:cNvSpPr>
          <p:nvPr>
            <p:ph idx="1"/>
          </p:nvPr>
        </p:nvSpPr>
        <p:spPr>
          <a:xfrm>
            <a:off x="697370" y="1930400"/>
            <a:ext cx="10611450" cy="3429260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en-US" sz="2400" b="1" dirty="0"/>
              <a:t>HgbA1C of 7 is goal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-"/>
            </a:pPr>
            <a:r>
              <a:rPr lang="en-US" sz="2400" dirty="0"/>
              <a:t>ACCORD Trial</a:t>
            </a:r>
          </a:p>
          <a:p>
            <a:pPr marL="1371600" lvl="2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400" dirty="0"/>
              <a:t>RCT of DM2 to HgbA1C of 7-7.9% vs less than 6%</a:t>
            </a:r>
          </a:p>
          <a:p>
            <a:pPr marL="1371600" lvl="2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400" dirty="0"/>
              <a:t>Primary Endpoint: Composite CV death, MI, stroke</a:t>
            </a:r>
          </a:p>
          <a:p>
            <a:pPr marL="1371600" lvl="2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400" dirty="0"/>
              <a:t>~10,000 pts included</a:t>
            </a:r>
          </a:p>
          <a:p>
            <a:pPr marL="1371600" lvl="2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400" dirty="0"/>
              <a:t>Intensive-therapy group had relative </a:t>
            </a:r>
            <a:r>
              <a:rPr lang="en-US" sz="2400" b="1" dirty="0"/>
              <a:t>increase</a:t>
            </a:r>
            <a:r>
              <a:rPr lang="en-US" sz="2400" dirty="0"/>
              <a:t> in mortality of 22% and an absolute increase of 1.0%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-"/>
            </a:pPr>
            <a:r>
              <a:rPr lang="en-US" sz="2400" dirty="0"/>
              <a:t>Action in Diabetes and Vascular Disease (ADVANCE) study and the Veterans Affairs Diabetes Trial (VADT) failed to show tight glycemic control decreases mortality</a:t>
            </a:r>
          </a:p>
        </p:txBody>
      </p:sp>
      <p:sp>
        <p:nvSpPr>
          <p:cNvPr id="222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Glycemic Control</a:t>
            </a:r>
            <a:endParaRPr/>
          </a:p>
        </p:txBody>
      </p:sp>
      <p:sp>
        <p:nvSpPr>
          <p:cNvPr id="213" name="Google Shape;213;p24"/>
          <p:cNvSpPr txBox="1">
            <a:spLocks noGrp="1"/>
          </p:cNvSpPr>
          <p:nvPr>
            <p:ph idx="1"/>
          </p:nvPr>
        </p:nvSpPr>
        <p:spPr>
          <a:xfrm>
            <a:off x="677334" y="2160589"/>
            <a:ext cx="8475902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2800" dirty="0"/>
              <a:t>Treatment</a:t>
            </a:r>
            <a:endParaRPr sz="2800" dirty="0"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sz="2400" dirty="0"/>
              <a:t>Lifestyle modification</a:t>
            </a:r>
            <a:endParaRPr sz="2400" dirty="0"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sz="2400" dirty="0"/>
              <a:t>Metformin 1</a:t>
            </a:r>
            <a:r>
              <a:rPr lang="en-US" sz="2400" baseline="30000" dirty="0"/>
              <a:t>st</a:t>
            </a:r>
            <a:r>
              <a:rPr lang="en-US" sz="2400" dirty="0"/>
              <a:t> line pharmacologic</a:t>
            </a:r>
            <a:endParaRPr sz="2400" dirty="0"/>
          </a:p>
          <a:p>
            <a:pPr marL="137160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 sz="2000" dirty="0"/>
              <a:t>reduced diabetes-related death and all-cause mortality by 42% and 36% in UKPDS </a:t>
            </a:r>
            <a:endParaRPr sz="2000" dirty="0"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sz="2400" dirty="0"/>
              <a:t>Second line (Sulfonylurea vs Insulin)</a:t>
            </a:r>
            <a:endParaRPr sz="2400" dirty="0"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sz="2400" dirty="0"/>
              <a:t>No clear evidence one class of meds decreases progression of PAD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BE717-E793-B6F7-B71C-CAD35773E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9CCC8-1EF3-9782-2FB0-83ECF4C09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Natural History of PVD</a:t>
            </a:r>
          </a:p>
          <a:p>
            <a:r>
              <a:rPr lang="en-US" dirty="0"/>
              <a:t>Diagnosis of PVD</a:t>
            </a:r>
          </a:p>
          <a:p>
            <a:r>
              <a:rPr lang="en-US" dirty="0"/>
              <a:t>Management of PVD</a:t>
            </a:r>
          </a:p>
          <a:p>
            <a:r>
              <a:rPr lang="en-US" dirty="0"/>
              <a:t>Outcomes of PVD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413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Google Shape;200;p22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Diabetes Management</a:t>
            </a:r>
          </a:p>
        </p:txBody>
      </p:sp>
      <p:sp>
        <p:nvSpPr>
          <p:cNvPr id="201" name="Google Shape;201;p22"/>
          <p:cNvSpPr txBox="1">
            <a:spLocks noGrp="1"/>
          </p:cNvSpPr>
          <p:nvPr>
            <p:ph idx="1"/>
          </p:nvPr>
        </p:nvSpPr>
        <p:spPr>
          <a:xfrm>
            <a:off x="4654294" y="816638"/>
            <a:ext cx="5182431" cy="5224724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SVS recs to prevent Diabetic Foot Ulcers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(1) annual foot examination by provider w/ training in foot care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(2) peripheral neuropathy testing w/ foot exam 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(3) Education about preventative foot care 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(4) custom therapeutic footwear in high-risk patients, including those with significant neuropathy, foot deformities, or previous amputation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(5) glycemic control (hemoglobin A1c &lt;7%).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Blood Pressure Control</a:t>
            </a:r>
            <a:endParaRPr/>
          </a:p>
        </p:txBody>
      </p:sp>
      <p:sp>
        <p:nvSpPr>
          <p:cNvPr id="219" name="Google Shape;219;p25"/>
          <p:cNvSpPr txBox="1">
            <a:spLocks noGrp="1"/>
          </p:cNvSpPr>
          <p:nvPr>
            <p:ph idx="1"/>
          </p:nvPr>
        </p:nvSpPr>
        <p:spPr>
          <a:xfrm>
            <a:off x="6400800" y="2209800"/>
            <a:ext cx="5562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800" dirty="0"/>
              <a:t>Endothelial Dysfunction decreases NO</a:t>
            </a:r>
            <a:endParaRPr sz="2800" dirty="0"/>
          </a:p>
        </p:txBody>
      </p:sp>
      <p:pic>
        <p:nvPicPr>
          <p:cNvPr id="220" name="Google Shape;22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473008"/>
            <a:ext cx="57912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3013391"/>
            <a:ext cx="5562600" cy="2279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Blood Pressure Control</a:t>
            </a:r>
          </a:p>
        </p:txBody>
      </p:sp>
      <p:sp>
        <p:nvSpPr>
          <p:cNvPr id="227" name="Google Shape;227;p26"/>
          <p:cNvSpPr txBox="1">
            <a:spLocks noGrp="1"/>
          </p:cNvSpPr>
          <p:nvPr>
            <p:ph idx="1"/>
          </p:nvPr>
        </p:nvSpPr>
        <p:spPr>
          <a:xfrm>
            <a:off x="-36894" y="1700651"/>
            <a:ext cx="5271079" cy="374932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Lifestyle modifications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Heart Outcomes Prevention Evaluation (HOPE) study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-"/>
            </a:pPr>
            <a:r>
              <a:rPr lang="en-US" dirty="0"/>
              <a:t>RCT ABI as predictor of CV events and ramipril on PAD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-"/>
            </a:pPr>
            <a:r>
              <a:rPr lang="en-US" dirty="0"/>
              <a:t>PAD patients (ABI &lt;0.9) treated w/ ramipril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-"/>
            </a:pPr>
            <a:r>
              <a:rPr lang="en-US" dirty="0"/>
              <a:t>Reduction in cardiovascular events</a:t>
            </a:r>
          </a:p>
        </p:txBody>
      </p:sp>
      <p:pic>
        <p:nvPicPr>
          <p:cNvPr id="228" name="Google Shape;228;p26"/>
          <p:cNvPicPr preferRelativeResize="0"/>
          <p:nvPr/>
        </p:nvPicPr>
        <p:blipFill rotWithShape="1">
          <a:blip r:embed="rId3"/>
          <a:stretch/>
        </p:blipFill>
        <p:spPr>
          <a:xfrm>
            <a:off x="5141822" y="1533236"/>
            <a:ext cx="6957815" cy="3519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87C46-FA68-3EA5-A5B7-70BBC8664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Pressure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2B425-2065-0DAB-B407-4633372DE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607" y="2142116"/>
            <a:ext cx="8596668" cy="3880773"/>
          </a:xfrm>
        </p:spPr>
        <p:txBody>
          <a:bodyPr/>
          <a:lstStyle/>
          <a:p>
            <a:r>
              <a:rPr lang="en-US" dirty="0"/>
              <a:t>Goal SBP 140/90, if &gt;60y/o then 150/90</a:t>
            </a:r>
          </a:p>
          <a:p>
            <a:r>
              <a:rPr lang="en-US" dirty="0"/>
              <a:t>First line management is thiazide diuretic</a:t>
            </a:r>
          </a:p>
          <a:p>
            <a:r>
              <a:rPr lang="en-US" dirty="0"/>
              <a:t>Second line is dependent on comorbidities</a:t>
            </a:r>
          </a:p>
          <a:p>
            <a:pPr lvl="1"/>
            <a:r>
              <a:rPr lang="en-US" dirty="0"/>
              <a:t>Uncomplicated HTN (ACE, BB, CCB)</a:t>
            </a:r>
          </a:p>
          <a:p>
            <a:pPr lvl="1"/>
            <a:r>
              <a:rPr lang="en-US" dirty="0"/>
              <a:t>DM – ACE/ARB</a:t>
            </a:r>
          </a:p>
          <a:p>
            <a:pPr lvl="1"/>
            <a:r>
              <a:rPr lang="en-US" dirty="0"/>
              <a:t>CAD/CHF – BB</a:t>
            </a:r>
          </a:p>
          <a:p>
            <a:r>
              <a:rPr lang="en-US" dirty="0"/>
              <a:t>No contraindication for beta-blockers in PVD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458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5" name="Rectangle 264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Google Shape;239;p28"/>
          <p:cNvSpPr txBox="1"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Lipid Lowering Agents</a:t>
            </a:r>
          </a:p>
        </p:txBody>
      </p:sp>
      <p:sp>
        <p:nvSpPr>
          <p:cNvPr id="266" name="Isosceles Triangle 26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7" name="Isosceles Triangle 266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0" name="Google Shape;240;p28"/>
          <p:cNvSpPr txBox="1"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POSCH Trial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endParaRPr lang="en-US" dirty="0"/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dirty="0"/>
              <a:t>RCT for partial ileal bypass, 838 pts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dirty="0"/>
              <a:t>Primary endpoint death; secondary endpoint atherosclerosis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dirty="0"/>
              <a:t>44% risk reduction for development of an abnormal ABI</a:t>
            </a:r>
          </a:p>
          <a:p>
            <a:pPr marL="914400" lvl="1" indent="-457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en-US" dirty="0"/>
              <a:t>Clinical manifestations of PAD was reduced by 30%</a:t>
            </a:r>
          </a:p>
        </p:txBody>
      </p:sp>
      <p:sp>
        <p:nvSpPr>
          <p:cNvPr id="270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AF64-B21C-B72E-39A6-2C484A38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227EF-F9DB-FBF0-7B10-94CF6D631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HMG-CoA reductase inhibition</a:t>
            </a:r>
          </a:p>
          <a:p>
            <a:r>
              <a:rPr lang="en-US" dirty="0"/>
              <a:t>Reduce risk of CAD, stroke, PVD, death</a:t>
            </a:r>
          </a:p>
          <a:p>
            <a:r>
              <a:rPr lang="en-US" dirty="0"/>
              <a:t>Reduces LDL in a dose-dependent fashion</a:t>
            </a:r>
          </a:p>
          <a:p>
            <a:r>
              <a:rPr lang="en-US" dirty="0"/>
              <a:t>Pleiotropic effects on the vasculature:</a:t>
            </a:r>
          </a:p>
          <a:p>
            <a:pPr lvl="1"/>
            <a:r>
              <a:rPr lang="en-US" dirty="0"/>
              <a:t>Decreased inflammation</a:t>
            </a:r>
          </a:p>
          <a:p>
            <a:pPr lvl="1"/>
            <a:r>
              <a:rPr lang="en-US" dirty="0"/>
              <a:t>Plaque stabilization</a:t>
            </a:r>
          </a:p>
          <a:p>
            <a:pPr lvl="1"/>
            <a:r>
              <a:rPr lang="en-US" dirty="0"/>
              <a:t>Improved endothelial function</a:t>
            </a:r>
          </a:p>
          <a:p>
            <a:r>
              <a:rPr lang="en-US" dirty="0"/>
              <a:t>Risks: transient transaminitis, </a:t>
            </a:r>
            <a:r>
              <a:rPr lang="en-US" dirty="0" err="1"/>
              <a:t>rhabdo</a:t>
            </a:r>
            <a:r>
              <a:rPr lang="en-US" dirty="0"/>
              <a:t> (4 in 1000), myopathy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0FD60C-DCE4-6034-7ACC-821339756A52}"/>
              </a:ext>
            </a:extLst>
          </p:cNvPr>
          <p:cNvSpPr txBox="1"/>
          <p:nvPr/>
        </p:nvSpPr>
        <p:spPr>
          <a:xfrm>
            <a:off x="307109" y="6334780"/>
            <a:ext cx="106287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5E5E"/>
                </a:solidFill>
                <a:effectLst/>
                <a:latin typeface="Inter"/>
              </a:rPr>
              <a:t>Takemoto M, Liao JK. Pleiotropic effects of 3‐hydroxy‐3‐methylglutaryl coenzyme a reductase inhibitors. </a:t>
            </a:r>
            <a:r>
              <a:rPr lang="en-US" b="0" i="1" dirty="0" err="1">
                <a:solidFill>
                  <a:srgbClr val="5F5E5E"/>
                </a:solidFill>
                <a:effectLst/>
                <a:latin typeface="Inter"/>
              </a:rPr>
              <a:t>Arterioscler</a:t>
            </a:r>
            <a:r>
              <a:rPr lang="en-US" b="0" i="1" dirty="0">
                <a:solidFill>
                  <a:srgbClr val="5F5E5E"/>
                </a:solidFill>
                <a:effectLst/>
                <a:latin typeface="Inter"/>
              </a:rPr>
              <a:t> </a:t>
            </a:r>
            <a:r>
              <a:rPr lang="en-US" b="0" i="1" dirty="0" err="1">
                <a:solidFill>
                  <a:srgbClr val="5F5E5E"/>
                </a:solidFill>
                <a:effectLst/>
                <a:latin typeface="Inter"/>
              </a:rPr>
              <a:t>Thromb</a:t>
            </a:r>
            <a:r>
              <a:rPr lang="en-US" b="0" i="1" dirty="0">
                <a:solidFill>
                  <a:srgbClr val="5F5E5E"/>
                </a:solidFill>
                <a:effectLst/>
                <a:latin typeface="Inter"/>
              </a:rPr>
              <a:t> </a:t>
            </a:r>
            <a:r>
              <a:rPr lang="en-US" b="0" i="1" dirty="0" err="1">
                <a:solidFill>
                  <a:srgbClr val="5F5E5E"/>
                </a:solidFill>
                <a:effectLst/>
                <a:latin typeface="Inter"/>
              </a:rPr>
              <a:t>Vasc</a:t>
            </a:r>
            <a:r>
              <a:rPr lang="en-US" b="0" i="1" dirty="0">
                <a:solidFill>
                  <a:srgbClr val="5F5E5E"/>
                </a:solidFill>
                <a:effectLst/>
                <a:latin typeface="Inter"/>
              </a:rPr>
              <a:t> Biol</a:t>
            </a:r>
            <a:r>
              <a:rPr lang="en-US" b="0" i="0" dirty="0">
                <a:solidFill>
                  <a:srgbClr val="5F5E5E"/>
                </a:solidFill>
                <a:effectLst/>
                <a:latin typeface="Inter"/>
              </a:rPr>
              <a:t>. 2001;21:1712–1719.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02B67-93CD-D236-D4BD-DBE11023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46C6B-BB0D-F982-9F98-AB0374B69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RCT between placebo and 40mg atorvastatin (only 86 patients)</a:t>
            </a:r>
          </a:p>
          <a:p>
            <a:pPr lvl="1"/>
            <a:r>
              <a:rPr lang="en-US" dirty="0"/>
              <a:t>By 6mo, statin group could walk 90m further than placebo</a:t>
            </a:r>
          </a:p>
          <a:p>
            <a:pPr lvl="1"/>
            <a:r>
              <a:rPr lang="en-US" dirty="0"/>
              <a:t>ABI improved by 0.1</a:t>
            </a:r>
          </a:p>
          <a:p>
            <a:pPr lvl="1"/>
            <a:r>
              <a:rPr lang="en-US" dirty="0"/>
              <a:t>Improvement in symptoms by the questionnaire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BFF084-A228-ADE0-891D-7A4DAE79385A}"/>
              </a:ext>
            </a:extLst>
          </p:cNvPr>
          <p:cNvSpPr txBox="1"/>
          <p:nvPr/>
        </p:nvSpPr>
        <p:spPr>
          <a:xfrm>
            <a:off x="611908" y="6271551"/>
            <a:ext cx="9354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5F5E5E"/>
                </a:solidFill>
                <a:latin typeface="Inter"/>
              </a:rPr>
              <a:t>Mondillo</a:t>
            </a:r>
            <a:r>
              <a:rPr lang="en-US" dirty="0">
                <a:solidFill>
                  <a:srgbClr val="5F5E5E"/>
                </a:solidFill>
                <a:latin typeface="Inter"/>
              </a:rPr>
              <a:t> S, et al. Effects of simvastatin on walking performance and symptoms of intermittent claudication in hypercholesterolemic patients with peripheral vascular disease.  Am J Med . 2003;114(5):359–364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12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>
            <a:spLocks noGrp="1"/>
          </p:cNvSpPr>
          <p:nvPr>
            <p:ph type="title"/>
          </p:nvPr>
        </p:nvSpPr>
        <p:spPr>
          <a:xfrm>
            <a:off x="677334" y="443345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Statins</a:t>
            </a:r>
            <a:endParaRPr dirty="0"/>
          </a:p>
        </p:txBody>
      </p:sp>
      <p:sp>
        <p:nvSpPr>
          <p:cNvPr id="246" name="Google Shape;246;p2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Goal LDL less 100mg/dL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If High risk patient,</a:t>
            </a: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	LDL less 70 mg/dL</a:t>
            </a:r>
            <a:endParaRPr dirty="0"/>
          </a:p>
        </p:txBody>
      </p:sp>
      <p:pic>
        <p:nvPicPr>
          <p:cNvPr id="247" name="Google Shape;24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2036" y="1516559"/>
            <a:ext cx="5181600" cy="459022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9"/>
          <p:cNvSpPr/>
          <p:nvPr/>
        </p:nvSpPr>
        <p:spPr>
          <a:xfrm>
            <a:off x="0" y="6172200"/>
            <a:ext cx="120106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Neil J. Stone, et, al 2013 ACC/AHA Guideline on the Treatment of Blood Cholesterol to Reduce Atherosclerotic Cardiovascular Risk in Adults: A Report of the American College of Cardiology/American Heart Association Task Force on Practice </a:t>
            </a:r>
            <a:r>
              <a:rPr lang="en-US" sz="1200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Guidelines,Journal</a:t>
            </a:r>
            <a:r>
              <a:rPr lang="en-US" sz="12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of the American College of Cardiology, Volume 63, Issue 25, Part B, 2014, Pages 2889-2934,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Lipid Lowering Agents</a:t>
            </a:r>
            <a:endParaRPr/>
          </a:p>
        </p:txBody>
      </p:sp>
      <p:pic>
        <p:nvPicPr>
          <p:cNvPr id="254" name="Google Shape;25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4546" y="1782618"/>
            <a:ext cx="5838825" cy="456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Symptom Management</a:t>
            </a:r>
          </a:p>
        </p:txBody>
      </p:sp>
      <p:sp>
        <p:nvSpPr>
          <p:cNvPr id="261" name="Google Shape;261;p31"/>
          <p:cNvSpPr txBox="1">
            <a:spLocks noGrp="1"/>
          </p:cNvSpPr>
          <p:nvPr>
            <p:ph idx="1"/>
          </p:nvPr>
        </p:nvSpPr>
        <p:spPr>
          <a:xfrm>
            <a:off x="5209563" y="2160589"/>
            <a:ext cx="6982417" cy="3880773"/>
          </a:xfrm>
          <a:prstGeom prst="rect">
            <a:avLst/>
          </a:prstGeom>
        </p:spPr>
        <p:txBody>
          <a:bodyPr spcFirstLastPara="1" lIns="91425" tIns="45700" rIns="91425" bIns="45700" anchorCtr="0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3200" dirty="0"/>
              <a:t>Cilostazol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endParaRPr lang="en-US" sz="3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1700" dirty="0"/>
              <a:t>	</a:t>
            </a:r>
            <a:r>
              <a:rPr lang="en-US" sz="2000" dirty="0"/>
              <a:t>3-month trial at a dose of 100 mg twice daily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50% improvement in claudication symptoms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	In combination with exercise therapy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endParaRPr lang="en-US" sz="20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PDE 3 inhibitor =&gt; increases cAMP=&gt; vasodilation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No mortality benefit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3200"/>
              <a:buNone/>
            </a:pPr>
            <a:r>
              <a:rPr lang="en-US" sz="2000" dirty="0"/>
              <a:t>	Contraindicated in:</a:t>
            </a:r>
          </a:p>
          <a:p>
            <a:pPr marL="1771650" lvl="3" indent="-457200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SzPts val="2800"/>
              <a:buChar char="-"/>
            </a:pPr>
            <a:r>
              <a:rPr lang="en-US" sz="2000" dirty="0"/>
              <a:t>CHF, CKD, and hepatic impairments</a:t>
            </a:r>
          </a:p>
          <a:p>
            <a:pPr marL="1314450" lvl="2" indent="-457200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SzPts val="2800"/>
              <a:buChar char="-"/>
            </a:pPr>
            <a:r>
              <a:rPr lang="en-US" sz="2000" dirty="0"/>
              <a:t>Side effects:</a:t>
            </a:r>
          </a:p>
          <a:p>
            <a:pPr marL="1771650" lvl="3" indent="-457200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SzPts val="2800"/>
              <a:buChar char="-"/>
            </a:pPr>
            <a:r>
              <a:rPr lang="en-US" sz="2000" dirty="0"/>
              <a:t>Headaches, nausea, diarrhea</a:t>
            </a:r>
          </a:p>
          <a:p>
            <a:pPr marL="457200" lvl="0" indent="-2032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 lang="en-US" sz="1700" dirty="0"/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5D527265-5938-AEB6-3CA7-B99717D228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92" r="34858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67" name="Isosceles Triangle 266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Peripheral Arterial Disease (PAD)</a:t>
            </a:r>
            <a:endParaRPr lang="en-US"/>
          </a:p>
        </p:txBody>
      </p:sp>
      <p:pic>
        <p:nvPicPr>
          <p:cNvPr id="62" name="Google Shape;62;p3"/>
          <p:cNvPicPr preferRelativeResize="0"/>
          <p:nvPr/>
        </p:nvPicPr>
        <p:blipFill rotWithShape="1">
          <a:blip r:embed="rId3"/>
          <a:stretch/>
        </p:blipFill>
        <p:spPr>
          <a:xfrm>
            <a:off x="492673" y="2160589"/>
            <a:ext cx="5283289" cy="2932225"/>
          </a:xfrm>
          <a:prstGeom prst="rect">
            <a:avLst/>
          </a:prstGeom>
          <a:noFill/>
        </p:spPr>
      </p:pic>
      <p:sp>
        <p:nvSpPr>
          <p:cNvPr id="61" name="Google Shape;61;p3"/>
          <p:cNvSpPr txBox="1">
            <a:spLocks noGrp="1"/>
          </p:cNvSpPr>
          <p:nvPr>
            <p:ph idx="1"/>
          </p:nvPr>
        </p:nvSpPr>
        <p:spPr>
          <a:xfrm>
            <a:off x="5775963" y="2247606"/>
            <a:ext cx="5639600" cy="388077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Wingdings" panose="05000000000000000000" pitchFamily="2" charset="2"/>
              <a:buChar char="Ø"/>
            </a:pPr>
            <a:r>
              <a:rPr lang="en-US" sz="2000" dirty="0"/>
              <a:t>Atherosclerotic occlusive disease of the lower extremity arteries</a:t>
            </a:r>
          </a:p>
          <a:p>
            <a:pPr lvl="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Wingdings" panose="05000000000000000000" pitchFamily="2" charset="2"/>
              <a:buChar char="Ø"/>
            </a:pPr>
            <a:r>
              <a:rPr lang="en-US" sz="2000" dirty="0"/>
              <a:t>Affects &gt;200 million people worldwide</a:t>
            </a:r>
          </a:p>
          <a:p>
            <a:pPr lvl="1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000" dirty="0"/>
              <a:t>~8.5 million in the US</a:t>
            </a:r>
          </a:p>
          <a:p>
            <a:pPr marL="457200" lvl="1" indent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000" dirty="0"/>
              <a:t>Prevalence increases with 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E06C8-8486-1F9A-E274-EE933ED747FD}"/>
              </a:ext>
            </a:extLst>
          </p:cNvPr>
          <p:cNvSpPr txBox="1"/>
          <p:nvPr/>
        </p:nvSpPr>
        <p:spPr>
          <a:xfrm>
            <a:off x="249382" y="6445585"/>
            <a:ext cx="10751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1100" dirty="0"/>
              <a:t>From Selvin E, Erlinger TP. Prevalence of and risk factors for peripheral arterial disease in the United States: results from the National Health and Nutrition Examination Survey, 1999–2000. Circulation. 2004;110(6):738–743.</a:t>
            </a:r>
            <a:endParaRPr lang="en-US" sz="1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Symptom Management</a:t>
            </a:r>
            <a:endParaRPr/>
          </a:p>
        </p:txBody>
      </p:sp>
      <p:sp>
        <p:nvSpPr>
          <p:cNvPr id="267" name="Google Shape;267;p32"/>
          <p:cNvSpPr txBox="1">
            <a:spLocks noGrp="1"/>
          </p:cNvSpPr>
          <p:nvPr>
            <p:ph idx="1"/>
          </p:nvPr>
        </p:nvSpPr>
        <p:spPr>
          <a:xfrm>
            <a:off x="584971" y="1948873"/>
            <a:ext cx="920557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 sz="2800" dirty="0"/>
              <a:t>Pentoxifylline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 lang="en-US" sz="2800" dirty="0"/>
          </a:p>
          <a:p>
            <a:pPr marL="400050" lvl="1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4000"/>
              <a:buNone/>
            </a:pPr>
            <a:r>
              <a:rPr lang="en-US" sz="2600" dirty="0"/>
              <a:t>400 mg TID</a:t>
            </a:r>
          </a:p>
          <a:p>
            <a:pPr marL="400050" lvl="1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4000"/>
              <a:buNone/>
            </a:pPr>
            <a:endParaRPr lang="en-US" sz="2600" dirty="0"/>
          </a:p>
          <a:p>
            <a:pPr marL="400050" lvl="1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4000"/>
              <a:buNone/>
            </a:pPr>
            <a:r>
              <a:rPr lang="en-US" sz="2400" dirty="0"/>
              <a:t>Inhibits PDE and potentiates prostacyclin =&gt; vasodilation</a:t>
            </a:r>
          </a:p>
          <a:p>
            <a:pPr marL="400050" lvl="1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4000"/>
              <a:buNone/>
            </a:pPr>
            <a:endParaRPr sz="24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400" dirty="0"/>
              <a:t>Can be tried in pts with contraindication to cilostazol</a:t>
            </a:r>
            <a:endParaRPr sz="2400" dirty="0"/>
          </a:p>
          <a:p>
            <a:pPr marL="4572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3"/>
          <p:cNvPicPr preferRelativeResize="0"/>
          <p:nvPr/>
        </p:nvPicPr>
        <p:blipFill rotWithShape="1">
          <a:blip r:embed="rId3"/>
          <a:srcRect l="21820" r="1071" b="-2"/>
          <a:stretch>
            <a:fillRect/>
          </a:stretch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</p:spPr>
      </p:pic>
      <p:sp>
        <p:nvSpPr>
          <p:cNvPr id="279" name="Google Shape;279;p34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Exercise Therapy</a:t>
            </a:r>
          </a:p>
        </p:txBody>
      </p:sp>
      <p:sp>
        <p:nvSpPr>
          <p:cNvPr id="280" name="Google Shape;280;p34"/>
          <p:cNvSpPr txBox="1">
            <a:spLocks noGrp="1"/>
          </p:cNvSpPr>
          <p:nvPr>
            <p:ph idx="1"/>
          </p:nvPr>
        </p:nvSpPr>
        <p:spPr>
          <a:xfrm>
            <a:off x="677334" y="2160589"/>
            <a:ext cx="4910666" cy="388077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2000" dirty="0"/>
              <a:t>Supervised or Home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2000" dirty="0"/>
              <a:t>Minimum 3 times per week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2000" dirty="0"/>
              <a:t>30-60 minute sessions</a:t>
            </a:r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2000" dirty="0"/>
              <a:t>12 weeks duration</a:t>
            </a:r>
          </a:p>
        </p:txBody>
      </p: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9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1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3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5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7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9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1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CLEVER Trial</a:t>
            </a:r>
            <a:endParaRPr/>
          </a:p>
        </p:txBody>
      </p:sp>
      <p:sp>
        <p:nvSpPr>
          <p:cNvPr id="286" name="Google Shape;286;p35"/>
          <p:cNvSpPr txBox="1">
            <a:spLocks noGrp="1"/>
          </p:cNvSpPr>
          <p:nvPr>
            <p:ph idx="1"/>
          </p:nvPr>
        </p:nvSpPr>
        <p:spPr>
          <a:xfrm>
            <a:off x="152400" y="1825625"/>
            <a:ext cx="335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AOID claudication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RCT, 29 centers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2007-2011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999 pts screened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Moderate to severe claudication</a:t>
            </a:r>
            <a:endParaRPr sz="2400"/>
          </a:p>
        </p:txBody>
      </p:sp>
      <p:pic>
        <p:nvPicPr>
          <p:cNvPr id="287" name="Google Shape;2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5200" y="1518745"/>
            <a:ext cx="838200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CLEVER TRIAL</a:t>
            </a:r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idx="1"/>
          </p:nvPr>
        </p:nvSpPr>
        <p:spPr>
          <a:xfrm>
            <a:off x="152399" y="1524000"/>
            <a:ext cx="11763704" cy="59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sz="2800"/>
              <a:t>Stent &amp; Supervised Exercise statistically better than Optimal Med Care</a:t>
            </a:r>
            <a:endParaRPr sz="2800"/>
          </a:p>
        </p:txBody>
      </p:sp>
      <p:pic>
        <p:nvPicPr>
          <p:cNvPr id="294" name="Google Shape;294;p36"/>
          <p:cNvPicPr preferRelativeResize="0"/>
          <p:nvPr/>
        </p:nvPicPr>
        <p:blipFill rotWithShape="1">
          <a:blip r:embed="rId3">
            <a:alphaModFix/>
          </a:blip>
          <a:srcRect b="49804"/>
          <a:stretch/>
        </p:blipFill>
        <p:spPr>
          <a:xfrm>
            <a:off x="6124903" y="1967704"/>
            <a:ext cx="5791200" cy="4433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399" y="1962448"/>
            <a:ext cx="5762625" cy="443388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6"/>
          <p:cNvSpPr txBox="1"/>
          <p:nvPr/>
        </p:nvSpPr>
        <p:spPr>
          <a:xfrm>
            <a:off x="144516" y="6396335"/>
            <a:ext cx="1175582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Murphy TP, Cutlip DE, Regensteiner JG, et al. Supervised exercise, stent revascularization, or medical therapy for claudication due to aortoiliac peripheral artery disease: the CLEVER study [published correction appears in J Am Coll Cardiol. 2015 May 12;65(18):2055]. J Am Coll Cardiol. 2015;65(10):999–1009. doi:10.1016/j.jacc.2014.12.043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59BED-599D-35B5-43C6-4C34B9AAC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6618"/>
          </a:xfrm>
        </p:spPr>
        <p:txBody>
          <a:bodyPr/>
          <a:lstStyle/>
          <a:p>
            <a:r>
              <a:rPr lang="en-US" dirty="0"/>
              <a:t>Treatment algorithm - Claudication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508306-C6F5-3183-53ED-C0585C8019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9762" y="1586706"/>
            <a:ext cx="6592455" cy="3684588"/>
          </a:xfrm>
        </p:spPr>
        <p:txBody>
          <a:bodyPr>
            <a:normAutofit/>
          </a:bodyPr>
          <a:lstStyle/>
          <a:p>
            <a:r>
              <a:rPr lang="en-US" sz="3200" b="1" dirty="0"/>
              <a:t>Smoking cessation</a:t>
            </a:r>
          </a:p>
          <a:p>
            <a:r>
              <a:rPr lang="en-US" sz="3200" dirty="0"/>
              <a:t>Aspirin, high intensity statin</a:t>
            </a:r>
          </a:p>
          <a:p>
            <a:pPr lvl="1"/>
            <a:r>
              <a:rPr lang="en-US" sz="3000" dirty="0"/>
              <a:t>Glycemic and BP control</a:t>
            </a:r>
          </a:p>
          <a:p>
            <a:r>
              <a:rPr lang="en-US" sz="3200" dirty="0"/>
              <a:t>Walking program</a:t>
            </a:r>
          </a:p>
          <a:p>
            <a:r>
              <a:rPr lang="en-US" sz="3200" dirty="0"/>
              <a:t>Cilostazol, 100mg bid x 3mo</a:t>
            </a:r>
          </a:p>
          <a:p>
            <a:r>
              <a:rPr lang="en-US" sz="3200" dirty="0"/>
              <a:t>Then consider intervention</a:t>
            </a:r>
          </a:p>
        </p:txBody>
      </p:sp>
    </p:spTree>
    <p:extLst>
      <p:ext uri="{BB962C8B-B14F-4D97-AF65-F5344CB8AC3E}">
        <p14:creationId xmlns:p14="http://schemas.microsoft.com/office/powerpoint/2010/main" val="11851288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Google Shape;301;p37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Medical Management in CLTI</a:t>
            </a:r>
          </a:p>
        </p:txBody>
      </p:sp>
      <p:sp>
        <p:nvSpPr>
          <p:cNvPr id="302" name="Google Shape;302;p37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6568762" cy="5224724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PVD with rest pain or ulceration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endParaRPr lang="en-US" dirty="0"/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Same Optimal medical therapy as claudication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endParaRPr lang="en-US" dirty="0"/>
          </a:p>
          <a:p>
            <a:pPr marL="457200" lvl="0" indent="-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dirty="0"/>
              <a:t>Ultimately will require revascularization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13A5-C469-257E-C810-3BE8A5152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Interventional Treatment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50880-0E13-3E49-376A-C0A9F3392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2160589"/>
            <a:ext cx="4565510" cy="3880773"/>
          </a:xfrm>
        </p:spPr>
        <p:txBody>
          <a:bodyPr>
            <a:normAutofit/>
          </a:bodyPr>
          <a:lstStyle/>
          <a:p>
            <a:r>
              <a:rPr lang="en-US" dirty="0"/>
              <a:t>Angiographic:</a:t>
            </a:r>
          </a:p>
          <a:p>
            <a:pPr lvl="1"/>
            <a:r>
              <a:rPr lang="en-US" dirty="0"/>
              <a:t>Balloon angioplasty</a:t>
            </a:r>
          </a:p>
          <a:p>
            <a:pPr lvl="1"/>
            <a:r>
              <a:rPr lang="en-US" dirty="0"/>
              <a:t>Drug coated balloon angioplasty</a:t>
            </a:r>
          </a:p>
          <a:p>
            <a:pPr lvl="1"/>
            <a:r>
              <a:rPr lang="en-US" dirty="0"/>
              <a:t>Stenting</a:t>
            </a:r>
          </a:p>
          <a:p>
            <a:r>
              <a:rPr lang="en-US" dirty="0"/>
              <a:t>Open:</a:t>
            </a:r>
          </a:p>
          <a:p>
            <a:pPr lvl="1"/>
            <a:r>
              <a:rPr lang="en-US" dirty="0"/>
              <a:t>Endarterectomy</a:t>
            </a:r>
          </a:p>
          <a:p>
            <a:pPr lvl="1"/>
            <a:r>
              <a:rPr lang="en-US" dirty="0"/>
              <a:t>Bypass</a:t>
            </a:r>
          </a:p>
        </p:txBody>
      </p:sp>
      <p:pic>
        <p:nvPicPr>
          <p:cNvPr id="1026" name="Picture 2" descr="Ranger™ - Boston Scientific">
            <a:extLst>
              <a:ext uri="{FF2B5EF4-FFF2-40B4-BE49-F238E27FC236}">
                <a16:creationId xmlns:a16="http://schemas.microsoft.com/office/drawing/2014/main" id="{0FF56768-D7E2-C8D1-7543-0FA9F00B8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3892" y="585254"/>
            <a:ext cx="4625328" cy="260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uvia Gains FDA Approval Just Days After IMPERIAL Results Released |  tctmd.com">
            <a:extLst>
              <a:ext uri="{FF2B5EF4-FFF2-40B4-BE49-F238E27FC236}">
                <a16:creationId xmlns:a16="http://schemas.microsoft.com/office/drawing/2014/main" id="{C399AD67-5873-2F35-95C1-212AD632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3892" y="3429000"/>
            <a:ext cx="4565510" cy="260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5179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74F3E-A2B7-1664-02FF-2AD2B63E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Interventional Treatment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137F-D030-66EC-95AF-BCF38FDCB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Tailored based on:</a:t>
            </a:r>
          </a:p>
          <a:p>
            <a:pPr lvl="1"/>
            <a:r>
              <a:rPr lang="en-US" dirty="0"/>
              <a:t>Symptoms</a:t>
            </a:r>
          </a:p>
          <a:p>
            <a:pPr lvl="1"/>
            <a:r>
              <a:rPr lang="en-US" dirty="0"/>
              <a:t>Comorbidities</a:t>
            </a:r>
          </a:p>
          <a:p>
            <a:pPr lvl="1"/>
            <a:r>
              <a:rPr lang="en-US" dirty="0"/>
              <a:t>Location of disease, aortoiliac, femoropopliteal, tibial, </a:t>
            </a:r>
            <a:r>
              <a:rPr lang="en-US" dirty="0" err="1"/>
              <a:t>inframalleolar</a:t>
            </a:r>
            <a:r>
              <a:rPr lang="en-US" dirty="0"/>
              <a:t>, combined</a:t>
            </a:r>
          </a:p>
          <a:p>
            <a:pPr lvl="1"/>
            <a:r>
              <a:rPr lang="en-US" dirty="0"/>
              <a:t>Prior interventions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8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ADDC-6145-06BA-F22E-91EABE942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Aortoiliac treatment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D7F5F-BA05-301A-EEEE-27F704CEB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954" y="1253331"/>
            <a:ext cx="71882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Aortic Occlusion:</a:t>
            </a:r>
          </a:p>
          <a:p>
            <a:pPr lvl="1"/>
            <a:r>
              <a:rPr lang="en-US" sz="2800" dirty="0" err="1"/>
              <a:t>Aortobifemoral</a:t>
            </a:r>
            <a:r>
              <a:rPr lang="en-US" sz="2800" dirty="0"/>
              <a:t> bypass: 4% 30d mortality</a:t>
            </a:r>
          </a:p>
          <a:p>
            <a:pPr lvl="2"/>
            <a:r>
              <a:rPr lang="en-US" sz="2400" dirty="0"/>
              <a:t>85-90% 5 year patency, 75-85% at 10 years</a:t>
            </a:r>
          </a:p>
          <a:p>
            <a:pPr lvl="1"/>
            <a:r>
              <a:rPr lang="en-US" sz="2800" dirty="0" err="1"/>
              <a:t>Axbifemoral</a:t>
            </a:r>
            <a:r>
              <a:rPr lang="en-US" sz="2800" dirty="0"/>
              <a:t> bypass: 60-70% 5 year patency</a:t>
            </a:r>
          </a:p>
          <a:p>
            <a:r>
              <a:rPr lang="en-US" sz="3200" dirty="0"/>
              <a:t>Iliac disease:</a:t>
            </a:r>
          </a:p>
          <a:p>
            <a:pPr lvl="1"/>
            <a:r>
              <a:rPr lang="en-US" sz="2800" dirty="0"/>
              <a:t>Angioplasty/stenting: 78% 3 years patency </a:t>
            </a:r>
          </a:p>
          <a:p>
            <a:pPr lvl="1"/>
            <a:r>
              <a:rPr lang="en-US" sz="2800" dirty="0"/>
              <a:t>Fem-fem bypass: 70% 5 year patency</a:t>
            </a:r>
          </a:p>
          <a:p>
            <a:pPr lvl="1"/>
            <a:r>
              <a:rPr lang="en-US" sz="2800" dirty="0"/>
              <a:t>Ax fem bypass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71A6A-D7AB-B09A-7C21-4957A2ECF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154" y="0"/>
            <a:ext cx="4747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23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9B47F-1435-6FF0-9576-142AC24DA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ED88C-8DA6-FDC6-34B9-97AB5A84A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Aortoiliac Treatment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603B7-699C-86A7-939F-DEC08D12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Iliac disease – angioplasty and stenting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FEEF4-190D-C356-F914-0FD044996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8" y="2715491"/>
            <a:ext cx="5934020" cy="337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80752-25E7-BD8E-EFA1-23A935634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618" y="2745533"/>
            <a:ext cx="6023776" cy="32134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4BEE69-F7C4-0E23-188B-050A8D562933}"/>
              </a:ext>
            </a:extLst>
          </p:cNvPr>
          <p:cNvSpPr txBox="1"/>
          <p:nvPr/>
        </p:nvSpPr>
        <p:spPr>
          <a:xfrm>
            <a:off x="304800" y="6334780"/>
            <a:ext cx="1198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Galaria</a:t>
            </a:r>
            <a:r>
              <a:rPr lang="en-US" dirty="0"/>
              <a:t> II, Davies MG. Percutaneous transluminal revascularization for iliac occlusive disease: long-term outcomes in Trans-Atlantic Inter-Society Consensus A and B lesions. Ann </a:t>
            </a:r>
            <a:r>
              <a:rPr lang="en-US" dirty="0" err="1"/>
              <a:t>Vasc</a:t>
            </a:r>
            <a:r>
              <a:rPr lang="en-US" dirty="0"/>
              <a:t> Surg. 2005;19:352–360.</a:t>
            </a:r>
          </a:p>
        </p:txBody>
      </p:sp>
    </p:spTree>
    <p:extLst>
      <p:ext uri="{BB962C8B-B14F-4D97-AF65-F5344CB8AC3E}">
        <p14:creationId xmlns:p14="http://schemas.microsoft.com/office/powerpoint/2010/main" val="424766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1947665" y="166835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Risk Factors of PAD</a:t>
            </a:r>
            <a:endParaRPr dirty="0"/>
          </a:p>
        </p:txBody>
      </p:sp>
      <p:pic>
        <p:nvPicPr>
          <p:cNvPr id="69" name="Google Shape;6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273" y="1244064"/>
            <a:ext cx="9287545" cy="48427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4"/>
          <p:cNvSpPr/>
          <p:nvPr/>
        </p:nvSpPr>
        <p:spPr>
          <a:xfrm>
            <a:off x="826273" y="6385071"/>
            <a:ext cx="91963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Society for Vascular Surgery practice guidelines for atherosclerotic occlusive disease of the lower extremities: Management of asymptomatic disease and claudication. Conte, Michael S. et al. Journal of Vascular Surgery, Volume 61, Issue 3, 2S - 41S.e1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76EB81-49DD-8483-C1C4-4BBB12AE3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FDA641-9E6D-6B2D-4CE6-67BE9A9E9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Common Femoral Treatment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712A3-5A32-9210-EA1B-9D164CBCB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34" y="609600"/>
            <a:ext cx="4350888" cy="51186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50D31-FAA3-62C2-0C8E-97DB6BFCE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Common femoral endarterectomy</a:t>
            </a:r>
          </a:p>
          <a:p>
            <a:pPr lvl="1"/>
            <a:r>
              <a:rPr lang="en-US">
                <a:solidFill>
                  <a:srgbClr val="FFFFFF"/>
                </a:solidFill>
              </a:rPr>
              <a:t>Profundaplasty</a:t>
            </a:r>
          </a:p>
          <a:p>
            <a:r>
              <a:rPr lang="en-US">
                <a:solidFill>
                  <a:srgbClr val="FFFFFF"/>
                </a:solidFill>
              </a:rPr>
              <a:t>Balloon angioplasty</a:t>
            </a:r>
          </a:p>
        </p:txBody>
      </p:sp>
    </p:spTree>
    <p:extLst>
      <p:ext uri="{BB962C8B-B14F-4D97-AF65-F5344CB8AC3E}">
        <p14:creationId xmlns:p14="http://schemas.microsoft.com/office/powerpoint/2010/main" val="42734707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69836-EA6E-B9F3-FD94-2182EC147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E65D8-0911-6E77-79FC-8FD7C5995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B9830-FAE6-94EF-40CC-AC479F228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SFA/popliteal: </a:t>
            </a:r>
          </a:p>
          <a:p>
            <a:pPr lvl="1"/>
            <a:r>
              <a:rPr lang="en-US" sz="2800" dirty="0"/>
              <a:t>Balloon angioplasty/stenting</a:t>
            </a:r>
          </a:p>
          <a:p>
            <a:pPr lvl="1"/>
            <a:r>
              <a:rPr lang="en-US" sz="2800" dirty="0"/>
              <a:t>Bypass</a:t>
            </a:r>
          </a:p>
          <a:p>
            <a:r>
              <a:rPr lang="en-US" sz="3200" dirty="0"/>
              <a:t>Tibial: </a:t>
            </a:r>
          </a:p>
          <a:p>
            <a:pPr lvl="1"/>
            <a:r>
              <a:rPr lang="en-US" sz="2800" dirty="0"/>
              <a:t>Balloon angioplasty</a:t>
            </a:r>
          </a:p>
          <a:p>
            <a:pPr lvl="1"/>
            <a:r>
              <a:rPr lang="en-US" sz="2800" dirty="0"/>
              <a:t>Bypass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2170C-8365-3DF8-BB66-B1AD70CE7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408" y="251449"/>
            <a:ext cx="2387155" cy="6355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C4A0D5-E086-1ED4-DE59-C37FC4F28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344" y="251448"/>
            <a:ext cx="2299855" cy="635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03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450AD-4C29-C9BA-FE4E-F0114ACE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6F9DF-8EC7-28EE-9357-97FE942A1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Plain Balloon Angioplasty: 35% restenosis at 1 year</a:t>
            </a:r>
          </a:p>
          <a:p>
            <a:r>
              <a:rPr lang="en-US" dirty="0"/>
              <a:t>Drug Coated Balloon angioplasty: </a:t>
            </a:r>
          </a:p>
          <a:p>
            <a:pPr lvl="1"/>
            <a:r>
              <a:rPr lang="en-US" dirty="0"/>
              <a:t>70-75% patency at 1 year</a:t>
            </a:r>
          </a:p>
          <a:p>
            <a:r>
              <a:rPr lang="en-US" dirty="0"/>
              <a:t>Stenting: drug coated or plain</a:t>
            </a:r>
          </a:p>
          <a:p>
            <a:pPr lvl="1"/>
            <a:r>
              <a:rPr lang="en-US" dirty="0"/>
              <a:t>65-75% at 1 year with plain self expanding stent</a:t>
            </a:r>
          </a:p>
          <a:p>
            <a:pPr lvl="1"/>
            <a:r>
              <a:rPr lang="en-US" dirty="0"/>
              <a:t>83% at 1 year with </a:t>
            </a:r>
            <a:r>
              <a:rPr lang="en-US" dirty="0" err="1"/>
              <a:t>Zilver</a:t>
            </a:r>
            <a:r>
              <a:rPr lang="en-US" dirty="0"/>
              <a:t> Drug eluting stent</a:t>
            </a:r>
          </a:p>
          <a:p>
            <a:pPr lvl="1"/>
            <a:r>
              <a:rPr lang="en-US" dirty="0"/>
              <a:t>Can be harder to </a:t>
            </a:r>
            <a:r>
              <a:rPr lang="en-US" dirty="0" err="1"/>
              <a:t>revasc</a:t>
            </a:r>
            <a:r>
              <a:rPr lang="en-US" dirty="0"/>
              <a:t> after stenting</a:t>
            </a:r>
          </a:p>
          <a:p>
            <a:pPr lvl="1"/>
            <a:r>
              <a:rPr lang="en-US" dirty="0"/>
              <a:t>DCBs more expensive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8576CE-0DCC-6907-72BC-AB041D3AC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572" y="207818"/>
            <a:ext cx="2086258" cy="6442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C7B0D3-22DE-4316-FD31-241AE55CA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469" y="207818"/>
            <a:ext cx="2202968" cy="646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391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3BC49-8CB9-BF44-77DF-009C1300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272B5-2241-F5CE-9EC0-664495A37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67" y="2014367"/>
            <a:ext cx="8639929" cy="218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B6082-9063-A0B5-2B37-3C59B247C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6910C2-B6F1-1CE5-69A7-7A7EE635C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241" y="1784261"/>
            <a:ext cx="8527935" cy="431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97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2C997-368F-6FEC-8B73-CF2EA43D2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944B8-2109-242A-096E-518823B50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50" y="1382634"/>
            <a:ext cx="8669855" cy="500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070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E421-3E8B-FAA5-1B09-A093AB74D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Treatment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31313-FF85-4C49-A3B8-369527651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841" y="2052116"/>
            <a:ext cx="9805915" cy="31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512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56681-C4EE-AE17-8972-6C263648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Infra-Inguinal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E457-5F2E-E647-2A69-16D63D886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Patency rates:</a:t>
            </a:r>
          </a:p>
          <a:p>
            <a:pPr lvl="1"/>
            <a:r>
              <a:rPr lang="en-US" dirty="0"/>
              <a:t>Fem-above knee: 82% at 2 years</a:t>
            </a:r>
          </a:p>
          <a:p>
            <a:pPr lvl="1"/>
            <a:r>
              <a:rPr lang="en-US" dirty="0"/>
              <a:t>Fem-Below knee: 79% at 2 years</a:t>
            </a:r>
          </a:p>
          <a:p>
            <a:pPr lvl="1"/>
            <a:r>
              <a:rPr lang="en-US" dirty="0"/>
              <a:t>Fem-tibial: 70% at 2 years</a:t>
            </a:r>
          </a:p>
          <a:p>
            <a:pPr lvl="1"/>
            <a:r>
              <a:rPr lang="en-US" dirty="0"/>
              <a:t>Fem-below ankle: 81% at 1 year</a:t>
            </a:r>
          </a:p>
          <a:p>
            <a:pPr lvl="1"/>
            <a:endParaRPr lang="en-US" dirty="0"/>
          </a:p>
          <a:p>
            <a:r>
              <a:rPr lang="en-US" dirty="0"/>
              <a:t>Vein bypasses must be monitored with yearly duplexes:</a:t>
            </a:r>
          </a:p>
          <a:p>
            <a:pPr lvl="1"/>
            <a:r>
              <a:rPr lang="en-US" dirty="0"/>
              <a:t>Evaluate for stenosis, and early intervention</a:t>
            </a:r>
          </a:p>
        </p:txBody>
      </p:sp>
    </p:spTree>
    <p:extLst>
      <p:ext uri="{BB962C8B-B14F-4D97-AF65-F5344CB8AC3E}">
        <p14:creationId xmlns:p14="http://schemas.microsoft.com/office/powerpoint/2010/main" val="20399840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656830D-44C8-D4E5-BCFB-095516909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">
            <a:extLst>
              <a:ext uri="{FF2B5EF4-FFF2-40B4-BE49-F238E27FC236}">
                <a16:creationId xmlns:a16="http://schemas.microsoft.com/office/drawing/2014/main" id="{61258C2B-7687-5E6C-F010-71BD9A2F1A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Medically Managing PAD</a:t>
            </a:r>
            <a:endParaRPr/>
          </a:p>
        </p:txBody>
      </p:sp>
      <p:sp>
        <p:nvSpPr>
          <p:cNvPr id="174" name="Google Shape;174;p18">
            <a:extLst>
              <a:ext uri="{FF2B5EF4-FFF2-40B4-BE49-F238E27FC236}">
                <a16:creationId xmlns:a16="http://schemas.microsoft.com/office/drawing/2014/main" id="{20F71A7D-1FF6-7DA4-D926-BF8FE1BF48B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/>
          </a:p>
        </p:txBody>
      </p:sp>
      <p:pic>
        <p:nvPicPr>
          <p:cNvPr id="175" name="Google Shape;175;p18">
            <a:extLst>
              <a:ext uri="{FF2B5EF4-FFF2-40B4-BE49-F238E27FC236}">
                <a16:creationId xmlns:a16="http://schemas.microsoft.com/office/drawing/2014/main" id="{055F30CA-54CE-96B4-E68C-8F2AE45EFA1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8025" y="283368"/>
            <a:ext cx="8235950" cy="6291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5936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43E7827-8A86-57BD-F9B8-15193D40A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9ABA9-D93F-70A2-6628-FF30176CB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8882" y="812404"/>
            <a:ext cx="5950812" cy="5224724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Diagnosis first via physical exam, then ABI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Categorize by symptoms: 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	Asymptomatic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	</a:t>
            </a:r>
            <a:r>
              <a:rPr lang="en-US" sz="1800" dirty="0" err="1"/>
              <a:t>Claudicant</a:t>
            </a:r>
            <a:r>
              <a:rPr lang="en-US" sz="1800" dirty="0"/>
              <a:t>: long or short distance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	CLTI: rest pain, wounds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Everyone gets maximal medical management: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Aspirin, high intensity statin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SMOKING CESSATION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Further tailor treatment based on symptoms;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Asymptomatic and long distance </a:t>
            </a:r>
            <a:r>
              <a:rPr lang="en-US" sz="1800" dirty="0" err="1"/>
              <a:t>claudicants</a:t>
            </a:r>
            <a:r>
              <a:rPr lang="en-US" sz="1800" dirty="0"/>
              <a:t>: monitor, annual ABI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Short distance </a:t>
            </a:r>
            <a:r>
              <a:rPr lang="en-US" sz="1800" dirty="0" err="1"/>
              <a:t>claudicants</a:t>
            </a:r>
            <a:r>
              <a:rPr lang="en-US" sz="1800" dirty="0"/>
              <a:t>: walking program, cilostazol, ?intervention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r>
              <a:rPr lang="en-US" sz="1800" dirty="0"/>
              <a:t>Chronic Limb Threatening Ischemia: needs an intervention</a:t>
            </a:r>
          </a:p>
          <a:p>
            <a:pPr lvl="2">
              <a:lnSpc>
                <a:spcPct val="90000"/>
              </a:lnSpc>
              <a:buFont typeface="Wingdings 3" charset="2"/>
              <a:buChar char=""/>
            </a:pPr>
            <a:r>
              <a:rPr lang="en-US" dirty="0"/>
              <a:t>Intervention dependent on location of disease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</a:pPr>
            <a:endParaRPr lang="en-US" sz="1100" dirty="0"/>
          </a:p>
          <a:p>
            <a:pPr marL="571500" lvl="1" indent="0">
              <a:lnSpc>
                <a:spcPct val="90000"/>
              </a:lnSpc>
              <a:buFont typeface="Wingdings 3" charset="2"/>
              <a:buChar char="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0021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>
          <a:extLst>
            <a:ext uri="{FF2B5EF4-FFF2-40B4-BE49-F238E27FC236}">
              <a16:creationId xmlns:a16="http://schemas.microsoft.com/office/drawing/2014/main" id="{EEF30D8D-7338-53ED-FB6C-A5408781F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>
            <a:extLst>
              <a:ext uri="{FF2B5EF4-FFF2-40B4-BE49-F238E27FC236}">
                <a16:creationId xmlns:a16="http://schemas.microsoft.com/office/drawing/2014/main" id="{9B6B10DD-208C-37B4-8006-0CD475D250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3443" y="15814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Stages of PAD</a:t>
            </a:r>
            <a:endParaRPr dirty="0"/>
          </a:p>
        </p:txBody>
      </p:sp>
      <p:sp>
        <p:nvSpPr>
          <p:cNvPr id="76" name="Google Shape;76;p5">
            <a:extLst>
              <a:ext uri="{FF2B5EF4-FFF2-40B4-BE49-F238E27FC236}">
                <a16:creationId xmlns:a16="http://schemas.microsoft.com/office/drawing/2014/main" id="{FE673114-2C0A-6FC6-7510-A7F86125DA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37736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Claudication</a:t>
            </a:r>
            <a:endParaRPr dirty="0"/>
          </a:p>
        </p:txBody>
      </p:sp>
      <p:sp>
        <p:nvSpPr>
          <p:cNvPr id="78" name="Google Shape;78;p5">
            <a:extLst>
              <a:ext uri="{FF2B5EF4-FFF2-40B4-BE49-F238E27FC236}">
                <a16:creationId xmlns:a16="http://schemas.microsoft.com/office/drawing/2014/main" id="{CB7EC253-137D-3245-5E84-D9516F3BD54C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096000" y="1185558"/>
            <a:ext cx="320112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2400"/>
              <a:buNone/>
            </a:pPr>
            <a:r>
              <a:rPr lang="en-US" sz="2400" dirty="0"/>
              <a:t>Chronic Limb Threatening Ischemia</a:t>
            </a:r>
            <a:endParaRPr sz="2400" dirty="0"/>
          </a:p>
        </p:txBody>
      </p:sp>
      <p:pic>
        <p:nvPicPr>
          <p:cNvPr id="77" name="Google Shape;77;p5">
            <a:extLst>
              <a:ext uri="{FF2B5EF4-FFF2-40B4-BE49-F238E27FC236}">
                <a16:creationId xmlns:a16="http://schemas.microsoft.com/office/drawing/2014/main" id="{609E68D6-8349-8394-0E6E-19254AB3984E}"/>
              </a:ext>
            </a:extLst>
          </p:cNvPr>
          <p:cNvPicPr preferRelativeResize="0">
            <a:picLocks noGrp="1"/>
          </p:cNvPicPr>
          <p:nvPr>
            <p:ph type="body" sz="quarter" idx="3"/>
          </p:nvPr>
        </p:nvPicPr>
        <p:blipFill rotWithShape="1">
          <a:blip r:embed="rId3">
            <a:alphaModFix/>
          </a:blip>
          <a:srcRect t="259" b="-1"/>
          <a:stretch/>
        </p:blipFill>
        <p:spPr>
          <a:xfrm>
            <a:off x="318219" y="2145201"/>
            <a:ext cx="4769719" cy="3675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5">
            <a:extLst>
              <a:ext uri="{FF2B5EF4-FFF2-40B4-BE49-F238E27FC236}">
                <a16:creationId xmlns:a16="http://schemas.microsoft.com/office/drawing/2014/main" id="{91C9B80A-20B5-0540-0ED8-261FC6ADDD73}"/>
              </a:ext>
            </a:extLst>
          </p:cNvPr>
          <p:cNvPicPr preferRelativeResize="0">
            <a:picLocks noGrp="1"/>
          </p:cNvPicPr>
          <p:nvPr>
            <p:ph sz="quarter" idx="4"/>
          </p:nvPr>
        </p:nvPicPr>
        <p:blipFill rotWithShape="1">
          <a:blip r:embed="rId4">
            <a:alphaModFix/>
          </a:blip>
          <a:stretch/>
        </p:blipFill>
        <p:spPr>
          <a:xfrm>
            <a:off x="5424054" y="2697651"/>
            <a:ext cx="5183188" cy="2677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5">
            <a:extLst>
              <a:ext uri="{FF2B5EF4-FFF2-40B4-BE49-F238E27FC236}">
                <a16:creationId xmlns:a16="http://schemas.microsoft.com/office/drawing/2014/main" id="{A6E231CC-55E9-EFFC-C8D6-A83049E6C49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24054" y="2145201"/>
            <a:ext cx="5183188" cy="552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72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F10C-2F9C-83EF-5582-61FB9EF174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for your time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436F86-EA62-B4EF-844F-4504D1EF9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Matthew Krantz, MD FACS, FSVS</a:t>
            </a:r>
          </a:p>
          <a:p>
            <a:r>
              <a:rPr lang="en-US" dirty="0"/>
              <a:t>Associate Professor of Surgery</a:t>
            </a:r>
          </a:p>
          <a:p>
            <a:r>
              <a:rPr lang="en-US" dirty="0"/>
              <a:t>Vascular Surgeon</a:t>
            </a:r>
          </a:p>
          <a:p>
            <a:r>
              <a:rPr lang="en-US" dirty="0"/>
              <a:t>Marshall University School of Medicine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1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dirty="0"/>
              <a:t>Natural History of PAD</a:t>
            </a:r>
            <a:endParaRPr dirty="0"/>
          </a:p>
        </p:txBody>
      </p:sp>
      <p:sp>
        <p:nvSpPr>
          <p:cNvPr id="87" name="Google Shape;87;p6"/>
          <p:cNvSpPr txBox="1">
            <a:spLocks noGrp="1"/>
          </p:cNvSpPr>
          <p:nvPr>
            <p:ph sz="half" idx="1"/>
          </p:nvPr>
        </p:nvSpPr>
        <p:spPr>
          <a:xfrm>
            <a:off x="728749" y="1840461"/>
            <a:ext cx="85815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" panose="05000000000000000000" pitchFamily="2" charset="2"/>
              <a:buChar char="Ø"/>
            </a:pPr>
            <a:r>
              <a:rPr lang="en-US" sz="2800" dirty="0"/>
              <a:t>Asymptomatic</a:t>
            </a:r>
            <a:endParaRPr lang="en-US" sz="2600" dirty="0"/>
          </a:p>
          <a:p>
            <a:pPr lvl="1">
              <a:spcBef>
                <a:spcPts val="0"/>
              </a:spcBef>
              <a:buSzPts val="2800"/>
              <a:buFont typeface="Wingdings" panose="05000000000000000000" pitchFamily="2" charset="2"/>
              <a:buChar char="Ø"/>
            </a:pPr>
            <a:r>
              <a:rPr lang="en-US" sz="2400" b="1" dirty="0"/>
              <a:t>Majority</a:t>
            </a:r>
            <a:r>
              <a:rPr lang="en-US" sz="2400" dirty="0"/>
              <a:t> of patients</a:t>
            </a:r>
          </a:p>
          <a:p>
            <a:pPr lvl="1">
              <a:spcBef>
                <a:spcPts val="0"/>
              </a:spcBef>
              <a:buSzPts val="2800"/>
              <a:buFont typeface="Wingdings" panose="05000000000000000000" pitchFamily="2" charset="2"/>
              <a:buChar char="Ø"/>
            </a:pPr>
            <a:r>
              <a:rPr lang="en-US" sz="2400" dirty="0"/>
              <a:t>Incidentally discovered arterial stenosis/occlusion</a:t>
            </a:r>
          </a:p>
          <a:p>
            <a:pPr lvl="1">
              <a:spcBef>
                <a:spcPts val="0"/>
              </a:spcBef>
              <a:buSzPts val="2800"/>
              <a:buFont typeface="Wingdings" panose="05000000000000000000" pitchFamily="2" charset="2"/>
              <a:buChar char="Ø"/>
            </a:pPr>
            <a:r>
              <a:rPr lang="en-US" sz="2400" dirty="0"/>
              <a:t>2.7x greater risk of mortality vs non-PAD</a:t>
            </a:r>
          </a:p>
          <a:p>
            <a:pPr lvl="1">
              <a:spcBef>
                <a:spcPts val="0"/>
              </a:spcBef>
              <a:buSzPts val="2800"/>
              <a:buFont typeface="Wingdings" panose="05000000000000000000" pitchFamily="2" charset="2"/>
              <a:buChar char="Ø"/>
            </a:pPr>
            <a:r>
              <a:rPr lang="en-US" sz="2400" dirty="0"/>
              <a:t>5.6x greater risk of cardiovascular mortality</a:t>
            </a:r>
          </a:p>
          <a:p>
            <a:pPr lvl="1">
              <a:spcBef>
                <a:spcPts val="0"/>
              </a:spcBef>
              <a:buSzPts val="2800"/>
              <a:buFont typeface="Wingdings" panose="05000000000000000000" pitchFamily="2" charset="2"/>
              <a:buChar char="Ø"/>
            </a:pPr>
            <a:r>
              <a:rPr lang="en-US" sz="2400" dirty="0"/>
              <a:t>~7% progress to intermittent claudication over 5 years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-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BA2B5D-C1E9-69AE-D956-00B60BC73965}"/>
              </a:ext>
            </a:extLst>
          </p:cNvPr>
          <p:cNvSpPr txBox="1"/>
          <p:nvPr/>
        </p:nvSpPr>
        <p:spPr>
          <a:xfrm>
            <a:off x="632691" y="6106180"/>
            <a:ext cx="10926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r>
              <a:rPr lang="en-US" dirty="0" err="1"/>
              <a:t>Sigvant</a:t>
            </a:r>
            <a:r>
              <a:rPr lang="en-US" dirty="0"/>
              <a:t> B, Lundin F, Wahlberg E. The risk of disease progression in peripheral arterial disease is higher than expected: a meta-analysis of mortality and disease progression in peripheral arterial disease.  </a:t>
            </a:r>
            <a:r>
              <a:rPr lang="en-US" dirty="0" err="1"/>
              <a:t>Eur</a:t>
            </a:r>
            <a:r>
              <a:rPr lang="en-US" dirty="0"/>
              <a:t> J </a:t>
            </a:r>
            <a:r>
              <a:rPr lang="en-US" dirty="0" err="1"/>
              <a:t>Vasc</a:t>
            </a:r>
            <a:r>
              <a:rPr lang="en-US" dirty="0"/>
              <a:t> </a:t>
            </a:r>
            <a:r>
              <a:rPr lang="en-US" dirty="0" err="1"/>
              <a:t>Endovasc</a:t>
            </a:r>
            <a:r>
              <a:rPr lang="en-US" dirty="0"/>
              <a:t> Surg . 2016;51(3):395–403.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E5D0D-72A3-3BDA-65BB-1F37F9D41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History of PAD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EE79D-0EF1-93A4-617C-C679F1682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91516"/>
            <a:ext cx="1135380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Intermittent Claudication</a:t>
            </a:r>
          </a:p>
          <a:p>
            <a:pPr lvl="1"/>
            <a:r>
              <a:rPr lang="en-US" sz="2400" b="1" dirty="0"/>
              <a:t>Reproducible</a:t>
            </a:r>
            <a:r>
              <a:rPr lang="en-US" sz="2400" dirty="0"/>
              <a:t> muscle pain brought on by exercise and relieved by rest</a:t>
            </a:r>
          </a:p>
          <a:p>
            <a:pPr lvl="1"/>
            <a:r>
              <a:rPr lang="en-US" sz="2400" dirty="0"/>
              <a:t>Symptoms occur one level distal to area of stenosis/occlusion</a:t>
            </a:r>
          </a:p>
          <a:p>
            <a:pPr lvl="2"/>
            <a:r>
              <a:rPr lang="en-US" sz="2000" dirty="0"/>
              <a:t>Aortoiliac disease: =&gt; </a:t>
            </a:r>
            <a:r>
              <a:rPr lang="en-US" sz="1600" dirty="0"/>
              <a:t>Buttock, thigh, hip pain</a:t>
            </a:r>
          </a:p>
          <a:p>
            <a:pPr lvl="2"/>
            <a:r>
              <a:rPr lang="en-US" sz="2000" dirty="0"/>
              <a:t>Femoropopliteal disease =&gt; </a:t>
            </a:r>
            <a:r>
              <a:rPr lang="en-US" sz="1600" dirty="0"/>
              <a:t>Calf pain</a:t>
            </a:r>
          </a:p>
          <a:p>
            <a:pPr lvl="1"/>
            <a:r>
              <a:rPr lang="en-US" sz="2400" dirty="0"/>
              <a:t>Severity based on distance until symptoms develop</a:t>
            </a:r>
          </a:p>
          <a:p>
            <a:pPr lvl="1"/>
            <a:r>
              <a:rPr lang="en-US" sz="2400" dirty="0"/>
              <a:t>Differential Diagnosis:</a:t>
            </a:r>
          </a:p>
          <a:p>
            <a:pPr lvl="2"/>
            <a:r>
              <a:rPr lang="en-US" sz="2000" dirty="0"/>
              <a:t>Spinal disease</a:t>
            </a:r>
          </a:p>
          <a:p>
            <a:pPr lvl="2"/>
            <a:r>
              <a:rPr lang="en-US" sz="2000" dirty="0"/>
              <a:t>Venous disease</a:t>
            </a:r>
          </a:p>
          <a:p>
            <a:pPr lvl="2"/>
            <a:r>
              <a:rPr lang="en-US" sz="2000" dirty="0"/>
              <a:t>Joint Disease</a:t>
            </a:r>
          </a:p>
          <a:p>
            <a:pPr lvl="1"/>
            <a:endParaRPr lang="en-US" sz="2400" dirty="0"/>
          </a:p>
          <a:p>
            <a:pPr lvl="2"/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73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F23A4-952A-0A00-A17D-E7F9FEA0D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History of PAD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039F8-2596-A95E-14D9-B816F8467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279909" cy="4351338"/>
          </a:xfrm>
        </p:spPr>
        <p:txBody>
          <a:bodyPr/>
          <a:lstStyle/>
          <a:p>
            <a:r>
              <a:rPr lang="en-US" dirty="0"/>
              <a:t>Intermittent Claudication outcomes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9" name="Google Shape;89;p6"/>
          <p:cNvPicPr preferRelativeResize="0"/>
          <p:nvPr/>
        </p:nvPicPr>
        <p:blipFill rotWithShape="1">
          <a:blip r:embed="rId3">
            <a:alphaModFix/>
          </a:blip>
          <a:srcRect t="30247"/>
          <a:stretch/>
        </p:blipFill>
        <p:spPr>
          <a:xfrm>
            <a:off x="554182" y="2521527"/>
            <a:ext cx="8237681" cy="4043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178852"/>
      </p:ext>
    </p:extLst>
  </p:cSld>
  <p:clrMapOvr>
    <a:masterClrMapping/>
  </p:clrMapOvr>
</p:sld>
</file>

<file path=ppt/theme/theme1.xml><?xml version="1.0" encoding="utf-8"?>
<a:theme xmlns:a="http://schemas.openxmlformats.org/drawingml/2006/main" name="JCESOM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CESOM Theme" id="{074303D8-3C13-4777-9C5A-F5E52E2FF30F}" vid="{5F1D77B1-5F0B-459D-919C-7E09D21014FE}"/>
    </a:ext>
  </a:extLst>
</a:theme>
</file>

<file path=ppt/theme/theme2.xml><?xml version="1.0" encoding="utf-8"?>
<a:theme xmlns:a="http://schemas.openxmlformats.org/drawingml/2006/main" name="Office Theme">
  <a:themeElements>
    <a:clrScheme name="Lifecare Nurs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A90FA"/>
      </a:accent1>
      <a:accent2>
        <a:srgbClr val="FAE99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JCESOM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CESOM Theme" id="{074303D8-3C13-4777-9C5A-F5E52E2FF30F}" vid="{5F1D77B1-5F0B-459D-919C-7E09D21014FE}"/>
    </a:ext>
  </a:extLst>
</a:theme>
</file>

<file path=ppt/theme/theme4.xml><?xml version="1.0" encoding="utf-8"?>
<a:theme xmlns:a="http://schemas.openxmlformats.org/drawingml/2006/main" name="1_Office Theme">
  <a:themeElements>
    <a:clrScheme name="Lifecare Nurs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A90FA"/>
      </a:accent1>
      <a:accent2>
        <a:srgbClr val="FAE99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JCESOM Theme</Template>
  <TotalTime>1691</TotalTime>
  <Words>2327</Words>
  <Application>Microsoft Office PowerPoint</Application>
  <PresentationFormat>Widescreen</PresentationFormat>
  <Paragraphs>410</Paragraphs>
  <Slides>60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60</vt:i4>
      </vt:variant>
    </vt:vector>
  </HeadingPairs>
  <TitlesOfParts>
    <vt:vector size="73" baseType="lpstr">
      <vt:lpstr>Arial</vt:lpstr>
      <vt:lpstr>Raleway</vt:lpstr>
      <vt:lpstr>Helvetica Neue</vt:lpstr>
      <vt:lpstr>Trebuchet MS</vt:lpstr>
      <vt:lpstr>Inter</vt:lpstr>
      <vt:lpstr>Wingdings 3</vt:lpstr>
      <vt:lpstr>Wingdings</vt:lpstr>
      <vt:lpstr>Calibri</vt:lpstr>
      <vt:lpstr>JCESOM Theme</vt:lpstr>
      <vt:lpstr>Office Theme</vt:lpstr>
      <vt:lpstr>1_JCESOM Theme</vt:lpstr>
      <vt:lpstr>1_Office Theme</vt:lpstr>
      <vt:lpstr>Facet</vt:lpstr>
      <vt:lpstr>PAD &amp; CLTI Natural History &amp; Medical Management</vt:lpstr>
      <vt:lpstr>No financial disclosures</vt:lpstr>
      <vt:lpstr>Outline</vt:lpstr>
      <vt:lpstr>Peripheral Arterial Disease (PAD)</vt:lpstr>
      <vt:lpstr>Risk Factors of PAD</vt:lpstr>
      <vt:lpstr>Stages of PAD</vt:lpstr>
      <vt:lpstr>Natural History of PAD</vt:lpstr>
      <vt:lpstr>Natural History of PAD</vt:lpstr>
      <vt:lpstr>Natural History of PAD</vt:lpstr>
      <vt:lpstr>Natural History of PVD</vt:lpstr>
      <vt:lpstr>WIFi score</vt:lpstr>
      <vt:lpstr>SVS WIfI Stage vs 1yr Major Amp</vt:lpstr>
      <vt:lpstr>Stages of PAD</vt:lpstr>
      <vt:lpstr>Diagnosing PAD </vt:lpstr>
      <vt:lpstr>Diagnosing PAD</vt:lpstr>
      <vt:lpstr>Diagnosing PAD</vt:lpstr>
      <vt:lpstr>ABIs</vt:lpstr>
      <vt:lpstr>Segmental Pressures / Waveforms</vt:lpstr>
      <vt:lpstr>Exercise Testing</vt:lpstr>
      <vt:lpstr>Further Diagnostic Adjuncts</vt:lpstr>
      <vt:lpstr>Further Diagnostic Adjuncts</vt:lpstr>
      <vt:lpstr>Further Diagnostic Adjuncts</vt:lpstr>
      <vt:lpstr>Managing PAD</vt:lpstr>
      <vt:lpstr>PowerPoint Presentation</vt:lpstr>
      <vt:lpstr>Medically Managing PAD</vt:lpstr>
      <vt:lpstr>Smoking Cessation</vt:lpstr>
      <vt:lpstr>Smoking Cessation</vt:lpstr>
      <vt:lpstr>Glycemic Control</vt:lpstr>
      <vt:lpstr>Glycemic Control</vt:lpstr>
      <vt:lpstr>Diabetes Management</vt:lpstr>
      <vt:lpstr>Blood Pressure Control</vt:lpstr>
      <vt:lpstr>Blood Pressure Control</vt:lpstr>
      <vt:lpstr>Blood Pressure Control</vt:lpstr>
      <vt:lpstr>Lipid Lowering Agents</vt:lpstr>
      <vt:lpstr>Statins</vt:lpstr>
      <vt:lpstr>Statins</vt:lpstr>
      <vt:lpstr>Statins</vt:lpstr>
      <vt:lpstr>Lipid Lowering Agents</vt:lpstr>
      <vt:lpstr>Symptom Management</vt:lpstr>
      <vt:lpstr>Symptom Management</vt:lpstr>
      <vt:lpstr>Exercise Therapy</vt:lpstr>
      <vt:lpstr>CLEVER Trial</vt:lpstr>
      <vt:lpstr>CLEVER TRIAL</vt:lpstr>
      <vt:lpstr>Treatment algorithm - Claudication</vt:lpstr>
      <vt:lpstr>Medical Management in CLTI</vt:lpstr>
      <vt:lpstr>Interventional Treatment options</vt:lpstr>
      <vt:lpstr>Interventional Treatment Options</vt:lpstr>
      <vt:lpstr>Aortoiliac treatment options</vt:lpstr>
      <vt:lpstr>Aortoiliac Treatment Options</vt:lpstr>
      <vt:lpstr>Common Femoral Treatment </vt:lpstr>
      <vt:lpstr>Infra-inguinal Treatments</vt:lpstr>
      <vt:lpstr>Infra-Inguinal Treatment</vt:lpstr>
      <vt:lpstr>Infra-Inguinal Treatment</vt:lpstr>
      <vt:lpstr>Infra-Inguinal Treatment</vt:lpstr>
      <vt:lpstr>Infra-Inguinal Treatment</vt:lpstr>
      <vt:lpstr>Infra-Inguinal Treatment</vt:lpstr>
      <vt:lpstr>Infra-Inguinal Management</vt:lpstr>
      <vt:lpstr>Medically Managing PAD</vt:lpstr>
      <vt:lpstr>Conclusions</vt:lpstr>
      <vt:lpstr>Thank you for your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Zwischenberger, Andrea</dc:creator>
  <cp:lastModifiedBy>Krantz, Matthew</cp:lastModifiedBy>
  <cp:revision>12</cp:revision>
  <dcterms:created xsi:type="dcterms:W3CDTF">2014-11-21T19:31:52Z</dcterms:created>
  <dcterms:modified xsi:type="dcterms:W3CDTF">2026-05-15T02:31:50Z</dcterms:modified>
</cp:coreProperties>
</file>