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" y="30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1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587" y="-1587"/>
            <a:ext cx="12195175" cy="6861175"/>
          </a:xfrm>
          <a:custGeom>
            <a:avLst/>
            <a:gdLst/>
            <a:ahLst/>
            <a:cxnLst/>
            <a:rect l="l" t="t" r="r" b="b"/>
            <a:pathLst>
              <a:path w="12195175" h="6861175">
                <a:moveTo>
                  <a:pt x="0" y="6861175"/>
                </a:moveTo>
                <a:lnTo>
                  <a:pt x="12195175" y="6861175"/>
                </a:lnTo>
                <a:lnTo>
                  <a:pt x="12195175" y="0"/>
                </a:lnTo>
                <a:lnTo>
                  <a:pt x="0" y="0"/>
                </a:lnTo>
                <a:lnTo>
                  <a:pt x="0" y="686117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400801"/>
            <a:ext cx="12192000" cy="4571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324" y="222598"/>
            <a:ext cx="11607351" cy="1131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 u="sng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750" y="1670050"/>
            <a:ext cx="6667500" cy="3562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37739" y="6562229"/>
            <a:ext cx="195579" cy="14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jpg"/><Relationship Id="rId7" Type="http://schemas.openxmlformats.org/officeDocument/2006/relationships/image" Target="../media/image62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69.png"/><Relationship Id="rId7" Type="http://schemas.openxmlformats.org/officeDocument/2006/relationships/image" Target="../media/image73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jpg"/><Relationship Id="rId9" Type="http://schemas.openxmlformats.org/officeDocument/2006/relationships/image" Target="../media/image7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75" y="-3175"/>
            <a:ext cx="12198350" cy="6864350"/>
            <a:chOff x="-3175" y="-3175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175" y="-3175"/>
              <a:ext cx="12198350" cy="68643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14" y="468176"/>
              <a:ext cx="2400300" cy="6381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33786" y="2001342"/>
            <a:ext cx="68554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>
                <a:solidFill>
                  <a:srgbClr val="FFFFFF"/>
                </a:solidFill>
              </a:rPr>
              <a:t>Ac</a:t>
            </a:r>
            <a:r>
              <a:rPr lang="en-US" sz="4000" u="none">
                <a:solidFill>
                  <a:srgbClr val="FFFFFF"/>
                </a:solidFill>
              </a:rPr>
              <a:t>ute</a:t>
            </a:r>
            <a:r>
              <a:rPr sz="4000" u="none" spc="-130">
                <a:solidFill>
                  <a:srgbClr val="FFFFFF"/>
                </a:solidFill>
              </a:rPr>
              <a:t> </a:t>
            </a:r>
            <a:r>
              <a:rPr sz="4000" u="none" dirty="0">
                <a:solidFill>
                  <a:srgbClr val="FFFFFF"/>
                </a:solidFill>
              </a:rPr>
              <a:t>Stroke</a:t>
            </a:r>
            <a:r>
              <a:rPr sz="4000" u="none" spc="-130" dirty="0">
                <a:solidFill>
                  <a:srgbClr val="FFFFFF"/>
                </a:solidFill>
              </a:rPr>
              <a:t> </a:t>
            </a:r>
            <a:r>
              <a:rPr sz="4000" u="none" spc="-10" dirty="0">
                <a:solidFill>
                  <a:srgbClr val="FFFFFF"/>
                </a:solidFill>
              </a:rPr>
              <a:t>Rehabilitation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1916335" y="4614427"/>
            <a:ext cx="83597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7395">
              <a:lnSpc>
                <a:spcPct val="1083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Helping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Patients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Understand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Rehabilitation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Patient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Medical</a:t>
            </a: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Management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3246" y="462645"/>
            <a:ext cx="3425825" cy="5447030"/>
          </a:xfrm>
          <a:prstGeom prst="rect">
            <a:avLst/>
          </a:prstGeom>
          <a:ln w="22225">
            <a:solidFill>
              <a:srgbClr val="6A26B5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25"/>
              </a:spcBef>
            </a:pPr>
            <a:r>
              <a:rPr sz="1750" b="1" dirty="0">
                <a:latin typeface="Trebuchet MS"/>
                <a:cs typeface="Trebuchet MS"/>
              </a:rPr>
              <a:t>Stroke</a:t>
            </a:r>
            <a:r>
              <a:rPr sz="1750" b="1" spc="-5" dirty="0">
                <a:latin typeface="Trebuchet MS"/>
                <a:cs typeface="Trebuchet MS"/>
              </a:rPr>
              <a:t> </a:t>
            </a:r>
            <a:r>
              <a:rPr sz="1750" b="1" dirty="0">
                <a:latin typeface="Trebuchet MS"/>
                <a:cs typeface="Trebuchet MS"/>
              </a:rPr>
              <a:t>on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LEFT</a:t>
            </a:r>
            <a:r>
              <a:rPr sz="1950" b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750" b="1" u="none" dirty="0">
                <a:latin typeface="Trebuchet MS"/>
                <a:cs typeface="Trebuchet MS"/>
              </a:rPr>
              <a:t>Side of </a:t>
            </a:r>
            <a:r>
              <a:rPr sz="1750" b="1" u="none" spc="-20" dirty="0">
                <a:latin typeface="Trebuchet MS"/>
                <a:cs typeface="Trebuchet MS"/>
              </a:rPr>
              <a:t>Brain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750">
              <a:latin typeface="Trebuchet MS"/>
              <a:cs typeface="Trebuchet MS"/>
            </a:endParaRPr>
          </a:p>
          <a:p>
            <a:pPr marL="424180" indent="-279400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sz="2775" b="1" u="sng" baseline="1501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RIGHT</a:t>
            </a:r>
            <a:r>
              <a:rPr sz="2775" b="1" u="none" spc="22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u="none" baseline="1501" dirty="0">
                <a:solidFill>
                  <a:srgbClr val="6A26B5"/>
                </a:solidFill>
                <a:latin typeface="Trebuchet MS"/>
                <a:cs typeface="Trebuchet MS"/>
              </a:rPr>
              <a:t>Sided</a:t>
            </a:r>
            <a:r>
              <a:rPr sz="2775" u="none" spc="22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u="none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Weakness</a:t>
            </a:r>
            <a:endParaRPr sz="2775" baseline="150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  <a:buClr>
                <a:srgbClr val="6A26B5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424180" indent="-279400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Cautious</a:t>
            </a:r>
            <a:endParaRPr sz="2775" baseline="150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Clr>
                <a:srgbClr val="6A26B5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424180" indent="-279400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More</a:t>
            </a: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aware</a:t>
            </a:r>
            <a:r>
              <a:rPr sz="2775" spc="-7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775" spc="-7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deficits</a:t>
            </a:r>
            <a:endParaRPr sz="2775" baseline="150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5"/>
              </a:spcBef>
              <a:buClr>
                <a:srgbClr val="6A26B5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424815" marR="328295" indent="-280035">
              <a:lnSpc>
                <a:spcPts val="1850"/>
              </a:lnSpc>
              <a:spcBef>
                <a:spcPts val="5"/>
              </a:spcBef>
              <a:buFont typeface="Arial"/>
              <a:buChar char="•"/>
              <a:tabLst>
                <a:tab pos="424815" algn="l"/>
              </a:tabLst>
            </a:pP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Difficulty </a:t>
            </a: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communicating </a:t>
            </a:r>
            <a:r>
              <a:rPr sz="1850" dirty="0">
                <a:solidFill>
                  <a:srgbClr val="6A26B5"/>
                </a:solidFill>
                <a:latin typeface="Trebuchet MS"/>
                <a:cs typeface="Trebuchet MS"/>
              </a:rPr>
              <a:t>or</a:t>
            </a:r>
            <a:r>
              <a:rPr sz="1850" spc="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1850" dirty="0">
                <a:solidFill>
                  <a:srgbClr val="6A26B5"/>
                </a:solidFill>
                <a:latin typeface="Trebuchet MS"/>
                <a:cs typeface="Trebuchet MS"/>
              </a:rPr>
              <a:t>Understanding</a:t>
            </a:r>
            <a:r>
              <a:rPr sz="1850" spc="1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1850" spc="-10" dirty="0">
                <a:solidFill>
                  <a:srgbClr val="6A26B5"/>
                </a:solidFill>
                <a:latin typeface="Trebuchet MS"/>
                <a:cs typeface="Trebuchet MS"/>
              </a:rPr>
              <a:t>speech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5"/>
              </a:spcBef>
              <a:buClr>
                <a:srgbClr val="6A26B5"/>
              </a:buClr>
              <a:buFont typeface="Arial"/>
              <a:buChar char="•"/>
            </a:pPr>
            <a:endParaRPr sz="1850">
              <a:latin typeface="Trebuchet MS"/>
              <a:cs typeface="Trebuchet MS"/>
            </a:endParaRPr>
          </a:p>
          <a:p>
            <a:pPr marL="424180" indent="-279400">
              <a:lnSpc>
                <a:spcPts val="2035"/>
              </a:lnSpc>
              <a:buFont typeface="Arial"/>
              <a:buChar char="•"/>
              <a:tabLst>
                <a:tab pos="424180" algn="l"/>
              </a:tabLst>
            </a:pP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Can</a:t>
            </a: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have</a:t>
            </a:r>
            <a:r>
              <a:rPr sz="2775" spc="-7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loss</a:t>
            </a:r>
            <a:r>
              <a:rPr sz="2775" spc="-7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775" spc="-7" baseline="1501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775" b="1" u="sng" spc="-30" baseline="1501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RIGHT</a:t>
            </a:r>
            <a:endParaRPr sz="2775" baseline="1501">
              <a:latin typeface="Trebuchet MS"/>
              <a:cs typeface="Trebuchet MS"/>
            </a:endParaRPr>
          </a:p>
          <a:p>
            <a:pPr marL="424815">
              <a:lnSpc>
                <a:spcPts val="2035"/>
              </a:lnSpc>
            </a:pPr>
            <a:r>
              <a:rPr sz="1850" spc="-10" dirty="0">
                <a:solidFill>
                  <a:srgbClr val="6A26B5"/>
                </a:solidFill>
                <a:latin typeface="Trebuchet MS"/>
                <a:cs typeface="Trebuchet MS"/>
              </a:rPr>
              <a:t>vision</a:t>
            </a:r>
            <a:endParaRPr sz="1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850">
              <a:latin typeface="Trebuchet MS"/>
              <a:cs typeface="Trebuchet MS"/>
            </a:endParaRPr>
          </a:p>
          <a:p>
            <a:pPr marL="424180" indent="-279400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sz="2775" baseline="1501" dirty="0">
                <a:solidFill>
                  <a:srgbClr val="6A26B5"/>
                </a:solidFill>
                <a:latin typeface="Trebuchet MS"/>
                <a:cs typeface="Trebuchet MS"/>
              </a:rPr>
              <a:t>Difficulty</a:t>
            </a:r>
            <a:r>
              <a:rPr sz="2775" spc="-15" baseline="1501" dirty="0">
                <a:solidFill>
                  <a:srgbClr val="6A26B5"/>
                </a:solidFill>
                <a:latin typeface="Trebuchet MS"/>
                <a:cs typeface="Trebuchet MS"/>
              </a:rPr>
              <a:t> swallowing</a:t>
            </a:r>
            <a:endParaRPr sz="2775" baseline="1501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9526" y="408216"/>
            <a:ext cx="3631565" cy="5555615"/>
          </a:xfrm>
          <a:prstGeom prst="rect">
            <a:avLst/>
          </a:prstGeom>
          <a:ln w="22225">
            <a:solidFill>
              <a:srgbClr val="6A26B5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32410">
              <a:lnSpc>
                <a:spcPct val="100000"/>
              </a:lnSpc>
              <a:spcBef>
                <a:spcPts val="775"/>
              </a:spcBef>
            </a:pPr>
            <a:r>
              <a:rPr sz="1750" b="1" dirty="0">
                <a:latin typeface="Trebuchet MS"/>
                <a:cs typeface="Trebuchet MS"/>
              </a:rPr>
              <a:t>Stroke on </a:t>
            </a:r>
            <a:r>
              <a:rPr sz="195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RIGHT</a:t>
            </a:r>
            <a:r>
              <a:rPr sz="1950" b="1" u="none" spc="-55" dirty="0">
                <a:latin typeface="Trebuchet MS"/>
                <a:cs typeface="Trebuchet MS"/>
              </a:rPr>
              <a:t> </a:t>
            </a:r>
            <a:r>
              <a:rPr sz="1750" b="1" u="none" dirty="0">
                <a:latin typeface="Trebuchet MS"/>
                <a:cs typeface="Trebuchet MS"/>
              </a:rPr>
              <a:t>Side of</a:t>
            </a:r>
            <a:r>
              <a:rPr sz="1750" b="1" u="none" spc="5" dirty="0">
                <a:latin typeface="Trebuchet MS"/>
                <a:cs typeface="Trebuchet MS"/>
              </a:rPr>
              <a:t> </a:t>
            </a:r>
            <a:r>
              <a:rPr sz="1750" b="1" u="none" spc="-20" dirty="0">
                <a:latin typeface="Trebuchet MS"/>
                <a:cs typeface="Trebuchet MS"/>
              </a:rPr>
              <a:t>Brain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buFont typeface="Arial"/>
              <a:buChar char="•"/>
              <a:tabLst>
                <a:tab pos="384175" algn="l"/>
              </a:tabLst>
            </a:pPr>
            <a:r>
              <a:rPr sz="1750" b="1" u="sng" dirty="0">
                <a:solidFill>
                  <a:srgbClr val="007BC2"/>
                </a:solidFill>
                <a:uFill>
                  <a:solidFill>
                    <a:srgbClr val="007BC2"/>
                  </a:solidFill>
                </a:uFill>
                <a:latin typeface="Trebuchet MS"/>
                <a:cs typeface="Trebuchet MS"/>
              </a:rPr>
              <a:t>LEFT</a:t>
            </a:r>
            <a:r>
              <a:rPr sz="1750" b="1" u="none" spc="-4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u="none" dirty="0">
                <a:solidFill>
                  <a:srgbClr val="007BC2"/>
                </a:solidFill>
                <a:latin typeface="Trebuchet MS"/>
                <a:cs typeface="Trebuchet MS"/>
              </a:rPr>
              <a:t>sided</a:t>
            </a:r>
            <a:r>
              <a:rPr sz="1750" u="none" spc="-10" dirty="0">
                <a:solidFill>
                  <a:srgbClr val="007BC2"/>
                </a:solidFill>
                <a:latin typeface="Trebuchet MS"/>
                <a:cs typeface="Trebuchet MS"/>
              </a:rPr>
              <a:t> weakness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marR="973455" indent="-280035">
              <a:lnSpc>
                <a:spcPts val="1889"/>
              </a:lnSpc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Less</a:t>
            </a:r>
            <a:r>
              <a:rPr sz="1750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aware of</a:t>
            </a:r>
            <a:r>
              <a:rPr sz="1750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deficits; Impulsive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Decreased</a:t>
            </a:r>
            <a:r>
              <a:rPr sz="1750" spc="1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spatial</a:t>
            </a:r>
            <a:r>
              <a:rPr sz="1750" spc="2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awareness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Can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be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socially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inappropriate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Can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have</a:t>
            </a:r>
            <a:r>
              <a:rPr sz="1750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b="1" u="sng" dirty="0">
                <a:solidFill>
                  <a:srgbClr val="007BC2"/>
                </a:solidFill>
                <a:uFill>
                  <a:solidFill>
                    <a:srgbClr val="007BC2"/>
                  </a:solidFill>
                </a:uFill>
                <a:latin typeface="Trebuchet MS"/>
                <a:cs typeface="Trebuchet MS"/>
              </a:rPr>
              <a:t>LEFT</a:t>
            </a:r>
            <a:r>
              <a:rPr sz="1750" b="1" u="none" spc="-3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u="none" dirty="0">
                <a:solidFill>
                  <a:srgbClr val="007BC2"/>
                </a:solidFill>
                <a:latin typeface="Trebuchet MS"/>
                <a:cs typeface="Trebuchet MS"/>
              </a:rPr>
              <a:t>sided</a:t>
            </a:r>
            <a:r>
              <a:rPr sz="1750" u="none" spc="-10" dirty="0">
                <a:solidFill>
                  <a:srgbClr val="007BC2"/>
                </a:solidFill>
                <a:latin typeface="Trebuchet MS"/>
                <a:cs typeface="Trebuchet MS"/>
              </a:rPr>
              <a:t> neglect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Can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have</a:t>
            </a:r>
            <a:r>
              <a:rPr sz="1750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loss</a:t>
            </a:r>
            <a:r>
              <a:rPr sz="1750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of </a:t>
            </a:r>
            <a:r>
              <a:rPr sz="1750" b="1" u="sng" dirty="0">
                <a:solidFill>
                  <a:srgbClr val="007BC2"/>
                </a:solidFill>
                <a:uFill>
                  <a:solidFill>
                    <a:srgbClr val="007BC2"/>
                  </a:solidFill>
                </a:uFill>
                <a:latin typeface="Trebuchet MS"/>
                <a:cs typeface="Trebuchet MS"/>
              </a:rPr>
              <a:t>LEFT</a:t>
            </a:r>
            <a:r>
              <a:rPr sz="1750" b="1" u="none" spc="-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50" u="none" spc="-10" dirty="0">
                <a:solidFill>
                  <a:srgbClr val="007BC2"/>
                </a:solidFill>
                <a:latin typeface="Trebuchet MS"/>
                <a:cs typeface="Trebuchet MS"/>
              </a:rPr>
              <a:t>vision</a:t>
            </a:r>
            <a:endParaRPr sz="1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007BC2"/>
              </a:buClr>
              <a:buFont typeface="Arial"/>
              <a:buChar char="•"/>
            </a:pPr>
            <a:endParaRPr sz="1750">
              <a:latin typeface="Trebuchet MS"/>
              <a:cs typeface="Trebuchet MS"/>
            </a:endParaRPr>
          </a:p>
          <a:p>
            <a:pPr marL="384175" indent="-280035">
              <a:lnSpc>
                <a:spcPct val="100000"/>
              </a:lnSpc>
              <a:buFont typeface="Arial"/>
              <a:buChar char="•"/>
              <a:tabLst>
                <a:tab pos="384175" algn="l"/>
              </a:tabLst>
            </a:pPr>
            <a:r>
              <a:rPr sz="1750" dirty="0">
                <a:solidFill>
                  <a:srgbClr val="007BC2"/>
                </a:solidFill>
                <a:latin typeface="Trebuchet MS"/>
                <a:cs typeface="Trebuchet MS"/>
              </a:rPr>
              <a:t>Difficulty</a:t>
            </a:r>
            <a:r>
              <a:rPr sz="1750" spc="-10" dirty="0">
                <a:solidFill>
                  <a:srgbClr val="007BC2"/>
                </a:solidFill>
                <a:latin typeface="Trebuchet MS"/>
                <a:cs typeface="Trebuchet MS"/>
              </a:rPr>
              <a:t> swallowing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80" y="450362"/>
            <a:ext cx="2182462" cy="5818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24150" y="439057"/>
            <a:ext cx="2297430" cy="5773420"/>
            <a:chOff x="5924150" y="439057"/>
            <a:chExt cx="2297430" cy="5773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1411" y="535131"/>
              <a:ext cx="2270023" cy="5676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150" y="439057"/>
              <a:ext cx="2270023" cy="575854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7249" y="396209"/>
            <a:ext cx="983869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ADDITIONAL</a:t>
            </a:r>
            <a:r>
              <a:rPr sz="3550" b="1" u="sng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5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EFFECTS</a:t>
            </a:r>
            <a:r>
              <a:rPr sz="3550" b="1" u="sng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5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AFTER</a:t>
            </a:r>
            <a:r>
              <a:rPr sz="3550" b="1" u="sng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5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HAVING</a:t>
            </a:r>
            <a:r>
              <a:rPr sz="3550" b="1" u="sng" spc="-20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5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3550" b="1" u="sng" spc="-24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55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STROKE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2764" y="1855064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1"/>
                </a:lnTo>
                <a:lnTo>
                  <a:pt x="7233" y="754258"/>
                </a:lnTo>
                <a:lnTo>
                  <a:pt x="27375" y="793207"/>
                </a:lnTo>
                <a:lnTo>
                  <a:pt x="58089" y="823921"/>
                </a:lnTo>
                <a:lnTo>
                  <a:pt x="97038" y="844064"/>
                </a:lnTo>
                <a:lnTo>
                  <a:pt x="141885" y="851297"/>
                </a:lnTo>
                <a:lnTo>
                  <a:pt x="2756588" y="851297"/>
                </a:lnTo>
                <a:lnTo>
                  <a:pt x="2801435" y="844064"/>
                </a:lnTo>
                <a:lnTo>
                  <a:pt x="2840384" y="823921"/>
                </a:lnTo>
                <a:lnTo>
                  <a:pt x="2871098" y="793207"/>
                </a:lnTo>
                <a:lnTo>
                  <a:pt x="2891240" y="754258"/>
                </a:lnTo>
                <a:lnTo>
                  <a:pt x="2898473" y="709411"/>
                </a:lnTo>
                <a:lnTo>
                  <a:pt x="2898473" y="141885"/>
                </a:lnTo>
                <a:lnTo>
                  <a:pt x="2891240" y="97038"/>
                </a:lnTo>
                <a:lnTo>
                  <a:pt x="2871098" y="58089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518" y="5220234"/>
            <a:ext cx="3545840" cy="715645"/>
          </a:xfrm>
          <a:custGeom>
            <a:avLst/>
            <a:gdLst/>
            <a:ahLst/>
            <a:cxnLst/>
            <a:rect l="l" t="t" r="r" b="b"/>
            <a:pathLst>
              <a:path w="3545840" h="715645">
                <a:moveTo>
                  <a:pt x="3426271" y="0"/>
                </a:moveTo>
                <a:lnTo>
                  <a:pt x="119183" y="0"/>
                </a:lnTo>
                <a:lnTo>
                  <a:pt x="72792" y="9366"/>
                </a:lnTo>
                <a:lnTo>
                  <a:pt x="34908" y="34908"/>
                </a:lnTo>
                <a:lnTo>
                  <a:pt x="9366" y="72792"/>
                </a:lnTo>
                <a:lnTo>
                  <a:pt x="0" y="119184"/>
                </a:lnTo>
                <a:lnTo>
                  <a:pt x="0" y="595905"/>
                </a:lnTo>
                <a:lnTo>
                  <a:pt x="9366" y="642297"/>
                </a:lnTo>
                <a:lnTo>
                  <a:pt x="34908" y="680181"/>
                </a:lnTo>
                <a:lnTo>
                  <a:pt x="72792" y="705723"/>
                </a:lnTo>
                <a:lnTo>
                  <a:pt x="119183" y="715089"/>
                </a:lnTo>
                <a:lnTo>
                  <a:pt x="3426271" y="715089"/>
                </a:lnTo>
                <a:lnTo>
                  <a:pt x="3472663" y="705723"/>
                </a:lnTo>
                <a:lnTo>
                  <a:pt x="3510546" y="680181"/>
                </a:lnTo>
                <a:lnTo>
                  <a:pt x="3536088" y="642297"/>
                </a:lnTo>
                <a:lnTo>
                  <a:pt x="3545454" y="595905"/>
                </a:lnTo>
                <a:lnTo>
                  <a:pt x="3545454" y="119184"/>
                </a:lnTo>
                <a:lnTo>
                  <a:pt x="3536088" y="72792"/>
                </a:lnTo>
                <a:lnTo>
                  <a:pt x="3510546" y="34908"/>
                </a:lnTo>
                <a:lnTo>
                  <a:pt x="3472663" y="9366"/>
                </a:lnTo>
                <a:lnTo>
                  <a:pt x="3426271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2620" y="5273004"/>
            <a:ext cx="3059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  <a:latin typeface="Trebuchet MS"/>
                <a:cs typeface="Trebuchet MS"/>
              </a:rPr>
              <a:t>INCONTINENCE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492" y="3596204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0"/>
                </a:lnTo>
                <a:lnTo>
                  <a:pt x="7233" y="754257"/>
                </a:lnTo>
                <a:lnTo>
                  <a:pt x="27375" y="793206"/>
                </a:lnTo>
                <a:lnTo>
                  <a:pt x="58089" y="823920"/>
                </a:lnTo>
                <a:lnTo>
                  <a:pt x="97038" y="844062"/>
                </a:lnTo>
                <a:lnTo>
                  <a:pt x="141885" y="851296"/>
                </a:lnTo>
                <a:lnTo>
                  <a:pt x="2756588" y="851296"/>
                </a:lnTo>
                <a:lnTo>
                  <a:pt x="2801435" y="844062"/>
                </a:lnTo>
                <a:lnTo>
                  <a:pt x="2840384" y="823920"/>
                </a:lnTo>
                <a:lnTo>
                  <a:pt x="2871098" y="793206"/>
                </a:lnTo>
                <a:lnTo>
                  <a:pt x="2891240" y="754257"/>
                </a:lnTo>
                <a:lnTo>
                  <a:pt x="2898474" y="709410"/>
                </a:lnTo>
                <a:lnTo>
                  <a:pt x="2898474" y="141885"/>
                </a:lnTo>
                <a:lnTo>
                  <a:pt x="2891240" y="97038"/>
                </a:lnTo>
                <a:lnTo>
                  <a:pt x="2871098" y="58089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5566" y="3650054"/>
            <a:ext cx="2054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30" dirty="0">
                <a:solidFill>
                  <a:srgbClr val="FFFFFF"/>
                </a:solidFill>
                <a:latin typeface="Trebuchet MS"/>
                <a:cs typeface="Trebuchet MS"/>
              </a:rPr>
              <a:t>FATIGUE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90196" y="1855063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90"/>
                </a:lnTo>
                <a:lnTo>
                  <a:pt x="7233" y="97039"/>
                </a:lnTo>
                <a:lnTo>
                  <a:pt x="0" y="141885"/>
                </a:lnTo>
                <a:lnTo>
                  <a:pt x="0" y="709411"/>
                </a:lnTo>
                <a:lnTo>
                  <a:pt x="7233" y="754258"/>
                </a:lnTo>
                <a:lnTo>
                  <a:pt x="27375" y="793207"/>
                </a:lnTo>
                <a:lnTo>
                  <a:pt x="58089" y="823921"/>
                </a:lnTo>
                <a:lnTo>
                  <a:pt x="97038" y="844064"/>
                </a:lnTo>
                <a:lnTo>
                  <a:pt x="141885" y="851297"/>
                </a:lnTo>
                <a:lnTo>
                  <a:pt x="2756588" y="851297"/>
                </a:lnTo>
                <a:lnTo>
                  <a:pt x="2801435" y="844064"/>
                </a:lnTo>
                <a:lnTo>
                  <a:pt x="2840384" y="823921"/>
                </a:lnTo>
                <a:lnTo>
                  <a:pt x="2871098" y="793207"/>
                </a:lnTo>
                <a:lnTo>
                  <a:pt x="2891240" y="754258"/>
                </a:lnTo>
                <a:lnTo>
                  <a:pt x="2898474" y="709411"/>
                </a:lnTo>
                <a:lnTo>
                  <a:pt x="2898474" y="141885"/>
                </a:lnTo>
                <a:lnTo>
                  <a:pt x="2891240" y="97039"/>
                </a:lnTo>
                <a:lnTo>
                  <a:pt x="2871098" y="58090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5916" y="1908916"/>
            <a:ext cx="10605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14715" algn="l"/>
              </a:tabLst>
            </a:pP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SEIZURES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400" spc="-45" dirty="0">
                <a:solidFill>
                  <a:srgbClr val="FFFFFF"/>
                </a:solidFill>
                <a:latin typeface="Trebuchet MS"/>
                <a:cs typeface="Trebuchet MS"/>
              </a:rPr>
              <a:t>MEMORY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2017" y="3171437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1"/>
                </a:lnTo>
                <a:lnTo>
                  <a:pt x="7233" y="754258"/>
                </a:lnTo>
                <a:lnTo>
                  <a:pt x="27375" y="793207"/>
                </a:lnTo>
                <a:lnTo>
                  <a:pt x="58089" y="823921"/>
                </a:lnTo>
                <a:lnTo>
                  <a:pt x="97038" y="844064"/>
                </a:lnTo>
                <a:lnTo>
                  <a:pt x="141885" y="851297"/>
                </a:lnTo>
                <a:lnTo>
                  <a:pt x="2756588" y="851297"/>
                </a:lnTo>
                <a:lnTo>
                  <a:pt x="2801435" y="844064"/>
                </a:lnTo>
                <a:lnTo>
                  <a:pt x="2840384" y="823921"/>
                </a:lnTo>
                <a:lnTo>
                  <a:pt x="2871098" y="793207"/>
                </a:lnTo>
                <a:lnTo>
                  <a:pt x="2891240" y="754258"/>
                </a:lnTo>
                <a:lnTo>
                  <a:pt x="2898474" y="709411"/>
                </a:lnTo>
                <a:lnTo>
                  <a:pt x="2898474" y="141885"/>
                </a:lnTo>
                <a:lnTo>
                  <a:pt x="2891240" y="97038"/>
                </a:lnTo>
                <a:lnTo>
                  <a:pt x="2871098" y="58089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82987" y="3225289"/>
            <a:ext cx="11169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9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4400" spc="1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4400" spc="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03100" y="3506556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90"/>
                </a:lnTo>
                <a:lnTo>
                  <a:pt x="7233" y="97039"/>
                </a:lnTo>
                <a:lnTo>
                  <a:pt x="0" y="141885"/>
                </a:lnTo>
                <a:lnTo>
                  <a:pt x="0" y="709411"/>
                </a:lnTo>
                <a:lnTo>
                  <a:pt x="7233" y="754258"/>
                </a:lnTo>
                <a:lnTo>
                  <a:pt x="27375" y="793207"/>
                </a:lnTo>
                <a:lnTo>
                  <a:pt x="58089" y="823921"/>
                </a:lnTo>
                <a:lnTo>
                  <a:pt x="97038" y="844064"/>
                </a:lnTo>
                <a:lnTo>
                  <a:pt x="141885" y="851297"/>
                </a:lnTo>
                <a:lnTo>
                  <a:pt x="2756588" y="851297"/>
                </a:lnTo>
                <a:lnTo>
                  <a:pt x="2801435" y="844064"/>
                </a:lnTo>
                <a:lnTo>
                  <a:pt x="2840384" y="823921"/>
                </a:lnTo>
                <a:lnTo>
                  <a:pt x="2871098" y="793207"/>
                </a:lnTo>
                <a:lnTo>
                  <a:pt x="2891240" y="754258"/>
                </a:lnTo>
                <a:lnTo>
                  <a:pt x="2898474" y="709411"/>
                </a:lnTo>
                <a:lnTo>
                  <a:pt x="2898474" y="141885"/>
                </a:lnTo>
                <a:lnTo>
                  <a:pt x="2891240" y="97039"/>
                </a:lnTo>
                <a:lnTo>
                  <a:pt x="2871098" y="58090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32679" y="3560408"/>
            <a:ext cx="2439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THINKING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92869" y="4859933"/>
            <a:ext cx="3272790" cy="851535"/>
          </a:xfrm>
          <a:custGeom>
            <a:avLst/>
            <a:gdLst/>
            <a:ahLst/>
            <a:cxnLst/>
            <a:rect l="l" t="t" r="r" b="b"/>
            <a:pathLst>
              <a:path w="3272790" h="851535">
                <a:moveTo>
                  <a:pt x="313039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0"/>
                </a:lnTo>
                <a:lnTo>
                  <a:pt x="7233" y="754257"/>
                </a:lnTo>
                <a:lnTo>
                  <a:pt x="27375" y="793206"/>
                </a:lnTo>
                <a:lnTo>
                  <a:pt x="58089" y="823920"/>
                </a:lnTo>
                <a:lnTo>
                  <a:pt x="97038" y="844063"/>
                </a:lnTo>
                <a:lnTo>
                  <a:pt x="141885" y="851296"/>
                </a:lnTo>
                <a:lnTo>
                  <a:pt x="3130398" y="851296"/>
                </a:lnTo>
                <a:lnTo>
                  <a:pt x="3175245" y="844063"/>
                </a:lnTo>
                <a:lnTo>
                  <a:pt x="3214194" y="823920"/>
                </a:lnTo>
                <a:lnTo>
                  <a:pt x="3244908" y="793206"/>
                </a:lnTo>
                <a:lnTo>
                  <a:pt x="3265051" y="754257"/>
                </a:lnTo>
                <a:lnTo>
                  <a:pt x="3272284" y="709410"/>
                </a:lnTo>
                <a:lnTo>
                  <a:pt x="3272284" y="141885"/>
                </a:lnTo>
                <a:lnTo>
                  <a:pt x="3265051" y="97038"/>
                </a:lnTo>
                <a:lnTo>
                  <a:pt x="3244908" y="58089"/>
                </a:lnTo>
                <a:lnTo>
                  <a:pt x="3214194" y="27375"/>
                </a:lnTo>
                <a:lnTo>
                  <a:pt x="3175245" y="7233"/>
                </a:lnTo>
                <a:lnTo>
                  <a:pt x="313039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51644" y="4913783"/>
            <a:ext cx="2755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>
                <a:solidFill>
                  <a:srgbClr val="FFFFFF"/>
                </a:solidFill>
                <a:latin typeface="Trebuchet MS"/>
                <a:cs typeface="Trebuchet MS"/>
              </a:rPr>
              <a:t>SPASTICITY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88083" y="5217463"/>
            <a:ext cx="2898775" cy="851535"/>
          </a:xfrm>
          <a:custGeom>
            <a:avLst/>
            <a:gdLst/>
            <a:ahLst/>
            <a:cxnLst/>
            <a:rect l="l" t="t" r="r" b="b"/>
            <a:pathLst>
              <a:path w="2898775" h="851535">
                <a:moveTo>
                  <a:pt x="2756588" y="0"/>
                </a:moveTo>
                <a:lnTo>
                  <a:pt x="141885" y="0"/>
                </a:lnTo>
                <a:lnTo>
                  <a:pt x="97038" y="7233"/>
                </a:lnTo>
                <a:lnTo>
                  <a:pt x="58089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0"/>
                </a:lnTo>
                <a:lnTo>
                  <a:pt x="7233" y="754257"/>
                </a:lnTo>
                <a:lnTo>
                  <a:pt x="27375" y="793206"/>
                </a:lnTo>
                <a:lnTo>
                  <a:pt x="58089" y="823920"/>
                </a:lnTo>
                <a:lnTo>
                  <a:pt x="97038" y="844062"/>
                </a:lnTo>
                <a:lnTo>
                  <a:pt x="141885" y="851296"/>
                </a:lnTo>
                <a:lnTo>
                  <a:pt x="2756588" y="851296"/>
                </a:lnTo>
                <a:lnTo>
                  <a:pt x="2801435" y="844062"/>
                </a:lnTo>
                <a:lnTo>
                  <a:pt x="2840384" y="823920"/>
                </a:lnTo>
                <a:lnTo>
                  <a:pt x="2871098" y="793206"/>
                </a:lnTo>
                <a:lnTo>
                  <a:pt x="2891240" y="754257"/>
                </a:lnTo>
                <a:lnTo>
                  <a:pt x="2898474" y="709410"/>
                </a:lnTo>
                <a:lnTo>
                  <a:pt x="2898474" y="141885"/>
                </a:lnTo>
                <a:lnTo>
                  <a:pt x="2891240" y="97038"/>
                </a:lnTo>
                <a:lnTo>
                  <a:pt x="2871098" y="58089"/>
                </a:lnTo>
                <a:lnTo>
                  <a:pt x="2840384" y="27375"/>
                </a:lnTo>
                <a:lnTo>
                  <a:pt x="2801435" y="7233"/>
                </a:lnTo>
                <a:lnTo>
                  <a:pt x="2756588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148630" y="5271313"/>
            <a:ext cx="2377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FFFFFF"/>
                </a:solidFill>
                <a:latin typeface="Trebuchet MS"/>
                <a:cs typeface="Trebuchet MS"/>
              </a:rPr>
              <a:t>SLEEPING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64508" y="1603037"/>
            <a:ext cx="3545840" cy="851535"/>
          </a:xfrm>
          <a:custGeom>
            <a:avLst/>
            <a:gdLst/>
            <a:ahLst/>
            <a:cxnLst/>
            <a:rect l="l" t="t" r="r" b="b"/>
            <a:pathLst>
              <a:path w="3545840" h="851535">
                <a:moveTo>
                  <a:pt x="3403569" y="0"/>
                </a:moveTo>
                <a:lnTo>
                  <a:pt x="141885" y="0"/>
                </a:lnTo>
                <a:lnTo>
                  <a:pt x="97039" y="7233"/>
                </a:lnTo>
                <a:lnTo>
                  <a:pt x="58090" y="27375"/>
                </a:lnTo>
                <a:lnTo>
                  <a:pt x="27375" y="58089"/>
                </a:lnTo>
                <a:lnTo>
                  <a:pt x="7233" y="97038"/>
                </a:lnTo>
                <a:lnTo>
                  <a:pt x="0" y="141885"/>
                </a:lnTo>
                <a:lnTo>
                  <a:pt x="0" y="709410"/>
                </a:lnTo>
                <a:lnTo>
                  <a:pt x="7233" y="754257"/>
                </a:lnTo>
                <a:lnTo>
                  <a:pt x="27375" y="793206"/>
                </a:lnTo>
                <a:lnTo>
                  <a:pt x="58090" y="823920"/>
                </a:lnTo>
                <a:lnTo>
                  <a:pt x="97039" y="844062"/>
                </a:lnTo>
                <a:lnTo>
                  <a:pt x="141885" y="851296"/>
                </a:lnTo>
                <a:lnTo>
                  <a:pt x="3403569" y="851296"/>
                </a:lnTo>
                <a:lnTo>
                  <a:pt x="3448416" y="844062"/>
                </a:lnTo>
                <a:lnTo>
                  <a:pt x="3487365" y="823920"/>
                </a:lnTo>
                <a:lnTo>
                  <a:pt x="3518079" y="793206"/>
                </a:lnTo>
                <a:lnTo>
                  <a:pt x="3538221" y="754257"/>
                </a:lnTo>
                <a:lnTo>
                  <a:pt x="3545455" y="709410"/>
                </a:lnTo>
                <a:lnTo>
                  <a:pt x="3545455" y="141885"/>
                </a:lnTo>
                <a:lnTo>
                  <a:pt x="3538221" y="97038"/>
                </a:lnTo>
                <a:lnTo>
                  <a:pt x="3518079" y="58089"/>
                </a:lnTo>
                <a:lnTo>
                  <a:pt x="3487365" y="27375"/>
                </a:lnTo>
                <a:lnTo>
                  <a:pt x="3448416" y="7233"/>
                </a:lnTo>
                <a:lnTo>
                  <a:pt x="3403569" y="0"/>
                </a:lnTo>
                <a:close/>
              </a:path>
            </a:pathLst>
          </a:custGeom>
          <a:solidFill>
            <a:srgbClr val="007B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722351" y="1656887"/>
            <a:ext cx="3029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u="none" spc="-10" dirty="0">
                <a:solidFill>
                  <a:srgbClr val="FFFFFF"/>
                </a:solidFill>
                <a:latin typeface="Trebuchet MS"/>
                <a:cs typeface="Trebuchet MS"/>
              </a:rPr>
              <a:t>DEPRESSION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38" y="2063826"/>
            <a:ext cx="6780957" cy="40947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9839" y="238944"/>
            <a:ext cx="81565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HOW</a:t>
            </a:r>
            <a:r>
              <a:rPr sz="4000" spc="-65" dirty="0"/>
              <a:t> </a:t>
            </a:r>
            <a:r>
              <a:rPr sz="4000" dirty="0"/>
              <a:t>DOES</a:t>
            </a:r>
            <a:r>
              <a:rPr sz="4000" spc="-130" dirty="0"/>
              <a:t> </a:t>
            </a:r>
            <a:r>
              <a:rPr sz="4000" dirty="0"/>
              <a:t>YOUR</a:t>
            </a:r>
            <a:r>
              <a:rPr sz="4000" spc="-60" dirty="0"/>
              <a:t> </a:t>
            </a:r>
            <a:r>
              <a:rPr sz="4000" dirty="0"/>
              <a:t>BRAIN</a:t>
            </a:r>
            <a:r>
              <a:rPr sz="4000" spc="-60" dirty="0"/>
              <a:t> </a:t>
            </a:r>
            <a:r>
              <a:rPr sz="4000" spc="-10" dirty="0"/>
              <a:t>RECOVER?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45247" y="1058826"/>
            <a:ext cx="11379835" cy="1021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20"/>
              </a:lnSpc>
              <a:spcBef>
                <a:spcPts val="100"/>
              </a:spcBef>
            </a:pPr>
            <a:r>
              <a:rPr sz="2200" dirty="0">
                <a:latin typeface="Trebuchet MS"/>
                <a:cs typeface="Trebuchet MS"/>
              </a:rPr>
              <a:t>After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stroke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your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brain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goes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through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process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known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as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6A26B5"/>
                </a:solidFill>
                <a:latin typeface="Trebuchet MS"/>
                <a:cs typeface="Trebuchet MS"/>
              </a:rPr>
              <a:t>Neuroplasticity.</a:t>
            </a:r>
            <a:endParaRPr sz="2200">
              <a:latin typeface="Trebuchet MS"/>
              <a:cs typeface="Trebuchet MS"/>
            </a:endParaRPr>
          </a:p>
          <a:p>
            <a:pPr marL="12700" marR="5080" algn="ctr">
              <a:lnSpc>
                <a:spcPts val="2600"/>
              </a:lnSpc>
              <a:spcBef>
                <a:spcPts val="100"/>
              </a:spcBef>
            </a:pPr>
            <a:r>
              <a:rPr sz="2200" b="1" dirty="0">
                <a:solidFill>
                  <a:srgbClr val="6A26B5"/>
                </a:solidFill>
                <a:latin typeface="Trebuchet MS"/>
                <a:cs typeface="Trebuchet MS"/>
              </a:rPr>
              <a:t>Neuroplasticity</a:t>
            </a:r>
            <a:r>
              <a:rPr sz="22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6A26B5"/>
                </a:solidFill>
                <a:latin typeface="Trebuchet MS"/>
                <a:cs typeface="Trebuchet MS"/>
              </a:rPr>
              <a:t>is</a:t>
            </a:r>
            <a:r>
              <a:rPr sz="22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6A26B5"/>
                </a:solidFill>
                <a:latin typeface="Trebuchet MS"/>
                <a:cs typeface="Trebuchet MS"/>
              </a:rPr>
              <a:t>the</a:t>
            </a:r>
            <a:r>
              <a:rPr sz="22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spc="-25" dirty="0">
                <a:solidFill>
                  <a:srgbClr val="6A26B5"/>
                </a:solidFill>
                <a:latin typeface="Trebuchet MS"/>
                <a:cs typeface="Trebuchet MS"/>
              </a:rPr>
              <a:t>brain’s</a:t>
            </a:r>
            <a:r>
              <a:rPr sz="22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6A26B5"/>
                </a:solidFill>
                <a:latin typeface="Trebuchet MS"/>
                <a:cs typeface="Trebuchet MS"/>
              </a:rPr>
              <a:t>ability</a:t>
            </a:r>
            <a:r>
              <a:rPr sz="22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200" b="1" spc="-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CHANGE</a:t>
            </a:r>
            <a:r>
              <a:rPr sz="2200" b="1" u="none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200" b="1" u="none" spc="-1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ADAPT</a:t>
            </a:r>
            <a:r>
              <a:rPr sz="2200" b="1" u="sng" spc="-9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200" b="1" u="none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form</a:t>
            </a:r>
            <a:r>
              <a:rPr sz="2200" b="1" u="none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new</a:t>
            </a:r>
            <a:r>
              <a:rPr sz="2200" b="1" u="none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connections</a:t>
            </a:r>
            <a:r>
              <a:rPr sz="2200" b="1" u="none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spc="-25" dirty="0">
                <a:solidFill>
                  <a:srgbClr val="6A26B5"/>
                </a:solidFill>
                <a:latin typeface="Trebuchet MS"/>
                <a:cs typeface="Trebuchet MS"/>
              </a:rPr>
              <a:t>to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regain</a:t>
            </a:r>
            <a:r>
              <a:rPr sz="2200" b="1" u="none" spc="-2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b="1" u="none" dirty="0">
                <a:solidFill>
                  <a:srgbClr val="6A26B5"/>
                </a:solidFill>
                <a:latin typeface="Trebuchet MS"/>
                <a:cs typeface="Trebuchet MS"/>
              </a:rPr>
              <a:t>function.</a:t>
            </a:r>
            <a:r>
              <a:rPr sz="2200" b="1" u="none" spc="-2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This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mechanism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allows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the</a:t>
            </a:r>
            <a:r>
              <a:rPr sz="2200" u="none" spc="-3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brain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to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recover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from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dirty="0">
                <a:latin typeface="Trebuchet MS"/>
                <a:cs typeface="Trebuchet MS"/>
              </a:rPr>
              <a:t>a</a:t>
            </a:r>
            <a:r>
              <a:rPr sz="2200" u="none" spc="-20" dirty="0">
                <a:latin typeface="Trebuchet MS"/>
                <a:cs typeface="Trebuchet MS"/>
              </a:rPr>
              <a:t> </a:t>
            </a:r>
            <a:r>
              <a:rPr sz="2200" u="none" spc="-10" dirty="0">
                <a:latin typeface="Trebuchet MS"/>
                <a:cs typeface="Trebuchet MS"/>
              </a:rPr>
              <a:t>stroke.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611" y="4757859"/>
            <a:ext cx="4676297" cy="17367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17114" y="4840363"/>
            <a:ext cx="4565650" cy="1625600"/>
          </a:xfrm>
          <a:prstGeom prst="rect">
            <a:avLst/>
          </a:prstGeom>
          <a:solidFill>
            <a:srgbClr val="EDEDED"/>
          </a:solidFill>
          <a:ln w="9525">
            <a:solidFill>
              <a:srgbClr val="434343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38430" marR="130810" indent="-635" algn="ctr">
              <a:lnSpc>
                <a:spcPts val="2100"/>
              </a:lnSpc>
            </a:pPr>
            <a:r>
              <a:rPr sz="1800" b="1" spc="-20" dirty="0">
                <a:solidFill>
                  <a:srgbClr val="2260BE"/>
                </a:solidFill>
                <a:latin typeface="Trebuchet MS"/>
                <a:cs typeface="Trebuchet MS"/>
              </a:rPr>
              <a:t>Yes,</a:t>
            </a:r>
            <a:r>
              <a:rPr sz="1800" b="1" spc="-5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through</a:t>
            </a:r>
            <a:r>
              <a:rPr sz="1800" b="1" spc="-5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neuroplasticity</a:t>
            </a:r>
            <a:r>
              <a:rPr sz="1800" b="1" spc="-5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the</a:t>
            </a:r>
            <a:r>
              <a:rPr sz="1800" b="1" spc="-5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260BE"/>
                </a:solidFill>
                <a:latin typeface="Trebuchet MS"/>
                <a:cs typeface="Trebuchet MS"/>
              </a:rPr>
              <a:t>brain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rewires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itself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by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using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undamaged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260BE"/>
                </a:solidFill>
                <a:latin typeface="Trebuchet MS"/>
                <a:cs typeface="Trebuchet MS"/>
              </a:rPr>
              <a:t>areas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of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the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brain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to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take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over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functions</a:t>
            </a:r>
            <a:r>
              <a:rPr sz="18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2260BE"/>
                </a:solidFill>
                <a:latin typeface="Trebuchet MS"/>
                <a:cs typeface="Trebuchet MS"/>
              </a:rPr>
              <a:t>for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the</a:t>
            </a:r>
            <a:r>
              <a:rPr sz="1800" b="1" spc="-3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damaged</a:t>
            </a:r>
            <a:r>
              <a:rPr sz="1800" b="1" spc="-3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areas</a:t>
            </a:r>
            <a:r>
              <a:rPr sz="1800" b="1" spc="-3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after</a:t>
            </a:r>
            <a:r>
              <a:rPr sz="1800" b="1" spc="-3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2260BE"/>
                </a:solidFill>
                <a:latin typeface="Trebuchet MS"/>
                <a:cs typeface="Trebuchet MS"/>
              </a:rPr>
              <a:t>a</a:t>
            </a:r>
            <a:r>
              <a:rPr sz="1800" b="1" spc="-3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2260BE"/>
                </a:solidFill>
                <a:latin typeface="Trebuchet MS"/>
                <a:cs typeface="Trebuchet MS"/>
              </a:rPr>
              <a:t>stroke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52029" y="4979682"/>
            <a:ext cx="1660525" cy="669925"/>
            <a:chOff x="5252029" y="4979682"/>
            <a:chExt cx="1660525" cy="669925"/>
          </a:xfrm>
        </p:grpSpPr>
        <p:sp>
          <p:nvSpPr>
            <p:cNvPr id="8" name="object 8"/>
            <p:cNvSpPr/>
            <p:nvPr/>
          </p:nvSpPr>
          <p:spPr>
            <a:xfrm>
              <a:off x="5256790" y="4984445"/>
              <a:ext cx="1651000" cy="660400"/>
            </a:xfrm>
            <a:custGeom>
              <a:avLst/>
              <a:gdLst/>
              <a:ahLst/>
              <a:cxnLst/>
              <a:rect l="l" t="t" r="r" b="b"/>
              <a:pathLst>
                <a:path w="1651000" h="660400">
                  <a:moveTo>
                    <a:pt x="164971" y="0"/>
                  </a:moveTo>
                  <a:lnTo>
                    <a:pt x="0" y="0"/>
                  </a:lnTo>
                  <a:lnTo>
                    <a:pt x="0" y="577404"/>
                  </a:lnTo>
                  <a:lnTo>
                    <a:pt x="1485428" y="577404"/>
                  </a:lnTo>
                  <a:lnTo>
                    <a:pt x="1485428" y="659890"/>
                  </a:lnTo>
                  <a:lnTo>
                    <a:pt x="1650401" y="494917"/>
                  </a:lnTo>
                  <a:lnTo>
                    <a:pt x="1567915" y="412431"/>
                  </a:lnTo>
                  <a:lnTo>
                    <a:pt x="164971" y="412431"/>
                  </a:lnTo>
                  <a:lnTo>
                    <a:pt x="164971" y="0"/>
                  </a:lnTo>
                  <a:close/>
                </a:path>
                <a:path w="1651000" h="660400">
                  <a:moveTo>
                    <a:pt x="1485428" y="329944"/>
                  </a:moveTo>
                  <a:lnTo>
                    <a:pt x="1485428" y="412431"/>
                  </a:lnTo>
                  <a:lnTo>
                    <a:pt x="1567915" y="412431"/>
                  </a:lnTo>
                  <a:lnTo>
                    <a:pt x="1485428" y="329944"/>
                  </a:lnTo>
                  <a:close/>
                </a:path>
              </a:pathLst>
            </a:custGeom>
            <a:solidFill>
              <a:srgbClr val="007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56791" y="4984445"/>
              <a:ext cx="1651000" cy="660400"/>
            </a:xfrm>
            <a:custGeom>
              <a:avLst/>
              <a:gdLst/>
              <a:ahLst/>
              <a:cxnLst/>
              <a:rect l="l" t="t" r="r" b="b"/>
              <a:pathLst>
                <a:path w="1651000" h="660400">
                  <a:moveTo>
                    <a:pt x="164971" y="0"/>
                  </a:moveTo>
                  <a:lnTo>
                    <a:pt x="164971" y="412430"/>
                  </a:lnTo>
                  <a:lnTo>
                    <a:pt x="1485427" y="412430"/>
                  </a:lnTo>
                  <a:lnTo>
                    <a:pt x="1485427" y="329944"/>
                  </a:lnTo>
                  <a:lnTo>
                    <a:pt x="1650400" y="494917"/>
                  </a:lnTo>
                  <a:lnTo>
                    <a:pt x="1485427" y="659889"/>
                  </a:lnTo>
                  <a:lnTo>
                    <a:pt x="1485427" y="577403"/>
                  </a:lnTo>
                  <a:lnTo>
                    <a:pt x="0" y="577403"/>
                  </a:lnTo>
                  <a:lnTo>
                    <a:pt x="0" y="0"/>
                  </a:lnTo>
                  <a:lnTo>
                    <a:pt x="164971" y="0"/>
                  </a:lnTo>
                  <a:close/>
                </a:path>
              </a:pathLst>
            </a:custGeom>
            <a:ln w="9524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110"/>
              </a:spcBef>
            </a:pPr>
            <a:r>
              <a:rPr b="0" i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Continued:</a:t>
            </a:r>
            <a:r>
              <a:rPr b="0" i="1" u="heavy" spc="-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HOW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DOES</a:t>
            </a:r>
            <a:r>
              <a:rPr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YOUR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BRAIN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 RECOVER?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319" y="1805759"/>
            <a:ext cx="6422390" cy="404876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When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you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have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stroke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some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major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parts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your</a:t>
            </a:r>
            <a:r>
              <a:rPr sz="2800" b="1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brain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go</a:t>
            </a:r>
            <a:r>
              <a:rPr sz="2800" b="1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“offline”.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6A26B5"/>
              </a:buClr>
              <a:buFont typeface="Arial"/>
              <a:buChar char="•"/>
            </a:pPr>
            <a:endParaRPr sz="2800">
              <a:latin typeface="Trebuchet MS"/>
              <a:cs typeface="Trebuchet MS"/>
            </a:endParaRPr>
          </a:p>
          <a:p>
            <a:pPr marL="355600" marR="176530" indent="-342900">
              <a:lnSpc>
                <a:spcPts val="288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25" dirty="0">
                <a:solidFill>
                  <a:srgbClr val="6A26B5"/>
                </a:solidFill>
                <a:latin typeface="Trebuchet MS"/>
                <a:cs typeface="Trebuchet MS"/>
              </a:rPr>
              <a:t>Your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brain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then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needs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learn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6A26B5"/>
                </a:solidFill>
                <a:latin typeface="Trebuchet MS"/>
                <a:cs typeface="Trebuchet MS"/>
              </a:rPr>
              <a:t>how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b="1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turn</a:t>
            </a:r>
            <a:r>
              <a:rPr sz="2800" b="1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those</a:t>
            </a:r>
            <a:r>
              <a:rPr sz="2800" b="1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parts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back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on</a:t>
            </a:r>
            <a:r>
              <a:rPr sz="2800" b="1" u="none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none" spc="-25" dirty="0">
                <a:solidFill>
                  <a:srgbClr val="6A26B5"/>
                </a:solidFill>
                <a:latin typeface="Trebuchet MS"/>
                <a:cs typeface="Trebuchet MS"/>
              </a:rPr>
              <a:t>by </a:t>
            </a:r>
            <a:r>
              <a:rPr sz="2800" b="1" u="none" dirty="0">
                <a:solidFill>
                  <a:srgbClr val="6A26B5"/>
                </a:solidFill>
                <a:latin typeface="Trebuchet MS"/>
                <a:cs typeface="Trebuchet MS"/>
              </a:rPr>
              <a:t>growing</a:t>
            </a:r>
            <a:r>
              <a:rPr sz="2800" b="1" u="none" spc="-7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none" dirty="0">
                <a:solidFill>
                  <a:srgbClr val="6A26B5"/>
                </a:solidFill>
                <a:latin typeface="Trebuchet MS"/>
                <a:cs typeface="Trebuchet MS"/>
              </a:rPr>
              <a:t>new</a:t>
            </a:r>
            <a:r>
              <a:rPr sz="2800" b="1" u="none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none" dirty="0">
                <a:solidFill>
                  <a:srgbClr val="6A26B5"/>
                </a:solidFill>
                <a:latin typeface="Trebuchet MS"/>
                <a:cs typeface="Trebuchet MS"/>
              </a:rPr>
              <a:t>connections</a:t>
            </a:r>
            <a:r>
              <a:rPr sz="2800" b="1" u="none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none" dirty="0">
                <a:solidFill>
                  <a:srgbClr val="6A26B5"/>
                </a:solidFill>
                <a:latin typeface="Trebuchet MS"/>
                <a:cs typeface="Trebuchet MS"/>
              </a:rPr>
              <a:t>in</a:t>
            </a:r>
            <a:r>
              <a:rPr sz="2800" b="1" u="none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u="none" spc="-25" dirty="0">
                <a:solidFill>
                  <a:srgbClr val="6A26B5"/>
                </a:solidFill>
                <a:latin typeface="Trebuchet MS"/>
                <a:cs typeface="Trebuchet MS"/>
              </a:rPr>
              <a:t>the </a:t>
            </a:r>
            <a:r>
              <a:rPr sz="2800" b="1" u="none" spc="-10" dirty="0">
                <a:solidFill>
                  <a:srgbClr val="6A26B5"/>
                </a:solidFill>
                <a:latin typeface="Trebuchet MS"/>
                <a:cs typeface="Trebuchet MS"/>
              </a:rPr>
              <a:t>brain.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6A26B5"/>
              </a:buClr>
              <a:buFont typeface="Arial"/>
              <a:buChar char="•"/>
            </a:pPr>
            <a:endParaRPr sz="2800">
              <a:latin typeface="Trebuchet MS"/>
              <a:cs typeface="Trebuchet MS"/>
            </a:endParaRPr>
          </a:p>
          <a:p>
            <a:pPr marL="355600" marR="165100" indent="-342900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The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process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recovery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starts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6A26B5"/>
                </a:solidFill>
                <a:latin typeface="Trebuchet MS"/>
                <a:cs typeface="Trebuchet MS"/>
              </a:rPr>
              <a:t>with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building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those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new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connections.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9216" y="2018189"/>
            <a:ext cx="4573463" cy="34100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8584" y="1447800"/>
            <a:ext cx="3792415" cy="4572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6900" y="6562229"/>
            <a:ext cx="2145665" cy="143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Encompass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5" y="-3175"/>
            <a:ext cx="12198350" cy="6864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1461076"/>
            <a:ext cx="9790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2235" algn="l"/>
                <a:tab pos="5514340" algn="l"/>
                <a:tab pos="8276590" algn="l"/>
              </a:tabLst>
            </a:pPr>
            <a:r>
              <a:rPr sz="4000" b="0" u="none" dirty="0">
                <a:solidFill>
                  <a:srgbClr val="FFFFFF"/>
                </a:solidFill>
                <a:latin typeface="Trebuchet MS"/>
                <a:cs typeface="Trebuchet MS"/>
              </a:rPr>
              <a:t>Dealing</a:t>
            </a:r>
            <a:r>
              <a:rPr sz="4000" b="0" u="none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u="none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4000" b="0" u="none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u="none" spc="-25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4000" b="0" u="none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000" b="0" u="none" spc="-1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4000" b="0" u="none" dirty="0">
                <a:solidFill>
                  <a:srgbClr val="FFFFFF"/>
                </a:solidFill>
                <a:latin typeface="Trebuchet MS"/>
                <a:cs typeface="Trebuchet MS"/>
              </a:rPr>
              <a:t>	Patient</a:t>
            </a:r>
            <a:r>
              <a:rPr sz="4000" b="0" u="none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0" u="none" spc="-2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000" b="0" u="none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000" b="0" u="none" spc="-10" dirty="0">
                <a:solidFill>
                  <a:srgbClr val="FFFFFF"/>
                </a:solidFill>
                <a:latin typeface="Trebuchet MS"/>
                <a:cs typeface="Trebuchet MS"/>
              </a:rPr>
              <a:t>Family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3619500"/>
            <a:ext cx="10972800" cy="2552700"/>
          </a:xfrm>
          <a:prstGeom prst="rect">
            <a:avLst/>
          </a:prstGeom>
          <a:solidFill>
            <a:srgbClr val="FFFFFF"/>
          </a:solidFill>
          <a:ln w="12700">
            <a:solidFill>
              <a:srgbClr val="6A26B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5"/>
              </a:lnSpc>
            </a:pPr>
            <a:r>
              <a:rPr sz="2400" dirty="0">
                <a:latin typeface="Trebuchet MS"/>
                <a:cs typeface="Trebuchet MS"/>
              </a:rPr>
              <a:t>Kinds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Strokes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“CVA”</a:t>
            </a:r>
            <a:endParaRPr sz="2400">
              <a:latin typeface="Trebuchet MS"/>
              <a:cs typeface="Trebuchet MS"/>
            </a:endParaRPr>
          </a:p>
          <a:p>
            <a:pPr marL="2510790" marR="2503170" indent="2023745">
              <a:lnSpc>
                <a:spcPct val="194400"/>
              </a:lnSpc>
            </a:pPr>
            <a:r>
              <a:rPr sz="2400" dirty="0">
                <a:latin typeface="Trebuchet MS"/>
                <a:cs typeface="Trebuchet MS"/>
              </a:rPr>
              <a:t>Effects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CVA </a:t>
            </a:r>
            <a:r>
              <a:rPr sz="2400" dirty="0">
                <a:latin typeface="Trebuchet MS"/>
                <a:cs typeface="Trebuchet MS"/>
              </a:rPr>
              <a:t>Communicating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Patient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family</a:t>
            </a:r>
            <a:endParaRPr sz="2400">
              <a:latin typeface="Trebuchet MS"/>
              <a:cs typeface="Trebuchet MS"/>
            </a:endParaRPr>
          </a:p>
          <a:p>
            <a:pPr marL="1998980">
              <a:lnSpc>
                <a:spcPct val="100000"/>
              </a:lnSpc>
              <a:spcBef>
                <a:spcPts val="2720"/>
              </a:spcBef>
            </a:pPr>
            <a:r>
              <a:rPr sz="2400" dirty="0">
                <a:latin typeface="Trebuchet MS"/>
                <a:cs typeface="Trebuchet MS"/>
              </a:rPr>
              <a:t>How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30" dirty="0">
                <a:latin typeface="Trebuchet MS"/>
                <a:cs typeface="Trebuchet MS"/>
              </a:rPr>
              <a:t>PT,OT,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Speech</a:t>
            </a:r>
            <a:r>
              <a:rPr sz="2400" spc="-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Therapy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improve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outcomes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5" y="-3175"/>
            <a:ext cx="12198350" cy="6864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720" y="2550492"/>
            <a:ext cx="427037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100" b="0" u="none" spc="-10" dirty="0">
                <a:solidFill>
                  <a:srgbClr val="FF5243"/>
                </a:solidFill>
                <a:latin typeface="Trebuchet MS"/>
                <a:cs typeface="Trebuchet MS"/>
              </a:rPr>
              <a:t>Questions?</a:t>
            </a:r>
            <a:endParaRPr sz="7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960" y="2304394"/>
            <a:ext cx="3568291" cy="32391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892" y="488831"/>
            <a:ext cx="10743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STRATEGIES</a:t>
            </a:r>
            <a:r>
              <a:rPr sz="3200" spc="-145" dirty="0"/>
              <a:t> </a:t>
            </a:r>
            <a:r>
              <a:rPr sz="3200" dirty="0"/>
              <a:t>TO</a:t>
            </a:r>
            <a:r>
              <a:rPr sz="3200" spc="-85" dirty="0"/>
              <a:t> </a:t>
            </a:r>
            <a:r>
              <a:rPr sz="3200" dirty="0"/>
              <a:t>GET</a:t>
            </a:r>
            <a:r>
              <a:rPr sz="3200" spc="-200" dirty="0"/>
              <a:t> </a:t>
            </a:r>
            <a:r>
              <a:rPr sz="3200" dirty="0"/>
              <a:t>THE</a:t>
            </a:r>
            <a:r>
              <a:rPr sz="3200" spc="-85" dirty="0"/>
              <a:t> </a:t>
            </a:r>
            <a:r>
              <a:rPr sz="3200" dirty="0"/>
              <a:t>MOST</a:t>
            </a:r>
            <a:r>
              <a:rPr sz="3200" spc="-145" dirty="0"/>
              <a:t> </a:t>
            </a:r>
            <a:r>
              <a:rPr sz="3200" dirty="0"/>
              <a:t>OUT</a:t>
            </a:r>
            <a:r>
              <a:rPr sz="3200" spc="-140" dirty="0"/>
              <a:t> </a:t>
            </a:r>
            <a:r>
              <a:rPr sz="3200" dirty="0"/>
              <a:t>OF</a:t>
            </a:r>
            <a:r>
              <a:rPr sz="3200" spc="-140" dirty="0"/>
              <a:t> </a:t>
            </a:r>
            <a:r>
              <a:rPr sz="3200" dirty="0"/>
              <a:t>YOUR</a:t>
            </a:r>
            <a:r>
              <a:rPr sz="3200" spc="-90" dirty="0"/>
              <a:t> </a:t>
            </a:r>
            <a:r>
              <a:rPr sz="3200" spc="-10" dirty="0"/>
              <a:t>RECOVERY: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54941" y="1345690"/>
            <a:ext cx="8015605" cy="4667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1790" indent="-33909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1790" algn="l"/>
              </a:tabLst>
            </a:pP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Use</a:t>
            </a:r>
            <a:r>
              <a:rPr sz="3525" b="1" u="sng" spc="44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your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affected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side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as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much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as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you</a:t>
            </a:r>
            <a:r>
              <a:rPr sz="3525" b="1" u="sng" spc="60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spc="-3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can</a:t>
            </a:r>
            <a:endParaRPr sz="3525" baseline="1182">
              <a:latin typeface="Trebuchet MS"/>
              <a:cs typeface="Trebuchet MS"/>
            </a:endParaRPr>
          </a:p>
          <a:p>
            <a:pPr marL="245745">
              <a:lnSpc>
                <a:spcPct val="100000"/>
              </a:lnSpc>
              <a:spcBef>
                <a:spcPts val="250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-20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less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use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your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affected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side,</a:t>
            </a:r>
            <a:r>
              <a:rPr sz="3225" spc="52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less</a:t>
            </a:r>
            <a:r>
              <a:rPr sz="3225" spc="44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recovery</a:t>
            </a:r>
            <a:r>
              <a:rPr sz="3225" spc="52" baseline="1291" dirty="0">
                <a:latin typeface="Trebuchet MS"/>
                <a:cs typeface="Trebuchet MS"/>
              </a:rPr>
              <a:t> </a:t>
            </a:r>
            <a:r>
              <a:rPr sz="3225" spc="-15" baseline="1291" dirty="0">
                <a:latin typeface="Trebuchet MS"/>
                <a:cs typeface="Trebuchet MS"/>
              </a:rPr>
              <a:t>occurs</a:t>
            </a:r>
            <a:endParaRPr sz="3225" baseline="1291">
              <a:latin typeface="Trebuchet MS"/>
              <a:cs typeface="Trebuchet MS"/>
            </a:endParaRPr>
          </a:p>
          <a:p>
            <a:pPr marL="471805" marR="151130" indent="-226695">
              <a:lnSpc>
                <a:spcPts val="2210"/>
              </a:lnSpc>
              <a:spcBef>
                <a:spcPts val="645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more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</a:t>
            </a:r>
            <a:r>
              <a:rPr sz="3225" spc="52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use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your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affected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side,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52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better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&amp;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easier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spc="-37" baseline="1291" dirty="0">
                <a:latin typeface="Trebuchet MS"/>
                <a:cs typeface="Trebuchet MS"/>
              </a:rPr>
              <a:t>it </a:t>
            </a:r>
            <a:r>
              <a:rPr sz="2150" dirty="0">
                <a:latin typeface="Trebuchet MS"/>
                <a:cs typeface="Trebuchet MS"/>
              </a:rPr>
              <a:t>will</a:t>
            </a:r>
            <a:r>
              <a:rPr sz="2150" spc="30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move</a:t>
            </a:r>
            <a:endParaRPr sz="2150">
              <a:latin typeface="Trebuchet MS"/>
              <a:cs typeface="Trebuchet MS"/>
            </a:endParaRPr>
          </a:p>
          <a:p>
            <a:pPr marL="351790" indent="-33909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1790" algn="l"/>
              </a:tabLst>
            </a:pP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Stay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motivated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and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do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things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you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spc="-1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enjoy.</a:t>
            </a:r>
            <a:endParaRPr sz="3525" baseline="1182">
              <a:latin typeface="Trebuchet MS"/>
              <a:cs typeface="Trebuchet MS"/>
            </a:endParaRPr>
          </a:p>
          <a:p>
            <a:pPr marL="245745">
              <a:lnSpc>
                <a:spcPct val="100000"/>
              </a:lnSpc>
              <a:spcBef>
                <a:spcPts val="250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more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motivated</a:t>
            </a:r>
            <a:r>
              <a:rPr sz="3225" spc="7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are,</a:t>
            </a:r>
            <a:r>
              <a:rPr sz="3225" spc="7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better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your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spc="-15" baseline="1291" dirty="0">
                <a:latin typeface="Trebuchet MS"/>
                <a:cs typeface="Trebuchet MS"/>
              </a:rPr>
              <a:t>recovery</a:t>
            </a:r>
            <a:endParaRPr sz="3225" baseline="1291">
              <a:latin typeface="Trebuchet MS"/>
              <a:cs typeface="Trebuchet MS"/>
            </a:endParaRPr>
          </a:p>
          <a:p>
            <a:pPr marL="351790" indent="-33909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351790" algn="l"/>
              </a:tabLst>
            </a:pP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Challenge</a:t>
            </a:r>
            <a:r>
              <a:rPr sz="3525" b="1" u="sng" spc="142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spc="-1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yourself</a:t>
            </a:r>
            <a:endParaRPr sz="3525" baseline="1182">
              <a:latin typeface="Trebuchet MS"/>
              <a:cs typeface="Trebuchet MS"/>
            </a:endParaRPr>
          </a:p>
          <a:p>
            <a:pPr marL="245745">
              <a:lnSpc>
                <a:spcPct val="100000"/>
              </a:lnSpc>
              <a:spcBef>
                <a:spcPts val="250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more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difficult</a:t>
            </a:r>
            <a:r>
              <a:rPr sz="3225" spc="60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something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is,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more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brain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spc="-15" baseline="1291" dirty="0">
                <a:latin typeface="Trebuchet MS"/>
                <a:cs typeface="Trebuchet MS"/>
              </a:rPr>
              <a:t>changes</a:t>
            </a:r>
            <a:endParaRPr sz="3225" baseline="1291">
              <a:latin typeface="Trebuchet MS"/>
              <a:cs typeface="Trebuchet MS"/>
            </a:endParaRPr>
          </a:p>
          <a:p>
            <a:pPr marL="351790" indent="-33909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51790" algn="l"/>
              </a:tabLst>
            </a:pP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Repeat</a:t>
            </a:r>
            <a:r>
              <a:rPr sz="3525" b="1" u="sng" spc="82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exercises</a:t>
            </a:r>
            <a:r>
              <a:rPr sz="3525" b="1" u="sng" spc="89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and</a:t>
            </a:r>
            <a:r>
              <a:rPr sz="3525" b="1" u="sng" spc="82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tasks</a:t>
            </a:r>
            <a:r>
              <a:rPr sz="3525" b="1" u="sng" spc="89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multiple</a:t>
            </a:r>
            <a:r>
              <a:rPr sz="3525" b="1" u="sng" spc="82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spc="-1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times</a:t>
            </a:r>
            <a:endParaRPr sz="3525" baseline="1182">
              <a:latin typeface="Trebuchet MS"/>
              <a:cs typeface="Trebuchet MS"/>
            </a:endParaRPr>
          </a:p>
          <a:p>
            <a:pPr marL="471805" marR="465455" indent="-226695">
              <a:lnSpc>
                <a:spcPct val="86400"/>
              </a:lnSpc>
              <a:spcBef>
                <a:spcPts val="600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-5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7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more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you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do</a:t>
            </a:r>
            <a:r>
              <a:rPr sz="3225" spc="7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something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stronger</a:t>
            </a:r>
            <a:r>
              <a:rPr sz="3225" spc="7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those</a:t>
            </a:r>
            <a:r>
              <a:rPr sz="3225" spc="67" baseline="1291" dirty="0">
                <a:latin typeface="Trebuchet MS"/>
                <a:cs typeface="Trebuchet MS"/>
              </a:rPr>
              <a:t> </a:t>
            </a:r>
            <a:r>
              <a:rPr sz="2925" spc="-15" baseline="1424" dirty="0">
                <a:latin typeface="Trebuchet MS"/>
                <a:cs typeface="Trebuchet MS"/>
              </a:rPr>
              <a:t>pathways/ </a:t>
            </a:r>
            <a:r>
              <a:rPr sz="1950" dirty="0">
                <a:latin typeface="Trebuchet MS"/>
                <a:cs typeface="Trebuchet MS"/>
              </a:rPr>
              <a:t>connections</a:t>
            </a:r>
            <a:r>
              <a:rPr sz="1950" spc="95" dirty="0">
                <a:latin typeface="Trebuchet MS"/>
                <a:cs typeface="Trebuchet MS"/>
              </a:rPr>
              <a:t> </a:t>
            </a:r>
            <a:r>
              <a:rPr sz="1950" spc="-10" dirty="0">
                <a:latin typeface="Trebuchet MS"/>
                <a:cs typeface="Trebuchet MS"/>
              </a:rPr>
              <a:t>become</a:t>
            </a:r>
            <a:endParaRPr sz="1950">
              <a:latin typeface="Trebuchet MS"/>
              <a:cs typeface="Trebuchet MS"/>
            </a:endParaRPr>
          </a:p>
          <a:p>
            <a:pPr marL="351790" indent="-33909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1790" algn="l"/>
              </a:tabLst>
            </a:pP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Do</a:t>
            </a:r>
            <a:r>
              <a:rPr sz="3525" b="1" u="sng" spc="7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activities</a:t>
            </a:r>
            <a:r>
              <a:rPr sz="3525" b="1" u="sng" spc="7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that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relate</a:t>
            </a:r>
            <a:r>
              <a:rPr sz="3525" b="1" u="sng" spc="7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to</a:t>
            </a:r>
            <a:r>
              <a:rPr sz="3525" b="1" u="sng" spc="7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your</a:t>
            </a:r>
            <a:r>
              <a:rPr sz="3525" b="1" u="sng" spc="7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daily</a:t>
            </a:r>
            <a:r>
              <a:rPr sz="3525" b="1" u="sng" spc="67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3525" b="1" u="sng" spc="-15" baseline="1182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tasks</a:t>
            </a:r>
            <a:endParaRPr sz="3525" baseline="1182">
              <a:latin typeface="Trebuchet MS"/>
              <a:cs typeface="Trebuchet MS"/>
            </a:endParaRPr>
          </a:p>
          <a:p>
            <a:pPr marL="245745">
              <a:lnSpc>
                <a:spcPct val="100000"/>
              </a:lnSpc>
              <a:spcBef>
                <a:spcPts val="250"/>
              </a:spcBef>
            </a:pPr>
            <a:r>
              <a:rPr sz="2150" dirty="0">
                <a:latin typeface="Arial"/>
                <a:cs typeface="Arial"/>
              </a:rPr>
              <a:t>‒</a:t>
            </a:r>
            <a:r>
              <a:rPr sz="2150" spc="-35" dirty="0">
                <a:latin typeface="Arial"/>
                <a:cs typeface="Arial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Walking,</a:t>
            </a:r>
            <a:r>
              <a:rPr sz="3225" spc="22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dressing,</a:t>
            </a:r>
            <a:r>
              <a:rPr sz="3225" spc="15" baseline="1291" dirty="0">
                <a:latin typeface="Trebuchet MS"/>
                <a:cs typeface="Trebuchet MS"/>
              </a:rPr>
              <a:t> </a:t>
            </a:r>
            <a:r>
              <a:rPr sz="3225" baseline="1291" dirty="0">
                <a:latin typeface="Trebuchet MS"/>
                <a:cs typeface="Trebuchet MS"/>
              </a:rPr>
              <a:t>stairs,</a:t>
            </a:r>
            <a:r>
              <a:rPr sz="3225" spc="22" baseline="1291" dirty="0">
                <a:latin typeface="Trebuchet MS"/>
                <a:cs typeface="Trebuchet MS"/>
              </a:rPr>
              <a:t> </a:t>
            </a:r>
            <a:r>
              <a:rPr sz="3225" spc="-30" baseline="1291" dirty="0">
                <a:latin typeface="Trebuchet MS"/>
                <a:cs typeface="Trebuchet MS"/>
              </a:rPr>
              <a:t>etc.</a:t>
            </a:r>
            <a:endParaRPr sz="3225" baseline="1291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9795" y="2177872"/>
            <a:ext cx="3659575" cy="42229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1334" y="385846"/>
            <a:ext cx="733044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WHAT</a:t>
            </a:r>
            <a:r>
              <a:rPr spc="-110" dirty="0"/>
              <a:t>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LIMIT</a:t>
            </a:r>
            <a:r>
              <a:rPr spc="-165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spc="-10" dirty="0"/>
              <a:t>RECOVERY?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96900" y="1191959"/>
            <a:ext cx="7175500" cy="4370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97815" algn="l"/>
              </a:tabLst>
            </a:pPr>
            <a:r>
              <a:rPr sz="2400" b="1" u="sng" spc="-2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Time</a:t>
            </a:r>
            <a:r>
              <a:rPr sz="2400" b="1" u="sng" spc="60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endParaRPr sz="2400">
              <a:latin typeface="Trebuchet MS"/>
              <a:cs typeface="Trebuchet MS"/>
            </a:endParaRPr>
          </a:p>
          <a:p>
            <a:pPr marL="473709" marR="5080" indent="-228600">
              <a:lnSpc>
                <a:spcPts val="2340"/>
              </a:lnSpc>
              <a:spcBef>
                <a:spcPts val="610"/>
              </a:spcBef>
            </a:pPr>
            <a:r>
              <a:rPr sz="2200" dirty="0">
                <a:latin typeface="Arial"/>
                <a:cs typeface="Arial"/>
              </a:rPr>
              <a:t>‒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earlier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you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start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rehab;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the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quicker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recovery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can </a:t>
            </a:r>
            <a:r>
              <a:rPr sz="2200" spc="-10" dirty="0">
                <a:latin typeface="Trebuchet MS"/>
                <a:cs typeface="Trebuchet MS"/>
              </a:rPr>
              <a:t>occur.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2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spc="-2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Pain</a:t>
            </a:r>
            <a:endParaRPr sz="2400">
              <a:latin typeface="Trebuchet MS"/>
              <a:cs typeface="Trebuchet MS"/>
            </a:endParaRPr>
          </a:p>
          <a:p>
            <a:pPr marL="473709" marR="558165" indent="-228600">
              <a:lnSpc>
                <a:spcPts val="2340"/>
              </a:lnSpc>
              <a:spcBef>
                <a:spcPts val="610"/>
              </a:spcBef>
            </a:pPr>
            <a:r>
              <a:rPr sz="2200" dirty="0">
                <a:latin typeface="Arial"/>
                <a:cs typeface="Arial"/>
              </a:rPr>
              <a:t>‒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Trebuchet MS"/>
                <a:cs typeface="Trebuchet MS"/>
              </a:rPr>
              <a:t>Having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lot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of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pain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can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make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it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hard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use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your </a:t>
            </a:r>
            <a:r>
              <a:rPr sz="2200" dirty="0">
                <a:latin typeface="Trebuchet MS"/>
                <a:cs typeface="Trebuchet MS"/>
              </a:rPr>
              <a:t>affected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side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and/or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participate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in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therapy. </a:t>
            </a:r>
            <a:r>
              <a:rPr sz="2200" dirty="0">
                <a:latin typeface="Trebuchet MS"/>
                <a:cs typeface="Trebuchet MS"/>
              </a:rPr>
              <a:t>It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is </a:t>
            </a:r>
            <a:r>
              <a:rPr sz="2200" dirty="0">
                <a:latin typeface="Trebuchet MS"/>
                <a:cs typeface="Trebuchet MS"/>
              </a:rPr>
              <a:t>important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talk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to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manage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pain.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22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spc="-2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Age</a:t>
            </a:r>
            <a:endParaRPr sz="2400">
              <a:latin typeface="Trebuchet MS"/>
              <a:cs typeface="Trebuchet MS"/>
            </a:endParaRPr>
          </a:p>
          <a:p>
            <a:pPr marL="527050" marR="81280" lvl="1" indent="-285750">
              <a:lnSpc>
                <a:spcPts val="2520"/>
              </a:lnSpc>
              <a:spcBef>
                <a:spcPts val="625"/>
              </a:spcBef>
              <a:buFont typeface="Arial"/>
              <a:buChar char="•"/>
              <a:tabLst>
                <a:tab pos="527050" algn="l"/>
              </a:tabLst>
            </a:pP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younger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are,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the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more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likely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your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brain </a:t>
            </a:r>
            <a:r>
              <a:rPr sz="2400" dirty="0">
                <a:latin typeface="Trebuchet MS"/>
                <a:cs typeface="Trebuchet MS"/>
              </a:rPr>
              <a:t>will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recover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quicker.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58207" y="3759396"/>
            <a:ext cx="3395345" cy="1610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u="sng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SPEECH</a:t>
            </a:r>
            <a:r>
              <a:rPr sz="1950" b="1" u="sng" spc="-110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 </a:t>
            </a:r>
            <a:r>
              <a:rPr sz="1950" b="1" u="sng" spc="-10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THERAPISTS</a:t>
            </a:r>
            <a:endParaRPr sz="1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950">
              <a:latin typeface="Trebuchet MS"/>
              <a:cs typeface="Trebuchet MS"/>
            </a:endParaRPr>
          </a:p>
          <a:p>
            <a:pPr marL="289560" marR="5080" indent="-277495">
              <a:lnSpc>
                <a:spcPct val="85100"/>
              </a:lnSpc>
              <a:buFont typeface="Arial"/>
              <a:buChar char="•"/>
              <a:tabLst>
                <a:tab pos="289560" algn="l"/>
              </a:tabLst>
            </a:pPr>
            <a:r>
              <a:rPr sz="2625" baseline="1587" dirty="0">
                <a:latin typeface="Trebuchet MS"/>
                <a:cs typeface="Trebuchet MS"/>
              </a:rPr>
              <a:t>Help</a:t>
            </a:r>
            <a:r>
              <a:rPr sz="2625" spc="-67" baseline="1587" dirty="0">
                <a:latin typeface="Trebuchet MS"/>
                <a:cs typeface="Trebuchet MS"/>
              </a:rPr>
              <a:t> </a:t>
            </a:r>
            <a:r>
              <a:rPr sz="2625" baseline="1587" dirty="0">
                <a:latin typeface="Trebuchet MS"/>
                <a:cs typeface="Trebuchet MS"/>
              </a:rPr>
              <a:t>you</a:t>
            </a:r>
            <a:r>
              <a:rPr sz="2625" spc="-60" baseline="1587" dirty="0">
                <a:latin typeface="Trebuchet MS"/>
                <a:cs typeface="Trebuchet MS"/>
              </a:rPr>
              <a:t> </a:t>
            </a:r>
            <a:r>
              <a:rPr sz="2625" baseline="1587" dirty="0">
                <a:latin typeface="Trebuchet MS"/>
                <a:cs typeface="Trebuchet MS"/>
              </a:rPr>
              <a:t>with</a:t>
            </a:r>
            <a:r>
              <a:rPr sz="2625" spc="-60" baseline="1587" dirty="0">
                <a:latin typeface="Trebuchet MS"/>
                <a:cs typeface="Trebuchet MS"/>
              </a:rPr>
              <a:t> </a:t>
            </a:r>
            <a:r>
              <a:rPr sz="2625" spc="-30" baseline="1587" dirty="0">
                <a:latin typeface="Trebuchet MS"/>
                <a:cs typeface="Trebuchet MS"/>
              </a:rPr>
              <a:t>your </a:t>
            </a:r>
            <a:r>
              <a:rPr sz="1750" dirty="0">
                <a:latin typeface="Trebuchet MS"/>
                <a:cs typeface="Trebuchet MS"/>
              </a:rPr>
              <a:t>communication,</a:t>
            </a:r>
            <a:r>
              <a:rPr sz="1750" spc="-9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cognition </a:t>
            </a:r>
            <a:r>
              <a:rPr sz="1750" dirty="0">
                <a:latin typeface="Trebuchet MS"/>
                <a:cs typeface="Trebuchet MS"/>
              </a:rPr>
              <a:t>(thinking</a:t>
            </a:r>
            <a:r>
              <a:rPr sz="1750" spc="-35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skills)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dirty="0">
                <a:latin typeface="Trebuchet MS"/>
                <a:cs typeface="Trebuchet MS"/>
              </a:rPr>
              <a:t>and</a:t>
            </a:r>
            <a:r>
              <a:rPr sz="1750" spc="-3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swallowing function.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070" y="1314033"/>
            <a:ext cx="1915383" cy="22352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2653" y="1447798"/>
            <a:ext cx="2428857" cy="22426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6889" y="3757858"/>
            <a:ext cx="26479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10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PHYSICAL</a:t>
            </a:r>
            <a:r>
              <a:rPr sz="2000" b="1" u="sng" spc="-114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sng" spc="-10" dirty="0">
                <a:solidFill>
                  <a:srgbClr val="364FBB"/>
                </a:solidFill>
                <a:uFill>
                  <a:solidFill>
                    <a:srgbClr val="364FBB"/>
                  </a:solidFill>
                </a:uFill>
                <a:latin typeface="Trebuchet MS"/>
                <a:cs typeface="Trebuchet MS"/>
              </a:rPr>
              <a:t>THERAPISTS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889" y="4322302"/>
            <a:ext cx="2610485" cy="10998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8450" marR="5080" indent="-285750">
              <a:lnSpc>
                <a:spcPts val="2100"/>
              </a:lnSpc>
              <a:spcBef>
                <a:spcPts val="219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Trebuchet MS"/>
                <a:cs typeface="Trebuchet MS"/>
              </a:rPr>
              <a:t>Help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improve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walking, </a:t>
            </a:r>
            <a:r>
              <a:rPr sz="1800" dirty="0">
                <a:latin typeface="Trebuchet MS"/>
                <a:cs typeface="Trebuchet MS"/>
              </a:rPr>
              <a:t>wheelchair</a:t>
            </a:r>
            <a:r>
              <a:rPr sz="1800" spc="-9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mobility, </a:t>
            </a:r>
            <a:r>
              <a:rPr sz="1800" dirty="0">
                <a:latin typeface="Trebuchet MS"/>
                <a:cs typeface="Trebuchet MS"/>
              </a:rPr>
              <a:t>stair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climbing,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ramp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curb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negotiation.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889" y="5655802"/>
            <a:ext cx="276796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98450" marR="5080" indent="-285750">
              <a:lnSpc>
                <a:spcPts val="2100"/>
              </a:lnSpc>
              <a:spcBef>
                <a:spcPts val="22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Trebuchet MS"/>
                <a:cs typeface="Trebuchet MS"/>
              </a:rPr>
              <a:t>Focus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LEs,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balance, </a:t>
            </a:r>
            <a:r>
              <a:rPr sz="1800" dirty="0">
                <a:latin typeface="Trebuchet MS"/>
                <a:cs typeface="Trebuchet MS"/>
              </a:rPr>
              <a:t>coordination,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vestibular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3400" y="1443214"/>
            <a:ext cx="3183337" cy="235334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630" y="457733"/>
            <a:ext cx="387350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b="0" spc="-55" dirty="0">
                <a:latin typeface="Trebuchet MS"/>
                <a:cs typeface="Trebuchet MS"/>
              </a:rPr>
              <a:t>WHAT</a:t>
            </a:r>
            <a:r>
              <a:rPr b="0" spc="-114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IS</a:t>
            </a:r>
            <a:r>
              <a:rPr b="0" spc="-24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A</a:t>
            </a:r>
            <a:r>
              <a:rPr b="0" spc="-23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STROKE?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263968"/>
            <a:ext cx="10349230" cy="711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8450" marR="5080" indent="-285750">
              <a:lnSpc>
                <a:spcPts val="2520"/>
              </a:lnSpc>
              <a:spcBef>
                <a:spcPts val="480"/>
              </a:spcBef>
              <a:buFont typeface="Arial"/>
              <a:buChar char="•"/>
              <a:tabLst>
                <a:tab pos="298450" algn="l"/>
              </a:tabLst>
            </a:pP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A</a:t>
            </a:r>
            <a:r>
              <a:rPr sz="2400" spc="-1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loss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blood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flow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an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area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of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the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brain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that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causes</a:t>
            </a:r>
            <a:r>
              <a:rPr sz="24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A26B5"/>
                </a:solidFill>
                <a:latin typeface="Trebuchet MS"/>
                <a:cs typeface="Trebuchet MS"/>
              </a:rPr>
              <a:t>decreased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oxygen</a:t>
            </a:r>
            <a:r>
              <a:rPr sz="2400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the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brain,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which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leads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brain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6A26B5"/>
                </a:solidFill>
                <a:latin typeface="Trebuchet MS"/>
                <a:cs typeface="Trebuchet MS"/>
              </a:rPr>
              <a:t>cell</a:t>
            </a:r>
            <a:r>
              <a:rPr sz="24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6A26B5"/>
                </a:solidFill>
                <a:latin typeface="Trebuchet MS"/>
                <a:cs typeface="Trebuchet MS"/>
              </a:rPr>
              <a:t>death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92200" y="3488778"/>
            <a:ext cx="6667500" cy="2685415"/>
            <a:chOff x="1092200" y="3488778"/>
            <a:chExt cx="6667500" cy="2685415"/>
          </a:xfrm>
        </p:grpSpPr>
        <p:sp>
          <p:nvSpPr>
            <p:cNvPr id="5" name="object 5"/>
            <p:cNvSpPr/>
            <p:nvPr/>
          </p:nvSpPr>
          <p:spPr>
            <a:xfrm>
              <a:off x="1092200" y="3488778"/>
              <a:ext cx="3333750" cy="2685415"/>
            </a:xfrm>
            <a:custGeom>
              <a:avLst/>
              <a:gdLst/>
              <a:ahLst/>
              <a:cxnLst/>
              <a:rect l="l" t="t" r="r" b="b"/>
              <a:pathLst>
                <a:path w="3333750" h="2685415">
                  <a:moveTo>
                    <a:pt x="3333446" y="0"/>
                  </a:moveTo>
                  <a:lnTo>
                    <a:pt x="0" y="0"/>
                  </a:lnTo>
                  <a:lnTo>
                    <a:pt x="0" y="2685235"/>
                  </a:lnTo>
                  <a:lnTo>
                    <a:pt x="3333446" y="2685235"/>
                  </a:lnTo>
                  <a:lnTo>
                    <a:pt x="3333446" y="0"/>
                  </a:lnTo>
                  <a:close/>
                </a:path>
              </a:pathLst>
            </a:custGeom>
            <a:solidFill>
              <a:srgbClr val="D3CB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5646" y="3488778"/>
              <a:ext cx="3333750" cy="2685415"/>
            </a:xfrm>
            <a:custGeom>
              <a:avLst/>
              <a:gdLst/>
              <a:ahLst/>
              <a:cxnLst/>
              <a:rect l="l" t="t" r="r" b="b"/>
              <a:pathLst>
                <a:path w="3333750" h="2685415">
                  <a:moveTo>
                    <a:pt x="3333447" y="0"/>
                  </a:moveTo>
                  <a:lnTo>
                    <a:pt x="0" y="0"/>
                  </a:lnTo>
                  <a:lnTo>
                    <a:pt x="0" y="2685235"/>
                  </a:lnTo>
                  <a:lnTo>
                    <a:pt x="3333447" y="2685235"/>
                  </a:lnTo>
                  <a:lnTo>
                    <a:pt x="3333447" y="0"/>
                  </a:lnTo>
                  <a:close/>
                </a:path>
              </a:pathLst>
            </a:custGeom>
            <a:solidFill>
              <a:srgbClr val="81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1151" y="4715386"/>
              <a:ext cx="1506094" cy="14518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5032" y="4779252"/>
              <a:ext cx="1378585" cy="1324610"/>
            </a:xfrm>
            <a:custGeom>
              <a:avLst/>
              <a:gdLst/>
              <a:ahLst/>
              <a:cxnLst/>
              <a:rect l="l" t="t" r="r" b="b"/>
              <a:pathLst>
                <a:path w="1378585" h="1324610">
                  <a:moveTo>
                    <a:pt x="712179" y="0"/>
                  </a:moveTo>
                  <a:lnTo>
                    <a:pt x="666151" y="0"/>
                  </a:lnTo>
                  <a:lnTo>
                    <a:pt x="620204" y="2934"/>
                  </a:lnTo>
                  <a:lnTo>
                    <a:pt x="574505" y="8802"/>
                  </a:lnTo>
                  <a:lnTo>
                    <a:pt x="529219" y="17604"/>
                  </a:lnTo>
                  <a:lnTo>
                    <a:pt x="484510" y="29340"/>
                  </a:lnTo>
                  <a:lnTo>
                    <a:pt x="440544" y="44010"/>
                  </a:lnTo>
                  <a:lnTo>
                    <a:pt x="397485" y="61615"/>
                  </a:lnTo>
                  <a:lnTo>
                    <a:pt x="355499" y="82153"/>
                  </a:lnTo>
                  <a:lnTo>
                    <a:pt x="314751" y="105626"/>
                  </a:lnTo>
                  <a:lnTo>
                    <a:pt x="275405" y="132032"/>
                  </a:lnTo>
                  <a:lnTo>
                    <a:pt x="237627" y="161373"/>
                  </a:lnTo>
                  <a:lnTo>
                    <a:pt x="201581" y="193647"/>
                  </a:lnTo>
                  <a:lnTo>
                    <a:pt x="167984" y="228274"/>
                  </a:lnTo>
                  <a:lnTo>
                    <a:pt x="137441" y="264565"/>
                  </a:lnTo>
                  <a:lnTo>
                    <a:pt x="109953" y="302363"/>
                  </a:lnTo>
                  <a:lnTo>
                    <a:pt x="85519" y="341507"/>
                  </a:lnTo>
                  <a:lnTo>
                    <a:pt x="64139" y="381841"/>
                  </a:lnTo>
                  <a:lnTo>
                    <a:pt x="45813" y="423205"/>
                  </a:lnTo>
                  <a:lnTo>
                    <a:pt x="30542" y="465440"/>
                  </a:lnTo>
                  <a:lnTo>
                    <a:pt x="18325" y="508390"/>
                  </a:lnTo>
                  <a:lnTo>
                    <a:pt x="9162" y="551894"/>
                  </a:lnTo>
                  <a:lnTo>
                    <a:pt x="3054" y="595794"/>
                  </a:lnTo>
                  <a:lnTo>
                    <a:pt x="0" y="639932"/>
                  </a:lnTo>
                  <a:lnTo>
                    <a:pt x="0" y="684149"/>
                  </a:lnTo>
                  <a:lnTo>
                    <a:pt x="3054" y="728287"/>
                  </a:lnTo>
                  <a:lnTo>
                    <a:pt x="9162" y="772187"/>
                  </a:lnTo>
                  <a:lnTo>
                    <a:pt x="18325" y="815691"/>
                  </a:lnTo>
                  <a:lnTo>
                    <a:pt x="30542" y="858641"/>
                  </a:lnTo>
                  <a:lnTo>
                    <a:pt x="45813" y="900876"/>
                  </a:lnTo>
                  <a:lnTo>
                    <a:pt x="64139" y="942240"/>
                  </a:lnTo>
                  <a:lnTo>
                    <a:pt x="85519" y="982574"/>
                  </a:lnTo>
                  <a:lnTo>
                    <a:pt x="109953" y="1021718"/>
                  </a:lnTo>
                  <a:lnTo>
                    <a:pt x="137441" y="1059516"/>
                  </a:lnTo>
                  <a:lnTo>
                    <a:pt x="167984" y="1095807"/>
                  </a:lnTo>
                  <a:lnTo>
                    <a:pt x="201581" y="1130434"/>
                  </a:lnTo>
                  <a:lnTo>
                    <a:pt x="237627" y="1162708"/>
                  </a:lnTo>
                  <a:lnTo>
                    <a:pt x="275405" y="1192049"/>
                  </a:lnTo>
                  <a:lnTo>
                    <a:pt x="314751" y="1218455"/>
                  </a:lnTo>
                  <a:lnTo>
                    <a:pt x="355499" y="1241928"/>
                  </a:lnTo>
                  <a:lnTo>
                    <a:pt x="397485" y="1262466"/>
                  </a:lnTo>
                  <a:lnTo>
                    <a:pt x="440544" y="1280071"/>
                  </a:lnTo>
                  <a:lnTo>
                    <a:pt x="484510" y="1294741"/>
                  </a:lnTo>
                  <a:lnTo>
                    <a:pt x="529219" y="1306477"/>
                  </a:lnTo>
                  <a:lnTo>
                    <a:pt x="574505" y="1315280"/>
                  </a:lnTo>
                  <a:lnTo>
                    <a:pt x="620204" y="1321148"/>
                  </a:lnTo>
                  <a:lnTo>
                    <a:pt x="666151" y="1324082"/>
                  </a:lnTo>
                  <a:lnTo>
                    <a:pt x="712179" y="1324082"/>
                  </a:lnTo>
                  <a:lnTo>
                    <a:pt x="758126" y="1321148"/>
                  </a:lnTo>
                  <a:lnTo>
                    <a:pt x="803825" y="1315280"/>
                  </a:lnTo>
                  <a:lnTo>
                    <a:pt x="849111" y="1306477"/>
                  </a:lnTo>
                  <a:lnTo>
                    <a:pt x="893820" y="1294741"/>
                  </a:lnTo>
                  <a:lnTo>
                    <a:pt x="937786" y="1280071"/>
                  </a:lnTo>
                  <a:lnTo>
                    <a:pt x="980845" y="1262466"/>
                  </a:lnTo>
                  <a:lnTo>
                    <a:pt x="1022830" y="1241928"/>
                  </a:lnTo>
                  <a:lnTo>
                    <a:pt x="1063579" y="1218455"/>
                  </a:lnTo>
                  <a:lnTo>
                    <a:pt x="1102925" y="1192049"/>
                  </a:lnTo>
                  <a:lnTo>
                    <a:pt x="1140703" y="1162708"/>
                  </a:lnTo>
                  <a:lnTo>
                    <a:pt x="1176748" y="1130434"/>
                  </a:lnTo>
                  <a:lnTo>
                    <a:pt x="1210345" y="1095807"/>
                  </a:lnTo>
                  <a:lnTo>
                    <a:pt x="1240888" y="1059516"/>
                  </a:lnTo>
                  <a:lnTo>
                    <a:pt x="1268376" y="1021718"/>
                  </a:lnTo>
                  <a:lnTo>
                    <a:pt x="1292810" y="982574"/>
                  </a:lnTo>
                  <a:lnTo>
                    <a:pt x="1314190" y="942240"/>
                  </a:lnTo>
                  <a:lnTo>
                    <a:pt x="1332516" y="900876"/>
                  </a:lnTo>
                  <a:lnTo>
                    <a:pt x="1347787" y="858641"/>
                  </a:lnTo>
                  <a:lnTo>
                    <a:pt x="1360004" y="815691"/>
                  </a:lnTo>
                  <a:lnTo>
                    <a:pt x="1369167" y="772187"/>
                  </a:lnTo>
                  <a:lnTo>
                    <a:pt x="1375275" y="728287"/>
                  </a:lnTo>
                  <a:lnTo>
                    <a:pt x="1378330" y="684149"/>
                  </a:lnTo>
                  <a:lnTo>
                    <a:pt x="1378330" y="639932"/>
                  </a:lnTo>
                  <a:lnTo>
                    <a:pt x="1375275" y="595794"/>
                  </a:lnTo>
                  <a:lnTo>
                    <a:pt x="1369167" y="551894"/>
                  </a:lnTo>
                  <a:lnTo>
                    <a:pt x="1360004" y="508390"/>
                  </a:lnTo>
                  <a:lnTo>
                    <a:pt x="1347787" y="465440"/>
                  </a:lnTo>
                  <a:lnTo>
                    <a:pt x="1332516" y="423205"/>
                  </a:lnTo>
                  <a:lnTo>
                    <a:pt x="1314190" y="381841"/>
                  </a:lnTo>
                  <a:lnTo>
                    <a:pt x="1292810" y="341507"/>
                  </a:lnTo>
                  <a:lnTo>
                    <a:pt x="1268376" y="302363"/>
                  </a:lnTo>
                  <a:lnTo>
                    <a:pt x="1240888" y="264565"/>
                  </a:lnTo>
                  <a:lnTo>
                    <a:pt x="1210345" y="228274"/>
                  </a:lnTo>
                  <a:lnTo>
                    <a:pt x="1176748" y="193647"/>
                  </a:lnTo>
                  <a:lnTo>
                    <a:pt x="1140703" y="161373"/>
                  </a:lnTo>
                  <a:lnTo>
                    <a:pt x="1102925" y="132032"/>
                  </a:lnTo>
                  <a:lnTo>
                    <a:pt x="1063579" y="105626"/>
                  </a:lnTo>
                  <a:lnTo>
                    <a:pt x="1022830" y="82153"/>
                  </a:lnTo>
                  <a:lnTo>
                    <a:pt x="980845" y="61615"/>
                  </a:lnTo>
                  <a:lnTo>
                    <a:pt x="937786" y="44010"/>
                  </a:lnTo>
                  <a:lnTo>
                    <a:pt x="893820" y="29340"/>
                  </a:lnTo>
                  <a:lnTo>
                    <a:pt x="849111" y="17604"/>
                  </a:lnTo>
                  <a:lnTo>
                    <a:pt x="803825" y="8802"/>
                  </a:lnTo>
                  <a:lnTo>
                    <a:pt x="758126" y="2934"/>
                  </a:lnTo>
                  <a:lnTo>
                    <a:pt x="712179" y="0"/>
                  </a:lnTo>
                  <a:close/>
                </a:path>
              </a:pathLst>
            </a:custGeom>
            <a:solidFill>
              <a:srgbClr val="81D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20" y="4710623"/>
              <a:ext cx="1515619" cy="14613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71264" y="4779252"/>
              <a:ext cx="1378585" cy="1324610"/>
            </a:xfrm>
            <a:custGeom>
              <a:avLst/>
              <a:gdLst/>
              <a:ahLst/>
              <a:cxnLst/>
              <a:rect l="l" t="t" r="r" b="b"/>
              <a:pathLst>
                <a:path w="1378584" h="1324610">
                  <a:moveTo>
                    <a:pt x="712179" y="0"/>
                  </a:moveTo>
                  <a:lnTo>
                    <a:pt x="666151" y="0"/>
                  </a:lnTo>
                  <a:lnTo>
                    <a:pt x="620204" y="2934"/>
                  </a:lnTo>
                  <a:lnTo>
                    <a:pt x="574505" y="8802"/>
                  </a:lnTo>
                  <a:lnTo>
                    <a:pt x="529219" y="17604"/>
                  </a:lnTo>
                  <a:lnTo>
                    <a:pt x="484510" y="29340"/>
                  </a:lnTo>
                  <a:lnTo>
                    <a:pt x="440544" y="44010"/>
                  </a:lnTo>
                  <a:lnTo>
                    <a:pt x="397486" y="61615"/>
                  </a:lnTo>
                  <a:lnTo>
                    <a:pt x="355500" y="82153"/>
                  </a:lnTo>
                  <a:lnTo>
                    <a:pt x="314751" y="105626"/>
                  </a:lnTo>
                  <a:lnTo>
                    <a:pt x="275405" y="132032"/>
                  </a:lnTo>
                  <a:lnTo>
                    <a:pt x="237627" y="161373"/>
                  </a:lnTo>
                  <a:lnTo>
                    <a:pt x="201582" y="193647"/>
                  </a:lnTo>
                  <a:lnTo>
                    <a:pt x="167985" y="228274"/>
                  </a:lnTo>
                  <a:lnTo>
                    <a:pt x="137442" y="264565"/>
                  </a:lnTo>
                  <a:lnTo>
                    <a:pt x="109954" y="302363"/>
                  </a:lnTo>
                  <a:lnTo>
                    <a:pt x="85519" y="341507"/>
                  </a:lnTo>
                  <a:lnTo>
                    <a:pt x="64139" y="381841"/>
                  </a:lnTo>
                  <a:lnTo>
                    <a:pt x="45814" y="423205"/>
                  </a:lnTo>
                  <a:lnTo>
                    <a:pt x="30542" y="465440"/>
                  </a:lnTo>
                  <a:lnTo>
                    <a:pt x="18325" y="508390"/>
                  </a:lnTo>
                  <a:lnTo>
                    <a:pt x="9162" y="551894"/>
                  </a:lnTo>
                  <a:lnTo>
                    <a:pt x="3054" y="595794"/>
                  </a:lnTo>
                  <a:lnTo>
                    <a:pt x="0" y="639932"/>
                  </a:lnTo>
                  <a:lnTo>
                    <a:pt x="0" y="684149"/>
                  </a:lnTo>
                  <a:lnTo>
                    <a:pt x="3054" y="728287"/>
                  </a:lnTo>
                  <a:lnTo>
                    <a:pt x="9162" y="772187"/>
                  </a:lnTo>
                  <a:lnTo>
                    <a:pt x="18325" y="815691"/>
                  </a:lnTo>
                  <a:lnTo>
                    <a:pt x="30542" y="858641"/>
                  </a:lnTo>
                  <a:lnTo>
                    <a:pt x="45814" y="900876"/>
                  </a:lnTo>
                  <a:lnTo>
                    <a:pt x="64139" y="942240"/>
                  </a:lnTo>
                  <a:lnTo>
                    <a:pt x="85519" y="982574"/>
                  </a:lnTo>
                  <a:lnTo>
                    <a:pt x="109954" y="1021718"/>
                  </a:lnTo>
                  <a:lnTo>
                    <a:pt x="137442" y="1059516"/>
                  </a:lnTo>
                  <a:lnTo>
                    <a:pt x="167985" y="1095807"/>
                  </a:lnTo>
                  <a:lnTo>
                    <a:pt x="201582" y="1130434"/>
                  </a:lnTo>
                  <a:lnTo>
                    <a:pt x="237627" y="1162708"/>
                  </a:lnTo>
                  <a:lnTo>
                    <a:pt x="275405" y="1192049"/>
                  </a:lnTo>
                  <a:lnTo>
                    <a:pt x="314751" y="1218455"/>
                  </a:lnTo>
                  <a:lnTo>
                    <a:pt x="355500" y="1241928"/>
                  </a:lnTo>
                  <a:lnTo>
                    <a:pt x="397486" y="1262466"/>
                  </a:lnTo>
                  <a:lnTo>
                    <a:pt x="440544" y="1280071"/>
                  </a:lnTo>
                  <a:lnTo>
                    <a:pt x="484510" y="1294741"/>
                  </a:lnTo>
                  <a:lnTo>
                    <a:pt x="529219" y="1306477"/>
                  </a:lnTo>
                  <a:lnTo>
                    <a:pt x="574505" y="1315280"/>
                  </a:lnTo>
                  <a:lnTo>
                    <a:pt x="620204" y="1321148"/>
                  </a:lnTo>
                  <a:lnTo>
                    <a:pt x="666151" y="1324082"/>
                  </a:lnTo>
                  <a:lnTo>
                    <a:pt x="712179" y="1324082"/>
                  </a:lnTo>
                  <a:lnTo>
                    <a:pt x="758126" y="1321148"/>
                  </a:lnTo>
                  <a:lnTo>
                    <a:pt x="803825" y="1315280"/>
                  </a:lnTo>
                  <a:lnTo>
                    <a:pt x="849111" y="1306477"/>
                  </a:lnTo>
                  <a:lnTo>
                    <a:pt x="893820" y="1294741"/>
                  </a:lnTo>
                  <a:lnTo>
                    <a:pt x="937786" y="1280071"/>
                  </a:lnTo>
                  <a:lnTo>
                    <a:pt x="980845" y="1262466"/>
                  </a:lnTo>
                  <a:lnTo>
                    <a:pt x="1022831" y="1241928"/>
                  </a:lnTo>
                  <a:lnTo>
                    <a:pt x="1063579" y="1218455"/>
                  </a:lnTo>
                  <a:lnTo>
                    <a:pt x="1102925" y="1192049"/>
                  </a:lnTo>
                  <a:lnTo>
                    <a:pt x="1140703" y="1162708"/>
                  </a:lnTo>
                  <a:lnTo>
                    <a:pt x="1176749" y="1130434"/>
                  </a:lnTo>
                  <a:lnTo>
                    <a:pt x="1210346" y="1095807"/>
                  </a:lnTo>
                  <a:lnTo>
                    <a:pt x="1240889" y="1059516"/>
                  </a:lnTo>
                  <a:lnTo>
                    <a:pt x="1268377" y="1021718"/>
                  </a:lnTo>
                  <a:lnTo>
                    <a:pt x="1292811" y="982574"/>
                  </a:lnTo>
                  <a:lnTo>
                    <a:pt x="1314191" y="942240"/>
                  </a:lnTo>
                  <a:lnTo>
                    <a:pt x="1332517" y="900876"/>
                  </a:lnTo>
                  <a:lnTo>
                    <a:pt x="1347788" y="858641"/>
                  </a:lnTo>
                  <a:lnTo>
                    <a:pt x="1360005" y="815691"/>
                  </a:lnTo>
                  <a:lnTo>
                    <a:pt x="1369168" y="772187"/>
                  </a:lnTo>
                  <a:lnTo>
                    <a:pt x="1375276" y="728287"/>
                  </a:lnTo>
                  <a:lnTo>
                    <a:pt x="1378331" y="684149"/>
                  </a:lnTo>
                  <a:lnTo>
                    <a:pt x="1378331" y="639932"/>
                  </a:lnTo>
                  <a:lnTo>
                    <a:pt x="1375276" y="595794"/>
                  </a:lnTo>
                  <a:lnTo>
                    <a:pt x="1369168" y="551894"/>
                  </a:lnTo>
                  <a:lnTo>
                    <a:pt x="1360005" y="508390"/>
                  </a:lnTo>
                  <a:lnTo>
                    <a:pt x="1347788" y="465440"/>
                  </a:lnTo>
                  <a:lnTo>
                    <a:pt x="1332517" y="423205"/>
                  </a:lnTo>
                  <a:lnTo>
                    <a:pt x="1314191" y="381841"/>
                  </a:lnTo>
                  <a:lnTo>
                    <a:pt x="1292811" y="341507"/>
                  </a:lnTo>
                  <a:lnTo>
                    <a:pt x="1268377" y="302363"/>
                  </a:lnTo>
                  <a:lnTo>
                    <a:pt x="1240889" y="264565"/>
                  </a:lnTo>
                  <a:lnTo>
                    <a:pt x="1210346" y="228274"/>
                  </a:lnTo>
                  <a:lnTo>
                    <a:pt x="1176749" y="193647"/>
                  </a:lnTo>
                  <a:lnTo>
                    <a:pt x="1140703" y="161373"/>
                  </a:lnTo>
                  <a:lnTo>
                    <a:pt x="1102925" y="132032"/>
                  </a:lnTo>
                  <a:lnTo>
                    <a:pt x="1063579" y="105626"/>
                  </a:lnTo>
                  <a:lnTo>
                    <a:pt x="1022831" y="82153"/>
                  </a:lnTo>
                  <a:lnTo>
                    <a:pt x="980845" y="61615"/>
                  </a:lnTo>
                  <a:lnTo>
                    <a:pt x="937786" y="44010"/>
                  </a:lnTo>
                  <a:lnTo>
                    <a:pt x="893820" y="29340"/>
                  </a:lnTo>
                  <a:lnTo>
                    <a:pt x="849111" y="17604"/>
                  </a:lnTo>
                  <a:lnTo>
                    <a:pt x="803825" y="8802"/>
                  </a:lnTo>
                  <a:lnTo>
                    <a:pt x="758126" y="2934"/>
                  </a:lnTo>
                  <a:lnTo>
                    <a:pt x="712179" y="0"/>
                  </a:lnTo>
                  <a:close/>
                </a:path>
              </a:pathLst>
            </a:custGeom>
            <a:solidFill>
              <a:srgbClr val="E1C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1264" y="4779252"/>
              <a:ext cx="1378585" cy="1324610"/>
            </a:xfrm>
            <a:custGeom>
              <a:avLst/>
              <a:gdLst/>
              <a:ahLst/>
              <a:cxnLst/>
              <a:rect l="l" t="t" r="r" b="b"/>
              <a:pathLst>
                <a:path w="1378584" h="1324610">
                  <a:moveTo>
                    <a:pt x="1176748" y="193648"/>
                  </a:moveTo>
                  <a:lnTo>
                    <a:pt x="1210345" y="228274"/>
                  </a:lnTo>
                  <a:lnTo>
                    <a:pt x="1240888" y="264566"/>
                  </a:lnTo>
                  <a:lnTo>
                    <a:pt x="1268376" y="302363"/>
                  </a:lnTo>
                  <a:lnTo>
                    <a:pt x="1292811" y="341507"/>
                  </a:lnTo>
                  <a:lnTo>
                    <a:pt x="1314190" y="381841"/>
                  </a:lnTo>
                  <a:lnTo>
                    <a:pt x="1332516" y="423205"/>
                  </a:lnTo>
                  <a:lnTo>
                    <a:pt x="1347788" y="465441"/>
                  </a:lnTo>
                  <a:lnTo>
                    <a:pt x="1360005" y="508390"/>
                  </a:lnTo>
                  <a:lnTo>
                    <a:pt x="1369167" y="551894"/>
                  </a:lnTo>
                  <a:lnTo>
                    <a:pt x="1375276" y="595794"/>
                  </a:lnTo>
                  <a:lnTo>
                    <a:pt x="1378330" y="639932"/>
                  </a:lnTo>
                  <a:lnTo>
                    <a:pt x="1378330" y="684149"/>
                  </a:lnTo>
                  <a:lnTo>
                    <a:pt x="1375276" y="728287"/>
                  </a:lnTo>
                  <a:lnTo>
                    <a:pt x="1369167" y="772188"/>
                  </a:lnTo>
                  <a:lnTo>
                    <a:pt x="1360005" y="815692"/>
                  </a:lnTo>
                  <a:lnTo>
                    <a:pt x="1347788" y="858641"/>
                  </a:lnTo>
                  <a:lnTo>
                    <a:pt x="1332516" y="900877"/>
                  </a:lnTo>
                  <a:lnTo>
                    <a:pt x="1314190" y="942241"/>
                  </a:lnTo>
                  <a:lnTo>
                    <a:pt x="1292811" y="982574"/>
                  </a:lnTo>
                  <a:lnTo>
                    <a:pt x="1268376" y="1021719"/>
                  </a:lnTo>
                  <a:lnTo>
                    <a:pt x="1240888" y="1059516"/>
                  </a:lnTo>
                  <a:lnTo>
                    <a:pt x="1210345" y="1095807"/>
                  </a:lnTo>
                  <a:lnTo>
                    <a:pt x="1176748" y="1130434"/>
                  </a:lnTo>
                  <a:lnTo>
                    <a:pt x="1140703" y="1162709"/>
                  </a:lnTo>
                  <a:lnTo>
                    <a:pt x="1102925" y="1192049"/>
                  </a:lnTo>
                  <a:lnTo>
                    <a:pt x="1063579" y="1218456"/>
                  </a:lnTo>
                  <a:lnTo>
                    <a:pt x="1022830" y="1241928"/>
                  </a:lnTo>
                  <a:lnTo>
                    <a:pt x="980844" y="1262467"/>
                  </a:lnTo>
                  <a:lnTo>
                    <a:pt x="937786" y="1280071"/>
                  </a:lnTo>
                  <a:lnTo>
                    <a:pt x="893820" y="1294742"/>
                  </a:lnTo>
                  <a:lnTo>
                    <a:pt x="849111" y="1306478"/>
                  </a:lnTo>
                  <a:lnTo>
                    <a:pt x="803824" y="1315280"/>
                  </a:lnTo>
                  <a:lnTo>
                    <a:pt x="758126" y="1321148"/>
                  </a:lnTo>
                  <a:lnTo>
                    <a:pt x="712179" y="1324082"/>
                  </a:lnTo>
                  <a:lnTo>
                    <a:pt x="666150" y="1324082"/>
                  </a:lnTo>
                  <a:lnTo>
                    <a:pt x="620204" y="1321148"/>
                  </a:lnTo>
                  <a:lnTo>
                    <a:pt x="574505" y="1315280"/>
                  </a:lnTo>
                  <a:lnTo>
                    <a:pt x="529219" y="1306478"/>
                  </a:lnTo>
                  <a:lnTo>
                    <a:pt x="484510" y="1294742"/>
                  </a:lnTo>
                  <a:lnTo>
                    <a:pt x="440544" y="1280071"/>
                  </a:lnTo>
                  <a:lnTo>
                    <a:pt x="397485" y="1262467"/>
                  </a:lnTo>
                  <a:lnTo>
                    <a:pt x="355499" y="1241928"/>
                  </a:lnTo>
                  <a:lnTo>
                    <a:pt x="314751" y="1218456"/>
                  </a:lnTo>
                  <a:lnTo>
                    <a:pt x="275405" y="1192049"/>
                  </a:lnTo>
                  <a:lnTo>
                    <a:pt x="237627" y="1162709"/>
                  </a:lnTo>
                  <a:lnTo>
                    <a:pt x="201581" y="1130434"/>
                  </a:lnTo>
                  <a:lnTo>
                    <a:pt x="167984" y="1095807"/>
                  </a:lnTo>
                  <a:lnTo>
                    <a:pt x="137442" y="1059516"/>
                  </a:lnTo>
                  <a:lnTo>
                    <a:pt x="109953" y="1021719"/>
                  </a:lnTo>
                  <a:lnTo>
                    <a:pt x="85519" y="982574"/>
                  </a:lnTo>
                  <a:lnTo>
                    <a:pt x="64139" y="942241"/>
                  </a:lnTo>
                  <a:lnTo>
                    <a:pt x="45814" y="900877"/>
                  </a:lnTo>
                  <a:lnTo>
                    <a:pt x="30542" y="858641"/>
                  </a:lnTo>
                  <a:lnTo>
                    <a:pt x="18325" y="815692"/>
                  </a:lnTo>
                  <a:lnTo>
                    <a:pt x="9162" y="772188"/>
                  </a:lnTo>
                  <a:lnTo>
                    <a:pt x="3054" y="728287"/>
                  </a:lnTo>
                  <a:lnTo>
                    <a:pt x="0" y="684149"/>
                  </a:lnTo>
                  <a:lnTo>
                    <a:pt x="0" y="639932"/>
                  </a:lnTo>
                  <a:lnTo>
                    <a:pt x="3054" y="595794"/>
                  </a:lnTo>
                  <a:lnTo>
                    <a:pt x="9162" y="551894"/>
                  </a:lnTo>
                  <a:lnTo>
                    <a:pt x="18325" y="508390"/>
                  </a:lnTo>
                  <a:lnTo>
                    <a:pt x="30542" y="465441"/>
                  </a:lnTo>
                  <a:lnTo>
                    <a:pt x="45814" y="423205"/>
                  </a:lnTo>
                  <a:lnTo>
                    <a:pt x="64139" y="381841"/>
                  </a:lnTo>
                  <a:lnTo>
                    <a:pt x="85519" y="341507"/>
                  </a:lnTo>
                  <a:lnTo>
                    <a:pt x="109953" y="302363"/>
                  </a:lnTo>
                  <a:lnTo>
                    <a:pt x="137442" y="264566"/>
                  </a:lnTo>
                  <a:lnTo>
                    <a:pt x="167984" y="228274"/>
                  </a:lnTo>
                  <a:lnTo>
                    <a:pt x="201581" y="193648"/>
                  </a:lnTo>
                  <a:lnTo>
                    <a:pt x="237627" y="161373"/>
                  </a:lnTo>
                  <a:lnTo>
                    <a:pt x="275405" y="132032"/>
                  </a:lnTo>
                  <a:lnTo>
                    <a:pt x="314751" y="105626"/>
                  </a:lnTo>
                  <a:lnTo>
                    <a:pt x="355499" y="82153"/>
                  </a:lnTo>
                  <a:lnTo>
                    <a:pt x="397485" y="61615"/>
                  </a:lnTo>
                  <a:lnTo>
                    <a:pt x="440544" y="44010"/>
                  </a:lnTo>
                  <a:lnTo>
                    <a:pt x="484510" y="29340"/>
                  </a:lnTo>
                  <a:lnTo>
                    <a:pt x="529219" y="17604"/>
                  </a:lnTo>
                  <a:lnTo>
                    <a:pt x="574505" y="8802"/>
                  </a:lnTo>
                  <a:lnTo>
                    <a:pt x="620204" y="2934"/>
                  </a:lnTo>
                  <a:lnTo>
                    <a:pt x="666150" y="0"/>
                  </a:lnTo>
                  <a:lnTo>
                    <a:pt x="712179" y="0"/>
                  </a:lnTo>
                  <a:lnTo>
                    <a:pt x="758126" y="2934"/>
                  </a:lnTo>
                  <a:lnTo>
                    <a:pt x="803824" y="8802"/>
                  </a:lnTo>
                  <a:lnTo>
                    <a:pt x="849111" y="17604"/>
                  </a:lnTo>
                  <a:lnTo>
                    <a:pt x="893820" y="29340"/>
                  </a:lnTo>
                  <a:lnTo>
                    <a:pt x="937786" y="44010"/>
                  </a:lnTo>
                  <a:lnTo>
                    <a:pt x="980844" y="61615"/>
                  </a:lnTo>
                  <a:lnTo>
                    <a:pt x="1022830" y="82153"/>
                  </a:lnTo>
                  <a:lnTo>
                    <a:pt x="1063579" y="105626"/>
                  </a:lnTo>
                  <a:lnTo>
                    <a:pt x="1102925" y="132032"/>
                  </a:lnTo>
                  <a:lnTo>
                    <a:pt x="1140703" y="161373"/>
                  </a:lnTo>
                  <a:lnTo>
                    <a:pt x="1176748" y="193648"/>
                  </a:lnTo>
                  <a:close/>
                </a:path>
              </a:pathLst>
            </a:custGeom>
            <a:ln w="9525">
              <a:solidFill>
                <a:srgbClr val="E1CFF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85850" y="2317750"/>
          <a:ext cx="10089515" cy="3848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128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ISCHEMIC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A26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992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HEMORRHAGIC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2850"/>
                        </a:lnSpc>
                        <a:spcBef>
                          <a:spcPts val="217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ts val="165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(Transient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Ischemic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Attack)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76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655">
                <a:tc>
                  <a:txBody>
                    <a:bodyPr/>
                    <a:lstStyle/>
                    <a:p>
                      <a:pPr marL="337185" marR="615950" indent="-285750">
                        <a:lnSpc>
                          <a:spcPts val="2300"/>
                        </a:lnSpc>
                        <a:spcBef>
                          <a:spcPts val="525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sz="2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Clot</a:t>
                      </a:r>
                      <a:r>
                        <a:rPr sz="20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BLOCKS</a:t>
                      </a:r>
                      <a:r>
                        <a:rPr sz="2000" b="1" u="none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none" spc="-50" dirty="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2000" u="none" dirty="0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sz="2000" u="none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none" spc="-10" dirty="0">
                          <a:latin typeface="Trebuchet MS"/>
                          <a:cs typeface="Trebuchet MS"/>
                        </a:rPr>
                        <a:t>Vessel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ts val="2185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•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37185" indent="-285750">
                        <a:lnSpc>
                          <a:spcPts val="2355"/>
                        </a:lnSpc>
                        <a:buFont typeface="Arial"/>
                        <a:buChar char="•"/>
                        <a:tabLst>
                          <a:tab pos="337185" algn="l"/>
                          <a:tab pos="1437005" algn="l"/>
                        </a:tabLst>
                      </a:pPr>
                      <a:r>
                        <a:rPr sz="2000" b="1" i="1" spc="-10" dirty="0">
                          <a:latin typeface="Trebuchet MS"/>
                          <a:cs typeface="Trebuchet MS"/>
                        </a:rPr>
                        <a:t>Embolic</a:t>
                      </a:r>
                      <a:r>
                        <a:rPr sz="2000" b="1" i="1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vs.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spc="-10" dirty="0">
                          <a:latin typeface="Trebuchet MS"/>
                          <a:cs typeface="Trebuchet MS"/>
                        </a:rPr>
                        <a:t>Thrombotic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7185" indent="-285115">
                        <a:lnSpc>
                          <a:spcPts val="2350"/>
                        </a:lnSpc>
                        <a:spcBef>
                          <a:spcPts val="365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sz="20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Vessel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LEAKS</a:t>
                      </a:r>
                      <a:r>
                        <a:rPr sz="2000" b="1" u="none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none" spc="-25" dirty="0">
                          <a:latin typeface="Trebuchet MS"/>
                          <a:cs typeface="Trebuchet MS"/>
                        </a:rPr>
                        <a:t>or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337820">
                        <a:lnSpc>
                          <a:spcPts val="2295"/>
                        </a:lnSpc>
                      </a:pPr>
                      <a:r>
                        <a:rPr sz="2000" b="1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RUPTURES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30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•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37820" marR="694055" indent="-285750">
                        <a:lnSpc>
                          <a:spcPts val="23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37820" algn="l"/>
                        </a:tabLst>
                      </a:pPr>
                      <a:r>
                        <a:rPr sz="2000" b="1" dirty="0">
                          <a:latin typeface="Trebuchet MS"/>
                          <a:cs typeface="Trebuchet MS"/>
                        </a:rPr>
                        <a:t>Hypertension</a:t>
                      </a:r>
                      <a:r>
                        <a:rPr sz="20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20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5" dirty="0"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leading</a:t>
                      </a:r>
                      <a:r>
                        <a:rPr sz="2000" spc="-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20" dirty="0">
                          <a:latin typeface="Trebuchet MS"/>
                          <a:cs typeface="Trebuchet MS"/>
                        </a:rPr>
                        <a:t>cause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337185" indent="-285750">
                        <a:lnSpc>
                          <a:spcPts val="2345"/>
                        </a:lnSpc>
                        <a:spcBef>
                          <a:spcPts val="365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“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Mini</a:t>
                      </a:r>
                      <a:r>
                        <a:rPr sz="2000" i="1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10" dirty="0">
                          <a:latin typeface="Trebuchet MS"/>
                          <a:cs typeface="Trebuchet MS"/>
                        </a:rPr>
                        <a:t>Stroke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”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ts val="2300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•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37185" marR="194945" indent="-285750">
                        <a:lnSpc>
                          <a:spcPts val="23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2000" b="1" u="sng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Temporary</a:t>
                      </a:r>
                      <a:r>
                        <a:rPr sz="2000" b="1" u="sng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loss</a:t>
                      </a:r>
                      <a:r>
                        <a:rPr sz="2000" b="1" u="sng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none" dirty="0"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2000" u="none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u="none" spc="-10" dirty="0">
                          <a:latin typeface="Trebuchet MS"/>
                          <a:cs typeface="Trebuchet MS"/>
                        </a:rPr>
                        <a:t>Blood </a:t>
                      </a:r>
                      <a:r>
                        <a:rPr sz="2000" u="none" spc="-20" dirty="0">
                          <a:latin typeface="Trebuchet MS"/>
                          <a:cs typeface="Trebuchet MS"/>
                        </a:rPr>
                        <a:t>flow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51435">
                        <a:lnSpc>
                          <a:spcPts val="2185"/>
                        </a:lnSpc>
                      </a:pPr>
                      <a:r>
                        <a:rPr sz="2000" spc="-50" dirty="0">
                          <a:latin typeface="Arial"/>
                          <a:cs typeface="Arial"/>
                        </a:rPr>
                        <a:t>•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337185" marR="77470" indent="-285750">
                        <a:lnSpc>
                          <a:spcPts val="23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Similar</a:t>
                      </a:r>
                      <a:r>
                        <a:rPr sz="20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symptoms</a:t>
                      </a:r>
                      <a:r>
                        <a:rPr sz="2000" i="1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spc="-25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stroke</a:t>
                      </a:r>
                      <a:r>
                        <a:rPr sz="2000" i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i="1" dirty="0"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2000" i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latin typeface="Trebuchet MS"/>
                          <a:cs typeface="Trebuchet MS"/>
                        </a:rPr>
                        <a:t>resolve</a:t>
                      </a:r>
                      <a:r>
                        <a:rPr sz="2000" b="1" i="1" spc="-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2000" b="1" i="1" spc="-25" dirty="0">
                          <a:latin typeface="Trebuchet MS"/>
                          <a:cs typeface="Trebuchet MS"/>
                        </a:rPr>
                        <a:t> 24 </a:t>
                      </a:r>
                      <a:r>
                        <a:rPr sz="2000" b="1" i="1" dirty="0">
                          <a:latin typeface="Trebuchet MS"/>
                          <a:cs typeface="Trebuchet MS"/>
                        </a:rPr>
                        <a:t>hours</a:t>
                      </a:r>
                      <a:r>
                        <a:rPr sz="2000" b="1" i="1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i="1" dirty="0"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2000" b="1" i="1" spc="-20" dirty="0">
                          <a:latin typeface="Trebuchet MS"/>
                          <a:cs typeface="Trebuchet MS"/>
                        </a:rPr>
                        <a:t>less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490">
                <a:tc>
                  <a:txBody>
                    <a:bodyPr/>
                    <a:lstStyle/>
                    <a:p>
                      <a:pPr marL="2061845" marR="423545" indent="-635" algn="ctr">
                        <a:lnSpc>
                          <a:spcPts val="1900"/>
                        </a:lnSpc>
                        <a:spcBef>
                          <a:spcPts val="240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87%</a:t>
                      </a:r>
                      <a:r>
                        <a:rPr sz="16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latin typeface="Trebuchet MS"/>
                          <a:cs typeface="Trebuchet MS"/>
                        </a:rPr>
                        <a:t>OF ALL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STROKES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50" marR="370840" indent="-635" algn="ctr">
                        <a:lnSpc>
                          <a:spcPts val="1900"/>
                        </a:lnSpc>
                        <a:spcBef>
                          <a:spcPts val="475"/>
                        </a:spcBef>
                      </a:pPr>
                      <a:r>
                        <a:rPr sz="1600" b="1" dirty="0">
                          <a:latin typeface="Trebuchet MS"/>
                          <a:cs typeface="Trebuchet MS"/>
                        </a:rPr>
                        <a:t>13%</a:t>
                      </a:r>
                      <a:r>
                        <a:rPr sz="16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b="1" spc="-25" dirty="0">
                          <a:latin typeface="Trebuchet MS"/>
                          <a:cs typeface="Trebuchet MS"/>
                        </a:rPr>
                        <a:t>OF ALL </a:t>
                      </a:r>
                      <a:r>
                        <a:rPr sz="1600" b="1" spc="-10" dirty="0">
                          <a:latin typeface="Trebuchet MS"/>
                          <a:cs typeface="Trebuchet MS"/>
                        </a:rPr>
                        <a:t>STROKES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7557" y="3747981"/>
            <a:ext cx="2360816" cy="266178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5988" y="201699"/>
            <a:ext cx="1469551" cy="26408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0884" y="1135807"/>
            <a:ext cx="1950085" cy="577215"/>
          </a:xfrm>
          <a:prstGeom prst="rect">
            <a:avLst/>
          </a:prstGeom>
          <a:ln w="28575">
            <a:solidFill>
              <a:srgbClr val="06ACEF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459740" marR="374015" indent="-78105">
              <a:lnSpc>
                <a:spcPts val="2100"/>
              </a:lnSpc>
              <a:spcBef>
                <a:spcPts val="190"/>
              </a:spcBef>
            </a:pPr>
            <a:r>
              <a:rPr sz="1800" u="none" spc="-10" dirty="0"/>
              <a:t>POSTERIOR LEAF</a:t>
            </a:r>
            <a:r>
              <a:rPr sz="1800" u="none" spc="-105" dirty="0"/>
              <a:t> </a:t>
            </a:r>
            <a:r>
              <a:rPr sz="1800" u="none" spc="-25" dirty="0"/>
              <a:t>AFO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6035" y="161508"/>
            <a:ext cx="1529471" cy="26140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6149" y="1447524"/>
            <a:ext cx="1664335" cy="429895"/>
          </a:xfrm>
          <a:prstGeom prst="rect">
            <a:avLst/>
          </a:prstGeom>
          <a:ln w="28575">
            <a:solidFill>
              <a:srgbClr val="06ACEF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540"/>
              </a:spcBef>
            </a:pPr>
            <a:r>
              <a:rPr sz="1800" b="1" spc="-10" dirty="0">
                <a:latin typeface="Trebuchet MS"/>
                <a:cs typeface="Trebuchet MS"/>
              </a:rPr>
              <a:t>JOINTED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AFO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7370" y="3308621"/>
            <a:ext cx="1350459" cy="29343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20047" y="4676301"/>
            <a:ext cx="1807210" cy="547370"/>
          </a:xfrm>
          <a:prstGeom prst="rect">
            <a:avLst/>
          </a:prstGeom>
          <a:ln w="28575">
            <a:solidFill>
              <a:srgbClr val="06ACEF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683895" marR="123189" indent="-553720">
              <a:lnSpc>
                <a:spcPts val="2100"/>
              </a:lnSpc>
              <a:spcBef>
                <a:spcPts val="70"/>
              </a:spcBef>
            </a:pPr>
            <a:r>
              <a:rPr sz="1800" b="1" dirty="0">
                <a:latin typeface="Trebuchet MS"/>
                <a:cs typeface="Trebuchet MS"/>
              </a:rPr>
              <a:t>CARBON</a:t>
            </a:r>
            <a:r>
              <a:rPr sz="1800" b="1" spc="-20" dirty="0">
                <a:latin typeface="Trebuchet MS"/>
                <a:cs typeface="Trebuchet MS"/>
              </a:rPr>
              <a:t> FIBER </a:t>
            </a:r>
            <a:r>
              <a:rPr sz="1800" b="1" spc="-25" dirty="0">
                <a:latin typeface="Trebuchet MS"/>
                <a:cs typeface="Trebuchet MS"/>
              </a:rPr>
              <a:t>AFO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01354" y="0"/>
            <a:ext cx="1335270" cy="27967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14522" y="1588772"/>
            <a:ext cx="2110740" cy="670560"/>
          </a:xfrm>
          <a:prstGeom prst="rect">
            <a:avLst/>
          </a:prstGeom>
          <a:ln w="28575">
            <a:solidFill>
              <a:srgbClr val="06ACEF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71780" marR="264160" indent="328930">
              <a:lnSpc>
                <a:spcPts val="2100"/>
              </a:lnSpc>
              <a:spcBef>
                <a:spcPts val="560"/>
              </a:spcBef>
            </a:pPr>
            <a:r>
              <a:rPr sz="1800" b="1" spc="-10" dirty="0">
                <a:latin typeface="Trebuchet MS"/>
                <a:cs typeface="Trebuchet MS"/>
              </a:rPr>
              <a:t>GROUND </a:t>
            </a:r>
            <a:r>
              <a:rPr sz="1800" b="1" dirty="0">
                <a:latin typeface="Trebuchet MS"/>
                <a:cs typeface="Trebuchet MS"/>
              </a:rPr>
              <a:t>REACTION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AFO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4625" y="4599856"/>
            <a:ext cx="1557020" cy="776605"/>
          </a:xfrm>
          <a:prstGeom prst="rect">
            <a:avLst/>
          </a:prstGeom>
          <a:ln w="28575">
            <a:solidFill>
              <a:srgbClr val="06ACEF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09855" marR="102235" indent="64769">
              <a:lnSpc>
                <a:spcPts val="2100"/>
              </a:lnSpc>
              <a:spcBef>
                <a:spcPts val="975"/>
              </a:spcBef>
            </a:pPr>
            <a:r>
              <a:rPr sz="1800" b="1" dirty="0">
                <a:latin typeface="Trebuchet MS"/>
                <a:cs typeface="Trebuchet MS"/>
              </a:rPr>
              <a:t>SOFT</a:t>
            </a:r>
            <a:r>
              <a:rPr sz="1800" b="1" spc="-8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FOOT </a:t>
            </a:r>
            <a:r>
              <a:rPr sz="1800" b="1" dirty="0">
                <a:latin typeface="Trebuchet MS"/>
                <a:cs typeface="Trebuchet MS"/>
              </a:rPr>
              <a:t>DROP</a:t>
            </a:r>
            <a:r>
              <a:rPr sz="1800" b="1" spc="-9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BRACE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63914" y="3213564"/>
            <a:ext cx="5530215" cy="1130300"/>
            <a:chOff x="3463914" y="3213564"/>
            <a:chExt cx="5530215" cy="11303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3914" y="3213564"/>
              <a:ext cx="5529732" cy="1129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1655" y="3237423"/>
              <a:ext cx="5428615" cy="1028700"/>
            </a:xfrm>
            <a:custGeom>
              <a:avLst/>
              <a:gdLst/>
              <a:ahLst/>
              <a:cxnLst/>
              <a:rect l="l" t="t" r="r" b="b"/>
              <a:pathLst>
                <a:path w="5428615" h="1028700">
                  <a:moveTo>
                    <a:pt x="5428132" y="0"/>
                  </a:moveTo>
                  <a:lnTo>
                    <a:pt x="0" y="0"/>
                  </a:lnTo>
                  <a:lnTo>
                    <a:pt x="0" y="1028309"/>
                  </a:lnTo>
                  <a:lnTo>
                    <a:pt x="5428132" y="1028309"/>
                  </a:lnTo>
                  <a:lnTo>
                    <a:pt x="5428132" y="0"/>
                  </a:lnTo>
                  <a:close/>
                </a:path>
              </a:pathLst>
            </a:custGeom>
            <a:solidFill>
              <a:srgbClr val="06A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2700" y="3492499"/>
              <a:ext cx="4914900" cy="5715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541655" y="3237424"/>
            <a:ext cx="5428615" cy="102870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990"/>
              </a:spcBef>
            </a:pPr>
            <a:r>
              <a:rPr sz="4800" b="1" dirty="0">
                <a:solidFill>
                  <a:srgbClr val="FFFFFF"/>
                </a:solidFill>
                <a:latin typeface="Trebuchet MS"/>
                <a:cs typeface="Trebuchet MS"/>
              </a:rPr>
              <a:t>AFOS</a:t>
            </a:r>
            <a:r>
              <a:rPr sz="4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rebuchet MS"/>
                <a:cs typeface="Trebuchet MS"/>
              </a:rPr>
              <a:t>USED</a:t>
            </a:r>
            <a:r>
              <a:rPr sz="4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4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spc="-25" dirty="0">
                <a:solidFill>
                  <a:srgbClr val="FFFFFF"/>
                </a:solidFill>
                <a:latin typeface="Trebuchet MS"/>
                <a:cs typeface="Trebuchet MS"/>
              </a:rPr>
              <a:t>PT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6900" y="6562229"/>
            <a:ext cx="2945765" cy="143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Encompass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8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831" y="373448"/>
            <a:ext cx="8609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WALKING</a:t>
            </a:r>
            <a:r>
              <a:rPr sz="4000" spc="-120" dirty="0"/>
              <a:t> </a:t>
            </a:r>
            <a:r>
              <a:rPr sz="4000" dirty="0"/>
              <a:t>DEVICES</a:t>
            </a:r>
            <a:r>
              <a:rPr sz="4000" spc="-120" dirty="0"/>
              <a:t> </a:t>
            </a:r>
            <a:r>
              <a:rPr sz="4000" dirty="0"/>
              <a:t>USED</a:t>
            </a:r>
            <a:r>
              <a:rPr sz="4000" spc="-120" dirty="0"/>
              <a:t> </a:t>
            </a:r>
            <a:r>
              <a:rPr sz="4000" dirty="0"/>
              <a:t>IN</a:t>
            </a:r>
            <a:r>
              <a:rPr sz="4000" spc="-185" dirty="0"/>
              <a:t> </a:t>
            </a:r>
            <a:r>
              <a:rPr sz="4000" spc="-10" dirty="0"/>
              <a:t>THERAPY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475839" y="6574929"/>
            <a:ext cx="106680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800" spc="-30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42063"/>
            <a:ext cx="12192000" cy="5416550"/>
            <a:chOff x="0" y="1442063"/>
            <a:chExt cx="12192000" cy="5416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42063"/>
              <a:ext cx="3687357" cy="443307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714" y="2109759"/>
              <a:ext cx="3360764" cy="3297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8045" y="2115176"/>
              <a:ext cx="3095468" cy="309546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3940" y="1733548"/>
              <a:ext cx="2400300" cy="3390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0033" y="4660379"/>
              <a:ext cx="2241966" cy="21976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82859" y="2723215"/>
              <a:ext cx="410209" cy="2015489"/>
            </a:xfrm>
            <a:custGeom>
              <a:avLst/>
              <a:gdLst/>
              <a:ahLst/>
              <a:cxnLst/>
              <a:rect l="l" t="t" r="r" b="b"/>
              <a:pathLst>
                <a:path w="410209" h="2015489">
                  <a:moveTo>
                    <a:pt x="0" y="0"/>
                  </a:moveTo>
                  <a:lnTo>
                    <a:pt x="406128" y="1996796"/>
                  </a:lnTo>
                  <a:lnTo>
                    <a:pt x="409925" y="2015464"/>
                  </a:lnTo>
                </a:path>
              </a:pathLst>
            </a:custGeom>
            <a:ln w="38100">
              <a:solidFill>
                <a:srgbClr val="226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34763" y="4730855"/>
              <a:ext cx="118110" cy="130175"/>
            </a:xfrm>
            <a:custGeom>
              <a:avLst/>
              <a:gdLst/>
              <a:ahLst/>
              <a:cxnLst/>
              <a:rect l="l" t="t" r="r" b="b"/>
              <a:pathLst>
                <a:path w="118109" h="130175">
                  <a:moveTo>
                    <a:pt x="117731" y="0"/>
                  </a:moveTo>
                  <a:lnTo>
                    <a:pt x="0" y="23945"/>
                  </a:lnTo>
                  <a:lnTo>
                    <a:pt x="82811" y="129705"/>
                  </a:lnTo>
                  <a:lnTo>
                    <a:pt x="117731" y="0"/>
                  </a:lnTo>
                  <a:close/>
                </a:path>
              </a:pathLst>
            </a:custGeom>
            <a:solidFill>
              <a:srgbClr val="226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40261" y="5706909"/>
            <a:ext cx="2510155" cy="7467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82550" marR="5080" indent="-70485">
              <a:lnSpc>
                <a:spcPts val="2800"/>
              </a:lnSpc>
              <a:spcBef>
                <a:spcPts val="259"/>
              </a:spcBef>
            </a:pPr>
            <a:r>
              <a:rPr sz="2400" b="1" dirty="0">
                <a:solidFill>
                  <a:srgbClr val="2260BE"/>
                </a:solidFill>
                <a:latin typeface="Trebuchet MS"/>
                <a:cs typeface="Trebuchet MS"/>
              </a:rPr>
              <a:t>ROLLING</a:t>
            </a:r>
            <a:r>
              <a:rPr sz="2400" b="1" spc="-40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2400" b="1" spc="-30" dirty="0">
                <a:solidFill>
                  <a:srgbClr val="2260BE"/>
                </a:solidFill>
                <a:latin typeface="Trebuchet MS"/>
                <a:cs typeface="Trebuchet MS"/>
              </a:rPr>
              <a:t>WALKER </a:t>
            </a:r>
            <a:r>
              <a:rPr sz="2400" b="1" dirty="0">
                <a:solidFill>
                  <a:srgbClr val="2260BE"/>
                </a:solidFill>
                <a:latin typeface="Trebuchet MS"/>
                <a:cs typeface="Trebuchet MS"/>
              </a:rPr>
              <a:t>WITH</a:t>
            </a:r>
            <a:r>
              <a:rPr sz="2400" b="1" spc="-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2260BE"/>
                </a:solidFill>
                <a:latin typeface="Trebuchet MS"/>
                <a:cs typeface="Trebuchet MS"/>
              </a:rPr>
              <a:t>PLATFORM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10791" y="5798448"/>
            <a:ext cx="1841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260BE"/>
                </a:solidFill>
                <a:latin typeface="Trebuchet MS"/>
                <a:cs typeface="Trebuchet MS"/>
              </a:rPr>
              <a:t>QUAD</a:t>
            </a:r>
            <a:r>
              <a:rPr sz="2400" b="1" spc="-2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2260BE"/>
                </a:solidFill>
                <a:latin typeface="Trebuchet MS"/>
                <a:cs typeface="Trebuchet MS"/>
              </a:rPr>
              <a:t>CANES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7482" y="5803642"/>
            <a:ext cx="1881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260BE"/>
                </a:solidFill>
                <a:latin typeface="Trebuchet MS"/>
                <a:cs typeface="Trebuchet MS"/>
              </a:rPr>
              <a:t>HEMIWALKER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76841" y="1343804"/>
            <a:ext cx="2192020" cy="389890"/>
          </a:xfrm>
          <a:custGeom>
            <a:avLst/>
            <a:gdLst/>
            <a:ahLst/>
            <a:cxnLst/>
            <a:rect l="l" t="t" r="r" b="b"/>
            <a:pathLst>
              <a:path w="2192020" h="389889">
                <a:moveTo>
                  <a:pt x="0" y="0"/>
                </a:moveTo>
                <a:lnTo>
                  <a:pt x="2191825" y="0"/>
                </a:lnTo>
                <a:lnTo>
                  <a:pt x="2191825" y="389744"/>
                </a:lnTo>
                <a:lnTo>
                  <a:pt x="0" y="38974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2260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77489" y="1331259"/>
            <a:ext cx="199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260BE"/>
                </a:solidFill>
                <a:latin typeface="Trebuchet MS"/>
                <a:cs typeface="Trebuchet MS"/>
              </a:rPr>
              <a:t>BIONESS</a:t>
            </a:r>
            <a:r>
              <a:rPr sz="2400" b="1" spc="-45" dirty="0">
                <a:solidFill>
                  <a:srgbClr val="2260BE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2260BE"/>
                </a:solidFill>
                <a:latin typeface="Trebuchet MS"/>
                <a:cs typeface="Trebuchet MS"/>
              </a:rPr>
              <a:t>L300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519627"/>
            <a:ext cx="12192000" cy="4881880"/>
            <a:chOff x="0" y="1519627"/>
            <a:chExt cx="12192000" cy="4881880"/>
          </a:xfrm>
        </p:grpSpPr>
        <p:sp>
          <p:nvSpPr>
            <p:cNvPr id="18" name="object 18"/>
            <p:cNvSpPr/>
            <p:nvPr/>
          </p:nvSpPr>
          <p:spPr>
            <a:xfrm>
              <a:off x="3528388" y="1585836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h="4815205">
                  <a:moveTo>
                    <a:pt x="0" y="0"/>
                  </a:moveTo>
                  <a:lnTo>
                    <a:pt x="0" y="4814966"/>
                  </a:lnTo>
                </a:path>
              </a:pathLst>
            </a:custGeom>
            <a:ln w="38100">
              <a:solidFill>
                <a:srgbClr val="226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4147" y="1585836"/>
              <a:ext cx="0" cy="4815205"/>
            </a:xfrm>
            <a:custGeom>
              <a:avLst/>
              <a:gdLst/>
              <a:ahLst/>
              <a:cxnLst/>
              <a:rect l="l" t="t" r="r" b="b"/>
              <a:pathLst>
                <a:path h="4815205">
                  <a:moveTo>
                    <a:pt x="0" y="0"/>
                  </a:moveTo>
                  <a:lnTo>
                    <a:pt x="0" y="4814966"/>
                  </a:lnTo>
                </a:path>
              </a:pathLst>
            </a:custGeom>
            <a:ln w="38100">
              <a:solidFill>
                <a:srgbClr val="226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519630"/>
              <a:ext cx="9577070" cy="4881880"/>
            </a:xfrm>
            <a:custGeom>
              <a:avLst/>
              <a:gdLst/>
              <a:ahLst/>
              <a:cxnLst/>
              <a:rect l="l" t="t" r="r" b="b"/>
              <a:pathLst>
                <a:path w="9577070" h="4881880">
                  <a:moveTo>
                    <a:pt x="9576930" y="38100"/>
                  </a:moveTo>
                  <a:lnTo>
                    <a:pt x="9576740" y="0"/>
                  </a:lnTo>
                  <a:lnTo>
                    <a:pt x="0" y="47167"/>
                  </a:lnTo>
                  <a:lnTo>
                    <a:pt x="0" y="85267"/>
                  </a:lnTo>
                  <a:lnTo>
                    <a:pt x="9215628" y="39890"/>
                  </a:lnTo>
                  <a:lnTo>
                    <a:pt x="9395892" y="4881880"/>
                  </a:lnTo>
                  <a:lnTo>
                    <a:pt x="9433966" y="4880470"/>
                  </a:lnTo>
                  <a:lnTo>
                    <a:pt x="9253753" y="39700"/>
                  </a:lnTo>
                  <a:lnTo>
                    <a:pt x="9576930" y="38100"/>
                  </a:lnTo>
                  <a:close/>
                </a:path>
              </a:pathLst>
            </a:custGeom>
            <a:solidFill>
              <a:srgbClr val="226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768666" y="1538677"/>
              <a:ext cx="423545" cy="0"/>
            </a:xfrm>
            <a:custGeom>
              <a:avLst/>
              <a:gdLst/>
              <a:ahLst/>
              <a:cxnLst/>
              <a:rect l="l" t="t" r="r" b="b"/>
              <a:pathLst>
                <a:path w="423545">
                  <a:moveTo>
                    <a:pt x="0" y="0"/>
                  </a:moveTo>
                  <a:lnTo>
                    <a:pt x="423333" y="0"/>
                  </a:lnTo>
                </a:path>
              </a:pathLst>
            </a:custGeom>
            <a:ln w="38100">
              <a:solidFill>
                <a:srgbClr val="226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522274"/>
              <a:ext cx="9381490" cy="85090"/>
            </a:xfrm>
            <a:custGeom>
              <a:avLst/>
              <a:gdLst/>
              <a:ahLst/>
              <a:cxnLst/>
              <a:rect l="l" t="t" r="r" b="b"/>
              <a:pathLst>
                <a:path w="9381490" h="85089">
                  <a:moveTo>
                    <a:pt x="9381161" y="38099"/>
                  </a:moveTo>
                  <a:lnTo>
                    <a:pt x="0" y="84657"/>
                  </a:lnTo>
                  <a:lnTo>
                    <a:pt x="0" y="46557"/>
                  </a:lnTo>
                  <a:lnTo>
                    <a:pt x="9380972" y="0"/>
                  </a:lnTo>
                  <a:lnTo>
                    <a:pt x="9381161" y="38099"/>
                  </a:lnTo>
                  <a:close/>
                </a:path>
              </a:pathLst>
            </a:custGeom>
            <a:solidFill>
              <a:srgbClr val="226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800100"/>
            <a:ext cx="3937000" cy="609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8593" rIns="0" bIns="0" rtlCol="0">
            <a:spAutoFit/>
          </a:bodyPr>
          <a:lstStyle/>
          <a:p>
            <a:pPr marL="38481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PT</a:t>
            </a:r>
            <a:r>
              <a:rPr sz="4400" spc="-114" dirty="0"/>
              <a:t> </a:t>
            </a:r>
            <a:r>
              <a:rPr sz="4400" spc="-10" dirty="0"/>
              <a:t>EQUIPMENT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23" y="640013"/>
            <a:ext cx="3264014" cy="22058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61400" y="3912433"/>
            <a:ext cx="3324039" cy="23071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5190" y="3496634"/>
            <a:ext cx="2680875" cy="26532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64167" y="1710151"/>
            <a:ext cx="4606514" cy="343769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24142" y="239843"/>
            <a:ext cx="2303780" cy="3189605"/>
            <a:chOff x="9124142" y="239843"/>
            <a:chExt cx="2303780" cy="318960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7643" y="349023"/>
              <a:ext cx="2077882" cy="2968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4142" y="239843"/>
              <a:ext cx="2303240" cy="31891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70724" y="2638044"/>
            <a:ext cx="1314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rebuchet MS"/>
                <a:cs typeface="Trebuchet MS"/>
              </a:rPr>
              <a:t>NUSTEP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12" name="object 12"/>
          <p:cNvSpPr txBox="1"/>
          <p:nvPr/>
        </p:nvSpPr>
        <p:spPr>
          <a:xfrm>
            <a:off x="1969100" y="5949292"/>
            <a:ext cx="1896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rebuchet MS"/>
                <a:cs typeface="Trebuchet MS"/>
              </a:rPr>
              <a:t>NEUROGYM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3811" y="3097271"/>
            <a:ext cx="16287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rebuchet MS"/>
                <a:cs typeface="Trebuchet MS"/>
              </a:rPr>
              <a:t>LITE</a:t>
            </a:r>
            <a:r>
              <a:rPr sz="2800" b="1" spc="-20" dirty="0">
                <a:latin typeface="Trebuchet MS"/>
                <a:cs typeface="Trebuchet MS"/>
              </a:rPr>
              <a:t> GAIT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91394" y="5933383"/>
            <a:ext cx="1684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25" dirty="0">
                <a:latin typeface="Trebuchet MS"/>
                <a:cs typeface="Trebuchet MS"/>
              </a:rPr>
              <a:t>MOTOMED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0628" y="5167517"/>
            <a:ext cx="16649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Trebuchet MS"/>
                <a:cs typeface="Trebuchet MS"/>
              </a:rPr>
              <a:t>FREESTEP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536" rIns="0" bIns="0" rtlCol="0">
            <a:spAutoFit/>
          </a:bodyPr>
          <a:lstStyle/>
          <a:p>
            <a:pPr marL="221488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BATHROOM</a:t>
            </a:r>
            <a:r>
              <a:rPr spc="-65" dirty="0"/>
              <a:t> </a:t>
            </a:r>
            <a:r>
              <a:rPr dirty="0"/>
              <a:t>EQUIPMENT</a:t>
            </a:r>
            <a:r>
              <a:rPr spc="-130" dirty="0"/>
              <a:t> </a:t>
            </a:r>
            <a:r>
              <a:rPr dirty="0"/>
              <a:t>USED</a:t>
            </a:r>
            <a:r>
              <a:rPr spc="-65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spc="-25" dirty="0"/>
              <a:t>OT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647" y="1856521"/>
            <a:ext cx="2660986" cy="30523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2484" y="1757126"/>
            <a:ext cx="3346450" cy="334223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471082"/>
          <a:ext cx="12268200" cy="4909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  <a:lnB w="38100">
                      <a:solidFill>
                        <a:srgbClr val="6A26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26B5"/>
                      </a:solidFill>
                      <a:prstDash val="solid"/>
                    </a:lnL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  <a:lnB w="38100">
                      <a:solidFill>
                        <a:srgbClr val="6A26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26B5"/>
                      </a:solidFill>
                      <a:prstDash val="solid"/>
                    </a:lnL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  <a:lnB w="38100">
                      <a:solidFill>
                        <a:srgbClr val="6A26B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6A26B5"/>
                      </a:solidFill>
                      <a:prstDash val="solid"/>
                    </a:lnL>
                    <a:lnT w="38100">
                      <a:solidFill>
                        <a:srgbClr val="6A26B5"/>
                      </a:solidFill>
                      <a:prstDash val="solid"/>
                    </a:lnT>
                    <a:lnB w="38100">
                      <a:solidFill>
                        <a:srgbClr val="6A26B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 marL="701040" marR="746125" indent="-24765">
                        <a:lnSpc>
                          <a:spcPts val="3200"/>
                        </a:lnSpc>
                        <a:spcBef>
                          <a:spcPts val="1550"/>
                        </a:spcBef>
                      </a:pPr>
                      <a:r>
                        <a:rPr sz="2800" b="1" spc="-45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STANDARD </a:t>
                      </a:r>
                      <a:r>
                        <a:rPr sz="2800" b="1" spc="-10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COMMODE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96850" marB="0"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31215" marR="765175" indent="-7620">
                        <a:lnSpc>
                          <a:spcPts val="3200"/>
                        </a:lnSpc>
                        <a:spcBef>
                          <a:spcPts val="1365"/>
                        </a:spcBef>
                      </a:pPr>
                      <a:r>
                        <a:rPr sz="2800" b="1" spc="-25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DROP</a:t>
                      </a:r>
                      <a:r>
                        <a:rPr sz="2800" b="1" spc="-175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25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ARM </a:t>
                      </a:r>
                      <a:r>
                        <a:rPr sz="2800" b="1" spc="-10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COMMODE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38100">
                      <a:solidFill>
                        <a:srgbClr val="6A26B5"/>
                      </a:solidFill>
                      <a:prstDash val="solid"/>
                    </a:lnL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65505" marR="626110" indent="-203835">
                        <a:lnSpc>
                          <a:spcPts val="3200"/>
                        </a:lnSpc>
                        <a:spcBef>
                          <a:spcPts val="1365"/>
                        </a:spcBef>
                      </a:pPr>
                      <a:r>
                        <a:rPr sz="2800" b="1" spc="-10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SHOWER </a:t>
                      </a:r>
                      <a:r>
                        <a:rPr sz="2800" b="1" spc="-20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CHAIR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73355" marB="0">
                    <a:lnL w="38100">
                      <a:solidFill>
                        <a:srgbClr val="6A26B5"/>
                      </a:solidFill>
                      <a:prstDash val="solid"/>
                    </a:lnL>
                    <a:lnR w="38100">
                      <a:solidFill>
                        <a:srgbClr val="6A26B5"/>
                      </a:solidFill>
                      <a:prstDash val="solid"/>
                    </a:lnR>
                    <a:lnT w="38100">
                      <a:solidFill>
                        <a:srgbClr val="6A26B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9165" marR="296545" indent="-682625">
                        <a:lnSpc>
                          <a:spcPts val="3200"/>
                        </a:lnSpc>
                        <a:spcBef>
                          <a:spcPts val="1205"/>
                        </a:spcBef>
                      </a:pPr>
                      <a:r>
                        <a:rPr sz="2800" b="1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TUB</a:t>
                      </a:r>
                      <a:r>
                        <a:rPr sz="2800" b="1" spc="-65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6A26B5"/>
                          </a:solidFill>
                          <a:latin typeface="Trebuchet MS"/>
                          <a:cs typeface="Trebuchet MS"/>
                        </a:rPr>
                        <a:t>TRANSFER BENCH</a:t>
                      </a:r>
                      <a:endParaRPr sz="2800">
                        <a:latin typeface="Trebuchet MS"/>
                        <a:cs typeface="Trebuchet MS"/>
                      </a:endParaRPr>
                    </a:p>
                  </a:txBody>
                  <a:tcPr marL="0" marR="0" marT="153035" marB="0">
                    <a:lnL w="38100">
                      <a:solidFill>
                        <a:srgbClr val="6A26B5"/>
                      </a:solidFill>
                      <a:prstDash val="solid"/>
                    </a:lnL>
                    <a:lnT w="38100">
                      <a:solidFill>
                        <a:srgbClr val="6A26B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2170" y="1996214"/>
            <a:ext cx="2428158" cy="27481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1636" y="2021494"/>
            <a:ext cx="1872114" cy="276304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1729" y="2924498"/>
            <a:ext cx="7009765" cy="1140460"/>
            <a:chOff x="2461729" y="2924498"/>
            <a:chExt cx="7009765" cy="1140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1729" y="2924498"/>
              <a:ext cx="7009305" cy="11398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2529" y="2947358"/>
              <a:ext cx="6908165" cy="1038860"/>
            </a:xfrm>
            <a:custGeom>
              <a:avLst/>
              <a:gdLst/>
              <a:ahLst/>
              <a:cxnLst/>
              <a:rect l="l" t="t" r="r" b="b"/>
              <a:pathLst>
                <a:path w="6908165" h="1038860">
                  <a:moveTo>
                    <a:pt x="6907705" y="0"/>
                  </a:moveTo>
                  <a:lnTo>
                    <a:pt x="0" y="0"/>
                  </a:lnTo>
                  <a:lnTo>
                    <a:pt x="0" y="1038279"/>
                  </a:lnTo>
                  <a:lnTo>
                    <a:pt x="6907705" y="1038279"/>
                  </a:lnTo>
                  <a:lnTo>
                    <a:pt x="6907705" y="0"/>
                  </a:lnTo>
                  <a:close/>
                </a:path>
              </a:pathLst>
            </a:custGeom>
            <a:solidFill>
              <a:srgbClr val="6A2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9900" y="3225799"/>
              <a:ext cx="5867400" cy="60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078100" y="3097529"/>
            <a:ext cx="57772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8120" algn="l"/>
              </a:tabLst>
            </a:pPr>
            <a:r>
              <a:rPr sz="4400" b="1" spc="-10" dirty="0">
                <a:solidFill>
                  <a:srgbClr val="FFFFFF"/>
                </a:solidFill>
                <a:latin typeface="Trebuchet MS"/>
                <a:cs typeface="Trebuchet MS"/>
              </a:rPr>
              <a:t>ADAPTIVE</a:t>
            </a:r>
            <a:r>
              <a:rPr sz="44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4400" b="1" spc="-10" dirty="0">
                <a:solidFill>
                  <a:srgbClr val="FFFFFF"/>
                </a:solidFill>
                <a:latin typeface="Trebuchet MS"/>
                <a:cs typeface="Trebuchet MS"/>
              </a:rPr>
              <a:t>EQUIPMENT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041" y="457305"/>
            <a:ext cx="2014679" cy="2743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241354" y="1257006"/>
            <a:ext cx="113728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6034">
              <a:lnSpc>
                <a:spcPts val="2300"/>
              </a:lnSpc>
              <a:spcBef>
                <a:spcPts val="260"/>
              </a:spcBef>
            </a:pPr>
            <a:r>
              <a:rPr sz="2000" b="1" spc="-20" dirty="0">
                <a:latin typeface="Trebuchet MS"/>
                <a:cs typeface="Trebuchet MS"/>
              </a:rPr>
              <a:t>BUILT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UP </a:t>
            </a:r>
            <a:r>
              <a:rPr sz="2000" b="1" spc="-10" dirty="0">
                <a:latin typeface="Trebuchet MS"/>
                <a:cs typeface="Trebuchet MS"/>
              </a:rPr>
              <a:t>UTENSILS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42055" y="1586202"/>
            <a:ext cx="3149944" cy="266920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707488" y="3037723"/>
            <a:ext cx="1114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rebuchet MS"/>
                <a:cs typeface="Trebuchet MS"/>
              </a:rPr>
              <a:t>REACHER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15475" y="3354753"/>
            <a:ext cx="3576524" cy="35032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95235" y="5386687"/>
            <a:ext cx="1158875" cy="62230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45110" marR="5080" indent="-233045">
              <a:lnSpc>
                <a:spcPts val="2300"/>
              </a:lnSpc>
              <a:spcBef>
                <a:spcPts val="259"/>
              </a:spcBef>
            </a:pPr>
            <a:r>
              <a:rPr sz="2000" b="1" spc="-10" dirty="0">
                <a:latin typeface="Trebuchet MS"/>
                <a:cs typeface="Trebuchet MS"/>
              </a:rPr>
              <a:t>DRESSING STICK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9448" y="369679"/>
            <a:ext cx="3517900" cy="22225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18835" y="2213823"/>
            <a:ext cx="12484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rebuchet MS"/>
                <a:cs typeface="Trebuchet MS"/>
              </a:rPr>
              <a:t>SOCK</a:t>
            </a:r>
            <a:r>
              <a:rPr sz="2000" b="1" spc="-12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AIDE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35073" y="4555426"/>
            <a:ext cx="2675844" cy="20739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637580" y="4278889"/>
            <a:ext cx="17373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ROCKER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KNIFE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519" y="4290810"/>
            <a:ext cx="3203911" cy="240377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44419" y="3966977"/>
            <a:ext cx="16503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Trebuchet MS"/>
                <a:cs typeface="Trebuchet MS"/>
              </a:rPr>
              <a:t>PLATE</a:t>
            </a:r>
            <a:r>
              <a:rPr sz="2000" b="1" spc="-12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GUARD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27124" y="0"/>
            <a:ext cx="3500913" cy="323138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830249" y="334626"/>
            <a:ext cx="1141095" cy="9144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 algn="ctr">
              <a:lnSpc>
                <a:spcPts val="2300"/>
              </a:lnSpc>
              <a:spcBef>
                <a:spcPts val="260"/>
              </a:spcBef>
            </a:pPr>
            <a:r>
              <a:rPr sz="2000" u="none" spc="-20" dirty="0"/>
              <a:t>LONG </a:t>
            </a:r>
            <a:r>
              <a:rPr sz="2000" u="none" spc="-10" dirty="0"/>
              <a:t>HANDLED SPONGE</a:t>
            </a:r>
            <a:endParaRPr sz="20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9913" y="244172"/>
            <a:ext cx="6459855" cy="670560"/>
            <a:chOff x="159913" y="244172"/>
            <a:chExt cx="6459855" cy="670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913" y="244172"/>
              <a:ext cx="6459547" cy="6342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00" y="279400"/>
              <a:ext cx="6311900" cy="635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324" y="269370"/>
            <a:ext cx="604393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u="none" dirty="0"/>
              <a:t>OT</a:t>
            </a:r>
            <a:r>
              <a:rPr u="none" spc="-95" dirty="0"/>
              <a:t> </a:t>
            </a:r>
            <a:r>
              <a:rPr u="none" dirty="0"/>
              <a:t>EQUIPMENT</a:t>
            </a:r>
            <a:r>
              <a:rPr u="none" spc="-80" dirty="0"/>
              <a:t> </a:t>
            </a:r>
            <a:r>
              <a:rPr u="none" spc="-10" dirty="0"/>
              <a:t>CONTINUED</a:t>
            </a:r>
            <a:r>
              <a:rPr sz="2750" u="none" spc="-10" dirty="0"/>
              <a:t>…</a:t>
            </a:r>
            <a:endParaRPr sz="275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48691"/>
            <a:ext cx="3338936" cy="406882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97003" y="3398636"/>
            <a:ext cx="15913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8625" marR="5080" indent="-416559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Trebuchet MS"/>
                <a:cs typeface="Trebuchet MS"/>
              </a:rPr>
              <a:t>RESTING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HAND </a:t>
            </a:r>
            <a:r>
              <a:rPr sz="1800" b="1" spc="-10" dirty="0">
                <a:latin typeface="Trebuchet MS"/>
                <a:cs typeface="Trebuchet MS"/>
              </a:rPr>
              <a:t>SPLINT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08350" y="136718"/>
            <a:ext cx="3185160" cy="3194685"/>
            <a:chOff x="6308350" y="136718"/>
            <a:chExt cx="3185160" cy="31946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9851" y="136718"/>
              <a:ext cx="2763643" cy="31945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27400" y="1264660"/>
              <a:ext cx="708660" cy="397510"/>
            </a:xfrm>
            <a:custGeom>
              <a:avLst/>
              <a:gdLst/>
              <a:ahLst/>
              <a:cxnLst/>
              <a:rect l="l" t="t" r="r" b="b"/>
              <a:pathLst>
                <a:path w="708659" h="397510">
                  <a:moveTo>
                    <a:pt x="0" y="397400"/>
                  </a:moveTo>
                  <a:lnTo>
                    <a:pt x="691750" y="9320"/>
                  </a:lnTo>
                  <a:lnTo>
                    <a:pt x="708364" y="0"/>
                  </a:lnTo>
                </a:path>
              </a:pathLst>
            </a:custGeom>
            <a:ln w="38100">
              <a:solidFill>
                <a:srgbClr val="06AC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0066" y="1203807"/>
              <a:ext cx="134620" cy="111760"/>
            </a:xfrm>
            <a:custGeom>
              <a:avLst/>
              <a:gdLst/>
              <a:ahLst/>
              <a:cxnLst/>
              <a:rect l="l" t="t" r="r" b="b"/>
              <a:pathLst>
                <a:path w="134620" h="111759">
                  <a:moveTo>
                    <a:pt x="134170" y="0"/>
                  </a:moveTo>
                  <a:lnTo>
                    <a:pt x="0" y="6391"/>
                  </a:lnTo>
                  <a:lnTo>
                    <a:pt x="58781" y="111171"/>
                  </a:lnTo>
                  <a:lnTo>
                    <a:pt x="134170" y="0"/>
                  </a:lnTo>
                  <a:close/>
                </a:path>
              </a:pathLst>
            </a:custGeom>
            <a:solidFill>
              <a:srgbClr val="06A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99682" y="1683593"/>
            <a:ext cx="106045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55904" marR="5080" indent="-24384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Trebuchet MS"/>
                <a:cs typeface="Trebuchet MS"/>
              </a:rPr>
              <a:t>HALF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LAP </a:t>
            </a:r>
            <a:r>
              <a:rPr sz="1800" b="1" spc="-20" dirty="0">
                <a:latin typeface="Trebuchet MS"/>
                <a:cs typeface="Trebuchet MS"/>
              </a:rPr>
              <a:t>TRAY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97917" y="361579"/>
            <a:ext cx="2594082" cy="293304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651307" y="980616"/>
            <a:ext cx="145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ARM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TROUGH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66086" y="4886542"/>
            <a:ext cx="1696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rebuchet MS"/>
                <a:cs typeface="Trebuchet MS"/>
              </a:rPr>
              <a:t>BIONESS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H200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746656"/>
            <a:ext cx="3620410" cy="190711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41625" y="4085512"/>
            <a:ext cx="3719432" cy="231592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683232" y="3582504"/>
            <a:ext cx="241681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211454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Trebuchet MS"/>
                <a:cs typeface="Trebuchet MS"/>
              </a:rPr>
              <a:t>Bioness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Integrated Therapy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System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(BITS)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1754" y="1427171"/>
            <a:ext cx="1516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Trebuchet MS"/>
                <a:cs typeface="Trebuchet MS"/>
              </a:rPr>
              <a:t>EDEMA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GLOVE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977093"/>
            <a:ext cx="3747185" cy="200428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098062" y="4862349"/>
            <a:ext cx="108140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33679" marR="5080" indent="-22161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latin typeface="Trebuchet MS"/>
                <a:cs typeface="Trebuchet MS"/>
              </a:rPr>
              <a:t>GIV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MOHR </a:t>
            </a:r>
            <a:r>
              <a:rPr sz="1800" b="1" spc="-10" dirty="0">
                <a:latin typeface="Trebuchet MS"/>
                <a:cs typeface="Trebuchet MS"/>
              </a:rPr>
              <a:t>SLING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27583" y="2701313"/>
            <a:ext cx="2141220" cy="3717925"/>
            <a:chOff x="5127583" y="2701313"/>
            <a:chExt cx="2141220" cy="3717925"/>
          </a:xfrm>
        </p:grpSpPr>
        <p:sp>
          <p:nvSpPr>
            <p:cNvPr id="23" name="object 23"/>
            <p:cNvSpPr/>
            <p:nvPr/>
          </p:nvSpPr>
          <p:spPr>
            <a:xfrm>
              <a:off x="6738687" y="5210266"/>
              <a:ext cx="511175" cy="333375"/>
            </a:xfrm>
            <a:custGeom>
              <a:avLst/>
              <a:gdLst/>
              <a:ahLst/>
              <a:cxnLst/>
              <a:rect l="l" t="t" r="r" b="b"/>
              <a:pathLst>
                <a:path w="511175" h="333375">
                  <a:moveTo>
                    <a:pt x="510747" y="0"/>
                  </a:moveTo>
                  <a:lnTo>
                    <a:pt x="15958" y="322574"/>
                  </a:lnTo>
                  <a:lnTo>
                    <a:pt x="0" y="332978"/>
                  </a:lnTo>
                </a:path>
              </a:pathLst>
            </a:custGeom>
            <a:ln w="38099">
              <a:solidFill>
                <a:srgbClr val="06AC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34497" y="5495236"/>
              <a:ext cx="133985" cy="116205"/>
            </a:xfrm>
            <a:custGeom>
              <a:avLst/>
              <a:gdLst/>
              <a:ahLst/>
              <a:cxnLst/>
              <a:rect l="l" t="t" r="r" b="b"/>
              <a:pathLst>
                <a:path w="133984" h="116204">
                  <a:moveTo>
                    <a:pt x="67837" y="0"/>
                  </a:moveTo>
                  <a:lnTo>
                    <a:pt x="0" y="115934"/>
                  </a:lnTo>
                  <a:lnTo>
                    <a:pt x="133450" y="100642"/>
                  </a:lnTo>
                  <a:lnTo>
                    <a:pt x="67837" y="0"/>
                  </a:lnTo>
                  <a:close/>
                </a:path>
              </a:pathLst>
            </a:custGeom>
            <a:solidFill>
              <a:srgbClr val="06A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27583" y="2701313"/>
              <a:ext cx="1832824" cy="3717563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68300"/>
            <a:ext cx="9410700" cy="469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460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110"/>
              </a:spcBef>
            </a:pPr>
            <a:r>
              <a:rPr dirty="0"/>
              <a:t>HOME</a:t>
            </a:r>
            <a:r>
              <a:rPr spc="-25" dirty="0"/>
              <a:t> </a:t>
            </a:r>
            <a:r>
              <a:rPr dirty="0"/>
              <a:t>SAFTEY</a:t>
            </a:r>
            <a:r>
              <a:rPr spc="-145" dirty="0"/>
              <a:t> </a:t>
            </a:r>
            <a:r>
              <a:rPr dirty="0"/>
              <a:t>TECHNIQUES</a:t>
            </a:r>
            <a:r>
              <a:rPr spc="-210" dirty="0"/>
              <a:t> </a:t>
            </a:r>
            <a:r>
              <a:rPr dirty="0"/>
              <a:t>AFTER</a:t>
            </a:r>
            <a:r>
              <a:rPr spc="-204" dirty="0"/>
              <a:t> </a:t>
            </a:r>
            <a:r>
              <a:rPr dirty="0"/>
              <a:t>A</a:t>
            </a:r>
            <a:r>
              <a:rPr spc="-204" dirty="0"/>
              <a:t> </a:t>
            </a:r>
            <a:r>
              <a:rPr spc="-10" dirty="0"/>
              <a:t>STROKE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6339" y="1117599"/>
            <a:ext cx="9828860" cy="55287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92100"/>
            <a:ext cx="10820400" cy="622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154" rIns="0" bIns="0" rtlCol="0">
            <a:spAutoFit/>
          </a:bodyPr>
          <a:lstStyle/>
          <a:p>
            <a:pPr marL="724535">
              <a:lnSpc>
                <a:spcPct val="100000"/>
              </a:lnSpc>
              <a:spcBef>
                <a:spcPts val="110"/>
              </a:spcBef>
            </a:pPr>
            <a:r>
              <a:rPr spc="-25" dirty="0"/>
              <a:t>FALL</a:t>
            </a:r>
            <a:r>
              <a:rPr spc="-180" dirty="0"/>
              <a:t> </a:t>
            </a:r>
            <a:r>
              <a:rPr dirty="0"/>
              <a:t>PREVENTION</a:t>
            </a:r>
            <a:r>
              <a:rPr spc="-105" dirty="0"/>
              <a:t> </a:t>
            </a:r>
            <a:r>
              <a:rPr dirty="0"/>
              <a:t>TECHNIQUES</a:t>
            </a:r>
            <a:r>
              <a:rPr spc="-229" dirty="0"/>
              <a:t> </a:t>
            </a:r>
            <a:r>
              <a:rPr dirty="0"/>
              <a:t>AFTER</a:t>
            </a:r>
            <a:r>
              <a:rPr spc="-229" dirty="0"/>
              <a:t> </a:t>
            </a:r>
            <a:r>
              <a:rPr dirty="0"/>
              <a:t>A</a:t>
            </a:r>
            <a:r>
              <a:rPr spc="-225" dirty="0"/>
              <a:t> </a:t>
            </a:r>
            <a:r>
              <a:rPr spc="-10" dirty="0"/>
              <a:t>STROKE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0732" y="1095375"/>
            <a:ext cx="9838267" cy="55340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3698240">
              <a:lnSpc>
                <a:spcPct val="100000"/>
              </a:lnSpc>
              <a:spcBef>
                <a:spcPts val="110"/>
              </a:spcBef>
            </a:pPr>
            <a:r>
              <a:rPr b="0" spc="-55" dirty="0">
                <a:latin typeface="Trebuchet MS"/>
                <a:cs typeface="Trebuchet MS"/>
              </a:rPr>
              <a:t>WHAT</a:t>
            </a:r>
            <a:r>
              <a:rPr b="0" spc="-14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IS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DYSPHAGIA?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483097"/>
            <a:ext cx="4311015" cy="35306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98450" marR="5080" indent="-285750">
              <a:lnSpc>
                <a:spcPts val="288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Difficulty</a:t>
            </a:r>
            <a:r>
              <a:rPr sz="2800" b="1" spc="-114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chewing</a:t>
            </a:r>
            <a:r>
              <a:rPr sz="2800" b="1" spc="-11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25" dirty="0">
                <a:solidFill>
                  <a:srgbClr val="6A26B5"/>
                </a:solidFill>
                <a:latin typeface="Trebuchet MS"/>
                <a:cs typeface="Trebuchet MS"/>
              </a:rPr>
              <a:t>or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swallowing</a:t>
            </a:r>
            <a:r>
              <a:rPr sz="2800" b="1" spc="-7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solid</a:t>
            </a:r>
            <a:r>
              <a:rPr sz="2800" b="1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foods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or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liquids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due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muscle weakness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6A26B5"/>
              </a:buClr>
              <a:buFont typeface="Arial"/>
              <a:buChar char="•"/>
            </a:pPr>
            <a:endParaRPr sz="2800">
              <a:latin typeface="Trebuchet MS"/>
              <a:cs typeface="Trebuchet MS"/>
            </a:endParaRPr>
          </a:p>
          <a:p>
            <a:pPr marL="298450" marR="278765" indent="-285750">
              <a:lnSpc>
                <a:spcPts val="2880"/>
              </a:lnSpc>
              <a:spcBef>
                <a:spcPts val="5"/>
              </a:spcBef>
              <a:buFont typeface="Arial"/>
              <a:buChar char="•"/>
              <a:tabLst>
                <a:tab pos="298450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Can</a:t>
            </a:r>
            <a:r>
              <a:rPr sz="28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lead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food/liquid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getting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into</a:t>
            </a:r>
            <a:r>
              <a:rPr sz="2800" spc="-2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6A26B5"/>
                </a:solidFill>
                <a:latin typeface="Trebuchet MS"/>
                <a:cs typeface="Trebuchet MS"/>
              </a:rPr>
              <a:t>lungs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(</a:t>
            </a:r>
            <a:r>
              <a:rPr sz="2800" i="1" dirty="0">
                <a:solidFill>
                  <a:srgbClr val="6A26B5"/>
                </a:solidFill>
                <a:latin typeface="Trebuchet MS"/>
                <a:cs typeface="Trebuchet MS"/>
              </a:rPr>
              <a:t>aspiration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),which</a:t>
            </a:r>
            <a:r>
              <a:rPr sz="2800" spc="-1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6A26B5"/>
                </a:solidFill>
                <a:latin typeface="Trebuchet MS"/>
                <a:cs typeface="Trebuchet MS"/>
              </a:rPr>
              <a:t>may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lead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pneumonia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598" y="1563268"/>
            <a:ext cx="5693663" cy="42455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3589654">
              <a:lnSpc>
                <a:spcPct val="100000"/>
              </a:lnSpc>
              <a:spcBef>
                <a:spcPts val="110"/>
              </a:spcBef>
            </a:pPr>
            <a:r>
              <a:rPr dirty="0"/>
              <a:t>SIGNS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DYSPHAGIA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7894" y="1438964"/>
            <a:ext cx="9148445" cy="435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Cough/choking</a:t>
            </a:r>
            <a:r>
              <a:rPr sz="2400" b="1" u="none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while</a:t>
            </a:r>
            <a:r>
              <a:rPr sz="2400" u="none" spc="-5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eating</a:t>
            </a:r>
            <a:r>
              <a:rPr sz="2400" u="none" spc="-5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or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spc="-10" dirty="0">
                <a:latin typeface="Trebuchet MS"/>
                <a:cs typeface="Trebuchet MS"/>
              </a:rPr>
              <a:t>drinking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6A26B5"/>
              </a:buClr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Pocketing</a:t>
            </a:r>
            <a:r>
              <a:rPr sz="2400" b="1" u="none" dirty="0">
                <a:solidFill>
                  <a:srgbClr val="6A26B5"/>
                </a:solidFill>
                <a:latin typeface="Trebuchet MS"/>
                <a:cs typeface="Trebuchet MS"/>
              </a:rPr>
              <a:t>-</a:t>
            </a:r>
            <a:r>
              <a:rPr sz="2400" b="1" u="none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holding</a:t>
            </a:r>
            <a:r>
              <a:rPr sz="2400" u="none" spc="-6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food</a:t>
            </a:r>
            <a:r>
              <a:rPr sz="2400" u="none" spc="-7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in</a:t>
            </a:r>
            <a:r>
              <a:rPr sz="2400" u="none" spc="-6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their</a:t>
            </a:r>
            <a:r>
              <a:rPr sz="2400" u="none" spc="-65" dirty="0">
                <a:latin typeface="Trebuchet MS"/>
                <a:cs typeface="Trebuchet MS"/>
              </a:rPr>
              <a:t> </a:t>
            </a:r>
            <a:r>
              <a:rPr sz="2400" u="none" spc="-10" dirty="0">
                <a:latin typeface="Trebuchet MS"/>
                <a:cs typeface="Trebuchet MS"/>
              </a:rPr>
              <a:t>mouth/cheek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6A26B5"/>
              </a:buClr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Leaking</a:t>
            </a:r>
            <a:r>
              <a:rPr sz="2400" b="1" u="sng" spc="-4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Food</a:t>
            </a:r>
            <a:r>
              <a:rPr sz="2400" b="1" u="sng" spc="-4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from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the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corner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of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their</a:t>
            </a:r>
            <a:r>
              <a:rPr sz="2400" u="none" spc="-45" dirty="0">
                <a:latin typeface="Trebuchet MS"/>
                <a:cs typeface="Trebuchet MS"/>
              </a:rPr>
              <a:t> </a:t>
            </a:r>
            <a:r>
              <a:rPr sz="2400" u="none" spc="-10" dirty="0">
                <a:latin typeface="Trebuchet MS"/>
                <a:cs typeface="Trebuchet MS"/>
              </a:rPr>
              <a:t>mouth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6A26B5"/>
              </a:buClr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815" algn="l"/>
              </a:tabLst>
            </a:pP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Regurgitation</a:t>
            </a:r>
            <a:r>
              <a:rPr sz="2400" b="1" u="none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or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food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coming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back</a:t>
            </a:r>
            <a:r>
              <a:rPr sz="2400" u="none" spc="-3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up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after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they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spc="-10" dirty="0">
                <a:latin typeface="Trebuchet MS"/>
                <a:cs typeface="Trebuchet MS"/>
              </a:rPr>
              <a:t>swallow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6A26B5"/>
              </a:buClr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Complaint</a:t>
            </a:r>
            <a:r>
              <a:rPr sz="2400" b="1" u="sng" spc="-3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that</a:t>
            </a:r>
            <a:r>
              <a:rPr sz="2400" b="1" u="sng" spc="-3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food</a:t>
            </a:r>
            <a:r>
              <a:rPr sz="2400" b="1" u="sng" spc="-3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is</a:t>
            </a:r>
            <a:r>
              <a:rPr sz="2400" b="1" u="sng" spc="-3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stuck</a:t>
            </a:r>
            <a:r>
              <a:rPr sz="2400" b="1" u="sng" spc="-3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in</a:t>
            </a:r>
            <a:r>
              <a:rPr sz="2400" u="none" spc="-4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chest</a:t>
            </a:r>
            <a:r>
              <a:rPr sz="2400" u="none" spc="-4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or</a:t>
            </a:r>
            <a:r>
              <a:rPr sz="2400" u="none" spc="-40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throat</a:t>
            </a:r>
            <a:r>
              <a:rPr sz="2400" u="none" spc="-35" dirty="0">
                <a:latin typeface="Trebuchet MS"/>
                <a:cs typeface="Trebuchet MS"/>
              </a:rPr>
              <a:t> </a:t>
            </a:r>
            <a:r>
              <a:rPr sz="2400" u="none" dirty="0">
                <a:latin typeface="Trebuchet MS"/>
                <a:cs typeface="Trebuchet MS"/>
              </a:rPr>
              <a:t>after</a:t>
            </a:r>
            <a:r>
              <a:rPr sz="2400" u="none" spc="-40" dirty="0">
                <a:latin typeface="Trebuchet MS"/>
                <a:cs typeface="Trebuchet MS"/>
              </a:rPr>
              <a:t> </a:t>
            </a:r>
            <a:r>
              <a:rPr sz="2400" u="none" spc="-10" dirty="0">
                <a:latin typeface="Trebuchet MS"/>
                <a:cs typeface="Trebuchet MS"/>
              </a:rPr>
              <a:t>swallowing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buClr>
                <a:srgbClr val="6A26B5"/>
              </a:buClr>
              <a:buFont typeface="Arial"/>
              <a:buChar char="•"/>
            </a:pPr>
            <a:endParaRPr sz="24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sz="2400" b="1" u="sng" spc="-2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Trouble</a:t>
            </a:r>
            <a:r>
              <a:rPr sz="2400" b="1" u="sng" spc="-95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swallowing</a:t>
            </a:r>
            <a:r>
              <a:rPr sz="2400" b="1" u="sng" spc="-9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spc="-10" dirty="0">
                <a:solidFill>
                  <a:srgbClr val="6A26B5"/>
                </a:solidFill>
                <a:uFill>
                  <a:solidFill>
                    <a:srgbClr val="6A26B5"/>
                  </a:solidFill>
                </a:uFill>
                <a:latin typeface="Trebuchet MS"/>
                <a:cs typeface="Trebuchet MS"/>
              </a:rPr>
              <a:t>pills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4355" y="1066800"/>
            <a:ext cx="4567050" cy="26207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38513" y="1003299"/>
            <a:ext cx="8715375" cy="5334000"/>
            <a:chOff x="1738513" y="1003299"/>
            <a:chExt cx="8715375" cy="533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513" y="1003299"/>
              <a:ext cx="8714978" cy="5333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013" y="1066799"/>
              <a:ext cx="8587973" cy="52064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630" rIns="0" bIns="0" rtlCol="0">
            <a:spAutoFit/>
          </a:bodyPr>
          <a:lstStyle/>
          <a:p>
            <a:pPr marL="223901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ISCHEMIC</a:t>
            </a:r>
            <a:r>
              <a:rPr sz="2800" spc="-85" dirty="0"/>
              <a:t> </a:t>
            </a:r>
            <a:r>
              <a:rPr sz="2800" dirty="0"/>
              <a:t>VERSUS</a:t>
            </a:r>
            <a:r>
              <a:rPr sz="2800" spc="-80" dirty="0"/>
              <a:t> </a:t>
            </a:r>
            <a:r>
              <a:rPr sz="2800" dirty="0"/>
              <a:t>HEMORRHAGIC</a:t>
            </a:r>
            <a:r>
              <a:rPr sz="2800" spc="-85" dirty="0"/>
              <a:t> </a:t>
            </a:r>
            <a:r>
              <a:rPr sz="2800" spc="-10" dirty="0"/>
              <a:t>STROKE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596900" y="6562231"/>
            <a:ext cx="2145665" cy="143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Encompass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238" y="967320"/>
            <a:ext cx="9659522" cy="54334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MODFIED</a:t>
            </a:r>
            <a:r>
              <a:rPr sz="3200" spc="-95" dirty="0"/>
              <a:t> </a:t>
            </a:r>
            <a:r>
              <a:rPr sz="3200" dirty="0"/>
              <a:t>BARIUM</a:t>
            </a:r>
            <a:r>
              <a:rPr sz="3200" spc="-90" dirty="0"/>
              <a:t> </a:t>
            </a:r>
            <a:r>
              <a:rPr sz="3200" spc="-20" dirty="0"/>
              <a:t>SWALLOW</a:t>
            </a:r>
            <a:r>
              <a:rPr sz="3200" spc="-140" dirty="0"/>
              <a:t> </a:t>
            </a:r>
            <a:r>
              <a:rPr sz="3200" spc="-20" dirty="0"/>
              <a:t>TEST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96900" y="6562231"/>
            <a:ext cx="2145665" cy="143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Encompass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1" y="3814888"/>
            <a:ext cx="2696634" cy="26966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57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Fiberoptic</a:t>
            </a:r>
            <a:r>
              <a:rPr sz="3200" spc="-95" dirty="0"/>
              <a:t> </a:t>
            </a:r>
            <a:r>
              <a:rPr sz="3200" dirty="0"/>
              <a:t>Endoscopic</a:t>
            </a:r>
            <a:r>
              <a:rPr sz="3200" spc="-90" dirty="0"/>
              <a:t> </a:t>
            </a:r>
            <a:r>
              <a:rPr sz="3200" dirty="0"/>
              <a:t>Evaluation</a:t>
            </a:r>
            <a:r>
              <a:rPr sz="3200" spc="-95" dirty="0"/>
              <a:t> </a:t>
            </a:r>
            <a:r>
              <a:rPr sz="3200" dirty="0"/>
              <a:t>of</a:t>
            </a:r>
            <a:r>
              <a:rPr sz="3200" spc="-90" dirty="0"/>
              <a:t> </a:t>
            </a:r>
            <a:r>
              <a:rPr sz="3200" dirty="0"/>
              <a:t>Swallowing</a:t>
            </a:r>
            <a:r>
              <a:rPr sz="3200" spc="-95" dirty="0"/>
              <a:t> </a:t>
            </a:r>
            <a:r>
              <a:rPr sz="3200" spc="-10" dirty="0"/>
              <a:t>(FEES)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1435" y="1029018"/>
            <a:ext cx="8813004" cy="52988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029" y="1324696"/>
            <a:ext cx="2605004" cy="20697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0" y="469900"/>
            <a:ext cx="7683500" cy="635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2181225">
              <a:lnSpc>
                <a:spcPct val="100000"/>
              </a:lnSpc>
              <a:spcBef>
                <a:spcPts val="110"/>
              </a:spcBef>
            </a:pPr>
            <a:r>
              <a:rPr b="0" spc="-20" dirty="0">
                <a:latin typeface="Trebuchet MS"/>
                <a:cs typeface="Trebuchet MS"/>
              </a:rPr>
              <a:t>STRATEGIES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FOR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SAFE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SWALLOWING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96900" y="1483097"/>
            <a:ext cx="1093470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Small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sips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small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bites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Diet/liquid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 modifications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No</a:t>
            </a:r>
            <a:r>
              <a:rPr sz="2800" spc="-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straw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Check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mouth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for</a:t>
            </a:r>
            <a:r>
              <a:rPr sz="2800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pocketed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6A26B5"/>
                </a:solidFill>
                <a:latin typeface="Trebuchet MS"/>
                <a:cs typeface="Trebuchet MS"/>
              </a:rPr>
              <a:t>food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Positioning</a:t>
            </a:r>
            <a:r>
              <a:rPr sz="2800" spc="-7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changes</a:t>
            </a:r>
            <a:r>
              <a:rPr sz="2800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such</a:t>
            </a:r>
            <a:r>
              <a:rPr sz="2800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as</a:t>
            </a:r>
            <a:r>
              <a:rPr sz="2800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chin</a:t>
            </a:r>
            <a:r>
              <a:rPr sz="2800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6A26B5"/>
                </a:solidFill>
                <a:latin typeface="Trebuchet MS"/>
                <a:cs typeface="Trebuchet MS"/>
              </a:rPr>
              <a:t>tuck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Alternating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liquids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solids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Upright</a:t>
            </a:r>
            <a:r>
              <a:rPr sz="28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posture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in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bed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or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wheelchair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(not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reclined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or</a:t>
            </a:r>
            <a:r>
              <a:rPr sz="2800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laying</a:t>
            </a:r>
            <a:r>
              <a:rPr sz="2800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down)</a:t>
            </a:r>
            <a:endParaRPr sz="2800">
              <a:latin typeface="Trebuchet MS"/>
              <a:cs typeface="Trebuchet MS"/>
            </a:endParaRPr>
          </a:p>
          <a:p>
            <a:pPr marL="297815" indent="-2851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Meds</a:t>
            </a:r>
            <a:r>
              <a:rPr sz="2800" spc="-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presentation: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crushed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vs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whole,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with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water</a:t>
            </a:r>
            <a:r>
              <a:rPr sz="2800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6A26B5"/>
                </a:solidFill>
                <a:latin typeface="Trebuchet MS"/>
                <a:cs typeface="Trebuchet MS"/>
              </a:rPr>
              <a:t>or</a:t>
            </a:r>
            <a:r>
              <a:rPr sz="2800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6A26B5"/>
                </a:solidFill>
                <a:latin typeface="Trebuchet MS"/>
                <a:cs typeface="Trebuchet MS"/>
              </a:rPr>
              <a:t>applesauce.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6606" y="116206"/>
            <a:ext cx="4573587" cy="63637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9198" rIns="0" bIns="0" rtlCol="0">
            <a:spAutoFit/>
          </a:bodyPr>
          <a:lstStyle/>
          <a:p>
            <a:pPr marL="886460">
              <a:lnSpc>
                <a:spcPct val="100000"/>
              </a:lnSpc>
              <a:spcBef>
                <a:spcPts val="110"/>
              </a:spcBef>
            </a:pPr>
            <a:r>
              <a:rPr spc="-60" dirty="0"/>
              <a:t>VITAL</a:t>
            </a:r>
            <a:r>
              <a:rPr spc="-155" dirty="0"/>
              <a:t> </a:t>
            </a:r>
            <a:r>
              <a:rPr dirty="0"/>
              <a:t>STIM</a:t>
            </a:r>
            <a:r>
              <a:rPr spc="-85" dirty="0"/>
              <a:t> </a:t>
            </a:r>
            <a:r>
              <a:rPr spc="-10" dirty="0"/>
              <a:t>THERAPY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6900" y="1484510"/>
            <a:ext cx="5478145" cy="333247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marR="5080" indent="-285750">
              <a:lnSpc>
                <a:spcPts val="3700"/>
              </a:lnSpc>
              <a:spcBef>
                <a:spcPts val="340"/>
              </a:spcBef>
              <a:buFont typeface="Arial"/>
              <a:buChar char="•"/>
              <a:tabLst>
                <a:tab pos="298450" algn="l"/>
              </a:tabLst>
            </a:pP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A</a:t>
            </a:r>
            <a:r>
              <a:rPr sz="3200" spc="-2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treatment</a:t>
            </a:r>
            <a:r>
              <a:rPr sz="3200" spc="-9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method</a:t>
            </a:r>
            <a:r>
              <a:rPr sz="3200" spc="-8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used</a:t>
            </a:r>
            <a:r>
              <a:rPr sz="3200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6A26B5"/>
                </a:solidFill>
                <a:latin typeface="Trebuchet MS"/>
                <a:cs typeface="Trebuchet MS"/>
              </a:rPr>
              <a:t>to </a:t>
            </a:r>
            <a:r>
              <a:rPr sz="3200" b="1" dirty="0">
                <a:solidFill>
                  <a:srgbClr val="6A26B5"/>
                </a:solidFill>
                <a:latin typeface="Trebuchet MS"/>
                <a:cs typeface="Trebuchet MS"/>
              </a:rPr>
              <a:t>strengthen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,</a:t>
            </a:r>
            <a:r>
              <a:rPr sz="3200" spc="-114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A26B5"/>
                </a:solidFill>
                <a:latin typeface="Trebuchet MS"/>
                <a:cs typeface="Trebuchet MS"/>
              </a:rPr>
              <a:t>retrain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,</a:t>
            </a:r>
            <a:r>
              <a:rPr sz="3200" spc="-114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6A26B5"/>
                </a:solidFill>
                <a:latin typeface="Trebuchet MS"/>
                <a:cs typeface="Trebuchet MS"/>
              </a:rPr>
              <a:t>and </a:t>
            </a:r>
            <a:r>
              <a:rPr sz="3200" b="1" dirty="0">
                <a:solidFill>
                  <a:srgbClr val="6A26B5"/>
                </a:solidFill>
                <a:latin typeface="Trebuchet MS"/>
                <a:cs typeface="Trebuchet MS"/>
              </a:rPr>
              <a:t>improve</a:t>
            </a:r>
            <a:r>
              <a:rPr sz="3200" b="1" spc="-7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A26B5"/>
                </a:solidFill>
                <a:latin typeface="Trebuchet MS"/>
                <a:cs typeface="Trebuchet MS"/>
              </a:rPr>
              <a:t>motor</a:t>
            </a:r>
            <a:r>
              <a:rPr sz="3200" b="1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6A26B5"/>
                </a:solidFill>
                <a:latin typeface="Trebuchet MS"/>
                <a:cs typeface="Trebuchet MS"/>
              </a:rPr>
              <a:t>control</a:t>
            </a:r>
            <a:r>
              <a:rPr sz="32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6A26B5"/>
                </a:solidFill>
                <a:latin typeface="Trebuchet MS"/>
                <a:cs typeface="Trebuchet MS"/>
              </a:rPr>
              <a:t>of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the</a:t>
            </a:r>
            <a:r>
              <a:rPr sz="3200" spc="-10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swallowing</a:t>
            </a:r>
            <a:r>
              <a:rPr sz="3200" spc="-10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6A26B5"/>
                </a:solidFill>
                <a:latin typeface="Trebuchet MS"/>
                <a:cs typeface="Trebuchet MS"/>
              </a:rPr>
              <a:t>muscles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using</a:t>
            </a:r>
            <a:r>
              <a:rPr sz="3200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6A26B5"/>
                </a:solidFill>
                <a:latin typeface="Trebuchet MS"/>
                <a:cs typeface="Trebuchet MS"/>
              </a:rPr>
              <a:t>Neuromuscular </a:t>
            </a:r>
            <a:r>
              <a:rPr sz="3200" dirty="0">
                <a:solidFill>
                  <a:srgbClr val="6A26B5"/>
                </a:solidFill>
                <a:latin typeface="Trebuchet MS"/>
                <a:cs typeface="Trebuchet MS"/>
              </a:rPr>
              <a:t>Electrical</a:t>
            </a:r>
            <a:r>
              <a:rPr sz="3200" spc="-1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6A26B5"/>
                </a:solidFill>
                <a:latin typeface="Trebuchet MS"/>
                <a:cs typeface="Trebuchet MS"/>
              </a:rPr>
              <a:t>Stimulation (NMES)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172939" y="3921669"/>
            <a:ext cx="2890520" cy="2890520"/>
            <a:chOff x="9172939" y="3921669"/>
            <a:chExt cx="2890520" cy="28905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72939" y="3921669"/>
              <a:ext cx="2890520" cy="2890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50679" y="3945528"/>
              <a:ext cx="2788920" cy="27889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441" y="314858"/>
            <a:ext cx="9998075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0" dirty="0"/>
              <a:t>COMMUNICATION</a:t>
            </a:r>
            <a:r>
              <a:rPr spc="-80" dirty="0"/>
              <a:t> </a:t>
            </a:r>
            <a:r>
              <a:rPr dirty="0"/>
              <a:t>DEFICITS</a:t>
            </a:r>
            <a:r>
              <a:rPr spc="-70" dirty="0"/>
              <a:t> </a:t>
            </a:r>
            <a:r>
              <a:rPr dirty="0"/>
              <a:t>SEEN</a:t>
            </a:r>
            <a:r>
              <a:rPr spc="-70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spc="-10" dirty="0"/>
              <a:t>STROKES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373" y="1216386"/>
            <a:ext cx="10868660" cy="412305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58445" marR="317500" indent="-245745">
              <a:lnSpc>
                <a:spcPts val="2160"/>
              </a:lnSpc>
              <a:spcBef>
                <a:spcPts val="434"/>
              </a:spcBef>
              <a:buFont typeface="Arial"/>
              <a:buChar char="•"/>
              <a:tabLst>
                <a:tab pos="258445" algn="l"/>
              </a:tabLst>
            </a:pP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Apraxia</a:t>
            </a:r>
            <a:r>
              <a:rPr sz="2050" b="1" spc="-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–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Inability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perform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purposeful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movements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of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lips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and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tongue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which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prevents </a:t>
            </a:r>
            <a:r>
              <a:rPr sz="2050" dirty="0">
                <a:latin typeface="Trebuchet MS"/>
                <a:cs typeface="Trebuchet MS"/>
              </a:rPr>
              <a:t>patient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from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saying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sounds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correctly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Clr>
                <a:srgbClr val="6A26B5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57810" indent="-245110">
              <a:lnSpc>
                <a:spcPct val="100000"/>
              </a:lnSpc>
              <a:buFont typeface="Arial"/>
              <a:buChar char="•"/>
              <a:tabLst>
                <a:tab pos="257810" algn="l"/>
              </a:tabLst>
            </a:pP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Dysarthria</a:t>
            </a:r>
            <a:r>
              <a:rPr sz="2050" b="1" spc="-1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–</a:t>
            </a:r>
            <a:r>
              <a:rPr sz="2050" b="1" spc="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slow</a:t>
            </a:r>
            <a:r>
              <a:rPr sz="2050" spc="-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or slurred</a:t>
            </a:r>
            <a:r>
              <a:rPr sz="2050" spc="-10" dirty="0">
                <a:latin typeface="Trebuchet MS"/>
                <a:cs typeface="Trebuchet MS"/>
              </a:rPr>
              <a:t> speech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6A26B5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57810" indent="-245110">
              <a:lnSpc>
                <a:spcPct val="100000"/>
              </a:lnSpc>
              <a:buFont typeface="Arial"/>
              <a:buChar char="•"/>
              <a:tabLst>
                <a:tab pos="257810" algn="l"/>
              </a:tabLst>
            </a:pP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Expressive</a:t>
            </a:r>
            <a:r>
              <a:rPr sz="2050" b="1" spc="-114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Aphasia</a:t>
            </a:r>
            <a:r>
              <a:rPr sz="2050" b="1" spc="1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–</a:t>
            </a:r>
            <a:r>
              <a:rPr sz="2050" b="1" spc="1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difficulty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with talking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and</a:t>
            </a:r>
            <a:r>
              <a:rPr sz="2050" spc="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reading </a:t>
            </a:r>
            <a:r>
              <a:rPr sz="2050" spc="-10" dirty="0">
                <a:latin typeface="Trebuchet MS"/>
                <a:cs typeface="Trebuchet MS"/>
              </a:rPr>
              <a:t>information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6A26B5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57810" indent="-2451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57810" algn="l"/>
                <a:tab pos="2819400" algn="l"/>
              </a:tabLst>
            </a:pP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Receptive</a:t>
            </a:r>
            <a:r>
              <a:rPr sz="2050" b="1" spc="-1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Aphasia</a:t>
            </a:r>
            <a:r>
              <a:rPr sz="2050" b="1" spc="-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spc="-50" dirty="0">
                <a:solidFill>
                  <a:srgbClr val="6A26B5"/>
                </a:solidFill>
                <a:latin typeface="Trebuchet MS"/>
                <a:cs typeface="Trebuchet MS"/>
              </a:rPr>
              <a:t>-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	</a:t>
            </a:r>
            <a:r>
              <a:rPr sz="2050" dirty="0">
                <a:latin typeface="Trebuchet MS"/>
                <a:cs typeface="Trebuchet MS"/>
              </a:rPr>
              <a:t>difficulty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with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understanding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speech</a:t>
            </a:r>
            <a:r>
              <a:rPr sz="2050" spc="1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and</a:t>
            </a:r>
            <a:r>
              <a:rPr sz="2050" spc="2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commands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9"/>
              </a:spcBef>
              <a:buClr>
                <a:srgbClr val="6A26B5"/>
              </a:buClr>
              <a:buFont typeface="Arial"/>
              <a:buChar char="•"/>
            </a:pPr>
            <a:endParaRPr sz="2050">
              <a:latin typeface="Trebuchet MS"/>
              <a:cs typeface="Trebuchet MS"/>
            </a:endParaRPr>
          </a:p>
          <a:p>
            <a:pPr marL="257810" indent="-245110">
              <a:lnSpc>
                <a:spcPct val="100000"/>
              </a:lnSpc>
              <a:buFont typeface="Arial"/>
              <a:buChar char="•"/>
              <a:tabLst>
                <a:tab pos="257810" algn="l"/>
              </a:tabLst>
            </a:pP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Global</a:t>
            </a:r>
            <a:r>
              <a:rPr sz="2050" b="1" spc="-12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b="1" dirty="0">
                <a:solidFill>
                  <a:srgbClr val="6A26B5"/>
                </a:solidFill>
                <a:latin typeface="Trebuchet MS"/>
                <a:cs typeface="Trebuchet MS"/>
              </a:rPr>
              <a:t>Aphasia</a:t>
            </a:r>
            <a:r>
              <a:rPr sz="2050" b="1" spc="2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–</a:t>
            </a:r>
            <a:r>
              <a:rPr sz="2050" spc="10" dirty="0">
                <a:latin typeface="Trebuchet MS"/>
                <a:cs typeface="Trebuchet MS"/>
              </a:rPr>
              <a:t> </a:t>
            </a:r>
            <a:r>
              <a:rPr sz="2050" b="1" dirty="0">
                <a:latin typeface="Trebuchet MS"/>
                <a:cs typeface="Trebuchet MS"/>
              </a:rPr>
              <a:t>BOTH</a:t>
            </a:r>
            <a:r>
              <a:rPr sz="2050" b="1" spc="10" dirty="0">
                <a:latin typeface="Trebuchet MS"/>
                <a:cs typeface="Trebuchet MS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expressive</a:t>
            </a:r>
            <a:r>
              <a:rPr sz="2050" u="sng" spc="1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50" u="none" dirty="0">
                <a:latin typeface="Trebuchet MS"/>
                <a:cs typeface="Trebuchet MS"/>
              </a:rPr>
              <a:t>and</a:t>
            </a:r>
            <a:r>
              <a:rPr sz="2050" u="none" spc="10" dirty="0">
                <a:latin typeface="Trebuchet MS"/>
                <a:cs typeface="Trebuchet MS"/>
              </a:rPr>
              <a:t> </a:t>
            </a:r>
            <a:r>
              <a:rPr sz="2050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receptive</a:t>
            </a:r>
            <a:r>
              <a:rPr sz="2050" u="none" spc="15" dirty="0">
                <a:latin typeface="Trebuchet MS"/>
                <a:cs typeface="Trebuchet MS"/>
              </a:rPr>
              <a:t> </a:t>
            </a:r>
            <a:r>
              <a:rPr sz="2050" u="none" spc="-10" dirty="0">
                <a:latin typeface="Trebuchet MS"/>
                <a:cs typeface="Trebuchet MS"/>
              </a:rPr>
              <a:t>aphasias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050">
              <a:latin typeface="Trebuchet MS"/>
              <a:cs typeface="Trebuchet MS"/>
            </a:endParaRPr>
          </a:p>
          <a:p>
            <a:pPr marL="2731135" marR="5080" indent="-2411095">
              <a:lnSpc>
                <a:spcPts val="1800"/>
              </a:lnSpc>
            </a:pP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Speech</a:t>
            </a:r>
            <a:r>
              <a:rPr sz="1700" b="1" spc="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Therapists</a:t>
            </a:r>
            <a:r>
              <a:rPr sz="1700" b="1" spc="4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will</a:t>
            </a:r>
            <a:r>
              <a:rPr sz="1700" b="1" spc="4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provide</a:t>
            </a:r>
            <a:r>
              <a:rPr sz="1700" b="1" spc="4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communication</a:t>
            </a:r>
            <a:r>
              <a:rPr sz="1700" b="1" spc="4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options</a:t>
            </a:r>
            <a:r>
              <a:rPr sz="1700" b="1" spc="4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for</a:t>
            </a:r>
            <a:r>
              <a:rPr sz="1700" b="1" spc="4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patients</a:t>
            </a:r>
            <a:r>
              <a:rPr sz="1700" b="1" spc="4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including</a:t>
            </a:r>
            <a:r>
              <a:rPr sz="1700" b="1" spc="-6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07BC2"/>
                </a:solidFill>
                <a:latin typeface="Trebuchet MS"/>
                <a:cs typeface="Trebuchet MS"/>
              </a:rPr>
              <a:t>Augmentative/Alternative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communication</a:t>
            </a:r>
            <a:r>
              <a:rPr sz="1700" b="1" spc="25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boards</a:t>
            </a:r>
            <a:r>
              <a:rPr sz="1700" b="1" spc="3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for</a:t>
            </a:r>
            <a:r>
              <a:rPr sz="1700" b="1" spc="3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patients</a:t>
            </a:r>
            <a:r>
              <a:rPr sz="1700" b="1" spc="3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007BC2"/>
                </a:solidFill>
                <a:latin typeface="Trebuchet MS"/>
                <a:cs typeface="Trebuchet MS"/>
              </a:rPr>
              <a:t>with</a:t>
            </a:r>
            <a:r>
              <a:rPr sz="1700" b="1" spc="30" dirty="0">
                <a:solidFill>
                  <a:srgbClr val="007BC2"/>
                </a:solidFill>
                <a:latin typeface="Trebuchet MS"/>
                <a:cs typeface="Trebuchet MS"/>
              </a:rPr>
              <a:t> </a:t>
            </a:r>
            <a:r>
              <a:rPr sz="1700" b="1" spc="-10" dirty="0">
                <a:solidFill>
                  <a:srgbClr val="007BC2"/>
                </a:solidFill>
                <a:latin typeface="Trebuchet MS"/>
                <a:cs typeface="Trebuchet MS"/>
              </a:rPr>
              <a:t>tracheostomies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348" y="5429726"/>
            <a:ext cx="9963785" cy="734695"/>
          </a:xfrm>
          <a:custGeom>
            <a:avLst/>
            <a:gdLst/>
            <a:ahLst/>
            <a:cxnLst/>
            <a:rect l="l" t="t" r="r" b="b"/>
            <a:pathLst>
              <a:path w="9963785" h="734695">
                <a:moveTo>
                  <a:pt x="0" y="0"/>
                </a:moveTo>
                <a:lnTo>
                  <a:pt x="9963462" y="0"/>
                </a:lnTo>
                <a:lnTo>
                  <a:pt x="9963462" y="734517"/>
                </a:lnTo>
                <a:lnTo>
                  <a:pt x="0" y="73451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2077720">
              <a:lnSpc>
                <a:spcPct val="100000"/>
              </a:lnSpc>
              <a:spcBef>
                <a:spcPts val="110"/>
              </a:spcBef>
            </a:pPr>
            <a:r>
              <a:rPr dirty="0"/>
              <a:t>Communicating</a:t>
            </a:r>
            <a:r>
              <a:rPr spc="-30" dirty="0"/>
              <a:t> </a:t>
            </a:r>
            <a:r>
              <a:rPr dirty="0"/>
              <a:t>better</a:t>
            </a:r>
            <a:r>
              <a:rPr spc="-2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spc="-10" dirty="0"/>
              <a:t>Patient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6900" y="1483097"/>
            <a:ext cx="7117715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Encourage</a:t>
            </a:r>
            <a:r>
              <a:rPr sz="2800" b="1" spc="-8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praise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attempts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speak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Make</a:t>
            </a:r>
            <a:r>
              <a:rPr sz="2800" b="1" spc="-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eye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contact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Speak</a:t>
            </a:r>
            <a:r>
              <a:rPr sz="2800" b="1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slowly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clearly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Reduce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background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noise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Allow</a:t>
            </a:r>
            <a:r>
              <a:rPr sz="2800" b="1" spc="-8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extra</a:t>
            </a:r>
            <a:r>
              <a:rPr sz="2800" b="1" spc="-8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time</a:t>
            </a:r>
            <a:r>
              <a:rPr sz="2800" b="1" spc="-8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for</a:t>
            </a:r>
            <a:r>
              <a:rPr sz="2800" b="1" spc="-8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responding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Give</a:t>
            </a:r>
            <a:r>
              <a:rPr sz="2800" b="1" spc="-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choices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to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ease</a:t>
            </a:r>
            <a:r>
              <a:rPr sz="2800" b="1" spc="-6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decision</a:t>
            </a:r>
            <a:r>
              <a:rPr sz="28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making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Be</a:t>
            </a:r>
            <a:r>
              <a:rPr sz="2800" b="1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an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active</a:t>
            </a:r>
            <a:r>
              <a:rPr sz="28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listener</a:t>
            </a:r>
            <a:endParaRPr sz="28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Keep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sentences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and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6A26B5"/>
                </a:solidFill>
                <a:latin typeface="Trebuchet MS"/>
                <a:cs typeface="Trebuchet MS"/>
              </a:rPr>
              <a:t>questions</a:t>
            </a:r>
            <a:r>
              <a:rPr sz="2800" b="1" spc="-5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6A26B5"/>
                </a:solidFill>
                <a:latin typeface="Trebuchet MS"/>
                <a:cs typeface="Trebuchet MS"/>
              </a:rPr>
              <a:t>short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3400" y="2547851"/>
            <a:ext cx="2993966" cy="23067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444"/>
            <a:ext cx="12192000" cy="5883910"/>
            <a:chOff x="0" y="974444"/>
            <a:chExt cx="12192000" cy="5883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725" y="1237532"/>
              <a:ext cx="8346164" cy="46764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060" y="1200131"/>
              <a:ext cx="9405764" cy="50673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183" y="1256343"/>
              <a:ext cx="9405764" cy="5067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370" y="974444"/>
              <a:ext cx="10004065" cy="53896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555" rIns="0" bIns="0" rtlCol="0">
            <a:spAutoFit/>
          </a:bodyPr>
          <a:lstStyle/>
          <a:p>
            <a:pPr marL="3514090">
              <a:lnSpc>
                <a:spcPct val="100000"/>
              </a:lnSpc>
              <a:spcBef>
                <a:spcPts val="110"/>
              </a:spcBef>
            </a:pPr>
            <a:r>
              <a:rPr dirty="0"/>
              <a:t>COGNITIVE</a:t>
            </a:r>
            <a:r>
              <a:rPr spc="-15" dirty="0"/>
              <a:t> </a:t>
            </a:r>
            <a:r>
              <a:rPr spc="-10" dirty="0"/>
              <a:t>FUNCTION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94519"/>
            <a:ext cx="12192000" cy="2763520"/>
            <a:chOff x="0" y="4094519"/>
            <a:chExt cx="12192000" cy="2763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6258" y="4119547"/>
              <a:ext cx="3285377" cy="21326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0016" y="4094519"/>
              <a:ext cx="3733383" cy="22866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46995" y="3175130"/>
            <a:ext cx="73005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FUNCTIONAL</a:t>
            </a:r>
            <a:r>
              <a:rPr sz="2800" b="1" u="sng" spc="-1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TASKS</a:t>
            </a:r>
            <a:r>
              <a:rPr sz="2800" b="1" u="sng" spc="-1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RELATED</a:t>
            </a:r>
            <a:r>
              <a:rPr sz="2800" b="1" u="sng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</a:t>
            </a:r>
            <a:r>
              <a:rPr sz="2800" b="1" u="sng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COGNITION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9626" y="3764528"/>
            <a:ext cx="1811373" cy="25168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06660" y="309320"/>
            <a:ext cx="2637190" cy="23947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4048" y="3485915"/>
            <a:ext cx="2065560" cy="28371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139" y="178483"/>
            <a:ext cx="3771900" cy="280027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624121" y="291389"/>
            <a:ext cx="2002789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49250" marR="5080" indent="-337185">
              <a:lnSpc>
                <a:spcPts val="1900"/>
              </a:lnSpc>
              <a:spcBef>
                <a:spcPts val="180"/>
              </a:spcBef>
            </a:pPr>
            <a:r>
              <a:rPr sz="1600" b="1" spc="-20" dirty="0">
                <a:latin typeface="Trebuchet MS"/>
                <a:cs typeface="Trebuchet MS"/>
              </a:rPr>
              <a:t>ATTENTION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TO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TASK: WATCHING</a:t>
            </a:r>
            <a:r>
              <a:rPr sz="1600" b="1" spc="-8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TV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9915216" y="312427"/>
            <a:ext cx="944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Trebuchet MS"/>
                <a:cs typeface="Trebuchet MS"/>
              </a:rPr>
              <a:t>FINANCES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27195" y="5631970"/>
            <a:ext cx="115252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5405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latin typeface="Trebuchet MS"/>
                <a:cs typeface="Trebuchet MS"/>
              </a:rPr>
              <a:t>READING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A </a:t>
            </a:r>
            <a:r>
              <a:rPr sz="1600" b="1" spc="-25" dirty="0">
                <a:latin typeface="Trebuchet MS"/>
                <a:cs typeface="Trebuchet MS"/>
              </a:rPr>
              <a:t>NEWSPAPER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1855" y="4436892"/>
            <a:ext cx="103441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1905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latin typeface="Trebuchet MS"/>
                <a:cs typeface="Trebuchet MS"/>
              </a:rPr>
              <a:t>READING</a:t>
            </a:r>
            <a:r>
              <a:rPr sz="1600" b="1" spc="-65" dirty="0">
                <a:latin typeface="Trebuchet MS"/>
                <a:cs typeface="Trebuchet MS"/>
              </a:rPr>
              <a:t> </a:t>
            </a:r>
            <a:r>
              <a:rPr sz="1600" b="1" spc="-50" dirty="0">
                <a:latin typeface="Trebuchet MS"/>
                <a:cs typeface="Trebuchet MS"/>
              </a:rPr>
              <a:t>A </a:t>
            </a:r>
            <a:r>
              <a:rPr sz="1600" b="1" spc="-10" dirty="0">
                <a:latin typeface="Trebuchet MS"/>
                <a:cs typeface="Trebuchet MS"/>
              </a:rPr>
              <a:t>CALENDAR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6481" y="5616101"/>
            <a:ext cx="91757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06375" marR="5080" indent="-194310">
              <a:lnSpc>
                <a:spcPts val="2100"/>
              </a:lnSpc>
              <a:spcBef>
                <a:spcPts val="220"/>
              </a:spcBef>
            </a:pPr>
            <a:r>
              <a:rPr sz="1800" b="1" spc="-10" dirty="0">
                <a:latin typeface="Trebuchet MS"/>
                <a:cs typeface="Trebuchet MS"/>
              </a:rPr>
              <a:t>TELLING </a:t>
            </a:r>
            <a:r>
              <a:rPr sz="1800" b="1" spc="-20" dirty="0">
                <a:latin typeface="Trebuchet MS"/>
                <a:cs typeface="Trebuchet MS"/>
              </a:rPr>
              <a:t>TIME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75" y="-3175"/>
            <a:ext cx="12198350" cy="6864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214" y="468176"/>
            <a:ext cx="24003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900" y="6556028"/>
            <a:ext cx="2406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Enco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4301" y="6574929"/>
            <a:ext cx="1905635" cy="118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0"/>
              </a:lnSpc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mpass</a:t>
            </a:r>
            <a:r>
              <a:rPr sz="8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336" y="213137"/>
            <a:ext cx="4091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LEADING</a:t>
            </a:r>
            <a:r>
              <a:rPr sz="2400" spc="-35" dirty="0"/>
              <a:t> </a:t>
            </a:r>
            <a:r>
              <a:rPr sz="2400" dirty="0"/>
              <a:t>CAUSES</a:t>
            </a:r>
            <a:r>
              <a:rPr sz="2400" spc="-30" dirty="0"/>
              <a:t> </a:t>
            </a:r>
            <a:r>
              <a:rPr sz="2400" dirty="0"/>
              <a:t>OF</a:t>
            </a:r>
            <a:r>
              <a:rPr sz="2400" spc="-30" dirty="0"/>
              <a:t> </a:t>
            </a:r>
            <a:r>
              <a:rPr sz="2400" spc="-10" dirty="0"/>
              <a:t>STROKE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1516419" y="6556028"/>
            <a:ext cx="787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7351" y="1944313"/>
            <a:ext cx="3631789" cy="12329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71210" y="1968173"/>
            <a:ext cx="3530600" cy="1131570"/>
          </a:xfrm>
          <a:prstGeom prst="rect">
            <a:avLst/>
          </a:prstGeom>
          <a:solidFill>
            <a:srgbClr val="81D1FF"/>
          </a:solidFill>
        </p:spPr>
        <p:txBody>
          <a:bodyPr vert="horz" wrap="square" lIns="0" tIns="38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sz="1800">
              <a:latin typeface="Times New Roman"/>
              <a:cs typeface="Times New Roman"/>
            </a:endParaRPr>
          </a:p>
          <a:p>
            <a:pPr marL="933450" marR="458470" indent="-467359">
              <a:lnSpc>
                <a:spcPts val="21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Manage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medication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provided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MD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9902" y="3169330"/>
            <a:ext cx="3631789" cy="11808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683761" y="3193190"/>
            <a:ext cx="3530600" cy="1079500"/>
          </a:xfrm>
          <a:prstGeom prst="rect">
            <a:avLst/>
          </a:prstGeom>
          <a:solidFill>
            <a:srgbClr val="06ACEF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10"/>
              </a:lnSpc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Diet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Exercise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221615" marR="213360" algn="ctr">
              <a:lnSpc>
                <a:spcPts val="2100"/>
              </a:lnSpc>
            </a:pP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Take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Insulin</a:t>
            </a:r>
            <a:r>
              <a:rPr sz="1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prescribed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by MD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2451" y="4335723"/>
            <a:ext cx="3619239" cy="11773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696310" y="4359583"/>
            <a:ext cx="3517900" cy="1076325"/>
          </a:xfrm>
          <a:prstGeom prst="rect">
            <a:avLst/>
          </a:prstGeom>
          <a:solidFill>
            <a:srgbClr val="81D1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985"/>
              </a:spcBef>
            </a:pP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Cholesterol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&lt;150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mg/dL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LDL</a:t>
            </a:r>
            <a:r>
              <a:rPr sz="1800" b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&lt;100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mg/dL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5586" y="228007"/>
            <a:ext cx="444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PREVENTING</a:t>
            </a:r>
            <a:r>
              <a:rPr sz="2400" b="1" u="sng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ANOTHER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STROKE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47351" y="774858"/>
            <a:ext cx="3644339" cy="117738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671210" y="798716"/>
            <a:ext cx="3543300" cy="1076325"/>
          </a:xfrm>
          <a:prstGeom prst="rect">
            <a:avLst/>
          </a:prstGeom>
          <a:solidFill>
            <a:srgbClr val="06ACE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8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Monitor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Pressure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Keep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Below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130/80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mm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Hg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2429" y="723973"/>
            <a:ext cx="2722746" cy="132127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26289" y="747832"/>
            <a:ext cx="2621280" cy="1219835"/>
          </a:xfrm>
          <a:prstGeom prst="rect">
            <a:avLst/>
          </a:prstGeom>
          <a:solidFill>
            <a:srgbClr val="6A26B5"/>
          </a:solidFill>
        </p:spPr>
        <p:txBody>
          <a:bodyPr vert="horz" wrap="square" lIns="0" tIns="257175" rIns="0" bIns="0" rtlCol="0">
            <a:spAutoFit/>
          </a:bodyPr>
          <a:lstStyle/>
          <a:p>
            <a:pPr marL="601980" marR="415925" indent="-178435">
              <a:lnSpc>
                <a:spcPts val="2800"/>
              </a:lnSpc>
              <a:spcBef>
                <a:spcPts val="2025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HIGH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BLOOD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PRESSURE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2429" y="5646718"/>
            <a:ext cx="2722746" cy="11327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26288" y="5670577"/>
            <a:ext cx="2621280" cy="1031240"/>
          </a:xfrm>
          <a:prstGeom prst="rect">
            <a:avLst/>
          </a:prstGeom>
          <a:solidFill>
            <a:srgbClr val="6A26B5"/>
          </a:solidFill>
        </p:spPr>
        <p:txBody>
          <a:bodyPr vert="horz" wrap="square" lIns="0" tIns="32067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2525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2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CLOTS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97667" y="2063166"/>
            <a:ext cx="2732405" cy="1159510"/>
            <a:chOff x="797667" y="2063166"/>
            <a:chExt cx="2732405" cy="115951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7667" y="2063166"/>
              <a:ext cx="2732271" cy="11593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26288" y="2091787"/>
              <a:ext cx="2621280" cy="1048385"/>
            </a:xfrm>
            <a:custGeom>
              <a:avLst/>
              <a:gdLst/>
              <a:ahLst/>
              <a:cxnLst/>
              <a:rect l="l" t="t" r="r" b="b"/>
              <a:pathLst>
                <a:path w="2621279" h="1048385">
                  <a:moveTo>
                    <a:pt x="0" y="0"/>
                  </a:moveTo>
                  <a:lnTo>
                    <a:pt x="2621146" y="0"/>
                  </a:lnTo>
                  <a:lnTo>
                    <a:pt x="2621146" y="1048214"/>
                  </a:lnTo>
                  <a:lnTo>
                    <a:pt x="0" y="10482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39F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21526" y="2087025"/>
            <a:ext cx="2630805" cy="1057910"/>
          </a:xfrm>
          <a:prstGeom prst="rect">
            <a:avLst/>
          </a:prstGeom>
          <a:solidFill>
            <a:srgbClr val="C39FEB"/>
          </a:solidFill>
        </p:spPr>
        <p:txBody>
          <a:bodyPr vert="horz" wrap="square" lIns="0" tIns="3340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30"/>
              </a:spcBef>
            </a:pPr>
            <a:r>
              <a:rPr sz="2400" b="1" spc="-20" dirty="0">
                <a:solidFill>
                  <a:srgbClr val="FFFFFF"/>
                </a:solidFill>
                <a:latin typeface="Trebuchet MS"/>
                <a:cs typeface="Trebuchet MS"/>
              </a:rPr>
              <a:t>A-</a:t>
            </a:r>
            <a:r>
              <a:rPr sz="2400" b="1" spc="-25" dirty="0">
                <a:solidFill>
                  <a:srgbClr val="FFFFFF"/>
                </a:solidFill>
                <a:latin typeface="Trebuchet MS"/>
                <a:cs typeface="Trebuchet MS"/>
              </a:rPr>
              <a:t>FIB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2429" y="3259716"/>
            <a:ext cx="2722746" cy="116581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826288" y="3283576"/>
            <a:ext cx="2621280" cy="1064260"/>
          </a:xfrm>
          <a:prstGeom prst="rect">
            <a:avLst/>
          </a:prstGeom>
          <a:solidFill>
            <a:srgbClr val="6A26B5"/>
          </a:solidFill>
        </p:spPr>
        <p:txBody>
          <a:bodyPr vert="horz" wrap="square" lIns="0" tIns="337185" rIns="0" bIns="0" rtlCol="0">
            <a:spAutoFit/>
          </a:bodyPr>
          <a:lstStyle/>
          <a:p>
            <a:pPr marL="638175">
              <a:lnSpc>
                <a:spcPct val="100000"/>
              </a:lnSpc>
              <a:spcBef>
                <a:spcPts val="2655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DIABETES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2429" y="4453216"/>
            <a:ext cx="2722746" cy="116581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826288" y="4477076"/>
            <a:ext cx="2621280" cy="1064260"/>
          </a:xfrm>
          <a:prstGeom prst="rect">
            <a:avLst/>
          </a:prstGeom>
          <a:solidFill>
            <a:srgbClr val="C39FEB"/>
          </a:solidFill>
        </p:spPr>
        <p:txBody>
          <a:bodyPr vert="horz" wrap="square" lIns="0" tIns="337185" rIns="0" bIns="0" rtlCol="0">
            <a:spAutoFit/>
          </a:bodyPr>
          <a:lstStyle/>
          <a:p>
            <a:pPr marL="292735">
              <a:lnSpc>
                <a:spcPct val="100000"/>
              </a:lnSpc>
              <a:spcBef>
                <a:spcPts val="2655"/>
              </a:spcBef>
            </a:pP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CHOLESTEROL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352878" y="2853161"/>
            <a:ext cx="6926580" cy="3926840"/>
            <a:chOff x="4352878" y="2853161"/>
            <a:chExt cx="6926580" cy="3926840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2878" y="2853161"/>
              <a:ext cx="2636654" cy="16170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381500" y="2881782"/>
              <a:ext cx="2526030" cy="1506220"/>
            </a:xfrm>
            <a:custGeom>
              <a:avLst/>
              <a:gdLst/>
              <a:ahLst/>
              <a:cxnLst/>
              <a:rect l="l" t="t" r="r" b="b"/>
              <a:pathLst>
                <a:path w="2526029" h="1506220">
                  <a:moveTo>
                    <a:pt x="1772569" y="0"/>
                  </a:moveTo>
                  <a:lnTo>
                    <a:pt x="1772569" y="376481"/>
                  </a:lnTo>
                  <a:lnTo>
                    <a:pt x="0" y="376481"/>
                  </a:lnTo>
                  <a:lnTo>
                    <a:pt x="0" y="1129442"/>
                  </a:lnTo>
                  <a:lnTo>
                    <a:pt x="1772569" y="1129442"/>
                  </a:lnTo>
                  <a:lnTo>
                    <a:pt x="1772569" y="1505922"/>
                  </a:lnTo>
                  <a:lnTo>
                    <a:pt x="2525529" y="752961"/>
                  </a:lnTo>
                  <a:lnTo>
                    <a:pt x="1772569" y="0"/>
                  </a:lnTo>
                  <a:close/>
                </a:path>
              </a:pathLst>
            </a:custGeom>
            <a:solidFill>
              <a:srgbClr val="6A2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81500" y="2881782"/>
              <a:ext cx="2526030" cy="1506220"/>
            </a:xfrm>
            <a:custGeom>
              <a:avLst/>
              <a:gdLst/>
              <a:ahLst/>
              <a:cxnLst/>
              <a:rect l="l" t="t" r="r" b="b"/>
              <a:pathLst>
                <a:path w="2526029" h="1506220">
                  <a:moveTo>
                    <a:pt x="1772569" y="1129441"/>
                  </a:moveTo>
                  <a:lnTo>
                    <a:pt x="1772569" y="1505921"/>
                  </a:lnTo>
                  <a:lnTo>
                    <a:pt x="2525529" y="752961"/>
                  </a:lnTo>
                  <a:lnTo>
                    <a:pt x="1772569" y="0"/>
                  </a:lnTo>
                  <a:lnTo>
                    <a:pt x="1772569" y="376480"/>
                  </a:lnTo>
                  <a:lnTo>
                    <a:pt x="0" y="376480"/>
                  </a:lnTo>
                  <a:lnTo>
                    <a:pt x="0" y="1129441"/>
                  </a:lnTo>
                  <a:lnTo>
                    <a:pt x="1772569" y="1129441"/>
                  </a:lnTo>
                  <a:close/>
                </a:path>
              </a:pathLst>
            </a:custGeom>
            <a:ln w="9525">
              <a:solidFill>
                <a:srgbClr val="6A26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9901" y="5507261"/>
              <a:ext cx="3619239" cy="127225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683758" y="5531120"/>
            <a:ext cx="3517900" cy="1170940"/>
          </a:xfrm>
          <a:prstGeom prst="rect">
            <a:avLst/>
          </a:prstGeom>
          <a:solidFill>
            <a:srgbClr val="06ACEF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Blood</a:t>
            </a:r>
            <a:r>
              <a:rPr sz="1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Thinners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800">
              <a:latin typeface="Trebuchet MS"/>
              <a:cs typeface="Trebuchet MS"/>
            </a:endParaRPr>
          </a:p>
          <a:p>
            <a:pPr marL="278765" marR="271145" algn="ctr">
              <a:lnSpc>
                <a:spcPts val="2100"/>
              </a:lnSpc>
            </a:pP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Avoid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sitting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moving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long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periods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b="1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time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152" y="2233583"/>
            <a:ext cx="5105214" cy="214200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83883" y="3748202"/>
            <a:ext cx="3461385" cy="1316990"/>
            <a:chOff x="7783883" y="3748202"/>
            <a:chExt cx="3461385" cy="13169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3883" y="3748202"/>
              <a:ext cx="3461185" cy="13164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7742" y="3772061"/>
              <a:ext cx="3359585" cy="121484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783883" y="2168521"/>
            <a:ext cx="3461385" cy="1186180"/>
            <a:chOff x="7783883" y="2168521"/>
            <a:chExt cx="3461385" cy="11861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3883" y="2168521"/>
              <a:ext cx="3461185" cy="11858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7742" y="2192379"/>
              <a:ext cx="3359585" cy="108421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783883" y="497399"/>
            <a:ext cx="3461385" cy="1277620"/>
            <a:chOff x="7783883" y="497399"/>
            <a:chExt cx="3461385" cy="1277620"/>
          </a:xfrm>
        </p:grpSpPr>
        <p:sp>
          <p:nvSpPr>
            <p:cNvPr id="10" name="object 10"/>
            <p:cNvSpPr/>
            <p:nvPr/>
          </p:nvSpPr>
          <p:spPr>
            <a:xfrm>
              <a:off x="7807742" y="521258"/>
              <a:ext cx="3359785" cy="1176020"/>
            </a:xfrm>
            <a:custGeom>
              <a:avLst/>
              <a:gdLst/>
              <a:ahLst/>
              <a:cxnLst/>
              <a:rect l="l" t="t" r="r" b="b"/>
              <a:pathLst>
                <a:path w="3359784" h="1176020">
                  <a:moveTo>
                    <a:pt x="3359585" y="0"/>
                  </a:moveTo>
                  <a:lnTo>
                    <a:pt x="0" y="0"/>
                  </a:lnTo>
                  <a:lnTo>
                    <a:pt x="0" y="1175657"/>
                  </a:lnTo>
                  <a:lnTo>
                    <a:pt x="3359585" y="1175657"/>
                  </a:lnTo>
                  <a:lnTo>
                    <a:pt x="3359585" y="0"/>
                  </a:lnTo>
                  <a:close/>
                </a:path>
              </a:pathLst>
            </a:custGeom>
            <a:solidFill>
              <a:srgbClr val="E1C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83883" y="497399"/>
              <a:ext cx="3461185" cy="12772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7742" y="521258"/>
              <a:ext cx="3359585" cy="1175657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783883" y="5551805"/>
            <a:ext cx="3461385" cy="1155700"/>
            <a:chOff x="7783883" y="5551805"/>
            <a:chExt cx="3461385" cy="115570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3883" y="5551805"/>
              <a:ext cx="3461185" cy="11553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7742" y="5575664"/>
              <a:ext cx="3359585" cy="105373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5881687" y="3027076"/>
            <a:ext cx="1813560" cy="1094105"/>
            <a:chOff x="5881687" y="3027076"/>
            <a:chExt cx="1813560" cy="1094105"/>
          </a:xfrm>
        </p:grpSpPr>
        <p:sp>
          <p:nvSpPr>
            <p:cNvPr id="17" name="object 17"/>
            <p:cNvSpPr/>
            <p:nvPr/>
          </p:nvSpPr>
          <p:spPr>
            <a:xfrm>
              <a:off x="5886450" y="3031839"/>
              <a:ext cx="1804035" cy="1084580"/>
            </a:xfrm>
            <a:custGeom>
              <a:avLst/>
              <a:gdLst/>
              <a:ahLst/>
              <a:cxnLst/>
              <a:rect l="l" t="t" r="r" b="b"/>
              <a:pathLst>
                <a:path w="1804034" h="1084579">
                  <a:moveTo>
                    <a:pt x="1261395" y="0"/>
                  </a:moveTo>
                  <a:lnTo>
                    <a:pt x="1261395" y="271053"/>
                  </a:lnTo>
                  <a:lnTo>
                    <a:pt x="0" y="271053"/>
                  </a:lnTo>
                  <a:lnTo>
                    <a:pt x="0" y="813161"/>
                  </a:lnTo>
                  <a:lnTo>
                    <a:pt x="1261395" y="813161"/>
                  </a:lnTo>
                  <a:lnTo>
                    <a:pt x="1261395" y="1084216"/>
                  </a:lnTo>
                  <a:lnTo>
                    <a:pt x="1803504" y="542108"/>
                  </a:lnTo>
                  <a:lnTo>
                    <a:pt x="1261395" y="0"/>
                  </a:lnTo>
                  <a:close/>
                </a:path>
              </a:pathLst>
            </a:custGeom>
            <a:solidFill>
              <a:srgbClr val="007B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86450" y="3031839"/>
              <a:ext cx="1804035" cy="1084580"/>
            </a:xfrm>
            <a:custGeom>
              <a:avLst/>
              <a:gdLst/>
              <a:ahLst/>
              <a:cxnLst/>
              <a:rect l="l" t="t" r="r" b="b"/>
              <a:pathLst>
                <a:path w="1804034" h="1084579">
                  <a:moveTo>
                    <a:pt x="1261395" y="813162"/>
                  </a:moveTo>
                  <a:lnTo>
                    <a:pt x="1261395" y="1084216"/>
                  </a:lnTo>
                  <a:lnTo>
                    <a:pt x="1803504" y="542108"/>
                  </a:lnTo>
                  <a:lnTo>
                    <a:pt x="1261395" y="0"/>
                  </a:lnTo>
                  <a:lnTo>
                    <a:pt x="1261395" y="271054"/>
                  </a:lnTo>
                  <a:lnTo>
                    <a:pt x="0" y="271054"/>
                  </a:lnTo>
                  <a:lnTo>
                    <a:pt x="0" y="813162"/>
                  </a:lnTo>
                  <a:lnTo>
                    <a:pt x="1261395" y="813162"/>
                  </a:lnTo>
                  <a:close/>
                </a:path>
              </a:pathLst>
            </a:custGeom>
            <a:ln w="9525">
              <a:solidFill>
                <a:srgbClr val="007B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105" rIns="0" bIns="0" rtlCol="0">
            <a:spAutoFit/>
          </a:bodyPr>
          <a:lstStyle/>
          <a:p>
            <a:pPr marL="746760">
              <a:lnSpc>
                <a:spcPct val="100000"/>
              </a:lnSpc>
              <a:spcBef>
                <a:spcPts val="110"/>
              </a:spcBef>
            </a:pPr>
            <a:r>
              <a:rPr dirty="0"/>
              <a:t>ADDITIONAL</a:t>
            </a:r>
            <a:r>
              <a:rPr spc="-180" dirty="0"/>
              <a:t> </a:t>
            </a:r>
            <a:r>
              <a:rPr dirty="0"/>
              <a:t>SIGNS</a:t>
            </a:r>
            <a:r>
              <a:rPr spc="-229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SYMPTOMS</a:t>
            </a:r>
            <a:r>
              <a:rPr spc="-45" dirty="0"/>
              <a:t> </a:t>
            </a:r>
            <a:r>
              <a:rPr dirty="0"/>
              <a:t>OF</a:t>
            </a:r>
            <a:r>
              <a:rPr spc="-229" dirty="0"/>
              <a:t> </a:t>
            </a:r>
            <a:r>
              <a:rPr dirty="0"/>
              <a:t>A</a:t>
            </a:r>
            <a:r>
              <a:rPr spc="-229" dirty="0"/>
              <a:t> </a:t>
            </a:r>
            <a:r>
              <a:rPr spc="-10" dirty="0"/>
              <a:t>STROKE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176" y="1492970"/>
            <a:ext cx="4851400" cy="1271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000" b="1" spc="-4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headache</a:t>
            </a:r>
            <a:r>
              <a:rPr sz="2000" b="1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with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known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cause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buClr>
                <a:srgbClr val="6A26B5"/>
              </a:buClr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8450" marR="69215" indent="-285750">
              <a:lnSpc>
                <a:spcPts val="2070"/>
              </a:lnSpc>
              <a:buFont typeface="Arial"/>
              <a:buChar char="•"/>
              <a:tabLst>
                <a:tab pos="298450" algn="l"/>
              </a:tabLst>
            </a:pP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000" b="1" spc="-4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numbness</a:t>
            </a:r>
            <a:r>
              <a:rPr sz="2000" b="1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face,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arm,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or </a:t>
            </a:r>
            <a:r>
              <a:rPr sz="2000" dirty="0">
                <a:latin typeface="Trebuchet MS"/>
                <a:cs typeface="Trebuchet MS"/>
              </a:rPr>
              <a:t>leg,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especially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one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side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176" y="311066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6A26B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927" y="3112220"/>
            <a:ext cx="4358640" cy="5930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2070"/>
              </a:lnSpc>
              <a:spcBef>
                <a:spcPts val="440"/>
              </a:spcBef>
            </a:pP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000" b="1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trouble</a:t>
            </a:r>
            <a:r>
              <a:rPr sz="2000" b="1" spc="-3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seeing</a:t>
            </a:r>
            <a:r>
              <a:rPr sz="2000" b="1" spc="-30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one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both eyes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176" y="4053289"/>
            <a:ext cx="5118100" cy="15341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98450" marR="5080" indent="-285750">
              <a:lnSpc>
                <a:spcPts val="2070"/>
              </a:lnSpc>
              <a:spcBef>
                <a:spcPts val="440"/>
              </a:spcBef>
              <a:buFont typeface="Arial"/>
              <a:buChar char="•"/>
              <a:tabLst>
                <a:tab pos="298450" algn="l"/>
              </a:tabLst>
            </a:pP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000" b="1" spc="-9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6A26B5"/>
                </a:solidFill>
                <a:latin typeface="Trebuchet MS"/>
                <a:cs typeface="Trebuchet MS"/>
              </a:rPr>
              <a:t>Trouble</a:t>
            </a:r>
            <a:r>
              <a:rPr sz="2000" b="1" spc="-6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walking</a:t>
            </a:r>
            <a:r>
              <a:rPr sz="2000" dirty="0">
                <a:latin typeface="Trebuchet MS"/>
                <a:cs typeface="Trebuchet MS"/>
              </a:rPr>
              <a:t>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dizziness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or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loss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balance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buClr>
                <a:srgbClr val="6A26B5"/>
              </a:buClr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298450" marR="22225" indent="-285750">
              <a:lnSpc>
                <a:spcPts val="2070"/>
              </a:lnSpc>
              <a:buFont typeface="Arial"/>
              <a:buChar char="•"/>
              <a:tabLst>
                <a:tab pos="298450" algn="l"/>
              </a:tabLst>
            </a:pP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Sudden</a:t>
            </a:r>
            <a:r>
              <a:rPr sz="20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6A26B5"/>
                </a:solidFill>
                <a:latin typeface="Trebuchet MS"/>
                <a:cs typeface="Trebuchet MS"/>
              </a:rPr>
              <a:t>confusion,</a:t>
            </a:r>
            <a:r>
              <a:rPr sz="2000" b="1" spc="-55" dirty="0">
                <a:solidFill>
                  <a:srgbClr val="6A26B5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trouble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speaking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or </a:t>
            </a:r>
            <a:r>
              <a:rPr sz="2000" dirty="0">
                <a:latin typeface="Trebuchet MS"/>
                <a:cs typeface="Trebuchet MS"/>
              </a:rPr>
              <a:t>understanding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speech,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trouble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swallowing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87880" y="1349930"/>
            <a:ext cx="5225415" cy="4559300"/>
            <a:chOff x="6587880" y="1349930"/>
            <a:chExt cx="5225415" cy="45593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880" y="1349930"/>
              <a:ext cx="5225284" cy="45591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380" y="1540430"/>
              <a:ext cx="4844284" cy="417819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96900" y="6562229"/>
            <a:ext cx="2945765" cy="143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Encompass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Health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Stroke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Education</a:t>
            </a:r>
            <a:r>
              <a:rPr sz="8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8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Confidential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Trebuchet MS"/>
                <a:cs typeface="Trebuchet MS"/>
              </a:rPr>
              <a:t>information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038" rIns="0" bIns="0" rtlCol="0">
            <a:spAutoFit/>
          </a:bodyPr>
          <a:lstStyle/>
          <a:p>
            <a:pPr marL="3211195">
              <a:lnSpc>
                <a:spcPct val="100000"/>
              </a:lnSpc>
              <a:spcBef>
                <a:spcPts val="110"/>
              </a:spcBef>
            </a:pPr>
            <a:r>
              <a:rPr dirty="0"/>
              <a:t>RISK</a:t>
            </a:r>
            <a:r>
              <a:rPr spc="-80" dirty="0"/>
              <a:t> </a:t>
            </a:r>
            <a:r>
              <a:rPr spc="-30" dirty="0"/>
              <a:t>FACTORS</a:t>
            </a:r>
            <a:r>
              <a:rPr spc="-80" dirty="0"/>
              <a:t>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STROKE</a:t>
            </a:r>
          </a:p>
        </p:txBody>
      </p:sp>
      <p:sp>
        <p:nvSpPr>
          <p:cNvPr id="3" name="object 3"/>
          <p:cNvSpPr/>
          <p:nvPr/>
        </p:nvSpPr>
        <p:spPr>
          <a:xfrm>
            <a:off x="7099300" y="2288539"/>
            <a:ext cx="4886960" cy="2868295"/>
          </a:xfrm>
          <a:custGeom>
            <a:avLst/>
            <a:gdLst/>
            <a:ahLst/>
            <a:cxnLst/>
            <a:rect l="l" t="t" r="r" b="b"/>
            <a:pathLst>
              <a:path w="4886959" h="2868295">
                <a:moveTo>
                  <a:pt x="4886375" y="0"/>
                </a:moveTo>
                <a:lnTo>
                  <a:pt x="0" y="0"/>
                </a:lnTo>
                <a:lnTo>
                  <a:pt x="0" y="2867898"/>
                </a:lnTo>
                <a:lnTo>
                  <a:pt x="4886375" y="2867898"/>
                </a:lnTo>
                <a:lnTo>
                  <a:pt x="4886375" y="0"/>
                </a:lnTo>
                <a:close/>
              </a:path>
            </a:pathLst>
          </a:custGeom>
          <a:solidFill>
            <a:srgbClr val="C0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99300" y="1816100"/>
            <a:ext cx="4886960" cy="472440"/>
          </a:xfrm>
          <a:prstGeom prst="rect">
            <a:avLst/>
          </a:prstGeom>
          <a:solidFill>
            <a:srgbClr val="007BC2"/>
          </a:solidFill>
        </p:spPr>
        <p:txBody>
          <a:bodyPr vert="horz" wrap="square" lIns="0" tIns="34925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UNCHANGABLE</a:t>
            </a:r>
            <a:r>
              <a:rPr sz="24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RISK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FACTORS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1369" y="2333565"/>
            <a:ext cx="4242435" cy="244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85115">
              <a:lnSpc>
                <a:spcPts val="1880"/>
              </a:lnSpc>
              <a:spcBef>
                <a:spcPts val="100"/>
              </a:spcBef>
              <a:buFont typeface="Arial"/>
              <a:buChar char="•"/>
              <a:tabLst>
                <a:tab pos="285115" algn="l"/>
              </a:tabLst>
            </a:pPr>
            <a:r>
              <a:rPr sz="1600" b="1" dirty="0">
                <a:latin typeface="Trebuchet MS"/>
                <a:cs typeface="Trebuchet MS"/>
              </a:rPr>
              <a:t>PREVIOUS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STROKE</a:t>
            </a:r>
            <a:r>
              <a:rPr sz="1600" b="1" spc="-3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OR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TIA</a:t>
            </a:r>
            <a:r>
              <a:rPr sz="1600" b="1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(mini-stroke)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880"/>
              </a:lnSpc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85115" indent="-285115">
              <a:lnSpc>
                <a:spcPts val="1880"/>
              </a:lnSpc>
              <a:spcBef>
                <a:spcPts val="40"/>
              </a:spcBef>
              <a:buFont typeface="Arial"/>
              <a:buChar char="•"/>
              <a:tabLst>
                <a:tab pos="285115" algn="l"/>
              </a:tabLst>
            </a:pPr>
            <a:r>
              <a:rPr sz="1600" b="1" dirty="0">
                <a:latin typeface="Trebuchet MS"/>
                <a:cs typeface="Trebuchet MS"/>
              </a:rPr>
              <a:t>GENDER</a:t>
            </a:r>
            <a:r>
              <a:rPr sz="1600" b="1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(Woman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&gt;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Men)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880"/>
              </a:lnSpc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85750" marR="5080" indent="-285750">
              <a:lnSpc>
                <a:spcPts val="1900"/>
              </a:lnSpc>
              <a:spcBef>
                <a:spcPts val="120"/>
              </a:spcBef>
              <a:buFont typeface="Arial"/>
              <a:buChar char="•"/>
              <a:tabLst>
                <a:tab pos="285750" algn="l"/>
              </a:tabLst>
            </a:pPr>
            <a:r>
              <a:rPr sz="1600" b="1" dirty="0">
                <a:latin typeface="Trebuchet MS"/>
                <a:cs typeface="Trebuchet MS"/>
              </a:rPr>
              <a:t>RACE</a:t>
            </a:r>
            <a:r>
              <a:rPr sz="1600" b="1" spc="-2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(Greater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in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African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Americans/Native Americans)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780"/>
              </a:lnSpc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85115" indent="-285115">
              <a:lnSpc>
                <a:spcPts val="1880"/>
              </a:lnSpc>
              <a:spcBef>
                <a:spcPts val="40"/>
              </a:spcBef>
              <a:buFont typeface="Arial"/>
              <a:buChar char="•"/>
              <a:tabLst>
                <a:tab pos="285115" algn="l"/>
              </a:tabLst>
            </a:pPr>
            <a:r>
              <a:rPr sz="1600" b="1" spc="-35" dirty="0">
                <a:latin typeface="Trebuchet MS"/>
                <a:cs typeface="Trebuchet MS"/>
              </a:rPr>
              <a:t>FAMILY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30" dirty="0">
                <a:latin typeface="Trebuchet MS"/>
                <a:cs typeface="Trebuchet MS"/>
              </a:rPr>
              <a:t>HISTORY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OF</a:t>
            </a:r>
            <a:r>
              <a:rPr sz="1600" b="1" spc="-50" dirty="0">
                <a:latin typeface="Trebuchet MS"/>
                <a:cs typeface="Trebuchet MS"/>
              </a:rPr>
              <a:t> </a:t>
            </a:r>
            <a:r>
              <a:rPr sz="1600" b="1" dirty="0">
                <a:latin typeface="Trebuchet MS"/>
                <a:cs typeface="Trebuchet MS"/>
              </a:rPr>
              <a:t>HEART</a:t>
            </a:r>
            <a:r>
              <a:rPr sz="1600" b="1" spc="-75" dirty="0">
                <a:latin typeface="Trebuchet MS"/>
                <a:cs typeface="Trebuchet MS"/>
              </a:rPr>
              <a:t> </a:t>
            </a:r>
            <a:r>
              <a:rPr sz="1600" b="1" spc="-10" dirty="0">
                <a:latin typeface="Trebuchet MS"/>
                <a:cs typeface="Trebuchet MS"/>
              </a:rPr>
              <a:t>DISEASE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ts val="1880"/>
              </a:lnSpc>
            </a:pPr>
            <a:r>
              <a:rPr sz="1600" spc="-5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285115" indent="-2851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85115" algn="l"/>
              </a:tabLst>
            </a:pPr>
            <a:r>
              <a:rPr sz="1600" b="1" dirty="0">
                <a:latin typeface="Trebuchet MS"/>
                <a:cs typeface="Trebuchet MS"/>
              </a:rPr>
              <a:t>AGE</a:t>
            </a:r>
            <a:r>
              <a:rPr sz="1600" b="1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(&gt;55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years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old)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92950" y="1809750"/>
            <a:ext cx="4899660" cy="3353435"/>
            <a:chOff x="7092950" y="1809750"/>
            <a:chExt cx="4899660" cy="3353435"/>
          </a:xfrm>
        </p:grpSpPr>
        <p:sp>
          <p:nvSpPr>
            <p:cNvPr id="7" name="object 7"/>
            <p:cNvSpPr/>
            <p:nvPr/>
          </p:nvSpPr>
          <p:spPr>
            <a:xfrm>
              <a:off x="7092950" y="2269490"/>
              <a:ext cx="4899660" cy="38100"/>
            </a:xfrm>
            <a:custGeom>
              <a:avLst/>
              <a:gdLst/>
              <a:ahLst/>
              <a:cxnLst/>
              <a:rect l="l" t="t" r="r" b="b"/>
              <a:pathLst>
                <a:path w="4899659" h="38100">
                  <a:moveTo>
                    <a:pt x="0" y="0"/>
                  </a:moveTo>
                  <a:lnTo>
                    <a:pt x="4899075" y="0"/>
                  </a:lnTo>
                  <a:lnTo>
                    <a:pt x="4899075" y="38100"/>
                  </a:lnTo>
                  <a:lnTo>
                    <a:pt x="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2950" y="1809750"/>
              <a:ext cx="4899660" cy="3353435"/>
            </a:xfrm>
            <a:custGeom>
              <a:avLst/>
              <a:gdLst/>
              <a:ahLst/>
              <a:cxnLst/>
              <a:rect l="l" t="t" r="r" b="b"/>
              <a:pathLst>
                <a:path w="4899659" h="3353435">
                  <a:moveTo>
                    <a:pt x="6350" y="0"/>
                  </a:moveTo>
                  <a:lnTo>
                    <a:pt x="6350" y="478790"/>
                  </a:lnTo>
                </a:path>
                <a:path w="4899659" h="3353435">
                  <a:moveTo>
                    <a:pt x="6350" y="478790"/>
                  </a:moveTo>
                  <a:lnTo>
                    <a:pt x="6350" y="3353038"/>
                  </a:lnTo>
                </a:path>
                <a:path w="4899659" h="3353435">
                  <a:moveTo>
                    <a:pt x="4892725" y="0"/>
                  </a:moveTo>
                  <a:lnTo>
                    <a:pt x="4892725" y="478790"/>
                  </a:lnTo>
                </a:path>
                <a:path w="4899659" h="3353435">
                  <a:moveTo>
                    <a:pt x="4892725" y="478790"/>
                  </a:moveTo>
                  <a:lnTo>
                    <a:pt x="4892725" y="3353038"/>
                  </a:lnTo>
                </a:path>
                <a:path w="4899659" h="3353435">
                  <a:moveTo>
                    <a:pt x="0" y="6350"/>
                  </a:moveTo>
                  <a:lnTo>
                    <a:pt x="4899075" y="6350"/>
                  </a:lnTo>
                </a:path>
                <a:path w="4899659" h="3353435">
                  <a:moveTo>
                    <a:pt x="0" y="3346688"/>
                  </a:moveTo>
                  <a:lnTo>
                    <a:pt x="4899075" y="33466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6850" y="1670050"/>
          <a:ext cx="6667500" cy="356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1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CHANGEABLE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RISK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FACTORS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A26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155">
                <a:tc>
                  <a:txBody>
                    <a:bodyPr/>
                    <a:lstStyle/>
                    <a:p>
                      <a:pPr marL="337185" indent="-285115">
                        <a:lnSpc>
                          <a:spcPts val="2125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BLOOD</a:t>
                      </a:r>
                      <a:r>
                        <a:rPr sz="18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PRESSURE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1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185" indent="-285115">
                        <a:lnSpc>
                          <a:spcPts val="2100"/>
                        </a:lnSpc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CHOLESTEROL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1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185" indent="-285115">
                        <a:lnSpc>
                          <a:spcPts val="2105"/>
                        </a:lnSpc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HEART/BLOOD</a:t>
                      </a:r>
                      <a:r>
                        <a:rPr sz="1800" b="1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VESSEL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337820" marR="311785">
                        <a:lnSpc>
                          <a:spcPts val="2100"/>
                        </a:lnSpc>
                        <a:spcBef>
                          <a:spcPts val="9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DISEASE</a:t>
                      </a:r>
                      <a:r>
                        <a:rPr sz="1800" b="1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(Atherosclerosis,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CAD,</a:t>
                      </a:r>
                      <a:r>
                        <a:rPr sz="18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A-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fib)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005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185" indent="-285115">
                        <a:lnSpc>
                          <a:spcPts val="2135"/>
                        </a:lnSpc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DIABETES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BE5"/>
                    </a:solidFill>
                  </a:tcPr>
                </a:tc>
                <a:tc>
                  <a:txBody>
                    <a:bodyPr/>
                    <a:lstStyle/>
                    <a:p>
                      <a:pPr marL="337185" indent="-285115">
                        <a:lnSpc>
                          <a:spcPts val="2125"/>
                        </a:lnSpc>
                        <a:spcBef>
                          <a:spcPts val="409"/>
                        </a:spcBef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INACTVITY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1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820" marR="879475" indent="-285750">
                        <a:lnSpc>
                          <a:spcPts val="210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337820" algn="l"/>
                        </a:tabLst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SMOKING/ALCOHOL CONSUMPTION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005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185" indent="-285115">
                        <a:lnSpc>
                          <a:spcPts val="2100"/>
                        </a:lnSpc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OBESITY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  <a:p>
                      <a:pPr marL="52069">
                        <a:lnSpc>
                          <a:spcPts val="2100"/>
                        </a:lnSpc>
                      </a:pPr>
                      <a:r>
                        <a:rPr sz="1800" spc="-50" dirty="0">
                          <a:latin typeface="Arial"/>
                          <a:cs typeface="Arial"/>
                        </a:rPr>
                        <a:t>•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37185" indent="-285115">
                        <a:lnSpc>
                          <a:spcPts val="2135"/>
                        </a:lnSpc>
                        <a:buFont typeface="Arial"/>
                        <a:buChar char="•"/>
                        <a:tabLst>
                          <a:tab pos="337185" algn="l"/>
                        </a:tabLst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HIGH</a:t>
                      </a:r>
                      <a:r>
                        <a:rPr sz="1800" b="1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0" dirty="0">
                          <a:latin typeface="Trebuchet MS"/>
                          <a:cs typeface="Trebuchet MS"/>
                        </a:rPr>
                        <a:t>STRESS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9541" y="1193340"/>
            <a:ext cx="5009097" cy="51924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8200" y="304800"/>
            <a:ext cx="5803900" cy="495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0">
              <a:lnSpc>
                <a:spcPct val="100000"/>
              </a:lnSpc>
              <a:spcBef>
                <a:spcPts val="100"/>
              </a:spcBef>
            </a:pPr>
            <a:r>
              <a:rPr sz="4000" spc="-90" dirty="0"/>
              <a:t>ANATOMY</a:t>
            </a:r>
            <a:r>
              <a:rPr sz="4000" spc="-135" dirty="0"/>
              <a:t> </a:t>
            </a:r>
            <a:r>
              <a:rPr sz="4000" dirty="0"/>
              <a:t>OF</a:t>
            </a:r>
            <a:r>
              <a:rPr sz="4000" spc="-135" dirty="0"/>
              <a:t> </a:t>
            </a:r>
            <a:r>
              <a:rPr sz="4000" dirty="0"/>
              <a:t>THE</a:t>
            </a:r>
            <a:r>
              <a:rPr sz="4000" spc="-70" dirty="0"/>
              <a:t> </a:t>
            </a:r>
            <a:r>
              <a:rPr sz="4000" spc="-10" dirty="0"/>
              <a:t>BRAIN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9448" y="1080267"/>
            <a:ext cx="4888430" cy="51706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5238" y="400879"/>
            <a:ext cx="8332680" cy="5696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1284</Words>
  <Application>Microsoft Office PowerPoint</Application>
  <PresentationFormat>Widescreen</PresentationFormat>
  <Paragraphs>300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Office Theme</vt:lpstr>
      <vt:lpstr>Acute Stroke Rehabilitation</vt:lpstr>
      <vt:lpstr>WHAT IS A STROKE?</vt:lpstr>
      <vt:lpstr>ISCHEMIC VERSUS HEMORRHAGIC STROKE</vt:lpstr>
      <vt:lpstr>LEADING CAUSES OF STROKE</vt:lpstr>
      <vt:lpstr>PowerPoint Presentation</vt:lpstr>
      <vt:lpstr>ADDITIONAL SIGNS AND SYMPTOMS OF A STROKE</vt:lpstr>
      <vt:lpstr>RISK FACTORS FOR STROKE</vt:lpstr>
      <vt:lpstr>ANATOMY OF THE BRAIN</vt:lpstr>
      <vt:lpstr>PowerPoint Presentation</vt:lpstr>
      <vt:lpstr>PowerPoint Presentation</vt:lpstr>
      <vt:lpstr>DEPRESSION</vt:lpstr>
      <vt:lpstr>HOW DOES YOUR BRAIN RECOVER?</vt:lpstr>
      <vt:lpstr>Continued: HOW DOES YOUR BRAIN RECOVER?</vt:lpstr>
      <vt:lpstr>PowerPoint Presentation</vt:lpstr>
      <vt:lpstr>Dealing with the Stroke Patient and Family</vt:lpstr>
      <vt:lpstr>Questions?</vt:lpstr>
      <vt:lpstr>STRATEGIES TO GET THE MOST OUT OF YOUR RECOVERY:</vt:lpstr>
      <vt:lpstr>WHAT CAN LIMIT YOUR RECOVERY?</vt:lpstr>
      <vt:lpstr>PowerPoint Presentation</vt:lpstr>
      <vt:lpstr>POSTERIOR LEAF AFO</vt:lpstr>
      <vt:lpstr>WALKING DEVICES USED IN THERAPY</vt:lpstr>
      <vt:lpstr>PT EQUIPMENT</vt:lpstr>
      <vt:lpstr>BATHROOM EQUIPMENT USED IN OT</vt:lpstr>
      <vt:lpstr>LONG HANDLED SPONGE</vt:lpstr>
      <vt:lpstr>OT EQUIPMENT CONTINUED…</vt:lpstr>
      <vt:lpstr>HOME SAFTEY TECHNIQUES AFTER A STROKE</vt:lpstr>
      <vt:lpstr>FALL PREVENTION TECHNIQUES AFTER A STROKE</vt:lpstr>
      <vt:lpstr>WHAT IS DYSPHAGIA?</vt:lpstr>
      <vt:lpstr>SIGNS OF DYSPHAGIA</vt:lpstr>
      <vt:lpstr>MODFIED BARIUM SWALLOW TEST</vt:lpstr>
      <vt:lpstr>Fiberoptic Endoscopic Evaluation of Swallowing (FEES)</vt:lpstr>
      <vt:lpstr>STRATEGIES FOR SAFE SWALLOWING</vt:lpstr>
      <vt:lpstr>VITAL STIM THERAPY</vt:lpstr>
      <vt:lpstr>COMMUNICATION DEFICITS SEEN WITH STROKES</vt:lpstr>
      <vt:lpstr>Communicating better with Patient</vt:lpstr>
      <vt:lpstr>COGNITIVE FUNCTION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Stroke education ppt me</dc:title>
  <dc:creator>Brad__Parks</dc:creator>
  <cp:lastModifiedBy>Abigail Parks</cp:lastModifiedBy>
  <cp:revision>1</cp:revision>
  <dcterms:created xsi:type="dcterms:W3CDTF">2025-04-09T13:04:59Z</dcterms:created>
  <dcterms:modified xsi:type="dcterms:W3CDTF">2025-05-11T00:30:40Z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LastSaved">
    <vt:filetime>2025-04-09T00:00:00Z</vt:filetime>
  </property>
  <property fmtid="{D5CDD505-2E9C-101B-9397-08002B2CF9AE}" pid="4" name="Producer">
    <vt:lpwstr>macOS Version 14.6 (Build 23G80) Quartz PDFContext</vt:lpwstr>
  </property>
</Properties>
</file>