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06" r:id="rId5"/>
    <p:sldMasterId id="2147483672" r:id="rId6"/>
    <p:sldMasterId id="2147483694" r:id="rId7"/>
    <p:sldMasterId id="2147483684" r:id="rId8"/>
  </p:sldMasterIdLst>
  <p:notesMasterIdLst>
    <p:notesMasterId r:id="rId48"/>
  </p:notesMasterIdLst>
  <p:sldIdLst>
    <p:sldId id="257" r:id="rId9"/>
    <p:sldId id="258" r:id="rId10"/>
    <p:sldId id="293" r:id="rId11"/>
    <p:sldId id="292" r:id="rId12"/>
    <p:sldId id="294" r:id="rId13"/>
    <p:sldId id="373" r:id="rId14"/>
    <p:sldId id="378" r:id="rId15"/>
    <p:sldId id="297" r:id="rId16"/>
    <p:sldId id="379" r:id="rId17"/>
    <p:sldId id="273" r:id="rId18"/>
    <p:sldId id="262" r:id="rId19"/>
    <p:sldId id="264" r:id="rId20"/>
    <p:sldId id="272" r:id="rId21"/>
    <p:sldId id="356" r:id="rId22"/>
    <p:sldId id="357" r:id="rId23"/>
    <p:sldId id="358" r:id="rId24"/>
    <p:sldId id="362" r:id="rId25"/>
    <p:sldId id="360" r:id="rId26"/>
    <p:sldId id="361" r:id="rId27"/>
    <p:sldId id="363" r:id="rId28"/>
    <p:sldId id="367" r:id="rId29"/>
    <p:sldId id="366" r:id="rId30"/>
    <p:sldId id="364" r:id="rId31"/>
    <p:sldId id="365" r:id="rId32"/>
    <p:sldId id="371" r:id="rId33"/>
    <p:sldId id="372" r:id="rId34"/>
    <p:sldId id="331" r:id="rId35"/>
    <p:sldId id="344" r:id="rId36"/>
    <p:sldId id="374" r:id="rId37"/>
    <p:sldId id="368" r:id="rId38"/>
    <p:sldId id="347" r:id="rId39"/>
    <p:sldId id="369" r:id="rId40"/>
    <p:sldId id="325" r:id="rId41"/>
    <p:sldId id="375" r:id="rId42"/>
    <p:sldId id="376" r:id="rId43"/>
    <p:sldId id="377" r:id="rId44"/>
    <p:sldId id="290" r:id="rId45"/>
    <p:sldId id="370" r:id="rId46"/>
    <p:sldId id="327" r:id="rId47"/>
  </p:sldIdLst>
  <p:sldSz cx="9144000" cy="6858000" type="screen4x3"/>
  <p:notesSz cx="6858000" cy="91440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686503-60CB-40E9-87C9-2E07CBEE3A91}">
          <p14:sldIdLst>
            <p14:sldId id="257"/>
            <p14:sldId id="258"/>
            <p14:sldId id="293"/>
            <p14:sldId id="292"/>
            <p14:sldId id="294"/>
            <p14:sldId id="373"/>
            <p14:sldId id="378"/>
            <p14:sldId id="297"/>
            <p14:sldId id="379"/>
            <p14:sldId id="273"/>
            <p14:sldId id="262"/>
            <p14:sldId id="264"/>
            <p14:sldId id="272"/>
            <p14:sldId id="356"/>
            <p14:sldId id="357"/>
            <p14:sldId id="358"/>
            <p14:sldId id="362"/>
            <p14:sldId id="360"/>
            <p14:sldId id="361"/>
            <p14:sldId id="363"/>
            <p14:sldId id="367"/>
            <p14:sldId id="366"/>
            <p14:sldId id="364"/>
            <p14:sldId id="365"/>
            <p14:sldId id="371"/>
            <p14:sldId id="372"/>
            <p14:sldId id="331"/>
            <p14:sldId id="344"/>
            <p14:sldId id="374"/>
            <p14:sldId id="368"/>
            <p14:sldId id="347"/>
            <p14:sldId id="369"/>
            <p14:sldId id="325"/>
            <p14:sldId id="375"/>
            <p14:sldId id="376"/>
            <p14:sldId id="377"/>
            <p14:sldId id="290"/>
            <p14:sldId id="370"/>
            <p14:sldId id="3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33B5E-A69C-45A2-B769-3C0A987B57CF}" v="56" dt="2026-05-12T12:13:47.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71267" autoAdjust="0"/>
  </p:normalViewPr>
  <p:slideViewPr>
    <p:cSldViewPr showGuides="1">
      <p:cViewPr varScale="1">
        <p:scale>
          <a:sx n="79" d="100"/>
          <a:sy n="79" d="100"/>
        </p:scale>
        <p:origin x="25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brey, Sarah" userId="70e1b143-55f7-4c6e-a066-9efac9d41850" providerId="ADAL" clId="{8CFC0525-582B-4022-9EC7-69F418ECB033}"/>
    <pc:docChg chg="undo custSel addSld delSld modSld sldOrd modSection">
      <pc:chgData name="Embrey, Sarah" userId="70e1b143-55f7-4c6e-a066-9efac9d41850" providerId="ADAL" clId="{8CFC0525-582B-4022-9EC7-69F418ECB033}" dt="2026-05-14T12:36:15.050" v="6325" actId="20577"/>
      <pc:docMkLst>
        <pc:docMk/>
      </pc:docMkLst>
      <pc:sldChg chg="modSp mod">
        <pc:chgData name="Embrey, Sarah" userId="70e1b143-55f7-4c6e-a066-9efac9d41850" providerId="ADAL" clId="{8CFC0525-582B-4022-9EC7-69F418ECB033}" dt="2026-05-14T11:48:42.292" v="5907" actId="14100"/>
        <pc:sldMkLst>
          <pc:docMk/>
          <pc:sldMk cId="3802546213" sldId="264"/>
        </pc:sldMkLst>
        <pc:spChg chg="mod">
          <ac:chgData name="Embrey, Sarah" userId="70e1b143-55f7-4c6e-a066-9efac9d41850" providerId="ADAL" clId="{8CFC0525-582B-4022-9EC7-69F418ECB033}" dt="2026-05-14T11:48:42.292" v="5907" actId="14100"/>
          <ac:spMkLst>
            <pc:docMk/>
            <pc:sldMk cId="3802546213" sldId="264"/>
            <ac:spMk id="5" creationId="{FFF0DEAD-D4F2-43EC-B3BE-F00CB9CFF10F}"/>
          </ac:spMkLst>
        </pc:spChg>
      </pc:sldChg>
      <pc:sldChg chg="modSp mod modNotesTx">
        <pc:chgData name="Embrey, Sarah" userId="70e1b143-55f7-4c6e-a066-9efac9d41850" providerId="ADAL" clId="{8CFC0525-582B-4022-9EC7-69F418ECB033}" dt="2026-05-11T21:23:57.336" v="5237" actId="20577"/>
        <pc:sldMkLst>
          <pc:docMk/>
          <pc:sldMk cId="281756422" sldId="344"/>
        </pc:sldMkLst>
        <pc:spChg chg="mod">
          <ac:chgData name="Embrey, Sarah" userId="70e1b143-55f7-4c6e-a066-9efac9d41850" providerId="ADAL" clId="{8CFC0525-582B-4022-9EC7-69F418ECB033}" dt="2026-05-11T21:20:59.032" v="4996" actId="20577"/>
          <ac:spMkLst>
            <pc:docMk/>
            <pc:sldMk cId="281756422" sldId="344"/>
            <ac:spMk id="2" creationId="{FD01D326-F8B2-7054-3E2A-1435962F66E9}"/>
          </ac:spMkLst>
        </pc:spChg>
        <pc:spChg chg="mod">
          <ac:chgData name="Embrey, Sarah" userId="70e1b143-55f7-4c6e-a066-9efac9d41850" providerId="ADAL" clId="{8CFC0525-582B-4022-9EC7-69F418ECB033}" dt="2026-05-11T21:23:06.353" v="5234" actId="20577"/>
          <ac:spMkLst>
            <pc:docMk/>
            <pc:sldMk cId="281756422" sldId="344"/>
            <ac:spMk id="3" creationId="{718C215C-CE9B-69B1-04FF-F134EFC931EC}"/>
          </ac:spMkLst>
        </pc:spChg>
      </pc:sldChg>
      <pc:sldChg chg="ord">
        <pc:chgData name="Embrey, Sarah" userId="70e1b143-55f7-4c6e-a066-9efac9d41850" providerId="ADAL" clId="{8CFC0525-582B-4022-9EC7-69F418ECB033}" dt="2026-05-11T20:33:43.592" v="4122"/>
        <pc:sldMkLst>
          <pc:docMk/>
          <pc:sldMk cId="3613494762" sldId="347"/>
        </pc:sldMkLst>
      </pc:sldChg>
      <pc:sldChg chg="add del">
        <pc:chgData name="Embrey, Sarah" userId="70e1b143-55f7-4c6e-a066-9efac9d41850" providerId="ADAL" clId="{8CFC0525-582B-4022-9EC7-69F418ECB033}" dt="2026-05-14T11:50:07.504" v="5913" actId="47"/>
        <pc:sldMkLst>
          <pc:docMk/>
          <pc:sldMk cId="1332020048" sldId="354"/>
        </pc:sldMkLst>
      </pc:sldChg>
      <pc:sldChg chg="modSp mod modNotesTx">
        <pc:chgData name="Embrey, Sarah" userId="70e1b143-55f7-4c6e-a066-9efac9d41850" providerId="ADAL" clId="{8CFC0525-582B-4022-9EC7-69F418ECB033}" dt="2026-05-11T14:36:48.265" v="1496" actId="20577"/>
        <pc:sldMkLst>
          <pc:docMk/>
          <pc:sldMk cId="2980505997" sldId="356"/>
        </pc:sldMkLst>
        <pc:spChg chg="mod">
          <ac:chgData name="Embrey, Sarah" userId="70e1b143-55f7-4c6e-a066-9efac9d41850" providerId="ADAL" clId="{8CFC0525-582B-4022-9EC7-69F418ECB033}" dt="2026-05-11T14:34:01.405" v="1403" actId="20577"/>
          <ac:spMkLst>
            <pc:docMk/>
            <pc:sldMk cId="2980505997" sldId="356"/>
            <ac:spMk id="3" creationId="{75E9A441-B5B3-E6E3-2104-0E4327498C1B}"/>
          </ac:spMkLst>
        </pc:spChg>
      </pc:sldChg>
      <pc:sldChg chg="modSp mod modNotesTx">
        <pc:chgData name="Embrey, Sarah" userId="70e1b143-55f7-4c6e-a066-9efac9d41850" providerId="ADAL" clId="{8CFC0525-582B-4022-9EC7-69F418ECB033}" dt="2026-05-11T14:42:35.319" v="2258" actId="20577"/>
        <pc:sldMkLst>
          <pc:docMk/>
          <pc:sldMk cId="4247453533" sldId="357"/>
        </pc:sldMkLst>
        <pc:spChg chg="mod">
          <ac:chgData name="Embrey, Sarah" userId="70e1b143-55f7-4c6e-a066-9efac9d41850" providerId="ADAL" clId="{8CFC0525-582B-4022-9EC7-69F418ECB033}" dt="2026-05-11T14:39:28.610" v="1762" actId="20577"/>
          <ac:spMkLst>
            <pc:docMk/>
            <pc:sldMk cId="4247453533" sldId="357"/>
            <ac:spMk id="3" creationId="{53BEEDA4-A653-38C5-D1E3-378C0909491B}"/>
          </ac:spMkLst>
        </pc:spChg>
      </pc:sldChg>
      <pc:sldChg chg="modSp mod modNotesTx">
        <pc:chgData name="Embrey, Sarah" userId="70e1b143-55f7-4c6e-a066-9efac9d41850" providerId="ADAL" clId="{8CFC0525-582B-4022-9EC7-69F418ECB033}" dt="2026-05-11T15:17:03.807" v="3075" actId="113"/>
        <pc:sldMkLst>
          <pc:docMk/>
          <pc:sldMk cId="3178248810" sldId="358"/>
        </pc:sldMkLst>
        <pc:spChg chg="mod">
          <ac:chgData name="Embrey, Sarah" userId="70e1b143-55f7-4c6e-a066-9efac9d41850" providerId="ADAL" clId="{8CFC0525-582B-4022-9EC7-69F418ECB033}" dt="2026-05-11T14:43:45.451" v="2274" actId="20577"/>
          <ac:spMkLst>
            <pc:docMk/>
            <pc:sldMk cId="3178248810" sldId="358"/>
            <ac:spMk id="2" creationId="{B341B201-0349-D565-98BE-709B714D1B2A}"/>
          </ac:spMkLst>
        </pc:spChg>
        <pc:spChg chg="mod">
          <ac:chgData name="Embrey, Sarah" userId="70e1b143-55f7-4c6e-a066-9efac9d41850" providerId="ADAL" clId="{8CFC0525-582B-4022-9EC7-69F418ECB033}" dt="2026-05-11T15:17:03.807" v="3075" actId="113"/>
          <ac:spMkLst>
            <pc:docMk/>
            <pc:sldMk cId="3178248810" sldId="358"/>
            <ac:spMk id="3" creationId="{EB4B40E9-D4C1-FCBE-D690-DBAE8470E1A4}"/>
          </ac:spMkLst>
        </pc:spChg>
      </pc:sldChg>
      <pc:sldChg chg="modSp mod modNotesTx">
        <pc:chgData name="Embrey, Sarah" userId="70e1b143-55f7-4c6e-a066-9efac9d41850" providerId="ADAL" clId="{8CFC0525-582B-4022-9EC7-69F418ECB033}" dt="2026-05-11T15:07:26.439" v="2554" actId="20577"/>
        <pc:sldMkLst>
          <pc:docMk/>
          <pc:sldMk cId="1447362256" sldId="360"/>
        </pc:sldMkLst>
        <pc:spChg chg="mod">
          <ac:chgData name="Embrey, Sarah" userId="70e1b143-55f7-4c6e-a066-9efac9d41850" providerId="ADAL" clId="{8CFC0525-582B-4022-9EC7-69F418ECB033}" dt="2026-05-11T15:06:57.331" v="2552" actId="20577"/>
          <ac:spMkLst>
            <pc:docMk/>
            <pc:sldMk cId="1447362256" sldId="360"/>
            <ac:spMk id="3" creationId="{489C2323-15DE-D76A-996A-394554485D81}"/>
          </ac:spMkLst>
        </pc:spChg>
      </pc:sldChg>
      <pc:sldChg chg="modSp mod">
        <pc:chgData name="Embrey, Sarah" userId="70e1b143-55f7-4c6e-a066-9efac9d41850" providerId="ADAL" clId="{8CFC0525-582B-4022-9EC7-69F418ECB033}" dt="2026-05-11T14:46:10.632" v="2385" actId="20577"/>
        <pc:sldMkLst>
          <pc:docMk/>
          <pc:sldMk cId="2379089118" sldId="361"/>
        </pc:sldMkLst>
        <pc:spChg chg="mod">
          <ac:chgData name="Embrey, Sarah" userId="70e1b143-55f7-4c6e-a066-9efac9d41850" providerId="ADAL" clId="{8CFC0525-582B-4022-9EC7-69F418ECB033}" dt="2026-05-11T14:46:10.632" v="2385" actId="20577"/>
          <ac:spMkLst>
            <pc:docMk/>
            <pc:sldMk cId="2379089118" sldId="361"/>
            <ac:spMk id="3" creationId="{C788DD38-D2A3-67E2-0FE6-21A11EF62176}"/>
          </ac:spMkLst>
        </pc:spChg>
      </pc:sldChg>
      <pc:sldChg chg="modSp mod modNotesTx">
        <pc:chgData name="Embrey, Sarah" userId="70e1b143-55f7-4c6e-a066-9efac9d41850" providerId="ADAL" clId="{8CFC0525-582B-4022-9EC7-69F418ECB033}" dt="2026-05-11T15:12:50.804" v="2690" actId="20577"/>
        <pc:sldMkLst>
          <pc:docMk/>
          <pc:sldMk cId="1324682260" sldId="362"/>
        </pc:sldMkLst>
        <pc:spChg chg="mod">
          <ac:chgData name="Embrey, Sarah" userId="70e1b143-55f7-4c6e-a066-9efac9d41850" providerId="ADAL" clId="{8CFC0525-582B-4022-9EC7-69F418ECB033}" dt="2026-05-11T15:12:50.804" v="2690" actId="20577"/>
          <ac:spMkLst>
            <pc:docMk/>
            <pc:sldMk cId="1324682260" sldId="362"/>
            <ac:spMk id="3" creationId="{65D94AF7-62A0-E0B6-5DBC-0F10A7BE7155}"/>
          </ac:spMkLst>
        </pc:spChg>
      </pc:sldChg>
      <pc:sldChg chg="modSp mod">
        <pc:chgData name="Embrey, Sarah" userId="70e1b143-55f7-4c6e-a066-9efac9d41850" providerId="ADAL" clId="{8CFC0525-582B-4022-9EC7-69F418ECB033}" dt="2026-05-11T15:19:39.430" v="3132" actId="20577"/>
        <pc:sldMkLst>
          <pc:docMk/>
          <pc:sldMk cId="3022028561" sldId="363"/>
        </pc:sldMkLst>
        <pc:spChg chg="mod">
          <ac:chgData name="Embrey, Sarah" userId="70e1b143-55f7-4c6e-a066-9efac9d41850" providerId="ADAL" clId="{8CFC0525-582B-4022-9EC7-69F418ECB033}" dt="2026-05-11T15:19:39.430" v="3132" actId="20577"/>
          <ac:spMkLst>
            <pc:docMk/>
            <pc:sldMk cId="3022028561" sldId="363"/>
            <ac:spMk id="3" creationId="{07FA999D-A6F7-CC4D-EC1B-74763D4193A7}"/>
          </ac:spMkLst>
        </pc:spChg>
      </pc:sldChg>
      <pc:sldChg chg="modSp mod modNotesTx">
        <pc:chgData name="Embrey, Sarah" userId="70e1b143-55f7-4c6e-a066-9efac9d41850" providerId="ADAL" clId="{8CFC0525-582B-4022-9EC7-69F418ECB033}" dt="2026-05-11T19:10:59.461" v="3698" actId="20577"/>
        <pc:sldMkLst>
          <pc:docMk/>
          <pc:sldMk cId="2128671517" sldId="365"/>
        </pc:sldMkLst>
        <pc:spChg chg="mod">
          <ac:chgData name="Embrey, Sarah" userId="70e1b143-55f7-4c6e-a066-9efac9d41850" providerId="ADAL" clId="{8CFC0525-582B-4022-9EC7-69F418ECB033}" dt="2026-05-11T19:10:59.461" v="3698" actId="20577"/>
          <ac:spMkLst>
            <pc:docMk/>
            <pc:sldMk cId="2128671517" sldId="365"/>
            <ac:spMk id="3" creationId="{B80C128A-7E2D-2BD6-9F86-34FE4CD41701}"/>
          </ac:spMkLst>
        </pc:spChg>
      </pc:sldChg>
      <pc:sldChg chg="modSp mod">
        <pc:chgData name="Embrey, Sarah" userId="70e1b143-55f7-4c6e-a066-9efac9d41850" providerId="ADAL" clId="{8CFC0525-582B-4022-9EC7-69F418ECB033}" dt="2026-05-14T11:47:50.701" v="5906" actId="1076"/>
        <pc:sldMkLst>
          <pc:docMk/>
          <pc:sldMk cId="3771953697" sldId="366"/>
        </pc:sldMkLst>
        <pc:graphicFrameChg chg="mod modGraphic">
          <ac:chgData name="Embrey, Sarah" userId="70e1b143-55f7-4c6e-a066-9efac9d41850" providerId="ADAL" clId="{8CFC0525-582B-4022-9EC7-69F418ECB033}" dt="2026-05-14T11:47:50.701" v="5906" actId="1076"/>
          <ac:graphicFrameMkLst>
            <pc:docMk/>
            <pc:sldMk cId="3771953697" sldId="366"/>
            <ac:graphicFrameMk id="4" creationId="{5B72002E-9E34-7892-128C-EFCD7858F3B2}"/>
          </ac:graphicFrameMkLst>
        </pc:graphicFrameChg>
      </pc:sldChg>
      <pc:sldChg chg="modSp mod modNotesTx">
        <pc:chgData name="Embrey, Sarah" userId="70e1b143-55f7-4c6e-a066-9efac9d41850" providerId="ADAL" clId="{8CFC0525-582B-4022-9EC7-69F418ECB033}" dt="2026-05-11T15:23:01.248" v="3341" actId="20577"/>
        <pc:sldMkLst>
          <pc:docMk/>
          <pc:sldMk cId="1650455118" sldId="367"/>
        </pc:sldMkLst>
        <pc:spChg chg="mod">
          <ac:chgData name="Embrey, Sarah" userId="70e1b143-55f7-4c6e-a066-9efac9d41850" providerId="ADAL" clId="{8CFC0525-582B-4022-9EC7-69F418ECB033}" dt="2026-05-11T15:22:26.300" v="3249" actId="20577"/>
          <ac:spMkLst>
            <pc:docMk/>
            <pc:sldMk cId="1650455118" sldId="367"/>
            <ac:spMk id="3" creationId="{76F00FEF-8E5E-04C9-B956-1E258924BE7E}"/>
          </ac:spMkLst>
        </pc:spChg>
      </pc:sldChg>
      <pc:sldChg chg="modSp mod modNotesTx">
        <pc:chgData name="Embrey, Sarah" userId="70e1b143-55f7-4c6e-a066-9efac9d41850" providerId="ADAL" clId="{8CFC0525-582B-4022-9EC7-69F418ECB033}" dt="2026-05-11T20:28:01.894" v="3905" actId="20577"/>
        <pc:sldMkLst>
          <pc:docMk/>
          <pc:sldMk cId="1605424365" sldId="368"/>
        </pc:sldMkLst>
        <pc:spChg chg="mod">
          <ac:chgData name="Embrey, Sarah" userId="70e1b143-55f7-4c6e-a066-9efac9d41850" providerId="ADAL" clId="{8CFC0525-582B-4022-9EC7-69F418ECB033}" dt="2026-05-11T20:28:01.894" v="3905" actId="20577"/>
          <ac:spMkLst>
            <pc:docMk/>
            <pc:sldMk cId="1605424365" sldId="368"/>
            <ac:spMk id="3" creationId="{BC52B382-70F0-13E0-A88B-BE76E933A899}"/>
          </ac:spMkLst>
        </pc:spChg>
      </pc:sldChg>
      <pc:sldChg chg="modSp mod">
        <pc:chgData name="Embrey, Sarah" userId="70e1b143-55f7-4c6e-a066-9efac9d41850" providerId="ADAL" clId="{8CFC0525-582B-4022-9EC7-69F418ECB033}" dt="2026-05-11T20:33:18.872" v="4120" actId="20577"/>
        <pc:sldMkLst>
          <pc:docMk/>
          <pc:sldMk cId="3755493600" sldId="369"/>
        </pc:sldMkLst>
        <pc:spChg chg="mod">
          <ac:chgData name="Embrey, Sarah" userId="70e1b143-55f7-4c6e-a066-9efac9d41850" providerId="ADAL" clId="{8CFC0525-582B-4022-9EC7-69F418ECB033}" dt="2026-05-11T20:33:18.872" v="4120" actId="20577"/>
          <ac:spMkLst>
            <pc:docMk/>
            <pc:sldMk cId="3755493600" sldId="369"/>
            <ac:spMk id="3" creationId="{00EF893F-7DD2-F447-1CEB-63E501D34A59}"/>
          </ac:spMkLst>
        </pc:spChg>
      </pc:sldChg>
      <pc:sldChg chg="modSp new mod">
        <pc:chgData name="Embrey, Sarah" userId="70e1b143-55f7-4c6e-a066-9efac9d41850" providerId="ADAL" clId="{8CFC0525-582B-4022-9EC7-69F418ECB033}" dt="2026-04-27T19:29:51.010" v="1316" actId="20577"/>
        <pc:sldMkLst>
          <pc:docMk/>
          <pc:sldMk cId="2268318832" sldId="370"/>
        </pc:sldMkLst>
        <pc:spChg chg="mod">
          <ac:chgData name="Embrey, Sarah" userId="70e1b143-55f7-4c6e-a066-9efac9d41850" providerId="ADAL" clId="{8CFC0525-582B-4022-9EC7-69F418ECB033}" dt="2026-04-27T19:26:05.966" v="1306" actId="20577"/>
          <ac:spMkLst>
            <pc:docMk/>
            <pc:sldMk cId="2268318832" sldId="370"/>
            <ac:spMk id="2" creationId="{CD464F25-0026-44BB-E251-D0D514A4990D}"/>
          </ac:spMkLst>
        </pc:spChg>
        <pc:spChg chg="mod">
          <ac:chgData name="Embrey, Sarah" userId="70e1b143-55f7-4c6e-a066-9efac9d41850" providerId="ADAL" clId="{8CFC0525-582B-4022-9EC7-69F418ECB033}" dt="2026-04-27T19:29:51.010" v="1316" actId="20577"/>
          <ac:spMkLst>
            <pc:docMk/>
            <pc:sldMk cId="2268318832" sldId="370"/>
            <ac:spMk id="3" creationId="{BF5108C4-67EB-D171-8797-6CB03A143518}"/>
          </ac:spMkLst>
        </pc:spChg>
      </pc:sldChg>
      <pc:sldChg chg="modSp add mod modNotesTx">
        <pc:chgData name="Embrey, Sarah" userId="70e1b143-55f7-4c6e-a066-9efac9d41850" providerId="ADAL" clId="{8CFC0525-582B-4022-9EC7-69F418ECB033}" dt="2026-05-11T20:38:03.501" v="4344" actId="20577"/>
        <pc:sldMkLst>
          <pc:docMk/>
          <pc:sldMk cId="2561508428" sldId="371"/>
        </pc:sldMkLst>
        <pc:spChg chg="mod">
          <ac:chgData name="Embrey, Sarah" userId="70e1b143-55f7-4c6e-a066-9efac9d41850" providerId="ADAL" clId="{8CFC0525-582B-4022-9EC7-69F418ECB033}" dt="2026-05-11T20:35:37.858" v="4165" actId="20577"/>
          <ac:spMkLst>
            <pc:docMk/>
            <pc:sldMk cId="2561508428" sldId="371"/>
            <ac:spMk id="2" creationId="{B62E56B8-A46A-B9A0-5AE1-4567B89AE012}"/>
          </ac:spMkLst>
        </pc:spChg>
        <pc:spChg chg="mod">
          <ac:chgData name="Embrey, Sarah" userId="70e1b143-55f7-4c6e-a066-9efac9d41850" providerId="ADAL" clId="{8CFC0525-582B-4022-9EC7-69F418ECB033}" dt="2026-05-11T20:37:57.685" v="4343" actId="20577"/>
          <ac:spMkLst>
            <pc:docMk/>
            <pc:sldMk cId="2561508428" sldId="371"/>
            <ac:spMk id="3" creationId="{D0C8F034-3C18-B6A3-8C00-3D4787120CEF}"/>
          </ac:spMkLst>
        </pc:spChg>
      </pc:sldChg>
      <pc:sldChg chg="addSp delSp modSp new mod">
        <pc:chgData name="Embrey, Sarah" userId="70e1b143-55f7-4c6e-a066-9efac9d41850" providerId="ADAL" clId="{8CFC0525-582B-4022-9EC7-69F418ECB033}" dt="2026-05-14T11:46:51.184" v="5899" actId="1076"/>
        <pc:sldMkLst>
          <pc:docMk/>
          <pc:sldMk cId="740857930" sldId="372"/>
        </pc:sldMkLst>
        <pc:spChg chg="mod">
          <ac:chgData name="Embrey, Sarah" userId="70e1b143-55f7-4c6e-a066-9efac9d41850" providerId="ADAL" clId="{8CFC0525-582B-4022-9EC7-69F418ECB033}" dt="2026-05-11T20:42:52.009" v="4489" actId="20577"/>
          <ac:spMkLst>
            <pc:docMk/>
            <pc:sldMk cId="740857930" sldId="372"/>
            <ac:spMk id="2" creationId="{B53F3B29-7337-0142-DF98-851CC6D930A3}"/>
          </ac:spMkLst>
        </pc:spChg>
        <pc:graphicFrameChg chg="add mod modGraphic">
          <ac:chgData name="Embrey, Sarah" userId="70e1b143-55f7-4c6e-a066-9efac9d41850" providerId="ADAL" clId="{8CFC0525-582B-4022-9EC7-69F418ECB033}" dt="2026-05-14T11:46:51.184" v="5899" actId="1076"/>
          <ac:graphicFrameMkLst>
            <pc:docMk/>
            <pc:sldMk cId="740857930" sldId="372"/>
            <ac:graphicFrameMk id="4" creationId="{C7F787CB-E884-AE02-F025-ADA6831EC45A}"/>
          </ac:graphicFrameMkLst>
        </pc:graphicFrameChg>
      </pc:sldChg>
      <pc:sldChg chg="addSp delSp modSp new mod ord modClrScheme chgLayout">
        <pc:chgData name="Embrey, Sarah" userId="70e1b143-55f7-4c6e-a066-9efac9d41850" providerId="ADAL" clId="{8CFC0525-582B-4022-9EC7-69F418ECB033}" dt="2026-05-14T11:50:22.400" v="5919"/>
        <pc:sldMkLst>
          <pc:docMk/>
          <pc:sldMk cId="587613411" sldId="373"/>
        </pc:sldMkLst>
        <pc:spChg chg="mod ord">
          <ac:chgData name="Embrey, Sarah" userId="70e1b143-55f7-4c6e-a066-9efac9d41850" providerId="ADAL" clId="{8CFC0525-582B-4022-9EC7-69F418ECB033}" dt="2026-05-11T21:14:42.845" v="4902" actId="5793"/>
          <ac:spMkLst>
            <pc:docMk/>
            <pc:sldMk cId="587613411" sldId="373"/>
            <ac:spMk id="2" creationId="{9C5C4B04-2470-DFBF-7B5C-4F2BCC584B41}"/>
          </ac:spMkLst>
        </pc:spChg>
        <pc:spChg chg="add mod">
          <ac:chgData name="Embrey, Sarah" userId="70e1b143-55f7-4c6e-a066-9efac9d41850" providerId="ADAL" clId="{8CFC0525-582B-4022-9EC7-69F418ECB033}" dt="2026-05-11T21:28:46.565" v="5305" actId="1076"/>
          <ac:spMkLst>
            <pc:docMk/>
            <pc:sldMk cId="587613411" sldId="373"/>
            <ac:spMk id="8" creationId="{7968C3D5-B0F2-5F46-8FF7-24C72C0F06D4}"/>
          </ac:spMkLst>
        </pc:spChg>
        <pc:graphicFrameChg chg="add mod ord modGraphic">
          <ac:chgData name="Embrey, Sarah" userId="70e1b143-55f7-4c6e-a066-9efac9d41850" providerId="ADAL" clId="{8CFC0525-582B-4022-9EC7-69F418ECB033}" dt="2026-05-11T21:28:57.440" v="5310" actId="1035"/>
          <ac:graphicFrameMkLst>
            <pc:docMk/>
            <pc:sldMk cId="587613411" sldId="373"/>
            <ac:graphicFrameMk id="4" creationId="{B9BA50FE-9339-2B2A-6BAE-D78516B8EC2F}"/>
          </ac:graphicFrameMkLst>
        </pc:graphicFrameChg>
        <pc:picChg chg="add mod">
          <ac:chgData name="Embrey, Sarah" userId="70e1b143-55f7-4c6e-a066-9efac9d41850" providerId="ADAL" clId="{8CFC0525-582B-4022-9EC7-69F418ECB033}" dt="2026-05-11T21:28:51.998" v="5306" actId="1076"/>
          <ac:picMkLst>
            <pc:docMk/>
            <pc:sldMk cId="587613411" sldId="373"/>
            <ac:picMk id="6" creationId="{3CBD1CC3-2F9D-95D5-69DC-C0A96444E4E7}"/>
          </ac:picMkLst>
        </pc:picChg>
      </pc:sldChg>
      <pc:sldChg chg="add">
        <pc:chgData name="Embrey, Sarah" userId="70e1b143-55f7-4c6e-a066-9efac9d41850" providerId="ADAL" clId="{8CFC0525-582B-4022-9EC7-69F418ECB033}" dt="2026-05-11T21:20:32.722" v="4981" actId="2890"/>
        <pc:sldMkLst>
          <pc:docMk/>
          <pc:sldMk cId="3681621957" sldId="374"/>
        </pc:sldMkLst>
      </pc:sldChg>
      <pc:sldChg chg="modSp new mod">
        <pc:chgData name="Embrey, Sarah" userId="70e1b143-55f7-4c6e-a066-9efac9d41850" providerId="ADAL" clId="{8CFC0525-582B-4022-9EC7-69F418ECB033}" dt="2026-05-11T21:24:46.990" v="5260" actId="20577"/>
        <pc:sldMkLst>
          <pc:docMk/>
          <pc:sldMk cId="4175491370" sldId="375"/>
        </pc:sldMkLst>
        <pc:spChg chg="mod">
          <ac:chgData name="Embrey, Sarah" userId="70e1b143-55f7-4c6e-a066-9efac9d41850" providerId="ADAL" clId="{8CFC0525-582B-4022-9EC7-69F418ECB033}" dt="2026-05-11T21:24:46.990" v="5260" actId="20577"/>
          <ac:spMkLst>
            <pc:docMk/>
            <pc:sldMk cId="4175491370" sldId="375"/>
            <ac:spMk id="2" creationId="{58DD7591-E1C6-B82D-281F-C0E09472761C}"/>
          </ac:spMkLst>
        </pc:spChg>
      </pc:sldChg>
      <pc:sldChg chg="addSp delSp modSp new mod modClrScheme chgLayout">
        <pc:chgData name="Embrey, Sarah" userId="70e1b143-55f7-4c6e-a066-9efac9d41850" providerId="ADAL" clId="{8CFC0525-582B-4022-9EC7-69F418ECB033}" dt="2026-05-12T12:08:24.484" v="5707" actId="20577"/>
        <pc:sldMkLst>
          <pc:docMk/>
          <pc:sldMk cId="908656812" sldId="376"/>
        </pc:sldMkLst>
        <pc:spChg chg="mod">
          <ac:chgData name="Embrey, Sarah" userId="70e1b143-55f7-4c6e-a066-9efac9d41850" providerId="ADAL" clId="{8CFC0525-582B-4022-9EC7-69F418ECB033}" dt="2026-05-12T12:06:24.281" v="5601" actId="26606"/>
          <ac:spMkLst>
            <pc:docMk/>
            <pc:sldMk cId="908656812" sldId="376"/>
            <ac:spMk id="2" creationId="{0080868A-1BB4-70C0-9367-E3B497DB297B}"/>
          </ac:spMkLst>
        </pc:spChg>
        <pc:spChg chg="mod ord">
          <ac:chgData name="Embrey, Sarah" userId="70e1b143-55f7-4c6e-a066-9efac9d41850" providerId="ADAL" clId="{8CFC0525-582B-4022-9EC7-69F418ECB033}" dt="2026-05-12T12:08:24.484" v="5707" actId="20577"/>
          <ac:spMkLst>
            <pc:docMk/>
            <pc:sldMk cId="908656812" sldId="376"/>
            <ac:spMk id="3" creationId="{5395EEB1-F9C7-D828-4EB1-168EB0052859}"/>
          </ac:spMkLst>
        </pc:spChg>
      </pc:sldChg>
      <pc:sldChg chg="addSp delSp modSp new mod">
        <pc:chgData name="Embrey, Sarah" userId="70e1b143-55f7-4c6e-a066-9efac9d41850" providerId="ADAL" clId="{8CFC0525-582B-4022-9EC7-69F418ECB033}" dt="2026-05-12T12:07:07.271" v="5632" actId="1076"/>
        <pc:sldMkLst>
          <pc:docMk/>
          <pc:sldMk cId="2257563441" sldId="377"/>
        </pc:sldMkLst>
        <pc:spChg chg="mod">
          <ac:chgData name="Embrey, Sarah" userId="70e1b143-55f7-4c6e-a066-9efac9d41850" providerId="ADAL" clId="{8CFC0525-582B-4022-9EC7-69F418ECB033}" dt="2026-05-12T12:06:58.873" v="5630" actId="20577"/>
          <ac:spMkLst>
            <pc:docMk/>
            <pc:sldMk cId="2257563441" sldId="377"/>
            <ac:spMk id="2" creationId="{E47DF913-96FD-F75F-E947-5984B9C1552F}"/>
          </ac:spMkLst>
        </pc:spChg>
        <pc:picChg chg="add mod">
          <ac:chgData name="Embrey, Sarah" userId="70e1b143-55f7-4c6e-a066-9efac9d41850" providerId="ADAL" clId="{8CFC0525-582B-4022-9EC7-69F418ECB033}" dt="2026-05-12T12:07:07.271" v="5632" actId="1076"/>
          <ac:picMkLst>
            <pc:docMk/>
            <pc:sldMk cId="2257563441" sldId="377"/>
            <ac:picMk id="4" creationId="{F73D9A2C-7005-6FE2-9F20-E0A90CEE2FBA}"/>
          </ac:picMkLst>
        </pc:picChg>
      </pc:sldChg>
      <pc:sldChg chg="addSp delSp modSp new mod ord modNotesTx">
        <pc:chgData name="Embrey, Sarah" userId="70e1b143-55f7-4c6e-a066-9efac9d41850" providerId="ADAL" clId="{8CFC0525-582B-4022-9EC7-69F418ECB033}" dt="2026-05-14T11:50:19.283" v="5917"/>
        <pc:sldMkLst>
          <pc:docMk/>
          <pc:sldMk cId="1890513277" sldId="378"/>
        </pc:sldMkLst>
        <pc:spChg chg="mod">
          <ac:chgData name="Embrey, Sarah" userId="70e1b143-55f7-4c6e-a066-9efac9d41850" providerId="ADAL" clId="{8CFC0525-582B-4022-9EC7-69F418ECB033}" dt="2026-05-12T12:11:12.356" v="5744" actId="20577"/>
          <ac:spMkLst>
            <pc:docMk/>
            <pc:sldMk cId="1890513277" sldId="378"/>
            <ac:spMk id="2" creationId="{19ED03CB-8846-CE3E-21DD-50FEC1A233FB}"/>
          </ac:spMkLst>
        </pc:spChg>
        <pc:spChg chg="add mod">
          <ac:chgData name="Embrey, Sarah" userId="70e1b143-55f7-4c6e-a066-9efac9d41850" providerId="ADAL" clId="{8CFC0525-582B-4022-9EC7-69F418ECB033}" dt="2026-05-12T12:13:18.054" v="5838" actId="1076"/>
          <ac:spMkLst>
            <pc:docMk/>
            <pc:sldMk cId="1890513277" sldId="378"/>
            <ac:spMk id="6" creationId="{4751BFBF-80FE-DB36-28A8-7F8FA268F4DE}"/>
          </ac:spMkLst>
        </pc:spChg>
        <pc:picChg chg="add mod">
          <ac:chgData name="Embrey, Sarah" userId="70e1b143-55f7-4c6e-a066-9efac9d41850" providerId="ADAL" clId="{8CFC0525-582B-4022-9EC7-69F418ECB033}" dt="2026-05-12T12:13:24.246" v="5839" actId="14100"/>
          <ac:picMkLst>
            <pc:docMk/>
            <pc:sldMk cId="1890513277" sldId="378"/>
            <ac:picMk id="5" creationId="{9588E319-B5EA-FDF0-9800-0A3644436A96}"/>
          </ac:picMkLst>
        </pc:picChg>
      </pc:sldChg>
      <pc:sldChg chg="modSp new mod">
        <pc:chgData name="Embrey, Sarah" userId="70e1b143-55f7-4c6e-a066-9efac9d41850" providerId="ADAL" clId="{8CFC0525-582B-4022-9EC7-69F418ECB033}" dt="2026-05-14T12:36:15.050" v="6325" actId="20577"/>
        <pc:sldMkLst>
          <pc:docMk/>
          <pc:sldMk cId="16628740" sldId="379"/>
        </pc:sldMkLst>
        <pc:spChg chg="mod">
          <ac:chgData name="Embrey, Sarah" userId="70e1b143-55f7-4c6e-a066-9efac9d41850" providerId="ADAL" clId="{8CFC0525-582B-4022-9EC7-69F418ECB033}" dt="2026-05-14T11:52:13.535" v="5935" actId="20577"/>
          <ac:spMkLst>
            <pc:docMk/>
            <pc:sldMk cId="16628740" sldId="379"/>
            <ac:spMk id="2" creationId="{8AC6CB06-7AC2-4933-AC3C-182F71F50754}"/>
          </ac:spMkLst>
        </pc:spChg>
        <pc:spChg chg="mod">
          <ac:chgData name="Embrey, Sarah" userId="70e1b143-55f7-4c6e-a066-9efac9d41850" providerId="ADAL" clId="{8CFC0525-582B-4022-9EC7-69F418ECB033}" dt="2026-05-14T12:36:15.050" v="6325" actId="20577"/>
          <ac:spMkLst>
            <pc:docMk/>
            <pc:sldMk cId="16628740" sldId="379"/>
            <ac:spMk id="3" creationId="{86F05F3F-EAD4-F6EF-DDFC-7E2280DAD5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B9B83-32D7-47AE-A3FB-C2F8F075E61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619FF88A-8F64-481A-ABB5-9F2D3147D919}">
      <dgm:prSet phldrT="[Text]" phldr="0"/>
      <dgm:spPr/>
      <dgm:t>
        <a:bodyPr/>
        <a:lstStyle/>
        <a:p>
          <a:r>
            <a:rPr lang="en-US" dirty="0"/>
            <a:t>New indications rather than new drugs</a:t>
          </a:r>
        </a:p>
      </dgm:t>
    </dgm:pt>
    <dgm:pt modelId="{715E86DE-B596-4DE6-9BD7-4916C1FBBBCE}" type="parTrans" cxnId="{1819F452-B390-4863-B655-C938C10EF35F}">
      <dgm:prSet/>
      <dgm:spPr/>
      <dgm:t>
        <a:bodyPr/>
        <a:lstStyle/>
        <a:p>
          <a:endParaRPr lang="en-US"/>
        </a:p>
      </dgm:t>
    </dgm:pt>
    <dgm:pt modelId="{30A5EF76-D356-4881-A80A-9514D022A161}" type="sibTrans" cxnId="{1819F452-B390-4863-B655-C938C10EF35F}">
      <dgm:prSet/>
      <dgm:spPr/>
      <dgm:t>
        <a:bodyPr/>
        <a:lstStyle/>
        <a:p>
          <a:endParaRPr lang="en-US"/>
        </a:p>
      </dgm:t>
    </dgm:pt>
    <dgm:pt modelId="{8960E410-D88D-4762-A765-18F3C0B242C7}">
      <dgm:prSet phldrT="[Text]" phldr="0"/>
      <dgm:spPr/>
      <dgm:t>
        <a:bodyPr/>
        <a:lstStyle/>
        <a:p>
          <a:r>
            <a:rPr lang="en-US" dirty="0"/>
            <a:t>Very niche genetic therapies</a:t>
          </a:r>
        </a:p>
      </dgm:t>
    </dgm:pt>
    <dgm:pt modelId="{196183E0-D281-4E7A-B379-F6E6EA8364CA}" type="parTrans" cxnId="{D85D9F35-9ADA-436F-8884-D5342AB3DC74}">
      <dgm:prSet/>
      <dgm:spPr/>
      <dgm:t>
        <a:bodyPr/>
        <a:lstStyle/>
        <a:p>
          <a:endParaRPr lang="en-US"/>
        </a:p>
      </dgm:t>
    </dgm:pt>
    <dgm:pt modelId="{2E0289C5-F936-439B-B98C-0D28F48400C9}" type="sibTrans" cxnId="{D85D9F35-9ADA-436F-8884-D5342AB3DC74}">
      <dgm:prSet/>
      <dgm:spPr/>
      <dgm:t>
        <a:bodyPr/>
        <a:lstStyle/>
        <a:p>
          <a:endParaRPr lang="en-US"/>
        </a:p>
      </dgm:t>
    </dgm:pt>
    <dgm:pt modelId="{C436BBAA-BE24-48B0-AE88-DBA3B8110D76}">
      <dgm:prSet phldrT="[Text]" phldr="0"/>
      <dgm:spPr/>
      <dgm:t>
        <a:bodyPr/>
        <a:lstStyle/>
        <a:p>
          <a:r>
            <a:rPr lang="en-US"/>
            <a:t>Oncology agents</a:t>
          </a:r>
          <a:endParaRPr lang="en-US" dirty="0"/>
        </a:p>
      </dgm:t>
    </dgm:pt>
    <dgm:pt modelId="{7E044153-2DA1-4095-BEA1-47E755644884}" type="parTrans" cxnId="{6481E677-B5AA-42E8-A23E-1FA40CA413F0}">
      <dgm:prSet/>
      <dgm:spPr/>
      <dgm:t>
        <a:bodyPr/>
        <a:lstStyle/>
        <a:p>
          <a:endParaRPr lang="en-US"/>
        </a:p>
      </dgm:t>
    </dgm:pt>
    <dgm:pt modelId="{AD9B684E-77E8-4574-A2F3-1CEDDAF71FA4}" type="sibTrans" cxnId="{6481E677-B5AA-42E8-A23E-1FA40CA413F0}">
      <dgm:prSet/>
      <dgm:spPr/>
      <dgm:t>
        <a:bodyPr/>
        <a:lstStyle/>
        <a:p>
          <a:endParaRPr lang="en-US"/>
        </a:p>
      </dgm:t>
    </dgm:pt>
    <dgm:pt modelId="{FD4A2E69-6277-4C57-A5C6-DC322577CF85}">
      <dgm:prSet phldrT="[Text]" phldr="0"/>
      <dgm:spPr/>
      <dgm:t>
        <a:bodyPr/>
        <a:lstStyle/>
        <a:p>
          <a:r>
            <a:rPr lang="en-US" dirty="0"/>
            <a:t>Non-oral therapies</a:t>
          </a:r>
        </a:p>
      </dgm:t>
    </dgm:pt>
    <dgm:pt modelId="{005C68C3-B91D-40E2-BE47-D5D9EA62E721}" type="parTrans" cxnId="{BEF2011B-3A1C-49F9-9D60-BF0893484425}">
      <dgm:prSet/>
      <dgm:spPr/>
      <dgm:t>
        <a:bodyPr/>
        <a:lstStyle/>
        <a:p>
          <a:endParaRPr lang="en-US"/>
        </a:p>
      </dgm:t>
    </dgm:pt>
    <dgm:pt modelId="{AAB1ADDE-3847-4194-B528-E7300DC79195}" type="sibTrans" cxnId="{BEF2011B-3A1C-49F9-9D60-BF0893484425}">
      <dgm:prSet/>
      <dgm:spPr/>
      <dgm:t>
        <a:bodyPr/>
        <a:lstStyle/>
        <a:p>
          <a:endParaRPr lang="en-US"/>
        </a:p>
      </dgm:t>
    </dgm:pt>
    <dgm:pt modelId="{B5E86087-16E7-4298-92C3-21BF6DFD0C79}" type="pres">
      <dgm:prSet presAssocID="{FD0B9B83-32D7-47AE-A3FB-C2F8F075E61A}" presName="diagram" presStyleCnt="0">
        <dgm:presLayoutVars>
          <dgm:dir/>
          <dgm:resizeHandles val="exact"/>
        </dgm:presLayoutVars>
      </dgm:prSet>
      <dgm:spPr/>
    </dgm:pt>
    <dgm:pt modelId="{13C60486-1CDF-4A2C-BB86-CC9544591FA6}" type="pres">
      <dgm:prSet presAssocID="{619FF88A-8F64-481A-ABB5-9F2D3147D919}" presName="node" presStyleLbl="node1" presStyleIdx="0" presStyleCnt="4">
        <dgm:presLayoutVars>
          <dgm:bulletEnabled val="1"/>
        </dgm:presLayoutVars>
      </dgm:prSet>
      <dgm:spPr/>
    </dgm:pt>
    <dgm:pt modelId="{E27AE2F8-12F5-4F19-ADDC-BAC7527DD2AA}" type="pres">
      <dgm:prSet presAssocID="{30A5EF76-D356-4881-A80A-9514D022A161}" presName="sibTrans" presStyleCnt="0"/>
      <dgm:spPr/>
    </dgm:pt>
    <dgm:pt modelId="{61C9B1C6-B85B-475F-812E-A50E1F89F3F3}" type="pres">
      <dgm:prSet presAssocID="{FD4A2E69-6277-4C57-A5C6-DC322577CF85}" presName="node" presStyleLbl="node1" presStyleIdx="1" presStyleCnt="4">
        <dgm:presLayoutVars>
          <dgm:bulletEnabled val="1"/>
        </dgm:presLayoutVars>
      </dgm:prSet>
      <dgm:spPr/>
    </dgm:pt>
    <dgm:pt modelId="{D00D3E4B-524F-4B68-B513-C5ED668F9449}" type="pres">
      <dgm:prSet presAssocID="{AAB1ADDE-3847-4194-B528-E7300DC79195}" presName="sibTrans" presStyleCnt="0"/>
      <dgm:spPr/>
    </dgm:pt>
    <dgm:pt modelId="{1FBAEACA-403B-443A-AA7E-5F5FCE432801}" type="pres">
      <dgm:prSet presAssocID="{8960E410-D88D-4762-A765-18F3C0B242C7}" presName="node" presStyleLbl="node1" presStyleIdx="2" presStyleCnt="4">
        <dgm:presLayoutVars>
          <dgm:bulletEnabled val="1"/>
        </dgm:presLayoutVars>
      </dgm:prSet>
      <dgm:spPr/>
    </dgm:pt>
    <dgm:pt modelId="{0DAA2DF0-C357-44EF-ABF4-CC6965107472}" type="pres">
      <dgm:prSet presAssocID="{2E0289C5-F936-439B-B98C-0D28F48400C9}" presName="sibTrans" presStyleCnt="0"/>
      <dgm:spPr/>
    </dgm:pt>
    <dgm:pt modelId="{34A348B2-AC7B-42B1-8378-E772E75052F8}" type="pres">
      <dgm:prSet presAssocID="{C436BBAA-BE24-48B0-AE88-DBA3B8110D76}" presName="node" presStyleLbl="node1" presStyleIdx="3" presStyleCnt="4">
        <dgm:presLayoutVars>
          <dgm:bulletEnabled val="1"/>
        </dgm:presLayoutVars>
      </dgm:prSet>
      <dgm:spPr/>
    </dgm:pt>
  </dgm:ptLst>
  <dgm:cxnLst>
    <dgm:cxn modelId="{BEF2011B-3A1C-49F9-9D60-BF0893484425}" srcId="{FD0B9B83-32D7-47AE-A3FB-C2F8F075E61A}" destId="{FD4A2E69-6277-4C57-A5C6-DC322577CF85}" srcOrd="1" destOrd="0" parTransId="{005C68C3-B91D-40E2-BE47-D5D9EA62E721}" sibTransId="{AAB1ADDE-3847-4194-B528-E7300DC79195}"/>
    <dgm:cxn modelId="{0043271D-CCF5-4E34-ADFC-36F150E5C630}" type="presOf" srcId="{C436BBAA-BE24-48B0-AE88-DBA3B8110D76}" destId="{34A348B2-AC7B-42B1-8378-E772E75052F8}" srcOrd="0" destOrd="0" presId="urn:microsoft.com/office/officeart/2005/8/layout/default"/>
    <dgm:cxn modelId="{D42CC728-DE33-4A31-AF2D-1134EF9BFA46}" type="presOf" srcId="{FD4A2E69-6277-4C57-A5C6-DC322577CF85}" destId="{61C9B1C6-B85B-475F-812E-A50E1F89F3F3}" srcOrd="0" destOrd="0" presId="urn:microsoft.com/office/officeart/2005/8/layout/default"/>
    <dgm:cxn modelId="{5BD6B929-6967-44E7-A5FE-76A40B8B75EE}" type="presOf" srcId="{8960E410-D88D-4762-A765-18F3C0B242C7}" destId="{1FBAEACA-403B-443A-AA7E-5F5FCE432801}" srcOrd="0" destOrd="0" presId="urn:microsoft.com/office/officeart/2005/8/layout/default"/>
    <dgm:cxn modelId="{D85D9F35-9ADA-436F-8884-D5342AB3DC74}" srcId="{FD0B9B83-32D7-47AE-A3FB-C2F8F075E61A}" destId="{8960E410-D88D-4762-A765-18F3C0B242C7}" srcOrd="2" destOrd="0" parTransId="{196183E0-D281-4E7A-B379-F6E6EA8364CA}" sibTransId="{2E0289C5-F936-439B-B98C-0D28F48400C9}"/>
    <dgm:cxn modelId="{8AA2E870-F4AD-470B-85A9-FE518EF6CA16}" type="presOf" srcId="{619FF88A-8F64-481A-ABB5-9F2D3147D919}" destId="{13C60486-1CDF-4A2C-BB86-CC9544591FA6}" srcOrd="0" destOrd="0" presId="urn:microsoft.com/office/officeart/2005/8/layout/default"/>
    <dgm:cxn modelId="{1819F452-B390-4863-B655-C938C10EF35F}" srcId="{FD0B9B83-32D7-47AE-A3FB-C2F8F075E61A}" destId="{619FF88A-8F64-481A-ABB5-9F2D3147D919}" srcOrd="0" destOrd="0" parTransId="{715E86DE-B596-4DE6-9BD7-4916C1FBBBCE}" sibTransId="{30A5EF76-D356-4881-A80A-9514D022A161}"/>
    <dgm:cxn modelId="{6481E677-B5AA-42E8-A23E-1FA40CA413F0}" srcId="{FD0B9B83-32D7-47AE-A3FB-C2F8F075E61A}" destId="{C436BBAA-BE24-48B0-AE88-DBA3B8110D76}" srcOrd="3" destOrd="0" parTransId="{7E044153-2DA1-4095-BEA1-47E755644884}" sibTransId="{AD9B684E-77E8-4574-A2F3-1CEDDAF71FA4}"/>
    <dgm:cxn modelId="{A2D7C858-B781-4519-997B-96F06FB9F35E}" type="presOf" srcId="{FD0B9B83-32D7-47AE-A3FB-C2F8F075E61A}" destId="{B5E86087-16E7-4298-92C3-21BF6DFD0C79}" srcOrd="0" destOrd="0" presId="urn:microsoft.com/office/officeart/2005/8/layout/default"/>
    <dgm:cxn modelId="{A3600875-9D3C-4005-A6E8-44EC98C26A5D}" type="presParOf" srcId="{B5E86087-16E7-4298-92C3-21BF6DFD0C79}" destId="{13C60486-1CDF-4A2C-BB86-CC9544591FA6}" srcOrd="0" destOrd="0" presId="urn:microsoft.com/office/officeart/2005/8/layout/default"/>
    <dgm:cxn modelId="{49753169-F9DC-4485-B39D-A7413DD18A86}" type="presParOf" srcId="{B5E86087-16E7-4298-92C3-21BF6DFD0C79}" destId="{E27AE2F8-12F5-4F19-ADDC-BAC7527DD2AA}" srcOrd="1" destOrd="0" presId="urn:microsoft.com/office/officeart/2005/8/layout/default"/>
    <dgm:cxn modelId="{9A8FA9EC-094D-4FFB-BD2A-EA1C65BA255F}" type="presParOf" srcId="{B5E86087-16E7-4298-92C3-21BF6DFD0C79}" destId="{61C9B1C6-B85B-475F-812E-A50E1F89F3F3}" srcOrd="2" destOrd="0" presId="urn:microsoft.com/office/officeart/2005/8/layout/default"/>
    <dgm:cxn modelId="{AF73C03F-EA50-4DD8-8062-42FE1CE77BEC}" type="presParOf" srcId="{B5E86087-16E7-4298-92C3-21BF6DFD0C79}" destId="{D00D3E4B-524F-4B68-B513-C5ED668F9449}" srcOrd="3" destOrd="0" presId="urn:microsoft.com/office/officeart/2005/8/layout/default"/>
    <dgm:cxn modelId="{DA6C845C-6EFC-40FA-9FD3-94DF38F3C730}" type="presParOf" srcId="{B5E86087-16E7-4298-92C3-21BF6DFD0C79}" destId="{1FBAEACA-403B-443A-AA7E-5F5FCE432801}" srcOrd="4" destOrd="0" presId="urn:microsoft.com/office/officeart/2005/8/layout/default"/>
    <dgm:cxn modelId="{324D2A1A-9240-456D-996C-4B9B42BF8E93}" type="presParOf" srcId="{B5E86087-16E7-4298-92C3-21BF6DFD0C79}" destId="{0DAA2DF0-C357-44EF-ABF4-CC6965107472}" srcOrd="5" destOrd="0" presId="urn:microsoft.com/office/officeart/2005/8/layout/default"/>
    <dgm:cxn modelId="{B1009E14-DC61-489E-B76D-DB4786051657}" type="presParOf" srcId="{B5E86087-16E7-4298-92C3-21BF6DFD0C79}" destId="{34A348B2-AC7B-42B1-8378-E772E75052F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2A831E8-2579-4817-8331-216329B1366B}"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23E04B6E-74D5-4F1A-8E1E-17E8A069CF71}">
      <dgm:prSet phldrT="[Text]"/>
      <dgm:spPr/>
      <dgm:t>
        <a:bodyPr/>
        <a:lstStyle/>
        <a:p>
          <a:r>
            <a:rPr lang="en-US" dirty="0"/>
            <a:t>Biologic</a:t>
          </a:r>
        </a:p>
      </dgm:t>
    </dgm:pt>
    <dgm:pt modelId="{B1F3A1DA-5DE3-4156-B177-0F1C47C2869F}" type="parTrans" cxnId="{66E691A8-2B79-47C1-9F59-CB6FF7C41A05}">
      <dgm:prSet/>
      <dgm:spPr/>
      <dgm:t>
        <a:bodyPr/>
        <a:lstStyle/>
        <a:p>
          <a:endParaRPr lang="en-US"/>
        </a:p>
      </dgm:t>
    </dgm:pt>
    <dgm:pt modelId="{1A74A0B6-BA83-47F9-BC60-5791E979F962}" type="sibTrans" cxnId="{66E691A8-2B79-47C1-9F59-CB6FF7C41A05}">
      <dgm:prSet/>
      <dgm:spPr/>
      <dgm:t>
        <a:bodyPr/>
        <a:lstStyle/>
        <a:p>
          <a:endParaRPr lang="en-US"/>
        </a:p>
      </dgm:t>
    </dgm:pt>
    <dgm:pt modelId="{0C54DC18-3408-4700-A0D4-AB3019EC3B72}">
      <dgm:prSet phldrT="[Text]"/>
      <dgm:spPr/>
      <dgm:t>
        <a:bodyPr/>
        <a:lstStyle/>
        <a:p>
          <a:r>
            <a:rPr lang="en-US" dirty="0"/>
            <a:t>Medication that comes from organism</a:t>
          </a:r>
        </a:p>
      </dgm:t>
    </dgm:pt>
    <dgm:pt modelId="{F8D192F4-C03A-436E-9578-F1AB74952D11}" type="parTrans" cxnId="{FBB380C7-BA7F-4B14-94D3-14CFA772B109}">
      <dgm:prSet/>
      <dgm:spPr/>
      <dgm:t>
        <a:bodyPr/>
        <a:lstStyle/>
        <a:p>
          <a:endParaRPr lang="en-US"/>
        </a:p>
      </dgm:t>
    </dgm:pt>
    <dgm:pt modelId="{8CE7869C-B5B1-4E2B-BE85-38554F08D5B2}" type="sibTrans" cxnId="{FBB380C7-BA7F-4B14-94D3-14CFA772B109}">
      <dgm:prSet/>
      <dgm:spPr/>
      <dgm:t>
        <a:bodyPr/>
        <a:lstStyle/>
        <a:p>
          <a:endParaRPr lang="en-US"/>
        </a:p>
      </dgm:t>
    </dgm:pt>
    <dgm:pt modelId="{163B5028-2F02-4B53-B3A6-3D5903FDE9C7}">
      <dgm:prSet phldrT="[Text]"/>
      <dgm:spPr/>
      <dgm:t>
        <a:bodyPr/>
        <a:lstStyle/>
        <a:p>
          <a:r>
            <a:rPr lang="en-US" dirty="0"/>
            <a:t>Can’t be made from “chemical recipe”</a:t>
          </a:r>
        </a:p>
      </dgm:t>
    </dgm:pt>
    <dgm:pt modelId="{BDDAA834-3937-4E37-83F6-404A63EC10A2}" type="parTrans" cxnId="{3A4042B0-B6FA-4F1B-849D-1534F9644C34}">
      <dgm:prSet/>
      <dgm:spPr/>
      <dgm:t>
        <a:bodyPr/>
        <a:lstStyle/>
        <a:p>
          <a:endParaRPr lang="en-US"/>
        </a:p>
      </dgm:t>
    </dgm:pt>
    <dgm:pt modelId="{226F382D-EB6C-42D1-B3B2-D87E7197088D}" type="sibTrans" cxnId="{3A4042B0-B6FA-4F1B-849D-1534F9644C34}">
      <dgm:prSet/>
      <dgm:spPr/>
      <dgm:t>
        <a:bodyPr/>
        <a:lstStyle/>
        <a:p>
          <a:endParaRPr lang="en-US"/>
        </a:p>
      </dgm:t>
    </dgm:pt>
    <dgm:pt modelId="{2A4A34B6-5FB0-4E6A-9737-C75BF8458988}">
      <dgm:prSet phldrT="[Text]"/>
      <dgm:spPr/>
      <dgm:t>
        <a:bodyPr/>
        <a:lstStyle/>
        <a:p>
          <a:r>
            <a:rPr lang="en-US" dirty="0"/>
            <a:t>Biosimilar</a:t>
          </a:r>
        </a:p>
      </dgm:t>
    </dgm:pt>
    <dgm:pt modelId="{CFEF1B4E-1826-4B06-B05F-DC8508AE11C4}" type="parTrans" cxnId="{48A330FD-B099-4894-9A9F-8BDED6A96A0C}">
      <dgm:prSet/>
      <dgm:spPr/>
      <dgm:t>
        <a:bodyPr/>
        <a:lstStyle/>
        <a:p>
          <a:endParaRPr lang="en-US"/>
        </a:p>
      </dgm:t>
    </dgm:pt>
    <dgm:pt modelId="{75878D99-4D74-42F8-A1F7-16C9999E7118}" type="sibTrans" cxnId="{48A330FD-B099-4894-9A9F-8BDED6A96A0C}">
      <dgm:prSet/>
      <dgm:spPr/>
      <dgm:t>
        <a:bodyPr/>
        <a:lstStyle/>
        <a:p>
          <a:endParaRPr lang="en-US"/>
        </a:p>
      </dgm:t>
    </dgm:pt>
    <dgm:pt modelId="{FAF268B8-7C21-4BCF-8F72-7430E8A77912}">
      <dgm:prSet phldrT="[Text]"/>
      <dgm:spPr/>
      <dgm:t>
        <a:bodyPr/>
        <a:lstStyle/>
        <a:p>
          <a:r>
            <a:rPr lang="en-US" dirty="0"/>
            <a:t>Very similar to the original biologic it is modeled after</a:t>
          </a:r>
        </a:p>
      </dgm:t>
    </dgm:pt>
    <dgm:pt modelId="{1F2F0899-20EF-4497-9CF0-9C1657C7DC59}" type="parTrans" cxnId="{12E251EA-9A21-4EAB-BF50-C30E3F1F23BB}">
      <dgm:prSet/>
      <dgm:spPr/>
      <dgm:t>
        <a:bodyPr/>
        <a:lstStyle/>
        <a:p>
          <a:endParaRPr lang="en-US"/>
        </a:p>
      </dgm:t>
    </dgm:pt>
    <dgm:pt modelId="{BD27514F-34A9-4053-BE00-13F18DE7689A}" type="sibTrans" cxnId="{12E251EA-9A21-4EAB-BF50-C30E3F1F23BB}">
      <dgm:prSet/>
      <dgm:spPr/>
      <dgm:t>
        <a:bodyPr/>
        <a:lstStyle/>
        <a:p>
          <a:endParaRPr lang="en-US"/>
        </a:p>
      </dgm:t>
    </dgm:pt>
    <dgm:pt modelId="{57ECDB66-B02E-4D48-B9AC-FD45D8075FF1}">
      <dgm:prSet phldrT="[Text]"/>
      <dgm:spPr/>
      <dgm:t>
        <a:bodyPr/>
        <a:lstStyle/>
        <a:p>
          <a:r>
            <a:rPr lang="en-US" dirty="0"/>
            <a:t>No clinically meaningful differences from the original biologic </a:t>
          </a:r>
        </a:p>
      </dgm:t>
    </dgm:pt>
    <dgm:pt modelId="{57F0CE03-814F-4E89-AC1F-AFA1F9668BC6}" type="parTrans" cxnId="{0E7A3635-779C-4FDC-B59D-FBB569CBB563}">
      <dgm:prSet/>
      <dgm:spPr/>
      <dgm:t>
        <a:bodyPr/>
        <a:lstStyle/>
        <a:p>
          <a:endParaRPr lang="en-US"/>
        </a:p>
      </dgm:t>
    </dgm:pt>
    <dgm:pt modelId="{42634871-6F5B-4A31-9837-467BBD51B1AA}" type="sibTrans" cxnId="{0E7A3635-779C-4FDC-B59D-FBB569CBB563}">
      <dgm:prSet/>
      <dgm:spPr/>
      <dgm:t>
        <a:bodyPr/>
        <a:lstStyle/>
        <a:p>
          <a:endParaRPr lang="en-US"/>
        </a:p>
      </dgm:t>
    </dgm:pt>
    <dgm:pt modelId="{30A6914B-E20F-4767-B82A-9347C1CF58A0}">
      <dgm:prSet phldrT="[Text]"/>
      <dgm:spPr/>
      <dgm:t>
        <a:bodyPr/>
        <a:lstStyle/>
        <a:p>
          <a:r>
            <a:rPr lang="en-US" dirty="0" err="1"/>
            <a:t>Interchangable</a:t>
          </a:r>
          <a:r>
            <a:rPr lang="en-US" dirty="0"/>
            <a:t> Biosimilar</a:t>
          </a:r>
        </a:p>
      </dgm:t>
    </dgm:pt>
    <dgm:pt modelId="{EA0C3FEA-571D-4CBF-9622-AE7EEA47834D}" type="parTrans" cxnId="{6A8FF7ED-7007-4C3F-8FC1-33C7BB22B89F}">
      <dgm:prSet/>
      <dgm:spPr/>
      <dgm:t>
        <a:bodyPr/>
        <a:lstStyle/>
        <a:p>
          <a:endParaRPr lang="en-US"/>
        </a:p>
      </dgm:t>
    </dgm:pt>
    <dgm:pt modelId="{B8AED941-0B2E-4BA4-B8EA-43BED6437C91}" type="sibTrans" cxnId="{6A8FF7ED-7007-4C3F-8FC1-33C7BB22B89F}">
      <dgm:prSet/>
      <dgm:spPr/>
      <dgm:t>
        <a:bodyPr/>
        <a:lstStyle/>
        <a:p>
          <a:endParaRPr lang="en-US"/>
        </a:p>
      </dgm:t>
    </dgm:pt>
    <dgm:pt modelId="{A3D5C344-D9EA-49DB-B0AF-75CB23B54D80}">
      <dgm:prSet phldrT="[Text]"/>
      <dgm:spPr/>
      <dgm:t>
        <a:bodyPr/>
        <a:lstStyle/>
        <a:p>
          <a:r>
            <a:rPr lang="en-US" dirty="0"/>
            <a:t>Biosimilar product that can be substituted without the intervention of the prescriber</a:t>
          </a:r>
        </a:p>
      </dgm:t>
    </dgm:pt>
    <dgm:pt modelId="{8BFD1771-9EA8-41D1-B853-97A6BB6FDBD5}" type="parTrans" cxnId="{D9031090-201F-472F-AE1E-F4E108EC8792}">
      <dgm:prSet/>
      <dgm:spPr/>
      <dgm:t>
        <a:bodyPr/>
        <a:lstStyle/>
        <a:p>
          <a:endParaRPr lang="en-US"/>
        </a:p>
      </dgm:t>
    </dgm:pt>
    <dgm:pt modelId="{C4E01095-1FC7-4BE7-9EF7-F1B80409FA8D}" type="sibTrans" cxnId="{D9031090-201F-472F-AE1E-F4E108EC8792}">
      <dgm:prSet/>
      <dgm:spPr/>
      <dgm:t>
        <a:bodyPr/>
        <a:lstStyle/>
        <a:p>
          <a:endParaRPr lang="en-US"/>
        </a:p>
      </dgm:t>
    </dgm:pt>
    <dgm:pt modelId="{2D1F014C-17FC-4BBE-83D3-3B797EE7800C}">
      <dgm:prSet phldrT="[Text]"/>
      <dgm:spPr/>
      <dgm:t>
        <a:bodyPr/>
        <a:lstStyle/>
        <a:p>
          <a:r>
            <a:rPr lang="en-US" dirty="0"/>
            <a:t>“Pharmacy-level substitution”</a:t>
          </a:r>
        </a:p>
      </dgm:t>
    </dgm:pt>
    <dgm:pt modelId="{85033CCD-BA8F-4C80-85CA-9E9DBDEFF129}" type="parTrans" cxnId="{D67E25B1-8EDC-42DB-A3DC-795F42AC0E86}">
      <dgm:prSet/>
      <dgm:spPr/>
      <dgm:t>
        <a:bodyPr/>
        <a:lstStyle/>
        <a:p>
          <a:endParaRPr lang="en-US"/>
        </a:p>
      </dgm:t>
    </dgm:pt>
    <dgm:pt modelId="{D08CAC77-98D5-4850-8BCD-2F3A87EC9253}" type="sibTrans" cxnId="{D67E25B1-8EDC-42DB-A3DC-795F42AC0E86}">
      <dgm:prSet/>
      <dgm:spPr/>
      <dgm:t>
        <a:bodyPr/>
        <a:lstStyle/>
        <a:p>
          <a:endParaRPr lang="en-US"/>
        </a:p>
      </dgm:t>
    </dgm:pt>
    <dgm:pt modelId="{649D9207-299D-4E11-92F9-5A16EDA769D4}">
      <dgm:prSet phldrT="[Text]"/>
      <dgm:spPr/>
      <dgm:t>
        <a:bodyPr/>
        <a:lstStyle/>
        <a:p>
          <a:r>
            <a:rPr lang="en-US" dirty="0"/>
            <a:t>Medication</a:t>
          </a:r>
        </a:p>
      </dgm:t>
    </dgm:pt>
    <dgm:pt modelId="{58458198-1798-4386-A73D-8FF8EC4AC412}" type="parTrans" cxnId="{8611B854-B909-427C-80B7-2C345B7B4908}">
      <dgm:prSet/>
      <dgm:spPr/>
      <dgm:t>
        <a:bodyPr/>
        <a:lstStyle/>
        <a:p>
          <a:endParaRPr lang="en-US"/>
        </a:p>
      </dgm:t>
    </dgm:pt>
    <dgm:pt modelId="{98511348-B357-4560-8364-9D38CF6B0B73}" type="sibTrans" cxnId="{8611B854-B909-427C-80B7-2C345B7B4908}">
      <dgm:prSet/>
      <dgm:spPr/>
      <dgm:t>
        <a:bodyPr/>
        <a:lstStyle/>
        <a:p>
          <a:endParaRPr lang="en-US"/>
        </a:p>
      </dgm:t>
    </dgm:pt>
    <dgm:pt modelId="{C73A071A-092E-43A8-B059-9AC38FA20F84}">
      <dgm:prSet phldrT="[Text]"/>
      <dgm:spPr/>
      <dgm:t>
        <a:bodyPr/>
        <a:lstStyle/>
        <a:p>
          <a:r>
            <a:rPr lang="en-US" dirty="0"/>
            <a:t>Created from chemicals</a:t>
          </a:r>
        </a:p>
      </dgm:t>
    </dgm:pt>
    <dgm:pt modelId="{BA11AD3F-9902-4465-B11A-A29833C27664}" type="parTrans" cxnId="{4A64E6CE-8A41-42A8-B122-BF0178B8041B}">
      <dgm:prSet/>
      <dgm:spPr/>
      <dgm:t>
        <a:bodyPr/>
        <a:lstStyle/>
        <a:p>
          <a:endParaRPr lang="en-US"/>
        </a:p>
      </dgm:t>
    </dgm:pt>
    <dgm:pt modelId="{14A59BC0-0FA9-4E6D-8AAE-A8BD73F7D694}" type="sibTrans" cxnId="{4A64E6CE-8A41-42A8-B122-BF0178B8041B}">
      <dgm:prSet/>
      <dgm:spPr/>
      <dgm:t>
        <a:bodyPr/>
        <a:lstStyle/>
        <a:p>
          <a:endParaRPr lang="en-US"/>
        </a:p>
      </dgm:t>
    </dgm:pt>
    <dgm:pt modelId="{8BB60247-F19B-4415-920A-56B9F95F1E39}">
      <dgm:prSet phldrT="[Text]"/>
      <dgm:spPr/>
      <dgm:t>
        <a:bodyPr/>
        <a:lstStyle/>
        <a:p>
          <a:r>
            <a:rPr lang="en-US" dirty="0"/>
            <a:t>Able to create more based on “recipe”</a:t>
          </a:r>
        </a:p>
      </dgm:t>
    </dgm:pt>
    <dgm:pt modelId="{CBC5D34B-E61C-466D-84D8-97F112BBE070}" type="parTrans" cxnId="{75D7951A-C76A-48AC-8A36-2BE1DF5D26EC}">
      <dgm:prSet/>
      <dgm:spPr/>
      <dgm:t>
        <a:bodyPr/>
        <a:lstStyle/>
        <a:p>
          <a:endParaRPr lang="en-US"/>
        </a:p>
      </dgm:t>
    </dgm:pt>
    <dgm:pt modelId="{5DBCF7F0-3C58-4991-97A5-F40AC4A426AC}" type="sibTrans" cxnId="{75D7951A-C76A-48AC-8A36-2BE1DF5D26EC}">
      <dgm:prSet/>
      <dgm:spPr/>
      <dgm:t>
        <a:bodyPr/>
        <a:lstStyle/>
        <a:p>
          <a:endParaRPr lang="en-US"/>
        </a:p>
      </dgm:t>
    </dgm:pt>
    <dgm:pt modelId="{21615743-4015-4266-911D-50710780A8E1}">
      <dgm:prSet phldrT="[Text]"/>
      <dgm:spPr/>
      <dgm:t>
        <a:bodyPr/>
        <a:lstStyle/>
        <a:p>
          <a:r>
            <a:rPr lang="en-US" dirty="0"/>
            <a:t>Can create generics that are exact copies of branded medication</a:t>
          </a:r>
        </a:p>
      </dgm:t>
    </dgm:pt>
    <dgm:pt modelId="{EA0AFD74-8B11-42C7-AA5B-29F82EFFDD27}" type="parTrans" cxnId="{72A57011-B6B1-42DC-B8C7-4FDF6F4DD532}">
      <dgm:prSet/>
      <dgm:spPr/>
      <dgm:t>
        <a:bodyPr/>
        <a:lstStyle/>
        <a:p>
          <a:endParaRPr lang="en-US"/>
        </a:p>
      </dgm:t>
    </dgm:pt>
    <dgm:pt modelId="{5E7834AA-4B65-47BF-9E66-7163A905090F}" type="sibTrans" cxnId="{72A57011-B6B1-42DC-B8C7-4FDF6F4DD532}">
      <dgm:prSet/>
      <dgm:spPr/>
      <dgm:t>
        <a:bodyPr/>
        <a:lstStyle/>
        <a:p>
          <a:endParaRPr lang="en-US"/>
        </a:p>
      </dgm:t>
    </dgm:pt>
    <dgm:pt modelId="{6ACFB805-112F-406F-99BF-BC367A237243}">
      <dgm:prSet phldrT="[Text]"/>
      <dgm:spPr/>
      <dgm:t>
        <a:bodyPr/>
        <a:lstStyle/>
        <a:p>
          <a:r>
            <a:rPr lang="en-US" dirty="0"/>
            <a:t>Not able to be 100% the same (no generic biologics)</a:t>
          </a:r>
        </a:p>
      </dgm:t>
    </dgm:pt>
    <dgm:pt modelId="{0B058A5E-EC94-4066-B5F0-255FFD5B9061}" type="parTrans" cxnId="{B0E35CF0-4496-4EC6-8083-E5EB15667DD7}">
      <dgm:prSet/>
      <dgm:spPr/>
      <dgm:t>
        <a:bodyPr/>
        <a:lstStyle/>
        <a:p>
          <a:endParaRPr lang="en-US"/>
        </a:p>
      </dgm:t>
    </dgm:pt>
    <dgm:pt modelId="{2CEF9C7E-2D75-4F2F-90BD-BD5711418367}" type="sibTrans" cxnId="{B0E35CF0-4496-4EC6-8083-E5EB15667DD7}">
      <dgm:prSet/>
      <dgm:spPr/>
      <dgm:t>
        <a:bodyPr/>
        <a:lstStyle/>
        <a:p>
          <a:endParaRPr lang="en-US"/>
        </a:p>
      </dgm:t>
    </dgm:pt>
    <dgm:pt modelId="{67A01E1F-3F56-425B-846E-A1D4F0CBAE62}" type="pres">
      <dgm:prSet presAssocID="{22A831E8-2579-4817-8331-216329B1366B}" presName="Name0" presStyleCnt="0">
        <dgm:presLayoutVars>
          <dgm:dir/>
          <dgm:animLvl val="lvl"/>
          <dgm:resizeHandles val="exact"/>
        </dgm:presLayoutVars>
      </dgm:prSet>
      <dgm:spPr/>
    </dgm:pt>
    <dgm:pt modelId="{9BF46B69-2E18-489B-A1AA-1659A4ADB25A}" type="pres">
      <dgm:prSet presAssocID="{649D9207-299D-4E11-92F9-5A16EDA769D4}" presName="composite" presStyleCnt="0"/>
      <dgm:spPr/>
    </dgm:pt>
    <dgm:pt modelId="{12A90A24-44FB-49D7-B001-78EF7F685C2D}" type="pres">
      <dgm:prSet presAssocID="{649D9207-299D-4E11-92F9-5A16EDA769D4}" presName="parTx" presStyleLbl="alignNode1" presStyleIdx="0" presStyleCnt="4">
        <dgm:presLayoutVars>
          <dgm:chMax val="0"/>
          <dgm:chPref val="0"/>
          <dgm:bulletEnabled val="1"/>
        </dgm:presLayoutVars>
      </dgm:prSet>
      <dgm:spPr/>
    </dgm:pt>
    <dgm:pt modelId="{EBF46656-7D63-45CD-99F4-75223499C51A}" type="pres">
      <dgm:prSet presAssocID="{649D9207-299D-4E11-92F9-5A16EDA769D4}" presName="desTx" presStyleLbl="alignAccFollowNode1" presStyleIdx="0" presStyleCnt="4">
        <dgm:presLayoutVars>
          <dgm:bulletEnabled val="1"/>
        </dgm:presLayoutVars>
      </dgm:prSet>
      <dgm:spPr/>
    </dgm:pt>
    <dgm:pt modelId="{4D53F292-BF04-4267-8C1F-1B9029000695}" type="pres">
      <dgm:prSet presAssocID="{98511348-B357-4560-8364-9D38CF6B0B73}" presName="space" presStyleCnt="0"/>
      <dgm:spPr/>
    </dgm:pt>
    <dgm:pt modelId="{C498E9E0-94A4-4DB1-AAB9-550AE8BF9E59}" type="pres">
      <dgm:prSet presAssocID="{23E04B6E-74D5-4F1A-8E1E-17E8A069CF71}" presName="composite" presStyleCnt="0"/>
      <dgm:spPr/>
    </dgm:pt>
    <dgm:pt modelId="{6F67B003-CFC7-4DFD-8709-4BA85677ED20}" type="pres">
      <dgm:prSet presAssocID="{23E04B6E-74D5-4F1A-8E1E-17E8A069CF71}" presName="parTx" presStyleLbl="alignNode1" presStyleIdx="1" presStyleCnt="4">
        <dgm:presLayoutVars>
          <dgm:chMax val="0"/>
          <dgm:chPref val="0"/>
          <dgm:bulletEnabled val="1"/>
        </dgm:presLayoutVars>
      </dgm:prSet>
      <dgm:spPr/>
    </dgm:pt>
    <dgm:pt modelId="{CF0D84C7-EB1C-4EE4-BBD2-F09FE2071569}" type="pres">
      <dgm:prSet presAssocID="{23E04B6E-74D5-4F1A-8E1E-17E8A069CF71}" presName="desTx" presStyleLbl="alignAccFollowNode1" presStyleIdx="1" presStyleCnt="4">
        <dgm:presLayoutVars>
          <dgm:bulletEnabled val="1"/>
        </dgm:presLayoutVars>
      </dgm:prSet>
      <dgm:spPr/>
    </dgm:pt>
    <dgm:pt modelId="{83B12801-FFF3-4C98-9E23-85C69E266E7E}" type="pres">
      <dgm:prSet presAssocID="{1A74A0B6-BA83-47F9-BC60-5791E979F962}" presName="space" presStyleCnt="0"/>
      <dgm:spPr/>
    </dgm:pt>
    <dgm:pt modelId="{CEA8E689-67BD-49E0-88A3-7CEA13F05822}" type="pres">
      <dgm:prSet presAssocID="{2A4A34B6-5FB0-4E6A-9737-C75BF8458988}" presName="composite" presStyleCnt="0"/>
      <dgm:spPr/>
    </dgm:pt>
    <dgm:pt modelId="{9D20A60C-DFB3-4283-8121-D4E79BAEBF06}" type="pres">
      <dgm:prSet presAssocID="{2A4A34B6-5FB0-4E6A-9737-C75BF8458988}" presName="parTx" presStyleLbl="alignNode1" presStyleIdx="2" presStyleCnt="4">
        <dgm:presLayoutVars>
          <dgm:chMax val="0"/>
          <dgm:chPref val="0"/>
          <dgm:bulletEnabled val="1"/>
        </dgm:presLayoutVars>
      </dgm:prSet>
      <dgm:spPr/>
    </dgm:pt>
    <dgm:pt modelId="{F2E44657-55C0-483B-A4ED-55C9EC409787}" type="pres">
      <dgm:prSet presAssocID="{2A4A34B6-5FB0-4E6A-9737-C75BF8458988}" presName="desTx" presStyleLbl="alignAccFollowNode1" presStyleIdx="2" presStyleCnt="4">
        <dgm:presLayoutVars>
          <dgm:bulletEnabled val="1"/>
        </dgm:presLayoutVars>
      </dgm:prSet>
      <dgm:spPr/>
    </dgm:pt>
    <dgm:pt modelId="{F3024B25-877D-43DA-B3C1-7FC92AEFDD5D}" type="pres">
      <dgm:prSet presAssocID="{75878D99-4D74-42F8-A1F7-16C9999E7118}" presName="space" presStyleCnt="0"/>
      <dgm:spPr/>
    </dgm:pt>
    <dgm:pt modelId="{3C812504-A1C7-4D2D-ADAE-CF769CB01492}" type="pres">
      <dgm:prSet presAssocID="{30A6914B-E20F-4767-B82A-9347C1CF58A0}" presName="composite" presStyleCnt="0"/>
      <dgm:spPr/>
    </dgm:pt>
    <dgm:pt modelId="{928FB504-AB89-4FB8-B5FA-34884E8A2574}" type="pres">
      <dgm:prSet presAssocID="{30A6914B-E20F-4767-B82A-9347C1CF58A0}" presName="parTx" presStyleLbl="alignNode1" presStyleIdx="3" presStyleCnt="4">
        <dgm:presLayoutVars>
          <dgm:chMax val="0"/>
          <dgm:chPref val="0"/>
          <dgm:bulletEnabled val="1"/>
        </dgm:presLayoutVars>
      </dgm:prSet>
      <dgm:spPr/>
    </dgm:pt>
    <dgm:pt modelId="{3C5E47C3-BA7A-4B65-AEF3-71D019DDDDF1}" type="pres">
      <dgm:prSet presAssocID="{30A6914B-E20F-4767-B82A-9347C1CF58A0}" presName="desTx" presStyleLbl="alignAccFollowNode1" presStyleIdx="3" presStyleCnt="4">
        <dgm:presLayoutVars>
          <dgm:bulletEnabled val="1"/>
        </dgm:presLayoutVars>
      </dgm:prSet>
      <dgm:spPr/>
    </dgm:pt>
  </dgm:ptLst>
  <dgm:cxnLst>
    <dgm:cxn modelId="{72A57011-B6B1-42DC-B8C7-4FDF6F4DD532}" srcId="{649D9207-299D-4E11-92F9-5A16EDA769D4}" destId="{21615743-4015-4266-911D-50710780A8E1}" srcOrd="2" destOrd="0" parTransId="{EA0AFD74-8B11-42C7-AA5B-29F82EFFDD27}" sibTransId="{5E7834AA-4B65-47BF-9E66-7163A905090F}"/>
    <dgm:cxn modelId="{75D7951A-C76A-48AC-8A36-2BE1DF5D26EC}" srcId="{649D9207-299D-4E11-92F9-5A16EDA769D4}" destId="{8BB60247-F19B-4415-920A-56B9F95F1E39}" srcOrd="1" destOrd="0" parTransId="{CBC5D34B-E61C-466D-84D8-97F112BBE070}" sibTransId="{5DBCF7F0-3C58-4991-97A5-F40AC4A426AC}"/>
    <dgm:cxn modelId="{65B91924-47F5-4D57-AB1E-4134965E22C9}" type="presOf" srcId="{163B5028-2F02-4B53-B3A6-3D5903FDE9C7}" destId="{CF0D84C7-EB1C-4EE4-BBD2-F09FE2071569}" srcOrd="0" destOrd="1" presId="urn:microsoft.com/office/officeart/2005/8/layout/hList1"/>
    <dgm:cxn modelId="{D5544B32-ACEB-48FE-AB04-A18DC38910F2}" type="presOf" srcId="{22A831E8-2579-4817-8331-216329B1366B}" destId="{67A01E1F-3F56-425B-846E-A1D4F0CBAE62}" srcOrd="0" destOrd="0" presId="urn:microsoft.com/office/officeart/2005/8/layout/hList1"/>
    <dgm:cxn modelId="{0E7A3635-779C-4FDC-B59D-FBB569CBB563}" srcId="{2A4A34B6-5FB0-4E6A-9737-C75BF8458988}" destId="{57ECDB66-B02E-4D48-B9AC-FD45D8075FF1}" srcOrd="1" destOrd="0" parTransId="{57F0CE03-814F-4E89-AC1F-AFA1F9668BC6}" sibTransId="{42634871-6F5B-4A31-9837-467BBD51B1AA}"/>
    <dgm:cxn modelId="{80B78162-8179-4A7F-917F-33C388C5C0F9}" type="presOf" srcId="{23E04B6E-74D5-4F1A-8E1E-17E8A069CF71}" destId="{6F67B003-CFC7-4DFD-8709-4BA85677ED20}" srcOrd="0" destOrd="0" presId="urn:microsoft.com/office/officeart/2005/8/layout/hList1"/>
    <dgm:cxn modelId="{A7A9004C-EE40-46BD-845B-EFACD385997A}" type="presOf" srcId="{649D9207-299D-4E11-92F9-5A16EDA769D4}" destId="{12A90A24-44FB-49D7-B001-78EF7F685C2D}" srcOrd="0" destOrd="0" presId="urn:microsoft.com/office/officeart/2005/8/layout/hList1"/>
    <dgm:cxn modelId="{8611B854-B909-427C-80B7-2C345B7B4908}" srcId="{22A831E8-2579-4817-8331-216329B1366B}" destId="{649D9207-299D-4E11-92F9-5A16EDA769D4}" srcOrd="0" destOrd="0" parTransId="{58458198-1798-4386-A73D-8FF8EC4AC412}" sibTransId="{98511348-B357-4560-8364-9D38CF6B0B73}"/>
    <dgm:cxn modelId="{1E797179-5479-4687-AA0E-0E9C0A94B2F1}" type="presOf" srcId="{0C54DC18-3408-4700-A0D4-AB3019EC3B72}" destId="{CF0D84C7-EB1C-4EE4-BBD2-F09FE2071569}" srcOrd="0" destOrd="0" presId="urn:microsoft.com/office/officeart/2005/8/layout/hList1"/>
    <dgm:cxn modelId="{92CC7D84-6DA0-4DE8-A7E4-3F5C14B20CA9}" type="presOf" srcId="{57ECDB66-B02E-4D48-B9AC-FD45D8075FF1}" destId="{F2E44657-55C0-483B-A4ED-55C9EC409787}" srcOrd="0" destOrd="1" presId="urn:microsoft.com/office/officeart/2005/8/layout/hList1"/>
    <dgm:cxn modelId="{D9031090-201F-472F-AE1E-F4E108EC8792}" srcId="{30A6914B-E20F-4767-B82A-9347C1CF58A0}" destId="{A3D5C344-D9EA-49DB-B0AF-75CB23B54D80}" srcOrd="0" destOrd="0" parTransId="{8BFD1771-9EA8-41D1-B853-97A6BB6FDBD5}" sibTransId="{C4E01095-1FC7-4BE7-9EF7-F1B80409FA8D}"/>
    <dgm:cxn modelId="{F1C64F95-B820-47ED-A465-D8190333BE62}" type="presOf" srcId="{A3D5C344-D9EA-49DB-B0AF-75CB23B54D80}" destId="{3C5E47C3-BA7A-4B65-AEF3-71D019DDDDF1}" srcOrd="0" destOrd="0" presId="urn:microsoft.com/office/officeart/2005/8/layout/hList1"/>
    <dgm:cxn modelId="{6C5C189E-6155-4947-A7A6-0628CDAEDC38}" type="presOf" srcId="{2A4A34B6-5FB0-4E6A-9737-C75BF8458988}" destId="{9D20A60C-DFB3-4283-8121-D4E79BAEBF06}" srcOrd="0" destOrd="0" presId="urn:microsoft.com/office/officeart/2005/8/layout/hList1"/>
    <dgm:cxn modelId="{66E691A8-2B79-47C1-9F59-CB6FF7C41A05}" srcId="{22A831E8-2579-4817-8331-216329B1366B}" destId="{23E04B6E-74D5-4F1A-8E1E-17E8A069CF71}" srcOrd="1" destOrd="0" parTransId="{B1F3A1DA-5DE3-4156-B177-0F1C47C2869F}" sibTransId="{1A74A0B6-BA83-47F9-BC60-5791E979F962}"/>
    <dgm:cxn modelId="{384603AF-43A2-4BA2-8BDF-67815DB016FC}" type="presOf" srcId="{2D1F014C-17FC-4BBE-83D3-3B797EE7800C}" destId="{3C5E47C3-BA7A-4B65-AEF3-71D019DDDDF1}" srcOrd="0" destOrd="1" presId="urn:microsoft.com/office/officeart/2005/8/layout/hList1"/>
    <dgm:cxn modelId="{3A4042B0-B6FA-4F1B-849D-1534F9644C34}" srcId="{23E04B6E-74D5-4F1A-8E1E-17E8A069CF71}" destId="{163B5028-2F02-4B53-B3A6-3D5903FDE9C7}" srcOrd="1" destOrd="0" parTransId="{BDDAA834-3937-4E37-83F6-404A63EC10A2}" sibTransId="{226F382D-EB6C-42D1-B3B2-D87E7197088D}"/>
    <dgm:cxn modelId="{D67E25B1-8EDC-42DB-A3DC-795F42AC0E86}" srcId="{30A6914B-E20F-4767-B82A-9347C1CF58A0}" destId="{2D1F014C-17FC-4BBE-83D3-3B797EE7800C}" srcOrd="1" destOrd="0" parTransId="{85033CCD-BA8F-4C80-85CA-9E9DBDEFF129}" sibTransId="{D08CAC77-98D5-4850-8BCD-2F3A87EC9253}"/>
    <dgm:cxn modelId="{138860B7-342C-4127-A4E8-A2F5CF637B34}" type="presOf" srcId="{FAF268B8-7C21-4BCF-8F72-7430E8A77912}" destId="{F2E44657-55C0-483B-A4ED-55C9EC409787}" srcOrd="0" destOrd="0" presId="urn:microsoft.com/office/officeart/2005/8/layout/hList1"/>
    <dgm:cxn modelId="{FBB380C7-BA7F-4B14-94D3-14CFA772B109}" srcId="{23E04B6E-74D5-4F1A-8E1E-17E8A069CF71}" destId="{0C54DC18-3408-4700-A0D4-AB3019EC3B72}" srcOrd="0" destOrd="0" parTransId="{F8D192F4-C03A-436E-9578-F1AB74952D11}" sibTransId="{8CE7869C-B5B1-4E2B-BE85-38554F08D5B2}"/>
    <dgm:cxn modelId="{4A64E6CE-8A41-42A8-B122-BF0178B8041B}" srcId="{649D9207-299D-4E11-92F9-5A16EDA769D4}" destId="{C73A071A-092E-43A8-B059-9AC38FA20F84}" srcOrd="0" destOrd="0" parTransId="{BA11AD3F-9902-4465-B11A-A29833C27664}" sibTransId="{14A59BC0-0FA9-4E6D-8AAE-A8BD73F7D694}"/>
    <dgm:cxn modelId="{EE2558D4-6830-478F-B2C9-ABE10C56F8EA}" type="presOf" srcId="{30A6914B-E20F-4767-B82A-9347C1CF58A0}" destId="{928FB504-AB89-4FB8-B5FA-34884E8A2574}" srcOrd="0" destOrd="0" presId="urn:microsoft.com/office/officeart/2005/8/layout/hList1"/>
    <dgm:cxn modelId="{52122DDE-90FA-4F20-88E0-397270A5CFDC}" type="presOf" srcId="{21615743-4015-4266-911D-50710780A8E1}" destId="{EBF46656-7D63-45CD-99F4-75223499C51A}" srcOrd="0" destOrd="2" presId="urn:microsoft.com/office/officeart/2005/8/layout/hList1"/>
    <dgm:cxn modelId="{C37FA9DF-A18C-4155-8DCD-603D00963B43}" type="presOf" srcId="{C73A071A-092E-43A8-B059-9AC38FA20F84}" destId="{EBF46656-7D63-45CD-99F4-75223499C51A}" srcOrd="0" destOrd="0" presId="urn:microsoft.com/office/officeart/2005/8/layout/hList1"/>
    <dgm:cxn modelId="{12E251EA-9A21-4EAB-BF50-C30E3F1F23BB}" srcId="{2A4A34B6-5FB0-4E6A-9737-C75BF8458988}" destId="{FAF268B8-7C21-4BCF-8F72-7430E8A77912}" srcOrd="0" destOrd="0" parTransId="{1F2F0899-20EF-4497-9CF0-9C1657C7DC59}" sibTransId="{BD27514F-34A9-4053-BE00-13F18DE7689A}"/>
    <dgm:cxn modelId="{6A8FF7ED-7007-4C3F-8FC1-33C7BB22B89F}" srcId="{22A831E8-2579-4817-8331-216329B1366B}" destId="{30A6914B-E20F-4767-B82A-9347C1CF58A0}" srcOrd="3" destOrd="0" parTransId="{EA0C3FEA-571D-4CBF-9622-AE7EEA47834D}" sibTransId="{B8AED941-0B2E-4BA4-B8EA-43BED6437C91}"/>
    <dgm:cxn modelId="{B0E35CF0-4496-4EC6-8083-E5EB15667DD7}" srcId="{23E04B6E-74D5-4F1A-8E1E-17E8A069CF71}" destId="{6ACFB805-112F-406F-99BF-BC367A237243}" srcOrd="2" destOrd="0" parTransId="{0B058A5E-EC94-4066-B5F0-255FFD5B9061}" sibTransId="{2CEF9C7E-2D75-4F2F-90BD-BD5711418367}"/>
    <dgm:cxn modelId="{7AECD9F4-D07D-4D78-9295-9CC31C318ECC}" type="presOf" srcId="{8BB60247-F19B-4415-920A-56B9F95F1E39}" destId="{EBF46656-7D63-45CD-99F4-75223499C51A}" srcOrd="0" destOrd="1" presId="urn:microsoft.com/office/officeart/2005/8/layout/hList1"/>
    <dgm:cxn modelId="{53DEC5F5-A41A-4641-825B-6BB00A50A583}" type="presOf" srcId="{6ACFB805-112F-406F-99BF-BC367A237243}" destId="{CF0D84C7-EB1C-4EE4-BBD2-F09FE2071569}" srcOrd="0" destOrd="2" presId="urn:microsoft.com/office/officeart/2005/8/layout/hList1"/>
    <dgm:cxn modelId="{48A330FD-B099-4894-9A9F-8BDED6A96A0C}" srcId="{22A831E8-2579-4817-8331-216329B1366B}" destId="{2A4A34B6-5FB0-4E6A-9737-C75BF8458988}" srcOrd="2" destOrd="0" parTransId="{CFEF1B4E-1826-4B06-B05F-DC8508AE11C4}" sibTransId="{75878D99-4D74-42F8-A1F7-16C9999E7118}"/>
    <dgm:cxn modelId="{06DAA1DE-3E9E-46A4-AA98-0E4CFC26E474}" type="presParOf" srcId="{67A01E1F-3F56-425B-846E-A1D4F0CBAE62}" destId="{9BF46B69-2E18-489B-A1AA-1659A4ADB25A}" srcOrd="0" destOrd="0" presId="urn:microsoft.com/office/officeart/2005/8/layout/hList1"/>
    <dgm:cxn modelId="{6BA6472D-C58E-4123-9FCC-5A2DD6D9CDB7}" type="presParOf" srcId="{9BF46B69-2E18-489B-A1AA-1659A4ADB25A}" destId="{12A90A24-44FB-49D7-B001-78EF7F685C2D}" srcOrd="0" destOrd="0" presId="urn:microsoft.com/office/officeart/2005/8/layout/hList1"/>
    <dgm:cxn modelId="{909E4168-1408-4646-B6F5-480951F1F576}" type="presParOf" srcId="{9BF46B69-2E18-489B-A1AA-1659A4ADB25A}" destId="{EBF46656-7D63-45CD-99F4-75223499C51A}" srcOrd="1" destOrd="0" presId="urn:microsoft.com/office/officeart/2005/8/layout/hList1"/>
    <dgm:cxn modelId="{DA62946A-B275-413C-B9F9-BE2B767997DA}" type="presParOf" srcId="{67A01E1F-3F56-425B-846E-A1D4F0CBAE62}" destId="{4D53F292-BF04-4267-8C1F-1B9029000695}" srcOrd="1" destOrd="0" presId="urn:microsoft.com/office/officeart/2005/8/layout/hList1"/>
    <dgm:cxn modelId="{BC933274-E3D9-4ACA-BECD-2B9716DD973A}" type="presParOf" srcId="{67A01E1F-3F56-425B-846E-A1D4F0CBAE62}" destId="{C498E9E0-94A4-4DB1-AAB9-550AE8BF9E59}" srcOrd="2" destOrd="0" presId="urn:microsoft.com/office/officeart/2005/8/layout/hList1"/>
    <dgm:cxn modelId="{5F9188FB-ED30-4CB3-A8F8-5C9EABBE602E}" type="presParOf" srcId="{C498E9E0-94A4-4DB1-AAB9-550AE8BF9E59}" destId="{6F67B003-CFC7-4DFD-8709-4BA85677ED20}" srcOrd="0" destOrd="0" presId="urn:microsoft.com/office/officeart/2005/8/layout/hList1"/>
    <dgm:cxn modelId="{C651B824-7541-49AE-B6B4-6714D5CE8AA6}" type="presParOf" srcId="{C498E9E0-94A4-4DB1-AAB9-550AE8BF9E59}" destId="{CF0D84C7-EB1C-4EE4-BBD2-F09FE2071569}" srcOrd="1" destOrd="0" presId="urn:microsoft.com/office/officeart/2005/8/layout/hList1"/>
    <dgm:cxn modelId="{D7745697-40E8-4763-9A9D-F4879EE096A8}" type="presParOf" srcId="{67A01E1F-3F56-425B-846E-A1D4F0CBAE62}" destId="{83B12801-FFF3-4C98-9E23-85C69E266E7E}" srcOrd="3" destOrd="0" presId="urn:microsoft.com/office/officeart/2005/8/layout/hList1"/>
    <dgm:cxn modelId="{035CAEC4-8247-44E0-8D2C-1A4FB337A963}" type="presParOf" srcId="{67A01E1F-3F56-425B-846E-A1D4F0CBAE62}" destId="{CEA8E689-67BD-49E0-88A3-7CEA13F05822}" srcOrd="4" destOrd="0" presId="urn:microsoft.com/office/officeart/2005/8/layout/hList1"/>
    <dgm:cxn modelId="{7B750228-662A-45F1-8FFE-95636DDA90CD}" type="presParOf" srcId="{CEA8E689-67BD-49E0-88A3-7CEA13F05822}" destId="{9D20A60C-DFB3-4283-8121-D4E79BAEBF06}" srcOrd="0" destOrd="0" presId="urn:microsoft.com/office/officeart/2005/8/layout/hList1"/>
    <dgm:cxn modelId="{2CA3F03A-C9FD-4688-8E9C-2D04B07D055B}" type="presParOf" srcId="{CEA8E689-67BD-49E0-88A3-7CEA13F05822}" destId="{F2E44657-55C0-483B-A4ED-55C9EC409787}" srcOrd="1" destOrd="0" presId="urn:microsoft.com/office/officeart/2005/8/layout/hList1"/>
    <dgm:cxn modelId="{266F571B-66B7-4851-8DAB-E35DBA0D50CF}" type="presParOf" srcId="{67A01E1F-3F56-425B-846E-A1D4F0CBAE62}" destId="{F3024B25-877D-43DA-B3C1-7FC92AEFDD5D}" srcOrd="5" destOrd="0" presId="urn:microsoft.com/office/officeart/2005/8/layout/hList1"/>
    <dgm:cxn modelId="{E329D713-C917-4B7E-B3F5-E391994A6F38}" type="presParOf" srcId="{67A01E1F-3F56-425B-846E-A1D4F0CBAE62}" destId="{3C812504-A1C7-4D2D-ADAE-CF769CB01492}" srcOrd="6" destOrd="0" presId="urn:microsoft.com/office/officeart/2005/8/layout/hList1"/>
    <dgm:cxn modelId="{1CB021F5-22B8-465D-9D3A-D3271FB155AA}" type="presParOf" srcId="{3C812504-A1C7-4D2D-ADAE-CF769CB01492}" destId="{928FB504-AB89-4FB8-B5FA-34884E8A2574}" srcOrd="0" destOrd="0" presId="urn:microsoft.com/office/officeart/2005/8/layout/hList1"/>
    <dgm:cxn modelId="{0B1C74A4-E81D-49AF-BEF4-92487AE5BE02}" type="presParOf" srcId="{3C812504-A1C7-4D2D-ADAE-CF769CB01492}" destId="{3C5E47C3-BA7A-4B65-AEF3-71D019DDDD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7D01DF-426E-4318-A4F4-F84B89F06C58}" type="doc">
      <dgm:prSet loTypeId="urn:microsoft.com/office/officeart/2005/8/layout/hProcess9" loCatId="process" qsTypeId="urn:microsoft.com/office/officeart/2005/8/quickstyle/simple1" qsCatId="simple" csTypeId="urn:microsoft.com/office/officeart/2005/8/colors/accent0_3" csCatId="mainScheme" phldr="1"/>
      <dgm:spPr/>
    </dgm:pt>
    <dgm:pt modelId="{4047F660-5C9D-4F60-8363-3926D2837EFE}">
      <dgm:prSet phldrT="[Text]"/>
      <dgm:spPr/>
      <dgm:t>
        <a:bodyPr/>
        <a:lstStyle/>
        <a:p>
          <a:r>
            <a:rPr lang="en-US" dirty="0"/>
            <a:t>Patented Drug Approval</a:t>
          </a:r>
        </a:p>
      </dgm:t>
    </dgm:pt>
    <dgm:pt modelId="{BCCC865D-4CF3-452F-A863-C3468DC76939}" type="parTrans" cxnId="{59E411C3-2887-4A13-8570-FCBD115E5E94}">
      <dgm:prSet/>
      <dgm:spPr/>
      <dgm:t>
        <a:bodyPr/>
        <a:lstStyle/>
        <a:p>
          <a:endParaRPr lang="en-US"/>
        </a:p>
      </dgm:t>
    </dgm:pt>
    <dgm:pt modelId="{BCAAD043-C427-49AF-8212-C9C4D939138B}" type="sibTrans" cxnId="{59E411C3-2887-4A13-8570-FCBD115E5E94}">
      <dgm:prSet/>
      <dgm:spPr/>
      <dgm:t>
        <a:bodyPr/>
        <a:lstStyle/>
        <a:p>
          <a:endParaRPr lang="en-US"/>
        </a:p>
      </dgm:t>
    </dgm:pt>
    <dgm:pt modelId="{C00F04D9-D3CF-4C75-8D77-CD38166420A0}">
      <dgm:prSet phldrT="[Text]"/>
      <dgm:spPr/>
      <dgm:t>
        <a:bodyPr/>
        <a:lstStyle/>
        <a:p>
          <a:r>
            <a:rPr lang="en-US" dirty="0"/>
            <a:t>Biosimilar Approval</a:t>
          </a:r>
        </a:p>
      </dgm:t>
    </dgm:pt>
    <dgm:pt modelId="{46CE4034-A16E-4A1D-A3FC-C463E6A1F0A1}" type="parTrans" cxnId="{C13CBFFB-A169-41C1-ABBE-C77412972F88}">
      <dgm:prSet/>
      <dgm:spPr/>
      <dgm:t>
        <a:bodyPr/>
        <a:lstStyle/>
        <a:p>
          <a:endParaRPr lang="en-US"/>
        </a:p>
      </dgm:t>
    </dgm:pt>
    <dgm:pt modelId="{14928B62-0476-4E5D-92EA-E414E28D5DB9}" type="sibTrans" cxnId="{C13CBFFB-A169-41C1-ABBE-C77412972F88}">
      <dgm:prSet/>
      <dgm:spPr/>
      <dgm:t>
        <a:bodyPr/>
        <a:lstStyle/>
        <a:p>
          <a:endParaRPr lang="en-US"/>
        </a:p>
      </dgm:t>
    </dgm:pt>
    <dgm:pt modelId="{B5C8B937-D9A1-45BF-AB9B-B5E93B4408E8}">
      <dgm:prSet phldrT="[Text]"/>
      <dgm:spPr/>
      <dgm:t>
        <a:bodyPr/>
        <a:lstStyle/>
        <a:p>
          <a:r>
            <a:rPr lang="en-US" dirty="0"/>
            <a:t>Biosimilar Approved to be </a:t>
          </a:r>
          <a:r>
            <a:rPr lang="en-US" dirty="0" err="1"/>
            <a:t>Interchangable</a:t>
          </a:r>
          <a:r>
            <a:rPr lang="en-US" dirty="0"/>
            <a:t> </a:t>
          </a:r>
        </a:p>
      </dgm:t>
    </dgm:pt>
    <dgm:pt modelId="{B1F1476B-72C1-4C8E-B329-5F53097930E4}" type="parTrans" cxnId="{D1AE93E5-A159-4F93-9FD8-EE267ABDDEDB}">
      <dgm:prSet/>
      <dgm:spPr/>
      <dgm:t>
        <a:bodyPr/>
        <a:lstStyle/>
        <a:p>
          <a:endParaRPr lang="en-US"/>
        </a:p>
      </dgm:t>
    </dgm:pt>
    <dgm:pt modelId="{7618E52F-2CB2-4029-BA88-4DE8B39CC38F}" type="sibTrans" cxnId="{D1AE93E5-A159-4F93-9FD8-EE267ABDDEDB}">
      <dgm:prSet/>
      <dgm:spPr/>
      <dgm:t>
        <a:bodyPr/>
        <a:lstStyle/>
        <a:p>
          <a:endParaRPr lang="en-US"/>
        </a:p>
      </dgm:t>
    </dgm:pt>
    <dgm:pt modelId="{2E4A512C-AFDE-46D5-BDA3-3C688ECB11B8}" type="pres">
      <dgm:prSet presAssocID="{8F7D01DF-426E-4318-A4F4-F84B89F06C58}" presName="CompostProcess" presStyleCnt="0">
        <dgm:presLayoutVars>
          <dgm:dir/>
          <dgm:resizeHandles val="exact"/>
        </dgm:presLayoutVars>
      </dgm:prSet>
      <dgm:spPr/>
    </dgm:pt>
    <dgm:pt modelId="{9DD2A370-34D3-4B45-940E-8F7F2E6FFBC1}" type="pres">
      <dgm:prSet presAssocID="{8F7D01DF-426E-4318-A4F4-F84B89F06C58}" presName="arrow" presStyleLbl="bgShp" presStyleIdx="0" presStyleCnt="1"/>
      <dgm:spPr/>
    </dgm:pt>
    <dgm:pt modelId="{59EF7D74-CD43-496E-AA7D-2706C35A2FEA}" type="pres">
      <dgm:prSet presAssocID="{8F7D01DF-426E-4318-A4F4-F84B89F06C58}" presName="linearProcess" presStyleCnt="0"/>
      <dgm:spPr/>
    </dgm:pt>
    <dgm:pt modelId="{7F77DF87-331B-4BAB-BAE1-0A7C62E2E7D8}" type="pres">
      <dgm:prSet presAssocID="{4047F660-5C9D-4F60-8363-3926D2837EFE}" presName="textNode" presStyleLbl="node1" presStyleIdx="0" presStyleCnt="3">
        <dgm:presLayoutVars>
          <dgm:bulletEnabled val="1"/>
        </dgm:presLayoutVars>
      </dgm:prSet>
      <dgm:spPr/>
    </dgm:pt>
    <dgm:pt modelId="{DA1709E2-8CDB-4B7F-9C02-E884DC537353}" type="pres">
      <dgm:prSet presAssocID="{BCAAD043-C427-49AF-8212-C9C4D939138B}" presName="sibTrans" presStyleCnt="0"/>
      <dgm:spPr/>
    </dgm:pt>
    <dgm:pt modelId="{795918BB-2188-4175-9B1E-B7D01AD6F95A}" type="pres">
      <dgm:prSet presAssocID="{C00F04D9-D3CF-4C75-8D77-CD38166420A0}" presName="textNode" presStyleLbl="node1" presStyleIdx="1" presStyleCnt="3">
        <dgm:presLayoutVars>
          <dgm:bulletEnabled val="1"/>
        </dgm:presLayoutVars>
      </dgm:prSet>
      <dgm:spPr/>
    </dgm:pt>
    <dgm:pt modelId="{7A1A5973-7880-4791-BFFA-F6AE1C69C45B}" type="pres">
      <dgm:prSet presAssocID="{14928B62-0476-4E5D-92EA-E414E28D5DB9}" presName="sibTrans" presStyleCnt="0"/>
      <dgm:spPr/>
    </dgm:pt>
    <dgm:pt modelId="{5B80272A-EB05-4C30-B2E4-EC7E2FD0BAF7}" type="pres">
      <dgm:prSet presAssocID="{B5C8B937-D9A1-45BF-AB9B-B5E93B4408E8}" presName="textNode" presStyleLbl="node1" presStyleIdx="2" presStyleCnt="3">
        <dgm:presLayoutVars>
          <dgm:bulletEnabled val="1"/>
        </dgm:presLayoutVars>
      </dgm:prSet>
      <dgm:spPr/>
    </dgm:pt>
  </dgm:ptLst>
  <dgm:cxnLst>
    <dgm:cxn modelId="{FFE03B1F-FC8E-4378-AC4C-C8E274CD46C3}" type="presOf" srcId="{4047F660-5C9D-4F60-8363-3926D2837EFE}" destId="{7F77DF87-331B-4BAB-BAE1-0A7C62E2E7D8}" srcOrd="0" destOrd="0" presId="urn:microsoft.com/office/officeart/2005/8/layout/hProcess9"/>
    <dgm:cxn modelId="{230A0A20-B59B-41E8-BE44-FE0DB97CA161}" type="presOf" srcId="{B5C8B937-D9A1-45BF-AB9B-B5E93B4408E8}" destId="{5B80272A-EB05-4C30-B2E4-EC7E2FD0BAF7}" srcOrd="0" destOrd="0" presId="urn:microsoft.com/office/officeart/2005/8/layout/hProcess9"/>
    <dgm:cxn modelId="{15268525-8509-4E63-8C69-872126A10A42}" type="presOf" srcId="{8F7D01DF-426E-4318-A4F4-F84B89F06C58}" destId="{2E4A512C-AFDE-46D5-BDA3-3C688ECB11B8}" srcOrd="0" destOrd="0" presId="urn:microsoft.com/office/officeart/2005/8/layout/hProcess9"/>
    <dgm:cxn modelId="{59E411C3-2887-4A13-8570-FCBD115E5E94}" srcId="{8F7D01DF-426E-4318-A4F4-F84B89F06C58}" destId="{4047F660-5C9D-4F60-8363-3926D2837EFE}" srcOrd="0" destOrd="0" parTransId="{BCCC865D-4CF3-452F-A863-C3468DC76939}" sibTransId="{BCAAD043-C427-49AF-8212-C9C4D939138B}"/>
    <dgm:cxn modelId="{D1AE93E5-A159-4F93-9FD8-EE267ABDDEDB}" srcId="{8F7D01DF-426E-4318-A4F4-F84B89F06C58}" destId="{B5C8B937-D9A1-45BF-AB9B-B5E93B4408E8}" srcOrd="2" destOrd="0" parTransId="{B1F1476B-72C1-4C8E-B329-5F53097930E4}" sibTransId="{7618E52F-2CB2-4029-BA88-4DE8B39CC38F}"/>
    <dgm:cxn modelId="{63BC26EC-5432-42DC-BFCE-3166BC92EF0A}" type="presOf" srcId="{C00F04D9-D3CF-4C75-8D77-CD38166420A0}" destId="{795918BB-2188-4175-9B1E-B7D01AD6F95A}" srcOrd="0" destOrd="0" presId="urn:microsoft.com/office/officeart/2005/8/layout/hProcess9"/>
    <dgm:cxn modelId="{C13CBFFB-A169-41C1-ABBE-C77412972F88}" srcId="{8F7D01DF-426E-4318-A4F4-F84B89F06C58}" destId="{C00F04D9-D3CF-4C75-8D77-CD38166420A0}" srcOrd="1" destOrd="0" parTransId="{46CE4034-A16E-4A1D-A3FC-C463E6A1F0A1}" sibTransId="{14928B62-0476-4E5D-92EA-E414E28D5DB9}"/>
    <dgm:cxn modelId="{E18403DE-80FE-4079-8B73-F4B44778E0BC}" type="presParOf" srcId="{2E4A512C-AFDE-46D5-BDA3-3C688ECB11B8}" destId="{9DD2A370-34D3-4B45-940E-8F7F2E6FFBC1}" srcOrd="0" destOrd="0" presId="urn:microsoft.com/office/officeart/2005/8/layout/hProcess9"/>
    <dgm:cxn modelId="{0852F7D4-EA78-4EDB-A2D8-D874797672D9}" type="presParOf" srcId="{2E4A512C-AFDE-46D5-BDA3-3C688ECB11B8}" destId="{59EF7D74-CD43-496E-AA7D-2706C35A2FEA}" srcOrd="1" destOrd="0" presId="urn:microsoft.com/office/officeart/2005/8/layout/hProcess9"/>
    <dgm:cxn modelId="{BFE5C698-A9B8-4633-BE3E-7843977D0CC4}" type="presParOf" srcId="{59EF7D74-CD43-496E-AA7D-2706C35A2FEA}" destId="{7F77DF87-331B-4BAB-BAE1-0A7C62E2E7D8}" srcOrd="0" destOrd="0" presId="urn:microsoft.com/office/officeart/2005/8/layout/hProcess9"/>
    <dgm:cxn modelId="{FD344E61-4582-4278-9820-146F4516D7F7}" type="presParOf" srcId="{59EF7D74-CD43-496E-AA7D-2706C35A2FEA}" destId="{DA1709E2-8CDB-4B7F-9C02-E884DC537353}" srcOrd="1" destOrd="0" presId="urn:microsoft.com/office/officeart/2005/8/layout/hProcess9"/>
    <dgm:cxn modelId="{05188C7B-DBBB-45D2-BE09-9B6607A6A58D}" type="presParOf" srcId="{59EF7D74-CD43-496E-AA7D-2706C35A2FEA}" destId="{795918BB-2188-4175-9B1E-B7D01AD6F95A}" srcOrd="2" destOrd="0" presId="urn:microsoft.com/office/officeart/2005/8/layout/hProcess9"/>
    <dgm:cxn modelId="{F9019B81-725B-4231-973F-76AE53C6BD6A}" type="presParOf" srcId="{59EF7D74-CD43-496E-AA7D-2706C35A2FEA}" destId="{7A1A5973-7880-4791-BFFA-F6AE1C69C45B}" srcOrd="3" destOrd="0" presId="urn:microsoft.com/office/officeart/2005/8/layout/hProcess9"/>
    <dgm:cxn modelId="{41539313-2495-4238-B538-90D9920D2B22}" type="presParOf" srcId="{59EF7D74-CD43-496E-AA7D-2706C35A2FEA}" destId="{5B80272A-EB05-4C30-B2E4-EC7E2FD0BAF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84A0C-C287-4BD4-AC36-3C8EB4910B86}"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59B52632-5BF9-4685-8E7A-2BA432F8BEB9}">
      <dgm:prSet phldrT="[Text]" phldr="0"/>
      <dgm:spPr/>
      <dgm:t>
        <a:bodyPr/>
        <a:lstStyle/>
        <a:p>
          <a:r>
            <a:rPr lang="en-US" dirty="0" err="1"/>
            <a:t>Kresladi</a:t>
          </a:r>
          <a:endParaRPr lang="en-US" dirty="0"/>
        </a:p>
      </dgm:t>
    </dgm:pt>
    <dgm:pt modelId="{7760129F-E5FE-42A7-95EB-DD7510987C4A}" type="parTrans" cxnId="{73FDB099-68A9-4A1E-85C3-1FD0AFACDB38}">
      <dgm:prSet/>
      <dgm:spPr/>
      <dgm:t>
        <a:bodyPr/>
        <a:lstStyle/>
        <a:p>
          <a:endParaRPr lang="en-US"/>
        </a:p>
      </dgm:t>
    </dgm:pt>
    <dgm:pt modelId="{3EBBA0B7-69F0-4E52-88FF-767422E6FB7D}" type="sibTrans" cxnId="{73FDB099-68A9-4A1E-85C3-1FD0AFACDB38}">
      <dgm:prSet/>
      <dgm:spPr/>
      <dgm:t>
        <a:bodyPr/>
        <a:lstStyle/>
        <a:p>
          <a:endParaRPr lang="en-US"/>
        </a:p>
      </dgm:t>
    </dgm:pt>
    <dgm:pt modelId="{08EEB2D8-0393-4BBE-A82A-9C1633C86418}">
      <dgm:prSet phldrT="[Text]" phldr="0"/>
      <dgm:spPr/>
      <dgm:t>
        <a:bodyPr/>
        <a:lstStyle/>
        <a:p>
          <a:r>
            <a:rPr lang="en-US" dirty="0" err="1"/>
            <a:t>Marnetegragene</a:t>
          </a:r>
          <a:r>
            <a:rPr lang="en-US" dirty="0"/>
            <a:t> autotemcel</a:t>
          </a:r>
        </a:p>
      </dgm:t>
    </dgm:pt>
    <dgm:pt modelId="{854ABDA5-0EB7-4CD6-B1DA-72A81FDD8793}" type="parTrans" cxnId="{EE9FE23A-4034-444C-BC78-56997D1C3E0E}">
      <dgm:prSet/>
      <dgm:spPr/>
      <dgm:t>
        <a:bodyPr/>
        <a:lstStyle/>
        <a:p>
          <a:endParaRPr lang="en-US"/>
        </a:p>
      </dgm:t>
    </dgm:pt>
    <dgm:pt modelId="{F814FEE0-664F-404B-A1F4-1D3BFBCC6E1C}" type="sibTrans" cxnId="{EE9FE23A-4034-444C-BC78-56997D1C3E0E}">
      <dgm:prSet/>
      <dgm:spPr/>
      <dgm:t>
        <a:bodyPr/>
        <a:lstStyle/>
        <a:p>
          <a:endParaRPr lang="en-US"/>
        </a:p>
      </dgm:t>
    </dgm:pt>
    <dgm:pt modelId="{39CEE62B-25E3-4763-BF90-6CC0E0946D22}">
      <dgm:prSet phldrT="[Text]" phldr="0"/>
      <dgm:spPr/>
      <dgm:t>
        <a:bodyPr/>
        <a:lstStyle/>
        <a:p>
          <a:r>
            <a:rPr lang="en-US" dirty="0"/>
            <a:t>For leukocyte adhesion deficiency</a:t>
          </a:r>
        </a:p>
      </dgm:t>
    </dgm:pt>
    <dgm:pt modelId="{03FFB2E4-873C-4B35-AE26-F18B2BB10BB3}" type="parTrans" cxnId="{D0C47512-25AF-4EB2-8282-135B308589E5}">
      <dgm:prSet/>
      <dgm:spPr/>
      <dgm:t>
        <a:bodyPr/>
        <a:lstStyle/>
        <a:p>
          <a:endParaRPr lang="en-US"/>
        </a:p>
      </dgm:t>
    </dgm:pt>
    <dgm:pt modelId="{44C6D045-A664-4C7D-B5CB-29FE63AB2FBE}" type="sibTrans" cxnId="{D0C47512-25AF-4EB2-8282-135B308589E5}">
      <dgm:prSet/>
      <dgm:spPr/>
      <dgm:t>
        <a:bodyPr/>
        <a:lstStyle/>
        <a:p>
          <a:endParaRPr lang="en-US"/>
        </a:p>
      </dgm:t>
    </dgm:pt>
    <dgm:pt modelId="{C1F7AF56-0B29-45B1-A363-A6E99910DF69}">
      <dgm:prSet phldrT="[Text]" phldr="0"/>
      <dgm:spPr/>
      <dgm:t>
        <a:bodyPr/>
        <a:lstStyle/>
        <a:p>
          <a:r>
            <a:rPr lang="en-US" dirty="0" err="1"/>
            <a:t>Doruxapapogene</a:t>
          </a:r>
          <a:r>
            <a:rPr lang="en-US" dirty="0"/>
            <a:t> </a:t>
          </a:r>
          <a:r>
            <a:rPr lang="en-US" dirty="0" err="1"/>
            <a:t>ralaplasmid</a:t>
          </a:r>
          <a:endParaRPr lang="en-US" dirty="0"/>
        </a:p>
      </dgm:t>
    </dgm:pt>
    <dgm:pt modelId="{5AE7A8E5-5079-4209-8566-37BBDAEEBD76}" type="parTrans" cxnId="{08CB431F-41BA-4853-A293-8B53D9A80873}">
      <dgm:prSet/>
      <dgm:spPr/>
      <dgm:t>
        <a:bodyPr/>
        <a:lstStyle/>
        <a:p>
          <a:endParaRPr lang="en-US"/>
        </a:p>
      </dgm:t>
    </dgm:pt>
    <dgm:pt modelId="{3996A8E1-17FB-4339-9F6E-EEC96E0573C9}" type="sibTrans" cxnId="{08CB431F-41BA-4853-A293-8B53D9A80873}">
      <dgm:prSet/>
      <dgm:spPr/>
      <dgm:t>
        <a:bodyPr/>
        <a:lstStyle/>
        <a:p>
          <a:endParaRPr lang="en-US"/>
        </a:p>
      </dgm:t>
    </dgm:pt>
    <dgm:pt modelId="{FB3BF369-9138-4E24-96BE-4931611CC746}">
      <dgm:prSet phldrT="[Text]" phldr="0"/>
      <dgm:spPr/>
      <dgm:t>
        <a:bodyPr/>
        <a:lstStyle/>
        <a:p>
          <a:r>
            <a:rPr lang="en-US" dirty="0"/>
            <a:t>Treatment of recurrent respiratory papillomatosis</a:t>
          </a:r>
        </a:p>
      </dgm:t>
    </dgm:pt>
    <dgm:pt modelId="{D0A0AA3D-D22F-407C-9694-A5B818762B2A}" type="parTrans" cxnId="{50F4FF19-ED28-4D93-9808-E507E66C6968}">
      <dgm:prSet/>
      <dgm:spPr/>
      <dgm:t>
        <a:bodyPr/>
        <a:lstStyle/>
        <a:p>
          <a:endParaRPr lang="en-US"/>
        </a:p>
      </dgm:t>
    </dgm:pt>
    <dgm:pt modelId="{FD8287ED-7D53-4869-826F-30D785C44DB8}" type="sibTrans" cxnId="{50F4FF19-ED28-4D93-9808-E507E66C6968}">
      <dgm:prSet/>
      <dgm:spPr/>
      <dgm:t>
        <a:bodyPr/>
        <a:lstStyle/>
        <a:p>
          <a:endParaRPr lang="en-US"/>
        </a:p>
      </dgm:t>
    </dgm:pt>
    <dgm:pt modelId="{AAFAF92E-A20E-4E06-A461-40404B9E429E}">
      <dgm:prSet phldrT="[Text]" phldr="0"/>
      <dgm:spPr/>
      <dgm:t>
        <a:bodyPr/>
        <a:lstStyle/>
        <a:p>
          <a:r>
            <a:rPr lang="en-US" dirty="0"/>
            <a:t>$500K per treatment course</a:t>
          </a:r>
        </a:p>
      </dgm:t>
    </dgm:pt>
    <dgm:pt modelId="{F04DB245-44C9-44D3-9C1B-B9FF32DDE620}" type="parTrans" cxnId="{CA4E9D77-EB61-476A-A386-8EF4527BDC19}">
      <dgm:prSet/>
      <dgm:spPr/>
      <dgm:t>
        <a:bodyPr/>
        <a:lstStyle/>
        <a:p>
          <a:endParaRPr lang="en-US"/>
        </a:p>
      </dgm:t>
    </dgm:pt>
    <dgm:pt modelId="{F62AEF16-E01C-4651-9136-E6006CB5B8B7}" type="sibTrans" cxnId="{CA4E9D77-EB61-476A-A386-8EF4527BDC19}">
      <dgm:prSet/>
      <dgm:spPr/>
      <dgm:t>
        <a:bodyPr/>
        <a:lstStyle/>
        <a:p>
          <a:endParaRPr lang="en-US"/>
        </a:p>
      </dgm:t>
    </dgm:pt>
    <dgm:pt modelId="{0BA16A19-486E-40D1-BE3C-8FD0B53D8A65}">
      <dgm:prSet phldrT="[Text]" phldr="0"/>
      <dgm:spPr/>
      <dgm:t>
        <a:bodyPr/>
        <a:lstStyle/>
        <a:p>
          <a:r>
            <a:rPr lang="en-US" dirty="0"/>
            <a:t>DB-OTO</a:t>
          </a:r>
        </a:p>
      </dgm:t>
    </dgm:pt>
    <dgm:pt modelId="{0D810CD2-86FD-4EA2-A621-02D9068A9000}" type="parTrans" cxnId="{42BC00A2-00CA-440F-98A3-0C22DA692666}">
      <dgm:prSet/>
      <dgm:spPr/>
      <dgm:t>
        <a:bodyPr/>
        <a:lstStyle/>
        <a:p>
          <a:endParaRPr lang="en-US"/>
        </a:p>
      </dgm:t>
    </dgm:pt>
    <dgm:pt modelId="{2745587A-194A-47AF-BA3F-8E30A8754836}" type="sibTrans" cxnId="{42BC00A2-00CA-440F-98A3-0C22DA692666}">
      <dgm:prSet/>
      <dgm:spPr/>
      <dgm:t>
        <a:bodyPr/>
        <a:lstStyle/>
        <a:p>
          <a:endParaRPr lang="en-US"/>
        </a:p>
      </dgm:t>
    </dgm:pt>
    <dgm:pt modelId="{3C5E7FC6-9782-4366-8CC2-B1DBAB286EE8}">
      <dgm:prSet phldrT="[Text]" phldr="0"/>
      <dgm:spPr/>
      <dgm:t>
        <a:bodyPr/>
        <a:lstStyle/>
        <a:p>
          <a:r>
            <a:rPr lang="en-US" dirty="0"/>
            <a:t>Limb-girdle muscular dystrophy</a:t>
          </a:r>
        </a:p>
      </dgm:t>
    </dgm:pt>
    <dgm:pt modelId="{8FE0CEE6-CE36-4078-82EB-9B5AAF12E903}" type="parTrans" cxnId="{27383BB2-B7BF-49A3-8235-05E7FE67E0B3}">
      <dgm:prSet/>
      <dgm:spPr/>
      <dgm:t>
        <a:bodyPr/>
        <a:lstStyle/>
        <a:p>
          <a:endParaRPr lang="en-US"/>
        </a:p>
      </dgm:t>
    </dgm:pt>
    <dgm:pt modelId="{455C6EE4-44EB-4AFF-B921-82080B99A472}" type="sibTrans" cxnId="{27383BB2-B7BF-49A3-8235-05E7FE67E0B3}">
      <dgm:prSet/>
      <dgm:spPr/>
      <dgm:t>
        <a:bodyPr/>
        <a:lstStyle/>
        <a:p>
          <a:endParaRPr lang="en-US"/>
        </a:p>
      </dgm:t>
    </dgm:pt>
    <dgm:pt modelId="{829ABBB9-89F1-44EE-B55C-6D7E542AB9BD}">
      <dgm:prSet phldrT="[Text]" phldr="0"/>
      <dgm:spPr/>
      <dgm:t>
        <a:bodyPr/>
        <a:lstStyle/>
        <a:p>
          <a:r>
            <a:rPr lang="en-US" dirty="0"/>
            <a:t>$750K per year</a:t>
          </a:r>
        </a:p>
      </dgm:t>
    </dgm:pt>
    <dgm:pt modelId="{711B9208-7207-48B9-B862-5ACEA0339DED}" type="parTrans" cxnId="{D96880E9-2E72-438C-89ED-333E15E7F640}">
      <dgm:prSet/>
      <dgm:spPr/>
      <dgm:t>
        <a:bodyPr/>
        <a:lstStyle/>
        <a:p>
          <a:endParaRPr lang="en-US"/>
        </a:p>
      </dgm:t>
    </dgm:pt>
    <dgm:pt modelId="{8E4D82FF-5436-4C2E-BE64-A821F51EE4EC}" type="sibTrans" cxnId="{D96880E9-2E72-438C-89ED-333E15E7F640}">
      <dgm:prSet/>
      <dgm:spPr/>
      <dgm:t>
        <a:bodyPr/>
        <a:lstStyle/>
        <a:p>
          <a:endParaRPr lang="en-US"/>
        </a:p>
      </dgm:t>
    </dgm:pt>
    <dgm:pt modelId="{0F2FE1B3-3AF4-4AC5-BC36-DACBEDFD9646}">
      <dgm:prSet phldrT="[Text]" phldr="0"/>
      <dgm:spPr/>
      <dgm:t>
        <a:bodyPr/>
        <a:lstStyle/>
        <a:p>
          <a:r>
            <a:rPr lang="en-US"/>
            <a:t>$3 million x 1 dose</a:t>
          </a:r>
          <a:endParaRPr lang="en-US" dirty="0"/>
        </a:p>
      </dgm:t>
    </dgm:pt>
    <dgm:pt modelId="{20978D99-8967-4765-8198-EADF450FF251}" type="parTrans" cxnId="{02F65810-BFE0-4DA3-AADE-4EF72E90EAA2}">
      <dgm:prSet/>
      <dgm:spPr/>
      <dgm:t>
        <a:bodyPr/>
        <a:lstStyle/>
        <a:p>
          <a:endParaRPr lang="en-US"/>
        </a:p>
      </dgm:t>
    </dgm:pt>
    <dgm:pt modelId="{D0A19E8D-3BF8-4BAF-9C3D-106AB1308FF0}" type="sibTrans" cxnId="{02F65810-BFE0-4DA3-AADE-4EF72E90EAA2}">
      <dgm:prSet/>
      <dgm:spPr/>
      <dgm:t>
        <a:bodyPr/>
        <a:lstStyle/>
        <a:p>
          <a:endParaRPr lang="en-US"/>
        </a:p>
      </dgm:t>
    </dgm:pt>
    <dgm:pt modelId="{A6CCAEB2-9761-4626-A84B-5412719D26EA}">
      <dgm:prSet phldrT="[Text]" phldr="0"/>
      <dgm:spPr/>
      <dgm:t>
        <a:bodyPr/>
        <a:lstStyle/>
        <a:p>
          <a:r>
            <a:rPr lang="en-US"/>
            <a:t>Ribitol</a:t>
          </a:r>
          <a:endParaRPr lang="en-US" dirty="0"/>
        </a:p>
      </dgm:t>
    </dgm:pt>
    <dgm:pt modelId="{893A68D3-7877-4A88-85F6-5EAB9C02EB87}" type="parTrans" cxnId="{915732FE-37F7-4067-B0DA-7ACFC08C1CE6}">
      <dgm:prSet/>
      <dgm:spPr/>
      <dgm:t>
        <a:bodyPr/>
        <a:lstStyle/>
        <a:p>
          <a:endParaRPr lang="en-US"/>
        </a:p>
      </dgm:t>
    </dgm:pt>
    <dgm:pt modelId="{1417A12A-2AA1-468B-A4D0-6EB34D50FF91}" type="sibTrans" cxnId="{915732FE-37F7-4067-B0DA-7ACFC08C1CE6}">
      <dgm:prSet/>
      <dgm:spPr/>
      <dgm:t>
        <a:bodyPr/>
        <a:lstStyle/>
        <a:p>
          <a:endParaRPr lang="en-US"/>
        </a:p>
      </dgm:t>
    </dgm:pt>
    <dgm:pt modelId="{6B68BE6D-EE6E-4F65-9D73-ABACDFB8F094}">
      <dgm:prSet phldrT="[Text]" phldr="0"/>
      <dgm:spPr/>
      <dgm:t>
        <a:bodyPr/>
        <a:lstStyle/>
        <a:p>
          <a:r>
            <a:rPr lang="en-US" dirty="0"/>
            <a:t>Friedreich’s ataxia</a:t>
          </a:r>
        </a:p>
      </dgm:t>
    </dgm:pt>
    <dgm:pt modelId="{E59565DC-B025-47D4-932A-3548D139355F}" type="parTrans" cxnId="{708FCA57-968A-49A0-AE69-EBE342DCD00C}">
      <dgm:prSet/>
      <dgm:spPr/>
      <dgm:t>
        <a:bodyPr/>
        <a:lstStyle/>
        <a:p>
          <a:endParaRPr lang="en-US"/>
        </a:p>
      </dgm:t>
    </dgm:pt>
    <dgm:pt modelId="{80505DF8-2CE3-4A03-8150-9B24C5F46552}" type="sibTrans" cxnId="{708FCA57-968A-49A0-AE69-EBE342DCD00C}">
      <dgm:prSet/>
      <dgm:spPr/>
      <dgm:t>
        <a:bodyPr/>
        <a:lstStyle/>
        <a:p>
          <a:endParaRPr lang="en-US"/>
        </a:p>
      </dgm:t>
    </dgm:pt>
    <dgm:pt modelId="{D241414F-C51C-4B0A-B651-FC303170AC43}">
      <dgm:prSet phldrT="[Text]" phldr="0"/>
      <dgm:spPr/>
      <dgm:t>
        <a:bodyPr/>
        <a:lstStyle/>
        <a:p>
          <a:r>
            <a:rPr lang="en-US"/>
            <a:t>$500K per year</a:t>
          </a:r>
          <a:endParaRPr lang="en-US" dirty="0"/>
        </a:p>
      </dgm:t>
    </dgm:pt>
    <dgm:pt modelId="{0171BC86-3BF0-44F5-9BB9-497CD8FDACEF}" type="parTrans" cxnId="{F9CCAEDD-7773-485D-AB88-107CF14BECD5}">
      <dgm:prSet/>
      <dgm:spPr/>
      <dgm:t>
        <a:bodyPr/>
        <a:lstStyle/>
        <a:p>
          <a:endParaRPr lang="en-US"/>
        </a:p>
      </dgm:t>
    </dgm:pt>
    <dgm:pt modelId="{5D418BDC-40F6-4C6D-9ECB-C39410126193}" type="sibTrans" cxnId="{F9CCAEDD-7773-485D-AB88-107CF14BECD5}">
      <dgm:prSet/>
      <dgm:spPr/>
      <dgm:t>
        <a:bodyPr/>
        <a:lstStyle/>
        <a:p>
          <a:endParaRPr lang="en-US"/>
        </a:p>
      </dgm:t>
    </dgm:pt>
    <dgm:pt modelId="{292CAF61-2243-43C5-AF07-B4BB0FF716F8}">
      <dgm:prSet phldrT="[Text]" phldr="0"/>
      <dgm:spPr/>
      <dgm:t>
        <a:bodyPr/>
        <a:lstStyle/>
        <a:p>
          <a:r>
            <a:rPr lang="en-US"/>
            <a:t>Nomlabofusp</a:t>
          </a:r>
          <a:endParaRPr lang="en-US" dirty="0"/>
        </a:p>
      </dgm:t>
    </dgm:pt>
    <dgm:pt modelId="{2970FA5A-9282-4887-99C7-93A0AABBE19A}" type="parTrans" cxnId="{B35B3CB7-3F8D-469B-AEB7-6BD69B570900}">
      <dgm:prSet/>
      <dgm:spPr/>
      <dgm:t>
        <a:bodyPr/>
        <a:lstStyle/>
        <a:p>
          <a:endParaRPr lang="en-US"/>
        </a:p>
      </dgm:t>
    </dgm:pt>
    <dgm:pt modelId="{EA7CEA51-330B-409C-B80F-20FD532E37A0}" type="sibTrans" cxnId="{B35B3CB7-3F8D-469B-AEB7-6BD69B570900}">
      <dgm:prSet/>
      <dgm:spPr/>
      <dgm:t>
        <a:bodyPr/>
        <a:lstStyle/>
        <a:p>
          <a:endParaRPr lang="en-US"/>
        </a:p>
      </dgm:t>
    </dgm:pt>
    <dgm:pt modelId="{0770E9B4-299F-45CD-9043-C5954EB8107E}">
      <dgm:prSet phldrT="[Text]" phldr="0"/>
      <dgm:spPr/>
      <dgm:t>
        <a:bodyPr/>
        <a:lstStyle/>
        <a:p>
          <a:r>
            <a:rPr lang="en-US"/>
            <a:t>Otoferlin-related hearing loss</a:t>
          </a:r>
          <a:endParaRPr lang="en-US" dirty="0"/>
        </a:p>
      </dgm:t>
    </dgm:pt>
    <dgm:pt modelId="{0CB3BFC4-5C2C-455F-A45D-9347B319C162}" type="parTrans" cxnId="{40563D8D-8059-4DCA-B334-871311D89DCE}">
      <dgm:prSet/>
      <dgm:spPr/>
      <dgm:t>
        <a:bodyPr/>
        <a:lstStyle/>
        <a:p>
          <a:endParaRPr lang="en-US"/>
        </a:p>
      </dgm:t>
    </dgm:pt>
    <dgm:pt modelId="{5A96041A-0F73-4BA9-AA48-225521AD447A}" type="sibTrans" cxnId="{40563D8D-8059-4DCA-B334-871311D89DCE}">
      <dgm:prSet/>
      <dgm:spPr/>
      <dgm:t>
        <a:bodyPr/>
        <a:lstStyle/>
        <a:p>
          <a:endParaRPr lang="en-US"/>
        </a:p>
      </dgm:t>
    </dgm:pt>
    <dgm:pt modelId="{1F5CC6F6-8E55-4329-B18D-12A74CAE7E29}">
      <dgm:prSet phldrT="[Text]" phldr="0"/>
      <dgm:spPr/>
      <dgm:t>
        <a:bodyPr/>
        <a:lstStyle/>
        <a:p>
          <a:r>
            <a:rPr lang="en-US"/>
            <a:t>$2 million x 1 dose </a:t>
          </a:r>
          <a:r>
            <a:rPr lang="en-US" i="1"/>
            <a:t>per ear</a:t>
          </a:r>
          <a:endParaRPr lang="en-US" dirty="0"/>
        </a:p>
      </dgm:t>
    </dgm:pt>
    <dgm:pt modelId="{A3138B39-0CBA-42C1-93BB-15DFAA5F6EEA}" type="parTrans" cxnId="{38F17DF1-5F7D-41C3-93EA-EF122A647859}">
      <dgm:prSet/>
      <dgm:spPr/>
      <dgm:t>
        <a:bodyPr/>
        <a:lstStyle/>
        <a:p>
          <a:endParaRPr lang="en-US"/>
        </a:p>
      </dgm:t>
    </dgm:pt>
    <dgm:pt modelId="{450B18DA-A997-467C-868E-D90E45667BCF}" type="sibTrans" cxnId="{38F17DF1-5F7D-41C3-93EA-EF122A647859}">
      <dgm:prSet/>
      <dgm:spPr/>
      <dgm:t>
        <a:bodyPr/>
        <a:lstStyle/>
        <a:p>
          <a:endParaRPr lang="en-US"/>
        </a:p>
      </dgm:t>
    </dgm:pt>
    <dgm:pt modelId="{01136BA1-ECDF-461D-ABBB-21BF0F54EE42}" type="pres">
      <dgm:prSet presAssocID="{9E284A0C-C287-4BD4-AC36-3C8EB4910B86}" presName="theList" presStyleCnt="0">
        <dgm:presLayoutVars>
          <dgm:dir/>
          <dgm:animLvl val="lvl"/>
          <dgm:resizeHandles val="exact"/>
        </dgm:presLayoutVars>
      </dgm:prSet>
      <dgm:spPr/>
    </dgm:pt>
    <dgm:pt modelId="{858EB001-51E0-4E4B-BB42-9BFBE91C503B}" type="pres">
      <dgm:prSet presAssocID="{59B52632-5BF9-4685-8E7A-2BA432F8BEB9}" presName="compNode" presStyleCnt="0"/>
      <dgm:spPr/>
    </dgm:pt>
    <dgm:pt modelId="{20ED707E-3DB9-43E6-A923-45CBCF2D5FFE}" type="pres">
      <dgm:prSet presAssocID="{59B52632-5BF9-4685-8E7A-2BA432F8BEB9}" presName="aNode" presStyleLbl="bgShp" presStyleIdx="0" presStyleCnt="5"/>
      <dgm:spPr/>
    </dgm:pt>
    <dgm:pt modelId="{7C19FBE5-3258-4C96-8DC7-00EDE74C2763}" type="pres">
      <dgm:prSet presAssocID="{59B52632-5BF9-4685-8E7A-2BA432F8BEB9}" presName="textNode" presStyleLbl="bgShp" presStyleIdx="0" presStyleCnt="5"/>
      <dgm:spPr/>
    </dgm:pt>
    <dgm:pt modelId="{7A6CC4F1-D0FD-4F92-AE5A-F2C56F6E7C33}" type="pres">
      <dgm:prSet presAssocID="{59B52632-5BF9-4685-8E7A-2BA432F8BEB9}" presName="compChildNode" presStyleCnt="0"/>
      <dgm:spPr/>
    </dgm:pt>
    <dgm:pt modelId="{0C40FD3F-38BE-4959-84C5-94C7BD392DA7}" type="pres">
      <dgm:prSet presAssocID="{59B52632-5BF9-4685-8E7A-2BA432F8BEB9}" presName="theInnerList" presStyleCnt="0"/>
      <dgm:spPr/>
    </dgm:pt>
    <dgm:pt modelId="{AD73D87E-BED2-4955-808A-6E9D4C6BF8BA}" type="pres">
      <dgm:prSet presAssocID="{08EEB2D8-0393-4BBE-A82A-9C1633C86418}" presName="childNode" presStyleLbl="node1" presStyleIdx="0" presStyleCnt="11">
        <dgm:presLayoutVars>
          <dgm:bulletEnabled val="1"/>
        </dgm:presLayoutVars>
      </dgm:prSet>
      <dgm:spPr/>
    </dgm:pt>
    <dgm:pt modelId="{020373CA-2220-4102-BEE8-CA37BD630467}" type="pres">
      <dgm:prSet presAssocID="{08EEB2D8-0393-4BBE-A82A-9C1633C86418}" presName="aSpace2" presStyleCnt="0"/>
      <dgm:spPr/>
    </dgm:pt>
    <dgm:pt modelId="{8CDD75BA-94E4-459B-B51E-90D8B4C6066F}" type="pres">
      <dgm:prSet presAssocID="{39CEE62B-25E3-4763-BF90-6CC0E0946D22}" presName="childNode" presStyleLbl="node1" presStyleIdx="1" presStyleCnt="11">
        <dgm:presLayoutVars>
          <dgm:bulletEnabled val="1"/>
        </dgm:presLayoutVars>
      </dgm:prSet>
      <dgm:spPr/>
    </dgm:pt>
    <dgm:pt modelId="{C55EB417-A84A-41BB-8166-9862B43A798A}" type="pres">
      <dgm:prSet presAssocID="{39CEE62B-25E3-4763-BF90-6CC0E0946D22}" presName="aSpace2" presStyleCnt="0"/>
      <dgm:spPr/>
    </dgm:pt>
    <dgm:pt modelId="{0F891F1A-BC8C-4A3E-B9FC-3BD5B70004A6}" type="pres">
      <dgm:prSet presAssocID="{0F2FE1B3-3AF4-4AC5-BC36-DACBEDFD9646}" presName="childNode" presStyleLbl="node1" presStyleIdx="2" presStyleCnt="11">
        <dgm:presLayoutVars>
          <dgm:bulletEnabled val="1"/>
        </dgm:presLayoutVars>
      </dgm:prSet>
      <dgm:spPr/>
    </dgm:pt>
    <dgm:pt modelId="{E8CE9DD3-B39E-4317-9044-C325356E5035}" type="pres">
      <dgm:prSet presAssocID="{59B52632-5BF9-4685-8E7A-2BA432F8BEB9}" presName="aSpace" presStyleCnt="0"/>
      <dgm:spPr/>
    </dgm:pt>
    <dgm:pt modelId="{053A9379-3A3D-4AA0-987B-CA3930981E95}" type="pres">
      <dgm:prSet presAssocID="{C1F7AF56-0B29-45B1-A363-A6E99910DF69}" presName="compNode" presStyleCnt="0"/>
      <dgm:spPr/>
    </dgm:pt>
    <dgm:pt modelId="{6557050F-E28C-456C-836F-A07BEBD4E196}" type="pres">
      <dgm:prSet presAssocID="{C1F7AF56-0B29-45B1-A363-A6E99910DF69}" presName="aNode" presStyleLbl="bgShp" presStyleIdx="1" presStyleCnt="5"/>
      <dgm:spPr/>
    </dgm:pt>
    <dgm:pt modelId="{E5DA9E85-1A92-4626-8156-D59934472329}" type="pres">
      <dgm:prSet presAssocID="{C1F7AF56-0B29-45B1-A363-A6E99910DF69}" presName="textNode" presStyleLbl="bgShp" presStyleIdx="1" presStyleCnt="5"/>
      <dgm:spPr/>
    </dgm:pt>
    <dgm:pt modelId="{F20A0881-9A68-4041-A951-C0061417159E}" type="pres">
      <dgm:prSet presAssocID="{C1F7AF56-0B29-45B1-A363-A6E99910DF69}" presName="compChildNode" presStyleCnt="0"/>
      <dgm:spPr/>
    </dgm:pt>
    <dgm:pt modelId="{A69167A3-3013-4D65-86F4-2DD26D61A63B}" type="pres">
      <dgm:prSet presAssocID="{C1F7AF56-0B29-45B1-A363-A6E99910DF69}" presName="theInnerList" presStyleCnt="0"/>
      <dgm:spPr/>
    </dgm:pt>
    <dgm:pt modelId="{7505FBE1-5D09-40B6-92D1-F35224CEDD26}" type="pres">
      <dgm:prSet presAssocID="{FB3BF369-9138-4E24-96BE-4931611CC746}" presName="childNode" presStyleLbl="node1" presStyleIdx="3" presStyleCnt="11">
        <dgm:presLayoutVars>
          <dgm:bulletEnabled val="1"/>
        </dgm:presLayoutVars>
      </dgm:prSet>
      <dgm:spPr/>
    </dgm:pt>
    <dgm:pt modelId="{BCA0C33C-51C2-4609-A893-40EA6FB4E748}" type="pres">
      <dgm:prSet presAssocID="{FB3BF369-9138-4E24-96BE-4931611CC746}" presName="aSpace2" presStyleCnt="0"/>
      <dgm:spPr/>
    </dgm:pt>
    <dgm:pt modelId="{D254795F-C95E-49FD-9A6C-FABDE6F5506D}" type="pres">
      <dgm:prSet presAssocID="{AAFAF92E-A20E-4E06-A461-40404B9E429E}" presName="childNode" presStyleLbl="node1" presStyleIdx="4" presStyleCnt="11">
        <dgm:presLayoutVars>
          <dgm:bulletEnabled val="1"/>
        </dgm:presLayoutVars>
      </dgm:prSet>
      <dgm:spPr/>
    </dgm:pt>
    <dgm:pt modelId="{6B284E50-3D34-4CFB-B584-406718419BFC}" type="pres">
      <dgm:prSet presAssocID="{C1F7AF56-0B29-45B1-A363-A6E99910DF69}" presName="aSpace" presStyleCnt="0"/>
      <dgm:spPr/>
    </dgm:pt>
    <dgm:pt modelId="{6D91289A-2D44-446B-A92D-C07673D91BAE}" type="pres">
      <dgm:prSet presAssocID="{0BA16A19-486E-40D1-BE3C-8FD0B53D8A65}" presName="compNode" presStyleCnt="0"/>
      <dgm:spPr/>
    </dgm:pt>
    <dgm:pt modelId="{69D9A016-CFF2-47A8-B1FF-3670620AA08F}" type="pres">
      <dgm:prSet presAssocID="{0BA16A19-486E-40D1-BE3C-8FD0B53D8A65}" presName="aNode" presStyleLbl="bgShp" presStyleIdx="2" presStyleCnt="5"/>
      <dgm:spPr/>
    </dgm:pt>
    <dgm:pt modelId="{87C9F0C4-0B98-406C-8B8E-E4E5625BE4A8}" type="pres">
      <dgm:prSet presAssocID="{0BA16A19-486E-40D1-BE3C-8FD0B53D8A65}" presName="textNode" presStyleLbl="bgShp" presStyleIdx="2" presStyleCnt="5"/>
      <dgm:spPr/>
    </dgm:pt>
    <dgm:pt modelId="{0D85906C-A18A-4E89-9026-3742F22AEFAD}" type="pres">
      <dgm:prSet presAssocID="{0BA16A19-486E-40D1-BE3C-8FD0B53D8A65}" presName="compChildNode" presStyleCnt="0"/>
      <dgm:spPr/>
    </dgm:pt>
    <dgm:pt modelId="{B5DA90DB-4857-4B71-B637-F37BDCB22669}" type="pres">
      <dgm:prSet presAssocID="{0BA16A19-486E-40D1-BE3C-8FD0B53D8A65}" presName="theInnerList" presStyleCnt="0"/>
      <dgm:spPr/>
    </dgm:pt>
    <dgm:pt modelId="{C3660A7D-6637-40EB-A5D9-4E1DABAB82AC}" type="pres">
      <dgm:prSet presAssocID="{0770E9B4-299F-45CD-9043-C5954EB8107E}" presName="childNode" presStyleLbl="node1" presStyleIdx="5" presStyleCnt="11">
        <dgm:presLayoutVars>
          <dgm:bulletEnabled val="1"/>
        </dgm:presLayoutVars>
      </dgm:prSet>
      <dgm:spPr/>
    </dgm:pt>
    <dgm:pt modelId="{3FFD79AC-B4B3-48CD-84FC-04E0FEC8B700}" type="pres">
      <dgm:prSet presAssocID="{0770E9B4-299F-45CD-9043-C5954EB8107E}" presName="aSpace2" presStyleCnt="0"/>
      <dgm:spPr/>
    </dgm:pt>
    <dgm:pt modelId="{4F8DE345-C3D0-44C4-B780-AAF688607281}" type="pres">
      <dgm:prSet presAssocID="{1F5CC6F6-8E55-4329-B18D-12A74CAE7E29}" presName="childNode" presStyleLbl="node1" presStyleIdx="6" presStyleCnt="11">
        <dgm:presLayoutVars>
          <dgm:bulletEnabled val="1"/>
        </dgm:presLayoutVars>
      </dgm:prSet>
      <dgm:spPr/>
    </dgm:pt>
    <dgm:pt modelId="{9611B0DA-A924-45CE-9D9C-0413A4A1C51B}" type="pres">
      <dgm:prSet presAssocID="{0BA16A19-486E-40D1-BE3C-8FD0B53D8A65}" presName="aSpace" presStyleCnt="0"/>
      <dgm:spPr/>
    </dgm:pt>
    <dgm:pt modelId="{BE486217-F446-491E-A2A1-C87EA573D96C}" type="pres">
      <dgm:prSet presAssocID="{292CAF61-2243-43C5-AF07-B4BB0FF716F8}" presName="compNode" presStyleCnt="0"/>
      <dgm:spPr/>
    </dgm:pt>
    <dgm:pt modelId="{92331715-E66B-4A1B-A04A-8F10EDB78598}" type="pres">
      <dgm:prSet presAssocID="{292CAF61-2243-43C5-AF07-B4BB0FF716F8}" presName="aNode" presStyleLbl="bgShp" presStyleIdx="3" presStyleCnt="5"/>
      <dgm:spPr/>
    </dgm:pt>
    <dgm:pt modelId="{0888C01B-55FE-45FD-8971-0BBA49A7CA8B}" type="pres">
      <dgm:prSet presAssocID="{292CAF61-2243-43C5-AF07-B4BB0FF716F8}" presName="textNode" presStyleLbl="bgShp" presStyleIdx="3" presStyleCnt="5"/>
      <dgm:spPr/>
    </dgm:pt>
    <dgm:pt modelId="{90484967-12F8-463B-BCF7-D2A7374CFC54}" type="pres">
      <dgm:prSet presAssocID="{292CAF61-2243-43C5-AF07-B4BB0FF716F8}" presName="compChildNode" presStyleCnt="0"/>
      <dgm:spPr/>
    </dgm:pt>
    <dgm:pt modelId="{DB353BC0-8941-4DED-BEFB-1BBC31A03BDA}" type="pres">
      <dgm:prSet presAssocID="{292CAF61-2243-43C5-AF07-B4BB0FF716F8}" presName="theInnerList" presStyleCnt="0"/>
      <dgm:spPr/>
    </dgm:pt>
    <dgm:pt modelId="{8FB474BE-C1A1-4A1B-B580-5956707712DC}" type="pres">
      <dgm:prSet presAssocID="{6B68BE6D-EE6E-4F65-9D73-ABACDFB8F094}" presName="childNode" presStyleLbl="node1" presStyleIdx="7" presStyleCnt="11">
        <dgm:presLayoutVars>
          <dgm:bulletEnabled val="1"/>
        </dgm:presLayoutVars>
      </dgm:prSet>
      <dgm:spPr/>
    </dgm:pt>
    <dgm:pt modelId="{76DE766F-0D77-4F03-A4FE-312C01713B34}" type="pres">
      <dgm:prSet presAssocID="{6B68BE6D-EE6E-4F65-9D73-ABACDFB8F094}" presName="aSpace2" presStyleCnt="0"/>
      <dgm:spPr/>
    </dgm:pt>
    <dgm:pt modelId="{1D590FA5-2DC1-464A-BFDA-309703712F81}" type="pres">
      <dgm:prSet presAssocID="{D241414F-C51C-4B0A-B651-FC303170AC43}" presName="childNode" presStyleLbl="node1" presStyleIdx="8" presStyleCnt="11">
        <dgm:presLayoutVars>
          <dgm:bulletEnabled val="1"/>
        </dgm:presLayoutVars>
      </dgm:prSet>
      <dgm:spPr/>
    </dgm:pt>
    <dgm:pt modelId="{89E90E02-F1B5-490B-AF47-F3D436F28ABE}" type="pres">
      <dgm:prSet presAssocID="{292CAF61-2243-43C5-AF07-B4BB0FF716F8}" presName="aSpace" presStyleCnt="0"/>
      <dgm:spPr/>
    </dgm:pt>
    <dgm:pt modelId="{E66390B3-B810-4DFF-AA1E-4285ADA9A9C3}" type="pres">
      <dgm:prSet presAssocID="{A6CCAEB2-9761-4626-A84B-5412719D26EA}" presName="compNode" presStyleCnt="0"/>
      <dgm:spPr/>
    </dgm:pt>
    <dgm:pt modelId="{32F2287C-60B4-41BE-81C7-A84D2716E777}" type="pres">
      <dgm:prSet presAssocID="{A6CCAEB2-9761-4626-A84B-5412719D26EA}" presName="aNode" presStyleLbl="bgShp" presStyleIdx="4" presStyleCnt="5"/>
      <dgm:spPr/>
    </dgm:pt>
    <dgm:pt modelId="{6D1CD0B8-98BF-4EB6-8FE0-E5793983EF8E}" type="pres">
      <dgm:prSet presAssocID="{A6CCAEB2-9761-4626-A84B-5412719D26EA}" presName="textNode" presStyleLbl="bgShp" presStyleIdx="4" presStyleCnt="5"/>
      <dgm:spPr/>
    </dgm:pt>
    <dgm:pt modelId="{C9E8F626-4E79-4776-ABE5-74849DE49213}" type="pres">
      <dgm:prSet presAssocID="{A6CCAEB2-9761-4626-A84B-5412719D26EA}" presName="compChildNode" presStyleCnt="0"/>
      <dgm:spPr/>
    </dgm:pt>
    <dgm:pt modelId="{89C803B5-E841-432F-A1B7-676E652D4A52}" type="pres">
      <dgm:prSet presAssocID="{A6CCAEB2-9761-4626-A84B-5412719D26EA}" presName="theInnerList" presStyleCnt="0"/>
      <dgm:spPr/>
    </dgm:pt>
    <dgm:pt modelId="{E2CAA7B7-2288-441A-B491-7CF3D2DE9C9D}" type="pres">
      <dgm:prSet presAssocID="{3C5E7FC6-9782-4366-8CC2-B1DBAB286EE8}" presName="childNode" presStyleLbl="node1" presStyleIdx="9" presStyleCnt="11">
        <dgm:presLayoutVars>
          <dgm:bulletEnabled val="1"/>
        </dgm:presLayoutVars>
      </dgm:prSet>
      <dgm:spPr/>
    </dgm:pt>
    <dgm:pt modelId="{7782DAC3-FD09-4715-ACF0-B6E99BE301EC}" type="pres">
      <dgm:prSet presAssocID="{3C5E7FC6-9782-4366-8CC2-B1DBAB286EE8}" presName="aSpace2" presStyleCnt="0"/>
      <dgm:spPr/>
    </dgm:pt>
    <dgm:pt modelId="{74AF4191-7ED1-493B-A253-BD9E3DE4E841}" type="pres">
      <dgm:prSet presAssocID="{829ABBB9-89F1-44EE-B55C-6D7E542AB9BD}" presName="childNode" presStyleLbl="node1" presStyleIdx="10" presStyleCnt="11">
        <dgm:presLayoutVars>
          <dgm:bulletEnabled val="1"/>
        </dgm:presLayoutVars>
      </dgm:prSet>
      <dgm:spPr/>
    </dgm:pt>
  </dgm:ptLst>
  <dgm:cxnLst>
    <dgm:cxn modelId="{DD507600-8247-4AB7-A492-7472852BF20C}" type="presOf" srcId="{0F2FE1B3-3AF4-4AC5-BC36-DACBEDFD9646}" destId="{0F891F1A-BC8C-4A3E-B9FC-3BD5B70004A6}" srcOrd="0" destOrd="0" presId="urn:microsoft.com/office/officeart/2005/8/layout/lProcess2"/>
    <dgm:cxn modelId="{637A2D03-7DA1-4F64-AEDE-CC4507897C55}" type="presOf" srcId="{3C5E7FC6-9782-4366-8CC2-B1DBAB286EE8}" destId="{E2CAA7B7-2288-441A-B491-7CF3D2DE9C9D}" srcOrd="0" destOrd="0" presId="urn:microsoft.com/office/officeart/2005/8/layout/lProcess2"/>
    <dgm:cxn modelId="{8DF00705-B344-4ECA-A053-B6B0D254215B}" type="presOf" srcId="{9E284A0C-C287-4BD4-AC36-3C8EB4910B86}" destId="{01136BA1-ECDF-461D-ABBB-21BF0F54EE42}" srcOrd="0" destOrd="0" presId="urn:microsoft.com/office/officeart/2005/8/layout/lProcess2"/>
    <dgm:cxn modelId="{02F65810-BFE0-4DA3-AADE-4EF72E90EAA2}" srcId="{59B52632-5BF9-4685-8E7A-2BA432F8BEB9}" destId="{0F2FE1B3-3AF4-4AC5-BC36-DACBEDFD9646}" srcOrd="2" destOrd="0" parTransId="{20978D99-8967-4765-8198-EADF450FF251}" sibTransId="{D0A19E8D-3BF8-4BAF-9C3D-106AB1308FF0}"/>
    <dgm:cxn modelId="{E59DF211-86E1-4815-9DFE-4BF595A891A8}" type="presOf" srcId="{829ABBB9-89F1-44EE-B55C-6D7E542AB9BD}" destId="{74AF4191-7ED1-493B-A253-BD9E3DE4E841}" srcOrd="0" destOrd="0" presId="urn:microsoft.com/office/officeart/2005/8/layout/lProcess2"/>
    <dgm:cxn modelId="{D0C47512-25AF-4EB2-8282-135B308589E5}" srcId="{59B52632-5BF9-4685-8E7A-2BA432F8BEB9}" destId="{39CEE62B-25E3-4763-BF90-6CC0E0946D22}" srcOrd="1" destOrd="0" parTransId="{03FFB2E4-873C-4B35-AE26-F18B2BB10BB3}" sibTransId="{44C6D045-A664-4C7D-B5CB-29FE63AB2FBE}"/>
    <dgm:cxn modelId="{D2D56317-37E1-4744-A61B-DA4375BDD766}" type="presOf" srcId="{D241414F-C51C-4B0A-B651-FC303170AC43}" destId="{1D590FA5-2DC1-464A-BFDA-309703712F81}" srcOrd="0" destOrd="0" presId="urn:microsoft.com/office/officeart/2005/8/layout/lProcess2"/>
    <dgm:cxn modelId="{50F4FF19-ED28-4D93-9808-E507E66C6968}" srcId="{C1F7AF56-0B29-45B1-A363-A6E99910DF69}" destId="{FB3BF369-9138-4E24-96BE-4931611CC746}" srcOrd="0" destOrd="0" parTransId="{D0A0AA3D-D22F-407C-9694-A5B818762B2A}" sibTransId="{FD8287ED-7D53-4869-826F-30D785C44DB8}"/>
    <dgm:cxn modelId="{08CB431F-41BA-4853-A293-8B53D9A80873}" srcId="{9E284A0C-C287-4BD4-AC36-3C8EB4910B86}" destId="{C1F7AF56-0B29-45B1-A363-A6E99910DF69}" srcOrd="1" destOrd="0" parTransId="{5AE7A8E5-5079-4209-8566-37BBDAEEBD76}" sibTransId="{3996A8E1-17FB-4339-9F6E-EEC96E0573C9}"/>
    <dgm:cxn modelId="{57E8172F-0805-4F31-8FE2-1B2F1632ECC1}" type="presOf" srcId="{59B52632-5BF9-4685-8E7A-2BA432F8BEB9}" destId="{7C19FBE5-3258-4C96-8DC7-00EDE74C2763}" srcOrd="1" destOrd="0" presId="urn:microsoft.com/office/officeart/2005/8/layout/lProcess2"/>
    <dgm:cxn modelId="{56740335-C322-4F19-BCEA-4866F6F00AE6}" type="presOf" srcId="{FB3BF369-9138-4E24-96BE-4931611CC746}" destId="{7505FBE1-5D09-40B6-92D1-F35224CEDD26}" srcOrd="0" destOrd="0" presId="urn:microsoft.com/office/officeart/2005/8/layout/lProcess2"/>
    <dgm:cxn modelId="{EE9FE23A-4034-444C-BC78-56997D1C3E0E}" srcId="{59B52632-5BF9-4685-8E7A-2BA432F8BEB9}" destId="{08EEB2D8-0393-4BBE-A82A-9C1633C86418}" srcOrd="0" destOrd="0" parTransId="{854ABDA5-0EB7-4CD6-B1DA-72A81FDD8793}" sibTransId="{F814FEE0-664F-404B-A1F4-1D3BFBCC6E1C}"/>
    <dgm:cxn modelId="{65E5FB5E-A9DF-47AC-95AA-295A70B3ABAE}" type="presOf" srcId="{0BA16A19-486E-40D1-BE3C-8FD0B53D8A65}" destId="{87C9F0C4-0B98-406C-8B8E-E4E5625BE4A8}" srcOrd="1" destOrd="0" presId="urn:microsoft.com/office/officeart/2005/8/layout/lProcess2"/>
    <dgm:cxn modelId="{0D7A1842-9836-4838-A71A-63728A65D22C}" type="presOf" srcId="{AAFAF92E-A20E-4E06-A461-40404B9E429E}" destId="{D254795F-C95E-49FD-9A6C-FABDE6F5506D}" srcOrd="0" destOrd="0" presId="urn:microsoft.com/office/officeart/2005/8/layout/lProcess2"/>
    <dgm:cxn modelId="{301F5163-4C5C-4BB7-ACC0-335C31F9EAF3}" type="presOf" srcId="{39CEE62B-25E3-4763-BF90-6CC0E0946D22}" destId="{8CDD75BA-94E4-459B-B51E-90D8B4C6066F}" srcOrd="0" destOrd="0" presId="urn:microsoft.com/office/officeart/2005/8/layout/lProcess2"/>
    <dgm:cxn modelId="{3268C64A-CB11-40D8-9314-D11B671CF400}" type="presOf" srcId="{59B52632-5BF9-4685-8E7A-2BA432F8BEB9}" destId="{20ED707E-3DB9-43E6-A923-45CBCF2D5FFE}" srcOrd="0" destOrd="0" presId="urn:microsoft.com/office/officeart/2005/8/layout/lProcess2"/>
    <dgm:cxn modelId="{DA4E1652-7D33-401D-BF3F-BD656A8BF9D5}" type="presOf" srcId="{6B68BE6D-EE6E-4F65-9D73-ABACDFB8F094}" destId="{8FB474BE-C1A1-4A1B-B580-5956707712DC}" srcOrd="0" destOrd="0" presId="urn:microsoft.com/office/officeart/2005/8/layout/lProcess2"/>
    <dgm:cxn modelId="{319A8575-F71C-4148-BD83-6C2A5378B33F}" type="presOf" srcId="{C1F7AF56-0B29-45B1-A363-A6E99910DF69}" destId="{6557050F-E28C-456C-836F-A07BEBD4E196}" srcOrd="0" destOrd="0" presId="urn:microsoft.com/office/officeart/2005/8/layout/lProcess2"/>
    <dgm:cxn modelId="{CA4E9D77-EB61-476A-A386-8EF4527BDC19}" srcId="{C1F7AF56-0B29-45B1-A363-A6E99910DF69}" destId="{AAFAF92E-A20E-4E06-A461-40404B9E429E}" srcOrd="1" destOrd="0" parTransId="{F04DB245-44C9-44D3-9C1B-B9FF32DDE620}" sibTransId="{F62AEF16-E01C-4651-9136-E6006CB5B8B7}"/>
    <dgm:cxn modelId="{708FCA57-968A-49A0-AE69-EBE342DCD00C}" srcId="{292CAF61-2243-43C5-AF07-B4BB0FF716F8}" destId="{6B68BE6D-EE6E-4F65-9D73-ABACDFB8F094}" srcOrd="0" destOrd="0" parTransId="{E59565DC-B025-47D4-932A-3548D139355F}" sibTransId="{80505DF8-2CE3-4A03-8150-9B24C5F46552}"/>
    <dgm:cxn modelId="{BF74448A-DED9-4A49-8C4D-4B7CBEF28BC4}" type="presOf" srcId="{292CAF61-2243-43C5-AF07-B4BB0FF716F8}" destId="{0888C01B-55FE-45FD-8971-0BBA49A7CA8B}" srcOrd="1" destOrd="0" presId="urn:microsoft.com/office/officeart/2005/8/layout/lProcess2"/>
    <dgm:cxn modelId="{40563D8D-8059-4DCA-B334-871311D89DCE}" srcId="{0BA16A19-486E-40D1-BE3C-8FD0B53D8A65}" destId="{0770E9B4-299F-45CD-9043-C5954EB8107E}" srcOrd="0" destOrd="0" parTransId="{0CB3BFC4-5C2C-455F-A45D-9347B319C162}" sibTransId="{5A96041A-0F73-4BA9-AA48-225521AD447A}"/>
    <dgm:cxn modelId="{73FDB099-68A9-4A1E-85C3-1FD0AFACDB38}" srcId="{9E284A0C-C287-4BD4-AC36-3C8EB4910B86}" destId="{59B52632-5BF9-4685-8E7A-2BA432F8BEB9}" srcOrd="0" destOrd="0" parTransId="{7760129F-E5FE-42A7-95EB-DD7510987C4A}" sibTransId="{3EBBA0B7-69F0-4E52-88FF-767422E6FB7D}"/>
    <dgm:cxn modelId="{42BC00A2-00CA-440F-98A3-0C22DA692666}" srcId="{9E284A0C-C287-4BD4-AC36-3C8EB4910B86}" destId="{0BA16A19-486E-40D1-BE3C-8FD0B53D8A65}" srcOrd="2" destOrd="0" parTransId="{0D810CD2-86FD-4EA2-A621-02D9068A9000}" sibTransId="{2745587A-194A-47AF-BA3F-8E30A8754836}"/>
    <dgm:cxn modelId="{27383BB2-B7BF-49A3-8235-05E7FE67E0B3}" srcId="{A6CCAEB2-9761-4626-A84B-5412719D26EA}" destId="{3C5E7FC6-9782-4366-8CC2-B1DBAB286EE8}" srcOrd="0" destOrd="0" parTransId="{8FE0CEE6-CE36-4078-82EB-9B5AAF12E903}" sibTransId="{455C6EE4-44EB-4AFF-B921-82080B99A472}"/>
    <dgm:cxn modelId="{A4DD9AB4-D457-4681-9486-B1710C399583}" type="presOf" srcId="{0BA16A19-486E-40D1-BE3C-8FD0B53D8A65}" destId="{69D9A016-CFF2-47A8-B1FF-3670620AA08F}" srcOrd="0" destOrd="0" presId="urn:microsoft.com/office/officeart/2005/8/layout/lProcess2"/>
    <dgm:cxn modelId="{B35B3CB7-3F8D-469B-AEB7-6BD69B570900}" srcId="{9E284A0C-C287-4BD4-AC36-3C8EB4910B86}" destId="{292CAF61-2243-43C5-AF07-B4BB0FF716F8}" srcOrd="3" destOrd="0" parTransId="{2970FA5A-9282-4887-99C7-93A0AABBE19A}" sibTransId="{EA7CEA51-330B-409C-B80F-20FD532E37A0}"/>
    <dgm:cxn modelId="{297816B9-C073-4EBF-87AA-DA1DB1F860CA}" type="presOf" srcId="{C1F7AF56-0B29-45B1-A363-A6E99910DF69}" destId="{E5DA9E85-1A92-4626-8156-D59934472329}" srcOrd="1" destOrd="0" presId="urn:microsoft.com/office/officeart/2005/8/layout/lProcess2"/>
    <dgm:cxn modelId="{96487DBD-EA25-4F5E-B14E-C6968110BA5B}" type="presOf" srcId="{A6CCAEB2-9761-4626-A84B-5412719D26EA}" destId="{32F2287C-60B4-41BE-81C7-A84D2716E777}" srcOrd="0" destOrd="0" presId="urn:microsoft.com/office/officeart/2005/8/layout/lProcess2"/>
    <dgm:cxn modelId="{42039CD1-1BD0-4C00-8385-0D743C30F072}" type="presOf" srcId="{292CAF61-2243-43C5-AF07-B4BB0FF716F8}" destId="{92331715-E66B-4A1B-A04A-8F10EDB78598}" srcOrd="0" destOrd="0" presId="urn:microsoft.com/office/officeart/2005/8/layout/lProcess2"/>
    <dgm:cxn modelId="{ECD7BED1-7096-4E26-8DD1-29125C162817}" type="presOf" srcId="{0770E9B4-299F-45CD-9043-C5954EB8107E}" destId="{C3660A7D-6637-40EB-A5D9-4E1DABAB82AC}" srcOrd="0" destOrd="0" presId="urn:microsoft.com/office/officeart/2005/8/layout/lProcess2"/>
    <dgm:cxn modelId="{F9CCAEDD-7773-485D-AB88-107CF14BECD5}" srcId="{292CAF61-2243-43C5-AF07-B4BB0FF716F8}" destId="{D241414F-C51C-4B0A-B651-FC303170AC43}" srcOrd="1" destOrd="0" parTransId="{0171BC86-3BF0-44F5-9BB9-497CD8FDACEF}" sibTransId="{5D418BDC-40F6-4C6D-9ECB-C39410126193}"/>
    <dgm:cxn modelId="{459EF5E1-4AB1-40B5-A17F-B0258081633B}" type="presOf" srcId="{08EEB2D8-0393-4BBE-A82A-9C1633C86418}" destId="{AD73D87E-BED2-4955-808A-6E9D4C6BF8BA}" srcOrd="0" destOrd="0" presId="urn:microsoft.com/office/officeart/2005/8/layout/lProcess2"/>
    <dgm:cxn modelId="{D96880E9-2E72-438C-89ED-333E15E7F640}" srcId="{A6CCAEB2-9761-4626-A84B-5412719D26EA}" destId="{829ABBB9-89F1-44EE-B55C-6D7E542AB9BD}" srcOrd="1" destOrd="0" parTransId="{711B9208-7207-48B9-B862-5ACEA0339DED}" sibTransId="{8E4D82FF-5436-4C2E-BE64-A821F51EE4EC}"/>
    <dgm:cxn modelId="{EE63C5EA-0AC5-4019-A586-04C35A691475}" type="presOf" srcId="{A6CCAEB2-9761-4626-A84B-5412719D26EA}" destId="{6D1CD0B8-98BF-4EB6-8FE0-E5793983EF8E}" srcOrd="1" destOrd="0" presId="urn:microsoft.com/office/officeart/2005/8/layout/lProcess2"/>
    <dgm:cxn modelId="{38F17DF1-5F7D-41C3-93EA-EF122A647859}" srcId="{0BA16A19-486E-40D1-BE3C-8FD0B53D8A65}" destId="{1F5CC6F6-8E55-4329-B18D-12A74CAE7E29}" srcOrd="1" destOrd="0" parTransId="{A3138B39-0CBA-42C1-93BB-15DFAA5F6EEA}" sibTransId="{450B18DA-A997-467C-868E-D90E45667BCF}"/>
    <dgm:cxn modelId="{6A3183F6-D5A4-4C56-B611-3E58FC1DA740}" type="presOf" srcId="{1F5CC6F6-8E55-4329-B18D-12A74CAE7E29}" destId="{4F8DE345-C3D0-44C4-B780-AAF688607281}" srcOrd="0" destOrd="0" presId="urn:microsoft.com/office/officeart/2005/8/layout/lProcess2"/>
    <dgm:cxn modelId="{915732FE-37F7-4067-B0DA-7ACFC08C1CE6}" srcId="{9E284A0C-C287-4BD4-AC36-3C8EB4910B86}" destId="{A6CCAEB2-9761-4626-A84B-5412719D26EA}" srcOrd="4" destOrd="0" parTransId="{893A68D3-7877-4A88-85F6-5EAB9C02EB87}" sibTransId="{1417A12A-2AA1-468B-A4D0-6EB34D50FF91}"/>
    <dgm:cxn modelId="{975DED0A-D395-4F80-8A17-52F329627A3E}" type="presParOf" srcId="{01136BA1-ECDF-461D-ABBB-21BF0F54EE42}" destId="{858EB001-51E0-4E4B-BB42-9BFBE91C503B}" srcOrd="0" destOrd="0" presId="urn:microsoft.com/office/officeart/2005/8/layout/lProcess2"/>
    <dgm:cxn modelId="{8FAC1060-1ECE-4A51-AEDD-28021394CF43}" type="presParOf" srcId="{858EB001-51E0-4E4B-BB42-9BFBE91C503B}" destId="{20ED707E-3DB9-43E6-A923-45CBCF2D5FFE}" srcOrd="0" destOrd="0" presId="urn:microsoft.com/office/officeart/2005/8/layout/lProcess2"/>
    <dgm:cxn modelId="{61DDF006-18D4-49EA-BDEE-1C3F15B85E2C}" type="presParOf" srcId="{858EB001-51E0-4E4B-BB42-9BFBE91C503B}" destId="{7C19FBE5-3258-4C96-8DC7-00EDE74C2763}" srcOrd="1" destOrd="0" presId="urn:microsoft.com/office/officeart/2005/8/layout/lProcess2"/>
    <dgm:cxn modelId="{6F32440E-0D08-41E2-A121-E812355CDDB0}" type="presParOf" srcId="{858EB001-51E0-4E4B-BB42-9BFBE91C503B}" destId="{7A6CC4F1-D0FD-4F92-AE5A-F2C56F6E7C33}" srcOrd="2" destOrd="0" presId="urn:microsoft.com/office/officeart/2005/8/layout/lProcess2"/>
    <dgm:cxn modelId="{6127D1FB-1DBD-48DC-8B51-66D026C05240}" type="presParOf" srcId="{7A6CC4F1-D0FD-4F92-AE5A-F2C56F6E7C33}" destId="{0C40FD3F-38BE-4959-84C5-94C7BD392DA7}" srcOrd="0" destOrd="0" presId="urn:microsoft.com/office/officeart/2005/8/layout/lProcess2"/>
    <dgm:cxn modelId="{2072A425-AA44-4AB5-AE19-6CBF1BA46AF3}" type="presParOf" srcId="{0C40FD3F-38BE-4959-84C5-94C7BD392DA7}" destId="{AD73D87E-BED2-4955-808A-6E9D4C6BF8BA}" srcOrd="0" destOrd="0" presId="urn:microsoft.com/office/officeart/2005/8/layout/lProcess2"/>
    <dgm:cxn modelId="{A6403D01-8228-43BA-9420-1D20D4B33B03}" type="presParOf" srcId="{0C40FD3F-38BE-4959-84C5-94C7BD392DA7}" destId="{020373CA-2220-4102-BEE8-CA37BD630467}" srcOrd="1" destOrd="0" presId="urn:microsoft.com/office/officeart/2005/8/layout/lProcess2"/>
    <dgm:cxn modelId="{E91E31C1-793E-4CBE-BB03-09BE5EA67593}" type="presParOf" srcId="{0C40FD3F-38BE-4959-84C5-94C7BD392DA7}" destId="{8CDD75BA-94E4-459B-B51E-90D8B4C6066F}" srcOrd="2" destOrd="0" presId="urn:microsoft.com/office/officeart/2005/8/layout/lProcess2"/>
    <dgm:cxn modelId="{0A5ACF1C-3EE4-44C2-8BC8-8A2B7D3576E0}" type="presParOf" srcId="{0C40FD3F-38BE-4959-84C5-94C7BD392DA7}" destId="{C55EB417-A84A-41BB-8166-9862B43A798A}" srcOrd="3" destOrd="0" presId="urn:microsoft.com/office/officeart/2005/8/layout/lProcess2"/>
    <dgm:cxn modelId="{3B1B7395-424E-4343-AEE9-D8BC19185CE6}" type="presParOf" srcId="{0C40FD3F-38BE-4959-84C5-94C7BD392DA7}" destId="{0F891F1A-BC8C-4A3E-B9FC-3BD5B70004A6}" srcOrd="4" destOrd="0" presId="urn:microsoft.com/office/officeart/2005/8/layout/lProcess2"/>
    <dgm:cxn modelId="{ACAB6FDA-F4FA-4B56-AA8B-13C98750157D}" type="presParOf" srcId="{01136BA1-ECDF-461D-ABBB-21BF0F54EE42}" destId="{E8CE9DD3-B39E-4317-9044-C325356E5035}" srcOrd="1" destOrd="0" presId="urn:microsoft.com/office/officeart/2005/8/layout/lProcess2"/>
    <dgm:cxn modelId="{20B121AD-BE00-4247-BCC9-952569177FEC}" type="presParOf" srcId="{01136BA1-ECDF-461D-ABBB-21BF0F54EE42}" destId="{053A9379-3A3D-4AA0-987B-CA3930981E95}" srcOrd="2" destOrd="0" presId="urn:microsoft.com/office/officeart/2005/8/layout/lProcess2"/>
    <dgm:cxn modelId="{453DE403-A197-42D1-963A-3DA9616911D6}" type="presParOf" srcId="{053A9379-3A3D-4AA0-987B-CA3930981E95}" destId="{6557050F-E28C-456C-836F-A07BEBD4E196}" srcOrd="0" destOrd="0" presId="urn:microsoft.com/office/officeart/2005/8/layout/lProcess2"/>
    <dgm:cxn modelId="{3F458448-F0FF-4F21-B2D9-61CE8A42EAF3}" type="presParOf" srcId="{053A9379-3A3D-4AA0-987B-CA3930981E95}" destId="{E5DA9E85-1A92-4626-8156-D59934472329}" srcOrd="1" destOrd="0" presId="urn:microsoft.com/office/officeart/2005/8/layout/lProcess2"/>
    <dgm:cxn modelId="{B21660E4-8FBD-4B2F-9CDB-3CF2A08C7684}" type="presParOf" srcId="{053A9379-3A3D-4AA0-987B-CA3930981E95}" destId="{F20A0881-9A68-4041-A951-C0061417159E}" srcOrd="2" destOrd="0" presId="urn:microsoft.com/office/officeart/2005/8/layout/lProcess2"/>
    <dgm:cxn modelId="{34BDE949-4BA8-43CF-9BF6-370262ED6602}" type="presParOf" srcId="{F20A0881-9A68-4041-A951-C0061417159E}" destId="{A69167A3-3013-4D65-86F4-2DD26D61A63B}" srcOrd="0" destOrd="0" presId="urn:microsoft.com/office/officeart/2005/8/layout/lProcess2"/>
    <dgm:cxn modelId="{E1126520-BCBE-45DE-B878-6B9D4AF6FD1C}" type="presParOf" srcId="{A69167A3-3013-4D65-86F4-2DD26D61A63B}" destId="{7505FBE1-5D09-40B6-92D1-F35224CEDD26}" srcOrd="0" destOrd="0" presId="urn:microsoft.com/office/officeart/2005/8/layout/lProcess2"/>
    <dgm:cxn modelId="{83122C38-C387-4274-B35E-47CCA34A178C}" type="presParOf" srcId="{A69167A3-3013-4D65-86F4-2DD26D61A63B}" destId="{BCA0C33C-51C2-4609-A893-40EA6FB4E748}" srcOrd="1" destOrd="0" presId="urn:microsoft.com/office/officeart/2005/8/layout/lProcess2"/>
    <dgm:cxn modelId="{BB6BEDCE-FC56-41B3-9DFF-07B5C6407D91}" type="presParOf" srcId="{A69167A3-3013-4D65-86F4-2DD26D61A63B}" destId="{D254795F-C95E-49FD-9A6C-FABDE6F5506D}" srcOrd="2" destOrd="0" presId="urn:microsoft.com/office/officeart/2005/8/layout/lProcess2"/>
    <dgm:cxn modelId="{18B1C1A8-8AA0-4EE3-8785-D2A85518126C}" type="presParOf" srcId="{01136BA1-ECDF-461D-ABBB-21BF0F54EE42}" destId="{6B284E50-3D34-4CFB-B584-406718419BFC}" srcOrd="3" destOrd="0" presId="urn:microsoft.com/office/officeart/2005/8/layout/lProcess2"/>
    <dgm:cxn modelId="{EAFF39CA-0639-4914-A521-D334032AD75E}" type="presParOf" srcId="{01136BA1-ECDF-461D-ABBB-21BF0F54EE42}" destId="{6D91289A-2D44-446B-A92D-C07673D91BAE}" srcOrd="4" destOrd="0" presId="urn:microsoft.com/office/officeart/2005/8/layout/lProcess2"/>
    <dgm:cxn modelId="{80B69797-5A7C-4DA3-9FE1-B5D563B957EE}" type="presParOf" srcId="{6D91289A-2D44-446B-A92D-C07673D91BAE}" destId="{69D9A016-CFF2-47A8-B1FF-3670620AA08F}" srcOrd="0" destOrd="0" presId="urn:microsoft.com/office/officeart/2005/8/layout/lProcess2"/>
    <dgm:cxn modelId="{D2C97096-C534-4745-8F09-D65141B4DDB8}" type="presParOf" srcId="{6D91289A-2D44-446B-A92D-C07673D91BAE}" destId="{87C9F0C4-0B98-406C-8B8E-E4E5625BE4A8}" srcOrd="1" destOrd="0" presId="urn:microsoft.com/office/officeart/2005/8/layout/lProcess2"/>
    <dgm:cxn modelId="{FFFDBD7B-FFB3-4A86-A1F8-7A2516F67770}" type="presParOf" srcId="{6D91289A-2D44-446B-A92D-C07673D91BAE}" destId="{0D85906C-A18A-4E89-9026-3742F22AEFAD}" srcOrd="2" destOrd="0" presId="urn:microsoft.com/office/officeart/2005/8/layout/lProcess2"/>
    <dgm:cxn modelId="{A4D98AF7-E2C2-486A-AC9F-04EC36CCAB8B}" type="presParOf" srcId="{0D85906C-A18A-4E89-9026-3742F22AEFAD}" destId="{B5DA90DB-4857-4B71-B637-F37BDCB22669}" srcOrd="0" destOrd="0" presId="urn:microsoft.com/office/officeart/2005/8/layout/lProcess2"/>
    <dgm:cxn modelId="{848CC255-E8BA-4173-A9CD-DA2299ED210C}" type="presParOf" srcId="{B5DA90DB-4857-4B71-B637-F37BDCB22669}" destId="{C3660A7D-6637-40EB-A5D9-4E1DABAB82AC}" srcOrd="0" destOrd="0" presId="urn:microsoft.com/office/officeart/2005/8/layout/lProcess2"/>
    <dgm:cxn modelId="{991D1B4A-46B9-4377-9A12-421A5218D98F}" type="presParOf" srcId="{B5DA90DB-4857-4B71-B637-F37BDCB22669}" destId="{3FFD79AC-B4B3-48CD-84FC-04E0FEC8B700}" srcOrd="1" destOrd="0" presId="urn:microsoft.com/office/officeart/2005/8/layout/lProcess2"/>
    <dgm:cxn modelId="{A6E49E5A-53E8-4925-A768-B1C0E79AD112}" type="presParOf" srcId="{B5DA90DB-4857-4B71-B637-F37BDCB22669}" destId="{4F8DE345-C3D0-44C4-B780-AAF688607281}" srcOrd="2" destOrd="0" presId="urn:microsoft.com/office/officeart/2005/8/layout/lProcess2"/>
    <dgm:cxn modelId="{22F5E194-8BCE-4381-9141-50C9370715BB}" type="presParOf" srcId="{01136BA1-ECDF-461D-ABBB-21BF0F54EE42}" destId="{9611B0DA-A924-45CE-9D9C-0413A4A1C51B}" srcOrd="5" destOrd="0" presId="urn:microsoft.com/office/officeart/2005/8/layout/lProcess2"/>
    <dgm:cxn modelId="{AD58A28D-EFCB-444D-BB0C-9132BF3154D1}" type="presParOf" srcId="{01136BA1-ECDF-461D-ABBB-21BF0F54EE42}" destId="{BE486217-F446-491E-A2A1-C87EA573D96C}" srcOrd="6" destOrd="0" presId="urn:microsoft.com/office/officeart/2005/8/layout/lProcess2"/>
    <dgm:cxn modelId="{E4E7BBB1-7BEC-45B7-ABA2-0F6B849A0A85}" type="presParOf" srcId="{BE486217-F446-491E-A2A1-C87EA573D96C}" destId="{92331715-E66B-4A1B-A04A-8F10EDB78598}" srcOrd="0" destOrd="0" presId="urn:microsoft.com/office/officeart/2005/8/layout/lProcess2"/>
    <dgm:cxn modelId="{7CCF89A8-FA4D-4252-BFF5-F67351B1B344}" type="presParOf" srcId="{BE486217-F446-491E-A2A1-C87EA573D96C}" destId="{0888C01B-55FE-45FD-8971-0BBA49A7CA8B}" srcOrd="1" destOrd="0" presId="urn:microsoft.com/office/officeart/2005/8/layout/lProcess2"/>
    <dgm:cxn modelId="{75DF0065-8EB2-47E5-8B2B-47FC09EEA638}" type="presParOf" srcId="{BE486217-F446-491E-A2A1-C87EA573D96C}" destId="{90484967-12F8-463B-BCF7-D2A7374CFC54}" srcOrd="2" destOrd="0" presId="urn:microsoft.com/office/officeart/2005/8/layout/lProcess2"/>
    <dgm:cxn modelId="{8DB9D7FC-8321-49E5-98C0-F0F83EE6B884}" type="presParOf" srcId="{90484967-12F8-463B-BCF7-D2A7374CFC54}" destId="{DB353BC0-8941-4DED-BEFB-1BBC31A03BDA}" srcOrd="0" destOrd="0" presId="urn:microsoft.com/office/officeart/2005/8/layout/lProcess2"/>
    <dgm:cxn modelId="{7F5D0BD7-CE45-43F5-874B-52E87DE28FBA}" type="presParOf" srcId="{DB353BC0-8941-4DED-BEFB-1BBC31A03BDA}" destId="{8FB474BE-C1A1-4A1B-B580-5956707712DC}" srcOrd="0" destOrd="0" presId="urn:microsoft.com/office/officeart/2005/8/layout/lProcess2"/>
    <dgm:cxn modelId="{5959607C-4704-439A-8708-CCAE8A4E05CB}" type="presParOf" srcId="{DB353BC0-8941-4DED-BEFB-1BBC31A03BDA}" destId="{76DE766F-0D77-4F03-A4FE-312C01713B34}" srcOrd="1" destOrd="0" presId="urn:microsoft.com/office/officeart/2005/8/layout/lProcess2"/>
    <dgm:cxn modelId="{4C6146F3-A1C4-4EC1-9FA5-908DEACEA0D1}" type="presParOf" srcId="{DB353BC0-8941-4DED-BEFB-1BBC31A03BDA}" destId="{1D590FA5-2DC1-464A-BFDA-309703712F81}" srcOrd="2" destOrd="0" presId="urn:microsoft.com/office/officeart/2005/8/layout/lProcess2"/>
    <dgm:cxn modelId="{5F806CC2-31D5-4386-97CA-7D25E73DDAAC}" type="presParOf" srcId="{01136BA1-ECDF-461D-ABBB-21BF0F54EE42}" destId="{89E90E02-F1B5-490B-AF47-F3D436F28ABE}" srcOrd="7" destOrd="0" presId="urn:microsoft.com/office/officeart/2005/8/layout/lProcess2"/>
    <dgm:cxn modelId="{1D32F330-5AC2-44DE-848F-A32C8DD91F38}" type="presParOf" srcId="{01136BA1-ECDF-461D-ABBB-21BF0F54EE42}" destId="{E66390B3-B810-4DFF-AA1E-4285ADA9A9C3}" srcOrd="8" destOrd="0" presId="urn:microsoft.com/office/officeart/2005/8/layout/lProcess2"/>
    <dgm:cxn modelId="{192056E8-615F-4207-A067-74B5A66B5E4B}" type="presParOf" srcId="{E66390B3-B810-4DFF-AA1E-4285ADA9A9C3}" destId="{32F2287C-60B4-41BE-81C7-A84D2716E777}" srcOrd="0" destOrd="0" presId="urn:microsoft.com/office/officeart/2005/8/layout/lProcess2"/>
    <dgm:cxn modelId="{43AA8DE3-D6C5-4EB5-BDE1-438601DD4F72}" type="presParOf" srcId="{E66390B3-B810-4DFF-AA1E-4285ADA9A9C3}" destId="{6D1CD0B8-98BF-4EB6-8FE0-E5793983EF8E}" srcOrd="1" destOrd="0" presId="urn:microsoft.com/office/officeart/2005/8/layout/lProcess2"/>
    <dgm:cxn modelId="{0FA92A38-B088-48A4-AFCB-575D36EC51B8}" type="presParOf" srcId="{E66390B3-B810-4DFF-AA1E-4285ADA9A9C3}" destId="{C9E8F626-4E79-4776-ABE5-74849DE49213}" srcOrd="2" destOrd="0" presId="urn:microsoft.com/office/officeart/2005/8/layout/lProcess2"/>
    <dgm:cxn modelId="{2D758325-65A1-44A1-B063-6CD90FD2DB7C}" type="presParOf" srcId="{C9E8F626-4E79-4776-ABE5-74849DE49213}" destId="{89C803B5-E841-432F-A1B7-676E652D4A52}" srcOrd="0" destOrd="0" presId="urn:microsoft.com/office/officeart/2005/8/layout/lProcess2"/>
    <dgm:cxn modelId="{A6208BA2-8BB6-481E-8D2A-F4738B9FC9C6}" type="presParOf" srcId="{89C803B5-E841-432F-A1B7-676E652D4A52}" destId="{E2CAA7B7-2288-441A-B491-7CF3D2DE9C9D}" srcOrd="0" destOrd="0" presId="urn:microsoft.com/office/officeart/2005/8/layout/lProcess2"/>
    <dgm:cxn modelId="{48DA303F-C0CD-41E0-8728-7FA0D4942235}" type="presParOf" srcId="{89C803B5-E841-432F-A1B7-676E652D4A52}" destId="{7782DAC3-FD09-4715-ACF0-B6E99BE301EC}" srcOrd="1" destOrd="0" presId="urn:microsoft.com/office/officeart/2005/8/layout/lProcess2"/>
    <dgm:cxn modelId="{48570565-2A09-40BA-AE17-DF5D5F460E30}" type="presParOf" srcId="{89C803B5-E841-432F-A1B7-676E652D4A52}" destId="{74AF4191-7ED1-493B-A253-BD9E3DE4E84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0E0284-0E4A-4361-AC7E-61EFA5D90F55}"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2497625F-6EA2-48D9-B166-AFED775D396F}">
      <dgm:prSet phldrT="[Text]"/>
      <dgm:spPr/>
      <dgm:t>
        <a:bodyPr/>
        <a:lstStyle/>
        <a:p>
          <a:r>
            <a:rPr lang="en-US" dirty="0"/>
            <a:t>Drug Shortages</a:t>
          </a:r>
        </a:p>
      </dgm:t>
    </dgm:pt>
    <dgm:pt modelId="{F84E4E13-7AC3-4BFF-AC2B-EE9D31D70E2E}" type="parTrans" cxnId="{CAB1FD2A-5C36-46D1-BD65-A55516856531}">
      <dgm:prSet/>
      <dgm:spPr/>
      <dgm:t>
        <a:bodyPr/>
        <a:lstStyle/>
        <a:p>
          <a:endParaRPr lang="en-US"/>
        </a:p>
      </dgm:t>
    </dgm:pt>
    <dgm:pt modelId="{83554B01-E23F-4C18-9A80-56BFBCF232CF}" type="sibTrans" cxnId="{CAB1FD2A-5C36-46D1-BD65-A55516856531}">
      <dgm:prSet/>
      <dgm:spPr/>
      <dgm:t>
        <a:bodyPr/>
        <a:lstStyle/>
        <a:p>
          <a:endParaRPr lang="en-US"/>
        </a:p>
      </dgm:t>
    </dgm:pt>
    <dgm:pt modelId="{B2FD2195-39F8-4CB1-8907-4458D0AC4B3B}">
      <dgm:prSet phldrT="[Text]"/>
      <dgm:spPr/>
      <dgm:t>
        <a:bodyPr/>
        <a:lstStyle/>
        <a:p>
          <a:r>
            <a:rPr lang="en-US" dirty="0"/>
            <a:t>Insurance Copay</a:t>
          </a:r>
        </a:p>
      </dgm:t>
    </dgm:pt>
    <dgm:pt modelId="{171F7DC0-87EC-4203-A2F3-B4CBE2131DDC}" type="parTrans" cxnId="{9C71F8B5-C153-4443-B043-D2D8291F725C}">
      <dgm:prSet/>
      <dgm:spPr/>
      <dgm:t>
        <a:bodyPr/>
        <a:lstStyle/>
        <a:p>
          <a:endParaRPr lang="en-US"/>
        </a:p>
      </dgm:t>
    </dgm:pt>
    <dgm:pt modelId="{75F76555-84DA-4C74-8E74-DD40D52E8CAD}" type="sibTrans" cxnId="{9C71F8B5-C153-4443-B043-D2D8291F725C}">
      <dgm:prSet/>
      <dgm:spPr/>
      <dgm:t>
        <a:bodyPr/>
        <a:lstStyle/>
        <a:p>
          <a:endParaRPr lang="en-US"/>
        </a:p>
      </dgm:t>
    </dgm:pt>
    <dgm:pt modelId="{37D77A3C-F715-4C88-83E2-3D7182EC0020}">
      <dgm:prSet phldrT="[Text]"/>
      <dgm:spPr/>
      <dgm:t>
        <a:bodyPr/>
        <a:lstStyle/>
        <a:p>
          <a:r>
            <a:rPr lang="en-US" dirty="0"/>
            <a:t>Regular vs Specialty Pharmacy</a:t>
          </a:r>
        </a:p>
      </dgm:t>
    </dgm:pt>
    <dgm:pt modelId="{774FD082-7BB5-4025-AB1C-DCB3DB79FB91}" type="parTrans" cxnId="{AD1FFEAD-60C3-4BA6-AE97-635CE4FF12D2}">
      <dgm:prSet/>
      <dgm:spPr/>
      <dgm:t>
        <a:bodyPr/>
        <a:lstStyle/>
        <a:p>
          <a:endParaRPr lang="en-US"/>
        </a:p>
      </dgm:t>
    </dgm:pt>
    <dgm:pt modelId="{6B8F6A3F-54FD-4A16-ADA7-F29778442CE7}" type="sibTrans" cxnId="{AD1FFEAD-60C3-4BA6-AE97-635CE4FF12D2}">
      <dgm:prSet/>
      <dgm:spPr/>
      <dgm:t>
        <a:bodyPr/>
        <a:lstStyle/>
        <a:p>
          <a:endParaRPr lang="en-US"/>
        </a:p>
      </dgm:t>
    </dgm:pt>
    <dgm:pt modelId="{1410BB69-C4D5-4E26-B9C8-450C750820C8}">
      <dgm:prSet phldrT="[Text]"/>
      <dgm:spPr/>
      <dgm:t>
        <a:bodyPr/>
        <a:lstStyle/>
        <a:p>
          <a:r>
            <a:rPr lang="en-US" dirty="0"/>
            <a:t>Previous /Step Therapies</a:t>
          </a:r>
        </a:p>
      </dgm:t>
    </dgm:pt>
    <dgm:pt modelId="{077A5582-D457-411D-9AE4-C34201B9C84C}" type="parTrans" cxnId="{F821AAEB-2929-453D-8C6C-A48A6EB3C8F7}">
      <dgm:prSet/>
      <dgm:spPr/>
      <dgm:t>
        <a:bodyPr/>
        <a:lstStyle/>
        <a:p>
          <a:endParaRPr lang="en-US"/>
        </a:p>
      </dgm:t>
    </dgm:pt>
    <dgm:pt modelId="{0046AE39-8E1E-4B63-8FC4-CDD10C40121D}" type="sibTrans" cxnId="{F821AAEB-2929-453D-8C6C-A48A6EB3C8F7}">
      <dgm:prSet/>
      <dgm:spPr/>
      <dgm:t>
        <a:bodyPr/>
        <a:lstStyle/>
        <a:p>
          <a:endParaRPr lang="en-US"/>
        </a:p>
      </dgm:t>
    </dgm:pt>
    <dgm:pt modelId="{7A5FA7D6-7DA4-43AB-8C4C-FF9F4E3D5C35}">
      <dgm:prSet phldrT="[Text]"/>
      <dgm:spPr/>
      <dgm:t>
        <a:bodyPr/>
        <a:lstStyle/>
        <a:p>
          <a:r>
            <a:rPr lang="en-US" dirty="0"/>
            <a:t>Patient Compliance</a:t>
          </a:r>
        </a:p>
      </dgm:t>
    </dgm:pt>
    <dgm:pt modelId="{20F11F76-9743-4C2D-862B-242A99991FF1}" type="parTrans" cxnId="{C6FF0772-4594-4F71-A4A0-95C9CD50E420}">
      <dgm:prSet/>
      <dgm:spPr/>
      <dgm:t>
        <a:bodyPr/>
        <a:lstStyle/>
        <a:p>
          <a:endParaRPr lang="en-US"/>
        </a:p>
      </dgm:t>
    </dgm:pt>
    <dgm:pt modelId="{BA6D0A65-F670-473B-B76D-E308855A4985}" type="sibTrans" cxnId="{C6FF0772-4594-4F71-A4A0-95C9CD50E420}">
      <dgm:prSet/>
      <dgm:spPr/>
      <dgm:t>
        <a:bodyPr/>
        <a:lstStyle/>
        <a:p>
          <a:endParaRPr lang="en-US"/>
        </a:p>
      </dgm:t>
    </dgm:pt>
    <dgm:pt modelId="{D911B267-2461-492F-B4F8-BDDB1ED80A59}">
      <dgm:prSet phldrT="[Text]"/>
      <dgm:spPr/>
      <dgm:t>
        <a:bodyPr/>
        <a:lstStyle/>
        <a:p>
          <a:r>
            <a:rPr lang="en-US" dirty="0"/>
            <a:t>Adverse Effects</a:t>
          </a:r>
        </a:p>
      </dgm:t>
    </dgm:pt>
    <dgm:pt modelId="{1810AC7B-0F23-469D-AE62-94FCAE94FC40}" type="parTrans" cxnId="{30BE4938-81D3-4469-8736-63D600FCBD62}">
      <dgm:prSet/>
      <dgm:spPr/>
      <dgm:t>
        <a:bodyPr/>
        <a:lstStyle/>
        <a:p>
          <a:endParaRPr lang="en-US"/>
        </a:p>
      </dgm:t>
    </dgm:pt>
    <dgm:pt modelId="{8FB2EA43-0E5C-4214-A03A-8ADB10839A5F}" type="sibTrans" cxnId="{30BE4938-81D3-4469-8736-63D600FCBD62}">
      <dgm:prSet/>
      <dgm:spPr/>
      <dgm:t>
        <a:bodyPr/>
        <a:lstStyle/>
        <a:p>
          <a:endParaRPr lang="en-US"/>
        </a:p>
      </dgm:t>
    </dgm:pt>
    <dgm:pt modelId="{A97AC8DC-8AF6-43CB-AE25-BF09898A25B4}">
      <dgm:prSet phldrT="[Text]"/>
      <dgm:spPr/>
      <dgm:t>
        <a:bodyPr/>
        <a:lstStyle/>
        <a:p>
          <a:r>
            <a:rPr lang="en-US" dirty="0"/>
            <a:t>REMS Programs</a:t>
          </a:r>
        </a:p>
      </dgm:t>
    </dgm:pt>
    <dgm:pt modelId="{3CB2D70B-B875-4CB7-92FD-EB9C7CC5537F}" type="parTrans" cxnId="{6D4112FD-9CB4-4204-900A-DF0994155857}">
      <dgm:prSet/>
      <dgm:spPr/>
      <dgm:t>
        <a:bodyPr/>
        <a:lstStyle/>
        <a:p>
          <a:endParaRPr lang="en-US"/>
        </a:p>
      </dgm:t>
    </dgm:pt>
    <dgm:pt modelId="{84E0AA58-B279-40F6-A7D8-A8C50F92D2CD}" type="sibTrans" cxnId="{6D4112FD-9CB4-4204-900A-DF0994155857}">
      <dgm:prSet/>
      <dgm:spPr/>
      <dgm:t>
        <a:bodyPr/>
        <a:lstStyle/>
        <a:p>
          <a:endParaRPr lang="en-US"/>
        </a:p>
      </dgm:t>
    </dgm:pt>
    <dgm:pt modelId="{F37ED377-F413-4EC8-A5B7-A6AA3C09870E}">
      <dgm:prSet phldrT="[Text]"/>
      <dgm:spPr/>
      <dgm:t>
        <a:bodyPr/>
        <a:lstStyle/>
        <a:p>
          <a:r>
            <a:rPr lang="en-US" dirty="0"/>
            <a:t>Interactions</a:t>
          </a:r>
        </a:p>
      </dgm:t>
    </dgm:pt>
    <dgm:pt modelId="{7E4453B2-527E-4BC6-A555-2EB4DAA9535B}" type="parTrans" cxnId="{30B0D215-44F1-4E80-8375-B3DF09FF2FF1}">
      <dgm:prSet/>
      <dgm:spPr/>
      <dgm:t>
        <a:bodyPr/>
        <a:lstStyle/>
        <a:p>
          <a:endParaRPr lang="en-US"/>
        </a:p>
      </dgm:t>
    </dgm:pt>
    <dgm:pt modelId="{9EE25CB1-9229-4E9A-8BE7-A339141F1161}" type="sibTrans" cxnId="{30B0D215-44F1-4E80-8375-B3DF09FF2FF1}">
      <dgm:prSet/>
      <dgm:spPr/>
      <dgm:t>
        <a:bodyPr/>
        <a:lstStyle/>
        <a:p>
          <a:endParaRPr lang="en-US"/>
        </a:p>
      </dgm:t>
    </dgm:pt>
    <dgm:pt modelId="{0D953C50-8233-425D-BEDC-A9053CE61687}" type="pres">
      <dgm:prSet presAssocID="{EB0E0284-0E4A-4361-AC7E-61EFA5D90F55}" presName="diagram" presStyleCnt="0">
        <dgm:presLayoutVars>
          <dgm:dir/>
          <dgm:resizeHandles val="exact"/>
        </dgm:presLayoutVars>
      </dgm:prSet>
      <dgm:spPr/>
    </dgm:pt>
    <dgm:pt modelId="{923C1328-AB4E-4446-A5A7-226B92B9CD42}" type="pres">
      <dgm:prSet presAssocID="{2497625F-6EA2-48D9-B166-AFED775D396F}" presName="node" presStyleLbl="node1" presStyleIdx="0" presStyleCnt="8">
        <dgm:presLayoutVars>
          <dgm:bulletEnabled val="1"/>
        </dgm:presLayoutVars>
      </dgm:prSet>
      <dgm:spPr/>
    </dgm:pt>
    <dgm:pt modelId="{B0ED27D9-38FC-48C1-B41D-9952FFD14005}" type="pres">
      <dgm:prSet presAssocID="{83554B01-E23F-4C18-9A80-56BFBCF232CF}" presName="sibTrans" presStyleCnt="0"/>
      <dgm:spPr/>
    </dgm:pt>
    <dgm:pt modelId="{57ACFFD1-C650-468D-B0A7-6C8409223A0A}" type="pres">
      <dgm:prSet presAssocID="{B2FD2195-39F8-4CB1-8907-4458D0AC4B3B}" presName="node" presStyleLbl="node1" presStyleIdx="1" presStyleCnt="8">
        <dgm:presLayoutVars>
          <dgm:bulletEnabled val="1"/>
        </dgm:presLayoutVars>
      </dgm:prSet>
      <dgm:spPr/>
    </dgm:pt>
    <dgm:pt modelId="{7100EC88-E4F6-4FA4-9CC2-3DFCD2979632}" type="pres">
      <dgm:prSet presAssocID="{75F76555-84DA-4C74-8E74-DD40D52E8CAD}" presName="sibTrans" presStyleCnt="0"/>
      <dgm:spPr/>
    </dgm:pt>
    <dgm:pt modelId="{1AA0BA62-EB06-440C-9522-EB72B4282F09}" type="pres">
      <dgm:prSet presAssocID="{37D77A3C-F715-4C88-83E2-3D7182EC0020}" presName="node" presStyleLbl="node1" presStyleIdx="2" presStyleCnt="8">
        <dgm:presLayoutVars>
          <dgm:bulletEnabled val="1"/>
        </dgm:presLayoutVars>
      </dgm:prSet>
      <dgm:spPr/>
    </dgm:pt>
    <dgm:pt modelId="{C6D8F240-8E5B-4F99-B9A0-DD2B99A85274}" type="pres">
      <dgm:prSet presAssocID="{6B8F6A3F-54FD-4A16-ADA7-F29778442CE7}" presName="sibTrans" presStyleCnt="0"/>
      <dgm:spPr/>
    </dgm:pt>
    <dgm:pt modelId="{7782F305-DB21-46D0-A211-08D00D679192}" type="pres">
      <dgm:prSet presAssocID="{1410BB69-C4D5-4E26-B9C8-450C750820C8}" presName="node" presStyleLbl="node1" presStyleIdx="3" presStyleCnt="8">
        <dgm:presLayoutVars>
          <dgm:bulletEnabled val="1"/>
        </dgm:presLayoutVars>
      </dgm:prSet>
      <dgm:spPr/>
    </dgm:pt>
    <dgm:pt modelId="{9C4FC6C6-2888-4BA9-8F57-7951837E7277}" type="pres">
      <dgm:prSet presAssocID="{0046AE39-8E1E-4B63-8FC4-CDD10C40121D}" presName="sibTrans" presStyleCnt="0"/>
      <dgm:spPr/>
    </dgm:pt>
    <dgm:pt modelId="{40255801-3A68-4628-9007-18DF6CA73524}" type="pres">
      <dgm:prSet presAssocID="{D911B267-2461-492F-B4F8-BDDB1ED80A59}" presName="node" presStyleLbl="node1" presStyleIdx="4" presStyleCnt="8">
        <dgm:presLayoutVars>
          <dgm:bulletEnabled val="1"/>
        </dgm:presLayoutVars>
      </dgm:prSet>
      <dgm:spPr/>
    </dgm:pt>
    <dgm:pt modelId="{CD7223E8-DC6C-4108-9364-FF212A7732FB}" type="pres">
      <dgm:prSet presAssocID="{8FB2EA43-0E5C-4214-A03A-8ADB10839A5F}" presName="sibTrans" presStyleCnt="0"/>
      <dgm:spPr/>
    </dgm:pt>
    <dgm:pt modelId="{2567BB5C-9B4F-4113-A0FC-136CF6787206}" type="pres">
      <dgm:prSet presAssocID="{A97AC8DC-8AF6-43CB-AE25-BF09898A25B4}" presName="node" presStyleLbl="node1" presStyleIdx="5" presStyleCnt="8">
        <dgm:presLayoutVars>
          <dgm:bulletEnabled val="1"/>
        </dgm:presLayoutVars>
      </dgm:prSet>
      <dgm:spPr/>
    </dgm:pt>
    <dgm:pt modelId="{321F94FC-D41B-4837-8BB6-0595BA7B7243}" type="pres">
      <dgm:prSet presAssocID="{84E0AA58-B279-40F6-A7D8-A8C50F92D2CD}" presName="sibTrans" presStyleCnt="0"/>
      <dgm:spPr/>
    </dgm:pt>
    <dgm:pt modelId="{399FB41D-4192-476B-808C-752346669A99}" type="pres">
      <dgm:prSet presAssocID="{F37ED377-F413-4EC8-A5B7-A6AA3C09870E}" presName="node" presStyleLbl="node1" presStyleIdx="6" presStyleCnt="8">
        <dgm:presLayoutVars>
          <dgm:bulletEnabled val="1"/>
        </dgm:presLayoutVars>
      </dgm:prSet>
      <dgm:spPr/>
    </dgm:pt>
    <dgm:pt modelId="{A2089E1D-A8BB-454B-A9B0-8B2BF0F18C1A}" type="pres">
      <dgm:prSet presAssocID="{9EE25CB1-9229-4E9A-8BE7-A339141F1161}" presName="sibTrans" presStyleCnt="0"/>
      <dgm:spPr/>
    </dgm:pt>
    <dgm:pt modelId="{4C32E096-C529-45C0-A28F-BC19DD960CC5}" type="pres">
      <dgm:prSet presAssocID="{7A5FA7D6-7DA4-43AB-8C4C-FF9F4E3D5C35}" presName="node" presStyleLbl="node1" presStyleIdx="7" presStyleCnt="8">
        <dgm:presLayoutVars>
          <dgm:bulletEnabled val="1"/>
        </dgm:presLayoutVars>
      </dgm:prSet>
      <dgm:spPr/>
    </dgm:pt>
  </dgm:ptLst>
  <dgm:cxnLst>
    <dgm:cxn modelId="{D4615714-EB39-4CEF-8D73-D5CCB9FE576D}" type="presOf" srcId="{B2FD2195-39F8-4CB1-8907-4458D0AC4B3B}" destId="{57ACFFD1-C650-468D-B0A7-6C8409223A0A}" srcOrd="0" destOrd="0" presId="urn:microsoft.com/office/officeart/2005/8/layout/default"/>
    <dgm:cxn modelId="{30B0D215-44F1-4E80-8375-B3DF09FF2FF1}" srcId="{EB0E0284-0E4A-4361-AC7E-61EFA5D90F55}" destId="{F37ED377-F413-4EC8-A5B7-A6AA3C09870E}" srcOrd="6" destOrd="0" parTransId="{7E4453B2-527E-4BC6-A555-2EB4DAA9535B}" sibTransId="{9EE25CB1-9229-4E9A-8BE7-A339141F1161}"/>
    <dgm:cxn modelId="{2999D01F-83D8-4962-8377-F98DB802CABF}" type="presOf" srcId="{2497625F-6EA2-48D9-B166-AFED775D396F}" destId="{923C1328-AB4E-4446-A5A7-226B92B9CD42}" srcOrd="0" destOrd="0" presId="urn:microsoft.com/office/officeart/2005/8/layout/default"/>
    <dgm:cxn modelId="{B7BE0522-3FFC-4A9D-8189-99A49BBB019C}" type="presOf" srcId="{1410BB69-C4D5-4E26-B9C8-450C750820C8}" destId="{7782F305-DB21-46D0-A211-08D00D679192}" srcOrd="0" destOrd="0" presId="urn:microsoft.com/office/officeart/2005/8/layout/default"/>
    <dgm:cxn modelId="{CAB1FD2A-5C36-46D1-BD65-A55516856531}" srcId="{EB0E0284-0E4A-4361-AC7E-61EFA5D90F55}" destId="{2497625F-6EA2-48D9-B166-AFED775D396F}" srcOrd="0" destOrd="0" parTransId="{F84E4E13-7AC3-4BFF-AC2B-EE9D31D70E2E}" sibTransId="{83554B01-E23F-4C18-9A80-56BFBCF232CF}"/>
    <dgm:cxn modelId="{30BE4938-81D3-4469-8736-63D600FCBD62}" srcId="{EB0E0284-0E4A-4361-AC7E-61EFA5D90F55}" destId="{D911B267-2461-492F-B4F8-BDDB1ED80A59}" srcOrd="4" destOrd="0" parTransId="{1810AC7B-0F23-469D-AE62-94FCAE94FC40}" sibTransId="{8FB2EA43-0E5C-4214-A03A-8ADB10839A5F}"/>
    <dgm:cxn modelId="{5360833A-C36D-4D7E-A2BC-977D7E25AA0F}" type="presOf" srcId="{EB0E0284-0E4A-4361-AC7E-61EFA5D90F55}" destId="{0D953C50-8233-425D-BEDC-A9053CE61687}" srcOrd="0" destOrd="0" presId="urn:microsoft.com/office/officeart/2005/8/layout/default"/>
    <dgm:cxn modelId="{34B7DB6A-1874-435C-AAB3-E61202FFB380}" type="presOf" srcId="{37D77A3C-F715-4C88-83E2-3D7182EC0020}" destId="{1AA0BA62-EB06-440C-9522-EB72B4282F09}" srcOrd="0" destOrd="0" presId="urn:microsoft.com/office/officeart/2005/8/layout/default"/>
    <dgm:cxn modelId="{C6FF0772-4594-4F71-A4A0-95C9CD50E420}" srcId="{EB0E0284-0E4A-4361-AC7E-61EFA5D90F55}" destId="{7A5FA7D6-7DA4-43AB-8C4C-FF9F4E3D5C35}" srcOrd="7" destOrd="0" parTransId="{20F11F76-9743-4C2D-862B-242A99991FF1}" sibTransId="{BA6D0A65-F670-473B-B76D-E308855A4985}"/>
    <dgm:cxn modelId="{ED8821A7-683C-48DC-AFE9-B18035FA4DFE}" type="presOf" srcId="{F37ED377-F413-4EC8-A5B7-A6AA3C09870E}" destId="{399FB41D-4192-476B-808C-752346669A99}" srcOrd="0" destOrd="0" presId="urn:microsoft.com/office/officeart/2005/8/layout/default"/>
    <dgm:cxn modelId="{AD1FFEAD-60C3-4BA6-AE97-635CE4FF12D2}" srcId="{EB0E0284-0E4A-4361-AC7E-61EFA5D90F55}" destId="{37D77A3C-F715-4C88-83E2-3D7182EC0020}" srcOrd="2" destOrd="0" parTransId="{774FD082-7BB5-4025-AB1C-DCB3DB79FB91}" sibTransId="{6B8F6A3F-54FD-4A16-ADA7-F29778442CE7}"/>
    <dgm:cxn modelId="{9C71F8B5-C153-4443-B043-D2D8291F725C}" srcId="{EB0E0284-0E4A-4361-AC7E-61EFA5D90F55}" destId="{B2FD2195-39F8-4CB1-8907-4458D0AC4B3B}" srcOrd="1" destOrd="0" parTransId="{171F7DC0-87EC-4203-A2F3-B4CBE2131DDC}" sibTransId="{75F76555-84DA-4C74-8E74-DD40D52E8CAD}"/>
    <dgm:cxn modelId="{D72330C2-BCC6-4E44-A19B-CE8C8A1D13AE}" type="presOf" srcId="{7A5FA7D6-7DA4-43AB-8C4C-FF9F4E3D5C35}" destId="{4C32E096-C529-45C0-A28F-BC19DD960CC5}" srcOrd="0" destOrd="0" presId="urn:microsoft.com/office/officeart/2005/8/layout/default"/>
    <dgm:cxn modelId="{05D986DE-F610-4AE4-92D1-9016534AFC84}" type="presOf" srcId="{A97AC8DC-8AF6-43CB-AE25-BF09898A25B4}" destId="{2567BB5C-9B4F-4113-A0FC-136CF6787206}" srcOrd="0" destOrd="0" presId="urn:microsoft.com/office/officeart/2005/8/layout/default"/>
    <dgm:cxn modelId="{F821AAEB-2929-453D-8C6C-A48A6EB3C8F7}" srcId="{EB0E0284-0E4A-4361-AC7E-61EFA5D90F55}" destId="{1410BB69-C4D5-4E26-B9C8-450C750820C8}" srcOrd="3" destOrd="0" parTransId="{077A5582-D457-411D-9AE4-C34201B9C84C}" sibTransId="{0046AE39-8E1E-4B63-8FC4-CDD10C40121D}"/>
    <dgm:cxn modelId="{5FF001F8-7928-44B8-AB0E-CACD0F430F54}" type="presOf" srcId="{D911B267-2461-492F-B4F8-BDDB1ED80A59}" destId="{40255801-3A68-4628-9007-18DF6CA73524}" srcOrd="0" destOrd="0" presId="urn:microsoft.com/office/officeart/2005/8/layout/default"/>
    <dgm:cxn modelId="{6D4112FD-9CB4-4204-900A-DF0994155857}" srcId="{EB0E0284-0E4A-4361-AC7E-61EFA5D90F55}" destId="{A97AC8DC-8AF6-43CB-AE25-BF09898A25B4}" srcOrd="5" destOrd="0" parTransId="{3CB2D70B-B875-4CB7-92FD-EB9C7CC5537F}" sibTransId="{84E0AA58-B279-40F6-A7D8-A8C50F92D2CD}"/>
    <dgm:cxn modelId="{1A456E1F-3D61-4295-B54A-BDCE862776EA}" type="presParOf" srcId="{0D953C50-8233-425D-BEDC-A9053CE61687}" destId="{923C1328-AB4E-4446-A5A7-226B92B9CD42}" srcOrd="0" destOrd="0" presId="urn:microsoft.com/office/officeart/2005/8/layout/default"/>
    <dgm:cxn modelId="{CD829EE3-12E0-4DE0-AE40-C35AC092E755}" type="presParOf" srcId="{0D953C50-8233-425D-BEDC-A9053CE61687}" destId="{B0ED27D9-38FC-48C1-B41D-9952FFD14005}" srcOrd="1" destOrd="0" presId="urn:microsoft.com/office/officeart/2005/8/layout/default"/>
    <dgm:cxn modelId="{5D5F9C08-BB6E-4433-9212-9917CFA7BF8F}" type="presParOf" srcId="{0D953C50-8233-425D-BEDC-A9053CE61687}" destId="{57ACFFD1-C650-468D-B0A7-6C8409223A0A}" srcOrd="2" destOrd="0" presId="urn:microsoft.com/office/officeart/2005/8/layout/default"/>
    <dgm:cxn modelId="{F15A129D-C6E7-4B5A-B756-35407FD4C180}" type="presParOf" srcId="{0D953C50-8233-425D-BEDC-A9053CE61687}" destId="{7100EC88-E4F6-4FA4-9CC2-3DFCD2979632}" srcOrd="3" destOrd="0" presId="urn:microsoft.com/office/officeart/2005/8/layout/default"/>
    <dgm:cxn modelId="{17A211E6-6DC9-4165-A353-5F85BF3D1E22}" type="presParOf" srcId="{0D953C50-8233-425D-BEDC-A9053CE61687}" destId="{1AA0BA62-EB06-440C-9522-EB72B4282F09}" srcOrd="4" destOrd="0" presId="urn:microsoft.com/office/officeart/2005/8/layout/default"/>
    <dgm:cxn modelId="{A63BBE71-50E3-4455-AE61-6DB766653444}" type="presParOf" srcId="{0D953C50-8233-425D-BEDC-A9053CE61687}" destId="{C6D8F240-8E5B-4F99-B9A0-DD2B99A85274}" srcOrd="5" destOrd="0" presId="urn:microsoft.com/office/officeart/2005/8/layout/default"/>
    <dgm:cxn modelId="{1C978815-F558-4E2E-9F31-B9EE09750F2E}" type="presParOf" srcId="{0D953C50-8233-425D-BEDC-A9053CE61687}" destId="{7782F305-DB21-46D0-A211-08D00D679192}" srcOrd="6" destOrd="0" presId="urn:microsoft.com/office/officeart/2005/8/layout/default"/>
    <dgm:cxn modelId="{31B36A23-55D0-44B0-AFE6-B36D57D1CEA1}" type="presParOf" srcId="{0D953C50-8233-425D-BEDC-A9053CE61687}" destId="{9C4FC6C6-2888-4BA9-8F57-7951837E7277}" srcOrd="7" destOrd="0" presId="urn:microsoft.com/office/officeart/2005/8/layout/default"/>
    <dgm:cxn modelId="{0C61D562-6CE1-482E-BBB7-ABB9275CBC49}" type="presParOf" srcId="{0D953C50-8233-425D-BEDC-A9053CE61687}" destId="{40255801-3A68-4628-9007-18DF6CA73524}" srcOrd="8" destOrd="0" presId="urn:microsoft.com/office/officeart/2005/8/layout/default"/>
    <dgm:cxn modelId="{19A6E51D-C2DD-4D41-8C06-9BBFBB90E323}" type="presParOf" srcId="{0D953C50-8233-425D-BEDC-A9053CE61687}" destId="{CD7223E8-DC6C-4108-9364-FF212A7732FB}" srcOrd="9" destOrd="0" presId="urn:microsoft.com/office/officeart/2005/8/layout/default"/>
    <dgm:cxn modelId="{D9E0A66C-2C3B-47FF-9E07-C75F652F13DE}" type="presParOf" srcId="{0D953C50-8233-425D-BEDC-A9053CE61687}" destId="{2567BB5C-9B4F-4113-A0FC-136CF6787206}" srcOrd="10" destOrd="0" presId="urn:microsoft.com/office/officeart/2005/8/layout/default"/>
    <dgm:cxn modelId="{3BB0551A-A679-4DBA-A8DD-49AD166DFAA3}" type="presParOf" srcId="{0D953C50-8233-425D-BEDC-A9053CE61687}" destId="{321F94FC-D41B-4837-8BB6-0595BA7B7243}" srcOrd="11" destOrd="0" presId="urn:microsoft.com/office/officeart/2005/8/layout/default"/>
    <dgm:cxn modelId="{72A8C7AB-F3B6-4D0F-9F09-E010736936D1}" type="presParOf" srcId="{0D953C50-8233-425D-BEDC-A9053CE61687}" destId="{399FB41D-4192-476B-808C-752346669A99}" srcOrd="12" destOrd="0" presId="urn:microsoft.com/office/officeart/2005/8/layout/default"/>
    <dgm:cxn modelId="{4D6A4F70-D43F-4CAB-9CBE-00988A05706F}" type="presParOf" srcId="{0D953C50-8233-425D-BEDC-A9053CE61687}" destId="{A2089E1D-A8BB-454B-A9B0-8B2BF0F18C1A}" srcOrd="13" destOrd="0" presId="urn:microsoft.com/office/officeart/2005/8/layout/default"/>
    <dgm:cxn modelId="{84679716-FBE7-4078-84BC-A121D971FE7A}" type="presParOf" srcId="{0D953C50-8233-425D-BEDC-A9053CE61687}" destId="{4C32E096-C529-45C0-A28F-BC19DD960CC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60486-1CDF-4A2C-BB86-CC9544591FA6}">
      <dsp:nvSpPr>
        <dsp:cNvPr id="0" name=""/>
        <dsp:cNvSpPr/>
      </dsp:nvSpPr>
      <dsp:spPr>
        <a:xfrm>
          <a:off x="987266" y="317"/>
          <a:ext cx="2543174" cy="15259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New indications rather than new drugs</a:t>
          </a:r>
        </a:p>
      </dsp:txBody>
      <dsp:txXfrm>
        <a:off x="987266" y="317"/>
        <a:ext cx="2543174" cy="1525905"/>
      </dsp:txXfrm>
    </dsp:sp>
    <dsp:sp modelId="{61C9B1C6-B85B-475F-812E-A50E1F89F3F3}">
      <dsp:nvSpPr>
        <dsp:cNvPr id="0" name=""/>
        <dsp:cNvSpPr/>
      </dsp:nvSpPr>
      <dsp:spPr>
        <a:xfrm>
          <a:off x="3784758" y="317"/>
          <a:ext cx="2543174" cy="15259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Non-oral therapies</a:t>
          </a:r>
        </a:p>
      </dsp:txBody>
      <dsp:txXfrm>
        <a:off x="3784758" y="317"/>
        <a:ext cx="2543174" cy="1525905"/>
      </dsp:txXfrm>
    </dsp:sp>
    <dsp:sp modelId="{1FBAEACA-403B-443A-AA7E-5F5FCE432801}">
      <dsp:nvSpPr>
        <dsp:cNvPr id="0" name=""/>
        <dsp:cNvSpPr/>
      </dsp:nvSpPr>
      <dsp:spPr>
        <a:xfrm>
          <a:off x="987266" y="1780540"/>
          <a:ext cx="2543174" cy="15259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Very niche genetic therapies</a:t>
          </a:r>
        </a:p>
      </dsp:txBody>
      <dsp:txXfrm>
        <a:off x="987266" y="1780540"/>
        <a:ext cx="2543174" cy="1525905"/>
      </dsp:txXfrm>
    </dsp:sp>
    <dsp:sp modelId="{34A348B2-AC7B-42B1-8378-E772E75052F8}">
      <dsp:nvSpPr>
        <dsp:cNvPr id="0" name=""/>
        <dsp:cNvSpPr/>
      </dsp:nvSpPr>
      <dsp:spPr>
        <a:xfrm>
          <a:off x="3784758" y="1780540"/>
          <a:ext cx="2543174" cy="15259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Oncology agents</a:t>
          </a:r>
          <a:endParaRPr lang="en-US" sz="2600" kern="1200" dirty="0"/>
        </a:p>
      </dsp:txBody>
      <dsp:txXfrm>
        <a:off x="3784758" y="1780540"/>
        <a:ext cx="2543174" cy="15259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90A24-44FB-49D7-B001-78EF7F685C2D}">
      <dsp:nvSpPr>
        <dsp:cNvPr id="0" name=""/>
        <dsp:cNvSpPr/>
      </dsp:nvSpPr>
      <dsp:spPr>
        <a:xfrm>
          <a:off x="2937"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Medication</a:t>
          </a:r>
        </a:p>
      </dsp:txBody>
      <dsp:txXfrm>
        <a:off x="2937" y="4717"/>
        <a:ext cx="1766495" cy="591317"/>
      </dsp:txXfrm>
    </dsp:sp>
    <dsp:sp modelId="{EBF46656-7D63-45CD-99F4-75223499C51A}">
      <dsp:nvSpPr>
        <dsp:cNvPr id="0" name=""/>
        <dsp:cNvSpPr/>
      </dsp:nvSpPr>
      <dsp:spPr>
        <a:xfrm>
          <a:off x="2937"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Created from chemicals</a:t>
          </a:r>
        </a:p>
        <a:p>
          <a:pPr marL="171450" lvl="1" indent="-171450" algn="l" defTabSz="755650">
            <a:lnSpc>
              <a:spcPct val="90000"/>
            </a:lnSpc>
            <a:spcBef>
              <a:spcPct val="0"/>
            </a:spcBef>
            <a:spcAft>
              <a:spcPct val="15000"/>
            </a:spcAft>
            <a:buChar char="•"/>
          </a:pPr>
          <a:r>
            <a:rPr lang="en-US" sz="1700" kern="1200" dirty="0"/>
            <a:t>Able to create more based on “recipe”</a:t>
          </a:r>
        </a:p>
        <a:p>
          <a:pPr marL="171450" lvl="1" indent="-171450" algn="l" defTabSz="755650">
            <a:lnSpc>
              <a:spcPct val="90000"/>
            </a:lnSpc>
            <a:spcBef>
              <a:spcPct val="0"/>
            </a:spcBef>
            <a:spcAft>
              <a:spcPct val="15000"/>
            </a:spcAft>
            <a:buChar char="•"/>
          </a:pPr>
          <a:r>
            <a:rPr lang="en-US" sz="1700" kern="1200" dirty="0"/>
            <a:t>Can create generics that are exact copies of branded medication</a:t>
          </a:r>
        </a:p>
      </dsp:txBody>
      <dsp:txXfrm>
        <a:off x="2937" y="596035"/>
        <a:ext cx="1766495" cy="3062390"/>
      </dsp:txXfrm>
    </dsp:sp>
    <dsp:sp modelId="{6F67B003-CFC7-4DFD-8709-4BA85677ED20}">
      <dsp:nvSpPr>
        <dsp:cNvPr id="0" name=""/>
        <dsp:cNvSpPr/>
      </dsp:nvSpPr>
      <dsp:spPr>
        <a:xfrm>
          <a:off x="2016742"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Biologic</a:t>
          </a:r>
        </a:p>
      </dsp:txBody>
      <dsp:txXfrm>
        <a:off x="2016742" y="4717"/>
        <a:ext cx="1766495" cy="591317"/>
      </dsp:txXfrm>
    </dsp:sp>
    <dsp:sp modelId="{CF0D84C7-EB1C-4EE4-BBD2-F09FE2071569}">
      <dsp:nvSpPr>
        <dsp:cNvPr id="0" name=""/>
        <dsp:cNvSpPr/>
      </dsp:nvSpPr>
      <dsp:spPr>
        <a:xfrm>
          <a:off x="2016742"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Medication that comes from organism</a:t>
          </a:r>
        </a:p>
        <a:p>
          <a:pPr marL="171450" lvl="1" indent="-171450" algn="l" defTabSz="755650">
            <a:lnSpc>
              <a:spcPct val="90000"/>
            </a:lnSpc>
            <a:spcBef>
              <a:spcPct val="0"/>
            </a:spcBef>
            <a:spcAft>
              <a:spcPct val="15000"/>
            </a:spcAft>
            <a:buChar char="•"/>
          </a:pPr>
          <a:r>
            <a:rPr lang="en-US" sz="1700" kern="1200" dirty="0"/>
            <a:t>Can’t be made from “chemical recipe”</a:t>
          </a:r>
        </a:p>
        <a:p>
          <a:pPr marL="171450" lvl="1" indent="-171450" algn="l" defTabSz="755650">
            <a:lnSpc>
              <a:spcPct val="90000"/>
            </a:lnSpc>
            <a:spcBef>
              <a:spcPct val="0"/>
            </a:spcBef>
            <a:spcAft>
              <a:spcPct val="15000"/>
            </a:spcAft>
            <a:buChar char="•"/>
          </a:pPr>
          <a:r>
            <a:rPr lang="en-US" sz="1700" kern="1200" dirty="0"/>
            <a:t>Not able to be 100% the same (no generic biologics)</a:t>
          </a:r>
        </a:p>
      </dsp:txBody>
      <dsp:txXfrm>
        <a:off x="2016742" y="596035"/>
        <a:ext cx="1766495" cy="3062390"/>
      </dsp:txXfrm>
    </dsp:sp>
    <dsp:sp modelId="{9D20A60C-DFB3-4283-8121-D4E79BAEBF06}">
      <dsp:nvSpPr>
        <dsp:cNvPr id="0" name=""/>
        <dsp:cNvSpPr/>
      </dsp:nvSpPr>
      <dsp:spPr>
        <a:xfrm>
          <a:off x="4030546"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Biosimilar</a:t>
          </a:r>
        </a:p>
      </dsp:txBody>
      <dsp:txXfrm>
        <a:off x="4030546" y="4717"/>
        <a:ext cx="1766495" cy="591317"/>
      </dsp:txXfrm>
    </dsp:sp>
    <dsp:sp modelId="{F2E44657-55C0-483B-A4ED-55C9EC409787}">
      <dsp:nvSpPr>
        <dsp:cNvPr id="0" name=""/>
        <dsp:cNvSpPr/>
      </dsp:nvSpPr>
      <dsp:spPr>
        <a:xfrm>
          <a:off x="4030546"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Very similar to the original biologic it is modeled after</a:t>
          </a:r>
        </a:p>
        <a:p>
          <a:pPr marL="171450" lvl="1" indent="-171450" algn="l" defTabSz="755650">
            <a:lnSpc>
              <a:spcPct val="90000"/>
            </a:lnSpc>
            <a:spcBef>
              <a:spcPct val="0"/>
            </a:spcBef>
            <a:spcAft>
              <a:spcPct val="15000"/>
            </a:spcAft>
            <a:buChar char="•"/>
          </a:pPr>
          <a:r>
            <a:rPr lang="en-US" sz="1700" kern="1200" dirty="0"/>
            <a:t>No clinically meaningful differences from the original biologic </a:t>
          </a:r>
        </a:p>
      </dsp:txBody>
      <dsp:txXfrm>
        <a:off x="4030546" y="596035"/>
        <a:ext cx="1766495" cy="3062390"/>
      </dsp:txXfrm>
    </dsp:sp>
    <dsp:sp modelId="{928FB504-AB89-4FB8-B5FA-34884E8A2574}">
      <dsp:nvSpPr>
        <dsp:cNvPr id="0" name=""/>
        <dsp:cNvSpPr/>
      </dsp:nvSpPr>
      <dsp:spPr>
        <a:xfrm>
          <a:off x="6044351" y="4717"/>
          <a:ext cx="1766495" cy="59131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err="1"/>
            <a:t>Interchangable</a:t>
          </a:r>
          <a:r>
            <a:rPr lang="en-US" sz="1700" kern="1200" dirty="0"/>
            <a:t> Biosimilar</a:t>
          </a:r>
        </a:p>
      </dsp:txBody>
      <dsp:txXfrm>
        <a:off x="6044351" y="4717"/>
        <a:ext cx="1766495" cy="591317"/>
      </dsp:txXfrm>
    </dsp:sp>
    <dsp:sp modelId="{3C5E47C3-BA7A-4B65-AEF3-71D019DDDDF1}">
      <dsp:nvSpPr>
        <dsp:cNvPr id="0" name=""/>
        <dsp:cNvSpPr/>
      </dsp:nvSpPr>
      <dsp:spPr>
        <a:xfrm>
          <a:off x="6044351" y="596035"/>
          <a:ext cx="1766495" cy="306239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Biosimilar product that can be substituted without the intervention of the prescriber</a:t>
          </a:r>
        </a:p>
        <a:p>
          <a:pPr marL="171450" lvl="1" indent="-171450" algn="l" defTabSz="755650">
            <a:lnSpc>
              <a:spcPct val="90000"/>
            </a:lnSpc>
            <a:spcBef>
              <a:spcPct val="0"/>
            </a:spcBef>
            <a:spcAft>
              <a:spcPct val="15000"/>
            </a:spcAft>
            <a:buChar char="•"/>
          </a:pPr>
          <a:r>
            <a:rPr lang="en-US" sz="1700" kern="1200" dirty="0"/>
            <a:t>“Pharmacy-level substitution”</a:t>
          </a:r>
        </a:p>
      </dsp:txBody>
      <dsp:txXfrm>
        <a:off x="6044351" y="596035"/>
        <a:ext cx="1766495" cy="306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2A370-34D3-4B45-940E-8F7F2E6FFBC1}">
      <dsp:nvSpPr>
        <dsp:cNvPr id="0" name=""/>
        <dsp:cNvSpPr/>
      </dsp:nvSpPr>
      <dsp:spPr>
        <a:xfrm>
          <a:off x="627221" y="0"/>
          <a:ext cx="7108507" cy="3412331"/>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7DF87-331B-4BAB-BAE1-0A7C62E2E7D8}">
      <dsp:nvSpPr>
        <dsp:cNvPr id="0" name=""/>
        <dsp:cNvSpPr/>
      </dsp:nvSpPr>
      <dsp:spPr>
        <a:xfrm>
          <a:off x="8983" y="1023699"/>
          <a:ext cx="2691824" cy="13649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Patented Drug Approval</a:t>
          </a:r>
        </a:p>
      </dsp:txBody>
      <dsp:txXfrm>
        <a:off x="75613" y="1090329"/>
        <a:ext cx="2558564" cy="1231672"/>
      </dsp:txXfrm>
    </dsp:sp>
    <dsp:sp modelId="{795918BB-2188-4175-9B1E-B7D01AD6F95A}">
      <dsp:nvSpPr>
        <dsp:cNvPr id="0" name=""/>
        <dsp:cNvSpPr/>
      </dsp:nvSpPr>
      <dsp:spPr>
        <a:xfrm>
          <a:off x="2835562" y="1023699"/>
          <a:ext cx="2691824" cy="13649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Biosimilar Approval</a:t>
          </a:r>
        </a:p>
      </dsp:txBody>
      <dsp:txXfrm>
        <a:off x="2902192" y="1090329"/>
        <a:ext cx="2558564" cy="1231672"/>
      </dsp:txXfrm>
    </dsp:sp>
    <dsp:sp modelId="{5B80272A-EB05-4C30-B2E4-EC7E2FD0BAF7}">
      <dsp:nvSpPr>
        <dsp:cNvPr id="0" name=""/>
        <dsp:cNvSpPr/>
      </dsp:nvSpPr>
      <dsp:spPr>
        <a:xfrm>
          <a:off x="5662141" y="1023699"/>
          <a:ext cx="2691824" cy="13649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Biosimilar Approved to be </a:t>
          </a:r>
          <a:r>
            <a:rPr lang="en-US" sz="2600" kern="1200" dirty="0" err="1"/>
            <a:t>Interchangable</a:t>
          </a:r>
          <a:r>
            <a:rPr lang="en-US" sz="2600" kern="1200" dirty="0"/>
            <a:t> </a:t>
          </a:r>
        </a:p>
      </dsp:txBody>
      <dsp:txXfrm>
        <a:off x="5728771" y="1090329"/>
        <a:ext cx="2558564" cy="1231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D707E-3DB9-43E6-A923-45CBCF2D5FFE}">
      <dsp:nvSpPr>
        <dsp:cNvPr id="0" name=""/>
        <dsp:cNvSpPr/>
      </dsp:nvSpPr>
      <dsp:spPr>
        <a:xfrm>
          <a:off x="4665" y="0"/>
          <a:ext cx="1637258" cy="452596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Kresladi</a:t>
          </a:r>
          <a:endParaRPr lang="en-US" sz="1500" kern="1200" dirty="0"/>
        </a:p>
      </dsp:txBody>
      <dsp:txXfrm>
        <a:off x="4665" y="0"/>
        <a:ext cx="1637258" cy="1357788"/>
      </dsp:txXfrm>
    </dsp:sp>
    <dsp:sp modelId="{AD73D87E-BED2-4955-808A-6E9D4C6BF8BA}">
      <dsp:nvSpPr>
        <dsp:cNvPr id="0" name=""/>
        <dsp:cNvSpPr/>
      </dsp:nvSpPr>
      <dsp:spPr>
        <a:xfrm>
          <a:off x="168391" y="1358175"/>
          <a:ext cx="1309806" cy="88917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err="1"/>
            <a:t>Marnetegragene</a:t>
          </a:r>
          <a:r>
            <a:rPr lang="en-US" sz="1200" kern="1200" dirty="0"/>
            <a:t> autotemcel</a:t>
          </a:r>
        </a:p>
      </dsp:txBody>
      <dsp:txXfrm>
        <a:off x="194434" y="1384218"/>
        <a:ext cx="1257720" cy="837084"/>
      </dsp:txXfrm>
    </dsp:sp>
    <dsp:sp modelId="{8CDD75BA-94E4-459B-B51E-90D8B4C6066F}">
      <dsp:nvSpPr>
        <dsp:cNvPr id="0" name=""/>
        <dsp:cNvSpPr/>
      </dsp:nvSpPr>
      <dsp:spPr>
        <a:xfrm>
          <a:off x="168391" y="2384141"/>
          <a:ext cx="1309806" cy="88917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For leukocyte adhesion deficiency</a:t>
          </a:r>
        </a:p>
      </dsp:txBody>
      <dsp:txXfrm>
        <a:off x="194434" y="2410184"/>
        <a:ext cx="1257720" cy="837084"/>
      </dsp:txXfrm>
    </dsp:sp>
    <dsp:sp modelId="{0F891F1A-BC8C-4A3E-B9FC-3BD5B70004A6}">
      <dsp:nvSpPr>
        <dsp:cNvPr id="0" name=""/>
        <dsp:cNvSpPr/>
      </dsp:nvSpPr>
      <dsp:spPr>
        <a:xfrm>
          <a:off x="168391" y="3410107"/>
          <a:ext cx="1309806" cy="88917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$3 million x 1 dose</a:t>
          </a:r>
          <a:endParaRPr lang="en-US" sz="1200" kern="1200" dirty="0"/>
        </a:p>
      </dsp:txBody>
      <dsp:txXfrm>
        <a:off x="194434" y="3436150"/>
        <a:ext cx="1257720" cy="837084"/>
      </dsp:txXfrm>
    </dsp:sp>
    <dsp:sp modelId="{6557050F-E28C-456C-836F-A07BEBD4E196}">
      <dsp:nvSpPr>
        <dsp:cNvPr id="0" name=""/>
        <dsp:cNvSpPr/>
      </dsp:nvSpPr>
      <dsp:spPr>
        <a:xfrm>
          <a:off x="1764718" y="0"/>
          <a:ext cx="1637258" cy="452596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Doruxapapogene</a:t>
          </a:r>
          <a:r>
            <a:rPr lang="en-US" sz="1500" kern="1200" dirty="0"/>
            <a:t> </a:t>
          </a:r>
          <a:r>
            <a:rPr lang="en-US" sz="1500" kern="1200" dirty="0" err="1"/>
            <a:t>ralaplasmid</a:t>
          </a:r>
          <a:endParaRPr lang="en-US" sz="1500" kern="1200" dirty="0"/>
        </a:p>
      </dsp:txBody>
      <dsp:txXfrm>
        <a:off x="1764718" y="0"/>
        <a:ext cx="1637258" cy="1357788"/>
      </dsp:txXfrm>
    </dsp:sp>
    <dsp:sp modelId="{7505FBE1-5D09-40B6-92D1-F35224CEDD26}">
      <dsp:nvSpPr>
        <dsp:cNvPr id="0" name=""/>
        <dsp:cNvSpPr/>
      </dsp:nvSpPr>
      <dsp:spPr>
        <a:xfrm>
          <a:off x="1928444" y="1359114"/>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Treatment of recurrent respiratory papillomatosis</a:t>
          </a:r>
        </a:p>
      </dsp:txBody>
      <dsp:txXfrm>
        <a:off x="1966807" y="1397477"/>
        <a:ext cx="1233080" cy="1287913"/>
      </dsp:txXfrm>
    </dsp:sp>
    <dsp:sp modelId="{D254795F-C95E-49FD-9A6C-FABDE6F5506D}">
      <dsp:nvSpPr>
        <dsp:cNvPr id="0" name=""/>
        <dsp:cNvSpPr/>
      </dsp:nvSpPr>
      <dsp:spPr>
        <a:xfrm>
          <a:off x="1928444" y="2933699"/>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$500K per treatment course</a:t>
          </a:r>
        </a:p>
      </dsp:txBody>
      <dsp:txXfrm>
        <a:off x="1966807" y="2972062"/>
        <a:ext cx="1233080" cy="1287913"/>
      </dsp:txXfrm>
    </dsp:sp>
    <dsp:sp modelId="{69D9A016-CFF2-47A8-B1FF-3670620AA08F}">
      <dsp:nvSpPr>
        <dsp:cNvPr id="0" name=""/>
        <dsp:cNvSpPr/>
      </dsp:nvSpPr>
      <dsp:spPr>
        <a:xfrm>
          <a:off x="3524770" y="0"/>
          <a:ext cx="1637258" cy="452596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DB-OTO</a:t>
          </a:r>
        </a:p>
      </dsp:txBody>
      <dsp:txXfrm>
        <a:off x="3524770" y="0"/>
        <a:ext cx="1637258" cy="1357788"/>
      </dsp:txXfrm>
    </dsp:sp>
    <dsp:sp modelId="{C3660A7D-6637-40EB-A5D9-4E1DABAB82AC}">
      <dsp:nvSpPr>
        <dsp:cNvPr id="0" name=""/>
        <dsp:cNvSpPr/>
      </dsp:nvSpPr>
      <dsp:spPr>
        <a:xfrm>
          <a:off x="3688496" y="1359114"/>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Otoferlin-related hearing loss</a:t>
          </a:r>
          <a:endParaRPr lang="en-US" sz="1200" kern="1200" dirty="0"/>
        </a:p>
      </dsp:txBody>
      <dsp:txXfrm>
        <a:off x="3726859" y="1397477"/>
        <a:ext cx="1233080" cy="1287913"/>
      </dsp:txXfrm>
    </dsp:sp>
    <dsp:sp modelId="{4F8DE345-C3D0-44C4-B780-AAF688607281}">
      <dsp:nvSpPr>
        <dsp:cNvPr id="0" name=""/>
        <dsp:cNvSpPr/>
      </dsp:nvSpPr>
      <dsp:spPr>
        <a:xfrm>
          <a:off x="3688496" y="2933699"/>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$2 million x 1 dose </a:t>
          </a:r>
          <a:r>
            <a:rPr lang="en-US" sz="1200" i="1" kern="1200"/>
            <a:t>per ear</a:t>
          </a:r>
          <a:endParaRPr lang="en-US" sz="1200" kern="1200" dirty="0"/>
        </a:p>
      </dsp:txBody>
      <dsp:txXfrm>
        <a:off x="3726859" y="2972062"/>
        <a:ext cx="1233080" cy="1287913"/>
      </dsp:txXfrm>
    </dsp:sp>
    <dsp:sp modelId="{92331715-E66B-4A1B-A04A-8F10EDB78598}">
      <dsp:nvSpPr>
        <dsp:cNvPr id="0" name=""/>
        <dsp:cNvSpPr/>
      </dsp:nvSpPr>
      <dsp:spPr>
        <a:xfrm>
          <a:off x="5284823" y="0"/>
          <a:ext cx="1637258" cy="452596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Nomlabofusp</a:t>
          </a:r>
          <a:endParaRPr lang="en-US" sz="1500" kern="1200" dirty="0"/>
        </a:p>
      </dsp:txBody>
      <dsp:txXfrm>
        <a:off x="5284823" y="0"/>
        <a:ext cx="1637258" cy="1357788"/>
      </dsp:txXfrm>
    </dsp:sp>
    <dsp:sp modelId="{8FB474BE-C1A1-4A1B-B580-5956707712DC}">
      <dsp:nvSpPr>
        <dsp:cNvPr id="0" name=""/>
        <dsp:cNvSpPr/>
      </dsp:nvSpPr>
      <dsp:spPr>
        <a:xfrm>
          <a:off x="5448549" y="1359114"/>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Friedreich’s ataxia</a:t>
          </a:r>
        </a:p>
      </dsp:txBody>
      <dsp:txXfrm>
        <a:off x="5486912" y="1397477"/>
        <a:ext cx="1233080" cy="1287913"/>
      </dsp:txXfrm>
    </dsp:sp>
    <dsp:sp modelId="{1D590FA5-2DC1-464A-BFDA-309703712F81}">
      <dsp:nvSpPr>
        <dsp:cNvPr id="0" name=""/>
        <dsp:cNvSpPr/>
      </dsp:nvSpPr>
      <dsp:spPr>
        <a:xfrm>
          <a:off x="5448549" y="2933699"/>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a:t>$500K per year</a:t>
          </a:r>
          <a:endParaRPr lang="en-US" sz="1200" kern="1200" dirty="0"/>
        </a:p>
      </dsp:txBody>
      <dsp:txXfrm>
        <a:off x="5486912" y="2972062"/>
        <a:ext cx="1233080" cy="1287913"/>
      </dsp:txXfrm>
    </dsp:sp>
    <dsp:sp modelId="{32F2287C-60B4-41BE-81C7-A84D2716E777}">
      <dsp:nvSpPr>
        <dsp:cNvPr id="0" name=""/>
        <dsp:cNvSpPr/>
      </dsp:nvSpPr>
      <dsp:spPr>
        <a:xfrm>
          <a:off x="7044876" y="0"/>
          <a:ext cx="1637258" cy="452596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Ribitol</a:t>
          </a:r>
          <a:endParaRPr lang="en-US" sz="1500" kern="1200" dirty="0"/>
        </a:p>
      </dsp:txBody>
      <dsp:txXfrm>
        <a:off x="7044876" y="0"/>
        <a:ext cx="1637258" cy="1357788"/>
      </dsp:txXfrm>
    </dsp:sp>
    <dsp:sp modelId="{E2CAA7B7-2288-441A-B491-7CF3D2DE9C9D}">
      <dsp:nvSpPr>
        <dsp:cNvPr id="0" name=""/>
        <dsp:cNvSpPr/>
      </dsp:nvSpPr>
      <dsp:spPr>
        <a:xfrm>
          <a:off x="7208601" y="1359114"/>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Limb-girdle muscular dystrophy</a:t>
          </a:r>
        </a:p>
      </dsp:txBody>
      <dsp:txXfrm>
        <a:off x="7246964" y="1397477"/>
        <a:ext cx="1233080" cy="1287913"/>
      </dsp:txXfrm>
    </dsp:sp>
    <dsp:sp modelId="{74AF4191-7ED1-493B-A253-BD9E3DE4E841}">
      <dsp:nvSpPr>
        <dsp:cNvPr id="0" name=""/>
        <dsp:cNvSpPr/>
      </dsp:nvSpPr>
      <dsp:spPr>
        <a:xfrm>
          <a:off x="7208601" y="2933699"/>
          <a:ext cx="1309806" cy="13646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$750K per year</a:t>
          </a:r>
        </a:p>
      </dsp:txBody>
      <dsp:txXfrm>
        <a:off x="7246964" y="2972062"/>
        <a:ext cx="1233080" cy="1287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1328-AB4E-4446-A5A7-226B92B9CD42}">
      <dsp:nvSpPr>
        <dsp:cNvPr id="0" name=""/>
        <dsp:cNvSpPr/>
      </dsp:nvSpPr>
      <dsp:spPr>
        <a:xfrm>
          <a:off x="495061" y="645"/>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Drug Shortages</a:t>
          </a:r>
        </a:p>
      </dsp:txBody>
      <dsp:txXfrm>
        <a:off x="495061" y="645"/>
        <a:ext cx="2262336" cy="1357401"/>
      </dsp:txXfrm>
    </dsp:sp>
    <dsp:sp modelId="{57ACFFD1-C650-468D-B0A7-6C8409223A0A}">
      <dsp:nvSpPr>
        <dsp:cNvPr id="0" name=""/>
        <dsp:cNvSpPr/>
      </dsp:nvSpPr>
      <dsp:spPr>
        <a:xfrm>
          <a:off x="2983631" y="645"/>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Insurance Copay</a:t>
          </a:r>
        </a:p>
      </dsp:txBody>
      <dsp:txXfrm>
        <a:off x="2983631" y="645"/>
        <a:ext cx="2262336" cy="1357401"/>
      </dsp:txXfrm>
    </dsp:sp>
    <dsp:sp modelId="{1AA0BA62-EB06-440C-9522-EB72B4282F09}">
      <dsp:nvSpPr>
        <dsp:cNvPr id="0" name=""/>
        <dsp:cNvSpPr/>
      </dsp:nvSpPr>
      <dsp:spPr>
        <a:xfrm>
          <a:off x="5472201" y="645"/>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Regular vs Specialty Pharmacy</a:t>
          </a:r>
        </a:p>
      </dsp:txBody>
      <dsp:txXfrm>
        <a:off x="5472201" y="645"/>
        <a:ext cx="2262336" cy="1357401"/>
      </dsp:txXfrm>
    </dsp:sp>
    <dsp:sp modelId="{7782F305-DB21-46D0-A211-08D00D679192}">
      <dsp:nvSpPr>
        <dsp:cNvPr id="0" name=""/>
        <dsp:cNvSpPr/>
      </dsp:nvSpPr>
      <dsp:spPr>
        <a:xfrm>
          <a:off x="495061" y="1584280"/>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Previous /Step Therapies</a:t>
          </a:r>
        </a:p>
      </dsp:txBody>
      <dsp:txXfrm>
        <a:off x="495061" y="1584280"/>
        <a:ext cx="2262336" cy="1357401"/>
      </dsp:txXfrm>
    </dsp:sp>
    <dsp:sp modelId="{40255801-3A68-4628-9007-18DF6CA73524}">
      <dsp:nvSpPr>
        <dsp:cNvPr id="0" name=""/>
        <dsp:cNvSpPr/>
      </dsp:nvSpPr>
      <dsp:spPr>
        <a:xfrm>
          <a:off x="2983631" y="1584280"/>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Adverse Effects</a:t>
          </a:r>
        </a:p>
      </dsp:txBody>
      <dsp:txXfrm>
        <a:off x="2983631" y="1584280"/>
        <a:ext cx="2262336" cy="1357401"/>
      </dsp:txXfrm>
    </dsp:sp>
    <dsp:sp modelId="{2567BB5C-9B4F-4113-A0FC-136CF6787206}">
      <dsp:nvSpPr>
        <dsp:cNvPr id="0" name=""/>
        <dsp:cNvSpPr/>
      </dsp:nvSpPr>
      <dsp:spPr>
        <a:xfrm>
          <a:off x="5472201" y="1584280"/>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REMS Programs</a:t>
          </a:r>
        </a:p>
      </dsp:txBody>
      <dsp:txXfrm>
        <a:off x="5472201" y="1584280"/>
        <a:ext cx="2262336" cy="1357401"/>
      </dsp:txXfrm>
    </dsp:sp>
    <dsp:sp modelId="{399FB41D-4192-476B-808C-752346669A99}">
      <dsp:nvSpPr>
        <dsp:cNvPr id="0" name=""/>
        <dsp:cNvSpPr/>
      </dsp:nvSpPr>
      <dsp:spPr>
        <a:xfrm>
          <a:off x="1739346" y="3167916"/>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Interactions</a:t>
          </a:r>
        </a:p>
      </dsp:txBody>
      <dsp:txXfrm>
        <a:off x="1739346" y="3167916"/>
        <a:ext cx="2262336" cy="1357401"/>
      </dsp:txXfrm>
    </dsp:sp>
    <dsp:sp modelId="{4C32E096-C529-45C0-A28F-BC19DD960CC5}">
      <dsp:nvSpPr>
        <dsp:cNvPr id="0" name=""/>
        <dsp:cNvSpPr/>
      </dsp:nvSpPr>
      <dsp:spPr>
        <a:xfrm>
          <a:off x="4227916" y="3167916"/>
          <a:ext cx="2262336" cy="135740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Patient Compliance</a:t>
          </a:r>
        </a:p>
      </dsp:txBody>
      <dsp:txXfrm>
        <a:off x="4227916"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33DCD-A071-4773-AB91-EE3ADC4A5E3F}" type="datetimeFigureOut">
              <a:rPr lang="en-US" smtClean="0"/>
              <a:t>4/27/2026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B27E2-4A9B-4544-99FE-1EE6367B86E0}" type="slidenum">
              <a:rPr lang="en-US" smtClean="0"/>
              <a:t>‹#›</a:t>
            </a:fld>
            <a:endParaRPr lang="en-US"/>
          </a:p>
        </p:txBody>
      </p:sp>
    </p:spTree>
    <p:extLst>
      <p:ext uri="{BB962C8B-B14F-4D97-AF65-F5344CB8AC3E}">
        <p14:creationId xmlns:p14="http://schemas.microsoft.com/office/powerpoint/2010/main" val="362862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linicaltrials.gov/ct2/show/NCT0384014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mpr.com/drug/lantu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inicaltrials.gov/study/NCT03914326?term=NCT03914326&amp;rank=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linicaltrials.gov/ct2/show/NCT0589149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 – safety, done in healthy patients (except oncology)</a:t>
            </a:r>
          </a:p>
          <a:p>
            <a:r>
              <a:rPr lang="en-US" dirty="0"/>
              <a:t>Phase II – efficacy is primary focus, but safety is secondary. Tested in “sick” patients</a:t>
            </a:r>
          </a:p>
          <a:p>
            <a:r>
              <a:rPr lang="en-US" dirty="0"/>
              <a:t>Phase III – “real world” population, look for adverse effects missed in smaller sample sizes of previous groups. Also still looking at safety and efficacy</a:t>
            </a:r>
          </a:p>
          <a:p>
            <a:r>
              <a:rPr lang="en-US" dirty="0"/>
              <a:t>Phase IV – post-marketing studies</a:t>
            </a:r>
          </a:p>
        </p:txBody>
      </p:sp>
      <p:sp>
        <p:nvSpPr>
          <p:cNvPr id="4" name="Slide Number Placeholder 3"/>
          <p:cNvSpPr>
            <a:spLocks noGrp="1"/>
          </p:cNvSpPr>
          <p:nvPr>
            <p:ph type="sldNum" sz="quarter" idx="5"/>
          </p:nvPr>
        </p:nvSpPr>
        <p:spPr/>
        <p:txBody>
          <a:bodyPr/>
          <a:lstStyle/>
          <a:p>
            <a:fld id="{5E6B27E2-4A9B-4544-99FE-1EE6367B86E0}" type="slidenum">
              <a:rPr lang="en-US" smtClean="0"/>
              <a:t>3</a:t>
            </a:fld>
            <a:endParaRPr lang="en-US"/>
          </a:p>
        </p:txBody>
      </p:sp>
    </p:spTree>
    <p:extLst>
      <p:ext uri="{BB962C8B-B14F-4D97-AF65-F5344CB8AC3E}">
        <p14:creationId xmlns:p14="http://schemas.microsoft.com/office/powerpoint/2010/main" val="2222030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Should the FDA approve the LEQEMBI IQLIK 500 mg SC dosing regimen (two 250 mg injections), the autoinjector could be used to administer a once-weekly starting dose, as an alternative to the current bi-weekly intravenous (IV) dosing. This would enable patients and care partners to choose SC administration at home for both treatment initiation and the currently approved maintenance therapy (360 mg), offering the option of SC or IV administration throughout the entire treatment journey. The injection time for LEQEMBI IQLIK autoinjector takes approximately 15 seconds per each 250 mg injection. The SC formulation also has the potential to reduce healthcare resources associated with IV dosing, such as infusion preparation and nurse monitoring, while streamlining the overall AD treatment pathway.</a:t>
            </a:r>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20</a:t>
            </a:fld>
            <a:endParaRPr lang="en-US"/>
          </a:p>
        </p:txBody>
      </p:sp>
    </p:spTree>
    <p:extLst>
      <p:ext uri="{BB962C8B-B14F-4D97-AF65-F5344CB8AC3E}">
        <p14:creationId xmlns:p14="http://schemas.microsoft.com/office/powerpoint/2010/main" val="68889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Nimodipine is currently available only in oral capsule and oral liquid formulations.</a:t>
            </a:r>
          </a:p>
          <a:p>
            <a:r>
              <a:rPr lang="en-US" sz="1200" b="0" i="0" kern="1200" dirty="0">
                <a:solidFill>
                  <a:schemeClr val="tx1"/>
                </a:solidFill>
                <a:effectLst/>
                <a:latin typeface="+mn-lt"/>
                <a:ea typeface="+mn-ea"/>
                <a:cs typeface="+mn-cs"/>
              </a:rPr>
              <a:t>GTX-104's IV formulation would offer an alternative administration route vs. nasogastric tube administration in unconscious or dysphagic patients. Given the likely dosing regimen, GTX-104 will likely only be administered in the hospital inpatient setting.</a:t>
            </a:r>
          </a:p>
          <a:p>
            <a:r>
              <a:rPr lang="en-US" sz="1200" b="0" i="0" kern="1200" dirty="0">
                <a:solidFill>
                  <a:schemeClr val="tx1"/>
                </a:solidFill>
                <a:effectLst/>
                <a:latin typeface="+mn-lt"/>
                <a:ea typeface="+mn-ea"/>
                <a:cs typeface="+mn-cs"/>
              </a:rPr>
              <a:t>Grace Therapeutics notes that intravenous delivery of GTx-104 has the potential to lower food effects, drug-to-drug interactions, and eliminate potential dosing errors vs. other alternative nimodipine products.</a:t>
            </a:r>
          </a:p>
          <a:p>
            <a:r>
              <a:rPr lang="en-US" sz="1200" b="0" i="0" kern="1200" dirty="0">
                <a:solidFill>
                  <a:schemeClr val="tx1"/>
                </a:solidFill>
                <a:effectLst/>
                <a:latin typeface="+mn-lt"/>
                <a:ea typeface="+mn-ea"/>
                <a:cs typeface="+mn-cs"/>
              </a:rPr>
              <a:t>GTx-104 has obtained Orphan Drug Designation for the treatment of </a:t>
            </a:r>
            <a:r>
              <a:rPr lang="en-US" sz="1200" b="0" i="0" kern="1200" dirty="0" err="1">
                <a:solidFill>
                  <a:schemeClr val="tx1"/>
                </a:solidFill>
                <a:effectLst/>
                <a:latin typeface="+mn-lt"/>
                <a:ea typeface="+mn-ea"/>
                <a:cs typeface="+mn-cs"/>
              </a:rPr>
              <a:t>aSAH</a:t>
            </a:r>
            <a:r>
              <a:rPr lang="en-US" sz="1200" b="0" i="0" kern="1200" dirty="0">
                <a:solidFill>
                  <a:schemeClr val="tx1"/>
                </a:solidFill>
                <a:effectLst/>
                <a:latin typeface="+mn-lt"/>
                <a:ea typeface="+mn-ea"/>
                <a:cs typeface="+mn-cs"/>
              </a:rPr>
              <a:t>.</a:t>
            </a:r>
          </a:p>
          <a:p>
            <a:endParaRPr lang="en-US" dirty="0"/>
          </a:p>
          <a:p>
            <a:r>
              <a:rPr lang="en-US" dirty="0"/>
              <a:t>Likely to be very expensive at 10-20k per treatment course. Orphan drug for inpatient use. </a:t>
            </a:r>
          </a:p>
        </p:txBody>
      </p:sp>
      <p:sp>
        <p:nvSpPr>
          <p:cNvPr id="4" name="Slide Number Placeholder 3"/>
          <p:cNvSpPr>
            <a:spLocks noGrp="1"/>
          </p:cNvSpPr>
          <p:nvPr>
            <p:ph type="sldNum" sz="quarter" idx="5"/>
          </p:nvPr>
        </p:nvSpPr>
        <p:spPr/>
        <p:txBody>
          <a:bodyPr/>
          <a:lstStyle/>
          <a:p>
            <a:fld id="{5E6B27E2-4A9B-4544-99FE-1EE6367B86E0}" type="slidenum">
              <a:rPr lang="en-US" smtClean="0"/>
              <a:t>21</a:t>
            </a:fld>
            <a:endParaRPr lang="en-US"/>
          </a:p>
        </p:txBody>
      </p:sp>
    </p:spTree>
    <p:extLst>
      <p:ext uri="{BB962C8B-B14F-4D97-AF65-F5344CB8AC3E}">
        <p14:creationId xmlns:p14="http://schemas.microsoft.com/office/powerpoint/2010/main" val="69897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D5553-9550-0EB1-2518-23BDD032B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ED0EF-6CEA-DBCE-47E2-328B68F77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77133-EC7B-CAF7-F4DF-D769E9E63B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F052D-B0C4-58F3-C37E-A00F5261FC05}"/>
              </a:ext>
            </a:extLst>
          </p:cNvPr>
          <p:cNvSpPr>
            <a:spLocks noGrp="1"/>
          </p:cNvSpPr>
          <p:nvPr>
            <p:ph type="sldNum" sz="quarter" idx="5"/>
          </p:nvPr>
        </p:nvSpPr>
        <p:spPr/>
        <p:txBody>
          <a:bodyPr/>
          <a:lstStyle/>
          <a:p>
            <a:fld id="{5E6B27E2-4A9B-4544-99FE-1EE6367B86E0}" type="slidenum">
              <a:rPr lang="en-US" smtClean="0"/>
              <a:t>24</a:t>
            </a:fld>
            <a:endParaRPr lang="en-US"/>
          </a:p>
        </p:txBody>
      </p:sp>
    </p:spTree>
    <p:extLst>
      <p:ext uri="{BB962C8B-B14F-4D97-AF65-F5344CB8AC3E}">
        <p14:creationId xmlns:p14="http://schemas.microsoft.com/office/powerpoint/2010/main" val="3860064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52E0-D7E9-5815-2692-9D9BD40B3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67F73A-22C0-45A9-B00A-B593752D4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D0C1B-6224-0CA7-E8B1-CD8481E0B9C5}"/>
              </a:ext>
            </a:extLst>
          </p:cNvPr>
          <p:cNvSpPr>
            <a:spLocks noGrp="1"/>
          </p:cNvSpPr>
          <p:nvPr>
            <p:ph type="body" idx="1"/>
          </p:nvPr>
        </p:nvSpPr>
        <p:spPr/>
        <p:txBody>
          <a:bodyPr/>
          <a:lstStyle/>
          <a:p>
            <a:r>
              <a:rPr lang="en-US" dirty="0"/>
              <a:t>SPACE is a Phase 3, multicenter, randomized, double-blind, placebo-controlled, parallel-group study comparing the efficacy, safety, and tolerability of monthly SC administration of </a:t>
            </a:r>
            <a:r>
              <a:rPr lang="en-US" dirty="0" err="1"/>
              <a:t>Ajovy</a:t>
            </a:r>
            <a:r>
              <a:rPr lang="en-US" dirty="0"/>
              <a:t> versus placebo over a 12-week period for the preventive treatment of episodic migraine in 237 pediatric patients aged 6 to 17 years. • The trial demonstrated statistically significant improvements in reducing monthly migraine days (MMDs; −2.5 vs. −1.4; P = 0.0210) and monthly headache days (MHD; −2.6 vs. −1.5; P = 0.0172) compared to placebo, with a safety profile consistent with that observed in the adult population. Place in Therapy • If approved, </a:t>
            </a:r>
            <a:r>
              <a:rPr lang="en-US" dirty="0" err="1"/>
              <a:t>Ajovy</a:t>
            </a:r>
            <a:r>
              <a:rPr lang="en-US" dirty="0"/>
              <a:t> would be the only CGRP antagonist for migraine prevention in adults and for episodic migraine prevention in pediatric patients. Other preventative CGRP antagonists are indicated in adults only. • </a:t>
            </a:r>
          </a:p>
          <a:p>
            <a:r>
              <a:rPr lang="en-US" dirty="0"/>
              <a:t>In the United States, approximately 5% of children are diagnosed with migraine by 10 years of age, and the overall estimated prevalence is around 10%.</a:t>
            </a:r>
          </a:p>
        </p:txBody>
      </p:sp>
      <p:sp>
        <p:nvSpPr>
          <p:cNvPr id="4" name="Slide Number Placeholder 3">
            <a:extLst>
              <a:ext uri="{FF2B5EF4-FFF2-40B4-BE49-F238E27FC236}">
                <a16:creationId xmlns:a16="http://schemas.microsoft.com/office/drawing/2014/main" id="{A35032F1-7CAD-F69A-9502-3E65615B2BA5}"/>
              </a:ext>
            </a:extLst>
          </p:cNvPr>
          <p:cNvSpPr>
            <a:spLocks noGrp="1"/>
          </p:cNvSpPr>
          <p:nvPr>
            <p:ph type="sldNum" sz="quarter" idx="5"/>
          </p:nvPr>
        </p:nvSpPr>
        <p:spPr/>
        <p:txBody>
          <a:bodyPr/>
          <a:lstStyle/>
          <a:p>
            <a:fld id="{5E6B27E2-4A9B-4544-99FE-1EE6367B86E0}" type="slidenum">
              <a:rPr lang="en-US" smtClean="0"/>
              <a:t>25</a:t>
            </a:fld>
            <a:endParaRPr lang="en-US"/>
          </a:p>
        </p:txBody>
      </p:sp>
    </p:spTree>
    <p:extLst>
      <p:ext uri="{BB962C8B-B14F-4D97-AF65-F5344CB8AC3E}">
        <p14:creationId xmlns:p14="http://schemas.microsoft.com/office/powerpoint/2010/main" val="200642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DB-OTO is an investigational, cell-selective, dual adeno-associated virus (AAV) vector gene therapy designed to provide durable, physiological hearing to individuals with profound, congenital hearing loss caused by variants of the OTOF gene. • Otoferlin-related deafness is reported to occur in an estimated 10,000–20,000 people in the United States, which is a small percentage of the 28.8 million patients in the United States estimated to have hearing loss. • On October 12, 2025, Regeneron announced that updated data were published in the New England Journal of Medicine from the pivotal Phase 2 CHORD trial. These latest results show that 11 of 12 participants have experienced clinically meaningful hearing improvements, including three who achieved normal hearing levels. Additionally, eight participants with longer follow-ups showed stability or continued improvement in their hearing, and among three who completed speech assessments, all showed significant improvement. </a:t>
            </a:r>
          </a:p>
        </p:txBody>
      </p:sp>
      <p:sp>
        <p:nvSpPr>
          <p:cNvPr id="4" name="Slide Number Placeholder 3"/>
          <p:cNvSpPr>
            <a:spLocks noGrp="1"/>
          </p:cNvSpPr>
          <p:nvPr>
            <p:ph type="sldNum" sz="quarter" idx="5"/>
          </p:nvPr>
        </p:nvSpPr>
        <p:spPr/>
        <p:txBody>
          <a:bodyPr/>
          <a:lstStyle/>
          <a:p>
            <a:fld id="{5E6B27E2-4A9B-4544-99FE-1EE6367B86E0}" type="slidenum">
              <a:rPr lang="en-US" smtClean="0"/>
              <a:t>26</a:t>
            </a:fld>
            <a:endParaRPr lang="en-US"/>
          </a:p>
        </p:txBody>
      </p:sp>
    </p:spTree>
    <p:extLst>
      <p:ext uri="{BB962C8B-B14F-4D97-AF65-F5344CB8AC3E}">
        <p14:creationId xmlns:p14="http://schemas.microsoft.com/office/powerpoint/2010/main" val="151709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Cytisinicline</a:t>
            </a:r>
            <a:r>
              <a:rPr lang="en-US" sz="1200" b="0" i="0" kern="1200" dirty="0">
                <a:solidFill>
                  <a:schemeClr val="tx1"/>
                </a:solidFill>
                <a:effectLst/>
                <a:latin typeface="+mn-lt"/>
                <a:ea typeface="+mn-ea"/>
                <a:cs typeface="+mn-cs"/>
              </a:rPr>
              <a:t> is a plant-based alkaloid with a high binding affinity to the nicotinic acetylcholine receptor. It is believed to aid in treating nicotine addiction for smoking and e-cigarette cessation by acting as a partial agonist and interacting with nicotine receptors in the brain, reducing the severity of withdrawal symptoms, and reducing the reward and satisfaction associated with nicotine products.</a:t>
            </a:r>
          </a:p>
          <a:p>
            <a:r>
              <a:rPr lang="en-US" sz="1200" b="0" i="0" kern="1200" dirty="0">
                <a:solidFill>
                  <a:schemeClr val="tx1"/>
                </a:solidFill>
                <a:effectLst/>
                <a:latin typeface="+mn-lt"/>
                <a:ea typeface="+mn-ea"/>
                <a:cs typeface="+mn-cs"/>
              </a:rPr>
              <a:t>Mechanism of action is similar to that of Chantix, works by reducing severity of withdrawal and reducing the satisfaction associated with smoking; agent has a 6-week treatment, with an option to extend to 12-weeks.</a:t>
            </a:r>
          </a:p>
          <a:p>
            <a:r>
              <a:rPr lang="en-US" sz="1200" b="0" i="0" kern="1200" dirty="0" err="1">
                <a:solidFill>
                  <a:schemeClr val="tx1"/>
                </a:solidFill>
                <a:effectLst/>
                <a:latin typeface="+mn-lt"/>
                <a:ea typeface="+mn-ea"/>
                <a:cs typeface="+mn-cs"/>
              </a:rPr>
              <a:t>Cytisinicline</a:t>
            </a:r>
            <a:r>
              <a:rPr lang="en-US" sz="1200" b="0" i="0" kern="1200" dirty="0">
                <a:solidFill>
                  <a:schemeClr val="tx1"/>
                </a:solidFill>
                <a:effectLst/>
                <a:latin typeface="+mn-lt"/>
                <a:ea typeface="+mn-ea"/>
                <a:cs typeface="+mn-cs"/>
              </a:rPr>
              <a:t> is dosed as 3mg TID for either 6-weeks or 12-week in clinical trials and will primarily compete with generic versions of varenicline (Brand name: Chantix), given BID, as an aid to smoking cessation in adults.</a:t>
            </a:r>
          </a:p>
          <a:p>
            <a:r>
              <a:rPr lang="en-US" sz="1200" b="0" i="0" kern="1200" dirty="0">
                <a:solidFill>
                  <a:schemeClr val="tx1"/>
                </a:solidFill>
                <a:effectLst/>
                <a:latin typeface="+mn-lt"/>
                <a:ea typeface="+mn-ea"/>
                <a:cs typeface="+mn-cs"/>
              </a:rPr>
              <a:t>This agent is also in development as a treatment to aid in nicotine e-cigarette cessation (formal Phase 3 planned for 1H 2026); there are no FDA-approved treatments for this specific indication. If approved, would be the first FDA-approved nicotinic acetylcholine receptor agonist for the aid to nicotine e-cigarette cessation.</a:t>
            </a:r>
          </a:p>
          <a:p>
            <a:r>
              <a:rPr lang="en-US" sz="1200" b="0" i="0" kern="1200" dirty="0">
                <a:solidFill>
                  <a:schemeClr val="tx1"/>
                </a:solidFill>
                <a:effectLst/>
                <a:latin typeface="+mn-lt"/>
                <a:ea typeface="+mn-ea"/>
                <a:cs typeface="+mn-cs"/>
              </a:rPr>
              <a:t>Positive differentiators of </a:t>
            </a:r>
            <a:r>
              <a:rPr lang="en-US" sz="1200" b="0" i="0" kern="1200" dirty="0" err="1">
                <a:solidFill>
                  <a:schemeClr val="tx1"/>
                </a:solidFill>
                <a:effectLst/>
                <a:latin typeface="+mn-lt"/>
                <a:ea typeface="+mn-ea"/>
                <a:cs typeface="+mn-cs"/>
              </a:rPr>
              <a:t>cytisinicline</a:t>
            </a:r>
            <a:r>
              <a:rPr lang="en-US" sz="1200" b="0" i="0" kern="1200" dirty="0">
                <a:solidFill>
                  <a:schemeClr val="tx1"/>
                </a:solidFill>
                <a:effectLst/>
                <a:latin typeface="+mn-lt"/>
                <a:ea typeface="+mn-ea"/>
                <a:cs typeface="+mn-cs"/>
              </a:rPr>
              <a:t> therapy include the flexible treatment duration and better GI tolerability compared to Chantix; additionally, should the vaping indication receive approval in 2026, this will further differentiate this agent’s place in therapy.</a:t>
            </a:r>
          </a:p>
          <a:p>
            <a:r>
              <a:rPr lang="en-US" sz="1200" b="0" i="0" kern="1200" dirty="0">
                <a:solidFill>
                  <a:schemeClr val="tx1"/>
                </a:solidFill>
                <a:effectLst/>
                <a:latin typeface="+mn-lt"/>
                <a:ea typeface="+mn-ea"/>
                <a:cs typeface="+mn-cs"/>
              </a:rPr>
              <a:t>A potential additional benefit of </a:t>
            </a:r>
            <a:r>
              <a:rPr lang="en-US" sz="1200" b="0" i="0" kern="1200" dirty="0" err="1">
                <a:solidFill>
                  <a:schemeClr val="tx1"/>
                </a:solidFill>
                <a:effectLst/>
                <a:latin typeface="+mn-lt"/>
                <a:ea typeface="+mn-ea"/>
                <a:cs typeface="+mn-cs"/>
              </a:rPr>
              <a:t>cytisinicline</a:t>
            </a:r>
            <a:r>
              <a:rPr lang="en-US" sz="1200" b="0" i="0" kern="1200" dirty="0">
                <a:solidFill>
                  <a:schemeClr val="tx1"/>
                </a:solidFill>
                <a:effectLst/>
                <a:latin typeface="+mn-lt"/>
                <a:ea typeface="+mn-ea"/>
                <a:cs typeface="+mn-cs"/>
              </a:rPr>
              <a:t> is that some patients may be willing to try it for smoking cessation because it is a natural, plant-based product. Furthermore, any “new” therapy is likely to lead to some patients who previously were unable to quit smoking to make additional attempts.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28</a:t>
            </a:fld>
            <a:endParaRPr lang="en-US"/>
          </a:p>
        </p:txBody>
      </p:sp>
    </p:spTree>
    <p:extLst>
      <p:ext uri="{BB962C8B-B14F-4D97-AF65-F5344CB8AC3E}">
        <p14:creationId xmlns:p14="http://schemas.microsoft.com/office/powerpoint/2010/main" val="20030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74BB-0140-4635-8D7B-36A5A4649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03A80-7C98-659C-8587-F16517251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506406-64A6-30AC-178F-4BAD97ADA711}"/>
              </a:ext>
            </a:extLst>
          </p:cNvPr>
          <p:cNvSpPr>
            <a:spLocks noGrp="1"/>
          </p:cNvSpPr>
          <p:nvPr>
            <p:ph type="body" idx="1"/>
          </p:nvPr>
        </p:nvSpPr>
        <p:spPr/>
        <p:txBody>
          <a:bodyPr/>
          <a:lstStyle/>
          <a:p>
            <a:r>
              <a:rPr lang="en-US" b="0" i="0" dirty="0">
                <a:solidFill>
                  <a:srgbClr val="222222"/>
                </a:solidFill>
                <a:effectLst/>
                <a:latin typeface="Helvetica" panose="020B0604020202020204" pitchFamily="34" charset="0"/>
              </a:rPr>
              <a:t>Results from the randomized, controlled DREAM-HF trial in patients with chronic heart failure with reduced ejection fraction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identified the control group at highest risk of cardiovascular death as being those with ischemic etiology and inflammation and showed that a single intramyocardial injection of Mesoblast’s mesenchymal precursor cell therapy (MPCs; </a:t>
            </a:r>
            <a:r>
              <a:rPr lang="en-US" b="0" i="0" dirty="0" err="1">
                <a:solidFill>
                  <a:srgbClr val="222222"/>
                </a:solidFill>
                <a:effectLst/>
                <a:latin typeface="Helvetica" panose="020B0604020202020204" pitchFamily="34" charset="0"/>
              </a:rPr>
              <a:t>rexlemestrocel</a:t>
            </a:r>
            <a:r>
              <a:rPr lang="en-US" b="0" i="0" dirty="0">
                <a:solidFill>
                  <a:srgbClr val="222222"/>
                </a:solidFill>
                <a:effectLst/>
                <a:latin typeface="Helvetica" panose="020B0604020202020204" pitchFamily="34" charset="0"/>
              </a:rPr>
              <a:t>-L) resulted in a sustained reduction in cardiovascular mortality in these high-risk patients. This identifies the target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population that is responsive to REVASCOR therapy.</a:t>
            </a:r>
          </a:p>
          <a:p>
            <a:endParaRPr lang="en-US" b="0" i="0" dirty="0">
              <a:solidFill>
                <a:srgbClr val="222222"/>
              </a:solidFill>
              <a:effectLst/>
              <a:latin typeface="Helvetica" panose="020B0604020202020204" pitchFamily="34" charset="0"/>
            </a:endParaRPr>
          </a:p>
          <a:p>
            <a:r>
              <a:rPr lang="en-US" b="0" i="0" dirty="0">
                <a:solidFill>
                  <a:srgbClr val="222222"/>
                </a:solidFill>
                <a:effectLst/>
                <a:latin typeface="Helvetica" panose="020B0604020202020204" pitchFamily="34" charset="0"/>
              </a:rPr>
              <a:t>“Mesoblast’s allogeneic MPCs may restore the balance between anti-inflammatory and pro-inflammatory cytokines in the damaged, inflamed heart. A single administration of MPCs appears sufficient to improve survival and other major clinical outcomes in high-risk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patients with inflammation. These effects are seen on top of existing treatments that target neurohormonal imbalances and congestion, providing a disease-modifying approach not achievable with standard-of-care alone.”</a:t>
            </a:r>
          </a:p>
          <a:p>
            <a:endParaRPr lang="en-US" b="0" i="0" dirty="0">
              <a:solidFill>
                <a:srgbClr val="222222"/>
              </a:solidFill>
              <a:effectLst/>
              <a:latin typeface="Helvetica" panose="020B0604020202020204" pitchFamily="34" charset="0"/>
            </a:endParaRPr>
          </a:p>
          <a:p>
            <a:pPr algn="just">
              <a:spcBef>
                <a:spcPts val="1200"/>
              </a:spcBef>
              <a:spcAft>
                <a:spcPts val="1200"/>
              </a:spcAft>
              <a:buNone/>
            </a:pPr>
            <a:r>
              <a:rPr lang="en-US" b="0" i="0" dirty="0">
                <a:solidFill>
                  <a:srgbClr val="222222"/>
                </a:solidFill>
                <a:effectLst/>
                <a:latin typeface="Helvetica" panose="020B0604020202020204" pitchFamily="34" charset="0"/>
              </a:rPr>
              <a:t>The newly published results showed that over a mean follow-up of 30 months in the DREAM-HF trial:</a:t>
            </a:r>
          </a:p>
          <a:p>
            <a:pPr algn="l">
              <a:spcBef>
                <a:spcPts val="600"/>
              </a:spcBef>
              <a:spcAft>
                <a:spcPts val="1200"/>
              </a:spcAft>
              <a:buFont typeface="Arial" panose="020B0604020202020204" pitchFamily="34" charset="0"/>
              <a:buChar char="•"/>
            </a:pPr>
            <a:r>
              <a:rPr lang="en-US" b="0" i="0" dirty="0">
                <a:solidFill>
                  <a:srgbClr val="222222"/>
                </a:solidFill>
                <a:effectLst/>
                <a:latin typeface="Helvetica" panose="020B0604020202020204" pitchFamily="34" charset="0"/>
              </a:rPr>
              <a:t>Factors portending the greatest risk for cardiovascular death in control patients were inflammation (baseline plasma high-sensitivity C-reactive protein ≥2 mg/L; p=0.003) and ischemic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etiology (p=0.097), with increased cardiovascular death risk of 61% and 38%, respectively.</a:t>
            </a:r>
          </a:p>
          <a:p>
            <a:pPr algn="l">
              <a:spcBef>
                <a:spcPts val="600"/>
              </a:spcBef>
              <a:spcAft>
                <a:spcPts val="1200"/>
              </a:spcAft>
              <a:buFont typeface="Arial" panose="020B0604020202020204" pitchFamily="34" charset="0"/>
              <a:buChar char="•"/>
            </a:pPr>
            <a:r>
              <a:rPr lang="en-US" b="0" i="0" dirty="0">
                <a:solidFill>
                  <a:srgbClr val="222222"/>
                </a:solidFill>
                <a:effectLst/>
                <a:latin typeface="Helvetica" panose="020B0604020202020204" pitchFamily="34" charset="0"/>
              </a:rPr>
              <a:t>A single intra-myocardial MPC administration significantly lowered the risk of cardiovascular death in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patients with inflammation regardless of whether plasma </a:t>
            </a:r>
            <a:r>
              <a:rPr lang="en-US" b="0" i="0" dirty="0" err="1">
                <a:solidFill>
                  <a:srgbClr val="222222"/>
                </a:solidFill>
                <a:effectLst/>
                <a:latin typeface="Helvetica" panose="020B0604020202020204" pitchFamily="34" charset="0"/>
              </a:rPr>
              <a:t>hsCRP</a:t>
            </a:r>
            <a:r>
              <a:rPr lang="en-US" b="0" i="0" dirty="0">
                <a:solidFill>
                  <a:srgbClr val="222222"/>
                </a:solidFill>
                <a:effectLst/>
                <a:latin typeface="Helvetica" panose="020B0604020202020204" pitchFamily="34" charset="0"/>
              </a:rPr>
              <a:t> or plasma IL-6 was used as inflammatory biomarker by 80% (p=0.003) and 60% (p=0.037) respectively.</a:t>
            </a:r>
          </a:p>
          <a:p>
            <a:pPr algn="l">
              <a:spcBef>
                <a:spcPts val="600"/>
              </a:spcBef>
              <a:spcAft>
                <a:spcPts val="1200"/>
              </a:spcAft>
              <a:buFont typeface="Arial" panose="020B0604020202020204" pitchFamily="34" charset="0"/>
              <a:buChar char="•"/>
            </a:pPr>
            <a:r>
              <a:rPr lang="en-US" b="0" i="0" dirty="0">
                <a:solidFill>
                  <a:srgbClr val="222222"/>
                </a:solidFill>
                <a:effectLst/>
                <a:latin typeface="Helvetica" panose="020B0604020202020204" pitchFamily="34" charset="0"/>
              </a:rPr>
              <a:t>MPCs reduced 2-point MACE (heart attack or stroke) by 57% (p=0.016) and 3-point MACE (cardiovascular death, heart attack, stroke) by 35% (p=0.049) in patients with ischemic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(n=303) compared to controls.</a:t>
            </a:r>
          </a:p>
          <a:p>
            <a:pPr algn="l">
              <a:spcBef>
                <a:spcPts val="600"/>
              </a:spcBef>
              <a:spcAft>
                <a:spcPts val="1200"/>
              </a:spcAft>
              <a:buFont typeface="Arial" panose="020B0604020202020204" pitchFamily="34" charset="0"/>
              <a:buChar char="•"/>
            </a:pPr>
            <a:r>
              <a:rPr lang="en-US" b="0" i="0" dirty="0">
                <a:solidFill>
                  <a:srgbClr val="222222"/>
                </a:solidFill>
                <a:effectLst/>
                <a:latin typeface="Helvetica" panose="020B0604020202020204" pitchFamily="34" charset="0"/>
              </a:rPr>
              <a:t>MPCs reduced 2-point and 3-point MACE by 88% (p=0.005) and 52% (p=0.018) respectively, in patients with ischemic </a:t>
            </a:r>
            <a:r>
              <a:rPr lang="en-US" b="0" i="0" dirty="0" err="1">
                <a:solidFill>
                  <a:srgbClr val="222222"/>
                </a:solidFill>
                <a:effectLst/>
                <a:latin typeface="Helvetica" panose="020B0604020202020204" pitchFamily="34" charset="0"/>
              </a:rPr>
              <a:t>HFrEF</a:t>
            </a:r>
            <a:r>
              <a:rPr lang="en-US" b="0" i="0" dirty="0">
                <a:solidFill>
                  <a:srgbClr val="222222"/>
                </a:solidFill>
                <a:effectLst/>
                <a:latin typeface="Helvetica" panose="020B0604020202020204" pitchFamily="34" charset="0"/>
              </a:rPr>
              <a:t> and inflammation (n=158) compared to controls.</a:t>
            </a:r>
          </a:p>
          <a:p>
            <a:endParaRPr lang="en-US" dirty="0"/>
          </a:p>
        </p:txBody>
      </p:sp>
      <p:sp>
        <p:nvSpPr>
          <p:cNvPr id="4" name="Slide Number Placeholder 3">
            <a:extLst>
              <a:ext uri="{FF2B5EF4-FFF2-40B4-BE49-F238E27FC236}">
                <a16:creationId xmlns:a16="http://schemas.microsoft.com/office/drawing/2014/main" id="{D212CF99-2A9D-A108-20FA-A2D5B6E1C60B}"/>
              </a:ext>
            </a:extLst>
          </p:cNvPr>
          <p:cNvSpPr>
            <a:spLocks noGrp="1"/>
          </p:cNvSpPr>
          <p:nvPr>
            <p:ph type="sldNum" sz="quarter" idx="5"/>
          </p:nvPr>
        </p:nvSpPr>
        <p:spPr/>
        <p:txBody>
          <a:bodyPr/>
          <a:lstStyle/>
          <a:p>
            <a:fld id="{5E6B27E2-4A9B-4544-99FE-1EE6367B86E0}" type="slidenum">
              <a:rPr lang="en-US" smtClean="0"/>
              <a:t>29</a:t>
            </a:fld>
            <a:endParaRPr lang="en-US"/>
          </a:p>
        </p:txBody>
      </p:sp>
    </p:spTree>
    <p:extLst>
      <p:ext uri="{BB962C8B-B14F-4D97-AF65-F5344CB8AC3E}">
        <p14:creationId xmlns:p14="http://schemas.microsoft.com/office/powerpoint/2010/main" val="60954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9FEC-FEB5-534F-C86D-E91189B9D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37DEB-1ADB-33C9-15D4-58EB7C575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B6760-790E-D928-EC3A-5809211FC1A1}"/>
              </a:ext>
            </a:extLst>
          </p:cNvPr>
          <p:cNvSpPr>
            <a:spLocks noGrp="1"/>
          </p:cNvSpPr>
          <p:nvPr>
            <p:ph type="body" idx="1"/>
          </p:nvPr>
        </p:nvSpPr>
        <p:spPr/>
        <p:txBody>
          <a:bodyPr/>
          <a:lstStyle/>
          <a:p>
            <a:r>
              <a:rPr lang="en-US" dirty="0"/>
              <a:t>RBT-1 is a combination of stannic </a:t>
            </a:r>
            <a:r>
              <a:rPr lang="en-US" dirty="0" err="1"/>
              <a:t>protoporfin</a:t>
            </a:r>
            <a:r>
              <a:rPr lang="en-US" dirty="0"/>
              <a:t> and iron sucrose. The product is thought to activate a preconditioning response through antioxidant, anti-inflammatory, and iron-scavenging pathways to protect against organ damage, postoperative complications, and the need for blood products in patients undergoing cardiothoracic surgery. • RBT-1 is administered as a single IV infusion over 1–2 hours, given 24–48 hours prior to elective cardiac and/or valve surgery. • The Phase 3 PROTECT trial (NCT06021457) is a pivotal, randomized (1:1), placebo-controlled study evaluating the effect of RBT-1 on reducing the risk of postoperative complications in 454 adults undergoing cardiac surgery. The study was completed in June 2025, but no data are available at the time of this publication. • RBT-1 received Breakthrough and Fast Track designations from the FDA. </a:t>
            </a:r>
          </a:p>
          <a:p>
            <a:endParaRPr lang="en-US" dirty="0"/>
          </a:p>
          <a:p>
            <a:endParaRPr lang="en-US" dirty="0"/>
          </a:p>
        </p:txBody>
      </p:sp>
      <p:sp>
        <p:nvSpPr>
          <p:cNvPr id="4" name="Slide Number Placeholder 3">
            <a:extLst>
              <a:ext uri="{FF2B5EF4-FFF2-40B4-BE49-F238E27FC236}">
                <a16:creationId xmlns:a16="http://schemas.microsoft.com/office/drawing/2014/main" id="{509D9E01-8063-C808-41B5-CB274D7CFD5E}"/>
              </a:ext>
            </a:extLst>
          </p:cNvPr>
          <p:cNvSpPr>
            <a:spLocks noGrp="1"/>
          </p:cNvSpPr>
          <p:nvPr>
            <p:ph type="sldNum" sz="quarter" idx="5"/>
          </p:nvPr>
        </p:nvSpPr>
        <p:spPr/>
        <p:txBody>
          <a:bodyPr/>
          <a:lstStyle/>
          <a:p>
            <a:fld id="{5E6B27E2-4A9B-4544-99FE-1EE6367B86E0}" type="slidenum">
              <a:rPr lang="en-US" smtClean="0"/>
              <a:t>30</a:t>
            </a:fld>
            <a:endParaRPr lang="en-US"/>
          </a:p>
        </p:txBody>
      </p:sp>
    </p:spTree>
    <p:extLst>
      <p:ext uri="{BB962C8B-B14F-4D97-AF65-F5344CB8AC3E}">
        <p14:creationId xmlns:p14="http://schemas.microsoft.com/office/powerpoint/2010/main" val="2742627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solidFill>
                  <a:srgbClr val="444C51"/>
                </a:solidFill>
                <a:effectLst/>
                <a:latin typeface="Nunito Sans" panose="020F0502020204030204" pitchFamily="2" charset="0"/>
              </a:rPr>
              <a:t>Taniborbactam</a:t>
            </a:r>
            <a:r>
              <a:rPr lang="en-US" b="0" i="0" dirty="0">
                <a:solidFill>
                  <a:srgbClr val="444C51"/>
                </a:solidFill>
                <a:effectLst/>
                <a:latin typeface="Nunito Sans" panose="020F0502020204030204" pitchFamily="2" charset="0"/>
              </a:rPr>
              <a:t> is a beta-lactamase inhibitor (BLI) that, in combination with cefepime, may offer a potential treatment option for patients with serious bacterial infections caused by difficult-to-treat drug resistant gram-negative bacteria, most notably carbapenem-resistant </a:t>
            </a:r>
            <a:r>
              <a:rPr lang="en-US" b="0" i="0" dirty="0" err="1">
                <a:solidFill>
                  <a:srgbClr val="444C51"/>
                </a:solidFill>
                <a:effectLst/>
                <a:latin typeface="Nunito Sans" panose="020F0502020204030204" pitchFamily="2" charset="0"/>
              </a:rPr>
              <a:t>Enterobacterales</a:t>
            </a:r>
            <a:r>
              <a:rPr lang="en-US" b="0" i="0" dirty="0">
                <a:solidFill>
                  <a:srgbClr val="444C51"/>
                </a:solidFill>
                <a:effectLst/>
                <a:latin typeface="Nunito Sans" panose="020F0502020204030204" pitchFamily="2" charset="0"/>
              </a:rPr>
              <a:t> (CRE) and carbapenem-resistant </a:t>
            </a:r>
            <a:r>
              <a:rPr lang="en-US" b="0" i="1" dirty="0">
                <a:solidFill>
                  <a:srgbClr val="444C51"/>
                </a:solidFill>
                <a:effectLst/>
                <a:latin typeface="Nunito Sans" panose="020F0502020204030204" pitchFamily="2" charset="0"/>
              </a:rPr>
              <a:t>Pseudomonas aeruginosa</a:t>
            </a:r>
            <a:r>
              <a:rPr lang="en-US" b="0" i="0" dirty="0">
                <a:solidFill>
                  <a:srgbClr val="444C51"/>
                </a:solidFill>
                <a:effectLst/>
                <a:latin typeface="Nunito Sans" panose="020F0502020204030204" pitchFamily="2" charset="0"/>
              </a:rPr>
              <a:t> (CRPA). Many of these organisms are also multidrug-resistant (MDR), further limiting </a:t>
            </a:r>
            <a:r>
              <a:rPr lang="en-US" b="0" i="0" dirty="0" err="1">
                <a:solidFill>
                  <a:srgbClr val="444C51"/>
                </a:solidFill>
                <a:effectLst/>
                <a:latin typeface="Nunito Sans" panose="020F0502020204030204" pitchFamily="2" charset="0"/>
              </a:rPr>
              <a:t>treatme</a:t>
            </a:r>
            <a:endParaRPr lang="en-US" b="0" i="0" dirty="0">
              <a:solidFill>
                <a:srgbClr val="444C51"/>
              </a:solidFill>
              <a:effectLst/>
              <a:latin typeface="Nunito Sans" panose="020F0502020204030204" pitchFamily="2" charset="0"/>
            </a:endParaRPr>
          </a:p>
          <a:p>
            <a:endParaRPr lang="en-US" b="0" i="0" dirty="0">
              <a:solidFill>
                <a:srgbClr val="444C51"/>
              </a:solidFill>
              <a:effectLst/>
              <a:latin typeface="Nunito Sans" panose="020F0502020204030204" pitchFamily="2" charset="0"/>
            </a:endParaRPr>
          </a:p>
          <a:p>
            <a:r>
              <a:rPr lang="en-US" b="0" i="0" dirty="0">
                <a:solidFill>
                  <a:srgbClr val="444C51"/>
                </a:solidFill>
                <a:effectLst/>
                <a:latin typeface="Nunito Sans" panose="020F0502020204030204" pitchFamily="2" charset="0"/>
              </a:rPr>
              <a:t>CERTAIN-1 (Cefepime Rescue with </a:t>
            </a:r>
            <a:r>
              <a:rPr lang="en-US" b="0" i="0" dirty="0" err="1">
                <a:solidFill>
                  <a:srgbClr val="444C51"/>
                </a:solidFill>
                <a:effectLst/>
                <a:latin typeface="Nunito Sans" panose="020F0502020204030204" pitchFamily="2" charset="0"/>
              </a:rPr>
              <a:t>Taniborbactam</a:t>
            </a:r>
            <a:r>
              <a:rPr lang="en-US" b="0" i="0" dirty="0">
                <a:solidFill>
                  <a:srgbClr val="444C51"/>
                </a:solidFill>
                <a:effectLst/>
                <a:latin typeface="Nunito Sans" panose="020F0502020204030204" pitchFamily="2" charset="0"/>
              </a:rPr>
              <a:t> in </a:t>
            </a:r>
            <a:r>
              <a:rPr lang="en-US" b="0" i="0" dirty="0" err="1">
                <a:solidFill>
                  <a:srgbClr val="444C51"/>
                </a:solidFill>
                <a:effectLst/>
                <a:latin typeface="Nunito Sans" panose="020F0502020204030204" pitchFamily="2" charset="0"/>
              </a:rPr>
              <a:t>cUTI</a:t>
            </a:r>
            <a:r>
              <a:rPr lang="en-US" b="0" i="0" dirty="0">
                <a:solidFill>
                  <a:srgbClr val="444C51"/>
                </a:solidFill>
                <a:effectLst/>
                <a:latin typeface="Nunito Sans" panose="020F0502020204030204" pitchFamily="2" charset="0"/>
              </a:rPr>
              <a:t>) (</a:t>
            </a:r>
            <a:r>
              <a:rPr lang="en-US" b="0" i="0" u="none" strike="noStrike" dirty="0">
                <a:solidFill>
                  <a:srgbClr val="115387"/>
                </a:solidFill>
                <a:effectLst/>
                <a:latin typeface="Nunito Sans" pitchFamily="2" charset="0"/>
                <a:hlinkClick r:id="rId3"/>
              </a:rPr>
              <a:t>ClinicalTrials.gov – NCT03840148</a:t>
            </a:r>
            <a:r>
              <a:rPr lang="en-US" b="0" i="0" dirty="0">
                <a:solidFill>
                  <a:srgbClr val="444C51"/>
                </a:solidFill>
                <a:effectLst/>
                <a:latin typeface="Nunito Sans" panose="020F0502020204030204" pitchFamily="2" charset="0"/>
              </a:rPr>
              <a:t>) was a global, randomized, double-blind, active-controlled non-inferiority Phase 3 study evaluating the efficacy, safety, and tolerability of cefepime-</a:t>
            </a:r>
            <a:r>
              <a:rPr lang="en-US" b="0" i="0" dirty="0" err="1">
                <a:solidFill>
                  <a:srgbClr val="444C51"/>
                </a:solidFill>
                <a:effectLst/>
                <a:latin typeface="Nunito Sans" panose="020F0502020204030204" pitchFamily="2" charset="0"/>
              </a:rPr>
              <a:t>taniborbactam</a:t>
            </a:r>
            <a:r>
              <a:rPr lang="en-US" b="0" i="0" dirty="0">
                <a:solidFill>
                  <a:srgbClr val="444C51"/>
                </a:solidFill>
                <a:effectLst/>
                <a:latin typeface="Nunito Sans" panose="020F0502020204030204" pitchFamily="2" charset="0"/>
              </a:rPr>
              <a:t> compared to meropenem in adults with </a:t>
            </a:r>
            <a:r>
              <a:rPr lang="en-US" b="0" i="0" dirty="0" err="1">
                <a:solidFill>
                  <a:srgbClr val="444C51"/>
                </a:solidFill>
                <a:effectLst/>
                <a:latin typeface="Nunito Sans" panose="020F0502020204030204" pitchFamily="2" charset="0"/>
              </a:rPr>
              <a:t>cUTI</a:t>
            </a:r>
            <a:r>
              <a:rPr lang="en-US" b="0" i="0" dirty="0">
                <a:solidFill>
                  <a:srgbClr val="444C51"/>
                </a:solidFill>
                <a:effectLst/>
                <a:latin typeface="Nunito Sans" panose="020F0502020204030204" pitchFamily="2" charset="0"/>
              </a:rPr>
              <a:t>, including acute pyelonephritis. The trial enrolled 661 adult patients who were randomized 2:1 to receive cefepime-</a:t>
            </a:r>
            <a:r>
              <a:rPr lang="en-US" b="0" i="0" dirty="0" err="1">
                <a:solidFill>
                  <a:srgbClr val="444C51"/>
                </a:solidFill>
                <a:effectLst/>
                <a:latin typeface="Nunito Sans" panose="020F0502020204030204" pitchFamily="2" charset="0"/>
              </a:rPr>
              <a:t>taniborbactam</a:t>
            </a:r>
            <a:r>
              <a:rPr lang="en-US" b="0" i="0" dirty="0">
                <a:solidFill>
                  <a:srgbClr val="444C51"/>
                </a:solidFill>
                <a:effectLst/>
                <a:latin typeface="Nunito Sans" panose="020F0502020204030204" pitchFamily="2" charset="0"/>
              </a:rPr>
              <a:t> 2.5g q8h or meropenem 1g q8h for 7 days (up to 14 days for patients with bacteremia). The primary efficacy endpoint evaluated the composite clinical and microbiologic response (i.e., bacterial eradication) at the Test of Cure (TOC) visit (Day 19-23) in the microbiological intent-to-treat (</a:t>
            </a:r>
            <a:r>
              <a:rPr lang="en-US" b="0" i="0" dirty="0" err="1">
                <a:solidFill>
                  <a:srgbClr val="444C51"/>
                </a:solidFill>
                <a:effectLst/>
                <a:latin typeface="Nunito Sans" panose="020F0502020204030204" pitchFamily="2" charset="0"/>
              </a:rPr>
              <a:t>microITT</a:t>
            </a:r>
            <a:r>
              <a:rPr lang="en-US" b="0" i="0" dirty="0">
                <a:solidFill>
                  <a:srgbClr val="444C51"/>
                </a:solidFill>
                <a:effectLst/>
                <a:latin typeface="Nunito Sans" panose="020F0502020204030204" pitchFamily="2" charset="0"/>
              </a:rPr>
              <a:t>) population as specified by FDA and European Medicines Agency </a:t>
            </a:r>
            <a:r>
              <a:rPr lang="en-US" b="0" i="0" dirty="0" err="1">
                <a:solidFill>
                  <a:srgbClr val="444C51"/>
                </a:solidFill>
                <a:effectLst/>
                <a:latin typeface="Nunito Sans" panose="020F0502020204030204" pitchFamily="2" charset="0"/>
              </a:rPr>
              <a:t>guidance.nt</a:t>
            </a:r>
            <a:r>
              <a:rPr lang="en-US" b="0" i="0" dirty="0">
                <a:solidFill>
                  <a:srgbClr val="444C51"/>
                </a:solidFill>
                <a:effectLst/>
                <a:latin typeface="Nunito Sans" panose="020F0502020204030204" pitchFamily="2" charset="0"/>
              </a:rPr>
              <a:t> options.</a:t>
            </a:r>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31</a:t>
            </a:fld>
            <a:endParaRPr lang="en-US"/>
          </a:p>
        </p:txBody>
      </p:sp>
    </p:spTree>
    <p:extLst>
      <p:ext uri="{BB962C8B-B14F-4D97-AF65-F5344CB8AC3E}">
        <p14:creationId xmlns:p14="http://schemas.microsoft.com/office/powerpoint/2010/main" val="271057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91FCE-A9EB-3CF0-4E56-E69E398A6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59198-EA06-D029-2A2E-34EFA80D2D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303B6-A528-618C-BEFB-4362E52DC7CD}"/>
              </a:ext>
            </a:extLst>
          </p:cNvPr>
          <p:cNvSpPr>
            <a:spLocks noGrp="1"/>
          </p:cNvSpPr>
          <p:nvPr>
            <p:ph type="body" idx="1"/>
          </p:nvPr>
        </p:nvSpPr>
        <p:spPr/>
        <p:txBody>
          <a:bodyPr/>
          <a:lstStyle/>
          <a:p>
            <a:r>
              <a:rPr lang="en-US" dirty="0"/>
              <a:t>OP0595 (</a:t>
            </a:r>
            <a:r>
              <a:rPr lang="en-US" dirty="0" err="1"/>
              <a:t>nacubactam</a:t>
            </a:r>
            <a:r>
              <a:rPr lang="en-US" dirty="0"/>
              <a:t>) injection is under development outside of the United States by Meiji Seika Pharma and is currently in Phase 3 trials (Integral-1 and Integral-2). It is being studied in combination with aztreonam or cefepime for </a:t>
            </a:r>
            <a:r>
              <a:rPr lang="en-US" dirty="0" err="1"/>
              <a:t>cUTI</a:t>
            </a:r>
            <a:r>
              <a:rPr lang="en-US" dirty="0"/>
              <a:t>, AP, HABP, VABP, and </a:t>
            </a:r>
            <a:r>
              <a:rPr lang="en-US" dirty="0" err="1"/>
              <a:t>cIAI</a:t>
            </a:r>
            <a:r>
              <a:rPr lang="en-US" dirty="0"/>
              <a:t> due to carbapenem-resistant </a:t>
            </a:r>
            <a:r>
              <a:rPr lang="en-US" dirty="0" err="1"/>
              <a:t>Enterobacterales</a:t>
            </a:r>
            <a:r>
              <a:rPr lang="en-US" dirty="0"/>
              <a:t> (CRE). • The Integral-1 (NCT05887908) and Integral-2 (NCT05905055) studies are comparing the efficacy and safety of cefepime/</a:t>
            </a:r>
            <a:r>
              <a:rPr lang="en-US" dirty="0" err="1"/>
              <a:t>nacubactam</a:t>
            </a:r>
            <a:r>
              <a:rPr lang="en-US" dirty="0"/>
              <a:t> or aztreonam/</a:t>
            </a:r>
            <a:r>
              <a:rPr lang="en-US" dirty="0" err="1"/>
              <a:t>nacubactam</a:t>
            </a:r>
            <a:r>
              <a:rPr lang="en-US" dirty="0"/>
              <a:t> (2 g cefepime or aztreonam and 1 g </a:t>
            </a:r>
            <a:r>
              <a:rPr lang="en-US" dirty="0" err="1"/>
              <a:t>nacubactam</a:t>
            </a:r>
            <a:r>
              <a:rPr lang="en-US" dirty="0"/>
              <a:t> IV over 60 minutes, every 8 hours for 5–14 days) with either imipenem/</a:t>
            </a:r>
            <a:r>
              <a:rPr lang="en-US" dirty="0" err="1"/>
              <a:t>cilastatin</a:t>
            </a:r>
            <a:r>
              <a:rPr lang="en-US" dirty="0"/>
              <a:t> (1 g imipenem/1 g </a:t>
            </a:r>
            <a:r>
              <a:rPr lang="en-US" dirty="0" err="1"/>
              <a:t>cilastatin</a:t>
            </a:r>
            <a:r>
              <a:rPr lang="en-US" dirty="0"/>
              <a:t> IV over 60 minutes, every 8 hours) or best available therapy for the treatment of </a:t>
            </a:r>
            <a:r>
              <a:rPr lang="en-US" dirty="0" err="1"/>
              <a:t>cUTI</a:t>
            </a:r>
            <a:r>
              <a:rPr lang="en-US" dirty="0"/>
              <a:t> or AP in adults. Integral-2 includes patients with targeted infections due to CRE. o The primary efficacy endpoint of the trials is the proportion of patients who achieve composite clinical and microbiological success at the test of cure (TOC) in the microbiological modified </a:t>
            </a:r>
            <a:r>
              <a:rPr lang="en-US" dirty="0" err="1"/>
              <a:t>intentto-treat</a:t>
            </a:r>
            <a:r>
              <a:rPr lang="en-US" dirty="0"/>
              <a:t> (m-MITT) population. Integral-2’s primary efficacy endpoint also included composite endpoints derived from the efficacy outcomes of each infection type. o Integral-1 was completed in November 2024; both cefepime/</a:t>
            </a:r>
            <a:r>
              <a:rPr lang="en-US" dirty="0" err="1"/>
              <a:t>nacubactam</a:t>
            </a:r>
            <a:r>
              <a:rPr lang="en-US" dirty="0"/>
              <a:t> and aztreonam/ </a:t>
            </a:r>
            <a:r>
              <a:rPr lang="en-US" dirty="0" err="1"/>
              <a:t>nacubactam</a:t>
            </a:r>
            <a:r>
              <a:rPr lang="en-US" dirty="0"/>
              <a:t> were noninferior to imipenem/</a:t>
            </a:r>
            <a:r>
              <a:rPr lang="en-US" dirty="0" err="1"/>
              <a:t>cilastatin</a:t>
            </a:r>
            <a:r>
              <a:rPr lang="en-US" dirty="0"/>
              <a:t> for the primary endpoint. Regimens with </a:t>
            </a:r>
            <a:r>
              <a:rPr lang="en-US" dirty="0" err="1"/>
              <a:t>nacubactam</a:t>
            </a:r>
            <a:r>
              <a:rPr lang="en-US" dirty="0"/>
              <a:t> had similar safety profiles to the control</a:t>
            </a:r>
          </a:p>
        </p:txBody>
      </p:sp>
      <p:sp>
        <p:nvSpPr>
          <p:cNvPr id="4" name="Slide Number Placeholder 3">
            <a:extLst>
              <a:ext uri="{FF2B5EF4-FFF2-40B4-BE49-F238E27FC236}">
                <a16:creationId xmlns:a16="http://schemas.microsoft.com/office/drawing/2014/main" id="{539EDFB8-9297-79CC-F019-44F5F429F6BB}"/>
              </a:ext>
            </a:extLst>
          </p:cNvPr>
          <p:cNvSpPr>
            <a:spLocks noGrp="1"/>
          </p:cNvSpPr>
          <p:nvPr>
            <p:ph type="sldNum" sz="quarter" idx="5"/>
          </p:nvPr>
        </p:nvSpPr>
        <p:spPr/>
        <p:txBody>
          <a:bodyPr/>
          <a:lstStyle/>
          <a:p>
            <a:fld id="{5E6B27E2-4A9B-4544-99FE-1EE6367B86E0}" type="slidenum">
              <a:rPr lang="en-US" smtClean="0"/>
              <a:t>32</a:t>
            </a:fld>
            <a:endParaRPr lang="en-US"/>
          </a:p>
        </p:txBody>
      </p:sp>
    </p:spTree>
    <p:extLst>
      <p:ext uri="{BB962C8B-B14F-4D97-AF65-F5344CB8AC3E}">
        <p14:creationId xmlns:p14="http://schemas.microsoft.com/office/powerpoint/2010/main" val="295131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CDER is center for drug evaluation and research</a:t>
            </a:r>
          </a:p>
          <a:p>
            <a:r>
              <a:rPr lang="en-US" dirty="0"/>
              <a:t>CDER identified 24 of the 50 novel drugs approved (48%) in 2024 as first-in-class. These drugs produce a novel pharmacologic effect, the impact or influence that a drug has on the body or a specific biological target, in a disease</a:t>
            </a:r>
          </a:p>
        </p:txBody>
      </p:sp>
      <p:sp>
        <p:nvSpPr>
          <p:cNvPr id="4" name="Slide Number Placeholder 3"/>
          <p:cNvSpPr>
            <a:spLocks noGrp="1"/>
          </p:cNvSpPr>
          <p:nvPr>
            <p:ph type="sldNum" sz="quarter" idx="5"/>
          </p:nvPr>
        </p:nvSpPr>
        <p:spPr/>
        <p:txBody>
          <a:bodyPr/>
          <a:lstStyle/>
          <a:p>
            <a:fld id="{5E6B27E2-4A9B-4544-99FE-1EE6367B86E0}" type="slidenum">
              <a:rPr lang="en-US" smtClean="0"/>
              <a:t>7</a:t>
            </a:fld>
            <a:endParaRPr lang="en-US"/>
          </a:p>
        </p:txBody>
      </p:sp>
    </p:spTree>
    <p:extLst>
      <p:ext uri="{BB962C8B-B14F-4D97-AF65-F5344CB8AC3E}">
        <p14:creationId xmlns:p14="http://schemas.microsoft.com/office/powerpoint/2010/main" val="4153399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AMYLOID-RELATED IMAGING ABNORMALITIES</a:t>
            </a:r>
          </a:p>
          <a:p>
            <a:pPr fontAlgn="base"/>
            <a:r>
              <a:rPr lang="en-US" sz="1200" b="0" i="0" kern="1200" dirty="0">
                <a:solidFill>
                  <a:schemeClr val="tx1"/>
                </a:solidFill>
                <a:effectLst/>
                <a:latin typeface="+mn-lt"/>
                <a:ea typeface="+mn-ea"/>
                <a:cs typeface="+mn-cs"/>
              </a:rPr>
              <a:t>Medications in this class, including LEQEMBI, can cause ARIA-E, which can be observed on MRI as brain edema or sulcal effusions, and ARIA-H, which includes microhemorrhage and superficial siderosis. ARIA can occur spontaneously in patients with AD, particularly in patients with MRI findings suggestive of cerebral amyloid angiopathy (CAA), such as pretreatment microhemorrhage or superficial siderosis. ARIA-H generally occurs with ARIA-E. Reported ARIA symptoms may include headache, confusion, visual changes, dizziness, nausea, and gait difficulty. Focal neurologic deficits may also occur. Symptoms usually resolve over time.</a:t>
            </a:r>
          </a:p>
          <a:p>
            <a:pPr fontAlgn="base"/>
            <a:r>
              <a:rPr lang="en-US" sz="1200" b="1" i="0" kern="1200" dirty="0">
                <a:solidFill>
                  <a:schemeClr val="tx1"/>
                </a:solidFill>
                <a:effectLst/>
                <a:latin typeface="+mn-lt"/>
                <a:ea typeface="+mn-ea"/>
                <a:cs typeface="+mn-cs"/>
              </a:rPr>
              <a:t>Incidence of ARIA</a:t>
            </a:r>
          </a:p>
          <a:p>
            <a:pPr fontAlgn="base"/>
            <a:r>
              <a:rPr lang="en-US" sz="1200" b="0" i="0" kern="1200" dirty="0">
                <a:solidFill>
                  <a:schemeClr val="tx1"/>
                </a:solidFill>
                <a:effectLst/>
                <a:latin typeface="+mn-lt"/>
                <a:ea typeface="+mn-ea"/>
                <a:cs typeface="+mn-cs"/>
              </a:rPr>
              <a:t>Symptomatic ARIA occurred in 3% and serious ARIA symptoms in 0.7% with LEQEMBI. Clinical ARIA symptoms resolved in 79% of patients during the period of observation. ARIA, including asymptomatic radiographic events, was observed: LEQEMBI, 21%; placebo, 9%. ARIA-E was observed: LEQEMBI, 13%; placebo, 2%. ARIA-H was observed: LEQEMBI, 17%; placebo, 9%. No increase in isolated ARIA-H was observed for LEQEMBI vs placebo.</a:t>
            </a:r>
          </a:p>
          <a:p>
            <a:pPr fontAlgn="base"/>
            <a:r>
              <a:rPr lang="en-US" sz="1200" b="1" i="0" kern="1200" dirty="0">
                <a:solidFill>
                  <a:schemeClr val="tx1"/>
                </a:solidFill>
                <a:effectLst/>
                <a:latin typeface="+mn-lt"/>
                <a:ea typeface="+mn-ea"/>
                <a:cs typeface="+mn-cs"/>
              </a:rPr>
              <a:t>Incidence of ICH</a:t>
            </a:r>
          </a:p>
          <a:p>
            <a:pPr fontAlgn="base"/>
            <a:r>
              <a:rPr lang="en-US" sz="1200" b="0" i="0" kern="1200" dirty="0">
                <a:solidFill>
                  <a:schemeClr val="tx1"/>
                </a:solidFill>
                <a:effectLst/>
                <a:latin typeface="+mn-lt"/>
                <a:ea typeface="+mn-ea"/>
                <a:cs typeface="+mn-cs"/>
              </a:rPr>
              <a:t>ICH &gt;1 cm in diameter was reported in 0.7% with LEQEMBI vs 0.1% with placebo. Fatal events of ICH in patients taking LEQEMBI have been observed.</a:t>
            </a:r>
          </a:p>
          <a:p>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36</a:t>
            </a:fld>
            <a:endParaRPr lang="en-US"/>
          </a:p>
        </p:txBody>
      </p:sp>
    </p:spTree>
    <p:extLst>
      <p:ext uri="{BB962C8B-B14F-4D97-AF65-F5344CB8AC3E}">
        <p14:creationId xmlns:p14="http://schemas.microsoft.com/office/powerpoint/2010/main" val="78164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Care of Maya documentary</a:t>
            </a:r>
          </a:p>
          <a:p>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8</a:t>
            </a:fld>
            <a:endParaRPr lang="en-US"/>
          </a:p>
        </p:txBody>
      </p:sp>
    </p:spTree>
    <p:extLst>
      <p:ext uri="{BB962C8B-B14F-4D97-AF65-F5344CB8AC3E}">
        <p14:creationId xmlns:p14="http://schemas.microsoft.com/office/powerpoint/2010/main" val="154229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FDA previously approved </a:t>
            </a:r>
            <a:r>
              <a:rPr lang="en-US" sz="1200" b="0" i="0" kern="1200" dirty="0" err="1">
                <a:solidFill>
                  <a:schemeClr val="tx1"/>
                </a:solidFill>
                <a:effectLst/>
                <a:latin typeface="+mn-lt"/>
                <a:ea typeface="+mn-ea"/>
                <a:cs typeface="+mn-cs"/>
              </a:rPr>
              <a:t>Rezvoglar</a:t>
            </a:r>
            <a:r>
              <a:rPr lang="en-US" sz="1200" b="0" i="0" kern="1200" dirty="0">
                <a:solidFill>
                  <a:schemeClr val="tx1"/>
                </a:solidFill>
                <a:effectLst/>
                <a:latin typeface="+mn-lt"/>
                <a:ea typeface="+mn-ea"/>
                <a:cs typeface="+mn-cs"/>
              </a:rPr>
              <a:t> as a biosimilar in December 2021 based on data demonstrating that there were no clinically meaningful differences between the biosimilar and the reference product. As an interchangeable biosimilar, </a:t>
            </a:r>
            <a:r>
              <a:rPr lang="en-US" sz="1200" b="0" i="0" kern="1200" dirty="0" err="1">
                <a:solidFill>
                  <a:schemeClr val="tx1"/>
                </a:solidFill>
                <a:effectLst/>
                <a:latin typeface="+mn-lt"/>
                <a:ea typeface="+mn-ea"/>
                <a:cs typeface="+mn-cs"/>
              </a:rPr>
              <a:t>Rezvoglar</a:t>
            </a:r>
            <a:r>
              <a:rPr lang="en-US" sz="1200" b="0" i="0" kern="1200" dirty="0">
                <a:solidFill>
                  <a:schemeClr val="tx1"/>
                </a:solidFill>
                <a:effectLst/>
                <a:latin typeface="+mn-lt"/>
                <a:ea typeface="+mn-ea"/>
                <a:cs typeface="+mn-cs"/>
              </a:rPr>
              <a:t> may now be substituted for </a:t>
            </a:r>
            <a:r>
              <a:rPr lang="en-US" sz="1200" b="0" i="0" u="sng" kern="1200" dirty="0">
                <a:solidFill>
                  <a:schemeClr val="tx1"/>
                </a:solidFill>
                <a:effectLst/>
                <a:latin typeface="+mn-lt"/>
                <a:ea typeface="+mn-ea"/>
                <a:cs typeface="+mn-cs"/>
                <a:hlinkClick r:id="rId3"/>
              </a:rPr>
              <a:t>Lantus</a:t>
            </a:r>
            <a:r>
              <a:rPr lang="en-US" sz="1200" b="0" i="0" kern="1200" dirty="0">
                <a:solidFill>
                  <a:schemeClr val="tx1"/>
                </a:solidFill>
                <a:effectLst/>
                <a:latin typeface="+mn-lt"/>
                <a:ea typeface="+mn-ea"/>
                <a:cs typeface="+mn-cs"/>
              </a:rPr>
              <a:t> at the pharmacy level without the need for an intervention from the prescriber.</a:t>
            </a:r>
            <a:endParaRPr lang="en-US" dirty="0"/>
          </a:p>
        </p:txBody>
      </p:sp>
      <p:sp>
        <p:nvSpPr>
          <p:cNvPr id="4" name="Slide Number Placeholder 3"/>
          <p:cNvSpPr>
            <a:spLocks noGrp="1"/>
          </p:cNvSpPr>
          <p:nvPr>
            <p:ph type="sldNum" sz="quarter" idx="5"/>
          </p:nvPr>
        </p:nvSpPr>
        <p:spPr/>
        <p:txBody>
          <a:bodyPr/>
          <a:lstStyle/>
          <a:p>
            <a:fld id="{B4BB415A-FE97-4EF9-89A7-9721E36A9D3E}" type="slidenum">
              <a:rPr lang="en-US" smtClean="0"/>
              <a:t>12</a:t>
            </a:fld>
            <a:endParaRPr lang="en-US"/>
          </a:p>
        </p:txBody>
      </p:sp>
    </p:spTree>
    <p:extLst>
      <p:ext uri="{BB962C8B-B14F-4D97-AF65-F5344CB8AC3E}">
        <p14:creationId xmlns:p14="http://schemas.microsoft.com/office/powerpoint/2010/main" val="415145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postage stamp; avoids issues with the nasal epinephrine </a:t>
            </a:r>
            <a:r>
              <a:rPr lang="en-US" dirty="0" err="1"/>
              <a:t>Neffy</a:t>
            </a:r>
            <a:r>
              <a:rPr lang="en-US" dirty="0"/>
              <a:t> related to nasal polyps</a:t>
            </a:r>
          </a:p>
        </p:txBody>
      </p:sp>
      <p:sp>
        <p:nvSpPr>
          <p:cNvPr id="4" name="Slide Number Placeholder 3"/>
          <p:cNvSpPr>
            <a:spLocks noGrp="1"/>
          </p:cNvSpPr>
          <p:nvPr>
            <p:ph type="sldNum" sz="quarter" idx="5"/>
          </p:nvPr>
        </p:nvSpPr>
        <p:spPr/>
        <p:txBody>
          <a:bodyPr/>
          <a:lstStyle/>
          <a:p>
            <a:fld id="{5E6B27E2-4A9B-4544-99FE-1EE6367B86E0}" type="slidenum">
              <a:rPr lang="en-US" smtClean="0"/>
              <a:t>14</a:t>
            </a:fld>
            <a:endParaRPr lang="en-US"/>
          </a:p>
        </p:txBody>
      </p:sp>
    </p:spTree>
    <p:extLst>
      <p:ext uri="{BB962C8B-B14F-4D97-AF65-F5344CB8AC3E}">
        <p14:creationId xmlns:p14="http://schemas.microsoft.com/office/powerpoint/2010/main" val="119314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Pumps system with 2 infusion sites, administration site is abdomen. Increases bioavailability and reduces variability to provide more reliable relief of motor changes.</a:t>
            </a:r>
          </a:p>
          <a:p>
            <a:r>
              <a:rPr lang="en-US" dirty="0"/>
              <a:t>Also looking at “daytime” wear vs 24 hour in studies – so this one may be a little bit further out.</a:t>
            </a:r>
          </a:p>
          <a:p>
            <a:r>
              <a:rPr lang="en-US" dirty="0"/>
              <a:t>Two other subcutaneous continuous infusion products in development for PD. One of these needs surgical installation. Cost estimated to be upwards of $100k per year. </a:t>
            </a:r>
          </a:p>
        </p:txBody>
      </p:sp>
      <p:sp>
        <p:nvSpPr>
          <p:cNvPr id="4" name="Slide Number Placeholder 3"/>
          <p:cNvSpPr>
            <a:spLocks noGrp="1"/>
          </p:cNvSpPr>
          <p:nvPr>
            <p:ph type="sldNum" sz="quarter" idx="5"/>
          </p:nvPr>
        </p:nvSpPr>
        <p:spPr/>
        <p:txBody>
          <a:bodyPr/>
          <a:lstStyle/>
          <a:p>
            <a:fld id="{5E6B27E2-4A9B-4544-99FE-1EE6367B86E0}" type="slidenum">
              <a:rPr lang="en-US" smtClean="0"/>
              <a:t>15</a:t>
            </a:fld>
            <a:endParaRPr lang="en-US"/>
          </a:p>
        </p:txBody>
      </p:sp>
    </p:spTree>
    <p:extLst>
      <p:ext uri="{BB962C8B-B14F-4D97-AF65-F5344CB8AC3E}">
        <p14:creationId xmlns:p14="http://schemas.microsoft.com/office/powerpoint/2010/main" val="3665317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Bioavailability was the main problem with this – studies were showing greater than 50% total. Delivery device was called </a:t>
            </a:r>
            <a:r>
              <a:rPr lang="en-US" dirty="0" err="1"/>
              <a:t>HeroPatch</a:t>
            </a:r>
            <a:r>
              <a:rPr lang="en-US" dirty="0"/>
              <a:t>. </a:t>
            </a:r>
          </a:p>
        </p:txBody>
      </p:sp>
      <p:sp>
        <p:nvSpPr>
          <p:cNvPr id="4" name="Slide Number Placeholder 3"/>
          <p:cNvSpPr>
            <a:spLocks noGrp="1"/>
          </p:cNvSpPr>
          <p:nvPr>
            <p:ph type="sldNum" sz="quarter" idx="5"/>
          </p:nvPr>
        </p:nvSpPr>
        <p:spPr/>
        <p:txBody>
          <a:bodyPr/>
          <a:lstStyle/>
          <a:p>
            <a:fld id="{5E6B27E2-4A9B-4544-99FE-1EE6367B86E0}" type="slidenum">
              <a:rPr lang="en-US" smtClean="0"/>
              <a:t>16</a:t>
            </a:fld>
            <a:endParaRPr lang="en-US"/>
          </a:p>
        </p:txBody>
      </p:sp>
    </p:spTree>
    <p:extLst>
      <p:ext uri="{BB962C8B-B14F-4D97-AF65-F5344CB8AC3E}">
        <p14:creationId xmlns:p14="http://schemas.microsoft.com/office/powerpoint/2010/main" val="368722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Food and Drug Administration (FDA) has approved </a:t>
            </a:r>
            <a:r>
              <a:rPr lang="en-US" sz="1200" b="0" i="0" kern="1200" dirty="0" err="1">
                <a:solidFill>
                  <a:schemeClr val="tx1"/>
                </a:solidFill>
                <a:effectLst/>
                <a:latin typeface="+mn-lt"/>
                <a:ea typeface="+mn-ea"/>
                <a:cs typeface="+mn-cs"/>
              </a:rPr>
              <a:t>Rybelsus</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(semaglutide) to reduce the risk of major adverse cardiovascular events (MACE) (cardiovascular [CV] death, nonfatal myocardial infarction [MI], or nonfatal stroke) in adults with type 2 diabetes mellitus (T2DM) who are at high risk for these events.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approval was based on the randomized, double-blind, parallel-group, placebo-controlled SOUL trial (ClinicalTrials.gov Identifier: </a:t>
            </a:r>
            <a:r>
              <a:rPr lang="en-US" sz="1200" b="0" i="0" u="sng" kern="1200" dirty="0">
                <a:solidFill>
                  <a:schemeClr val="tx1"/>
                </a:solidFill>
                <a:effectLst/>
                <a:latin typeface="+mn-lt"/>
                <a:ea typeface="+mn-ea"/>
                <a:cs typeface="+mn-cs"/>
                <a:hlinkClick r:id="rId3"/>
              </a:rPr>
              <a:t>NCT03914326</a:t>
            </a:r>
            <a:r>
              <a:rPr lang="en-US" sz="1200" b="0" i="0" kern="1200" dirty="0">
                <a:solidFill>
                  <a:schemeClr val="tx1"/>
                </a:solidFill>
                <a:effectLst/>
                <a:latin typeface="+mn-lt"/>
                <a:ea typeface="+mn-ea"/>
                <a:cs typeface="+mn-cs"/>
              </a:rPr>
              <a:t>), which evaluated oral semaglutide, a glucagon-like peptide-1 (GLP-1) receptor agonist, in adults 50 years and older with T2DM and established CV disease and/or chronic kidney disease (estimated glomerular filtration rate &lt;60mL/min/1.73m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each part of the composite endpoint, results showed:</a:t>
            </a:r>
          </a:p>
          <a:p>
            <a:r>
              <a:rPr lang="en-US" sz="1200" b="0" i="0" kern="1200" dirty="0">
                <a:solidFill>
                  <a:schemeClr val="tx1"/>
                </a:solidFill>
                <a:effectLst/>
                <a:latin typeface="+mn-lt"/>
                <a:ea typeface="+mn-ea"/>
                <a:cs typeface="+mn-cs"/>
              </a:rPr>
              <a:t>CV death: 6.2% (oral semaglutide) vs 6.6% (placebo) (HR, 0.93 [95% CI, 0.80-1.09]).</a:t>
            </a:r>
          </a:p>
          <a:p>
            <a:r>
              <a:rPr lang="en-US" sz="1200" b="0" i="0" kern="1200" dirty="0">
                <a:solidFill>
                  <a:schemeClr val="tx1"/>
                </a:solidFill>
                <a:effectLst/>
                <a:latin typeface="+mn-lt"/>
                <a:ea typeface="+mn-ea"/>
                <a:cs typeface="+mn-cs"/>
              </a:rPr>
              <a:t>Nonfatal MI: 4.0% (oral semaglutide) vs 5.2% (placebo) (HR, 0.74 [95% CI, 0.61-0.89]).</a:t>
            </a:r>
          </a:p>
          <a:p>
            <a:r>
              <a:rPr lang="en-US" sz="1200" b="0" i="0" kern="1200" dirty="0">
                <a:solidFill>
                  <a:schemeClr val="tx1"/>
                </a:solidFill>
                <a:effectLst/>
                <a:latin typeface="+mn-lt"/>
                <a:ea typeface="+mn-ea"/>
                <a:cs typeface="+mn-cs"/>
              </a:rPr>
              <a:t>Nonfatal stroke: 3.0% (oral semaglutide) vs 3.3% (placebo) (HR, 0.88 [95% CI, 0.70-1.11]).</a:t>
            </a:r>
          </a:p>
          <a:p>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17</a:t>
            </a:fld>
            <a:endParaRPr lang="en-US"/>
          </a:p>
        </p:txBody>
      </p:sp>
    </p:spTree>
    <p:extLst>
      <p:ext uri="{BB962C8B-B14F-4D97-AF65-F5344CB8AC3E}">
        <p14:creationId xmlns:p14="http://schemas.microsoft.com/office/powerpoint/2010/main" val="151642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Semaglutide is a GLP-1 agonist that is available as a subcutaneous agent under the brand name Ozempic. Semaglutide has been shown to reduce measures of neuro-inflammation which may affect cognition and function.</a:t>
            </a:r>
          </a:p>
          <a:p>
            <a:r>
              <a:rPr lang="en-US" sz="1200" b="0" i="0" kern="1200" dirty="0">
                <a:solidFill>
                  <a:schemeClr val="tx1"/>
                </a:solidFill>
                <a:effectLst/>
                <a:latin typeface="+mn-lt"/>
                <a:ea typeface="+mn-ea"/>
                <a:cs typeface="+mn-cs"/>
              </a:rPr>
              <a:t>Ozempic is being evaluated in a Phase 3 (</a:t>
            </a:r>
            <a:r>
              <a:rPr lang="en-US" sz="1200" b="0" i="0" u="sng" kern="1200" dirty="0">
                <a:solidFill>
                  <a:schemeClr val="tx1"/>
                </a:solidFill>
                <a:effectLst/>
                <a:latin typeface="+mn-lt"/>
                <a:ea typeface="+mn-ea"/>
                <a:cs typeface="+mn-cs"/>
                <a:hlinkClick r:id="rId3"/>
              </a:rPr>
              <a:t>NCT05891496</a:t>
            </a:r>
            <a:r>
              <a:rPr lang="en-US" sz="1200" b="0" i="0" kern="1200" dirty="0">
                <a:solidFill>
                  <a:schemeClr val="tx1"/>
                </a:solidFill>
                <a:effectLst/>
                <a:latin typeface="+mn-lt"/>
                <a:ea typeface="+mn-ea"/>
                <a:cs typeface="+mn-cs"/>
              </a:rPr>
              <a:t>) randomized double-blind placebo-controlled clinical study investigating the effects of Semaglutide subcutaneous (SC) once-weekly versus placebo on central and peripheral inflammation in 24 participants aged 55 to 75 years with Alzheimer's Disease (AD). Estimated study completion is in September 2025.</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Participants will receive either semaglutide or placebo once weekly SC injections for 12 weeks during study intervention period 1 as an add on therapy to standard of care. All participants will receive 1.0 mg semaglutide SC injections once weekly for 52 weeks during study intervention period 2 as an add-on therapy to standard of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Primary endpoint measure is to evaluate change in gene expression assessed by single-cell ribonucleic acid sequencing (</a:t>
            </a:r>
            <a:r>
              <a:rPr lang="en-US" sz="1200" b="0" i="0" kern="1200" dirty="0" err="1">
                <a:solidFill>
                  <a:schemeClr val="tx1"/>
                </a:solidFill>
                <a:effectLst/>
                <a:latin typeface="+mn-lt"/>
                <a:ea typeface="+mn-ea"/>
                <a:cs typeface="+mn-cs"/>
              </a:rPr>
              <a:t>scRNAseq</a:t>
            </a:r>
            <a:r>
              <a:rPr lang="en-US" sz="1200" b="0" i="0" kern="1200" dirty="0">
                <a:solidFill>
                  <a:schemeClr val="tx1"/>
                </a:solidFill>
                <a:effectLst/>
                <a:latin typeface="+mn-lt"/>
                <a:ea typeface="+mn-ea"/>
                <a:cs typeface="+mn-cs"/>
              </a:rPr>
              <a:t>) (cells in cerebrospinal fluid [CSF]) and change in gene expression assessed by </a:t>
            </a:r>
            <a:r>
              <a:rPr lang="en-US" sz="1200" b="0" i="0" kern="1200" dirty="0" err="1">
                <a:solidFill>
                  <a:schemeClr val="tx1"/>
                </a:solidFill>
                <a:effectLst/>
                <a:latin typeface="+mn-lt"/>
                <a:ea typeface="+mn-ea"/>
                <a:cs typeface="+mn-cs"/>
              </a:rPr>
              <a:t>scRNAseq</a:t>
            </a:r>
            <a:r>
              <a:rPr lang="en-US" sz="1200" b="0" i="0" kern="1200" dirty="0">
                <a:solidFill>
                  <a:schemeClr val="tx1"/>
                </a:solidFill>
                <a:effectLst/>
                <a:latin typeface="+mn-lt"/>
                <a:ea typeface="+mn-ea"/>
                <a:cs typeface="+mn-cs"/>
              </a:rPr>
              <a:t> (cells in blood) from baseline to week 12.</a:t>
            </a:r>
          </a:p>
          <a:p>
            <a:endParaRPr lang="en-US" dirty="0"/>
          </a:p>
        </p:txBody>
      </p:sp>
      <p:sp>
        <p:nvSpPr>
          <p:cNvPr id="4" name="Slide Number Placeholder 3"/>
          <p:cNvSpPr>
            <a:spLocks noGrp="1"/>
          </p:cNvSpPr>
          <p:nvPr>
            <p:ph type="sldNum" sz="quarter" idx="5"/>
          </p:nvPr>
        </p:nvSpPr>
        <p:spPr/>
        <p:txBody>
          <a:bodyPr/>
          <a:lstStyle/>
          <a:p>
            <a:fld id="{5E6B27E2-4A9B-4544-99FE-1EE6367B86E0}" type="slidenum">
              <a:rPr lang="en-US" smtClean="0"/>
              <a:t>18</a:t>
            </a:fld>
            <a:endParaRPr lang="en-US"/>
          </a:p>
        </p:txBody>
      </p:sp>
    </p:spTree>
    <p:extLst>
      <p:ext uri="{BB962C8B-B14F-4D97-AF65-F5344CB8AC3E}">
        <p14:creationId xmlns:p14="http://schemas.microsoft.com/office/powerpoint/2010/main" val="238786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086600"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l">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spTree>
    <p:extLst>
      <p:ext uri="{BB962C8B-B14F-4D97-AF65-F5344CB8AC3E}">
        <p14:creationId xmlns:p14="http://schemas.microsoft.com/office/powerpoint/2010/main" val="53302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4988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140200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4012678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438400" y="1600200"/>
            <a:ext cx="62484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
        <p:nvSpPr>
          <p:cNvPr id="7" name="Picture Placeholder 6"/>
          <p:cNvSpPr>
            <a:spLocks noGrp="1"/>
          </p:cNvSpPr>
          <p:nvPr>
            <p:ph type="pic" sz="quarter" idx="13"/>
          </p:nvPr>
        </p:nvSpPr>
        <p:spPr>
          <a:xfrm>
            <a:off x="0" y="1600200"/>
            <a:ext cx="2438400" cy="5257800"/>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2106950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365576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8127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89981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950"/>
            <a:ext cx="3008313" cy="933450"/>
          </a:xfrm>
        </p:spPr>
        <p:txBody>
          <a:bodyPr anchor="t" anchorCtr="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62400"/>
            <a:ext cx="3008313" cy="2667001"/>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61743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76726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9800" y="457200"/>
            <a:ext cx="64770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9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815288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49127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086600" cy="1470025"/>
          </a:xfrm>
        </p:spPr>
        <p:txBody>
          <a:bodyPr/>
          <a:lstStyle>
            <a:lvl1pPr algn="r">
              <a:defRPr/>
            </a:lvl1pPr>
          </a:lstStyle>
          <a:p>
            <a:r>
              <a:rPr lang="en-US"/>
              <a:t>Click to edit Master title style</a:t>
            </a:r>
          </a:p>
        </p:txBody>
      </p:sp>
      <p:sp>
        <p:nvSpPr>
          <p:cNvPr id="3" name="Subtitle 2"/>
          <p:cNvSpPr>
            <a:spLocks noGrp="1"/>
          </p:cNvSpPr>
          <p:nvPr>
            <p:ph type="subTitle" idx="1"/>
          </p:nvPr>
        </p:nvSpPr>
        <p:spPr>
          <a:xfrm>
            <a:off x="1371600" y="3886200"/>
            <a:ext cx="7086600" cy="1752600"/>
          </a:xfrm>
        </p:spPr>
        <p:txBody>
          <a:bodyPr/>
          <a:lstStyle>
            <a:lvl1pPr marL="0" indent="0" algn="r">
              <a:buNone/>
              <a:defRPr>
                <a:solidFill>
                  <a:schemeClr val="bg2"/>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71600" y="632460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C52AB188-8542-42D5-90E8-23674E6E5ED5}" type="slidenum">
              <a:rPr lang="en-US" smtClean="0"/>
              <a:t>‹#›</a:t>
            </a:fld>
            <a:endParaRPr lang="en-US" dirty="0"/>
          </a:p>
        </p:txBody>
      </p:sp>
      <p:pic>
        <p:nvPicPr>
          <p:cNvPr id="4" name="Picture 3"/>
          <p:cNvPicPr>
            <a:picLocks noChangeAspect="1"/>
          </p:cNvPicPr>
          <p:nvPr userDrawn="1"/>
        </p:nvPicPr>
        <p:blipFill>
          <a:blip r:embed="rId2"/>
          <a:stretch>
            <a:fillRect/>
          </a:stretch>
        </p:blipFill>
        <p:spPr>
          <a:xfrm>
            <a:off x="3352800" y="1231900"/>
            <a:ext cx="5029200" cy="596900"/>
          </a:xfrm>
          <a:prstGeom prst="rect">
            <a:avLst/>
          </a:prstGeom>
        </p:spPr>
      </p:pic>
    </p:spTree>
    <p:extLst>
      <p:ext uri="{BB962C8B-B14F-4D97-AF65-F5344CB8AC3E}">
        <p14:creationId xmlns:p14="http://schemas.microsoft.com/office/powerpoint/2010/main" val="32594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254686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567195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19243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69727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187083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84535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E29A0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97965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15376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96266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60887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rgbClr val="E29A0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2686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7728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E29A0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03744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697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695380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jpg"/><Relationship Id="rId5" Type="http://schemas.openxmlformats.org/officeDocument/2006/relationships/slideLayout" Target="../slideLayouts/slideLayout23.xml"/><Relationship Id="rId10"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0"/>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0"/>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3991269101"/>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3200"/>
            <a:ext cx="8229600" cy="1143000"/>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1066800" y="3810000"/>
            <a:ext cx="8229600" cy="2087565"/>
          </a:xfrm>
          <a:prstGeom prst="rect">
            <a:avLst/>
          </a:prstGeom>
        </p:spPr>
        <p:txBody>
          <a:bodyPr vert="horz" lIns="91418" tIns="45709" rIns="91418" bIns="4570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66800" y="6356350"/>
            <a:ext cx="2895600" cy="365125"/>
          </a:xfrm>
          <a:prstGeom prst="rect">
            <a:avLst/>
          </a:prstGeom>
        </p:spPr>
        <p:txBody>
          <a:bodyPr vert="horz" lIns="91418" tIns="45709" rIns="91418" bIns="45709"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8" tIns="45709" rIns="91418" bIns="45709" rtlCol="0" anchor="ctr"/>
          <a:lstStyle>
            <a:lvl1pPr algn="r">
              <a:defRPr sz="1200">
                <a:solidFill>
                  <a:schemeClr val="bg1"/>
                </a:solidFill>
              </a:defRPr>
            </a:lvl1pPr>
          </a:lstStyle>
          <a:p>
            <a:fld id="{C52AB188-8542-42D5-90E8-23674E6E5ED5}" type="slidenum">
              <a:rPr lang="en-US" smtClean="0"/>
              <a:pPr/>
              <a:t>‹#›</a:t>
            </a:fld>
            <a:endParaRPr lang="en-US" dirty="0"/>
          </a:p>
        </p:txBody>
      </p:sp>
    </p:spTree>
    <p:extLst>
      <p:ext uri="{BB962C8B-B14F-4D97-AF65-F5344CB8AC3E}">
        <p14:creationId xmlns:p14="http://schemas.microsoft.com/office/powerpoint/2010/main" val="259459610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186" rtl="0" eaLnBrk="1" latinLnBrk="0" hangingPunct="1">
        <a:spcBef>
          <a:spcPct val="0"/>
        </a:spcBef>
        <a:buNone/>
        <a:defRPr sz="3200" kern="1200">
          <a:solidFill>
            <a:schemeClr val="bg1"/>
          </a:solidFill>
          <a:latin typeface="+mj-lt"/>
          <a:ea typeface="+mj-ea"/>
          <a:cs typeface="+mj-cs"/>
        </a:defRPr>
      </a:lvl1pPr>
    </p:titleStyle>
    <p:bodyStyle>
      <a:lvl1pPr marL="0"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1pPr>
      <a:lvl2pPr marL="457092"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2pPr>
      <a:lvl3pPr marL="914187"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3pPr>
      <a:lvl4pPr marL="1371279"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4pPr>
      <a:lvl5pPr marL="1828373" indent="0" algn="l" defTabSz="914186" rtl="0" eaLnBrk="1" latinLnBrk="0" hangingPunct="1">
        <a:spcBef>
          <a:spcPct val="20000"/>
        </a:spcBef>
        <a:buClr>
          <a:schemeClr val="bg2"/>
        </a:buClr>
        <a:buFontTx/>
        <a:buNone/>
        <a:defRPr sz="2000" kern="1200">
          <a:solidFill>
            <a:schemeClr val="bg2"/>
          </a:solidFill>
          <a:latin typeface="+mn-lt"/>
          <a:ea typeface="+mn-ea"/>
          <a:cs typeface="+mn-cs"/>
        </a:defRPr>
      </a:lvl5pPr>
      <a:lvl6pPr marL="251401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0" y="6248400"/>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153400" y="6248400"/>
            <a:ext cx="533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185446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000" u="none"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438400" y="1600200"/>
            <a:ext cx="6248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029200" y="6248400"/>
            <a:ext cx="2977244"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153400" y="6248400"/>
            <a:ext cx="533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35256406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 id="2147483701" r:id="rId5"/>
    <p:sldLayoutId id="2147483702" r:id="rId6"/>
    <p:sldLayoutId id="2147483703" r:id="rId7"/>
  </p:sldLayoutIdLst>
  <p:txStyles>
    <p:titleStyle>
      <a:lvl1pPr algn="l" defTabSz="457200" rtl="0" eaLnBrk="1" latinLnBrk="0" hangingPunct="1">
        <a:spcBef>
          <a:spcPct val="0"/>
        </a:spcBef>
        <a:spcAft>
          <a:spcPts val="600"/>
        </a:spcAft>
        <a:buNone/>
        <a:defRPr sz="3600" u="none" kern="1200" baseline="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61756" y="6248400"/>
            <a:ext cx="2977244"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391400" y="6248400"/>
            <a:ext cx="1295400" cy="365125"/>
          </a:xfrm>
          <a:prstGeom prst="rect">
            <a:avLst/>
          </a:prstGeom>
        </p:spPr>
        <p:txBody>
          <a:bodyPr vert="horz" lIns="91440" tIns="45720" rIns="91440" bIns="45720" rtlCol="0" anchor="ctr"/>
          <a:lstStyle>
            <a:lvl1pPr algn="r">
              <a:defRPr sz="1200">
                <a:solidFill>
                  <a:srgbClr val="FFFFFF"/>
                </a:solidFill>
              </a:defRPr>
            </a:lvl1pPr>
          </a:lstStyle>
          <a:p>
            <a:fld id="{4A3FBA54-5C1B-D348-9A99-18A91FDE7B7F}" type="slidenum">
              <a:rPr lang="en-US" smtClean="0"/>
              <a:pPr/>
              <a:t>‹#›</a:t>
            </a:fld>
            <a:endParaRPr lang="en-US" dirty="0"/>
          </a:p>
        </p:txBody>
      </p:sp>
    </p:spTree>
    <p:extLst>
      <p:ext uri="{BB962C8B-B14F-4D97-AF65-F5344CB8AC3E}">
        <p14:creationId xmlns:p14="http://schemas.microsoft.com/office/powerpoint/2010/main" val="2225639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ctr" defTabSz="457200" rtl="0" eaLnBrk="1" latinLnBrk="0" hangingPunct="1">
        <a:spcBef>
          <a:spcPct val="0"/>
        </a:spcBef>
        <a:buNone/>
        <a:defRPr sz="400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oncobites.blog/2019/12/17/how-does-a-drug-get-approve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fda.gov/industry/fda-user-fee-programs/prescription-drug-user-fee-amendments" TargetMode="External"/><Relationship Id="rId2" Type="http://schemas.openxmlformats.org/officeDocument/2006/relationships/hyperlink" Target="https://www.fda.gov/drugs/development-approval-process-drugs"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sv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and Noteworthy: </a:t>
            </a:r>
            <a:br>
              <a:rPr lang="en-US" dirty="0"/>
            </a:br>
            <a:r>
              <a:rPr lang="en-US" dirty="0"/>
              <a:t>Medications Coming to Market</a:t>
            </a:r>
          </a:p>
        </p:txBody>
      </p:sp>
      <p:sp>
        <p:nvSpPr>
          <p:cNvPr id="3" name="Subtitle 2"/>
          <p:cNvSpPr>
            <a:spLocks noGrp="1"/>
          </p:cNvSpPr>
          <p:nvPr>
            <p:ph type="subTitle" idx="1"/>
          </p:nvPr>
        </p:nvSpPr>
        <p:spPr/>
        <p:txBody>
          <a:bodyPr/>
          <a:lstStyle/>
          <a:p>
            <a:r>
              <a:rPr lang="en-US" dirty="0"/>
              <a:t>Sarah Embrey, PharmD, BCPS</a:t>
            </a:r>
          </a:p>
          <a:p>
            <a:r>
              <a:rPr lang="en-US" dirty="0"/>
              <a:t>Clinical Pharmacy Specialist</a:t>
            </a:r>
          </a:p>
          <a:p>
            <a:r>
              <a:rPr lang="en-US" dirty="0"/>
              <a:t>Enterprise Medication Use Team</a:t>
            </a:r>
          </a:p>
          <a:p>
            <a:r>
              <a:rPr lang="en-US" dirty="0"/>
              <a:t>WVU Medicine</a:t>
            </a:r>
          </a:p>
          <a:p>
            <a:r>
              <a:rPr lang="en-US" dirty="0"/>
              <a:t>Sarah.Embrey@wvumedicine.org</a:t>
            </a:r>
          </a:p>
        </p:txBody>
      </p:sp>
    </p:spTree>
    <p:extLst>
      <p:ext uri="{BB962C8B-B14F-4D97-AF65-F5344CB8AC3E}">
        <p14:creationId xmlns:p14="http://schemas.microsoft.com/office/powerpoint/2010/main" val="394750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A5C5-52D6-48DC-BA55-DFC53BEB2503}"/>
              </a:ext>
            </a:extLst>
          </p:cNvPr>
          <p:cNvSpPr>
            <a:spLocks noGrp="1"/>
          </p:cNvSpPr>
          <p:nvPr>
            <p:ph type="title"/>
          </p:nvPr>
        </p:nvSpPr>
        <p:spPr/>
        <p:txBody>
          <a:bodyPr/>
          <a:lstStyle/>
          <a:p>
            <a:r>
              <a:rPr lang="en-US" dirty="0"/>
              <a:t>Biosimilars: </a:t>
            </a:r>
            <a:br>
              <a:rPr lang="en-US" dirty="0"/>
            </a:br>
            <a:r>
              <a:rPr lang="en-US" dirty="0"/>
              <a:t>a growing area</a:t>
            </a:r>
          </a:p>
        </p:txBody>
      </p:sp>
      <p:sp>
        <p:nvSpPr>
          <p:cNvPr id="3" name="Text Placeholder 2">
            <a:extLst>
              <a:ext uri="{FF2B5EF4-FFF2-40B4-BE49-F238E27FC236}">
                <a16:creationId xmlns:a16="http://schemas.microsoft.com/office/drawing/2014/main" id="{C7B5B45A-F305-467F-A438-8E50C6E0BF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843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1B1B5F9-F84C-40AB-B078-D5971473AE1D}"/>
              </a:ext>
            </a:extLst>
          </p:cNvPr>
          <p:cNvGraphicFramePr>
            <a:graphicFrameLocks noGrp="1"/>
          </p:cNvGraphicFramePr>
          <p:nvPr>
            <p:ph idx="1"/>
            <p:extLst>
              <p:ext uri="{D42A27DB-BD31-4B8C-83A1-F6EECF244321}">
                <p14:modId xmlns:p14="http://schemas.microsoft.com/office/powerpoint/2010/main" val="645163837"/>
              </p:ext>
            </p:extLst>
          </p:nvPr>
        </p:nvGraphicFramePr>
        <p:xfrm>
          <a:off x="628651" y="1826830"/>
          <a:ext cx="7813784" cy="366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ED01F427-9E85-4AED-9FC6-EB0DFEBD9598}"/>
              </a:ext>
            </a:extLst>
          </p:cNvPr>
          <p:cNvSpPr>
            <a:spLocks noGrp="1"/>
          </p:cNvSpPr>
          <p:nvPr>
            <p:ph type="title"/>
          </p:nvPr>
        </p:nvSpPr>
        <p:spPr/>
        <p:txBody>
          <a:bodyPr/>
          <a:lstStyle/>
          <a:p>
            <a:r>
              <a:rPr lang="en-US" dirty="0"/>
              <a:t>All in a Name…</a:t>
            </a:r>
          </a:p>
        </p:txBody>
      </p:sp>
    </p:spTree>
    <p:extLst>
      <p:ext uri="{BB962C8B-B14F-4D97-AF65-F5344CB8AC3E}">
        <p14:creationId xmlns:p14="http://schemas.microsoft.com/office/powerpoint/2010/main" val="188154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9277-FFC8-4C94-B344-64668C536087}"/>
              </a:ext>
            </a:extLst>
          </p:cNvPr>
          <p:cNvSpPr>
            <a:spLocks noGrp="1"/>
          </p:cNvSpPr>
          <p:nvPr>
            <p:ph type="title"/>
          </p:nvPr>
        </p:nvSpPr>
        <p:spPr/>
        <p:txBody>
          <a:bodyPr/>
          <a:lstStyle/>
          <a:p>
            <a:r>
              <a:rPr lang="en-US" dirty="0"/>
              <a:t>Biosimilar Overview</a:t>
            </a:r>
          </a:p>
        </p:txBody>
      </p:sp>
      <p:graphicFrame>
        <p:nvGraphicFramePr>
          <p:cNvPr id="4" name="Content Placeholder 3">
            <a:extLst>
              <a:ext uri="{FF2B5EF4-FFF2-40B4-BE49-F238E27FC236}">
                <a16:creationId xmlns:a16="http://schemas.microsoft.com/office/drawing/2014/main" id="{906E587D-8978-44DE-915A-4B1E4D1B8DA1}"/>
              </a:ext>
            </a:extLst>
          </p:cNvPr>
          <p:cNvGraphicFramePr>
            <a:graphicFrameLocks noGrp="1"/>
          </p:cNvGraphicFramePr>
          <p:nvPr>
            <p:ph idx="1"/>
            <p:extLst>
              <p:ext uri="{D42A27DB-BD31-4B8C-83A1-F6EECF244321}">
                <p14:modId xmlns:p14="http://schemas.microsoft.com/office/powerpoint/2010/main" val="3445743750"/>
              </p:ext>
            </p:extLst>
          </p:nvPr>
        </p:nvGraphicFramePr>
        <p:xfrm>
          <a:off x="390525" y="1981200"/>
          <a:ext cx="8362950" cy="3412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xplosion: 14 Points 4">
            <a:extLst>
              <a:ext uri="{FF2B5EF4-FFF2-40B4-BE49-F238E27FC236}">
                <a16:creationId xmlns:a16="http://schemas.microsoft.com/office/drawing/2014/main" id="{FFF0DEAD-D4F2-43EC-B3BE-F00CB9CFF10F}"/>
              </a:ext>
            </a:extLst>
          </p:cNvPr>
          <p:cNvSpPr/>
          <p:nvPr/>
        </p:nvSpPr>
        <p:spPr>
          <a:xfrm>
            <a:off x="5638801" y="685800"/>
            <a:ext cx="3048000" cy="2361061"/>
          </a:xfrm>
          <a:prstGeom prst="irregularSeal2">
            <a:avLst/>
          </a:prstGeom>
          <a:solidFill>
            <a:schemeClr val="bg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OK to substitute without authorization from provider!</a:t>
            </a:r>
          </a:p>
        </p:txBody>
      </p:sp>
    </p:spTree>
    <p:extLst>
      <p:ext uri="{BB962C8B-B14F-4D97-AF65-F5344CB8AC3E}">
        <p14:creationId xmlns:p14="http://schemas.microsoft.com/office/powerpoint/2010/main" val="380254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9F03-9456-4F2E-97B6-9DE8C3310367}"/>
              </a:ext>
            </a:extLst>
          </p:cNvPr>
          <p:cNvSpPr>
            <a:spLocks noGrp="1"/>
          </p:cNvSpPr>
          <p:nvPr>
            <p:ph type="title"/>
          </p:nvPr>
        </p:nvSpPr>
        <p:spPr/>
        <p:txBody>
          <a:bodyPr/>
          <a:lstStyle/>
          <a:p>
            <a:r>
              <a:rPr lang="en-US" dirty="0"/>
              <a:t>Old dogs new tricks</a:t>
            </a:r>
          </a:p>
        </p:txBody>
      </p:sp>
      <p:pic>
        <p:nvPicPr>
          <p:cNvPr id="1028" name="Picture 4">
            <a:extLst>
              <a:ext uri="{FF2B5EF4-FFF2-40B4-BE49-F238E27FC236}">
                <a16:creationId xmlns:a16="http://schemas.microsoft.com/office/drawing/2014/main" id="{13B17B14-C133-939C-1E28-FB5866F0B1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938" b="99063" l="10000" r="90000">
                        <a14:foregroundMark x1="35625" y1="87813" x2="35625" y2="99063"/>
                        <a14:foregroundMark x1="62813" y1="5938" x2="62813" y2="5938"/>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381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0F8CCCA-98FA-CFF6-5CFF-4F0CB603751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63" b="97813" l="10000" r="90000">
                        <a14:foregroundMark x1="54688" y1="8438" x2="54688" y2="8438"/>
                        <a14:foregroundMark x1="53750" y1="4375" x2="53750" y2="4375"/>
                        <a14:foregroundMark x1="53750" y1="1875" x2="53750" y2="1875"/>
                        <a14:foregroundMark x1="74688" y1="1563" x2="74688" y2="1563"/>
                        <a14:foregroundMark x1="55937" y1="90313" x2="55937" y2="90313"/>
                        <a14:foregroundMark x1="55313" y1="93750" x2="55313" y2="93750"/>
                        <a14:foregroundMark x1="60625" y1="97813" x2="60625"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6117336" y="381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348C6AD-7149-E396-D938-31DBDCE28D3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875" b="97813" l="10000" r="90000">
                        <a14:foregroundMark x1="29063" y1="10625" x2="29063" y2="10625"/>
                        <a14:foregroundMark x1="44063" y1="6250" x2="44063" y2="6250"/>
                        <a14:foregroundMark x1="47500" y1="1875" x2="47500" y2="1875"/>
                        <a14:foregroundMark x1="77188" y1="93750" x2="77188" y2="93750"/>
                        <a14:foregroundMark x1="79063" y1="97813" x2="79063" y2="97813"/>
                      </a14:backgroundRemoval>
                    </a14:imgEffect>
                  </a14:imgLayer>
                </a14:imgProps>
              </a:ext>
              <a:ext uri="{28A0092B-C50C-407E-A947-70E740481C1C}">
                <a14:useLocalDpi xmlns:a14="http://schemas.microsoft.com/office/drawing/2010/main" val="0"/>
              </a:ext>
            </a:extLst>
          </a:blip>
          <a:srcRect/>
          <a:stretch>
            <a:fillRect/>
          </a:stretch>
        </p:blipFill>
        <p:spPr bwMode="auto">
          <a:xfrm>
            <a:off x="2895600" y="6096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0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F8ED-1F7A-677D-E66E-00B219C22CB1}"/>
              </a:ext>
            </a:extLst>
          </p:cNvPr>
          <p:cNvSpPr>
            <a:spLocks noGrp="1"/>
          </p:cNvSpPr>
          <p:nvPr>
            <p:ph type="title"/>
          </p:nvPr>
        </p:nvSpPr>
        <p:spPr/>
        <p:txBody>
          <a:bodyPr/>
          <a:lstStyle/>
          <a:p>
            <a:r>
              <a:rPr lang="en-US" dirty="0"/>
              <a:t>New - </a:t>
            </a:r>
            <a:r>
              <a:rPr lang="en-US" dirty="0" err="1"/>
              <a:t>Anaphylm</a:t>
            </a:r>
            <a:r>
              <a:rPr lang="en-US" dirty="0"/>
              <a:t>: Epinephrine</a:t>
            </a:r>
          </a:p>
        </p:txBody>
      </p:sp>
      <p:sp>
        <p:nvSpPr>
          <p:cNvPr id="3" name="Content Placeholder 2">
            <a:extLst>
              <a:ext uri="{FF2B5EF4-FFF2-40B4-BE49-F238E27FC236}">
                <a16:creationId xmlns:a16="http://schemas.microsoft.com/office/drawing/2014/main" id="{75E9A441-B5B3-E6E3-2104-0E4327498C1B}"/>
              </a:ext>
            </a:extLst>
          </p:cNvPr>
          <p:cNvSpPr>
            <a:spLocks noGrp="1"/>
          </p:cNvSpPr>
          <p:nvPr>
            <p:ph idx="1"/>
          </p:nvPr>
        </p:nvSpPr>
        <p:spPr/>
        <p:txBody>
          <a:bodyPr/>
          <a:lstStyle/>
          <a:p>
            <a:r>
              <a:rPr lang="en-US" dirty="0"/>
              <a:t>Stage: Pending</a:t>
            </a:r>
          </a:p>
          <a:p>
            <a:r>
              <a:rPr lang="en-US" dirty="0"/>
              <a:t>Route: sublingual/buccal/oral</a:t>
            </a:r>
          </a:p>
          <a:p>
            <a:r>
              <a:rPr lang="en-US" dirty="0"/>
              <a:t>Indication: anaphylactic reactions</a:t>
            </a:r>
          </a:p>
          <a:p>
            <a:r>
              <a:rPr lang="en-US" dirty="0"/>
              <a:t>Class: alpha agonist</a:t>
            </a:r>
          </a:p>
          <a:p>
            <a:endParaRPr lang="en-US" dirty="0"/>
          </a:p>
          <a:p>
            <a:r>
              <a:rPr lang="en-US" dirty="0"/>
              <a:t>Bottom line: “Listerine strip” + EpiPen? Likely school nurse approved</a:t>
            </a:r>
          </a:p>
        </p:txBody>
      </p:sp>
    </p:spTree>
    <p:extLst>
      <p:ext uri="{BB962C8B-B14F-4D97-AF65-F5344CB8AC3E}">
        <p14:creationId xmlns:p14="http://schemas.microsoft.com/office/powerpoint/2010/main" val="298050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47254-5E51-B88C-DE23-068AD806A8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19EDC-EB27-A0BE-40F8-3585D55002A9}"/>
              </a:ext>
            </a:extLst>
          </p:cNvPr>
          <p:cNvSpPr>
            <a:spLocks noGrp="1"/>
          </p:cNvSpPr>
          <p:nvPr>
            <p:ph type="title"/>
          </p:nvPr>
        </p:nvSpPr>
        <p:spPr/>
        <p:txBody>
          <a:bodyPr>
            <a:normAutofit fontScale="90000"/>
          </a:bodyPr>
          <a:lstStyle/>
          <a:p>
            <a:r>
              <a:rPr lang="en-US" dirty="0"/>
              <a:t>New – ND0612: Carbidopa/Levodopa</a:t>
            </a:r>
          </a:p>
        </p:txBody>
      </p:sp>
      <p:sp>
        <p:nvSpPr>
          <p:cNvPr id="3" name="Content Placeholder 2">
            <a:extLst>
              <a:ext uri="{FF2B5EF4-FFF2-40B4-BE49-F238E27FC236}">
                <a16:creationId xmlns:a16="http://schemas.microsoft.com/office/drawing/2014/main" id="{53BEEDA4-A653-38C5-D1E3-378C0909491B}"/>
              </a:ext>
            </a:extLst>
          </p:cNvPr>
          <p:cNvSpPr>
            <a:spLocks noGrp="1"/>
          </p:cNvSpPr>
          <p:nvPr>
            <p:ph idx="1"/>
          </p:nvPr>
        </p:nvSpPr>
        <p:spPr/>
        <p:txBody>
          <a:bodyPr/>
          <a:lstStyle/>
          <a:p>
            <a:r>
              <a:rPr lang="en-US" dirty="0"/>
              <a:t>Stage: CRL</a:t>
            </a:r>
          </a:p>
          <a:p>
            <a:r>
              <a:rPr lang="en-US" dirty="0"/>
              <a:t>Route: subcutaneous</a:t>
            </a:r>
          </a:p>
          <a:p>
            <a:r>
              <a:rPr lang="en-US" dirty="0"/>
              <a:t>Indication: Parkinson’s disease</a:t>
            </a:r>
          </a:p>
          <a:p>
            <a:r>
              <a:rPr lang="en-US" dirty="0"/>
              <a:t>Class: aromatic amino acid decarboxylation inhibitor and dopamine receptor agonist</a:t>
            </a:r>
          </a:p>
          <a:p>
            <a:endParaRPr lang="en-US" dirty="0"/>
          </a:p>
          <a:p>
            <a:r>
              <a:rPr lang="en-US" dirty="0"/>
              <a:t>Bottom line: 24h/day continuous subcutaneous infusion – avoids issues with frequent oral redosing, but at a tradeoff</a:t>
            </a:r>
          </a:p>
        </p:txBody>
      </p:sp>
    </p:spTree>
    <p:extLst>
      <p:ext uri="{BB962C8B-B14F-4D97-AF65-F5344CB8AC3E}">
        <p14:creationId xmlns:p14="http://schemas.microsoft.com/office/powerpoint/2010/main" val="424745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DDC43-5CF4-E6E1-6DF9-376F1E23D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1B201-0349-D565-98BE-709B714D1B2A}"/>
              </a:ext>
            </a:extLst>
          </p:cNvPr>
          <p:cNvSpPr>
            <a:spLocks noGrp="1"/>
          </p:cNvSpPr>
          <p:nvPr>
            <p:ph type="title"/>
          </p:nvPr>
        </p:nvSpPr>
        <p:spPr/>
        <p:txBody>
          <a:bodyPr>
            <a:normAutofit/>
          </a:bodyPr>
          <a:lstStyle/>
          <a:p>
            <a:r>
              <a:rPr lang="en-US" dirty="0"/>
              <a:t>New – topical Semaglutide</a:t>
            </a:r>
          </a:p>
        </p:txBody>
      </p:sp>
      <p:sp>
        <p:nvSpPr>
          <p:cNvPr id="3" name="Content Placeholder 2">
            <a:extLst>
              <a:ext uri="{FF2B5EF4-FFF2-40B4-BE49-F238E27FC236}">
                <a16:creationId xmlns:a16="http://schemas.microsoft.com/office/drawing/2014/main" id="{EB4B40E9-D4C1-FCBE-D690-DBAE8470E1A4}"/>
              </a:ext>
            </a:extLst>
          </p:cNvPr>
          <p:cNvSpPr>
            <a:spLocks noGrp="1"/>
          </p:cNvSpPr>
          <p:nvPr>
            <p:ph idx="1"/>
          </p:nvPr>
        </p:nvSpPr>
        <p:spPr/>
        <p:txBody>
          <a:bodyPr/>
          <a:lstStyle/>
          <a:p>
            <a:r>
              <a:rPr lang="en-US" dirty="0"/>
              <a:t>Stage: </a:t>
            </a:r>
            <a:r>
              <a:rPr lang="en-US" i="1" dirty="0"/>
              <a:t>currently withdrawn</a:t>
            </a:r>
            <a:endParaRPr lang="en-US" dirty="0"/>
          </a:p>
          <a:p>
            <a:r>
              <a:rPr lang="en-US" dirty="0"/>
              <a:t>Route: topical (transdermal patch)</a:t>
            </a:r>
          </a:p>
          <a:p>
            <a:r>
              <a:rPr lang="en-US" dirty="0"/>
              <a:t>Indication: type 2 diabetes</a:t>
            </a:r>
          </a:p>
          <a:p>
            <a:r>
              <a:rPr lang="en-US" dirty="0"/>
              <a:t>Class: glucagon-like peptide-1 agonist</a:t>
            </a:r>
          </a:p>
          <a:p>
            <a:endParaRPr lang="en-US" dirty="0"/>
          </a:p>
          <a:p>
            <a:r>
              <a:rPr lang="en-US" dirty="0"/>
              <a:t>Bottom line: gone for now but will likely try for a comeback</a:t>
            </a:r>
          </a:p>
          <a:p>
            <a:r>
              <a:rPr lang="en-US" b="1" dirty="0"/>
              <a:t>Question – what are your patients’ experiences with patches?</a:t>
            </a:r>
          </a:p>
        </p:txBody>
      </p:sp>
    </p:spTree>
    <p:extLst>
      <p:ext uri="{BB962C8B-B14F-4D97-AF65-F5344CB8AC3E}">
        <p14:creationId xmlns:p14="http://schemas.microsoft.com/office/powerpoint/2010/main" val="317824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64802-C941-C064-82F1-5C169E67E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31BF8-33F2-0E14-A787-2B5026405B6D}"/>
              </a:ext>
            </a:extLst>
          </p:cNvPr>
          <p:cNvSpPr>
            <a:spLocks noGrp="1"/>
          </p:cNvSpPr>
          <p:nvPr>
            <p:ph type="title"/>
          </p:nvPr>
        </p:nvSpPr>
        <p:spPr/>
        <p:txBody>
          <a:bodyPr>
            <a:normAutofit/>
          </a:bodyPr>
          <a:lstStyle/>
          <a:p>
            <a:r>
              <a:rPr lang="en-US" dirty="0"/>
              <a:t>New – </a:t>
            </a:r>
            <a:r>
              <a:rPr lang="en-US" dirty="0" err="1"/>
              <a:t>Rybelsus</a:t>
            </a:r>
            <a:r>
              <a:rPr lang="en-US" dirty="0"/>
              <a:t>: Semaglutide</a:t>
            </a:r>
          </a:p>
        </p:txBody>
      </p:sp>
      <p:sp>
        <p:nvSpPr>
          <p:cNvPr id="3" name="Content Placeholder 2">
            <a:extLst>
              <a:ext uri="{FF2B5EF4-FFF2-40B4-BE49-F238E27FC236}">
                <a16:creationId xmlns:a16="http://schemas.microsoft.com/office/drawing/2014/main" id="{65D94AF7-62A0-E0B6-5DBC-0F10A7BE7155}"/>
              </a:ext>
            </a:extLst>
          </p:cNvPr>
          <p:cNvSpPr>
            <a:spLocks noGrp="1"/>
          </p:cNvSpPr>
          <p:nvPr>
            <p:ph idx="1"/>
          </p:nvPr>
        </p:nvSpPr>
        <p:spPr/>
        <p:txBody>
          <a:bodyPr/>
          <a:lstStyle/>
          <a:p>
            <a:r>
              <a:rPr lang="en-US" dirty="0"/>
              <a:t>Stage: Approved</a:t>
            </a:r>
          </a:p>
          <a:p>
            <a:r>
              <a:rPr lang="en-US" dirty="0"/>
              <a:t>Route: oral</a:t>
            </a:r>
          </a:p>
          <a:p>
            <a:r>
              <a:rPr lang="en-US" dirty="0"/>
              <a:t>Indication:</a:t>
            </a:r>
            <a:r>
              <a:rPr lang="en-US" i="1" dirty="0"/>
              <a:t> MACE risk reduction</a:t>
            </a:r>
            <a:endParaRPr lang="en-US" dirty="0"/>
          </a:p>
          <a:p>
            <a:r>
              <a:rPr lang="en-US" dirty="0"/>
              <a:t>Class: glucagon-like peptide-1 agonist</a:t>
            </a:r>
          </a:p>
          <a:p>
            <a:endParaRPr lang="en-US" dirty="0"/>
          </a:p>
          <a:p>
            <a:r>
              <a:rPr lang="en-US" dirty="0"/>
              <a:t>Bottom line: at what point are we treating the underlying cause of disease vs treating the actual disease?</a:t>
            </a:r>
          </a:p>
        </p:txBody>
      </p:sp>
    </p:spTree>
    <p:extLst>
      <p:ext uri="{BB962C8B-B14F-4D97-AF65-F5344CB8AC3E}">
        <p14:creationId xmlns:p14="http://schemas.microsoft.com/office/powerpoint/2010/main" val="132468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42E09-A380-68B9-5CBC-333DAB6F1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40D8A-9D94-48A5-0A39-287B762C549A}"/>
              </a:ext>
            </a:extLst>
          </p:cNvPr>
          <p:cNvSpPr>
            <a:spLocks noGrp="1"/>
          </p:cNvSpPr>
          <p:nvPr>
            <p:ph type="title"/>
          </p:nvPr>
        </p:nvSpPr>
        <p:spPr/>
        <p:txBody>
          <a:bodyPr>
            <a:normAutofit/>
          </a:bodyPr>
          <a:lstStyle/>
          <a:p>
            <a:r>
              <a:rPr lang="en-US" dirty="0"/>
              <a:t>New – Semaglutide</a:t>
            </a:r>
          </a:p>
        </p:txBody>
      </p:sp>
      <p:sp>
        <p:nvSpPr>
          <p:cNvPr id="3" name="Content Placeholder 2">
            <a:extLst>
              <a:ext uri="{FF2B5EF4-FFF2-40B4-BE49-F238E27FC236}">
                <a16:creationId xmlns:a16="http://schemas.microsoft.com/office/drawing/2014/main" id="{489C2323-15DE-D76A-996A-394554485D81}"/>
              </a:ext>
            </a:extLst>
          </p:cNvPr>
          <p:cNvSpPr>
            <a:spLocks noGrp="1"/>
          </p:cNvSpPr>
          <p:nvPr>
            <p:ph idx="1"/>
          </p:nvPr>
        </p:nvSpPr>
        <p:spPr/>
        <p:txBody>
          <a:bodyPr>
            <a:normAutofit lnSpcReduction="10000"/>
          </a:bodyPr>
          <a:lstStyle/>
          <a:p>
            <a:r>
              <a:rPr lang="en-US" dirty="0"/>
              <a:t>Stage: Pending/Phase III</a:t>
            </a:r>
          </a:p>
          <a:p>
            <a:r>
              <a:rPr lang="en-US" dirty="0"/>
              <a:t>Route: subcutaneous</a:t>
            </a:r>
          </a:p>
          <a:p>
            <a:r>
              <a:rPr lang="en-US" dirty="0"/>
              <a:t>Indication:</a:t>
            </a:r>
            <a:r>
              <a:rPr lang="en-US" i="1" dirty="0"/>
              <a:t> metabolic dysfunction-associated steatohepatitis (MASH), PAD in T2DM</a:t>
            </a:r>
            <a:endParaRPr lang="en-US" dirty="0"/>
          </a:p>
          <a:p>
            <a:r>
              <a:rPr lang="en-US" dirty="0"/>
              <a:t>Class: glucagon-like peptide-1 agonist</a:t>
            </a:r>
          </a:p>
          <a:p>
            <a:pPr marL="0" indent="0">
              <a:buNone/>
            </a:pPr>
            <a:endParaRPr lang="en-US" dirty="0"/>
          </a:p>
          <a:p>
            <a:r>
              <a:rPr lang="en-US" dirty="0"/>
              <a:t>Bottom line: 13% (26.4 meters) improvement in maximum walking distance compared to placebo… no new updates since 2025, but potential Alzheimer’s benefit</a:t>
            </a:r>
          </a:p>
        </p:txBody>
      </p:sp>
    </p:spTree>
    <p:extLst>
      <p:ext uri="{BB962C8B-B14F-4D97-AF65-F5344CB8AC3E}">
        <p14:creationId xmlns:p14="http://schemas.microsoft.com/office/powerpoint/2010/main" val="144736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DA60-9B1F-90CF-7EDB-E3E90A157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DD909-BC27-B17B-C740-E920BFE350A8}"/>
              </a:ext>
            </a:extLst>
          </p:cNvPr>
          <p:cNvSpPr>
            <a:spLocks noGrp="1"/>
          </p:cNvSpPr>
          <p:nvPr>
            <p:ph type="title"/>
          </p:nvPr>
        </p:nvSpPr>
        <p:spPr/>
        <p:txBody>
          <a:bodyPr>
            <a:normAutofit/>
          </a:bodyPr>
          <a:lstStyle/>
          <a:p>
            <a:r>
              <a:rPr lang="en-US" dirty="0"/>
              <a:t>New – </a:t>
            </a:r>
            <a:r>
              <a:rPr lang="en-US" dirty="0" err="1"/>
              <a:t>Wegovy</a:t>
            </a:r>
            <a:r>
              <a:rPr lang="en-US" dirty="0"/>
              <a:t>: Semaglutide</a:t>
            </a:r>
          </a:p>
        </p:txBody>
      </p:sp>
      <p:sp>
        <p:nvSpPr>
          <p:cNvPr id="3" name="Content Placeholder 2">
            <a:extLst>
              <a:ext uri="{FF2B5EF4-FFF2-40B4-BE49-F238E27FC236}">
                <a16:creationId xmlns:a16="http://schemas.microsoft.com/office/drawing/2014/main" id="{C788DD38-D2A3-67E2-0FE6-21A11EF62176}"/>
              </a:ext>
            </a:extLst>
          </p:cNvPr>
          <p:cNvSpPr>
            <a:spLocks noGrp="1"/>
          </p:cNvSpPr>
          <p:nvPr>
            <p:ph idx="1"/>
          </p:nvPr>
        </p:nvSpPr>
        <p:spPr/>
        <p:txBody>
          <a:bodyPr/>
          <a:lstStyle/>
          <a:p>
            <a:r>
              <a:rPr lang="en-US" dirty="0"/>
              <a:t>Stage: Pending/Phase III</a:t>
            </a:r>
          </a:p>
          <a:p>
            <a:r>
              <a:rPr lang="en-US" dirty="0"/>
              <a:t>Route: subcutaneous</a:t>
            </a:r>
          </a:p>
          <a:p>
            <a:r>
              <a:rPr lang="en-US" dirty="0"/>
              <a:t>Indication:</a:t>
            </a:r>
            <a:r>
              <a:rPr lang="en-US" i="1" dirty="0"/>
              <a:t> HF with HFpEF in obesity</a:t>
            </a:r>
          </a:p>
          <a:p>
            <a:r>
              <a:rPr lang="en-US" dirty="0"/>
              <a:t>Class: glucagon-like peptide-1 agonist</a:t>
            </a:r>
          </a:p>
          <a:p>
            <a:endParaRPr lang="en-US" dirty="0"/>
          </a:p>
          <a:p>
            <a:r>
              <a:rPr lang="en-US" dirty="0"/>
              <a:t>Bottom line: maybe the fifth pillar of heart failure GDMT? </a:t>
            </a:r>
          </a:p>
        </p:txBody>
      </p:sp>
    </p:spTree>
    <p:extLst>
      <p:ext uri="{BB962C8B-B14F-4D97-AF65-F5344CB8AC3E}">
        <p14:creationId xmlns:p14="http://schemas.microsoft.com/office/powerpoint/2010/main" val="237908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Identify new medications currently available or coming to market soon</a:t>
            </a:r>
          </a:p>
          <a:p>
            <a:r>
              <a:rPr lang="en-US" dirty="0"/>
              <a:t>Discuss how new medications may impact patient care and treatment guidelines</a:t>
            </a:r>
          </a:p>
          <a:p>
            <a:r>
              <a:rPr lang="en-US" dirty="0"/>
              <a:t>Review the biosimilar drug approval process and the effect on prescribers</a:t>
            </a:r>
          </a:p>
        </p:txBody>
      </p:sp>
    </p:spTree>
    <p:extLst>
      <p:ext uri="{BB962C8B-B14F-4D97-AF65-F5344CB8AC3E}">
        <p14:creationId xmlns:p14="http://schemas.microsoft.com/office/powerpoint/2010/main" val="155027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E2DD6-B89F-41E9-6D2F-C435BA71A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1CF46-9A14-9585-7AA9-CDA65F078711}"/>
              </a:ext>
            </a:extLst>
          </p:cNvPr>
          <p:cNvSpPr>
            <a:spLocks noGrp="1"/>
          </p:cNvSpPr>
          <p:nvPr>
            <p:ph type="title"/>
          </p:nvPr>
        </p:nvSpPr>
        <p:spPr/>
        <p:txBody>
          <a:bodyPr>
            <a:normAutofit fontScale="90000"/>
          </a:bodyPr>
          <a:lstStyle/>
          <a:p>
            <a:r>
              <a:rPr lang="en-US" dirty="0"/>
              <a:t>New – </a:t>
            </a:r>
            <a:r>
              <a:rPr lang="en-US" dirty="0" err="1"/>
              <a:t>Leqembi</a:t>
            </a:r>
            <a:r>
              <a:rPr lang="en-US" dirty="0"/>
              <a:t> </a:t>
            </a:r>
            <a:r>
              <a:rPr lang="en-US" dirty="0" err="1"/>
              <a:t>Iqlik</a:t>
            </a:r>
            <a:r>
              <a:rPr lang="en-US" dirty="0"/>
              <a:t>: </a:t>
            </a:r>
            <a:r>
              <a:rPr lang="en-US" dirty="0" err="1"/>
              <a:t>Lecanemab-irmb</a:t>
            </a:r>
            <a:endParaRPr lang="en-US" dirty="0"/>
          </a:p>
        </p:txBody>
      </p:sp>
      <p:sp>
        <p:nvSpPr>
          <p:cNvPr id="3" name="Content Placeholder 2">
            <a:extLst>
              <a:ext uri="{FF2B5EF4-FFF2-40B4-BE49-F238E27FC236}">
                <a16:creationId xmlns:a16="http://schemas.microsoft.com/office/drawing/2014/main" id="{07FA999D-A6F7-CC4D-EC1B-74763D4193A7}"/>
              </a:ext>
            </a:extLst>
          </p:cNvPr>
          <p:cNvSpPr>
            <a:spLocks noGrp="1"/>
          </p:cNvSpPr>
          <p:nvPr>
            <p:ph idx="1"/>
          </p:nvPr>
        </p:nvSpPr>
        <p:spPr/>
        <p:txBody>
          <a:bodyPr>
            <a:normAutofit lnSpcReduction="10000"/>
          </a:bodyPr>
          <a:lstStyle/>
          <a:p>
            <a:r>
              <a:rPr lang="en-US" dirty="0"/>
              <a:t>Stage: </a:t>
            </a:r>
            <a:r>
              <a:rPr lang="en-US" i="1" dirty="0"/>
              <a:t>priority review</a:t>
            </a:r>
            <a:endParaRPr lang="en-US" dirty="0"/>
          </a:p>
          <a:p>
            <a:r>
              <a:rPr lang="en-US" dirty="0"/>
              <a:t>Route: subcutaneous</a:t>
            </a:r>
          </a:p>
          <a:p>
            <a:r>
              <a:rPr lang="en-US" dirty="0"/>
              <a:t>Indication:</a:t>
            </a:r>
            <a:r>
              <a:rPr lang="en-US" i="1" dirty="0"/>
              <a:t> </a:t>
            </a:r>
            <a:r>
              <a:rPr lang="en-US" dirty="0"/>
              <a:t>Alzheimer’s disease (initiation and maintenance)</a:t>
            </a:r>
          </a:p>
          <a:p>
            <a:r>
              <a:rPr lang="en-US" dirty="0"/>
              <a:t>Class: amyloid beta protein inhibitor</a:t>
            </a:r>
          </a:p>
          <a:p>
            <a:endParaRPr lang="en-US" dirty="0"/>
          </a:p>
          <a:p>
            <a:r>
              <a:rPr lang="en-US" dirty="0"/>
              <a:t>Bottom line: Available for maintenance now; patients must receive 18 months of IV infusions every 2 weeks currently, so this could be a </a:t>
            </a:r>
            <a:r>
              <a:rPr lang="en-US" i="1" dirty="0"/>
              <a:t>new start</a:t>
            </a:r>
            <a:endParaRPr lang="en-US" dirty="0"/>
          </a:p>
        </p:txBody>
      </p:sp>
    </p:spTree>
    <p:extLst>
      <p:ext uri="{BB962C8B-B14F-4D97-AF65-F5344CB8AC3E}">
        <p14:creationId xmlns:p14="http://schemas.microsoft.com/office/powerpoint/2010/main" val="3022028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6486-2E5E-1E0A-0841-368E31B169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1B220-3206-78DC-DC2E-39364246317C}"/>
              </a:ext>
            </a:extLst>
          </p:cNvPr>
          <p:cNvSpPr>
            <a:spLocks noGrp="1"/>
          </p:cNvSpPr>
          <p:nvPr>
            <p:ph type="title"/>
          </p:nvPr>
        </p:nvSpPr>
        <p:spPr/>
        <p:txBody>
          <a:bodyPr>
            <a:normAutofit/>
          </a:bodyPr>
          <a:lstStyle/>
          <a:p>
            <a:r>
              <a:rPr lang="en-US" dirty="0"/>
              <a:t>New – GTx-104: nimodipine</a:t>
            </a:r>
          </a:p>
        </p:txBody>
      </p:sp>
      <p:sp>
        <p:nvSpPr>
          <p:cNvPr id="3" name="Content Placeholder 2">
            <a:extLst>
              <a:ext uri="{FF2B5EF4-FFF2-40B4-BE49-F238E27FC236}">
                <a16:creationId xmlns:a16="http://schemas.microsoft.com/office/drawing/2014/main" id="{76F00FEF-8E5E-04C9-B956-1E258924BE7E}"/>
              </a:ext>
            </a:extLst>
          </p:cNvPr>
          <p:cNvSpPr>
            <a:spLocks noGrp="1"/>
          </p:cNvSpPr>
          <p:nvPr>
            <p:ph idx="1"/>
          </p:nvPr>
        </p:nvSpPr>
        <p:spPr/>
        <p:txBody>
          <a:bodyPr/>
          <a:lstStyle/>
          <a:p>
            <a:r>
              <a:rPr lang="en-US" dirty="0"/>
              <a:t>Stage: CRL</a:t>
            </a:r>
          </a:p>
          <a:p>
            <a:r>
              <a:rPr lang="en-US" dirty="0"/>
              <a:t>Route: IV</a:t>
            </a:r>
          </a:p>
          <a:p>
            <a:r>
              <a:rPr lang="en-US" dirty="0"/>
              <a:t>Indication: subarachnoid hemorrhage</a:t>
            </a:r>
          </a:p>
          <a:p>
            <a:r>
              <a:rPr lang="en-US" dirty="0"/>
              <a:t>Class: dihydropyridine calcium channel blocker</a:t>
            </a:r>
          </a:p>
          <a:p>
            <a:endParaRPr lang="en-US" dirty="0"/>
          </a:p>
          <a:p>
            <a:r>
              <a:rPr lang="en-US" dirty="0"/>
              <a:t>Bottom line: an obvious good addition – what took so long?</a:t>
            </a:r>
          </a:p>
        </p:txBody>
      </p:sp>
    </p:spTree>
    <p:extLst>
      <p:ext uri="{BB962C8B-B14F-4D97-AF65-F5344CB8AC3E}">
        <p14:creationId xmlns:p14="http://schemas.microsoft.com/office/powerpoint/2010/main" val="165045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C8B3-2B60-0355-9D0C-3A5B242A7929}"/>
              </a:ext>
            </a:extLst>
          </p:cNvPr>
          <p:cNvSpPr>
            <a:spLocks noGrp="1"/>
          </p:cNvSpPr>
          <p:nvPr>
            <p:ph type="title"/>
          </p:nvPr>
        </p:nvSpPr>
        <p:spPr/>
        <p:txBody>
          <a:bodyPr/>
          <a:lstStyle/>
          <a:p>
            <a:r>
              <a:rPr lang="en-US" dirty="0"/>
              <a:t>Status Update</a:t>
            </a:r>
          </a:p>
        </p:txBody>
      </p:sp>
      <p:graphicFrame>
        <p:nvGraphicFramePr>
          <p:cNvPr id="4" name="Content Placeholder 3">
            <a:extLst>
              <a:ext uri="{FF2B5EF4-FFF2-40B4-BE49-F238E27FC236}">
                <a16:creationId xmlns:a16="http://schemas.microsoft.com/office/drawing/2014/main" id="{5B72002E-9E34-7892-128C-EFCD7858F3B2}"/>
              </a:ext>
            </a:extLst>
          </p:cNvPr>
          <p:cNvGraphicFramePr>
            <a:graphicFrameLocks noGrp="1"/>
          </p:cNvGraphicFramePr>
          <p:nvPr>
            <p:ph idx="1"/>
            <p:extLst>
              <p:ext uri="{D42A27DB-BD31-4B8C-83A1-F6EECF244321}">
                <p14:modId xmlns:p14="http://schemas.microsoft.com/office/powerpoint/2010/main" val="2126337314"/>
              </p:ext>
            </p:extLst>
          </p:nvPr>
        </p:nvGraphicFramePr>
        <p:xfrm>
          <a:off x="457200" y="1524000"/>
          <a:ext cx="8305800" cy="4419603"/>
        </p:xfrm>
        <a:graphic>
          <a:graphicData uri="http://schemas.openxmlformats.org/drawingml/2006/table">
            <a:tbl>
              <a:tblPr firstRow="1" bandRow="1">
                <a:tableStyleId>{00A15C55-8517-42AA-B614-E9B94910E393}</a:tableStyleId>
              </a:tblPr>
              <a:tblGrid>
                <a:gridCol w="4152900">
                  <a:extLst>
                    <a:ext uri="{9D8B030D-6E8A-4147-A177-3AD203B41FA5}">
                      <a16:colId xmlns:a16="http://schemas.microsoft.com/office/drawing/2014/main" val="3352992496"/>
                    </a:ext>
                  </a:extLst>
                </a:gridCol>
                <a:gridCol w="4152900">
                  <a:extLst>
                    <a:ext uri="{9D8B030D-6E8A-4147-A177-3AD203B41FA5}">
                      <a16:colId xmlns:a16="http://schemas.microsoft.com/office/drawing/2014/main" val="2037894879"/>
                    </a:ext>
                  </a:extLst>
                </a:gridCol>
              </a:tblGrid>
              <a:tr h="491067">
                <a:tc>
                  <a:txBody>
                    <a:bodyPr/>
                    <a:lstStyle/>
                    <a:p>
                      <a:endParaRPr lang="en-US"/>
                    </a:p>
                  </a:txBody>
                  <a:tcPr/>
                </a:tc>
                <a:tc>
                  <a:txBody>
                    <a:bodyPr/>
                    <a:lstStyle/>
                    <a:p>
                      <a:endParaRPr lang="en-US"/>
                    </a:p>
                  </a:txBody>
                  <a:tcPr/>
                </a:tc>
                <a:extLst>
                  <a:ext uri="{0D108BD9-81ED-4DB2-BD59-A6C34878D82A}">
                    <a16:rowId xmlns:a16="http://schemas.microsoft.com/office/drawing/2014/main" val="3854587197"/>
                  </a:ext>
                </a:extLst>
              </a:tr>
              <a:tr h="491067">
                <a:tc>
                  <a:txBody>
                    <a:bodyPr/>
                    <a:lstStyle/>
                    <a:p>
                      <a:r>
                        <a:rPr lang="en-US" dirty="0" err="1"/>
                        <a:t>Bijuva</a:t>
                      </a:r>
                      <a:r>
                        <a:rPr lang="en-US" dirty="0"/>
                        <a:t>: estrogen and progesterone</a:t>
                      </a:r>
                    </a:p>
                  </a:txBody>
                  <a:tcPr/>
                </a:tc>
                <a:tc>
                  <a:txBody>
                    <a:bodyPr/>
                    <a:lstStyle/>
                    <a:p>
                      <a:r>
                        <a:rPr lang="en-US" dirty="0"/>
                        <a:t>Approved and available (hot flashes)</a:t>
                      </a:r>
                    </a:p>
                  </a:txBody>
                  <a:tcPr/>
                </a:tc>
                <a:extLst>
                  <a:ext uri="{0D108BD9-81ED-4DB2-BD59-A6C34878D82A}">
                    <a16:rowId xmlns:a16="http://schemas.microsoft.com/office/drawing/2014/main" val="1711655830"/>
                  </a:ext>
                </a:extLst>
              </a:tr>
              <a:tr h="491067">
                <a:tc>
                  <a:txBody>
                    <a:bodyPr/>
                    <a:lstStyle/>
                    <a:p>
                      <a:r>
                        <a:rPr lang="en-US" dirty="0"/>
                        <a:t>RSQ-777: bumetanide</a:t>
                      </a:r>
                    </a:p>
                  </a:txBody>
                  <a:tcPr/>
                </a:tc>
                <a:tc>
                  <a:txBody>
                    <a:bodyPr/>
                    <a:lstStyle/>
                    <a:p>
                      <a:r>
                        <a:rPr lang="en-US" dirty="0"/>
                        <a:t>Approved, not yet available (nasal)</a:t>
                      </a:r>
                    </a:p>
                  </a:txBody>
                  <a:tcPr/>
                </a:tc>
                <a:extLst>
                  <a:ext uri="{0D108BD9-81ED-4DB2-BD59-A6C34878D82A}">
                    <a16:rowId xmlns:a16="http://schemas.microsoft.com/office/drawing/2014/main" val="493303096"/>
                  </a:ext>
                </a:extLst>
              </a:tr>
              <a:tr h="491067">
                <a:tc>
                  <a:txBody>
                    <a:bodyPr/>
                    <a:lstStyle/>
                    <a:p>
                      <a:r>
                        <a:rPr lang="en-US" dirty="0" err="1"/>
                        <a:t>Bronchitol</a:t>
                      </a:r>
                      <a:r>
                        <a:rPr lang="en-US" dirty="0"/>
                        <a:t>: mannitol</a:t>
                      </a:r>
                    </a:p>
                  </a:txBody>
                  <a:tcPr/>
                </a:tc>
                <a:tc>
                  <a:txBody>
                    <a:bodyPr/>
                    <a:lstStyle/>
                    <a:p>
                      <a:r>
                        <a:rPr lang="en-US" dirty="0"/>
                        <a:t>Approved, not yet available</a:t>
                      </a:r>
                    </a:p>
                  </a:txBody>
                  <a:tcPr/>
                </a:tc>
                <a:extLst>
                  <a:ext uri="{0D108BD9-81ED-4DB2-BD59-A6C34878D82A}">
                    <a16:rowId xmlns:a16="http://schemas.microsoft.com/office/drawing/2014/main" val="3278445201"/>
                  </a:ext>
                </a:extLst>
              </a:tr>
              <a:tr h="491067">
                <a:tc>
                  <a:txBody>
                    <a:bodyPr/>
                    <a:lstStyle/>
                    <a:p>
                      <a:r>
                        <a:rPr lang="en-US" dirty="0"/>
                        <a:t>Risperidone implant</a:t>
                      </a:r>
                    </a:p>
                  </a:txBody>
                  <a:tcPr/>
                </a:tc>
                <a:tc>
                  <a:txBody>
                    <a:bodyPr/>
                    <a:lstStyle/>
                    <a:p>
                      <a:r>
                        <a:rPr lang="en-US" dirty="0"/>
                        <a:t>No updates, still pending</a:t>
                      </a:r>
                    </a:p>
                  </a:txBody>
                  <a:tcPr/>
                </a:tc>
                <a:extLst>
                  <a:ext uri="{0D108BD9-81ED-4DB2-BD59-A6C34878D82A}">
                    <a16:rowId xmlns:a16="http://schemas.microsoft.com/office/drawing/2014/main" val="577381548"/>
                  </a:ext>
                </a:extLst>
              </a:tr>
              <a:tr h="491067">
                <a:tc>
                  <a:txBody>
                    <a:bodyPr/>
                    <a:lstStyle/>
                    <a:p>
                      <a:r>
                        <a:rPr lang="en-US" dirty="0" err="1"/>
                        <a:t>Cirara</a:t>
                      </a:r>
                      <a:r>
                        <a:rPr lang="en-US" dirty="0"/>
                        <a:t>: glyburide</a:t>
                      </a:r>
                    </a:p>
                  </a:txBody>
                  <a:tcPr/>
                </a:tc>
                <a:tc>
                  <a:txBody>
                    <a:bodyPr/>
                    <a:lstStyle/>
                    <a:p>
                      <a:r>
                        <a:rPr lang="en-US" dirty="0"/>
                        <a:t>Not approved yet</a:t>
                      </a:r>
                    </a:p>
                  </a:txBody>
                  <a:tcPr/>
                </a:tc>
                <a:extLst>
                  <a:ext uri="{0D108BD9-81ED-4DB2-BD59-A6C34878D82A}">
                    <a16:rowId xmlns:a16="http://schemas.microsoft.com/office/drawing/2014/main" val="1670804232"/>
                  </a:ext>
                </a:extLst>
              </a:tr>
              <a:tr h="491067">
                <a:tc>
                  <a:txBody>
                    <a:bodyPr/>
                    <a:lstStyle/>
                    <a:p>
                      <a:r>
                        <a:rPr lang="en-US" dirty="0"/>
                        <a:t>Inhaled alprazolam</a:t>
                      </a:r>
                    </a:p>
                  </a:txBody>
                  <a:tcPr/>
                </a:tc>
                <a:tc>
                  <a:txBody>
                    <a:bodyPr/>
                    <a:lstStyle/>
                    <a:p>
                      <a:r>
                        <a:rPr lang="en-US" dirty="0"/>
                        <a:t>Not approved yet</a:t>
                      </a:r>
                    </a:p>
                  </a:txBody>
                  <a:tcPr/>
                </a:tc>
                <a:extLst>
                  <a:ext uri="{0D108BD9-81ED-4DB2-BD59-A6C34878D82A}">
                    <a16:rowId xmlns:a16="http://schemas.microsoft.com/office/drawing/2014/main" val="3815224621"/>
                  </a:ext>
                </a:extLst>
              </a:tr>
              <a:tr h="491067">
                <a:tc>
                  <a:txBody>
                    <a:bodyPr/>
                    <a:lstStyle/>
                    <a:p>
                      <a:r>
                        <a:rPr lang="en-US" dirty="0"/>
                        <a:t>Oral amphotericin B</a:t>
                      </a:r>
                    </a:p>
                  </a:txBody>
                  <a:tcPr/>
                </a:tc>
                <a:tc>
                  <a:txBody>
                    <a:bodyPr/>
                    <a:lstStyle/>
                    <a:p>
                      <a:r>
                        <a:rPr lang="en-US" dirty="0"/>
                        <a:t>No updates</a:t>
                      </a:r>
                    </a:p>
                  </a:txBody>
                  <a:tcPr/>
                </a:tc>
                <a:extLst>
                  <a:ext uri="{0D108BD9-81ED-4DB2-BD59-A6C34878D82A}">
                    <a16:rowId xmlns:a16="http://schemas.microsoft.com/office/drawing/2014/main" val="3631414802"/>
                  </a:ext>
                </a:extLst>
              </a:tr>
              <a:tr h="491067">
                <a:tc>
                  <a:txBody>
                    <a:bodyPr/>
                    <a:lstStyle/>
                    <a:p>
                      <a:r>
                        <a:rPr lang="en-US" dirty="0" err="1"/>
                        <a:t>Slenyto</a:t>
                      </a:r>
                      <a:r>
                        <a:rPr lang="en-US" dirty="0"/>
                        <a:t>: melatonin</a:t>
                      </a:r>
                    </a:p>
                  </a:txBody>
                  <a:tcPr/>
                </a:tc>
                <a:tc>
                  <a:txBody>
                    <a:bodyPr/>
                    <a:lstStyle/>
                    <a:p>
                      <a:r>
                        <a:rPr lang="en-US" dirty="0"/>
                        <a:t>Not approved yet</a:t>
                      </a:r>
                    </a:p>
                  </a:txBody>
                  <a:tcPr/>
                </a:tc>
                <a:extLst>
                  <a:ext uri="{0D108BD9-81ED-4DB2-BD59-A6C34878D82A}">
                    <a16:rowId xmlns:a16="http://schemas.microsoft.com/office/drawing/2014/main" val="154631421"/>
                  </a:ext>
                </a:extLst>
              </a:tr>
            </a:tbl>
          </a:graphicData>
        </a:graphic>
      </p:graphicFrame>
    </p:spTree>
    <p:extLst>
      <p:ext uri="{BB962C8B-B14F-4D97-AF65-F5344CB8AC3E}">
        <p14:creationId xmlns:p14="http://schemas.microsoft.com/office/powerpoint/2010/main" val="3771953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E4E7-0065-92E3-920D-F599BF60E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0A4CA-9E1C-0D02-92D8-5EEB7EF37CFF}"/>
              </a:ext>
            </a:extLst>
          </p:cNvPr>
          <p:cNvSpPr>
            <a:spLocks noGrp="1"/>
          </p:cNvSpPr>
          <p:nvPr>
            <p:ph type="title"/>
          </p:nvPr>
        </p:nvSpPr>
        <p:spPr/>
        <p:txBody>
          <a:bodyPr/>
          <a:lstStyle/>
          <a:p>
            <a:r>
              <a:rPr lang="en-US" dirty="0"/>
              <a:t>For the kids</a:t>
            </a:r>
          </a:p>
        </p:txBody>
      </p:sp>
      <p:sp>
        <p:nvSpPr>
          <p:cNvPr id="4" name="Text Placeholder 3">
            <a:extLst>
              <a:ext uri="{FF2B5EF4-FFF2-40B4-BE49-F238E27FC236}">
                <a16:creationId xmlns:a16="http://schemas.microsoft.com/office/drawing/2014/main" id="{23925B27-D922-FA57-7673-A555454F3B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1960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60AC7-8032-6941-D37B-94D925148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9CE51-D2AA-7DA1-6858-C1297EBA0246}"/>
              </a:ext>
            </a:extLst>
          </p:cNvPr>
          <p:cNvSpPr>
            <a:spLocks noGrp="1"/>
          </p:cNvSpPr>
          <p:nvPr>
            <p:ph type="title"/>
          </p:nvPr>
        </p:nvSpPr>
        <p:spPr/>
        <p:txBody>
          <a:bodyPr/>
          <a:lstStyle/>
          <a:p>
            <a:r>
              <a:rPr lang="en-US" dirty="0" err="1"/>
              <a:t>Mounjaro</a:t>
            </a:r>
            <a:r>
              <a:rPr lang="en-US" dirty="0"/>
              <a:t> - Tirzepatide</a:t>
            </a:r>
          </a:p>
        </p:txBody>
      </p:sp>
      <p:sp>
        <p:nvSpPr>
          <p:cNvPr id="3" name="Content Placeholder 2">
            <a:extLst>
              <a:ext uri="{FF2B5EF4-FFF2-40B4-BE49-F238E27FC236}">
                <a16:creationId xmlns:a16="http://schemas.microsoft.com/office/drawing/2014/main" id="{B80C128A-7E2D-2BD6-9F86-34FE4CD41701}"/>
              </a:ext>
            </a:extLst>
          </p:cNvPr>
          <p:cNvSpPr>
            <a:spLocks noGrp="1"/>
          </p:cNvSpPr>
          <p:nvPr>
            <p:ph idx="1"/>
          </p:nvPr>
        </p:nvSpPr>
        <p:spPr/>
        <p:txBody>
          <a:bodyPr/>
          <a:lstStyle/>
          <a:p>
            <a:r>
              <a:rPr lang="en-US" dirty="0"/>
              <a:t>Stage: Approved</a:t>
            </a:r>
          </a:p>
          <a:p>
            <a:r>
              <a:rPr lang="en-US" dirty="0"/>
              <a:t>Route: subcutaneous</a:t>
            </a:r>
          </a:p>
          <a:p>
            <a:r>
              <a:rPr lang="en-US" dirty="0"/>
              <a:t>Indication: improve glycemic control in pediatric patients 10 years of age and older with type 2 DM</a:t>
            </a:r>
          </a:p>
          <a:p>
            <a:r>
              <a:rPr lang="en-US" dirty="0"/>
              <a:t>Class: glucagon-like peptide-1 agonist</a:t>
            </a:r>
          </a:p>
          <a:p>
            <a:endParaRPr lang="en-US" dirty="0"/>
          </a:p>
          <a:p>
            <a:r>
              <a:rPr lang="en-US" dirty="0"/>
              <a:t>Bottom line: good for now, but what’s the endgame?</a:t>
            </a:r>
          </a:p>
        </p:txBody>
      </p:sp>
    </p:spTree>
    <p:extLst>
      <p:ext uri="{BB962C8B-B14F-4D97-AF65-F5344CB8AC3E}">
        <p14:creationId xmlns:p14="http://schemas.microsoft.com/office/powerpoint/2010/main" val="212867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ECFE9-5C9E-A043-A1D5-8560DCBAD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E56B8-A46A-B9A0-5AE1-4567B89AE012}"/>
              </a:ext>
            </a:extLst>
          </p:cNvPr>
          <p:cNvSpPr>
            <a:spLocks noGrp="1"/>
          </p:cNvSpPr>
          <p:nvPr>
            <p:ph type="title"/>
          </p:nvPr>
        </p:nvSpPr>
        <p:spPr/>
        <p:txBody>
          <a:bodyPr/>
          <a:lstStyle/>
          <a:p>
            <a:r>
              <a:rPr lang="en-US" dirty="0" err="1"/>
              <a:t>Ajovy</a:t>
            </a:r>
            <a:r>
              <a:rPr lang="en-US" dirty="0"/>
              <a:t> – </a:t>
            </a:r>
            <a:r>
              <a:rPr lang="en-US" dirty="0" err="1"/>
              <a:t>fremanezumab-vfrm</a:t>
            </a:r>
            <a:endParaRPr lang="en-US" dirty="0"/>
          </a:p>
        </p:txBody>
      </p:sp>
      <p:sp>
        <p:nvSpPr>
          <p:cNvPr id="3" name="Content Placeholder 2">
            <a:extLst>
              <a:ext uri="{FF2B5EF4-FFF2-40B4-BE49-F238E27FC236}">
                <a16:creationId xmlns:a16="http://schemas.microsoft.com/office/drawing/2014/main" id="{D0C8F034-3C18-B6A3-8C00-3D4787120CEF}"/>
              </a:ext>
            </a:extLst>
          </p:cNvPr>
          <p:cNvSpPr>
            <a:spLocks noGrp="1"/>
          </p:cNvSpPr>
          <p:nvPr>
            <p:ph idx="1"/>
          </p:nvPr>
        </p:nvSpPr>
        <p:spPr/>
        <p:txBody>
          <a:bodyPr/>
          <a:lstStyle/>
          <a:p>
            <a:r>
              <a:rPr lang="en-US" dirty="0"/>
              <a:t>Stage: Approved</a:t>
            </a:r>
          </a:p>
          <a:p>
            <a:r>
              <a:rPr lang="en-US" dirty="0"/>
              <a:t>Route: subcutaneous</a:t>
            </a:r>
          </a:p>
          <a:p>
            <a:r>
              <a:rPr lang="en-US" dirty="0"/>
              <a:t>Indication: prevention of episodic migraine in patients 6-17 years of age</a:t>
            </a:r>
          </a:p>
          <a:p>
            <a:r>
              <a:rPr lang="en-US" dirty="0"/>
              <a:t>Class: calcitonin gene-related peptide inhibitor</a:t>
            </a:r>
          </a:p>
          <a:p>
            <a:endParaRPr lang="en-US" dirty="0"/>
          </a:p>
          <a:p>
            <a:r>
              <a:rPr lang="en-US" dirty="0"/>
              <a:t>Bottom line: monthly injection that could improve quality of life for kids</a:t>
            </a:r>
          </a:p>
        </p:txBody>
      </p:sp>
    </p:spTree>
    <p:extLst>
      <p:ext uri="{BB962C8B-B14F-4D97-AF65-F5344CB8AC3E}">
        <p14:creationId xmlns:p14="http://schemas.microsoft.com/office/powerpoint/2010/main" val="2561508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3B29-7337-0142-DF98-851CC6D930A3}"/>
              </a:ext>
            </a:extLst>
          </p:cNvPr>
          <p:cNvSpPr>
            <a:spLocks noGrp="1"/>
          </p:cNvSpPr>
          <p:nvPr>
            <p:ph type="title"/>
          </p:nvPr>
        </p:nvSpPr>
        <p:spPr/>
        <p:txBody>
          <a:bodyPr>
            <a:normAutofit fontScale="90000"/>
          </a:bodyPr>
          <a:lstStyle/>
          <a:p>
            <a:r>
              <a:rPr lang="en-US" dirty="0"/>
              <a:t>High Dollar Genetic and Novel Therapies</a:t>
            </a:r>
          </a:p>
        </p:txBody>
      </p:sp>
      <p:graphicFrame>
        <p:nvGraphicFramePr>
          <p:cNvPr id="4" name="Content Placeholder 3">
            <a:extLst>
              <a:ext uri="{FF2B5EF4-FFF2-40B4-BE49-F238E27FC236}">
                <a16:creationId xmlns:a16="http://schemas.microsoft.com/office/drawing/2014/main" id="{C7F787CB-E884-AE02-F025-ADA6831EC45A}"/>
              </a:ext>
            </a:extLst>
          </p:cNvPr>
          <p:cNvGraphicFramePr>
            <a:graphicFrameLocks noGrp="1"/>
          </p:cNvGraphicFramePr>
          <p:nvPr>
            <p:ph idx="1"/>
            <p:extLst>
              <p:ext uri="{D42A27DB-BD31-4B8C-83A1-F6EECF244321}">
                <p14:modId xmlns:p14="http://schemas.microsoft.com/office/powerpoint/2010/main" val="459106009"/>
              </p:ext>
            </p:extLst>
          </p:nvPr>
        </p:nvGraphicFramePr>
        <p:xfrm>
          <a:off x="228600" y="16002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85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C739D-03F8-0D80-2997-37E7B1F6224C}"/>
              </a:ext>
            </a:extLst>
          </p:cNvPr>
          <p:cNvSpPr>
            <a:spLocks noGrp="1"/>
          </p:cNvSpPr>
          <p:nvPr>
            <p:ph type="title"/>
          </p:nvPr>
        </p:nvSpPr>
        <p:spPr/>
        <p:txBody>
          <a:bodyPr/>
          <a:lstStyle/>
          <a:p>
            <a:r>
              <a:rPr lang="en-US" dirty="0"/>
              <a:t>Fresh and new</a:t>
            </a:r>
          </a:p>
        </p:txBody>
      </p:sp>
      <p:sp>
        <p:nvSpPr>
          <p:cNvPr id="3" name="Text Placeholder 2">
            <a:extLst>
              <a:ext uri="{FF2B5EF4-FFF2-40B4-BE49-F238E27FC236}">
                <a16:creationId xmlns:a16="http://schemas.microsoft.com/office/drawing/2014/main" id="{076FF6AB-57D2-A38A-B4BD-C217FD88BD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4931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94107-2D22-344E-7D1E-EE83AFA9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1D326-F8B2-7054-3E2A-1435962F66E9}"/>
              </a:ext>
            </a:extLst>
          </p:cNvPr>
          <p:cNvSpPr>
            <a:spLocks noGrp="1"/>
          </p:cNvSpPr>
          <p:nvPr>
            <p:ph type="title"/>
          </p:nvPr>
        </p:nvSpPr>
        <p:spPr/>
        <p:txBody>
          <a:bodyPr/>
          <a:lstStyle/>
          <a:p>
            <a:r>
              <a:rPr lang="en-US" dirty="0" err="1"/>
              <a:t>Cytisinicline</a:t>
            </a:r>
            <a:endParaRPr lang="en-US" dirty="0"/>
          </a:p>
        </p:txBody>
      </p:sp>
      <p:sp>
        <p:nvSpPr>
          <p:cNvPr id="3" name="Content Placeholder 2">
            <a:extLst>
              <a:ext uri="{FF2B5EF4-FFF2-40B4-BE49-F238E27FC236}">
                <a16:creationId xmlns:a16="http://schemas.microsoft.com/office/drawing/2014/main" id="{718C215C-CE9B-69B1-04FF-F134EFC931EC}"/>
              </a:ext>
            </a:extLst>
          </p:cNvPr>
          <p:cNvSpPr>
            <a:spLocks noGrp="1"/>
          </p:cNvSpPr>
          <p:nvPr>
            <p:ph idx="1"/>
          </p:nvPr>
        </p:nvSpPr>
        <p:spPr/>
        <p:txBody>
          <a:bodyPr>
            <a:normAutofit/>
          </a:bodyPr>
          <a:lstStyle/>
          <a:p>
            <a:r>
              <a:rPr lang="en-US" dirty="0"/>
              <a:t>Stage: Pending</a:t>
            </a:r>
          </a:p>
          <a:p>
            <a:r>
              <a:rPr lang="en-US" dirty="0"/>
              <a:t>Route: oral</a:t>
            </a:r>
          </a:p>
          <a:p>
            <a:r>
              <a:rPr lang="en-US" dirty="0"/>
              <a:t>Indication: smoking cessation </a:t>
            </a:r>
            <a:r>
              <a:rPr lang="en-US" dirty="0" err="1"/>
              <a:t>ade</a:t>
            </a:r>
            <a:endParaRPr lang="en-US" dirty="0"/>
          </a:p>
          <a:p>
            <a:r>
              <a:rPr lang="en-US" dirty="0"/>
              <a:t>Class: nicotinic acetylcholine receptor agonist</a:t>
            </a:r>
          </a:p>
          <a:p>
            <a:endParaRPr lang="en-US" dirty="0"/>
          </a:p>
          <a:p>
            <a:r>
              <a:rPr lang="en-US" dirty="0"/>
              <a:t>Bottom line: similar to Chantix, but dosed TID rather than BID; going after the e-cigarette/vaping indication specifically, </a:t>
            </a:r>
            <a:r>
              <a:rPr lang="en-US" i="1" dirty="0"/>
              <a:t>but it’s natural</a:t>
            </a:r>
            <a:endParaRPr lang="en-US" dirty="0"/>
          </a:p>
          <a:p>
            <a:pPr marL="0" indent="0">
              <a:buNone/>
            </a:pPr>
            <a:endParaRPr lang="en-US" dirty="0"/>
          </a:p>
        </p:txBody>
      </p:sp>
    </p:spTree>
    <p:extLst>
      <p:ext uri="{BB962C8B-B14F-4D97-AF65-F5344CB8AC3E}">
        <p14:creationId xmlns:p14="http://schemas.microsoft.com/office/powerpoint/2010/main" val="281756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02319-368D-C62B-C42B-563B968EB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D321A-8E6C-8633-2B30-7C4285EB1EEE}"/>
              </a:ext>
            </a:extLst>
          </p:cNvPr>
          <p:cNvSpPr>
            <a:spLocks noGrp="1"/>
          </p:cNvSpPr>
          <p:nvPr>
            <p:ph type="title"/>
          </p:nvPr>
        </p:nvSpPr>
        <p:spPr/>
        <p:txBody>
          <a:bodyPr/>
          <a:lstStyle/>
          <a:p>
            <a:r>
              <a:rPr lang="en-US" dirty="0" err="1"/>
              <a:t>Revascor</a:t>
            </a:r>
            <a:r>
              <a:rPr lang="en-US" dirty="0"/>
              <a:t>: </a:t>
            </a:r>
            <a:r>
              <a:rPr lang="en-US" dirty="0" err="1"/>
              <a:t>Rexlemestrocel</a:t>
            </a:r>
            <a:r>
              <a:rPr lang="en-US" dirty="0"/>
              <a:t>-L</a:t>
            </a:r>
          </a:p>
        </p:txBody>
      </p:sp>
      <p:sp>
        <p:nvSpPr>
          <p:cNvPr id="3" name="Content Placeholder 2">
            <a:extLst>
              <a:ext uri="{FF2B5EF4-FFF2-40B4-BE49-F238E27FC236}">
                <a16:creationId xmlns:a16="http://schemas.microsoft.com/office/drawing/2014/main" id="{37C2A9EA-2372-3BB0-6A94-F0684AA36BE3}"/>
              </a:ext>
            </a:extLst>
          </p:cNvPr>
          <p:cNvSpPr>
            <a:spLocks noGrp="1"/>
          </p:cNvSpPr>
          <p:nvPr>
            <p:ph idx="1"/>
          </p:nvPr>
        </p:nvSpPr>
        <p:spPr/>
        <p:txBody>
          <a:bodyPr>
            <a:normAutofit lnSpcReduction="10000"/>
          </a:bodyPr>
          <a:lstStyle/>
          <a:p>
            <a:r>
              <a:rPr lang="en-US" dirty="0"/>
              <a:t>Stage: Phase III</a:t>
            </a:r>
          </a:p>
          <a:p>
            <a:r>
              <a:rPr lang="en-US" dirty="0"/>
              <a:t>Route: IV</a:t>
            </a:r>
          </a:p>
          <a:p>
            <a:r>
              <a:rPr lang="en-US" dirty="0"/>
              <a:t>Indication: chronic heart failure; hypoplastic left heart syndrome</a:t>
            </a:r>
          </a:p>
          <a:p>
            <a:r>
              <a:rPr lang="en-US" dirty="0"/>
              <a:t>Class: stem cell therapy</a:t>
            </a:r>
          </a:p>
          <a:p>
            <a:endParaRPr lang="en-US" dirty="0"/>
          </a:p>
          <a:p>
            <a:r>
              <a:rPr lang="en-US" dirty="0"/>
              <a:t>Bottom line: 1 time treatment, “improves survival in high-risk patients with ischemic heart failure and inflammation” – difficulty with logistics of treatment</a:t>
            </a:r>
          </a:p>
          <a:p>
            <a:pPr marL="0" indent="0">
              <a:buNone/>
            </a:pPr>
            <a:endParaRPr lang="en-US" dirty="0"/>
          </a:p>
        </p:txBody>
      </p:sp>
    </p:spTree>
    <p:extLst>
      <p:ext uri="{BB962C8B-B14F-4D97-AF65-F5344CB8AC3E}">
        <p14:creationId xmlns:p14="http://schemas.microsoft.com/office/powerpoint/2010/main" val="368162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CFDC-004D-1360-C936-F4EB0BF74980}"/>
              </a:ext>
            </a:extLst>
          </p:cNvPr>
          <p:cNvSpPr>
            <a:spLocks noGrp="1"/>
          </p:cNvSpPr>
          <p:nvPr>
            <p:ph type="title"/>
          </p:nvPr>
        </p:nvSpPr>
        <p:spPr/>
        <p:txBody>
          <a:bodyPr/>
          <a:lstStyle/>
          <a:p>
            <a:r>
              <a:rPr lang="en-US" dirty="0"/>
              <a:t>Drug Approval Process</a:t>
            </a:r>
          </a:p>
        </p:txBody>
      </p:sp>
      <p:pic>
        <p:nvPicPr>
          <p:cNvPr id="1026" name="Picture 2" descr="How does a drug get approved? – OncoBites">
            <a:extLst>
              <a:ext uri="{FF2B5EF4-FFF2-40B4-BE49-F238E27FC236}">
                <a16:creationId xmlns:a16="http://schemas.microsoft.com/office/drawing/2014/main" id="{90EFCA57-213C-08AE-8B12-6A6D6342B0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60729"/>
            <a:ext cx="8229600" cy="4454271"/>
          </a:xfrm>
          <a:prstGeom prst="rect">
            <a:avLst/>
          </a:prstGeom>
          <a:noFill/>
          <a:extLst>
            <a:ext uri="{909E8E84-426E-40DD-AFC4-6F175D3DCCD1}">
              <a14:hiddenFill xmlns:a14="http://schemas.microsoft.com/office/drawing/2010/main">
                <a:solidFill>
                  <a:srgbClr val="FFFFFF"/>
                </a:solidFill>
              </a14:hiddenFill>
            </a:ext>
          </a:extLst>
        </p:spPr>
      </p:pic>
      <p:sp>
        <p:nvSpPr>
          <p:cNvPr id="8" name="Callout: Down Arrow 7">
            <a:extLst>
              <a:ext uri="{FF2B5EF4-FFF2-40B4-BE49-F238E27FC236}">
                <a16:creationId xmlns:a16="http://schemas.microsoft.com/office/drawing/2014/main" id="{3AD94671-E6D8-664B-1EC3-DAB77484DC8C}"/>
              </a:ext>
            </a:extLst>
          </p:cNvPr>
          <p:cNvSpPr/>
          <p:nvPr/>
        </p:nvSpPr>
        <p:spPr>
          <a:xfrm>
            <a:off x="5943600" y="1260729"/>
            <a:ext cx="914400" cy="568071"/>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PDUFA</a:t>
            </a:r>
          </a:p>
        </p:txBody>
      </p:sp>
      <p:sp>
        <p:nvSpPr>
          <p:cNvPr id="10" name="TextBox 9">
            <a:extLst>
              <a:ext uri="{FF2B5EF4-FFF2-40B4-BE49-F238E27FC236}">
                <a16:creationId xmlns:a16="http://schemas.microsoft.com/office/drawing/2014/main" id="{CE65483E-C048-DF17-C1B8-6229AAB87581}"/>
              </a:ext>
            </a:extLst>
          </p:cNvPr>
          <p:cNvSpPr txBox="1"/>
          <p:nvPr/>
        </p:nvSpPr>
        <p:spPr>
          <a:xfrm>
            <a:off x="381000" y="5791200"/>
            <a:ext cx="8153400" cy="261610"/>
          </a:xfrm>
          <a:prstGeom prst="rect">
            <a:avLst/>
          </a:prstGeom>
          <a:noFill/>
        </p:spPr>
        <p:txBody>
          <a:bodyPr wrap="square">
            <a:spAutoFit/>
          </a:bodyPr>
          <a:lstStyle/>
          <a:p>
            <a:r>
              <a:rPr lang="en-US" sz="1100" dirty="0">
                <a:hlinkClick r:id="rId4"/>
              </a:rPr>
              <a:t>https://oncobites.blog/2019/12/17/how-does-a-drug-get-approved/</a:t>
            </a:r>
            <a:endParaRPr lang="en-US" sz="1100" dirty="0"/>
          </a:p>
        </p:txBody>
      </p:sp>
    </p:spTree>
    <p:extLst>
      <p:ext uri="{BB962C8B-B14F-4D97-AF65-F5344CB8AC3E}">
        <p14:creationId xmlns:p14="http://schemas.microsoft.com/office/powerpoint/2010/main" val="1393675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0E16-1DF8-58D6-9F6E-8366D2405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C106B-AC5D-C7E4-878E-F9D8C0437E85}"/>
              </a:ext>
            </a:extLst>
          </p:cNvPr>
          <p:cNvSpPr>
            <a:spLocks noGrp="1"/>
          </p:cNvSpPr>
          <p:nvPr>
            <p:ph type="title"/>
          </p:nvPr>
        </p:nvSpPr>
        <p:spPr/>
        <p:txBody>
          <a:bodyPr>
            <a:normAutofit fontScale="90000"/>
          </a:bodyPr>
          <a:lstStyle/>
          <a:p>
            <a:r>
              <a:rPr lang="en-US" dirty="0"/>
              <a:t>RBT-1: iron sucrose; stannic </a:t>
            </a:r>
            <a:r>
              <a:rPr lang="en-US" dirty="0" err="1"/>
              <a:t>protoporfin</a:t>
            </a:r>
            <a:endParaRPr lang="en-US" dirty="0"/>
          </a:p>
        </p:txBody>
      </p:sp>
      <p:sp>
        <p:nvSpPr>
          <p:cNvPr id="3" name="Content Placeholder 2">
            <a:extLst>
              <a:ext uri="{FF2B5EF4-FFF2-40B4-BE49-F238E27FC236}">
                <a16:creationId xmlns:a16="http://schemas.microsoft.com/office/drawing/2014/main" id="{BC52B382-70F0-13E0-A88B-BE76E933A899}"/>
              </a:ext>
            </a:extLst>
          </p:cNvPr>
          <p:cNvSpPr>
            <a:spLocks noGrp="1"/>
          </p:cNvSpPr>
          <p:nvPr>
            <p:ph idx="1"/>
          </p:nvPr>
        </p:nvSpPr>
        <p:spPr/>
        <p:txBody>
          <a:bodyPr/>
          <a:lstStyle/>
          <a:p>
            <a:r>
              <a:rPr lang="en-US" dirty="0"/>
              <a:t>Stage: Phase 3</a:t>
            </a:r>
          </a:p>
          <a:p>
            <a:r>
              <a:rPr lang="en-US" dirty="0"/>
              <a:t>Route: IV</a:t>
            </a:r>
          </a:p>
          <a:p>
            <a:r>
              <a:rPr lang="en-US" dirty="0"/>
              <a:t>Indication: reduce risk of postoperative complications in patients undergoing cardiothoracic surgery </a:t>
            </a:r>
          </a:p>
          <a:p>
            <a:r>
              <a:rPr lang="en-US" dirty="0"/>
              <a:t>Class: iron supplement</a:t>
            </a:r>
          </a:p>
          <a:p>
            <a:endParaRPr lang="en-US" dirty="0"/>
          </a:p>
          <a:p>
            <a:r>
              <a:rPr lang="en-US" dirty="0"/>
              <a:t>Bottom line: may lead to fewer transfusions during CT surgery, relatively cost effective</a:t>
            </a:r>
          </a:p>
        </p:txBody>
      </p:sp>
    </p:spTree>
    <p:extLst>
      <p:ext uri="{BB962C8B-B14F-4D97-AF65-F5344CB8AC3E}">
        <p14:creationId xmlns:p14="http://schemas.microsoft.com/office/powerpoint/2010/main" val="160542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24B52-F99F-3EF7-5685-76C42B6E5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26CBD-7E41-7B2C-D60E-82E397892028}"/>
              </a:ext>
            </a:extLst>
          </p:cNvPr>
          <p:cNvSpPr>
            <a:spLocks noGrp="1"/>
          </p:cNvSpPr>
          <p:nvPr>
            <p:ph type="title"/>
          </p:nvPr>
        </p:nvSpPr>
        <p:spPr/>
        <p:txBody>
          <a:bodyPr/>
          <a:lstStyle/>
          <a:p>
            <a:r>
              <a:rPr lang="en-US" dirty="0"/>
              <a:t>Cefepime/</a:t>
            </a:r>
            <a:r>
              <a:rPr lang="en-US" dirty="0" err="1"/>
              <a:t>Taniborbactam</a:t>
            </a:r>
            <a:endParaRPr lang="en-US" dirty="0"/>
          </a:p>
        </p:txBody>
      </p:sp>
      <p:sp>
        <p:nvSpPr>
          <p:cNvPr id="3" name="Content Placeholder 2">
            <a:extLst>
              <a:ext uri="{FF2B5EF4-FFF2-40B4-BE49-F238E27FC236}">
                <a16:creationId xmlns:a16="http://schemas.microsoft.com/office/drawing/2014/main" id="{B0659814-05CB-AAA6-4B7B-91FE7FC63F1D}"/>
              </a:ext>
            </a:extLst>
          </p:cNvPr>
          <p:cNvSpPr>
            <a:spLocks noGrp="1"/>
          </p:cNvSpPr>
          <p:nvPr>
            <p:ph idx="1"/>
          </p:nvPr>
        </p:nvSpPr>
        <p:spPr/>
        <p:txBody>
          <a:bodyPr/>
          <a:lstStyle/>
          <a:p>
            <a:r>
              <a:rPr lang="en-US" dirty="0"/>
              <a:t>Stage: Phase III</a:t>
            </a:r>
          </a:p>
          <a:p>
            <a:r>
              <a:rPr lang="en-US" dirty="0"/>
              <a:t>Route: IV</a:t>
            </a:r>
          </a:p>
          <a:p>
            <a:r>
              <a:rPr lang="en-US" dirty="0"/>
              <a:t>Indication: ventilator associated pneumonia, complicated urinary tract infection</a:t>
            </a:r>
          </a:p>
          <a:p>
            <a:r>
              <a:rPr lang="en-US" dirty="0"/>
              <a:t>Class: cephalosporin/beta-lactamase inhibitor</a:t>
            </a:r>
          </a:p>
          <a:p>
            <a:endParaRPr lang="en-US" dirty="0"/>
          </a:p>
          <a:p>
            <a:r>
              <a:rPr lang="en-US" dirty="0"/>
              <a:t>Bottom line: another tool in the multidrug resistant infection toolbelt for gram negative infections</a:t>
            </a:r>
          </a:p>
        </p:txBody>
      </p:sp>
    </p:spTree>
    <p:extLst>
      <p:ext uri="{BB962C8B-B14F-4D97-AF65-F5344CB8AC3E}">
        <p14:creationId xmlns:p14="http://schemas.microsoft.com/office/powerpoint/2010/main" val="3613494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DC9DF-2302-8EBF-9059-43187183F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421D9-DA64-5564-70D8-984D64B5A81C}"/>
              </a:ext>
            </a:extLst>
          </p:cNvPr>
          <p:cNvSpPr>
            <a:spLocks noGrp="1"/>
          </p:cNvSpPr>
          <p:nvPr>
            <p:ph type="title"/>
          </p:nvPr>
        </p:nvSpPr>
        <p:spPr/>
        <p:txBody>
          <a:bodyPr>
            <a:normAutofit/>
          </a:bodyPr>
          <a:lstStyle/>
          <a:p>
            <a:r>
              <a:rPr lang="en-US" dirty="0"/>
              <a:t>OP0595: </a:t>
            </a:r>
            <a:r>
              <a:rPr lang="en-US" dirty="0" err="1"/>
              <a:t>nacubactam</a:t>
            </a:r>
            <a:endParaRPr lang="en-US" dirty="0"/>
          </a:p>
        </p:txBody>
      </p:sp>
      <p:sp>
        <p:nvSpPr>
          <p:cNvPr id="3" name="Content Placeholder 2">
            <a:extLst>
              <a:ext uri="{FF2B5EF4-FFF2-40B4-BE49-F238E27FC236}">
                <a16:creationId xmlns:a16="http://schemas.microsoft.com/office/drawing/2014/main" id="{00EF893F-7DD2-F447-1CEB-63E501D34A59}"/>
              </a:ext>
            </a:extLst>
          </p:cNvPr>
          <p:cNvSpPr>
            <a:spLocks noGrp="1"/>
          </p:cNvSpPr>
          <p:nvPr>
            <p:ph idx="1"/>
          </p:nvPr>
        </p:nvSpPr>
        <p:spPr/>
        <p:txBody>
          <a:bodyPr/>
          <a:lstStyle/>
          <a:p>
            <a:r>
              <a:rPr lang="en-US" dirty="0"/>
              <a:t>Stage: Developing</a:t>
            </a:r>
          </a:p>
          <a:p>
            <a:r>
              <a:rPr lang="en-US" dirty="0"/>
              <a:t>Route: IV</a:t>
            </a:r>
          </a:p>
          <a:p>
            <a:r>
              <a:rPr lang="en-US" dirty="0"/>
              <a:t>Indication: treatment of carbapenem-resistant </a:t>
            </a:r>
            <a:r>
              <a:rPr lang="en-US" i="1" dirty="0" err="1"/>
              <a:t>Enterobacterales</a:t>
            </a:r>
            <a:r>
              <a:rPr lang="en-US" i="1" dirty="0"/>
              <a:t> </a:t>
            </a:r>
            <a:r>
              <a:rPr lang="en-US" dirty="0"/>
              <a:t>(CRE)</a:t>
            </a:r>
          </a:p>
          <a:p>
            <a:r>
              <a:rPr lang="en-US" dirty="0"/>
              <a:t>Class: beta-lactamase </a:t>
            </a:r>
            <a:r>
              <a:rPr lang="en-US" b="1" dirty="0"/>
              <a:t>inhibitor</a:t>
            </a:r>
          </a:p>
          <a:p>
            <a:endParaRPr lang="en-US" dirty="0"/>
          </a:p>
          <a:p>
            <a:r>
              <a:rPr lang="en-US" dirty="0"/>
              <a:t>Bottom line: needs to find a beta-lactam antibiotic friend, but looks promising so far for CRE</a:t>
            </a:r>
          </a:p>
          <a:p>
            <a:pPr marL="0" indent="0">
              <a:buNone/>
            </a:pPr>
            <a:endParaRPr lang="en-US" dirty="0"/>
          </a:p>
        </p:txBody>
      </p:sp>
    </p:spTree>
    <p:extLst>
      <p:ext uri="{BB962C8B-B14F-4D97-AF65-F5344CB8AC3E}">
        <p14:creationId xmlns:p14="http://schemas.microsoft.com/office/powerpoint/2010/main" val="375549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A91-2310-EA47-B490-898DEA1E0819}"/>
              </a:ext>
            </a:extLst>
          </p:cNvPr>
          <p:cNvSpPr>
            <a:spLocks noGrp="1"/>
          </p:cNvSpPr>
          <p:nvPr>
            <p:ph type="title"/>
          </p:nvPr>
        </p:nvSpPr>
        <p:spPr/>
        <p:txBody>
          <a:bodyPr/>
          <a:lstStyle/>
          <a:p>
            <a:r>
              <a:rPr lang="en-US" dirty="0"/>
              <a:t>All That And…</a:t>
            </a:r>
          </a:p>
        </p:txBody>
      </p:sp>
      <p:graphicFrame>
        <p:nvGraphicFramePr>
          <p:cNvPr id="4" name="Content Placeholder 3">
            <a:extLst>
              <a:ext uri="{FF2B5EF4-FFF2-40B4-BE49-F238E27FC236}">
                <a16:creationId xmlns:a16="http://schemas.microsoft.com/office/drawing/2014/main" id="{0DCFF1F0-4E5E-B5D2-F279-ADEAEE702BAD}"/>
              </a:ext>
            </a:extLst>
          </p:cNvPr>
          <p:cNvGraphicFramePr>
            <a:graphicFrameLocks noGrp="1"/>
          </p:cNvGraphicFramePr>
          <p:nvPr>
            <p:ph idx="1"/>
            <p:extLst>
              <p:ext uri="{D42A27DB-BD31-4B8C-83A1-F6EECF244321}">
                <p14:modId xmlns:p14="http://schemas.microsoft.com/office/powerpoint/2010/main" val="798254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277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D7591-E1C6-B82D-281F-C0E09472761C}"/>
              </a:ext>
            </a:extLst>
          </p:cNvPr>
          <p:cNvSpPr>
            <a:spLocks noGrp="1"/>
          </p:cNvSpPr>
          <p:nvPr>
            <p:ph type="title"/>
          </p:nvPr>
        </p:nvSpPr>
        <p:spPr/>
        <p:txBody>
          <a:bodyPr/>
          <a:lstStyle/>
          <a:p>
            <a:r>
              <a:rPr lang="en-US" dirty="0"/>
              <a:t>The pharmacist’s plea</a:t>
            </a:r>
          </a:p>
        </p:txBody>
      </p:sp>
      <p:sp>
        <p:nvSpPr>
          <p:cNvPr id="3" name="Text Placeholder 2">
            <a:extLst>
              <a:ext uri="{FF2B5EF4-FFF2-40B4-BE49-F238E27FC236}">
                <a16:creationId xmlns:a16="http://schemas.microsoft.com/office/drawing/2014/main" id="{1845C0EA-D26E-190F-DB44-E9AE815934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7549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868A-1BB4-70C0-9367-E3B497DB297B}"/>
              </a:ext>
            </a:extLst>
          </p:cNvPr>
          <p:cNvSpPr>
            <a:spLocks noGrp="1"/>
          </p:cNvSpPr>
          <p:nvPr>
            <p:ph type="title"/>
          </p:nvPr>
        </p:nvSpPr>
        <p:spPr/>
        <p:txBody>
          <a:bodyPr/>
          <a:lstStyle/>
          <a:p>
            <a:r>
              <a:rPr lang="en-US" dirty="0"/>
              <a:t>Accurate Medication Reconciliation</a:t>
            </a:r>
          </a:p>
        </p:txBody>
      </p:sp>
      <p:sp>
        <p:nvSpPr>
          <p:cNvPr id="3" name="Content Placeholder 2">
            <a:extLst>
              <a:ext uri="{FF2B5EF4-FFF2-40B4-BE49-F238E27FC236}">
                <a16:creationId xmlns:a16="http://schemas.microsoft.com/office/drawing/2014/main" id="{5395EEB1-F9C7-D828-4EB1-168EB0052859}"/>
              </a:ext>
            </a:extLst>
          </p:cNvPr>
          <p:cNvSpPr>
            <a:spLocks noGrp="1"/>
          </p:cNvSpPr>
          <p:nvPr>
            <p:ph idx="1"/>
          </p:nvPr>
        </p:nvSpPr>
        <p:spPr/>
        <p:txBody>
          <a:bodyPr/>
          <a:lstStyle/>
          <a:p>
            <a:r>
              <a:rPr lang="en-US" dirty="0"/>
              <a:t>Many more non-oral and non-daily medications</a:t>
            </a:r>
          </a:p>
          <a:p>
            <a:pPr lvl="1"/>
            <a:r>
              <a:rPr lang="en-US" dirty="0"/>
              <a:t>Easy for patients to forget what they are “currently” taking</a:t>
            </a:r>
          </a:p>
          <a:p>
            <a:r>
              <a:rPr lang="en-US" dirty="0"/>
              <a:t>Significant drug interactions/additional considerations may be present</a:t>
            </a:r>
          </a:p>
          <a:p>
            <a:pPr lvl="1"/>
            <a:r>
              <a:rPr lang="en-US" dirty="0"/>
              <a:t>May not always be obvious to the patient when these are relevant vs not</a:t>
            </a:r>
          </a:p>
          <a:p>
            <a:pPr lvl="1"/>
            <a:endParaRPr lang="en-US" dirty="0"/>
          </a:p>
        </p:txBody>
      </p:sp>
    </p:spTree>
    <p:extLst>
      <p:ext uri="{BB962C8B-B14F-4D97-AF65-F5344CB8AC3E}">
        <p14:creationId xmlns:p14="http://schemas.microsoft.com/office/powerpoint/2010/main" val="908656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F913-96FD-F75F-E947-5984B9C1552F}"/>
              </a:ext>
            </a:extLst>
          </p:cNvPr>
          <p:cNvSpPr>
            <a:spLocks noGrp="1"/>
          </p:cNvSpPr>
          <p:nvPr>
            <p:ph type="title"/>
          </p:nvPr>
        </p:nvSpPr>
        <p:spPr/>
        <p:txBody>
          <a:bodyPr/>
          <a:lstStyle/>
          <a:p>
            <a:r>
              <a:rPr lang="en-US" dirty="0" err="1"/>
              <a:t>Leqembi</a:t>
            </a:r>
            <a:r>
              <a:rPr lang="en-US" dirty="0"/>
              <a:t> (</a:t>
            </a:r>
            <a:r>
              <a:rPr lang="en-US" dirty="0" err="1"/>
              <a:t>lecanemab-irmb</a:t>
            </a:r>
            <a:r>
              <a:rPr lang="en-US" dirty="0"/>
              <a:t>)</a:t>
            </a:r>
          </a:p>
        </p:txBody>
      </p:sp>
      <p:pic>
        <p:nvPicPr>
          <p:cNvPr id="4" name="Content Placeholder 3">
            <a:extLst>
              <a:ext uri="{FF2B5EF4-FFF2-40B4-BE49-F238E27FC236}">
                <a16:creationId xmlns:a16="http://schemas.microsoft.com/office/drawing/2014/main" id="{F73D9A2C-7005-6FE2-9F20-E0A90CEE2FBA}"/>
              </a:ext>
            </a:extLst>
          </p:cNvPr>
          <p:cNvPicPr>
            <a:picLocks noGrp="1" noChangeAspect="1"/>
          </p:cNvPicPr>
          <p:nvPr>
            <p:ph idx="1"/>
          </p:nvPr>
        </p:nvPicPr>
        <p:blipFill>
          <a:blip r:embed="rId3"/>
          <a:stretch>
            <a:fillRect/>
          </a:stretch>
        </p:blipFill>
        <p:spPr>
          <a:xfrm>
            <a:off x="47569" y="1600200"/>
            <a:ext cx="9048862" cy="4094896"/>
          </a:xfrm>
          <a:prstGeom prst="rect">
            <a:avLst/>
          </a:prstGeom>
        </p:spPr>
      </p:pic>
    </p:spTree>
    <p:extLst>
      <p:ext uri="{BB962C8B-B14F-4D97-AF65-F5344CB8AC3E}">
        <p14:creationId xmlns:p14="http://schemas.microsoft.com/office/powerpoint/2010/main" val="225756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FF66-7872-4B1F-ABB2-13EEBEA7219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4B1AE9A-CCA8-435D-8733-2C1B640EE6B4}"/>
              </a:ext>
            </a:extLst>
          </p:cNvPr>
          <p:cNvSpPr>
            <a:spLocks noGrp="1"/>
          </p:cNvSpPr>
          <p:nvPr>
            <p:ph idx="1"/>
          </p:nvPr>
        </p:nvSpPr>
        <p:spPr/>
        <p:txBody>
          <a:bodyPr/>
          <a:lstStyle/>
          <a:p>
            <a:r>
              <a:rPr lang="en-US" dirty="0"/>
              <a:t>Many new medications currently in the development pipeline</a:t>
            </a:r>
          </a:p>
          <a:p>
            <a:r>
              <a:rPr lang="en-US" dirty="0"/>
              <a:t>Cost will continue to be a factor for patients when prescribing new medications</a:t>
            </a:r>
          </a:p>
          <a:p>
            <a:r>
              <a:rPr lang="en-US" dirty="0"/>
              <a:t>Important to have level-setting conversations with patients regarding new treatments looking at the big picture of their individual needs</a:t>
            </a:r>
          </a:p>
        </p:txBody>
      </p:sp>
    </p:spTree>
    <p:extLst>
      <p:ext uri="{BB962C8B-B14F-4D97-AF65-F5344CB8AC3E}">
        <p14:creationId xmlns:p14="http://schemas.microsoft.com/office/powerpoint/2010/main" val="86350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4F25-0026-44BB-E251-D0D514A4990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F5108C4-67EB-D171-8797-6CB03A143518}"/>
              </a:ext>
            </a:extLst>
          </p:cNvPr>
          <p:cNvSpPr>
            <a:spLocks noGrp="1"/>
          </p:cNvSpPr>
          <p:nvPr>
            <p:ph idx="1"/>
          </p:nvPr>
        </p:nvSpPr>
        <p:spPr/>
        <p:txBody>
          <a:bodyPr>
            <a:normAutofit fontScale="92500" lnSpcReduction="20000"/>
          </a:bodyPr>
          <a:lstStyle/>
          <a:p>
            <a:r>
              <a:rPr lang="en-US" dirty="0"/>
              <a:t>Research C for DE and. Development &amp; approval process | drugs. FDA. August 25, 2025. Accessed April 27, 2026. </a:t>
            </a:r>
            <a:r>
              <a:rPr lang="en-US" dirty="0">
                <a:hlinkClick r:id="rId2"/>
              </a:rPr>
              <a:t>https://www.fda.gov/drugs/development-approval-process-drugs</a:t>
            </a:r>
            <a:endParaRPr lang="en-US" dirty="0"/>
          </a:p>
          <a:p>
            <a:r>
              <a:rPr lang="en-US" dirty="0"/>
              <a:t>Research C for DE and. Prescription drug user fee amendments. FDA. April 15, 2026. Accessed April 27, 2026. </a:t>
            </a:r>
            <a:r>
              <a:rPr lang="en-US" dirty="0">
                <a:hlinkClick r:id="rId3"/>
              </a:rPr>
              <a:t>https://www.fda.gov/industry/fda-user-fee-programs/prescription-drug-user-fee-amendments</a:t>
            </a:r>
            <a:endParaRPr lang="en-US" dirty="0"/>
          </a:p>
          <a:p>
            <a:r>
              <a:rPr lang="en-US" dirty="0"/>
              <a:t>IPD analytics | the industry leader in drug life-cycle insights. IPD Analytics. Accessed April 27, 2026. https://www.ipdanalytics.com</a:t>
            </a:r>
          </a:p>
        </p:txBody>
      </p:sp>
    </p:spTree>
    <p:extLst>
      <p:ext uri="{BB962C8B-B14F-4D97-AF65-F5344CB8AC3E}">
        <p14:creationId xmlns:p14="http://schemas.microsoft.com/office/powerpoint/2010/main" val="2268318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and Noteworthy: </a:t>
            </a:r>
            <a:br>
              <a:rPr lang="en-US" dirty="0"/>
            </a:br>
            <a:r>
              <a:rPr lang="en-US" dirty="0"/>
              <a:t>Medications Coming to Market</a:t>
            </a:r>
          </a:p>
        </p:txBody>
      </p:sp>
      <p:sp>
        <p:nvSpPr>
          <p:cNvPr id="3" name="Subtitle 2"/>
          <p:cNvSpPr>
            <a:spLocks noGrp="1"/>
          </p:cNvSpPr>
          <p:nvPr>
            <p:ph type="subTitle" idx="1"/>
          </p:nvPr>
        </p:nvSpPr>
        <p:spPr/>
        <p:txBody>
          <a:bodyPr>
            <a:normAutofit fontScale="77500" lnSpcReduction="20000"/>
          </a:bodyPr>
          <a:lstStyle/>
          <a:p>
            <a:r>
              <a:rPr lang="en-US" dirty="0"/>
              <a:t>Sarah Embrey, PharmD, BCPS</a:t>
            </a:r>
          </a:p>
          <a:p>
            <a:r>
              <a:rPr lang="en-US" dirty="0"/>
              <a:t>Clinical Pharmacy Specialist</a:t>
            </a:r>
          </a:p>
          <a:p>
            <a:r>
              <a:rPr lang="en-US" dirty="0"/>
              <a:t>Enterprise Medication Use Team</a:t>
            </a:r>
          </a:p>
          <a:p>
            <a:r>
              <a:rPr lang="en-US" dirty="0"/>
              <a:t>WVU Medicine</a:t>
            </a:r>
          </a:p>
          <a:p>
            <a:r>
              <a:rPr lang="en-US" dirty="0"/>
              <a:t>Sarah.Embrey@wvumedicine.org</a:t>
            </a:r>
          </a:p>
        </p:txBody>
      </p:sp>
    </p:spTree>
    <p:extLst>
      <p:ext uri="{BB962C8B-B14F-4D97-AF65-F5344CB8AC3E}">
        <p14:creationId xmlns:p14="http://schemas.microsoft.com/office/powerpoint/2010/main" val="215572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7F06-9E5F-4692-2ED1-E7D4EAE08E5D}"/>
              </a:ext>
            </a:extLst>
          </p:cNvPr>
          <p:cNvSpPr>
            <a:spLocks noGrp="1"/>
          </p:cNvSpPr>
          <p:nvPr>
            <p:ph type="title"/>
          </p:nvPr>
        </p:nvSpPr>
        <p:spPr/>
        <p:txBody>
          <a:bodyPr/>
          <a:lstStyle/>
          <a:p>
            <a:r>
              <a:rPr lang="en-US" dirty="0"/>
              <a:t>What’s a PDUFA?</a:t>
            </a:r>
          </a:p>
        </p:txBody>
      </p:sp>
      <p:sp>
        <p:nvSpPr>
          <p:cNvPr id="3" name="Content Placeholder 2">
            <a:extLst>
              <a:ext uri="{FF2B5EF4-FFF2-40B4-BE49-F238E27FC236}">
                <a16:creationId xmlns:a16="http://schemas.microsoft.com/office/drawing/2014/main" id="{AF8FA1D8-070F-A858-05A5-91D18D9DCC4D}"/>
              </a:ext>
            </a:extLst>
          </p:cNvPr>
          <p:cNvSpPr>
            <a:spLocks noGrp="1"/>
          </p:cNvSpPr>
          <p:nvPr>
            <p:ph idx="1"/>
          </p:nvPr>
        </p:nvSpPr>
        <p:spPr/>
        <p:txBody>
          <a:bodyPr/>
          <a:lstStyle/>
          <a:p>
            <a:r>
              <a:rPr lang="en-US" dirty="0"/>
              <a:t>PDUFA = Prescription Drug User Fee Act</a:t>
            </a:r>
          </a:p>
          <a:p>
            <a:r>
              <a:rPr lang="en-US" dirty="0"/>
              <a:t>Once FDA accepts a filing for drug approval, review must be completed within 10 months</a:t>
            </a:r>
          </a:p>
          <a:p>
            <a:pPr lvl="1"/>
            <a:r>
              <a:rPr lang="en-US" dirty="0"/>
              <a:t>“Deadline” for review is the PDUFA date</a:t>
            </a:r>
          </a:p>
          <a:p>
            <a:r>
              <a:rPr lang="en-US" dirty="0"/>
              <a:t>Priority Review = PDUFA date within 6 months</a:t>
            </a:r>
          </a:p>
          <a:p>
            <a:r>
              <a:rPr lang="en-US" dirty="0"/>
              <a:t>Dates not written in stone – FDA can request additional information and extend the date</a:t>
            </a:r>
          </a:p>
        </p:txBody>
      </p:sp>
    </p:spTree>
    <p:extLst>
      <p:ext uri="{BB962C8B-B14F-4D97-AF65-F5344CB8AC3E}">
        <p14:creationId xmlns:p14="http://schemas.microsoft.com/office/powerpoint/2010/main" val="188608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F64C-97EC-3C04-E50F-EEF518EC8D32}"/>
              </a:ext>
            </a:extLst>
          </p:cNvPr>
          <p:cNvSpPr>
            <a:spLocks noGrp="1"/>
          </p:cNvSpPr>
          <p:nvPr>
            <p:ph type="title"/>
          </p:nvPr>
        </p:nvSpPr>
        <p:spPr/>
        <p:txBody>
          <a:bodyPr/>
          <a:lstStyle/>
          <a:p>
            <a:r>
              <a:rPr lang="en-US" dirty="0"/>
              <a:t>Trends among </a:t>
            </a:r>
            <a:br>
              <a:rPr lang="en-US" dirty="0"/>
            </a:br>
            <a:r>
              <a:rPr lang="en-US" dirty="0"/>
              <a:t>pipeline medications</a:t>
            </a:r>
          </a:p>
        </p:txBody>
      </p:sp>
      <p:sp>
        <p:nvSpPr>
          <p:cNvPr id="3" name="Text Placeholder 2">
            <a:extLst>
              <a:ext uri="{FF2B5EF4-FFF2-40B4-BE49-F238E27FC236}">
                <a16:creationId xmlns:a16="http://schemas.microsoft.com/office/drawing/2014/main" id="{609050B3-680C-558D-7C37-DC107FD28F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955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4B04-2470-DFBF-7B5C-4F2BCC584B41}"/>
              </a:ext>
            </a:extLst>
          </p:cNvPr>
          <p:cNvSpPr>
            <a:spLocks noGrp="1"/>
          </p:cNvSpPr>
          <p:nvPr>
            <p:ph type="title"/>
          </p:nvPr>
        </p:nvSpPr>
        <p:spPr/>
        <p:txBody>
          <a:bodyPr/>
          <a:lstStyle/>
          <a:p>
            <a:r>
              <a:rPr lang="en-US" dirty="0"/>
              <a:t>General Trends: More Of…</a:t>
            </a:r>
          </a:p>
        </p:txBody>
      </p:sp>
      <p:graphicFrame>
        <p:nvGraphicFramePr>
          <p:cNvPr id="4" name="Content Placeholder 3">
            <a:extLst>
              <a:ext uri="{FF2B5EF4-FFF2-40B4-BE49-F238E27FC236}">
                <a16:creationId xmlns:a16="http://schemas.microsoft.com/office/drawing/2014/main" id="{B9BA50FE-9339-2B2A-6BAE-D78516B8EC2F}"/>
              </a:ext>
            </a:extLst>
          </p:cNvPr>
          <p:cNvGraphicFramePr>
            <a:graphicFrameLocks noGrp="1"/>
          </p:cNvGraphicFramePr>
          <p:nvPr>
            <p:ph idx="1"/>
            <p:extLst>
              <p:ext uri="{D42A27DB-BD31-4B8C-83A1-F6EECF244321}">
                <p14:modId xmlns:p14="http://schemas.microsoft.com/office/powerpoint/2010/main" val="1421924719"/>
              </p:ext>
            </p:extLst>
          </p:nvPr>
        </p:nvGraphicFramePr>
        <p:xfrm>
          <a:off x="914400" y="1371600"/>
          <a:ext cx="7315200" cy="330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Turtle outline">
            <a:extLst>
              <a:ext uri="{FF2B5EF4-FFF2-40B4-BE49-F238E27FC236}">
                <a16:creationId xmlns:a16="http://schemas.microsoft.com/office/drawing/2014/main" id="{3CBD1CC3-2F9D-95D5-69DC-C0A96444E4E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524000" y="4876799"/>
            <a:ext cx="914400" cy="914400"/>
          </a:xfrm>
          <a:prstGeom prst="rect">
            <a:avLst/>
          </a:prstGeom>
        </p:spPr>
      </p:pic>
      <p:sp>
        <p:nvSpPr>
          <p:cNvPr id="8" name="Arrow: Right 7">
            <a:extLst>
              <a:ext uri="{FF2B5EF4-FFF2-40B4-BE49-F238E27FC236}">
                <a16:creationId xmlns:a16="http://schemas.microsoft.com/office/drawing/2014/main" id="{7968C3D5-B0F2-5F46-8FF7-24C72C0F06D4}"/>
              </a:ext>
            </a:extLst>
          </p:cNvPr>
          <p:cNvSpPr/>
          <p:nvPr/>
        </p:nvSpPr>
        <p:spPr>
          <a:xfrm>
            <a:off x="2743200" y="4625181"/>
            <a:ext cx="5257800" cy="1417637"/>
          </a:xfrm>
          <a:prstGeom prst="right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But things have slowed down!</a:t>
            </a:r>
          </a:p>
        </p:txBody>
      </p:sp>
    </p:spTree>
    <p:extLst>
      <p:ext uri="{BB962C8B-B14F-4D97-AF65-F5344CB8AC3E}">
        <p14:creationId xmlns:p14="http://schemas.microsoft.com/office/powerpoint/2010/main" val="58761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03CB-8846-CE3E-21DD-50FEC1A233FB}"/>
              </a:ext>
            </a:extLst>
          </p:cNvPr>
          <p:cNvSpPr>
            <a:spLocks noGrp="1"/>
          </p:cNvSpPr>
          <p:nvPr>
            <p:ph type="title"/>
          </p:nvPr>
        </p:nvSpPr>
        <p:spPr/>
        <p:txBody>
          <a:bodyPr/>
          <a:lstStyle/>
          <a:p>
            <a:r>
              <a:rPr lang="en-US" dirty="0"/>
              <a:t>FDA Novel Drug Approval Trends</a:t>
            </a:r>
          </a:p>
        </p:txBody>
      </p:sp>
      <p:pic>
        <p:nvPicPr>
          <p:cNvPr id="5" name="Picture 4">
            <a:extLst>
              <a:ext uri="{FF2B5EF4-FFF2-40B4-BE49-F238E27FC236}">
                <a16:creationId xmlns:a16="http://schemas.microsoft.com/office/drawing/2014/main" id="{9588E319-B5EA-FDF0-9800-0A3644436A96}"/>
              </a:ext>
            </a:extLst>
          </p:cNvPr>
          <p:cNvPicPr>
            <a:picLocks noChangeAspect="1"/>
          </p:cNvPicPr>
          <p:nvPr/>
        </p:nvPicPr>
        <p:blipFill>
          <a:blip r:embed="rId3"/>
          <a:stretch>
            <a:fillRect/>
          </a:stretch>
        </p:blipFill>
        <p:spPr>
          <a:xfrm>
            <a:off x="1790311" y="1219200"/>
            <a:ext cx="5861695" cy="4205566"/>
          </a:xfrm>
          <a:prstGeom prst="rect">
            <a:avLst/>
          </a:prstGeom>
        </p:spPr>
      </p:pic>
      <p:sp>
        <p:nvSpPr>
          <p:cNvPr id="6" name="TextBox 5">
            <a:extLst>
              <a:ext uri="{FF2B5EF4-FFF2-40B4-BE49-F238E27FC236}">
                <a16:creationId xmlns:a16="http://schemas.microsoft.com/office/drawing/2014/main" id="{4751BFBF-80FE-DB36-28A8-7F8FA268F4DE}"/>
              </a:ext>
            </a:extLst>
          </p:cNvPr>
          <p:cNvSpPr txBox="1"/>
          <p:nvPr/>
        </p:nvSpPr>
        <p:spPr>
          <a:xfrm>
            <a:off x="1790312" y="5440362"/>
            <a:ext cx="4185761" cy="646331"/>
          </a:xfrm>
          <a:prstGeom prst="rect">
            <a:avLst/>
          </a:prstGeom>
          <a:noFill/>
        </p:spPr>
        <p:txBody>
          <a:bodyPr wrap="none" rtlCol="0">
            <a:spAutoFit/>
          </a:bodyPr>
          <a:lstStyle/>
          <a:p>
            <a:r>
              <a:rPr lang="en-US" dirty="0"/>
              <a:t>46 novel drug approvals in 2025</a:t>
            </a:r>
          </a:p>
          <a:p>
            <a:r>
              <a:rPr lang="en-US" dirty="0"/>
              <a:t>13 novel drugs approved so far in 2026</a:t>
            </a:r>
          </a:p>
        </p:txBody>
      </p:sp>
    </p:spTree>
    <p:extLst>
      <p:ext uri="{BB962C8B-B14F-4D97-AF65-F5344CB8AC3E}">
        <p14:creationId xmlns:p14="http://schemas.microsoft.com/office/powerpoint/2010/main" val="189051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C6AC-FE7E-7606-8D22-37A4E2F6D2E7}"/>
              </a:ext>
            </a:extLst>
          </p:cNvPr>
          <p:cNvSpPr>
            <a:spLocks noGrp="1"/>
          </p:cNvSpPr>
          <p:nvPr>
            <p:ph type="title"/>
          </p:nvPr>
        </p:nvSpPr>
        <p:spPr/>
        <p:txBody>
          <a:bodyPr>
            <a:normAutofit fontScale="90000"/>
          </a:bodyPr>
          <a:lstStyle/>
          <a:p>
            <a:r>
              <a:rPr lang="en-US" dirty="0"/>
              <a:t>Orphan Drugs/Rare Disease Treatment</a:t>
            </a:r>
          </a:p>
        </p:txBody>
      </p:sp>
      <p:sp>
        <p:nvSpPr>
          <p:cNvPr id="3" name="Content Placeholder 2">
            <a:extLst>
              <a:ext uri="{FF2B5EF4-FFF2-40B4-BE49-F238E27FC236}">
                <a16:creationId xmlns:a16="http://schemas.microsoft.com/office/drawing/2014/main" id="{89495BA5-A569-20AB-CA79-73F9C6B0FED5}"/>
              </a:ext>
            </a:extLst>
          </p:cNvPr>
          <p:cNvSpPr>
            <a:spLocks noGrp="1"/>
          </p:cNvSpPr>
          <p:nvPr>
            <p:ph idx="1"/>
          </p:nvPr>
        </p:nvSpPr>
        <p:spPr/>
        <p:txBody>
          <a:bodyPr/>
          <a:lstStyle/>
          <a:p>
            <a:r>
              <a:rPr lang="en-US" dirty="0"/>
              <a:t>Hemophilia A and B</a:t>
            </a:r>
          </a:p>
          <a:p>
            <a:r>
              <a:rPr lang="en-US" dirty="0"/>
              <a:t>Duchenne Muscular Dystrophy</a:t>
            </a:r>
          </a:p>
          <a:p>
            <a:r>
              <a:rPr lang="en-US" dirty="0"/>
              <a:t>Spinal Muscular Atrophy</a:t>
            </a:r>
          </a:p>
          <a:p>
            <a:r>
              <a:rPr lang="en-US" dirty="0"/>
              <a:t>Glycogen Storage Disease</a:t>
            </a:r>
          </a:p>
          <a:p>
            <a:r>
              <a:rPr lang="en-US" dirty="0"/>
              <a:t>Leber Hereditary Optic Neuropathy and Amaurosis 4</a:t>
            </a:r>
          </a:p>
          <a:p>
            <a:r>
              <a:rPr lang="en-US" dirty="0"/>
              <a:t>Huntington’s Disease</a:t>
            </a:r>
          </a:p>
          <a:p>
            <a:r>
              <a:rPr lang="en-US" dirty="0"/>
              <a:t>Hereditary Angioedema</a:t>
            </a:r>
          </a:p>
          <a:p>
            <a:endParaRPr lang="en-US" dirty="0"/>
          </a:p>
          <a:p>
            <a:endParaRPr lang="en-US" dirty="0"/>
          </a:p>
          <a:p>
            <a:endParaRPr lang="en-US" dirty="0"/>
          </a:p>
        </p:txBody>
      </p:sp>
    </p:spTree>
    <p:extLst>
      <p:ext uri="{BB962C8B-B14F-4D97-AF65-F5344CB8AC3E}">
        <p14:creationId xmlns:p14="http://schemas.microsoft.com/office/powerpoint/2010/main" val="146149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CB06-7AC2-4933-AC3C-182F71F50754}"/>
              </a:ext>
            </a:extLst>
          </p:cNvPr>
          <p:cNvSpPr>
            <a:spLocks noGrp="1"/>
          </p:cNvSpPr>
          <p:nvPr>
            <p:ph type="title"/>
          </p:nvPr>
        </p:nvSpPr>
        <p:spPr/>
        <p:txBody>
          <a:bodyPr/>
          <a:lstStyle/>
          <a:p>
            <a:r>
              <a:rPr lang="en-US" dirty="0"/>
              <a:t>Other Updates</a:t>
            </a:r>
          </a:p>
        </p:txBody>
      </p:sp>
      <p:sp>
        <p:nvSpPr>
          <p:cNvPr id="3" name="Content Placeholder 2">
            <a:extLst>
              <a:ext uri="{FF2B5EF4-FFF2-40B4-BE49-F238E27FC236}">
                <a16:creationId xmlns:a16="http://schemas.microsoft.com/office/drawing/2014/main" id="{86F05F3F-EAD4-F6EF-DDFC-7E2280DAD5C5}"/>
              </a:ext>
            </a:extLst>
          </p:cNvPr>
          <p:cNvSpPr>
            <a:spLocks noGrp="1"/>
          </p:cNvSpPr>
          <p:nvPr>
            <p:ph idx="1"/>
          </p:nvPr>
        </p:nvSpPr>
        <p:spPr/>
        <p:txBody>
          <a:bodyPr>
            <a:normAutofit lnSpcReduction="10000"/>
          </a:bodyPr>
          <a:lstStyle/>
          <a:p>
            <a:r>
              <a:rPr lang="en-US" dirty="0"/>
              <a:t>FDA rule from May 2025 expanding pathways for changing status of prescription meds to OTC status… like statins</a:t>
            </a:r>
          </a:p>
          <a:p>
            <a:r>
              <a:rPr lang="en-US" dirty="0"/>
              <a:t>Increased use of AI to speed up the review process at the FDA</a:t>
            </a:r>
          </a:p>
          <a:p>
            <a:r>
              <a:rPr lang="en-US" dirty="0"/>
              <a:t>Targeted therapies/personalized medicine utilizing genetic testing and biomarkers (more than just oncology)</a:t>
            </a:r>
          </a:p>
          <a:p>
            <a:r>
              <a:rPr lang="en-US" dirty="0"/>
              <a:t>Manufacturers staying busy with generic products – great for consumers</a:t>
            </a:r>
          </a:p>
        </p:txBody>
      </p:sp>
    </p:spTree>
    <p:extLst>
      <p:ext uri="{BB962C8B-B14F-4D97-AF65-F5344CB8AC3E}">
        <p14:creationId xmlns:p14="http://schemas.microsoft.com/office/powerpoint/2010/main" val="16628740"/>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D37CB676E8794E8E5E3F8CF126F15C" ma:contentTypeVersion="11" ma:contentTypeDescription="Create a new document." ma:contentTypeScope="" ma:versionID="f49782b195048938a420335b963d9f10">
  <xsd:schema xmlns:xsd="http://www.w3.org/2001/XMLSchema" xmlns:xs="http://www.w3.org/2001/XMLSchema" xmlns:p="http://schemas.microsoft.com/office/2006/metadata/properties" xmlns:ns2="http://schemas.microsoft.com/sharepoint/v4" targetNamespace="http://schemas.microsoft.com/office/2006/metadata/properties" ma:root="true" ma:fieldsID="5732945a565c15dc694813abeb2dd6a1"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D16769-9CA1-4D07-9306-7B7C9B5B3C30}">
  <ds:schemaRefs>
    <ds:schemaRef ds:uri="http://schemas.microsoft.com/sharepoint/v3/contenttype/forms"/>
  </ds:schemaRefs>
</ds:datastoreItem>
</file>

<file path=customXml/itemProps2.xml><?xml version="1.0" encoding="utf-8"?>
<ds:datastoreItem xmlns:ds="http://schemas.openxmlformats.org/officeDocument/2006/customXml" ds:itemID="{6406115F-5051-4CB9-879E-27B0753BBA95}">
  <ds:schemaRefs>
    <ds:schemaRef ds:uri="http://schemas.microsoft.com/office/2006/metadata/properties"/>
    <ds:schemaRef ds:uri="http://schemas.microsoft.com/office/infopath/2007/PartnerControls"/>
    <ds:schemaRef ds:uri="http://schemas.microsoft.com/sharepoint/v4"/>
  </ds:schemaRefs>
</ds:datastoreItem>
</file>

<file path=customXml/itemProps3.xml><?xml version="1.0" encoding="utf-8"?>
<ds:datastoreItem xmlns:ds="http://schemas.openxmlformats.org/officeDocument/2006/customXml" ds:itemID="{C978B54B-9E8E-47DB-82E2-FE467F071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2d1f95f-8510-4424-8ae1-5c596bdbd578}" enabled="0" method="" siteId="{a2d1f95f-8510-4424-8ae1-5c596bdbd578}" removed="1"/>
</clbl:labelList>
</file>

<file path=docProps/app.xml><?xml version="1.0" encoding="utf-8"?>
<Properties xmlns="http://schemas.openxmlformats.org/officeDocument/2006/extended-properties" xmlns:vt="http://schemas.openxmlformats.org/officeDocument/2006/docPropsVTypes">
  <TotalTime>31129</TotalTime>
  <Words>4220</Words>
  <Application>Microsoft Office PowerPoint</Application>
  <PresentationFormat>On-screen Show (4:3)</PresentationFormat>
  <Paragraphs>322</Paragraphs>
  <Slides>39</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39</vt:i4>
      </vt:variant>
    </vt:vector>
  </HeadingPairs>
  <TitlesOfParts>
    <vt:vector size="48" baseType="lpstr">
      <vt:lpstr>Arial</vt:lpstr>
      <vt:lpstr>Calibri</vt:lpstr>
      <vt:lpstr>Helvetica</vt:lpstr>
      <vt:lpstr>Nunito Sans</vt:lpstr>
      <vt:lpstr>1_Office Theme</vt:lpstr>
      <vt:lpstr>2_Office Theme</vt:lpstr>
      <vt:lpstr>Custom Design</vt:lpstr>
      <vt:lpstr>2_Custom Design</vt:lpstr>
      <vt:lpstr>1_Custom Design</vt:lpstr>
      <vt:lpstr>New and Noteworthy:  Medications Coming to Market</vt:lpstr>
      <vt:lpstr>Objectives</vt:lpstr>
      <vt:lpstr>Drug Approval Process</vt:lpstr>
      <vt:lpstr>What’s a PDUFA?</vt:lpstr>
      <vt:lpstr>Trends among  pipeline medications</vt:lpstr>
      <vt:lpstr>General Trends: More Of…</vt:lpstr>
      <vt:lpstr>FDA Novel Drug Approval Trends</vt:lpstr>
      <vt:lpstr>Orphan Drugs/Rare Disease Treatment</vt:lpstr>
      <vt:lpstr>Other Updates</vt:lpstr>
      <vt:lpstr>Biosimilars:  a growing area</vt:lpstr>
      <vt:lpstr>All in a Name…</vt:lpstr>
      <vt:lpstr>Biosimilar Overview</vt:lpstr>
      <vt:lpstr>Old dogs new tricks</vt:lpstr>
      <vt:lpstr>New - Anaphylm: Epinephrine</vt:lpstr>
      <vt:lpstr>New – ND0612: Carbidopa/Levodopa</vt:lpstr>
      <vt:lpstr>New – topical Semaglutide</vt:lpstr>
      <vt:lpstr>New – Rybelsus: Semaglutide</vt:lpstr>
      <vt:lpstr>New – Semaglutide</vt:lpstr>
      <vt:lpstr>New – Wegovy: Semaglutide</vt:lpstr>
      <vt:lpstr>New – Leqembi Iqlik: Lecanemab-irmb</vt:lpstr>
      <vt:lpstr>New – GTx-104: nimodipine</vt:lpstr>
      <vt:lpstr>Status Update</vt:lpstr>
      <vt:lpstr>For the kids</vt:lpstr>
      <vt:lpstr>Mounjaro - Tirzepatide</vt:lpstr>
      <vt:lpstr>Ajovy – fremanezumab-vfrm</vt:lpstr>
      <vt:lpstr>High Dollar Genetic and Novel Therapies</vt:lpstr>
      <vt:lpstr>Fresh and new</vt:lpstr>
      <vt:lpstr>Cytisinicline</vt:lpstr>
      <vt:lpstr>Revascor: Rexlemestrocel-L</vt:lpstr>
      <vt:lpstr>RBT-1: iron sucrose; stannic protoporfin</vt:lpstr>
      <vt:lpstr>Cefepime/Taniborbactam</vt:lpstr>
      <vt:lpstr>OP0595: nacubactam</vt:lpstr>
      <vt:lpstr>All That And…</vt:lpstr>
      <vt:lpstr>The pharmacist’s plea</vt:lpstr>
      <vt:lpstr>Accurate Medication Reconciliation</vt:lpstr>
      <vt:lpstr>Leqembi (lecanemab-irmb)</vt:lpstr>
      <vt:lpstr>Summary</vt:lpstr>
      <vt:lpstr>References</vt:lpstr>
      <vt:lpstr>New and Noteworthy:  Medications Coming to Market</vt:lpstr>
    </vt:vector>
  </TitlesOfParts>
  <Company>WVU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Condia, Anthony</dc:creator>
  <cp:lastModifiedBy>Embrey, Sarah</cp:lastModifiedBy>
  <cp:revision>107</cp:revision>
  <dcterms:created xsi:type="dcterms:W3CDTF">2015-04-16T12:40:17Z</dcterms:created>
  <dcterms:modified xsi:type="dcterms:W3CDTF">2026-05-14T12:36:18Z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0x010100FCD37CB676E8794E8E5E3F8CF126F15C</vt:lpwstr>
  </property>
</Properties>
</file>