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5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50" b="0" i="0">
                <a:solidFill>
                  <a:srgbClr val="404040"/>
                </a:solidFill>
                <a:latin typeface="Palatino Linotype"/>
                <a:cs typeface="Palatino Linotype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5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150" b="0" i="0">
                <a:solidFill>
                  <a:srgbClr val="404040"/>
                </a:solidFill>
                <a:latin typeface="Palatino Linotype"/>
                <a:cs typeface="Palatino Linotype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5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5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00800"/>
            <a:ext cx="12192000" cy="457200"/>
          </a:xfrm>
          <a:custGeom>
            <a:avLst/>
            <a:gdLst/>
            <a:ahLst/>
            <a:cxnLst/>
            <a:rect l="l" t="t" r="r" b="b"/>
            <a:pathLst>
              <a:path w="12192000" h="457200">
                <a:moveTo>
                  <a:pt x="12192000" y="0"/>
                </a:moveTo>
                <a:lnTo>
                  <a:pt x="0" y="0"/>
                </a:lnTo>
                <a:lnTo>
                  <a:pt x="0" y="457200"/>
                </a:lnTo>
                <a:lnTo>
                  <a:pt x="12192000" y="4572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BC572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0" y="6334125"/>
            <a:ext cx="12192000" cy="66675"/>
          </a:xfrm>
          <a:custGeom>
            <a:avLst/>
            <a:gdLst/>
            <a:ahLst/>
            <a:cxnLst/>
            <a:rect l="l" t="t" r="r" b="b"/>
            <a:pathLst>
              <a:path w="12192000" h="66675">
                <a:moveTo>
                  <a:pt x="12192000" y="0"/>
                </a:moveTo>
                <a:lnTo>
                  <a:pt x="0" y="0"/>
                </a:lnTo>
                <a:lnTo>
                  <a:pt x="0" y="66675"/>
                </a:lnTo>
                <a:lnTo>
                  <a:pt x="12192000" y="66675"/>
                </a:lnTo>
                <a:lnTo>
                  <a:pt x="12192000" y="0"/>
                </a:lnTo>
                <a:close/>
              </a:path>
            </a:pathLst>
          </a:custGeom>
          <a:solidFill>
            <a:srgbClr val="E3831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1195387" y="1738376"/>
            <a:ext cx="9966960" cy="0"/>
          </a:xfrm>
          <a:custGeom>
            <a:avLst/>
            <a:gdLst/>
            <a:ahLst/>
            <a:cxnLst/>
            <a:rect l="l" t="t" r="r" b="b"/>
            <a:pathLst>
              <a:path w="9966960" h="0">
                <a:moveTo>
                  <a:pt x="0" y="0"/>
                </a:moveTo>
                <a:lnTo>
                  <a:pt x="9966896" y="0"/>
                </a:lnTo>
              </a:path>
            </a:pathLst>
          </a:custGeom>
          <a:ln w="6350">
            <a:solidFill>
              <a:srgbClr val="7E7E7E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91832" y="149796"/>
            <a:ext cx="10808335" cy="13785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250" b="0" i="0">
                <a:solidFill>
                  <a:srgbClr val="404040"/>
                </a:solidFill>
                <a:latin typeface="Calibri Light"/>
                <a:cs typeface="Calibri Light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91832" y="1740598"/>
            <a:ext cx="10737215" cy="40868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50" b="0" i="0">
                <a:solidFill>
                  <a:srgbClr val="404040"/>
                </a:solidFill>
                <a:latin typeface="Palatino Linotype"/>
                <a:cs typeface="Palatino Linotype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176972" y="6566289"/>
            <a:ext cx="654685" cy="165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5164201" y="6566289"/>
            <a:ext cx="1849754" cy="165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0979784" y="6555771"/>
            <a:ext cx="196850" cy="188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publications.ersnet.org/content/erj/64/4/2401325" TargetMode="External"/><Relationship Id="rId3" Type="http://schemas.openxmlformats.org/officeDocument/2006/relationships/hyperlink" Target="https://journal.chestnet.org/article/S0012-3692(25)05804-0/fulltext" TargetMode="External"/><Relationship Id="rId4" Type="http://schemas.openxmlformats.org/officeDocument/2006/relationships/hyperlink" Target="https://www.uptodate.com/contents/treatment-of-pulmonary-arterial-hypertension-group-1-" TargetMode="External"/><Relationship Id="rId5" Type="http://schemas.openxmlformats.org/officeDocument/2006/relationships/hyperlink" Target="https://www.uptodate.com/contents/clinical-features-and-diagnosis-of-pulmonary-hypertension-of-unclear-etiology-in-" TargetMode="External"/><Relationship Id="rId6" Type="http://schemas.openxmlformats.org/officeDocument/2006/relationships/hyperlink" Target="https://www.uptodate.com/contents/the-epidemiology-and-pathogenesis-of-pulmonary-arterial-hypertension-group-" TargetMode="Externa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691832" y="945895"/>
            <a:ext cx="8152130" cy="1341755"/>
          </a:xfrm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600" spc="-30">
                <a:solidFill>
                  <a:srgbClr val="626F52"/>
                </a:solidFill>
              </a:rPr>
              <a:t>Pulmonary</a:t>
            </a:r>
            <a:r>
              <a:rPr dirty="0" sz="8600" spc="-415">
                <a:solidFill>
                  <a:srgbClr val="626F52"/>
                </a:solidFill>
              </a:rPr>
              <a:t> </a:t>
            </a:r>
            <a:r>
              <a:rPr dirty="0" sz="8600" spc="-35">
                <a:solidFill>
                  <a:srgbClr val="626F52"/>
                </a:solidFill>
              </a:rPr>
              <a:t>Arterial</a:t>
            </a:r>
            <a:endParaRPr sz="8600"/>
          </a:p>
        </p:txBody>
      </p:sp>
      <p:sp>
        <p:nvSpPr>
          <p:cNvPr id="6" name="object 6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91832" y="2061146"/>
            <a:ext cx="5859145" cy="134175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8600" spc="-50" b="0">
                <a:solidFill>
                  <a:srgbClr val="626F52"/>
                </a:solidFill>
                <a:latin typeface="Calibri Light"/>
                <a:cs typeface="Calibri Light"/>
              </a:rPr>
              <a:t>Hypertension</a:t>
            </a:r>
            <a:endParaRPr sz="8600">
              <a:latin typeface="Calibri Light"/>
              <a:cs typeface="Calibri Ligh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1832" y="5316791"/>
            <a:ext cx="5368290" cy="3346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000" spc="-10">
                <a:solidFill>
                  <a:srgbClr val="626F52"/>
                </a:solidFill>
                <a:latin typeface="Calibri"/>
                <a:cs typeface="Calibri"/>
              </a:rPr>
              <a:t>Understanding </a:t>
            </a:r>
            <a:r>
              <a:rPr dirty="0" sz="2000">
                <a:solidFill>
                  <a:srgbClr val="626F52"/>
                </a:solidFill>
                <a:latin typeface="Calibri"/>
                <a:cs typeface="Calibri"/>
              </a:rPr>
              <a:t>Screening,</a:t>
            </a:r>
            <a:r>
              <a:rPr dirty="0" sz="2000" spc="-5">
                <a:solidFill>
                  <a:srgbClr val="626F52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626F52"/>
                </a:solidFill>
                <a:latin typeface="Calibri"/>
                <a:cs typeface="Calibri"/>
              </a:rPr>
              <a:t>Diagnosis,</a:t>
            </a:r>
            <a:r>
              <a:rPr dirty="0" sz="2000" spc="-80">
                <a:solidFill>
                  <a:srgbClr val="626F52"/>
                </a:solidFill>
                <a:latin typeface="Calibri"/>
                <a:cs typeface="Calibri"/>
              </a:rPr>
              <a:t> </a:t>
            </a:r>
            <a:r>
              <a:rPr dirty="0" sz="2000">
                <a:solidFill>
                  <a:srgbClr val="626F52"/>
                </a:solidFill>
                <a:latin typeface="Calibri"/>
                <a:cs typeface="Calibri"/>
              </a:rPr>
              <a:t>and</a:t>
            </a:r>
            <a:r>
              <a:rPr dirty="0" sz="2000" spc="-35">
                <a:solidFill>
                  <a:srgbClr val="626F52"/>
                </a:solidFill>
                <a:latin typeface="Calibri"/>
                <a:cs typeface="Calibri"/>
              </a:rPr>
              <a:t> </a:t>
            </a:r>
            <a:r>
              <a:rPr dirty="0" sz="2000" spc="-10">
                <a:solidFill>
                  <a:srgbClr val="626F52"/>
                </a:solidFill>
                <a:latin typeface="Calibri"/>
                <a:cs typeface="Calibri"/>
              </a:rPr>
              <a:t>Treatment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889" rIns="0" bIns="0" rtlCol="0" vert="horz">
            <a:spAutoFit/>
          </a:bodyPr>
          <a:lstStyle/>
          <a:p>
            <a:pPr marL="12700" marR="5080">
              <a:lnSpc>
                <a:spcPts val="4360"/>
              </a:lnSpc>
              <a:spcBef>
                <a:spcPts val="895"/>
              </a:spcBef>
            </a:pPr>
            <a:r>
              <a:rPr dirty="0" spc="-50"/>
              <a:t>Pathophysiology</a:t>
            </a:r>
            <a:r>
              <a:rPr dirty="0" spc="-150"/>
              <a:t> </a:t>
            </a:r>
            <a:r>
              <a:rPr dirty="0"/>
              <a:t>of</a:t>
            </a:r>
            <a:r>
              <a:rPr dirty="0" spc="-140"/>
              <a:t> </a:t>
            </a:r>
            <a:r>
              <a:rPr dirty="0" spc="-25"/>
              <a:t>Pulmonary</a:t>
            </a:r>
            <a:r>
              <a:rPr dirty="0" spc="-150"/>
              <a:t> </a:t>
            </a:r>
            <a:r>
              <a:rPr dirty="0" spc="-10"/>
              <a:t>Arterial </a:t>
            </a:r>
            <a:r>
              <a:rPr dirty="0" spc="-35"/>
              <a:t>Hypertension</a:t>
            </a:r>
            <a:r>
              <a:rPr dirty="0" spc="-130"/>
              <a:t> </a:t>
            </a:r>
            <a:r>
              <a:rPr dirty="0" spc="-10"/>
              <a:t>(PAH)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832" y="1740598"/>
            <a:ext cx="10682605" cy="4315460"/>
          </a:xfrm>
          <a:prstGeom prst="rect">
            <a:avLst/>
          </a:prstGeom>
        </p:spPr>
        <p:txBody>
          <a:bodyPr wrap="square" lIns="0" tIns="52069" rIns="0" bIns="0" rtlCol="0" vert="horz">
            <a:spAutoFit/>
          </a:bodyPr>
          <a:lstStyle/>
          <a:p>
            <a:pPr marL="298450" marR="5080" indent="-286385">
              <a:lnSpc>
                <a:spcPts val="2330"/>
              </a:lnSpc>
              <a:spcBef>
                <a:spcPts val="409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  <a:tab pos="10147300" algn="l"/>
              </a:tabLst>
            </a:pPr>
            <a:r>
              <a:rPr dirty="0" sz="2150" spc="-270">
                <a:solidFill>
                  <a:srgbClr val="404040"/>
                </a:solidFill>
                <a:latin typeface="Palatino Linotype"/>
                <a:cs typeface="Palatino Linotype"/>
              </a:rPr>
              <a:t>A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number</a:t>
            </a:r>
            <a:r>
              <a:rPr dirty="0" sz="2150" spc="-1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 spc="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mechanisms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lead to</a:t>
            </a:r>
            <a:r>
              <a:rPr dirty="0" sz="215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vascular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remodeling</a:t>
            </a:r>
            <a:r>
              <a:rPr dirty="0" sz="215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 spc="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the</a:t>
            </a:r>
            <a:r>
              <a:rPr dirty="0" sz="215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215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arteries.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	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This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remodeling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occurs</a:t>
            </a:r>
            <a:r>
              <a:rPr dirty="0" sz="215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through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vasoconstriction,</a:t>
            </a:r>
            <a:r>
              <a:rPr dirty="0" sz="215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hypertrophy,</a:t>
            </a:r>
            <a:r>
              <a:rPr dirty="0" sz="215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fibrosis,</a:t>
            </a:r>
            <a:r>
              <a:rPr dirty="0" sz="215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and</a:t>
            </a:r>
            <a:r>
              <a:rPr dirty="0" sz="215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thrombosis.</a:t>
            </a:r>
            <a:endParaRPr sz="2150">
              <a:latin typeface="Palatino Linotype"/>
              <a:cs typeface="Palatino Linotype"/>
            </a:endParaRPr>
          </a:p>
          <a:p>
            <a:pPr marL="298450" marR="617220" indent="-286385">
              <a:lnSpc>
                <a:spcPts val="2330"/>
              </a:lnSpc>
              <a:spcBef>
                <a:spcPts val="1500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Unchecked,</a:t>
            </a:r>
            <a:r>
              <a:rPr dirty="0" sz="215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this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remodeling</a:t>
            </a:r>
            <a:r>
              <a:rPr dirty="0" sz="215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will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lead</a:t>
            </a:r>
            <a:r>
              <a:rPr dirty="0" sz="215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to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right</a:t>
            </a:r>
            <a:r>
              <a:rPr dirty="0" sz="215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heart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remodeling,</a:t>
            </a:r>
            <a:r>
              <a:rPr dirty="0" sz="215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hypertrophy,</a:t>
            </a:r>
            <a:r>
              <a:rPr dirty="0" sz="21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and </a:t>
            </a:r>
            <a:r>
              <a:rPr dirty="0" sz="2150" spc="-45">
                <a:solidFill>
                  <a:srgbClr val="404040"/>
                </a:solidFill>
                <a:latin typeface="Palatino Linotype"/>
                <a:cs typeface="Palatino Linotype"/>
              </a:rPr>
              <a:t>ultimately,</a:t>
            </a:r>
            <a:r>
              <a:rPr dirty="0" sz="215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right</a:t>
            </a:r>
            <a:r>
              <a:rPr dirty="0" sz="215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heart</a:t>
            </a:r>
            <a:r>
              <a:rPr dirty="0" sz="2150" spc="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failure.</a:t>
            </a:r>
            <a:endParaRPr sz="2150">
              <a:latin typeface="Palatino Linotype"/>
              <a:cs typeface="Palatino Linotype"/>
            </a:endParaRPr>
          </a:p>
          <a:p>
            <a:pPr marL="298450" indent="-285750">
              <a:lnSpc>
                <a:spcPct val="100000"/>
              </a:lnSpc>
              <a:spcBef>
                <a:spcPts val="121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The</a:t>
            </a:r>
            <a:r>
              <a:rPr dirty="0" sz="2150" spc="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50">
                <a:solidFill>
                  <a:srgbClr val="404040"/>
                </a:solidFill>
                <a:latin typeface="Palatino Linotype"/>
                <a:cs typeface="Palatino Linotype"/>
              </a:rPr>
              <a:t>three</a:t>
            </a:r>
            <a:r>
              <a:rPr dirty="0" sz="2150" spc="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main</a:t>
            </a:r>
            <a:r>
              <a:rPr dirty="0" sz="21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pathways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are:</a:t>
            </a:r>
            <a:endParaRPr sz="2150">
              <a:latin typeface="Palatino Linotype"/>
              <a:cs typeface="Palatino Linotype"/>
            </a:endParaRPr>
          </a:p>
          <a:p>
            <a:pPr lvl="1" marL="590550" indent="-182880">
              <a:lnSpc>
                <a:spcPct val="100000"/>
              </a:lnSpc>
              <a:spcBef>
                <a:spcPts val="195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The</a:t>
            </a:r>
            <a:r>
              <a:rPr dirty="0" sz="2150" spc="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Endothelin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Pathway</a:t>
            </a:r>
            <a:endParaRPr sz="2150">
              <a:latin typeface="Palatino Linotype"/>
              <a:cs typeface="Palatino Linotype"/>
            </a:endParaRPr>
          </a:p>
          <a:p>
            <a:pPr lvl="1" marL="590550" indent="-182880">
              <a:lnSpc>
                <a:spcPct val="100000"/>
              </a:lnSpc>
              <a:spcBef>
                <a:spcPts val="425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The</a:t>
            </a:r>
            <a:r>
              <a:rPr dirty="0" sz="2150" spc="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Nitric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Oxide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Pathway</a:t>
            </a:r>
            <a:endParaRPr sz="2150">
              <a:latin typeface="Palatino Linotype"/>
              <a:cs typeface="Palatino Linotype"/>
            </a:endParaRPr>
          </a:p>
          <a:p>
            <a:pPr lvl="1" marL="589915" indent="-182245">
              <a:lnSpc>
                <a:spcPct val="100000"/>
              </a:lnSpc>
              <a:spcBef>
                <a:spcPts val="350"/>
              </a:spcBef>
              <a:buClr>
                <a:srgbClr val="E38312"/>
              </a:buClr>
              <a:buFont typeface="Courier New"/>
              <a:buChar char="o"/>
              <a:tabLst>
                <a:tab pos="589915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The</a:t>
            </a:r>
            <a:r>
              <a:rPr dirty="0" sz="2150" spc="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Prostacyclin</a:t>
            </a:r>
            <a:r>
              <a:rPr dirty="0" sz="21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Pathway</a:t>
            </a:r>
            <a:endParaRPr sz="2150">
              <a:latin typeface="Palatino Linotype"/>
              <a:cs typeface="Palatino Linotype"/>
            </a:endParaRPr>
          </a:p>
          <a:p>
            <a:pPr marL="298450" marR="208915" indent="-286385">
              <a:lnSpc>
                <a:spcPts val="2400"/>
              </a:lnSpc>
              <a:spcBef>
                <a:spcPts val="1630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 spc="-270">
                <a:solidFill>
                  <a:srgbClr val="404040"/>
                </a:solidFill>
                <a:latin typeface="Palatino Linotype"/>
                <a:cs typeface="Palatino Linotype"/>
              </a:rPr>
              <a:t>A</a:t>
            </a:r>
            <a:r>
              <a:rPr dirty="0" sz="2150" spc="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fourth</a:t>
            </a:r>
            <a:r>
              <a:rPr dirty="0" sz="2150" spc="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90">
                <a:solidFill>
                  <a:srgbClr val="404040"/>
                </a:solidFill>
                <a:latin typeface="Palatino Linotype"/>
                <a:cs typeface="Palatino Linotype"/>
              </a:rPr>
              <a:t>pathway,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the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70">
                <a:solidFill>
                  <a:srgbClr val="404040"/>
                </a:solidFill>
                <a:latin typeface="Palatino Linotype"/>
                <a:cs typeface="Palatino Linotype"/>
              </a:rPr>
              <a:t>Activin</a:t>
            </a:r>
            <a:r>
              <a:rPr dirty="0" sz="215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Signaling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95">
                <a:solidFill>
                  <a:srgbClr val="404040"/>
                </a:solidFill>
                <a:latin typeface="Palatino Linotype"/>
                <a:cs typeface="Palatino Linotype"/>
              </a:rPr>
              <a:t>Pathway,</a:t>
            </a:r>
            <a:r>
              <a:rPr dirty="0" sz="2150" spc="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has</a:t>
            </a:r>
            <a:r>
              <a:rPr dirty="0" sz="2150" spc="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recently</a:t>
            </a:r>
            <a:r>
              <a:rPr dirty="0" sz="2150" spc="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been</a:t>
            </a:r>
            <a:r>
              <a:rPr dirty="0" sz="2150" spc="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more</a:t>
            </a:r>
            <a:r>
              <a:rPr dirty="0" sz="2150" spc="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studied</a:t>
            </a:r>
            <a:r>
              <a:rPr dirty="0" sz="2150" spc="-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and </a:t>
            </a:r>
            <a:r>
              <a:rPr dirty="0" sz="2150" spc="-40">
                <a:solidFill>
                  <a:srgbClr val="404040"/>
                </a:solidFill>
                <a:latin typeface="Palatino Linotype"/>
                <a:cs typeface="Palatino Linotype"/>
              </a:rPr>
              <a:t>now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has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an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approved</a:t>
            </a:r>
            <a:r>
              <a:rPr dirty="0" sz="215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medication.</a:t>
            </a:r>
            <a:endParaRPr sz="2150">
              <a:latin typeface="Palatino Linotype"/>
              <a:cs typeface="Palatino Linotype"/>
            </a:endParaRPr>
          </a:p>
          <a:p>
            <a:pPr marL="298450" indent="-285750">
              <a:lnSpc>
                <a:spcPct val="100000"/>
              </a:lnSpc>
              <a:spcBef>
                <a:spcPts val="1130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 spc="-229">
                <a:solidFill>
                  <a:srgbClr val="404040"/>
                </a:solidFill>
                <a:latin typeface="Palatino Linotype"/>
                <a:cs typeface="Palatino Linotype"/>
              </a:rPr>
              <a:t>PAH</a:t>
            </a:r>
            <a:r>
              <a:rPr dirty="0" sz="215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medications</a:t>
            </a:r>
            <a:r>
              <a:rPr dirty="0" sz="21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focus</a:t>
            </a:r>
            <a:r>
              <a:rPr dirty="0" sz="21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on</a:t>
            </a:r>
            <a:r>
              <a:rPr dirty="0" sz="21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negating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the</a:t>
            </a:r>
            <a:r>
              <a:rPr dirty="0" sz="2150" spc="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effects</a:t>
            </a:r>
            <a:r>
              <a:rPr dirty="0" sz="21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 these</a:t>
            </a:r>
            <a:r>
              <a:rPr dirty="0" sz="215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pathways.</a:t>
            </a:r>
            <a:endParaRPr sz="215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889" rIns="0" bIns="0" rtlCol="0" vert="horz">
            <a:spAutoFit/>
          </a:bodyPr>
          <a:lstStyle/>
          <a:p>
            <a:pPr marL="12700" marR="5080">
              <a:lnSpc>
                <a:spcPts val="4360"/>
              </a:lnSpc>
              <a:spcBef>
                <a:spcPts val="895"/>
              </a:spcBef>
            </a:pPr>
            <a:r>
              <a:rPr dirty="0" spc="-25"/>
              <a:t>Diagnosis</a:t>
            </a:r>
            <a:r>
              <a:rPr dirty="0" spc="-204"/>
              <a:t> </a:t>
            </a:r>
            <a:r>
              <a:rPr dirty="0"/>
              <a:t>of</a:t>
            </a:r>
            <a:r>
              <a:rPr dirty="0" spc="-185"/>
              <a:t> </a:t>
            </a:r>
            <a:r>
              <a:rPr dirty="0" spc="-30"/>
              <a:t>Pulmonary</a:t>
            </a:r>
            <a:r>
              <a:rPr dirty="0" spc="-140"/>
              <a:t> </a:t>
            </a:r>
            <a:r>
              <a:rPr dirty="0" spc="-30"/>
              <a:t>Arterial</a:t>
            </a:r>
            <a:r>
              <a:rPr dirty="0" spc="-110"/>
              <a:t> </a:t>
            </a:r>
            <a:r>
              <a:rPr dirty="0" spc="-10"/>
              <a:t>Hypertension (PAH)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832" y="1712023"/>
            <a:ext cx="10640695" cy="35750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2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In</a:t>
            </a:r>
            <a:r>
              <a:rPr dirty="0" sz="215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beginning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the 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discussion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 spc="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diagnosis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and</a:t>
            </a:r>
            <a:r>
              <a:rPr dirty="0" sz="215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75">
                <a:solidFill>
                  <a:srgbClr val="404040"/>
                </a:solidFill>
                <a:latin typeface="Palatino Linotype"/>
                <a:cs typeface="Palatino Linotype"/>
              </a:rPr>
              <a:t>workup</a:t>
            </a:r>
            <a:r>
              <a:rPr dirty="0" sz="215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 spc="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29">
                <a:solidFill>
                  <a:srgbClr val="404040"/>
                </a:solidFill>
                <a:latin typeface="Palatino Linotype"/>
                <a:cs typeface="Palatino Linotype"/>
              </a:rPr>
              <a:t>PAH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it</a:t>
            </a:r>
            <a:r>
              <a:rPr dirty="0" sz="215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is</a:t>
            </a:r>
            <a:r>
              <a:rPr dirty="0" sz="2150" spc="-10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importance</a:t>
            </a:r>
            <a:r>
              <a:rPr dirty="0" sz="215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to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note</a:t>
            </a:r>
            <a:endParaRPr sz="2150">
              <a:latin typeface="Palatino Linotype"/>
              <a:cs typeface="Palatino Linotyp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1832" y="1862518"/>
            <a:ext cx="10713085" cy="4098290"/>
          </a:xfrm>
          <a:prstGeom prst="rect">
            <a:avLst/>
          </a:prstGeom>
        </p:spPr>
        <p:txBody>
          <a:bodyPr wrap="square" lIns="0" tIns="132715" rIns="0" bIns="0" rtlCol="0" vert="horz">
            <a:spAutoFit/>
          </a:bodyPr>
          <a:lstStyle/>
          <a:p>
            <a:pPr marL="298450">
              <a:lnSpc>
                <a:spcPct val="100000"/>
              </a:lnSpc>
              <a:spcBef>
                <a:spcPts val="1045"/>
              </a:spcBef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that</a:t>
            </a:r>
            <a:r>
              <a:rPr dirty="0" sz="2150" spc="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mean</a:t>
            </a:r>
            <a:r>
              <a:rPr dirty="0" sz="215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diagnosis</a:t>
            </a:r>
            <a:r>
              <a:rPr dirty="0" sz="2150" spc="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remains</a:t>
            </a:r>
            <a:r>
              <a:rPr dirty="0" sz="2150" spc="10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between</a:t>
            </a:r>
            <a:r>
              <a:rPr dirty="0" sz="2150" spc="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80">
                <a:solidFill>
                  <a:srgbClr val="404040"/>
                </a:solidFill>
                <a:latin typeface="Palatino Linotype"/>
                <a:cs typeface="Palatino Linotype"/>
              </a:rPr>
              <a:t>2-</a:t>
            </a:r>
            <a:r>
              <a:rPr dirty="0" sz="2150" spc="75">
                <a:solidFill>
                  <a:srgbClr val="404040"/>
                </a:solidFill>
                <a:latin typeface="Palatino Linotype"/>
                <a:cs typeface="Palatino Linotype"/>
              </a:rPr>
              <a:t>3</a:t>
            </a:r>
            <a:r>
              <a:rPr dirty="0" sz="2150" spc="114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years.</a:t>
            </a:r>
            <a:endParaRPr sz="2150">
              <a:latin typeface="Palatino Linotype"/>
              <a:cs typeface="Palatino Linotype"/>
            </a:endParaRPr>
          </a:p>
          <a:p>
            <a:pPr marL="298450" marR="243204" indent="-286385">
              <a:lnSpc>
                <a:spcPts val="2100"/>
              </a:lnSpc>
              <a:spcBef>
                <a:spcPts val="1420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Presenting</a:t>
            </a:r>
            <a:r>
              <a:rPr dirty="0" sz="2150" spc="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features</a:t>
            </a:r>
            <a:r>
              <a:rPr dirty="0" sz="215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are</a:t>
            </a:r>
            <a:r>
              <a:rPr dirty="0" sz="2150" spc="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often</a:t>
            </a:r>
            <a:r>
              <a:rPr dirty="0" sz="2150" spc="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non-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specific</a:t>
            </a:r>
            <a:r>
              <a:rPr dirty="0" sz="215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and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 lead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to</a:t>
            </a:r>
            <a:r>
              <a:rPr dirty="0" sz="2150" spc="-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</a:t>
            </a:r>
            <a:r>
              <a:rPr dirty="0" sz="2150" spc="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number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 spc="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broad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differential diagnoses.</a:t>
            </a:r>
            <a:endParaRPr sz="2150">
              <a:latin typeface="Palatino Linotype"/>
              <a:cs typeface="Palatino Linotype"/>
            </a:endParaRPr>
          </a:p>
          <a:p>
            <a:pPr lvl="1" marL="590550" indent="-182880">
              <a:lnSpc>
                <a:spcPts val="2385"/>
              </a:lnSpc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Shortness</a:t>
            </a:r>
            <a:r>
              <a:rPr dirty="0" sz="2000" spc="-1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00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breath</a:t>
            </a:r>
            <a:endParaRPr sz="2000">
              <a:latin typeface="Palatino Linotype"/>
              <a:cs typeface="Palatino Linotype"/>
            </a:endParaRPr>
          </a:p>
          <a:p>
            <a:pPr lvl="1" marL="590550" indent="-182880">
              <a:lnSpc>
                <a:spcPct val="100000"/>
              </a:lnSpc>
              <a:spcBef>
                <a:spcPts val="8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Fatigue</a:t>
            </a:r>
            <a:endParaRPr sz="2000">
              <a:latin typeface="Palatino Linotype"/>
              <a:cs typeface="Palatino Linotype"/>
            </a:endParaRPr>
          </a:p>
          <a:p>
            <a:pPr lvl="1" marL="590550" indent="-182880">
              <a:lnSpc>
                <a:spcPct val="100000"/>
              </a:lnSpc>
              <a:spcBef>
                <a:spcPts val="15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Edema</a:t>
            </a:r>
            <a:endParaRPr sz="2000">
              <a:latin typeface="Palatino Linotype"/>
              <a:cs typeface="Palatino Linotype"/>
            </a:endParaRPr>
          </a:p>
          <a:p>
            <a:pPr lvl="1" marL="590550" indent="-182880">
              <a:lnSpc>
                <a:spcPct val="100000"/>
              </a:lnSpc>
              <a:spcBef>
                <a:spcPts val="155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Chest</a:t>
            </a:r>
            <a:r>
              <a:rPr dirty="0" sz="2000" spc="-10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pain</a:t>
            </a:r>
            <a:endParaRPr sz="2000">
              <a:latin typeface="Palatino Linotype"/>
              <a:cs typeface="Palatino Linotype"/>
            </a:endParaRPr>
          </a:p>
          <a:p>
            <a:pPr lvl="1" marL="590550" indent="-182880">
              <a:lnSpc>
                <a:spcPct val="100000"/>
              </a:lnSpc>
              <a:spcBef>
                <a:spcPts val="8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Syncope</a:t>
            </a:r>
            <a:endParaRPr sz="2000">
              <a:latin typeface="Palatino Linotype"/>
              <a:cs typeface="Palatino Linotype"/>
            </a:endParaRPr>
          </a:p>
          <a:p>
            <a:pPr lvl="1" marL="590550" indent="-182880">
              <a:lnSpc>
                <a:spcPct val="100000"/>
              </a:lnSpc>
              <a:spcBef>
                <a:spcPts val="15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Hypoxia</a:t>
            </a:r>
            <a:endParaRPr sz="2000">
              <a:latin typeface="Palatino Linotype"/>
              <a:cs typeface="Palatino Linotype"/>
            </a:endParaRPr>
          </a:p>
          <a:p>
            <a:pPr marL="298450" marR="5080" indent="-286385">
              <a:lnSpc>
                <a:spcPct val="81600"/>
              </a:lnSpc>
              <a:spcBef>
                <a:spcPts val="160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  <a:tab pos="776859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If</a:t>
            </a:r>
            <a:r>
              <a:rPr dirty="0" sz="215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diagnosis</a:t>
            </a:r>
            <a:r>
              <a:rPr dirty="0" sz="215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is</a:t>
            </a:r>
            <a:r>
              <a:rPr dirty="0" sz="215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later</a:t>
            </a:r>
            <a:r>
              <a:rPr dirty="0" sz="215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in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disease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progression,</a:t>
            </a:r>
            <a:r>
              <a:rPr dirty="0" sz="2150" spc="-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findings</a:t>
            </a:r>
            <a:r>
              <a:rPr dirty="0" sz="215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can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include</a:t>
            </a:r>
            <a:r>
              <a:rPr dirty="0" sz="2150" spc="-9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EKG</a:t>
            </a:r>
            <a:r>
              <a:rPr dirty="0" sz="215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suggestive</a:t>
            </a:r>
            <a:r>
              <a:rPr dirty="0" sz="215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right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ventricular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hypertrophy,</a:t>
            </a:r>
            <a:r>
              <a:rPr dirty="0" sz="215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right</a:t>
            </a:r>
            <a:r>
              <a:rPr dirty="0" sz="215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ventricular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hypertrophy</a:t>
            </a:r>
            <a:r>
              <a:rPr dirty="0" sz="215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and/or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215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arterial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enlargement</a:t>
            </a:r>
            <a:r>
              <a:rPr dirty="0" sz="215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noted</a:t>
            </a:r>
            <a:r>
              <a:rPr dirty="0" sz="215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on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imaging, pleural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 effusions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on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imaging,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	and</a:t>
            </a:r>
            <a:r>
              <a:rPr dirty="0" sz="2150" spc="-114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elevated</a:t>
            </a:r>
            <a:r>
              <a:rPr dirty="0" sz="2150" spc="-10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BNP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.</a:t>
            </a:r>
            <a:endParaRPr sz="215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889" rIns="0" bIns="0" rtlCol="0" vert="horz">
            <a:spAutoFit/>
          </a:bodyPr>
          <a:lstStyle/>
          <a:p>
            <a:pPr marL="12700" marR="5080">
              <a:lnSpc>
                <a:spcPts val="4360"/>
              </a:lnSpc>
              <a:spcBef>
                <a:spcPts val="895"/>
              </a:spcBef>
            </a:pPr>
            <a:r>
              <a:rPr dirty="0" spc="-25"/>
              <a:t>Diagnosis</a:t>
            </a:r>
            <a:r>
              <a:rPr dirty="0" spc="-204"/>
              <a:t> </a:t>
            </a:r>
            <a:r>
              <a:rPr dirty="0"/>
              <a:t>of</a:t>
            </a:r>
            <a:r>
              <a:rPr dirty="0" spc="-185"/>
              <a:t> </a:t>
            </a:r>
            <a:r>
              <a:rPr dirty="0" spc="-30"/>
              <a:t>Pulmonary</a:t>
            </a:r>
            <a:r>
              <a:rPr dirty="0" spc="-140"/>
              <a:t> </a:t>
            </a:r>
            <a:r>
              <a:rPr dirty="0" spc="-30"/>
              <a:t>Arterial</a:t>
            </a:r>
            <a:r>
              <a:rPr dirty="0" spc="-110"/>
              <a:t> </a:t>
            </a:r>
            <a:r>
              <a:rPr dirty="0" spc="-10"/>
              <a:t>Hypertension (PAH)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832" y="1595691"/>
            <a:ext cx="10725150" cy="4107815"/>
          </a:xfrm>
          <a:prstGeom prst="rect">
            <a:avLst/>
          </a:prstGeom>
        </p:spPr>
        <p:txBody>
          <a:bodyPr wrap="square" lIns="0" tIns="160655" rIns="0" bIns="0" rtlCol="0" vert="horz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26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If</a:t>
            </a:r>
            <a:r>
              <a:rPr dirty="0" sz="2150" spc="-9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50">
                <a:solidFill>
                  <a:srgbClr val="404040"/>
                </a:solidFill>
                <a:latin typeface="Palatino Linotype"/>
                <a:cs typeface="Palatino Linotype"/>
              </a:rPr>
              <a:t>there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is</a:t>
            </a:r>
            <a:r>
              <a:rPr dirty="0" sz="215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any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question</a:t>
            </a:r>
            <a:r>
              <a:rPr dirty="0" sz="215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possible</a:t>
            </a:r>
            <a:r>
              <a:rPr dirty="0" sz="215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29">
                <a:solidFill>
                  <a:srgbClr val="404040"/>
                </a:solidFill>
                <a:latin typeface="Palatino Linotype"/>
                <a:cs typeface="Palatino Linotype"/>
              </a:rPr>
              <a:t>PAH</a:t>
            </a:r>
            <a:r>
              <a:rPr dirty="0" sz="2150" spc="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echocardiogram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45">
                <a:solidFill>
                  <a:srgbClr val="404040"/>
                </a:solidFill>
                <a:latin typeface="Palatino Linotype"/>
                <a:cs typeface="Palatino Linotype"/>
              </a:rPr>
              <a:t>should</a:t>
            </a:r>
            <a:r>
              <a:rPr dirty="0" sz="215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be</a:t>
            </a:r>
            <a:r>
              <a:rPr dirty="0" sz="215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ordered.</a:t>
            </a:r>
            <a:endParaRPr sz="2150">
              <a:latin typeface="Palatino Linotype"/>
              <a:cs typeface="Palatino Linotype"/>
            </a:endParaRP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Echocardiogram</a:t>
            </a:r>
            <a:r>
              <a:rPr dirty="0" sz="2150" spc="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utilizes</a:t>
            </a:r>
            <a:r>
              <a:rPr dirty="0" sz="215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ultrasound</a:t>
            </a:r>
            <a:r>
              <a:rPr dirty="0" sz="2150" spc="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for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assessment</a:t>
            </a:r>
            <a:r>
              <a:rPr dirty="0" sz="2150" spc="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cardiac</a:t>
            </a:r>
            <a:r>
              <a:rPr dirty="0" sz="215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anatomy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and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function.</a:t>
            </a:r>
            <a:endParaRPr sz="2150">
              <a:latin typeface="Palatino Linotype"/>
              <a:cs typeface="Palatino Linotype"/>
            </a:endParaRPr>
          </a:p>
          <a:p>
            <a:pPr marL="298450" indent="-285750">
              <a:lnSpc>
                <a:spcPts val="2490"/>
              </a:lnSpc>
              <a:spcBef>
                <a:spcPts val="117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Echocardiogram</a:t>
            </a:r>
            <a:r>
              <a:rPr dirty="0" sz="2150" spc="-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is</a:t>
            </a:r>
            <a:r>
              <a:rPr dirty="0" sz="215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limited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by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number</a:t>
            </a:r>
            <a:r>
              <a:rPr dirty="0" sz="215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 spc="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factors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 including</a:t>
            </a:r>
            <a:r>
              <a:rPr dirty="0" sz="2150" spc="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technical</a:t>
            </a:r>
            <a:r>
              <a:rPr dirty="0" sz="215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skill,</a:t>
            </a:r>
            <a:r>
              <a:rPr dirty="0" sz="215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patient</a:t>
            </a:r>
            <a:endParaRPr sz="2150">
              <a:latin typeface="Palatino Linotype"/>
              <a:cs typeface="Palatino Linotype"/>
            </a:endParaRPr>
          </a:p>
          <a:p>
            <a:pPr marL="298450">
              <a:lnSpc>
                <a:spcPts val="2490"/>
              </a:lnSpc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habitus,</a:t>
            </a:r>
            <a:r>
              <a:rPr dirty="0" sz="215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and</a:t>
            </a:r>
            <a:r>
              <a:rPr dirty="0" sz="215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interpretation.</a:t>
            </a:r>
            <a:endParaRPr sz="2150">
              <a:latin typeface="Palatino Linotype"/>
              <a:cs typeface="Palatino Linotype"/>
            </a:endParaRPr>
          </a:p>
          <a:p>
            <a:pPr marL="298450" indent="-285750">
              <a:lnSpc>
                <a:spcPts val="2495"/>
              </a:lnSpc>
              <a:spcBef>
                <a:spcPts val="117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 spc="-135">
                <a:solidFill>
                  <a:srgbClr val="404040"/>
                </a:solidFill>
                <a:latin typeface="Palatino Linotype"/>
                <a:cs typeface="Palatino Linotype"/>
              </a:rPr>
              <a:t>An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 estimated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215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arterial</a:t>
            </a:r>
            <a:r>
              <a:rPr dirty="0" sz="2150" spc="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pressure</a:t>
            </a:r>
            <a:r>
              <a:rPr dirty="0" sz="215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 spc="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220">
                <a:solidFill>
                  <a:srgbClr val="404040"/>
                </a:solidFill>
                <a:latin typeface="Palatino Linotype"/>
                <a:cs typeface="Palatino Linotype"/>
              </a:rPr>
              <a:t>&gt;20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mm</a:t>
            </a:r>
            <a:r>
              <a:rPr dirty="0" sz="2150" spc="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Hg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warrants</a:t>
            </a:r>
            <a:r>
              <a:rPr dirty="0" sz="215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further</a:t>
            </a:r>
            <a:endParaRPr sz="2150">
              <a:latin typeface="Palatino Linotype"/>
              <a:cs typeface="Palatino Linotype"/>
            </a:endParaRPr>
          </a:p>
          <a:p>
            <a:pPr marL="298450">
              <a:lnSpc>
                <a:spcPts val="2495"/>
              </a:lnSpc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consideration</a:t>
            </a:r>
            <a:r>
              <a:rPr dirty="0" sz="2150" spc="-114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and/or</a:t>
            </a:r>
            <a:r>
              <a:rPr dirty="0" sz="215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workup.</a:t>
            </a:r>
            <a:endParaRPr sz="2150">
              <a:latin typeface="Palatino Linotype"/>
              <a:cs typeface="Palatino Linotype"/>
            </a:endParaRPr>
          </a:p>
          <a:p>
            <a:pPr marL="298450" indent="-285750">
              <a:lnSpc>
                <a:spcPct val="100000"/>
              </a:lnSpc>
              <a:spcBef>
                <a:spcPts val="1250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 spc="-40">
                <a:solidFill>
                  <a:srgbClr val="404040"/>
                </a:solidFill>
                <a:latin typeface="Palatino Linotype"/>
                <a:cs typeface="Palatino Linotype"/>
              </a:rPr>
              <a:t>Adequate</a:t>
            </a:r>
            <a:r>
              <a:rPr dirty="0" sz="2150" spc="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tricuspid</a:t>
            </a:r>
            <a:r>
              <a:rPr dirty="0" sz="215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60">
                <a:solidFill>
                  <a:srgbClr val="404040"/>
                </a:solidFill>
                <a:latin typeface="Palatino Linotype"/>
                <a:cs typeface="Palatino Linotype"/>
              </a:rPr>
              <a:t>jet</a:t>
            </a:r>
            <a:r>
              <a:rPr dirty="0" sz="215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is</a:t>
            </a:r>
            <a:r>
              <a:rPr dirty="0" sz="215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needed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to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estimate</a:t>
            </a:r>
            <a:r>
              <a:rPr dirty="0" sz="21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artery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pressures.</a:t>
            </a:r>
            <a:endParaRPr sz="2150">
              <a:latin typeface="Palatino Linotype"/>
              <a:cs typeface="Palatino Linotype"/>
            </a:endParaRPr>
          </a:p>
          <a:p>
            <a:pPr marL="298450" marR="5080" indent="-286385">
              <a:lnSpc>
                <a:spcPct val="91700"/>
              </a:lnSpc>
              <a:spcBef>
                <a:spcPts val="1390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Outside</a:t>
            </a:r>
            <a:r>
              <a:rPr dirty="0" sz="21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6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this</a:t>
            </a:r>
            <a:r>
              <a:rPr dirty="0" sz="215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other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findings</a:t>
            </a:r>
            <a:r>
              <a:rPr dirty="0" sz="215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can</a:t>
            </a:r>
            <a:r>
              <a:rPr dirty="0" sz="215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be</a:t>
            </a:r>
            <a:r>
              <a:rPr dirty="0" sz="2150" spc="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helpful</a:t>
            </a:r>
            <a:r>
              <a:rPr dirty="0" sz="2150" spc="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including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assessment</a:t>
            </a:r>
            <a:r>
              <a:rPr dirty="0" sz="2150" spc="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6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the</a:t>
            </a:r>
            <a:r>
              <a:rPr dirty="0" sz="2150" spc="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right</a:t>
            </a:r>
            <a:r>
              <a:rPr dirty="0" sz="2150" spc="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ventricle </a:t>
            </a:r>
            <a:r>
              <a:rPr dirty="0" sz="2150" spc="-55">
                <a:solidFill>
                  <a:srgbClr val="404040"/>
                </a:solidFill>
                <a:latin typeface="Palatino Linotype"/>
                <a:cs typeface="Palatino Linotype"/>
              </a:rPr>
              <a:t>anatomy,</a:t>
            </a:r>
            <a:r>
              <a:rPr dirty="0" sz="215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left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ventricular</a:t>
            </a:r>
            <a:r>
              <a:rPr dirty="0" sz="215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anatomy</a:t>
            </a:r>
            <a:r>
              <a:rPr dirty="0" sz="215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and</a:t>
            </a:r>
            <a:r>
              <a:rPr dirty="0" sz="215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function,</a:t>
            </a:r>
            <a:r>
              <a:rPr dirty="0" sz="215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and</a:t>
            </a:r>
            <a:r>
              <a:rPr dirty="0" sz="215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70">
                <a:solidFill>
                  <a:srgbClr val="404040"/>
                </a:solidFill>
                <a:latin typeface="Palatino Linotype"/>
                <a:cs typeface="Palatino Linotype"/>
              </a:rPr>
              <a:t>valvular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anatomy</a:t>
            </a:r>
            <a:r>
              <a:rPr dirty="0" sz="215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(in</a:t>
            </a:r>
            <a:r>
              <a:rPr dirty="0" sz="215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particular tricuspid</a:t>
            </a:r>
            <a:r>
              <a:rPr dirty="0" sz="215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valve).</a:t>
            </a:r>
            <a:endParaRPr sz="215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889" rIns="0" bIns="0" rtlCol="0" vert="horz">
            <a:spAutoFit/>
          </a:bodyPr>
          <a:lstStyle/>
          <a:p>
            <a:pPr marL="12700" marR="5080">
              <a:lnSpc>
                <a:spcPts val="4360"/>
              </a:lnSpc>
              <a:spcBef>
                <a:spcPts val="895"/>
              </a:spcBef>
            </a:pPr>
            <a:r>
              <a:rPr dirty="0" spc="-25"/>
              <a:t>Diagnosis</a:t>
            </a:r>
            <a:r>
              <a:rPr dirty="0" spc="-204"/>
              <a:t> </a:t>
            </a:r>
            <a:r>
              <a:rPr dirty="0"/>
              <a:t>of</a:t>
            </a:r>
            <a:r>
              <a:rPr dirty="0" spc="-185"/>
              <a:t> </a:t>
            </a:r>
            <a:r>
              <a:rPr dirty="0" spc="-30"/>
              <a:t>Pulmonary</a:t>
            </a:r>
            <a:r>
              <a:rPr dirty="0" spc="-140"/>
              <a:t> </a:t>
            </a:r>
            <a:r>
              <a:rPr dirty="0" spc="-30"/>
              <a:t>Arterial</a:t>
            </a:r>
            <a:r>
              <a:rPr dirty="0" spc="-110"/>
              <a:t> </a:t>
            </a:r>
            <a:r>
              <a:rPr dirty="0" spc="-10"/>
              <a:t>Hypertension (PAH)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832" y="1712023"/>
            <a:ext cx="10723245" cy="35750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2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If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echocardiogram</a:t>
            </a:r>
            <a:r>
              <a:rPr dirty="0" sz="2150" spc="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findings</a:t>
            </a:r>
            <a:r>
              <a:rPr dirty="0" sz="2150" spc="-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are</a:t>
            </a:r>
            <a:r>
              <a:rPr dirty="0" sz="2150" spc="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suggestive</a:t>
            </a:r>
            <a:r>
              <a:rPr dirty="0" sz="215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 spc="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70">
                <a:solidFill>
                  <a:srgbClr val="404040"/>
                </a:solidFill>
                <a:latin typeface="Palatino Linotype"/>
                <a:cs typeface="Palatino Linotype"/>
              </a:rPr>
              <a:t>PAH,</a:t>
            </a:r>
            <a:r>
              <a:rPr dirty="0" sz="215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multiple</a:t>
            </a:r>
            <a:r>
              <a:rPr dirty="0" sz="215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diagnostic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tests are</a:t>
            </a:r>
            <a:r>
              <a:rPr dirty="0" sz="2150" spc="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utilized</a:t>
            </a:r>
            <a:endParaRPr sz="2150">
              <a:latin typeface="Palatino Linotype"/>
              <a:cs typeface="Palatino Linotyp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1832" y="1862518"/>
            <a:ext cx="6043930" cy="3961129"/>
          </a:xfrm>
          <a:prstGeom prst="rect">
            <a:avLst/>
          </a:prstGeom>
        </p:spPr>
        <p:txBody>
          <a:bodyPr wrap="square" lIns="0" tIns="132715" rIns="0" bIns="0" rtlCol="0" vert="horz">
            <a:spAutoFit/>
          </a:bodyPr>
          <a:lstStyle/>
          <a:p>
            <a:pPr marL="298450">
              <a:lnSpc>
                <a:spcPct val="100000"/>
              </a:lnSpc>
              <a:spcBef>
                <a:spcPts val="1045"/>
              </a:spcBef>
            </a:pP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for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further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workup.</a:t>
            </a:r>
            <a:endParaRPr sz="2150">
              <a:latin typeface="Palatino Linotype"/>
              <a:cs typeface="Palatino Linotype"/>
            </a:endParaRPr>
          </a:p>
          <a:p>
            <a:pPr marL="298450" indent="-285750">
              <a:lnSpc>
                <a:spcPts val="2565"/>
              </a:lnSpc>
              <a:spcBef>
                <a:spcPts val="950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Testing</a:t>
            </a:r>
            <a:r>
              <a:rPr dirty="0" sz="215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includes</a:t>
            </a:r>
            <a:r>
              <a:rPr dirty="0" sz="2150" spc="-1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but</a:t>
            </a:r>
            <a:r>
              <a:rPr dirty="0" sz="215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is</a:t>
            </a:r>
            <a:r>
              <a:rPr dirty="0" sz="215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not</a:t>
            </a:r>
            <a:r>
              <a:rPr dirty="0" sz="215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limited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to:</a:t>
            </a:r>
            <a:endParaRPr sz="2150">
              <a:latin typeface="Palatino Linotype"/>
              <a:cs typeface="Palatino Linotype"/>
            </a:endParaRPr>
          </a:p>
          <a:p>
            <a:pPr lvl="1" marL="590550" indent="-182880">
              <a:lnSpc>
                <a:spcPts val="2385"/>
              </a:lnSpc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200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Function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Testing</a:t>
            </a:r>
            <a:endParaRPr sz="2000">
              <a:latin typeface="Palatino Linotype"/>
              <a:cs typeface="Palatino Linotype"/>
            </a:endParaRPr>
          </a:p>
          <a:p>
            <a:pPr lvl="1" marL="590550" indent="-182880">
              <a:lnSpc>
                <a:spcPct val="100000"/>
              </a:lnSpc>
              <a:spcBef>
                <a:spcPts val="8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Baseline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110">
                <a:solidFill>
                  <a:srgbClr val="404040"/>
                </a:solidFill>
                <a:latin typeface="Palatino Linotype"/>
                <a:cs typeface="Palatino Linotype"/>
              </a:rPr>
              <a:t>6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0">
                <a:solidFill>
                  <a:srgbClr val="404040"/>
                </a:solidFill>
                <a:latin typeface="Palatino Linotype"/>
                <a:cs typeface="Palatino Linotype"/>
              </a:rPr>
              <a:t>Minute</a:t>
            </a:r>
            <a:r>
              <a:rPr dirty="0" sz="200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Walk</a:t>
            </a:r>
            <a:r>
              <a:rPr dirty="0" sz="200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Test</a:t>
            </a:r>
            <a:endParaRPr sz="2000">
              <a:latin typeface="Palatino Linotype"/>
              <a:cs typeface="Palatino Linotype"/>
            </a:endParaRPr>
          </a:p>
          <a:p>
            <a:pPr lvl="1" marL="590550" indent="-182880">
              <a:lnSpc>
                <a:spcPct val="100000"/>
              </a:lnSpc>
              <a:spcBef>
                <a:spcPts val="15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 spc="-70">
                <a:solidFill>
                  <a:srgbClr val="404040"/>
                </a:solidFill>
                <a:latin typeface="Palatino Linotype"/>
                <a:cs typeface="Palatino Linotype"/>
              </a:rPr>
              <a:t>High</a:t>
            </a:r>
            <a:r>
              <a:rPr dirty="0" sz="200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Resolution</a:t>
            </a:r>
            <a:r>
              <a:rPr dirty="0" sz="200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CT</a:t>
            </a: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00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the</a:t>
            </a:r>
            <a:r>
              <a:rPr dirty="0" sz="200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Chest</a:t>
            </a:r>
            <a:endParaRPr sz="2000">
              <a:latin typeface="Palatino Linotype"/>
              <a:cs typeface="Palatino Linotype"/>
            </a:endParaRPr>
          </a:p>
          <a:p>
            <a:pPr lvl="1" marL="590550" indent="-182880">
              <a:lnSpc>
                <a:spcPct val="100000"/>
              </a:lnSpc>
              <a:spcBef>
                <a:spcPts val="8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 spc="-45">
                <a:solidFill>
                  <a:srgbClr val="404040"/>
                </a:solidFill>
                <a:latin typeface="Palatino Linotype"/>
                <a:cs typeface="Palatino Linotype"/>
              </a:rPr>
              <a:t>Overnight</a:t>
            </a:r>
            <a:r>
              <a:rPr dirty="0" sz="200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Pulsoximetry</a:t>
            </a:r>
            <a:r>
              <a:rPr dirty="0" sz="200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and/or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Polysomnography</a:t>
            </a:r>
            <a:endParaRPr sz="2000">
              <a:latin typeface="Palatino Linotype"/>
              <a:cs typeface="Palatino Linotype"/>
            </a:endParaRPr>
          </a:p>
          <a:p>
            <a:pPr lvl="1" marL="590550" indent="-182880">
              <a:lnSpc>
                <a:spcPct val="100000"/>
              </a:lnSpc>
              <a:spcBef>
                <a:spcPts val="155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 spc="-140">
                <a:solidFill>
                  <a:srgbClr val="404040"/>
                </a:solidFill>
                <a:latin typeface="Palatino Linotype"/>
                <a:cs typeface="Palatino Linotype"/>
              </a:rPr>
              <a:t>VQ</a:t>
            </a:r>
            <a:r>
              <a:rPr dirty="0" sz="2000" spc="-114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Scan</a:t>
            </a:r>
            <a:endParaRPr sz="2000">
              <a:latin typeface="Palatino Linotype"/>
              <a:cs typeface="Palatino Linotype"/>
            </a:endParaRPr>
          </a:p>
          <a:p>
            <a:pPr lvl="1" marL="590550" indent="-182880">
              <a:lnSpc>
                <a:spcPct val="100000"/>
              </a:lnSpc>
              <a:spcBef>
                <a:spcPts val="15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Labs</a:t>
            </a:r>
            <a:endParaRPr sz="200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229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</a:tabLst>
            </a:pP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Autoimmune/Vasculitis</a:t>
            </a:r>
            <a:endParaRPr sz="155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320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</a:tabLst>
            </a:pPr>
            <a:r>
              <a:rPr dirty="0" sz="1550" spc="-25">
                <a:solidFill>
                  <a:srgbClr val="404040"/>
                </a:solidFill>
                <a:latin typeface="Palatino Linotype"/>
                <a:cs typeface="Palatino Linotype"/>
              </a:rPr>
              <a:t>HIV</a:t>
            </a:r>
            <a:endParaRPr sz="155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240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</a:tabLst>
            </a:pP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Liver</a:t>
            </a:r>
            <a:r>
              <a:rPr dirty="0" sz="155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Function</a:t>
            </a:r>
            <a:r>
              <a:rPr dirty="0" sz="155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Testing</a:t>
            </a:r>
            <a:endParaRPr sz="1550">
              <a:latin typeface="Palatino Linotype"/>
              <a:cs typeface="Palatino Linotype"/>
            </a:endParaRPr>
          </a:p>
          <a:p>
            <a:pPr lvl="1" marL="590550" indent="-182880">
              <a:lnSpc>
                <a:spcPct val="100000"/>
              </a:lnSpc>
              <a:spcBef>
                <a:spcPts val="17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Stress</a:t>
            </a:r>
            <a:r>
              <a:rPr dirty="0" sz="200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Test</a:t>
            </a:r>
            <a:r>
              <a:rPr dirty="0" sz="200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35">
                <a:solidFill>
                  <a:srgbClr val="404040"/>
                </a:solidFill>
                <a:latin typeface="Palatino Linotype"/>
                <a:cs typeface="Palatino Linotype"/>
              </a:rPr>
              <a:t>vs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Left</a:t>
            </a:r>
            <a:r>
              <a:rPr dirty="0" sz="200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Heart</a:t>
            </a:r>
            <a:r>
              <a:rPr dirty="0" sz="200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Catheterization</a:t>
            </a:r>
            <a:endParaRPr sz="20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889" rIns="0" bIns="0" rtlCol="0" vert="horz">
            <a:spAutoFit/>
          </a:bodyPr>
          <a:lstStyle/>
          <a:p>
            <a:pPr marL="12700" marR="5080">
              <a:lnSpc>
                <a:spcPts val="4360"/>
              </a:lnSpc>
              <a:spcBef>
                <a:spcPts val="895"/>
              </a:spcBef>
            </a:pPr>
            <a:r>
              <a:rPr dirty="0" spc="-25"/>
              <a:t>Diagnosis</a:t>
            </a:r>
            <a:r>
              <a:rPr dirty="0" spc="-204"/>
              <a:t> </a:t>
            </a:r>
            <a:r>
              <a:rPr dirty="0"/>
              <a:t>of</a:t>
            </a:r>
            <a:r>
              <a:rPr dirty="0" spc="-185"/>
              <a:t> </a:t>
            </a:r>
            <a:r>
              <a:rPr dirty="0" spc="-30"/>
              <a:t>Pulmonary</a:t>
            </a:r>
            <a:r>
              <a:rPr dirty="0" spc="-140"/>
              <a:t> </a:t>
            </a:r>
            <a:r>
              <a:rPr dirty="0" spc="-30"/>
              <a:t>Arterial</a:t>
            </a:r>
            <a:r>
              <a:rPr dirty="0" spc="-110"/>
              <a:t> </a:t>
            </a:r>
            <a:r>
              <a:rPr dirty="0" spc="-10"/>
              <a:t>Hypertension (PAH)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832" y="1740598"/>
            <a:ext cx="10671810" cy="3959225"/>
          </a:xfrm>
          <a:prstGeom prst="rect">
            <a:avLst/>
          </a:prstGeom>
        </p:spPr>
        <p:txBody>
          <a:bodyPr wrap="square" lIns="0" tIns="52069" rIns="0" bIns="0" rtlCol="0" vert="horz">
            <a:spAutoFit/>
          </a:bodyPr>
          <a:lstStyle/>
          <a:p>
            <a:pPr marL="298450" marR="1150620" indent="-286385">
              <a:lnSpc>
                <a:spcPts val="2330"/>
              </a:lnSpc>
              <a:spcBef>
                <a:spcPts val="409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Assessment</a:t>
            </a:r>
            <a:r>
              <a:rPr dirty="0" sz="215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 spc="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functional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status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with</a:t>
            </a:r>
            <a:r>
              <a:rPr dirty="0" sz="215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The</a:t>
            </a:r>
            <a:r>
              <a:rPr dirty="0" sz="215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World</a:t>
            </a:r>
            <a:r>
              <a:rPr dirty="0" sz="215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Health</a:t>
            </a:r>
            <a:r>
              <a:rPr dirty="0" sz="215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Organization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(WHO) Classification</a:t>
            </a:r>
            <a:r>
              <a:rPr dirty="0" sz="215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is</a:t>
            </a:r>
            <a:r>
              <a:rPr dirty="0" sz="2150" spc="-114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also</a:t>
            </a:r>
            <a:r>
              <a:rPr dirty="0" sz="215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60">
                <a:solidFill>
                  <a:srgbClr val="404040"/>
                </a:solidFill>
                <a:latin typeface="Palatino Linotype"/>
                <a:cs typeface="Palatino Linotype"/>
              </a:rPr>
              <a:t>key</a:t>
            </a:r>
            <a:r>
              <a:rPr dirty="0" sz="215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in</a:t>
            </a:r>
            <a:r>
              <a:rPr dirty="0" sz="2150" spc="-1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initial</a:t>
            </a:r>
            <a:r>
              <a:rPr dirty="0" sz="215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evaluation.</a:t>
            </a:r>
            <a:endParaRPr sz="2150">
              <a:latin typeface="Palatino Linotype"/>
              <a:cs typeface="Palatino Linotype"/>
            </a:endParaRPr>
          </a:p>
          <a:p>
            <a:pPr lvl="1" marL="590550" marR="333375" indent="-286385">
              <a:lnSpc>
                <a:spcPts val="2180"/>
              </a:lnSpc>
              <a:spcBef>
                <a:spcPts val="42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Class</a:t>
            </a:r>
            <a:r>
              <a:rPr dirty="0" sz="200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I: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no</a:t>
            </a: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75">
                <a:solidFill>
                  <a:srgbClr val="404040"/>
                </a:solidFill>
                <a:latin typeface="Palatino Linotype"/>
                <a:cs typeface="Palatino Linotype"/>
              </a:rPr>
              <a:t>physical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restrictions.</a:t>
            </a:r>
            <a:r>
              <a:rPr dirty="0" sz="2000" spc="4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These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patients</a:t>
            </a:r>
            <a:r>
              <a:rPr dirty="0" sz="200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80">
                <a:solidFill>
                  <a:srgbClr val="404040"/>
                </a:solidFill>
                <a:latin typeface="Palatino Linotype"/>
                <a:cs typeface="Palatino Linotype"/>
              </a:rPr>
              <a:t>have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no</a:t>
            </a: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70">
                <a:solidFill>
                  <a:srgbClr val="404040"/>
                </a:solidFill>
                <a:latin typeface="Palatino Linotype"/>
                <a:cs typeface="Palatino Linotype"/>
              </a:rPr>
              <a:t>symptoms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with</a:t>
            </a:r>
            <a:r>
              <a:rPr dirty="0" sz="2000" spc="-10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ordinary</a:t>
            </a:r>
            <a:r>
              <a:rPr dirty="0" sz="200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physical activity.</a:t>
            </a:r>
            <a:endParaRPr sz="2000">
              <a:latin typeface="Palatino Linotype"/>
              <a:cs typeface="Palatino Linotype"/>
            </a:endParaRPr>
          </a:p>
          <a:p>
            <a:pPr lvl="1" marL="590550" marR="652780" indent="-286385">
              <a:lnSpc>
                <a:spcPct val="89200"/>
              </a:lnSpc>
              <a:spcBef>
                <a:spcPts val="595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Class</a:t>
            </a:r>
            <a:r>
              <a:rPr dirty="0" sz="200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II:</a:t>
            </a:r>
            <a:r>
              <a:rPr dirty="0" sz="200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slight</a:t>
            </a:r>
            <a:r>
              <a:rPr dirty="0" sz="20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limitation</a:t>
            </a:r>
            <a:r>
              <a:rPr dirty="0" sz="200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in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75">
                <a:solidFill>
                  <a:srgbClr val="404040"/>
                </a:solidFill>
                <a:latin typeface="Palatino Linotype"/>
                <a:cs typeface="Palatino Linotype"/>
              </a:rPr>
              <a:t>physical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activity.</a:t>
            </a:r>
            <a:r>
              <a:rPr dirty="0" sz="2000" spc="40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Ordinary</a:t>
            </a:r>
            <a:r>
              <a:rPr dirty="0" sz="2000" spc="-75">
                <a:solidFill>
                  <a:srgbClr val="404040"/>
                </a:solidFill>
                <a:latin typeface="Palatino Linotype"/>
                <a:cs typeface="Palatino Linotype"/>
              </a:rPr>
              <a:t> physical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activity</a:t>
            </a:r>
            <a:r>
              <a:rPr dirty="0" sz="200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can</a:t>
            </a:r>
            <a:r>
              <a:rPr dirty="0" sz="200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result</a:t>
            </a:r>
            <a:r>
              <a:rPr dirty="0" sz="200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in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shortness</a:t>
            </a:r>
            <a:r>
              <a:rPr dirty="0" sz="2000" spc="-114">
                <a:solidFill>
                  <a:srgbClr val="404040"/>
                </a:solidFill>
                <a:latin typeface="Palatino Linotype"/>
                <a:cs typeface="Palatino Linotype"/>
              </a:rPr>
              <a:t> of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breath,</a:t>
            </a:r>
            <a:r>
              <a:rPr dirty="0" sz="200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fatigue,</a:t>
            </a:r>
            <a:r>
              <a:rPr dirty="0" sz="200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chest</a:t>
            </a:r>
            <a:r>
              <a:rPr dirty="0" sz="200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pain,</a:t>
            </a:r>
            <a:r>
              <a:rPr dirty="0" sz="200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and/or</a:t>
            </a:r>
            <a:r>
              <a:rPr dirty="0" sz="2000" spc="-9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syncope.</a:t>
            </a:r>
            <a:r>
              <a:rPr dirty="0" sz="2000" spc="4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These</a:t>
            </a:r>
            <a:r>
              <a:rPr dirty="0" sz="200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patients</a:t>
            </a:r>
            <a:r>
              <a:rPr dirty="0" sz="200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are</a:t>
            </a:r>
            <a:r>
              <a:rPr dirty="0" sz="20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essentially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asymptomatic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at</a:t>
            </a:r>
            <a:r>
              <a:rPr dirty="0" sz="200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rest.</a:t>
            </a:r>
            <a:endParaRPr sz="2000">
              <a:latin typeface="Palatino Linotype"/>
              <a:cs typeface="Palatino Linotype"/>
            </a:endParaRPr>
          </a:p>
          <a:p>
            <a:pPr lvl="1" marL="590550" marR="189865" indent="-286385">
              <a:lnSpc>
                <a:spcPct val="90800"/>
              </a:lnSpc>
              <a:spcBef>
                <a:spcPts val="60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  <a:tab pos="6780530" algn="l"/>
              </a:tabLst>
            </a:pP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Class</a:t>
            </a:r>
            <a:r>
              <a:rPr dirty="0" sz="200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III:</a:t>
            </a:r>
            <a:r>
              <a:rPr dirty="0" sz="2000" spc="-45">
                <a:solidFill>
                  <a:srgbClr val="404040"/>
                </a:solidFill>
                <a:latin typeface="Palatino Linotype"/>
                <a:cs typeface="Palatino Linotype"/>
              </a:rPr>
              <a:t> marked</a:t>
            </a:r>
            <a:r>
              <a:rPr dirty="0" sz="200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limitation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 in</a:t>
            </a:r>
            <a:r>
              <a:rPr dirty="0" sz="2000" spc="-10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physical</a:t>
            </a:r>
            <a:r>
              <a:rPr dirty="0" sz="200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activity.</a:t>
            </a:r>
            <a:r>
              <a:rPr dirty="0" sz="2000" spc="40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Less</a:t>
            </a:r>
            <a:r>
              <a:rPr dirty="0" sz="200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than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ordinary</a:t>
            </a:r>
            <a:r>
              <a:rPr dirty="0" sz="200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activity</a:t>
            </a:r>
            <a:r>
              <a:rPr dirty="0" sz="200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can</a:t>
            </a:r>
            <a:r>
              <a:rPr dirty="0" sz="2000" spc="-10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result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in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shortness</a:t>
            </a:r>
            <a:r>
              <a:rPr dirty="0" sz="200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14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00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breath,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45">
                <a:solidFill>
                  <a:srgbClr val="404040"/>
                </a:solidFill>
                <a:latin typeface="Palatino Linotype"/>
                <a:cs typeface="Palatino Linotype"/>
              </a:rPr>
              <a:t>fatigue,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chest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pain,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and/or</a:t>
            </a:r>
            <a:r>
              <a:rPr dirty="0" sz="200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syncope.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	These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 patients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are</a:t>
            </a:r>
            <a:r>
              <a:rPr dirty="0" sz="2000" spc="-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comfortable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at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rest.</a:t>
            </a:r>
            <a:endParaRPr sz="2000">
              <a:latin typeface="Palatino Linotype"/>
              <a:cs typeface="Palatino Linotype"/>
            </a:endParaRPr>
          </a:p>
          <a:p>
            <a:pPr lvl="1" marL="590550" marR="5080" indent="-286385">
              <a:lnSpc>
                <a:spcPct val="89200"/>
              </a:lnSpc>
              <a:spcBef>
                <a:spcPts val="64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Class</a:t>
            </a:r>
            <a:r>
              <a:rPr dirty="0" sz="200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40">
                <a:solidFill>
                  <a:srgbClr val="404040"/>
                </a:solidFill>
                <a:latin typeface="Palatino Linotype"/>
                <a:cs typeface="Palatino Linotype"/>
              </a:rPr>
              <a:t>IV: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unable</a:t>
            </a:r>
            <a:r>
              <a:rPr dirty="0" sz="200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to</a:t>
            </a:r>
            <a:r>
              <a:rPr dirty="0" sz="200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perform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essentially</a:t>
            </a:r>
            <a:r>
              <a:rPr dirty="0" sz="200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75">
                <a:solidFill>
                  <a:srgbClr val="404040"/>
                </a:solidFill>
                <a:latin typeface="Palatino Linotype"/>
                <a:cs typeface="Palatino Linotype"/>
              </a:rPr>
              <a:t>any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75">
                <a:solidFill>
                  <a:srgbClr val="404040"/>
                </a:solidFill>
                <a:latin typeface="Palatino Linotype"/>
                <a:cs typeface="Palatino Linotype"/>
              </a:rPr>
              <a:t>level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activity</a:t>
            </a:r>
            <a:r>
              <a:rPr dirty="0" sz="200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0">
                <a:solidFill>
                  <a:srgbClr val="404040"/>
                </a:solidFill>
                <a:latin typeface="Palatino Linotype"/>
                <a:cs typeface="Palatino Linotype"/>
              </a:rPr>
              <a:t>without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70">
                <a:solidFill>
                  <a:srgbClr val="404040"/>
                </a:solidFill>
                <a:latin typeface="Palatino Linotype"/>
                <a:cs typeface="Palatino Linotype"/>
              </a:rPr>
              <a:t>symptoms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0">
                <a:solidFill>
                  <a:srgbClr val="404040"/>
                </a:solidFill>
                <a:latin typeface="Palatino Linotype"/>
                <a:cs typeface="Palatino Linotype"/>
              </a:rPr>
              <a:t>such</a:t>
            </a:r>
            <a:r>
              <a:rPr dirty="0" sz="200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as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shortness</a:t>
            </a:r>
            <a:r>
              <a:rPr dirty="0" sz="2000" spc="-114">
                <a:solidFill>
                  <a:srgbClr val="404040"/>
                </a:solidFill>
                <a:latin typeface="Palatino Linotype"/>
                <a:cs typeface="Palatino Linotype"/>
              </a:rPr>
              <a:t> of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breath,</a:t>
            </a:r>
            <a:r>
              <a:rPr dirty="0" sz="2000" spc="-10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fatigue,</a:t>
            </a:r>
            <a:r>
              <a:rPr dirty="0" sz="200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chest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pain,</a:t>
            </a:r>
            <a:r>
              <a:rPr dirty="0" sz="200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and/or</a:t>
            </a:r>
            <a:r>
              <a:rPr dirty="0" sz="2000" spc="-9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syncope.</a:t>
            </a:r>
            <a:r>
              <a:rPr dirty="0" sz="2000" spc="4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These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patient</a:t>
            </a:r>
            <a:r>
              <a:rPr dirty="0" sz="2000" spc="-114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often</a:t>
            </a: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80">
                <a:solidFill>
                  <a:srgbClr val="404040"/>
                </a:solidFill>
                <a:latin typeface="Palatino Linotype"/>
                <a:cs typeface="Palatino Linotype"/>
              </a:rPr>
              <a:t>have</a:t>
            </a:r>
            <a:r>
              <a:rPr dirty="0" sz="20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symptoms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at</a:t>
            </a:r>
            <a:r>
              <a:rPr dirty="0" sz="200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rest.</a:t>
            </a:r>
            <a:endParaRPr sz="20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889" rIns="0" bIns="0" rtlCol="0" vert="horz">
            <a:spAutoFit/>
          </a:bodyPr>
          <a:lstStyle/>
          <a:p>
            <a:pPr marL="12700" marR="5080">
              <a:lnSpc>
                <a:spcPts val="4360"/>
              </a:lnSpc>
              <a:spcBef>
                <a:spcPts val="895"/>
              </a:spcBef>
            </a:pPr>
            <a:r>
              <a:rPr dirty="0" spc="-25"/>
              <a:t>Diagnosis</a:t>
            </a:r>
            <a:r>
              <a:rPr dirty="0" spc="-204"/>
              <a:t> </a:t>
            </a:r>
            <a:r>
              <a:rPr dirty="0"/>
              <a:t>of</a:t>
            </a:r>
            <a:r>
              <a:rPr dirty="0" spc="-185"/>
              <a:t> </a:t>
            </a:r>
            <a:r>
              <a:rPr dirty="0" spc="-30"/>
              <a:t>Pulmonary</a:t>
            </a:r>
            <a:r>
              <a:rPr dirty="0" spc="-140"/>
              <a:t> </a:t>
            </a:r>
            <a:r>
              <a:rPr dirty="0" spc="-30"/>
              <a:t>Arterial</a:t>
            </a:r>
            <a:r>
              <a:rPr dirty="0" spc="-110"/>
              <a:t> </a:t>
            </a:r>
            <a:r>
              <a:rPr dirty="0" spc="-10"/>
              <a:t>Hypertension (PAH)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38100" rIns="0" bIns="0" rtlCol="0" vert="horz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300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/>
              <a:t>Right</a:t>
            </a:r>
            <a:r>
              <a:rPr dirty="0" spc="-25"/>
              <a:t> </a:t>
            </a:r>
            <a:r>
              <a:rPr dirty="0"/>
              <a:t>Heart</a:t>
            </a:r>
            <a:r>
              <a:rPr dirty="0" spc="-25"/>
              <a:t> </a:t>
            </a:r>
            <a:r>
              <a:rPr dirty="0" spc="-10"/>
              <a:t>Catheterization</a:t>
            </a:r>
          </a:p>
          <a:p>
            <a:pPr lvl="1" marL="590550" indent="-285750">
              <a:lnSpc>
                <a:spcPct val="100000"/>
              </a:lnSpc>
              <a:spcBef>
                <a:spcPts val="20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This</a:t>
            </a:r>
            <a:r>
              <a:rPr dirty="0" sz="200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procedure</a:t>
            </a:r>
            <a:r>
              <a:rPr dirty="0" sz="20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75">
                <a:solidFill>
                  <a:srgbClr val="404040"/>
                </a:solidFill>
                <a:latin typeface="Palatino Linotype"/>
                <a:cs typeface="Palatino Linotype"/>
              </a:rPr>
              <a:t>provides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true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hemodynamic</a:t>
            </a:r>
            <a:r>
              <a:rPr dirty="0" sz="200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values</a:t>
            </a: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for</a:t>
            </a:r>
            <a:r>
              <a:rPr dirty="0" sz="2000" spc="-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the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diagnosis</a:t>
            </a: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7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000" spc="-9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PAH.</a:t>
            </a:r>
            <a:endParaRPr sz="2000">
              <a:latin typeface="Palatino Linotype"/>
              <a:cs typeface="Palatino Linotype"/>
            </a:endParaRPr>
          </a:p>
          <a:p>
            <a:pPr lvl="1" marL="590550" indent="-285750">
              <a:lnSpc>
                <a:spcPct val="100000"/>
              </a:lnSpc>
              <a:spcBef>
                <a:spcPts val="305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 spc="-50">
                <a:solidFill>
                  <a:srgbClr val="404040"/>
                </a:solidFill>
                <a:latin typeface="Palatino Linotype"/>
                <a:cs typeface="Palatino Linotype"/>
              </a:rPr>
              <a:t>Hemodynamics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consistent</a:t>
            </a:r>
            <a:r>
              <a:rPr dirty="0" sz="200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with</a:t>
            </a:r>
            <a:r>
              <a:rPr dirty="0" sz="200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PAH:</a:t>
            </a:r>
            <a:endParaRPr sz="200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375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Mean</a:t>
            </a:r>
            <a:r>
              <a:rPr dirty="0" sz="215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215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Artery</a:t>
            </a:r>
            <a:r>
              <a:rPr dirty="0" sz="215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pressure</a:t>
            </a:r>
            <a:r>
              <a:rPr dirty="0" sz="215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 spc="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220">
                <a:solidFill>
                  <a:srgbClr val="404040"/>
                </a:solidFill>
                <a:latin typeface="Palatino Linotype"/>
                <a:cs typeface="Palatino Linotype"/>
              </a:rPr>
              <a:t>&gt;20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mm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Hg</a:t>
            </a:r>
            <a:endParaRPr sz="215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425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  <a:tab pos="5000625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215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Vascular</a:t>
            </a:r>
            <a:r>
              <a:rPr dirty="0" sz="2150" spc="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Resistance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	</a:t>
            </a:r>
            <a:r>
              <a:rPr dirty="0" sz="2150" spc="95">
                <a:solidFill>
                  <a:srgbClr val="404040"/>
                </a:solidFill>
                <a:latin typeface="Cambria Math"/>
                <a:cs typeface="Cambria Math"/>
              </a:rPr>
              <a:t>≥</a:t>
            </a:r>
            <a:r>
              <a:rPr dirty="0" sz="2150" spc="95">
                <a:solidFill>
                  <a:srgbClr val="404040"/>
                </a:solidFill>
                <a:latin typeface="Palatino Linotype"/>
                <a:cs typeface="Palatino Linotype"/>
              </a:rPr>
              <a:t>2</a:t>
            </a:r>
            <a:r>
              <a:rPr dirty="0" sz="215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60">
                <a:solidFill>
                  <a:srgbClr val="404040"/>
                </a:solidFill>
                <a:latin typeface="Palatino Linotype"/>
                <a:cs typeface="Palatino Linotype"/>
              </a:rPr>
              <a:t>Wood</a:t>
            </a:r>
            <a:r>
              <a:rPr dirty="0" sz="215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Units</a:t>
            </a:r>
            <a:endParaRPr sz="215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425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  <a:tab pos="574802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Capillary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Wedge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Pressure</a:t>
            </a:r>
            <a:r>
              <a:rPr dirty="0" sz="215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	</a:t>
            </a:r>
            <a:r>
              <a:rPr dirty="0" sz="2150">
                <a:solidFill>
                  <a:srgbClr val="404040"/>
                </a:solidFill>
                <a:latin typeface="Cambria Math"/>
                <a:cs typeface="Cambria Math"/>
              </a:rPr>
              <a:t>≤</a:t>
            </a:r>
            <a:r>
              <a:rPr dirty="0" sz="2150" spc="80">
                <a:solidFill>
                  <a:srgbClr val="404040"/>
                </a:solidFill>
                <a:latin typeface="Cambria Math"/>
                <a:cs typeface="Cambria Math"/>
              </a:rPr>
              <a:t> </a:t>
            </a:r>
            <a:r>
              <a:rPr dirty="0" sz="2150" spc="-175">
                <a:solidFill>
                  <a:srgbClr val="404040"/>
                </a:solidFill>
                <a:latin typeface="Palatino Linotype"/>
                <a:cs typeface="Palatino Linotype"/>
              </a:rPr>
              <a:t>15</a:t>
            </a:r>
            <a:r>
              <a:rPr dirty="0" sz="21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mm</a:t>
            </a:r>
            <a:r>
              <a:rPr dirty="0" sz="2150" spc="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Hg</a:t>
            </a:r>
            <a:endParaRPr sz="2150">
              <a:latin typeface="Palatino Linotype"/>
              <a:cs typeface="Palatino Linotype"/>
            </a:endParaRPr>
          </a:p>
          <a:p>
            <a:pPr marL="590550" indent="-182880">
              <a:lnSpc>
                <a:spcPct val="100000"/>
              </a:lnSpc>
              <a:spcBef>
                <a:spcPts val="35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 spc="-60"/>
              <a:t>Tricuspid</a:t>
            </a:r>
            <a:r>
              <a:rPr dirty="0" sz="2000" spc="-65"/>
              <a:t> </a:t>
            </a:r>
            <a:r>
              <a:rPr dirty="0" sz="2000" spc="-50"/>
              <a:t>Annular</a:t>
            </a:r>
            <a:r>
              <a:rPr dirty="0" sz="2000" spc="-75"/>
              <a:t> </a:t>
            </a:r>
            <a:r>
              <a:rPr dirty="0" sz="2000" spc="-10"/>
              <a:t>Plane</a:t>
            </a:r>
            <a:r>
              <a:rPr dirty="0" sz="2000" spc="-114"/>
              <a:t> </a:t>
            </a:r>
            <a:r>
              <a:rPr dirty="0" sz="2000" spc="-45"/>
              <a:t>Systolic</a:t>
            </a:r>
            <a:r>
              <a:rPr dirty="0" sz="2000" spc="-80"/>
              <a:t> </a:t>
            </a:r>
            <a:r>
              <a:rPr dirty="0" sz="2000" spc="-10"/>
              <a:t>Excursion</a:t>
            </a:r>
            <a:r>
              <a:rPr dirty="0" sz="2000" spc="-40"/>
              <a:t> </a:t>
            </a:r>
            <a:r>
              <a:rPr dirty="0" sz="2000" spc="-10"/>
              <a:t>(TAPSE)</a:t>
            </a:r>
            <a:endParaRPr sz="2000"/>
          </a:p>
          <a:p>
            <a:pPr marL="590550" marR="5080" indent="-183515">
              <a:lnSpc>
                <a:spcPts val="2180"/>
              </a:lnSpc>
              <a:spcBef>
                <a:spcPts val="635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 spc="-60"/>
              <a:t>Vasoreactivity</a:t>
            </a:r>
            <a:r>
              <a:rPr dirty="0" sz="2000" spc="-50"/>
              <a:t> </a:t>
            </a:r>
            <a:r>
              <a:rPr dirty="0" sz="2000" spc="-25"/>
              <a:t>challenges</a:t>
            </a:r>
            <a:r>
              <a:rPr dirty="0" sz="2000" spc="-50"/>
              <a:t> </a:t>
            </a:r>
            <a:r>
              <a:rPr dirty="0" sz="2000"/>
              <a:t>are</a:t>
            </a:r>
            <a:r>
              <a:rPr dirty="0" sz="2000" spc="-90"/>
              <a:t> </a:t>
            </a:r>
            <a:r>
              <a:rPr dirty="0" sz="2000" spc="-30"/>
              <a:t>performed</a:t>
            </a:r>
            <a:r>
              <a:rPr dirty="0" sz="2000" spc="-50"/>
              <a:t> </a:t>
            </a:r>
            <a:r>
              <a:rPr dirty="0" sz="2000"/>
              <a:t>on</a:t>
            </a:r>
            <a:r>
              <a:rPr dirty="0" sz="2000" spc="-25"/>
              <a:t> some</a:t>
            </a:r>
            <a:r>
              <a:rPr dirty="0" sz="2000" spc="-85"/>
              <a:t> </a:t>
            </a:r>
            <a:r>
              <a:rPr dirty="0" sz="2000" spc="-10"/>
              <a:t>patients,</a:t>
            </a:r>
            <a:r>
              <a:rPr dirty="0" sz="2000" spc="-35"/>
              <a:t> </a:t>
            </a:r>
            <a:r>
              <a:rPr dirty="0" sz="2000" spc="-70"/>
              <a:t>usually</a:t>
            </a:r>
            <a:r>
              <a:rPr dirty="0" sz="2000" spc="-50"/>
              <a:t> </a:t>
            </a:r>
            <a:r>
              <a:rPr dirty="0" sz="2000" spc="-20"/>
              <a:t>subsets</a:t>
            </a:r>
            <a:r>
              <a:rPr dirty="0" sz="2000" spc="-50"/>
              <a:t> </a:t>
            </a:r>
            <a:r>
              <a:rPr dirty="0" sz="2000" spc="-114"/>
              <a:t>of</a:t>
            </a:r>
            <a:r>
              <a:rPr dirty="0" sz="2000" spc="-15"/>
              <a:t> </a:t>
            </a:r>
            <a:r>
              <a:rPr dirty="0" sz="2000" spc="-10"/>
              <a:t>patients</a:t>
            </a:r>
            <a:r>
              <a:rPr dirty="0" sz="2000" spc="-45"/>
              <a:t> </a:t>
            </a:r>
            <a:r>
              <a:rPr dirty="0" sz="2000" spc="-20"/>
              <a:t>most </a:t>
            </a:r>
            <a:r>
              <a:rPr dirty="0" sz="2000" spc="-90"/>
              <a:t>likely</a:t>
            </a:r>
            <a:r>
              <a:rPr dirty="0" sz="2000" spc="-55"/>
              <a:t> </a:t>
            </a:r>
            <a:r>
              <a:rPr dirty="0" sz="2000"/>
              <a:t>to</a:t>
            </a:r>
            <a:r>
              <a:rPr dirty="0" sz="2000" spc="-125"/>
              <a:t> </a:t>
            </a:r>
            <a:r>
              <a:rPr dirty="0" sz="2000" spc="-75"/>
              <a:t>show</a:t>
            </a:r>
            <a:r>
              <a:rPr dirty="0" sz="2000" spc="-50"/>
              <a:t> </a:t>
            </a:r>
            <a:r>
              <a:rPr dirty="0" sz="2000" spc="-30"/>
              <a:t>reactivity</a:t>
            </a:r>
            <a:r>
              <a:rPr dirty="0" sz="2000" spc="-95"/>
              <a:t> </a:t>
            </a:r>
            <a:r>
              <a:rPr dirty="0" sz="2000" spc="-10"/>
              <a:t>such</a:t>
            </a:r>
            <a:r>
              <a:rPr dirty="0" sz="2000" spc="-100"/>
              <a:t> </a:t>
            </a:r>
            <a:r>
              <a:rPr dirty="0" sz="2000"/>
              <a:t>as</a:t>
            </a:r>
            <a:r>
              <a:rPr dirty="0" sz="2000" spc="-90"/>
              <a:t> </a:t>
            </a:r>
            <a:r>
              <a:rPr dirty="0" sz="2000" spc="-10"/>
              <a:t>patients</a:t>
            </a:r>
            <a:r>
              <a:rPr dirty="0" sz="2000" spc="-85"/>
              <a:t> </a:t>
            </a:r>
            <a:r>
              <a:rPr dirty="0" sz="2000" spc="-20"/>
              <a:t>with</a:t>
            </a:r>
            <a:r>
              <a:rPr dirty="0" sz="2000" spc="-105"/>
              <a:t> </a:t>
            </a:r>
            <a:r>
              <a:rPr dirty="0" sz="2000" spc="-35"/>
              <a:t>idiopathic</a:t>
            </a:r>
            <a:r>
              <a:rPr dirty="0" sz="2000" spc="-30"/>
              <a:t> </a:t>
            </a:r>
            <a:r>
              <a:rPr dirty="0" sz="2000" spc="-55"/>
              <a:t>and</a:t>
            </a:r>
            <a:r>
              <a:rPr dirty="0" sz="2000" spc="-70"/>
              <a:t> </a:t>
            </a:r>
            <a:r>
              <a:rPr dirty="0" sz="2000"/>
              <a:t>heritable</a:t>
            </a:r>
            <a:r>
              <a:rPr dirty="0" sz="2000" spc="-125"/>
              <a:t> </a:t>
            </a:r>
            <a:r>
              <a:rPr dirty="0" sz="2000" spc="-120"/>
              <a:t>PAH.</a:t>
            </a:r>
            <a:r>
              <a:rPr dirty="0" sz="2000" spc="360"/>
              <a:t> </a:t>
            </a:r>
            <a:r>
              <a:rPr dirty="0" sz="2000" spc="-20"/>
              <a:t>Patients</a:t>
            </a:r>
            <a:r>
              <a:rPr dirty="0" sz="2000" spc="-85"/>
              <a:t> </a:t>
            </a:r>
            <a:r>
              <a:rPr dirty="0" sz="2000" spc="-90"/>
              <a:t>who</a:t>
            </a:r>
            <a:r>
              <a:rPr dirty="0" sz="2000" spc="-50"/>
              <a:t> </a:t>
            </a:r>
            <a:r>
              <a:rPr dirty="0" sz="2000" spc="-25"/>
              <a:t>are </a:t>
            </a:r>
            <a:r>
              <a:rPr dirty="0" sz="2000" spc="-70"/>
              <a:t>positive</a:t>
            </a:r>
            <a:r>
              <a:rPr dirty="0" sz="2000" spc="-95"/>
              <a:t> </a:t>
            </a:r>
            <a:r>
              <a:rPr dirty="0" sz="2000"/>
              <a:t>can</a:t>
            </a:r>
            <a:r>
              <a:rPr dirty="0" sz="2000" spc="-105"/>
              <a:t> </a:t>
            </a:r>
            <a:r>
              <a:rPr dirty="0" sz="2000"/>
              <a:t>be</a:t>
            </a:r>
            <a:r>
              <a:rPr dirty="0" sz="2000" spc="-20"/>
              <a:t> </a:t>
            </a:r>
            <a:r>
              <a:rPr dirty="0" sz="2000" spc="-30"/>
              <a:t>considered</a:t>
            </a:r>
            <a:r>
              <a:rPr dirty="0" sz="2000" spc="-60"/>
              <a:t> </a:t>
            </a:r>
            <a:r>
              <a:rPr dirty="0" sz="2000" spc="-40"/>
              <a:t>for</a:t>
            </a:r>
            <a:r>
              <a:rPr dirty="0" sz="2000" spc="-75"/>
              <a:t> </a:t>
            </a:r>
            <a:r>
              <a:rPr dirty="0" sz="2000"/>
              <a:t>a</a:t>
            </a:r>
            <a:r>
              <a:rPr dirty="0" sz="2000" spc="-30"/>
              <a:t> </a:t>
            </a:r>
            <a:r>
              <a:rPr dirty="0" sz="2000"/>
              <a:t>trial</a:t>
            </a:r>
            <a:r>
              <a:rPr dirty="0" sz="2000" spc="-55"/>
              <a:t> </a:t>
            </a:r>
            <a:r>
              <a:rPr dirty="0" sz="2000" spc="-35"/>
              <a:t>of</a:t>
            </a:r>
            <a:r>
              <a:rPr dirty="0" sz="2000" spc="-15"/>
              <a:t> </a:t>
            </a:r>
            <a:r>
              <a:rPr dirty="0" sz="2000"/>
              <a:t>calcium</a:t>
            </a:r>
            <a:r>
              <a:rPr dirty="0" sz="2000" spc="-45"/>
              <a:t> </a:t>
            </a:r>
            <a:r>
              <a:rPr dirty="0" sz="2000" spc="-10"/>
              <a:t>channel</a:t>
            </a:r>
            <a:r>
              <a:rPr dirty="0" sz="2000" spc="20"/>
              <a:t> </a:t>
            </a:r>
            <a:r>
              <a:rPr dirty="0" sz="2000" spc="-10"/>
              <a:t>blockers.</a:t>
            </a:r>
            <a:endParaRPr sz="2000"/>
          </a:p>
          <a:p>
            <a:pPr marL="590550" marR="901065" indent="-183515">
              <a:lnSpc>
                <a:spcPts val="2180"/>
              </a:lnSpc>
              <a:spcBef>
                <a:spcPts val="52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/>
              <a:t>While</a:t>
            </a:r>
            <a:r>
              <a:rPr dirty="0" sz="2000" spc="-65"/>
              <a:t> </a:t>
            </a:r>
            <a:r>
              <a:rPr dirty="0" sz="2000" spc="-35"/>
              <a:t>hemodynamic</a:t>
            </a:r>
            <a:r>
              <a:rPr dirty="0" sz="2000" spc="-40"/>
              <a:t> </a:t>
            </a:r>
            <a:r>
              <a:rPr dirty="0" sz="2000" spc="-65"/>
              <a:t>values</a:t>
            </a:r>
            <a:r>
              <a:rPr dirty="0" sz="2000" spc="-25"/>
              <a:t> </a:t>
            </a:r>
            <a:r>
              <a:rPr dirty="0" sz="2000"/>
              <a:t>are</a:t>
            </a:r>
            <a:r>
              <a:rPr dirty="0" sz="2000" spc="20"/>
              <a:t> </a:t>
            </a:r>
            <a:r>
              <a:rPr dirty="0" sz="2000" spc="-45"/>
              <a:t>defined</a:t>
            </a:r>
            <a:r>
              <a:rPr dirty="0" sz="2000" spc="-20"/>
              <a:t> </a:t>
            </a:r>
            <a:r>
              <a:rPr dirty="0" sz="2000"/>
              <a:t>there</a:t>
            </a:r>
            <a:r>
              <a:rPr dirty="0" sz="2000" spc="-65"/>
              <a:t> </a:t>
            </a:r>
            <a:r>
              <a:rPr dirty="0" sz="2000"/>
              <a:t>are</a:t>
            </a:r>
            <a:r>
              <a:rPr dirty="0" sz="2000" spc="-60"/>
              <a:t> </a:t>
            </a:r>
            <a:r>
              <a:rPr dirty="0" sz="2000"/>
              <a:t>often</a:t>
            </a:r>
            <a:r>
              <a:rPr dirty="0" sz="2000" spc="10"/>
              <a:t> </a:t>
            </a:r>
            <a:r>
              <a:rPr dirty="0" sz="2000" spc="-40"/>
              <a:t>variable</a:t>
            </a:r>
            <a:r>
              <a:rPr dirty="0" sz="2000" spc="15"/>
              <a:t> </a:t>
            </a:r>
            <a:r>
              <a:rPr dirty="0" sz="2000" spc="-20"/>
              <a:t>techniques </a:t>
            </a:r>
            <a:r>
              <a:rPr dirty="0" sz="2000" spc="-10"/>
              <a:t>between practitioners</a:t>
            </a:r>
            <a:r>
              <a:rPr dirty="0" sz="2000" spc="-20"/>
              <a:t> </a:t>
            </a:r>
            <a:r>
              <a:rPr dirty="0" sz="2000" spc="-35"/>
              <a:t>performing</a:t>
            </a:r>
            <a:r>
              <a:rPr dirty="0" sz="2000" spc="-20"/>
              <a:t> right</a:t>
            </a:r>
            <a:r>
              <a:rPr dirty="0" sz="2000" spc="-60"/>
              <a:t> </a:t>
            </a:r>
            <a:r>
              <a:rPr dirty="0" sz="2000"/>
              <a:t>heart</a:t>
            </a:r>
            <a:r>
              <a:rPr dirty="0" sz="2000" spc="20"/>
              <a:t> </a:t>
            </a:r>
            <a:r>
              <a:rPr dirty="0" sz="2000" spc="-10"/>
              <a:t>catheterizations.</a:t>
            </a:r>
            <a:endParaRPr sz="20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889" rIns="0" bIns="0" rtlCol="0" vert="horz">
            <a:spAutoFit/>
          </a:bodyPr>
          <a:lstStyle/>
          <a:p>
            <a:pPr marL="12700" marR="5080">
              <a:lnSpc>
                <a:spcPts val="4360"/>
              </a:lnSpc>
              <a:spcBef>
                <a:spcPts val="895"/>
              </a:spcBef>
            </a:pPr>
            <a:r>
              <a:rPr dirty="0" spc="-25"/>
              <a:t>Diagnosis</a:t>
            </a:r>
            <a:r>
              <a:rPr dirty="0" spc="-204"/>
              <a:t> </a:t>
            </a:r>
            <a:r>
              <a:rPr dirty="0"/>
              <a:t>of</a:t>
            </a:r>
            <a:r>
              <a:rPr dirty="0" spc="-185"/>
              <a:t> </a:t>
            </a:r>
            <a:r>
              <a:rPr dirty="0" spc="-30"/>
              <a:t>Pulmonary</a:t>
            </a:r>
            <a:r>
              <a:rPr dirty="0" spc="-140"/>
              <a:t> </a:t>
            </a:r>
            <a:r>
              <a:rPr dirty="0" spc="-30"/>
              <a:t>Arterial</a:t>
            </a:r>
            <a:r>
              <a:rPr dirty="0" spc="-110"/>
              <a:t> </a:t>
            </a:r>
            <a:r>
              <a:rPr dirty="0" spc="-10"/>
              <a:t>Hypertension (PAH)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832" y="1718229"/>
            <a:ext cx="9108440" cy="2186305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300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Right</a:t>
            </a:r>
            <a:r>
              <a:rPr dirty="0" sz="215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Heart</a:t>
            </a:r>
            <a:r>
              <a:rPr dirty="0" sz="215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Catheterization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(Continued)</a:t>
            </a:r>
            <a:endParaRPr sz="2150">
              <a:latin typeface="Palatino Linotype"/>
              <a:cs typeface="Palatino Linotype"/>
            </a:endParaRPr>
          </a:p>
          <a:p>
            <a:pPr lvl="1" marL="590550" indent="-285750">
              <a:lnSpc>
                <a:spcPct val="100000"/>
              </a:lnSpc>
              <a:spcBef>
                <a:spcPts val="20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Findings</a:t>
            </a:r>
            <a:r>
              <a:rPr dirty="0" sz="200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50">
                <a:solidFill>
                  <a:srgbClr val="404040"/>
                </a:solidFill>
                <a:latin typeface="Palatino Linotype"/>
                <a:cs typeface="Palatino Linotype"/>
              </a:rPr>
              <a:t>Suggestive</a:t>
            </a:r>
            <a:r>
              <a:rPr dirty="0" sz="200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14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Right</a:t>
            </a:r>
            <a:r>
              <a:rPr dirty="0" sz="200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Ventricular</a:t>
            </a:r>
            <a:r>
              <a:rPr dirty="0" sz="20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Dysfunction</a:t>
            </a:r>
            <a:endParaRPr sz="2000">
              <a:latin typeface="Palatino Linotype"/>
              <a:cs typeface="Palatino Linotype"/>
            </a:endParaRPr>
          </a:p>
          <a:p>
            <a:pPr lvl="2" marL="773430" indent="-342900">
              <a:lnSpc>
                <a:spcPct val="100000"/>
              </a:lnSpc>
              <a:spcBef>
                <a:spcPts val="455"/>
              </a:spcBef>
              <a:buClr>
                <a:srgbClr val="E38312"/>
              </a:buClr>
              <a:buFont typeface="Wingdings"/>
              <a:buChar char=""/>
              <a:tabLst>
                <a:tab pos="773430" algn="l"/>
              </a:tabLst>
            </a:pP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Right</a:t>
            </a:r>
            <a:r>
              <a:rPr dirty="0" sz="15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ventricular</a:t>
            </a:r>
            <a:r>
              <a:rPr dirty="0" sz="1550" spc="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hypertrophy</a:t>
            </a:r>
            <a:endParaRPr sz="1550">
              <a:latin typeface="Palatino Linotype"/>
              <a:cs typeface="Palatino Linotype"/>
            </a:endParaRPr>
          </a:p>
          <a:p>
            <a:pPr lvl="2" marL="773430" indent="-342900">
              <a:lnSpc>
                <a:spcPct val="100000"/>
              </a:lnSpc>
              <a:spcBef>
                <a:spcPts val="465"/>
              </a:spcBef>
              <a:buClr>
                <a:srgbClr val="E38312"/>
              </a:buClr>
              <a:buFont typeface="Wingdings"/>
              <a:buChar char=""/>
              <a:tabLst>
                <a:tab pos="773430" algn="l"/>
              </a:tabLst>
            </a:pPr>
            <a:r>
              <a:rPr dirty="0" sz="1550" spc="-25">
                <a:solidFill>
                  <a:srgbClr val="404040"/>
                </a:solidFill>
                <a:latin typeface="Palatino Linotype"/>
                <a:cs typeface="Palatino Linotype"/>
              </a:rPr>
              <a:t>Tricuspid</a:t>
            </a:r>
            <a:r>
              <a:rPr dirty="0" sz="155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regurgitation</a:t>
            </a:r>
            <a:endParaRPr sz="1550">
              <a:latin typeface="Palatino Linotype"/>
              <a:cs typeface="Palatino Linotype"/>
            </a:endParaRPr>
          </a:p>
          <a:p>
            <a:pPr lvl="2" marL="773430" indent="-342900">
              <a:lnSpc>
                <a:spcPct val="100000"/>
              </a:lnSpc>
              <a:spcBef>
                <a:spcPts val="470"/>
              </a:spcBef>
              <a:buClr>
                <a:srgbClr val="E38312"/>
              </a:buClr>
              <a:buFont typeface="Wingdings"/>
              <a:buChar char=""/>
              <a:tabLst>
                <a:tab pos="773430" algn="l"/>
              </a:tabLst>
            </a:pP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Increased</a:t>
            </a:r>
            <a:r>
              <a:rPr dirty="0" sz="155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ratio</a:t>
            </a:r>
            <a:r>
              <a:rPr dirty="0" sz="1550" spc="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between</a:t>
            </a:r>
            <a:r>
              <a:rPr dirty="0" sz="1550" spc="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right</a:t>
            </a:r>
            <a:r>
              <a:rPr dirty="0" sz="1550" spc="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ventricular</a:t>
            </a:r>
            <a:r>
              <a:rPr dirty="0" sz="1550" spc="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and</a:t>
            </a:r>
            <a:r>
              <a:rPr dirty="0" sz="1550" spc="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left</a:t>
            </a:r>
            <a:r>
              <a:rPr dirty="0" sz="1550" spc="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ventricular</a:t>
            </a:r>
            <a:r>
              <a:rPr dirty="0" sz="1550" spc="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basal</a:t>
            </a:r>
            <a:r>
              <a:rPr dirty="0" sz="155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diameter</a:t>
            </a:r>
            <a:r>
              <a:rPr dirty="0" sz="1550" spc="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1550" spc="2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greather</a:t>
            </a:r>
            <a:r>
              <a:rPr dirty="0" sz="1550" spc="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than</a:t>
            </a:r>
            <a:r>
              <a:rPr dirty="0" sz="1550" spc="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50">
                <a:solidFill>
                  <a:srgbClr val="404040"/>
                </a:solidFill>
                <a:latin typeface="Palatino Linotype"/>
                <a:cs typeface="Palatino Linotype"/>
              </a:rPr>
              <a:t>1</a:t>
            </a:r>
            <a:endParaRPr sz="1550">
              <a:latin typeface="Palatino Linotype"/>
              <a:cs typeface="Palatino Linotype"/>
            </a:endParaRPr>
          </a:p>
          <a:p>
            <a:pPr lvl="2" marL="773430" indent="-342900">
              <a:lnSpc>
                <a:spcPct val="100000"/>
              </a:lnSpc>
              <a:spcBef>
                <a:spcPts val="465"/>
              </a:spcBef>
              <a:buClr>
                <a:srgbClr val="E38312"/>
              </a:buClr>
              <a:buFont typeface="Wingdings"/>
              <a:buChar char=""/>
              <a:tabLst>
                <a:tab pos="773430" algn="l"/>
              </a:tabLst>
            </a:pP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Reduced</a:t>
            </a:r>
            <a:r>
              <a:rPr dirty="0" sz="155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70">
                <a:solidFill>
                  <a:srgbClr val="404040"/>
                </a:solidFill>
                <a:latin typeface="Palatino Linotype"/>
                <a:cs typeface="Palatino Linotype"/>
              </a:rPr>
              <a:t>IVC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inspiratory collapse</a:t>
            </a:r>
            <a:endParaRPr sz="1550">
              <a:latin typeface="Palatino Linotype"/>
              <a:cs typeface="Palatino Linotype"/>
            </a:endParaRPr>
          </a:p>
          <a:p>
            <a:pPr lvl="2" marL="773430" indent="-342900">
              <a:lnSpc>
                <a:spcPct val="100000"/>
              </a:lnSpc>
              <a:spcBef>
                <a:spcPts val="470"/>
              </a:spcBef>
              <a:buClr>
                <a:srgbClr val="E38312"/>
              </a:buClr>
              <a:buFont typeface="Wingdings"/>
              <a:buChar char=""/>
              <a:tabLst>
                <a:tab pos="773430" algn="l"/>
              </a:tabLst>
            </a:pP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Pericardial</a:t>
            </a:r>
            <a:r>
              <a:rPr dirty="0" sz="1550" spc="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effusion</a:t>
            </a:r>
            <a:endParaRPr sz="155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889" rIns="0" bIns="0" rtlCol="0" vert="horz">
            <a:spAutoFit/>
          </a:bodyPr>
          <a:lstStyle/>
          <a:p>
            <a:pPr marL="12700" marR="5080">
              <a:lnSpc>
                <a:spcPts val="4360"/>
              </a:lnSpc>
              <a:spcBef>
                <a:spcPts val="895"/>
              </a:spcBef>
            </a:pPr>
            <a:r>
              <a:rPr dirty="0" spc="-80"/>
              <a:t>Treatment</a:t>
            </a:r>
            <a:r>
              <a:rPr dirty="0" spc="-175"/>
              <a:t> </a:t>
            </a:r>
            <a:r>
              <a:rPr dirty="0"/>
              <a:t>of</a:t>
            </a:r>
            <a:r>
              <a:rPr dirty="0" spc="-185"/>
              <a:t> </a:t>
            </a:r>
            <a:r>
              <a:rPr dirty="0" spc="-30"/>
              <a:t>Pulmonary</a:t>
            </a:r>
            <a:r>
              <a:rPr dirty="0" spc="-140"/>
              <a:t> </a:t>
            </a:r>
            <a:r>
              <a:rPr dirty="0" spc="-30"/>
              <a:t>Arterial</a:t>
            </a:r>
            <a:r>
              <a:rPr dirty="0" spc="-100"/>
              <a:t> </a:t>
            </a:r>
            <a:r>
              <a:rPr dirty="0" spc="-10"/>
              <a:t>Hypertension (PAH)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52069" rIns="0" bIns="0" rtlCol="0" vert="horz">
            <a:spAutoFit/>
          </a:bodyPr>
          <a:lstStyle/>
          <a:p>
            <a:pPr algn="just" marL="298450" marR="76200" indent="-286385">
              <a:lnSpc>
                <a:spcPts val="2330"/>
              </a:lnSpc>
              <a:spcBef>
                <a:spcPts val="409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pc="-40"/>
              <a:t>Following</a:t>
            </a:r>
            <a:r>
              <a:rPr dirty="0" spc="-95"/>
              <a:t> </a:t>
            </a:r>
            <a:r>
              <a:rPr dirty="0" spc="-35"/>
              <a:t>diagnosis</a:t>
            </a:r>
            <a:r>
              <a:rPr dirty="0" spc="-100"/>
              <a:t> </a:t>
            </a:r>
            <a:r>
              <a:rPr dirty="0"/>
              <a:t>of</a:t>
            </a:r>
            <a:r>
              <a:rPr dirty="0" spc="-100"/>
              <a:t> </a:t>
            </a:r>
            <a:r>
              <a:rPr dirty="0" spc="-285"/>
              <a:t>PAH</a:t>
            </a:r>
            <a:r>
              <a:rPr dirty="0" spc="155"/>
              <a:t> </a:t>
            </a:r>
            <a:r>
              <a:rPr dirty="0"/>
              <a:t>a</a:t>
            </a:r>
            <a:r>
              <a:rPr dirty="0" spc="-95"/>
              <a:t> </a:t>
            </a:r>
            <a:r>
              <a:rPr dirty="0" spc="-10"/>
              <a:t>swift</a:t>
            </a:r>
            <a:r>
              <a:rPr dirty="0" spc="-75"/>
              <a:t> </a:t>
            </a:r>
            <a:r>
              <a:rPr dirty="0"/>
              <a:t>initiation</a:t>
            </a:r>
            <a:r>
              <a:rPr dirty="0" spc="-45"/>
              <a:t> </a:t>
            </a:r>
            <a:r>
              <a:rPr dirty="0" spc="-65"/>
              <a:t>of</a:t>
            </a:r>
            <a:r>
              <a:rPr dirty="0" spc="-55"/>
              <a:t> </a:t>
            </a:r>
            <a:r>
              <a:rPr dirty="0"/>
              <a:t>therapy</a:t>
            </a:r>
            <a:r>
              <a:rPr dirty="0" spc="-50"/>
              <a:t> </a:t>
            </a:r>
            <a:r>
              <a:rPr dirty="0" spc="-10"/>
              <a:t>is</a:t>
            </a:r>
            <a:r>
              <a:rPr dirty="0" spc="-45"/>
              <a:t> </a:t>
            </a:r>
            <a:r>
              <a:rPr dirty="0" spc="-10"/>
              <a:t>ideal</a:t>
            </a:r>
            <a:r>
              <a:rPr dirty="0" spc="-15"/>
              <a:t> </a:t>
            </a:r>
            <a:r>
              <a:rPr dirty="0"/>
              <a:t>as</a:t>
            </a:r>
            <a:r>
              <a:rPr dirty="0" spc="-45"/>
              <a:t> </a:t>
            </a:r>
            <a:r>
              <a:rPr dirty="0"/>
              <a:t>the</a:t>
            </a:r>
            <a:r>
              <a:rPr dirty="0" spc="-15"/>
              <a:t> </a:t>
            </a:r>
            <a:r>
              <a:rPr dirty="0"/>
              <a:t>disease</a:t>
            </a:r>
            <a:r>
              <a:rPr dirty="0" spc="-20"/>
              <a:t> </a:t>
            </a:r>
            <a:r>
              <a:rPr dirty="0"/>
              <a:t>state</a:t>
            </a:r>
            <a:r>
              <a:rPr dirty="0" spc="-90"/>
              <a:t> </a:t>
            </a:r>
            <a:r>
              <a:rPr dirty="0" spc="-20"/>
              <a:t>has, </a:t>
            </a:r>
            <a:r>
              <a:rPr dirty="0"/>
              <a:t>again,</a:t>
            </a:r>
            <a:r>
              <a:rPr dirty="0" spc="-80"/>
              <a:t> </a:t>
            </a:r>
            <a:r>
              <a:rPr dirty="0"/>
              <a:t>often</a:t>
            </a:r>
            <a:r>
              <a:rPr dirty="0" spc="-110"/>
              <a:t> </a:t>
            </a:r>
            <a:r>
              <a:rPr dirty="0"/>
              <a:t>gone</a:t>
            </a:r>
            <a:r>
              <a:rPr dirty="0" spc="-20"/>
              <a:t> </a:t>
            </a:r>
            <a:r>
              <a:rPr dirty="0" spc="-30"/>
              <a:t>undiagnosed</a:t>
            </a:r>
            <a:r>
              <a:rPr dirty="0" spc="-65"/>
              <a:t> </a:t>
            </a:r>
            <a:r>
              <a:rPr dirty="0" spc="-10"/>
              <a:t>for</a:t>
            </a:r>
            <a:r>
              <a:rPr dirty="0" spc="-70"/>
              <a:t> </a:t>
            </a:r>
            <a:r>
              <a:rPr dirty="0"/>
              <a:t>some</a:t>
            </a:r>
            <a:r>
              <a:rPr dirty="0" spc="-20"/>
              <a:t> </a:t>
            </a:r>
            <a:r>
              <a:rPr dirty="0" spc="-10"/>
              <a:t>time.</a:t>
            </a:r>
          </a:p>
          <a:p>
            <a:pPr algn="just" marL="298450" marR="5080" indent="-286385">
              <a:lnSpc>
                <a:spcPct val="91700"/>
              </a:lnSpc>
              <a:spcBef>
                <a:spcPts val="142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/>
              <a:t>The</a:t>
            </a:r>
            <a:r>
              <a:rPr dirty="0" spc="-130"/>
              <a:t> </a:t>
            </a:r>
            <a:r>
              <a:rPr dirty="0"/>
              <a:t>majority</a:t>
            </a:r>
            <a:r>
              <a:rPr dirty="0" spc="5"/>
              <a:t> </a:t>
            </a:r>
            <a:r>
              <a:rPr dirty="0"/>
              <a:t>of</a:t>
            </a:r>
            <a:r>
              <a:rPr dirty="0" spc="70"/>
              <a:t> </a:t>
            </a:r>
            <a:r>
              <a:rPr dirty="0" spc="-285"/>
              <a:t>PAH</a:t>
            </a:r>
            <a:r>
              <a:rPr dirty="0" spc="150"/>
              <a:t> </a:t>
            </a:r>
            <a:r>
              <a:rPr dirty="0" spc="-55"/>
              <a:t>drugs</a:t>
            </a:r>
            <a:r>
              <a:rPr dirty="0" spc="-70"/>
              <a:t> </a:t>
            </a:r>
            <a:r>
              <a:rPr dirty="0" spc="70"/>
              <a:t>are</a:t>
            </a:r>
            <a:r>
              <a:rPr dirty="0" spc="-40"/>
              <a:t> </a:t>
            </a:r>
            <a:r>
              <a:rPr dirty="0" spc="-60"/>
              <a:t>provided</a:t>
            </a:r>
            <a:r>
              <a:rPr dirty="0" spc="-15"/>
              <a:t> </a:t>
            </a:r>
            <a:r>
              <a:rPr dirty="0" spc="-35"/>
              <a:t>by</a:t>
            </a:r>
            <a:r>
              <a:rPr dirty="0"/>
              <a:t> specialty pharmacies</a:t>
            </a:r>
            <a:r>
              <a:rPr dirty="0" spc="10"/>
              <a:t> </a:t>
            </a:r>
            <a:r>
              <a:rPr dirty="0"/>
              <a:t>and</a:t>
            </a:r>
            <a:r>
              <a:rPr dirty="0" spc="60"/>
              <a:t> </a:t>
            </a:r>
            <a:r>
              <a:rPr dirty="0"/>
              <a:t>require</a:t>
            </a:r>
            <a:r>
              <a:rPr dirty="0" spc="40"/>
              <a:t> </a:t>
            </a:r>
            <a:r>
              <a:rPr dirty="0" spc="-10"/>
              <a:t>extensive </a:t>
            </a:r>
            <a:r>
              <a:rPr dirty="0"/>
              <a:t>precertification</a:t>
            </a:r>
            <a:r>
              <a:rPr dirty="0" spc="-100"/>
              <a:t> </a:t>
            </a:r>
            <a:r>
              <a:rPr dirty="0"/>
              <a:t>for</a:t>
            </a:r>
            <a:r>
              <a:rPr dirty="0" spc="-45"/>
              <a:t> </a:t>
            </a:r>
            <a:r>
              <a:rPr dirty="0"/>
              <a:t>approval.</a:t>
            </a:r>
            <a:r>
              <a:rPr dirty="0" spc="5"/>
              <a:t>  </a:t>
            </a:r>
            <a:r>
              <a:rPr dirty="0"/>
              <a:t>Often,</a:t>
            </a:r>
            <a:r>
              <a:rPr dirty="0" spc="-55"/>
              <a:t> </a:t>
            </a:r>
            <a:r>
              <a:rPr dirty="0"/>
              <a:t>patient</a:t>
            </a:r>
            <a:r>
              <a:rPr dirty="0" spc="20"/>
              <a:t> </a:t>
            </a:r>
            <a:r>
              <a:rPr dirty="0"/>
              <a:t>assistance</a:t>
            </a:r>
            <a:r>
              <a:rPr dirty="0" spc="-70"/>
              <a:t> </a:t>
            </a:r>
            <a:r>
              <a:rPr dirty="0"/>
              <a:t>programs</a:t>
            </a:r>
            <a:r>
              <a:rPr dirty="0" spc="-20"/>
              <a:t> </a:t>
            </a:r>
            <a:r>
              <a:rPr dirty="0"/>
              <a:t>must</a:t>
            </a:r>
            <a:r>
              <a:rPr dirty="0" spc="-50"/>
              <a:t> </a:t>
            </a:r>
            <a:r>
              <a:rPr dirty="0"/>
              <a:t>also</a:t>
            </a:r>
            <a:r>
              <a:rPr dirty="0" spc="-35"/>
              <a:t> </a:t>
            </a:r>
            <a:r>
              <a:rPr dirty="0"/>
              <a:t>be</a:t>
            </a:r>
            <a:r>
              <a:rPr dirty="0" spc="10"/>
              <a:t> </a:t>
            </a:r>
            <a:r>
              <a:rPr dirty="0" spc="-10"/>
              <a:t>utilized </a:t>
            </a:r>
            <a:r>
              <a:rPr dirty="0" spc="-75"/>
              <a:t>given</a:t>
            </a:r>
            <a:r>
              <a:rPr dirty="0" spc="-55"/>
              <a:t> </a:t>
            </a:r>
            <a:r>
              <a:rPr dirty="0" spc="60"/>
              <a:t>the</a:t>
            </a:r>
            <a:r>
              <a:rPr dirty="0" spc="-35"/>
              <a:t> </a:t>
            </a:r>
            <a:r>
              <a:rPr dirty="0"/>
              <a:t>cost</a:t>
            </a:r>
            <a:r>
              <a:rPr dirty="0" spc="-10"/>
              <a:t> </a:t>
            </a:r>
            <a:r>
              <a:rPr dirty="0"/>
              <a:t>of</a:t>
            </a:r>
            <a:r>
              <a:rPr dirty="0" spc="15"/>
              <a:t> </a:t>
            </a:r>
            <a:r>
              <a:rPr dirty="0"/>
              <a:t>the</a:t>
            </a:r>
            <a:r>
              <a:rPr dirty="0" spc="45"/>
              <a:t> </a:t>
            </a:r>
            <a:r>
              <a:rPr dirty="0" spc="-10"/>
              <a:t>medications.</a:t>
            </a:r>
          </a:p>
          <a:p>
            <a:pPr marL="298450" marR="310515" indent="-286385">
              <a:lnSpc>
                <a:spcPct val="93200"/>
              </a:lnSpc>
              <a:spcBef>
                <a:spcPts val="1350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pc="-150"/>
              <a:t>As</a:t>
            </a:r>
            <a:r>
              <a:rPr dirty="0" spc="-15"/>
              <a:t> </a:t>
            </a:r>
            <a:r>
              <a:rPr dirty="0" spc="-10"/>
              <a:t>decisions</a:t>
            </a:r>
            <a:r>
              <a:rPr dirty="0" spc="-15"/>
              <a:t> </a:t>
            </a:r>
            <a:r>
              <a:rPr dirty="0"/>
              <a:t>concerning</a:t>
            </a:r>
            <a:r>
              <a:rPr dirty="0" spc="-35"/>
              <a:t> </a:t>
            </a:r>
            <a:r>
              <a:rPr dirty="0"/>
              <a:t>agents</a:t>
            </a:r>
            <a:r>
              <a:rPr dirty="0" spc="-10"/>
              <a:t> </a:t>
            </a:r>
            <a:r>
              <a:rPr dirty="0"/>
              <a:t>are</a:t>
            </a:r>
            <a:r>
              <a:rPr dirty="0" spc="15"/>
              <a:t> </a:t>
            </a:r>
            <a:r>
              <a:rPr dirty="0"/>
              <a:t>made</a:t>
            </a:r>
            <a:r>
              <a:rPr dirty="0" spc="10"/>
              <a:t> </a:t>
            </a:r>
            <a:r>
              <a:rPr dirty="0"/>
              <a:t>WHO</a:t>
            </a:r>
            <a:r>
              <a:rPr dirty="0" spc="15"/>
              <a:t> </a:t>
            </a:r>
            <a:r>
              <a:rPr dirty="0"/>
              <a:t>Functional</a:t>
            </a:r>
            <a:r>
              <a:rPr dirty="0" spc="10"/>
              <a:t> </a:t>
            </a:r>
            <a:r>
              <a:rPr dirty="0"/>
              <a:t>Status</a:t>
            </a:r>
            <a:r>
              <a:rPr dirty="0" spc="-15"/>
              <a:t> </a:t>
            </a:r>
            <a:r>
              <a:rPr dirty="0"/>
              <a:t>Classification</a:t>
            </a:r>
            <a:r>
              <a:rPr dirty="0" spc="120"/>
              <a:t> </a:t>
            </a:r>
            <a:r>
              <a:rPr dirty="0" spc="-25"/>
              <a:t>is </a:t>
            </a:r>
            <a:r>
              <a:rPr dirty="0"/>
              <a:t>considered</a:t>
            </a:r>
            <a:r>
              <a:rPr dirty="0" spc="-30"/>
              <a:t> </a:t>
            </a:r>
            <a:r>
              <a:rPr dirty="0" spc="-25"/>
              <a:t>along </a:t>
            </a:r>
            <a:r>
              <a:rPr dirty="0"/>
              <a:t>with</a:t>
            </a:r>
            <a:r>
              <a:rPr dirty="0" spc="-65"/>
              <a:t> </a:t>
            </a:r>
            <a:r>
              <a:rPr dirty="0"/>
              <a:t>the</a:t>
            </a:r>
            <a:r>
              <a:rPr dirty="0" spc="20"/>
              <a:t> </a:t>
            </a:r>
            <a:r>
              <a:rPr dirty="0"/>
              <a:t>patients</a:t>
            </a:r>
            <a:r>
              <a:rPr dirty="0" spc="-5"/>
              <a:t> </a:t>
            </a:r>
            <a:r>
              <a:rPr dirty="0"/>
              <a:t>risk</a:t>
            </a:r>
            <a:r>
              <a:rPr dirty="0" spc="15"/>
              <a:t> </a:t>
            </a:r>
            <a:r>
              <a:rPr dirty="0"/>
              <a:t>category</a:t>
            </a:r>
            <a:r>
              <a:rPr dirty="0" spc="-15"/>
              <a:t> </a:t>
            </a:r>
            <a:r>
              <a:rPr dirty="0" spc="-10"/>
              <a:t>which</a:t>
            </a:r>
            <a:r>
              <a:rPr dirty="0" spc="10"/>
              <a:t> </a:t>
            </a:r>
            <a:r>
              <a:rPr dirty="0"/>
              <a:t>can</a:t>
            </a:r>
            <a:r>
              <a:rPr dirty="0" spc="-5"/>
              <a:t> </a:t>
            </a:r>
            <a:r>
              <a:rPr dirty="0"/>
              <a:t>be</a:t>
            </a:r>
            <a:r>
              <a:rPr dirty="0" spc="25"/>
              <a:t> </a:t>
            </a:r>
            <a:r>
              <a:rPr dirty="0"/>
              <a:t>assessed</a:t>
            </a:r>
            <a:r>
              <a:rPr dirty="0" spc="-35"/>
              <a:t> </a:t>
            </a:r>
            <a:r>
              <a:rPr dirty="0" spc="-10"/>
              <a:t>through</a:t>
            </a:r>
            <a:r>
              <a:rPr dirty="0" spc="-65"/>
              <a:t> </a:t>
            </a:r>
            <a:r>
              <a:rPr dirty="0" spc="-20"/>
              <a:t>risk </a:t>
            </a:r>
            <a:r>
              <a:rPr dirty="0" spc="-10"/>
              <a:t>calculators.</a:t>
            </a: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/>
              <a:t>The</a:t>
            </a:r>
            <a:r>
              <a:rPr dirty="0" spc="10"/>
              <a:t> </a:t>
            </a:r>
            <a:r>
              <a:rPr dirty="0" spc="-35"/>
              <a:t>goal</a:t>
            </a:r>
            <a:r>
              <a:rPr dirty="0" spc="-65"/>
              <a:t> </a:t>
            </a:r>
            <a:r>
              <a:rPr dirty="0"/>
              <a:t>of</a:t>
            </a:r>
            <a:r>
              <a:rPr dirty="0" spc="45"/>
              <a:t> </a:t>
            </a:r>
            <a:r>
              <a:rPr dirty="0" spc="-10"/>
              <a:t>therapy</a:t>
            </a:r>
            <a:r>
              <a:rPr dirty="0" spc="-25"/>
              <a:t> </a:t>
            </a:r>
            <a:r>
              <a:rPr dirty="0"/>
              <a:t>is</a:t>
            </a:r>
            <a:r>
              <a:rPr dirty="0" spc="-15"/>
              <a:t> </a:t>
            </a:r>
            <a:r>
              <a:rPr dirty="0"/>
              <a:t>to</a:t>
            </a:r>
            <a:r>
              <a:rPr dirty="0" spc="-25"/>
              <a:t> </a:t>
            </a:r>
            <a:r>
              <a:rPr dirty="0"/>
              <a:t>get</a:t>
            </a:r>
            <a:r>
              <a:rPr dirty="0" spc="-45"/>
              <a:t> </a:t>
            </a:r>
            <a:r>
              <a:rPr dirty="0"/>
              <a:t>the</a:t>
            </a:r>
            <a:r>
              <a:rPr dirty="0" spc="-65"/>
              <a:t> </a:t>
            </a:r>
            <a:r>
              <a:rPr dirty="0"/>
              <a:t>patient</a:t>
            </a:r>
            <a:r>
              <a:rPr dirty="0" spc="-50"/>
              <a:t> </a:t>
            </a:r>
            <a:r>
              <a:rPr dirty="0"/>
              <a:t>to</a:t>
            </a:r>
            <a:r>
              <a:rPr dirty="0" spc="-25"/>
              <a:t> </a:t>
            </a:r>
            <a:r>
              <a:rPr dirty="0"/>
              <a:t>a</a:t>
            </a:r>
            <a:r>
              <a:rPr dirty="0" spc="-65"/>
              <a:t> </a:t>
            </a:r>
            <a:r>
              <a:rPr dirty="0" spc="-70"/>
              <a:t>low</a:t>
            </a:r>
            <a:r>
              <a:rPr dirty="0" spc="-20"/>
              <a:t> </a:t>
            </a:r>
            <a:r>
              <a:rPr dirty="0"/>
              <a:t>risk</a:t>
            </a:r>
            <a:r>
              <a:rPr dirty="0" spc="5"/>
              <a:t> </a:t>
            </a:r>
            <a:r>
              <a:rPr dirty="0" spc="-10"/>
              <a:t>category.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889" rIns="0" bIns="0" rtlCol="0" vert="horz">
            <a:spAutoFit/>
          </a:bodyPr>
          <a:lstStyle/>
          <a:p>
            <a:pPr marL="12700" marR="5080">
              <a:lnSpc>
                <a:spcPts val="4360"/>
              </a:lnSpc>
              <a:spcBef>
                <a:spcPts val="895"/>
              </a:spcBef>
            </a:pPr>
            <a:r>
              <a:rPr dirty="0" spc="-80"/>
              <a:t>Treatment</a:t>
            </a:r>
            <a:r>
              <a:rPr dirty="0" spc="-175"/>
              <a:t> </a:t>
            </a:r>
            <a:r>
              <a:rPr dirty="0"/>
              <a:t>of</a:t>
            </a:r>
            <a:r>
              <a:rPr dirty="0" spc="-185"/>
              <a:t> </a:t>
            </a:r>
            <a:r>
              <a:rPr dirty="0" spc="-30"/>
              <a:t>Pulmonary</a:t>
            </a:r>
            <a:r>
              <a:rPr dirty="0" spc="-140"/>
              <a:t> </a:t>
            </a:r>
            <a:r>
              <a:rPr dirty="0" spc="-30"/>
              <a:t>Arterial</a:t>
            </a:r>
            <a:r>
              <a:rPr dirty="0" spc="-100"/>
              <a:t> </a:t>
            </a:r>
            <a:r>
              <a:rPr dirty="0" spc="-10"/>
              <a:t>Hypertension (PAH)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832" y="1712023"/>
            <a:ext cx="10665460" cy="35750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2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 spc="-40">
                <a:solidFill>
                  <a:srgbClr val="404040"/>
                </a:solidFill>
                <a:latin typeface="Palatino Linotype"/>
                <a:cs typeface="Palatino Linotype"/>
              </a:rPr>
              <a:t>Following</a:t>
            </a:r>
            <a:r>
              <a:rPr dirty="0" sz="215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diagnosis</a:t>
            </a:r>
            <a:r>
              <a:rPr dirty="0" sz="215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29">
                <a:solidFill>
                  <a:srgbClr val="404040"/>
                </a:solidFill>
                <a:latin typeface="Palatino Linotype"/>
                <a:cs typeface="Palatino Linotype"/>
              </a:rPr>
              <a:t>PAH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</a:t>
            </a:r>
            <a:r>
              <a:rPr dirty="0" sz="2150" spc="-10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swift</a:t>
            </a:r>
            <a:r>
              <a:rPr dirty="0" sz="215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initiation</a:t>
            </a:r>
            <a:r>
              <a:rPr dirty="0" sz="215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of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therapy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is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ideal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as</a:t>
            </a:r>
            <a:r>
              <a:rPr dirty="0" sz="215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the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disease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state</a:t>
            </a:r>
            <a:r>
              <a:rPr dirty="0" sz="2150" spc="-10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has,</a:t>
            </a:r>
            <a:endParaRPr sz="2150">
              <a:latin typeface="Palatino Linotype"/>
              <a:cs typeface="Palatino Linotyp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1832" y="1862518"/>
            <a:ext cx="10737215" cy="3879215"/>
          </a:xfrm>
          <a:prstGeom prst="rect">
            <a:avLst/>
          </a:prstGeom>
        </p:spPr>
        <p:txBody>
          <a:bodyPr wrap="square" lIns="0" tIns="132715" rIns="0" bIns="0" rtlCol="0" vert="horz">
            <a:spAutoFit/>
          </a:bodyPr>
          <a:lstStyle/>
          <a:p>
            <a:pPr marL="298450">
              <a:lnSpc>
                <a:spcPct val="100000"/>
              </a:lnSpc>
              <a:spcBef>
                <a:spcPts val="1045"/>
              </a:spcBef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again,</a:t>
            </a:r>
            <a:r>
              <a:rPr dirty="0" sz="215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often</a:t>
            </a:r>
            <a:r>
              <a:rPr dirty="0" sz="2150" spc="-1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gone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undiagnosed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for</a:t>
            </a:r>
            <a:r>
              <a:rPr dirty="0" sz="215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some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time.</a:t>
            </a:r>
            <a:endParaRPr sz="2150">
              <a:latin typeface="Palatino Linotype"/>
              <a:cs typeface="Palatino Linotype"/>
            </a:endParaRPr>
          </a:p>
          <a:p>
            <a:pPr algn="just" marL="298450" marR="5080" indent="-286385">
              <a:lnSpc>
                <a:spcPct val="82500"/>
              </a:lnSpc>
              <a:spcBef>
                <a:spcPts val="1400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The</a:t>
            </a:r>
            <a:r>
              <a:rPr dirty="0" sz="2150" spc="-1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majority</a:t>
            </a:r>
            <a:r>
              <a:rPr dirty="0" sz="215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 spc="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85">
                <a:solidFill>
                  <a:srgbClr val="404040"/>
                </a:solidFill>
                <a:latin typeface="Palatino Linotype"/>
                <a:cs typeface="Palatino Linotype"/>
              </a:rPr>
              <a:t>PAH</a:t>
            </a:r>
            <a:r>
              <a:rPr dirty="0" sz="2150" spc="1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55">
                <a:solidFill>
                  <a:srgbClr val="404040"/>
                </a:solidFill>
                <a:latin typeface="Palatino Linotype"/>
                <a:cs typeface="Palatino Linotype"/>
              </a:rPr>
              <a:t>drugs</a:t>
            </a:r>
            <a:r>
              <a:rPr dirty="0" sz="215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70">
                <a:solidFill>
                  <a:srgbClr val="404040"/>
                </a:solidFill>
                <a:latin typeface="Palatino Linotype"/>
                <a:cs typeface="Palatino Linotype"/>
              </a:rPr>
              <a:t>are</a:t>
            </a:r>
            <a:r>
              <a:rPr dirty="0" sz="215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60">
                <a:solidFill>
                  <a:srgbClr val="404040"/>
                </a:solidFill>
                <a:latin typeface="Palatino Linotype"/>
                <a:cs typeface="Palatino Linotype"/>
              </a:rPr>
              <a:t>provided</a:t>
            </a:r>
            <a:r>
              <a:rPr dirty="0" sz="215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by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 specialty pharmacies</a:t>
            </a:r>
            <a:r>
              <a:rPr dirty="0" sz="2150" spc="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and</a:t>
            </a:r>
            <a:r>
              <a:rPr dirty="0" sz="2150" spc="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require</a:t>
            </a:r>
            <a:r>
              <a:rPr dirty="0" sz="2150" spc="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extensive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precertification</a:t>
            </a:r>
            <a:r>
              <a:rPr dirty="0" sz="2150" spc="-10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for</a:t>
            </a:r>
            <a:r>
              <a:rPr dirty="0" sz="215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approval.</a:t>
            </a:r>
            <a:r>
              <a:rPr dirty="0" sz="2150" spc="5">
                <a:solidFill>
                  <a:srgbClr val="404040"/>
                </a:solidFill>
                <a:latin typeface="Palatino Linotype"/>
                <a:cs typeface="Palatino Linotype"/>
              </a:rPr>
              <a:t> 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Often,</a:t>
            </a:r>
            <a:r>
              <a:rPr dirty="0" sz="215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patient</a:t>
            </a:r>
            <a:r>
              <a:rPr dirty="0" sz="2150" spc="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assistance</a:t>
            </a:r>
            <a:r>
              <a:rPr dirty="0" sz="215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programs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must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also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be</a:t>
            </a:r>
            <a:r>
              <a:rPr dirty="0" sz="2150" spc="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utilized </a:t>
            </a:r>
            <a:r>
              <a:rPr dirty="0" sz="2150" spc="-75">
                <a:solidFill>
                  <a:srgbClr val="404040"/>
                </a:solidFill>
                <a:latin typeface="Palatino Linotype"/>
                <a:cs typeface="Palatino Linotype"/>
              </a:rPr>
              <a:t>given</a:t>
            </a:r>
            <a:r>
              <a:rPr dirty="0" sz="215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60">
                <a:solidFill>
                  <a:srgbClr val="404040"/>
                </a:solidFill>
                <a:latin typeface="Palatino Linotype"/>
                <a:cs typeface="Palatino Linotype"/>
              </a:rPr>
              <a:t>the</a:t>
            </a:r>
            <a:r>
              <a:rPr dirty="0" sz="2150" spc="-9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cost</a:t>
            </a:r>
            <a:r>
              <a:rPr dirty="0" sz="215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the</a:t>
            </a:r>
            <a:r>
              <a:rPr dirty="0" sz="21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medications.</a:t>
            </a:r>
            <a:r>
              <a:rPr dirty="0" sz="2150" spc="50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Patients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must</a:t>
            </a:r>
            <a:r>
              <a:rPr dirty="0" sz="2150" spc="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also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enroll</a:t>
            </a:r>
            <a:r>
              <a:rPr dirty="0" sz="215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in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</a:t>
            </a:r>
            <a:r>
              <a:rPr dirty="0" sz="215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55">
                <a:solidFill>
                  <a:srgbClr val="404040"/>
                </a:solidFill>
                <a:latin typeface="Palatino Linotype"/>
                <a:cs typeface="Palatino Linotype"/>
              </a:rPr>
              <a:t>REMS</a:t>
            </a:r>
            <a:r>
              <a:rPr dirty="0" sz="215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program</a:t>
            </a:r>
            <a:r>
              <a:rPr dirty="0" sz="215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due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to 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possible</a:t>
            </a:r>
            <a:r>
              <a:rPr dirty="0" sz="215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fetal</a:t>
            </a:r>
            <a:r>
              <a:rPr dirty="0" sz="215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toxicity.</a:t>
            </a:r>
            <a:endParaRPr sz="2150">
              <a:latin typeface="Palatino Linotype"/>
              <a:cs typeface="Palatino Linotype"/>
            </a:endParaRPr>
          </a:p>
          <a:p>
            <a:pPr marL="298450" marR="310515" indent="-286385">
              <a:lnSpc>
                <a:spcPct val="83000"/>
              </a:lnSpc>
              <a:spcBef>
                <a:spcPts val="131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 spc="-150">
                <a:solidFill>
                  <a:srgbClr val="404040"/>
                </a:solidFill>
                <a:latin typeface="Palatino Linotype"/>
                <a:cs typeface="Palatino Linotype"/>
              </a:rPr>
              <a:t>As</a:t>
            </a:r>
            <a:r>
              <a:rPr dirty="0" sz="215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decisions</a:t>
            </a:r>
            <a:r>
              <a:rPr dirty="0" sz="215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concerning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agents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are</a:t>
            </a:r>
            <a:r>
              <a:rPr dirty="0" sz="21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made</a:t>
            </a:r>
            <a:r>
              <a:rPr dirty="0" sz="2150" spc="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WHO</a:t>
            </a:r>
            <a:r>
              <a:rPr dirty="0" sz="21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Functional</a:t>
            </a:r>
            <a:r>
              <a:rPr dirty="0" sz="2150" spc="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Status</a:t>
            </a:r>
            <a:r>
              <a:rPr dirty="0" sz="215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Classification</a:t>
            </a:r>
            <a:r>
              <a:rPr dirty="0" sz="2150" spc="1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is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considered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along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with</a:t>
            </a:r>
            <a:r>
              <a:rPr dirty="0" sz="215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the</a:t>
            </a:r>
            <a:r>
              <a:rPr dirty="0" sz="21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patients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risk</a:t>
            </a:r>
            <a:r>
              <a:rPr dirty="0" sz="2150" spc="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category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which</a:t>
            </a:r>
            <a:r>
              <a:rPr dirty="0" sz="215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can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be</a:t>
            </a:r>
            <a:r>
              <a:rPr dirty="0" sz="21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assessed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through</a:t>
            </a:r>
            <a:r>
              <a:rPr dirty="0" sz="215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risk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calculators.</a:t>
            </a:r>
            <a:endParaRPr sz="2150">
              <a:latin typeface="Palatino Linotype"/>
              <a:cs typeface="Palatino Linotype"/>
            </a:endParaRPr>
          </a:p>
          <a:p>
            <a:pPr marL="298450" indent="-285750">
              <a:lnSpc>
                <a:spcPct val="100000"/>
              </a:lnSpc>
              <a:spcBef>
                <a:spcPts val="950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The</a:t>
            </a:r>
            <a:r>
              <a:rPr dirty="0" sz="2150" spc="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goal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 spc="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therapy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is</a:t>
            </a:r>
            <a:r>
              <a:rPr dirty="0" sz="215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to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get</a:t>
            </a:r>
            <a:r>
              <a:rPr dirty="0" sz="215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the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patient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to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70">
                <a:solidFill>
                  <a:srgbClr val="404040"/>
                </a:solidFill>
                <a:latin typeface="Palatino Linotype"/>
                <a:cs typeface="Palatino Linotype"/>
              </a:rPr>
              <a:t>low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risk</a:t>
            </a:r>
            <a:r>
              <a:rPr dirty="0" sz="215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category.</a:t>
            </a:r>
            <a:endParaRPr sz="2150">
              <a:latin typeface="Palatino Linotype"/>
              <a:cs typeface="Palatino Linotype"/>
            </a:endParaRPr>
          </a:p>
          <a:p>
            <a:pPr marL="298450" indent="-285750">
              <a:lnSpc>
                <a:spcPts val="2380"/>
              </a:lnSpc>
              <a:spcBef>
                <a:spcPts val="869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In</a:t>
            </a:r>
            <a:r>
              <a:rPr dirty="0" sz="215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order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to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further</a:t>
            </a:r>
            <a:r>
              <a:rPr dirty="0" sz="215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the</a:t>
            </a:r>
            <a:r>
              <a:rPr dirty="0" sz="2150" spc="-9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goal</a:t>
            </a:r>
            <a:r>
              <a:rPr dirty="0" sz="215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6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achieving</a:t>
            </a:r>
            <a:r>
              <a:rPr dirty="0" sz="2150" spc="-60">
                <a:solidFill>
                  <a:srgbClr val="404040"/>
                </a:solidFill>
                <a:latin typeface="Palatino Linotype"/>
                <a:cs typeface="Palatino Linotype"/>
              </a:rPr>
              <a:t> low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risk</a:t>
            </a:r>
            <a:r>
              <a:rPr dirty="0" sz="215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status</a:t>
            </a:r>
            <a:r>
              <a:rPr dirty="0" sz="215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dual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therapy</a:t>
            </a:r>
            <a:r>
              <a:rPr dirty="0" sz="215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is</a:t>
            </a:r>
            <a:r>
              <a:rPr dirty="0" sz="215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initiated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up</a:t>
            </a:r>
            <a:endParaRPr sz="2150">
              <a:latin typeface="Palatino Linotype"/>
              <a:cs typeface="Palatino Linotype"/>
            </a:endParaRPr>
          </a:p>
          <a:p>
            <a:pPr marL="298450">
              <a:lnSpc>
                <a:spcPts val="2380"/>
              </a:lnSpc>
            </a:pP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front.</a:t>
            </a:r>
            <a:endParaRPr sz="215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889" rIns="0" bIns="0" rtlCol="0" vert="horz">
            <a:spAutoFit/>
          </a:bodyPr>
          <a:lstStyle/>
          <a:p>
            <a:pPr marL="12700" marR="5080">
              <a:lnSpc>
                <a:spcPts val="4360"/>
              </a:lnSpc>
              <a:spcBef>
                <a:spcPts val="895"/>
              </a:spcBef>
            </a:pPr>
            <a:r>
              <a:rPr dirty="0" spc="-80"/>
              <a:t>Treatment</a:t>
            </a:r>
            <a:r>
              <a:rPr dirty="0" spc="-175"/>
              <a:t> </a:t>
            </a:r>
            <a:r>
              <a:rPr dirty="0"/>
              <a:t>of</a:t>
            </a:r>
            <a:r>
              <a:rPr dirty="0" spc="-185"/>
              <a:t> </a:t>
            </a:r>
            <a:r>
              <a:rPr dirty="0" spc="-30"/>
              <a:t>Pulmonary</a:t>
            </a:r>
            <a:r>
              <a:rPr dirty="0" spc="-140"/>
              <a:t> </a:t>
            </a:r>
            <a:r>
              <a:rPr dirty="0" spc="-30"/>
              <a:t>Arterial</a:t>
            </a:r>
            <a:r>
              <a:rPr dirty="0" spc="-100"/>
              <a:t> </a:t>
            </a:r>
            <a:r>
              <a:rPr dirty="0" spc="-10"/>
              <a:t>Hypertension (PAH)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52069" rIns="0" bIns="0" rtlCol="0" vert="horz">
            <a:spAutoFit/>
          </a:bodyPr>
          <a:lstStyle/>
          <a:p>
            <a:pPr marL="298450" marR="76200" indent="-286385">
              <a:lnSpc>
                <a:spcPts val="2330"/>
              </a:lnSpc>
              <a:spcBef>
                <a:spcPts val="409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pc="-40"/>
              <a:t>Following</a:t>
            </a:r>
            <a:r>
              <a:rPr dirty="0" spc="-95"/>
              <a:t> </a:t>
            </a:r>
            <a:r>
              <a:rPr dirty="0" spc="-35"/>
              <a:t>diagnosis</a:t>
            </a:r>
            <a:r>
              <a:rPr dirty="0" spc="-75"/>
              <a:t> </a:t>
            </a:r>
            <a:r>
              <a:rPr dirty="0"/>
              <a:t>of</a:t>
            </a:r>
            <a:r>
              <a:rPr dirty="0" spc="5"/>
              <a:t> </a:t>
            </a:r>
            <a:r>
              <a:rPr dirty="0" spc="-229"/>
              <a:t>PAH</a:t>
            </a:r>
            <a:r>
              <a:rPr dirty="0" spc="-25"/>
              <a:t> </a:t>
            </a:r>
            <a:r>
              <a:rPr dirty="0"/>
              <a:t>a</a:t>
            </a:r>
            <a:r>
              <a:rPr dirty="0" spc="-100"/>
              <a:t> </a:t>
            </a:r>
            <a:r>
              <a:rPr dirty="0" spc="-10"/>
              <a:t>swift</a:t>
            </a:r>
            <a:r>
              <a:rPr dirty="0" spc="-85"/>
              <a:t> </a:t>
            </a:r>
            <a:r>
              <a:rPr dirty="0"/>
              <a:t>initiation</a:t>
            </a:r>
            <a:r>
              <a:rPr dirty="0" spc="-55"/>
              <a:t> </a:t>
            </a:r>
            <a:r>
              <a:rPr dirty="0" spc="-65"/>
              <a:t>of </a:t>
            </a:r>
            <a:r>
              <a:rPr dirty="0"/>
              <a:t>therapy</a:t>
            </a:r>
            <a:r>
              <a:rPr dirty="0" spc="-65"/>
              <a:t> </a:t>
            </a:r>
            <a:r>
              <a:rPr dirty="0" spc="-10"/>
              <a:t>is</a:t>
            </a:r>
            <a:r>
              <a:rPr dirty="0" spc="-50"/>
              <a:t> </a:t>
            </a:r>
            <a:r>
              <a:rPr dirty="0" spc="-10"/>
              <a:t>ideal</a:t>
            </a:r>
            <a:r>
              <a:rPr dirty="0" spc="-30"/>
              <a:t> </a:t>
            </a:r>
            <a:r>
              <a:rPr dirty="0"/>
              <a:t>as</a:t>
            </a:r>
            <a:r>
              <a:rPr dirty="0" spc="-55"/>
              <a:t> </a:t>
            </a:r>
            <a:r>
              <a:rPr dirty="0"/>
              <a:t>the</a:t>
            </a:r>
            <a:r>
              <a:rPr dirty="0" spc="-30"/>
              <a:t> </a:t>
            </a:r>
            <a:r>
              <a:rPr dirty="0"/>
              <a:t>disease</a:t>
            </a:r>
            <a:r>
              <a:rPr dirty="0" spc="-30"/>
              <a:t> </a:t>
            </a:r>
            <a:r>
              <a:rPr dirty="0"/>
              <a:t>state</a:t>
            </a:r>
            <a:r>
              <a:rPr dirty="0" spc="-100"/>
              <a:t> </a:t>
            </a:r>
            <a:r>
              <a:rPr dirty="0" spc="-20"/>
              <a:t>has, </a:t>
            </a:r>
            <a:r>
              <a:rPr dirty="0"/>
              <a:t>again,</a:t>
            </a:r>
            <a:r>
              <a:rPr dirty="0" spc="-80"/>
              <a:t> </a:t>
            </a:r>
            <a:r>
              <a:rPr dirty="0"/>
              <a:t>often</a:t>
            </a:r>
            <a:r>
              <a:rPr dirty="0" spc="-110"/>
              <a:t> </a:t>
            </a:r>
            <a:r>
              <a:rPr dirty="0"/>
              <a:t>gone</a:t>
            </a:r>
            <a:r>
              <a:rPr dirty="0" spc="-20"/>
              <a:t> </a:t>
            </a:r>
            <a:r>
              <a:rPr dirty="0" spc="-30"/>
              <a:t>undiagnosed</a:t>
            </a:r>
            <a:r>
              <a:rPr dirty="0" spc="-65"/>
              <a:t> </a:t>
            </a:r>
            <a:r>
              <a:rPr dirty="0" spc="-10"/>
              <a:t>for</a:t>
            </a:r>
            <a:r>
              <a:rPr dirty="0" spc="-70"/>
              <a:t> </a:t>
            </a:r>
            <a:r>
              <a:rPr dirty="0"/>
              <a:t>some</a:t>
            </a:r>
            <a:r>
              <a:rPr dirty="0" spc="-20"/>
              <a:t> </a:t>
            </a:r>
            <a:r>
              <a:rPr dirty="0" spc="-10"/>
              <a:t>time.</a:t>
            </a:r>
          </a:p>
          <a:p>
            <a:pPr algn="just" marL="298450" marR="5080" indent="-286385">
              <a:lnSpc>
                <a:spcPct val="91700"/>
              </a:lnSpc>
              <a:spcBef>
                <a:spcPts val="142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/>
              <a:t>The</a:t>
            </a:r>
            <a:r>
              <a:rPr dirty="0" spc="-130"/>
              <a:t> </a:t>
            </a:r>
            <a:r>
              <a:rPr dirty="0"/>
              <a:t>majority</a:t>
            </a:r>
            <a:r>
              <a:rPr dirty="0" spc="5"/>
              <a:t> </a:t>
            </a:r>
            <a:r>
              <a:rPr dirty="0"/>
              <a:t>of</a:t>
            </a:r>
            <a:r>
              <a:rPr dirty="0" spc="70"/>
              <a:t> </a:t>
            </a:r>
            <a:r>
              <a:rPr dirty="0" spc="-285"/>
              <a:t>PAH</a:t>
            </a:r>
            <a:r>
              <a:rPr dirty="0" spc="150"/>
              <a:t> </a:t>
            </a:r>
            <a:r>
              <a:rPr dirty="0" spc="-55"/>
              <a:t>drugs</a:t>
            </a:r>
            <a:r>
              <a:rPr dirty="0" spc="-70"/>
              <a:t> </a:t>
            </a:r>
            <a:r>
              <a:rPr dirty="0" spc="70"/>
              <a:t>are</a:t>
            </a:r>
            <a:r>
              <a:rPr dirty="0" spc="-40"/>
              <a:t> </a:t>
            </a:r>
            <a:r>
              <a:rPr dirty="0" spc="-60"/>
              <a:t>provided</a:t>
            </a:r>
            <a:r>
              <a:rPr dirty="0" spc="-15"/>
              <a:t> </a:t>
            </a:r>
            <a:r>
              <a:rPr dirty="0" spc="-35"/>
              <a:t>by</a:t>
            </a:r>
            <a:r>
              <a:rPr dirty="0"/>
              <a:t> specialty pharmacies</a:t>
            </a:r>
            <a:r>
              <a:rPr dirty="0" spc="10"/>
              <a:t> </a:t>
            </a:r>
            <a:r>
              <a:rPr dirty="0"/>
              <a:t>and</a:t>
            </a:r>
            <a:r>
              <a:rPr dirty="0" spc="60"/>
              <a:t> </a:t>
            </a:r>
            <a:r>
              <a:rPr dirty="0"/>
              <a:t>require</a:t>
            </a:r>
            <a:r>
              <a:rPr dirty="0" spc="40"/>
              <a:t> </a:t>
            </a:r>
            <a:r>
              <a:rPr dirty="0" spc="-10"/>
              <a:t>extensive </a:t>
            </a:r>
            <a:r>
              <a:rPr dirty="0"/>
              <a:t>precertification</a:t>
            </a:r>
            <a:r>
              <a:rPr dirty="0" spc="-100"/>
              <a:t> </a:t>
            </a:r>
            <a:r>
              <a:rPr dirty="0"/>
              <a:t>for</a:t>
            </a:r>
            <a:r>
              <a:rPr dirty="0" spc="-45"/>
              <a:t> </a:t>
            </a:r>
            <a:r>
              <a:rPr dirty="0"/>
              <a:t>approval.</a:t>
            </a:r>
            <a:r>
              <a:rPr dirty="0" spc="5"/>
              <a:t>  </a:t>
            </a:r>
            <a:r>
              <a:rPr dirty="0"/>
              <a:t>Often,</a:t>
            </a:r>
            <a:r>
              <a:rPr dirty="0" spc="-55"/>
              <a:t> </a:t>
            </a:r>
            <a:r>
              <a:rPr dirty="0"/>
              <a:t>patient</a:t>
            </a:r>
            <a:r>
              <a:rPr dirty="0" spc="20"/>
              <a:t> </a:t>
            </a:r>
            <a:r>
              <a:rPr dirty="0"/>
              <a:t>assistance</a:t>
            </a:r>
            <a:r>
              <a:rPr dirty="0" spc="-70"/>
              <a:t> </a:t>
            </a:r>
            <a:r>
              <a:rPr dirty="0"/>
              <a:t>programs</a:t>
            </a:r>
            <a:r>
              <a:rPr dirty="0" spc="-20"/>
              <a:t> </a:t>
            </a:r>
            <a:r>
              <a:rPr dirty="0"/>
              <a:t>must</a:t>
            </a:r>
            <a:r>
              <a:rPr dirty="0" spc="-50"/>
              <a:t> </a:t>
            </a:r>
            <a:r>
              <a:rPr dirty="0"/>
              <a:t>also</a:t>
            </a:r>
            <a:r>
              <a:rPr dirty="0" spc="-35"/>
              <a:t> </a:t>
            </a:r>
            <a:r>
              <a:rPr dirty="0"/>
              <a:t>be</a:t>
            </a:r>
            <a:r>
              <a:rPr dirty="0" spc="10"/>
              <a:t> </a:t>
            </a:r>
            <a:r>
              <a:rPr dirty="0" spc="-10"/>
              <a:t>utilized </a:t>
            </a:r>
            <a:r>
              <a:rPr dirty="0" spc="-75"/>
              <a:t>given</a:t>
            </a:r>
            <a:r>
              <a:rPr dirty="0" spc="-55"/>
              <a:t> </a:t>
            </a:r>
            <a:r>
              <a:rPr dirty="0" spc="60"/>
              <a:t>the</a:t>
            </a:r>
            <a:r>
              <a:rPr dirty="0" spc="-35"/>
              <a:t> </a:t>
            </a:r>
            <a:r>
              <a:rPr dirty="0"/>
              <a:t>cost</a:t>
            </a:r>
            <a:r>
              <a:rPr dirty="0" spc="-10"/>
              <a:t> </a:t>
            </a:r>
            <a:r>
              <a:rPr dirty="0"/>
              <a:t>of</a:t>
            </a:r>
            <a:r>
              <a:rPr dirty="0" spc="15"/>
              <a:t> </a:t>
            </a:r>
            <a:r>
              <a:rPr dirty="0"/>
              <a:t>the</a:t>
            </a:r>
            <a:r>
              <a:rPr dirty="0" spc="45"/>
              <a:t> </a:t>
            </a:r>
            <a:r>
              <a:rPr dirty="0" spc="-10"/>
              <a:t>medications.</a:t>
            </a:r>
          </a:p>
          <a:p>
            <a:pPr marL="298450" marR="310515" indent="-286385">
              <a:lnSpc>
                <a:spcPct val="93200"/>
              </a:lnSpc>
              <a:spcBef>
                <a:spcPts val="1350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pc="-150"/>
              <a:t>As</a:t>
            </a:r>
            <a:r>
              <a:rPr dirty="0" spc="-15"/>
              <a:t> </a:t>
            </a:r>
            <a:r>
              <a:rPr dirty="0" spc="-10"/>
              <a:t>decisions</a:t>
            </a:r>
            <a:r>
              <a:rPr dirty="0" spc="-15"/>
              <a:t> </a:t>
            </a:r>
            <a:r>
              <a:rPr dirty="0"/>
              <a:t>concerning</a:t>
            </a:r>
            <a:r>
              <a:rPr dirty="0" spc="-35"/>
              <a:t> </a:t>
            </a:r>
            <a:r>
              <a:rPr dirty="0"/>
              <a:t>agents</a:t>
            </a:r>
            <a:r>
              <a:rPr dirty="0" spc="-10"/>
              <a:t> </a:t>
            </a:r>
            <a:r>
              <a:rPr dirty="0"/>
              <a:t>are</a:t>
            </a:r>
            <a:r>
              <a:rPr dirty="0" spc="15"/>
              <a:t> </a:t>
            </a:r>
            <a:r>
              <a:rPr dirty="0"/>
              <a:t>made</a:t>
            </a:r>
            <a:r>
              <a:rPr dirty="0" spc="10"/>
              <a:t> </a:t>
            </a:r>
            <a:r>
              <a:rPr dirty="0"/>
              <a:t>WHO</a:t>
            </a:r>
            <a:r>
              <a:rPr dirty="0" spc="15"/>
              <a:t> </a:t>
            </a:r>
            <a:r>
              <a:rPr dirty="0"/>
              <a:t>Functional</a:t>
            </a:r>
            <a:r>
              <a:rPr dirty="0" spc="10"/>
              <a:t> </a:t>
            </a:r>
            <a:r>
              <a:rPr dirty="0"/>
              <a:t>Status</a:t>
            </a:r>
            <a:r>
              <a:rPr dirty="0" spc="-15"/>
              <a:t> </a:t>
            </a:r>
            <a:r>
              <a:rPr dirty="0"/>
              <a:t>Classification</a:t>
            </a:r>
            <a:r>
              <a:rPr dirty="0" spc="120"/>
              <a:t> </a:t>
            </a:r>
            <a:r>
              <a:rPr dirty="0" spc="-25"/>
              <a:t>is </a:t>
            </a:r>
            <a:r>
              <a:rPr dirty="0"/>
              <a:t>considered</a:t>
            </a:r>
            <a:r>
              <a:rPr dirty="0" spc="-30"/>
              <a:t> </a:t>
            </a:r>
            <a:r>
              <a:rPr dirty="0" spc="-25"/>
              <a:t>along </a:t>
            </a:r>
            <a:r>
              <a:rPr dirty="0"/>
              <a:t>with</a:t>
            </a:r>
            <a:r>
              <a:rPr dirty="0" spc="-65"/>
              <a:t> </a:t>
            </a:r>
            <a:r>
              <a:rPr dirty="0"/>
              <a:t>the</a:t>
            </a:r>
            <a:r>
              <a:rPr dirty="0" spc="20"/>
              <a:t> </a:t>
            </a:r>
            <a:r>
              <a:rPr dirty="0"/>
              <a:t>patients</a:t>
            </a:r>
            <a:r>
              <a:rPr dirty="0" spc="-5"/>
              <a:t> </a:t>
            </a:r>
            <a:r>
              <a:rPr dirty="0"/>
              <a:t>risk</a:t>
            </a:r>
            <a:r>
              <a:rPr dirty="0" spc="15"/>
              <a:t> </a:t>
            </a:r>
            <a:r>
              <a:rPr dirty="0"/>
              <a:t>category</a:t>
            </a:r>
            <a:r>
              <a:rPr dirty="0" spc="-15"/>
              <a:t> </a:t>
            </a:r>
            <a:r>
              <a:rPr dirty="0" spc="-10"/>
              <a:t>which</a:t>
            </a:r>
            <a:r>
              <a:rPr dirty="0" spc="10"/>
              <a:t> </a:t>
            </a:r>
            <a:r>
              <a:rPr dirty="0"/>
              <a:t>can</a:t>
            </a:r>
            <a:r>
              <a:rPr dirty="0" spc="-5"/>
              <a:t> </a:t>
            </a:r>
            <a:r>
              <a:rPr dirty="0"/>
              <a:t>be</a:t>
            </a:r>
            <a:r>
              <a:rPr dirty="0" spc="25"/>
              <a:t> </a:t>
            </a:r>
            <a:r>
              <a:rPr dirty="0"/>
              <a:t>assessed</a:t>
            </a:r>
            <a:r>
              <a:rPr dirty="0" spc="-35"/>
              <a:t> </a:t>
            </a:r>
            <a:r>
              <a:rPr dirty="0" spc="-10"/>
              <a:t>through</a:t>
            </a:r>
            <a:r>
              <a:rPr dirty="0" spc="-65"/>
              <a:t> </a:t>
            </a:r>
            <a:r>
              <a:rPr dirty="0" spc="-20"/>
              <a:t>risk </a:t>
            </a:r>
            <a:r>
              <a:rPr dirty="0" spc="-10"/>
              <a:t>calculators.</a:t>
            </a: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/>
              <a:t>The</a:t>
            </a:r>
            <a:r>
              <a:rPr dirty="0" spc="10"/>
              <a:t> </a:t>
            </a:r>
            <a:r>
              <a:rPr dirty="0" spc="-35"/>
              <a:t>goal</a:t>
            </a:r>
            <a:r>
              <a:rPr dirty="0" spc="-65"/>
              <a:t> </a:t>
            </a:r>
            <a:r>
              <a:rPr dirty="0"/>
              <a:t>of</a:t>
            </a:r>
            <a:r>
              <a:rPr dirty="0" spc="45"/>
              <a:t> </a:t>
            </a:r>
            <a:r>
              <a:rPr dirty="0" spc="-10"/>
              <a:t>therapy</a:t>
            </a:r>
            <a:r>
              <a:rPr dirty="0" spc="-25"/>
              <a:t> </a:t>
            </a:r>
            <a:r>
              <a:rPr dirty="0"/>
              <a:t>is</a:t>
            </a:r>
            <a:r>
              <a:rPr dirty="0" spc="-15"/>
              <a:t> </a:t>
            </a:r>
            <a:r>
              <a:rPr dirty="0"/>
              <a:t>to</a:t>
            </a:r>
            <a:r>
              <a:rPr dirty="0" spc="-25"/>
              <a:t> </a:t>
            </a:r>
            <a:r>
              <a:rPr dirty="0"/>
              <a:t>get</a:t>
            </a:r>
            <a:r>
              <a:rPr dirty="0" spc="-45"/>
              <a:t> </a:t>
            </a:r>
            <a:r>
              <a:rPr dirty="0"/>
              <a:t>the</a:t>
            </a:r>
            <a:r>
              <a:rPr dirty="0" spc="-65"/>
              <a:t> </a:t>
            </a:r>
            <a:r>
              <a:rPr dirty="0"/>
              <a:t>patient</a:t>
            </a:r>
            <a:r>
              <a:rPr dirty="0" spc="-50"/>
              <a:t> </a:t>
            </a:r>
            <a:r>
              <a:rPr dirty="0"/>
              <a:t>to</a:t>
            </a:r>
            <a:r>
              <a:rPr dirty="0" spc="-25"/>
              <a:t> </a:t>
            </a:r>
            <a:r>
              <a:rPr dirty="0"/>
              <a:t>a</a:t>
            </a:r>
            <a:r>
              <a:rPr dirty="0" spc="-65"/>
              <a:t> </a:t>
            </a:r>
            <a:r>
              <a:rPr dirty="0" spc="-70"/>
              <a:t>low</a:t>
            </a:r>
            <a:r>
              <a:rPr dirty="0" spc="-20"/>
              <a:t> </a:t>
            </a:r>
            <a:r>
              <a:rPr dirty="0"/>
              <a:t>risk</a:t>
            </a:r>
            <a:r>
              <a:rPr dirty="0" spc="5"/>
              <a:t> </a:t>
            </a:r>
            <a:r>
              <a:rPr dirty="0" spc="-10"/>
              <a:t>category.</a:t>
            </a:r>
          </a:p>
          <a:p>
            <a:pPr marL="298450" marR="996315" indent="-286385">
              <a:lnSpc>
                <a:spcPts val="2330"/>
              </a:lnSpc>
              <a:spcBef>
                <a:spcPts val="1540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/>
              <a:t>In</a:t>
            </a:r>
            <a:r>
              <a:rPr dirty="0" spc="-35"/>
              <a:t> </a:t>
            </a:r>
            <a:r>
              <a:rPr dirty="0"/>
              <a:t>order</a:t>
            </a:r>
            <a:r>
              <a:rPr dirty="0" spc="-55"/>
              <a:t> </a:t>
            </a:r>
            <a:r>
              <a:rPr dirty="0"/>
              <a:t>to</a:t>
            </a:r>
            <a:r>
              <a:rPr dirty="0" spc="-10"/>
              <a:t> </a:t>
            </a:r>
            <a:r>
              <a:rPr dirty="0"/>
              <a:t>further</a:t>
            </a:r>
            <a:r>
              <a:rPr dirty="0" spc="-50"/>
              <a:t> </a:t>
            </a:r>
            <a:r>
              <a:rPr dirty="0"/>
              <a:t>the</a:t>
            </a:r>
            <a:r>
              <a:rPr dirty="0" spc="-80"/>
              <a:t> </a:t>
            </a:r>
            <a:r>
              <a:rPr dirty="0" spc="-10"/>
              <a:t>goal</a:t>
            </a:r>
            <a:r>
              <a:rPr dirty="0" spc="-5"/>
              <a:t> </a:t>
            </a:r>
            <a:r>
              <a:rPr dirty="0" spc="-55"/>
              <a:t>of</a:t>
            </a:r>
            <a:r>
              <a:rPr dirty="0" spc="-45"/>
              <a:t> </a:t>
            </a:r>
            <a:r>
              <a:rPr dirty="0" spc="-10"/>
              <a:t>achieving</a:t>
            </a:r>
            <a:r>
              <a:rPr dirty="0" spc="-50"/>
              <a:t> </a:t>
            </a:r>
            <a:r>
              <a:rPr dirty="0" spc="-60"/>
              <a:t>low</a:t>
            </a:r>
            <a:r>
              <a:rPr dirty="0" spc="-40"/>
              <a:t> </a:t>
            </a:r>
            <a:r>
              <a:rPr dirty="0"/>
              <a:t>risk</a:t>
            </a:r>
            <a:r>
              <a:rPr dirty="0" spc="-90"/>
              <a:t> </a:t>
            </a:r>
            <a:r>
              <a:rPr dirty="0"/>
              <a:t>status</a:t>
            </a:r>
            <a:r>
              <a:rPr dirty="0" spc="-35"/>
              <a:t> </a:t>
            </a:r>
            <a:r>
              <a:rPr dirty="0" spc="-10"/>
              <a:t>up</a:t>
            </a:r>
            <a:r>
              <a:rPr dirty="0" spc="-55"/>
              <a:t> </a:t>
            </a:r>
            <a:r>
              <a:rPr dirty="0"/>
              <a:t>front</a:t>
            </a:r>
            <a:r>
              <a:rPr dirty="0" spc="-65"/>
              <a:t> </a:t>
            </a:r>
            <a:r>
              <a:rPr dirty="0" spc="-35"/>
              <a:t>dual</a:t>
            </a:r>
            <a:r>
              <a:rPr dirty="0" spc="-80"/>
              <a:t> </a:t>
            </a:r>
            <a:r>
              <a:rPr dirty="0"/>
              <a:t>therapy</a:t>
            </a:r>
            <a:r>
              <a:rPr dirty="0" spc="-45"/>
              <a:t> </a:t>
            </a:r>
            <a:r>
              <a:rPr dirty="0" spc="-25"/>
              <a:t>is </a:t>
            </a:r>
            <a:r>
              <a:rPr dirty="0" spc="-10"/>
              <a:t>generally</a:t>
            </a:r>
            <a:r>
              <a:rPr dirty="0" spc="-90"/>
              <a:t> </a:t>
            </a:r>
            <a:r>
              <a:rPr dirty="0" spc="-10"/>
              <a:t>utilized.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91832" y="501015"/>
            <a:ext cx="8655050" cy="1042669"/>
          </a:xfrm>
          <a:prstGeom prst="rect"/>
        </p:spPr>
        <p:txBody>
          <a:bodyPr wrap="square" lIns="0" tIns="96520" rIns="0" bIns="0" rtlCol="0" vert="horz">
            <a:spAutoFit/>
          </a:bodyPr>
          <a:lstStyle/>
          <a:p>
            <a:pPr marL="12700" marR="5080">
              <a:lnSpc>
                <a:spcPts val="3679"/>
              </a:lnSpc>
              <a:spcBef>
                <a:spcPts val="760"/>
              </a:spcBef>
            </a:pPr>
            <a:r>
              <a:rPr dirty="0" sz="3600" spc="-50"/>
              <a:t>Pulmonary</a:t>
            </a:r>
            <a:r>
              <a:rPr dirty="0" sz="3600" spc="-145"/>
              <a:t> </a:t>
            </a:r>
            <a:r>
              <a:rPr dirty="0" sz="3600" spc="-55"/>
              <a:t>Hypertension</a:t>
            </a:r>
            <a:r>
              <a:rPr dirty="0" sz="3600" spc="-140"/>
              <a:t> </a:t>
            </a:r>
            <a:r>
              <a:rPr dirty="0" sz="3600" spc="-20"/>
              <a:t>and</a:t>
            </a:r>
            <a:r>
              <a:rPr dirty="0" sz="3600" spc="-135"/>
              <a:t> </a:t>
            </a:r>
            <a:r>
              <a:rPr dirty="0" sz="3600" spc="-55"/>
              <a:t>Pulmonary</a:t>
            </a:r>
            <a:r>
              <a:rPr dirty="0" sz="3600" spc="-155"/>
              <a:t> </a:t>
            </a:r>
            <a:r>
              <a:rPr dirty="0" sz="3600" spc="-10"/>
              <a:t>Arterial Hypertension</a:t>
            </a:r>
            <a:endParaRPr sz="3600"/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832" y="1731073"/>
            <a:ext cx="1028255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00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400" spc="-45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240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50">
                <a:solidFill>
                  <a:srgbClr val="404040"/>
                </a:solidFill>
                <a:latin typeface="Palatino Linotype"/>
                <a:cs typeface="Palatino Linotype"/>
              </a:rPr>
              <a:t>Hypertension</a:t>
            </a:r>
            <a:r>
              <a:rPr dirty="0" sz="240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>
                <a:solidFill>
                  <a:srgbClr val="404040"/>
                </a:solidFill>
                <a:latin typeface="Palatino Linotype"/>
                <a:cs typeface="Palatino Linotype"/>
              </a:rPr>
              <a:t>is</a:t>
            </a:r>
            <a:r>
              <a:rPr dirty="0" sz="24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>
                <a:solidFill>
                  <a:srgbClr val="404040"/>
                </a:solidFill>
                <a:latin typeface="Palatino Linotype"/>
                <a:cs typeface="Palatino Linotype"/>
              </a:rPr>
              <a:t>a</a:t>
            </a:r>
            <a:r>
              <a:rPr dirty="0" sz="2400" spc="-1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>
                <a:solidFill>
                  <a:srgbClr val="404040"/>
                </a:solidFill>
                <a:latin typeface="Palatino Linotype"/>
                <a:cs typeface="Palatino Linotype"/>
              </a:rPr>
              <a:t>broad</a:t>
            </a:r>
            <a:r>
              <a:rPr dirty="0" sz="240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45">
                <a:solidFill>
                  <a:srgbClr val="404040"/>
                </a:solidFill>
                <a:latin typeface="Palatino Linotype"/>
                <a:cs typeface="Palatino Linotype"/>
              </a:rPr>
              <a:t>definition</a:t>
            </a:r>
            <a:r>
              <a:rPr dirty="0" sz="240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10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40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>
                <a:solidFill>
                  <a:srgbClr val="404040"/>
                </a:solidFill>
                <a:latin typeface="Palatino Linotype"/>
                <a:cs typeface="Palatino Linotype"/>
              </a:rPr>
              <a:t>a</a:t>
            </a:r>
            <a:r>
              <a:rPr dirty="0" sz="240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>
                <a:solidFill>
                  <a:srgbClr val="404040"/>
                </a:solidFill>
                <a:latin typeface="Palatino Linotype"/>
                <a:cs typeface="Palatino Linotype"/>
              </a:rPr>
              <a:t>mean</a:t>
            </a:r>
            <a:r>
              <a:rPr dirty="0" sz="240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65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240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Palatino Linotype"/>
                <a:cs typeface="Palatino Linotype"/>
              </a:rPr>
              <a:t>arterial</a:t>
            </a:r>
            <a:endParaRPr sz="2400">
              <a:latin typeface="Palatino Linotype"/>
              <a:cs typeface="Palatino Linotyp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1832" y="1905670"/>
            <a:ext cx="10739120" cy="1381125"/>
          </a:xfrm>
          <a:prstGeom prst="rect">
            <a:avLst/>
          </a:prstGeom>
        </p:spPr>
        <p:txBody>
          <a:bodyPr wrap="square" lIns="0" tIns="162560" rIns="0" bIns="0" rtlCol="0" vert="horz">
            <a:spAutoFit/>
          </a:bodyPr>
          <a:lstStyle/>
          <a:p>
            <a:pPr marL="298450">
              <a:lnSpc>
                <a:spcPct val="100000"/>
              </a:lnSpc>
              <a:spcBef>
                <a:spcPts val="1280"/>
              </a:spcBef>
              <a:tabLst>
                <a:tab pos="5189220" algn="l"/>
              </a:tabLst>
            </a:pPr>
            <a:r>
              <a:rPr dirty="0" sz="2400" spc="-10">
                <a:solidFill>
                  <a:srgbClr val="404040"/>
                </a:solidFill>
                <a:latin typeface="Palatino Linotype"/>
                <a:cs typeface="Palatino Linotype"/>
              </a:rPr>
              <a:t>pressure</a:t>
            </a:r>
            <a:r>
              <a:rPr dirty="0" sz="240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11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400">
                <a:solidFill>
                  <a:srgbClr val="404040"/>
                </a:solidFill>
                <a:latin typeface="Palatino Linotype"/>
                <a:cs typeface="Palatino Linotype"/>
              </a:rPr>
              <a:t> greater</a:t>
            </a:r>
            <a:r>
              <a:rPr dirty="0" sz="2400" spc="-1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>
                <a:solidFill>
                  <a:srgbClr val="404040"/>
                </a:solidFill>
                <a:latin typeface="Palatino Linotype"/>
                <a:cs typeface="Palatino Linotype"/>
              </a:rPr>
              <a:t>than</a:t>
            </a:r>
            <a:r>
              <a:rPr dirty="0" sz="240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215">
                <a:solidFill>
                  <a:srgbClr val="404040"/>
                </a:solidFill>
                <a:latin typeface="Palatino Linotype"/>
                <a:cs typeface="Palatino Linotype"/>
              </a:rPr>
              <a:t>20</a:t>
            </a:r>
            <a:r>
              <a:rPr dirty="0" sz="240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>
                <a:solidFill>
                  <a:srgbClr val="404040"/>
                </a:solidFill>
                <a:latin typeface="Palatino Linotype"/>
                <a:cs typeface="Palatino Linotype"/>
              </a:rPr>
              <a:t>mm</a:t>
            </a:r>
            <a:r>
              <a:rPr dirty="0" sz="240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25">
                <a:solidFill>
                  <a:srgbClr val="404040"/>
                </a:solidFill>
                <a:latin typeface="Palatino Linotype"/>
                <a:cs typeface="Palatino Linotype"/>
              </a:rPr>
              <a:t>Hg.</a:t>
            </a:r>
            <a:r>
              <a:rPr dirty="0" sz="2400">
                <a:solidFill>
                  <a:srgbClr val="404040"/>
                </a:solidFill>
                <a:latin typeface="Palatino Linotype"/>
                <a:cs typeface="Palatino Linotype"/>
              </a:rPr>
              <a:t>	This</a:t>
            </a:r>
            <a:r>
              <a:rPr dirty="0" sz="2400" spc="-114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60">
                <a:solidFill>
                  <a:srgbClr val="404040"/>
                </a:solidFill>
                <a:latin typeface="Palatino Linotype"/>
                <a:cs typeface="Palatino Linotype"/>
              </a:rPr>
              <a:t>includes</a:t>
            </a:r>
            <a:r>
              <a:rPr dirty="0" sz="2400" spc="-9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35">
                <a:solidFill>
                  <a:srgbClr val="404040"/>
                </a:solidFill>
                <a:latin typeface="Palatino Linotype"/>
                <a:cs typeface="Palatino Linotype"/>
              </a:rPr>
              <a:t>multiple</a:t>
            </a:r>
            <a:r>
              <a:rPr dirty="0" sz="240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Palatino Linotype"/>
                <a:cs typeface="Palatino Linotype"/>
              </a:rPr>
              <a:t>etiologies.</a:t>
            </a:r>
            <a:endParaRPr sz="2400">
              <a:latin typeface="Palatino Linotype"/>
              <a:cs typeface="Palatino Linotype"/>
            </a:endParaRPr>
          </a:p>
          <a:p>
            <a:pPr marL="298450" marR="5080" indent="-286385">
              <a:lnSpc>
                <a:spcPts val="2550"/>
              </a:lnSpc>
              <a:spcBef>
                <a:spcPts val="153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400" spc="-45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2400" spc="-10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40">
                <a:solidFill>
                  <a:srgbClr val="404040"/>
                </a:solidFill>
                <a:latin typeface="Palatino Linotype"/>
                <a:cs typeface="Palatino Linotype"/>
              </a:rPr>
              <a:t>Arterial</a:t>
            </a:r>
            <a:r>
              <a:rPr dirty="0" sz="2400" spc="-1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50">
                <a:solidFill>
                  <a:srgbClr val="404040"/>
                </a:solidFill>
                <a:latin typeface="Palatino Linotype"/>
                <a:cs typeface="Palatino Linotype"/>
              </a:rPr>
              <a:t>Hypertension</a:t>
            </a:r>
            <a:r>
              <a:rPr dirty="0" sz="2400" spc="-10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65">
                <a:solidFill>
                  <a:srgbClr val="404040"/>
                </a:solidFill>
                <a:latin typeface="Palatino Linotype"/>
                <a:cs typeface="Palatino Linotype"/>
              </a:rPr>
              <a:t>falls</a:t>
            </a:r>
            <a:r>
              <a:rPr dirty="0" sz="240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45">
                <a:solidFill>
                  <a:srgbClr val="404040"/>
                </a:solidFill>
                <a:latin typeface="Palatino Linotype"/>
                <a:cs typeface="Palatino Linotype"/>
              </a:rPr>
              <a:t>into</a:t>
            </a:r>
            <a:r>
              <a:rPr dirty="0" sz="2400" spc="-10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>
                <a:solidFill>
                  <a:srgbClr val="404040"/>
                </a:solidFill>
                <a:latin typeface="Palatino Linotype"/>
                <a:cs typeface="Palatino Linotype"/>
              </a:rPr>
              <a:t>this</a:t>
            </a:r>
            <a:r>
              <a:rPr dirty="0" sz="2400" spc="-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20">
                <a:solidFill>
                  <a:srgbClr val="404040"/>
                </a:solidFill>
                <a:latin typeface="Palatino Linotype"/>
                <a:cs typeface="Palatino Linotype"/>
              </a:rPr>
              <a:t>broad</a:t>
            </a:r>
            <a:r>
              <a:rPr dirty="0" sz="2400" spc="-10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25">
                <a:solidFill>
                  <a:srgbClr val="404040"/>
                </a:solidFill>
                <a:latin typeface="Palatino Linotype"/>
                <a:cs typeface="Palatino Linotype"/>
              </a:rPr>
              <a:t>category</a:t>
            </a:r>
            <a:r>
              <a:rPr dirty="0" sz="2400" spc="-9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>
                <a:solidFill>
                  <a:srgbClr val="404040"/>
                </a:solidFill>
                <a:latin typeface="Palatino Linotype"/>
                <a:cs typeface="Palatino Linotype"/>
              </a:rPr>
              <a:t>but</a:t>
            </a:r>
            <a:r>
              <a:rPr dirty="0" sz="240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>
                <a:solidFill>
                  <a:srgbClr val="404040"/>
                </a:solidFill>
                <a:latin typeface="Palatino Linotype"/>
                <a:cs typeface="Palatino Linotype"/>
              </a:rPr>
              <a:t>is</a:t>
            </a:r>
            <a:r>
              <a:rPr dirty="0" sz="2400" spc="-1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>
                <a:solidFill>
                  <a:srgbClr val="404040"/>
                </a:solidFill>
                <a:latin typeface="Palatino Linotype"/>
                <a:cs typeface="Palatino Linotype"/>
              </a:rPr>
              <a:t>specific</a:t>
            </a:r>
            <a:r>
              <a:rPr dirty="0" sz="240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25">
                <a:solidFill>
                  <a:srgbClr val="404040"/>
                </a:solidFill>
                <a:latin typeface="Palatino Linotype"/>
                <a:cs typeface="Palatino Linotype"/>
              </a:rPr>
              <a:t>to </a:t>
            </a:r>
            <a:r>
              <a:rPr dirty="0" sz="2400" spc="-65">
                <a:solidFill>
                  <a:srgbClr val="404040"/>
                </a:solidFill>
                <a:latin typeface="Palatino Linotype"/>
                <a:cs typeface="Palatino Linotype"/>
              </a:rPr>
              <a:t>Group </a:t>
            </a:r>
            <a:r>
              <a:rPr dirty="0" sz="2400" spc="65">
                <a:solidFill>
                  <a:srgbClr val="404040"/>
                </a:solidFill>
                <a:latin typeface="Palatino Linotype"/>
                <a:cs typeface="Palatino Linotype"/>
              </a:rPr>
              <a:t>I</a:t>
            </a:r>
            <a:r>
              <a:rPr dirty="0" sz="24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Palatino Linotype"/>
                <a:cs typeface="Palatino Linotype"/>
              </a:rPr>
              <a:t>disease.</a:t>
            </a:r>
            <a:endParaRPr sz="24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889" rIns="0" bIns="0" rtlCol="0" vert="horz">
            <a:spAutoFit/>
          </a:bodyPr>
          <a:lstStyle/>
          <a:p>
            <a:pPr marL="12700" marR="5080">
              <a:lnSpc>
                <a:spcPts val="4360"/>
              </a:lnSpc>
              <a:spcBef>
                <a:spcPts val="895"/>
              </a:spcBef>
            </a:pPr>
            <a:r>
              <a:rPr dirty="0" spc="-80"/>
              <a:t>Treatment</a:t>
            </a:r>
            <a:r>
              <a:rPr dirty="0" spc="-175"/>
              <a:t> </a:t>
            </a:r>
            <a:r>
              <a:rPr dirty="0"/>
              <a:t>of</a:t>
            </a:r>
            <a:r>
              <a:rPr dirty="0" spc="-185"/>
              <a:t> </a:t>
            </a:r>
            <a:r>
              <a:rPr dirty="0" spc="-30"/>
              <a:t>Pulmonary</a:t>
            </a:r>
            <a:r>
              <a:rPr dirty="0" spc="-140"/>
              <a:t> </a:t>
            </a:r>
            <a:r>
              <a:rPr dirty="0" spc="-30"/>
              <a:t>Arterial</a:t>
            </a:r>
            <a:r>
              <a:rPr dirty="0" spc="-100"/>
              <a:t> </a:t>
            </a:r>
            <a:r>
              <a:rPr dirty="0" spc="-10"/>
              <a:t>Hypertension (PAH)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832" y="1718229"/>
            <a:ext cx="10424795" cy="2767965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300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Phosphodiesterase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50">
                <a:solidFill>
                  <a:srgbClr val="404040"/>
                </a:solidFill>
                <a:latin typeface="Palatino Linotype"/>
                <a:cs typeface="Palatino Linotype"/>
              </a:rPr>
              <a:t>5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Inhibitors</a:t>
            </a:r>
            <a:r>
              <a:rPr dirty="0" sz="215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(5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minutes)</a:t>
            </a:r>
            <a:endParaRPr sz="2150">
              <a:latin typeface="Palatino Linotype"/>
              <a:cs typeface="Palatino Linotype"/>
            </a:endParaRPr>
          </a:p>
          <a:p>
            <a:pPr lvl="1" marL="590550" marR="5080" indent="-286385">
              <a:lnSpc>
                <a:spcPct val="89200"/>
              </a:lnSpc>
              <a:spcBef>
                <a:spcPts val="459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These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medications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50">
                <a:solidFill>
                  <a:srgbClr val="404040"/>
                </a:solidFill>
                <a:latin typeface="Palatino Linotype"/>
                <a:cs typeface="Palatino Linotype"/>
              </a:rPr>
              <a:t>lead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to</a:t>
            </a:r>
            <a:r>
              <a:rPr dirty="0" sz="20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vasodilation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and </a:t>
            </a:r>
            <a:r>
              <a:rPr dirty="0" sz="2000" spc="-30">
                <a:solidFill>
                  <a:srgbClr val="404040"/>
                </a:solidFill>
                <a:latin typeface="Palatino Linotype"/>
                <a:cs typeface="Palatino Linotype"/>
              </a:rPr>
              <a:t>prevent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proliferation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 and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platelet</a:t>
            </a:r>
            <a:r>
              <a:rPr dirty="0" sz="200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activation</a:t>
            </a:r>
            <a:r>
              <a:rPr dirty="0" sz="200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by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increasing</a:t>
            </a:r>
            <a:r>
              <a:rPr dirty="0" sz="200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the</a:t>
            </a:r>
            <a:r>
              <a:rPr dirty="0" sz="200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effect</a:t>
            </a:r>
            <a:r>
              <a:rPr dirty="0" sz="2000" spc="-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 nitric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65">
                <a:solidFill>
                  <a:srgbClr val="404040"/>
                </a:solidFill>
                <a:latin typeface="Palatino Linotype"/>
                <a:cs typeface="Palatino Linotype"/>
              </a:rPr>
              <a:t>oxide</a:t>
            </a:r>
            <a:r>
              <a:rPr dirty="0" sz="2000" spc="-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through</a:t>
            </a:r>
            <a:r>
              <a:rPr dirty="0" sz="2000" spc="-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the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45">
                <a:solidFill>
                  <a:srgbClr val="404040"/>
                </a:solidFill>
                <a:latin typeface="Palatino Linotype"/>
                <a:cs typeface="Palatino Linotype"/>
              </a:rPr>
              <a:t>prevention</a:t>
            </a:r>
            <a:r>
              <a:rPr dirty="0" sz="200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00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the</a:t>
            </a:r>
            <a:r>
              <a:rPr dirty="0" sz="200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45">
                <a:solidFill>
                  <a:srgbClr val="404040"/>
                </a:solidFill>
                <a:latin typeface="Palatino Linotype"/>
                <a:cs typeface="Palatino Linotype"/>
              </a:rPr>
              <a:t>degradation</a:t>
            </a:r>
            <a:r>
              <a:rPr dirty="0" sz="200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00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cyclic 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guanosine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monophosphate.</a:t>
            </a:r>
            <a:endParaRPr sz="2000">
              <a:latin typeface="Palatino Linotype"/>
              <a:cs typeface="Palatino Linotype"/>
            </a:endParaRPr>
          </a:p>
          <a:p>
            <a:pPr lvl="1" marL="590550" indent="-285750">
              <a:lnSpc>
                <a:spcPts val="2290"/>
              </a:lnSpc>
              <a:spcBef>
                <a:spcPts val="375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These 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medications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are</a:t>
            </a:r>
            <a:r>
              <a:rPr dirty="0" sz="200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administered </a:t>
            </a:r>
            <a:r>
              <a:rPr dirty="0" sz="2000" spc="-95">
                <a:solidFill>
                  <a:srgbClr val="404040"/>
                </a:solidFill>
                <a:latin typeface="Palatino Linotype"/>
                <a:cs typeface="Palatino Linotype"/>
              </a:rPr>
              <a:t>orally.</a:t>
            </a:r>
            <a:r>
              <a:rPr dirty="0" sz="200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(Sildenafil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0">
                <a:solidFill>
                  <a:srgbClr val="404040"/>
                </a:solidFill>
                <a:latin typeface="Palatino Linotype"/>
                <a:cs typeface="Palatino Linotype"/>
              </a:rPr>
              <a:t>is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65">
                <a:solidFill>
                  <a:srgbClr val="404040"/>
                </a:solidFill>
                <a:latin typeface="Palatino Linotype"/>
                <a:cs typeface="Palatino Linotype"/>
              </a:rPr>
              <a:t>available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in</a:t>
            </a:r>
            <a:r>
              <a:rPr dirty="0" sz="200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an</a:t>
            </a:r>
            <a:r>
              <a:rPr dirty="0" sz="200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intravenous</a:t>
            </a:r>
            <a:endParaRPr sz="2000">
              <a:latin typeface="Palatino Linotype"/>
              <a:cs typeface="Palatino Linotype"/>
            </a:endParaRPr>
          </a:p>
          <a:p>
            <a:pPr marL="590550">
              <a:lnSpc>
                <a:spcPts val="2290"/>
              </a:lnSpc>
            </a:pP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preparation)</a:t>
            </a:r>
            <a:endParaRPr sz="2000">
              <a:latin typeface="Palatino Linotype"/>
              <a:cs typeface="Palatino Linotype"/>
            </a:endParaRPr>
          </a:p>
          <a:p>
            <a:pPr lvl="2" marL="773430" indent="-285750">
              <a:lnSpc>
                <a:spcPct val="100000"/>
              </a:lnSpc>
              <a:spcBef>
                <a:spcPts val="455"/>
              </a:spcBef>
              <a:buClr>
                <a:srgbClr val="E38312"/>
              </a:buClr>
              <a:buFont typeface="Wingdings"/>
              <a:buChar char=""/>
              <a:tabLst>
                <a:tab pos="773430" algn="l"/>
              </a:tabLst>
            </a:pP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Sildenafil</a:t>
            </a:r>
            <a:r>
              <a:rPr dirty="0" sz="155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(Revatio)</a:t>
            </a:r>
            <a:endParaRPr sz="1550">
              <a:latin typeface="Palatino Linotype"/>
              <a:cs typeface="Palatino Linotype"/>
            </a:endParaRPr>
          </a:p>
          <a:p>
            <a:pPr lvl="2" marL="773430" indent="-285750">
              <a:lnSpc>
                <a:spcPct val="100000"/>
              </a:lnSpc>
              <a:spcBef>
                <a:spcPts val="470"/>
              </a:spcBef>
              <a:buClr>
                <a:srgbClr val="E38312"/>
              </a:buClr>
              <a:buFont typeface="Wingdings"/>
              <a:buChar char=""/>
              <a:tabLst>
                <a:tab pos="773430" algn="l"/>
              </a:tabLst>
            </a:pP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Tadalafil</a:t>
            </a:r>
            <a:r>
              <a:rPr dirty="0" sz="155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(Adcirca)</a:t>
            </a:r>
            <a:endParaRPr sz="1550">
              <a:latin typeface="Palatino Linotype"/>
              <a:cs typeface="Palatino Linotype"/>
            </a:endParaRPr>
          </a:p>
          <a:p>
            <a:pPr lvl="2" marL="773430" indent="-285750">
              <a:lnSpc>
                <a:spcPct val="100000"/>
              </a:lnSpc>
              <a:spcBef>
                <a:spcPts val="465"/>
              </a:spcBef>
              <a:buClr>
                <a:srgbClr val="E38312"/>
              </a:buClr>
              <a:buFont typeface="Wingdings"/>
              <a:buChar char=""/>
              <a:tabLst>
                <a:tab pos="773430" algn="l"/>
              </a:tabLst>
            </a:pP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Tadalafil/Macitentan</a:t>
            </a:r>
            <a:r>
              <a:rPr dirty="0" sz="15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Combination</a:t>
            </a:r>
            <a:r>
              <a:rPr dirty="0" sz="1550" spc="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Therapy</a:t>
            </a:r>
            <a:r>
              <a:rPr dirty="0" sz="155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(Opsynvi)</a:t>
            </a:r>
            <a:endParaRPr sz="155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889" rIns="0" bIns="0" rtlCol="0" vert="horz">
            <a:spAutoFit/>
          </a:bodyPr>
          <a:lstStyle/>
          <a:p>
            <a:pPr marL="12700" marR="5080">
              <a:lnSpc>
                <a:spcPts val="4360"/>
              </a:lnSpc>
              <a:spcBef>
                <a:spcPts val="895"/>
              </a:spcBef>
            </a:pPr>
            <a:r>
              <a:rPr dirty="0" spc="-80"/>
              <a:t>Treatment</a:t>
            </a:r>
            <a:r>
              <a:rPr dirty="0" spc="-175"/>
              <a:t> </a:t>
            </a:r>
            <a:r>
              <a:rPr dirty="0"/>
              <a:t>of</a:t>
            </a:r>
            <a:r>
              <a:rPr dirty="0" spc="-185"/>
              <a:t> </a:t>
            </a:r>
            <a:r>
              <a:rPr dirty="0" spc="-30"/>
              <a:t>Pulmonary</a:t>
            </a:r>
            <a:r>
              <a:rPr dirty="0" spc="-140"/>
              <a:t> </a:t>
            </a:r>
            <a:r>
              <a:rPr dirty="0" spc="-30"/>
              <a:t>Arterial</a:t>
            </a:r>
            <a:r>
              <a:rPr dirty="0" spc="-100"/>
              <a:t> </a:t>
            </a:r>
            <a:r>
              <a:rPr dirty="0" spc="-10"/>
              <a:t>Hypertension (PAH)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832" y="1718229"/>
            <a:ext cx="10007600" cy="2758440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300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Phosphodiesterase</a:t>
            </a:r>
            <a:r>
              <a:rPr dirty="0" sz="2150" spc="-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50">
                <a:solidFill>
                  <a:srgbClr val="404040"/>
                </a:solidFill>
                <a:latin typeface="Palatino Linotype"/>
                <a:cs typeface="Palatino Linotype"/>
              </a:rPr>
              <a:t>5</a:t>
            </a:r>
            <a:r>
              <a:rPr dirty="0" sz="2150" spc="-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Inhibitors</a:t>
            </a:r>
            <a:r>
              <a:rPr dirty="0" sz="215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(Continued)</a:t>
            </a:r>
            <a:endParaRPr sz="2150">
              <a:latin typeface="Palatino Linotype"/>
              <a:cs typeface="Palatino Linotype"/>
            </a:endParaRPr>
          </a:p>
          <a:p>
            <a:pPr lvl="1" marL="590550" indent="-285750">
              <a:lnSpc>
                <a:spcPct val="100000"/>
              </a:lnSpc>
              <a:spcBef>
                <a:spcPts val="20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Side</a:t>
            </a:r>
            <a:r>
              <a:rPr dirty="0" sz="200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Effects:</a:t>
            </a:r>
            <a:endParaRPr sz="2000">
              <a:latin typeface="Palatino Linotype"/>
              <a:cs typeface="Palatino Linotype"/>
            </a:endParaRPr>
          </a:p>
          <a:p>
            <a:pPr lvl="2" marL="773430" indent="-285750">
              <a:lnSpc>
                <a:spcPct val="100000"/>
              </a:lnSpc>
              <a:spcBef>
                <a:spcPts val="455"/>
              </a:spcBef>
              <a:buClr>
                <a:srgbClr val="E38312"/>
              </a:buClr>
              <a:buFont typeface="Wingdings"/>
              <a:buChar char=""/>
              <a:tabLst>
                <a:tab pos="773430" algn="l"/>
              </a:tabLst>
            </a:pP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Headache</a:t>
            </a:r>
            <a:endParaRPr sz="1550">
              <a:latin typeface="Palatino Linotype"/>
              <a:cs typeface="Palatino Linotype"/>
            </a:endParaRPr>
          </a:p>
          <a:p>
            <a:pPr lvl="2" marL="773430" indent="-285750">
              <a:lnSpc>
                <a:spcPct val="100000"/>
              </a:lnSpc>
              <a:spcBef>
                <a:spcPts val="465"/>
              </a:spcBef>
              <a:buClr>
                <a:srgbClr val="E38312"/>
              </a:buClr>
              <a:buFont typeface="Wingdings"/>
              <a:buChar char=""/>
              <a:tabLst>
                <a:tab pos="773430" algn="l"/>
              </a:tabLst>
            </a:pP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Flushing</a:t>
            </a:r>
            <a:endParaRPr sz="1550">
              <a:latin typeface="Palatino Linotype"/>
              <a:cs typeface="Palatino Linotype"/>
            </a:endParaRPr>
          </a:p>
          <a:p>
            <a:pPr lvl="2" marL="773430" indent="-285750">
              <a:lnSpc>
                <a:spcPct val="100000"/>
              </a:lnSpc>
              <a:spcBef>
                <a:spcPts val="470"/>
              </a:spcBef>
              <a:buClr>
                <a:srgbClr val="E38312"/>
              </a:buClr>
              <a:buFont typeface="Wingdings"/>
              <a:buChar char=""/>
              <a:tabLst>
                <a:tab pos="773430" algn="l"/>
              </a:tabLst>
            </a:pP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Nausea</a:t>
            </a:r>
            <a:endParaRPr sz="1550">
              <a:latin typeface="Palatino Linotype"/>
              <a:cs typeface="Palatino Linotype"/>
            </a:endParaRPr>
          </a:p>
          <a:p>
            <a:pPr lvl="1" marL="590550" indent="-285750">
              <a:lnSpc>
                <a:spcPct val="100000"/>
              </a:lnSpc>
              <a:spcBef>
                <a:spcPts val="395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Monitoring:</a:t>
            </a:r>
            <a:endParaRPr sz="2000">
              <a:latin typeface="Palatino Linotype"/>
              <a:cs typeface="Palatino Linotype"/>
            </a:endParaRPr>
          </a:p>
          <a:p>
            <a:pPr lvl="2" marL="773430" marR="5080" indent="-286385">
              <a:lnSpc>
                <a:spcPts val="1730"/>
              </a:lnSpc>
              <a:spcBef>
                <a:spcPts val="620"/>
              </a:spcBef>
              <a:buClr>
                <a:srgbClr val="E38312"/>
              </a:buClr>
              <a:buFont typeface="Wingdings"/>
              <a:buChar char=""/>
              <a:tabLst>
                <a:tab pos="773430" algn="l"/>
              </a:tabLst>
            </a:pP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Initial</a:t>
            </a:r>
            <a:r>
              <a:rPr dirty="0" sz="1550" spc="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CMP</a:t>
            </a:r>
            <a:r>
              <a:rPr dirty="0" sz="1550" spc="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for</a:t>
            </a:r>
            <a:r>
              <a:rPr dirty="0" sz="1550" spc="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assessment</a:t>
            </a:r>
            <a:r>
              <a:rPr dirty="0" sz="1550" spc="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3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1550" spc="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renal</a:t>
            </a:r>
            <a:r>
              <a:rPr dirty="0" sz="155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and</a:t>
            </a:r>
            <a:r>
              <a:rPr dirty="0" sz="1550" spc="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hepatic</a:t>
            </a:r>
            <a:r>
              <a:rPr dirty="0" sz="155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function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as</a:t>
            </a:r>
            <a:r>
              <a:rPr dirty="0" sz="155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dose</a:t>
            </a:r>
            <a:r>
              <a:rPr dirty="0" sz="155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adjustment</a:t>
            </a:r>
            <a:r>
              <a:rPr dirty="0" sz="155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20">
                <a:solidFill>
                  <a:srgbClr val="404040"/>
                </a:solidFill>
                <a:latin typeface="Palatino Linotype"/>
                <a:cs typeface="Palatino Linotype"/>
              </a:rPr>
              <a:t>may</a:t>
            </a:r>
            <a:r>
              <a:rPr dirty="0" sz="15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be</a:t>
            </a:r>
            <a:r>
              <a:rPr dirty="0" sz="1550" spc="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needed</a:t>
            </a:r>
            <a:r>
              <a:rPr dirty="0" sz="1550" spc="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and</a:t>
            </a:r>
            <a:r>
              <a:rPr dirty="0" sz="1550" spc="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55">
                <a:solidFill>
                  <a:srgbClr val="404040"/>
                </a:solidFill>
                <a:latin typeface="Palatino Linotype"/>
                <a:cs typeface="Palatino Linotype"/>
              </a:rPr>
              <a:t>follow</a:t>
            </a:r>
            <a:r>
              <a:rPr dirty="0" sz="1550" spc="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25">
                <a:solidFill>
                  <a:srgbClr val="404040"/>
                </a:solidFill>
                <a:latin typeface="Palatino Linotype"/>
                <a:cs typeface="Palatino Linotype"/>
              </a:rPr>
              <a:t>as 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indicated</a:t>
            </a:r>
            <a:endParaRPr sz="1550">
              <a:latin typeface="Palatino Linotype"/>
              <a:cs typeface="Palatino Linotype"/>
            </a:endParaRPr>
          </a:p>
          <a:p>
            <a:pPr lvl="2" marL="773430" indent="-285750">
              <a:lnSpc>
                <a:spcPct val="100000"/>
              </a:lnSpc>
              <a:spcBef>
                <a:spcPts val="425"/>
              </a:spcBef>
              <a:buClr>
                <a:srgbClr val="E38312"/>
              </a:buClr>
              <a:buFont typeface="Wingdings"/>
              <a:buChar char=""/>
              <a:tabLst>
                <a:tab pos="773430" algn="l"/>
              </a:tabLst>
            </a:pPr>
            <a:r>
              <a:rPr dirty="0" sz="1550" spc="-60">
                <a:solidFill>
                  <a:srgbClr val="404040"/>
                </a:solidFill>
                <a:latin typeface="Palatino Linotype"/>
                <a:cs typeface="Palatino Linotype"/>
              </a:rPr>
              <a:t>Have</a:t>
            </a:r>
            <a:r>
              <a:rPr dirty="0" sz="1550" spc="-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patient</a:t>
            </a:r>
            <a:r>
              <a:rPr dirty="0" sz="155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monitor</a:t>
            </a:r>
            <a:r>
              <a:rPr dirty="0" sz="155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25">
                <a:solidFill>
                  <a:srgbClr val="404040"/>
                </a:solidFill>
                <a:latin typeface="Palatino Linotype"/>
                <a:cs typeface="Palatino Linotype"/>
              </a:rPr>
              <a:t>blood</a:t>
            </a:r>
            <a:r>
              <a:rPr dirty="0" sz="155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pressures</a:t>
            </a:r>
            <a:r>
              <a:rPr dirty="0" sz="1550" spc="-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20">
                <a:solidFill>
                  <a:srgbClr val="404040"/>
                </a:solidFill>
                <a:latin typeface="Palatino Linotype"/>
                <a:cs typeface="Palatino Linotype"/>
              </a:rPr>
              <a:t>closely</a:t>
            </a:r>
            <a:r>
              <a:rPr dirty="0" sz="155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with</a:t>
            </a:r>
            <a:r>
              <a:rPr dirty="0" sz="155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initiation</a:t>
            </a:r>
            <a:r>
              <a:rPr dirty="0" sz="155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3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155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therapy</a:t>
            </a:r>
            <a:endParaRPr sz="155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889" rIns="0" bIns="0" rtlCol="0" vert="horz">
            <a:spAutoFit/>
          </a:bodyPr>
          <a:lstStyle/>
          <a:p>
            <a:pPr marL="12700" marR="5080">
              <a:lnSpc>
                <a:spcPts val="4360"/>
              </a:lnSpc>
              <a:spcBef>
                <a:spcPts val="895"/>
              </a:spcBef>
            </a:pPr>
            <a:r>
              <a:rPr dirty="0" spc="-80"/>
              <a:t>Treatment</a:t>
            </a:r>
            <a:r>
              <a:rPr dirty="0" spc="-175"/>
              <a:t> </a:t>
            </a:r>
            <a:r>
              <a:rPr dirty="0"/>
              <a:t>of</a:t>
            </a:r>
            <a:r>
              <a:rPr dirty="0" spc="-185"/>
              <a:t> </a:t>
            </a:r>
            <a:r>
              <a:rPr dirty="0" spc="-30"/>
              <a:t>Pulmonary</a:t>
            </a:r>
            <a:r>
              <a:rPr dirty="0" spc="-140"/>
              <a:t> </a:t>
            </a:r>
            <a:r>
              <a:rPr dirty="0" spc="-30"/>
              <a:t>Arterial</a:t>
            </a:r>
            <a:r>
              <a:rPr dirty="0" spc="-100"/>
              <a:t> </a:t>
            </a:r>
            <a:r>
              <a:rPr dirty="0" spc="-10"/>
              <a:t>Hypertension (PAH)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832" y="1718229"/>
            <a:ext cx="10133965" cy="4055745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300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Endothelin</a:t>
            </a:r>
            <a:r>
              <a:rPr dirty="0" sz="215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Receptor</a:t>
            </a:r>
            <a:r>
              <a:rPr dirty="0" sz="2150" spc="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Antagonists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(5</a:t>
            </a:r>
            <a:r>
              <a:rPr dirty="0" sz="2150" spc="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minutes)</a:t>
            </a:r>
            <a:endParaRPr sz="2150">
              <a:latin typeface="Palatino Linotype"/>
              <a:cs typeface="Palatino Linotype"/>
            </a:endParaRPr>
          </a:p>
          <a:p>
            <a:pPr lvl="1" marL="590550" indent="-285750">
              <a:lnSpc>
                <a:spcPts val="2250"/>
              </a:lnSpc>
              <a:spcBef>
                <a:spcPts val="20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These</a:t>
            </a:r>
            <a:r>
              <a:rPr dirty="0" sz="200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medications</a:t>
            </a:r>
            <a:r>
              <a:rPr dirty="0" sz="20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prevent</a:t>
            </a:r>
            <a:r>
              <a:rPr dirty="0" sz="200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vasoconstriction,</a:t>
            </a:r>
            <a:r>
              <a:rPr dirty="0" sz="2000" spc="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0">
                <a:solidFill>
                  <a:srgbClr val="404040"/>
                </a:solidFill>
                <a:latin typeface="Palatino Linotype"/>
                <a:cs typeface="Palatino Linotype"/>
              </a:rPr>
              <a:t>fibrosis,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proliferation,</a:t>
            </a:r>
            <a:r>
              <a:rPr dirty="0" sz="2000" spc="-10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and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50">
                <a:solidFill>
                  <a:srgbClr val="404040"/>
                </a:solidFill>
                <a:latin typeface="Palatino Linotype"/>
                <a:cs typeface="Palatino Linotype"/>
              </a:rPr>
              <a:t>hypertrophy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by</a:t>
            </a:r>
            <a:endParaRPr sz="2000">
              <a:latin typeface="Palatino Linotype"/>
              <a:cs typeface="Palatino Linotype"/>
            </a:endParaRPr>
          </a:p>
          <a:p>
            <a:pPr marL="590550">
              <a:lnSpc>
                <a:spcPts val="2250"/>
              </a:lnSpc>
            </a:pPr>
            <a:r>
              <a:rPr dirty="0" sz="2000" spc="-30">
                <a:solidFill>
                  <a:srgbClr val="404040"/>
                </a:solidFill>
                <a:latin typeface="Palatino Linotype"/>
                <a:cs typeface="Palatino Linotype"/>
              </a:rPr>
              <a:t>blocking</a:t>
            </a:r>
            <a:r>
              <a:rPr dirty="0" sz="200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endothelin.</a:t>
            </a:r>
            <a:endParaRPr sz="2000">
              <a:latin typeface="Palatino Linotype"/>
              <a:cs typeface="Palatino Linotype"/>
            </a:endParaRPr>
          </a:p>
          <a:p>
            <a:pPr lvl="1" marL="590550" indent="-285750">
              <a:lnSpc>
                <a:spcPct val="100000"/>
              </a:lnSpc>
              <a:spcBef>
                <a:spcPts val="38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These</a:t>
            </a:r>
            <a:r>
              <a:rPr dirty="0" sz="200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medications</a:t>
            </a:r>
            <a:r>
              <a:rPr dirty="0" sz="200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are</a:t>
            </a:r>
            <a:r>
              <a:rPr dirty="0" sz="200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administered</a:t>
            </a:r>
            <a:r>
              <a:rPr dirty="0" sz="200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orally.</a:t>
            </a:r>
            <a:endParaRPr sz="200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525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</a:tabLst>
            </a:pP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Ambrisentan</a:t>
            </a:r>
            <a:r>
              <a:rPr dirty="0" sz="15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(Letairis)</a:t>
            </a:r>
            <a:endParaRPr sz="155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470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</a:tabLst>
            </a:pP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Bosentan</a:t>
            </a:r>
            <a:r>
              <a:rPr dirty="0" sz="1550" spc="1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(Tracleer)</a:t>
            </a:r>
            <a:endParaRPr sz="155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470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</a:tabLst>
            </a:pP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Macitentan</a:t>
            </a:r>
            <a:r>
              <a:rPr dirty="0" sz="1550" spc="1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(Opsumit)</a:t>
            </a:r>
            <a:endParaRPr sz="155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465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</a:tabLst>
            </a:pP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Macitentan/Tadalafil</a:t>
            </a:r>
            <a:r>
              <a:rPr dirty="0" sz="155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Combination</a:t>
            </a:r>
            <a:r>
              <a:rPr dirty="0" sz="1550" spc="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Therapy</a:t>
            </a:r>
            <a:r>
              <a:rPr dirty="0" sz="155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(Opsynvi)</a:t>
            </a:r>
            <a:endParaRPr sz="1550">
              <a:latin typeface="Palatino Linotype"/>
              <a:cs typeface="Palatino Linotype"/>
            </a:endParaRPr>
          </a:p>
          <a:p>
            <a:pPr lvl="1" marL="590550" indent="-285750">
              <a:lnSpc>
                <a:spcPct val="100000"/>
              </a:lnSpc>
              <a:spcBef>
                <a:spcPts val="32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Side</a:t>
            </a:r>
            <a:r>
              <a:rPr dirty="0" sz="200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Effects:</a:t>
            </a:r>
            <a:endParaRPr sz="200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530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</a:tabLst>
            </a:pP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Headache</a:t>
            </a:r>
            <a:endParaRPr sz="155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465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</a:tabLst>
            </a:pP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Nasopharyngitis</a:t>
            </a:r>
            <a:endParaRPr sz="155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470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</a:tabLst>
            </a:pP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Anemia</a:t>
            </a:r>
            <a:endParaRPr sz="155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470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</a:tabLst>
            </a:pP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Edema</a:t>
            </a:r>
            <a:endParaRPr sz="155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889" rIns="0" bIns="0" rtlCol="0" vert="horz">
            <a:spAutoFit/>
          </a:bodyPr>
          <a:lstStyle/>
          <a:p>
            <a:pPr marL="12700" marR="5080">
              <a:lnSpc>
                <a:spcPts val="4360"/>
              </a:lnSpc>
              <a:spcBef>
                <a:spcPts val="895"/>
              </a:spcBef>
            </a:pPr>
            <a:r>
              <a:rPr dirty="0" spc="-80"/>
              <a:t>Treatment</a:t>
            </a:r>
            <a:r>
              <a:rPr dirty="0" spc="-175"/>
              <a:t> </a:t>
            </a:r>
            <a:r>
              <a:rPr dirty="0"/>
              <a:t>of</a:t>
            </a:r>
            <a:r>
              <a:rPr dirty="0" spc="-185"/>
              <a:t> </a:t>
            </a:r>
            <a:r>
              <a:rPr dirty="0" spc="-30"/>
              <a:t>Pulmonary</a:t>
            </a:r>
            <a:r>
              <a:rPr dirty="0" spc="-140"/>
              <a:t> </a:t>
            </a:r>
            <a:r>
              <a:rPr dirty="0" spc="-30"/>
              <a:t>Arterial</a:t>
            </a:r>
            <a:r>
              <a:rPr dirty="0" spc="-100"/>
              <a:t> </a:t>
            </a:r>
            <a:r>
              <a:rPr dirty="0" spc="-10"/>
              <a:t>Hypertension (PAH)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832" y="1718229"/>
            <a:ext cx="6466205" cy="1003935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300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Endothelin</a:t>
            </a:r>
            <a:r>
              <a:rPr dirty="0" sz="215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Receptor</a:t>
            </a:r>
            <a:r>
              <a:rPr dirty="0" sz="2150" spc="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Antagonists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(Continued)</a:t>
            </a:r>
            <a:endParaRPr sz="2150">
              <a:latin typeface="Palatino Linotype"/>
              <a:cs typeface="Palatino Linotype"/>
            </a:endParaRPr>
          </a:p>
          <a:p>
            <a:pPr lvl="1" marL="590550" indent="-285750">
              <a:lnSpc>
                <a:spcPct val="100000"/>
              </a:lnSpc>
              <a:spcBef>
                <a:spcPts val="20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Monitoring:</a:t>
            </a:r>
            <a:endParaRPr sz="2000">
              <a:latin typeface="Palatino Linotype"/>
              <a:cs typeface="Palatino Linotype"/>
            </a:endParaRPr>
          </a:p>
          <a:p>
            <a:pPr lvl="2" marL="773430" indent="-285750">
              <a:lnSpc>
                <a:spcPct val="100000"/>
              </a:lnSpc>
              <a:spcBef>
                <a:spcPts val="455"/>
              </a:spcBef>
              <a:buClr>
                <a:srgbClr val="E38312"/>
              </a:buClr>
              <a:buFont typeface="Wingdings"/>
              <a:buChar char=""/>
              <a:tabLst>
                <a:tab pos="773430" algn="l"/>
              </a:tabLst>
            </a:pP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Initial</a:t>
            </a:r>
            <a:r>
              <a:rPr dirty="0" sz="1550" spc="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50">
                <a:solidFill>
                  <a:srgbClr val="404040"/>
                </a:solidFill>
                <a:latin typeface="Palatino Linotype"/>
                <a:cs typeface="Palatino Linotype"/>
              </a:rPr>
              <a:t>LFTs</a:t>
            </a:r>
            <a:r>
              <a:rPr dirty="0" sz="155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and</a:t>
            </a:r>
            <a:r>
              <a:rPr dirty="0" sz="1550" spc="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CBC.</a:t>
            </a:r>
            <a:r>
              <a:rPr dirty="0" sz="1550" spc="4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Intermittent</a:t>
            </a:r>
            <a:r>
              <a:rPr dirty="0" sz="155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monitoring</a:t>
            </a:r>
            <a:r>
              <a:rPr dirty="0" sz="1550" spc="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while</a:t>
            </a:r>
            <a:r>
              <a:rPr dirty="0" sz="1550" spc="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on</a:t>
            </a:r>
            <a:r>
              <a:rPr dirty="0" sz="155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therapy.</a:t>
            </a:r>
            <a:endParaRPr sz="155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889" rIns="0" bIns="0" rtlCol="0" vert="horz">
            <a:spAutoFit/>
          </a:bodyPr>
          <a:lstStyle/>
          <a:p>
            <a:pPr marL="12700" marR="5080">
              <a:lnSpc>
                <a:spcPts val="4360"/>
              </a:lnSpc>
              <a:spcBef>
                <a:spcPts val="895"/>
              </a:spcBef>
            </a:pPr>
            <a:r>
              <a:rPr dirty="0" spc="-80"/>
              <a:t>Treatment</a:t>
            </a:r>
            <a:r>
              <a:rPr dirty="0" spc="-175"/>
              <a:t> </a:t>
            </a:r>
            <a:r>
              <a:rPr dirty="0"/>
              <a:t>of</a:t>
            </a:r>
            <a:r>
              <a:rPr dirty="0" spc="-185"/>
              <a:t> </a:t>
            </a:r>
            <a:r>
              <a:rPr dirty="0" spc="-30"/>
              <a:t>Pulmonary</a:t>
            </a:r>
            <a:r>
              <a:rPr dirty="0" spc="-140"/>
              <a:t> </a:t>
            </a:r>
            <a:r>
              <a:rPr dirty="0" spc="-30"/>
              <a:t>Arterial</a:t>
            </a:r>
            <a:r>
              <a:rPr dirty="0" spc="-100"/>
              <a:t> </a:t>
            </a:r>
            <a:r>
              <a:rPr dirty="0" spc="-10"/>
              <a:t>Hypertension (PAH)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832" y="1718229"/>
            <a:ext cx="10293985" cy="3998595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300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Prostacyclin</a:t>
            </a:r>
            <a:r>
              <a:rPr dirty="0" sz="215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Agonists</a:t>
            </a:r>
            <a:r>
              <a:rPr dirty="0" sz="215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(5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minutes)</a:t>
            </a:r>
            <a:endParaRPr sz="2150">
              <a:latin typeface="Palatino Linotype"/>
              <a:cs typeface="Palatino Linotype"/>
            </a:endParaRPr>
          </a:p>
          <a:p>
            <a:pPr lvl="1" marL="590550" indent="-182880">
              <a:lnSpc>
                <a:spcPts val="2250"/>
              </a:lnSpc>
              <a:spcBef>
                <a:spcPts val="20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These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 medications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50">
                <a:solidFill>
                  <a:srgbClr val="404040"/>
                </a:solidFill>
                <a:latin typeface="Palatino Linotype"/>
                <a:cs typeface="Palatino Linotype"/>
              </a:rPr>
              <a:t>lead</a:t>
            </a: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to</a:t>
            </a:r>
            <a:r>
              <a:rPr dirty="0" sz="20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vasodilation,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inhibit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platelet</a:t>
            </a:r>
            <a:r>
              <a:rPr dirty="0" sz="2000" spc="-10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aggregation,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and</a:t>
            </a: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reverse</a:t>
            </a:r>
            <a:r>
              <a:rPr dirty="0" sz="200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vascular</a:t>
            </a:r>
            <a:endParaRPr sz="2000">
              <a:latin typeface="Palatino Linotype"/>
              <a:cs typeface="Palatino Linotype"/>
            </a:endParaRPr>
          </a:p>
          <a:p>
            <a:pPr marL="590550">
              <a:lnSpc>
                <a:spcPts val="2250"/>
              </a:lnSpc>
            </a:pPr>
            <a:r>
              <a:rPr dirty="0" sz="2000" spc="-45">
                <a:solidFill>
                  <a:srgbClr val="404040"/>
                </a:solidFill>
                <a:latin typeface="Palatino Linotype"/>
                <a:cs typeface="Palatino Linotype"/>
              </a:rPr>
              <a:t>remodeling</a:t>
            </a:r>
            <a:r>
              <a:rPr dirty="0" sz="200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65">
                <a:solidFill>
                  <a:srgbClr val="404040"/>
                </a:solidFill>
                <a:latin typeface="Palatino Linotype"/>
                <a:cs typeface="Palatino Linotype"/>
              </a:rPr>
              <a:t>by</a:t>
            </a: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mimicking</a:t>
            </a:r>
            <a:r>
              <a:rPr dirty="0" sz="2000" spc="-9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naturally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occurring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prostacyclin.</a:t>
            </a:r>
            <a:endParaRPr sz="2000">
              <a:latin typeface="Palatino Linotype"/>
              <a:cs typeface="Palatino Linotype"/>
            </a:endParaRPr>
          </a:p>
          <a:p>
            <a:pPr lvl="1" marL="590550" indent="-182880">
              <a:lnSpc>
                <a:spcPct val="100000"/>
              </a:lnSpc>
              <a:spcBef>
                <a:spcPts val="38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There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are</a:t>
            </a:r>
            <a:r>
              <a:rPr dirty="0" sz="2000" spc="-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multiple</a:t>
            </a:r>
            <a:r>
              <a:rPr dirty="0" sz="200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forms</a:t>
            </a:r>
            <a:r>
              <a:rPr dirty="0" sz="20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65">
                <a:solidFill>
                  <a:srgbClr val="404040"/>
                </a:solidFill>
                <a:latin typeface="Palatino Linotype"/>
                <a:cs typeface="Palatino Linotype"/>
              </a:rPr>
              <a:t>available</a:t>
            </a:r>
            <a:r>
              <a:rPr dirty="0" sz="200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with</a:t>
            </a:r>
            <a:r>
              <a:rPr dirty="0" sz="200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varied</a:t>
            </a:r>
            <a:r>
              <a:rPr dirty="0" sz="20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routes</a:t>
            </a:r>
            <a:r>
              <a:rPr dirty="0" sz="20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000" spc="-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administration.</a:t>
            </a:r>
            <a:endParaRPr sz="200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525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</a:tabLst>
            </a:pP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Intravenous/Subcutaneous</a:t>
            </a:r>
            <a:endParaRPr sz="1550">
              <a:latin typeface="Palatino Linotype"/>
              <a:cs typeface="Palatino Linotype"/>
            </a:endParaRPr>
          </a:p>
          <a:p>
            <a:pPr lvl="3" marL="956310" indent="-182880">
              <a:lnSpc>
                <a:spcPct val="100000"/>
              </a:lnSpc>
              <a:spcBef>
                <a:spcPts val="470"/>
              </a:spcBef>
              <a:buClr>
                <a:srgbClr val="E38312"/>
              </a:buClr>
              <a:buFont typeface="Calibri"/>
              <a:buChar char="•"/>
              <a:tabLst>
                <a:tab pos="956310" algn="l"/>
              </a:tabLst>
            </a:pP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Epoprostenol</a:t>
            </a:r>
            <a:r>
              <a:rPr dirty="0" sz="155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(Flolan,</a:t>
            </a:r>
            <a:r>
              <a:rPr dirty="0" sz="155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Veletri)</a:t>
            </a:r>
            <a:endParaRPr sz="1550">
              <a:latin typeface="Palatino Linotype"/>
              <a:cs typeface="Palatino Linotype"/>
            </a:endParaRPr>
          </a:p>
          <a:p>
            <a:pPr lvl="3" marL="956310" indent="-182880">
              <a:lnSpc>
                <a:spcPct val="100000"/>
              </a:lnSpc>
              <a:spcBef>
                <a:spcPts val="470"/>
              </a:spcBef>
              <a:buClr>
                <a:srgbClr val="E38312"/>
              </a:buClr>
              <a:buFont typeface="Calibri"/>
              <a:buChar char="•"/>
              <a:tabLst>
                <a:tab pos="956310" algn="l"/>
              </a:tabLst>
            </a:pP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Treprostinil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(Remodulin)</a:t>
            </a:r>
            <a:endParaRPr sz="155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465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</a:tabLst>
            </a:pP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Inhaled</a:t>
            </a:r>
            <a:endParaRPr sz="1550">
              <a:latin typeface="Palatino Linotype"/>
              <a:cs typeface="Palatino Linotype"/>
            </a:endParaRPr>
          </a:p>
          <a:p>
            <a:pPr lvl="3" marL="956310" indent="-182880">
              <a:lnSpc>
                <a:spcPct val="100000"/>
              </a:lnSpc>
              <a:spcBef>
                <a:spcPts val="470"/>
              </a:spcBef>
              <a:buClr>
                <a:srgbClr val="E38312"/>
              </a:buClr>
              <a:buFont typeface="Calibri"/>
              <a:buChar char="•"/>
              <a:tabLst>
                <a:tab pos="956310" algn="l"/>
              </a:tabLst>
            </a:pP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Treprostinil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(Tyvaso)</a:t>
            </a:r>
            <a:endParaRPr sz="1550">
              <a:latin typeface="Palatino Linotype"/>
              <a:cs typeface="Palatino Linotype"/>
            </a:endParaRPr>
          </a:p>
          <a:p>
            <a:pPr lvl="3" marL="956310" indent="-182880">
              <a:lnSpc>
                <a:spcPct val="100000"/>
              </a:lnSpc>
              <a:spcBef>
                <a:spcPts val="470"/>
              </a:spcBef>
              <a:buClr>
                <a:srgbClr val="E38312"/>
              </a:buClr>
              <a:buFont typeface="Calibri"/>
              <a:buChar char="•"/>
              <a:tabLst>
                <a:tab pos="956310" algn="l"/>
              </a:tabLst>
            </a:pP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Iloprost</a:t>
            </a:r>
            <a:r>
              <a:rPr dirty="0" sz="155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(Ventavis)</a:t>
            </a:r>
            <a:endParaRPr sz="155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465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</a:tabLst>
            </a:pPr>
            <a:r>
              <a:rPr dirty="0" sz="1550" spc="-20">
                <a:solidFill>
                  <a:srgbClr val="404040"/>
                </a:solidFill>
                <a:latin typeface="Palatino Linotype"/>
                <a:cs typeface="Palatino Linotype"/>
              </a:rPr>
              <a:t>Oral</a:t>
            </a:r>
            <a:endParaRPr sz="1550">
              <a:latin typeface="Palatino Linotype"/>
              <a:cs typeface="Palatino Linotype"/>
            </a:endParaRPr>
          </a:p>
          <a:p>
            <a:pPr lvl="3" marL="956310" indent="-182880">
              <a:lnSpc>
                <a:spcPct val="100000"/>
              </a:lnSpc>
              <a:spcBef>
                <a:spcPts val="470"/>
              </a:spcBef>
              <a:buClr>
                <a:srgbClr val="E38312"/>
              </a:buClr>
              <a:buFont typeface="Calibri"/>
              <a:buChar char="•"/>
              <a:tabLst>
                <a:tab pos="956310" algn="l"/>
              </a:tabLst>
            </a:pP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Treprostinil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(Orenitram)</a:t>
            </a:r>
            <a:endParaRPr sz="1550">
              <a:latin typeface="Palatino Linotype"/>
              <a:cs typeface="Palatino Linotype"/>
            </a:endParaRPr>
          </a:p>
          <a:p>
            <a:pPr lvl="3" marL="956310" indent="-182880">
              <a:lnSpc>
                <a:spcPct val="100000"/>
              </a:lnSpc>
              <a:spcBef>
                <a:spcPts val="470"/>
              </a:spcBef>
              <a:buClr>
                <a:srgbClr val="E38312"/>
              </a:buClr>
              <a:buFont typeface="Calibri"/>
              <a:buChar char="•"/>
              <a:tabLst>
                <a:tab pos="956310" algn="l"/>
              </a:tabLst>
            </a:pP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Selexipag</a:t>
            </a:r>
            <a:r>
              <a:rPr dirty="0" sz="155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(Uptravi)</a:t>
            </a:r>
            <a:endParaRPr sz="155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889" rIns="0" bIns="0" rtlCol="0" vert="horz">
            <a:spAutoFit/>
          </a:bodyPr>
          <a:lstStyle/>
          <a:p>
            <a:pPr marL="12700" marR="5080">
              <a:lnSpc>
                <a:spcPts val="4360"/>
              </a:lnSpc>
              <a:spcBef>
                <a:spcPts val="895"/>
              </a:spcBef>
            </a:pPr>
            <a:r>
              <a:rPr dirty="0" spc="-80"/>
              <a:t>Treatment</a:t>
            </a:r>
            <a:r>
              <a:rPr dirty="0" spc="-175"/>
              <a:t> </a:t>
            </a:r>
            <a:r>
              <a:rPr dirty="0"/>
              <a:t>of</a:t>
            </a:r>
            <a:r>
              <a:rPr dirty="0" spc="-185"/>
              <a:t> </a:t>
            </a:r>
            <a:r>
              <a:rPr dirty="0" spc="-30"/>
              <a:t>Pulmonary</a:t>
            </a:r>
            <a:r>
              <a:rPr dirty="0" spc="-140"/>
              <a:t> </a:t>
            </a:r>
            <a:r>
              <a:rPr dirty="0" spc="-30"/>
              <a:t>Arterial</a:t>
            </a:r>
            <a:r>
              <a:rPr dirty="0" spc="-100"/>
              <a:t> </a:t>
            </a:r>
            <a:r>
              <a:rPr dirty="0" spc="-10"/>
              <a:t>Hypertension (PAH)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832" y="1718229"/>
            <a:ext cx="6959600" cy="3378835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300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Prostacylin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Agonists</a:t>
            </a:r>
            <a:r>
              <a:rPr dirty="0" sz="215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(Continued)</a:t>
            </a:r>
            <a:endParaRPr sz="2150">
              <a:latin typeface="Palatino Linotype"/>
              <a:cs typeface="Palatino Linotype"/>
            </a:endParaRPr>
          </a:p>
          <a:p>
            <a:pPr lvl="1" marL="590550" indent="-182880">
              <a:lnSpc>
                <a:spcPct val="100000"/>
              </a:lnSpc>
              <a:spcBef>
                <a:spcPts val="20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Side</a:t>
            </a:r>
            <a:r>
              <a:rPr dirty="0" sz="200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Effects:</a:t>
            </a:r>
            <a:endParaRPr sz="200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455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</a:tabLst>
            </a:pP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Flushing</a:t>
            </a:r>
            <a:endParaRPr sz="155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465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</a:tabLst>
            </a:pP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Diarrhea</a:t>
            </a:r>
            <a:endParaRPr sz="155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470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</a:tabLst>
            </a:pP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Nausea/Vomiting</a:t>
            </a:r>
            <a:endParaRPr sz="155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465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</a:tabLst>
            </a:pP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Headache</a:t>
            </a:r>
            <a:endParaRPr sz="155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470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</a:tabLst>
            </a:pP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Jaw</a:t>
            </a:r>
            <a:r>
              <a:rPr dirty="0" sz="15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20">
                <a:solidFill>
                  <a:srgbClr val="404040"/>
                </a:solidFill>
                <a:latin typeface="Palatino Linotype"/>
                <a:cs typeface="Palatino Linotype"/>
              </a:rPr>
              <a:t>Pain</a:t>
            </a:r>
            <a:endParaRPr sz="155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470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</a:tabLst>
            </a:pP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Cough</a:t>
            </a:r>
            <a:r>
              <a:rPr dirty="0" sz="1550" spc="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(with</a:t>
            </a:r>
            <a:r>
              <a:rPr dirty="0" sz="1550" spc="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inhaled</a:t>
            </a:r>
            <a:r>
              <a:rPr dirty="0" sz="155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preparations,</a:t>
            </a:r>
            <a:r>
              <a:rPr dirty="0" sz="155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particularly</a:t>
            </a:r>
            <a:r>
              <a:rPr dirty="0" sz="155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dry</a:t>
            </a:r>
            <a:r>
              <a:rPr dirty="0" sz="1550" spc="-30">
                <a:solidFill>
                  <a:srgbClr val="404040"/>
                </a:solidFill>
                <a:latin typeface="Palatino Linotype"/>
                <a:cs typeface="Palatino Linotype"/>
              </a:rPr>
              <a:t> powder</a:t>
            </a:r>
            <a:r>
              <a:rPr dirty="0" sz="155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inhaler)</a:t>
            </a:r>
            <a:endParaRPr sz="1550">
              <a:latin typeface="Palatino Linotype"/>
              <a:cs typeface="Palatino Linotype"/>
            </a:endParaRPr>
          </a:p>
          <a:p>
            <a:pPr lvl="1" marL="590550" indent="-182880">
              <a:lnSpc>
                <a:spcPct val="100000"/>
              </a:lnSpc>
              <a:spcBef>
                <a:spcPts val="395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Monitoring:</a:t>
            </a:r>
            <a:endParaRPr sz="200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450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</a:tabLst>
            </a:pP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Initial</a:t>
            </a:r>
            <a:r>
              <a:rPr dirty="0" sz="1550" spc="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50">
                <a:solidFill>
                  <a:srgbClr val="404040"/>
                </a:solidFill>
                <a:latin typeface="Palatino Linotype"/>
                <a:cs typeface="Palatino Linotype"/>
              </a:rPr>
              <a:t>LFTs</a:t>
            </a:r>
            <a:r>
              <a:rPr dirty="0" sz="155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as</a:t>
            </a:r>
            <a:r>
              <a:rPr dirty="0" sz="15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dose</a:t>
            </a:r>
            <a:r>
              <a:rPr dirty="0" sz="15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adjustment</a:t>
            </a:r>
            <a:r>
              <a:rPr dirty="0" sz="1550" spc="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may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be</a:t>
            </a:r>
            <a:r>
              <a:rPr dirty="0" sz="155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needed</a:t>
            </a:r>
            <a:r>
              <a:rPr dirty="0" sz="1550" spc="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and</a:t>
            </a:r>
            <a:r>
              <a:rPr dirty="0" sz="155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55">
                <a:solidFill>
                  <a:srgbClr val="404040"/>
                </a:solidFill>
                <a:latin typeface="Palatino Linotype"/>
                <a:cs typeface="Palatino Linotype"/>
              </a:rPr>
              <a:t>follow</a:t>
            </a:r>
            <a:r>
              <a:rPr dirty="0" sz="15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as</a:t>
            </a:r>
            <a:r>
              <a:rPr dirty="0" sz="1550" spc="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indicated</a:t>
            </a:r>
            <a:endParaRPr sz="155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520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</a:tabLst>
            </a:pP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Soluble</a:t>
            </a:r>
            <a:r>
              <a:rPr dirty="0" sz="1200" spc="-10">
                <a:solidFill>
                  <a:srgbClr val="222222"/>
                </a:solidFill>
                <a:latin typeface="Noto Sans"/>
                <a:cs typeface="Noto Sans"/>
              </a:rPr>
              <a:t> Guanylate</a:t>
            </a:r>
            <a:r>
              <a:rPr dirty="0" sz="1200" spc="-5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Cyclase</a:t>
            </a:r>
            <a:r>
              <a:rPr dirty="0" sz="1200" spc="-10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(sGC)</a:t>
            </a:r>
            <a:r>
              <a:rPr dirty="0" sz="1200" spc="-60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 spc="-10">
                <a:solidFill>
                  <a:srgbClr val="222222"/>
                </a:solidFill>
                <a:latin typeface="Noto Sans"/>
                <a:cs typeface="Noto Sans"/>
              </a:rPr>
              <a:t>Stimulator</a:t>
            </a:r>
            <a:endParaRPr sz="1200">
              <a:latin typeface="Noto Sans"/>
              <a:cs typeface="Noto San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889" rIns="0" bIns="0" rtlCol="0" vert="horz">
            <a:spAutoFit/>
          </a:bodyPr>
          <a:lstStyle/>
          <a:p>
            <a:pPr marL="12700" marR="5080">
              <a:lnSpc>
                <a:spcPts val="4360"/>
              </a:lnSpc>
              <a:spcBef>
                <a:spcPts val="895"/>
              </a:spcBef>
            </a:pPr>
            <a:r>
              <a:rPr dirty="0" spc="-80"/>
              <a:t>Treatment</a:t>
            </a:r>
            <a:r>
              <a:rPr dirty="0" spc="-175"/>
              <a:t> </a:t>
            </a:r>
            <a:r>
              <a:rPr dirty="0"/>
              <a:t>of</a:t>
            </a:r>
            <a:r>
              <a:rPr dirty="0" spc="-185"/>
              <a:t> </a:t>
            </a:r>
            <a:r>
              <a:rPr dirty="0" spc="-30"/>
              <a:t>Pulmonary</a:t>
            </a:r>
            <a:r>
              <a:rPr dirty="0" spc="-140"/>
              <a:t> </a:t>
            </a:r>
            <a:r>
              <a:rPr dirty="0" spc="-30"/>
              <a:t>Arterial</a:t>
            </a:r>
            <a:r>
              <a:rPr dirty="0" spc="-100"/>
              <a:t> </a:t>
            </a:r>
            <a:r>
              <a:rPr dirty="0" spc="-10"/>
              <a:t>Hypertension (PAH)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832" y="1712023"/>
            <a:ext cx="10394315" cy="376618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298450" indent="-285750">
              <a:lnSpc>
                <a:spcPts val="2565"/>
              </a:lnSpc>
              <a:spcBef>
                <a:spcPts val="12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Nitric</a:t>
            </a:r>
            <a:r>
              <a:rPr dirty="0" sz="2150" spc="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Oxide-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Cyclic</a:t>
            </a:r>
            <a:r>
              <a:rPr dirty="0" sz="215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Guanosine</a:t>
            </a:r>
            <a:r>
              <a:rPr dirty="0" sz="2150" spc="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Monophosphate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Enhancers</a:t>
            </a:r>
            <a:r>
              <a:rPr dirty="0" sz="2150" spc="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(5</a:t>
            </a:r>
            <a:r>
              <a:rPr dirty="0" sz="2150" spc="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minutes)</a:t>
            </a:r>
            <a:endParaRPr sz="2150">
              <a:latin typeface="Palatino Linotype"/>
              <a:cs typeface="Palatino Linotype"/>
            </a:endParaRPr>
          </a:p>
          <a:p>
            <a:pPr lvl="1" marL="590550" indent="-182880">
              <a:lnSpc>
                <a:spcPts val="2385"/>
              </a:lnSpc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Indicated</a:t>
            </a:r>
            <a:r>
              <a:rPr dirty="0" sz="200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for</a:t>
            </a:r>
            <a:r>
              <a:rPr dirty="0" sz="200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the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treatment</a:t>
            </a:r>
            <a:r>
              <a:rPr dirty="0" sz="2000" spc="-9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 CTEPH</a:t>
            </a:r>
            <a:r>
              <a:rPr dirty="0" sz="2000" spc="-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as</a:t>
            </a:r>
            <a:r>
              <a:rPr dirty="0" sz="20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80">
                <a:solidFill>
                  <a:srgbClr val="404040"/>
                </a:solidFill>
                <a:latin typeface="Palatino Linotype"/>
                <a:cs typeface="Palatino Linotype"/>
              </a:rPr>
              <a:t>well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as</a:t>
            </a:r>
            <a:r>
              <a:rPr dirty="0" sz="200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PAH</a:t>
            </a:r>
            <a:endParaRPr sz="2000">
              <a:latin typeface="Palatino Linotype"/>
              <a:cs typeface="Palatino Linotype"/>
            </a:endParaRPr>
          </a:p>
          <a:p>
            <a:pPr lvl="1" marL="589915" indent="-182245">
              <a:lnSpc>
                <a:spcPct val="100000"/>
              </a:lnSpc>
              <a:spcBef>
                <a:spcPts val="80"/>
              </a:spcBef>
              <a:buClr>
                <a:srgbClr val="E38312"/>
              </a:buClr>
              <a:buFont typeface="Courier New"/>
              <a:buChar char="o"/>
              <a:tabLst>
                <a:tab pos="589915" algn="l"/>
              </a:tabLst>
            </a:pP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This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medication</a:t>
            </a:r>
            <a:r>
              <a:rPr dirty="0" sz="2000" spc="-10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0">
                <a:solidFill>
                  <a:srgbClr val="404040"/>
                </a:solidFill>
                <a:latin typeface="Palatino Linotype"/>
                <a:cs typeface="Palatino Linotype"/>
              </a:rPr>
              <a:t>is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administered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orally.</a:t>
            </a:r>
            <a:endParaRPr sz="200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305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</a:tabLst>
            </a:pP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Riociguat</a:t>
            </a:r>
            <a:r>
              <a:rPr dirty="0" sz="155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(Adempas)</a:t>
            </a:r>
            <a:endParaRPr sz="1550">
              <a:latin typeface="Palatino Linotype"/>
              <a:cs typeface="Palatino Linotype"/>
            </a:endParaRPr>
          </a:p>
          <a:p>
            <a:pPr lvl="1" marL="590550" indent="-182880">
              <a:lnSpc>
                <a:spcPct val="100000"/>
              </a:lnSpc>
              <a:spcBef>
                <a:spcPts val="9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Side</a:t>
            </a:r>
            <a:r>
              <a:rPr dirty="0" sz="200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Effects:</a:t>
            </a:r>
            <a:endParaRPr sz="200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305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</a:tabLst>
            </a:pP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Headache</a:t>
            </a:r>
            <a:endParaRPr sz="155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315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</a:tabLst>
            </a:pP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Dizziness</a:t>
            </a:r>
            <a:endParaRPr sz="155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245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</a:tabLst>
            </a:pP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Nausea</a:t>
            </a:r>
            <a:endParaRPr sz="155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320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</a:tabLst>
            </a:pP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Hypotension</a:t>
            </a:r>
            <a:endParaRPr sz="1550">
              <a:latin typeface="Palatino Linotype"/>
              <a:cs typeface="Palatino Linotype"/>
            </a:endParaRPr>
          </a:p>
          <a:p>
            <a:pPr lvl="1" marL="590550" indent="-182880">
              <a:lnSpc>
                <a:spcPct val="100000"/>
              </a:lnSpc>
              <a:spcBef>
                <a:spcPts val="9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Monitoring:</a:t>
            </a:r>
            <a:endParaRPr sz="200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305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</a:tabLst>
            </a:pP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Initial</a:t>
            </a:r>
            <a:r>
              <a:rPr dirty="0" sz="1550" spc="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CMP</a:t>
            </a:r>
            <a:r>
              <a:rPr dirty="0" sz="1550" spc="-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as</a:t>
            </a:r>
            <a:r>
              <a:rPr dirty="0" sz="155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dose</a:t>
            </a:r>
            <a:r>
              <a:rPr dirty="0" sz="155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adjustment</a:t>
            </a:r>
            <a:r>
              <a:rPr dirty="0" sz="15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may</a:t>
            </a:r>
            <a:r>
              <a:rPr dirty="0" sz="155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>
                <a:solidFill>
                  <a:srgbClr val="404040"/>
                </a:solidFill>
                <a:latin typeface="Palatino Linotype"/>
                <a:cs typeface="Palatino Linotype"/>
              </a:rPr>
              <a:t>be</a:t>
            </a:r>
            <a:r>
              <a:rPr dirty="0" sz="1550" spc="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50" spc="-10">
                <a:solidFill>
                  <a:srgbClr val="404040"/>
                </a:solidFill>
                <a:latin typeface="Palatino Linotype"/>
                <a:cs typeface="Palatino Linotype"/>
              </a:rPr>
              <a:t>needed.</a:t>
            </a:r>
            <a:endParaRPr sz="1550">
              <a:latin typeface="Palatino Linotype"/>
              <a:cs typeface="Palatino Linotype"/>
            </a:endParaRPr>
          </a:p>
          <a:p>
            <a:pPr lvl="2" marL="773430" marR="5080" indent="-182880">
              <a:lnSpc>
                <a:spcPct val="80900"/>
              </a:lnSpc>
              <a:spcBef>
                <a:spcPts val="565"/>
              </a:spcBef>
              <a:buFont typeface="Wingdings"/>
              <a:buChar char=""/>
              <a:tabLst>
                <a:tab pos="773430" algn="l"/>
                <a:tab pos="813435" algn="l"/>
              </a:tabLst>
            </a:pPr>
            <a:r>
              <a:rPr dirty="0" sz="1200">
                <a:solidFill>
                  <a:srgbClr val="E38312"/>
                </a:solidFill>
                <a:latin typeface="Times New Roman"/>
                <a:cs typeface="Times New Roman"/>
              </a:rPr>
              <a:t>	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It</a:t>
            </a:r>
            <a:r>
              <a:rPr dirty="0" sz="1200" spc="-25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 spc="-10">
                <a:solidFill>
                  <a:srgbClr val="222222"/>
                </a:solidFill>
                <a:latin typeface="Noto Sans"/>
                <a:cs typeface="Noto Sans"/>
              </a:rPr>
              <a:t>sensitizes</a:t>
            </a:r>
            <a:r>
              <a:rPr dirty="0" sz="1200" spc="-15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soluble</a:t>
            </a:r>
            <a:r>
              <a:rPr dirty="0" sz="1200" spc="-35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guanylate</a:t>
            </a:r>
            <a:r>
              <a:rPr dirty="0" sz="1200" spc="30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cyclase</a:t>
            </a:r>
            <a:r>
              <a:rPr dirty="0" sz="1200" spc="-35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(sGC)</a:t>
            </a:r>
            <a:r>
              <a:rPr dirty="0" sz="1200" spc="-10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to</a:t>
            </a:r>
            <a:r>
              <a:rPr dirty="0" sz="1200" spc="-15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 spc="-10">
                <a:solidFill>
                  <a:srgbClr val="222222"/>
                </a:solidFill>
                <a:latin typeface="Noto Sans"/>
                <a:cs typeface="Noto Sans"/>
              </a:rPr>
              <a:t>endogenous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nitric</a:t>
            </a:r>
            <a:r>
              <a:rPr dirty="0" sz="1200" spc="-10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oxide</a:t>
            </a:r>
            <a:r>
              <a:rPr dirty="0" sz="1200" spc="-35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(NO)</a:t>
            </a:r>
            <a:r>
              <a:rPr dirty="0" sz="1200" spc="-15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by</a:t>
            </a:r>
            <a:r>
              <a:rPr dirty="0" sz="1200" spc="-45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stabilizing</a:t>
            </a:r>
            <a:r>
              <a:rPr dirty="0" sz="1200" spc="-25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the</a:t>
            </a:r>
            <a:r>
              <a:rPr dirty="0" sz="1200" spc="-35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NO-sGC</a:t>
            </a:r>
            <a:r>
              <a:rPr dirty="0" sz="1200" spc="25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binding.</a:t>
            </a:r>
            <a:r>
              <a:rPr dirty="0" sz="1200" spc="-10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Riociguat</a:t>
            </a:r>
            <a:r>
              <a:rPr dirty="0" sz="1200" spc="15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also</a:t>
            </a:r>
            <a:r>
              <a:rPr dirty="0" sz="1200" spc="-15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 spc="-10">
                <a:solidFill>
                  <a:srgbClr val="222222"/>
                </a:solidFill>
                <a:latin typeface="Noto Sans"/>
                <a:cs typeface="Noto Sans"/>
              </a:rPr>
              <a:t>directly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stimulates</a:t>
            </a:r>
            <a:r>
              <a:rPr dirty="0" sz="1200" spc="-80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sGC</a:t>
            </a:r>
            <a:r>
              <a:rPr dirty="0" sz="1200" spc="-35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 spc="-10">
                <a:solidFill>
                  <a:srgbClr val="222222"/>
                </a:solidFill>
                <a:latin typeface="Noto Sans"/>
                <a:cs typeface="Noto Sans"/>
              </a:rPr>
              <a:t>independent</a:t>
            </a:r>
            <a:r>
              <a:rPr dirty="0" sz="1200" spc="-5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of</a:t>
            </a:r>
            <a:r>
              <a:rPr dirty="0" sz="1200" spc="10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NO.</a:t>
            </a:r>
            <a:r>
              <a:rPr dirty="0" sz="1200" spc="35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Riociguat</a:t>
            </a:r>
            <a:r>
              <a:rPr dirty="0" sz="1200" spc="15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stimulates</a:t>
            </a:r>
            <a:r>
              <a:rPr dirty="0" sz="1200" spc="-75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the</a:t>
            </a:r>
            <a:r>
              <a:rPr dirty="0" sz="1200" spc="-25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NO-</a:t>
            </a:r>
            <a:r>
              <a:rPr dirty="0" sz="1200" spc="-10">
                <a:solidFill>
                  <a:srgbClr val="222222"/>
                </a:solidFill>
                <a:latin typeface="Noto Sans"/>
                <a:cs typeface="Noto Sans"/>
              </a:rPr>
              <a:t>sGC-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cGMP</a:t>
            </a:r>
            <a:r>
              <a:rPr dirty="0" sz="1200" spc="-5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pathway</a:t>
            </a:r>
            <a:r>
              <a:rPr dirty="0" sz="1200" spc="-35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and</a:t>
            </a:r>
            <a:r>
              <a:rPr dirty="0" sz="1200" spc="-15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leads to</a:t>
            </a:r>
            <a:r>
              <a:rPr dirty="0" sz="1200" spc="-75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increased</a:t>
            </a:r>
            <a:r>
              <a:rPr dirty="0" sz="1200" spc="-20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generation</a:t>
            </a:r>
            <a:r>
              <a:rPr dirty="0" sz="1200" spc="-20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of</a:t>
            </a:r>
            <a:r>
              <a:rPr dirty="0" sz="1200" spc="10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cGMP</a:t>
            </a:r>
            <a:r>
              <a:rPr dirty="0" sz="1200" spc="-75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 spc="-20">
                <a:solidFill>
                  <a:srgbClr val="222222"/>
                </a:solidFill>
                <a:latin typeface="Noto Sans"/>
                <a:cs typeface="Noto Sans"/>
              </a:rPr>
              <a:t>with </a:t>
            </a:r>
            <a:r>
              <a:rPr dirty="0" sz="1200">
                <a:solidFill>
                  <a:srgbClr val="222222"/>
                </a:solidFill>
                <a:latin typeface="Noto Sans"/>
                <a:cs typeface="Noto Sans"/>
              </a:rPr>
              <a:t>subsequent</a:t>
            </a:r>
            <a:r>
              <a:rPr dirty="0" sz="1200" spc="-40">
                <a:solidFill>
                  <a:srgbClr val="222222"/>
                </a:solidFill>
                <a:latin typeface="Noto Sans"/>
                <a:cs typeface="Noto Sans"/>
              </a:rPr>
              <a:t> </a:t>
            </a:r>
            <a:r>
              <a:rPr dirty="0" sz="1200" spc="-10">
                <a:solidFill>
                  <a:srgbClr val="222222"/>
                </a:solidFill>
                <a:latin typeface="Noto Sans"/>
                <a:cs typeface="Noto Sans"/>
              </a:rPr>
              <a:t>vasodilation.</a:t>
            </a:r>
            <a:endParaRPr sz="1200">
              <a:latin typeface="Noto Sans"/>
              <a:cs typeface="Noto San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889" rIns="0" bIns="0" rtlCol="0" vert="horz">
            <a:spAutoFit/>
          </a:bodyPr>
          <a:lstStyle/>
          <a:p>
            <a:pPr marL="12700" marR="5080">
              <a:lnSpc>
                <a:spcPts val="4360"/>
              </a:lnSpc>
              <a:spcBef>
                <a:spcPts val="895"/>
              </a:spcBef>
            </a:pPr>
            <a:r>
              <a:rPr dirty="0" spc="-80"/>
              <a:t>Treatment</a:t>
            </a:r>
            <a:r>
              <a:rPr dirty="0" spc="-175"/>
              <a:t> </a:t>
            </a:r>
            <a:r>
              <a:rPr dirty="0"/>
              <a:t>of</a:t>
            </a:r>
            <a:r>
              <a:rPr dirty="0" spc="-185"/>
              <a:t> </a:t>
            </a:r>
            <a:r>
              <a:rPr dirty="0" spc="-30"/>
              <a:t>Pulmonary</a:t>
            </a:r>
            <a:r>
              <a:rPr dirty="0" spc="-140"/>
              <a:t> </a:t>
            </a:r>
            <a:r>
              <a:rPr dirty="0" spc="-30"/>
              <a:t>Arterial</a:t>
            </a:r>
            <a:r>
              <a:rPr dirty="0" spc="-100"/>
              <a:t> </a:t>
            </a:r>
            <a:r>
              <a:rPr dirty="0" spc="-10"/>
              <a:t>Hypertension (PAH)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832" y="1718229"/>
            <a:ext cx="9963785" cy="2722245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300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 spc="-70">
                <a:solidFill>
                  <a:srgbClr val="404040"/>
                </a:solidFill>
                <a:latin typeface="Palatino Linotype"/>
                <a:cs typeface="Palatino Linotype"/>
              </a:rPr>
              <a:t>Activin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Signaling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Inhibitors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(5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minutes)</a:t>
            </a:r>
            <a:endParaRPr sz="2150">
              <a:latin typeface="Palatino Linotype"/>
              <a:cs typeface="Palatino Linotype"/>
            </a:endParaRPr>
          </a:p>
          <a:p>
            <a:pPr lvl="1" marL="590550" indent="-182880">
              <a:lnSpc>
                <a:spcPct val="100000"/>
              </a:lnSpc>
              <a:spcBef>
                <a:spcPts val="20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These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70">
                <a:solidFill>
                  <a:srgbClr val="404040"/>
                </a:solidFill>
                <a:latin typeface="Palatino Linotype"/>
                <a:cs typeface="Palatino Linotype"/>
              </a:rPr>
              <a:t>drugs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work</a:t>
            </a:r>
            <a:r>
              <a:rPr dirty="0" sz="200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65">
                <a:solidFill>
                  <a:srgbClr val="404040"/>
                </a:solidFill>
                <a:latin typeface="Palatino Linotype"/>
                <a:cs typeface="Palatino Linotype"/>
              </a:rPr>
              <a:t>by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45">
                <a:solidFill>
                  <a:srgbClr val="404040"/>
                </a:solidFill>
                <a:latin typeface="Palatino Linotype"/>
                <a:cs typeface="Palatino Linotype"/>
              </a:rPr>
              <a:t>binding</a:t>
            </a:r>
            <a:r>
              <a:rPr dirty="0" sz="200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to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excess</a:t>
            </a: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activin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to</a:t>
            </a:r>
            <a:r>
              <a:rPr dirty="0" sz="200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decrease</a:t>
            </a:r>
            <a:r>
              <a:rPr dirty="0" sz="200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vascular</a:t>
            </a:r>
            <a:r>
              <a:rPr dirty="0" sz="200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hyperproliferation</a:t>
            </a:r>
            <a:endParaRPr sz="2000">
              <a:latin typeface="Palatino Linotype"/>
              <a:cs typeface="Palatino Linotype"/>
            </a:endParaRPr>
          </a:p>
          <a:p>
            <a:pPr marL="298450" indent="-285750">
              <a:lnSpc>
                <a:spcPct val="100000"/>
              </a:lnSpc>
              <a:spcBef>
                <a:spcPts val="135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This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drug</a:t>
            </a:r>
            <a:r>
              <a:rPr dirty="0" sz="2150" spc="-9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is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administered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subcutaneously.</a:t>
            </a:r>
            <a:endParaRPr sz="2150">
              <a:latin typeface="Palatino Linotype"/>
              <a:cs typeface="Palatino Linotype"/>
            </a:endParaRPr>
          </a:p>
          <a:p>
            <a:pPr lvl="1" marL="590550" indent="-182880">
              <a:lnSpc>
                <a:spcPct val="100000"/>
              </a:lnSpc>
              <a:spcBef>
                <a:spcPts val="20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Sotatercept</a:t>
            </a:r>
            <a:r>
              <a:rPr dirty="0" sz="200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(Winrevair)</a:t>
            </a:r>
            <a:endParaRPr sz="2000">
              <a:latin typeface="Palatino Linotype"/>
              <a:cs typeface="Palatino Linotype"/>
            </a:endParaRPr>
          </a:p>
          <a:p>
            <a:pPr marL="298450" indent="-285750">
              <a:lnSpc>
                <a:spcPct val="100000"/>
              </a:lnSpc>
              <a:spcBef>
                <a:spcPts val="135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Side</a:t>
            </a:r>
            <a:r>
              <a:rPr dirty="0" sz="215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Effects:</a:t>
            </a:r>
            <a:endParaRPr sz="2150">
              <a:latin typeface="Palatino Linotype"/>
              <a:cs typeface="Palatino Linotype"/>
            </a:endParaRPr>
          </a:p>
          <a:p>
            <a:pPr lvl="1" marL="590550" indent="-182880">
              <a:lnSpc>
                <a:spcPct val="100000"/>
              </a:lnSpc>
              <a:spcBef>
                <a:spcPts val="20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 spc="-45">
                <a:solidFill>
                  <a:srgbClr val="404040"/>
                </a:solidFill>
                <a:latin typeface="Palatino Linotype"/>
                <a:cs typeface="Palatino Linotype"/>
              </a:rPr>
              <a:t>Elevated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hemoglobin</a:t>
            </a:r>
            <a:endParaRPr sz="2000">
              <a:latin typeface="Palatino Linotype"/>
              <a:cs typeface="Palatino Linotype"/>
            </a:endParaRPr>
          </a:p>
          <a:p>
            <a:pPr lvl="1" marL="590550" indent="-182880">
              <a:lnSpc>
                <a:spcPct val="100000"/>
              </a:lnSpc>
              <a:spcBef>
                <a:spcPts val="375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Thrombocytopenia</a:t>
            </a:r>
            <a:endParaRPr sz="20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889" rIns="0" bIns="0" rtlCol="0" vert="horz">
            <a:spAutoFit/>
          </a:bodyPr>
          <a:lstStyle/>
          <a:p>
            <a:pPr marL="12700" marR="5080">
              <a:lnSpc>
                <a:spcPts val="4360"/>
              </a:lnSpc>
              <a:spcBef>
                <a:spcPts val="895"/>
              </a:spcBef>
            </a:pPr>
            <a:r>
              <a:rPr dirty="0" spc="-80"/>
              <a:t>Treatment</a:t>
            </a:r>
            <a:r>
              <a:rPr dirty="0" spc="-165"/>
              <a:t> </a:t>
            </a:r>
            <a:r>
              <a:rPr dirty="0"/>
              <a:t>of</a:t>
            </a:r>
            <a:r>
              <a:rPr dirty="0" spc="-180"/>
              <a:t> </a:t>
            </a:r>
            <a:r>
              <a:rPr dirty="0" spc="-25"/>
              <a:t>Pulmonary</a:t>
            </a:r>
            <a:r>
              <a:rPr dirty="0" spc="-110"/>
              <a:t> </a:t>
            </a:r>
            <a:r>
              <a:rPr dirty="0" spc="-35"/>
              <a:t>Hypertension</a:t>
            </a:r>
            <a:r>
              <a:rPr dirty="0" spc="-155"/>
              <a:t> </a:t>
            </a:r>
            <a:r>
              <a:rPr dirty="0" spc="-10"/>
              <a:t>Associated </a:t>
            </a:r>
            <a:r>
              <a:rPr dirty="0"/>
              <a:t>with</a:t>
            </a:r>
            <a:r>
              <a:rPr dirty="0" spc="-180"/>
              <a:t> </a:t>
            </a:r>
            <a:r>
              <a:rPr dirty="0" spc="-50"/>
              <a:t>Interstitial</a:t>
            </a:r>
            <a:r>
              <a:rPr dirty="0" spc="-160"/>
              <a:t> </a:t>
            </a:r>
            <a:r>
              <a:rPr dirty="0"/>
              <a:t>Lung</a:t>
            </a:r>
            <a:r>
              <a:rPr dirty="0" spc="-185"/>
              <a:t> </a:t>
            </a:r>
            <a:r>
              <a:rPr dirty="0" spc="-20"/>
              <a:t>Disease</a:t>
            </a:r>
            <a:r>
              <a:rPr dirty="0" spc="-160"/>
              <a:t> </a:t>
            </a:r>
            <a:r>
              <a:rPr dirty="0" spc="-50"/>
              <a:t>(ILD-</a:t>
            </a:r>
            <a:r>
              <a:rPr dirty="0" spc="-25"/>
              <a:t>PH)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832" y="1712023"/>
            <a:ext cx="10495280" cy="3346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2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000" spc="-45">
                <a:solidFill>
                  <a:srgbClr val="404040"/>
                </a:solidFill>
                <a:latin typeface="Palatino Linotype"/>
                <a:cs typeface="Palatino Linotype"/>
              </a:rPr>
              <a:t>Remodeling</a:t>
            </a:r>
            <a:r>
              <a:rPr dirty="0" sz="200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45">
                <a:solidFill>
                  <a:srgbClr val="404040"/>
                </a:solidFill>
                <a:latin typeface="Palatino Linotype"/>
                <a:cs typeface="Palatino Linotype"/>
              </a:rPr>
              <a:t>lung</a:t>
            </a:r>
            <a:r>
              <a:rPr dirty="0" sz="200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0">
                <a:solidFill>
                  <a:srgbClr val="404040"/>
                </a:solidFill>
                <a:latin typeface="Palatino Linotype"/>
                <a:cs typeface="Palatino Linotype"/>
              </a:rPr>
              <a:t>tissues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in</a:t>
            </a:r>
            <a:r>
              <a:rPr dirty="0" sz="2000" spc="-105">
                <a:solidFill>
                  <a:srgbClr val="404040"/>
                </a:solidFill>
                <a:latin typeface="Palatino Linotype"/>
                <a:cs typeface="Palatino Linotype"/>
              </a:rPr>
              <a:t> f</a:t>
            </a:r>
            <a:r>
              <a:rPr dirty="0" sz="2000" spc="-3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ibrotic</a:t>
            </a:r>
            <a:r>
              <a:rPr dirty="0" sz="200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processes</a:t>
            </a: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can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50">
                <a:solidFill>
                  <a:srgbClr val="404040"/>
                </a:solidFill>
                <a:latin typeface="Palatino Linotype"/>
                <a:cs typeface="Palatino Linotype"/>
              </a:rPr>
              <a:t>lead</a:t>
            </a: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to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increased</a:t>
            </a:r>
            <a:r>
              <a:rPr dirty="0" sz="200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vascular</a:t>
            </a:r>
            <a:r>
              <a:rPr dirty="0" sz="200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resistance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 and</a:t>
            </a:r>
            <a:endParaRPr sz="2000">
              <a:latin typeface="Palatino Linotype"/>
              <a:cs typeface="Palatino Linotyp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1832" y="1849183"/>
            <a:ext cx="8836660" cy="864869"/>
          </a:xfrm>
          <a:prstGeom prst="rect">
            <a:avLst/>
          </a:prstGeom>
        </p:spPr>
        <p:txBody>
          <a:bodyPr wrap="square" lIns="0" tIns="127000" rIns="0" bIns="0" rtlCol="0" vert="horz">
            <a:spAutoFit/>
          </a:bodyPr>
          <a:lstStyle/>
          <a:p>
            <a:pPr marL="298450">
              <a:lnSpc>
                <a:spcPct val="100000"/>
              </a:lnSpc>
              <a:spcBef>
                <a:spcPts val="1000"/>
              </a:spcBef>
            </a:pP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chronic</a:t>
            </a:r>
            <a:r>
              <a:rPr dirty="0" sz="200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65">
                <a:solidFill>
                  <a:srgbClr val="404040"/>
                </a:solidFill>
                <a:latin typeface="Palatino Linotype"/>
                <a:cs typeface="Palatino Linotype"/>
              </a:rPr>
              <a:t>hypoxia</a:t>
            </a:r>
            <a:r>
              <a:rPr dirty="0" sz="2000" spc="-9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can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50">
                <a:solidFill>
                  <a:srgbClr val="404040"/>
                </a:solidFill>
                <a:latin typeface="Palatino Linotype"/>
                <a:cs typeface="Palatino Linotype"/>
              </a:rPr>
              <a:t>lead</a:t>
            </a:r>
            <a:r>
              <a:rPr dirty="0" sz="20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to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 vascular</a:t>
            </a: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remodeling.</a:t>
            </a:r>
            <a:endParaRPr sz="2000">
              <a:latin typeface="Palatino Linotype"/>
              <a:cs typeface="Palatino Linotype"/>
            </a:endParaRPr>
          </a:p>
          <a:p>
            <a:pPr marL="298450" indent="-285750">
              <a:lnSpc>
                <a:spcPct val="100000"/>
              </a:lnSpc>
              <a:spcBef>
                <a:spcPts val="90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Patient</a:t>
            </a:r>
            <a:r>
              <a:rPr dirty="0" sz="2000" spc="-9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with</a:t>
            </a:r>
            <a:r>
              <a:rPr dirty="0" sz="200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interstitial</a:t>
            </a:r>
            <a:r>
              <a:rPr dirty="0" sz="2000" spc="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lung</a:t>
            </a:r>
            <a:r>
              <a:rPr dirty="0" sz="200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disease</a:t>
            </a:r>
            <a:r>
              <a:rPr dirty="0" sz="200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with</a:t>
            </a:r>
            <a:r>
              <a:rPr dirty="0" sz="200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associated</a:t>
            </a:r>
            <a:r>
              <a:rPr dirty="0" sz="200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ILD-</a:t>
            </a:r>
            <a:r>
              <a:rPr dirty="0" sz="2000" spc="-50">
                <a:solidFill>
                  <a:srgbClr val="404040"/>
                </a:solidFill>
                <a:latin typeface="Palatino Linotype"/>
                <a:cs typeface="Palatino Linotype"/>
              </a:rPr>
              <a:t>PH</a:t>
            </a:r>
            <a:r>
              <a:rPr dirty="0" sz="2000" spc="-80">
                <a:solidFill>
                  <a:srgbClr val="404040"/>
                </a:solidFill>
                <a:latin typeface="Palatino Linotype"/>
                <a:cs typeface="Palatino Linotype"/>
              </a:rPr>
              <a:t> have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a</a:t>
            </a:r>
            <a:r>
              <a:rPr dirty="0" sz="2000" spc="-9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worsened</a:t>
            </a:r>
            <a:endParaRPr sz="2000">
              <a:latin typeface="Palatino Linotype"/>
              <a:cs typeface="Palatino Linotyp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77900" y="2627566"/>
            <a:ext cx="9947275" cy="3346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prognosis.</a:t>
            </a:r>
            <a:r>
              <a:rPr dirty="0" sz="2000" spc="2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Patient's</a:t>
            </a:r>
            <a:r>
              <a:rPr dirty="0" sz="2000" spc="-9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with</a:t>
            </a:r>
            <a:r>
              <a:rPr dirty="0" sz="2000" spc="-114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90">
                <a:solidFill>
                  <a:srgbClr val="404040"/>
                </a:solidFill>
                <a:latin typeface="Palatino Linotype"/>
                <a:cs typeface="Palatino Linotype"/>
              </a:rPr>
              <a:t>newly</a:t>
            </a:r>
            <a:r>
              <a:rPr dirty="0" sz="200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45">
                <a:solidFill>
                  <a:srgbClr val="404040"/>
                </a:solidFill>
                <a:latin typeface="Palatino Linotype"/>
                <a:cs typeface="Palatino Linotype"/>
              </a:rPr>
              <a:t>diagnosed</a:t>
            </a:r>
            <a:r>
              <a:rPr dirty="0" sz="200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interstitial</a:t>
            </a:r>
            <a:r>
              <a:rPr dirty="0" sz="2000" spc="-9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lung</a:t>
            </a:r>
            <a:r>
              <a:rPr dirty="0" sz="200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disease</a:t>
            </a: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or</a:t>
            </a:r>
            <a:r>
              <a:rPr dirty="0" sz="20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worsening</a:t>
            </a:r>
            <a:r>
              <a:rPr dirty="0" sz="200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functional</a:t>
            </a:r>
            <a:endParaRPr sz="2000">
              <a:latin typeface="Palatino Linotype"/>
              <a:cs typeface="Palatino Linotyp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1832" y="2745803"/>
            <a:ext cx="9720580" cy="1681480"/>
          </a:xfrm>
          <a:prstGeom prst="rect">
            <a:avLst/>
          </a:prstGeom>
        </p:spPr>
        <p:txBody>
          <a:bodyPr wrap="square" lIns="0" tIns="136525" rIns="0" bIns="0" rtlCol="0" vert="horz">
            <a:spAutoFit/>
          </a:bodyPr>
          <a:lstStyle/>
          <a:p>
            <a:pPr marL="298450">
              <a:lnSpc>
                <a:spcPct val="100000"/>
              </a:lnSpc>
              <a:spcBef>
                <a:spcPts val="1075"/>
              </a:spcBef>
            </a:pP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status</a:t>
            </a:r>
            <a:r>
              <a:rPr dirty="0" sz="200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should</a:t>
            </a:r>
            <a:r>
              <a:rPr dirty="0" sz="200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undergo</a:t>
            </a:r>
            <a:r>
              <a:rPr dirty="0" sz="200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screening</a:t>
            </a:r>
            <a:r>
              <a:rPr dirty="0" sz="200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echo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and</a:t>
            </a: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further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90">
                <a:solidFill>
                  <a:srgbClr val="404040"/>
                </a:solidFill>
                <a:latin typeface="Palatino Linotype"/>
                <a:cs typeface="Palatino Linotype"/>
              </a:rPr>
              <a:t>workup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and</a:t>
            </a:r>
            <a:r>
              <a:rPr dirty="0" sz="200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treatment</a:t>
            </a:r>
            <a:r>
              <a:rPr dirty="0" sz="200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as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indicated.</a:t>
            </a:r>
            <a:endParaRPr sz="2000">
              <a:latin typeface="Palatino Linotype"/>
              <a:cs typeface="Palatino Linotype"/>
            </a:endParaRPr>
          </a:p>
          <a:p>
            <a:pPr marL="298450" indent="-285750">
              <a:lnSpc>
                <a:spcPct val="100000"/>
              </a:lnSpc>
              <a:spcBef>
                <a:spcPts val="980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000" spc="-120">
                <a:solidFill>
                  <a:srgbClr val="404040"/>
                </a:solidFill>
                <a:latin typeface="Palatino Linotype"/>
                <a:cs typeface="Palatino Linotype"/>
              </a:rPr>
              <a:t>Two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medications</a:t>
            </a:r>
            <a:r>
              <a:rPr dirty="0" sz="20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85">
                <a:solidFill>
                  <a:srgbClr val="404040"/>
                </a:solidFill>
                <a:latin typeface="Palatino Linotype"/>
                <a:cs typeface="Palatino Linotype"/>
              </a:rPr>
              <a:t>have</a:t>
            </a:r>
            <a:r>
              <a:rPr dirty="0" sz="200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the</a:t>
            </a:r>
            <a:r>
              <a:rPr dirty="0" sz="200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0">
                <a:solidFill>
                  <a:srgbClr val="404040"/>
                </a:solidFill>
                <a:latin typeface="Palatino Linotype"/>
                <a:cs typeface="Palatino Linotype"/>
              </a:rPr>
              <a:t>indication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for</a:t>
            </a:r>
            <a:r>
              <a:rPr dirty="0" sz="200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treatment</a:t>
            </a:r>
            <a:r>
              <a:rPr dirty="0" sz="2000" spc="-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 ILD-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PH.</a:t>
            </a:r>
            <a:endParaRPr sz="2000">
              <a:latin typeface="Palatino Linotype"/>
              <a:cs typeface="Palatino Linotype"/>
            </a:endParaRPr>
          </a:p>
          <a:p>
            <a:pPr lvl="1" marL="590550" indent="-342900">
              <a:lnSpc>
                <a:spcPct val="100000"/>
              </a:lnSpc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1850">
                <a:solidFill>
                  <a:srgbClr val="404040"/>
                </a:solidFill>
                <a:latin typeface="Palatino Linotype"/>
                <a:cs typeface="Palatino Linotype"/>
              </a:rPr>
              <a:t>These</a:t>
            </a:r>
            <a:r>
              <a:rPr dirty="0" sz="185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850" spc="60">
                <a:solidFill>
                  <a:srgbClr val="404040"/>
                </a:solidFill>
                <a:latin typeface="Palatino Linotype"/>
                <a:cs typeface="Palatino Linotype"/>
              </a:rPr>
              <a:t>are</a:t>
            </a:r>
            <a:r>
              <a:rPr dirty="0" sz="185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850">
                <a:solidFill>
                  <a:srgbClr val="404040"/>
                </a:solidFill>
                <a:latin typeface="Palatino Linotype"/>
                <a:cs typeface="Palatino Linotype"/>
              </a:rPr>
              <a:t>inhaled</a:t>
            </a:r>
            <a:r>
              <a:rPr dirty="0" sz="185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850">
                <a:solidFill>
                  <a:srgbClr val="404040"/>
                </a:solidFill>
                <a:latin typeface="Palatino Linotype"/>
                <a:cs typeface="Palatino Linotype"/>
              </a:rPr>
              <a:t>agents</a:t>
            </a:r>
            <a:r>
              <a:rPr dirty="0" sz="185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850" spc="-35">
                <a:solidFill>
                  <a:srgbClr val="404040"/>
                </a:solidFill>
                <a:latin typeface="Palatino Linotype"/>
                <a:cs typeface="Palatino Linotype"/>
              </a:rPr>
              <a:t>available</a:t>
            </a:r>
            <a:r>
              <a:rPr dirty="0" sz="185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850">
                <a:solidFill>
                  <a:srgbClr val="404040"/>
                </a:solidFill>
                <a:latin typeface="Palatino Linotype"/>
                <a:cs typeface="Palatino Linotype"/>
              </a:rPr>
              <a:t>in</a:t>
            </a:r>
            <a:r>
              <a:rPr dirty="0" sz="185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850">
                <a:solidFill>
                  <a:srgbClr val="404040"/>
                </a:solidFill>
                <a:latin typeface="Palatino Linotype"/>
                <a:cs typeface="Palatino Linotype"/>
              </a:rPr>
              <a:t>dry</a:t>
            </a:r>
            <a:r>
              <a:rPr dirty="0" sz="18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850" spc="-30">
                <a:solidFill>
                  <a:srgbClr val="404040"/>
                </a:solidFill>
                <a:latin typeface="Palatino Linotype"/>
                <a:cs typeface="Palatino Linotype"/>
              </a:rPr>
              <a:t>powder</a:t>
            </a:r>
            <a:r>
              <a:rPr dirty="0" sz="185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850">
                <a:solidFill>
                  <a:srgbClr val="404040"/>
                </a:solidFill>
                <a:latin typeface="Palatino Linotype"/>
                <a:cs typeface="Palatino Linotype"/>
              </a:rPr>
              <a:t>and</a:t>
            </a:r>
            <a:r>
              <a:rPr dirty="0" sz="185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850">
                <a:solidFill>
                  <a:srgbClr val="404040"/>
                </a:solidFill>
                <a:latin typeface="Palatino Linotype"/>
                <a:cs typeface="Palatino Linotype"/>
              </a:rPr>
              <a:t>nebulizer</a:t>
            </a:r>
            <a:r>
              <a:rPr dirty="0" sz="185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850" spc="-10">
                <a:solidFill>
                  <a:srgbClr val="404040"/>
                </a:solidFill>
                <a:latin typeface="Palatino Linotype"/>
                <a:cs typeface="Palatino Linotype"/>
              </a:rPr>
              <a:t>solution forms.</a:t>
            </a:r>
            <a:endParaRPr sz="185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234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</a:tabLst>
            </a:pPr>
            <a:r>
              <a:rPr dirty="0" sz="1500" spc="-30">
                <a:solidFill>
                  <a:srgbClr val="404040"/>
                </a:solidFill>
                <a:latin typeface="Palatino Linotype"/>
                <a:cs typeface="Palatino Linotype"/>
              </a:rPr>
              <a:t>Treprostinil</a:t>
            </a:r>
            <a:r>
              <a:rPr dirty="0" sz="150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00" spc="-10">
                <a:solidFill>
                  <a:srgbClr val="404040"/>
                </a:solidFill>
                <a:latin typeface="Palatino Linotype"/>
                <a:cs typeface="Palatino Linotype"/>
              </a:rPr>
              <a:t>(Tyvaso)</a:t>
            </a:r>
            <a:endParaRPr sz="1500">
              <a:latin typeface="Palatino Linotype"/>
              <a:cs typeface="Palatino Linotype"/>
            </a:endParaRPr>
          </a:p>
          <a:p>
            <a:pPr lvl="2" marL="772795" indent="-182245">
              <a:lnSpc>
                <a:spcPct val="100000"/>
              </a:lnSpc>
              <a:spcBef>
                <a:spcPts val="225"/>
              </a:spcBef>
              <a:buClr>
                <a:srgbClr val="E38312"/>
              </a:buClr>
              <a:buFont typeface="Wingdings"/>
              <a:buChar char=""/>
              <a:tabLst>
                <a:tab pos="772795" algn="l"/>
              </a:tabLst>
            </a:pPr>
            <a:r>
              <a:rPr dirty="0" sz="1500" spc="-25">
                <a:solidFill>
                  <a:srgbClr val="404040"/>
                </a:solidFill>
                <a:latin typeface="Palatino Linotype"/>
                <a:cs typeface="Palatino Linotype"/>
              </a:rPr>
              <a:t>Treprostini</a:t>
            </a:r>
            <a:r>
              <a:rPr dirty="0" sz="15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500" spc="-10">
                <a:solidFill>
                  <a:srgbClr val="404040"/>
                </a:solidFill>
                <a:latin typeface="Palatino Linotype"/>
                <a:cs typeface="Palatino Linotype"/>
              </a:rPr>
              <a:t>(Yutrepia)</a:t>
            </a:r>
            <a:endParaRPr sz="15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889" rIns="0" bIns="0" rtlCol="0" vert="horz">
            <a:spAutoFit/>
          </a:bodyPr>
          <a:lstStyle/>
          <a:p>
            <a:pPr marL="12700" marR="5080">
              <a:lnSpc>
                <a:spcPts val="4360"/>
              </a:lnSpc>
              <a:spcBef>
                <a:spcPts val="895"/>
              </a:spcBef>
            </a:pPr>
            <a:r>
              <a:rPr dirty="0" spc="-80"/>
              <a:t>Treatment</a:t>
            </a:r>
            <a:r>
              <a:rPr dirty="0" spc="-175"/>
              <a:t> </a:t>
            </a:r>
            <a:r>
              <a:rPr dirty="0"/>
              <a:t>of</a:t>
            </a:r>
            <a:r>
              <a:rPr dirty="0" spc="-185"/>
              <a:t> </a:t>
            </a:r>
            <a:r>
              <a:rPr dirty="0" spc="-30"/>
              <a:t>Pulmonary</a:t>
            </a:r>
            <a:r>
              <a:rPr dirty="0" spc="-140"/>
              <a:t> </a:t>
            </a:r>
            <a:r>
              <a:rPr dirty="0" spc="-30"/>
              <a:t>Arterial</a:t>
            </a:r>
            <a:r>
              <a:rPr dirty="0" spc="-100"/>
              <a:t> </a:t>
            </a:r>
            <a:r>
              <a:rPr dirty="0" spc="-10"/>
              <a:t>Hypertension (PAH)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832" y="1718229"/>
            <a:ext cx="10411460" cy="4171950"/>
          </a:xfrm>
          <a:prstGeom prst="rect">
            <a:avLst/>
          </a:prstGeom>
        </p:spPr>
        <p:txBody>
          <a:bodyPr wrap="square" lIns="0" tIns="38100" rIns="0" bIns="0" rtlCol="0" vert="horz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300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Tertiary</a:t>
            </a:r>
            <a:r>
              <a:rPr dirty="0" sz="2150" spc="9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Center</a:t>
            </a:r>
            <a:r>
              <a:rPr dirty="0" sz="2150" spc="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Referral</a:t>
            </a:r>
            <a:endParaRPr sz="2150">
              <a:latin typeface="Palatino Linotype"/>
              <a:cs typeface="Palatino Linotype"/>
            </a:endParaRPr>
          </a:p>
          <a:p>
            <a:pPr lvl="1" marL="590550" indent="-285750">
              <a:lnSpc>
                <a:spcPct val="100000"/>
              </a:lnSpc>
              <a:spcBef>
                <a:spcPts val="20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Referral</a:t>
            </a:r>
            <a:r>
              <a:rPr dirty="0" sz="200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to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larger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centers</a:t>
            </a: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can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be</a:t>
            </a:r>
            <a:r>
              <a:rPr dirty="0" sz="2000" spc="-10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beneficial</a:t>
            </a: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for </a:t>
            </a:r>
            <a:r>
              <a:rPr dirty="0" sz="2000" spc="-70">
                <a:solidFill>
                  <a:srgbClr val="404040"/>
                </a:solidFill>
                <a:latin typeface="Palatino Linotype"/>
                <a:cs typeface="Palatino Linotype"/>
              </a:rPr>
              <a:t>many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patients.</a:t>
            </a:r>
            <a:endParaRPr sz="2000">
              <a:latin typeface="Palatino Linotype"/>
              <a:cs typeface="Palatino Linotype"/>
            </a:endParaRPr>
          </a:p>
          <a:p>
            <a:pPr marL="298450" indent="-285750">
              <a:lnSpc>
                <a:spcPct val="100000"/>
              </a:lnSpc>
              <a:spcBef>
                <a:spcPts val="135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Oxygen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Therapy</a:t>
            </a:r>
            <a:endParaRPr sz="2150">
              <a:latin typeface="Palatino Linotype"/>
              <a:cs typeface="Palatino Linotype"/>
            </a:endParaRPr>
          </a:p>
          <a:p>
            <a:pPr lvl="1" marL="590550" indent="-342900">
              <a:lnSpc>
                <a:spcPct val="100000"/>
              </a:lnSpc>
              <a:spcBef>
                <a:spcPts val="20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O2</a:t>
            </a:r>
            <a:r>
              <a:rPr dirty="0" sz="2000" spc="-114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needs</a:t>
            </a:r>
            <a:r>
              <a:rPr dirty="0" sz="200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are</a:t>
            </a:r>
            <a:r>
              <a:rPr dirty="0" sz="2000" spc="-114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assessed</a:t>
            </a:r>
            <a:r>
              <a:rPr dirty="0" sz="200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with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110">
                <a:solidFill>
                  <a:srgbClr val="404040"/>
                </a:solidFill>
                <a:latin typeface="Palatino Linotype"/>
                <a:cs typeface="Palatino Linotype"/>
              </a:rPr>
              <a:t>6</a:t>
            </a:r>
            <a:r>
              <a:rPr dirty="0" sz="2000" spc="-1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minute</a:t>
            </a:r>
            <a:r>
              <a:rPr dirty="0" sz="20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65">
                <a:solidFill>
                  <a:srgbClr val="404040"/>
                </a:solidFill>
                <a:latin typeface="Palatino Linotype"/>
                <a:cs typeface="Palatino Linotype"/>
              </a:rPr>
              <a:t>walk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testing.</a:t>
            </a:r>
            <a:r>
              <a:rPr dirty="0" sz="2000" spc="4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Arterial</a:t>
            </a:r>
            <a:r>
              <a:rPr dirty="0" sz="200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45">
                <a:solidFill>
                  <a:srgbClr val="404040"/>
                </a:solidFill>
                <a:latin typeface="Palatino Linotype"/>
                <a:cs typeface="Palatino Linotype"/>
              </a:rPr>
              <a:t>blood</a:t>
            </a:r>
            <a:r>
              <a:rPr dirty="0" sz="200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gas</a:t>
            </a:r>
            <a:r>
              <a:rPr dirty="0" sz="200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can</a:t>
            </a:r>
            <a:r>
              <a:rPr dirty="0" sz="200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also</a:t>
            </a:r>
            <a:r>
              <a:rPr dirty="0" sz="200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be</a:t>
            </a:r>
            <a:r>
              <a:rPr dirty="0" sz="20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utilized.</a:t>
            </a:r>
            <a:endParaRPr sz="2000">
              <a:latin typeface="Palatino Linotype"/>
              <a:cs typeface="Palatino Linotype"/>
            </a:endParaRPr>
          </a:p>
          <a:p>
            <a:pPr lvl="1" marL="589915" indent="-342265">
              <a:lnSpc>
                <a:spcPts val="2250"/>
              </a:lnSpc>
              <a:spcBef>
                <a:spcPts val="375"/>
              </a:spcBef>
              <a:buClr>
                <a:srgbClr val="E38312"/>
              </a:buClr>
              <a:buFont typeface="Courier New"/>
              <a:buChar char="o"/>
              <a:tabLst>
                <a:tab pos="589915" algn="l"/>
              </a:tabLst>
            </a:pP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Trying</a:t>
            </a:r>
            <a:r>
              <a:rPr dirty="0" sz="200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to</a:t>
            </a:r>
            <a:r>
              <a:rPr dirty="0" sz="200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obtain</a:t>
            </a:r>
            <a:r>
              <a:rPr dirty="0" sz="200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the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most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 portable</a:t>
            </a:r>
            <a:r>
              <a:rPr dirty="0" sz="200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option</a:t>
            </a:r>
            <a:r>
              <a:rPr dirty="0" sz="200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for</a:t>
            </a:r>
            <a:r>
              <a:rPr dirty="0" sz="200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the</a:t>
            </a:r>
            <a:r>
              <a:rPr dirty="0" sz="2000" spc="-9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patient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can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increase</a:t>
            </a:r>
            <a:r>
              <a:rPr dirty="0" sz="200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50">
                <a:solidFill>
                  <a:srgbClr val="404040"/>
                </a:solidFill>
                <a:latin typeface="Palatino Linotype"/>
                <a:cs typeface="Palatino Linotype"/>
              </a:rPr>
              <a:t>mobility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and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overall</a:t>
            </a:r>
            <a:endParaRPr sz="2000">
              <a:latin typeface="Palatino Linotype"/>
              <a:cs typeface="Palatino Linotype"/>
            </a:endParaRPr>
          </a:p>
          <a:p>
            <a:pPr marL="590550">
              <a:lnSpc>
                <a:spcPts val="2250"/>
              </a:lnSpc>
            </a:pP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quality</a:t>
            </a:r>
            <a:r>
              <a:rPr dirty="0" sz="200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00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life.</a:t>
            </a:r>
            <a:endParaRPr sz="2000">
              <a:latin typeface="Palatino Linotype"/>
              <a:cs typeface="Palatino Linotype"/>
            </a:endParaRPr>
          </a:p>
          <a:p>
            <a:pPr marL="298450" indent="-285750">
              <a:lnSpc>
                <a:spcPct val="100000"/>
              </a:lnSpc>
              <a:spcBef>
                <a:spcPts val="1430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2150" spc="-1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Rehabilitation</a:t>
            </a:r>
            <a:endParaRPr sz="2150">
              <a:latin typeface="Palatino Linotype"/>
              <a:cs typeface="Palatino Linotype"/>
            </a:endParaRPr>
          </a:p>
          <a:p>
            <a:pPr lvl="1" marL="590550" indent="-342900">
              <a:lnSpc>
                <a:spcPct val="100000"/>
              </a:lnSpc>
              <a:spcBef>
                <a:spcPts val="20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2000" spc="-9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rehabilitation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75">
                <a:solidFill>
                  <a:srgbClr val="404040"/>
                </a:solidFill>
                <a:latin typeface="Palatino Linotype"/>
                <a:cs typeface="Palatino Linotype"/>
              </a:rPr>
              <a:t>provides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both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70">
                <a:solidFill>
                  <a:srgbClr val="404040"/>
                </a:solidFill>
                <a:latin typeface="Palatino Linotype"/>
                <a:cs typeface="Palatino Linotype"/>
              </a:rPr>
              <a:t>physical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conditioning</a:t>
            </a:r>
            <a:r>
              <a:rPr dirty="0" sz="200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and</a:t>
            </a:r>
            <a:r>
              <a:rPr dirty="0" sz="200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patient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education.</a:t>
            </a:r>
            <a:endParaRPr sz="2000">
              <a:latin typeface="Palatino Linotype"/>
              <a:cs typeface="Palatino Linotype"/>
            </a:endParaRPr>
          </a:p>
          <a:p>
            <a:pPr marL="298450" indent="-285750">
              <a:lnSpc>
                <a:spcPct val="100000"/>
              </a:lnSpc>
              <a:spcBef>
                <a:spcPts val="135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 spc="-235">
                <a:solidFill>
                  <a:srgbClr val="404040"/>
                </a:solidFill>
                <a:latin typeface="Palatino Linotype"/>
                <a:cs typeface="Palatino Linotype"/>
              </a:rPr>
              <a:t>PAH</a:t>
            </a:r>
            <a:r>
              <a:rPr dirty="0" sz="2150" spc="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Resources/Support</a:t>
            </a:r>
            <a:r>
              <a:rPr dirty="0" sz="2150" spc="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Groups</a:t>
            </a:r>
            <a:endParaRPr sz="2150">
              <a:latin typeface="Palatino Linotype"/>
              <a:cs typeface="Palatino Linotype"/>
            </a:endParaRPr>
          </a:p>
          <a:p>
            <a:pPr lvl="1" marL="590550" indent="-342900">
              <a:lnSpc>
                <a:spcPct val="100000"/>
              </a:lnSpc>
              <a:spcBef>
                <a:spcPts val="200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The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45">
                <a:solidFill>
                  <a:srgbClr val="404040"/>
                </a:solidFill>
                <a:latin typeface="Palatino Linotype"/>
                <a:cs typeface="Palatino Linotype"/>
              </a:rPr>
              <a:t>Hypertension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50">
                <a:solidFill>
                  <a:srgbClr val="404040"/>
                </a:solidFill>
                <a:latin typeface="Palatino Linotype"/>
                <a:cs typeface="Palatino Linotype"/>
              </a:rPr>
              <a:t>Association</a:t>
            </a:r>
            <a:r>
              <a:rPr dirty="0" sz="2000" spc="-10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0">
                <a:solidFill>
                  <a:srgbClr val="404040"/>
                </a:solidFill>
                <a:latin typeface="Palatino Linotype"/>
                <a:cs typeface="Palatino Linotype"/>
              </a:rPr>
              <a:t>is</a:t>
            </a:r>
            <a:r>
              <a:rPr dirty="0" sz="200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an</a:t>
            </a:r>
            <a:r>
              <a:rPr dirty="0" sz="2000" spc="-114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excellent</a:t>
            </a:r>
            <a:r>
              <a:rPr dirty="0" sz="200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resource</a:t>
            </a:r>
            <a:r>
              <a:rPr dirty="0" sz="2000" spc="-10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for patients.</a:t>
            </a:r>
            <a:endParaRPr sz="2000">
              <a:latin typeface="Palatino Linotype"/>
              <a:cs typeface="Palatino Linotype"/>
            </a:endParaRPr>
          </a:p>
          <a:p>
            <a:pPr lvl="1" marL="590550" indent="-342900">
              <a:lnSpc>
                <a:spcPct val="100000"/>
              </a:lnSpc>
              <a:spcBef>
                <a:spcPts val="305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Patients</a:t>
            </a: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can</a:t>
            </a:r>
            <a:r>
              <a:rPr dirty="0" sz="200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greatly</a:t>
            </a: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benefit</a:t>
            </a:r>
            <a:r>
              <a:rPr dirty="0" sz="2000" spc="-10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from</a:t>
            </a:r>
            <a:r>
              <a:rPr dirty="0" sz="2000" spc="-114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both</a:t>
            </a:r>
            <a:r>
              <a:rPr dirty="0" sz="200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in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person</a:t>
            </a:r>
            <a:r>
              <a:rPr dirty="0" sz="2000" spc="-10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and</a:t>
            </a: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0">
                <a:solidFill>
                  <a:srgbClr val="404040"/>
                </a:solidFill>
                <a:latin typeface="Palatino Linotype"/>
                <a:cs typeface="Palatino Linotype"/>
              </a:rPr>
              <a:t>online</a:t>
            </a:r>
            <a:r>
              <a:rPr dirty="0" sz="200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support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groups.</a:t>
            </a:r>
            <a:endParaRPr sz="20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0" rIns="0" bIns="0" rtlCol="0" vert="horz">
            <a:spAutoFit/>
          </a:bodyPr>
          <a:lstStyle/>
          <a:p>
            <a:pPr marL="12700" marR="5080">
              <a:lnSpc>
                <a:spcPts val="4880"/>
              </a:lnSpc>
              <a:spcBef>
                <a:spcPts val="1000"/>
              </a:spcBef>
            </a:pPr>
            <a:r>
              <a:rPr dirty="0" sz="4800" spc="-80"/>
              <a:t>CLASSIFICATION</a:t>
            </a:r>
            <a:r>
              <a:rPr dirty="0" sz="4800" spc="-175"/>
              <a:t> </a:t>
            </a:r>
            <a:r>
              <a:rPr dirty="0" sz="4800"/>
              <a:t>OF</a:t>
            </a:r>
            <a:r>
              <a:rPr dirty="0" sz="4800" spc="-140"/>
              <a:t> </a:t>
            </a:r>
            <a:r>
              <a:rPr dirty="0" sz="4800" spc="-30"/>
              <a:t>PULMONARY </a:t>
            </a:r>
            <a:r>
              <a:rPr dirty="0" sz="4800" spc="-10"/>
              <a:t>HYPERTENSION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832" y="1537500"/>
            <a:ext cx="10782300" cy="3794125"/>
          </a:xfrm>
          <a:prstGeom prst="rect">
            <a:avLst/>
          </a:prstGeom>
        </p:spPr>
        <p:txBody>
          <a:bodyPr wrap="square" lIns="0" tIns="200025" rIns="0" bIns="0" rtlCol="0" vert="horz">
            <a:spAutoFit/>
          </a:bodyPr>
          <a:lstStyle/>
          <a:p>
            <a:pPr marL="104139">
              <a:lnSpc>
                <a:spcPct val="100000"/>
              </a:lnSpc>
              <a:spcBef>
                <a:spcPts val="1575"/>
              </a:spcBef>
            </a:pPr>
            <a:r>
              <a:rPr dirty="0" sz="2600" spc="-60">
                <a:solidFill>
                  <a:srgbClr val="404040"/>
                </a:solidFill>
                <a:latin typeface="Palatino Linotype"/>
                <a:cs typeface="Palatino Linotype"/>
              </a:rPr>
              <a:t>Group</a:t>
            </a:r>
            <a:r>
              <a:rPr dirty="0" sz="2600" spc="-10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600" spc="-405">
                <a:solidFill>
                  <a:srgbClr val="404040"/>
                </a:solidFill>
                <a:latin typeface="Palatino Linotype"/>
                <a:cs typeface="Palatino Linotype"/>
              </a:rPr>
              <a:t>1</a:t>
            </a:r>
            <a:r>
              <a:rPr dirty="0" sz="260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600">
                <a:solidFill>
                  <a:srgbClr val="404040"/>
                </a:solidFill>
                <a:latin typeface="Palatino Linotype"/>
                <a:cs typeface="Palatino Linotype"/>
              </a:rPr>
              <a:t>-</a:t>
            </a:r>
            <a:r>
              <a:rPr dirty="0" sz="260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600" spc="-40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260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600" spc="-35">
                <a:solidFill>
                  <a:srgbClr val="404040"/>
                </a:solidFill>
                <a:latin typeface="Palatino Linotype"/>
                <a:cs typeface="Palatino Linotype"/>
              </a:rPr>
              <a:t>Arterial</a:t>
            </a:r>
            <a:r>
              <a:rPr dirty="0" sz="260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600" spc="-10">
                <a:solidFill>
                  <a:srgbClr val="404040"/>
                </a:solidFill>
                <a:latin typeface="Palatino Linotype"/>
                <a:cs typeface="Palatino Linotype"/>
              </a:rPr>
              <a:t>Hypertension</a:t>
            </a:r>
            <a:endParaRPr sz="2600">
              <a:latin typeface="Palatino Linotype"/>
              <a:cs typeface="Palatino Linotype"/>
            </a:endParaRPr>
          </a:p>
          <a:p>
            <a:pPr marL="355600" indent="-342900">
              <a:lnSpc>
                <a:spcPct val="100000"/>
              </a:lnSpc>
              <a:spcBef>
                <a:spcPts val="1235"/>
              </a:spcBef>
              <a:buClr>
                <a:srgbClr val="E38312"/>
              </a:buClr>
              <a:buFont typeface="Calibri"/>
              <a:buChar char="•"/>
              <a:tabLst>
                <a:tab pos="355600" algn="l"/>
              </a:tabLst>
            </a:pP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Idiopathic</a:t>
            </a:r>
            <a:endParaRPr sz="2150">
              <a:latin typeface="Palatino Linotype"/>
              <a:cs typeface="Palatino Linotype"/>
            </a:endParaRPr>
          </a:p>
          <a:p>
            <a:pPr marL="355600" indent="-342900">
              <a:lnSpc>
                <a:spcPct val="100000"/>
              </a:lnSpc>
              <a:spcBef>
                <a:spcPts val="1175"/>
              </a:spcBef>
              <a:buClr>
                <a:srgbClr val="E38312"/>
              </a:buClr>
              <a:buFont typeface="Calibri"/>
              <a:buChar char="•"/>
              <a:tabLst>
                <a:tab pos="355600" algn="l"/>
              </a:tabLst>
            </a:pP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Heritable</a:t>
            </a:r>
            <a:endParaRPr sz="2150">
              <a:latin typeface="Palatino Linotype"/>
              <a:cs typeface="Palatino Linotype"/>
            </a:endParaRPr>
          </a:p>
          <a:p>
            <a:pPr marL="355600" indent="-342900">
              <a:lnSpc>
                <a:spcPct val="100000"/>
              </a:lnSpc>
              <a:spcBef>
                <a:spcPts val="1250"/>
              </a:spcBef>
              <a:buClr>
                <a:srgbClr val="E38312"/>
              </a:buClr>
              <a:buFont typeface="Calibri"/>
              <a:buChar char="•"/>
              <a:tabLst>
                <a:tab pos="355600" algn="l"/>
              </a:tabLst>
            </a:pP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Associated</a:t>
            </a:r>
            <a:r>
              <a:rPr dirty="0" sz="215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with</a:t>
            </a:r>
            <a:r>
              <a:rPr dirty="0" sz="215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Drug</a:t>
            </a:r>
            <a:r>
              <a:rPr dirty="0" sz="215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or</a:t>
            </a:r>
            <a:r>
              <a:rPr dirty="0" sz="215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Toxin</a:t>
            </a:r>
            <a:endParaRPr sz="2150">
              <a:latin typeface="Palatino Linotype"/>
              <a:cs typeface="Palatino Linotype"/>
            </a:endParaRPr>
          </a:p>
          <a:p>
            <a:pPr marL="355600" indent="-342900">
              <a:lnSpc>
                <a:spcPts val="2495"/>
              </a:lnSpc>
              <a:spcBef>
                <a:spcPts val="1175"/>
              </a:spcBef>
              <a:buClr>
                <a:srgbClr val="E38312"/>
              </a:buClr>
              <a:buFont typeface="Calibri"/>
              <a:buChar char="•"/>
              <a:tabLst>
                <a:tab pos="355600" algn="l"/>
              </a:tabLst>
            </a:pP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Associated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with</a:t>
            </a:r>
            <a:r>
              <a:rPr dirty="0" sz="215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Disease</a:t>
            </a:r>
            <a:r>
              <a:rPr dirty="0" sz="21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State</a:t>
            </a:r>
            <a:r>
              <a:rPr dirty="0" sz="215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(Connective</a:t>
            </a:r>
            <a:r>
              <a:rPr dirty="0" sz="21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Tissue</a:t>
            </a:r>
            <a:r>
              <a:rPr dirty="0" sz="21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Disease,</a:t>
            </a:r>
            <a:r>
              <a:rPr dirty="0" sz="2150" spc="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50">
                <a:solidFill>
                  <a:srgbClr val="404040"/>
                </a:solidFill>
                <a:latin typeface="Palatino Linotype"/>
                <a:cs typeface="Palatino Linotype"/>
              </a:rPr>
              <a:t>HIV,</a:t>
            </a:r>
            <a:r>
              <a:rPr dirty="0" sz="215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Portal</a:t>
            </a:r>
            <a:r>
              <a:rPr dirty="0" sz="2150" spc="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Hypertension,</a:t>
            </a:r>
            <a:endParaRPr sz="2150">
              <a:latin typeface="Palatino Linotype"/>
              <a:cs typeface="Palatino Linotype"/>
            </a:endParaRPr>
          </a:p>
          <a:p>
            <a:pPr marL="355600">
              <a:lnSpc>
                <a:spcPts val="2495"/>
              </a:lnSpc>
            </a:pP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Congenital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Heart Disease,</a:t>
            </a:r>
            <a:r>
              <a:rPr dirty="0" sz="215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Schistosomiasis)</a:t>
            </a:r>
            <a:endParaRPr sz="2150">
              <a:latin typeface="Palatino Linotype"/>
              <a:cs typeface="Palatino Linotype"/>
            </a:endParaRPr>
          </a:p>
          <a:p>
            <a:pPr marL="355600" indent="-342900">
              <a:lnSpc>
                <a:spcPct val="100000"/>
              </a:lnSpc>
              <a:spcBef>
                <a:spcPts val="1175"/>
              </a:spcBef>
              <a:buClr>
                <a:srgbClr val="E38312"/>
              </a:buClr>
              <a:buFont typeface="Calibri"/>
              <a:buChar char="•"/>
              <a:tabLst>
                <a:tab pos="355600" algn="l"/>
              </a:tabLst>
            </a:pP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Associated</a:t>
            </a:r>
            <a:r>
              <a:rPr dirty="0" sz="215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with</a:t>
            </a:r>
            <a:r>
              <a:rPr dirty="0" sz="2150" spc="-9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215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Veno-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Occlusive</a:t>
            </a:r>
            <a:r>
              <a:rPr dirty="0" sz="215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Disease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and</a:t>
            </a:r>
            <a:r>
              <a:rPr dirty="0" sz="21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215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Hemangiomatosis</a:t>
            </a:r>
            <a:endParaRPr sz="2150">
              <a:latin typeface="Palatino Linotype"/>
              <a:cs typeface="Palatino Linotype"/>
            </a:endParaRPr>
          </a:p>
          <a:p>
            <a:pPr marL="355600" indent="-342900">
              <a:lnSpc>
                <a:spcPct val="100000"/>
              </a:lnSpc>
              <a:spcBef>
                <a:spcPts val="1175"/>
              </a:spcBef>
              <a:buClr>
                <a:srgbClr val="E38312"/>
              </a:buClr>
              <a:buFont typeface="Calibri"/>
              <a:buChar char="•"/>
              <a:tabLst>
                <a:tab pos="35560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Persistent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215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Hypertension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 spc="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the</a:t>
            </a:r>
            <a:r>
              <a:rPr dirty="0" sz="215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Newborn</a:t>
            </a:r>
            <a:endParaRPr sz="215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889" rIns="0" bIns="0" rtlCol="0" vert="horz">
            <a:spAutoFit/>
          </a:bodyPr>
          <a:lstStyle/>
          <a:p>
            <a:pPr marL="12700" marR="5080">
              <a:lnSpc>
                <a:spcPts val="4360"/>
              </a:lnSpc>
              <a:spcBef>
                <a:spcPts val="895"/>
              </a:spcBef>
            </a:pPr>
            <a:r>
              <a:rPr dirty="0" spc="-80"/>
              <a:t>Treatment</a:t>
            </a:r>
            <a:r>
              <a:rPr dirty="0" spc="-175"/>
              <a:t> </a:t>
            </a:r>
            <a:r>
              <a:rPr dirty="0"/>
              <a:t>of</a:t>
            </a:r>
            <a:r>
              <a:rPr dirty="0" spc="-185"/>
              <a:t> </a:t>
            </a:r>
            <a:r>
              <a:rPr dirty="0" spc="-30"/>
              <a:t>Pulmonary</a:t>
            </a:r>
            <a:r>
              <a:rPr dirty="0" spc="-140"/>
              <a:t> </a:t>
            </a:r>
            <a:r>
              <a:rPr dirty="0" spc="-30"/>
              <a:t>Arterial</a:t>
            </a:r>
            <a:r>
              <a:rPr dirty="0" spc="-100"/>
              <a:t> </a:t>
            </a:r>
            <a:r>
              <a:rPr dirty="0" spc="-10"/>
              <a:t>Hypertension (PAH)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832" y="1692973"/>
            <a:ext cx="9652635" cy="198056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298450" indent="-285750">
              <a:lnSpc>
                <a:spcPts val="2290"/>
              </a:lnSpc>
              <a:spcBef>
                <a:spcPts val="12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These</a:t>
            </a:r>
            <a:r>
              <a:rPr dirty="0" sz="200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patients</a:t>
            </a:r>
            <a:r>
              <a:rPr dirty="0" sz="200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need</a:t>
            </a:r>
            <a:r>
              <a:rPr dirty="0" sz="200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frequent</a:t>
            </a:r>
            <a:r>
              <a:rPr dirty="0" sz="2000" spc="-114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85">
                <a:solidFill>
                  <a:srgbClr val="404040"/>
                </a:solidFill>
                <a:latin typeface="Palatino Linotype"/>
                <a:cs typeface="Palatino Linotype"/>
              </a:rPr>
              <a:t>follow</a:t>
            </a:r>
            <a:r>
              <a:rPr dirty="0" sz="200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85">
                <a:solidFill>
                  <a:srgbClr val="404040"/>
                </a:solidFill>
                <a:latin typeface="Palatino Linotype"/>
                <a:cs typeface="Palatino Linotype"/>
              </a:rPr>
              <a:t>up,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0">
                <a:solidFill>
                  <a:srgbClr val="404040"/>
                </a:solidFill>
                <a:latin typeface="Palatino Linotype"/>
                <a:cs typeface="Palatino Linotype"/>
              </a:rPr>
              <a:t>particularly</a:t>
            </a:r>
            <a:r>
              <a:rPr dirty="0" sz="200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early</a:t>
            </a:r>
            <a:r>
              <a:rPr dirty="0" sz="200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in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 diagnosis</a:t>
            </a:r>
            <a:r>
              <a:rPr dirty="0" sz="200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and</a:t>
            </a:r>
            <a:r>
              <a:rPr dirty="0" sz="200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treatment.</a:t>
            </a:r>
            <a:endParaRPr sz="2000">
              <a:latin typeface="Palatino Linotype"/>
              <a:cs typeface="Palatino Linotype"/>
            </a:endParaRPr>
          </a:p>
          <a:p>
            <a:pPr lvl="1" marL="590550" indent="-285750">
              <a:lnSpc>
                <a:spcPts val="2085"/>
              </a:lnSpc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1850">
                <a:solidFill>
                  <a:srgbClr val="404040"/>
                </a:solidFill>
                <a:latin typeface="Palatino Linotype"/>
                <a:cs typeface="Palatino Linotype"/>
              </a:rPr>
              <a:t>Office</a:t>
            </a:r>
            <a:r>
              <a:rPr dirty="0" sz="1850" spc="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850" spc="-10">
                <a:solidFill>
                  <a:srgbClr val="404040"/>
                </a:solidFill>
                <a:latin typeface="Palatino Linotype"/>
                <a:cs typeface="Palatino Linotype"/>
              </a:rPr>
              <a:t>evaluations</a:t>
            </a:r>
            <a:endParaRPr sz="1850">
              <a:latin typeface="Palatino Linotype"/>
              <a:cs typeface="Palatino Linotype"/>
            </a:endParaRPr>
          </a:p>
          <a:p>
            <a:pPr lvl="1" marL="590550" indent="-285750">
              <a:lnSpc>
                <a:spcPts val="2175"/>
              </a:lnSpc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1850" spc="100">
                <a:solidFill>
                  <a:srgbClr val="404040"/>
                </a:solidFill>
                <a:latin typeface="Palatino Linotype"/>
                <a:cs typeface="Palatino Linotype"/>
              </a:rPr>
              <a:t>6</a:t>
            </a:r>
            <a:r>
              <a:rPr dirty="0" sz="185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850">
                <a:solidFill>
                  <a:srgbClr val="404040"/>
                </a:solidFill>
                <a:latin typeface="Palatino Linotype"/>
                <a:cs typeface="Palatino Linotype"/>
              </a:rPr>
              <a:t>Minute</a:t>
            </a:r>
            <a:r>
              <a:rPr dirty="0" sz="185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850">
                <a:solidFill>
                  <a:srgbClr val="404040"/>
                </a:solidFill>
                <a:latin typeface="Palatino Linotype"/>
                <a:cs typeface="Palatino Linotype"/>
              </a:rPr>
              <a:t>Walk</a:t>
            </a:r>
            <a:r>
              <a:rPr dirty="0" sz="185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850" spc="-10">
                <a:solidFill>
                  <a:srgbClr val="404040"/>
                </a:solidFill>
                <a:latin typeface="Palatino Linotype"/>
                <a:cs typeface="Palatino Linotype"/>
              </a:rPr>
              <a:t>Testing</a:t>
            </a:r>
            <a:endParaRPr sz="1850">
              <a:latin typeface="Palatino Linotype"/>
              <a:cs typeface="Palatino Linotype"/>
            </a:endParaRPr>
          </a:p>
          <a:p>
            <a:pPr lvl="1" marL="590550" indent="-285750">
              <a:lnSpc>
                <a:spcPts val="2200"/>
              </a:lnSpc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1850" spc="-20">
                <a:solidFill>
                  <a:srgbClr val="404040"/>
                </a:solidFill>
                <a:latin typeface="Palatino Linotype"/>
                <a:cs typeface="Palatino Linotype"/>
              </a:rPr>
              <a:t>Labs</a:t>
            </a:r>
            <a:endParaRPr sz="1850">
              <a:latin typeface="Palatino Linotype"/>
              <a:cs typeface="Palatino Linotype"/>
            </a:endParaRPr>
          </a:p>
          <a:p>
            <a:pPr lvl="1" marL="590550" indent="-285750">
              <a:lnSpc>
                <a:spcPts val="2200"/>
              </a:lnSpc>
              <a:spcBef>
                <a:spcPts val="35"/>
              </a:spcBef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1850" spc="-10">
                <a:solidFill>
                  <a:srgbClr val="404040"/>
                </a:solidFill>
                <a:latin typeface="Palatino Linotype"/>
                <a:cs typeface="Palatino Linotype"/>
              </a:rPr>
              <a:t>Imaging</a:t>
            </a:r>
            <a:endParaRPr sz="1850">
              <a:latin typeface="Palatino Linotype"/>
              <a:cs typeface="Palatino Linotype"/>
            </a:endParaRPr>
          </a:p>
          <a:p>
            <a:pPr lvl="1" marL="590550" indent="-285750">
              <a:lnSpc>
                <a:spcPts val="2180"/>
              </a:lnSpc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1850">
                <a:solidFill>
                  <a:srgbClr val="404040"/>
                </a:solidFill>
                <a:latin typeface="Palatino Linotype"/>
                <a:cs typeface="Palatino Linotype"/>
              </a:rPr>
              <a:t>Repeat</a:t>
            </a:r>
            <a:r>
              <a:rPr dirty="0" sz="1850" spc="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850" spc="-10">
                <a:solidFill>
                  <a:srgbClr val="404040"/>
                </a:solidFill>
                <a:latin typeface="Palatino Linotype"/>
                <a:cs typeface="Palatino Linotype"/>
              </a:rPr>
              <a:t>echocardiograms</a:t>
            </a:r>
            <a:endParaRPr sz="1850">
              <a:latin typeface="Palatino Linotype"/>
              <a:cs typeface="Palatino Linotype"/>
            </a:endParaRPr>
          </a:p>
          <a:p>
            <a:pPr lvl="1" marL="590550" indent="-285750">
              <a:lnSpc>
                <a:spcPts val="2200"/>
              </a:lnSpc>
              <a:buClr>
                <a:srgbClr val="E38312"/>
              </a:buClr>
              <a:buFont typeface="Courier New"/>
              <a:buChar char="o"/>
              <a:tabLst>
                <a:tab pos="590550" algn="l"/>
              </a:tabLst>
            </a:pPr>
            <a:r>
              <a:rPr dirty="0" sz="1850">
                <a:solidFill>
                  <a:srgbClr val="404040"/>
                </a:solidFill>
                <a:latin typeface="Palatino Linotype"/>
                <a:cs typeface="Palatino Linotype"/>
              </a:rPr>
              <a:t>Repeat</a:t>
            </a:r>
            <a:r>
              <a:rPr dirty="0" sz="1850" spc="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850">
                <a:solidFill>
                  <a:srgbClr val="404040"/>
                </a:solidFill>
                <a:latin typeface="Palatino Linotype"/>
                <a:cs typeface="Palatino Linotype"/>
              </a:rPr>
              <a:t>right</a:t>
            </a:r>
            <a:r>
              <a:rPr dirty="0" sz="1850" spc="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850">
                <a:solidFill>
                  <a:srgbClr val="404040"/>
                </a:solidFill>
                <a:latin typeface="Palatino Linotype"/>
                <a:cs typeface="Palatino Linotype"/>
              </a:rPr>
              <a:t>heart</a:t>
            </a:r>
            <a:r>
              <a:rPr dirty="0" sz="1850" spc="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850" spc="-10">
                <a:solidFill>
                  <a:srgbClr val="404040"/>
                </a:solidFill>
                <a:latin typeface="Palatino Linotype"/>
                <a:cs typeface="Palatino Linotype"/>
              </a:rPr>
              <a:t>catheterizations</a:t>
            </a:r>
            <a:endParaRPr sz="1850">
              <a:latin typeface="Palatino Linotype"/>
              <a:cs typeface="Palatino Linotyp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1832" y="3762692"/>
            <a:ext cx="9956800" cy="3346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2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Frequent</a:t>
            </a:r>
            <a:r>
              <a:rPr dirty="0" sz="200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communications</a:t>
            </a: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with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these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patients</a:t>
            </a: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40">
                <a:solidFill>
                  <a:srgbClr val="404040"/>
                </a:solidFill>
                <a:latin typeface="Palatino Linotype"/>
                <a:cs typeface="Palatino Linotype"/>
              </a:rPr>
              <a:t>also</a:t>
            </a:r>
            <a:r>
              <a:rPr dirty="0" sz="200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greatly</a:t>
            </a: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benefits</a:t>
            </a: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55">
                <a:solidFill>
                  <a:srgbClr val="404040"/>
                </a:solidFill>
                <a:latin typeface="Palatino Linotype"/>
                <a:cs typeface="Palatino Linotype"/>
              </a:rPr>
              <a:t>long</a:t>
            </a: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term</a:t>
            </a:r>
            <a:r>
              <a:rPr dirty="0" sz="200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treatment</a:t>
            </a:r>
            <a:endParaRPr sz="2000">
              <a:latin typeface="Palatino Linotype"/>
              <a:cs typeface="Palatino Linotyp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77900" y="3971925"/>
            <a:ext cx="9924415" cy="33528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goals.</a:t>
            </a:r>
            <a:r>
              <a:rPr dirty="0" sz="2000" spc="40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30">
                <a:solidFill>
                  <a:srgbClr val="404040"/>
                </a:solidFill>
                <a:latin typeface="Palatino Linotype"/>
                <a:cs typeface="Palatino Linotype"/>
              </a:rPr>
              <a:t>Establishing</a:t>
            </a:r>
            <a:r>
              <a:rPr dirty="0" sz="200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patients</a:t>
            </a: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with</a:t>
            </a:r>
            <a:r>
              <a:rPr dirty="0" sz="200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a</a:t>
            </a:r>
            <a:r>
              <a:rPr dirty="0" sz="200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20">
                <a:solidFill>
                  <a:srgbClr val="404040"/>
                </a:solidFill>
                <a:latin typeface="Palatino Linotype"/>
                <a:cs typeface="Palatino Linotype"/>
              </a:rPr>
              <a:t>point</a:t>
            </a:r>
            <a:r>
              <a:rPr dirty="0" sz="20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contact</a:t>
            </a:r>
            <a:r>
              <a:rPr dirty="0" sz="2000" spc="-10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in</a:t>
            </a:r>
            <a:r>
              <a:rPr dirty="0" sz="200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the</a:t>
            </a:r>
            <a:r>
              <a:rPr dirty="0" sz="200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office</a:t>
            </a:r>
            <a:r>
              <a:rPr dirty="0" sz="200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75">
                <a:solidFill>
                  <a:srgbClr val="404040"/>
                </a:solidFill>
                <a:latin typeface="Palatino Linotype"/>
                <a:cs typeface="Palatino Linotype"/>
              </a:rPr>
              <a:t>allows</a:t>
            </a:r>
            <a:r>
              <a:rPr dirty="0" sz="20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them</a:t>
            </a:r>
            <a:r>
              <a:rPr dirty="0" sz="2000" spc="-1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>
                <a:solidFill>
                  <a:srgbClr val="404040"/>
                </a:solidFill>
                <a:latin typeface="Palatino Linotype"/>
                <a:cs typeface="Palatino Linotype"/>
              </a:rPr>
              <a:t>to</a:t>
            </a:r>
            <a:r>
              <a:rPr dirty="0" sz="200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communicate</a:t>
            </a:r>
            <a:endParaRPr sz="2000">
              <a:latin typeface="Palatino Linotype"/>
              <a:cs typeface="Palatino Linotyp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77900" y="4182173"/>
            <a:ext cx="3098165" cy="1704339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ts val="2290"/>
              </a:lnSpc>
              <a:spcBef>
                <a:spcPts val="125"/>
              </a:spcBef>
            </a:pP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important</a:t>
            </a:r>
            <a:r>
              <a:rPr dirty="0" sz="20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000" spc="-10">
                <a:solidFill>
                  <a:srgbClr val="404040"/>
                </a:solidFill>
                <a:latin typeface="Palatino Linotype"/>
                <a:cs typeface="Palatino Linotype"/>
              </a:rPr>
              <a:t>information.</a:t>
            </a:r>
            <a:endParaRPr sz="2000">
              <a:latin typeface="Palatino Linotype"/>
              <a:cs typeface="Palatino Linotype"/>
            </a:endParaRPr>
          </a:p>
          <a:p>
            <a:pPr marL="304800" indent="-285750">
              <a:lnSpc>
                <a:spcPts val="2110"/>
              </a:lnSpc>
              <a:buClr>
                <a:srgbClr val="E38312"/>
              </a:buClr>
              <a:buFont typeface="Courier New"/>
              <a:buChar char="o"/>
              <a:tabLst>
                <a:tab pos="304800" algn="l"/>
              </a:tabLst>
            </a:pPr>
            <a:r>
              <a:rPr dirty="0" sz="1850" spc="-10">
                <a:solidFill>
                  <a:srgbClr val="404040"/>
                </a:solidFill>
                <a:latin typeface="Palatino Linotype"/>
                <a:cs typeface="Palatino Linotype"/>
              </a:rPr>
              <a:t>Worsening</a:t>
            </a:r>
            <a:r>
              <a:rPr dirty="0" sz="185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850" spc="-10">
                <a:solidFill>
                  <a:srgbClr val="404040"/>
                </a:solidFill>
                <a:latin typeface="Palatino Linotype"/>
                <a:cs typeface="Palatino Linotype"/>
              </a:rPr>
              <a:t>symptoms</a:t>
            </a:r>
            <a:endParaRPr sz="1850">
              <a:latin typeface="Palatino Linotype"/>
              <a:cs typeface="Palatino Linotype"/>
            </a:endParaRPr>
          </a:p>
          <a:p>
            <a:pPr marL="304800" indent="-285750">
              <a:lnSpc>
                <a:spcPts val="2200"/>
              </a:lnSpc>
              <a:spcBef>
                <a:spcPts val="35"/>
              </a:spcBef>
              <a:buClr>
                <a:srgbClr val="E38312"/>
              </a:buClr>
              <a:buFont typeface="Courier New"/>
              <a:buChar char="o"/>
              <a:tabLst>
                <a:tab pos="304800" algn="l"/>
              </a:tabLst>
            </a:pPr>
            <a:r>
              <a:rPr dirty="0" sz="1850">
                <a:solidFill>
                  <a:srgbClr val="404040"/>
                </a:solidFill>
                <a:latin typeface="Palatino Linotype"/>
                <a:cs typeface="Palatino Linotype"/>
              </a:rPr>
              <a:t>Fluid</a:t>
            </a:r>
            <a:r>
              <a:rPr dirty="0" sz="185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850" spc="-10">
                <a:solidFill>
                  <a:srgbClr val="404040"/>
                </a:solidFill>
                <a:latin typeface="Palatino Linotype"/>
                <a:cs typeface="Palatino Linotype"/>
              </a:rPr>
              <a:t>retention</a:t>
            </a:r>
            <a:endParaRPr sz="1850">
              <a:latin typeface="Palatino Linotype"/>
              <a:cs typeface="Palatino Linotype"/>
            </a:endParaRPr>
          </a:p>
          <a:p>
            <a:pPr marL="304800" indent="-285750">
              <a:lnSpc>
                <a:spcPts val="2180"/>
              </a:lnSpc>
              <a:buClr>
                <a:srgbClr val="E38312"/>
              </a:buClr>
              <a:buFont typeface="Courier New"/>
              <a:buChar char="o"/>
              <a:tabLst>
                <a:tab pos="304800" algn="l"/>
              </a:tabLst>
            </a:pPr>
            <a:r>
              <a:rPr dirty="0" sz="1850">
                <a:solidFill>
                  <a:srgbClr val="404040"/>
                </a:solidFill>
                <a:latin typeface="Palatino Linotype"/>
                <a:cs typeface="Palatino Linotype"/>
              </a:rPr>
              <a:t>Decreasing</a:t>
            </a:r>
            <a:r>
              <a:rPr dirty="0" sz="1850" spc="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850" spc="50">
                <a:solidFill>
                  <a:srgbClr val="404040"/>
                </a:solidFill>
                <a:latin typeface="Palatino Linotype"/>
                <a:cs typeface="Palatino Linotype"/>
              </a:rPr>
              <a:t>O2</a:t>
            </a:r>
            <a:r>
              <a:rPr dirty="0" sz="1850" spc="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850" spc="-10">
                <a:solidFill>
                  <a:srgbClr val="404040"/>
                </a:solidFill>
                <a:latin typeface="Palatino Linotype"/>
                <a:cs typeface="Palatino Linotype"/>
              </a:rPr>
              <a:t>saturations</a:t>
            </a:r>
            <a:endParaRPr sz="1850">
              <a:latin typeface="Palatino Linotype"/>
              <a:cs typeface="Palatino Linotype"/>
            </a:endParaRPr>
          </a:p>
          <a:p>
            <a:pPr marL="304800" indent="-285750">
              <a:lnSpc>
                <a:spcPts val="2180"/>
              </a:lnSpc>
              <a:buClr>
                <a:srgbClr val="E38312"/>
              </a:buClr>
              <a:buFont typeface="Courier New"/>
              <a:buChar char="o"/>
              <a:tabLst>
                <a:tab pos="304800" algn="l"/>
              </a:tabLst>
            </a:pPr>
            <a:r>
              <a:rPr dirty="0" sz="1850">
                <a:solidFill>
                  <a:srgbClr val="404040"/>
                </a:solidFill>
                <a:latin typeface="Palatino Linotype"/>
                <a:cs typeface="Palatino Linotype"/>
              </a:rPr>
              <a:t>Medication</a:t>
            </a:r>
            <a:r>
              <a:rPr dirty="0" sz="185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850" spc="-20">
                <a:solidFill>
                  <a:srgbClr val="404040"/>
                </a:solidFill>
                <a:latin typeface="Palatino Linotype"/>
                <a:cs typeface="Palatino Linotype"/>
              </a:rPr>
              <a:t>side</a:t>
            </a:r>
            <a:r>
              <a:rPr dirty="0" sz="185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850" spc="-10">
                <a:solidFill>
                  <a:srgbClr val="404040"/>
                </a:solidFill>
                <a:latin typeface="Palatino Linotype"/>
                <a:cs typeface="Palatino Linotype"/>
              </a:rPr>
              <a:t>effects</a:t>
            </a:r>
            <a:endParaRPr sz="1850">
              <a:latin typeface="Palatino Linotype"/>
              <a:cs typeface="Palatino Linotype"/>
            </a:endParaRPr>
          </a:p>
          <a:p>
            <a:pPr marL="304800" indent="-285750">
              <a:lnSpc>
                <a:spcPts val="2200"/>
              </a:lnSpc>
              <a:buClr>
                <a:srgbClr val="E38312"/>
              </a:buClr>
              <a:buFont typeface="Courier New"/>
              <a:buChar char="o"/>
              <a:tabLst>
                <a:tab pos="304800" algn="l"/>
              </a:tabLst>
            </a:pPr>
            <a:r>
              <a:rPr dirty="0" sz="1850">
                <a:solidFill>
                  <a:srgbClr val="404040"/>
                </a:solidFill>
                <a:latin typeface="Palatino Linotype"/>
                <a:cs typeface="Palatino Linotype"/>
              </a:rPr>
              <a:t>Insurance/DME</a:t>
            </a:r>
            <a:r>
              <a:rPr dirty="0" sz="1850" spc="4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850" spc="-10">
                <a:solidFill>
                  <a:srgbClr val="404040"/>
                </a:solidFill>
                <a:latin typeface="Palatino Linotype"/>
                <a:cs typeface="Palatino Linotype"/>
              </a:rPr>
              <a:t>issues</a:t>
            </a:r>
            <a:endParaRPr sz="185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91832" y="772477"/>
            <a:ext cx="1901825" cy="75819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800" spc="-45"/>
              <a:t>Sources</a:t>
            </a:r>
            <a:endParaRPr sz="4800"/>
          </a:p>
        </p:txBody>
      </p:sp>
      <p:sp>
        <p:nvSpPr>
          <p:cNvPr id="18" name="object 18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19" name="object 1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20" name="object 20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832" y="1721167"/>
            <a:ext cx="7879080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2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1400" spc="-75">
                <a:solidFill>
                  <a:srgbClr val="404040"/>
                </a:solidFill>
                <a:latin typeface="Palatino Linotype"/>
                <a:cs typeface="Palatino Linotype"/>
              </a:rPr>
              <a:t>Kelly</a:t>
            </a:r>
            <a:r>
              <a:rPr dirty="0" sz="140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60">
                <a:solidFill>
                  <a:srgbClr val="404040"/>
                </a:solidFill>
                <a:latin typeface="Palatino Linotype"/>
                <a:cs typeface="Palatino Linotype"/>
              </a:rPr>
              <a:t>M.</a:t>
            </a:r>
            <a:r>
              <a:rPr dirty="0" sz="140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>
                <a:solidFill>
                  <a:srgbClr val="404040"/>
                </a:solidFill>
                <a:latin typeface="Palatino Linotype"/>
                <a:cs typeface="Palatino Linotype"/>
              </a:rPr>
              <a:t>Chin,</a:t>
            </a:r>
            <a:r>
              <a:rPr dirty="0" sz="140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>
                <a:solidFill>
                  <a:srgbClr val="404040"/>
                </a:solidFill>
                <a:latin typeface="Palatino Linotype"/>
                <a:cs typeface="Palatino Linotype"/>
              </a:rPr>
              <a:t>Sean</a:t>
            </a:r>
            <a:r>
              <a:rPr dirty="0" sz="140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150">
                <a:solidFill>
                  <a:srgbClr val="404040"/>
                </a:solidFill>
                <a:latin typeface="Palatino Linotype"/>
                <a:cs typeface="Palatino Linotype"/>
              </a:rPr>
              <a:t>P.</a:t>
            </a:r>
            <a:r>
              <a:rPr dirty="0" sz="1400" spc="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Gaine,</a:t>
            </a:r>
            <a:r>
              <a:rPr dirty="0" sz="140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20">
                <a:solidFill>
                  <a:srgbClr val="404040"/>
                </a:solidFill>
                <a:latin typeface="Palatino Linotype"/>
                <a:cs typeface="Palatino Linotype"/>
              </a:rPr>
              <a:t>Christian</a:t>
            </a:r>
            <a:r>
              <a:rPr dirty="0" sz="140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>
                <a:solidFill>
                  <a:srgbClr val="404040"/>
                </a:solidFill>
                <a:latin typeface="Palatino Linotype"/>
                <a:cs typeface="Palatino Linotype"/>
              </a:rPr>
              <a:t>Gerges</a:t>
            </a:r>
            <a:r>
              <a:rPr dirty="0" sz="1400" spc="-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>
                <a:solidFill>
                  <a:srgbClr val="404040"/>
                </a:solidFill>
                <a:latin typeface="Palatino Linotype"/>
                <a:cs typeface="Palatino Linotype"/>
              </a:rPr>
              <a:t>(2024)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Treatment</a:t>
            </a:r>
            <a:r>
              <a:rPr dirty="0" sz="140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45">
                <a:solidFill>
                  <a:srgbClr val="404040"/>
                </a:solidFill>
                <a:latin typeface="Palatino Linotype"/>
                <a:cs typeface="Palatino Linotype"/>
              </a:rPr>
              <a:t>Algorithm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20">
                <a:solidFill>
                  <a:srgbClr val="404040"/>
                </a:solidFill>
                <a:latin typeface="Palatino Linotype"/>
                <a:cs typeface="Palatino Linotype"/>
              </a:rPr>
              <a:t>for </a:t>
            </a:r>
            <a:r>
              <a:rPr dirty="0" sz="1400" spc="-35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140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Arterial</a:t>
            </a:r>
            <a:endParaRPr sz="1400">
              <a:latin typeface="Palatino Linotype"/>
              <a:cs typeface="Palatino Linotyp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77900" y="1864423"/>
            <a:ext cx="6972300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-35">
                <a:solidFill>
                  <a:srgbClr val="404040"/>
                </a:solidFill>
                <a:latin typeface="Palatino Linotype"/>
                <a:cs typeface="Palatino Linotype"/>
              </a:rPr>
              <a:t>Hypertension.</a:t>
            </a:r>
            <a:r>
              <a:rPr dirty="0" sz="1400" spc="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70" i="1">
                <a:solidFill>
                  <a:srgbClr val="404040"/>
                </a:solidFill>
                <a:latin typeface="Palatino Linotype"/>
                <a:cs typeface="Palatino Linotype"/>
              </a:rPr>
              <a:t>ERSPublications.</a:t>
            </a:r>
            <a:r>
              <a:rPr dirty="0" sz="1400" spc="20" i="1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  <a:hlinkClick r:id="rId2"/>
              </a:rPr>
              <a:t>https://publications.ersnet.org/content/erj/64/4/2401325</a:t>
            </a:r>
            <a:endParaRPr sz="1400">
              <a:latin typeface="Palatino Linotype"/>
              <a:cs typeface="Palatino Linotyp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1832" y="2198052"/>
            <a:ext cx="10723880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2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1400">
                <a:solidFill>
                  <a:srgbClr val="404040"/>
                </a:solidFill>
                <a:latin typeface="Palatino Linotype"/>
                <a:cs typeface="Palatino Linotype"/>
              </a:rPr>
              <a:t>Rebecca</a:t>
            </a:r>
            <a:r>
              <a:rPr dirty="0" sz="140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45">
                <a:solidFill>
                  <a:srgbClr val="404040"/>
                </a:solidFill>
                <a:latin typeface="Palatino Linotype"/>
                <a:cs typeface="Palatino Linotype"/>
              </a:rPr>
              <a:t>Crawford,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90">
                <a:solidFill>
                  <a:srgbClr val="404040"/>
                </a:solidFill>
                <a:latin typeface="Palatino Linotype"/>
                <a:cs typeface="Palatino Linotype"/>
              </a:rPr>
              <a:t>MA,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>
                <a:solidFill>
                  <a:srgbClr val="404040"/>
                </a:solidFill>
                <a:latin typeface="Palatino Linotype"/>
                <a:cs typeface="Palatino Linotype"/>
              </a:rPr>
              <a:t>Lori</a:t>
            </a:r>
            <a:r>
              <a:rPr dirty="0" sz="14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>
                <a:solidFill>
                  <a:srgbClr val="404040"/>
                </a:solidFill>
                <a:latin typeface="Palatino Linotype"/>
                <a:cs typeface="Palatino Linotype"/>
              </a:rPr>
              <a:t>McLead,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30">
                <a:solidFill>
                  <a:srgbClr val="404040"/>
                </a:solidFill>
                <a:latin typeface="Palatino Linotype"/>
                <a:cs typeface="Palatino Linotype"/>
              </a:rPr>
              <a:t>PhD,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>
                <a:solidFill>
                  <a:srgbClr val="404040"/>
                </a:solidFill>
                <a:latin typeface="Palatino Linotype"/>
                <a:cs typeface="Palatino Linotype"/>
              </a:rPr>
              <a:t>Stuart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65">
                <a:solidFill>
                  <a:srgbClr val="404040"/>
                </a:solidFill>
                <a:latin typeface="Palatino Linotype"/>
                <a:cs typeface="Palatino Linotype"/>
              </a:rPr>
              <a:t>Yarr,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90">
                <a:solidFill>
                  <a:srgbClr val="404040"/>
                </a:solidFill>
                <a:latin typeface="Palatino Linotype"/>
                <a:cs typeface="Palatino Linotype"/>
              </a:rPr>
              <a:t>MA,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Ross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30">
                <a:solidFill>
                  <a:srgbClr val="404040"/>
                </a:solidFill>
                <a:latin typeface="Palatino Linotype"/>
                <a:cs typeface="Palatino Linotype"/>
              </a:rPr>
              <a:t>Morrison,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 MPH, </a:t>
            </a:r>
            <a:r>
              <a:rPr dirty="0" sz="1400">
                <a:solidFill>
                  <a:srgbClr val="404040"/>
                </a:solidFill>
                <a:latin typeface="Palatino Linotype"/>
                <a:cs typeface="Palatino Linotype"/>
              </a:rPr>
              <a:t>Benjamin</a:t>
            </a:r>
            <a:r>
              <a:rPr dirty="0" sz="14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30">
                <a:solidFill>
                  <a:srgbClr val="404040"/>
                </a:solidFill>
                <a:latin typeface="Palatino Linotype"/>
                <a:cs typeface="Palatino Linotype"/>
              </a:rPr>
              <a:t>Wu,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PharmD,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50">
                <a:solidFill>
                  <a:srgbClr val="404040"/>
                </a:solidFill>
                <a:latin typeface="Palatino Linotype"/>
                <a:cs typeface="Palatino Linotype"/>
              </a:rPr>
              <a:t>Andrew </a:t>
            </a:r>
            <a:r>
              <a:rPr dirty="0" sz="1400" spc="-35">
                <a:solidFill>
                  <a:srgbClr val="404040"/>
                </a:solidFill>
                <a:latin typeface="Palatino Linotype"/>
                <a:cs typeface="Palatino Linotype"/>
              </a:rPr>
              <a:t>C.</a:t>
            </a:r>
            <a:r>
              <a:rPr dirty="0" sz="14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35">
                <a:solidFill>
                  <a:srgbClr val="404040"/>
                </a:solidFill>
                <a:latin typeface="Palatino Linotype"/>
                <a:cs typeface="Palatino Linotype"/>
              </a:rPr>
              <a:t>Nelsen, 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PharmD,</a:t>
            </a:r>
            <a:endParaRPr sz="1400">
              <a:latin typeface="Palatino Linotype"/>
              <a:cs typeface="Palatino Linotyp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77900" y="2341181"/>
            <a:ext cx="10270490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>
                <a:solidFill>
                  <a:srgbClr val="404040"/>
                </a:solidFill>
                <a:latin typeface="Palatino Linotype"/>
                <a:cs typeface="Palatino Linotype"/>
              </a:rPr>
              <a:t>Peter</a:t>
            </a:r>
            <a:r>
              <a:rPr dirty="0" sz="140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Classi,</a:t>
            </a:r>
            <a:r>
              <a:rPr dirty="0" sz="14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75">
                <a:solidFill>
                  <a:srgbClr val="404040"/>
                </a:solidFill>
                <a:latin typeface="Palatino Linotype"/>
                <a:cs typeface="Palatino Linotype"/>
              </a:rPr>
              <a:t>MBA,</a:t>
            </a:r>
            <a:r>
              <a:rPr dirty="0" sz="14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>
                <a:solidFill>
                  <a:srgbClr val="404040"/>
                </a:solidFill>
                <a:latin typeface="Palatino Linotype"/>
                <a:cs typeface="Palatino Linotype"/>
              </a:rPr>
              <a:t>MS,</a:t>
            </a:r>
            <a:r>
              <a:rPr dirty="0" sz="14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Hilary</a:t>
            </a:r>
            <a:r>
              <a:rPr dirty="0" sz="14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20">
                <a:solidFill>
                  <a:srgbClr val="404040"/>
                </a:solidFill>
                <a:latin typeface="Palatino Linotype"/>
                <a:cs typeface="Palatino Linotype"/>
              </a:rPr>
              <a:t>DuBrock,</a:t>
            </a:r>
            <a:r>
              <a:rPr dirty="0" sz="14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MD,</a:t>
            </a:r>
            <a:r>
              <a:rPr dirty="0" sz="14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20">
                <a:solidFill>
                  <a:srgbClr val="404040"/>
                </a:solidFill>
                <a:latin typeface="Palatino Linotype"/>
                <a:cs typeface="Palatino Linotype"/>
              </a:rPr>
              <a:t>Stephen</a:t>
            </a:r>
            <a:r>
              <a:rPr dirty="0" sz="14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35">
                <a:solidFill>
                  <a:srgbClr val="404040"/>
                </a:solidFill>
                <a:latin typeface="Palatino Linotype"/>
                <a:cs typeface="Palatino Linotype"/>
              </a:rPr>
              <a:t>C.</a:t>
            </a:r>
            <a:r>
              <a:rPr dirty="0" sz="14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Mathai,</a:t>
            </a:r>
            <a:r>
              <a:rPr dirty="0" sz="14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MD,</a:t>
            </a:r>
            <a:r>
              <a:rPr dirty="0" sz="140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Kristin</a:t>
            </a:r>
            <a:r>
              <a:rPr dirty="0" sz="14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>
                <a:solidFill>
                  <a:srgbClr val="404040"/>
                </a:solidFill>
                <a:latin typeface="Palatino Linotype"/>
                <a:cs typeface="Palatino Linotype"/>
              </a:rPr>
              <a:t>B.</a:t>
            </a:r>
            <a:r>
              <a:rPr dirty="0" sz="140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30">
                <a:solidFill>
                  <a:srgbClr val="404040"/>
                </a:solidFill>
                <a:latin typeface="Palatino Linotype"/>
                <a:cs typeface="Palatino Linotype"/>
              </a:rPr>
              <a:t>Highland,</a:t>
            </a:r>
            <a:r>
              <a:rPr dirty="0" sz="14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>
                <a:solidFill>
                  <a:srgbClr val="404040"/>
                </a:solidFill>
                <a:latin typeface="Palatino Linotype"/>
                <a:cs typeface="Palatino Linotype"/>
              </a:rPr>
              <a:t>MD</a:t>
            </a:r>
            <a:r>
              <a:rPr dirty="0" sz="14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60">
                <a:solidFill>
                  <a:srgbClr val="404040"/>
                </a:solidFill>
                <a:latin typeface="Palatino Linotype"/>
                <a:cs typeface="Palatino Linotype"/>
              </a:rPr>
              <a:t>(2026)</a:t>
            </a:r>
            <a:r>
              <a:rPr dirty="0" sz="1400" spc="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20">
                <a:solidFill>
                  <a:srgbClr val="404040"/>
                </a:solidFill>
                <a:latin typeface="Palatino Linotype"/>
                <a:cs typeface="Palatino Linotype"/>
              </a:rPr>
              <a:t>Initial</a:t>
            </a:r>
            <a:r>
              <a:rPr dirty="0" sz="14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40">
                <a:solidFill>
                  <a:srgbClr val="404040"/>
                </a:solidFill>
                <a:latin typeface="Palatino Linotype"/>
                <a:cs typeface="Palatino Linotype"/>
              </a:rPr>
              <a:t>Evaluation</a:t>
            </a:r>
            <a:r>
              <a:rPr dirty="0" sz="14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1400" spc="-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endParaRPr sz="1400">
              <a:latin typeface="Palatino Linotype"/>
              <a:cs typeface="Palatino Linotyp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1832" y="2493962"/>
            <a:ext cx="10558780" cy="102552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298450">
              <a:lnSpc>
                <a:spcPts val="1440"/>
              </a:lnSpc>
              <a:spcBef>
                <a:spcPts val="125"/>
              </a:spcBef>
            </a:pPr>
            <a:r>
              <a:rPr dirty="0" sz="1400" spc="-35">
                <a:solidFill>
                  <a:srgbClr val="404040"/>
                </a:solidFill>
                <a:latin typeface="Palatino Linotype"/>
                <a:cs typeface="Palatino Linotype"/>
              </a:rPr>
              <a:t>Hypertension</a:t>
            </a:r>
            <a:r>
              <a:rPr dirty="0" sz="140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Functional</a:t>
            </a:r>
            <a:r>
              <a:rPr dirty="0" sz="1400" spc="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30">
                <a:solidFill>
                  <a:srgbClr val="404040"/>
                </a:solidFill>
                <a:latin typeface="Palatino Linotype"/>
                <a:cs typeface="Palatino Linotype"/>
              </a:rPr>
              <a:t>Classification</a:t>
            </a:r>
            <a:r>
              <a:rPr dirty="0" sz="14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40">
                <a:solidFill>
                  <a:srgbClr val="404040"/>
                </a:solidFill>
                <a:latin typeface="Palatino Linotype"/>
                <a:cs typeface="Palatino Linotype"/>
              </a:rPr>
              <a:t>Self-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Report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Measurement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Properties.</a:t>
            </a:r>
            <a:r>
              <a:rPr dirty="0" sz="1400" spc="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70" i="1">
                <a:solidFill>
                  <a:srgbClr val="404040"/>
                </a:solidFill>
                <a:latin typeface="Palatino Linotype"/>
                <a:cs typeface="Palatino Linotype"/>
              </a:rPr>
              <a:t>CHEST</a:t>
            </a:r>
            <a:r>
              <a:rPr dirty="0" sz="1400" spc="20" i="1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75" i="1">
                <a:solidFill>
                  <a:srgbClr val="404040"/>
                </a:solidFill>
                <a:latin typeface="Palatino Linotype"/>
                <a:cs typeface="Palatino Linotype"/>
              </a:rPr>
              <a:t>Journal.</a:t>
            </a:r>
            <a:endParaRPr sz="1400">
              <a:latin typeface="Palatino Linotype"/>
              <a:cs typeface="Palatino Linotype"/>
            </a:endParaRPr>
          </a:p>
          <a:p>
            <a:pPr marL="298450">
              <a:lnSpc>
                <a:spcPts val="1440"/>
              </a:lnSpc>
            </a:pP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  <a:hlinkClick r:id="rId3"/>
              </a:rPr>
              <a:t>https://journal.chestnet.org/article/S0012-</a:t>
            </a:r>
            <a:r>
              <a:rPr dirty="0" sz="1400" spc="50">
                <a:solidFill>
                  <a:srgbClr val="404040"/>
                </a:solidFill>
                <a:latin typeface="Palatino Linotype"/>
                <a:cs typeface="Palatino Linotype"/>
                <a:hlinkClick r:id="rId3"/>
              </a:rPr>
              <a:t>3692(25)05804-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  <a:hlinkClick r:id="rId3"/>
              </a:rPr>
              <a:t>0/fulltext</a:t>
            </a:r>
            <a:endParaRPr sz="1400">
              <a:latin typeface="Palatino Linotype"/>
              <a:cs typeface="Palatino Linotype"/>
            </a:endParaRPr>
          </a:p>
          <a:p>
            <a:pPr marL="298450" indent="-285750">
              <a:lnSpc>
                <a:spcPts val="1440"/>
              </a:lnSpc>
              <a:spcBef>
                <a:spcPts val="87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Rachel</a:t>
            </a:r>
            <a:r>
              <a:rPr dirty="0" sz="140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20">
                <a:solidFill>
                  <a:srgbClr val="404040"/>
                </a:solidFill>
                <a:latin typeface="Palatino Linotype"/>
                <a:cs typeface="Palatino Linotype"/>
              </a:rPr>
              <a:t>Criner, </a:t>
            </a:r>
            <a:r>
              <a:rPr dirty="0" sz="1400" spc="-40">
                <a:solidFill>
                  <a:srgbClr val="404040"/>
                </a:solidFill>
                <a:latin typeface="Palatino Linotype"/>
                <a:cs typeface="Palatino Linotype"/>
              </a:rPr>
              <a:t>Mario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 Naranjo,</a:t>
            </a:r>
            <a:r>
              <a:rPr dirty="0" sz="140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Gilbert</a:t>
            </a:r>
            <a:r>
              <a:rPr dirty="0" sz="140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40">
                <a:solidFill>
                  <a:srgbClr val="404040"/>
                </a:solidFill>
                <a:latin typeface="Palatino Linotype"/>
                <a:cs typeface="Palatino Linotype"/>
              </a:rPr>
              <a:t>D'Alonzo,</a:t>
            </a:r>
            <a:r>
              <a:rPr dirty="0" sz="140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Sheila</a:t>
            </a:r>
            <a:r>
              <a:rPr dirty="0" sz="140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30">
                <a:solidFill>
                  <a:srgbClr val="404040"/>
                </a:solidFill>
                <a:latin typeface="Palatino Linotype"/>
                <a:cs typeface="Palatino Linotype"/>
              </a:rPr>
              <a:t>Weaver</a:t>
            </a:r>
            <a:r>
              <a:rPr dirty="0" sz="1400" spc="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>
                <a:solidFill>
                  <a:srgbClr val="404040"/>
                </a:solidFill>
                <a:latin typeface="Palatino Linotype"/>
                <a:cs typeface="Palatino Linotype"/>
              </a:rPr>
              <a:t>(2025)</a:t>
            </a:r>
            <a:r>
              <a:rPr dirty="0" sz="140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140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40">
                <a:solidFill>
                  <a:srgbClr val="404040"/>
                </a:solidFill>
                <a:latin typeface="Palatino Linotype"/>
                <a:cs typeface="Palatino Linotype"/>
              </a:rPr>
              <a:t>Hypertension-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Related</a:t>
            </a:r>
            <a:r>
              <a:rPr dirty="0" sz="1400" spc="-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Interstitial</a:t>
            </a:r>
            <a:r>
              <a:rPr dirty="0" sz="140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>
                <a:solidFill>
                  <a:srgbClr val="404040"/>
                </a:solidFill>
                <a:latin typeface="Palatino Linotype"/>
                <a:cs typeface="Palatino Linotype"/>
              </a:rPr>
              <a:t>Lung</a:t>
            </a:r>
            <a:r>
              <a:rPr dirty="0" sz="140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Disease:</a:t>
            </a:r>
            <a:r>
              <a:rPr dirty="0" sz="14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An</a:t>
            </a:r>
            <a:endParaRPr sz="1400">
              <a:latin typeface="Palatino Linotype"/>
              <a:cs typeface="Palatino Linotype"/>
            </a:endParaRPr>
          </a:p>
          <a:p>
            <a:pPr marL="298450" marR="202565">
              <a:lnSpc>
                <a:spcPct val="71600"/>
              </a:lnSpc>
              <a:spcBef>
                <a:spcPts val="240"/>
              </a:spcBef>
            </a:pPr>
            <a:r>
              <a:rPr dirty="0" sz="1400">
                <a:solidFill>
                  <a:srgbClr val="404040"/>
                </a:solidFill>
                <a:latin typeface="Palatino Linotype"/>
                <a:cs typeface="Palatino Linotype"/>
              </a:rPr>
              <a:t>Expert</a:t>
            </a:r>
            <a:r>
              <a:rPr dirty="0" sz="1400" spc="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50">
                <a:solidFill>
                  <a:srgbClr val="404040"/>
                </a:solidFill>
                <a:latin typeface="Palatino Linotype"/>
                <a:cs typeface="Palatino Linotype"/>
              </a:rPr>
              <a:t>Opinion</a:t>
            </a:r>
            <a:r>
              <a:rPr dirty="0" sz="14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>
                <a:solidFill>
                  <a:srgbClr val="404040"/>
                </a:solidFill>
                <a:latin typeface="Palatino Linotype"/>
                <a:cs typeface="Palatino Linotype"/>
              </a:rPr>
              <a:t>with</a:t>
            </a:r>
            <a:r>
              <a:rPr dirty="0" sz="14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>
                <a:solidFill>
                  <a:srgbClr val="404040"/>
                </a:solidFill>
                <a:latin typeface="Palatino Linotype"/>
                <a:cs typeface="Palatino Linotype"/>
              </a:rPr>
              <a:t>a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55">
                <a:solidFill>
                  <a:srgbClr val="404040"/>
                </a:solidFill>
                <a:latin typeface="Palatino Linotype"/>
                <a:cs typeface="Palatino Linotype"/>
              </a:rPr>
              <a:t>Real-</a:t>
            </a:r>
            <a:r>
              <a:rPr dirty="0" sz="1400" spc="-45">
                <a:solidFill>
                  <a:srgbClr val="404040"/>
                </a:solidFill>
                <a:latin typeface="Palatino Linotype"/>
                <a:cs typeface="Palatino Linotype"/>
              </a:rPr>
              <a:t>World</a:t>
            </a:r>
            <a:r>
              <a:rPr dirty="0" sz="14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50">
                <a:solidFill>
                  <a:srgbClr val="404040"/>
                </a:solidFill>
                <a:latin typeface="Palatino Linotype"/>
                <a:cs typeface="Palatino Linotype"/>
              </a:rPr>
              <a:t>Approach.</a:t>
            </a:r>
            <a:r>
              <a:rPr dirty="0" sz="1400" spc="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70" i="1">
                <a:solidFill>
                  <a:srgbClr val="404040"/>
                </a:solidFill>
                <a:latin typeface="Palatino Linotype"/>
                <a:cs typeface="Palatino Linotype"/>
              </a:rPr>
              <a:t>Biomedicines</a:t>
            </a:r>
            <a:r>
              <a:rPr dirty="0" sz="1400" spc="70">
                <a:solidFill>
                  <a:srgbClr val="404040"/>
                </a:solidFill>
                <a:latin typeface="Palatino Linotype"/>
                <a:cs typeface="Palatino Linotype"/>
              </a:rPr>
              <a:t>.</a:t>
            </a:r>
            <a:r>
              <a:rPr dirty="0" sz="140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140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45">
                <a:solidFill>
                  <a:srgbClr val="404040"/>
                </a:solidFill>
                <a:latin typeface="Palatino Linotype"/>
                <a:cs typeface="Palatino Linotype"/>
              </a:rPr>
              <a:t>Hypertension-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Related Interstitial</a:t>
            </a:r>
            <a:r>
              <a:rPr dirty="0" sz="14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>
                <a:solidFill>
                  <a:srgbClr val="404040"/>
                </a:solidFill>
                <a:latin typeface="Palatino Linotype"/>
                <a:cs typeface="Palatino Linotype"/>
              </a:rPr>
              <a:t>Lung</a:t>
            </a:r>
            <a:r>
              <a:rPr dirty="0" sz="14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Disease:</a:t>
            </a:r>
            <a:r>
              <a:rPr dirty="0" sz="14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95">
                <a:solidFill>
                  <a:srgbClr val="404040"/>
                </a:solidFill>
                <a:latin typeface="Palatino Linotype"/>
                <a:cs typeface="Palatino Linotype"/>
              </a:rPr>
              <a:t>An</a:t>
            </a:r>
            <a:r>
              <a:rPr dirty="0" sz="14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Expert </a:t>
            </a:r>
            <a:r>
              <a:rPr dirty="0" sz="1400" spc="-50">
                <a:solidFill>
                  <a:srgbClr val="404040"/>
                </a:solidFill>
                <a:latin typeface="Palatino Linotype"/>
                <a:cs typeface="Palatino Linotype"/>
              </a:rPr>
              <a:t>Opinion</a:t>
            </a:r>
            <a:r>
              <a:rPr dirty="0" sz="14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>
                <a:solidFill>
                  <a:srgbClr val="404040"/>
                </a:solidFill>
                <a:latin typeface="Palatino Linotype"/>
                <a:cs typeface="Palatino Linotype"/>
              </a:rPr>
              <a:t>with</a:t>
            </a:r>
            <a:r>
              <a:rPr dirty="0" sz="14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>
                <a:solidFill>
                  <a:srgbClr val="404040"/>
                </a:solidFill>
                <a:latin typeface="Palatino Linotype"/>
                <a:cs typeface="Palatino Linotype"/>
              </a:rPr>
              <a:t>a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55">
                <a:solidFill>
                  <a:srgbClr val="404040"/>
                </a:solidFill>
                <a:latin typeface="Palatino Linotype"/>
                <a:cs typeface="Palatino Linotype"/>
              </a:rPr>
              <a:t>Real-</a:t>
            </a:r>
            <a:r>
              <a:rPr dirty="0" sz="1400" spc="-50">
                <a:solidFill>
                  <a:srgbClr val="404040"/>
                </a:solidFill>
                <a:latin typeface="Palatino Linotype"/>
                <a:cs typeface="Palatino Linotype"/>
              </a:rPr>
              <a:t>World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55">
                <a:solidFill>
                  <a:srgbClr val="404040"/>
                </a:solidFill>
                <a:latin typeface="Palatino Linotype"/>
                <a:cs typeface="Palatino Linotype"/>
              </a:rPr>
              <a:t>Approach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>
                <a:solidFill>
                  <a:srgbClr val="404040"/>
                </a:solidFill>
                <a:latin typeface="Palatino Linotype"/>
                <a:cs typeface="Palatino Linotype"/>
              </a:rPr>
              <a:t>-</a:t>
            </a:r>
            <a:r>
              <a:rPr dirty="0" sz="140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PMC</a:t>
            </a:r>
            <a:endParaRPr sz="1400">
              <a:latin typeface="Palatino Linotype"/>
              <a:cs typeface="Palatino Linotyp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1832" y="3600830"/>
            <a:ext cx="10067925" cy="24257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2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William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50">
                <a:solidFill>
                  <a:srgbClr val="404040"/>
                </a:solidFill>
                <a:latin typeface="Palatino Linotype"/>
                <a:cs typeface="Palatino Linotype"/>
              </a:rPr>
              <a:t>Hopkins,</a:t>
            </a:r>
            <a:r>
              <a:rPr dirty="0" sz="140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MD,</a:t>
            </a:r>
            <a:r>
              <a:rPr dirty="0" sz="140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Lewis</a:t>
            </a:r>
            <a:r>
              <a:rPr dirty="0" sz="1400" spc="-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35">
                <a:solidFill>
                  <a:srgbClr val="404040"/>
                </a:solidFill>
                <a:latin typeface="Palatino Linotype"/>
                <a:cs typeface="Palatino Linotype"/>
              </a:rPr>
              <a:t>Rubin,</a:t>
            </a:r>
            <a:r>
              <a:rPr dirty="0" sz="140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>
                <a:solidFill>
                  <a:srgbClr val="404040"/>
                </a:solidFill>
                <a:latin typeface="Palatino Linotype"/>
                <a:cs typeface="Palatino Linotype"/>
              </a:rPr>
              <a:t>MD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>
                <a:solidFill>
                  <a:srgbClr val="404040"/>
                </a:solidFill>
                <a:latin typeface="Palatino Linotype"/>
                <a:cs typeface="Palatino Linotype"/>
              </a:rPr>
              <a:t>(2026)</a:t>
            </a:r>
            <a:r>
              <a:rPr dirty="0" sz="1400" spc="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Treatment</a:t>
            </a:r>
            <a:r>
              <a:rPr dirty="0" sz="1400" spc="-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85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1400" spc="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140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35">
                <a:solidFill>
                  <a:srgbClr val="404040"/>
                </a:solidFill>
                <a:latin typeface="Palatino Linotype"/>
                <a:cs typeface="Palatino Linotype"/>
              </a:rPr>
              <a:t>Arterial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35">
                <a:solidFill>
                  <a:srgbClr val="404040"/>
                </a:solidFill>
                <a:latin typeface="Palatino Linotype"/>
                <a:cs typeface="Palatino Linotype"/>
              </a:rPr>
              <a:t>Hypertension</a:t>
            </a:r>
            <a:r>
              <a:rPr dirty="0" sz="140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(Group</a:t>
            </a:r>
            <a:r>
              <a:rPr dirty="0" sz="140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145">
                <a:solidFill>
                  <a:srgbClr val="404040"/>
                </a:solidFill>
                <a:latin typeface="Palatino Linotype"/>
                <a:cs typeface="Palatino Linotype"/>
              </a:rPr>
              <a:t>1)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in</a:t>
            </a:r>
            <a:r>
              <a:rPr dirty="0" sz="140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65">
                <a:solidFill>
                  <a:srgbClr val="404040"/>
                </a:solidFill>
                <a:latin typeface="Palatino Linotype"/>
                <a:cs typeface="Palatino Linotype"/>
              </a:rPr>
              <a:t>Adults:</a:t>
            </a:r>
            <a:r>
              <a:rPr dirty="0" sz="140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endParaRPr sz="1400">
              <a:latin typeface="Palatino Linotype"/>
              <a:cs typeface="Palatino Linotyp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77900" y="3752786"/>
            <a:ext cx="10503535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-35">
                <a:solidFill>
                  <a:srgbClr val="404040"/>
                </a:solidFill>
                <a:latin typeface="Palatino Linotype"/>
                <a:cs typeface="Palatino Linotype"/>
              </a:rPr>
              <a:t>Hypertension-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Specific</a:t>
            </a:r>
            <a:r>
              <a:rPr dirty="0" sz="1400" spc="2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60">
                <a:solidFill>
                  <a:srgbClr val="404040"/>
                </a:solidFill>
                <a:latin typeface="Palatino Linotype"/>
                <a:cs typeface="Palatino Linotype"/>
              </a:rPr>
              <a:t>Therapy.</a:t>
            </a:r>
            <a:r>
              <a:rPr dirty="0" sz="1400" spc="2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60" i="1">
                <a:solidFill>
                  <a:srgbClr val="404040"/>
                </a:solidFill>
                <a:latin typeface="Palatino Linotype"/>
                <a:cs typeface="Palatino Linotype"/>
              </a:rPr>
              <a:t>UpToDate</a:t>
            </a:r>
            <a:r>
              <a:rPr dirty="0" sz="1400" spc="60">
                <a:solidFill>
                  <a:srgbClr val="404040"/>
                </a:solidFill>
                <a:latin typeface="Palatino Linotype"/>
                <a:cs typeface="Palatino Linotype"/>
              </a:rPr>
              <a:t>.</a:t>
            </a:r>
            <a:r>
              <a:rPr dirty="0" sz="1400" spc="1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  <a:hlinkClick r:id="rId4"/>
              </a:rPr>
              <a:t>https://www.uptodate.com/contents/treatment-</a:t>
            </a:r>
            <a:r>
              <a:rPr dirty="0" sz="1400" spc="-60">
                <a:solidFill>
                  <a:srgbClr val="404040"/>
                </a:solidFill>
                <a:latin typeface="Palatino Linotype"/>
                <a:cs typeface="Palatino Linotype"/>
                <a:hlinkClick r:id="rId4"/>
              </a:rPr>
              <a:t>of-</a:t>
            </a:r>
            <a:r>
              <a:rPr dirty="0" sz="1400" spc="-45">
                <a:solidFill>
                  <a:srgbClr val="404040"/>
                </a:solidFill>
                <a:latin typeface="Palatino Linotype"/>
                <a:cs typeface="Palatino Linotype"/>
                <a:hlinkClick r:id="rId4"/>
              </a:rPr>
              <a:t>pulmonary-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  <a:hlinkClick r:id="rId4"/>
              </a:rPr>
              <a:t>arterial-</a:t>
            </a:r>
            <a:r>
              <a:rPr dirty="0" sz="1400" spc="-30">
                <a:solidFill>
                  <a:srgbClr val="404040"/>
                </a:solidFill>
                <a:latin typeface="Palatino Linotype"/>
                <a:cs typeface="Palatino Linotype"/>
                <a:hlinkClick r:id="rId4"/>
              </a:rPr>
              <a:t>hypertension-</a:t>
            </a:r>
            <a:r>
              <a:rPr dirty="0" sz="1400" spc="-40">
                <a:solidFill>
                  <a:srgbClr val="404040"/>
                </a:solidFill>
                <a:latin typeface="Palatino Linotype"/>
                <a:cs typeface="Palatino Linotype"/>
                <a:hlinkClick r:id="rId4"/>
              </a:rPr>
              <a:t>group-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  <a:hlinkClick r:id="rId4"/>
              </a:rPr>
              <a:t>1-</a:t>
            </a:r>
            <a:endParaRPr sz="1400">
              <a:latin typeface="Palatino Linotype"/>
              <a:cs typeface="Palatino Linotyp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77900" y="3896042"/>
            <a:ext cx="3369310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-35">
                <a:solidFill>
                  <a:srgbClr val="404040"/>
                </a:solidFill>
                <a:latin typeface="Palatino Linotype"/>
                <a:cs typeface="Palatino Linotype"/>
              </a:rPr>
              <a:t>in-</a:t>
            </a:r>
            <a:r>
              <a:rPr dirty="0" sz="1400" spc="-40">
                <a:solidFill>
                  <a:srgbClr val="404040"/>
                </a:solidFill>
                <a:latin typeface="Palatino Linotype"/>
                <a:cs typeface="Palatino Linotype"/>
              </a:rPr>
              <a:t>adults-</a:t>
            </a:r>
            <a:r>
              <a:rPr dirty="0" sz="1400" spc="-50">
                <a:solidFill>
                  <a:srgbClr val="404040"/>
                </a:solidFill>
                <a:latin typeface="Palatino Linotype"/>
                <a:cs typeface="Palatino Linotype"/>
              </a:rPr>
              <a:t>pulmonary-</a:t>
            </a:r>
            <a:r>
              <a:rPr dirty="0" sz="1400" spc="-35">
                <a:solidFill>
                  <a:srgbClr val="404040"/>
                </a:solidFill>
                <a:latin typeface="Palatino Linotype"/>
                <a:cs typeface="Palatino Linotype"/>
              </a:rPr>
              <a:t>hypertension-specif</a:t>
            </a:r>
            <a:r>
              <a:rPr dirty="0" sz="1400" spc="1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ic-</a:t>
            </a:r>
            <a:endParaRPr sz="1400">
              <a:latin typeface="Palatino Linotype"/>
              <a:cs typeface="Palatino Linotype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91832" y="3941508"/>
            <a:ext cx="10045065" cy="674370"/>
          </a:xfrm>
          <a:prstGeom prst="rect">
            <a:avLst/>
          </a:prstGeom>
        </p:spPr>
        <p:txBody>
          <a:bodyPr wrap="square" lIns="0" tIns="123190" rIns="0" bIns="0" rtlCol="0" vert="horz">
            <a:spAutoFit/>
          </a:bodyPr>
          <a:lstStyle/>
          <a:p>
            <a:pPr marL="298450">
              <a:lnSpc>
                <a:spcPct val="100000"/>
              </a:lnSpc>
              <a:spcBef>
                <a:spcPts val="970"/>
              </a:spcBef>
            </a:pP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therapy?search=Treatment%20of%20PAH&amp;source=search_result&amp;selectedTitle=1~150&amp;usage_type=default&amp;display_rank=1</a:t>
            </a:r>
            <a:endParaRPr sz="1400">
              <a:latin typeface="Palatino Linotype"/>
              <a:cs typeface="Palatino Linotype"/>
            </a:endParaRPr>
          </a:p>
          <a:p>
            <a:pPr marL="298450" indent="-285750">
              <a:lnSpc>
                <a:spcPct val="100000"/>
              </a:lnSpc>
              <a:spcBef>
                <a:spcPts val="87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Lewis</a:t>
            </a:r>
            <a:r>
              <a:rPr dirty="0" sz="14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20">
                <a:solidFill>
                  <a:srgbClr val="404040"/>
                </a:solidFill>
                <a:latin typeface="Palatino Linotype"/>
                <a:cs typeface="Palatino Linotype"/>
              </a:rPr>
              <a:t>Rubin,</a:t>
            </a:r>
            <a:r>
              <a:rPr dirty="0" sz="14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>
                <a:solidFill>
                  <a:srgbClr val="404040"/>
                </a:solidFill>
                <a:latin typeface="Palatino Linotype"/>
                <a:cs typeface="Palatino Linotype"/>
              </a:rPr>
              <a:t>MD</a:t>
            </a:r>
            <a:r>
              <a:rPr dirty="0" sz="14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60">
                <a:solidFill>
                  <a:srgbClr val="404040"/>
                </a:solidFill>
                <a:latin typeface="Palatino Linotype"/>
                <a:cs typeface="Palatino Linotype"/>
              </a:rPr>
              <a:t>(2026)</a:t>
            </a:r>
            <a:r>
              <a:rPr dirty="0" sz="14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30">
                <a:solidFill>
                  <a:srgbClr val="404040"/>
                </a:solidFill>
                <a:latin typeface="Palatino Linotype"/>
                <a:cs typeface="Palatino Linotype"/>
              </a:rPr>
              <a:t>Clinical</a:t>
            </a:r>
            <a:r>
              <a:rPr dirty="0" sz="14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>
                <a:solidFill>
                  <a:srgbClr val="404040"/>
                </a:solidFill>
                <a:latin typeface="Palatino Linotype"/>
                <a:cs typeface="Palatino Linotype"/>
              </a:rPr>
              <a:t>Features</a:t>
            </a:r>
            <a:r>
              <a:rPr dirty="0" sz="14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20">
                <a:solidFill>
                  <a:srgbClr val="404040"/>
                </a:solidFill>
                <a:latin typeface="Palatino Linotype"/>
                <a:cs typeface="Palatino Linotype"/>
              </a:rPr>
              <a:t>and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 Diagnosis</a:t>
            </a:r>
            <a:r>
              <a:rPr dirty="0" sz="14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85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1400" spc="-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14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35">
                <a:solidFill>
                  <a:srgbClr val="404040"/>
                </a:solidFill>
                <a:latin typeface="Palatino Linotype"/>
                <a:cs typeface="Palatino Linotype"/>
              </a:rPr>
              <a:t>Hypertension</a:t>
            </a:r>
            <a:r>
              <a:rPr dirty="0" sz="140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85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1400" spc="-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20">
                <a:solidFill>
                  <a:srgbClr val="404040"/>
                </a:solidFill>
                <a:latin typeface="Palatino Linotype"/>
                <a:cs typeface="Palatino Linotype"/>
              </a:rPr>
              <a:t>Unclear</a:t>
            </a:r>
            <a:r>
              <a:rPr dirty="0" sz="140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Etiology</a:t>
            </a:r>
            <a:r>
              <a:rPr dirty="0" sz="140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>
                <a:solidFill>
                  <a:srgbClr val="404040"/>
                </a:solidFill>
                <a:latin typeface="Palatino Linotype"/>
                <a:cs typeface="Palatino Linotype"/>
              </a:rPr>
              <a:t>in</a:t>
            </a:r>
            <a:r>
              <a:rPr dirty="0" sz="14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Adults.</a:t>
            </a:r>
            <a:endParaRPr sz="1400">
              <a:latin typeface="Palatino Linotype"/>
              <a:cs typeface="Palatino Linotype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77900" y="4525898"/>
            <a:ext cx="10055860" cy="24257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60" i="1">
                <a:solidFill>
                  <a:srgbClr val="404040"/>
                </a:solidFill>
                <a:latin typeface="Palatino Linotype"/>
                <a:cs typeface="Palatino Linotype"/>
              </a:rPr>
              <a:t>UpToDate</a:t>
            </a:r>
            <a:r>
              <a:rPr dirty="0" sz="1400" spc="60">
                <a:solidFill>
                  <a:srgbClr val="404040"/>
                </a:solidFill>
                <a:latin typeface="Palatino Linotype"/>
                <a:cs typeface="Palatino Linotype"/>
              </a:rPr>
              <a:t>.</a:t>
            </a:r>
            <a:r>
              <a:rPr dirty="0" sz="1400" spc="215">
                <a:solidFill>
                  <a:srgbClr val="404040"/>
                </a:solidFill>
                <a:latin typeface="Palatino Linotype"/>
                <a:cs typeface="Palatino Linotype"/>
              </a:rPr>
              <a:t>  </a:t>
            </a:r>
            <a:r>
              <a:rPr dirty="0" sz="1400" spc="-35">
                <a:solidFill>
                  <a:srgbClr val="404040"/>
                </a:solidFill>
                <a:latin typeface="Palatino Linotype"/>
                <a:cs typeface="Palatino Linotype"/>
                <a:hlinkClick r:id="rId5"/>
              </a:rPr>
              <a:t>https://www.uptodate.com/contents/clinical-</a:t>
            </a:r>
            <a:r>
              <a:rPr dirty="0" sz="1400" spc="-20">
                <a:solidFill>
                  <a:srgbClr val="404040"/>
                </a:solidFill>
                <a:latin typeface="Palatino Linotype"/>
                <a:cs typeface="Palatino Linotype"/>
                <a:hlinkClick r:id="rId5"/>
              </a:rPr>
              <a:t>features-</a:t>
            </a:r>
            <a:r>
              <a:rPr dirty="0" sz="1400" spc="-30">
                <a:solidFill>
                  <a:srgbClr val="404040"/>
                </a:solidFill>
                <a:latin typeface="Palatino Linotype"/>
                <a:cs typeface="Palatino Linotype"/>
                <a:hlinkClick r:id="rId5"/>
              </a:rPr>
              <a:t>and-</a:t>
            </a:r>
            <a:r>
              <a:rPr dirty="0" sz="1400" spc="-35">
                <a:solidFill>
                  <a:srgbClr val="404040"/>
                </a:solidFill>
                <a:latin typeface="Palatino Linotype"/>
                <a:cs typeface="Palatino Linotype"/>
                <a:hlinkClick r:id="rId5"/>
              </a:rPr>
              <a:t>diagnosis-</a:t>
            </a:r>
            <a:r>
              <a:rPr dirty="0" sz="1400" spc="-60">
                <a:solidFill>
                  <a:srgbClr val="404040"/>
                </a:solidFill>
                <a:latin typeface="Palatino Linotype"/>
                <a:cs typeface="Palatino Linotype"/>
                <a:hlinkClick r:id="rId5"/>
              </a:rPr>
              <a:t>of-</a:t>
            </a:r>
            <a:r>
              <a:rPr dirty="0" sz="1400" spc="-45">
                <a:solidFill>
                  <a:srgbClr val="404040"/>
                </a:solidFill>
                <a:latin typeface="Palatino Linotype"/>
                <a:cs typeface="Palatino Linotype"/>
                <a:hlinkClick r:id="rId5"/>
              </a:rPr>
              <a:t>pulmonary-</a:t>
            </a:r>
            <a:r>
              <a:rPr dirty="0" sz="1400" spc="-30">
                <a:solidFill>
                  <a:srgbClr val="404040"/>
                </a:solidFill>
                <a:latin typeface="Palatino Linotype"/>
                <a:cs typeface="Palatino Linotype"/>
                <a:hlinkClick r:id="rId5"/>
              </a:rPr>
              <a:t>hypertension-</a:t>
            </a:r>
            <a:r>
              <a:rPr dirty="0" sz="1400" spc="-55">
                <a:solidFill>
                  <a:srgbClr val="404040"/>
                </a:solidFill>
                <a:latin typeface="Palatino Linotype"/>
                <a:cs typeface="Palatino Linotype"/>
                <a:hlinkClick r:id="rId5"/>
              </a:rPr>
              <a:t>of-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  <a:hlinkClick r:id="rId5"/>
              </a:rPr>
              <a:t>unclear-</a:t>
            </a:r>
            <a:r>
              <a:rPr dirty="0" sz="1400" spc="-45">
                <a:solidFill>
                  <a:srgbClr val="404040"/>
                </a:solidFill>
                <a:latin typeface="Palatino Linotype"/>
                <a:cs typeface="Palatino Linotype"/>
                <a:hlinkClick r:id="rId5"/>
              </a:rPr>
              <a:t>etiology-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  <a:hlinkClick r:id="rId5"/>
              </a:rPr>
              <a:t>in-</a:t>
            </a:r>
            <a:endParaRPr sz="1400">
              <a:latin typeface="Palatino Linotype"/>
              <a:cs typeface="Palatino Linotype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77900" y="4677981"/>
            <a:ext cx="10492105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adults?search=diagnosis%20of%20pulmonary%20arterial%20hypertension&amp;source=search_result&amp;selectedTitle=1~150&amp;usage_type</a:t>
            </a:r>
            <a:endParaRPr sz="1400">
              <a:latin typeface="Palatino Linotype"/>
              <a:cs typeface="Palatino Linotype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77900" y="4821237"/>
            <a:ext cx="1953895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-30">
                <a:solidFill>
                  <a:srgbClr val="404040"/>
                </a:solidFill>
                <a:latin typeface="Palatino Linotype"/>
                <a:cs typeface="Palatino Linotype"/>
              </a:rPr>
              <a:t>=default&amp;display_rank=1</a:t>
            </a:r>
            <a:endParaRPr sz="1400">
              <a:latin typeface="Palatino Linotype"/>
              <a:cs typeface="Palatino Linotype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91832" y="5154866"/>
            <a:ext cx="10605770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2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Lewis</a:t>
            </a:r>
            <a:r>
              <a:rPr dirty="0" sz="140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20">
                <a:solidFill>
                  <a:srgbClr val="404040"/>
                </a:solidFill>
                <a:latin typeface="Palatino Linotype"/>
                <a:cs typeface="Palatino Linotype"/>
              </a:rPr>
              <a:t>Rubin,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60">
                <a:solidFill>
                  <a:srgbClr val="404040"/>
                </a:solidFill>
                <a:latin typeface="Palatino Linotype"/>
                <a:cs typeface="Palatino Linotype"/>
              </a:rPr>
              <a:t>MD,</a:t>
            </a:r>
            <a:r>
              <a:rPr dirty="0" sz="140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William</a:t>
            </a:r>
            <a:r>
              <a:rPr dirty="0" sz="140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50">
                <a:solidFill>
                  <a:srgbClr val="404040"/>
                </a:solidFill>
                <a:latin typeface="Palatino Linotype"/>
                <a:cs typeface="Palatino Linotype"/>
              </a:rPr>
              <a:t>Hopkins,</a:t>
            </a:r>
            <a:r>
              <a:rPr dirty="0" sz="140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>
                <a:solidFill>
                  <a:srgbClr val="404040"/>
                </a:solidFill>
                <a:latin typeface="Palatino Linotype"/>
                <a:cs typeface="Palatino Linotype"/>
              </a:rPr>
              <a:t>MD</a:t>
            </a:r>
            <a:r>
              <a:rPr dirty="0" sz="140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>
                <a:solidFill>
                  <a:srgbClr val="404040"/>
                </a:solidFill>
                <a:latin typeface="Palatino Linotype"/>
                <a:cs typeface="Palatino Linotype"/>
              </a:rPr>
              <a:t>(2026)</a:t>
            </a:r>
            <a:r>
              <a:rPr dirty="0" sz="1400" spc="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>
                <a:solidFill>
                  <a:srgbClr val="404040"/>
                </a:solidFill>
                <a:latin typeface="Palatino Linotype"/>
                <a:cs typeface="Palatino Linotype"/>
              </a:rPr>
              <a:t>The </a:t>
            </a:r>
            <a:r>
              <a:rPr dirty="0" sz="1400" spc="-45">
                <a:solidFill>
                  <a:srgbClr val="404040"/>
                </a:solidFill>
                <a:latin typeface="Palatino Linotype"/>
                <a:cs typeface="Palatino Linotype"/>
              </a:rPr>
              <a:t>Epidemiology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20">
                <a:solidFill>
                  <a:srgbClr val="404040"/>
                </a:solidFill>
                <a:latin typeface="Palatino Linotype"/>
                <a:cs typeface="Palatino Linotype"/>
              </a:rPr>
              <a:t>and</a:t>
            </a:r>
            <a:r>
              <a:rPr dirty="0" sz="1400" spc="-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Pathogenesis</a:t>
            </a:r>
            <a:r>
              <a:rPr dirty="0" sz="140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85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1400" spc="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</a:rPr>
              <a:t>Pulmonary Arterial</a:t>
            </a:r>
            <a:r>
              <a:rPr dirty="0" sz="1400" spc="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-30">
                <a:solidFill>
                  <a:srgbClr val="404040"/>
                </a:solidFill>
                <a:latin typeface="Palatino Linotype"/>
                <a:cs typeface="Palatino Linotype"/>
              </a:rPr>
              <a:t>Hypertension.</a:t>
            </a:r>
            <a:r>
              <a:rPr dirty="0" sz="1400" spc="1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1400" spc="55" i="1">
                <a:solidFill>
                  <a:srgbClr val="404040"/>
                </a:solidFill>
                <a:latin typeface="Palatino Linotype"/>
                <a:cs typeface="Palatino Linotype"/>
              </a:rPr>
              <a:t>UpToDate.</a:t>
            </a:r>
            <a:endParaRPr sz="1400">
              <a:latin typeface="Palatino Linotype"/>
              <a:cs typeface="Palatino Linotype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77900" y="5298122"/>
            <a:ext cx="8989060" cy="243204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400" spc="-25">
                <a:solidFill>
                  <a:srgbClr val="404040"/>
                </a:solidFill>
                <a:latin typeface="Palatino Linotype"/>
                <a:cs typeface="Palatino Linotype"/>
                <a:hlinkClick r:id="rId6"/>
              </a:rPr>
              <a:t>https://www.uptodate.com/contents/the-</a:t>
            </a:r>
            <a:r>
              <a:rPr dirty="0" sz="1400" spc="-55">
                <a:solidFill>
                  <a:srgbClr val="404040"/>
                </a:solidFill>
                <a:latin typeface="Palatino Linotype"/>
                <a:cs typeface="Palatino Linotype"/>
                <a:hlinkClick r:id="rId6"/>
              </a:rPr>
              <a:t>epidemiology-</a:t>
            </a:r>
            <a:r>
              <a:rPr dirty="0" sz="1400" spc="-45">
                <a:solidFill>
                  <a:srgbClr val="404040"/>
                </a:solidFill>
                <a:latin typeface="Palatino Linotype"/>
                <a:cs typeface="Palatino Linotype"/>
                <a:hlinkClick r:id="rId6"/>
              </a:rPr>
              <a:t>and-</a:t>
            </a:r>
            <a:r>
              <a:rPr dirty="0" sz="1400" spc="-30">
                <a:solidFill>
                  <a:srgbClr val="404040"/>
                </a:solidFill>
                <a:latin typeface="Palatino Linotype"/>
                <a:cs typeface="Palatino Linotype"/>
                <a:hlinkClick r:id="rId6"/>
              </a:rPr>
              <a:t>pathogenesis-</a:t>
            </a:r>
            <a:r>
              <a:rPr dirty="0" sz="1400" spc="-60">
                <a:solidFill>
                  <a:srgbClr val="404040"/>
                </a:solidFill>
                <a:latin typeface="Palatino Linotype"/>
                <a:cs typeface="Palatino Linotype"/>
                <a:hlinkClick r:id="rId6"/>
              </a:rPr>
              <a:t>of-</a:t>
            </a:r>
            <a:r>
              <a:rPr dirty="0" sz="1400" spc="-45">
                <a:solidFill>
                  <a:srgbClr val="404040"/>
                </a:solidFill>
                <a:latin typeface="Palatino Linotype"/>
                <a:cs typeface="Palatino Linotype"/>
                <a:hlinkClick r:id="rId6"/>
              </a:rPr>
              <a:t>pulmonary-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  <a:hlinkClick r:id="rId6"/>
              </a:rPr>
              <a:t>arterial-</a:t>
            </a:r>
            <a:r>
              <a:rPr dirty="0" sz="1400" spc="-30">
                <a:solidFill>
                  <a:srgbClr val="404040"/>
                </a:solidFill>
                <a:latin typeface="Palatino Linotype"/>
                <a:cs typeface="Palatino Linotype"/>
                <a:hlinkClick r:id="rId6"/>
              </a:rPr>
              <a:t>hypertension-</a:t>
            </a: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  <a:hlinkClick r:id="rId6"/>
              </a:rPr>
              <a:t>group-</a:t>
            </a:r>
            <a:endParaRPr sz="1400">
              <a:latin typeface="Palatino Linotype"/>
              <a:cs typeface="Palatino Linotype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77900" y="5451157"/>
            <a:ext cx="10459085" cy="39560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ts val="1440"/>
              </a:lnSpc>
              <a:spcBef>
                <a:spcPts val="125"/>
              </a:spcBef>
            </a:pP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1?search=diagnosis%20of%20pulmonary%20arterial%20hypertension&amp;source=search_result&amp;selectedTitle=3~150&amp;usage_type=def</a:t>
            </a:r>
            <a:endParaRPr sz="1400">
              <a:latin typeface="Palatino Linotype"/>
              <a:cs typeface="Palatino Linotype"/>
            </a:endParaRPr>
          </a:p>
          <a:p>
            <a:pPr marL="12700">
              <a:lnSpc>
                <a:spcPts val="1440"/>
              </a:lnSpc>
            </a:pPr>
            <a:r>
              <a:rPr dirty="0" sz="1400" spc="-10">
                <a:solidFill>
                  <a:srgbClr val="404040"/>
                </a:solidFill>
                <a:latin typeface="Palatino Linotype"/>
                <a:cs typeface="Palatino Linotype"/>
              </a:rPr>
              <a:t>ault&amp;display_rank=3</a:t>
            </a:r>
            <a:endParaRPr sz="14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0" rIns="0" bIns="0" rtlCol="0" vert="horz">
            <a:spAutoFit/>
          </a:bodyPr>
          <a:lstStyle/>
          <a:p>
            <a:pPr marL="12700" marR="5080">
              <a:lnSpc>
                <a:spcPts val="4880"/>
              </a:lnSpc>
              <a:spcBef>
                <a:spcPts val="1000"/>
              </a:spcBef>
            </a:pPr>
            <a:r>
              <a:rPr dirty="0" sz="4800" spc="-80"/>
              <a:t>CLASSIFICATION</a:t>
            </a:r>
            <a:r>
              <a:rPr dirty="0" sz="4800" spc="-175"/>
              <a:t> </a:t>
            </a:r>
            <a:r>
              <a:rPr dirty="0" sz="4800"/>
              <a:t>OF</a:t>
            </a:r>
            <a:r>
              <a:rPr dirty="0" sz="4800" spc="-140"/>
              <a:t> </a:t>
            </a:r>
            <a:r>
              <a:rPr dirty="0" sz="4800" spc="-30"/>
              <a:t>PULMONARY </a:t>
            </a:r>
            <a:r>
              <a:rPr dirty="0" sz="4800" spc="-10"/>
              <a:t>HYPERTENSION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832" y="1591881"/>
            <a:ext cx="9558655" cy="2057400"/>
          </a:xfrm>
          <a:prstGeom prst="rect">
            <a:avLst/>
          </a:prstGeom>
        </p:spPr>
        <p:txBody>
          <a:bodyPr wrap="square" lIns="0" tIns="151765" rIns="0" bIns="0" rtlCol="0" vert="horz">
            <a:spAutoFit/>
          </a:bodyPr>
          <a:lstStyle/>
          <a:p>
            <a:pPr marL="104139">
              <a:lnSpc>
                <a:spcPct val="100000"/>
              </a:lnSpc>
              <a:spcBef>
                <a:spcPts val="1195"/>
              </a:spcBef>
            </a:pPr>
            <a:r>
              <a:rPr dirty="0" sz="2400" spc="-65">
                <a:solidFill>
                  <a:srgbClr val="404040"/>
                </a:solidFill>
                <a:latin typeface="Palatino Linotype"/>
                <a:cs typeface="Palatino Linotype"/>
              </a:rPr>
              <a:t>Group</a:t>
            </a:r>
            <a:r>
              <a:rPr dirty="0" sz="240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155">
                <a:solidFill>
                  <a:srgbClr val="404040"/>
                </a:solidFill>
                <a:latin typeface="Palatino Linotype"/>
                <a:cs typeface="Palatino Linotype"/>
              </a:rPr>
              <a:t>2</a:t>
            </a:r>
            <a:r>
              <a:rPr dirty="0" sz="24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>
                <a:solidFill>
                  <a:srgbClr val="404040"/>
                </a:solidFill>
                <a:latin typeface="Palatino Linotype"/>
                <a:cs typeface="Palatino Linotype"/>
              </a:rPr>
              <a:t>–</a:t>
            </a:r>
            <a:r>
              <a:rPr dirty="0" sz="240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40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240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50">
                <a:solidFill>
                  <a:srgbClr val="404040"/>
                </a:solidFill>
                <a:latin typeface="Palatino Linotype"/>
                <a:cs typeface="Palatino Linotype"/>
              </a:rPr>
              <a:t>Hypertension</a:t>
            </a:r>
            <a:r>
              <a:rPr dirty="0" sz="2400" spc="-55">
                <a:solidFill>
                  <a:srgbClr val="404040"/>
                </a:solidFill>
                <a:latin typeface="Palatino Linotype"/>
                <a:cs typeface="Palatino Linotype"/>
              </a:rPr>
              <a:t> Associated</a:t>
            </a:r>
            <a:r>
              <a:rPr dirty="0" sz="2400" spc="-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50">
                <a:solidFill>
                  <a:srgbClr val="404040"/>
                </a:solidFill>
                <a:latin typeface="Palatino Linotype"/>
                <a:cs typeface="Palatino Linotype"/>
              </a:rPr>
              <a:t>with </a:t>
            </a:r>
            <a:r>
              <a:rPr dirty="0" sz="2400">
                <a:solidFill>
                  <a:srgbClr val="404040"/>
                </a:solidFill>
                <a:latin typeface="Palatino Linotype"/>
                <a:cs typeface="Palatino Linotype"/>
              </a:rPr>
              <a:t>Left</a:t>
            </a:r>
            <a:r>
              <a:rPr dirty="0" sz="24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>
                <a:solidFill>
                  <a:srgbClr val="404040"/>
                </a:solidFill>
                <a:latin typeface="Palatino Linotype"/>
                <a:cs typeface="Palatino Linotype"/>
              </a:rPr>
              <a:t>Heart</a:t>
            </a:r>
            <a:r>
              <a:rPr dirty="0" sz="24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Palatino Linotype"/>
                <a:cs typeface="Palatino Linotype"/>
              </a:rPr>
              <a:t>Disease</a:t>
            </a:r>
            <a:endParaRPr sz="2400">
              <a:latin typeface="Palatino Linotype"/>
              <a:cs typeface="Palatino Linotype"/>
            </a:endParaRPr>
          </a:p>
          <a:p>
            <a:pPr marL="355600" indent="-342900">
              <a:lnSpc>
                <a:spcPct val="100000"/>
              </a:lnSpc>
              <a:spcBef>
                <a:spcPts val="1100"/>
              </a:spcBef>
              <a:buClr>
                <a:srgbClr val="E38312"/>
              </a:buClr>
              <a:buFont typeface="Calibri"/>
              <a:buChar char="•"/>
              <a:tabLst>
                <a:tab pos="355600" algn="l"/>
              </a:tabLst>
            </a:pPr>
            <a:r>
              <a:rPr dirty="0" sz="2400">
                <a:solidFill>
                  <a:srgbClr val="404040"/>
                </a:solidFill>
                <a:latin typeface="Palatino Linotype"/>
                <a:cs typeface="Palatino Linotype"/>
              </a:rPr>
              <a:t>Heart</a:t>
            </a:r>
            <a:r>
              <a:rPr dirty="0" sz="2400" spc="-1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Palatino Linotype"/>
                <a:cs typeface="Palatino Linotype"/>
              </a:rPr>
              <a:t>Failure</a:t>
            </a:r>
            <a:endParaRPr sz="2400">
              <a:latin typeface="Palatino Linotype"/>
              <a:cs typeface="Palatino Linotype"/>
            </a:endParaRPr>
          </a:p>
          <a:p>
            <a:pPr marL="355600" indent="-342900">
              <a:lnSpc>
                <a:spcPct val="100000"/>
              </a:lnSpc>
              <a:spcBef>
                <a:spcPts val="1100"/>
              </a:spcBef>
              <a:buClr>
                <a:srgbClr val="E38312"/>
              </a:buClr>
              <a:buFont typeface="Calibri"/>
              <a:buChar char="•"/>
              <a:tabLst>
                <a:tab pos="355600" algn="l"/>
              </a:tabLst>
            </a:pPr>
            <a:r>
              <a:rPr dirty="0" sz="2400" spc="-125">
                <a:solidFill>
                  <a:srgbClr val="404040"/>
                </a:solidFill>
                <a:latin typeface="Palatino Linotype"/>
                <a:cs typeface="Palatino Linotype"/>
              </a:rPr>
              <a:t>Valvular</a:t>
            </a:r>
            <a:r>
              <a:rPr dirty="0" sz="240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>
                <a:solidFill>
                  <a:srgbClr val="404040"/>
                </a:solidFill>
                <a:latin typeface="Palatino Linotype"/>
                <a:cs typeface="Palatino Linotype"/>
              </a:rPr>
              <a:t>Heart</a:t>
            </a:r>
            <a:r>
              <a:rPr dirty="0" sz="2400" spc="-10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Palatino Linotype"/>
                <a:cs typeface="Palatino Linotype"/>
              </a:rPr>
              <a:t>Disease</a:t>
            </a:r>
            <a:endParaRPr sz="2400">
              <a:latin typeface="Palatino Linotype"/>
              <a:cs typeface="Palatino Linotype"/>
            </a:endParaRPr>
          </a:p>
          <a:p>
            <a:pPr marL="355600" indent="-342900">
              <a:lnSpc>
                <a:spcPct val="100000"/>
              </a:lnSpc>
              <a:spcBef>
                <a:spcPts val="1180"/>
              </a:spcBef>
              <a:buClr>
                <a:srgbClr val="E38312"/>
              </a:buClr>
              <a:buFont typeface="Calibri"/>
              <a:buChar char="•"/>
              <a:tabLst>
                <a:tab pos="355600" algn="l"/>
              </a:tabLst>
            </a:pPr>
            <a:r>
              <a:rPr dirty="0" sz="2400" spc="-55">
                <a:solidFill>
                  <a:srgbClr val="404040"/>
                </a:solidFill>
                <a:latin typeface="Palatino Linotype"/>
                <a:cs typeface="Palatino Linotype"/>
              </a:rPr>
              <a:t>Conditions </a:t>
            </a:r>
            <a:r>
              <a:rPr dirty="0" sz="2400" spc="-20">
                <a:solidFill>
                  <a:srgbClr val="404040"/>
                </a:solidFill>
                <a:latin typeface="Palatino Linotype"/>
                <a:cs typeface="Palatino Linotype"/>
              </a:rPr>
              <a:t>Leading</a:t>
            </a:r>
            <a:r>
              <a:rPr dirty="0" sz="2400" spc="-9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>
                <a:solidFill>
                  <a:srgbClr val="404040"/>
                </a:solidFill>
                <a:latin typeface="Palatino Linotype"/>
                <a:cs typeface="Palatino Linotype"/>
              </a:rPr>
              <a:t>to</a:t>
            </a:r>
            <a:r>
              <a:rPr dirty="0" sz="240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45">
                <a:solidFill>
                  <a:srgbClr val="404040"/>
                </a:solidFill>
                <a:latin typeface="Palatino Linotype"/>
                <a:cs typeface="Palatino Linotype"/>
              </a:rPr>
              <a:t>Postcapillary</a:t>
            </a:r>
            <a:r>
              <a:rPr dirty="0" sz="240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40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2400" spc="-9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Palatino Linotype"/>
                <a:cs typeface="Palatino Linotype"/>
              </a:rPr>
              <a:t>Hypertension</a:t>
            </a:r>
            <a:endParaRPr sz="24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0" rIns="0" bIns="0" rtlCol="0" vert="horz">
            <a:spAutoFit/>
          </a:bodyPr>
          <a:lstStyle/>
          <a:p>
            <a:pPr marL="12700" marR="5080">
              <a:lnSpc>
                <a:spcPts val="4880"/>
              </a:lnSpc>
              <a:spcBef>
                <a:spcPts val="1000"/>
              </a:spcBef>
            </a:pPr>
            <a:r>
              <a:rPr dirty="0" sz="4800" spc="-80"/>
              <a:t>CLASSIFICATION</a:t>
            </a:r>
            <a:r>
              <a:rPr dirty="0" sz="4800" spc="-175"/>
              <a:t> </a:t>
            </a:r>
            <a:r>
              <a:rPr dirty="0" sz="4800"/>
              <a:t>OF</a:t>
            </a:r>
            <a:r>
              <a:rPr dirty="0" sz="4800" spc="-140"/>
              <a:t> </a:t>
            </a:r>
            <a:r>
              <a:rPr dirty="0" sz="4800" spc="-30"/>
              <a:t>PULMONARY </a:t>
            </a:r>
            <a:r>
              <a:rPr dirty="0" sz="4800" spc="-10"/>
              <a:t>HYPERTENSION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832" y="1566989"/>
            <a:ext cx="10587355" cy="2954020"/>
          </a:xfrm>
          <a:prstGeom prst="rect">
            <a:avLst/>
          </a:prstGeom>
        </p:spPr>
        <p:txBody>
          <a:bodyPr wrap="square" lIns="0" tIns="177165" rIns="0" bIns="0" rtlCol="0" vert="horz">
            <a:spAutoFit/>
          </a:bodyPr>
          <a:lstStyle/>
          <a:p>
            <a:pPr marL="104139">
              <a:lnSpc>
                <a:spcPct val="100000"/>
              </a:lnSpc>
              <a:spcBef>
                <a:spcPts val="1395"/>
              </a:spcBef>
            </a:pPr>
            <a:r>
              <a:rPr dirty="0" sz="2400" spc="-65">
                <a:solidFill>
                  <a:srgbClr val="404040"/>
                </a:solidFill>
                <a:latin typeface="Palatino Linotype"/>
                <a:cs typeface="Palatino Linotype"/>
              </a:rPr>
              <a:t>Group</a:t>
            </a:r>
            <a:r>
              <a:rPr dirty="0" sz="240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70">
                <a:solidFill>
                  <a:srgbClr val="404040"/>
                </a:solidFill>
                <a:latin typeface="Palatino Linotype"/>
                <a:cs typeface="Palatino Linotype"/>
              </a:rPr>
              <a:t>3</a:t>
            </a:r>
            <a:r>
              <a:rPr dirty="0" sz="240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>
                <a:solidFill>
                  <a:srgbClr val="404040"/>
                </a:solidFill>
                <a:latin typeface="Palatino Linotype"/>
                <a:cs typeface="Palatino Linotype"/>
              </a:rPr>
              <a:t>–</a:t>
            </a:r>
            <a:r>
              <a:rPr dirty="0" sz="240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40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240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50">
                <a:solidFill>
                  <a:srgbClr val="404040"/>
                </a:solidFill>
                <a:latin typeface="Palatino Linotype"/>
                <a:cs typeface="Palatino Linotype"/>
              </a:rPr>
              <a:t>Hypertension</a:t>
            </a:r>
            <a:r>
              <a:rPr dirty="0" sz="240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55">
                <a:solidFill>
                  <a:srgbClr val="404040"/>
                </a:solidFill>
                <a:latin typeface="Palatino Linotype"/>
                <a:cs typeface="Palatino Linotype"/>
              </a:rPr>
              <a:t>Associated</a:t>
            </a:r>
            <a:r>
              <a:rPr dirty="0" sz="240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50">
                <a:solidFill>
                  <a:srgbClr val="404040"/>
                </a:solidFill>
                <a:latin typeface="Palatino Linotype"/>
                <a:cs typeface="Palatino Linotype"/>
              </a:rPr>
              <a:t>with</a:t>
            </a:r>
            <a:r>
              <a:rPr dirty="0" sz="240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>
                <a:solidFill>
                  <a:srgbClr val="404040"/>
                </a:solidFill>
                <a:latin typeface="Palatino Linotype"/>
                <a:cs typeface="Palatino Linotype"/>
              </a:rPr>
              <a:t>Lung</a:t>
            </a:r>
            <a:r>
              <a:rPr dirty="0" sz="240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>
                <a:solidFill>
                  <a:srgbClr val="404040"/>
                </a:solidFill>
                <a:latin typeface="Palatino Linotype"/>
                <a:cs typeface="Palatino Linotype"/>
              </a:rPr>
              <a:t>Disease</a:t>
            </a:r>
            <a:r>
              <a:rPr dirty="0" sz="2400" spc="-114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20">
                <a:solidFill>
                  <a:srgbClr val="404040"/>
                </a:solidFill>
                <a:latin typeface="Palatino Linotype"/>
                <a:cs typeface="Palatino Linotype"/>
              </a:rPr>
              <a:t>and</a:t>
            </a:r>
            <a:r>
              <a:rPr dirty="0" sz="240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20">
                <a:solidFill>
                  <a:srgbClr val="404040"/>
                </a:solidFill>
                <a:latin typeface="Palatino Linotype"/>
                <a:cs typeface="Palatino Linotype"/>
              </a:rPr>
              <a:t>Hypoxia</a:t>
            </a:r>
            <a:endParaRPr sz="2400">
              <a:latin typeface="Palatino Linotype"/>
              <a:cs typeface="Palatino Linotype"/>
            </a:endParaRPr>
          </a:p>
          <a:p>
            <a:pPr marL="298450" indent="-285750">
              <a:lnSpc>
                <a:spcPct val="100000"/>
              </a:lnSpc>
              <a:spcBef>
                <a:spcPts val="119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COPD</a:t>
            </a:r>
            <a:r>
              <a:rPr dirty="0" sz="2150" spc="-9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and</a:t>
            </a:r>
            <a:r>
              <a:rPr dirty="0" sz="215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Emphysema</a:t>
            </a:r>
            <a:endParaRPr sz="2150">
              <a:latin typeface="Palatino Linotype"/>
              <a:cs typeface="Palatino Linotype"/>
            </a:endParaRP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Interstitial</a:t>
            </a:r>
            <a:r>
              <a:rPr dirty="0" sz="2150" spc="9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Lung</a:t>
            </a:r>
            <a:r>
              <a:rPr dirty="0" sz="2150" spc="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Disease</a:t>
            </a:r>
            <a:endParaRPr sz="2150">
              <a:latin typeface="Palatino Linotype"/>
              <a:cs typeface="Palatino Linotype"/>
            </a:endParaRPr>
          </a:p>
          <a:p>
            <a:pPr marL="298450" indent="-285750">
              <a:lnSpc>
                <a:spcPct val="100000"/>
              </a:lnSpc>
              <a:spcBef>
                <a:spcPts val="125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Combined</a:t>
            </a:r>
            <a:r>
              <a:rPr dirty="0" sz="215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Fibrosis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and</a:t>
            </a:r>
            <a:r>
              <a:rPr dirty="0" sz="215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Emphysema</a:t>
            </a:r>
            <a:endParaRPr sz="2150">
              <a:latin typeface="Palatino Linotype"/>
              <a:cs typeface="Palatino Linotype"/>
            </a:endParaRPr>
          </a:p>
          <a:p>
            <a:pPr marL="298450" indent="-285750">
              <a:lnSpc>
                <a:spcPct val="100000"/>
              </a:lnSpc>
              <a:spcBef>
                <a:spcPts val="1170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Obstructive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Sleep</a:t>
            </a:r>
            <a:r>
              <a:rPr dirty="0" sz="2150" spc="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Apnea</a:t>
            </a:r>
            <a:endParaRPr sz="2150">
              <a:latin typeface="Palatino Linotype"/>
              <a:cs typeface="Palatino Linotype"/>
            </a:endParaRPr>
          </a:p>
          <a:p>
            <a:pPr marL="298450" indent="-285750">
              <a:lnSpc>
                <a:spcPct val="100000"/>
              </a:lnSpc>
              <a:spcBef>
                <a:spcPts val="1180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Obesity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45">
                <a:solidFill>
                  <a:srgbClr val="404040"/>
                </a:solidFill>
                <a:latin typeface="Palatino Linotype"/>
                <a:cs typeface="Palatino Linotype"/>
              </a:rPr>
              <a:t>Hypoventilation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Syndrome</a:t>
            </a:r>
            <a:endParaRPr sz="215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0" rIns="0" bIns="0" rtlCol="0" vert="horz">
            <a:spAutoFit/>
          </a:bodyPr>
          <a:lstStyle/>
          <a:p>
            <a:pPr marL="12700" marR="5080">
              <a:lnSpc>
                <a:spcPts val="4880"/>
              </a:lnSpc>
              <a:spcBef>
                <a:spcPts val="1000"/>
              </a:spcBef>
            </a:pPr>
            <a:r>
              <a:rPr dirty="0" sz="4800" spc="-80"/>
              <a:t>CLASSIFICATION</a:t>
            </a:r>
            <a:r>
              <a:rPr dirty="0" sz="4800" spc="-175"/>
              <a:t> </a:t>
            </a:r>
            <a:r>
              <a:rPr dirty="0" sz="4800"/>
              <a:t>OF</a:t>
            </a:r>
            <a:r>
              <a:rPr dirty="0" sz="4800" spc="-140"/>
              <a:t> </a:t>
            </a:r>
            <a:r>
              <a:rPr dirty="0" sz="4800" spc="-30"/>
              <a:t>PULMONARY </a:t>
            </a:r>
            <a:r>
              <a:rPr dirty="0" sz="4800" spc="-10"/>
              <a:t>HYPERTENSION</a:t>
            </a:r>
            <a:endParaRPr sz="4800"/>
          </a:p>
        </p:txBody>
      </p:sp>
      <p:sp>
        <p:nvSpPr>
          <p:cNvPr id="5" name="object 5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3590" y="1731073"/>
            <a:ext cx="951166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65">
                <a:solidFill>
                  <a:srgbClr val="404040"/>
                </a:solidFill>
                <a:latin typeface="Palatino Linotype"/>
                <a:cs typeface="Palatino Linotype"/>
              </a:rPr>
              <a:t>Group</a:t>
            </a:r>
            <a:r>
              <a:rPr dirty="0" sz="240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>
                <a:solidFill>
                  <a:srgbClr val="404040"/>
                </a:solidFill>
                <a:latin typeface="Palatino Linotype"/>
                <a:cs typeface="Palatino Linotype"/>
              </a:rPr>
              <a:t>4</a:t>
            </a:r>
            <a:r>
              <a:rPr dirty="0" sz="240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>
                <a:solidFill>
                  <a:srgbClr val="404040"/>
                </a:solidFill>
                <a:latin typeface="Palatino Linotype"/>
                <a:cs typeface="Palatino Linotype"/>
              </a:rPr>
              <a:t>–</a:t>
            </a:r>
            <a:r>
              <a:rPr dirty="0" sz="240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40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240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55">
                <a:solidFill>
                  <a:srgbClr val="404040"/>
                </a:solidFill>
                <a:latin typeface="Palatino Linotype"/>
                <a:cs typeface="Palatino Linotype"/>
              </a:rPr>
              <a:t>Hypertension</a:t>
            </a:r>
            <a:r>
              <a:rPr dirty="0" sz="24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55">
                <a:solidFill>
                  <a:srgbClr val="404040"/>
                </a:solidFill>
                <a:latin typeface="Palatino Linotype"/>
                <a:cs typeface="Palatino Linotype"/>
              </a:rPr>
              <a:t>Associated</a:t>
            </a:r>
            <a:r>
              <a:rPr dirty="0" sz="2400" spc="-9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20">
                <a:solidFill>
                  <a:srgbClr val="404040"/>
                </a:solidFill>
                <a:latin typeface="Palatino Linotype"/>
                <a:cs typeface="Palatino Linotype"/>
              </a:rPr>
              <a:t>with</a:t>
            </a:r>
            <a:r>
              <a:rPr dirty="0" sz="240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45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240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Palatino Linotype"/>
                <a:cs typeface="Palatino Linotype"/>
              </a:rPr>
              <a:t>Arterial</a:t>
            </a:r>
            <a:endParaRPr sz="2400">
              <a:latin typeface="Palatino Linotype"/>
              <a:cs typeface="Palatino Linotyp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1832" y="1880566"/>
            <a:ext cx="9852025" cy="2134235"/>
          </a:xfrm>
          <a:prstGeom prst="rect">
            <a:avLst/>
          </a:prstGeom>
        </p:spPr>
        <p:txBody>
          <a:bodyPr wrap="square" lIns="0" tIns="187325" rIns="0" bIns="0" rtlCol="0" vert="horz">
            <a:spAutoFit/>
          </a:bodyPr>
          <a:lstStyle/>
          <a:p>
            <a:pPr marL="104139">
              <a:lnSpc>
                <a:spcPct val="100000"/>
              </a:lnSpc>
              <a:spcBef>
                <a:spcPts val="1475"/>
              </a:spcBef>
            </a:pPr>
            <a:r>
              <a:rPr dirty="0" sz="2400" spc="-10">
                <a:solidFill>
                  <a:srgbClr val="404040"/>
                </a:solidFill>
                <a:latin typeface="Palatino Linotype"/>
                <a:cs typeface="Palatino Linotype"/>
              </a:rPr>
              <a:t>Obstruction</a:t>
            </a:r>
            <a:endParaRPr sz="2400">
              <a:latin typeface="Palatino Linotype"/>
              <a:cs typeface="Palatino Linotype"/>
            </a:endParaRPr>
          </a:p>
          <a:p>
            <a:pPr marL="355600" indent="-342900">
              <a:lnSpc>
                <a:spcPct val="100000"/>
              </a:lnSpc>
              <a:spcBef>
                <a:spcPts val="1275"/>
              </a:spcBef>
              <a:buClr>
                <a:srgbClr val="E38312"/>
              </a:buClr>
              <a:buFont typeface="Calibri"/>
              <a:buChar char="•"/>
              <a:tabLst>
                <a:tab pos="35560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Chronic</a:t>
            </a:r>
            <a:r>
              <a:rPr dirty="0" sz="2150" spc="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Thromboembolic</a:t>
            </a:r>
            <a:r>
              <a:rPr dirty="0" sz="2150" spc="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21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Hypertension</a:t>
            </a:r>
            <a:endParaRPr sz="2150">
              <a:latin typeface="Palatino Linotype"/>
              <a:cs typeface="Palatino Linotype"/>
            </a:endParaRPr>
          </a:p>
          <a:p>
            <a:pPr marL="355600" marR="5080" indent="-343535">
              <a:lnSpc>
                <a:spcPct val="91600"/>
              </a:lnSpc>
              <a:spcBef>
                <a:spcPts val="1395"/>
              </a:spcBef>
              <a:buClr>
                <a:srgbClr val="E38312"/>
              </a:buClr>
              <a:buFont typeface="Calibri"/>
              <a:buChar char="•"/>
              <a:tabLst>
                <a:tab pos="355600" algn="l"/>
                <a:tab pos="2416175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Other</a:t>
            </a:r>
            <a:r>
              <a:rPr dirty="0" sz="2150" spc="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Causes</a:t>
            </a:r>
            <a:r>
              <a:rPr dirty="0" sz="2150" spc="-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	Pulmonary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Artery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Obstruction</a:t>
            </a:r>
            <a:r>
              <a:rPr dirty="0" sz="2150" spc="-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(Sarcoma,</a:t>
            </a:r>
            <a:r>
              <a:rPr dirty="0" sz="2150" spc="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Malignant</a:t>
            </a:r>
            <a:r>
              <a:rPr dirty="0" sz="2150" spc="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Tumors,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Uterine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Leiomyoma,</a:t>
            </a:r>
            <a:r>
              <a:rPr dirty="0" sz="215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Arteritis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without</a:t>
            </a:r>
            <a:r>
              <a:rPr dirty="0" sz="2150" spc="-10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Connective</a:t>
            </a:r>
            <a:r>
              <a:rPr dirty="0" sz="215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Tissue</a:t>
            </a:r>
            <a:r>
              <a:rPr dirty="0" sz="215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Disease,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Congenital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2150" spc="-9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Artery</a:t>
            </a:r>
            <a:r>
              <a:rPr dirty="0" sz="2150" spc="-9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Stenosis)</a:t>
            </a:r>
            <a:endParaRPr sz="215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0" rIns="0" bIns="0" rtlCol="0" vert="horz">
            <a:spAutoFit/>
          </a:bodyPr>
          <a:lstStyle/>
          <a:p>
            <a:pPr marL="12700" marR="5080">
              <a:lnSpc>
                <a:spcPts val="4880"/>
              </a:lnSpc>
              <a:spcBef>
                <a:spcPts val="1000"/>
              </a:spcBef>
            </a:pPr>
            <a:r>
              <a:rPr dirty="0" sz="4800" spc="-80"/>
              <a:t>CLASSIFICATION</a:t>
            </a:r>
            <a:r>
              <a:rPr dirty="0" sz="4800" spc="-175"/>
              <a:t> </a:t>
            </a:r>
            <a:r>
              <a:rPr dirty="0" sz="4800"/>
              <a:t>OF</a:t>
            </a:r>
            <a:r>
              <a:rPr dirty="0" sz="4800" spc="-140"/>
              <a:t> </a:t>
            </a:r>
            <a:r>
              <a:rPr dirty="0" sz="4800" spc="-30"/>
              <a:t>PULMONARY </a:t>
            </a:r>
            <a:r>
              <a:rPr dirty="0" sz="4800" spc="-10"/>
              <a:t>HYPERTENSION</a:t>
            </a:r>
            <a:endParaRPr sz="4800"/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832" y="1566989"/>
            <a:ext cx="9898380" cy="3917315"/>
          </a:xfrm>
          <a:prstGeom prst="rect">
            <a:avLst/>
          </a:prstGeom>
        </p:spPr>
        <p:txBody>
          <a:bodyPr wrap="square" lIns="0" tIns="177165" rIns="0" bIns="0" rtlCol="0" vert="horz">
            <a:spAutoFit/>
          </a:bodyPr>
          <a:lstStyle/>
          <a:p>
            <a:pPr marL="104139">
              <a:lnSpc>
                <a:spcPct val="100000"/>
              </a:lnSpc>
              <a:spcBef>
                <a:spcPts val="1395"/>
              </a:spcBef>
            </a:pPr>
            <a:r>
              <a:rPr dirty="0" sz="2400" spc="-65">
                <a:solidFill>
                  <a:srgbClr val="404040"/>
                </a:solidFill>
                <a:latin typeface="Palatino Linotype"/>
                <a:cs typeface="Palatino Linotype"/>
              </a:rPr>
              <a:t>Group</a:t>
            </a:r>
            <a:r>
              <a:rPr dirty="0" sz="2400" spc="-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>
                <a:solidFill>
                  <a:srgbClr val="404040"/>
                </a:solidFill>
                <a:latin typeface="Palatino Linotype"/>
                <a:cs typeface="Palatino Linotype"/>
              </a:rPr>
              <a:t>5</a:t>
            </a:r>
            <a:r>
              <a:rPr dirty="0" sz="24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>
                <a:solidFill>
                  <a:srgbClr val="404040"/>
                </a:solidFill>
                <a:latin typeface="Palatino Linotype"/>
                <a:cs typeface="Palatino Linotype"/>
              </a:rPr>
              <a:t>–</a:t>
            </a:r>
            <a:r>
              <a:rPr dirty="0" sz="240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40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240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50">
                <a:solidFill>
                  <a:srgbClr val="404040"/>
                </a:solidFill>
                <a:latin typeface="Palatino Linotype"/>
                <a:cs typeface="Palatino Linotype"/>
              </a:rPr>
              <a:t>Hypertension</a:t>
            </a:r>
            <a:r>
              <a:rPr dirty="0" sz="240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55">
                <a:solidFill>
                  <a:srgbClr val="404040"/>
                </a:solidFill>
                <a:latin typeface="Palatino Linotype"/>
                <a:cs typeface="Palatino Linotype"/>
              </a:rPr>
              <a:t>Associated</a:t>
            </a:r>
            <a:r>
              <a:rPr dirty="0" sz="240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50">
                <a:solidFill>
                  <a:srgbClr val="404040"/>
                </a:solidFill>
                <a:latin typeface="Palatino Linotype"/>
                <a:cs typeface="Palatino Linotype"/>
              </a:rPr>
              <a:t>with</a:t>
            </a:r>
            <a:r>
              <a:rPr dirty="0" sz="240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50">
                <a:solidFill>
                  <a:srgbClr val="404040"/>
                </a:solidFill>
                <a:latin typeface="Palatino Linotype"/>
                <a:cs typeface="Palatino Linotype"/>
              </a:rPr>
              <a:t>Multiple</a:t>
            </a:r>
            <a:r>
              <a:rPr dirty="0" sz="240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400" spc="-10">
                <a:solidFill>
                  <a:srgbClr val="404040"/>
                </a:solidFill>
                <a:latin typeface="Palatino Linotype"/>
                <a:cs typeface="Palatino Linotype"/>
              </a:rPr>
              <a:t>Mechanisms</a:t>
            </a:r>
            <a:endParaRPr sz="2400">
              <a:latin typeface="Palatino Linotype"/>
              <a:cs typeface="Palatino Linotype"/>
            </a:endParaRPr>
          </a:p>
          <a:p>
            <a:pPr marL="355600" indent="-342900">
              <a:lnSpc>
                <a:spcPct val="100000"/>
              </a:lnSpc>
              <a:spcBef>
                <a:spcPts val="1195"/>
              </a:spcBef>
              <a:buClr>
                <a:srgbClr val="E38312"/>
              </a:buClr>
              <a:buFont typeface="Calibri"/>
              <a:buChar char="•"/>
              <a:tabLst>
                <a:tab pos="355600" algn="l"/>
              </a:tabLst>
            </a:pP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Hematologic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Disorders</a:t>
            </a:r>
            <a:endParaRPr sz="2150">
              <a:latin typeface="Palatino Linotype"/>
              <a:cs typeface="Palatino Linotype"/>
            </a:endParaRPr>
          </a:p>
          <a:p>
            <a:pPr marL="355600" indent="-342900">
              <a:lnSpc>
                <a:spcPct val="100000"/>
              </a:lnSpc>
              <a:spcBef>
                <a:spcPts val="1175"/>
              </a:spcBef>
              <a:buClr>
                <a:srgbClr val="E38312"/>
              </a:buClr>
              <a:buFont typeface="Calibri"/>
              <a:buChar char="•"/>
              <a:tabLst>
                <a:tab pos="355600" algn="l"/>
              </a:tabLst>
            </a:pP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Sarcoidosis</a:t>
            </a:r>
            <a:endParaRPr sz="2150">
              <a:latin typeface="Palatino Linotype"/>
              <a:cs typeface="Palatino Linotype"/>
            </a:endParaRPr>
          </a:p>
          <a:p>
            <a:pPr marL="355600" indent="-342900">
              <a:lnSpc>
                <a:spcPct val="100000"/>
              </a:lnSpc>
              <a:spcBef>
                <a:spcPts val="1255"/>
              </a:spcBef>
              <a:buClr>
                <a:srgbClr val="E38312"/>
              </a:buClr>
              <a:buFont typeface="Calibri"/>
              <a:buChar char="•"/>
              <a:tabLst>
                <a:tab pos="35560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215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Langerhans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Cell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Histiocytosis</a:t>
            </a:r>
            <a:endParaRPr sz="2150">
              <a:latin typeface="Palatino Linotype"/>
              <a:cs typeface="Palatino Linotype"/>
            </a:endParaRPr>
          </a:p>
          <a:p>
            <a:pPr marL="355600" indent="-342900">
              <a:lnSpc>
                <a:spcPct val="100000"/>
              </a:lnSpc>
              <a:spcBef>
                <a:spcPts val="1170"/>
              </a:spcBef>
              <a:buClr>
                <a:srgbClr val="E38312"/>
              </a:buClr>
              <a:buFont typeface="Calibri"/>
              <a:buChar char="•"/>
              <a:tabLst>
                <a:tab pos="355600" algn="l"/>
              </a:tabLst>
            </a:pP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Neurofibromatosis</a:t>
            </a:r>
            <a:r>
              <a:rPr dirty="0" sz="215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55">
                <a:solidFill>
                  <a:srgbClr val="404040"/>
                </a:solidFill>
                <a:latin typeface="Palatino Linotype"/>
                <a:cs typeface="Palatino Linotype"/>
              </a:rPr>
              <a:t>Type</a:t>
            </a:r>
            <a:r>
              <a:rPr dirty="0" sz="215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20">
                <a:solidFill>
                  <a:srgbClr val="404040"/>
                </a:solidFill>
                <a:latin typeface="Palatino Linotype"/>
                <a:cs typeface="Palatino Linotype"/>
              </a:rPr>
              <a:t>I</a:t>
            </a:r>
            <a:endParaRPr sz="2150">
              <a:latin typeface="Palatino Linotype"/>
              <a:cs typeface="Palatino Linotype"/>
            </a:endParaRPr>
          </a:p>
          <a:p>
            <a:pPr marL="355600" indent="-342900">
              <a:lnSpc>
                <a:spcPct val="100000"/>
              </a:lnSpc>
              <a:spcBef>
                <a:spcPts val="1180"/>
              </a:spcBef>
              <a:buClr>
                <a:srgbClr val="E38312"/>
              </a:buClr>
              <a:buFont typeface="Calibri"/>
              <a:buChar char="•"/>
              <a:tabLst>
                <a:tab pos="35560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Chronic</a:t>
            </a:r>
            <a:r>
              <a:rPr dirty="0" sz="215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Kidney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Disease</a:t>
            </a:r>
            <a:endParaRPr sz="2150">
              <a:latin typeface="Palatino Linotype"/>
              <a:cs typeface="Palatino Linotype"/>
            </a:endParaRPr>
          </a:p>
          <a:p>
            <a:pPr marL="355600" indent="-342900">
              <a:lnSpc>
                <a:spcPct val="100000"/>
              </a:lnSpc>
              <a:spcBef>
                <a:spcPts val="1245"/>
              </a:spcBef>
              <a:buClr>
                <a:srgbClr val="E38312"/>
              </a:buClr>
              <a:buFont typeface="Calibri"/>
              <a:buChar char="•"/>
              <a:tabLst>
                <a:tab pos="35560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2150" spc="-1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Tumor</a:t>
            </a:r>
            <a:r>
              <a:rPr dirty="0" sz="215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Microangiopathy</a:t>
            </a:r>
            <a:endParaRPr sz="2150">
              <a:latin typeface="Palatino Linotype"/>
              <a:cs typeface="Palatino Linotype"/>
            </a:endParaRPr>
          </a:p>
          <a:p>
            <a:pPr marL="355600" indent="-342900">
              <a:lnSpc>
                <a:spcPct val="100000"/>
              </a:lnSpc>
              <a:spcBef>
                <a:spcPts val="1180"/>
              </a:spcBef>
              <a:buClr>
                <a:srgbClr val="E38312"/>
              </a:buClr>
              <a:buFont typeface="Calibri"/>
              <a:buChar char="•"/>
              <a:tabLst>
                <a:tab pos="35560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Fibrosing</a:t>
            </a:r>
            <a:r>
              <a:rPr dirty="0" sz="215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Mediastinitis</a:t>
            </a:r>
            <a:endParaRPr sz="215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91832" y="299021"/>
            <a:ext cx="6769100" cy="1231900"/>
          </a:xfrm>
          <a:prstGeom prst="rect"/>
        </p:spPr>
        <p:txBody>
          <a:bodyPr wrap="square" lIns="0" tIns="113665" rIns="0" bIns="0" rtlCol="0" vert="horz">
            <a:spAutoFit/>
          </a:bodyPr>
          <a:lstStyle/>
          <a:p>
            <a:pPr marL="12700" marR="5080">
              <a:lnSpc>
                <a:spcPts val="4360"/>
              </a:lnSpc>
              <a:spcBef>
                <a:spcPts val="895"/>
              </a:spcBef>
            </a:pPr>
            <a:r>
              <a:rPr dirty="0" spc="-35"/>
              <a:t>Definition</a:t>
            </a:r>
            <a:r>
              <a:rPr dirty="0" spc="-100"/>
              <a:t> </a:t>
            </a:r>
            <a:r>
              <a:rPr dirty="0"/>
              <a:t>of</a:t>
            </a:r>
            <a:r>
              <a:rPr dirty="0" spc="-95"/>
              <a:t> </a:t>
            </a:r>
            <a:r>
              <a:rPr dirty="0" spc="-45"/>
              <a:t>Pulmonary</a:t>
            </a:r>
            <a:r>
              <a:rPr dirty="0" spc="-385"/>
              <a:t> </a:t>
            </a:r>
            <a:r>
              <a:rPr dirty="0" spc="-10"/>
              <a:t>Arterial </a:t>
            </a:r>
            <a:r>
              <a:rPr dirty="0" spc="-35"/>
              <a:t>Hypertension</a:t>
            </a:r>
            <a:r>
              <a:rPr dirty="0" spc="-130"/>
              <a:t> </a:t>
            </a:r>
            <a:r>
              <a:rPr dirty="0" spc="-10"/>
              <a:t>(PAH)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832" y="1595691"/>
            <a:ext cx="6717030" cy="1465580"/>
          </a:xfrm>
          <a:prstGeom prst="rect">
            <a:avLst/>
          </a:prstGeom>
        </p:spPr>
        <p:txBody>
          <a:bodyPr wrap="square" lIns="0" tIns="160655" rIns="0" bIns="0" rtlCol="0" vert="horz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26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Mean</a:t>
            </a:r>
            <a:r>
              <a:rPr dirty="0" sz="215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215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Artery</a:t>
            </a:r>
            <a:r>
              <a:rPr dirty="0" sz="2150" spc="-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pressure</a:t>
            </a:r>
            <a:r>
              <a:rPr dirty="0" sz="2150" spc="-9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220">
                <a:solidFill>
                  <a:srgbClr val="404040"/>
                </a:solidFill>
                <a:latin typeface="Palatino Linotype"/>
                <a:cs typeface="Palatino Linotype"/>
              </a:rPr>
              <a:t>&gt;20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mm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Hg</a:t>
            </a:r>
            <a:endParaRPr sz="2150">
              <a:latin typeface="Palatino Linotype"/>
              <a:cs typeface="Palatino Linotype"/>
            </a:endParaRP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215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Vascular</a:t>
            </a:r>
            <a:r>
              <a:rPr dirty="0" sz="215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Resistance</a:t>
            </a:r>
            <a:r>
              <a:rPr dirty="0" sz="2150" spc="-7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 spc="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170">
                <a:solidFill>
                  <a:srgbClr val="404040"/>
                </a:solidFill>
                <a:latin typeface="Palatino Linotype"/>
                <a:cs typeface="Palatino Linotype"/>
              </a:rPr>
              <a:t>&gt;3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60">
                <a:solidFill>
                  <a:srgbClr val="404040"/>
                </a:solidFill>
                <a:latin typeface="Palatino Linotype"/>
                <a:cs typeface="Palatino Linotype"/>
              </a:rPr>
              <a:t>Wood</a:t>
            </a:r>
            <a:r>
              <a:rPr dirty="0" sz="2150" spc="-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Units</a:t>
            </a:r>
            <a:endParaRPr sz="2150">
              <a:latin typeface="Palatino Linotype"/>
              <a:cs typeface="Palatino Linotype"/>
            </a:endParaRPr>
          </a:p>
          <a:p>
            <a:pPr marL="298450" indent="-285750">
              <a:lnSpc>
                <a:spcPct val="100000"/>
              </a:lnSpc>
              <a:spcBef>
                <a:spcPts val="1250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Pulmonary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Capillary</a:t>
            </a:r>
            <a:r>
              <a:rPr dirty="0" sz="215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Wedge</a:t>
            </a:r>
            <a:r>
              <a:rPr dirty="0" sz="2150" spc="-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Pressure</a:t>
            </a:r>
            <a:r>
              <a:rPr dirty="0" sz="215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Cambria Math"/>
                <a:cs typeface="Cambria Math"/>
              </a:rPr>
              <a:t>≤</a:t>
            </a:r>
            <a:r>
              <a:rPr dirty="0" sz="2150" spc="40">
                <a:solidFill>
                  <a:srgbClr val="404040"/>
                </a:solidFill>
                <a:latin typeface="Cambria Math"/>
                <a:cs typeface="Cambria Math"/>
              </a:rPr>
              <a:t> </a:t>
            </a:r>
            <a:r>
              <a:rPr dirty="0" sz="2150" spc="-180">
                <a:solidFill>
                  <a:srgbClr val="404040"/>
                </a:solidFill>
                <a:latin typeface="Palatino Linotype"/>
                <a:cs typeface="Palatino Linotype"/>
              </a:rPr>
              <a:t>15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mm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Hg</a:t>
            </a:r>
            <a:endParaRPr sz="215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262889" rIns="0" bIns="0" rtlCol="0" vert="horz">
            <a:spAutoFit/>
          </a:bodyPr>
          <a:lstStyle/>
          <a:p>
            <a:pPr marL="12700" marR="5080">
              <a:lnSpc>
                <a:spcPts val="4360"/>
              </a:lnSpc>
              <a:spcBef>
                <a:spcPts val="895"/>
              </a:spcBef>
            </a:pPr>
            <a:r>
              <a:rPr dirty="0" spc="-30"/>
              <a:t>Epidemiology</a:t>
            </a:r>
            <a:r>
              <a:rPr dirty="0" spc="-160"/>
              <a:t> </a:t>
            </a:r>
            <a:r>
              <a:rPr dirty="0"/>
              <a:t>of</a:t>
            </a:r>
            <a:r>
              <a:rPr dirty="0" spc="-150"/>
              <a:t> </a:t>
            </a:r>
            <a:r>
              <a:rPr dirty="0" spc="-35"/>
              <a:t>Pulmonary</a:t>
            </a:r>
            <a:r>
              <a:rPr dirty="0" spc="-150"/>
              <a:t> </a:t>
            </a:r>
            <a:r>
              <a:rPr dirty="0" spc="-25"/>
              <a:t>Arterial</a:t>
            </a:r>
            <a:r>
              <a:rPr dirty="0" spc="-180"/>
              <a:t> </a:t>
            </a:r>
            <a:r>
              <a:rPr dirty="0" spc="-10"/>
              <a:t>Hypertension (PAH)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dirty="0" spc="-25"/>
              <a:t>10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May</a:t>
            </a:r>
            <a:r>
              <a:rPr dirty="0" spc="-40"/>
              <a:t> </a:t>
            </a:r>
            <a:r>
              <a:rPr dirty="0"/>
              <a:t>11,</a:t>
            </a:r>
            <a:r>
              <a:rPr dirty="0" spc="5"/>
              <a:t> </a:t>
            </a:r>
            <a:r>
              <a:rPr dirty="0" spc="-20"/>
              <a:t>2026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idx="6" sz="half"/>
          </p:nvPr>
        </p:nvSpPr>
        <p:spPr>
          <a:prstGeom prst="rect"/>
        </p:spPr>
        <p:txBody>
          <a:bodyPr wrap="square" lIns="0" tIns="69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dirty="0"/>
              <a:t>PULMONARY</a:t>
            </a:r>
            <a:r>
              <a:rPr dirty="0" spc="40"/>
              <a:t> </a:t>
            </a:r>
            <a:r>
              <a:rPr dirty="0" spc="-10"/>
              <a:t>ARTERIAL</a:t>
            </a:r>
            <a:r>
              <a:rPr dirty="0" spc="-50"/>
              <a:t> </a:t>
            </a:r>
            <a:r>
              <a:rPr dirty="0" spc="-10"/>
              <a:t>HYPERTENSION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1832" y="1740598"/>
            <a:ext cx="10730230" cy="2398395"/>
          </a:xfrm>
          <a:prstGeom prst="rect">
            <a:avLst/>
          </a:prstGeom>
        </p:spPr>
        <p:txBody>
          <a:bodyPr wrap="square" lIns="0" tIns="52069" rIns="0" bIns="0" rtlCol="0" vert="horz">
            <a:spAutoFit/>
          </a:bodyPr>
          <a:lstStyle/>
          <a:p>
            <a:pPr marL="298450" marR="5080" indent="-286385">
              <a:lnSpc>
                <a:spcPts val="2330"/>
              </a:lnSpc>
              <a:spcBef>
                <a:spcPts val="409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Numbers</a:t>
            </a:r>
            <a:r>
              <a:rPr dirty="0" sz="21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vary</a:t>
            </a:r>
            <a:r>
              <a:rPr dirty="0" sz="21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depending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upon</a:t>
            </a:r>
            <a:r>
              <a:rPr dirty="0" sz="2150" spc="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the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source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but</a:t>
            </a:r>
            <a:r>
              <a:rPr dirty="0" sz="215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it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 is</a:t>
            </a:r>
            <a:r>
              <a:rPr dirty="0" sz="215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estimated</a:t>
            </a:r>
            <a:r>
              <a:rPr dirty="0" sz="215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that</a:t>
            </a:r>
            <a:r>
              <a:rPr dirty="0" sz="215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29">
                <a:solidFill>
                  <a:srgbClr val="404040"/>
                </a:solidFill>
                <a:latin typeface="Palatino Linotype"/>
                <a:cs typeface="Palatino Linotype"/>
              </a:rPr>
              <a:t>PAH</a:t>
            </a:r>
            <a:r>
              <a:rPr dirty="0" sz="21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affects</a:t>
            </a:r>
            <a:r>
              <a:rPr dirty="0" sz="2150" spc="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between </a:t>
            </a:r>
            <a:r>
              <a:rPr dirty="0" sz="2150" spc="-180">
                <a:solidFill>
                  <a:srgbClr val="404040"/>
                </a:solidFill>
                <a:latin typeface="Palatino Linotype"/>
                <a:cs typeface="Palatino Linotype"/>
              </a:rPr>
              <a:t>15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to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160">
                <a:solidFill>
                  <a:srgbClr val="404040"/>
                </a:solidFill>
                <a:latin typeface="Palatino Linotype"/>
                <a:cs typeface="Palatino Linotype"/>
              </a:rPr>
              <a:t>50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patients</a:t>
            </a:r>
            <a:r>
              <a:rPr dirty="0" sz="2150" spc="-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per</a:t>
            </a:r>
            <a:r>
              <a:rPr dirty="0" sz="2150" spc="4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325">
                <a:solidFill>
                  <a:srgbClr val="404040"/>
                </a:solidFill>
                <a:latin typeface="Palatino Linotype"/>
                <a:cs typeface="Palatino Linotype"/>
              </a:rPr>
              <a:t>1</a:t>
            </a:r>
            <a:r>
              <a:rPr dirty="0" sz="215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million</a:t>
            </a:r>
            <a:r>
              <a:rPr dirty="0" sz="215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people.</a:t>
            </a:r>
            <a:endParaRPr sz="2150">
              <a:latin typeface="Palatino Linotype"/>
              <a:cs typeface="Palatino Linotype"/>
            </a:endParaRPr>
          </a:p>
          <a:p>
            <a:pPr marL="298450" indent="-285750">
              <a:lnSpc>
                <a:spcPct val="100000"/>
              </a:lnSpc>
              <a:spcBef>
                <a:spcPts val="121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Prevalence</a:t>
            </a:r>
            <a:r>
              <a:rPr dirty="0" sz="2150" spc="-1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 spc="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29">
                <a:solidFill>
                  <a:srgbClr val="404040"/>
                </a:solidFill>
                <a:latin typeface="Palatino Linotype"/>
                <a:cs typeface="Palatino Linotype"/>
              </a:rPr>
              <a:t>PAH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is</a:t>
            </a:r>
            <a:r>
              <a:rPr dirty="0" sz="2150" spc="-1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higher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in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females.</a:t>
            </a:r>
            <a:endParaRPr sz="2150">
              <a:latin typeface="Palatino Linotype"/>
              <a:cs typeface="Palatino Linotype"/>
            </a:endParaRPr>
          </a:p>
          <a:p>
            <a:pPr marL="298450" indent="-285750">
              <a:lnSpc>
                <a:spcPct val="100000"/>
              </a:lnSpc>
              <a:spcBef>
                <a:spcPts val="117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Reported</a:t>
            </a:r>
            <a:r>
              <a:rPr dirty="0" sz="2150" spc="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mean</a:t>
            </a:r>
            <a:r>
              <a:rPr dirty="0" sz="2150" spc="-10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age</a:t>
            </a:r>
            <a:r>
              <a:rPr dirty="0" sz="2150" spc="-8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55">
                <a:solidFill>
                  <a:srgbClr val="404040"/>
                </a:solidFill>
                <a:latin typeface="Palatino Linotype"/>
                <a:cs typeface="Palatino Linotype"/>
              </a:rPr>
              <a:t>at</a:t>
            </a:r>
            <a:r>
              <a:rPr dirty="0" sz="2150" spc="-7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diagnosis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varies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but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is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between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155">
                <a:solidFill>
                  <a:srgbClr val="404040"/>
                </a:solidFill>
                <a:latin typeface="Palatino Linotype"/>
                <a:cs typeface="Palatino Linotype"/>
              </a:rPr>
              <a:t>50-</a:t>
            </a:r>
            <a:r>
              <a:rPr dirty="0" sz="2150" spc="200">
                <a:solidFill>
                  <a:srgbClr val="404040"/>
                </a:solidFill>
                <a:latin typeface="Palatino Linotype"/>
                <a:cs typeface="Palatino Linotype"/>
              </a:rPr>
              <a:t>60</a:t>
            </a:r>
            <a:r>
              <a:rPr dirty="0" sz="2150" spc="-5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years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 spc="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age.</a:t>
            </a:r>
            <a:endParaRPr sz="2150">
              <a:latin typeface="Palatino Linotype"/>
              <a:cs typeface="Palatino Linotype"/>
            </a:endParaRPr>
          </a:p>
          <a:p>
            <a:pPr marL="298450" indent="-285750">
              <a:lnSpc>
                <a:spcPts val="2495"/>
              </a:lnSpc>
              <a:spcBef>
                <a:spcPts val="1175"/>
              </a:spcBef>
              <a:buClr>
                <a:srgbClr val="E38312"/>
              </a:buClr>
              <a:buFont typeface="Calibri"/>
              <a:buChar char="•"/>
              <a:tabLst>
                <a:tab pos="298450" algn="l"/>
                <a:tab pos="7922259" algn="l"/>
              </a:tabLst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The</a:t>
            </a:r>
            <a:r>
              <a:rPr dirty="0" sz="2150" spc="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most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common</a:t>
            </a:r>
            <a:r>
              <a:rPr dirty="0" sz="2150" spc="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cause</a:t>
            </a:r>
            <a:r>
              <a:rPr dirty="0" sz="2150" spc="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65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 spc="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29">
                <a:solidFill>
                  <a:srgbClr val="404040"/>
                </a:solidFill>
                <a:latin typeface="Palatino Linotype"/>
                <a:cs typeface="Palatino Linotype"/>
              </a:rPr>
              <a:t>PAH</a:t>
            </a:r>
            <a:r>
              <a:rPr dirty="0" sz="2150" spc="8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70">
                <a:solidFill>
                  <a:srgbClr val="404040"/>
                </a:solidFill>
                <a:latin typeface="Palatino Linotype"/>
                <a:cs typeface="Palatino Linotype"/>
              </a:rPr>
              <a:t>worldwide</a:t>
            </a:r>
            <a:r>
              <a:rPr dirty="0" sz="2150" spc="-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is</a:t>
            </a:r>
            <a:r>
              <a:rPr dirty="0" sz="2150" spc="6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schistosomiasis.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	In</a:t>
            </a:r>
            <a:r>
              <a:rPr dirty="0" sz="2150" spc="3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countries</a:t>
            </a:r>
            <a:r>
              <a:rPr dirty="0" sz="2150" spc="-5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outside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 of</a:t>
            </a:r>
            <a:endParaRPr sz="2150">
              <a:latin typeface="Palatino Linotype"/>
              <a:cs typeface="Palatino Linotype"/>
            </a:endParaRPr>
          </a:p>
          <a:p>
            <a:pPr marL="298450">
              <a:lnSpc>
                <a:spcPts val="2495"/>
              </a:lnSpc>
            </a:pP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this</a:t>
            </a:r>
            <a:r>
              <a:rPr dirty="0" sz="2150" spc="-1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endemic,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55">
                <a:solidFill>
                  <a:srgbClr val="404040"/>
                </a:solidFill>
                <a:latin typeface="Palatino Linotype"/>
                <a:cs typeface="Palatino Linotype"/>
              </a:rPr>
              <a:t>at</a:t>
            </a:r>
            <a:r>
              <a:rPr dirty="0" sz="2150" spc="-3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least</a:t>
            </a:r>
            <a:r>
              <a:rPr dirty="0" sz="2150" spc="-4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240">
                <a:solidFill>
                  <a:srgbClr val="404040"/>
                </a:solidFill>
                <a:latin typeface="Palatino Linotype"/>
                <a:cs typeface="Palatino Linotype"/>
              </a:rPr>
              <a:t>50%</a:t>
            </a:r>
            <a:r>
              <a:rPr dirty="0" sz="2150" spc="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of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cases</a:t>
            </a:r>
            <a:r>
              <a:rPr dirty="0" sz="2150" spc="-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are</a:t>
            </a:r>
            <a:r>
              <a:rPr dirty="0" sz="2150" spc="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related</a:t>
            </a:r>
            <a:r>
              <a:rPr dirty="0" sz="2150" spc="-25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>
                <a:solidFill>
                  <a:srgbClr val="404040"/>
                </a:solidFill>
                <a:latin typeface="Palatino Linotype"/>
                <a:cs typeface="Palatino Linotype"/>
              </a:rPr>
              <a:t>to</a:t>
            </a:r>
            <a:r>
              <a:rPr dirty="0" sz="2150" spc="-10">
                <a:solidFill>
                  <a:srgbClr val="404040"/>
                </a:solidFill>
                <a:latin typeface="Palatino Linotype"/>
                <a:cs typeface="Palatino Linotype"/>
              </a:rPr>
              <a:t> idiopathic</a:t>
            </a:r>
            <a:r>
              <a:rPr dirty="0" sz="2150" spc="60">
                <a:solidFill>
                  <a:srgbClr val="404040"/>
                </a:solidFill>
                <a:latin typeface="Palatino Linotype"/>
                <a:cs typeface="Palatino Linotype"/>
              </a:rPr>
              <a:t> </a:t>
            </a:r>
            <a:r>
              <a:rPr dirty="0" sz="2150" spc="-20">
                <a:solidFill>
                  <a:srgbClr val="404040"/>
                </a:solidFill>
                <a:latin typeface="Palatino Linotype"/>
                <a:cs typeface="Palatino Linotype"/>
              </a:rPr>
              <a:t>PAH.</a:t>
            </a:r>
            <a:endParaRPr sz="215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0404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2026-05-11T16:14:14Z</dcterms:created>
  <dcterms:modified xsi:type="dcterms:W3CDTF">2026-05-11T16:14:14Z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2026-05-11T00:00:00Z</vt:filetime>
  </property>
  <property fmtid="{D5CDD505-2E9C-101B-9397-08002B2CF9AE}" pid="3" name="LastSaved">
    <vt:filetime>2026-05-11T00:00:00Z</vt:filetime>
  </property>
</Properties>
</file>