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8288000" cy="10287000"/>
  <p:notesSz cx="6858000" cy="9144000"/>
  <p:embeddedFontLst>
    <p:embeddedFont>
      <p:font typeface="Playfair Display" panose="020F0502020204030204" pitchFamily="2" charset="0"/>
      <p:regular r:id="rId29"/>
    </p:embeddedFont>
    <p:embeddedFont>
      <p:font typeface="Playfair Display Bold" panose="020B0604020202020204" charset="0"/>
      <p:regular r:id="rId30"/>
    </p:embeddedFont>
    <p:embeddedFont>
      <p:font typeface="Raleway" panose="020F0502020204030204" pitchFamily="2" charset="0"/>
      <p:regular r:id="rId31"/>
    </p:embeddedFont>
    <p:embeddedFont>
      <p:font typeface="Raleway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922402" y="1240790"/>
            <a:ext cx="1897240" cy="3421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095235" y="1015285"/>
            <a:ext cx="6801110" cy="332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b="1" spc="209">
                <a:solidFill>
                  <a:srgbClr val="14365E"/>
                </a:solidFill>
                <a:latin typeface="Raleway Bold"/>
                <a:ea typeface="Raleway Bold"/>
                <a:cs typeface="Raleway Bold"/>
                <a:sym typeface="Raleway Bold"/>
              </a:rPr>
              <a:t>THE NURSE PRACTITIONER CHARTING SCHOOL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74828" y="1643107"/>
            <a:ext cx="10611442" cy="681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38"/>
              </a:lnSpc>
            </a:pPr>
            <a:r>
              <a:rPr lang="en-US" sz="9741" b="1" spc="194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5 tips to STOP charting at home for nurse practitioners</a:t>
            </a:r>
          </a:p>
        </p:txBody>
      </p:sp>
      <p:sp>
        <p:nvSpPr>
          <p:cNvPr id="5" name="Freeform 5"/>
          <p:cNvSpPr/>
          <p:nvPr/>
        </p:nvSpPr>
        <p:spPr>
          <a:xfrm>
            <a:off x="1263576" y="2124167"/>
            <a:ext cx="4922922" cy="6038666"/>
          </a:xfrm>
          <a:custGeom>
            <a:avLst/>
            <a:gdLst/>
            <a:ahLst/>
            <a:cxnLst/>
            <a:rect l="l" t="t" r="r" b="b"/>
            <a:pathLst>
              <a:path w="4922922" h="6038666">
                <a:moveTo>
                  <a:pt x="0" y="0"/>
                </a:moveTo>
                <a:lnTo>
                  <a:pt x="4922922" y="0"/>
                </a:lnTo>
                <a:lnTo>
                  <a:pt x="4922922" y="6038666"/>
                </a:lnTo>
                <a:lnTo>
                  <a:pt x="0" y="6038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221" r="-1456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696722" y="2163240"/>
            <a:ext cx="14894555" cy="621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8104" b="1" spc="162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2. Templates</a:t>
            </a:r>
          </a:p>
          <a:p>
            <a:pPr algn="ctr">
              <a:lnSpc>
                <a:spcPts val="7050"/>
              </a:lnSpc>
            </a:pPr>
            <a:endParaRPr lang="en-US" sz="8104" b="1" spc="162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1022764" lvl="1" indent="-511382" algn="l">
              <a:lnSpc>
                <a:spcPts val="7342"/>
              </a:lnSpc>
              <a:buFont typeface="Arial"/>
              <a:buChar char="•"/>
            </a:pPr>
            <a:r>
              <a:rPr lang="en-US" sz="4737" spc="94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Templates: outline or format of chart note</a:t>
            </a:r>
          </a:p>
          <a:p>
            <a:pPr marL="1022764" lvl="1" indent="-511382" algn="l">
              <a:lnSpc>
                <a:spcPts val="7342"/>
              </a:lnSpc>
              <a:buFont typeface="Arial"/>
              <a:buChar char="•"/>
            </a:pPr>
            <a:r>
              <a:rPr lang="en-US" sz="4737" spc="94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Pulls over information, past medical history, vitals, etc. </a:t>
            </a:r>
          </a:p>
          <a:p>
            <a:pPr marL="1022764" lvl="1" indent="-511382" algn="l">
              <a:lnSpc>
                <a:spcPts val="7342"/>
              </a:lnSpc>
              <a:buFont typeface="Arial"/>
              <a:buChar char="•"/>
            </a:pPr>
            <a:r>
              <a:rPr lang="en-US" sz="4737" spc="94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 be made for certain type of visits</a:t>
            </a:r>
          </a:p>
          <a:p>
            <a:pPr marL="1022764" lvl="1" indent="-511382" algn="l">
              <a:lnSpc>
                <a:spcPts val="7342"/>
              </a:lnSpc>
              <a:buFont typeface="Arial"/>
              <a:buChar char="•"/>
            </a:pPr>
            <a:r>
              <a:rPr lang="en-US" sz="4737" spc="94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Sports physical, acute child vs. chronic adult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02070"/>
            <a:ext cx="7332256" cy="9482859"/>
          </a:xfrm>
          <a:custGeom>
            <a:avLst/>
            <a:gdLst/>
            <a:ahLst/>
            <a:cxnLst/>
            <a:rect l="l" t="t" r="r" b="b"/>
            <a:pathLst>
              <a:path w="7332256" h="9482859">
                <a:moveTo>
                  <a:pt x="0" y="0"/>
                </a:moveTo>
                <a:lnTo>
                  <a:pt x="7332256" y="0"/>
                </a:lnTo>
                <a:lnTo>
                  <a:pt x="7332256" y="9482860"/>
                </a:lnTo>
                <a:lnTo>
                  <a:pt x="0" y="9482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600667" y="402070"/>
            <a:ext cx="7294139" cy="9482859"/>
          </a:xfrm>
          <a:custGeom>
            <a:avLst/>
            <a:gdLst/>
            <a:ahLst/>
            <a:cxnLst/>
            <a:rect l="l" t="t" r="r" b="b"/>
            <a:pathLst>
              <a:path w="7294139" h="9482859">
                <a:moveTo>
                  <a:pt x="0" y="0"/>
                </a:moveTo>
                <a:lnTo>
                  <a:pt x="7294138" y="0"/>
                </a:lnTo>
                <a:lnTo>
                  <a:pt x="7294138" y="9482860"/>
                </a:lnTo>
                <a:lnTo>
                  <a:pt x="0" y="9482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21175" y="1532605"/>
            <a:ext cx="15445649" cy="772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8104" b="1" spc="162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3. Smart phrases</a:t>
            </a:r>
          </a:p>
          <a:p>
            <a:pPr algn="ctr">
              <a:lnSpc>
                <a:spcPts val="7050"/>
              </a:lnSpc>
            </a:pPr>
            <a:endParaRPr lang="en-US" sz="8104" b="1" spc="162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1022763" lvl="1" indent="-511381" algn="l">
              <a:lnSpc>
                <a:spcPts val="5968"/>
              </a:lnSpc>
              <a:buFont typeface="Arial"/>
              <a:buChar char="•"/>
            </a:pPr>
            <a:r>
              <a:rPr lang="en-US" sz="4737" spc="94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Smart/dot phrases: commonly used phrases/words</a:t>
            </a:r>
          </a:p>
          <a:p>
            <a:pPr marL="1022763" lvl="1" indent="-511381" algn="l">
              <a:lnSpc>
                <a:spcPts val="5968"/>
              </a:lnSpc>
              <a:buFont typeface="Arial"/>
              <a:buChar char="•"/>
            </a:pPr>
            <a:r>
              <a:rPr lang="en-US" sz="4737" spc="94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Create smart phrases for things you constantly type</a:t>
            </a:r>
          </a:p>
          <a:p>
            <a:pPr marL="2045526" lvl="2" indent="-681842" algn="l">
              <a:lnSpc>
                <a:spcPts val="5968"/>
              </a:lnSpc>
              <a:buFont typeface="Arial"/>
              <a:buChar char="⚬"/>
            </a:pPr>
            <a:r>
              <a:rPr lang="en-US" sz="4737" spc="94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i.e. history of present illness, plan of care</a:t>
            </a:r>
          </a:p>
          <a:p>
            <a:pPr marL="2045526" lvl="2" indent="-681842" algn="l">
              <a:lnSpc>
                <a:spcPts val="5968"/>
              </a:lnSpc>
              <a:buFont typeface="Arial"/>
              <a:buChar char="⚬"/>
            </a:pPr>
            <a:r>
              <a:rPr lang="en-US" sz="4737" spc="94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preop history and physical, UTI education, procedures</a:t>
            </a:r>
          </a:p>
          <a:p>
            <a:pPr marL="1022763" lvl="1" indent="-511381" algn="l">
              <a:lnSpc>
                <a:spcPts val="5968"/>
              </a:lnSpc>
              <a:buFont typeface="Arial"/>
              <a:buChar char="•"/>
            </a:pPr>
            <a:r>
              <a:rPr lang="en-US" sz="4737" spc="94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Takes time upfront</a:t>
            </a:r>
          </a:p>
          <a:p>
            <a:pPr marL="1022763" lvl="1" indent="-511381" algn="l">
              <a:lnSpc>
                <a:spcPts val="5968"/>
              </a:lnSpc>
              <a:buFont typeface="Arial"/>
              <a:buChar char="•"/>
            </a:pPr>
            <a:r>
              <a:rPr lang="en-US" sz="4737" spc="94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Easily implement into chart note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3"/>
          <p:cNvGraphicFramePr/>
          <p:nvPr/>
        </p:nvGraphicFramePr>
        <p:xfrm>
          <a:off x="2628895" y="1608765"/>
          <a:ext cx="89154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693400" imgH="3035300" progId="Excel.Sheet.12">
                  <p:embed/>
                </p:oleObj>
              </mc:Choice>
              <mc:Fallback>
                <p:oleObj name="Worksheet" r:id="rId3" imgW="10693400" imgH="303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8895" y="1608765"/>
                        <a:ext cx="89154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/>
          <p:nvPr/>
        </p:nvGraphicFramePr>
        <p:xfrm>
          <a:off x="2628895" y="5909313"/>
          <a:ext cx="8915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0693400" imgH="2400300" progId="Excel.Sheet.12">
                  <p:embed/>
                </p:oleObj>
              </mc:Choice>
              <mc:Fallback>
                <p:oleObj name="Worksheet" r:id="rId5" imgW="10693400" imgH="240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8895" y="5909313"/>
                        <a:ext cx="89154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3"/>
          <p:cNvGraphicFramePr/>
          <p:nvPr/>
        </p:nvGraphicFramePr>
        <p:xfrm>
          <a:off x="2474590" y="1325868"/>
          <a:ext cx="89154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693400" imgH="3035300" progId="Excel.Sheet.12">
                  <p:embed/>
                </p:oleObj>
              </mc:Choice>
              <mc:Fallback>
                <p:oleObj name="Worksheet" r:id="rId3" imgW="10693400" imgH="303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4590" y="1325868"/>
                        <a:ext cx="89154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/>
          <p:nvPr/>
        </p:nvGraphicFramePr>
        <p:xfrm>
          <a:off x="2474590" y="5986465"/>
          <a:ext cx="8915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0693400" imgH="2400300" progId="Excel.Sheet.12">
                  <p:embed/>
                </p:oleObj>
              </mc:Choice>
              <mc:Fallback>
                <p:oleObj name="Worksheet" r:id="rId5" imgW="10693400" imgH="240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4590" y="5986465"/>
                        <a:ext cx="891540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493641" y="9086929"/>
            <a:ext cx="765659" cy="171371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6280661" y="1100621"/>
            <a:ext cx="7932339" cy="3421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11056" y="2520620"/>
            <a:ext cx="5245759" cy="524575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3"/>
              <a:stretch>
                <a:fillRect l="-34728" r="-151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99081" y="1985461"/>
            <a:ext cx="11219266" cy="107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75"/>
              </a:lnSpc>
            </a:pPr>
            <a:r>
              <a:rPr lang="en-US" sz="7063" b="1" spc="70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#1 charting mistake as NP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14588" y="3394514"/>
            <a:ext cx="9788251" cy="582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5"/>
              </a:lnSpc>
            </a:pPr>
            <a:r>
              <a:rPr lang="en-US" sz="4683" b="1" spc="93">
                <a:solidFill>
                  <a:srgbClr val="14365E"/>
                </a:solidFill>
                <a:latin typeface="Raleway Bold"/>
                <a:ea typeface="Raleway Bold"/>
                <a:cs typeface="Raleway Bold"/>
                <a:sym typeface="Raleway Bold"/>
              </a:rPr>
              <a:t>OVERCHARTING!!</a:t>
            </a:r>
          </a:p>
          <a:p>
            <a:pPr algn="l">
              <a:lnSpc>
                <a:spcPts val="4925"/>
              </a:lnSpc>
            </a:pPr>
            <a:endParaRPr lang="en-US" sz="4683" b="1" spc="93">
              <a:solidFill>
                <a:srgbClr val="14365E"/>
              </a:solidFill>
              <a:latin typeface="Raleway Bold"/>
              <a:ea typeface="Raleway Bold"/>
              <a:cs typeface="Raleway Bold"/>
              <a:sym typeface="Raleway Bold"/>
            </a:endParaRPr>
          </a:p>
          <a:p>
            <a:pPr marL="708904" lvl="1" indent="-354452" algn="l">
              <a:lnSpc>
                <a:spcPts val="4925"/>
              </a:lnSpc>
              <a:buFont typeface="Arial"/>
              <a:buChar char="•"/>
            </a:pPr>
            <a:r>
              <a:rPr lang="en-US" sz="3283" spc="6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Trained as RNs to document everything</a:t>
            </a:r>
          </a:p>
          <a:p>
            <a:pPr marL="708904" lvl="1" indent="-354452" algn="l">
              <a:lnSpc>
                <a:spcPts val="4925"/>
              </a:lnSpc>
              <a:buFont typeface="Arial"/>
              <a:buChar char="•"/>
            </a:pPr>
            <a:r>
              <a:rPr lang="en-US" sz="3283" spc="6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Want to create “perfect” chart note to look smarter</a:t>
            </a:r>
          </a:p>
          <a:p>
            <a:pPr marL="708904" lvl="1" indent="-354452" algn="l">
              <a:lnSpc>
                <a:spcPts val="4925"/>
              </a:lnSpc>
              <a:buFont typeface="Arial"/>
              <a:buChar char="•"/>
            </a:pPr>
            <a:r>
              <a:rPr lang="en-US" sz="3283" spc="6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Fear of malpractice, cover your butt</a:t>
            </a:r>
          </a:p>
          <a:p>
            <a:pPr algn="l">
              <a:lnSpc>
                <a:spcPts val="4925"/>
              </a:lnSpc>
            </a:pPr>
            <a:endParaRPr lang="en-US" sz="3283" spc="65">
              <a:solidFill>
                <a:srgbClr val="14365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4925"/>
              </a:lnSpc>
            </a:pPr>
            <a:r>
              <a:rPr lang="en-US" sz="3283" b="1" spc="65">
                <a:solidFill>
                  <a:srgbClr val="14365E"/>
                </a:solidFill>
                <a:latin typeface="Raleway Bold"/>
                <a:ea typeface="Raleway Bold"/>
                <a:cs typeface="Raleway Bold"/>
                <a:sym typeface="Raleway Bold"/>
              </a:rPr>
              <a:t>Over charting not only takes more time but is NOT necessary!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710260" y="1497566"/>
            <a:ext cx="14905581" cy="817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9"/>
              </a:lnSpc>
            </a:pPr>
            <a:r>
              <a:rPr lang="en-US" sz="7504" b="1" spc="150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4. Time management tips in the room</a:t>
            </a:r>
          </a:p>
          <a:p>
            <a:pPr algn="ctr">
              <a:lnSpc>
                <a:spcPts val="4052"/>
              </a:lnSpc>
            </a:pPr>
            <a:endParaRPr lang="en-US" sz="7504" b="1" spc="150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828457" lvl="1" indent="-414228" algn="l">
              <a:lnSpc>
                <a:spcPts val="4834"/>
              </a:lnSpc>
              <a:buFont typeface="Arial"/>
              <a:buChar char="•"/>
            </a:pPr>
            <a:r>
              <a:rPr lang="en-US" sz="3837" spc="76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Set expectations from begining</a:t>
            </a:r>
          </a:p>
          <a:p>
            <a:pPr marL="1656914" lvl="2" indent="-552305" algn="l">
              <a:lnSpc>
                <a:spcPts val="4834"/>
              </a:lnSpc>
              <a:buFont typeface="Arial"/>
              <a:buChar char="⚬"/>
            </a:pPr>
            <a:r>
              <a:rPr lang="en-US" sz="3837" spc="76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“I have the next 10 min with you. What are top 2 concerns you would like to discuss?”</a:t>
            </a:r>
          </a:p>
          <a:p>
            <a:pPr marL="828457" lvl="1" indent="-414228" algn="l">
              <a:lnSpc>
                <a:spcPts val="4834"/>
              </a:lnSpc>
              <a:buFont typeface="Arial"/>
              <a:buChar char="•"/>
            </a:pPr>
            <a:r>
              <a:rPr lang="en-US" sz="3837" spc="76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Ask straight forward questions</a:t>
            </a:r>
          </a:p>
          <a:p>
            <a:pPr marL="1656914" lvl="2" indent="-552305" algn="l">
              <a:lnSpc>
                <a:spcPts val="4834"/>
              </a:lnSpc>
              <a:buFont typeface="Arial"/>
              <a:buChar char="⚬"/>
            </a:pPr>
            <a:r>
              <a:rPr lang="en-US" sz="3837" spc="76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Instead of “tell me about your knee pain” say “What day did it start? What meds have you taken?”</a:t>
            </a:r>
          </a:p>
          <a:p>
            <a:pPr marL="828457" lvl="1" indent="-414228" algn="l">
              <a:lnSpc>
                <a:spcPts val="4834"/>
              </a:lnSpc>
              <a:buFont typeface="Arial"/>
              <a:buChar char="•"/>
            </a:pPr>
            <a:r>
              <a:rPr lang="en-US" sz="3837" spc="76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 firm if patient brings up another chief complaint</a:t>
            </a:r>
          </a:p>
          <a:p>
            <a:pPr marL="1656914" lvl="2" indent="-552305" algn="l">
              <a:lnSpc>
                <a:spcPts val="4834"/>
              </a:lnSpc>
              <a:buFont typeface="Arial"/>
              <a:buChar char="⚬"/>
            </a:pPr>
            <a:r>
              <a:rPr lang="en-US" sz="3837" spc="76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“I would love to give this concern the proper time and attention, please schedule a follow-up visit.”</a:t>
            </a:r>
          </a:p>
          <a:p>
            <a:pPr marL="828457" lvl="1" indent="-414228" algn="l">
              <a:lnSpc>
                <a:spcPts val="4834"/>
              </a:lnSpc>
              <a:buFont typeface="Arial"/>
              <a:buChar char="•"/>
            </a:pPr>
            <a:r>
              <a:rPr lang="en-US" sz="3837" spc="76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 movement and visual cues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54349" y="9224090"/>
            <a:ext cx="8755307" cy="3421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441545" y="1701683"/>
            <a:ext cx="6378110" cy="5940660"/>
          </a:xfrm>
          <a:custGeom>
            <a:avLst/>
            <a:gdLst/>
            <a:ahLst/>
            <a:cxnLst/>
            <a:rect l="l" t="t" r="r" b="b"/>
            <a:pathLst>
              <a:path w="6378110" h="5940660">
                <a:moveTo>
                  <a:pt x="0" y="0"/>
                </a:moveTo>
                <a:lnTo>
                  <a:pt x="6378110" y="0"/>
                </a:lnTo>
                <a:lnTo>
                  <a:pt x="6378110" y="5940659"/>
                </a:lnTo>
                <a:lnTo>
                  <a:pt x="0" y="59406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337" r="-212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72911" y="4558358"/>
            <a:ext cx="8620074" cy="348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446" b="1" spc="88">
                <a:solidFill>
                  <a:srgbClr val="14365E"/>
                </a:solidFill>
                <a:latin typeface="Raleway Bold"/>
                <a:ea typeface="Raleway Bold"/>
                <a:cs typeface="Raleway Bold"/>
                <a:sym typeface="Raleway Bold"/>
              </a:rPr>
              <a:t>Problem focused chart notes:</a:t>
            </a:r>
          </a:p>
          <a:p>
            <a:pPr marL="767967" lvl="1" indent="-383984" algn="l">
              <a:lnSpc>
                <a:spcPts val="5335"/>
              </a:lnSpc>
              <a:buFont typeface="Arial"/>
              <a:buChar char="•"/>
            </a:pPr>
            <a:r>
              <a:rPr lang="en-US" sz="3557" spc="71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Clear and straight to the point</a:t>
            </a:r>
          </a:p>
          <a:p>
            <a:pPr marL="767967" lvl="1" indent="-383984" algn="l">
              <a:lnSpc>
                <a:spcPts val="5335"/>
              </a:lnSpc>
              <a:buFont typeface="Arial"/>
              <a:buChar char="•"/>
            </a:pPr>
            <a:r>
              <a:rPr lang="en-US" sz="3557" spc="71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Takes less time to document</a:t>
            </a:r>
          </a:p>
          <a:p>
            <a:pPr marL="767967" lvl="1" indent="-383984" algn="l">
              <a:lnSpc>
                <a:spcPts val="5335"/>
              </a:lnSpc>
              <a:buFont typeface="Arial"/>
              <a:buChar char="•"/>
            </a:pPr>
            <a:r>
              <a:rPr lang="en-US" sz="3557" spc="71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Easier to read</a:t>
            </a:r>
          </a:p>
          <a:p>
            <a:pPr marL="767967" lvl="1" indent="-383984" algn="l">
              <a:lnSpc>
                <a:spcPts val="5335"/>
              </a:lnSpc>
              <a:buFont typeface="Arial"/>
              <a:buChar char="•"/>
            </a:pPr>
            <a:r>
              <a:rPr lang="en-US" sz="3557" spc="71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Less liability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01683"/>
            <a:ext cx="8270177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6199" b="1" spc="61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5. Problem focused chart notes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18690"/>
            <a:ext cx="5422326" cy="5684909"/>
          </a:xfrm>
          <a:custGeom>
            <a:avLst/>
            <a:gdLst/>
            <a:ahLst/>
            <a:cxnLst/>
            <a:rect l="l" t="t" r="r" b="b"/>
            <a:pathLst>
              <a:path w="5422326" h="5684909">
                <a:moveTo>
                  <a:pt x="0" y="0"/>
                </a:moveTo>
                <a:lnTo>
                  <a:pt x="5422326" y="0"/>
                </a:lnTo>
                <a:lnTo>
                  <a:pt x="5422326" y="5684909"/>
                </a:lnTo>
                <a:lnTo>
                  <a:pt x="0" y="568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239" t="-5376" r="-1258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58145" y="7067550"/>
            <a:ext cx="7362887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 spc="72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Problem focused chart notes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40463" y="962025"/>
            <a:ext cx="838656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70">
                <a:solidFill>
                  <a:srgbClr val="14365E"/>
                </a:solidFill>
                <a:latin typeface="Raleway Bold"/>
                <a:ea typeface="Raleway Bold"/>
                <a:cs typeface="Raleway Bold"/>
                <a:sym typeface="Raleway Bold"/>
              </a:rPr>
              <a:t>History of present illness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40463" y="1612752"/>
            <a:ext cx="8386560" cy="156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spc="5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Use OLDCARTS- ask direct questions</a:t>
            </a:r>
          </a:p>
          <a:p>
            <a:pPr algn="l">
              <a:lnSpc>
                <a:spcPts val="4199"/>
              </a:lnSpc>
            </a:pPr>
            <a:r>
              <a:rPr lang="en-US" sz="2799" spc="5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Phrases, short sentences, bullet points</a:t>
            </a:r>
          </a:p>
          <a:p>
            <a:pPr algn="l">
              <a:lnSpc>
                <a:spcPts val="4200"/>
              </a:lnSpc>
            </a:pPr>
            <a:r>
              <a:rPr lang="en-US" sz="2800" spc="56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Pertinent positives and negatives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40463" y="3809439"/>
            <a:ext cx="838656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70">
                <a:solidFill>
                  <a:srgbClr val="14365E"/>
                </a:solidFill>
                <a:latin typeface="Raleway Bold"/>
                <a:ea typeface="Raleway Bold"/>
                <a:cs typeface="Raleway Bold"/>
                <a:sym typeface="Raleway Bold"/>
              </a:rPr>
              <a:t>Medically necessary ROS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40463" y="4460166"/>
            <a:ext cx="8789510" cy="155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spc="5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Do not need to complete full review of systems</a:t>
            </a:r>
          </a:p>
          <a:p>
            <a:pPr algn="l">
              <a:lnSpc>
                <a:spcPts val="4199"/>
              </a:lnSpc>
            </a:pPr>
            <a:r>
              <a:rPr lang="en-US" sz="2799" spc="5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Do full for preop, annual wellness</a:t>
            </a:r>
          </a:p>
          <a:p>
            <a:pPr algn="l">
              <a:lnSpc>
                <a:spcPts val="4199"/>
              </a:lnSpc>
            </a:pPr>
            <a:r>
              <a:rPr lang="en-US" sz="2799" spc="5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In acute visits, I will add "as noted in HPI"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40463" y="6478995"/>
            <a:ext cx="838656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spc="270">
                <a:solidFill>
                  <a:srgbClr val="14365E"/>
                </a:solidFill>
                <a:latin typeface="Raleway Bold"/>
                <a:ea typeface="Raleway Bold"/>
                <a:cs typeface="Raleway Bold"/>
                <a:sym typeface="Raleway Bold"/>
              </a:rPr>
              <a:t>Medically necessary physical exam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40463" y="7129721"/>
            <a:ext cx="8386560" cy="155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spc="5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What is important to exam?</a:t>
            </a:r>
          </a:p>
          <a:p>
            <a:pPr algn="l">
              <a:lnSpc>
                <a:spcPts val="4199"/>
              </a:lnSpc>
            </a:pPr>
            <a:r>
              <a:rPr lang="en-US" sz="2799" spc="5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Think about system up and below</a:t>
            </a:r>
          </a:p>
          <a:p>
            <a:pPr algn="l">
              <a:lnSpc>
                <a:spcPts val="4199"/>
              </a:lnSpc>
            </a:pPr>
            <a:r>
              <a:rPr lang="en-US" sz="2799" spc="5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How will it support your diagnosis?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694857" y="1709392"/>
            <a:ext cx="11600392" cy="773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6"/>
              </a:lnSpc>
            </a:pPr>
            <a:r>
              <a:rPr lang="en-US" sz="7869" b="1" spc="157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OLDCARTS</a:t>
            </a:r>
          </a:p>
          <a:p>
            <a:pPr algn="ctr">
              <a:lnSpc>
                <a:spcPts val="4249"/>
              </a:lnSpc>
            </a:pPr>
            <a:endParaRPr lang="en-US" sz="7869" b="1" spc="157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ctr">
              <a:lnSpc>
                <a:spcPts val="6518"/>
              </a:lnSpc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O- onset</a:t>
            </a:r>
          </a:p>
          <a:p>
            <a:pPr algn="ctr">
              <a:lnSpc>
                <a:spcPts val="6518"/>
              </a:lnSpc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L- location</a:t>
            </a:r>
          </a:p>
          <a:p>
            <a:pPr algn="ctr">
              <a:lnSpc>
                <a:spcPts val="6518"/>
              </a:lnSpc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D- duration</a:t>
            </a:r>
          </a:p>
          <a:p>
            <a:pPr algn="ctr">
              <a:lnSpc>
                <a:spcPts val="6518"/>
              </a:lnSpc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C- characteristics</a:t>
            </a:r>
          </a:p>
          <a:p>
            <a:pPr algn="ctr">
              <a:lnSpc>
                <a:spcPts val="6518"/>
              </a:lnSpc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A- aggravating</a:t>
            </a:r>
          </a:p>
          <a:p>
            <a:pPr algn="ctr">
              <a:lnSpc>
                <a:spcPts val="6518"/>
              </a:lnSpc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R- relieving</a:t>
            </a:r>
          </a:p>
          <a:p>
            <a:pPr algn="ctr">
              <a:lnSpc>
                <a:spcPts val="6518"/>
              </a:lnSpc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T- treatment </a:t>
            </a:r>
          </a:p>
          <a:p>
            <a:pPr algn="ctr">
              <a:lnSpc>
                <a:spcPts val="6518"/>
              </a:lnSpc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S- severity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1048" y="8780840"/>
            <a:ext cx="4148870" cy="198877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144000" y="2026787"/>
            <a:ext cx="6663877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200" b="1" spc="62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Erica D the NP Charting Coach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81049" y="5029200"/>
            <a:ext cx="8378251" cy="227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6511" lvl="1" indent="-438256" algn="l">
              <a:lnSpc>
                <a:spcPts val="6089"/>
              </a:lnSpc>
              <a:buFont typeface="Arial"/>
              <a:buChar char="•"/>
            </a:pPr>
            <a:r>
              <a:rPr lang="en-US" sz="4059" spc="81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Family nurse practitioner</a:t>
            </a:r>
          </a:p>
          <a:p>
            <a:pPr marL="876511" lvl="1" indent="-438256" algn="l">
              <a:lnSpc>
                <a:spcPts val="6089"/>
              </a:lnSpc>
              <a:buFont typeface="Arial"/>
              <a:buChar char="•"/>
            </a:pPr>
            <a:r>
              <a:rPr lang="en-US" sz="4059" spc="81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Wife, mom</a:t>
            </a:r>
          </a:p>
          <a:p>
            <a:pPr marL="876511" lvl="1" indent="-438256" algn="l">
              <a:lnSpc>
                <a:spcPts val="6089"/>
              </a:lnSpc>
              <a:buFont typeface="Arial"/>
              <a:buChar char="•"/>
            </a:pPr>
            <a:r>
              <a:rPr lang="en-US" sz="4059" spc="81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Formerly burned-out</a:t>
            </a:r>
          </a:p>
        </p:txBody>
      </p:sp>
      <p:sp>
        <p:nvSpPr>
          <p:cNvPr id="5" name="Freeform 5"/>
          <p:cNvSpPr/>
          <p:nvPr/>
        </p:nvSpPr>
        <p:spPr>
          <a:xfrm>
            <a:off x="2511678" y="2026787"/>
            <a:ext cx="4812650" cy="6952931"/>
          </a:xfrm>
          <a:custGeom>
            <a:avLst/>
            <a:gdLst/>
            <a:ahLst/>
            <a:cxnLst/>
            <a:rect l="l" t="t" r="r" b="b"/>
            <a:pathLst>
              <a:path w="4812650" h="6952931">
                <a:moveTo>
                  <a:pt x="0" y="0"/>
                </a:moveTo>
                <a:lnTo>
                  <a:pt x="4812650" y="0"/>
                </a:lnTo>
                <a:lnTo>
                  <a:pt x="4812650" y="6952931"/>
                </a:lnTo>
                <a:lnTo>
                  <a:pt x="0" y="69529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028" t="-1245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166085" y="2319701"/>
            <a:ext cx="14340392" cy="565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6"/>
              </a:lnSpc>
            </a:pPr>
            <a:r>
              <a:rPr lang="en-US" sz="7869" b="1" spc="157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Medically necessary ROS </a:t>
            </a:r>
          </a:p>
          <a:p>
            <a:pPr algn="ctr">
              <a:lnSpc>
                <a:spcPts val="6846"/>
              </a:lnSpc>
            </a:pPr>
            <a:r>
              <a:rPr lang="en-US" sz="7869" b="1" spc="157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and exam</a:t>
            </a:r>
          </a:p>
          <a:p>
            <a:pPr algn="ctr">
              <a:lnSpc>
                <a:spcPts val="6846"/>
              </a:lnSpc>
            </a:pPr>
            <a:endParaRPr lang="en-US" sz="7869" b="1" spc="157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786266" lvl="1" indent="-393133" algn="l">
              <a:lnSpc>
                <a:spcPts val="6518"/>
              </a:lnSpc>
              <a:buFont typeface="Arial"/>
              <a:buChar char="•"/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Changes made in 2021 to outpatient coding</a:t>
            </a:r>
          </a:p>
          <a:p>
            <a:pPr marL="786266" lvl="1" indent="-393133" algn="l">
              <a:lnSpc>
                <a:spcPts val="6518"/>
              </a:lnSpc>
              <a:buFont typeface="Arial"/>
              <a:buChar char="•"/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Changes made in 2023 to inpatient, ER, skilled</a:t>
            </a:r>
          </a:p>
          <a:p>
            <a:pPr marL="786266" lvl="1" indent="-393133" algn="l">
              <a:lnSpc>
                <a:spcPts val="6518"/>
              </a:lnSpc>
              <a:buFont typeface="Arial"/>
              <a:buChar char="•"/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longer need all components in chart note</a:t>
            </a:r>
          </a:p>
          <a:p>
            <a:pPr marL="786266" lvl="1" indent="-393133" algn="l">
              <a:lnSpc>
                <a:spcPts val="6518"/>
              </a:lnSpc>
              <a:buFont typeface="Arial"/>
              <a:buChar char="•"/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Keep ROS and physical exam medically necessary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238190" y="2028878"/>
            <a:ext cx="13811620" cy="647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6"/>
              </a:lnSpc>
            </a:pPr>
            <a:r>
              <a:rPr lang="en-US" sz="7869" b="1" spc="157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Medically necessary ROS and exam</a:t>
            </a:r>
          </a:p>
          <a:p>
            <a:pPr algn="ctr">
              <a:lnSpc>
                <a:spcPts val="6846"/>
              </a:lnSpc>
            </a:pPr>
            <a:endParaRPr lang="en-US" sz="7869" b="1" spc="157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786266" lvl="1" indent="-393133" algn="l">
              <a:lnSpc>
                <a:spcPts val="6518"/>
              </a:lnSpc>
              <a:buFont typeface="Arial"/>
              <a:buChar char="•"/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Focus on chief complaint</a:t>
            </a:r>
          </a:p>
          <a:p>
            <a:pPr marL="786266" lvl="1" indent="-393133" algn="l">
              <a:lnSpc>
                <a:spcPts val="6518"/>
              </a:lnSpc>
              <a:buFont typeface="Arial"/>
              <a:buChar char="•"/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Exam to support your diagnosis</a:t>
            </a:r>
          </a:p>
          <a:p>
            <a:pPr marL="786266" lvl="1" indent="-393133" algn="l">
              <a:lnSpc>
                <a:spcPts val="6518"/>
              </a:lnSpc>
              <a:buFont typeface="Arial"/>
              <a:buChar char="•"/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Is doing a complete exam important?</a:t>
            </a:r>
          </a:p>
          <a:p>
            <a:pPr marL="1572531" lvl="2" indent="-524177" algn="l">
              <a:lnSpc>
                <a:spcPts val="6518"/>
              </a:lnSpc>
              <a:buFont typeface="Arial"/>
              <a:buChar char="⚬"/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Increase work load</a:t>
            </a:r>
          </a:p>
          <a:p>
            <a:pPr marL="1572531" lvl="2" indent="-524177" algn="l">
              <a:lnSpc>
                <a:spcPts val="6518"/>
              </a:lnSpc>
              <a:buFont typeface="Arial"/>
              <a:buChar char="⚬"/>
            </a:pPr>
            <a:r>
              <a:rPr lang="en-US" sz="3641" spc="7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Increase legal risks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50859" y="1966122"/>
            <a:ext cx="15786282" cy="6669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33"/>
              </a:lnSpc>
            </a:pPr>
            <a:r>
              <a:rPr lang="en-US" sz="10038" b="1" spc="200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Example</a:t>
            </a:r>
          </a:p>
          <a:p>
            <a:pPr algn="l">
              <a:lnSpc>
                <a:spcPts val="7699"/>
              </a:lnSpc>
            </a:pPr>
            <a:endParaRPr lang="en-US" sz="10038" b="1" spc="200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l">
              <a:lnSpc>
                <a:spcPts val="7699"/>
              </a:lnSpc>
            </a:pPr>
            <a:r>
              <a:rPr lang="en-US" sz="4301" spc="86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25-year-old presents with right lower quadrant abdominal pain. Pain began 3 hours ago and worsened. Rates 9/10 sharp pain. Reports low grade fever. Notes nausea and vomiting. Last BM was yesterday, no diarrhea, constipation, or blood in stool.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50859" y="2451897"/>
            <a:ext cx="15786282" cy="5697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33"/>
              </a:lnSpc>
            </a:pPr>
            <a:r>
              <a:rPr lang="en-US" sz="10038" b="1" spc="200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Example</a:t>
            </a:r>
          </a:p>
          <a:p>
            <a:pPr algn="l">
              <a:lnSpc>
                <a:spcPts val="7699"/>
              </a:lnSpc>
            </a:pPr>
            <a:endParaRPr lang="en-US" sz="10038" b="1" spc="200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l">
              <a:lnSpc>
                <a:spcPts val="7699"/>
              </a:lnSpc>
            </a:pPr>
            <a:r>
              <a:rPr lang="en-US" sz="4301" spc="86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25-year-old presents with generalized abdominal pain. Pain began 5 days ago and comes and goes. Rates 6/10 cramping pain. Denies fever. Notes nausea, no vomiting. Last BM was 3 days ago. No diarrhea or blood in stool.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54349" y="9224090"/>
            <a:ext cx="8755307" cy="3421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78651" y="2300163"/>
            <a:ext cx="8620074" cy="4889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</a:pPr>
            <a:r>
              <a:rPr lang="en-US" sz="4157" spc="83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If you are spending hours charting at home, you’re allowing other people dictate how your spend your time at work.</a:t>
            </a:r>
          </a:p>
          <a:p>
            <a:pPr algn="ctr">
              <a:lnSpc>
                <a:spcPts val="6985"/>
              </a:lnSpc>
            </a:pPr>
            <a:endParaRPr lang="en-US" sz="4157" spc="83">
              <a:solidFill>
                <a:srgbClr val="14365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6985"/>
              </a:lnSpc>
            </a:pPr>
            <a:r>
              <a:rPr lang="en-US" sz="4657" b="1" spc="93">
                <a:solidFill>
                  <a:srgbClr val="14365E"/>
                </a:solidFill>
                <a:latin typeface="Raleway Bold"/>
                <a:ea typeface="Raleway Bold"/>
                <a:cs typeface="Raleway Bold"/>
                <a:sym typeface="Raleway Bold"/>
              </a:rPr>
              <a:t>Take control of your time!</a:t>
            </a:r>
          </a:p>
        </p:txBody>
      </p:sp>
      <p:sp>
        <p:nvSpPr>
          <p:cNvPr id="4" name="Freeform 4"/>
          <p:cNvSpPr/>
          <p:nvPr/>
        </p:nvSpPr>
        <p:spPr>
          <a:xfrm>
            <a:off x="11061992" y="1365191"/>
            <a:ext cx="5540022" cy="6883635"/>
          </a:xfrm>
          <a:custGeom>
            <a:avLst/>
            <a:gdLst/>
            <a:ahLst/>
            <a:cxnLst/>
            <a:rect l="l" t="t" r="r" b="b"/>
            <a:pathLst>
              <a:path w="5540022" h="6883635">
                <a:moveTo>
                  <a:pt x="0" y="0"/>
                </a:moveTo>
                <a:lnTo>
                  <a:pt x="5540022" y="0"/>
                </a:lnTo>
                <a:lnTo>
                  <a:pt x="5540022" y="6883635"/>
                </a:lnTo>
                <a:lnTo>
                  <a:pt x="0" y="6883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8948" r="-17546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06905"/>
            <a:ext cx="765659" cy="171371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9326961" y="1100621"/>
            <a:ext cx="7932339" cy="3421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17773" y="2061784"/>
            <a:ext cx="5985457" cy="5589269"/>
          </a:xfrm>
          <a:custGeom>
            <a:avLst/>
            <a:gdLst/>
            <a:ahLst/>
            <a:cxnLst/>
            <a:rect l="l" t="t" r="r" b="b"/>
            <a:pathLst>
              <a:path w="5985457" h="5589269">
                <a:moveTo>
                  <a:pt x="0" y="0"/>
                </a:moveTo>
                <a:lnTo>
                  <a:pt x="5985457" y="0"/>
                </a:lnTo>
                <a:lnTo>
                  <a:pt x="5985457" y="5589269"/>
                </a:lnTo>
                <a:lnTo>
                  <a:pt x="0" y="5589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7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497695" y="8582176"/>
            <a:ext cx="2525919" cy="1420830"/>
          </a:xfrm>
          <a:custGeom>
            <a:avLst/>
            <a:gdLst/>
            <a:ahLst/>
            <a:cxnLst/>
            <a:rect l="l" t="t" r="r" b="b"/>
            <a:pathLst>
              <a:path w="2525919" h="1420830">
                <a:moveTo>
                  <a:pt x="0" y="0"/>
                </a:moveTo>
                <a:lnTo>
                  <a:pt x="2525919" y="0"/>
                </a:lnTo>
                <a:lnTo>
                  <a:pt x="2525919" y="1420829"/>
                </a:lnTo>
                <a:lnTo>
                  <a:pt x="0" y="14208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672337" y="1701291"/>
            <a:ext cx="8932977" cy="6741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18"/>
              </a:lnSpc>
            </a:pPr>
            <a:r>
              <a:rPr lang="en-US" sz="8763" b="1" spc="87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 am here to help!</a:t>
            </a:r>
          </a:p>
          <a:p>
            <a:pPr algn="ctr">
              <a:lnSpc>
                <a:spcPts val="5432"/>
              </a:lnSpc>
            </a:pPr>
            <a:endParaRPr lang="en-US" sz="8763" b="1" spc="87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ctr">
              <a:lnSpc>
                <a:spcPts val="4848"/>
              </a:lnSpc>
            </a:pPr>
            <a:r>
              <a:rPr lang="en-US" sz="5050" spc="50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-Erica D the </a:t>
            </a:r>
          </a:p>
          <a:p>
            <a:pPr algn="ctr">
              <a:lnSpc>
                <a:spcPts val="4848"/>
              </a:lnSpc>
            </a:pPr>
            <a:r>
              <a:rPr lang="en-US" sz="5050" spc="50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NP Charting Coach</a:t>
            </a:r>
          </a:p>
          <a:p>
            <a:pPr algn="ctr">
              <a:lnSpc>
                <a:spcPts val="4848"/>
              </a:lnSpc>
            </a:pPr>
            <a:endParaRPr lang="en-US" sz="5050" spc="50">
              <a:solidFill>
                <a:srgbClr val="14365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algn="ctr">
              <a:lnSpc>
                <a:spcPts val="4464"/>
              </a:lnSpc>
            </a:pPr>
            <a:r>
              <a:rPr lang="en-US" sz="4651" spc="46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erica@burnedoutnp.com</a:t>
            </a:r>
          </a:p>
          <a:p>
            <a:pPr algn="ctr">
              <a:lnSpc>
                <a:spcPts val="4272"/>
              </a:lnSpc>
            </a:pPr>
            <a:endParaRPr lang="en-US" sz="4651" spc="46">
              <a:solidFill>
                <a:srgbClr val="14365E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1048" y="8780840"/>
            <a:ext cx="4148870" cy="198877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08780" y="4051610"/>
            <a:ext cx="7030663" cy="3954748"/>
          </a:xfrm>
          <a:custGeom>
            <a:avLst/>
            <a:gdLst/>
            <a:ahLst/>
            <a:cxnLst/>
            <a:rect l="l" t="t" r="r" b="b"/>
            <a:pathLst>
              <a:path w="7030663" h="3954748">
                <a:moveTo>
                  <a:pt x="0" y="0"/>
                </a:moveTo>
                <a:lnTo>
                  <a:pt x="7030663" y="0"/>
                </a:lnTo>
                <a:lnTo>
                  <a:pt x="7030663" y="3954748"/>
                </a:lnTo>
                <a:lnTo>
                  <a:pt x="0" y="3954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693449" y="1028700"/>
            <a:ext cx="12901102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0"/>
              </a:lnSpc>
            </a:pPr>
            <a:r>
              <a:rPr lang="en-US" sz="6200" b="1" spc="62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The Nurse Practitioner</a:t>
            </a:r>
          </a:p>
          <a:p>
            <a:pPr algn="ctr">
              <a:lnSpc>
                <a:spcPts val="7440"/>
              </a:lnSpc>
            </a:pPr>
            <a:r>
              <a:rPr lang="en-US" sz="6200" b="1" spc="62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Charting School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83571" y="3804301"/>
            <a:ext cx="7864426" cy="4202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89"/>
              </a:lnSpc>
            </a:pPr>
            <a:r>
              <a:rPr lang="en-US" sz="4459" spc="89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Helping overwhelmed nurse practitioners improve charting so they can create a better work-life balance and STOP charting at home!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765333" y="1440512"/>
            <a:ext cx="12757335" cy="762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8"/>
              </a:lnSpc>
            </a:pPr>
            <a:r>
              <a:rPr lang="en-US" sz="6963" b="1" spc="139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Charting Challenges</a:t>
            </a:r>
          </a:p>
          <a:p>
            <a:pPr algn="l">
              <a:lnSpc>
                <a:spcPts val="6195"/>
              </a:lnSpc>
            </a:pPr>
            <a:endParaRPr lang="en-US" sz="6963" b="1" spc="139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862981" lvl="1" indent="-431491" algn="l">
              <a:lnSpc>
                <a:spcPts val="6195"/>
              </a:lnSpc>
              <a:buFont typeface="Arial"/>
              <a:buChar char="•"/>
            </a:pPr>
            <a:r>
              <a:rPr lang="en-US" sz="3997" spc="79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Lack of education about charting in NP school</a:t>
            </a:r>
          </a:p>
          <a:p>
            <a:pPr marL="862981" lvl="1" indent="-431491" algn="l">
              <a:lnSpc>
                <a:spcPts val="6195"/>
              </a:lnSpc>
              <a:buFont typeface="Arial"/>
              <a:buChar char="•"/>
            </a:pPr>
            <a:r>
              <a:rPr lang="en-US" sz="3997" spc="79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Employer push to see more patients</a:t>
            </a:r>
          </a:p>
          <a:p>
            <a:pPr marL="1725963" lvl="2" indent="-575321" algn="l">
              <a:lnSpc>
                <a:spcPts val="6195"/>
              </a:lnSpc>
              <a:buFont typeface="Arial"/>
              <a:buChar char="⚬"/>
            </a:pPr>
            <a:r>
              <a:rPr lang="en-US" sz="3997" spc="79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15 min appointments, double booked</a:t>
            </a:r>
          </a:p>
          <a:p>
            <a:pPr marL="862981" lvl="1" indent="-431491" algn="l">
              <a:lnSpc>
                <a:spcPts val="6195"/>
              </a:lnSpc>
              <a:buFont typeface="Arial"/>
              <a:buChar char="•"/>
            </a:pPr>
            <a:r>
              <a:rPr lang="en-US" sz="3997" spc="79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Other tasks we have to do</a:t>
            </a:r>
          </a:p>
          <a:p>
            <a:pPr marL="1725963" lvl="2" indent="-575321" algn="l">
              <a:lnSpc>
                <a:spcPts val="6195"/>
              </a:lnSpc>
              <a:buFont typeface="Arial"/>
              <a:buChar char="⚬"/>
            </a:pPr>
            <a:r>
              <a:rPr lang="en-US" sz="3997" spc="79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Med refills, review notes, patient messages</a:t>
            </a:r>
          </a:p>
          <a:p>
            <a:pPr marL="862981" lvl="1" indent="-431491" algn="l">
              <a:lnSpc>
                <a:spcPts val="6195"/>
              </a:lnSpc>
              <a:buFont typeface="Arial"/>
              <a:buChar char="•"/>
            </a:pPr>
            <a:r>
              <a:rPr lang="en-US" sz="3997" spc="79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Lack of support in healthcare setting</a:t>
            </a:r>
          </a:p>
          <a:p>
            <a:pPr marL="1725963" lvl="2" indent="-575321" algn="l">
              <a:lnSpc>
                <a:spcPts val="6195"/>
              </a:lnSpc>
              <a:buFont typeface="Arial"/>
              <a:buChar char="⚬"/>
            </a:pPr>
            <a:r>
              <a:rPr lang="en-US" sz="3997" spc="79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NPs checking in patients, no support staff</a:t>
            </a:r>
          </a:p>
          <a:p>
            <a:pPr marL="862981" lvl="1" indent="-431491" algn="l">
              <a:lnSpc>
                <a:spcPts val="6195"/>
              </a:lnSpc>
              <a:buFont typeface="Arial"/>
              <a:buChar char="•"/>
            </a:pPr>
            <a:r>
              <a:rPr lang="en-US" sz="3997" spc="79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Personal obligations and family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69742" y="1537368"/>
            <a:ext cx="12348517" cy="800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3"/>
              </a:lnSpc>
            </a:pPr>
            <a:r>
              <a:rPr lang="en-US" sz="7704" b="1" spc="154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Charting Causes...</a:t>
            </a:r>
          </a:p>
          <a:p>
            <a:pPr algn="l">
              <a:lnSpc>
                <a:spcPts val="6722"/>
              </a:lnSpc>
            </a:pPr>
            <a:endParaRPr lang="en-US" sz="7704" b="1" spc="154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893227" lvl="1" indent="-446613" algn="l">
              <a:lnSpc>
                <a:spcPts val="6412"/>
              </a:lnSpc>
              <a:buFont typeface="Arial"/>
              <a:buChar char="•"/>
            </a:pPr>
            <a:r>
              <a:rPr lang="en-US" sz="4137" spc="8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Increased time to complete chart</a:t>
            </a:r>
          </a:p>
          <a:p>
            <a:pPr marL="893227" lvl="1" indent="-446613" algn="l">
              <a:lnSpc>
                <a:spcPts val="6412"/>
              </a:lnSpc>
              <a:buFont typeface="Arial"/>
              <a:buChar char="•"/>
            </a:pPr>
            <a:r>
              <a:rPr lang="en-US" sz="4137" spc="8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Increased frustrations and overwhelm</a:t>
            </a:r>
          </a:p>
          <a:p>
            <a:pPr marL="893227" lvl="1" indent="-446613" algn="l">
              <a:lnSpc>
                <a:spcPts val="6412"/>
              </a:lnSpc>
              <a:buFont typeface="Arial"/>
              <a:buChar char="•"/>
            </a:pPr>
            <a:r>
              <a:rPr lang="en-US" sz="4137" spc="8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Loss of revenue</a:t>
            </a:r>
          </a:p>
          <a:p>
            <a:pPr marL="893227" lvl="1" indent="-446613" algn="l">
              <a:lnSpc>
                <a:spcPts val="6412"/>
              </a:lnSpc>
              <a:buFont typeface="Arial"/>
              <a:buChar char="•"/>
            </a:pPr>
            <a:r>
              <a:rPr lang="en-US" sz="4137" spc="8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Inaccurate/incomplete documentation</a:t>
            </a:r>
          </a:p>
          <a:p>
            <a:pPr marL="893227" lvl="1" indent="-446613" algn="l">
              <a:lnSpc>
                <a:spcPts val="6412"/>
              </a:lnSpc>
              <a:buFont typeface="Arial"/>
              <a:buChar char="•"/>
            </a:pPr>
            <a:r>
              <a:rPr lang="en-US" sz="4137" spc="8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Legal risks</a:t>
            </a:r>
          </a:p>
          <a:p>
            <a:pPr marL="893227" lvl="1" indent="-446613" algn="l">
              <a:lnSpc>
                <a:spcPts val="6412"/>
              </a:lnSpc>
              <a:buFont typeface="Arial"/>
              <a:buChar char="•"/>
            </a:pPr>
            <a:r>
              <a:rPr lang="en-US" sz="4137" spc="8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Second guessing clinical decisions</a:t>
            </a:r>
          </a:p>
          <a:p>
            <a:pPr marL="893227" lvl="1" indent="-446613" algn="l">
              <a:lnSpc>
                <a:spcPts val="6412"/>
              </a:lnSpc>
              <a:buFont typeface="Arial"/>
              <a:buChar char="•"/>
            </a:pPr>
            <a:r>
              <a:rPr lang="en-US" sz="4137" spc="8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Lack of work-life balance</a:t>
            </a:r>
          </a:p>
          <a:p>
            <a:pPr marL="893227" lvl="1" indent="-446613" algn="l">
              <a:lnSpc>
                <a:spcPts val="6412"/>
              </a:lnSpc>
              <a:buFont typeface="Arial"/>
              <a:buChar char="•"/>
            </a:pPr>
            <a:r>
              <a:rPr lang="en-US" sz="4137" spc="82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Nurse practitioner burnout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005333" y="3058573"/>
            <a:ext cx="14277334" cy="441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6"/>
              </a:lnSpc>
            </a:pPr>
            <a:r>
              <a:rPr lang="en-US" sz="7904" b="1" spc="158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You are replaceable at work.</a:t>
            </a:r>
          </a:p>
          <a:p>
            <a:pPr algn="ctr">
              <a:lnSpc>
                <a:spcPts val="6876"/>
              </a:lnSpc>
            </a:pPr>
            <a:endParaRPr lang="en-US" sz="7904" b="1" spc="158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ctr">
              <a:lnSpc>
                <a:spcPts val="6876"/>
              </a:lnSpc>
            </a:pPr>
            <a:endParaRPr lang="en-US" sz="7904" b="1" spc="158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algn="ctr">
              <a:lnSpc>
                <a:spcPts val="6876"/>
              </a:lnSpc>
            </a:pPr>
            <a:r>
              <a:rPr lang="en-US" sz="7904" b="1" spc="158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You are NOT replaceable at home.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1048" y="8780840"/>
            <a:ext cx="4148870" cy="198877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41050" y="1028700"/>
            <a:ext cx="5797354" cy="6817160"/>
          </a:xfrm>
          <a:custGeom>
            <a:avLst/>
            <a:gdLst/>
            <a:ahLst/>
            <a:cxnLst/>
            <a:rect l="l" t="t" r="r" b="b"/>
            <a:pathLst>
              <a:path w="5797354" h="6817160">
                <a:moveTo>
                  <a:pt x="0" y="0"/>
                </a:moveTo>
                <a:lnTo>
                  <a:pt x="5797355" y="0"/>
                </a:lnTo>
                <a:lnTo>
                  <a:pt x="5797355" y="6817160"/>
                </a:lnTo>
                <a:lnTo>
                  <a:pt x="0" y="6817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5378" t="-2477" r="-3335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43051" y="2837257"/>
            <a:ext cx="8115300" cy="4602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7550" b="1" spc="75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 help nurse practitioners STOP charting at home!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6743700" cy="3810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18242" y="1739008"/>
            <a:ext cx="12451516" cy="717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</a:pPr>
            <a:r>
              <a:rPr lang="en-US" sz="11219" b="1" spc="224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Charting Tips</a:t>
            </a:r>
          </a:p>
          <a:p>
            <a:pPr algn="ctr">
              <a:lnSpc>
                <a:spcPts val="6394"/>
              </a:lnSpc>
            </a:pPr>
            <a:endParaRPr lang="en-US" sz="11219" b="1" spc="224">
              <a:solidFill>
                <a:srgbClr val="14365E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  <a:p>
            <a:pPr marL="1033472" lvl="1" indent="-516736" algn="l">
              <a:lnSpc>
                <a:spcPts val="8568"/>
              </a:lnSpc>
              <a:buAutoNum type="arabicPeriod"/>
            </a:pPr>
            <a:r>
              <a:rPr lang="en-US" sz="4786" spc="95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Complete time log</a:t>
            </a:r>
          </a:p>
          <a:p>
            <a:pPr marL="1033472" lvl="1" indent="-516736" algn="l">
              <a:lnSpc>
                <a:spcPts val="8568"/>
              </a:lnSpc>
              <a:buAutoNum type="arabicPeriod"/>
            </a:pPr>
            <a:r>
              <a:rPr lang="en-US" sz="4786" spc="95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Creating charting templates</a:t>
            </a:r>
          </a:p>
          <a:p>
            <a:pPr marL="1033472" lvl="1" indent="-516736" algn="l">
              <a:lnSpc>
                <a:spcPts val="8568"/>
              </a:lnSpc>
              <a:buAutoNum type="arabicPeriod"/>
            </a:pPr>
            <a:r>
              <a:rPr lang="en-US" sz="4786" spc="95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Utilizing smart phrases</a:t>
            </a:r>
          </a:p>
          <a:p>
            <a:pPr marL="1033472" lvl="1" indent="-516736" algn="l">
              <a:lnSpc>
                <a:spcPts val="8568"/>
              </a:lnSpc>
              <a:buAutoNum type="arabicPeriod"/>
            </a:pPr>
            <a:r>
              <a:rPr lang="en-US" sz="4786" spc="95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Time management tips in room</a:t>
            </a:r>
          </a:p>
          <a:p>
            <a:pPr marL="1033472" lvl="1" indent="-516736" algn="l">
              <a:lnSpc>
                <a:spcPts val="8568"/>
              </a:lnSpc>
              <a:buAutoNum type="arabicPeriod"/>
            </a:pPr>
            <a:r>
              <a:rPr lang="en-US" sz="4786" spc="95">
                <a:solidFill>
                  <a:srgbClr val="14365E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Problem-focused chart notes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493641" y="9086929"/>
            <a:ext cx="765659" cy="171371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6280661" y="1100621"/>
            <a:ext cx="7932339" cy="34210"/>
          </a:xfrm>
          <a:prstGeom prst="rect">
            <a:avLst/>
          </a:prstGeom>
          <a:solidFill>
            <a:srgbClr val="254B72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34902" y="2520620"/>
            <a:ext cx="5245759" cy="524575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3"/>
              <a:stretch>
                <a:fillRect l="-9958" r="-99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99081" y="1985461"/>
            <a:ext cx="11219266" cy="107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24953" lvl="1" indent="-762477" algn="l">
              <a:lnSpc>
                <a:spcPts val="8475"/>
              </a:lnSpc>
              <a:buAutoNum type="arabicPeriod"/>
            </a:pPr>
            <a:r>
              <a:rPr lang="en-US" sz="7063" b="1" spc="70">
                <a:solidFill>
                  <a:srgbClr val="14365E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Complete Time Log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6834" y="3263282"/>
            <a:ext cx="10503759" cy="6180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904" lvl="1" indent="-354452" algn="l">
              <a:lnSpc>
                <a:spcPts val="4925"/>
              </a:lnSpc>
              <a:buFont typeface="Arial"/>
              <a:buChar char="•"/>
            </a:pPr>
            <a:r>
              <a:rPr lang="en-US" sz="3283" spc="6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Write out how currently spending time</a:t>
            </a:r>
          </a:p>
          <a:p>
            <a:pPr marL="708904" lvl="1" indent="-354452" algn="l">
              <a:lnSpc>
                <a:spcPts val="4925"/>
              </a:lnSpc>
              <a:buFont typeface="Arial"/>
              <a:buChar char="•"/>
            </a:pPr>
            <a:r>
              <a:rPr lang="en-US" sz="3283" spc="6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How long acute vs chronic visit</a:t>
            </a:r>
          </a:p>
          <a:p>
            <a:pPr marL="708904" lvl="1" indent="-354452" algn="l">
              <a:lnSpc>
                <a:spcPts val="4925"/>
              </a:lnSpc>
              <a:buFont typeface="Arial"/>
              <a:buChar char="•"/>
            </a:pPr>
            <a:r>
              <a:rPr lang="en-US" sz="3283" spc="6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How long seeing patient and charting</a:t>
            </a:r>
          </a:p>
          <a:p>
            <a:pPr marL="708904" lvl="1" indent="-354452" algn="l">
              <a:lnSpc>
                <a:spcPts val="4925"/>
              </a:lnSpc>
              <a:buFont typeface="Arial"/>
              <a:buChar char="•"/>
            </a:pPr>
            <a:r>
              <a:rPr lang="en-US" sz="3283" spc="6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How long addressing cheif complaint vs allowing patients to bring up multiple concerns</a:t>
            </a:r>
          </a:p>
          <a:p>
            <a:pPr marL="708904" lvl="1" indent="-354452" algn="l">
              <a:lnSpc>
                <a:spcPts val="4925"/>
              </a:lnSpc>
              <a:buFont typeface="Arial"/>
              <a:buChar char="•"/>
            </a:pPr>
            <a:r>
              <a:rPr lang="en-US" sz="3283" spc="6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How long addressing EHR inbox</a:t>
            </a:r>
          </a:p>
          <a:p>
            <a:pPr marL="708904" lvl="1" indent="-354452" algn="l">
              <a:lnSpc>
                <a:spcPts val="4925"/>
              </a:lnSpc>
              <a:buFont typeface="Arial"/>
              <a:buChar char="•"/>
            </a:pPr>
            <a:r>
              <a:rPr lang="en-US" sz="3283" spc="65">
                <a:solidFill>
                  <a:srgbClr val="14365E"/>
                </a:solidFill>
                <a:latin typeface="Raleway"/>
                <a:ea typeface="Raleway"/>
                <a:cs typeface="Raleway"/>
                <a:sym typeface="Raleway"/>
              </a:rPr>
              <a:t>How long socializing with coworkers</a:t>
            </a:r>
          </a:p>
          <a:p>
            <a:pPr algn="l">
              <a:lnSpc>
                <a:spcPts val="4925"/>
              </a:lnSpc>
            </a:pPr>
            <a:endParaRPr lang="en-US" sz="3283" spc="65">
              <a:solidFill>
                <a:srgbClr val="14365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>
              <a:lnSpc>
                <a:spcPts val="4925"/>
              </a:lnSpc>
            </a:pPr>
            <a:r>
              <a:rPr lang="en-US" sz="3283" b="1" spc="65">
                <a:solidFill>
                  <a:srgbClr val="14365E"/>
                </a:solidFill>
                <a:latin typeface="Raleway Bold"/>
                <a:ea typeface="Raleway Bold"/>
                <a:cs typeface="Raleway Bold"/>
                <a:sym typeface="Raleway Bold"/>
              </a:rPr>
              <a:t>Analyze the log. What sticks out? What can you change immediately?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Custom</PresentationFormat>
  <Paragraphs>177</Paragraphs>
  <Slides>26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Arial</vt:lpstr>
      <vt:lpstr>Raleway Bold</vt:lpstr>
      <vt:lpstr>Raleway</vt:lpstr>
      <vt:lpstr>Playfair Display</vt:lpstr>
      <vt:lpstr>Playfair Display Bold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ways to STOP charting at home</dc:title>
  <dc:creator>Parks, Denise</dc:creator>
  <cp:lastModifiedBy>Parks, Denise</cp:lastModifiedBy>
  <cp:revision>1</cp:revision>
  <dcterms:created xsi:type="dcterms:W3CDTF">2006-08-16T00:00:00Z</dcterms:created>
  <dcterms:modified xsi:type="dcterms:W3CDTF">2026-03-02T18:04:39Z</dcterms:modified>
  <dc:identifier>DAHCi93WN8Y</dc:identifier>
</cp:coreProperties>
</file>