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5" r:id="rId5"/>
    <p:sldId id="259" r:id="rId6"/>
    <p:sldId id="260" r:id="rId7"/>
    <p:sldId id="261" r:id="rId8"/>
    <p:sldId id="263" r:id="rId9"/>
    <p:sldId id="262" r:id="rId10"/>
    <p:sldId id="264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5AA272-22AF-4F72-89C2-6FAEC7C1694D}" v="1" dt="2026-03-30T18:03:48.0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91" d="100"/>
          <a:sy n="91" d="100"/>
        </p:scale>
        <p:origin x="74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398D7-4684-BCF2-0DDD-E57092A15C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A461A5-690E-21AB-BCF5-56390A7CDB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850EA4-1D92-8513-9D82-4BEA9D295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0CF56-DC51-4B65-A2A2-9E21EB5E2CE5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D8C939-353B-0D62-123B-0B0D9C89A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AEF220-5E59-8482-A8DD-23B9B963B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35F6B-26D0-409D-B27A-3883383E1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134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3F22A-9CBD-0429-4C9E-919ABA5FB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60C6CF-64DF-B350-ABE6-08FBFDEB7F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FB6040-E399-F8D7-204C-868BBAE90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0CF56-DC51-4B65-A2A2-9E21EB5E2CE5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19A639-4486-DC35-6224-53585BE47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AD9AC7-0ACC-66EA-2B1E-D390307EB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35F6B-26D0-409D-B27A-3883383E1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319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B3F78B-F261-AC63-33FA-7B4413816A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999E4A-188D-B712-3FEC-F3C9843547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CAEEB1-7203-7A8C-731D-9B674616E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0CF56-DC51-4B65-A2A2-9E21EB5E2CE5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93B2F4-31A7-4967-6676-3D45FB9C3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7195B0-C888-21D7-1832-2D37A9B14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35F6B-26D0-409D-B27A-3883383E1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386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01C0D-4924-4A50-0907-09ED21C5B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3EF05-7580-38EF-DD5B-187C7F72CF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311447-4BBE-BAA4-C0A1-F3ED02C37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0CF56-DC51-4B65-A2A2-9E21EB5E2CE5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DDD412-1B2B-2769-8BBB-1ADCB5CD6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EB49B7-2B1E-0E59-9E94-79E1F721E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35F6B-26D0-409D-B27A-3883383E1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158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F9D6A-BD5A-92B7-7C96-798A64083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226794-1EBF-90FA-6F88-B6B0B9709F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55517F-FF0D-932B-8FD1-01BA08F41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0CF56-DC51-4B65-A2A2-9E21EB5E2CE5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C9C71B-09E7-31F0-EF85-6F73F1839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07401D-C63D-6CC9-07B2-67B7216F2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35F6B-26D0-409D-B27A-3883383E1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209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29971-EC23-F50A-3C35-3FB434A71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7644FF-D845-5D06-B513-5886F3D77F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85BA82-2D83-CA65-2B74-5E7E42E263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3411BD-1B6C-3966-1D1B-D94C19815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0CF56-DC51-4B65-A2A2-9E21EB5E2CE5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3B5B24-F71D-095D-B08D-5E34940E1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58725E-87B4-5E06-A67F-14CCD0153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35F6B-26D0-409D-B27A-3883383E1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072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FEE85-BC8E-FC2B-9F75-7B5323258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87E5A1-6720-A82D-4F11-31C389EBC9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575971-B777-7E1E-E3BB-7B66941E68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11BFA9-38DF-91AA-D2AA-4FBD448012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30DDE6-238C-D890-B666-DD50C99972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D7287A-47BA-5AE8-605E-EA278C6AD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0CF56-DC51-4B65-A2A2-9E21EB5E2CE5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F13C12-B8ED-FDCB-1523-658E05C4B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17D1A6-407D-8227-9CCB-F14A85D87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35F6B-26D0-409D-B27A-3883383E1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904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21232-D4AF-73A1-1758-26D2797BF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2EE2D0-A59A-637C-A2A7-79BCD437B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0CF56-DC51-4B65-A2A2-9E21EB5E2CE5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19BD14-1301-5831-5B8F-544CCF024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CBC19F-8ACB-D2F2-A714-675003DE1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35F6B-26D0-409D-B27A-3883383E1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98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D70A07-285A-6BA0-DD6C-89FCF0228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0CF56-DC51-4B65-A2A2-9E21EB5E2CE5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CFC321-348B-A4F5-C745-7D166B2A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1AB4B9-D32E-BBE0-6CA0-15DE5DF3E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35F6B-26D0-409D-B27A-3883383E1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448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8B088-E26F-A25A-AE12-05FBE8667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620C14-E78B-15DF-0546-EDC6AEBE4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F614BF-5786-CE4B-EB62-96548ECE14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CBC75F-503F-A4AA-8758-29126DC64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0CF56-DC51-4B65-A2A2-9E21EB5E2CE5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D8EC0B-6379-EEFB-96E4-8F2E2E514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12B8E6-573C-E59E-BD2E-4F77029DE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35F6B-26D0-409D-B27A-3883383E1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026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63410-F4B0-BCAC-3956-7951BA21B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F5ED91-79E0-6E9B-2FC3-3A14BFB9C8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D5F7A6-1EF6-CAB5-41B9-DAC87B6080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DB421B-A955-EBD1-DEE9-BF5BC7CDB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0CF56-DC51-4B65-A2A2-9E21EB5E2CE5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66C022-C299-5D0E-70F5-32EB0DE11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C6B490-615F-9338-8842-76E1E00A5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35F6B-26D0-409D-B27A-3883383E1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594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6C32E0-1F3C-E0CC-81DB-32F311B46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F88D9A-2B9C-0B8A-F380-97EF910D6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3B4E14-5D21-66DD-3C18-5F781C30C0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80CF56-DC51-4B65-A2A2-9E21EB5E2CE5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7B39C6-C439-1FB3-E45E-C76FD227D5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D4BE8-C6ED-874A-FB40-CF2BD968DB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8C35F6B-26D0-409D-B27A-3883383E1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489C7-39DC-35D2-D286-33A758FD4B7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AI in Healthcare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4146B8-35AE-61B1-9CB3-DF399E19EE8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4926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72EB5-A44B-EC57-6570-B112CF429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Governance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179939-0171-EB83-0DB3-595BFAF5E9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With the rapid development and the ease of access the need for governance has increased</a:t>
            </a:r>
          </a:p>
          <a:p>
            <a:r>
              <a:rPr lang="en-US" dirty="0"/>
              <a:t>AI should expand or enhance care to all </a:t>
            </a:r>
            <a:r>
              <a:rPr lang="en-US"/>
              <a:t>patients </a:t>
            </a:r>
          </a:p>
          <a:p>
            <a:r>
              <a:rPr lang="en-US"/>
              <a:t>Establishing </a:t>
            </a:r>
            <a:r>
              <a:rPr lang="en-US" dirty="0"/>
              <a:t>trust with AI-assisted healthcare systems</a:t>
            </a:r>
          </a:p>
          <a:p>
            <a:pPr lvl="1"/>
            <a:r>
              <a:rPr lang="en-US" dirty="0"/>
              <a:t>Data use</a:t>
            </a:r>
          </a:p>
          <a:p>
            <a:pPr lvl="1"/>
            <a:r>
              <a:rPr lang="en-US" dirty="0"/>
              <a:t>Privacy</a:t>
            </a:r>
          </a:p>
          <a:p>
            <a:pPr lvl="1"/>
            <a:r>
              <a:rPr lang="en-US" dirty="0"/>
              <a:t>Bias</a:t>
            </a:r>
          </a:p>
          <a:p>
            <a:pPr lvl="1"/>
            <a:r>
              <a:rPr lang="en-US" dirty="0"/>
              <a:t>Safety</a:t>
            </a:r>
          </a:p>
          <a:p>
            <a:r>
              <a:rPr lang="en-US" dirty="0"/>
              <a:t>Informed consent from the patient</a:t>
            </a:r>
          </a:p>
          <a:p>
            <a:r>
              <a:rPr lang="en-US" dirty="0"/>
              <a:t>Mitigate healthcare disparities</a:t>
            </a:r>
          </a:p>
          <a:p>
            <a:pPr marL="457200" lvl="1" indent="0">
              <a:buNone/>
            </a:pPr>
            <a:r>
              <a:rPr lang="en-US" dirty="0"/>
              <a:t>	</a:t>
            </a:r>
          </a:p>
          <a:p>
            <a:pPr marL="0" indent="0">
              <a:buNone/>
            </a:pP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9045944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40B47-B340-89AA-FB6E-3F7D6F8E7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 in education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A8B9DF-0807-2F6E-E1D5-F4AE90BF15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learner learn has changed</a:t>
            </a:r>
          </a:p>
          <a:p>
            <a:r>
              <a:rPr lang="en-US" dirty="0"/>
              <a:t>To produce clinicians that meet the needs of the patient means understanding how to incorporate AI appropriately</a:t>
            </a:r>
          </a:p>
          <a:p>
            <a:r>
              <a:rPr lang="en-US" dirty="0"/>
              <a:t>AI in medical education curriculum</a:t>
            </a:r>
          </a:p>
          <a:p>
            <a:r>
              <a:rPr lang="en-US" dirty="0"/>
              <a:t>How do you harness AI tools</a:t>
            </a:r>
          </a:p>
          <a:p>
            <a:r>
              <a:rPr lang="en-US" dirty="0"/>
              <a:t>Curriculum development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113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090E0-4E2A-A140-7975-5AEEBAACE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EE8F11-9991-3FAF-BE79-1CB4E065EC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Progression of AI in medicine</a:t>
            </a:r>
          </a:p>
          <a:p>
            <a:r>
              <a:rPr lang="en-US" dirty="0"/>
              <a:t>Static data sets versus dynamic real time data</a:t>
            </a:r>
          </a:p>
          <a:p>
            <a:r>
              <a:rPr lang="en-US" dirty="0"/>
              <a:t>Where has AI been and where is it going</a:t>
            </a:r>
          </a:p>
          <a:p>
            <a:r>
              <a:rPr lang="en-US" dirty="0"/>
              <a:t>Is AI going to replace providers</a:t>
            </a:r>
          </a:p>
          <a:p>
            <a:r>
              <a:rPr lang="en-US" dirty="0"/>
              <a:t>What are the ethical considerations</a:t>
            </a:r>
          </a:p>
          <a:p>
            <a:r>
              <a:rPr lang="en-US" dirty="0"/>
              <a:t>How is it regulated</a:t>
            </a:r>
          </a:p>
          <a:p>
            <a:r>
              <a:rPr lang="en-US" dirty="0"/>
              <a:t>What is responsible use of AI</a:t>
            </a:r>
          </a:p>
        </p:txBody>
      </p:sp>
    </p:spTree>
    <p:extLst>
      <p:ext uri="{BB962C8B-B14F-4D97-AF65-F5344CB8AC3E}">
        <p14:creationId xmlns:p14="http://schemas.microsoft.com/office/powerpoint/2010/main" val="2784090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8DCD3-3298-305F-8D23-86C88BF44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AI in Healthcare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F64EB-E032-C6AB-491E-AC670FA650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Process automation (scheduling, medical coding, note generation)</a:t>
            </a:r>
          </a:p>
          <a:p>
            <a:r>
              <a:rPr lang="en-US" dirty="0"/>
              <a:t>Predicative Analytics  (radiology-medical image interpretation)serves as diagnostic aids</a:t>
            </a:r>
          </a:p>
          <a:p>
            <a:r>
              <a:rPr lang="en-US" dirty="0"/>
              <a:t>Predicative models to analyze large datasets and identify high risk patients (sepsis alerts) bias in large datasets</a:t>
            </a:r>
          </a:p>
          <a:p>
            <a:r>
              <a:rPr lang="en-US" dirty="0"/>
              <a:t>Drug development- using model to identify impact on the covid vaccine???</a:t>
            </a:r>
          </a:p>
          <a:p>
            <a:r>
              <a:rPr lang="en-US" dirty="0"/>
              <a:t>Personalized-  genetic history and profile. </a:t>
            </a:r>
          </a:p>
          <a:p>
            <a:r>
              <a:rPr lang="en-US" dirty="0"/>
              <a:t>Virtual health assistants and chatbots</a:t>
            </a:r>
          </a:p>
          <a:p>
            <a:r>
              <a:rPr lang="en-US" dirty="0"/>
              <a:t>Operational optimization-  staff scheduling and bed management</a:t>
            </a:r>
          </a:p>
        </p:txBody>
      </p:sp>
    </p:spTree>
    <p:extLst>
      <p:ext uri="{BB962C8B-B14F-4D97-AF65-F5344CB8AC3E}">
        <p14:creationId xmlns:p14="http://schemas.microsoft.com/office/powerpoint/2010/main" val="2176945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3A78E-7086-3F0E-AEFB-E6B6C5E93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Medical Applications of AI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EE7812-4514-AC01-9559-A7E5132866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Medical imaging and diagnostics</a:t>
            </a:r>
          </a:p>
          <a:p>
            <a:r>
              <a:rPr lang="en-US" dirty="0"/>
              <a:t>Drug discovery and development</a:t>
            </a:r>
          </a:p>
          <a:p>
            <a:r>
              <a:rPr lang="en-US" dirty="0"/>
              <a:t>Personalized medicine</a:t>
            </a:r>
          </a:p>
          <a:p>
            <a:r>
              <a:rPr lang="en-US" dirty="0"/>
              <a:t>Predictive analytics</a:t>
            </a:r>
          </a:p>
          <a:p>
            <a:r>
              <a:rPr lang="en-US" dirty="0"/>
              <a:t>Patient monitoring and care</a:t>
            </a:r>
          </a:p>
          <a:p>
            <a:r>
              <a:rPr lang="en-US" dirty="0"/>
              <a:t>Robotic surgery</a:t>
            </a:r>
          </a:p>
          <a:p>
            <a:r>
              <a:rPr lang="en-US" dirty="0"/>
              <a:t>Disease outbreak prediction</a:t>
            </a:r>
          </a:p>
          <a:p>
            <a:r>
              <a:rPr lang="en-US" dirty="0"/>
              <a:t>EMR management</a:t>
            </a:r>
          </a:p>
          <a:p>
            <a:r>
              <a:rPr lang="en-US" dirty="0"/>
              <a:t>Telemedicine and remote care</a:t>
            </a:r>
          </a:p>
          <a:p>
            <a:r>
              <a:rPr lang="en-US" dirty="0"/>
              <a:t>Clinical decision support</a:t>
            </a:r>
          </a:p>
          <a:p>
            <a:r>
              <a:rPr lang="en-US" dirty="0"/>
              <a:t>Health chatbots</a:t>
            </a:r>
          </a:p>
        </p:txBody>
      </p:sp>
    </p:spTree>
    <p:extLst>
      <p:ext uri="{BB962C8B-B14F-4D97-AF65-F5344CB8AC3E}">
        <p14:creationId xmlns:p14="http://schemas.microsoft.com/office/powerpoint/2010/main" val="3649702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A5F87-DD86-BA57-8CB1-3C1A65148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</a:t>
            </a:r>
            <a:r>
              <a:rPr lang="en-US" dirty="0" err="1"/>
              <a:t>clinicans</a:t>
            </a:r>
            <a:r>
              <a:rPr lang="en-US" dirty="0"/>
              <a:t> using?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AAD3B6-2E20-00C3-2713-3B3D76EE24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most commonly encountered AI in medical context are clinical decision support and image analysis</a:t>
            </a:r>
          </a:p>
          <a:p>
            <a:r>
              <a:rPr lang="en-US" dirty="0"/>
              <a:t>Ambient listening/scribe</a:t>
            </a:r>
          </a:p>
          <a:p>
            <a:endParaRPr lang="en-US" dirty="0"/>
          </a:p>
          <a:p>
            <a:r>
              <a:rPr lang="en-US" dirty="0"/>
              <a:t>Ethical questions</a:t>
            </a:r>
          </a:p>
          <a:p>
            <a:pPr lvl="1"/>
            <a:r>
              <a:rPr lang="en-US" dirty="0"/>
              <a:t>Data privacy and data breaches</a:t>
            </a:r>
          </a:p>
          <a:p>
            <a:pPr lvl="1"/>
            <a:r>
              <a:rPr lang="en-US" dirty="0"/>
              <a:t>Confidentiality</a:t>
            </a:r>
          </a:p>
          <a:p>
            <a:pPr lvl="1"/>
            <a:r>
              <a:rPr lang="en-US" dirty="0"/>
              <a:t>Informed consent</a:t>
            </a:r>
          </a:p>
          <a:p>
            <a:pPr lvl="1"/>
            <a:r>
              <a:rPr lang="en-US" dirty="0"/>
              <a:t>Patient autonomy</a:t>
            </a:r>
          </a:p>
        </p:txBody>
      </p:sp>
    </p:spTree>
    <p:extLst>
      <p:ext uri="{BB962C8B-B14F-4D97-AF65-F5344CB8AC3E}">
        <p14:creationId xmlns:p14="http://schemas.microsoft.com/office/powerpoint/2010/main" val="1975085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214BE-1E67-C17B-6370-281FD35A8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Progression of AI in medicine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E7EB8F-D306-402E-C7CF-0BE9AE2DF0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world’s first artificial medical consultant was created in 1971- INTERNIST-1</a:t>
            </a:r>
          </a:p>
          <a:p>
            <a:pPr lvl="1"/>
            <a:r>
              <a:rPr lang="en-US" dirty="0"/>
              <a:t>Used a search algorithm to get a clinical diagnosis based on symptoms</a:t>
            </a:r>
          </a:p>
          <a:p>
            <a:pPr lvl="1"/>
            <a:r>
              <a:rPr lang="en-US" dirty="0"/>
              <a:t>The first AI conference was held at Rutgers University</a:t>
            </a:r>
          </a:p>
          <a:p>
            <a:r>
              <a:rPr lang="en-US" dirty="0"/>
              <a:t>In the 1980’s, </a:t>
            </a:r>
            <a:r>
              <a:rPr lang="en-US" dirty="0" err="1"/>
              <a:t>Dxplain</a:t>
            </a:r>
            <a:r>
              <a:rPr lang="en-US" dirty="0"/>
              <a:t> – physicians could input symptoms, and system would give a potential diagnosis</a:t>
            </a:r>
          </a:p>
          <a:p>
            <a:r>
              <a:rPr lang="en-US" dirty="0"/>
              <a:t>Modern AI started in the early 2000’s</a:t>
            </a:r>
          </a:p>
          <a:p>
            <a:pPr lvl="1"/>
            <a:r>
              <a:rPr lang="en-US" dirty="0"/>
              <a:t>Watson</a:t>
            </a:r>
          </a:p>
          <a:p>
            <a:pPr lvl="1"/>
            <a:r>
              <a:rPr lang="en-US" dirty="0" err="1"/>
              <a:t>Pharmbot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450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91DC6ABD-215C-4EA8-A483-CEF5B99AB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07072A-1A49-02A7-7A1C-7819566A4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609" y="679731"/>
            <a:ext cx="4171994" cy="373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Progression of AI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97F320-C887-889A-865B-1F7EF3050C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609" y="4685288"/>
            <a:ext cx="4171994" cy="10357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2000’s, machine learning (ML) is using data and algorithms to make predictions.  </a:t>
            </a:r>
          </a:p>
        </p:txBody>
      </p:sp>
      <p:grpSp>
        <p:nvGrpSpPr>
          <p:cNvPr id="1033" name="Group 1032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1034" name="Straight Connector 1033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5" name="Rectangle 1034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86598" y="269324"/>
            <a:ext cx="6116779" cy="62087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Figure 1">
            <a:extLst>
              <a:ext uri="{FF2B5EF4-FFF2-40B4-BE49-F238E27FC236}">
                <a16:creationId xmlns:a16="http://schemas.microsoft.com/office/drawing/2014/main" id="{28F8C2F7-5900-D195-01B7-9B7F99F509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40572" y="569297"/>
            <a:ext cx="5608830" cy="5608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8154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E2031-AC71-A4EA-1848-CBA8A5171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Radiological image interpretation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334DB-DF5C-1E6E-8E7F-7B7CD278A6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ML is the foundation for computer-aided detection(CAD), decreases the number of missed diagnosis</a:t>
            </a:r>
          </a:p>
          <a:p>
            <a:r>
              <a:rPr lang="en-US" dirty="0"/>
              <a:t>They are not intended to replace the clinician but to enhance interpretation which helps decrease the clinician false negative rate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5520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DAE97-0F41-C712-03A0-2B5FCF90C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 we still need live people?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5C4138-C831-F6FA-0A52-8B41669D08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Concern for loss of jobs</a:t>
            </a:r>
          </a:p>
          <a:p>
            <a:r>
              <a:rPr lang="en-US" dirty="0"/>
              <a:t>These tools are only as good as the data that is imputed</a:t>
            </a:r>
          </a:p>
          <a:p>
            <a:r>
              <a:rPr lang="en-US" dirty="0"/>
              <a:t>Change in job needs but not loss </a:t>
            </a:r>
          </a:p>
        </p:txBody>
      </p:sp>
    </p:spTree>
    <p:extLst>
      <p:ext uri="{BB962C8B-B14F-4D97-AF65-F5344CB8AC3E}">
        <p14:creationId xmlns:p14="http://schemas.microsoft.com/office/powerpoint/2010/main" val="16398496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807</TotalTime>
  <Words>434</Words>
  <Application>Microsoft Office PowerPoint</Application>
  <PresentationFormat>Widescreen</PresentationFormat>
  <Paragraphs>73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Office Theme</vt:lpstr>
      <vt:lpstr>AI in Healthcare</vt:lpstr>
      <vt:lpstr>Objectives</vt:lpstr>
      <vt:lpstr>Types of AI in Healthcare</vt:lpstr>
      <vt:lpstr>Medical Applications of AI</vt:lpstr>
      <vt:lpstr>What are clinicans using? </vt:lpstr>
      <vt:lpstr>Progression of AI in medicine</vt:lpstr>
      <vt:lpstr>Progression of AI</vt:lpstr>
      <vt:lpstr>Radiological image interpretation </vt:lpstr>
      <vt:lpstr>Do we still need live people?</vt:lpstr>
      <vt:lpstr>Governance</vt:lpstr>
      <vt:lpstr>AI in education</vt:lpstr>
    </vt:vector>
  </TitlesOfParts>
  <Company>Mountain Health Network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Browning, Shannon</dc:creator>
  <cp:lastModifiedBy>Parks, Denise</cp:lastModifiedBy>
  <cp:revision>2</cp:revision>
  <dcterms:created xsi:type="dcterms:W3CDTF">2026-01-12T16:11:44Z</dcterms:created>
  <dcterms:modified xsi:type="dcterms:W3CDTF">2026-03-30T19:54:54Z</dcterms:modified>
</cp:coreProperties>
</file>