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5" r:id="rId1"/>
  </p:sldMasterIdLst>
  <p:notesMasterIdLst>
    <p:notesMasterId r:id="rId42"/>
  </p:notesMasterIdLst>
  <p:sldIdLst>
    <p:sldId id="256" r:id="rId2"/>
    <p:sldId id="257" r:id="rId3"/>
    <p:sldId id="258" r:id="rId4"/>
    <p:sldId id="260" r:id="rId5"/>
    <p:sldId id="259" r:id="rId6"/>
    <p:sldId id="264" r:id="rId7"/>
    <p:sldId id="265" r:id="rId8"/>
    <p:sldId id="266" r:id="rId9"/>
    <p:sldId id="267" r:id="rId10"/>
    <p:sldId id="290" r:id="rId11"/>
    <p:sldId id="289" r:id="rId12"/>
    <p:sldId id="286" r:id="rId13"/>
    <p:sldId id="292" r:id="rId14"/>
    <p:sldId id="287" r:id="rId15"/>
    <p:sldId id="288" r:id="rId16"/>
    <p:sldId id="291" r:id="rId17"/>
    <p:sldId id="293" r:id="rId18"/>
    <p:sldId id="297" r:id="rId19"/>
    <p:sldId id="298" r:id="rId20"/>
    <p:sldId id="301" r:id="rId21"/>
    <p:sldId id="261" r:id="rId22"/>
    <p:sldId id="269" r:id="rId23"/>
    <p:sldId id="270" r:id="rId24"/>
    <p:sldId id="271" r:id="rId25"/>
    <p:sldId id="304" r:id="rId26"/>
    <p:sldId id="285" r:id="rId27"/>
    <p:sldId id="272" r:id="rId28"/>
    <p:sldId id="273" r:id="rId29"/>
    <p:sldId id="274" r:id="rId30"/>
    <p:sldId id="275" r:id="rId31"/>
    <p:sldId id="276" r:id="rId32"/>
    <p:sldId id="277" r:id="rId33"/>
    <p:sldId id="278" r:id="rId34"/>
    <p:sldId id="302" r:id="rId35"/>
    <p:sldId id="263" r:id="rId36"/>
    <p:sldId id="296" r:id="rId37"/>
    <p:sldId id="299" r:id="rId38"/>
    <p:sldId id="303" r:id="rId39"/>
    <p:sldId id="305" r:id="rId40"/>
    <p:sldId id="300"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2" autoAdjust="0"/>
    <p:restoredTop sz="83534"/>
  </p:normalViewPr>
  <p:slideViewPr>
    <p:cSldViewPr snapToGrid="0">
      <p:cViewPr varScale="1">
        <p:scale>
          <a:sx n="92" d="100"/>
          <a:sy n="92" d="100"/>
        </p:scale>
        <p:origin x="1278" y="90"/>
      </p:cViewPr>
      <p:guideLst/>
    </p:cSldViewPr>
  </p:slideViewPr>
  <p:notesTextViewPr>
    <p:cViewPr>
      <p:scale>
        <a:sx n="3" d="2"/>
        <a:sy n="3" d="2"/>
      </p:scale>
      <p:origin x="0" y="-5"/>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50BB42-F932-414A-A3EC-A9345AF05B69}" type="datetimeFigureOut">
              <a:rPr lang="en-US" smtClean="0"/>
              <a:t>4/23/2026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EE5A2B-4B19-9741-9AD7-F4BAE99A158A}" type="slidenum">
              <a:rPr lang="en-US" smtClean="0"/>
              <a:t>‹#›</a:t>
            </a:fld>
            <a:endParaRPr lang="en-US"/>
          </a:p>
        </p:txBody>
      </p:sp>
    </p:spTree>
    <p:extLst>
      <p:ext uri="{BB962C8B-B14F-4D97-AF65-F5344CB8AC3E}">
        <p14:creationId xmlns:p14="http://schemas.microsoft.com/office/powerpoint/2010/main" val="15489720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EE5A2B-4B19-9741-9AD7-F4BAE99A158A}" type="slidenum">
              <a:rPr lang="en-US" smtClean="0"/>
              <a:t>1</a:t>
            </a:fld>
            <a:endParaRPr lang="en-US"/>
          </a:p>
        </p:txBody>
      </p:sp>
    </p:spTree>
    <p:extLst>
      <p:ext uri="{BB962C8B-B14F-4D97-AF65-F5344CB8AC3E}">
        <p14:creationId xmlns:p14="http://schemas.microsoft.com/office/powerpoint/2010/main" val="30884470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Decrease peripheral vascular resistance by blocking calcium channels on vascular smooth muscle</a:t>
            </a:r>
          </a:p>
        </p:txBody>
      </p:sp>
      <p:sp>
        <p:nvSpPr>
          <p:cNvPr id="4" name="Slide Number Placeholder 3"/>
          <p:cNvSpPr>
            <a:spLocks noGrp="1"/>
          </p:cNvSpPr>
          <p:nvPr>
            <p:ph type="sldNum" sz="quarter" idx="5"/>
          </p:nvPr>
        </p:nvSpPr>
        <p:spPr/>
        <p:txBody>
          <a:bodyPr/>
          <a:lstStyle/>
          <a:p>
            <a:fld id="{73EE5A2B-4B19-9741-9AD7-F4BAE99A158A}" type="slidenum">
              <a:rPr lang="en-US" smtClean="0"/>
              <a:t>13</a:t>
            </a:fld>
            <a:endParaRPr lang="en-US"/>
          </a:p>
        </p:txBody>
      </p:sp>
    </p:spTree>
    <p:extLst>
      <p:ext uri="{BB962C8B-B14F-4D97-AF65-F5344CB8AC3E}">
        <p14:creationId xmlns:p14="http://schemas.microsoft.com/office/powerpoint/2010/main" val="7161513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Inhibit impact of catecholamines at beta 1 and beta 2 adrenergic receptors</a:t>
            </a:r>
          </a:p>
          <a:p>
            <a:r>
              <a:rPr lang="en-US" dirty="0"/>
              <a:t>Nebivolol is beta 1 selective with activation of nitric oxide</a:t>
            </a:r>
          </a:p>
          <a:p>
            <a:r>
              <a:rPr lang="en-US" dirty="0"/>
              <a:t>Alpha and Beta Blockers -&gt; </a:t>
            </a:r>
            <a:r>
              <a:rPr lang="en-US" dirty="0" err="1"/>
              <a:t>Carvediolol</a:t>
            </a:r>
            <a:r>
              <a:rPr lang="en-US" dirty="0"/>
              <a:t> and Labetalol</a:t>
            </a:r>
          </a:p>
        </p:txBody>
      </p:sp>
      <p:sp>
        <p:nvSpPr>
          <p:cNvPr id="4" name="Slide Number Placeholder 3"/>
          <p:cNvSpPr>
            <a:spLocks noGrp="1"/>
          </p:cNvSpPr>
          <p:nvPr>
            <p:ph type="sldNum" sz="quarter" idx="5"/>
          </p:nvPr>
        </p:nvSpPr>
        <p:spPr/>
        <p:txBody>
          <a:bodyPr/>
          <a:lstStyle/>
          <a:p>
            <a:fld id="{73EE5A2B-4B19-9741-9AD7-F4BAE99A158A}" type="slidenum">
              <a:rPr lang="en-US" smtClean="0"/>
              <a:t>15</a:t>
            </a:fld>
            <a:endParaRPr lang="en-US"/>
          </a:p>
        </p:txBody>
      </p:sp>
    </p:spTree>
    <p:extLst>
      <p:ext uri="{BB962C8B-B14F-4D97-AF65-F5344CB8AC3E}">
        <p14:creationId xmlns:p14="http://schemas.microsoft.com/office/powerpoint/2010/main" val="20387638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Block aldosterone receptors in the DCT causing natriuresis and potassium retention</a:t>
            </a:r>
          </a:p>
        </p:txBody>
      </p:sp>
      <p:sp>
        <p:nvSpPr>
          <p:cNvPr id="4" name="Slide Number Placeholder 3"/>
          <p:cNvSpPr>
            <a:spLocks noGrp="1"/>
          </p:cNvSpPr>
          <p:nvPr>
            <p:ph type="sldNum" sz="quarter" idx="5"/>
          </p:nvPr>
        </p:nvSpPr>
        <p:spPr/>
        <p:txBody>
          <a:bodyPr/>
          <a:lstStyle/>
          <a:p>
            <a:fld id="{73EE5A2B-4B19-9741-9AD7-F4BAE99A158A}" type="slidenum">
              <a:rPr lang="en-US" smtClean="0"/>
              <a:t>16</a:t>
            </a:fld>
            <a:endParaRPr lang="en-US"/>
          </a:p>
        </p:txBody>
      </p:sp>
    </p:spTree>
    <p:extLst>
      <p:ext uri="{BB962C8B-B14F-4D97-AF65-F5344CB8AC3E}">
        <p14:creationId xmlns:p14="http://schemas.microsoft.com/office/powerpoint/2010/main" val="34439251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Blocks both ETA and ETB decreasing endothelin mediated vasoconstriction</a:t>
            </a:r>
          </a:p>
          <a:p>
            <a:r>
              <a:rPr lang="en-US" dirty="0"/>
              <a:t>Use is more resistant, 3</a:t>
            </a:r>
            <a:r>
              <a:rPr lang="en-US" baseline="30000" dirty="0"/>
              <a:t>rd</a:t>
            </a:r>
            <a:r>
              <a:rPr lang="en-US" dirty="0"/>
              <a:t> line agent</a:t>
            </a:r>
          </a:p>
          <a:p>
            <a:r>
              <a:rPr lang="en-US" dirty="0"/>
              <a:t>REMS requirement for fetotoxicity removed in 2025</a:t>
            </a:r>
          </a:p>
          <a:p>
            <a:r>
              <a:rPr lang="en-US" dirty="0"/>
              <a:t>CBC for anemia, weight for HF</a:t>
            </a:r>
          </a:p>
          <a:p>
            <a:r>
              <a:rPr lang="en-US" dirty="0"/>
              <a:t>Able to be used down to eGFR 15</a:t>
            </a:r>
          </a:p>
        </p:txBody>
      </p:sp>
      <p:sp>
        <p:nvSpPr>
          <p:cNvPr id="4" name="Slide Number Placeholder 3"/>
          <p:cNvSpPr>
            <a:spLocks noGrp="1"/>
          </p:cNvSpPr>
          <p:nvPr>
            <p:ph type="sldNum" sz="quarter" idx="5"/>
          </p:nvPr>
        </p:nvSpPr>
        <p:spPr/>
        <p:txBody>
          <a:bodyPr/>
          <a:lstStyle/>
          <a:p>
            <a:fld id="{73EE5A2B-4B19-9741-9AD7-F4BAE99A158A}" type="slidenum">
              <a:rPr lang="en-US" smtClean="0"/>
              <a:t>17</a:t>
            </a:fld>
            <a:endParaRPr lang="en-US"/>
          </a:p>
        </p:txBody>
      </p:sp>
    </p:spTree>
    <p:extLst>
      <p:ext uri="{BB962C8B-B14F-4D97-AF65-F5344CB8AC3E}">
        <p14:creationId xmlns:p14="http://schemas.microsoft.com/office/powerpoint/2010/main" val="28297632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74A88-5026-F50E-9B02-EC380415F4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1EB7D7-0194-5144-38EE-47441E9AAD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FD1551-BC8C-DBB5-3C8E-9C64F5272090}"/>
              </a:ext>
            </a:extLst>
          </p:cNvPr>
          <p:cNvSpPr>
            <a:spLocks noGrp="1"/>
          </p:cNvSpPr>
          <p:nvPr>
            <p:ph type="body" idx="1"/>
          </p:nvPr>
        </p:nvSpPr>
        <p:spPr/>
        <p:txBody>
          <a:bodyPr/>
          <a:lstStyle/>
          <a:p>
            <a:r>
              <a:rPr lang="en-US" dirty="0"/>
              <a:t>Reduce sympathetic outflow from CNS</a:t>
            </a:r>
          </a:p>
          <a:p>
            <a:r>
              <a:rPr lang="en-US" dirty="0"/>
              <a:t>Methyldopa can induce hemolytic anemia, Coombs positive test, drug induced fever, and lupus like syndrome</a:t>
            </a:r>
          </a:p>
        </p:txBody>
      </p:sp>
      <p:sp>
        <p:nvSpPr>
          <p:cNvPr id="4" name="Slide Number Placeholder 3">
            <a:extLst>
              <a:ext uri="{FF2B5EF4-FFF2-40B4-BE49-F238E27FC236}">
                <a16:creationId xmlns:a16="http://schemas.microsoft.com/office/drawing/2014/main" id="{8B8B9599-03C1-4729-A958-482B4AAC9835}"/>
              </a:ext>
            </a:extLst>
          </p:cNvPr>
          <p:cNvSpPr>
            <a:spLocks noGrp="1"/>
          </p:cNvSpPr>
          <p:nvPr>
            <p:ph type="sldNum" sz="quarter" idx="5"/>
          </p:nvPr>
        </p:nvSpPr>
        <p:spPr/>
        <p:txBody>
          <a:bodyPr/>
          <a:lstStyle/>
          <a:p>
            <a:fld id="{73EE5A2B-4B19-9741-9AD7-F4BAE99A158A}" type="slidenum">
              <a:rPr lang="en-US" smtClean="0"/>
              <a:t>18</a:t>
            </a:fld>
            <a:endParaRPr lang="en-US"/>
          </a:p>
        </p:txBody>
      </p:sp>
    </p:spTree>
    <p:extLst>
      <p:ext uri="{BB962C8B-B14F-4D97-AF65-F5344CB8AC3E}">
        <p14:creationId xmlns:p14="http://schemas.microsoft.com/office/powerpoint/2010/main" val="40626161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893A6-0F1B-E77D-8E65-274863801B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32F8E9-8887-2819-1FF6-E7A5730F0E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D8F7E6-2F92-C2EF-B13F-C6ED712B3C2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E74E68-69C0-C9BC-5039-56AF242162FD}"/>
              </a:ext>
            </a:extLst>
          </p:cNvPr>
          <p:cNvSpPr>
            <a:spLocks noGrp="1"/>
          </p:cNvSpPr>
          <p:nvPr>
            <p:ph type="sldNum" sz="quarter" idx="5"/>
          </p:nvPr>
        </p:nvSpPr>
        <p:spPr/>
        <p:txBody>
          <a:bodyPr/>
          <a:lstStyle/>
          <a:p>
            <a:fld id="{73EE5A2B-4B19-9741-9AD7-F4BAE99A158A}" type="slidenum">
              <a:rPr lang="en-US" smtClean="0"/>
              <a:t>19</a:t>
            </a:fld>
            <a:endParaRPr lang="en-US"/>
          </a:p>
        </p:txBody>
      </p:sp>
    </p:spTree>
    <p:extLst>
      <p:ext uri="{BB962C8B-B14F-4D97-AF65-F5344CB8AC3E}">
        <p14:creationId xmlns:p14="http://schemas.microsoft.com/office/powerpoint/2010/main" val="39821351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if BG &gt; 126, need 2</a:t>
            </a:r>
            <a:r>
              <a:rPr lang="en-US" baseline="30000" dirty="0"/>
              <a:t>nd</a:t>
            </a:r>
            <a:r>
              <a:rPr lang="en-US" dirty="0"/>
              <a:t> independent test if no symptoms of hyperglycemia</a:t>
            </a:r>
          </a:p>
          <a:p>
            <a:endParaRPr lang="en-US" dirty="0"/>
          </a:p>
          <a:p>
            <a:r>
              <a:rPr lang="en-US" dirty="0"/>
              <a:t>Testing to differentiate T1 and T2DM.  Use C-Peptide to differentiate if body still producing insulin and islet autoantibodies (although these may be absent in later stage T1DM)</a:t>
            </a:r>
          </a:p>
        </p:txBody>
      </p:sp>
      <p:sp>
        <p:nvSpPr>
          <p:cNvPr id="4" name="Slide Number Placeholder 3"/>
          <p:cNvSpPr>
            <a:spLocks noGrp="1"/>
          </p:cNvSpPr>
          <p:nvPr>
            <p:ph type="sldNum" sz="quarter" idx="5"/>
          </p:nvPr>
        </p:nvSpPr>
        <p:spPr/>
        <p:txBody>
          <a:bodyPr/>
          <a:lstStyle/>
          <a:p>
            <a:fld id="{73EE5A2B-4B19-9741-9AD7-F4BAE99A158A}" type="slidenum">
              <a:rPr lang="en-US" smtClean="0"/>
              <a:t>21</a:t>
            </a:fld>
            <a:endParaRPr lang="en-US"/>
          </a:p>
        </p:txBody>
      </p:sp>
    </p:spTree>
    <p:extLst>
      <p:ext uri="{BB962C8B-B14F-4D97-AF65-F5344CB8AC3E}">
        <p14:creationId xmlns:p14="http://schemas.microsoft.com/office/powerpoint/2010/main" val="37389024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Glucose coefficient of variation (CV) is the spread of glucose values</a:t>
            </a:r>
          </a:p>
          <a:p>
            <a:endParaRPr lang="en-US" dirty="0"/>
          </a:p>
          <a:p>
            <a:r>
              <a:rPr lang="en-US" dirty="0"/>
              <a:t>ADA does have a bit more give for older adults or complex/intermediate health risks </a:t>
            </a:r>
          </a:p>
          <a:p>
            <a:endParaRPr lang="en-US" dirty="0"/>
          </a:p>
          <a:p>
            <a:r>
              <a:rPr lang="en-US" dirty="0"/>
              <a:t>Make sure emergency supply of testing strips available for backup</a:t>
            </a:r>
          </a:p>
        </p:txBody>
      </p:sp>
      <p:sp>
        <p:nvSpPr>
          <p:cNvPr id="4" name="Slide Number Placeholder 3"/>
          <p:cNvSpPr>
            <a:spLocks noGrp="1"/>
          </p:cNvSpPr>
          <p:nvPr>
            <p:ph type="sldNum" sz="quarter" idx="5"/>
          </p:nvPr>
        </p:nvSpPr>
        <p:spPr/>
        <p:txBody>
          <a:bodyPr/>
          <a:lstStyle/>
          <a:p>
            <a:fld id="{73EE5A2B-4B19-9741-9AD7-F4BAE99A158A}" type="slidenum">
              <a:rPr lang="en-US" smtClean="0"/>
              <a:t>22</a:t>
            </a:fld>
            <a:endParaRPr lang="en-US"/>
          </a:p>
        </p:txBody>
      </p:sp>
    </p:spTree>
    <p:extLst>
      <p:ext uri="{BB962C8B-B14F-4D97-AF65-F5344CB8AC3E}">
        <p14:creationId xmlns:p14="http://schemas.microsoft.com/office/powerpoint/2010/main" val="19798314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15g carbohydrates – Glucose gel/tab, ½ cup fruit juice or full sugar soda, Tablespoon honey/sugar, Crackers</a:t>
            </a:r>
          </a:p>
          <a:p>
            <a:r>
              <a:rPr lang="en-US" dirty="0"/>
              <a:t>Avoid fatty foods with the carbohydrates due to delayed absorption</a:t>
            </a:r>
          </a:p>
        </p:txBody>
      </p:sp>
      <p:sp>
        <p:nvSpPr>
          <p:cNvPr id="4" name="Slide Number Placeholder 3"/>
          <p:cNvSpPr>
            <a:spLocks noGrp="1"/>
          </p:cNvSpPr>
          <p:nvPr>
            <p:ph type="sldNum" sz="quarter" idx="5"/>
          </p:nvPr>
        </p:nvSpPr>
        <p:spPr/>
        <p:txBody>
          <a:bodyPr/>
          <a:lstStyle/>
          <a:p>
            <a:fld id="{73EE5A2B-4B19-9741-9AD7-F4BAE99A158A}" type="slidenum">
              <a:rPr lang="en-US" smtClean="0"/>
              <a:t>24</a:t>
            </a:fld>
            <a:endParaRPr lang="en-US"/>
          </a:p>
        </p:txBody>
      </p:sp>
    </p:spTree>
    <p:extLst>
      <p:ext uri="{BB962C8B-B14F-4D97-AF65-F5344CB8AC3E}">
        <p14:creationId xmlns:p14="http://schemas.microsoft.com/office/powerpoint/2010/main" val="39947008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A570D-A0A3-5555-013F-F27ABF9691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E64786-000B-5949-5E03-F5EBB6C916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C370DF-7E83-A46D-464D-6602F06452EF}"/>
              </a:ext>
            </a:extLst>
          </p:cNvPr>
          <p:cNvSpPr>
            <a:spLocks noGrp="1"/>
          </p:cNvSpPr>
          <p:nvPr>
            <p:ph type="body" idx="1"/>
          </p:nvPr>
        </p:nvSpPr>
        <p:spPr/>
        <p:txBody>
          <a:bodyPr/>
          <a:lstStyle/>
          <a:p>
            <a:r>
              <a:rPr lang="en-US" dirty="0" err="1"/>
              <a:t>Mounjaro</a:t>
            </a:r>
            <a:r>
              <a:rPr lang="en-US" dirty="0"/>
              <a:t> doing study now for MACE</a:t>
            </a:r>
          </a:p>
        </p:txBody>
      </p:sp>
      <p:sp>
        <p:nvSpPr>
          <p:cNvPr id="4" name="Slide Number Placeholder 3">
            <a:extLst>
              <a:ext uri="{FF2B5EF4-FFF2-40B4-BE49-F238E27FC236}">
                <a16:creationId xmlns:a16="http://schemas.microsoft.com/office/drawing/2014/main" id="{DF237D9A-E508-6590-E853-F4FBD5FB13C9}"/>
              </a:ext>
            </a:extLst>
          </p:cNvPr>
          <p:cNvSpPr>
            <a:spLocks noGrp="1"/>
          </p:cNvSpPr>
          <p:nvPr>
            <p:ph type="sldNum" sz="quarter" idx="5"/>
          </p:nvPr>
        </p:nvSpPr>
        <p:spPr/>
        <p:txBody>
          <a:bodyPr/>
          <a:lstStyle/>
          <a:p>
            <a:fld id="{73EE5A2B-4B19-9741-9AD7-F4BAE99A158A}" type="slidenum">
              <a:rPr lang="en-US" smtClean="0"/>
              <a:t>25</a:t>
            </a:fld>
            <a:endParaRPr lang="en-US"/>
          </a:p>
        </p:txBody>
      </p:sp>
    </p:spTree>
    <p:extLst>
      <p:ext uri="{BB962C8B-B14F-4D97-AF65-F5344CB8AC3E}">
        <p14:creationId xmlns:p14="http://schemas.microsoft.com/office/powerpoint/2010/main" val="192306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Herbals Ma Huang, ephedra, St Johns,</a:t>
            </a:r>
          </a:p>
        </p:txBody>
      </p:sp>
      <p:sp>
        <p:nvSpPr>
          <p:cNvPr id="4" name="Slide Number Placeholder 3"/>
          <p:cNvSpPr>
            <a:spLocks noGrp="1"/>
          </p:cNvSpPr>
          <p:nvPr>
            <p:ph type="sldNum" sz="quarter" idx="5"/>
          </p:nvPr>
        </p:nvSpPr>
        <p:spPr/>
        <p:txBody>
          <a:bodyPr/>
          <a:lstStyle/>
          <a:p>
            <a:fld id="{73EE5A2B-4B19-9741-9AD7-F4BAE99A158A}" type="slidenum">
              <a:rPr lang="en-US" smtClean="0"/>
              <a:t>4</a:t>
            </a:fld>
            <a:endParaRPr lang="en-US"/>
          </a:p>
        </p:txBody>
      </p:sp>
    </p:spTree>
    <p:extLst>
      <p:ext uri="{BB962C8B-B14F-4D97-AF65-F5344CB8AC3E}">
        <p14:creationId xmlns:p14="http://schemas.microsoft.com/office/powerpoint/2010/main" val="34115948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Decreases hepatic glucose production and improves insulin sensitivity.  </a:t>
            </a:r>
          </a:p>
          <a:p>
            <a:r>
              <a:rPr lang="en-US" dirty="0"/>
              <a:t>Stop when there is hypoxia as risk of lactic acidosis increases.  </a:t>
            </a:r>
          </a:p>
          <a:p>
            <a:r>
              <a:rPr lang="en-US" dirty="0"/>
              <a:t>The IV contrast is especially important with intra-articular like PCA.  </a:t>
            </a:r>
          </a:p>
        </p:txBody>
      </p:sp>
      <p:sp>
        <p:nvSpPr>
          <p:cNvPr id="4" name="Slide Number Placeholder 3"/>
          <p:cNvSpPr>
            <a:spLocks noGrp="1"/>
          </p:cNvSpPr>
          <p:nvPr>
            <p:ph type="sldNum" sz="quarter" idx="5"/>
          </p:nvPr>
        </p:nvSpPr>
        <p:spPr/>
        <p:txBody>
          <a:bodyPr/>
          <a:lstStyle/>
          <a:p>
            <a:fld id="{73EE5A2B-4B19-9741-9AD7-F4BAE99A158A}" type="slidenum">
              <a:rPr lang="en-US" smtClean="0"/>
              <a:t>27</a:t>
            </a:fld>
            <a:endParaRPr lang="en-US"/>
          </a:p>
        </p:txBody>
      </p:sp>
    </p:spTree>
    <p:extLst>
      <p:ext uri="{BB962C8B-B14F-4D97-AF65-F5344CB8AC3E}">
        <p14:creationId xmlns:p14="http://schemas.microsoft.com/office/powerpoint/2010/main" val="13844839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Sodium-glucose co-transporter 2 (SGLT2)</a:t>
            </a:r>
          </a:p>
          <a:p>
            <a:r>
              <a:rPr lang="en-US" dirty="0"/>
              <a:t>0.5-1% reduction in A1c, Weight reduction, BP reduction</a:t>
            </a:r>
          </a:p>
          <a:p>
            <a:r>
              <a:rPr lang="en-US" dirty="0"/>
              <a:t>DKA S/S:  Extreme thirst, frequent urination, high BG, high urine ketones, nausea, vomiting, stomach pain, fatigue, fruity scented breath, confusion</a:t>
            </a:r>
          </a:p>
        </p:txBody>
      </p:sp>
      <p:sp>
        <p:nvSpPr>
          <p:cNvPr id="4" name="Slide Number Placeholder 3"/>
          <p:cNvSpPr>
            <a:spLocks noGrp="1"/>
          </p:cNvSpPr>
          <p:nvPr>
            <p:ph type="sldNum" sz="quarter" idx="5"/>
          </p:nvPr>
        </p:nvSpPr>
        <p:spPr/>
        <p:txBody>
          <a:bodyPr/>
          <a:lstStyle/>
          <a:p>
            <a:fld id="{73EE5A2B-4B19-9741-9AD7-F4BAE99A158A}" type="slidenum">
              <a:rPr lang="en-US" smtClean="0"/>
              <a:t>28</a:t>
            </a:fld>
            <a:endParaRPr lang="en-US"/>
          </a:p>
        </p:txBody>
      </p:sp>
    </p:spTree>
    <p:extLst>
      <p:ext uri="{BB962C8B-B14F-4D97-AF65-F5344CB8AC3E}">
        <p14:creationId xmlns:p14="http://schemas.microsoft.com/office/powerpoint/2010/main" val="37201756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Glucagon-like peptide-1 agonist and Glucose-dependent insulinotropic polypeptide (GIP)</a:t>
            </a:r>
          </a:p>
        </p:txBody>
      </p:sp>
      <p:sp>
        <p:nvSpPr>
          <p:cNvPr id="4" name="Slide Number Placeholder 3"/>
          <p:cNvSpPr>
            <a:spLocks noGrp="1"/>
          </p:cNvSpPr>
          <p:nvPr>
            <p:ph type="sldNum" sz="quarter" idx="5"/>
          </p:nvPr>
        </p:nvSpPr>
        <p:spPr/>
        <p:txBody>
          <a:bodyPr/>
          <a:lstStyle/>
          <a:p>
            <a:fld id="{73EE5A2B-4B19-9741-9AD7-F4BAE99A158A}" type="slidenum">
              <a:rPr lang="en-US" smtClean="0"/>
              <a:t>29</a:t>
            </a:fld>
            <a:endParaRPr lang="en-US"/>
          </a:p>
        </p:txBody>
      </p:sp>
    </p:spTree>
    <p:extLst>
      <p:ext uri="{BB962C8B-B14F-4D97-AF65-F5344CB8AC3E}">
        <p14:creationId xmlns:p14="http://schemas.microsoft.com/office/powerpoint/2010/main" val="8339697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Peroxisome proliferator-Activated Receptor Gamma (</a:t>
            </a:r>
            <a:r>
              <a:rPr lang="en-US" dirty="0" err="1"/>
              <a:t>PPARg</a:t>
            </a:r>
            <a:r>
              <a:rPr lang="en-US" dirty="0"/>
              <a:t>) agonist</a:t>
            </a:r>
          </a:p>
        </p:txBody>
      </p:sp>
      <p:sp>
        <p:nvSpPr>
          <p:cNvPr id="4" name="Slide Number Placeholder 3"/>
          <p:cNvSpPr>
            <a:spLocks noGrp="1"/>
          </p:cNvSpPr>
          <p:nvPr>
            <p:ph type="sldNum" sz="quarter" idx="5"/>
          </p:nvPr>
        </p:nvSpPr>
        <p:spPr/>
        <p:txBody>
          <a:bodyPr/>
          <a:lstStyle/>
          <a:p>
            <a:fld id="{73EE5A2B-4B19-9741-9AD7-F4BAE99A158A}" type="slidenum">
              <a:rPr lang="en-US" smtClean="0"/>
              <a:t>30</a:t>
            </a:fld>
            <a:endParaRPr lang="en-US"/>
          </a:p>
        </p:txBody>
      </p:sp>
    </p:spTree>
    <p:extLst>
      <p:ext uri="{BB962C8B-B14F-4D97-AF65-F5344CB8AC3E}">
        <p14:creationId xmlns:p14="http://schemas.microsoft.com/office/powerpoint/2010/main" val="10672104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Dipeptidyl peptidase 4 inhibitors -&gt; Prolong incretin molecules</a:t>
            </a:r>
          </a:p>
          <a:p>
            <a:endParaRPr lang="en-US" dirty="0"/>
          </a:p>
          <a:p>
            <a:r>
              <a:rPr lang="en-US" dirty="0"/>
              <a:t>Sitagliptin cutoffs </a:t>
            </a:r>
            <a:r>
              <a:rPr lang="en-US" dirty="0" err="1"/>
              <a:t>egfr</a:t>
            </a:r>
            <a:r>
              <a:rPr lang="en-US" dirty="0"/>
              <a:t> 30-45 and &lt; 30</a:t>
            </a:r>
          </a:p>
          <a:p>
            <a:r>
              <a:rPr lang="en-US" dirty="0" err="1"/>
              <a:t>Saxagliptin</a:t>
            </a:r>
            <a:r>
              <a:rPr lang="en-US" dirty="0"/>
              <a:t> </a:t>
            </a:r>
            <a:r>
              <a:rPr lang="en-US" dirty="0" err="1"/>
              <a:t>egfr</a:t>
            </a:r>
            <a:r>
              <a:rPr lang="en-US" dirty="0"/>
              <a:t> &lt; 45</a:t>
            </a:r>
          </a:p>
          <a:p>
            <a:r>
              <a:rPr lang="en-US" dirty="0"/>
              <a:t>Alogliptin CrCl 30-60 and &lt; 30</a:t>
            </a:r>
          </a:p>
        </p:txBody>
      </p:sp>
      <p:sp>
        <p:nvSpPr>
          <p:cNvPr id="4" name="Slide Number Placeholder 3"/>
          <p:cNvSpPr>
            <a:spLocks noGrp="1"/>
          </p:cNvSpPr>
          <p:nvPr>
            <p:ph type="sldNum" sz="quarter" idx="5"/>
          </p:nvPr>
        </p:nvSpPr>
        <p:spPr/>
        <p:txBody>
          <a:bodyPr/>
          <a:lstStyle/>
          <a:p>
            <a:fld id="{73EE5A2B-4B19-9741-9AD7-F4BAE99A158A}" type="slidenum">
              <a:rPr lang="en-US" smtClean="0"/>
              <a:t>31</a:t>
            </a:fld>
            <a:endParaRPr lang="en-US"/>
          </a:p>
        </p:txBody>
      </p:sp>
    </p:spTree>
    <p:extLst>
      <p:ext uri="{BB962C8B-B14F-4D97-AF65-F5344CB8AC3E}">
        <p14:creationId xmlns:p14="http://schemas.microsoft.com/office/powerpoint/2010/main" val="29241997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Stimulate beta cells to release insulin, the Meglitinides are shorter acting</a:t>
            </a:r>
          </a:p>
          <a:p>
            <a:r>
              <a:rPr lang="en-US" dirty="0"/>
              <a:t>Danger of hypoglycemia will increase with age</a:t>
            </a:r>
          </a:p>
        </p:txBody>
      </p:sp>
      <p:sp>
        <p:nvSpPr>
          <p:cNvPr id="4" name="Slide Number Placeholder 3"/>
          <p:cNvSpPr>
            <a:spLocks noGrp="1"/>
          </p:cNvSpPr>
          <p:nvPr>
            <p:ph type="sldNum" sz="quarter" idx="5"/>
          </p:nvPr>
        </p:nvSpPr>
        <p:spPr/>
        <p:txBody>
          <a:bodyPr/>
          <a:lstStyle/>
          <a:p>
            <a:fld id="{73EE5A2B-4B19-9741-9AD7-F4BAE99A158A}" type="slidenum">
              <a:rPr lang="en-US" smtClean="0"/>
              <a:t>32</a:t>
            </a:fld>
            <a:endParaRPr lang="en-US"/>
          </a:p>
        </p:txBody>
      </p:sp>
    </p:spTree>
    <p:extLst>
      <p:ext uri="{BB962C8B-B14F-4D97-AF65-F5344CB8AC3E}">
        <p14:creationId xmlns:p14="http://schemas.microsoft.com/office/powerpoint/2010/main" val="24064194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Amylin promotes satiety, and slows gastric emptying</a:t>
            </a:r>
          </a:p>
        </p:txBody>
      </p:sp>
      <p:sp>
        <p:nvSpPr>
          <p:cNvPr id="4" name="Slide Number Placeholder 3"/>
          <p:cNvSpPr>
            <a:spLocks noGrp="1"/>
          </p:cNvSpPr>
          <p:nvPr>
            <p:ph type="sldNum" sz="quarter" idx="5"/>
          </p:nvPr>
        </p:nvSpPr>
        <p:spPr/>
        <p:txBody>
          <a:bodyPr/>
          <a:lstStyle/>
          <a:p>
            <a:fld id="{73EE5A2B-4B19-9741-9AD7-F4BAE99A158A}" type="slidenum">
              <a:rPr lang="en-US" smtClean="0"/>
              <a:t>34</a:t>
            </a:fld>
            <a:endParaRPr lang="en-US"/>
          </a:p>
        </p:txBody>
      </p:sp>
    </p:spTree>
    <p:extLst>
      <p:ext uri="{BB962C8B-B14F-4D97-AF65-F5344CB8AC3E}">
        <p14:creationId xmlns:p14="http://schemas.microsoft.com/office/powerpoint/2010/main" val="10338089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EE5A2B-4B19-9741-9AD7-F4BAE99A158A}" type="slidenum">
              <a:rPr lang="en-US" smtClean="0"/>
              <a:t>35</a:t>
            </a:fld>
            <a:endParaRPr lang="en-US"/>
          </a:p>
        </p:txBody>
      </p:sp>
    </p:spTree>
    <p:extLst>
      <p:ext uri="{BB962C8B-B14F-4D97-AF65-F5344CB8AC3E}">
        <p14:creationId xmlns:p14="http://schemas.microsoft.com/office/powerpoint/2010/main" val="23228025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EE5A2B-4B19-9741-9AD7-F4BAE99A158A}" type="slidenum">
              <a:rPr lang="en-US" smtClean="0"/>
              <a:t>36</a:t>
            </a:fld>
            <a:endParaRPr lang="en-US"/>
          </a:p>
        </p:txBody>
      </p:sp>
    </p:spTree>
    <p:extLst>
      <p:ext uri="{BB962C8B-B14F-4D97-AF65-F5344CB8AC3E}">
        <p14:creationId xmlns:p14="http://schemas.microsoft.com/office/powerpoint/2010/main" val="6943268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Disease state focused initiation of therapy.  Go SGLT2i due to </a:t>
            </a:r>
            <a:r>
              <a:rPr lang="en-US" dirty="0" err="1"/>
              <a:t>HFrEF</a:t>
            </a:r>
            <a:r>
              <a:rPr lang="en-US" dirty="0"/>
              <a:t> diagnosis</a:t>
            </a:r>
          </a:p>
        </p:txBody>
      </p:sp>
      <p:sp>
        <p:nvSpPr>
          <p:cNvPr id="4" name="Slide Number Placeholder 3"/>
          <p:cNvSpPr>
            <a:spLocks noGrp="1"/>
          </p:cNvSpPr>
          <p:nvPr>
            <p:ph type="sldNum" sz="quarter" idx="5"/>
          </p:nvPr>
        </p:nvSpPr>
        <p:spPr/>
        <p:txBody>
          <a:bodyPr/>
          <a:lstStyle/>
          <a:p>
            <a:fld id="{73EE5A2B-4B19-9741-9AD7-F4BAE99A158A}" type="slidenum">
              <a:rPr lang="en-US" smtClean="0"/>
              <a:t>39</a:t>
            </a:fld>
            <a:endParaRPr lang="en-US"/>
          </a:p>
        </p:txBody>
      </p:sp>
    </p:spTree>
    <p:extLst>
      <p:ext uri="{BB962C8B-B14F-4D97-AF65-F5344CB8AC3E}">
        <p14:creationId xmlns:p14="http://schemas.microsoft.com/office/powerpoint/2010/main" val="3064378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PREVENT gives risk of cardiovascular disease, ASCVD, or heart failure at 10 and 30 years and is designed for use in people without diagnosed CVD</a:t>
            </a:r>
          </a:p>
          <a:p>
            <a:endParaRPr lang="en-US" dirty="0"/>
          </a:p>
          <a:p>
            <a:r>
              <a:rPr lang="en-US" dirty="0"/>
              <a:t>The 120mmhg was the SPRINT trial</a:t>
            </a:r>
          </a:p>
          <a:p>
            <a:endParaRPr lang="en-US" dirty="0"/>
          </a:p>
          <a:p>
            <a:r>
              <a:rPr lang="en-US" dirty="0"/>
              <a:t>Screen for Primary Aldosteronism:  Resistant hypertension, hypokalemia, OSA, adrenal mass, family history of early-onset hypertension, stroke at a  young age (&lt;40 yo)</a:t>
            </a:r>
          </a:p>
          <a:p>
            <a:endParaRPr lang="en-US" dirty="0"/>
          </a:p>
          <a:p>
            <a:r>
              <a:rPr lang="en-US" dirty="0"/>
              <a:t>Stage 1 130-139/80-89 and Stage 2 &gt;140 or &gt; 90…still retains elevated for &gt; 120/80</a:t>
            </a:r>
          </a:p>
          <a:p>
            <a:endParaRPr lang="en-US" dirty="0"/>
          </a:p>
          <a:p>
            <a:r>
              <a:rPr lang="en-US" dirty="0"/>
              <a:t>Hypertensive Emergency &gt;180/120 mmHg with evidence of acute target organ damage</a:t>
            </a:r>
          </a:p>
        </p:txBody>
      </p:sp>
      <p:sp>
        <p:nvSpPr>
          <p:cNvPr id="4" name="Slide Number Placeholder 3"/>
          <p:cNvSpPr>
            <a:spLocks noGrp="1"/>
          </p:cNvSpPr>
          <p:nvPr>
            <p:ph type="sldNum" sz="quarter" idx="5"/>
          </p:nvPr>
        </p:nvSpPr>
        <p:spPr/>
        <p:txBody>
          <a:bodyPr/>
          <a:lstStyle/>
          <a:p>
            <a:fld id="{73EE5A2B-4B19-9741-9AD7-F4BAE99A158A}" type="slidenum">
              <a:rPr lang="en-US" smtClean="0"/>
              <a:t>5</a:t>
            </a:fld>
            <a:endParaRPr lang="en-US"/>
          </a:p>
        </p:txBody>
      </p:sp>
    </p:spTree>
    <p:extLst>
      <p:ext uri="{BB962C8B-B14F-4D97-AF65-F5344CB8AC3E}">
        <p14:creationId xmlns:p14="http://schemas.microsoft.com/office/powerpoint/2010/main" val="1312158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Of note, it says to consider ACE/ARB even with mild albuminuria</a:t>
            </a:r>
          </a:p>
          <a:p>
            <a:r>
              <a:rPr lang="en-US" dirty="0"/>
              <a:t>Chronic coronary disease is a progressive hardening of the artery</a:t>
            </a:r>
          </a:p>
          <a:p>
            <a:r>
              <a:rPr lang="en-US" dirty="0"/>
              <a:t>Avoid beta blockers </a:t>
            </a:r>
            <a:r>
              <a:rPr lang="en-US" dirty="0" err="1"/>
              <a:t>HFpEF</a:t>
            </a:r>
            <a:r>
              <a:rPr lang="en-US" dirty="0"/>
              <a:t> due to negative chronotropic effects</a:t>
            </a:r>
          </a:p>
        </p:txBody>
      </p:sp>
      <p:sp>
        <p:nvSpPr>
          <p:cNvPr id="4" name="Slide Number Placeholder 3"/>
          <p:cNvSpPr>
            <a:spLocks noGrp="1"/>
          </p:cNvSpPr>
          <p:nvPr>
            <p:ph type="sldNum" sz="quarter" idx="5"/>
          </p:nvPr>
        </p:nvSpPr>
        <p:spPr/>
        <p:txBody>
          <a:bodyPr/>
          <a:lstStyle/>
          <a:p>
            <a:fld id="{73EE5A2B-4B19-9741-9AD7-F4BAE99A158A}" type="slidenum">
              <a:rPr lang="en-US" smtClean="0"/>
              <a:t>6</a:t>
            </a:fld>
            <a:endParaRPr lang="en-US"/>
          </a:p>
        </p:txBody>
      </p:sp>
    </p:spTree>
    <p:extLst>
      <p:ext uri="{BB962C8B-B14F-4D97-AF65-F5344CB8AC3E}">
        <p14:creationId xmlns:p14="http://schemas.microsoft.com/office/powerpoint/2010/main" val="4149018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Albuminuria is mg albumin / gram creatinine </a:t>
            </a:r>
          </a:p>
          <a:p>
            <a:endParaRPr lang="en-US" dirty="0"/>
          </a:p>
          <a:p>
            <a:r>
              <a:rPr lang="en-US" dirty="0"/>
              <a:t>PAD -&gt; no increased risk of blockage found with this treatment goal</a:t>
            </a:r>
          </a:p>
        </p:txBody>
      </p:sp>
      <p:sp>
        <p:nvSpPr>
          <p:cNvPr id="4" name="Slide Number Placeholder 3"/>
          <p:cNvSpPr>
            <a:spLocks noGrp="1"/>
          </p:cNvSpPr>
          <p:nvPr>
            <p:ph type="sldNum" sz="quarter" idx="5"/>
          </p:nvPr>
        </p:nvSpPr>
        <p:spPr/>
        <p:txBody>
          <a:bodyPr/>
          <a:lstStyle/>
          <a:p>
            <a:fld id="{73EE5A2B-4B19-9741-9AD7-F4BAE99A158A}" type="slidenum">
              <a:rPr lang="en-US" smtClean="0"/>
              <a:t>7</a:t>
            </a:fld>
            <a:endParaRPr lang="en-US"/>
          </a:p>
        </p:txBody>
      </p:sp>
    </p:spTree>
    <p:extLst>
      <p:ext uri="{BB962C8B-B14F-4D97-AF65-F5344CB8AC3E}">
        <p14:creationId xmlns:p14="http://schemas.microsoft.com/office/powerpoint/2010/main" val="2108408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Preeclampsia:</a:t>
            </a:r>
          </a:p>
          <a:p>
            <a:pPr marL="171450" indent="-171450">
              <a:buFont typeface="Arial" panose="020B0604020202020204" pitchFamily="34" charset="0"/>
              <a:buChar char="•"/>
            </a:pPr>
            <a:r>
              <a:rPr lang="en-US" dirty="0"/>
              <a:t>&gt; 140/90 on 2 occasions at least 4 hours apart after 20 </a:t>
            </a:r>
            <a:r>
              <a:rPr lang="en-US" dirty="0" err="1"/>
              <a:t>wks</a:t>
            </a:r>
            <a:r>
              <a:rPr lang="en-US" dirty="0"/>
              <a:t> gestation OR BP &gt;160/110 once</a:t>
            </a:r>
          </a:p>
          <a:p>
            <a:pPr marL="171450" indent="-171450">
              <a:buFont typeface="Arial" panose="020B0604020202020204" pitchFamily="34" charset="0"/>
              <a:buChar char="•"/>
            </a:pPr>
            <a:r>
              <a:rPr lang="en-US" dirty="0"/>
              <a:t>AND</a:t>
            </a:r>
          </a:p>
          <a:p>
            <a:pPr marL="171450" indent="-171450">
              <a:buFont typeface="Arial" panose="020B0604020202020204" pitchFamily="34" charset="0"/>
              <a:buChar char="•"/>
            </a:pPr>
            <a:r>
              <a:rPr lang="en-US" dirty="0"/>
              <a:t>Proteinuria (&gt;=300mg /24 hour</a:t>
            </a:r>
          </a:p>
          <a:p>
            <a:pPr marL="171450" indent="-171450">
              <a:buFont typeface="Arial" panose="020B0604020202020204" pitchFamily="34" charset="0"/>
              <a:buChar char="•"/>
            </a:pPr>
            <a:r>
              <a:rPr lang="en-US" dirty="0"/>
              <a:t>OR new onset HTN with one of the following</a:t>
            </a:r>
          </a:p>
          <a:p>
            <a:pPr marL="171450" indent="-171450">
              <a:buFont typeface="Arial" panose="020B0604020202020204" pitchFamily="34" charset="0"/>
              <a:buChar char="•"/>
            </a:pPr>
            <a:r>
              <a:rPr lang="en-US" dirty="0"/>
              <a:t>Thrombocytopenia; Renal insufficiency; Impaired liver function; pulmonary edema</a:t>
            </a:r>
          </a:p>
        </p:txBody>
      </p:sp>
      <p:sp>
        <p:nvSpPr>
          <p:cNvPr id="4" name="Slide Number Placeholder 3"/>
          <p:cNvSpPr>
            <a:spLocks noGrp="1"/>
          </p:cNvSpPr>
          <p:nvPr>
            <p:ph type="sldNum" sz="quarter" idx="5"/>
          </p:nvPr>
        </p:nvSpPr>
        <p:spPr/>
        <p:txBody>
          <a:bodyPr/>
          <a:lstStyle/>
          <a:p>
            <a:fld id="{73EE5A2B-4B19-9741-9AD7-F4BAE99A158A}" type="slidenum">
              <a:rPr lang="en-US" smtClean="0"/>
              <a:t>8</a:t>
            </a:fld>
            <a:endParaRPr lang="en-US"/>
          </a:p>
        </p:txBody>
      </p:sp>
    </p:spTree>
    <p:extLst>
      <p:ext uri="{BB962C8B-B14F-4D97-AF65-F5344CB8AC3E}">
        <p14:creationId xmlns:p14="http://schemas.microsoft.com/office/powerpoint/2010/main" val="28210839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Olmesartan has an odd reaction for sprue-like enteropathy </a:t>
            </a:r>
          </a:p>
        </p:txBody>
      </p:sp>
      <p:sp>
        <p:nvSpPr>
          <p:cNvPr id="4" name="Slide Number Placeholder 3"/>
          <p:cNvSpPr>
            <a:spLocks noGrp="1"/>
          </p:cNvSpPr>
          <p:nvPr>
            <p:ph type="sldNum" sz="quarter" idx="5"/>
          </p:nvPr>
        </p:nvSpPr>
        <p:spPr/>
        <p:txBody>
          <a:bodyPr/>
          <a:lstStyle/>
          <a:p>
            <a:fld id="{73EE5A2B-4B19-9741-9AD7-F4BAE99A158A}" type="slidenum">
              <a:rPr lang="en-US" smtClean="0"/>
              <a:t>10</a:t>
            </a:fld>
            <a:endParaRPr lang="en-US"/>
          </a:p>
        </p:txBody>
      </p:sp>
    </p:spTree>
    <p:extLst>
      <p:ext uri="{BB962C8B-B14F-4D97-AF65-F5344CB8AC3E}">
        <p14:creationId xmlns:p14="http://schemas.microsoft.com/office/powerpoint/2010/main" val="8704668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EE5A2B-4B19-9741-9AD7-F4BAE99A158A}" type="slidenum">
              <a:rPr lang="en-US" smtClean="0"/>
              <a:t>11</a:t>
            </a:fld>
            <a:endParaRPr lang="en-US"/>
          </a:p>
        </p:txBody>
      </p:sp>
    </p:spTree>
    <p:extLst>
      <p:ext uri="{BB962C8B-B14F-4D97-AF65-F5344CB8AC3E}">
        <p14:creationId xmlns:p14="http://schemas.microsoft.com/office/powerpoint/2010/main" val="2189194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Hyperglycemia due to hypokalemia induced reduction in pancreatic insulin secretion.  </a:t>
            </a:r>
          </a:p>
          <a:p>
            <a:r>
              <a:rPr lang="en-US" dirty="0"/>
              <a:t>May increase lithium levels due to decreased renal clearance of lithium</a:t>
            </a:r>
          </a:p>
        </p:txBody>
      </p:sp>
      <p:sp>
        <p:nvSpPr>
          <p:cNvPr id="4" name="Slide Number Placeholder 3"/>
          <p:cNvSpPr>
            <a:spLocks noGrp="1"/>
          </p:cNvSpPr>
          <p:nvPr>
            <p:ph type="sldNum" sz="quarter" idx="5"/>
          </p:nvPr>
        </p:nvSpPr>
        <p:spPr/>
        <p:txBody>
          <a:bodyPr/>
          <a:lstStyle/>
          <a:p>
            <a:fld id="{73EE5A2B-4B19-9741-9AD7-F4BAE99A158A}" type="slidenum">
              <a:rPr lang="en-US" smtClean="0"/>
              <a:t>12</a:t>
            </a:fld>
            <a:endParaRPr lang="en-US"/>
          </a:p>
        </p:txBody>
      </p:sp>
    </p:spTree>
    <p:extLst>
      <p:ext uri="{BB962C8B-B14F-4D97-AF65-F5344CB8AC3E}">
        <p14:creationId xmlns:p14="http://schemas.microsoft.com/office/powerpoint/2010/main" val="17794329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5825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96863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250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73133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4/23/2026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2363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4/23/2026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5535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4/23/2026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5106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4/23/2026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92773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1BEF0D-F0BB-DE4B-95CE-6DB70DBA9567}" type="datetimeFigureOut">
              <a:rPr lang="en-US" smtClean="0"/>
              <a:pPr/>
              <a:t>4/23/2026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97278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61BEF0D-F0BB-DE4B-95CE-6DB70DBA9567}" type="datetimeFigureOut">
              <a:rPr lang="en-US" smtClean="0"/>
              <a:pPr/>
              <a:t>4/23/2026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3622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4/23/2026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4695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61BEF0D-F0BB-DE4B-95CE-6DB70DBA9567}" type="datetimeFigureOut">
              <a:rPr lang="en-US" smtClean="0"/>
              <a:pPr/>
              <a:t>4/23/2026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57F1E4F-1CFF-5643-939E-217C01CDF565}"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8448360"/>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C89C4-8B0C-A2AD-9EFD-5865469CCE78}"/>
              </a:ext>
            </a:extLst>
          </p:cNvPr>
          <p:cNvSpPr>
            <a:spLocks noGrp="1"/>
          </p:cNvSpPr>
          <p:nvPr>
            <p:ph type="ctrTitle"/>
          </p:nvPr>
        </p:nvSpPr>
        <p:spPr/>
        <p:txBody>
          <a:bodyPr>
            <a:normAutofit fontScale="90000"/>
          </a:bodyPr>
          <a:lstStyle/>
          <a:p>
            <a:r>
              <a:rPr lang="en-US" dirty="0"/>
              <a:t>Diabetes and Hypertension:  A 2026 Pharmacotherapy Update</a:t>
            </a:r>
          </a:p>
        </p:txBody>
      </p:sp>
      <p:sp>
        <p:nvSpPr>
          <p:cNvPr id="3" name="Subtitle 2">
            <a:extLst>
              <a:ext uri="{FF2B5EF4-FFF2-40B4-BE49-F238E27FC236}">
                <a16:creationId xmlns:a16="http://schemas.microsoft.com/office/drawing/2014/main" id="{28EDC000-E3B2-804F-BD6F-4E0247C3DD23}"/>
              </a:ext>
            </a:extLst>
          </p:cNvPr>
          <p:cNvSpPr>
            <a:spLocks noGrp="1"/>
          </p:cNvSpPr>
          <p:nvPr>
            <p:ph type="subTitle" idx="1"/>
          </p:nvPr>
        </p:nvSpPr>
        <p:spPr/>
        <p:txBody>
          <a:bodyPr/>
          <a:lstStyle/>
          <a:p>
            <a:r>
              <a:rPr lang="en-US" dirty="0"/>
              <a:t>Mike Brown, Pharm.D., Ph.D., BCPS</a:t>
            </a:r>
          </a:p>
        </p:txBody>
      </p:sp>
    </p:spTree>
    <p:extLst>
      <p:ext uri="{BB962C8B-B14F-4D97-AF65-F5344CB8AC3E}">
        <p14:creationId xmlns:p14="http://schemas.microsoft.com/office/powerpoint/2010/main" val="6927746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919BA-0BE7-9D9B-BDBF-EF9EFC8C7F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0B53B3-598B-A9A9-828C-9415F142F6DB}"/>
              </a:ext>
            </a:extLst>
          </p:cNvPr>
          <p:cNvSpPr>
            <a:spLocks noGrp="1"/>
          </p:cNvSpPr>
          <p:nvPr>
            <p:ph type="title"/>
          </p:nvPr>
        </p:nvSpPr>
        <p:spPr/>
        <p:txBody>
          <a:bodyPr/>
          <a:lstStyle/>
          <a:p>
            <a:r>
              <a:rPr lang="en-US" dirty="0" err="1"/>
              <a:t>ACEi</a:t>
            </a:r>
            <a:r>
              <a:rPr lang="en-US" dirty="0"/>
              <a:t>/ARBs</a:t>
            </a:r>
          </a:p>
        </p:txBody>
      </p:sp>
      <p:sp>
        <p:nvSpPr>
          <p:cNvPr id="3" name="Content Placeholder 2">
            <a:extLst>
              <a:ext uri="{FF2B5EF4-FFF2-40B4-BE49-F238E27FC236}">
                <a16:creationId xmlns:a16="http://schemas.microsoft.com/office/drawing/2014/main" id="{E3E6C78E-BE54-70A8-24D6-A9FBA215E2B5}"/>
              </a:ext>
            </a:extLst>
          </p:cNvPr>
          <p:cNvSpPr>
            <a:spLocks noGrp="1"/>
          </p:cNvSpPr>
          <p:nvPr>
            <p:ph idx="1"/>
          </p:nvPr>
        </p:nvSpPr>
        <p:spPr>
          <a:xfrm>
            <a:off x="1097280" y="1835343"/>
            <a:ext cx="7901248" cy="4023360"/>
          </a:xfrm>
        </p:spPr>
        <p:txBody>
          <a:bodyPr/>
          <a:lstStyle/>
          <a:p>
            <a:r>
              <a:rPr lang="en-US" dirty="0"/>
              <a:t>Example Medications: </a:t>
            </a:r>
          </a:p>
          <a:p>
            <a:pPr lvl="1"/>
            <a:r>
              <a:rPr lang="en-US" dirty="0" err="1"/>
              <a:t>ACEi</a:t>
            </a:r>
            <a:r>
              <a:rPr lang="en-US" dirty="0"/>
              <a:t>:  Lisinopril…or drugs ending in –</a:t>
            </a:r>
            <a:r>
              <a:rPr lang="en-US" dirty="0" err="1"/>
              <a:t>pril</a:t>
            </a:r>
            <a:endParaRPr lang="en-US" dirty="0"/>
          </a:p>
          <a:p>
            <a:pPr lvl="1"/>
            <a:r>
              <a:rPr lang="en-US" dirty="0"/>
              <a:t>ARBs: Losartan…or drugs ending in -</a:t>
            </a:r>
            <a:r>
              <a:rPr lang="en-US" dirty="0" err="1"/>
              <a:t>sartan</a:t>
            </a:r>
            <a:endParaRPr lang="en-US" dirty="0"/>
          </a:p>
          <a:p>
            <a:r>
              <a:rPr lang="en-US" dirty="0"/>
              <a:t>Pearls:</a:t>
            </a:r>
          </a:p>
          <a:p>
            <a:pPr lvl="1"/>
            <a:r>
              <a:rPr lang="en-US" dirty="0"/>
              <a:t>Monitoring:  </a:t>
            </a:r>
            <a:r>
              <a:rPr lang="en-US" dirty="0" err="1"/>
              <a:t>Scr</a:t>
            </a:r>
            <a:r>
              <a:rPr lang="en-US" dirty="0"/>
              <a:t> (Increase anticipated on therapy initiation.  &gt; 30% increase may necessitate therapy switch), Potassium, Cough</a:t>
            </a:r>
          </a:p>
          <a:p>
            <a:pPr lvl="1"/>
            <a:r>
              <a:rPr lang="en-US" dirty="0"/>
              <a:t>Common S/E: Dry cough (</a:t>
            </a:r>
            <a:r>
              <a:rPr lang="en-US" dirty="0" err="1"/>
              <a:t>ACEi</a:t>
            </a:r>
            <a:r>
              <a:rPr lang="en-US" dirty="0"/>
              <a:t> predominant), Dizziness, Hyperkalemia</a:t>
            </a:r>
          </a:p>
          <a:p>
            <a:pPr lvl="1"/>
            <a:r>
              <a:rPr lang="en-US" dirty="0"/>
              <a:t>Severe S/E:  Angioedema (Recommend not rechallenging), Fetal toxicity (Boxed warning)</a:t>
            </a:r>
          </a:p>
          <a:p>
            <a:pPr lvl="1"/>
            <a:r>
              <a:rPr lang="en-US" dirty="0"/>
              <a:t>**For </a:t>
            </a:r>
            <a:r>
              <a:rPr lang="en-US" dirty="0" err="1"/>
              <a:t>ACEi</a:t>
            </a:r>
            <a:r>
              <a:rPr lang="en-US" dirty="0"/>
              <a:t> -&gt; Entresto, allow a 36 hour washout period</a:t>
            </a:r>
          </a:p>
        </p:txBody>
      </p:sp>
      <p:sp>
        <p:nvSpPr>
          <p:cNvPr id="4" name="TextBox 3">
            <a:extLst>
              <a:ext uri="{FF2B5EF4-FFF2-40B4-BE49-F238E27FC236}">
                <a16:creationId xmlns:a16="http://schemas.microsoft.com/office/drawing/2014/main" id="{8E592F8A-3C89-0767-E3C7-9637F8F325BF}"/>
              </a:ext>
            </a:extLst>
          </p:cNvPr>
          <p:cNvSpPr txBox="1"/>
          <p:nvPr/>
        </p:nvSpPr>
        <p:spPr>
          <a:xfrm>
            <a:off x="8998528" y="3179618"/>
            <a:ext cx="2909454" cy="2862322"/>
          </a:xfrm>
          <a:prstGeom prst="rect">
            <a:avLst/>
          </a:prstGeom>
          <a:noFill/>
          <a:ln w="28575">
            <a:solidFill>
              <a:schemeClr val="tx1"/>
            </a:solidFill>
          </a:ln>
        </p:spPr>
        <p:txBody>
          <a:bodyPr wrap="square" rtlCol="0">
            <a:spAutoFit/>
          </a:bodyPr>
          <a:lstStyle/>
          <a:p>
            <a:r>
              <a:rPr lang="en-US" dirty="0"/>
              <a:t>Disease State Considerations</a:t>
            </a:r>
          </a:p>
          <a:p>
            <a:pPr marL="285750" indent="-285750">
              <a:buFont typeface="Arial" panose="020B0604020202020204" pitchFamily="34" charset="0"/>
              <a:buChar char="•"/>
            </a:pPr>
            <a:r>
              <a:rPr lang="en-US" dirty="0"/>
              <a:t>Diabetes</a:t>
            </a:r>
          </a:p>
          <a:p>
            <a:pPr marL="285750" indent="-285750">
              <a:buFont typeface="Arial" panose="020B0604020202020204" pitchFamily="34" charset="0"/>
              <a:buChar char="•"/>
            </a:pPr>
            <a:r>
              <a:rPr lang="en-US" dirty="0"/>
              <a:t>CKD</a:t>
            </a:r>
          </a:p>
          <a:p>
            <a:pPr marL="285750" indent="-285750">
              <a:buFont typeface="Arial" panose="020B0604020202020204" pitchFamily="34" charset="0"/>
              <a:buChar char="•"/>
            </a:pPr>
            <a:r>
              <a:rPr lang="en-US" dirty="0" err="1"/>
              <a:t>HFrEF</a:t>
            </a:r>
            <a:endParaRPr lang="en-US" dirty="0"/>
          </a:p>
          <a:p>
            <a:pPr marL="285750" indent="-285750">
              <a:buFont typeface="Arial" panose="020B0604020202020204" pitchFamily="34" charset="0"/>
              <a:buChar char="•"/>
            </a:pPr>
            <a:r>
              <a:rPr lang="en-US" dirty="0"/>
              <a:t>HFpEF</a:t>
            </a:r>
          </a:p>
          <a:p>
            <a:pPr marL="285750" indent="-285750">
              <a:buFont typeface="Arial" panose="020B0604020202020204" pitchFamily="34" charset="0"/>
              <a:buChar char="•"/>
            </a:pPr>
            <a:r>
              <a:rPr lang="en-US" dirty="0"/>
              <a:t>Chronic Coronary Disease</a:t>
            </a:r>
          </a:p>
          <a:p>
            <a:pPr marL="285750" indent="-285750">
              <a:buFont typeface="Arial" panose="020B0604020202020204" pitchFamily="34" charset="0"/>
              <a:buChar char="•"/>
            </a:pPr>
            <a:r>
              <a:rPr lang="en-US" dirty="0"/>
              <a:t>Valvular Heart Disease</a:t>
            </a:r>
          </a:p>
          <a:p>
            <a:pPr marL="285750" indent="-285750">
              <a:buFont typeface="Arial" panose="020B0604020202020204" pitchFamily="34" charset="0"/>
              <a:buChar char="•"/>
            </a:pPr>
            <a:r>
              <a:rPr lang="en-US" dirty="0"/>
              <a:t>Secondary Stroke Prevention</a:t>
            </a:r>
          </a:p>
          <a:p>
            <a:pPr marL="285750" indent="-285750">
              <a:buFont typeface="Arial" panose="020B0604020202020204" pitchFamily="34" charset="0"/>
              <a:buChar char="•"/>
            </a:pPr>
            <a:r>
              <a:rPr lang="en-US" dirty="0"/>
              <a:t>PAD</a:t>
            </a:r>
          </a:p>
        </p:txBody>
      </p:sp>
    </p:spTree>
    <p:extLst>
      <p:ext uri="{BB962C8B-B14F-4D97-AF65-F5344CB8AC3E}">
        <p14:creationId xmlns:p14="http://schemas.microsoft.com/office/powerpoint/2010/main" val="721582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394E4-C6CF-9079-135E-746D60C513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76F345-E070-3B07-4F27-B5DE5E74C1A0}"/>
              </a:ext>
            </a:extLst>
          </p:cNvPr>
          <p:cNvSpPr>
            <a:spLocks noGrp="1"/>
          </p:cNvSpPr>
          <p:nvPr>
            <p:ph type="title"/>
          </p:nvPr>
        </p:nvSpPr>
        <p:spPr/>
        <p:txBody>
          <a:bodyPr/>
          <a:lstStyle/>
          <a:p>
            <a:r>
              <a:rPr lang="en-US" dirty="0"/>
              <a:t>ARNI</a:t>
            </a:r>
          </a:p>
        </p:txBody>
      </p:sp>
      <p:sp>
        <p:nvSpPr>
          <p:cNvPr id="3" name="Content Placeholder 2">
            <a:extLst>
              <a:ext uri="{FF2B5EF4-FFF2-40B4-BE49-F238E27FC236}">
                <a16:creationId xmlns:a16="http://schemas.microsoft.com/office/drawing/2014/main" id="{4C7DDF12-642D-8B18-6FDC-4BBB084A76B7}"/>
              </a:ext>
            </a:extLst>
          </p:cNvPr>
          <p:cNvSpPr>
            <a:spLocks noGrp="1"/>
          </p:cNvSpPr>
          <p:nvPr>
            <p:ph idx="1"/>
          </p:nvPr>
        </p:nvSpPr>
        <p:spPr>
          <a:xfrm>
            <a:off x="1097280" y="1835343"/>
            <a:ext cx="10058400" cy="4023360"/>
          </a:xfrm>
        </p:spPr>
        <p:txBody>
          <a:bodyPr/>
          <a:lstStyle/>
          <a:p>
            <a:r>
              <a:rPr lang="en-US" dirty="0"/>
              <a:t>Example Medications:  Sacubitril/Valsartan (Entresto)</a:t>
            </a:r>
          </a:p>
          <a:p>
            <a:r>
              <a:rPr lang="en-US" dirty="0"/>
              <a:t>Pearls:</a:t>
            </a:r>
          </a:p>
          <a:p>
            <a:pPr lvl="1"/>
            <a:r>
              <a:rPr lang="en-US" dirty="0"/>
              <a:t>Monitoring:  </a:t>
            </a:r>
            <a:r>
              <a:rPr lang="en-US" dirty="0" err="1"/>
              <a:t>Scr</a:t>
            </a:r>
            <a:r>
              <a:rPr lang="en-US" dirty="0"/>
              <a:t>, eGFR, Potassium</a:t>
            </a:r>
          </a:p>
          <a:p>
            <a:pPr lvl="1"/>
            <a:r>
              <a:rPr lang="en-US" dirty="0"/>
              <a:t>Common S/E:  Hypotension, Hyperkalemia, Dizziness</a:t>
            </a:r>
          </a:p>
          <a:p>
            <a:pPr lvl="1"/>
            <a:r>
              <a:rPr lang="en-US" dirty="0"/>
              <a:t>Severe S/E:  Angioedema, Fetotoxicity</a:t>
            </a:r>
          </a:p>
          <a:p>
            <a:pPr lvl="1"/>
            <a:r>
              <a:rPr lang="en-US" dirty="0"/>
              <a:t>**Remember 36 hour washout of </a:t>
            </a:r>
            <a:r>
              <a:rPr lang="en-US" dirty="0" err="1"/>
              <a:t>ACEi</a:t>
            </a:r>
            <a:endParaRPr lang="en-US" dirty="0"/>
          </a:p>
        </p:txBody>
      </p:sp>
      <p:sp>
        <p:nvSpPr>
          <p:cNvPr id="4" name="TextBox 3">
            <a:extLst>
              <a:ext uri="{FF2B5EF4-FFF2-40B4-BE49-F238E27FC236}">
                <a16:creationId xmlns:a16="http://schemas.microsoft.com/office/drawing/2014/main" id="{75085F30-1421-4BA2-2128-7CC189A5BDB3}"/>
              </a:ext>
            </a:extLst>
          </p:cNvPr>
          <p:cNvSpPr txBox="1"/>
          <p:nvPr/>
        </p:nvSpPr>
        <p:spPr>
          <a:xfrm>
            <a:off x="9040092" y="4187536"/>
            <a:ext cx="2909454" cy="923330"/>
          </a:xfrm>
          <a:prstGeom prst="rect">
            <a:avLst/>
          </a:prstGeom>
          <a:noFill/>
          <a:ln w="28575">
            <a:solidFill>
              <a:schemeClr val="tx1"/>
            </a:solidFill>
          </a:ln>
        </p:spPr>
        <p:txBody>
          <a:bodyPr wrap="square" rtlCol="0">
            <a:spAutoFit/>
          </a:bodyPr>
          <a:lstStyle/>
          <a:p>
            <a:r>
              <a:rPr lang="en-US" dirty="0"/>
              <a:t>Disease State Considerations</a:t>
            </a:r>
          </a:p>
          <a:p>
            <a:pPr marL="285750" indent="-285750">
              <a:buFont typeface="Arial" panose="020B0604020202020204" pitchFamily="34" charset="0"/>
              <a:buChar char="•"/>
            </a:pPr>
            <a:r>
              <a:rPr lang="en-US" dirty="0" err="1"/>
              <a:t>HFrEF</a:t>
            </a:r>
            <a:endParaRPr lang="en-US" dirty="0"/>
          </a:p>
          <a:p>
            <a:pPr marL="285750" indent="-285750">
              <a:buFont typeface="Arial" panose="020B0604020202020204" pitchFamily="34" charset="0"/>
              <a:buChar char="•"/>
            </a:pPr>
            <a:r>
              <a:rPr lang="en-US" dirty="0"/>
              <a:t>HFpEF</a:t>
            </a:r>
          </a:p>
        </p:txBody>
      </p:sp>
    </p:spTree>
    <p:extLst>
      <p:ext uri="{BB962C8B-B14F-4D97-AF65-F5344CB8AC3E}">
        <p14:creationId xmlns:p14="http://schemas.microsoft.com/office/powerpoint/2010/main" val="4129323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BC3C6-2941-CCBD-29C5-F121C003A4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9C7FCB-1DB6-2309-A232-BD05EA8D1D53}"/>
              </a:ext>
            </a:extLst>
          </p:cNvPr>
          <p:cNvSpPr>
            <a:spLocks noGrp="1"/>
          </p:cNvSpPr>
          <p:nvPr>
            <p:ph type="title"/>
          </p:nvPr>
        </p:nvSpPr>
        <p:spPr/>
        <p:txBody>
          <a:bodyPr/>
          <a:lstStyle/>
          <a:p>
            <a:r>
              <a:rPr lang="en-US" dirty="0"/>
              <a:t>Thiazides</a:t>
            </a:r>
          </a:p>
        </p:txBody>
      </p:sp>
      <p:sp>
        <p:nvSpPr>
          <p:cNvPr id="3" name="Content Placeholder 2">
            <a:extLst>
              <a:ext uri="{FF2B5EF4-FFF2-40B4-BE49-F238E27FC236}">
                <a16:creationId xmlns:a16="http://schemas.microsoft.com/office/drawing/2014/main" id="{D6121D6A-34EB-DD36-E0A4-B63800414A8B}"/>
              </a:ext>
            </a:extLst>
          </p:cNvPr>
          <p:cNvSpPr>
            <a:spLocks noGrp="1"/>
          </p:cNvSpPr>
          <p:nvPr>
            <p:ph idx="1"/>
          </p:nvPr>
        </p:nvSpPr>
        <p:spPr>
          <a:xfrm>
            <a:off x="1097280" y="1835343"/>
            <a:ext cx="10058400" cy="4023360"/>
          </a:xfrm>
        </p:spPr>
        <p:txBody>
          <a:bodyPr/>
          <a:lstStyle/>
          <a:p>
            <a:r>
              <a:rPr lang="en-US" dirty="0"/>
              <a:t>Example Medications:  Hydrochlorothiazide, Chlorthalidone, Indapamide</a:t>
            </a:r>
          </a:p>
          <a:p>
            <a:r>
              <a:rPr lang="en-US" dirty="0"/>
              <a:t>Pearls:</a:t>
            </a:r>
          </a:p>
          <a:p>
            <a:pPr lvl="1"/>
            <a:r>
              <a:rPr lang="en-US" dirty="0"/>
              <a:t>Monitoring:  Electrolytes, </a:t>
            </a:r>
            <a:r>
              <a:rPr lang="en-US" dirty="0" err="1"/>
              <a:t>Scr</a:t>
            </a:r>
            <a:r>
              <a:rPr lang="en-US" dirty="0"/>
              <a:t>, Glucose if DM present</a:t>
            </a:r>
          </a:p>
          <a:p>
            <a:pPr lvl="1"/>
            <a:r>
              <a:rPr lang="en-US" dirty="0"/>
              <a:t>Common S/E: Hypokalemia, Hyponatremia, Hyperuricemia, Hyperglycemia, Hyperlipidemia, Photosensitivity, Gout</a:t>
            </a:r>
          </a:p>
          <a:p>
            <a:pPr lvl="1"/>
            <a:r>
              <a:rPr lang="en-US" dirty="0"/>
              <a:t>Severe S/E:  SJS, Severe hyponatremia </a:t>
            </a:r>
          </a:p>
          <a:p>
            <a:pPr lvl="1"/>
            <a:r>
              <a:rPr lang="en-US" dirty="0"/>
              <a:t>Sulfonamide-derived drugs</a:t>
            </a:r>
          </a:p>
          <a:p>
            <a:pPr lvl="1"/>
            <a:r>
              <a:rPr lang="en-US" dirty="0"/>
              <a:t>Reduced efficacy with decreasing </a:t>
            </a:r>
            <a:r>
              <a:rPr lang="en-US" dirty="0" err="1"/>
              <a:t>CrCl</a:t>
            </a:r>
            <a:r>
              <a:rPr lang="en-US" dirty="0"/>
              <a:t> (Especially &lt; 30ml/min)</a:t>
            </a:r>
          </a:p>
        </p:txBody>
      </p:sp>
      <p:sp>
        <p:nvSpPr>
          <p:cNvPr id="4" name="TextBox 3">
            <a:extLst>
              <a:ext uri="{FF2B5EF4-FFF2-40B4-BE49-F238E27FC236}">
                <a16:creationId xmlns:a16="http://schemas.microsoft.com/office/drawing/2014/main" id="{BDA5561D-4675-341F-166F-CD352010E262}"/>
              </a:ext>
            </a:extLst>
          </p:cNvPr>
          <p:cNvSpPr txBox="1"/>
          <p:nvPr/>
        </p:nvSpPr>
        <p:spPr>
          <a:xfrm>
            <a:off x="9040092" y="4187536"/>
            <a:ext cx="2909454" cy="1200329"/>
          </a:xfrm>
          <a:prstGeom prst="rect">
            <a:avLst/>
          </a:prstGeom>
          <a:noFill/>
          <a:ln w="28575">
            <a:solidFill>
              <a:schemeClr val="tx1"/>
            </a:solidFill>
          </a:ln>
        </p:spPr>
        <p:txBody>
          <a:bodyPr wrap="square" rtlCol="0">
            <a:spAutoFit/>
          </a:bodyPr>
          <a:lstStyle/>
          <a:p>
            <a:r>
              <a:rPr lang="en-US" dirty="0"/>
              <a:t>Disease State Considerations</a:t>
            </a:r>
          </a:p>
          <a:p>
            <a:pPr marL="285750" indent="-285750">
              <a:buFont typeface="Arial" panose="020B0604020202020204" pitchFamily="34" charset="0"/>
              <a:buChar char="•"/>
            </a:pPr>
            <a:r>
              <a:rPr lang="en-US" dirty="0"/>
              <a:t>First Line Agent</a:t>
            </a:r>
          </a:p>
          <a:p>
            <a:pPr marL="285750" indent="-285750">
              <a:buFont typeface="Arial" panose="020B0604020202020204" pitchFamily="34" charset="0"/>
              <a:buChar char="•"/>
            </a:pPr>
            <a:r>
              <a:rPr lang="en-US" dirty="0"/>
              <a:t>Secondary Stroke Prevention</a:t>
            </a:r>
          </a:p>
        </p:txBody>
      </p:sp>
    </p:spTree>
    <p:extLst>
      <p:ext uri="{BB962C8B-B14F-4D97-AF65-F5344CB8AC3E}">
        <p14:creationId xmlns:p14="http://schemas.microsoft.com/office/powerpoint/2010/main" val="2596188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22606-4BF7-601C-50B0-E3A33DE219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E6CA91-B646-DC21-1AA1-75CA8ECC611B}"/>
              </a:ext>
            </a:extLst>
          </p:cNvPr>
          <p:cNvSpPr>
            <a:spLocks noGrp="1"/>
          </p:cNvSpPr>
          <p:nvPr>
            <p:ph type="title"/>
          </p:nvPr>
        </p:nvSpPr>
        <p:spPr/>
        <p:txBody>
          <a:bodyPr/>
          <a:lstStyle/>
          <a:p>
            <a:r>
              <a:rPr lang="en-US" dirty="0"/>
              <a:t>Dihydropyridine CCBs</a:t>
            </a:r>
          </a:p>
        </p:txBody>
      </p:sp>
      <p:sp>
        <p:nvSpPr>
          <p:cNvPr id="3" name="Content Placeholder 2">
            <a:extLst>
              <a:ext uri="{FF2B5EF4-FFF2-40B4-BE49-F238E27FC236}">
                <a16:creationId xmlns:a16="http://schemas.microsoft.com/office/drawing/2014/main" id="{A9078E0B-343B-DAA9-7E7A-00332BB31508}"/>
              </a:ext>
            </a:extLst>
          </p:cNvPr>
          <p:cNvSpPr>
            <a:spLocks noGrp="1"/>
          </p:cNvSpPr>
          <p:nvPr>
            <p:ph idx="1"/>
          </p:nvPr>
        </p:nvSpPr>
        <p:spPr>
          <a:xfrm>
            <a:off x="1097280" y="1835343"/>
            <a:ext cx="10058400" cy="4023360"/>
          </a:xfrm>
        </p:spPr>
        <p:txBody>
          <a:bodyPr/>
          <a:lstStyle/>
          <a:p>
            <a:r>
              <a:rPr lang="en-US" dirty="0"/>
              <a:t>Example Medications: Amlodipine, Nifedipine, Felodipine</a:t>
            </a:r>
          </a:p>
          <a:p>
            <a:r>
              <a:rPr lang="en-US" dirty="0"/>
              <a:t>Pearls:</a:t>
            </a:r>
          </a:p>
          <a:p>
            <a:pPr lvl="1"/>
            <a:r>
              <a:rPr lang="en-US" dirty="0"/>
              <a:t>Monitoring:  No common lab monitoring, watch for edema</a:t>
            </a:r>
          </a:p>
          <a:p>
            <a:pPr lvl="1"/>
            <a:r>
              <a:rPr lang="en-US" dirty="0"/>
              <a:t>Common S/E:  Peripheral edema, Flushing , Headache, Tachycardia</a:t>
            </a:r>
          </a:p>
          <a:p>
            <a:pPr lvl="1"/>
            <a:r>
              <a:rPr lang="en-US" dirty="0"/>
              <a:t>Severe S/E:  Gingival hyperplasia (Amlodipine)</a:t>
            </a:r>
          </a:p>
        </p:txBody>
      </p:sp>
      <p:sp>
        <p:nvSpPr>
          <p:cNvPr id="4" name="TextBox 3">
            <a:extLst>
              <a:ext uri="{FF2B5EF4-FFF2-40B4-BE49-F238E27FC236}">
                <a16:creationId xmlns:a16="http://schemas.microsoft.com/office/drawing/2014/main" id="{05981762-A16D-FEE1-08F0-C4ECBCAB0466}"/>
              </a:ext>
            </a:extLst>
          </p:cNvPr>
          <p:cNvSpPr txBox="1"/>
          <p:nvPr/>
        </p:nvSpPr>
        <p:spPr>
          <a:xfrm>
            <a:off x="8073737" y="4447309"/>
            <a:ext cx="2909454" cy="646331"/>
          </a:xfrm>
          <a:prstGeom prst="rect">
            <a:avLst/>
          </a:prstGeom>
          <a:noFill/>
          <a:ln w="28575">
            <a:solidFill>
              <a:schemeClr val="tx1"/>
            </a:solidFill>
          </a:ln>
        </p:spPr>
        <p:txBody>
          <a:bodyPr wrap="square" rtlCol="0">
            <a:spAutoFit/>
          </a:bodyPr>
          <a:lstStyle/>
          <a:p>
            <a:r>
              <a:rPr lang="en-US" dirty="0"/>
              <a:t>Disease State Considerations</a:t>
            </a:r>
          </a:p>
          <a:p>
            <a:pPr marL="285750" indent="-285750">
              <a:buFont typeface="Arial" panose="020B0604020202020204" pitchFamily="34" charset="0"/>
              <a:buChar char="•"/>
            </a:pPr>
            <a:r>
              <a:rPr lang="en-US" dirty="0"/>
              <a:t>First Line Agent</a:t>
            </a:r>
          </a:p>
        </p:txBody>
      </p:sp>
    </p:spTree>
    <p:extLst>
      <p:ext uri="{BB962C8B-B14F-4D97-AF65-F5344CB8AC3E}">
        <p14:creationId xmlns:p14="http://schemas.microsoft.com/office/powerpoint/2010/main" val="15795928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43D8F-BE43-0A71-D5E1-1E8778C256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26C481-3CAF-DC0D-84BF-F573948E7748}"/>
              </a:ext>
            </a:extLst>
          </p:cNvPr>
          <p:cNvSpPr>
            <a:spLocks noGrp="1"/>
          </p:cNvSpPr>
          <p:nvPr>
            <p:ph type="title"/>
          </p:nvPr>
        </p:nvSpPr>
        <p:spPr/>
        <p:txBody>
          <a:bodyPr/>
          <a:lstStyle/>
          <a:p>
            <a:r>
              <a:rPr lang="en-US" dirty="0"/>
              <a:t>Non-Dihydropyridine CCBs</a:t>
            </a:r>
          </a:p>
        </p:txBody>
      </p:sp>
      <p:sp>
        <p:nvSpPr>
          <p:cNvPr id="3" name="Content Placeholder 2">
            <a:extLst>
              <a:ext uri="{FF2B5EF4-FFF2-40B4-BE49-F238E27FC236}">
                <a16:creationId xmlns:a16="http://schemas.microsoft.com/office/drawing/2014/main" id="{9B4E6D9C-4846-62FB-0957-BE81B07C00CA}"/>
              </a:ext>
            </a:extLst>
          </p:cNvPr>
          <p:cNvSpPr>
            <a:spLocks noGrp="1"/>
          </p:cNvSpPr>
          <p:nvPr>
            <p:ph idx="1"/>
          </p:nvPr>
        </p:nvSpPr>
        <p:spPr>
          <a:xfrm>
            <a:off x="1097280" y="1835343"/>
            <a:ext cx="10058400" cy="4023360"/>
          </a:xfrm>
        </p:spPr>
        <p:txBody>
          <a:bodyPr/>
          <a:lstStyle/>
          <a:p>
            <a:r>
              <a:rPr lang="en-US" dirty="0"/>
              <a:t>Example Medications: Verapamil, Diltiazem</a:t>
            </a:r>
          </a:p>
          <a:p>
            <a:r>
              <a:rPr lang="en-US" dirty="0"/>
              <a:t>Pearls:</a:t>
            </a:r>
          </a:p>
          <a:p>
            <a:pPr lvl="1"/>
            <a:r>
              <a:rPr lang="en-US" dirty="0"/>
              <a:t>Monitoring:  EKG, HR, Drug Interactions (CYP3A4)</a:t>
            </a:r>
          </a:p>
          <a:p>
            <a:pPr lvl="1"/>
            <a:r>
              <a:rPr lang="en-US" dirty="0"/>
              <a:t>Common S/E: Constipation, Bradycardia, Edema</a:t>
            </a:r>
          </a:p>
          <a:p>
            <a:pPr lvl="1"/>
            <a:r>
              <a:rPr lang="en-US" dirty="0"/>
              <a:t>Severe S/E: AV Block, Complete Heart Block, HF Decompensation</a:t>
            </a:r>
          </a:p>
          <a:p>
            <a:pPr lvl="1"/>
            <a:r>
              <a:rPr lang="en-US" dirty="0"/>
              <a:t>Recommend against concurrent therapy with beta blockers…that being said, it is sometimes not avoidable</a:t>
            </a:r>
          </a:p>
          <a:p>
            <a:pPr lvl="1"/>
            <a:r>
              <a:rPr lang="en-US" dirty="0"/>
              <a:t>Watch different dosage forms for dose conversion as few are AB rated</a:t>
            </a:r>
          </a:p>
        </p:txBody>
      </p:sp>
      <p:sp>
        <p:nvSpPr>
          <p:cNvPr id="4" name="TextBox 3">
            <a:extLst>
              <a:ext uri="{FF2B5EF4-FFF2-40B4-BE49-F238E27FC236}">
                <a16:creationId xmlns:a16="http://schemas.microsoft.com/office/drawing/2014/main" id="{F0EAB147-8AD2-BC79-2864-B7E5CA4E9988}"/>
              </a:ext>
            </a:extLst>
          </p:cNvPr>
          <p:cNvSpPr txBox="1"/>
          <p:nvPr/>
        </p:nvSpPr>
        <p:spPr>
          <a:xfrm>
            <a:off x="9040092" y="4187536"/>
            <a:ext cx="2909454" cy="1754326"/>
          </a:xfrm>
          <a:prstGeom prst="rect">
            <a:avLst/>
          </a:prstGeom>
          <a:noFill/>
          <a:ln w="28575">
            <a:solidFill>
              <a:schemeClr val="tx1"/>
            </a:solidFill>
          </a:ln>
        </p:spPr>
        <p:txBody>
          <a:bodyPr wrap="square" rtlCol="0">
            <a:spAutoFit/>
          </a:bodyPr>
          <a:lstStyle/>
          <a:p>
            <a:r>
              <a:rPr lang="en-US" dirty="0"/>
              <a:t>Disease State Considerations</a:t>
            </a:r>
          </a:p>
          <a:p>
            <a:pPr marL="285750" indent="-285750">
              <a:buFont typeface="Arial" panose="020B0604020202020204" pitchFamily="34" charset="0"/>
              <a:buChar char="•"/>
            </a:pPr>
            <a:r>
              <a:rPr lang="en-US" dirty="0"/>
              <a:t>Supraventricular Arrhythmias</a:t>
            </a:r>
          </a:p>
          <a:p>
            <a:pPr marL="285750" indent="-285750">
              <a:buFont typeface="Arial" panose="020B0604020202020204" pitchFamily="34" charset="0"/>
              <a:buChar char="•"/>
            </a:pPr>
            <a:r>
              <a:rPr lang="en-US" dirty="0"/>
              <a:t>Stable Angina</a:t>
            </a:r>
          </a:p>
          <a:p>
            <a:pPr marL="285750" indent="-285750">
              <a:buFont typeface="Arial" panose="020B0604020202020204" pitchFamily="34" charset="0"/>
              <a:buChar char="•"/>
            </a:pPr>
            <a:r>
              <a:rPr lang="en-US" dirty="0"/>
              <a:t>Later line hypertension therapy</a:t>
            </a:r>
          </a:p>
        </p:txBody>
      </p:sp>
    </p:spTree>
    <p:extLst>
      <p:ext uri="{BB962C8B-B14F-4D97-AF65-F5344CB8AC3E}">
        <p14:creationId xmlns:p14="http://schemas.microsoft.com/office/powerpoint/2010/main" val="15815229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CB2F4-B33C-EB1A-4A34-AC3DB32097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0AE38B-E1E6-F226-9086-7BFB35C87CA5}"/>
              </a:ext>
            </a:extLst>
          </p:cNvPr>
          <p:cNvSpPr>
            <a:spLocks noGrp="1"/>
          </p:cNvSpPr>
          <p:nvPr>
            <p:ph type="title"/>
          </p:nvPr>
        </p:nvSpPr>
        <p:spPr/>
        <p:txBody>
          <a:bodyPr/>
          <a:lstStyle/>
          <a:p>
            <a:r>
              <a:rPr lang="en-US" dirty="0"/>
              <a:t>Beta Blockers</a:t>
            </a:r>
          </a:p>
        </p:txBody>
      </p:sp>
      <p:sp>
        <p:nvSpPr>
          <p:cNvPr id="3" name="Content Placeholder 2">
            <a:extLst>
              <a:ext uri="{FF2B5EF4-FFF2-40B4-BE49-F238E27FC236}">
                <a16:creationId xmlns:a16="http://schemas.microsoft.com/office/drawing/2014/main" id="{698FBC20-AC11-2867-0969-3ABC6193AC59}"/>
              </a:ext>
            </a:extLst>
          </p:cNvPr>
          <p:cNvSpPr>
            <a:spLocks noGrp="1"/>
          </p:cNvSpPr>
          <p:nvPr>
            <p:ph idx="1"/>
          </p:nvPr>
        </p:nvSpPr>
        <p:spPr>
          <a:xfrm>
            <a:off x="1097280" y="1835343"/>
            <a:ext cx="10058400" cy="4023360"/>
          </a:xfrm>
        </p:spPr>
        <p:txBody>
          <a:bodyPr/>
          <a:lstStyle/>
          <a:p>
            <a:r>
              <a:rPr lang="en-US" dirty="0"/>
              <a:t>Example Medications:  Metoprolol, or medications ending in -</a:t>
            </a:r>
            <a:r>
              <a:rPr lang="en-US" dirty="0" err="1"/>
              <a:t>olol</a:t>
            </a:r>
            <a:endParaRPr lang="en-US" dirty="0"/>
          </a:p>
          <a:p>
            <a:r>
              <a:rPr lang="en-US" dirty="0"/>
              <a:t>Pearls:</a:t>
            </a:r>
          </a:p>
          <a:p>
            <a:pPr lvl="1"/>
            <a:r>
              <a:rPr lang="en-US" dirty="0"/>
              <a:t>Monitoring: HR, Glucose if DM Dx</a:t>
            </a:r>
          </a:p>
          <a:p>
            <a:pPr lvl="1"/>
            <a:r>
              <a:rPr lang="en-US" dirty="0"/>
              <a:t>Common S/E: Fatigue, Bradycardia, Sexual Dysfunction, Cold Extremities</a:t>
            </a:r>
          </a:p>
          <a:p>
            <a:pPr lvl="1"/>
            <a:r>
              <a:rPr lang="en-US" dirty="0"/>
              <a:t>Severe S/E: Can mask Hypoglycemia, Bronchospasm, Abrupt Withdrawal Hypertension</a:t>
            </a:r>
          </a:p>
        </p:txBody>
      </p:sp>
      <p:sp>
        <p:nvSpPr>
          <p:cNvPr id="4" name="TextBox 3">
            <a:extLst>
              <a:ext uri="{FF2B5EF4-FFF2-40B4-BE49-F238E27FC236}">
                <a16:creationId xmlns:a16="http://schemas.microsoft.com/office/drawing/2014/main" id="{BF7BEC14-8F85-7CE6-6E7E-9AB8B9AF068A}"/>
              </a:ext>
            </a:extLst>
          </p:cNvPr>
          <p:cNvSpPr txBox="1"/>
          <p:nvPr/>
        </p:nvSpPr>
        <p:spPr>
          <a:xfrm>
            <a:off x="9040092" y="4187536"/>
            <a:ext cx="2909454" cy="1477328"/>
          </a:xfrm>
          <a:prstGeom prst="rect">
            <a:avLst/>
          </a:prstGeom>
          <a:noFill/>
          <a:ln w="28575">
            <a:solidFill>
              <a:schemeClr val="tx1"/>
            </a:solidFill>
          </a:ln>
        </p:spPr>
        <p:txBody>
          <a:bodyPr wrap="square" rtlCol="0">
            <a:spAutoFit/>
          </a:bodyPr>
          <a:lstStyle/>
          <a:p>
            <a:r>
              <a:rPr lang="en-US" dirty="0"/>
              <a:t>Disease State Considerations</a:t>
            </a:r>
          </a:p>
          <a:p>
            <a:pPr marL="285750" indent="-285750">
              <a:buFont typeface="Arial" panose="020B0604020202020204" pitchFamily="34" charset="0"/>
              <a:buChar char="•"/>
            </a:pPr>
            <a:r>
              <a:rPr lang="en-US" dirty="0"/>
              <a:t>HF</a:t>
            </a:r>
          </a:p>
          <a:p>
            <a:pPr marL="285750" indent="-285750">
              <a:buFont typeface="Arial" panose="020B0604020202020204" pitchFamily="34" charset="0"/>
              <a:buChar char="•"/>
            </a:pPr>
            <a:r>
              <a:rPr lang="en-US" dirty="0"/>
              <a:t>Post-MI</a:t>
            </a:r>
          </a:p>
          <a:p>
            <a:pPr marL="285750" indent="-285750">
              <a:buFont typeface="Arial" panose="020B0604020202020204" pitchFamily="34" charset="0"/>
              <a:buChar char="•"/>
            </a:pPr>
            <a:r>
              <a:rPr lang="en-US" dirty="0"/>
              <a:t>A fib</a:t>
            </a:r>
          </a:p>
          <a:p>
            <a:pPr marL="285750" indent="-285750">
              <a:buFont typeface="Arial" panose="020B0604020202020204" pitchFamily="34" charset="0"/>
              <a:buChar char="•"/>
            </a:pPr>
            <a:r>
              <a:rPr lang="en-US" dirty="0"/>
              <a:t>Aortic Disease</a:t>
            </a:r>
          </a:p>
        </p:txBody>
      </p:sp>
    </p:spTree>
    <p:extLst>
      <p:ext uri="{BB962C8B-B14F-4D97-AF65-F5344CB8AC3E}">
        <p14:creationId xmlns:p14="http://schemas.microsoft.com/office/powerpoint/2010/main" val="21927086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E211C-48C5-3818-748E-1C45F91F1F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008CA8-EDBB-B220-5970-40AB05B85431}"/>
              </a:ext>
            </a:extLst>
          </p:cNvPr>
          <p:cNvSpPr>
            <a:spLocks noGrp="1"/>
          </p:cNvSpPr>
          <p:nvPr>
            <p:ph type="title"/>
          </p:nvPr>
        </p:nvSpPr>
        <p:spPr/>
        <p:txBody>
          <a:bodyPr/>
          <a:lstStyle/>
          <a:p>
            <a:r>
              <a:rPr lang="en-US" dirty="0"/>
              <a:t>MRAs/K Sparing Diuretics </a:t>
            </a:r>
          </a:p>
        </p:txBody>
      </p:sp>
      <p:sp>
        <p:nvSpPr>
          <p:cNvPr id="3" name="Content Placeholder 2">
            <a:extLst>
              <a:ext uri="{FF2B5EF4-FFF2-40B4-BE49-F238E27FC236}">
                <a16:creationId xmlns:a16="http://schemas.microsoft.com/office/drawing/2014/main" id="{48B80BA2-FCDD-7276-D725-D24F353A0D76}"/>
              </a:ext>
            </a:extLst>
          </p:cNvPr>
          <p:cNvSpPr>
            <a:spLocks noGrp="1"/>
          </p:cNvSpPr>
          <p:nvPr>
            <p:ph idx="1"/>
          </p:nvPr>
        </p:nvSpPr>
        <p:spPr>
          <a:xfrm>
            <a:off x="1097280" y="1835343"/>
            <a:ext cx="10058400" cy="4023360"/>
          </a:xfrm>
        </p:spPr>
        <p:txBody>
          <a:bodyPr/>
          <a:lstStyle/>
          <a:p>
            <a:r>
              <a:rPr lang="en-US" dirty="0"/>
              <a:t>Example Medications:  Spironolactone, Eplerenone, Amiloride, Triamterene </a:t>
            </a:r>
          </a:p>
          <a:p>
            <a:r>
              <a:rPr lang="en-US" dirty="0"/>
              <a:t>Pearls:</a:t>
            </a:r>
          </a:p>
          <a:p>
            <a:pPr lvl="1"/>
            <a:r>
              <a:rPr lang="en-US" dirty="0"/>
              <a:t>Monitoring:  K+, </a:t>
            </a:r>
            <a:r>
              <a:rPr lang="en-US" dirty="0" err="1"/>
              <a:t>Scr</a:t>
            </a:r>
            <a:r>
              <a:rPr lang="en-US" dirty="0"/>
              <a:t>, BMP</a:t>
            </a:r>
          </a:p>
          <a:p>
            <a:pPr lvl="1"/>
            <a:r>
              <a:rPr lang="en-US" dirty="0"/>
              <a:t>Common S/E:  Hyperkalemia, Gynecomastia (Spironolactone), Menstrual Irregularity, Renal Impairment</a:t>
            </a:r>
          </a:p>
          <a:p>
            <a:pPr lvl="1"/>
            <a:r>
              <a:rPr lang="en-US" dirty="0"/>
              <a:t>Severe S/E:  Severe hyperkalemia particularly if stacking it with </a:t>
            </a:r>
            <a:r>
              <a:rPr lang="en-US" dirty="0" err="1"/>
              <a:t>ACEi</a:t>
            </a:r>
            <a:r>
              <a:rPr lang="en-US" dirty="0"/>
              <a:t>/ARB which is common in HF and Resistant HTN</a:t>
            </a:r>
          </a:p>
        </p:txBody>
      </p:sp>
      <p:sp>
        <p:nvSpPr>
          <p:cNvPr id="4" name="TextBox 3">
            <a:extLst>
              <a:ext uri="{FF2B5EF4-FFF2-40B4-BE49-F238E27FC236}">
                <a16:creationId xmlns:a16="http://schemas.microsoft.com/office/drawing/2014/main" id="{D562797F-7619-F497-4F28-E763DE5CEDA7}"/>
              </a:ext>
            </a:extLst>
          </p:cNvPr>
          <p:cNvSpPr txBox="1"/>
          <p:nvPr/>
        </p:nvSpPr>
        <p:spPr>
          <a:xfrm>
            <a:off x="9040092" y="4187536"/>
            <a:ext cx="2909454" cy="1477328"/>
          </a:xfrm>
          <a:prstGeom prst="rect">
            <a:avLst/>
          </a:prstGeom>
          <a:noFill/>
          <a:ln w="28575">
            <a:solidFill>
              <a:schemeClr val="tx1"/>
            </a:solidFill>
          </a:ln>
        </p:spPr>
        <p:txBody>
          <a:bodyPr wrap="square" rtlCol="0">
            <a:spAutoFit/>
          </a:bodyPr>
          <a:lstStyle/>
          <a:p>
            <a:r>
              <a:rPr lang="en-US" dirty="0"/>
              <a:t>Disease State Considerations</a:t>
            </a:r>
          </a:p>
          <a:p>
            <a:pPr marL="285750" indent="-285750">
              <a:buFont typeface="Arial" panose="020B0604020202020204" pitchFamily="34" charset="0"/>
              <a:buChar char="•"/>
            </a:pPr>
            <a:r>
              <a:rPr lang="en-US" dirty="0" err="1"/>
              <a:t>HFrEF</a:t>
            </a:r>
            <a:endParaRPr lang="en-US" dirty="0"/>
          </a:p>
          <a:p>
            <a:pPr marL="285750" indent="-285750">
              <a:buFont typeface="Arial" panose="020B0604020202020204" pitchFamily="34" charset="0"/>
              <a:buChar char="•"/>
            </a:pPr>
            <a:r>
              <a:rPr lang="en-US" dirty="0"/>
              <a:t>HFpEF</a:t>
            </a:r>
          </a:p>
          <a:p>
            <a:pPr marL="285750" indent="-285750">
              <a:buFont typeface="Arial" panose="020B0604020202020204" pitchFamily="34" charset="0"/>
              <a:buChar char="•"/>
            </a:pPr>
            <a:r>
              <a:rPr lang="en-US" dirty="0"/>
              <a:t>Resistant HTN</a:t>
            </a:r>
          </a:p>
          <a:p>
            <a:pPr marL="285750" indent="-285750">
              <a:buFont typeface="Arial" panose="020B0604020202020204" pitchFamily="34" charset="0"/>
              <a:buChar char="•"/>
            </a:pPr>
            <a:r>
              <a:rPr lang="en-US" dirty="0"/>
              <a:t>Primary Aldosteronism</a:t>
            </a:r>
          </a:p>
        </p:txBody>
      </p:sp>
    </p:spTree>
    <p:extLst>
      <p:ext uri="{BB962C8B-B14F-4D97-AF65-F5344CB8AC3E}">
        <p14:creationId xmlns:p14="http://schemas.microsoft.com/office/powerpoint/2010/main" val="21835434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8B071-1254-BC26-AC3E-5EBAD31606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84677A-DAB9-89FF-E229-EA82016ECF5F}"/>
              </a:ext>
            </a:extLst>
          </p:cNvPr>
          <p:cNvSpPr>
            <a:spLocks noGrp="1"/>
          </p:cNvSpPr>
          <p:nvPr>
            <p:ph type="title"/>
          </p:nvPr>
        </p:nvSpPr>
        <p:spPr/>
        <p:txBody>
          <a:bodyPr/>
          <a:lstStyle/>
          <a:p>
            <a:br>
              <a:rPr lang="en-US" dirty="0"/>
            </a:br>
            <a:r>
              <a:rPr lang="en-US" dirty="0"/>
              <a:t>Endothelin Receptor Antagonist</a:t>
            </a:r>
          </a:p>
        </p:txBody>
      </p:sp>
      <p:sp>
        <p:nvSpPr>
          <p:cNvPr id="3" name="Content Placeholder 2">
            <a:extLst>
              <a:ext uri="{FF2B5EF4-FFF2-40B4-BE49-F238E27FC236}">
                <a16:creationId xmlns:a16="http://schemas.microsoft.com/office/drawing/2014/main" id="{A9B26789-1A95-98D6-C7B6-68BA9C9DA00B}"/>
              </a:ext>
            </a:extLst>
          </p:cNvPr>
          <p:cNvSpPr>
            <a:spLocks noGrp="1"/>
          </p:cNvSpPr>
          <p:nvPr>
            <p:ph idx="1"/>
          </p:nvPr>
        </p:nvSpPr>
        <p:spPr>
          <a:xfrm>
            <a:off x="1097280" y="1835343"/>
            <a:ext cx="10058400" cy="4023360"/>
          </a:xfrm>
        </p:spPr>
        <p:txBody>
          <a:bodyPr/>
          <a:lstStyle/>
          <a:p>
            <a:r>
              <a:rPr lang="en-US" dirty="0"/>
              <a:t>Example Medications:  </a:t>
            </a:r>
            <a:r>
              <a:rPr lang="en-US" dirty="0" err="1"/>
              <a:t>Aprocitentran</a:t>
            </a:r>
            <a:r>
              <a:rPr lang="en-US" dirty="0"/>
              <a:t> (</a:t>
            </a:r>
            <a:r>
              <a:rPr lang="en-US" dirty="0" err="1"/>
              <a:t>Tryvio</a:t>
            </a:r>
            <a:r>
              <a:rPr lang="en-US" dirty="0"/>
              <a:t>)</a:t>
            </a:r>
          </a:p>
          <a:p>
            <a:r>
              <a:rPr lang="en-US" dirty="0"/>
              <a:t>Pearls:</a:t>
            </a:r>
          </a:p>
          <a:p>
            <a:pPr lvl="1"/>
            <a:r>
              <a:rPr lang="en-US" dirty="0"/>
              <a:t>Monitoring:  Weight, Edema, Liver Function, CBC</a:t>
            </a:r>
          </a:p>
          <a:p>
            <a:pPr lvl="1"/>
            <a:r>
              <a:rPr lang="en-US" dirty="0"/>
              <a:t>Common S/E:  Edema, Anemia, Dizziness</a:t>
            </a:r>
          </a:p>
          <a:p>
            <a:pPr lvl="1"/>
            <a:r>
              <a:rPr lang="en-US" dirty="0"/>
              <a:t>Severe S/E:  Teratogenic (Boxed Warning), Hepatotoxicity</a:t>
            </a:r>
          </a:p>
        </p:txBody>
      </p:sp>
      <p:sp>
        <p:nvSpPr>
          <p:cNvPr id="4" name="TextBox 3">
            <a:extLst>
              <a:ext uri="{FF2B5EF4-FFF2-40B4-BE49-F238E27FC236}">
                <a16:creationId xmlns:a16="http://schemas.microsoft.com/office/drawing/2014/main" id="{58422420-D72E-CF1B-8533-AC742F153E3B}"/>
              </a:ext>
            </a:extLst>
          </p:cNvPr>
          <p:cNvSpPr txBox="1"/>
          <p:nvPr/>
        </p:nvSpPr>
        <p:spPr>
          <a:xfrm>
            <a:off x="7969829" y="3938154"/>
            <a:ext cx="2909454" cy="1200329"/>
          </a:xfrm>
          <a:prstGeom prst="rect">
            <a:avLst/>
          </a:prstGeom>
          <a:noFill/>
          <a:ln w="28575">
            <a:solidFill>
              <a:schemeClr val="tx1"/>
            </a:solidFill>
          </a:ln>
        </p:spPr>
        <p:txBody>
          <a:bodyPr wrap="square" rtlCol="0">
            <a:spAutoFit/>
          </a:bodyPr>
          <a:lstStyle/>
          <a:p>
            <a:r>
              <a:rPr lang="en-US" dirty="0"/>
              <a:t>Disease State Considerations</a:t>
            </a:r>
          </a:p>
          <a:p>
            <a:pPr marL="285750" indent="-285750">
              <a:buFont typeface="Arial" panose="020B0604020202020204" pitchFamily="34" charset="0"/>
              <a:buChar char="•"/>
            </a:pPr>
            <a:r>
              <a:rPr lang="en-US" dirty="0"/>
              <a:t>Later line therapy after maximization of other options</a:t>
            </a:r>
          </a:p>
        </p:txBody>
      </p:sp>
    </p:spTree>
    <p:extLst>
      <p:ext uri="{BB962C8B-B14F-4D97-AF65-F5344CB8AC3E}">
        <p14:creationId xmlns:p14="http://schemas.microsoft.com/office/powerpoint/2010/main" val="17251639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751AF-902F-B255-A51E-D9185FF7B8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A50370-0EE1-BC30-52B9-772AB9427996}"/>
              </a:ext>
            </a:extLst>
          </p:cNvPr>
          <p:cNvSpPr>
            <a:spLocks noGrp="1"/>
          </p:cNvSpPr>
          <p:nvPr>
            <p:ph type="title"/>
          </p:nvPr>
        </p:nvSpPr>
        <p:spPr/>
        <p:txBody>
          <a:bodyPr/>
          <a:lstStyle/>
          <a:p>
            <a:br>
              <a:rPr lang="en-US" dirty="0"/>
            </a:br>
            <a:r>
              <a:rPr lang="en-US" dirty="0"/>
              <a:t>Alpha-2 Agonists</a:t>
            </a:r>
          </a:p>
        </p:txBody>
      </p:sp>
      <p:sp>
        <p:nvSpPr>
          <p:cNvPr id="3" name="Content Placeholder 2">
            <a:extLst>
              <a:ext uri="{FF2B5EF4-FFF2-40B4-BE49-F238E27FC236}">
                <a16:creationId xmlns:a16="http://schemas.microsoft.com/office/drawing/2014/main" id="{F7706A20-ABB8-6CD8-1F63-15F91731561B}"/>
              </a:ext>
            </a:extLst>
          </p:cNvPr>
          <p:cNvSpPr>
            <a:spLocks noGrp="1"/>
          </p:cNvSpPr>
          <p:nvPr>
            <p:ph idx="1"/>
          </p:nvPr>
        </p:nvSpPr>
        <p:spPr>
          <a:xfrm>
            <a:off x="1097280" y="1835343"/>
            <a:ext cx="10058400" cy="4023360"/>
          </a:xfrm>
        </p:spPr>
        <p:txBody>
          <a:bodyPr/>
          <a:lstStyle/>
          <a:p>
            <a:r>
              <a:rPr lang="en-US" dirty="0"/>
              <a:t>Example Medications:  Clonidine, Methyldopa</a:t>
            </a:r>
          </a:p>
          <a:p>
            <a:r>
              <a:rPr lang="en-US" dirty="0"/>
              <a:t>Pearls:</a:t>
            </a:r>
          </a:p>
          <a:p>
            <a:pPr lvl="1"/>
            <a:r>
              <a:rPr lang="en-US" dirty="0"/>
              <a:t>Monitoring:  BP, HR, Mental Status</a:t>
            </a:r>
          </a:p>
          <a:p>
            <a:pPr lvl="1"/>
            <a:r>
              <a:rPr lang="en-US" dirty="0"/>
              <a:t>Common S/E:  Bradycardia, Dry mouth, Drowsiness</a:t>
            </a:r>
          </a:p>
          <a:p>
            <a:pPr lvl="1"/>
            <a:r>
              <a:rPr lang="en-US" dirty="0"/>
              <a:t>Severe S/E:  Psychotic reactions, Severe withdrawal hypertension/tachycardia</a:t>
            </a:r>
          </a:p>
        </p:txBody>
      </p:sp>
      <p:sp>
        <p:nvSpPr>
          <p:cNvPr id="4" name="TextBox 3">
            <a:extLst>
              <a:ext uri="{FF2B5EF4-FFF2-40B4-BE49-F238E27FC236}">
                <a16:creationId xmlns:a16="http://schemas.microsoft.com/office/drawing/2014/main" id="{E74D3201-B3A3-362F-6631-97387AA7881E}"/>
              </a:ext>
            </a:extLst>
          </p:cNvPr>
          <p:cNvSpPr txBox="1"/>
          <p:nvPr/>
        </p:nvSpPr>
        <p:spPr>
          <a:xfrm>
            <a:off x="9040092" y="4187536"/>
            <a:ext cx="2909454" cy="1200329"/>
          </a:xfrm>
          <a:prstGeom prst="rect">
            <a:avLst/>
          </a:prstGeom>
          <a:noFill/>
          <a:ln w="28575">
            <a:solidFill>
              <a:schemeClr val="tx1"/>
            </a:solidFill>
          </a:ln>
        </p:spPr>
        <p:txBody>
          <a:bodyPr wrap="square" rtlCol="0">
            <a:spAutoFit/>
          </a:bodyPr>
          <a:lstStyle/>
          <a:p>
            <a:r>
              <a:rPr lang="en-US" dirty="0"/>
              <a:t>Disease State Considerations</a:t>
            </a:r>
          </a:p>
          <a:p>
            <a:pPr marL="285750" indent="-285750">
              <a:buFont typeface="Arial" panose="020B0604020202020204" pitchFamily="34" charset="0"/>
              <a:buChar char="•"/>
            </a:pPr>
            <a:r>
              <a:rPr lang="en-US" dirty="0"/>
              <a:t>Later line therapy </a:t>
            </a:r>
          </a:p>
          <a:p>
            <a:pPr marL="285750" indent="-285750">
              <a:buFont typeface="Arial" panose="020B0604020202020204" pitchFamily="34" charset="0"/>
              <a:buChar char="•"/>
            </a:pPr>
            <a:r>
              <a:rPr lang="en-US" dirty="0"/>
              <a:t>Methyldopa with pregnancy</a:t>
            </a:r>
          </a:p>
        </p:txBody>
      </p:sp>
    </p:spTree>
    <p:extLst>
      <p:ext uri="{BB962C8B-B14F-4D97-AF65-F5344CB8AC3E}">
        <p14:creationId xmlns:p14="http://schemas.microsoft.com/office/powerpoint/2010/main" val="21243573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69673-870F-DF0A-F3F5-437E7F3EC3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119CF4-792B-A0A3-A419-E41F430AB5B2}"/>
              </a:ext>
            </a:extLst>
          </p:cNvPr>
          <p:cNvSpPr>
            <a:spLocks noGrp="1"/>
          </p:cNvSpPr>
          <p:nvPr>
            <p:ph type="title"/>
          </p:nvPr>
        </p:nvSpPr>
        <p:spPr/>
        <p:txBody>
          <a:bodyPr/>
          <a:lstStyle/>
          <a:p>
            <a:br>
              <a:rPr lang="en-US" dirty="0"/>
            </a:br>
            <a:r>
              <a:rPr lang="en-US" dirty="0"/>
              <a:t>Direct Vasodilators</a:t>
            </a:r>
          </a:p>
        </p:txBody>
      </p:sp>
      <p:sp>
        <p:nvSpPr>
          <p:cNvPr id="3" name="Content Placeholder 2">
            <a:extLst>
              <a:ext uri="{FF2B5EF4-FFF2-40B4-BE49-F238E27FC236}">
                <a16:creationId xmlns:a16="http://schemas.microsoft.com/office/drawing/2014/main" id="{E9721E1C-A5E3-DAEC-44DC-E7ED6CA5A7F2}"/>
              </a:ext>
            </a:extLst>
          </p:cNvPr>
          <p:cNvSpPr>
            <a:spLocks noGrp="1"/>
          </p:cNvSpPr>
          <p:nvPr>
            <p:ph idx="1"/>
          </p:nvPr>
        </p:nvSpPr>
        <p:spPr>
          <a:xfrm>
            <a:off x="1097280" y="1835343"/>
            <a:ext cx="10058400" cy="4023360"/>
          </a:xfrm>
        </p:spPr>
        <p:txBody>
          <a:bodyPr/>
          <a:lstStyle/>
          <a:p>
            <a:r>
              <a:rPr lang="en-US" dirty="0"/>
              <a:t>Example Medications:  Hydralazine and Minoxidil</a:t>
            </a:r>
          </a:p>
          <a:p>
            <a:r>
              <a:rPr lang="en-US" dirty="0"/>
              <a:t>Pearls:</a:t>
            </a:r>
          </a:p>
          <a:p>
            <a:pPr lvl="1"/>
            <a:r>
              <a:rPr lang="en-US" dirty="0"/>
              <a:t>Monitoring:  HR and BP</a:t>
            </a:r>
          </a:p>
          <a:p>
            <a:pPr lvl="1"/>
            <a:r>
              <a:rPr lang="en-US" dirty="0"/>
              <a:t>Common S/E:  Headache, Reflex tachycardia, Palpitations</a:t>
            </a:r>
          </a:p>
          <a:p>
            <a:pPr lvl="1"/>
            <a:r>
              <a:rPr lang="en-US" dirty="0"/>
              <a:t>Severe S/E:  Lupus-like syndrome (Hydralazine), Pericardial effusion (Minoxidil)</a:t>
            </a:r>
          </a:p>
        </p:txBody>
      </p:sp>
      <p:sp>
        <p:nvSpPr>
          <p:cNvPr id="4" name="TextBox 3">
            <a:extLst>
              <a:ext uri="{FF2B5EF4-FFF2-40B4-BE49-F238E27FC236}">
                <a16:creationId xmlns:a16="http://schemas.microsoft.com/office/drawing/2014/main" id="{2CDE78BF-FBCD-803F-0084-06701436F6A2}"/>
              </a:ext>
            </a:extLst>
          </p:cNvPr>
          <p:cNvSpPr txBox="1"/>
          <p:nvPr/>
        </p:nvSpPr>
        <p:spPr>
          <a:xfrm>
            <a:off x="9040092" y="4187536"/>
            <a:ext cx="2909454" cy="646331"/>
          </a:xfrm>
          <a:prstGeom prst="rect">
            <a:avLst/>
          </a:prstGeom>
          <a:noFill/>
          <a:ln w="28575">
            <a:solidFill>
              <a:schemeClr val="tx1"/>
            </a:solidFill>
          </a:ln>
        </p:spPr>
        <p:txBody>
          <a:bodyPr wrap="square" rtlCol="0">
            <a:spAutoFit/>
          </a:bodyPr>
          <a:lstStyle/>
          <a:p>
            <a:r>
              <a:rPr lang="en-US" dirty="0"/>
              <a:t>Disease State Considerations</a:t>
            </a:r>
          </a:p>
          <a:p>
            <a:pPr marL="285750" indent="-285750">
              <a:buFont typeface="Arial" panose="020B0604020202020204" pitchFamily="34" charset="0"/>
              <a:buChar char="•"/>
            </a:pPr>
            <a:r>
              <a:rPr lang="en-US" dirty="0"/>
              <a:t>Later line therapy</a:t>
            </a:r>
          </a:p>
        </p:txBody>
      </p:sp>
    </p:spTree>
    <p:extLst>
      <p:ext uri="{BB962C8B-B14F-4D97-AF65-F5344CB8AC3E}">
        <p14:creationId xmlns:p14="http://schemas.microsoft.com/office/powerpoint/2010/main" val="102257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0BFC4-33D6-856C-904F-8E9A93D94AB3}"/>
              </a:ext>
            </a:extLst>
          </p:cNvPr>
          <p:cNvSpPr>
            <a:spLocks noGrp="1"/>
          </p:cNvSpPr>
          <p:nvPr>
            <p:ph type="title"/>
          </p:nvPr>
        </p:nvSpPr>
        <p:spPr/>
        <p:txBody>
          <a:bodyPr/>
          <a:lstStyle/>
          <a:p>
            <a:r>
              <a:rPr lang="en-US" dirty="0"/>
              <a:t>Conflict of Interest Disclosure</a:t>
            </a:r>
          </a:p>
        </p:txBody>
      </p:sp>
      <p:sp>
        <p:nvSpPr>
          <p:cNvPr id="3" name="Content Placeholder 2">
            <a:extLst>
              <a:ext uri="{FF2B5EF4-FFF2-40B4-BE49-F238E27FC236}">
                <a16:creationId xmlns:a16="http://schemas.microsoft.com/office/drawing/2014/main" id="{1D423B8F-9A3D-D986-EDB7-994EE59054F9}"/>
              </a:ext>
            </a:extLst>
          </p:cNvPr>
          <p:cNvSpPr>
            <a:spLocks noGrp="1"/>
          </p:cNvSpPr>
          <p:nvPr>
            <p:ph idx="1"/>
          </p:nvPr>
        </p:nvSpPr>
        <p:spPr/>
        <p:txBody>
          <a:bodyPr>
            <a:normAutofit/>
          </a:bodyPr>
          <a:lstStyle/>
          <a:p>
            <a:r>
              <a:rPr lang="en-US" sz="2400" dirty="0"/>
              <a:t>The presenter has no actual or potential conflicts of interest to disclose in relation to the content of this presentation. The views and opinions expressed are solely those of the presenter and do not represent the official position of any affiliated institution or organization.</a:t>
            </a:r>
          </a:p>
        </p:txBody>
      </p:sp>
    </p:spTree>
    <p:extLst>
      <p:ext uri="{BB962C8B-B14F-4D97-AF65-F5344CB8AC3E}">
        <p14:creationId xmlns:p14="http://schemas.microsoft.com/office/powerpoint/2010/main" val="8224367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33A44-22B3-CEBF-EFF2-43B15885FF6D}"/>
              </a:ext>
            </a:extLst>
          </p:cNvPr>
          <p:cNvSpPr>
            <a:spLocks noGrp="1"/>
          </p:cNvSpPr>
          <p:nvPr>
            <p:ph type="title"/>
          </p:nvPr>
        </p:nvSpPr>
        <p:spPr/>
        <p:txBody>
          <a:bodyPr/>
          <a:lstStyle/>
          <a:p>
            <a:r>
              <a:rPr lang="en-US" dirty="0"/>
              <a:t>Future Medication Options HTN</a:t>
            </a:r>
          </a:p>
        </p:txBody>
      </p:sp>
      <p:sp>
        <p:nvSpPr>
          <p:cNvPr id="3" name="Content Placeholder 2">
            <a:extLst>
              <a:ext uri="{FF2B5EF4-FFF2-40B4-BE49-F238E27FC236}">
                <a16:creationId xmlns:a16="http://schemas.microsoft.com/office/drawing/2014/main" id="{4015DB1F-624F-EFCF-6EFA-52BFD8393DCF}"/>
              </a:ext>
            </a:extLst>
          </p:cNvPr>
          <p:cNvSpPr>
            <a:spLocks noGrp="1"/>
          </p:cNvSpPr>
          <p:nvPr>
            <p:ph idx="1"/>
          </p:nvPr>
        </p:nvSpPr>
        <p:spPr/>
        <p:txBody>
          <a:bodyPr/>
          <a:lstStyle/>
          <a:p>
            <a:r>
              <a:rPr lang="en-US" sz="2400" dirty="0"/>
              <a:t>Aldosterone Synthase Inhibitors</a:t>
            </a:r>
          </a:p>
          <a:p>
            <a:pPr lvl="1"/>
            <a:r>
              <a:rPr lang="en-US" sz="2000" dirty="0"/>
              <a:t>In trials:  </a:t>
            </a:r>
            <a:r>
              <a:rPr lang="en-US" sz="2000" dirty="0" err="1"/>
              <a:t>Baxdrostat</a:t>
            </a:r>
            <a:r>
              <a:rPr lang="en-US" sz="2000" dirty="0"/>
              <a:t> and </a:t>
            </a:r>
            <a:r>
              <a:rPr lang="en-US" sz="2000" dirty="0" err="1"/>
              <a:t>Lorundrostat</a:t>
            </a:r>
            <a:endParaRPr lang="en-US" sz="2000" dirty="0"/>
          </a:p>
          <a:p>
            <a:pPr lvl="1"/>
            <a:r>
              <a:rPr lang="en-US" sz="2000" dirty="0"/>
              <a:t>Block CYP11B2 to decrease serum aldosterone</a:t>
            </a:r>
          </a:p>
          <a:p>
            <a:pPr lvl="1"/>
            <a:r>
              <a:rPr lang="en-US" sz="2000" dirty="0"/>
              <a:t>Potential for hyperkalemia due to decreased aldosterone</a:t>
            </a:r>
          </a:p>
          <a:p>
            <a:r>
              <a:rPr lang="en-US" sz="2400" dirty="0"/>
              <a:t>RNA Interference (RNAi)</a:t>
            </a:r>
          </a:p>
          <a:p>
            <a:pPr lvl="1"/>
            <a:r>
              <a:rPr lang="en-US" sz="2000" dirty="0"/>
              <a:t>In trial: </a:t>
            </a:r>
            <a:r>
              <a:rPr lang="en-US" sz="2000" dirty="0" err="1"/>
              <a:t>Zilebesiran</a:t>
            </a:r>
            <a:r>
              <a:rPr lang="en-US" sz="2000" dirty="0"/>
              <a:t> (KARDIA Clinical Trial)</a:t>
            </a:r>
          </a:p>
          <a:p>
            <a:pPr lvl="1"/>
            <a:r>
              <a:rPr lang="en-US" sz="2000" dirty="0"/>
              <a:t>Targets angiotensinogen for a twice-yearly injection</a:t>
            </a:r>
          </a:p>
          <a:p>
            <a:endParaRPr lang="en-US" dirty="0"/>
          </a:p>
        </p:txBody>
      </p:sp>
    </p:spTree>
    <p:extLst>
      <p:ext uri="{BB962C8B-B14F-4D97-AF65-F5344CB8AC3E}">
        <p14:creationId xmlns:p14="http://schemas.microsoft.com/office/powerpoint/2010/main" val="42483551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0D77F-3059-E82C-58AA-B8886A284461}"/>
              </a:ext>
            </a:extLst>
          </p:cNvPr>
          <p:cNvSpPr>
            <a:spLocks noGrp="1"/>
          </p:cNvSpPr>
          <p:nvPr>
            <p:ph type="title"/>
          </p:nvPr>
        </p:nvSpPr>
        <p:spPr/>
        <p:txBody>
          <a:bodyPr/>
          <a:lstStyle/>
          <a:p>
            <a:r>
              <a:rPr lang="en-US" dirty="0"/>
              <a:t>Diagnosis of Diabetes</a:t>
            </a:r>
          </a:p>
        </p:txBody>
      </p:sp>
      <p:graphicFrame>
        <p:nvGraphicFramePr>
          <p:cNvPr id="4" name="Content Placeholder 3">
            <a:extLst>
              <a:ext uri="{FF2B5EF4-FFF2-40B4-BE49-F238E27FC236}">
                <a16:creationId xmlns:a16="http://schemas.microsoft.com/office/drawing/2014/main" id="{1D54597F-9B7D-D615-BA67-6FFB99875024}"/>
              </a:ext>
            </a:extLst>
          </p:cNvPr>
          <p:cNvGraphicFramePr>
            <a:graphicFrameLocks noGrp="1"/>
          </p:cNvGraphicFramePr>
          <p:nvPr>
            <p:ph idx="1"/>
            <p:extLst>
              <p:ext uri="{D42A27DB-BD31-4B8C-83A1-F6EECF244321}">
                <p14:modId xmlns:p14="http://schemas.microsoft.com/office/powerpoint/2010/main" val="2363387818"/>
              </p:ext>
            </p:extLst>
          </p:nvPr>
        </p:nvGraphicFramePr>
        <p:xfrm>
          <a:off x="1096963" y="1846263"/>
          <a:ext cx="10058400" cy="1854200"/>
        </p:xfrm>
        <a:graphic>
          <a:graphicData uri="http://schemas.openxmlformats.org/drawingml/2006/table">
            <a:tbl>
              <a:tblPr firstRow="1" bandRow="1">
                <a:tableStyleId>{5C22544A-7EE6-4342-B048-85BDC9FD1C3A}</a:tableStyleId>
              </a:tblPr>
              <a:tblGrid>
                <a:gridCol w="10058400">
                  <a:extLst>
                    <a:ext uri="{9D8B030D-6E8A-4147-A177-3AD203B41FA5}">
                      <a16:colId xmlns:a16="http://schemas.microsoft.com/office/drawing/2014/main" val="1672025069"/>
                    </a:ext>
                  </a:extLst>
                </a:gridCol>
              </a:tblGrid>
              <a:tr h="370840">
                <a:tc>
                  <a:txBody>
                    <a:bodyPr/>
                    <a:lstStyle/>
                    <a:p>
                      <a:r>
                        <a:rPr lang="en-US" dirty="0"/>
                        <a:t>Diagnostic Criteria for Diabetes ADA and AACE</a:t>
                      </a:r>
                    </a:p>
                  </a:txBody>
                  <a:tcPr marL="103163" marR="103163"/>
                </a:tc>
                <a:extLst>
                  <a:ext uri="{0D108BD9-81ED-4DB2-BD59-A6C34878D82A}">
                    <a16:rowId xmlns:a16="http://schemas.microsoft.com/office/drawing/2014/main" val="2048392006"/>
                  </a:ext>
                </a:extLst>
              </a:tr>
              <a:tr h="370840">
                <a:tc>
                  <a:txBody>
                    <a:bodyPr/>
                    <a:lstStyle/>
                    <a:p>
                      <a:r>
                        <a:rPr lang="en-US" dirty="0"/>
                        <a:t>A1c &gt;= 6.5% OR</a:t>
                      </a:r>
                    </a:p>
                  </a:txBody>
                  <a:tcPr marL="103163" marR="103163"/>
                </a:tc>
                <a:extLst>
                  <a:ext uri="{0D108BD9-81ED-4DB2-BD59-A6C34878D82A}">
                    <a16:rowId xmlns:a16="http://schemas.microsoft.com/office/drawing/2014/main" val="1814573007"/>
                  </a:ext>
                </a:extLst>
              </a:tr>
              <a:tr h="370840">
                <a:tc>
                  <a:txBody>
                    <a:bodyPr/>
                    <a:lstStyle/>
                    <a:p>
                      <a:r>
                        <a:rPr lang="en-US" dirty="0"/>
                        <a:t>FBG &gt;= 126mg/dL (fasting defined as no food 8 hours)</a:t>
                      </a:r>
                    </a:p>
                  </a:txBody>
                  <a:tcPr marL="103163" marR="103163"/>
                </a:tc>
                <a:extLst>
                  <a:ext uri="{0D108BD9-81ED-4DB2-BD59-A6C34878D82A}">
                    <a16:rowId xmlns:a16="http://schemas.microsoft.com/office/drawing/2014/main" val="2156002822"/>
                  </a:ext>
                </a:extLst>
              </a:tr>
              <a:tr h="370840">
                <a:tc>
                  <a:txBody>
                    <a:bodyPr/>
                    <a:lstStyle/>
                    <a:p>
                      <a:r>
                        <a:rPr lang="en-US" dirty="0"/>
                        <a:t>2 hour plasma glucose &gt;= 200mg/dl OGTT</a:t>
                      </a:r>
                    </a:p>
                  </a:txBody>
                  <a:tcPr marL="103163" marR="103163"/>
                </a:tc>
                <a:extLst>
                  <a:ext uri="{0D108BD9-81ED-4DB2-BD59-A6C34878D82A}">
                    <a16:rowId xmlns:a16="http://schemas.microsoft.com/office/drawing/2014/main" val="258830122"/>
                  </a:ext>
                </a:extLst>
              </a:tr>
              <a:tr h="370840">
                <a:tc>
                  <a:txBody>
                    <a:bodyPr/>
                    <a:lstStyle/>
                    <a:p>
                      <a:r>
                        <a:rPr lang="en-US" dirty="0"/>
                        <a:t>Symptomatic hyperglycemia or hyperglycemic crisis -&gt; BG &gt; 200mg/dl</a:t>
                      </a:r>
                    </a:p>
                  </a:txBody>
                  <a:tcPr marL="103163" marR="103163"/>
                </a:tc>
                <a:extLst>
                  <a:ext uri="{0D108BD9-81ED-4DB2-BD59-A6C34878D82A}">
                    <a16:rowId xmlns:a16="http://schemas.microsoft.com/office/drawing/2014/main" val="3817085616"/>
                  </a:ext>
                </a:extLst>
              </a:tr>
            </a:tbl>
          </a:graphicData>
        </a:graphic>
      </p:graphicFrame>
      <p:sp>
        <p:nvSpPr>
          <p:cNvPr id="5" name="TextBox 4">
            <a:extLst>
              <a:ext uri="{FF2B5EF4-FFF2-40B4-BE49-F238E27FC236}">
                <a16:creationId xmlns:a16="http://schemas.microsoft.com/office/drawing/2014/main" id="{8F43DC37-5231-6017-17A9-191A4D8CB947}"/>
              </a:ext>
            </a:extLst>
          </p:cNvPr>
          <p:cNvSpPr txBox="1"/>
          <p:nvPr/>
        </p:nvSpPr>
        <p:spPr>
          <a:xfrm>
            <a:off x="1096963" y="5401629"/>
            <a:ext cx="9152185" cy="369332"/>
          </a:xfrm>
          <a:prstGeom prst="rect">
            <a:avLst/>
          </a:prstGeom>
          <a:noFill/>
        </p:spPr>
        <p:txBody>
          <a:bodyPr wrap="none" rtlCol="0">
            <a:spAutoFit/>
          </a:bodyPr>
          <a:lstStyle/>
          <a:p>
            <a:r>
              <a:rPr lang="en-US" dirty="0"/>
              <a:t>Diabetes Care Volume 49, Supplement 1, January 2026 || Endocrine Practice 32 (2026) 473-518</a:t>
            </a:r>
          </a:p>
        </p:txBody>
      </p:sp>
      <p:graphicFrame>
        <p:nvGraphicFramePr>
          <p:cNvPr id="7" name="Content Placeholder 3">
            <a:extLst>
              <a:ext uri="{FF2B5EF4-FFF2-40B4-BE49-F238E27FC236}">
                <a16:creationId xmlns:a16="http://schemas.microsoft.com/office/drawing/2014/main" id="{60B58726-CE85-25CD-A137-671FE6714D5F}"/>
              </a:ext>
            </a:extLst>
          </p:cNvPr>
          <p:cNvGraphicFramePr>
            <a:graphicFrameLocks/>
          </p:cNvGraphicFramePr>
          <p:nvPr>
            <p:extLst>
              <p:ext uri="{D42A27DB-BD31-4B8C-83A1-F6EECF244321}">
                <p14:modId xmlns:p14="http://schemas.microsoft.com/office/powerpoint/2010/main" val="1127990835"/>
              </p:ext>
            </p:extLst>
          </p:nvPr>
        </p:nvGraphicFramePr>
        <p:xfrm>
          <a:off x="1096963" y="3809366"/>
          <a:ext cx="10058400" cy="1483360"/>
        </p:xfrm>
        <a:graphic>
          <a:graphicData uri="http://schemas.openxmlformats.org/drawingml/2006/table">
            <a:tbl>
              <a:tblPr firstRow="1" bandRow="1">
                <a:tableStyleId>{5C22544A-7EE6-4342-B048-85BDC9FD1C3A}</a:tableStyleId>
              </a:tblPr>
              <a:tblGrid>
                <a:gridCol w="10058400">
                  <a:extLst>
                    <a:ext uri="{9D8B030D-6E8A-4147-A177-3AD203B41FA5}">
                      <a16:colId xmlns:a16="http://schemas.microsoft.com/office/drawing/2014/main" val="1672025069"/>
                    </a:ext>
                  </a:extLst>
                </a:gridCol>
              </a:tblGrid>
              <a:tr h="370840">
                <a:tc>
                  <a:txBody>
                    <a:bodyPr/>
                    <a:lstStyle/>
                    <a:p>
                      <a:r>
                        <a:rPr lang="en-US" dirty="0"/>
                        <a:t>Diagnostic Criteria for Pre-Diabetes ADA and AACE </a:t>
                      </a:r>
                    </a:p>
                  </a:txBody>
                  <a:tcPr marL="103163" marR="103163"/>
                </a:tc>
                <a:extLst>
                  <a:ext uri="{0D108BD9-81ED-4DB2-BD59-A6C34878D82A}">
                    <a16:rowId xmlns:a16="http://schemas.microsoft.com/office/drawing/2014/main" val="2048392006"/>
                  </a:ext>
                </a:extLst>
              </a:tr>
              <a:tr h="370840">
                <a:tc>
                  <a:txBody>
                    <a:bodyPr/>
                    <a:lstStyle/>
                    <a:p>
                      <a:r>
                        <a:rPr lang="en-US" dirty="0"/>
                        <a:t>A1c 5.7-6.4%</a:t>
                      </a:r>
                    </a:p>
                  </a:txBody>
                  <a:tcPr marL="103163" marR="103163"/>
                </a:tc>
                <a:extLst>
                  <a:ext uri="{0D108BD9-81ED-4DB2-BD59-A6C34878D82A}">
                    <a16:rowId xmlns:a16="http://schemas.microsoft.com/office/drawing/2014/main" val="1814573007"/>
                  </a:ext>
                </a:extLst>
              </a:tr>
              <a:tr h="370840">
                <a:tc>
                  <a:txBody>
                    <a:bodyPr/>
                    <a:lstStyle/>
                    <a:p>
                      <a:r>
                        <a:rPr lang="en-US" dirty="0"/>
                        <a:t>FBG 100-125mg/dL</a:t>
                      </a:r>
                    </a:p>
                  </a:txBody>
                  <a:tcPr marL="103163" marR="103163"/>
                </a:tc>
                <a:extLst>
                  <a:ext uri="{0D108BD9-81ED-4DB2-BD59-A6C34878D82A}">
                    <a16:rowId xmlns:a16="http://schemas.microsoft.com/office/drawing/2014/main" val="2156002822"/>
                  </a:ext>
                </a:extLst>
              </a:tr>
              <a:tr h="370840">
                <a:tc>
                  <a:txBody>
                    <a:bodyPr/>
                    <a:lstStyle/>
                    <a:p>
                      <a:r>
                        <a:rPr lang="en-US" dirty="0"/>
                        <a:t>2 hour plasma glucose 140-199mg/dL after OGTT</a:t>
                      </a:r>
                    </a:p>
                  </a:txBody>
                  <a:tcPr marL="103163" marR="103163"/>
                </a:tc>
                <a:extLst>
                  <a:ext uri="{0D108BD9-81ED-4DB2-BD59-A6C34878D82A}">
                    <a16:rowId xmlns:a16="http://schemas.microsoft.com/office/drawing/2014/main" val="258830122"/>
                  </a:ext>
                </a:extLst>
              </a:tr>
            </a:tbl>
          </a:graphicData>
        </a:graphic>
      </p:graphicFrame>
    </p:spTree>
    <p:extLst>
      <p:ext uri="{BB962C8B-B14F-4D97-AF65-F5344CB8AC3E}">
        <p14:creationId xmlns:p14="http://schemas.microsoft.com/office/powerpoint/2010/main" val="5490556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7B5AB-D668-E2A6-47F2-07DD79F782C9}"/>
              </a:ext>
            </a:extLst>
          </p:cNvPr>
          <p:cNvSpPr>
            <a:spLocks noGrp="1"/>
          </p:cNvSpPr>
          <p:nvPr>
            <p:ph type="title"/>
          </p:nvPr>
        </p:nvSpPr>
        <p:spPr/>
        <p:txBody>
          <a:bodyPr/>
          <a:lstStyle/>
          <a:p>
            <a:r>
              <a:rPr lang="en-US" dirty="0"/>
              <a:t>CGM Goals ADA and AACE</a:t>
            </a:r>
          </a:p>
        </p:txBody>
      </p:sp>
      <p:graphicFrame>
        <p:nvGraphicFramePr>
          <p:cNvPr id="4" name="Content Placeholder 3">
            <a:extLst>
              <a:ext uri="{FF2B5EF4-FFF2-40B4-BE49-F238E27FC236}">
                <a16:creationId xmlns:a16="http://schemas.microsoft.com/office/drawing/2014/main" id="{2B2E60F2-9077-8D71-49F8-349705496FEF}"/>
              </a:ext>
            </a:extLst>
          </p:cNvPr>
          <p:cNvGraphicFramePr>
            <a:graphicFrameLocks noGrp="1"/>
          </p:cNvGraphicFramePr>
          <p:nvPr>
            <p:ph idx="1"/>
            <p:extLst>
              <p:ext uri="{D42A27DB-BD31-4B8C-83A1-F6EECF244321}">
                <p14:modId xmlns:p14="http://schemas.microsoft.com/office/powerpoint/2010/main" val="3767441482"/>
              </p:ext>
            </p:extLst>
          </p:nvPr>
        </p:nvGraphicFramePr>
        <p:xfrm>
          <a:off x="1096963" y="1846263"/>
          <a:ext cx="10058400" cy="2595880"/>
        </p:xfrm>
        <a:graphic>
          <a:graphicData uri="http://schemas.openxmlformats.org/drawingml/2006/table">
            <a:tbl>
              <a:tblPr firstRow="1" bandRow="1">
                <a:tableStyleId>{3B4B98B0-60AC-42C2-AFA5-B58CD77FA1E5}</a:tableStyleId>
              </a:tblPr>
              <a:tblGrid>
                <a:gridCol w="5029200">
                  <a:extLst>
                    <a:ext uri="{9D8B030D-6E8A-4147-A177-3AD203B41FA5}">
                      <a16:colId xmlns:a16="http://schemas.microsoft.com/office/drawing/2014/main" val="1826510501"/>
                    </a:ext>
                  </a:extLst>
                </a:gridCol>
                <a:gridCol w="5029200">
                  <a:extLst>
                    <a:ext uri="{9D8B030D-6E8A-4147-A177-3AD203B41FA5}">
                      <a16:colId xmlns:a16="http://schemas.microsoft.com/office/drawing/2014/main" val="410603139"/>
                    </a:ext>
                  </a:extLst>
                </a:gridCol>
              </a:tblGrid>
              <a:tr h="370840">
                <a:tc>
                  <a:txBody>
                    <a:bodyPr/>
                    <a:lstStyle/>
                    <a:p>
                      <a:r>
                        <a:rPr lang="en-US" b="0" dirty="0"/>
                        <a:t>Active Time</a:t>
                      </a:r>
                    </a:p>
                  </a:txBody>
                  <a:tcPr/>
                </a:tc>
                <a:tc>
                  <a:txBody>
                    <a:bodyPr/>
                    <a:lstStyle/>
                    <a:p>
                      <a:r>
                        <a:rPr lang="en-US" b="0" dirty="0"/>
                        <a:t>70% in last 14 days</a:t>
                      </a:r>
                    </a:p>
                  </a:txBody>
                  <a:tcPr/>
                </a:tc>
                <a:extLst>
                  <a:ext uri="{0D108BD9-81ED-4DB2-BD59-A6C34878D82A}">
                    <a16:rowId xmlns:a16="http://schemas.microsoft.com/office/drawing/2014/main" val="3140104530"/>
                  </a:ext>
                </a:extLst>
              </a:tr>
              <a:tr h="370840">
                <a:tc>
                  <a:txBody>
                    <a:bodyPr/>
                    <a:lstStyle/>
                    <a:p>
                      <a:r>
                        <a:rPr lang="en-US" dirty="0"/>
                        <a:t>Glucose Coefficient of Variation (CV)</a:t>
                      </a:r>
                    </a:p>
                  </a:txBody>
                  <a:tcPr/>
                </a:tc>
                <a:tc>
                  <a:txBody>
                    <a:bodyPr/>
                    <a:lstStyle/>
                    <a:p>
                      <a:r>
                        <a:rPr lang="en-US" dirty="0"/>
                        <a:t>ADA &lt;= 36% | AACE &lt;= 33%</a:t>
                      </a:r>
                    </a:p>
                  </a:txBody>
                  <a:tcPr/>
                </a:tc>
                <a:extLst>
                  <a:ext uri="{0D108BD9-81ED-4DB2-BD59-A6C34878D82A}">
                    <a16:rowId xmlns:a16="http://schemas.microsoft.com/office/drawing/2014/main" val="583625642"/>
                  </a:ext>
                </a:extLst>
              </a:tr>
              <a:tr h="370840">
                <a:tc>
                  <a:txBody>
                    <a:bodyPr/>
                    <a:lstStyle/>
                    <a:p>
                      <a:r>
                        <a:rPr lang="en-US" dirty="0"/>
                        <a:t>Time Above Range (&gt;250mg/dL)</a:t>
                      </a:r>
                    </a:p>
                  </a:txBody>
                  <a:tcPr/>
                </a:tc>
                <a:tc>
                  <a:txBody>
                    <a:bodyPr/>
                    <a:lstStyle/>
                    <a:p>
                      <a:r>
                        <a:rPr lang="en-US" dirty="0"/>
                        <a:t>&lt; 5%  | ADA Older/Complex &lt; 10%</a:t>
                      </a:r>
                    </a:p>
                  </a:txBody>
                  <a:tcPr/>
                </a:tc>
                <a:extLst>
                  <a:ext uri="{0D108BD9-81ED-4DB2-BD59-A6C34878D82A}">
                    <a16:rowId xmlns:a16="http://schemas.microsoft.com/office/drawing/2014/main" val="1941352030"/>
                  </a:ext>
                </a:extLst>
              </a:tr>
              <a:tr h="370840">
                <a:tc>
                  <a:txBody>
                    <a:bodyPr/>
                    <a:lstStyle/>
                    <a:p>
                      <a:r>
                        <a:rPr lang="en-US" dirty="0"/>
                        <a:t>Time Above Range (&gt;180mg/dL)</a:t>
                      </a:r>
                    </a:p>
                  </a:txBody>
                  <a:tcPr/>
                </a:tc>
                <a:tc>
                  <a:txBody>
                    <a:bodyPr/>
                    <a:lstStyle/>
                    <a:p>
                      <a:r>
                        <a:rPr lang="en-US" dirty="0"/>
                        <a:t>&lt; 25% | ADA Older/Complex &lt; 50%</a:t>
                      </a:r>
                    </a:p>
                  </a:txBody>
                  <a:tcPr/>
                </a:tc>
                <a:extLst>
                  <a:ext uri="{0D108BD9-81ED-4DB2-BD59-A6C34878D82A}">
                    <a16:rowId xmlns:a16="http://schemas.microsoft.com/office/drawing/2014/main" val="4218745274"/>
                  </a:ext>
                </a:extLst>
              </a:tr>
              <a:tr h="370840">
                <a:tc>
                  <a:txBody>
                    <a:bodyPr/>
                    <a:lstStyle/>
                    <a:p>
                      <a:r>
                        <a:rPr lang="en-US" dirty="0"/>
                        <a:t>Time In Range (70-180mg/dL)</a:t>
                      </a:r>
                    </a:p>
                  </a:txBody>
                  <a:tcPr/>
                </a:tc>
                <a:tc>
                  <a:txBody>
                    <a:bodyPr/>
                    <a:lstStyle/>
                    <a:p>
                      <a:r>
                        <a:rPr lang="en-US" dirty="0"/>
                        <a:t>&gt;70% | ADA Older/Complex &gt; 50%</a:t>
                      </a:r>
                    </a:p>
                  </a:txBody>
                  <a:tcPr/>
                </a:tc>
                <a:extLst>
                  <a:ext uri="{0D108BD9-81ED-4DB2-BD59-A6C34878D82A}">
                    <a16:rowId xmlns:a16="http://schemas.microsoft.com/office/drawing/2014/main" val="3673682619"/>
                  </a:ext>
                </a:extLst>
              </a:tr>
              <a:tr h="370840">
                <a:tc>
                  <a:txBody>
                    <a:bodyPr/>
                    <a:lstStyle/>
                    <a:p>
                      <a:r>
                        <a:rPr lang="en-US" dirty="0"/>
                        <a:t>Time Below Range (&lt;70mg/dL)</a:t>
                      </a:r>
                    </a:p>
                  </a:txBody>
                  <a:tcPr/>
                </a:tc>
                <a:tc>
                  <a:txBody>
                    <a:bodyPr/>
                    <a:lstStyle/>
                    <a:p>
                      <a:r>
                        <a:rPr lang="en-US" dirty="0"/>
                        <a:t>&lt;4% | ADA Older/Complex &lt; 1%</a:t>
                      </a:r>
                    </a:p>
                  </a:txBody>
                  <a:tcPr/>
                </a:tc>
                <a:extLst>
                  <a:ext uri="{0D108BD9-81ED-4DB2-BD59-A6C34878D82A}">
                    <a16:rowId xmlns:a16="http://schemas.microsoft.com/office/drawing/2014/main" val="1833026594"/>
                  </a:ext>
                </a:extLst>
              </a:tr>
              <a:tr h="370840">
                <a:tc>
                  <a:txBody>
                    <a:bodyPr/>
                    <a:lstStyle/>
                    <a:p>
                      <a:r>
                        <a:rPr lang="en-US" dirty="0"/>
                        <a:t>Time Below Range (&lt;54mg/dL)</a:t>
                      </a:r>
                    </a:p>
                  </a:txBody>
                  <a:tcPr/>
                </a:tc>
                <a:tc>
                  <a:txBody>
                    <a:bodyPr/>
                    <a:lstStyle/>
                    <a:p>
                      <a:r>
                        <a:rPr lang="en-US" dirty="0"/>
                        <a:t>&lt;1% all groups</a:t>
                      </a:r>
                    </a:p>
                  </a:txBody>
                  <a:tcPr/>
                </a:tc>
                <a:extLst>
                  <a:ext uri="{0D108BD9-81ED-4DB2-BD59-A6C34878D82A}">
                    <a16:rowId xmlns:a16="http://schemas.microsoft.com/office/drawing/2014/main" val="2584844277"/>
                  </a:ext>
                </a:extLst>
              </a:tr>
            </a:tbl>
          </a:graphicData>
        </a:graphic>
      </p:graphicFrame>
    </p:spTree>
    <p:extLst>
      <p:ext uri="{BB962C8B-B14F-4D97-AF65-F5344CB8AC3E}">
        <p14:creationId xmlns:p14="http://schemas.microsoft.com/office/powerpoint/2010/main" val="37752449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BC4BF-5B90-68FB-50F3-0BC2EA189218}"/>
              </a:ext>
            </a:extLst>
          </p:cNvPr>
          <p:cNvSpPr>
            <a:spLocks noGrp="1"/>
          </p:cNvSpPr>
          <p:nvPr>
            <p:ph type="title"/>
          </p:nvPr>
        </p:nvSpPr>
        <p:spPr/>
        <p:txBody>
          <a:bodyPr/>
          <a:lstStyle/>
          <a:p>
            <a:r>
              <a:rPr lang="en-US" dirty="0"/>
              <a:t>A1c Glycemic Goals Most Adults with DM</a:t>
            </a:r>
          </a:p>
        </p:txBody>
      </p:sp>
      <p:sp>
        <p:nvSpPr>
          <p:cNvPr id="4" name="TextBox 3">
            <a:extLst>
              <a:ext uri="{FF2B5EF4-FFF2-40B4-BE49-F238E27FC236}">
                <a16:creationId xmlns:a16="http://schemas.microsoft.com/office/drawing/2014/main" id="{BE52F3D2-C3B4-E3C3-6FDE-30AB1646987F}"/>
              </a:ext>
            </a:extLst>
          </p:cNvPr>
          <p:cNvSpPr txBox="1"/>
          <p:nvPr/>
        </p:nvSpPr>
        <p:spPr>
          <a:xfrm>
            <a:off x="1215735" y="2067791"/>
            <a:ext cx="4402285" cy="3170099"/>
          </a:xfrm>
          <a:prstGeom prst="rect">
            <a:avLst/>
          </a:prstGeom>
          <a:noFill/>
          <a:ln w="28575">
            <a:solidFill>
              <a:schemeClr val="tx1"/>
            </a:solidFill>
          </a:ln>
        </p:spPr>
        <p:txBody>
          <a:bodyPr wrap="square" rtlCol="0">
            <a:spAutoFit/>
          </a:bodyPr>
          <a:lstStyle/>
          <a:p>
            <a:r>
              <a:rPr lang="en-US" sz="2000" dirty="0"/>
              <a:t>ADA</a:t>
            </a:r>
          </a:p>
          <a:p>
            <a:pPr marL="285750" indent="-285750">
              <a:buFont typeface="Arial" panose="020B0604020202020204" pitchFamily="34" charset="0"/>
              <a:buChar char="•"/>
            </a:pPr>
            <a:r>
              <a:rPr lang="en-US" sz="2000" dirty="0"/>
              <a:t>A1c &lt; 7%</a:t>
            </a:r>
          </a:p>
          <a:p>
            <a:pPr marL="285750" indent="-285750">
              <a:buFont typeface="Arial" panose="020B0604020202020204" pitchFamily="34" charset="0"/>
              <a:buChar char="•"/>
            </a:pPr>
            <a:r>
              <a:rPr lang="en-US" sz="2000" dirty="0"/>
              <a:t>A1c &lt; 6.5% may be appropriate for individuals with low treatment risks</a:t>
            </a:r>
          </a:p>
          <a:p>
            <a:pPr marL="285750" indent="-285750">
              <a:buFont typeface="Arial" panose="020B0604020202020204" pitchFamily="34" charset="0"/>
              <a:buChar char="•"/>
            </a:pPr>
            <a:r>
              <a:rPr lang="en-US" sz="2000" dirty="0"/>
              <a:t>Less stringent goals (7-8%) may be appropriate for those at higher risk of hypoglycemia, cognitive or functional impairment</a:t>
            </a:r>
          </a:p>
          <a:p>
            <a:pPr marL="285750" indent="-285750">
              <a:buFont typeface="Arial" panose="020B0604020202020204" pitchFamily="34" charset="0"/>
              <a:buChar char="•"/>
            </a:pPr>
            <a:r>
              <a:rPr lang="en-US" sz="2000" dirty="0"/>
              <a:t>No A1c goal in setting of limited life expectancy</a:t>
            </a:r>
          </a:p>
        </p:txBody>
      </p:sp>
      <p:sp>
        <p:nvSpPr>
          <p:cNvPr id="5" name="TextBox 4">
            <a:extLst>
              <a:ext uri="{FF2B5EF4-FFF2-40B4-BE49-F238E27FC236}">
                <a16:creationId xmlns:a16="http://schemas.microsoft.com/office/drawing/2014/main" id="{6D285DD0-D661-F978-0424-3C4C4EAF975A}"/>
              </a:ext>
            </a:extLst>
          </p:cNvPr>
          <p:cNvSpPr txBox="1"/>
          <p:nvPr/>
        </p:nvSpPr>
        <p:spPr>
          <a:xfrm>
            <a:off x="6573980" y="2067791"/>
            <a:ext cx="4581699" cy="3785652"/>
          </a:xfrm>
          <a:prstGeom prst="rect">
            <a:avLst/>
          </a:prstGeom>
          <a:noFill/>
          <a:ln w="28575">
            <a:solidFill>
              <a:schemeClr val="tx1"/>
            </a:solidFill>
          </a:ln>
        </p:spPr>
        <p:txBody>
          <a:bodyPr wrap="square" rtlCol="0">
            <a:spAutoFit/>
          </a:bodyPr>
          <a:lstStyle/>
          <a:p>
            <a:r>
              <a:rPr lang="en-US" sz="2000" dirty="0"/>
              <a:t>AACE</a:t>
            </a:r>
          </a:p>
          <a:p>
            <a:pPr marL="285750" indent="-285750">
              <a:buFont typeface="Arial" panose="020B0604020202020204" pitchFamily="34" charset="0"/>
              <a:buChar char="•"/>
            </a:pPr>
            <a:r>
              <a:rPr lang="en-US" sz="2000" dirty="0"/>
              <a:t>A1c &lt; 6.5% OR as close to normal as is safe and achievable </a:t>
            </a:r>
          </a:p>
          <a:p>
            <a:pPr marL="285750" indent="-285750">
              <a:buFont typeface="Arial" panose="020B0604020202020204" pitchFamily="34" charset="0"/>
              <a:buChar char="•"/>
            </a:pPr>
            <a:r>
              <a:rPr lang="en-US" sz="2000" dirty="0"/>
              <a:t>A1c 7-8% targets if:</a:t>
            </a:r>
          </a:p>
          <a:p>
            <a:pPr marL="742950" lvl="1" indent="-285750">
              <a:buFont typeface="Arial" panose="020B0604020202020204" pitchFamily="34" charset="0"/>
              <a:buChar char="•"/>
            </a:pPr>
            <a:r>
              <a:rPr lang="en-US" sz="2000" dirty="0"/>
              <a:t>Limited life expectancy</a:t>
            </a:r>
          </a:p>
          <a:p>
            <a:pPr marL="742950" lvl="1" indent="-285750">
              <a:buFont typeface="Arial" panose="020B0604020202020204" pitchFamily="34" charset="0"/>
              <a:buChar char="•"/>
            </a:pPr>
            <a:r>
              <a:rPr lang="en-US" sz="2000" dirty="0"/>
              <a:t>Elevated hypoglycemia risk or unawareness</a:t>
            </a:r>
          </a:p>
          <a:p>
            <a:pPr marL="742950" lvl="1" indent="-285750">
              <a:buFont typeface="Arial" panose="020B0604020202020204" pitchFamily="34" charset="0"/>
              <a:buChar char="•"/>
            </a:pPr>
            <a:r>
              <a:rPr lang="en-US" sz="2000" dirty="0"/>
              <a:t>Severe/multiple comorbid conditions</a:t>
            </a:r>
          </a:p>
          <a:p>
            <a:pPr marL="742950" lvl="1" indent="-285750">
              <a:buFont typeface="Arial" panose="020B0604020202020204" pitchFamily="34" charset="0"/>
              <a:buChar char="•"/>
            </a:pPr>
            <a:r>
              <a:rPr lang="en-US" sz="2000" dirty="0"/>
              <a:t>Long duration T2DM</a:t>
            </a:r>
          </a:p>
          <a:p>
            <a:pPr marL="742950" lvl="1" indent="-285750">
              <a:buFont typeface="Arial" panose="020B0604020202020204" pitchFamily="34" charset="0"/>
              <a:buChar char="•"/>
            </a:pPr>
            <a:r>
              <a:rPr lang="en-US" sz="2000" dirty="0"/>
              <a:t>Prohibitive cognitive and/or psychological status</a:t>
            </a:r>
          </a:p>
        </p:txBody>
      </p:sp>
    </p:spTree>
    <p:extLst>
      <p:ext uri="{BB962C8B-B14F-4D97-AF65-F5344CB8AC3E}">
        <p14:creationId xmlns:p14="http://schemas.microsoft.com/office/powerpoint/2010/main" val="33391057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1B246-F3AC-ECA0-22D2-6E963789A355}"/>
              </a:ext>
            </a:extLst>
          </p:cNvPr>
          <p:cNvSpPr>
            <a:spLocks noGrp="1"/>
          </p:cNvSpPr>
          <p:nvPr>
            <p:ph type="title"/>
          </p:nvPr>
        </p:nvSpPr>
        <p:spPr/>
        <p:txBody>
          <a:bodyPr/>
          <a:lstStyle/>
          <a:p>
            <a:r>
              <a:rPr lang="en-US" dirty="0"/>
              <a:t>Classification and Treatment Hypoglycemia – ADA </a:t>
            </a:r>
          </a:p>
        </p:txBody>
      </p:sp>
      <p:sp>
        <p:nvSpPr>
          <p:cNvPr id="3" name="Content Placeholder 2">
            <a:extLst>
              <a:ext uri="{FF2B5EF4-FFF2-40B4-BE49-F238E27FC236}">
                <a16:creationId xmlns:a16="http://schemas.microsoft.com/office/drawing/2014/main" id="{1E8602B5-E38F-9A05-C664-582AF6C3D826}"/>
              </a:ext>
            </a:extLst>
          </p:cNvPr>
          <p:cNvSpPr>
            <a:spLocks noGrp="1"/>
          </p:cNvSpPr>
          <p:nvPr>
            <p:ph idx="1"/>
          </p:nvPr>
        </p:nvSpPr>
        <p:spPr>
          <a:xfrm>
            <a:off x="1097280" y="4418336"/>
            <a:ext cx="10058400" cy="1450757"/>
          </a:xfrm>
          <a:ln w="28575">
            <a:solidFill>
              <a:schemeClr val="tx1"/>
            </a:solidFill>
          </a:ln>
        </p:spPr>
        <p:txBody>
          <a:bodyPr/>
          <a:lstStyle/>
          <a:p>
            <a:r>
              <a:rPr lang="en-US" dirty="0"/>
              <a:t>15:15 Rule – 15g carbohydrates and re-check BG in 15 mins </a:t>
            </a:r>
          </a:p>
          <a:p>
            <a:r>
              <a:rPr lang="en-US" dirty="0"/>
              <a:t>Glucagon – Unable or unwilling to consume oral carbohydrates -&gt; Train family members</a:t>
            </a:r>
          </a:p>
          <a:p>
            <a:pPr lvl="1"/>
            <a:r>
              <a:rPr lang="en-US" dirty="0"/>
              <a:t>Dosage forms -&gt; Injection powder for reconstitution, Nasal powder, Prefilled syringe/pen</a:t>
            </a:r>
          </a:p>
        </p:txBody>
      </p:sp>
      <p:pic>
        <p:nvPicPr>
          <p:cNvPr id="5" name="Picture 4">
            <a:extLst>
              <a:ext uri="{FF2B5EF4-FFF2-40B4-BE49-F238E27FC236}">
                <a16:creationId xmlns:a16="http://schemas.microsoft.com/office/drawing/2014/main" id="{CD1FF9B5-4EB6-425B-7148-A745F03A4BF0}"/>
              </a:ext>
            </a:extLst>
          </p:cNvPr>
          <p:cNvPicPr>
            <a:picLocks noChangeAspect="1"/>
          </p:cNvPicPr>
          <p:nvPr/>
        </p:nvPicPr>
        <p:blipFill>
          <a:blip r:embed="rId3"/>
          <a:stretch>
            <a:fillRect/>
          </a:stretch>
        </p:blipFill>
        <p:spPr>
          <a:xfrm>
            <a:off x="1332835" y="1771419"/>
            <a:ext cx="7281229" cy="2533868"/>
          </a:xfrm>
          <a:prstGeom prst="rect">
            <a:avLst/>
          </a:prstGeom>
        </p:spPr>
      </p:pic>
      <p:sp>
        <p:nvSpPr>
          <p:cNvPr id="6" name="TextBox 5">
            <a:extLst>
              <a:ext uri="{FF2B5EF4-FFF2-40B4-BE49-F238E27FC236}">
                <a16:creationId xmlns:a16="http://schemas.microsoft.com/office/drawing/2014/main" id="{0EA6D833-9125-67FF-964A-533448B1120D}"/>
              </a:ext>
            </a:extLst>
          </p:cNvPr>
          <p:cNvSpPr txBox="1"/>
          <p:nvPr/>
        </p:nvSpPr>
        <p:spPr>
          <a:xfrm>
            <a:off x="8614064" y="1771419"/>
            <a:ext cx="2639291" cy="2585323"/>
          </a:xfrm>
          <a:prstGeom prst="rect">
            <a:avLst/>
          </a:prstGeom>
          <a:noFill/>
        </p:spPr>
        <p:txBody>
          <a:bodyPr wrap="square" rtlCol="0">
            <a:spAutoFit/>
          </a:bodyPr>
          <a:lstStyle/>
          <a:p>
            <a:r>
              <a:rPr lang="en-US" dirty="0"/>
              <a:t>Highlighted Risk Factors </a:t>
            </a:r>
          </a:p>
          <a:p>
            <a:pPr marL="285750" indent="-285750">
              <a:buFont typeface="Arial" panose="020B0604020202020204" pitchFamily="34" charset="0"/>
              <a:buChar char="•"/>
            </a:pPr>
            <a:r>
              <a:rPr lang="en-US" dirty="0"/>
              <a:t>Recent episode</a:t>
            </a:r>
          </a:p>
          <a:p>
            <a:pPr marL="285750" indent="-285750">
              <a:buFont typeface="Arial" panose="020B0604020202020204" pitchFamily="34" charset="0"/>
              <a:buChar char="•"/>
            </a:pPr>
            <a:r>
              <a:rPr lang="en-US" dirty="0"/>
              <a:t>Insulin/SU/Meglitinide</a:t>
            </a:r>
          </a:p>
          <a:p>
            <a:pPr marL="285750" indent="-285750">
              <a:buFont typeface="Arial" panose="020B0604020202020204" pitchFamily="34" charset="0"/>
              <a:buChar char="•"/>
            </a:pPr>
            <a:r>
              <a:rPr lang="en-US" dirty="0"/>
              <a:t>Low awareness</a:t>
            </a:r>
          </a:p>
          <a:p>
            <a:pPr marL="285750" indent="-285750">
              <a:buFont typeface="Arial" panose="020B0604020202020204" pitchFamily="34" charset="0"/>
              <a:buChar char="•"/>
            </a:pPr>
            <a:r>
              <a:rPr lang="en-US" dirty="0"/>
              <a:t>Kidney failure</a:t>
            </a:r>
          </a:p>
          <a:p>
            <a:pPr marL="285750" indent="-285750">
              <a:buFont typeface="Arial" panose="020B0604020202020204" pitchFamily="34" charset="0"/>
              <a:buChar char="•"/>
            </a:pPr>
            <a:r>
              <a:rPr lang="en-US" dirty="0"/>
              <a:t>Dementia</a:t>
            </a:r>
          </a:p>
          <a:p>
            <a:pPr marL="285750" indent="-285750">
              <a:buFont typeface="Arial" panose="020B0604020202020204" pitchFamily="34" charset="0"/>
              <a:buChar char="•"/>
            </a:pPr>
            <a:r>
              <a:rPr lang="en-US" dirty="0"/>
              <a:t>Age</a:t>
            </a:r>
          </a:p>
          <a:p>
            <a:pPr marL="285750" indent="-285750">
              <a:buFont typeface="Arial" panose="020B0604020202020204" pitchFamily="34" charset="0"/>
              <a:buChar char="•"/>
            </a:pPr>
            <a:r>
              <a:rPr lang="en-US" dirty="0"/>
              <a:t>Polypharmacy</a:t>
            </a:r>
          </a:p>
          <a:p>
            <a:pPr marL="285750" indent="-285750">
              <a:buFont typeface="Arial" panose="020B0604020202020204" pitchFamily="34" charset="0"/>
              <a:buChar char="•"/>
            </a:pPr>
            <a:r>
              <a:rPr lang="en-US" dirty="0"/>
              <a:t>Beta-blocker therapy</a:t>
            </a:r>
          </a:p>
        </p:txBody>
      </p:sp>
    </p:spTree>
    <p:extLst>
      <p:ext uri="{BB962C8B-B14F-4D97-AF65-F5344CB8AC3E}">
        <p14:creationId xmlns:p14="http://schemas.microsoft.com/office/powerpoint/2010/main" val="3342437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C154E-7152-7C83-EEE4-10DC9DC775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E62529-B519-6560-B66F-196E38DA255E}"/>
              </a:ext>
            </a:extLst>
          </p:cNvPr>
          <p:cNvSpPr>
            <a:spLocks noGrp="1"/>
          </p:cNvSpPr>
          <p:nvPr>
            <p:ph type="title"/>
          </p:nvPr>
        </p:nvSpPr>
        <p:spPr>
          <a:xfrm>
            <a:off x="1097280" y="286604"/>
            <a:ext cx="10058400" cy="1022652"/>
          </a:xfrm>
        </p:spPr>
        <p:txBody>
          <a:bodyPr/>
          <a:lstStyle/>
          <a:p>
            <a:r>
              <a:rPr lang="en-US" dirty="0"/>
              <a:t>Therapy Recommendations</a:t>
            </a:r>
          </a:p>
        </p:txBody>
      </p:sp>
      <p:graphicFrame>
        <p:nvGraphicFramePr>
          <p:cNvPr id="4" name="Content Placeholder 3">
            <a:extLst>
              <a:ext uri="{FF2B5EF4-FFF2-40B4-BE49-F238E27FC236}">
                <a16:creationId xmlns:a16="http://schemas.microsoft.com/office/drawing/2014/main" id="{D7743958-24B6-40FA-A44E-72E3BE09D75E}"/>
              </a:ext>
            </a:extLst>
          </p:cNvPr>
          <p:cNvGraphicFramePr>
            <a:graphicFrameLocks noGrp="1"/>
          </p:cNvGraphicFramePr>
          <p:nvPr>
            <p:ph idx="1"/>
            <p:extLst>
              <p:ext uri="{D42A27DB-BD31-4B8C-83A1-F6EECF244321}">
                <p14:modId xmlns:p14="http://schemas.microsoft.com/office/powerpoint/2010/main" val="3576093819"/>
              </p:ext>
            </p:extLst>
          </p:nvPr>
        </p:nvGraphicFramePr>
        <p:xfrm>
          <a:off x="1036320" y="1737360"/>
          <a:ext cx="10817224" cy="2566035"/>
        </p:xfrm>
        <a:graphic>
          <a:graphicData uri="http://schemas.openxmlformats.org/drawingml/2006/table">
            <a:tbl>
              <a:tblPr firstRow="1" bandRow="1">
                <a:tableStyleId>{BC89EF96-8CEA-46FF-86C4-4CE0E7609802}</a:tableStyleId>
              </a:tblPr>
              <a:tblGrid>
                <a:gridCol w="2770187">
                  <a:extLst>
                    <a:ext uri="{9D8B030D-6E8A-4147-A177-3AD203B41FA5}">
                      <a16:colId xmlns:a16="http://schemas.microsoft.com/office/drawing/2014/main" val="247119004"/>
                    </a:ext>
                  </a:extLst>
                </a:gridCol>
                <a:gridCol w="8047037">
                  <a:extLst>
                    <a:ext uri="{9D8B030D-6E8A-4147-A177-3AD203B41FA5}">
                      <a16:colId xmlns:a16="http://schemas.microsoft.com/office/drawing/2014/main" val="2144222091"/>
                    </a:ext>
                  </a:extLst>
                </a:gridCol>
              </a:tblGrid>
              <a:tr h="336551">
                <a:tc>
                  <a:txBody>
                    <a:bodyPr/>
                    <a:lstStyle/>
                    <a:p>
                      <a:r>
                        <a:rPr lang="en-US" b="0" dirty="0"/>
                        <a:t>ASCVD or High Risk</a:t>
                      </a:r>
                    </a:p>
                  </a:txBody>
                  <a:tcPr/>
                </a:tc>
                <a:tc>
                  <a:txBody>
                    <a:bodyPr/>
                    <a:lstStyle/>
                    <a:p>
                      <a:r>
                        <a:rPr lang="en-US" b="0" dirty="0"/>
                        <a:t>GLP-1 RA with CVD Benefit (Semaglutide, Liraglutide, Dulaglutide)</a:t>
                      </a:r>
                    </a:p>
                    <a:p>
                      <a:r>
                        <a:rPr lang="en-US" b="0" dirty="0"/>
                        <a:t>SGLT2i (Empagliflozin, Dapagliflozin, Canagliflozin)</a:t>
                      </a:r>
                    </a:p>
                    <a:p>
                      <a:r>
                        <a:rPr lang="en-US" b="0" dirty="0"/>
                        <a:t>-May use in combination if glycemic control above goal</a:t>
                      </a:r>
                    </a:p>
                    <a:p>
                      <a:r>
                        <a:rPr lang="en-US" b="0" dirty="0"/>
                        <a:t>-Consider Pioglitazone if no contraindications</a:t>
                      </a:r>
                    </a:p>
                  </a:txBody>
                  <a:tcPr/>
                </a:tc>
                <a:extLst>
                  <a:ext uri="{0D108BD9-81ED-4DB2-BD59-A6C34878D82A}">
                    <a16:rowId xmlns:a16="http://schemas.microsoft.com/office/drawing/2014/main" val="729409676"/>
                  </a:ext>
                </a:extLst>
              </a:tr>
              <a:tr h="491491">
                <a:tc>
                  <a:txBody>
                    <a:bodyPr/>
                    <a:lstStyle/>
                    <a:p>
                      <a:r>
                        <a:rPr lang="en-US" dirty="0"/>
                        <a:t>Heart Failure</a:t>
                      </a:r>
                    </a:p>
                  </a:txBody>
                  <a:tcPr/>
                </a:tc>
                <a:tc>
                  <a:txBody>
                    <a:bodyPr/>
                    <a:lstStyle/>
                    <a:p>
                      <a:r>
                        <a:rPr lang="en-US" dirty="0"/>
                        <a:t>SGLT2i for HFpEF and </a:t>
                      </a:r>
                      <a:r>
                        <a:rPr lang="en-US" dirty="0" err="1"/>
                        <a:t>HFrEF</a:t>
                      </a:r>
                      <a:r>
                        <a:rPr lang="en-US" dirty="0"/>
                        <a:t> (Dapagliflozin, Empagliflozin)</a:t>
                      </a:r>
                    </a:p>
                    <a:p>
                      <a:r>
                        <a:rPr lang="en-US" dirty="0"/>
                        <a:t>GIP/GLP-1RA or GLP-1RA HFpEF with obesity</a:t>
                      </a:r>
                    </a:p>
                  </a:txBody>
                  <a:tcPr/>
                </a:tc>
                <a:extLst>
                  <a:ext uri="{0D108BD9-81ED-4DB2-BD59-A6C34878D82A}">
                    <a16:rowId xmlns:a16="http://schemas.microsoft.com/office/drawing/2014/main" val="3803847807"/>
                  </a:ext>
                </a:extLst>
              </a:tr>
              <a:tr h="737235">
                <a:tc>
                  <a:txBody>
                    <a:bodyPr/>
                    <a:lstStyle/>
                    <a:p>
                      <a:r>
                        <a:rPr lang="en-US" dirty="0"/>
                        <a:t>MASH/MASLD</a:t>
                      </a:r>
                    </a:p>
                  </a:txBody>
                  <a:tcPr/>
                </a:tc>
                <a:tc>
                  <a:txBody>
                    <a:bodyPr/>
                    <a:lstStyle/>
                    <a:p>
                      <a:r>
                        <a:rPr lang="en-US" dirty="0"/>
                        <a:t>GLP-1RA, GIP/GLP-1RA, Pioglitazone</a:t>
                      </a:r>
                    </a:p>
                    <a:p>
                      <a:r>
                        <a:rPr lang="en-US" dirty="0"/>
                        <a:t>Insulin -&gt; Decompensated cirrhosis </a:t>
                      </a:r>
                    </a:p>
                  </a:txBody>
                  <a:tcPr/>
                </a:tc>
                <a:extLst>
                  <a:ext uri="{0D108BD9-81ED-4DB2-BD59-A6C34878D82A}">
                    <a16:rowId xmlns:a16="http://schemas.microsoft.com/office/drawing/2014/main" val="2346299900"/>
                  </a:ext>
                </a:extLst>
              </a:tr>
            </a:tbl>
          </a:graphicData>
        </a:graphic>
      </p:graphicFrame>
    </p:spTree>
    <p:extLst>
      <p:ext uri="{BB962C8B-B14F-4D97-AF65-F5344CB8AC3E}">
        <p14:creationId xmlns:p14="http://schemas.microsoft.com/office/powerpoint/2010/main" val="20835482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5AD27-D7A3-8FF3-6D14-4266F1ACCCBD}"/>
              </a:ext>
            </a:extLst>
          </p:cNvPr>
          <p:cNvSpPr>
            <a:spLocks noGrp="1"/>
          </p:cNvSpPr>
          <p:nvPr>
            <p:ph type="title"/>
          </p:nvPr>
        </p:nvSpPr>
        <p:spPr/>
        <p:txBody>
          <a:bodyPr/>
          <a:lstStyle/>
          <a:p>
            <a:r>
              <a:rPr lang="en-US" dirty="0"/>
              <a:t>Therapy Recommendations – ADA </a:t>
            </a:r>
          </a:p>
        </p:txBody>
      </p:sp>
      <p:pic>
        <p:nvPicPr>
          <p:cNvPr id="5" name="Picture 4">
            <a:extLst>
              <a:ext uri="{FF2B5EF4-FFF2-40B4-BE49-F238E27FC236}">
                <a16:creationId xmlns:a16="http://schemas.microsoft.com/office/drawing/2014/main" id="{662920EC-5AC8-08E7-CF30-9E4E073F047C}"/>
              </a:ext>
            </a:extLst>
          </p:cNvPr>
          <p:cNvPicPr>
            <a:picLocks noChangeAspect="1"/>
          </p:cNvPicPr>
          <p:nvPr/>
        </p:nvPicPr>
        <p:blipFill>
          <a:blip r:embed="rId2"/>
          <a:stretch>
            <a:fillRect/>
          </a:stretch>
        </p:blipFill>
        <p:spPr>
          <a:xfrm>
            <a:off x="1932921" y="2363292"/>
            <a:ext cx="3172268" cy="2962688"/>
          </a:xfrm>
          <a:prstGeom prst="rect">
            <a:avLst/>
          </a:prstGeom>
        </p:spPr>
      </p:pic>
      <p:pic>
        <p:nvPicPr>
          <p:cNvPr id="7" name="Picture 6">
            <a:extLst>
              <a:ext uri="{FF2B5EF4-FFF2-40B4-BE49-F238E27FC236}">
                <a16:creationId xmlns:a16="http://schemas.microsoft.com/office/drawing/2014/main" id="{B4A17A09-3732-8675-96D2-A0596A1A7E96}"/>
              </a:ext>
            </a:extLst>
          </p:cNvPr>
          <p:cNvPicPr>
            <a:picLocks noChangeAspect="1"/>
          </p:cNvPicPr>
          <p:nvPr/>
        </p:nvPicPr>
        <p:blipFill>
          <a:blip r:embed="rId3"/>
          <a:stretch>
            <a:fillRect/>
          </a:stretch>
        </p:blipFill>
        <p:spPr>
          <a:xfrm>
            <a:off x="7708240" y="1891282"/>
            <a:ext cx="1181265" cy="4239217"/>
          </a:xfrm>
          <a:prstGeom prst="rect">
            <a:avLst/>
          </a:prstGeom>
        </p:spPr>
      </p:pic>
    </p:spTree>
    <p:extLst>
      <p:ext uri="{BB962C8B-B14F-4D97-AF65-F5344CB8AC3E}">
        <p14:creationId xmlns:p14="http://schemas.microsoft.com/office/powerpoint/2010/main" val="5534085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6308E-6E62-0424-56CB-D9D5DBA1D0F8}"/>
              </a:ext>
            </a:extLst>
          </p:cNvPr>
          <p:cNvSpPr>
            <a:spLocks noGrp="1"/>
          </p:cNvSpPr>
          <p:nvPr>
            <p:ph type="title"/>
          </p:nvPr>
        </p:nvSpPr>
        <p:spPr/>
        <p:txBody>
          <a:bodyPr/>
          <a:lstStyle/>
          <a:p>
            <a:r>
              <a:rPr lang="en-US" dirty="0"/>
              <a:t>Biguanides (Metformin)</a:t>
            </a:r>
          </a:p>
        </p:txBody>
      </p:sp>
      <p:sp>
        <p:nvSpPr>
          <p:cNvPr id="3" name="Content Placeholder 2">
            <a:extLst>
              <a:ext uri="{FF2B5EF4-FFF2-40B4-BE49-F238E27FC236}">
                <a16:creationId xmlns:a16="http://schemas.microsoft.com/office/drawing/2014/main" id="{72BA4947-374B-30A2-1FE1-ED48AFA61727}"/>
              </a:ext>
            </a:extLst>
          </p:cNvPr>
          <p:cNvSpPr>
            <a:spLocks noGrp="1"/>
          </p:cNvSpPr>
          <p:nvPr>
            <p:ph idx="1"/>
          </p:nvPr>
        </p:nvSpPr>
        <p:spPr>
          <a:xfrm>
            <a:off x="1097280" y="1835343"/>
            <a:ext cx="10058400" cy="4023360"/>
          </a:xfrm>
        </p:spPr>
        <p:txBody>
          <a:bodyPr>
            <a:normAutofit/>
          </a:bodyPr>
          <a:lstStyle/>
          <a:p>
            <a:r>
              <a:rPr lang="en-US" sz="2400" dirty="0"/>
              <a:t>Example Medications:  Metformin</a:t>
            </a:r>
          </a:p>
          <a:p>
            <a:r>
              <a:rPr lang="en-US" sz="2400" dirty="0"/>
              <a:t>Pearls:</a:t>
            </a:r>
          </a:p>
          <a:p>
            <a:pPr lvl="1"/>
            <a:r>
              <a:rPr lang="en-US" sz="2000" dirty="0"/>
              <a:t>Monitoring: eGFR and B12</a:t>
            </a:r>
          </a:p>
          <a:p>
            <a:pPr lvl="1"/>
            <a:r>
              <a:rPr lang="en-US" sz="2000" dirty="0"/>
              <a:t>Common S/E:  GI Upset, Diarrhea, Metallic taste</a:t>
            </a:r>
          </a:p>
          <a:p>
            <a:pPr lvl="1"/>
            <a:r>
              <a:rPr lang="en-US" sz="2000" dirty="0"/>
              <a:t>Severe Risk: Boxed Warning Lactic Acidosis, Vitamin B12 deficiency</a:t>
            </a:r>
          </a:p>
          <a:p>
            <a:pPr lvl="1"/>
            <a:r>
              <a:rPr lang="en-US" sz="2000" dirty="0"/>
              <a:t>Higher risk group (eGFR &lt; 30ml/min/1.73m2) likely benefit from holding metformin for 48 hours before IV contrast if possible</a:t>
            </a:r>
          </a:p>
        </p:txBody>
      </p:sp>
      <p:sp>
        <p:nvSpPr>
          <p:cNvPr id="4" name="TextBox 3">
            <a:extLst>
              <a:ext uri="{FF2B5EF4-FFF2-40B4-BE49-F238E27FC236}">
                <a16:creationId xmlns:a16="http://schemas.microsoft.com/office/drawing/2014/main" id="{286CACF2-1F78-6B96-A7AD-7CA13DA26822}"/>
              </a:ext>
            </a:extLst>
          </p:cNvPr>
          <p:cNvSpPr txBox="1"/>
          <p:nvPr/>
        </p:nvSpPr>
        <p:spPr>
          <a:xfrm>
            <a:off x="8246226" y="4499264"/>
            <a:ext cx="2909454" cy="923330"/>
          </a:xfrm>
          <a:prstGeom prst="rect">
            <a:avLst/>
          </a:prstGeom>
          <a:noFill/>
          <a:ln w="28575">
            <a:solidFill>
              <a:schemeClr val="tx1"/>
            </a:solidFill>
          </a:ln>
        </p:spPr>
        <p:txBody>
          <a:bodyPr wrap="square" rtlCol="0">
            <a:spAutoFit/>
          </a:bodyPr>
          <a:lstStyle/>
          <a:p>
            <a:r>
              <a:rPr lang="en-US" dirty="0"/>
              <a:t>Disease State Considerations</a:t>
            </a:r>
          </a:p>
          <a:p>
            <a:pPr marL="285750" indent="-285750">
              <a:buFont typeface="Arial" panose="020B0604020202020204" pitchFamily="34" charset="0"/>
              <a:buChar char="•"/>
            </a:pPr>
            <a:r>
              <a:rPr lang="en-US" dirty="0"/>
              <a:t>Prediabetes</a:t>
            </a:r>
          </a:p>
          <a:p>
            <a:pPr marL="285750" indent="-285750">
              <a:buFont typeface="Arial" panose="020B0604020202020204" pitchFamily="34" charset="0"/>
              <a:buChar char="•"/>
            </a:pPr>
            <a:r>
              <a:rPr lang="en-US" dirty="0"/>
              <a:t>Lower cost medication</a:t>
            </a:r>
          </a:p>
        </p:txBody>
      </p:sp>
    </p:spTree>
    <p:extLst>
      <p:ext uri="{BB962C8B-B14F-4D97-AF65-F5344CB8AC3E}">
        <p14:creationId xmlns:p14="http://schemas.microsoft.com/office/powerpoint/2010/main" val="34249089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30A14-7052-FAE2-CA59-41B78AD358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C6BF7A-4824-C569-5E24-7DC3CE52513B}"/>
              </a:ext>
            </a:extLst>
          </p:cNvPr>
          <p:cNvSpPr>
            <a:spLocks noGrp="1"/>
          </p:cNvSpPr>
          <p:nvPr>
            <p:ph type="title"/>
          </p:nvPr>
        </p:nvSpPr>
        <p:spPr/>
        <p:txBody>
          <a:bodyPr/>
          <a:lstStyle/>
          <a:p>
            <a:r>
              <a:rPr lang="en-US" dirty="0"/>
              <a:t>SGLT2i</a:t>
            </a:r>
          </a:p>
        </p:txBody>
      </p:sp>
      <p:sp>
        <p:nvSpPr>
          <p:cNvPr id="3" name="Content Placeholder 2">
            <a:extLst>
              <a:ext uri="{FF2B5EF4-FFF2-40B4-BE49-F238E27FC236}">
                <a16:creationId xmlns:a16="http://schemas.microsoft.com/office/drawing/2014/main" id="{0F2E1C7A-AF93-DF44-7382-5932BCD1C8A8}"/>
              </a:ext>
            </a:extLst>
          </p:cNvPr>
          <p:cNvSpPr>
            <a:spLocks noGrp="1"/>
          </p:cNvSpPr>
          <p:nvPr>
            <p:ph idx="1"/>
          </p:nvPr>
        </p:nvSpPr>
        <p:spPr>
          <a:xfrm>
            <a:off x="1097280" y="1835343"/>
            <a:ext cx="10058400" cy="4023360"/>
          </a:xfrm>
        </p:spPr>
        <p:txBody>
          <a:bodyPr>
            <a:normAutofit/>
          </a:bodyPr>
          <a:lstStyle/>
          <a:p>
            <a:r>
              <a:rPr lang="en-US" sz="2400" dirty="0"/>
              <a:t>Example Medications:  Empagliflozin, Dapagliflozin, Canagliflozin</a:t>
            </a:r>
          </a:p>
          <a:p>
            <a:r>
              <a:rPr lang="en-US" sz="2400" dirty="0"/>
              <a:t>Pearls:</a:t>
            </a:r>
          </a:p>
          <a:p>
            <a:pPr lvl="1"/>
            <a:r>
              <a:rPr lang="en-US" sz="2000" dirty="0"/>
              <a:t>Monitoring: eGFR, ketones (If signs of ketoacidosis)</a:t>
            </a:r>
          </a:p>
          <a:p>
            <a:pPr lvl="1"/>
            <a:r>
              <a:rPr lang="en-US" sz="2000" dirty="0"/>
              <a:t>Common S/E: Risk of UTI or genital mycotic infection.  Polyuria.</a:t>
            </a:r>
          </a:p>
          <a:p>
            <a:pPr lvl="1"/>
            <a:r>
              <a:rPr lang="en-US" sz="2000" dirty="0"/>
              <a:t>Severe:  Euglycemic DKA, Fournier’s gangrene</a:t>
            </a:r>
          </a:p>
        </p:txBody>
      </p:sp>
      <p:sp>
        <p:nvSpPr>
          <p:cNvPr id="4" name="TextBox 3">
            <a:extLst>
              <a:ext uri="{FF2B5EF4-FFF2-40B4-BE49-F238E27FC236}">
                <a16:creationId xmlns:a16="http://schemas.microsoft.com/office/drawing/2014/main" id="{755D4C3F-22FE-3D39-5A02-D4F5B357D0F9}"/>
              </a:ext>
            </a:extLst>
          </p:cNvPr>
          <p:cNvSpPr txBox="1"/>
          <p:nvPr/>
        </p:nvSpPr>
        <p:spPr>
          <a:xfrm>
            <a:off x="9040092" y="4187536"/>
            <a:ext cx="2909454" cy="1754326"/>
          </a:xfrm>
          <a:prstGeom prst="rect">
            <a:avLst/>
          </a:prstGeom>
          <a:noFill/>
          <a:ln w="28575">
            <a:solidFill>
              <a:schemeClr val="tx1"/>
            </a:solidFill>
          </a:ln>
        </p:spPr>
        <p:txBody>
          <a:bodyPr wrap="square" rtlCol="0">
            <a:spAutoFit/>
          </a:bodyPr>
          <a:lstStyle/>
          <a:p>
            <a:r>
              <a:rPr lang="en-US" dirty="0"/>
              <a:t>Disease State Considerations</a:t>
            </a:r>
          </a:p>
          <a:p>
            <a:pPr marL="285750" indent="-285750">
              <a:buFont typeface="Arial" panose="020B0604020202020204" pitchFamily="34" charset="0"/>
              <a:buChar char="•"/>
            </a:pPr>
            <a:r>
              <a:rPr lang="en-US" dirty="0"/>
              <a:t>ASCVD</a:t>
            </a:r>
          </a:p>
          <a:p>
            <a:pPr marL="285750" indent="-285750">
              <a:buFont typeface="Arial" panose="020B0604020202020204" pitchFamily="34" charset="0"/>
              <a:buChar char="•"/>
            </a:pPr>
            <a:r>
              <a:rPr lang="en-US" dirty="0"/>
              <a:t>CKD</a:t>
            </a:r>
          </a:p>
          <a:p>
            <a:pPr marL="285750" indent="-285750">
              <a:buFont typeface="Arial" panose="020B0604020202020204" pitchFamily="34" charset="0"/>
              <a:buChar char="•"/>
            </a:pPr>
            <a:r>
              <a:rPr lang="en-US" dirty="0"/>
              <a:t>HTN</a:t>
            </a:r>
          </a:p>
          <a:p>
            <a:pPr marL="285750" indent="-285750">
              <a:buFont typeface="Arial" panose="020B0604020202020204" pitchFamily="34" charset="0"/>
              <a:buChar char="•"/>
            </a:pPr>
            <a:r>
              <a:rPr lang="en-US" dirty="0"/>
              <a:t>HFpEF</a:t>
            </a:r>
          </a:p>
          <a:p>
            <a:pPr marL="285750" indent="-285750">
              <a:buFont typeface="Arial" panose="020B0604020202020204" pitchFamily="34" charset="0"/>
              <a:buChar char="•"/>
            </a:pPr>
            <a:r>
              <a:rPr lang="en-US" dirty="0" err="1"/>
              <a:t>HFrEF</a:t>
            </a:r>
            <a:endParaRPr lang="en-US" dirty="0"/>
          </a:p>
        </p:txBody>
      </p:sp>
    </p:spTree>
    <p:extLst>
      <p:ext uri="{BB962C8B-B14F-4D97-AF65-F5344CB8AC3E}">
        <p14:creationId xmlns:p14="http://schemas.microsoft.com/office/powerpoint/2010/main" val="25341220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5739F-6958-3B21-F6F6-D573166C83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9F5F51-40A7-6C08-4850-B8FF6CC02BF4}"/>
              </a:ext>
            </a:extLst>
          </p:cNvPr>
          <p:cNvSpPr>
            <a:spLocks noGrp="1"/>
          </p:cNvSpPr>
          <p:nvPr>
            <p:ph type="title"/>
          </p:nvPr>
        </p:nvSpPr>
        <p:spPr/>
        <p:txBody>
          <a:bodyPr/>
          <a:lstStyle/>
          <a:p>
            <a:r>
              <a:rPr lang="en-US" dirty="0"/>
              <a:t>GLP-1RA or Mixed GLP-1/GIP</a:t>
            </a:r>
          </a:p>
        </p:txBody>
      </p:sp>
      <p:sp>
        <p:nvSpPr>
          <p:cNvPr id="3" name="Content Placeholder 2">
            <a:extLst>
              <a:ext uri="{FF2B5EF4-FFF2-40B4-BE49-F238E27FC236}">
                <a16:creationId xmlns:a16="http://schemas.microsoft.com/office/drawing/2014/main" id="{00098B0B-7523-50DD-DC0D-45DEA6879B9F}"/>
              </a:ext>
            </a:extLst>
          </p:cNvPr>
          <p:cNvSpPr>
            <a:spLocks noGrp="1"/>
          </p:cNvSpPr>
          <p:nvPr>
            <p:ph idx="1"/>
          </p:nvPr>
        </p:nvSpPr>
        <p:spPr>
          <a:xfrm>
            <a:off x="1097280" y="1835343"/>
            <a:ext cx="7818122" cy="4023360"/>
          </a:xfrm>
        </p:spPr>
        <p:txBody>
          <a:bodyPr/>
          <a:lstStyle/>
          <a:p>
            <a:r>
              <a:rPr lang="en-US" dirty="0"/>
              <a:t>Example Medications:  </a:t>
            </a:r>
          </a:p>
          <a:p>
            <a:pPr lvl="1"/>
            <a:r>
              <a:rPr lang="en-US" dirty="0"/>
              <a:t>GLP1-RAs for DM:  Ozempic (Semaglutide); Victoza (Liraglutide); Trulicity (Dulaglutide)</a:t>
            </a:r>
          </a:p>
          <a:p>
            <a:pPr lvl="1"/>
            <a:r>
              <a:rPr lang="en-US" dirty="0"/>
              <a:t>GLP1RA/GIP: </a:t>
            </a:r>
            <a:r>
              <a:rPr lang="en-US" dirty="0" err="1"/>
              <a:t>Mounjaro</a:t>
            </a:r>
            <a:r>
              <a:rPr lang="en-US" dirty="0"/>
              <a:t> (Tirzepatide)</a:t>
            </a:r>
          </a:p>
          <a:p>
            <a:r>
              <a:rPr lang="en-US" dirty="0"/>
              <a:t>Pearls:</a:t>
            </a:r>
          </a:p>
          <a:p>
            <a:pPr lvl="1"/>
            <a:r>
              <a:rPr lang="en-US" dirty="0"/>
              <a:t>Monitoring: Symptoms pancreatitis, Renal function (if GI symptoms could cause volume depletion), Eye health-&gt; especially if DM retinopathy present</a:t>
            </a:r>
          </a:p>
          <a:p>
            <a:pPr lvl="1"/>
            <a:r>
              <a:rPr lang="en-US" dirty="0"/>
              <a:t>Common S/E:  N/V/D and injection site reactions</a:t>
            </a:r>
          </a:p>
          <a:p>
            <a:pPr lvl="1"/>
            <a:r>
              <a:rPr lang="en-US" dirty="0"/>
              <a:t>Severe S/E:  Thyroid C-Cell tumor risk (Boxed warning), Pancreatitis, Gastroparesis</a:t>
            </a:r>
          </a:p>
          <a:p>
            <a:pPr lvl="1"/>
            <a:r>
              <a:rPr lang="en-US" dirty="0"/>
              <a:t>Some off label use for T1DM, but with possible increase in risk of DKA, hypoglycemia, and GI side effects</a:t>
            </a:r>
          </a:p>
          <a:p>
            <a:pPr marL="0" indent="0">
              <a:buNone/>
            </a:pPr>
            <a:endParaRPr lang="en-US" dirty="0"/>
          </a:p>
          <a:p>
            <a:pPr marL="0" indent="0">
              <a:buNone/>
            </a:pPr>
            <a:endParaRPr lang="en-US" dirty="0"/>
          </a:p>
        </p:txBody>
      </p:sp>
      <p:sp>
        <p:nvSpPr>
          <p:cNvPr id="4" name="TextBox 3">
            <a:extLst>
              <a:ext uri="{FF2B5EF4-FFF2-40B4-BE49-F238E27FC236}">
                <a16:creationId xmlns:a16="http://schemas.microsoft.com/office/drawing/2014/main" id="{E8AFCC61-A0A2-1D30-A86C-2208CAD12484}"/>
              </a:ext>
            </a:extLst>
          </p:cNvPr>
          <p:cNvSpPr txBox="1"/>
          <p:nvPr/>
        </p:nvSpPr>
        <p:spPr>
          <a:xfrm>
            <a:off x="8915402" y="2649682"/>
            <a:ext cx="2909454" cy="3139321"/>
          </a:xfrm>
          <a:prstGeom prst="rect">
            <a:avLst/>
          </a:prstGeom>
          <a:noFill/>
          <a:ln w="28575">
            <a:solidFill>
              <a:schemeClr val="tx1"/>
            </a:solidFill>
          </a:ln>
        </p:spPr>
        <p:txBody>
          <a:bodyPr wrap="square" rtlCol="0">
            <a:spAutoFit/>
          </a:bodyPr>
          <a:lstStyle/>
          <a:p>
            <a:r>
              <a:rPr lang="en-US" dirty="0"/>
              <a:t>Disease State Considerations</a:t>
            </a:r>
          </a:p>
          <a:p>
            <a:pPr marL="285750" indent="-285750">
              <a:buFont typeface="Arial" panose="020B0604020202020204" pitchFamily="34" charset="0"/>
              <a:buChar char="•"/>
            </a:pPr>
            <a:r>
              <a:rPr lang="en-US" dirty="0"/>
              <a:t>Obesity</a:t>
            </a:r>
          </a:p>
          <a:p>
            <a:pPr marL="285750" indent="-285750">
              <a:buFont typeface="Arial" panose="020B0604020202020204" pitchFamily="34" charset="0"/>
              <a:buChar char="•"/>
            </a:pPr>
            <a:r>
              <a:rPr lang="en-US" dirty="0"/>
              <a:t>MASH/MASLD</a:t>
            </a:r>
          </a:p>
          <a:p>
            <a:pPr marL="285750" indent="-285750">
              <a:buFont typeface="Arial" panose="020B0604020202020204" pitchFamily="34" charset="0"/>
              <a:buChar char="•"/>
            </a:pPr>
            <a:r>
              <a:rPr lang="en-US" dirty="0"/>
              <a:t>HF</a:t>
            </a:r>
          </a:p>
          <a:p>
            <a:pPr marL="285750" indent="-285750">
              <a:buFont typeface="Arial" panose="020B0604020202020204" pitchFamily="34" charset="0"/>
              <a:buChar char="•"/>
            </a:pPr>
            <a:r>
              <a:rPr lang="en-US" dirty="0"/>
              <a:t>CKD</a:t>
            </a:r>
          </a:p>
          <a:p>
            <a:pPr marL="285750" indent="-285750">
              <a:buFont typeface="Arial" panose="020B0604020202020204" pitchFamily="34" charset="0"/>
              <a:buChar char="•"/>
            </a:pPr>
            <a:r>
              <a:rPr lang="en-US" dirty="0"/>
              <a:t>Stroke/TIA</a:t>
            </a:r>
          </a:p>
          <a:p>
            <a:pPr marL="285750" indent="-285750">
              <a:buFont typeface="Arial" panose="020B0604020202020204" pitchFamily="34" charset="0"/>
              <a:buChar char="•"/>
            </a:pPr>
            <a:r>
              <a:rPr lang="en-US" dirty="0"/>
              <a:t>Severe Hyperglycemia</a:t>
            </a:r>
          </a:p>
          <a:p>
            <a:pPr marL="285750" indent="-285750">
              <a:buFont typeface="Arial" panose="020B0604020202020204" pitchFamily="34" charset="0"/>
              <a:buChar char="•"/>
            </a:pPr>
            <a:r>
              <a:rPr lang="en-US" dirty="0"/>
              <a:t>Hypoglycemia Risk High</a:t>
            </a:r>
          </a:p>
          <a:p>
            <a:pPr marL="285750" indent="-285750">
              <a:buFont typeface="Arial" panose="020B0604020202020204" pitchFamily="34" charset="0"/>
              <a:buChar char="•"/>
            </a:pPr>
            <a:r>
              <a:rPr lang="en-US" dirty="0"/>
              <a:t>Insulin Combo to Reduce Weight Gain</a:t>
            </a:r>
          </a:p>
          <a:p>
            <a:pPr marL="285750" indent="-285750">
              <a:buFont typeface="Arial" panose="020B0604020202020204" pitchFamily="34" charset="0"/>
              <a:buChar char="•"/>
            </a:pPr>
            <a:r>
              <a:rPr lang="en-US" dirty="0"/>
              <a:t>OSA – </a:t>
            </a:r>
            <a:r>
              <a:rPr lang="en-US" dirty="0" err="1"/>
              <a:t>Zepbound</a:t>
            </a:r>
            <a:r>
              <a:rPr lang="en-US" dirty="0"/>
              <a:t> </a:t>
            </a:r>
          </a:p>
        </p:txBody>
      </p:sp>
    </p:spTree>
    <p:extLst>
      <p:ext uri="{BB962C8B-B14F-4D97-AF65-F5344CB8AC3E}">
        <p14:creationId xmlns:p14="http://schemas.microsoft.com/office/powerpoint/2010/main" val="457658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9EFAB-6A46-DB36-3996-12285DCF0C38}"/>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6F230322-E308-AD29-FC62-B6EECBFA7716}"/>
              </a:ext>
            </a:extLst>
          </p:cNvPr>
          <p:cNvSpPr>
            <a:spLocks noGrp="1"/>
          </p:cNvSpPr>
          <p:nvPr>
            <p:ph idx="1"/>
          </p:nvPr>
        </p:nvSpPr>
        <p:spPr/>
        <p:txBody>
          <a:bodyPr/>
          <a:lstStyle/>
          <a:p>
            <a:r>
              <a:rPr lang="en-US" dirty="0"/>
              <a:t>Due to large volume of information, will focus on outpatient management of hypertension and diabetes</a:t>
            </a:r>
          </a:p>
          <a:p>
            <a:r>
              <a:rPr lang="en-US" dirty="0"/>
              <a:t>Review 2025 ACC/AHA Joint Committee on Clinical Practice Guidelines HTN recommendations with focus on outpatient management</a:t>
            </a:r>
          </a:p>
          <a:p>
            <a:r>
              <a:rPr lang="en-US" dirty="0"/>
              <a:t>Review 2026 ADA and 2026 AACE recommendations for adults with T2DM</a:t>
            </a:r>
          </a:p>
          <a:p>
            <a:r>
              <a:rPr lang="en-US" dirty="0"/>
              <a:t>Focus on important medication class pearls </a:t>
            </a:r>
          </a:p>
        </p:txBody>
      </p:sp>
    </p:spTree>
    <p:extLst>
      <p:ext uri="{BB962C8B-B14F-4D97-AF65-F5344CB8AC3E}">
        <p14:creationId xmlns:p14="http://schemas.microsoft.com/office/powerpoint/2010/main" val="42396523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EA715-7783-C730-D728-629CD4E3F8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0A1063-1E1F-4125-ED25-62C00FD5B684}"/>
              </a:ext>
            </a:extLst>
          </p:cNvPr>
          <p:cNvSpPr>
            <a:spLocks noGrp="1"/>
          </p:cNvSpPr>
          <p:nvPr>
            <p:ph type="title"/>
          </p:nvPr>
        </p:nvSpPr>
        <p:spPr/>
        <p:txBody>
          <a:bodyPr/>
          <a:lstStyle/>
          <a:p>
            <a:r>
              <a:rPr lang="en-US" dirty="0"/>
              <a:t>Thiazolidinediones</a:t>
            </a:r>
          </a:p>
        </p:txBody>
      </p:sp>
      <p:sp>
        <p:nvSpPr>
          <p:cNvPr id="3" name="Content Placeholder 2">
            <a:extLst>
              <a:ext uri="{FF2B5EF4-FFF2-40B4-BE49-F238E27FC236}">
                <a16:creationId xmlns:a16="http://schemas.microsoft.com/office/drawing/2014/main" id="{2A0A74EF-E554-EF82-82C2-7461870FA016}"/>
              </a:ext>
            </a:extLst>
          </p:cNvPr>
          <p:cNvSpPr>
            <a:spLocks noGrp="1"/>
          </p:cNvSpPr>
          <p:nvPr>
            <p:ph idx="1"/>
          </p:nvPr>
        </p:nvSpPr>
        <p:spPr>
          <a:xfrm>
            <a:off x="1097280" y="1835343"/>
            <a:ext cx="10058400" cy="4023360"/>
          </a:xfrm>
        </p:spPr>
        <p:txBody>
          <a:bodyPr>
            <a:normAutofit/>
          </a:bodyPr>
          <a:lstStyle/>
          <a:p>
            <a:r>
              <a:rPr lang="en-US" sz="2400" dirty="0"/>
              <a:t>Example Medications: Pioglitazone</a:t>
            </a:r>
          </a:p>
          <a:p>
            <a:r>
              <a:rPr lang="en-US" sz="2400" dirty="0"/>
              <a:t>Pearls:</a:t>
            </a:r>
          </a:p>
          <a:p>
            <a:pPr lvl="1"/>
            <a:r>
              <a:rPr lang="en-US" sz="2000" dirty="0"/>
              <a:t>Common S/E:  Edema, Weight gain, Anemia</a:t>
            </a:r>
          </a:p>
          <a:p>
            <a:pPr lvl="1"/>
            <a:r>
              <a:rPr lang="en-US" sz="2000" dirty="0"/>
              <a:t>Severe S/E:  HF exacerbation (Boxed Warning) -&gt; Contraindicated NYHA Class III/IV,  Possible low risk bladder cancer (0.5% vs 0.2% placebo), Macular edema, Bone fractures</a:t>
            </a:r>
          </a:p>
          <a:p>
            <a:pPr lvl="1"/>
            <a:r>
              <a:rPr lang="en-US" sz="2000" dirty="0"/>
              <a:t>Monitoring: LFTs, Signs and symptoms of fluid retention or heart failure, Ophthalmic exams due to risk of macular edema</a:t>
            </a:r>
          </a:p>
        </p:txBody>
      </p:sp>
      <p:sp>
        <p:nvSpPr>
          <p:cNvPr id="4" name="TextBox 3">
            <a:extLst>
              <a:ext uri="{FF2B5EF4-FFF2-40B4-BE49-F238E27FC236}">
                <a16:creationId xmlns:a16="http://schemas.microsoft.com/office/drawing/2014/main" id="{ED062A1B-91F8-05C6-3947-55EA07C92017}"/>
              </a:ext>
            </a:extLst>
          </p:cNvPr>
          <p:cNvSpPr txBox="1"/>
          <p:nvPr/>
        </p:nvSpPr>
        <p:spPr>
          <a:xfrm>
            <a:off x="8246226" y="4627201"/>
            <a:ext cx="2909454" cy="1200329"/>
          </a:xfrm>
          <a:prstGeom prst="rect">
            <a:avLst/>
          </a:prstGeom>
          <a:noFill/>
          <a:ln w="28575">
            <a:solidFill>
              <a:schemeClr val="tx1"/>
            </a:solidFill>
          </a:ln>
        </p:spPr>
        <p:txBody>
          <a:bodyPr wrap="square" rtlCol="0">
            <a:spAutoFit/>
          </a:bodyPr>
          <a:lstStyle/>
          <a:p>
            <a:r>
              <a:rPr lang="en-US" dirty="0"/>
              <a:t>Disease State Considerations</a:t>
            </a:r>
          </a:p>
          <a:p>
            <a:pPr marL="285750" indent="-285750">
              <a:buFont typeface="Arial" panose="020B0604020202020204" pitchFamily="34" charset="0"/>
              <a:buChar char="•"/>
            </a:pPr>
            <a:r>
              <a:rPr lang="en-US" dirty="0"/>
              <a:t>Prediabetes</a:t>
            </a:r>
          </a:p>
          <a:p>
            <a:pPr marL="285750" indent="-285750">
              <a:buFont typeface="Arial" panose="020B0604020202020204" pitchFamily="34" charset="0"/>
              <a:buChar char="•"/>
            </a:pPr>
            <a:r>
              <a:rPr lang="en-US" dirty="0"/>
              <a:t>MASH/MASLD</a:t>
            </a:r>
          </a:p>
          <a:p>
            <a:pPr marL="285750" indent="-285750">
              <a:buFont typeface="Arial" panose="020B0604020202020204" pitchFamily="34" charset="0"/>
              <a:buChar char="•"/>
            </a:pPr>
            <a:r>
              <a:rPr lang="en-US" dirty="0"/>
              <a:t>Stroke/TIA</a:t>
            </a:r>
          </a:p>
        </p:txBody>
      </p:sp>
    </p:spTree>
    <p:extLst>
      <p:ext uri="{BB962C8B-B14F-4D97-AF65-F5344CB8AC3E}">
        <p14:creationId xmlns:p14="http://schemas.microsoft.com/office/powerpoint/2010/main" val="606673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52173-B9B5-FFDA-E695-06E96B20BC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CBBF9D-B0BA-C473-BD77-A66F65A1611A}"/>
              </a:ext>
            </a:extLst>
          </p:cNvPr>
          <p:cNvSpPr>
            <a:spLocks noGrp="1"/>
          </p:cNvSpPr>
          <p:nvPr>
            <p:ph type="title"/>
          </p:nvPr>
        </p:nvSpPr>
        <p:spPr/>
        <p:txBody>
          <a:bodyPr/>
          <a:lstStyle/>
          <a:p>
            <a:r>
              <a:rPr lang="en-US" dirty="0"/>
              <a:t>DPP-4 Inhibitors</a:t>
            </a:r>
          </a:p>
        </p:txBody>
      </p:sp>
      <p:sp>
        <p:nvSpPr>
          <p:cNvPr id="3" name="Content Placeholder 2">
            <a:extLst>
              <a:ext uri="{FF2B5EF4-FFF2-40B4-BE49-F238E27FC236}">
                <a16:creationId xmlns:a16="http://schemas.microsoft.com/office/drawing/2014/main" id="{11672ECE-D191-805A-39BA-9A50972E497D}"/>
              </a:ext>
            </a:extLst>
          </p:cNvPr>
          <p:cNvSpPr>
            <a:spLocks noGrp="1"/>
          </p:cNvSpPr>
          <p:nvPr>
            <p:ph idx="1"/>
          </p:nvPr>
        </p:nvSpPr>
        <p:spPr>
          <a:xfrm>
            <a:off x="1097280" y="1835343"/>
            <a:ext cx="10058400" cy="4023360"/>
          </a:xfrm>
        </p:spPr>
        <p:txBody>
          <a:bodyPr>
            <a:normAutofit/>
          </a:bodyPr>
          <a:lstStyle/>
          <a:p>
            <a:r>
              <a:rPr lang="en-US" sz="2400" dirty="0"/>
              <a:t>Example Medications:  Sitagliptin, </a:t>
            </a:r>
            <a:r>
              <a:rPr lang="en-US" sz="2400" dirty="0" err="1"/>
              <a:t>Saxagliptin</a:t>
            </a:r>
            <a:r>
              <a:rPr lang="en-US" sz="2400" dirty="0"/>
              <a:t>, Alogliptin</a:t>
            </a:r>
          </a:p>
          <a:p>
            <a:r>
              <a:rPr lang="en-US" sz="2400" dirty="0"/>
              <a:t>Pearls:</a:t>
            </a:r>
          </a:p>
          <a:p>
            <a:pPr lvl="1"/>
            <a:r>
              <a:rPr lang="en-US" sz="2000" dirty="0"/>
              <a:t>Monitoring:  Renal function</a:t>
            </a:r>
          </a:p>
          <a:p>
            <a:pPr lvl="1"/>
            <a:r>
              <a:rPr lang="en-US" sz="2000" dirty="0"/>
              <a:t>Common S/E: Nasopharyngitis, Headache, GI</a:t>
            </a:r>
          </a:p>
          <a:p>
            <a:pPr lvl="1"/>
            <a:r>
              <a:rPr lang="en-US" sz="2000" dirty="0"/>
              <a:t>Severe S/E: Pancreatitis, Heart Failure Exacerbation (</a:t>
            </a:r>
            <a:r>
              <a:rPr lang="en-US" sz="2000" dirty="0" err="1"/>
              <a:t>Saxagliptin</a:t>
            </a:r>
            <a:r>
              <a:rPr lang="en-US" sz="2000" dirty="0"/>
              <a:t> and Alogliptin)</a:t>
            </a:r>
          </a:p>
        </p:txBody>
      </p:sp>
      <p:sp>
        <p:nvSpPr>
          <p:cNvPr id="4" name="TextBox 3">
            <a:extLst>
              <a:ext uri="{FF2B5EF4-FFF2-40B4-BE49-F238E27FC236}">
                <a16:creationId xmlns:a16="http://schemas.microsoft.com/office/drawing/2014/main" id="{C9DC514E-7680-FBF2-CAD4-F377ECE2850C}"/>
              </a:ext>
            </a:extLst>
          </p:cNvPr>
          <p:cNvSpPr txBox="1"/>
          <p:nvPr/>
        </p:nvSpPr>
        <p:spPr>
          <a:xfrm>
            <a:off x="8624455" y="4474310"/>
            <a:ext cx="2909454" cy="646331"/>
          </a:xfrm>
          <a:prstGeom prst="rect">
            <a:avLst/>
          </a:prstGeom>
          <a:noFill/>
          <a:ln w="28575">
            <a:solidFill>
              <a:schemeClr val="tx1"/>
            </a:solidFill>
          </a:ln>
        </p:spPr>
        <p:txBody>
          <a:bodyPr wrap="square" rtlCol="0">
            <a:spAutoFit/>
          </a:bodyPr>
          <a:lstStyle/>
          <a:p>
            <a:r>
              <a:rPr lang="en-US" dirty="0"/>
              <a:t>Disease State Considerations</a:t>
            </a:r>
          </a:p>
          <a:p>
            <a:pPr marL="285750" indent="-285750">
              <a:buFont typeface="Arial" panose="020B0604020202020204" pitchFamily="34" charset="0"/>
              <a:buChar char="•"/>
            </a:pPr>
            <a:r>
              <a:rPr lang="en-US" dirty="0"/>
              <a:t>Lower Cost</a:t>
            </a:r>
          </a:p>
        </p:txBody>
      </p:sp>
    </p:spTree>
    <p:extLst>
      <p:ext uri="{BB962C8B-B14F-4D97-AF65-F5344CB8AC3E}">
        <p14:creationId xmlns:p14="http://schemas.microsoft.com/office/powerpoint/2010/main" val="13568688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022DD-F924-A3B8-A79B-CE75F1A788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C59D4A-1565-5DBD-F91B-775E56DE0D36}"/>
              </a:ext>
            </a:extLst>
          </p:cNvPr>
          <p:cNvSpPr>
            <a:spLocks noGrp="1"/>
          </p:cNvSpPr>
          <p:nvPr>
            <p:ph type="title"/>
          </p:nvPr>
        </p:nvSpPr>
        <p:spPr/>
        <p:txBody>
          <a:bodyPr/>
          <a:lstStyle/>
          <a:p>
            <a:r>
              <a:rPr lang="en-US" dirty="0"/>
              <a:t>Sulfonylureas/Meglitinides </a:t>
            </a:r>
          </a:p>
        </p:txBody>
      </p:sp>
      <p:sp>
        <p:nvSpPr>
          <p:cNvPr id="3" name="Content Placeholder 2">
            <a:extLst>
              <a:ext uri="{FF2B5EF4-FFF2-40B4-BE49-F238E27FC236}">
                <a16:creationId xmlns:a16="http://schemas.microsoft.com/office/drawing/2014/main" id="{2BB95F4E-A24F-A524-DC8A-E271B3A16E40}"/>
              </a:ext>
            </a:extLst>
          </p:cNvPr>
          <p:cNvSpPr>
            <a:spLocks noGrp="1"/>
          </p:cNvSpPr>
          <p:nvPr>
            <p:ph idx="1"/>
          </p:nvPr>
        </p:nvSpPr>
        <p:spPr>
          <a:xfrm>
            <a:off x="1097280" y="1835343"/>
            <a:ext cx="10058400" cy="4023360"/>
          </a:xfrm>
        </p:spPr>
        <p:txBody>
          <a:bodyPr>
            <a:normAutofit/>
          </a:bodyPr>
          <a:lstStyle/>
          <a:p>
            <a:r>
              <a:rPr lang="en-US" sz="2400" dirty="0"/>
              <a:t>Example Medications:  Glipizide, Glimepiride, Repaglinide, Nateglinide</a:t>
            </a:r>
          </a:p>
          <a:p>
            <a:r>
              <a:rPr lang="en-US" sz="2400" dirty="0"/>
              <a:t>Pearls:</a:t>
            </a:r>
          </a:p>
          <a:p>
            <a:pPr lvl="1"/>
            <a:r>
              <a:rPr lang="en-US" sz="2000" dirty="0"/>
              <a:t>Monitoring: Symptoms of hypoglycemia, Renal function, Weight (can cause gain due to insulin secretion)</a:t>
            </a:r>
          </a:p>
          <a:p>
            <a:pPr lvl="1"/>
            <a:r>
              <a:rPr lang="en-US" sz="2000" dirty="0"/>
              <a:t>Common S/E: Hypoglycemia (take before meals), weight gain, rash</a:t>
            </a:r>
          </a:p>
          <a:p>
            <a:pPr lvl="1"/>
            <a:r>
              <a:rPr lang="en-US" sz="2000" dirty="0"/>
              <a:t>Severe S/E: Severe hypoglycemia, Hemolytic anemia (Higher risk G6PD deficiency)</a:t>
            </a:r>
          </a:p>
          <a:p>
            <a:pPr lvl="1"/>
            <a:r>
              <a:rPr lang="en-US" sz="2000" dirty="0"/>
              <a:t>Contains sulfa moiety </a:t>
            </a:r>
          </a:p>
          <a:p>
            <a:pPr lvl="1"/>
            <a:r>
              <a:rPr lang="en-US" sz="2000" dirty="0"/>
              <a:t>Counsel to take before a meal</a:t>
            </a:r>
          </a:p>
        </p:txBody>
      </p:sp>
      <p:sp>
        <p:nvSpPr>
          <p:cNvPr id="4" name="TextBox 3">
            <a:extLst>
              <a:ext uri="{FF2B5EF4-FFF2-40B4-BE49-F238E27FC236}">
                <a16:creationId xmlns:a16="http://schemas.microsoft.com/office/drawing/2014/main" id="{8FE15185-449E-748D-7382-01CB39579F8F}"/>
              </a:ext>
            </a:extLst>
          </p:cNvPr>
          <p:cNvSpPr txBox="1"/>
          <p:nvPr/>
        </p:nvSpPr>
        <p:spPr>
          <a:xfrm>
            <a:off x="8489374" y="4474310"/>
            <a:ext cx="2909454" cy="646331"/>
          </a:xfrm>
          <a:prstGeom prst="rect">
            <a:avLst/>
          </a:prstGeom>
          <a:noFill/>
          <a:ln w="28575">
            <a:solidFill>
              <a:schemeClr val="tx1"/>
            </a:solidFill>
          </a:ln>
        </p:spPr>
        <p:txBody>
          <a:bodyPr wrap="square" rtlCol="0">
            <a:spAutoFit/>
          </a:bodyPr>
          <a:lstStyle/>
          <a:p>
            <a:r>
              <a:rPr lang="en-US" dirty="0"/>
              <a:t>Disease State Considerations</a:t>
            </a:r>
          </a:p>
          <a:p>
            <a:pPr marL="285750" indent="-285750">
              <a:buFont typeface="Arial" panose="020B0604020202020204" pitchFamily="34" charset="0"/>
              <a:buChar char="•"/>
            </a:pPr>
            <a:r>
              <a:rPr lang="en-US" dirty="0"/>
              <a:t>Lower cost</a:t>
            </a:r>
          </a:p>
        </p:txBody>
      </p:sp>
    </p:spTree>
    <p:extLst>
      <p:ext uri="{BB962C8B-B14F-4D97-AF65-F5344CB8AC3E}">
        <p14:creationId xmlns:p14="http://schemas.microsoft.com/office/powerpoint/2010/main" val="309796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09EA2-55EE-3393-210F-4261C1B4A3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02C3F6-6001-ADB3-8CEA-411C8CE634A9}"/>
              </a:ext>
            </a:extLst>
          </p:cNvPr>
          <p:cNvSpPr>
            <a:spLocks noGrp="1"/>
          </p:cNvSpPr>
          <p:nvPr>
            <p:ph type="title"/>
          </p:nvPr>
        </p:nvSpPr>
        <p:spPr/>
        <p:txBody>
          <a:bodyPr/>
          <a:lstStyle/>
          <a:p>
            <a:r>
              <a:rPr lang="en-US" dirty="0"/>
              <a:t>Insulin</a:t>
            </a:r>
          </a:p>
        </p:txBody>
      </p:sp>
      <p:sp>
        <p:nvSpPr>
          <p:cNvPr id="3" name="Content Placeholder 2">
            <a:extLst>
              <a:ext uri="{FF2B5EF4-FFF2-40B4-BE49-F238E27FC236}">
                <a16:creationId xmlns:a16="http://schemas.microsoft.com/office/drawing/2014/main" id="{A03EDA12-E1E3-5DBA-5EDD-F05308E50679}"/>
              </a:ext>
            </a:extLst>
          </p:cNvPr>
          <p:cNvSpPr>
            <a:spLocks noGrp="1"/>
          </p:cNvSpPr>
          <p:nvPr>
            <p:ph idx="1"/>
          </p:nvPr>
        </p:nvSpPr>
        <p:spPr>
          <a:xfrm>
            <a:off x="1097280" y="1835343"/>
            <a:ext cx="10058400" cy="4023360"/>
          </a:xfrm>
        </p:spPr>
        <p:txBody>
          <a:bodyPr/>
          <a:lstStyle/>
          <a:p>
            <a:endParaRPr lang="en-US" dirty="0"/>
          </a:p>
          <a:p>
            <a:endParaRPr lang="en-US" dirty="0"/>
          </a:p>
          <a:p>
            <a:endParaRPr lang="en-US" dirty="0"/>
          </a:p>
          <a:p>
            <a:endParaRPr lang="en-US" dirty="0"/>
          </a:p>
          <a:p>
            <a:endParaRPr lang="en-US" dirty="0"/>
          </a:p>
          <a:p>
            <a:endParaRPr lang="en-US" dirty="0"/>
          </a:p>
          <a:p>
            <a:r>
              <a:rPr lang="en-US" dirty="0"/>
              <a:t>Pearls:</a:t>
            </a:r>
          </a:p>
          <a:p>
            <a:pPr lvl="1"/>
            <a:r>
              <a:rPr lang="en-US" dirty="0"/>
              <a:t>Monitoring: FSBG and CGM (if affordable option for the patient)</a:t>
            </a:r>
          </a:p>
          <a:p>
            <a:pPr lvl="1"/>
            <a:r>
              <a:rPr lang="en-US" dirty="0"/>
              <a:t>Common S/E: Hypoglycemia, Weight Gain, Injection Site Lipodystrophy</a:t>
            </a:r>
          </a:p>
          <a:p>
            <a:pPr lvl="1"/>
            <a:r>
              <a:rPr lang="en-US" dirty="0"/>
              <a:t>Severe S/E:  Severe hypoglycemia</a:t>
            </a:r>
          </a:p>
        </p:txBody>
      </p:sp>
      <p:sp>
        <p:nvSpPr>
          <p:cNvPr id="4" name="TextBox 3">
            <a:extLst>
              <a:ext uri="{FF2B5EF4-FFF2-40B4-BE49-F238E27FC236}">
                <a16:creationId xmlns:a16="http://schemas.microsoft.com/office/drawing/2014/main" id="{24F5300A-8D70-5F8A-D3E0-340E88096A9F}"/>
              </a:ext>
            </a:extLst>
          </p:cNvPr>
          <p:cNvSpPr txBox="1"/>
          <p:nvPr/>
        </p:nvSpPr>
        <p:spPr>
          <a:xfrm>
            <a:off x="9040092" y="4658374"/>
            <a:ext cx="2909454" cy="1200329"/>
          </a:xfrm>
          <a:prstGeom prst="rect">
            <a:avLst/>
          </a:prstGeom>
          <a:noFill/>
          <a:ln w="28575">
            <a:solidFill>
              <a:schemeClr val="tx1"/>
            </a:solidFill>
          </a:ln>
        </p:spPr>
        <p:txBody>
          <a:bodyPr wrap="square" rtlCol="0">
            <a:spAutoFit/>
          </a:bodyPr>
          <a:lstStyle/>
          <a:p>
            <a:r>
              <a:rPr lang="en-US" dirty="0"/>
              <a:t>Disease State Considerations</a:t>
            </a:r>
          </a:p>
          <a:p>
            <a:pPr marL="285750" indent="-285750">
              <a:buFont typeface="Arial" panose="020B0604020202020204" pitchFamily="34" charset="0"/>
              <a:buChar char="•"/>
            </a:pPr>
            <a:r>
              <a:rPr lang="en-US" dirty="0"/>
              <a:t>Severe hyperglycemia</a:t>
            </a:r>
          </a:p>
          <a:p>
            <a:pPr marL="285750" indent="-285750">
              <a:buFont typeface="Arial" panose="020B0604020202020204" pitchFamily="34" charset="0"/>
              <a:buChar char="•"/>
            </a:pPr>
            <a:r>
              <a:rPr lang="en-US" dirty="0"/>
              <a:t>Type 1 DM</a:t>
            </a:r>
          </a:p>
          <a:p>
            <a:pPr marL="285750" indent="-285750">
              <a:buFont typeface="Arial" panose="020B0604020202020204" pitchFamily="34" charset="0"/>
              <a:buChar char="•"/>
            </a:pPr>
            <a:r>
              <a:rPr lang="en-US" dirty="0"/>
              <a:t>Resistant T2DM</a:t>
            </a:r>
          </a:p>
        </p:txBody>
      </p:sp>
      <p:graphicFrame>
        <p:nvGraphicFramePr>
          <p:cNvPr id="5" name="Table 4">
            <a:extLst>
              <a:ext uri="{FF2B5EF4-FFF2-40B4-BE49-F238E27FC236}">
                <a16:creationId xmlns:a16="http://schemas.microsoft.com/office/drawing/2014/main" id="{65F06BBE-4950-70EF-3014-F63F6E25135D}"/>
              </a:ext>
            </a:extLst>
          </p:cNvPr>
          <p:cNvGraphicFramePr>
            <a:graphicFrameLocks noGrp="1"/>
          </p:cNvGraphicFramePr>
          <p:nvPr>
            <p:extLst>
              <p:ext uri="{D42A27DB-BD31-4B8C-83A1-F6EECF244321}">
                <p14:modId xmlns:p14="http://schemas.microsoft.com/office/powerpoint/2010/main" val="3043814905"/>
              </p:ext>
            </p:extLst>
          </p:nvPr>
        </p:nvGraphicFramePr>
        <p:xfrm>
          <a:off x="1097280" y="1835343"/>
          <a:ext cx="10058400" cy="2618201"/>
        </p:xfrm>
        <a:graphic>
          <a:graphicData uri="http://schemas.openxmlformats.org/drawingml/2006/table">
            <a:tbl>
              <a:tblPr firstRow="1" bandRow="1">
                <a:tableStyleId>{3B4B98B0-60AC-42C2-AFA5-B58CD77FA1E5}</a:tableStyleId>
              </a:tblPr>
              <a:tblGrid>
                <a:gridCol w="2248593">
                  <a:extLst>
                    <a:ext uri="{9D8B030D-6E8A-4147-A177-3AD203B41FA5}">
                      <a16:colId xmlns:a16="http://schemas.microsoft.com/office/drawing/2014/main" val="4127419681"/>
                    </a:ext>
                  </a:extLst>
                </a:gridCol>
                <a:gridCol w="7809807">
                  <a:extLst>
                    <a:ext uri="{9D8B030D-6E8A-4147-A177-3AD203B41FA5}">
                      <a16:colId xmlns:a16="http://schemas.microsoft.com/office/drawing/2014/main" val="613532338"/>
                    </a:ext>
                  </a:extLst>
                </a:gridCol>
              </a:tblGrid>
              <a:tr h="440266">
                <a:tc>
                  <a:txBody>
                    <a:bodyPr/>
                    <a:lstStyle/>
                    <a:p>
                      <a:r>
                        <a:rPr lang="en-US" b="0" dirty="0"/>
                        <a:t>Rapid Acting</a:t>
                      </a:r>
                    </a:p>
                  </a:txBody>
                  <a:tcPr/>
                </a:tc>
                <a:tc>
                  <a:txBody>
                    <a:bodyPr/>
                    <a:lstStyle/>
                    <a:p>
                      <a:r>
                        <a:rPr lang="en-US" b="0" dirty="0"/>
                        <a:t>Lispro; Aspart; </a:t>
                      </a:r>
                      <a:r>
                        <a:rPr lang="en-US" b="0" dirty="0" err="1"/>
                        <a:t>Glulisine</a:t>
                      </a:r>
                      <a:r>
                        <a:rPr lang="en-US" b="0" dirty="0"/>
                        <a:t>; Inhaled</a:t>
                      </a:r>
                    </a:p>
                  </a:txBody>
                  <a:tcPr/>
                </a:tc>
                <a:extLst>
                  <a:ext uri="{0D108BD9-81ED-4DB2-BD59-A6C34878D82A}">
                    <a16:rowId xmlns:a16="http://schemas.microsoft.com/office/drawing/2014/main" val="1232872810"/>
                  </a:ext>
                </a:extLst>
              </a:tr>
              <a:tr h="384464">
                <a:tc>
                  <a:txBody>
                    <a:bodyPr/>
                    <a:lstStyle/>
                    <a:p>
                      <a:r>
                        <a:rPr lang="en-US" dirty="0"/>
                        <a:t>Short Acting</a:t>
                      </a:r>
                    </a:p>
                  </a:txBody>
                  <a:tcPr/>
                </a:tc>
                <a:tc>
                  <a:txBody>
                    <a:bodyPr/>
                    <a:lstStyle/>
                    <a:p>
                      <a:r>
                        <a:rPr lang="en-US" dirty="0"/>
                        <a:t>Humulin and Novolin R</a:t>
                      </a:r>
                    </a:p>
                  </a:txBody>
                  <a:tcPr/>
                </a:tc>
                <a:extLst>
                  <a:ext uri="{0D108BD9-81ED-4DB2-BD59-A6C34878D82A}">
                    <a16:rowId xmlns:a16="http://schemas.microsoft.com/office/drawing/2014/main" val="3208057586"/>
                  </a:ext>
                </a:extLst>
              </a:tr>
              <a:tr h="405245">
                <a:tc>
                  <a:txBody>
                    <a:bodyPr/>
                    <a:lstStyle/>
                    <a:p>
                      <a:r>
                        <a:rPr lang="en-US" dirty="0"/>
                        <a:t>Intermediate Acting</a:t>
                      </a:r>
                    </a:p>
                  </a:txBody>
                  <a:tcPr/>
                </a:tc>
                <a:tc>
                  <a:txBody>
                    <a:bodyPr/>
                    <a:lstStyle/>
                    <a:p>
                      <a:r>
                        <a:rPr lang="en-US" dirty="0"/>
                        <a:t>Humulin and Novolin N</a:t>
                      </a:r>
                    </a:p>
                  </a:txBody>
                  <a:tcPr/>
                </a:tc>
                <a:extLst>
                  <a:ext uri="{0D108BD9-81ED-4DB2-BD59-A6C34878D82A}">
                    <a16:rowId xmlns:a16="http://schemas.microsoft.com/office/drawing/2014/main" val="1371357019"/>
                  </a:ext>
                </a:extLst>
              </a:tr>
              <a:tr h="353291">
                <a:tc>
                  <a:txBody>
                    <a:bodyPr/>
                    <a:lstStyle/>
                    <a:p>
                      <a:r>
                        <a:rPr lang="en-US" dirty="0"/>
                        <a:t>Long Acting</a:t>
                      </a:r>
                    </a:p>
                  </a:txBody>
                  <a:tcPr/>
                </a:tc>
                <a:tc>
                  <a:txBody>
                    <a:bodyPr/>
                    <a:lstStyle/>
                    <a:p>
                      <a:r>
                        <a:rPr lang="en-US" dirty="0"/>
                        <a:t>Glargine </a:t>
                      </a:r>
                    </a:p>
                  </a:txBody>
                  <a:tcPr/>
                </a:tc>
                <a:extLst>
                  <a:ext uri="{0D108BD9-81ED-4DB2-BD59-A6C34878D82A}">
                    <a16:rowId xmlns:a16="http://schemas.microsoft.com/office/drawing/2014/main" val="216465095"/>
                  </a:ext>
                </a:extLst>
              </a:tr>
              <a:tr h="382386">
                <a:tc>
                  <a:txBody>
                    <a:bodyPr/>
                    <a:lstStyle/>
                    <a:p>
                      <a:r>
                        <a:rPr lang="en-US" dirty="0"/>
                        <a:t>Ultra Long Acting</a:t>
                      </a:r>
                    </a:p>
                  </a:txBody>
                  <a:tcPr/>
                </a:tc>
                <a:tc>
                  <a:txBody>
                    <a:bodyPr/>
                    <a:lstStyle/>
                    <a:p>
                      <a:r>
                        <a:rPr lang="en-US" dirty="0"/>
                        <a:t>Degludec</a:t>
                      </a:r>
                    </a:p>
                  </a:txBody>
                  <a:tcPr/>
                </a:tc>
                <a:extLst>
                  <a:ext uri="{0D108BD9-81ED-4DB2-BD59-A6C34878D82A}">
                    <a16:rowId xmlns:a16="http://schemas.microsoft.com/office/drawing/2014/main" val="3556970842"/>
                  </a:ext>
                </a:extLst>
              </a:tr>
              <a:tr h="530599">
                <a:tc>
                  <a:txBody>
                    <a:bodyPr/>
                    <a:lstStyle/>
                    <a:p>
                      <a:r>
                        <a:rPr lang="en-US" dirty="0"/>
                        <a:t>Premixes</a:t>
                      </a:r>
                    </a:p>
                  </a:txBody>
                  <a:tcPr/>
                </a:tc>
                <a:tc>
                  <a:txBody>
                    <a:bodyPr/>
                    <a:lstStyle/>
                    <a:p>
                      <a:r>
                        <a:rPr lang="en-US" dirty="0"/>
                        <a:t>Novolog 70/30; Humalog 75/25; Humalog Mix 50/50; Humulin 70/30; Novolin 70/30; Degludec/Liraglutide; Glargine/</a:t>
                      </a:r>
                      <a:r>
                        <a:rPr lang="en-US" dirty="0" err="1"/>
                        <a:t>Lixisenatide</a:t>
                      </a:r>
                      <a:endParaRPr lang="en-US" dirty="0"/>
                    </a:p>
                  </a:txBody>
                  <a:tcPr/>
                </a:tc>
                <a:extLst>
                  <a:ext uri="{0D108BD9-81ED-4DB2-BD59-A6C34878D82A}">
                    <a16:rowId xmlns:a16="http://schemas.microsoft.com/office/drawing/2014/main" val="1838719131"/>
                  </a:ext>
                </a:extLst>
              </a:tr>
            </a:tbl>
          </a:graphicData>
        </a:graphic>
      </p:graphicFrame>
    </p:spTree>
    <p:extLst>
      <p:ext uri="{BB962C8B-B14F-4D97-AF65-F5344CB8AC3E}">
        <p14:creationId xmlns:p14="http://schemas.microsoft.com/office/powerpoint/2010/main" val="12718897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00C49-A50A-BF13-E8C6-EFFA42405654}"/>
              </a:ext>
            </a:extLst>
          </p:cNvPr>
          <p:cNvSpPr>
            <a:spLocks noGrp="1"/>
          </p:cNvSpPr>
          <p:nvPr>
            <p:ph type="title"/>
          </p:nvPr>
        </p:nvSpPr>
        <p:spPr/>
        <p:txBody>
          <a:bodyPr/>
          <a:lstStyle/>
          <a:p>
            <a:r>
              <a:rPr lang="en-US" dirty="0"/>
              <a:t>Future Medication Options DM</a:t>
            </a:r>
          </a:p>
        </p:txBody>
      </p:sp>
      <p:sp>
        <p:nvSpPr>
          <p:cNvPr id="3" name="Content Placeholder 2">
            <a:extLst>
              <a:ext uri="{FF2B5EF4-FFF2-40B4-BE49-F238E27FC236}">
                <a16:creationId xmlns:a16="http://schemas.microsoft.com/office/drawing/2014/main" id="{6E353B3C-31E3-CEB5-0237-9CBE867FE565}"/>
              </a:ext>
            </a:extLst>
          </p:cNvPr>
          <p:cNvSpPr>
            <a:spLocks noGrp="1"/>
          </p:cNvSpPr>
          <p:nvPr>
            <p:ph idx="1"/>
          </p:nvPr>
        </p:nvSpPr>
        <p:spPr/>
        <p:txBody>
          <a:bodyPr>
            <a:normAutofit/>
          </a:bodyPr>
          <a:lstStyle/>
          <a:p>
            <a:r>
              <a:rPr lang="en-US" sz="2400" dirty="0" err="1"/>
              <a:t>Orforglipron</a:t>
            </a:r>
            <a:endParaRPr lang="en-US" sz="2400" dirty="0"/>
          </a:p>
          <a:p>
            <a:pPr lvl="1"/>
            <a:r>
              <a:rPr lang="en-US" sz="2000" dirty="0"/>
              <a:t>Daily, oral non-peptide GLP-1 agonist</a:t>
            </a:r>
          </a:p>
          <a:p>
            <a:r>
              <a:rPr lang="en-US" sz="2400" dirty="0" err="1"/>
              <a:t>CagriSema</a:t>
            </a:r>
            <a:endParaRPr lang="en-US" sz="2400" dirty="0"/>
          </a:p>
          <a:p>
            <a:pPr lvl="1"/>
            <a:r>
              <a:rPr lang="en-US" sz="2000" dirty="0"/>
              <a:t>Combination of </a:t>
            </a:r>
            <a:r>
              <a:rPr lang="en-US" sz="2000" dirty="0" err="1"/>
              <a:t>cagrilintide</a:t>
            </a:r>
            <a:r>
              <a:rPr lang="en-US" sz="2000" dirty="0"/>
              <a:t> (amylin analog) and semaglutide</a:t>
            </a:r>
          </a:p>
          <a:p>
            <a:pPr lvl="1"/>
            <a:r>
              <a:rPr lang="en-US" sz="2000" dirty="0"/>
              <a:t>SC injection</a:t>
            </a:r>
          </a:p>
          <a:p>
            <a:r>
              <a:rPr lang="en-US" sz="2400" dirty="0" err="1"/>
              <a:t>Retatrutide</a:t>
            </a:r>
            <a:endParaRPr lang="en-US" sz="2400" dirty="0"/>
          </a:p>
          <a:p>
            <a:pPr lvl="1"/>
            <a:r>
              <a:rPr lang="en-US" sz="2000" dirty="0"/>
              <a:t>Triple agonist (GIP/GLP-1/Glucagon)</a:t>
            </a:r>
          </a:p>
          <a:p>
            <a:pPr lvl="1"/>
            <a:r>
              <a:rPr lang="en-US" sz="2000" dirty="0"/>
              <a:t>SC injection</a:t>
            </a:r>
          </a:p>
        </p:txBody>
      </p:sp>
    </p:spTree>
    <p:extLst>
      <p:ext uri="{BB962C8B-B14F-4D97-AF65-F5344CB8AC3E}">
        <p14:creationId xmlns:p14="http://schemas.microsoft.com/office/powerpoint/2010/main" val="24808564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E6B69-1448-DB5F-CDA3-39D27C0F6AF3}"/>
              </a:ext>
            </a:extLst>
          </p:cNvPr>
          <p:cNvSpPr>
            <a:spLocks noGrp="1"/>
          </p:cNvSpPr>
          <p:nvPr>
            <p:ph type="title"/>
          </p:nvPr>
        </p:nvSpPr>
        <p:spPr/>
        <p:txBody>
          <a:bodyPr/>
          <a:lstStyle/>
          <a:p>
            <a:r>
              <a:rPr lang="en-US" dirty="0"/>
              <a:t>Patient Scenario</a:t>
            </a:r>
          </a:p>
        </p:txBody>
      </p:sp>
      <p:sp>
        <p:nvSpPr>
          <p:cNvPr id="3" name="Content Placeholder 2">
            <a:extLst>
              <a:ext uri="{FF2B5EF4-FFF2-40B4-BE49-F238E27FC236}">
                <a16:creationId xmlns:a16="http://schemas.microsoft.com/office/drawing/2014/main" id="{67CAD146-0AAF-95DB-681A-912D25A6B4C7}"/>
              </a:ext>
            </a:extLst>
          </p:cNvPr>
          <p:cNvSpPr>
            <a:spLocks noGrp="1"/>
          </p:cNvSpPr>
          <p:nvPr>
            <p:ph idx="1"/>
          </p:nvPr>
        </p:nvSpPr>
        <p:spPr/>
        <p:txBody>
          <a:bodyPr>
            <a:normAutofit/>
          </a:bodyPr>
          <a:lstStyle/>
          <a:p>
            <a:pPr algn="l"/>
            <a:r>
              <a:rPr lang="en-US" b="0" i="0" dirty="0">
                <a:solidFill>
                  <a:srgbClr val="3D3D3A"/>
                </a:solidFill>
                <a:effectLst/>
                <a:latin typeface="Anthropic Sans"/>
              </a:rPr>
              <a:t>A 58 yo male with bipolar I disorder, hypertension, and stage 2 chronic kidney disease (eGFR 52 mL/min/1.73m²) presents to his primary care clinic for a routine follow-up following initiation of HCTZ 25mg daily for blood pressure 2 months ago. His psychiatrist recently optimized his lithium carbonate dose to 600 mg twice daily, and his last serum lithium level drawn 5 days ago was 0.85 </a:t>
            </a:r>
            <a:r>
              <a:rPr lang="en-US" b="0" i="0" dirty="0" err="1">
                <a:solidFill>
                  <a:srgbClr val="3D3D3A"/>
                </a:solidFill>
                <a:effectLst/>
                <a:latin typeface="Anthropic Sans"/>
              </a:rPr>
              <a:t>mEq</a:t>
            </a:r>
            <a:r>
              <a:rPr lang="en-US" b="0" i="0" dirty="0">
                <a:solidFill>
                  <a:srgbClr val="3D3D3A"/>
                </a:solidFill>
                <a:effectLst/>
                <a:latin typeface="Anthropic Sans"/>
              </a:rPr>
              <a:t>/L.  How can thiazide type diuretics increase lithium levels in the blood?</a:t>
            </a:r>
          </a:p>
          <a:p>
            <a:pPr algn="l"/>
            <a:r>
              <a:rPr lang="en-US" dirty="0">
                <a:solidFill>
                  <a:srgbClr val="3D3D3A"/>
                </a:solidFill>
                <a:latin typeface="Anthropic Sans"/>
              </a:rPr>
              <a:t>A:  Inhibition of CYP2D6 a major metabolic enzyme for lithium.</a:t>
            </a:r>
          </a:p>
          <a:p>
            <a:pPr algn="l"/>
            <a:r>
              <a:rPr lang="en-US" dirty="0">
                <a:solidFill>
                  <a:srgbClr val="3D3D3A"/>
                </a:solidFill>
                <a:latin typeface="Anthropic Sans"/>
              </a:rPr>
              <a:t>B: Thiazide sodium depletion causes both sodium and lithium reabsorption in the proximal convoluted tubules of the nephron.</a:t>
            </a:r>
          </a:p>
          <a:p>
            <a:pPr algn="l"/>
            <a:r>
              <a:rPr lang="en-US" dirty="0">
                <a:solidFill>
                  <a:srgbClr val="3D3D3A"/>
                </a:solidFill>
                <a:latin typeface="Anthropic Sans"/>
              </a:rPr>
              <a:t>C: Alteration of GI absorption by alkalinization of the intestinal tract by HCTZ.</a:t>
            </a:r>
          </a:p>
          <a:p>
            <a:pPr algn="l"/>
            <a:r>
              <a:rPr lang="en-US" dirty="0">
                <a:solidFill>
                  <a:srgbClr val="3D3D3A"/>
                </a:solidFill>
                <a:latin typeface="Anthropic Sans"/>
              </a:rPr>
              <a:t>D: Competition with P-glycoprotein-mediated tubular secretion of lithium in the distal nephron.</a:t>
            </a:r>
            <a:endParaRPr lang="en-US" dirty="0"/>
          </a:p>
        </p:txBody>
      </p:sp>
    </p:spTree>
    <p:extLst>
      <p:ext uri="{BB962C8B-B14F-4D97-AF65-F5344CB8AC3E}">
        <p14:creationId xmlns:p14="http://schemas.microsoft.com/office/powerpoint/2010/main" val="1597859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2" end="2"/>
                                            </p:txEl>
                                          </p:spTgt>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A7E11-0609-00F4-7500-A4E8988F4263}"/>
              </a:ext>
            </a:extLst>
          </p:cNvPr>
          <p:cNvSpPr>
            <a:spLocks noGrp="1"/>
          </p:cNvSpPr>
          <p:nvPr>
            <p:ph type="title"/>
          </p:nvPr>
        </p:nvSpPr>
        <p:spPr/>
        <p:txBody>
          <a:bodyPr/>
          <a:lstStyle/>
          <a:p>
            <a:r>
              <a:rPr lang="en-US" dirty="0"/>
              <a:t>Patient Scenario</a:t>
            </a:r>
          </a:p>
        </p:txBody>
      </p:sp>
      <p:sp>
        <p:nvSpPr>
          <p:cNvPr id="3" name="Content Placeholder 2">
            <a:extLst>
              <a:ext uri="{FF2B5EF4-FFF2-40B4-BE49-F238E27FC236}">
                <a16:creationId xmlns:a16="http://schemas.microsoft.com/office/drawing/2014/main" id="{F50478AD-0795-A797-5D6D-310F31667151}"/>
              </a:ext>
            </a:extLst>
          </p:cNvPr>
          <p:cNvSpPr>
            <a:spLocks noGrp="1"/>
          </p:cNvSpPr>
          <p:nvPr>
            <p:ph idx="1"/>
          </p:nvPr>
        </p:nvSpPr>
        <p:spPr/>
        <p:txBody>
          <a:bodyPr/>
          <a:lstStyle/>
          <a:p>
            <a:r>
              <a:rPr lang="en-US" dirty="0"/>
              <a:t>65 </a:t>
            </a:r>
            <a:r>
              <a:rPr lang="en-US" dirty="0" err="1"/>
              <a:t>yo</a:t>
            </a:r>
            <a:r>
              <a:rPr lang="en-US" dirty="0"/>
              <a:t> male patient contacts your clinic because the pharmacy does not have insulin glargine (Lantus) in stock and wishes to dispense ”something called </a:t>
            </a:r>
            <a:r>
              <a:rPr lang="en-US" dirty="0" err="1"/>
              <a:t>Semglee</a:t>
            </a:r>
            <a:r>
              <a:rPr lang="en-US" dirty="0"/>
              <a:t> (insulin glargine-</a:t>
            </a:r>
            <a:r>
              <a:rPr lang="en-US" dirty="0" err="1"/>
              <a:t>ygfn</a:t>
            </a:r>
            <a:r>
              <a:rPr lang="en-US" dirty="0"/>
              <a:t>).”  He wants to know if it is safe to take.  When can a pharmacy substitute a biosimilar medication?</a:t>
            </a:r>
          </a:p>
          <a:p>
            <a:pPr marL="0" indent="0">
              <a:buNone/>
            </a:pPr>
            <a:r>
              <a:rPr lang="en-US" dirty="0"/>
              <a:t>A:  As long as the medication is contained in the Purple Book, it is OK to substitute.</a:t>
            </a:r>
          </a:p>
          <a:p>
            <a:pPr marL="0" indent="0">
              <a:buNone/>
            </a:pPr>
            <a:r>
              <a:rPr lang="en-US" dirty="0"/>
              <a:t>B:  Only when Lantus is on back-order.</a:t>
            </a:r>
          </a:p>
          <a:p>
            <a:pPr marL="0" indent="0">
              <a:buNone/>
            </a:pPr>
            <a:r>
              <a:rPr lang="en-US" dirty="0"/>
              <a:t>C:  When “brand name only is selected.”</a:t>
            </a:r>
          </a:p>
          <a:p>
            <a:pPr marL="0" indent="0">
              <a:buNone/>
            </a:pPr>
            <a:r>
              <a:rPr lang="en-US" dirty="0"/>
              <a:t>D: The medication has an FDA interchangeable designation and state law allows substitution.</a:t>
            </a:r>
          </a:p>
        </p:txBody>
      </p:sp>
    </p:spTree>
    <p:extLst>
      <p:ext uri="{BB962C8B-B14F-4D97-AF65-F5344CB8AC3E}">
        <p14:creationId xmlns:p14="http://schemas.microsoft.com/office/powerpoint/2010/main" val="2555846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4" end="4"/>
                                            </p:txEl>
                                          </p:spTgt>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4926A-1092-44B6-CBA3-40E09122B42E}"/>
              </a:ext>
            </a:extLst>
          </p:cNvPr>
          <p:cNvSpPr>
            <a:spLocks noGrp="1"/>
          </p:cNvSpPr>
          <p:nvPr>
            <p:ph type="title"/>
          </p:nvPr>
        </p:nvSpPr>
        <p:spPr/>
        <p:txBody>
          <a:bodyPr/>
          <a:lstStyle/>
          <a:p>
            <a:r>
              <a:rPr lang="en-US" dirty="0"/>
              <a:t>Purple Book</a:t>
            </a:r>
          </a:p>
        </p:txBody>
      </p:sp>
      <p:pic>
        <p:nvPicPr>
          <p:cNvPr id="4" name="Picture 3">
            <a:extLst>
              <a:ext uri="{FF2B5EF4-FFF2-40B4-BE49-F238E27FC236}">
                <a16:creationId xmlns:a16="http://schemas.microsoft.com/office/drawing/2014/main" id="{2A8D5C10-9D15-22CB-B37F-1A80297AB64F}"/>
              </a:ext>
            </a:extLst>
          </p:cNvPr>
          <p:cNvPicPr>
            <a:picLocks noChangeAspect="1"/>
          </p:cNvPicPr>
          <p:nvPr/>
        </p:nvPicPr>
        <p:blipFill>
          <a:blip r:embed="rId2"/>
          <a:stretch>
            <a:fillRect/>
          </a:stretch>
        </p:blipFill>
        <p:spPr>
          <a:xfrm>
            <a:off x="4314092" y="601046"/>
            <a:ext cx="7225686" cy="4908799"/>
          </a:xfrm>
          <a:prstGeom prst="rect">
            <a:avLst/>
          </a:prstGeom>
        </p:spPr>
      </p:pic>
      <p:sp>
        <p:nvSpPr>
          <p:cNvPr id="6" name="TextBox 5">
            <a:extLst>
              <a:ext uri="{FF2B5EF4-FFF2-40B4-BE49-F238E27FC236}">
                <a16:creationId xmlns:a16="http://schemas.microsoft.com/office/drawing/2014/main" id="{7F6AF260-391F-65C6-05E7-48D7972DFA03}"/>
              </a:ext>
            </a:extLst>
          </p:cNvPr>
          <p:cNvSpPr txBox="1"/>
          <p:nvPr/>
        </p:nvSpPr>
        <p:spPr>
          <a:xfrm>
            <a:off x="1097280" y="2664040"/>
            <a:ext cx="3404382" cy="369332"/>
          </a:xfrm>
          <a:prstGeom prst="rect">
            <a:avLst/>
          </a:prstGeom>
          <a:noFill/>
        </p:spPr>
        <p:txBody>
          <a:bodyPr wrap="square">
            <a:spAutoFit/>
          </a:bodyPr>
          <a:lstStyle/>
          <a:p>
            <a:r>
              <a:rPr lang="en-US" dirty="0"/>
              <a:t>https://</a:t>
            </a:r>
            <a:r>
              <a:rPr lang="en-US" dirty="0" err="1"/>
              <a:t>purplebooksearch.fda.gov</a:t>
            </a:r>
            <a:r>
              <a:rPr lang="en-US" dirty="0"/>
              <a:t>/</a:t>
            </a:r>
          </a:p>
        </p:txBody>
      </p:sp>
    </p:spTree>
    <p:extLst>
      <p:ext uri="{BB962C8B-B14F-4D97-AF65-F5344CB8AC3E}">
        <p14:creationId xmlns:p14="http://schemas.microsoft.com/office/powerpoint/2010/main" val="20848998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4D190-EF1C-86A5-B9E7-8959D46D43CD}"/>
              </a:ext>
            </a:extLst>
          </p:cNvPr>
          <p:cNvSpPr>
            <a:spLocks noGrp="1"/>
          </p:cNvSpPr>
          <p:nvPr>
            <p:ph type="title"/>
          </p:nvPr>
        </p:nvSpPr>
        <p:spPr/>
        <p:txBody>
          <a:bodyPr/>
          <a:lstStyle/>
          <a:p>
            <a:r>
              <a:rPr lang="en-US" dirty="0"/>
              <a:t>Patient Scenario</a:t>
            </a:r>
          </a:p>
        </p:txBody>
      </p:sp>
      <p:sp>
        <p:nvSpPr>
          <p:cNvPr id="3" name="Content Placeholder 2">
            <a:extLst>
              <a:ext uri="{FF2B5EF4-FFF2-40B4-BE49-F238E27FC236}">
                <a16:creationId xmlns:a16="http://schemas.microsoft.com/office/drawing/2014/main" id="{E057F672-B0EC-47EE-A9ED-EE2D4F3DA4E2}"/>
              </a:ext>
            </a:extLst>
          </p:cNvPr>
          <p:cNvSpPr>
            <a:spLocks noGrp="1"/>
          </p:cNvSpPr>
          <p:nvPr>
            <p:ph idx="1"/>
          </p:nvPr>
        </p:nvSpPr>
        <p:spPr/>
        <p:txBody>
          <a:bodyPr/>
          <a:lstStyle/>
          <a:p>
            <a:r>
              <a:rPr lang="en-US" dirty="0"/>
              <a:t>A 35 yo male with a history of T2DM reports elevated blood pressure on home monitoring and in your office today his blood pressure is 134/84 mmHg.  BMI 35 kg/m2, A1c 6.2%, eGFR 102 mL/min/1.73m2, and UACR undetectable.  Current medications include metformin SA 500mg BID, Ozempic 1mg weekly, and  omeprazole 20mg daily.  You want to initiate medication therapy for hypertension, which would be a good starting therapy:</a:t>
            </a:r>
          </a:p>
          <a:p>
            <a:r>
              <a:rPr lang="en-US" dirty="0"/>
              <a:t>A:  Lisinopril 5mg once daily</a:t>
            </a:r>
          </a:p>
          <a:p>
            <a:r>
              <a:rPr lang="en-US" dirty="0"/>
              <a:t>B:  Telmisartan 20mg once daily</a:t>
            </a:r>
          </a:p>
          <a:p>
            <a:r>
              <a:rPr lang="en-US" dirty="0"/>
              <a:t>C:  Amlodipine 5mg once daily</a:t>
            </a:r>
          </a:p>
          <a:p>
            <a:r>
              <a:rPr lang="en-US" dirty="0"/>
              <a:t>D:  Metoprolol SA 50mg daily</a:t>
            </a:r>
          </a:p>
          <a:p>
            <a:r>
              <a:rPr lang="en-US" dirty="0"/>
              <a:t>E:  Either A, B, or C would be appropriate</a:t>
            </a:r>
          </a:p>
        </p:txBody>
      </p:sp>
    </p:spTree>
    <p:extLst>
      <p:ext uri="{BB962C8B-B14F-4D97-AF65-F5344CB8AC3E}">
        <p14:creationId xmlns:p14="http://schemas.microsoft.com/office/powerpoint/2010/main" val="4204464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5" end="5"/>
                                            </p:txEl>
                                          </p:spTgt>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2E81C-50C3-D1D0-F130-D3F8E9E4D5EB}"/>
              </a:ext>
            </a:extLst>
          </p:cNvPr>
          <p:cNvSpPr>
            <a:spLocks noGrp="1"/>
          </p:cNvSpPr>
          <p:nvPr>
            <p:ph type="title"/>
          </p:nvPr>
        </p:nvSpPr>
        <p:spPr/>
        <p:txBody>
          <a:bodyPr/>
          <a:lstStyle/>
          <a:p>
            <a:r>
              <a:rPr lang="en-US" dirty="0"/>
              <a:t>Patient Scenario</a:t>
            </a:r>
          </a:p>
        </p:txBody>
      </p:sp>
      <p:sp>
        <p:nvSpPr>
          <p:cNvPr id="3" name="Content Placeholder 2">
            <a:extLst>
              <a:ext uri="{FF2B5EF4-FFF2-40B4-BE49-F238E27FC236}">
                <a16:creationId xmlns:a16="http://schemas.microsoft.com/office/drawing/2014/main" id="{482F0DB8-95B2-671C-78D5-4D873354067C}"/>
              </a:ext>
            </a:extLst>
          </p:cNvPr>
          <p:cNvSpPr>
            <a:spLocks noGrp="1"/>
          </p:cNvSpPr>
          <p:nvPr>
            <p:ph idx="1"/>
          </p:nvPr>
        </p:nvSpPr>
        <p:spPr/>
        <p:txBody>
          <a:bodyPr/>
          <a:lstStyle/>
          <a:p>
            <a:r>
              <a:rPr lang="en-US" dirty="0"/>
              <a:t>A 55 yo male is newly diagnosed with T2DM.  A1c = 7.6% and eGFR 54 ml/min/1.73m2.  PMH significant for HF with reduced ejection fraction and hypertension currently well controlled on lisinopril and carvedilol.  Which would be the most appropriate pharmacotherapy to start for his diabetes management:</a:t>
            </a:r>
          </a:p>
          <a:p>
            <a:r>
              <a:rPr lang="en-US" dirty="0"/>
              <a:t>A:  Metformin monotherapy titrate to 1,000mg twice daily if tolerated</a:t>
            </a:r>
          </a:p>
          <a:p>
            <a:r>
              <a:rPr lang="en-US" dirty="0"/>
              <a:t>B:  Empagliflozin 10mg once daily titrate to 25mg once daily if tolerated</a:t>
            </a:r>
          </a:p>
          <a:p>
            <a:r>
              <a:rPr lang="en-US" dirty="0"/>
              <a:t>C:  Combination Metformin 1,000mg twice daily with Sitagliptin 100mg once daily</a:t>
            </a:r>
          </a:p>
          <a:p>
            <a:r>
              <a:rPr lang="en-US" dirty="0"/>
              <a:t>D:  Lifestyle modification alone, recheck A1c in 6 months</a:t>
            </a:r>
          </a:p>
        </p:txBody>
      </p:sp>
    </p:spTree>
    <p:extLst>
      <p:ext uri="{BB962C8B-B14F-4D97-AF65-F5344CB8AC3E}">
        <p14:creationId xmlns:p14="http://schemas.microsoft.com/office/powerpoint/2010/main" val="1272551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2" end="2"/>
                                            </p:txEl>
                                          </p:spTgt>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52EC9-E431-677B-8C58-5E224B5C5862}"/>
              </a:ext>
            </a:extLst>
          </p:cNvPr>
          <p:cNvSpPr>
            <a:spLocks noGrp="1"/>
          </p:cNvSpPr>
          <p:nvPr>
            <p:ph type="title"/>
          </p:nvPr>
        </p:nvSpPr>
        <p:spPr>
          <a:xfrm>
            <a:off x="1763192" y="562424"/>
            <a:ext cx="8911687" cy="1280890"/>
          </a:xfrm>
        </p:spPr>
        <p:txBody>
          <a:bodyPr/>
          <a:lstStyle/>
          <a:p>
            <a:r>
              <a:rPr lang="en-US" dirty="0"/>
              <a:t>Hypertension Causes</a:t>
            </a:r>
          </a:p>
        </p:txBody>
      </p:sp>
      <p:graphicFrame>
        <p:nvGraphicFramePr>
          <p:cNvPr id="4" name="Content Placeholder 3">
            <a:extLst>
              <a:ext uri="{FF2B5EF4-FFF2-40B4-BE49-F238E27FC236}">
                <a16:creationId xmlns:a16="http://schemas.microsoft.com/office/drawing/2014/main" id="{4FFCA7A2-67AA-CF29-45C8-0E373ABD0E60}"/>
              </a:ext>
            </a:extLst>
          </p:cNvPr>
          <p:cNvGraphicFramePr>
            <a:graphicFrameLocks noGrp="1"/>
          </p:cNvGraphicFramePr>
          <p:nvPr>
            <p:ph idx="1"/>
            <p:extLst>
              <p:ext uri="{D42A27DB-BD31-4B8C-83A1-F6EECF244321}">
                <p14:modId xmlns:p14="http://schemas.microsoft.com/office/powerpoint/2010/main" val="3032785087"/>
              </p:ext>
            </p:extLst>
          </p:nvPr>
        </p:nvGraphicFramePr>
        <p:xfrm>
          <a:off x="687388" y="1843314"/>
          <a:ext cx="10817226" cy="3474720"/>
        </p:xfrm>
        <a:graphic>
          <a:graphicData uri="http://schemas.openxmlformats.org/drawingml/2006/table">
            <a:tbl>
              <a:tblPr firstRow="1" bandRow="1">
                <a:tableStyleId>{5C22544A-7EE6-4342-B048-85BDC9FD1C3A}</a:tableStyleId>
              </a:tblPr>
              <a:tblGrid>
                <a:gridCol w="3605742">
                  <a:extLst>
                    <a:ext uri="{9D8B030D-6E8A-4147-A177-3AD203B41FA5}">
                      <a16:colId xmlns:a16="http://schemas.microsoft.com/office/drawing/2014/main" val="1465739783"/>
                    </a:ext>
                  </a:extLst>
                </a:gridCol>
                <a:gridCol w="3605742">
                  <a:extLst>
                    <a:ext uri="{9D8B030D-6E8A-4147-A177-3AD203B41FA5}">
                      <a16:colId xmlns:a16="http://schemas.microsoft.com/office/drawing/2014/main" val="3461246804"/>
                    </a:ext>
                  </a:extLst>
                </a:gridCol>
                <a:gridCol w="3605742">
                  <a:extLst>
                    <a:ext uri="{9D8B030D-6E8A-4147-A177-3AD203B41FA5}">
                      <a16:colId xmlns:a16="http://schemas.microsoft.com/office/drawing/2014/main" val="3745123503"/>
                    </a:ext>
                  </a:extLst>
                </a:gridCol>
              </a:tblGrid>
              <a:tr h="0">
                <a:tc>
                  <a:txBody>
                    <a:bodyPr/>
                    <a:lstStyle/>
                    <a:p>
                      <a:r>
                        <a:rPr lang="en-US" dirty="0"/>
                        <a:t>Dietary</a:t>
                      </a:r>
                    </a:p>
                  </a:txBody>
                  <a:tcPr/>
                </a:tc>
                <a:tc>
                  <a:txBody>
                    <a:bodyPr/>
                    <a:lstStyle/>
                    <a:p>
                      <a:r>
                        <a:rPr lang="en-US" dirty="0"/>
                        <a:t>Non-Dietary</a:t>
                      </a:r>
                    </a:p>
                  </a:txBody>
                  <a:tcPr/>
                </a:tc>
                <a:tc>
                  <a:txBody>
                    <a:bodyPr/>
                    <a:lstStyle/>
                    <a:p>
                      <a:r>
                        <a:rPr lang="en-US" dirty="0"/>
                        <a:t>Medications</a:t>
                      </a:r>
                    </a:p>
                  </a:txBody>
                  <a:tcPr/>
                </a:tc>
                <a:extLst>
                  <a:ext uri="{0D108BD9-81ED-4DB2-BD59-A6C34878D82A}">
                    <a16:rowId xmlns:a16="http://schemas.microsoft.com/office/drawing/2014/main" val="889691340"/>
                  </a:ext>
                </a:extLst>
              </a:tr>
              <a:tr h="479697">
                <a:tc>
                  <a:txBody>
                    <a:bodyPr/>
                    <a:lstStyle/>
                    <a:p>
                      <a:r>
                        <a:rPr lang="en-US" dirty="0"/>
                        <a:t>High sodium; Low potassium; Low Ca/Mag; Low diet quality; Alcohol; Obesity</a:t>
                      </a:r>
                    </a:p>
                  </a:txBody>
                  <a:tcPr/>
                </a:tc>
                <a:tc>
                  <a:txBody>
                    <a:bodyPr/>
                    <a:lstStyle/>
                    <a:p>
                      <a:r>
                        <a:rPr lang="en-US" dirty="0"/>
                        <a:t>Genes; Lower physical activity /fitness; sleep disturbances; psychosocial stressors; Air pollution; Sleep apnea; CKD; Primary aldosteronism; Renovascular; Thyroid abnormalities; Pheochromocytoma; Aortic coarctation; Cushing; Acromegaly;</a:t>
                      </a:r>
                    </a:p>
                  </a:txBody>
                  <a:tcPr/>
                </a:tc>
                <a:tc>
                  <a:txBody>
                    <a:bodyPr/>
                    <a:lstStyle/>
                    <a:p>
                      <a:r>
                        <a:rPr lang="en-US" dirty="0"/>
                        <a:t>Caffeine; Decongestants; Herbals; NSAIDs/APAP; Bath Salts; Withdrawal of central acting agents; Amphetamines; Antidepressants impacting norepinephrine; Atypical antipsychotics; Immunosuppressants; Oral contraceptives; Systemic corticosteroids; Angiogenesis inhibitors; Tyrosine kinase inhibitors; Androgen deprivation therapy </a:t>
                      </a:r>
                    </a:p>
                  </a:txBody>
                  <a:tcPr/>
                </a:tc>
                <a:extLst>
                  <a:ext uri="{0D108BD9-81ED-4DB2-BD59-A6C34878D82A}">
                    <a16:rowId xmlns:a16="http://schemas.microsoft.com/office/drawing/2014/main" val="310010376"/>
                  </a:ext>
                </a:extLst>
              </a:tr>
            </a:tbl>
          </a:graphicData>
        </a:graphic>
      </p:graphicFrame>
    </p:spTree>
    <p:extLst>
      <p:ext uri="{BB962C8B-B14F-4D97-AF65-F5344CB8AC3E}">
        <p14:creationId xmlns:p14="http://schemas.microsoft.com/office/powerpoint/2010/main" val="34887098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229BA-0EA8-9B0C-29A2-E5A4978328A4}"/>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D5B9504A-6BB5-CA47-1D05-4EDF4557041D}"/>
              </a:ext>
            </a:extLst>
          </p:cNvPr>
          <p:cNvSpPr>
            <a:spLocks noGrp="1"/>
          </p:cNvSpPr>
          <p:nvPr>
            <p:ph idx="1"/>
          </p:nvPr>
        </p:nvSpPr>
        <p:spPr/>
        <p:txBody>
          <a:bodyPr/>
          <a:lstStyle/>
          <a:p>
            <a:r>
              <a:rPr lang="en-US" dirty="0"/>
              <a:t>Circulation.  2025; 152:3114-3218</a:t>
            </a:r>
          </a:p>
          <a:p>
            <a:r>
              <a:rPr lang="en-US" dirty="0"/>
              <a:t>Diabetes Care Volume 49, Supplement 1, January 2026 </a:t>
            </a:r>
          </a:p>
          <a:p>
            <a:r>
              <a:rPr lang="en-US" dirty="0"/>
              <a:t>Endocrine Practice 32 (2026) 473-518</a:t>
            </a:r>
          </a:p>
          <a:p>
            <a:r>
              <a:rPr lang="en-US" dirty="0"/>
              <a:t>FDA Purple Book</a:t>
            </a:r>
          </a:p>
          <a:p>
            <a:r>
              <a:rPr lang="en-US" dirty="0"/>
              <a:t>NIH </a:t>
            </a:r>
            <a:r>
              <a:rPr lang="en-US" dirty="0" err="1"/>
              <a:t>DailyMed</a:t>
            </a:r>
            <a:r>
              <a:rPr lang="en-US" dirty="0"/>
              <a:t> -&gt; Medication Package Inserts</a:t>
            </a:r>
          </a:p>
          <a:p>
            <a:endParaRPr lang="en-US" dirty="0"/>
          </a:p>
          <a:p>
            <a:endParaRPr lang="en-US" dirty="0"/>
          </a:p>
        </p:txBody>
      </p:sp>
    </p:spTree>
    <p:extLst>
      <p:ext uri="{BB962C8B-B14F-4D97-AF65-F5344CB8AC3E}">
        <p14:creationId xmlns:p14="http://schemas.microsoft.com/office/powerpoint/2010/main" val="1670850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C3988-477C-AB83-047B-992AB1E7F4E6}"/>
              </a:ext>
            </a:extLst>
          </p:cNvPr>
          <p:cNvSpPr>
            <a:spLocks noGrp="1"/>
          </p:cNvSpPr>
          <p:nvPr>
            <p:ph type="title"/>
          </p:nvPr>
        </p:nvSpPr>
        <p:spPr>
          <a:xfrm>
            <a:off x="1097280" y="286604"/>
            <a:ext cx="10058400" cy="1001870"/>
          </a:xfrm>
        </p:spPr>
        <p:txBody>
          <a:bodyPr/>
          <a:lstStyle/>
          <a:p>
            <a:r>
              <a:rPr lang="en-US" dirty="0"/>
              <a:t>Hypertension Treatment Thresholds</a:t>
            </a:r>
          </a:p>
        </p:txBody>
      </p:sp>
      <p:graphicFrame>
        <p:nvGraphicFramePr>
          <p:cNvPr id="4" name="Content Placeholder 3">
            <a:extLst>
              <a:ext uri="{FF2B5EF4-FFF2-40B4-BE49-F238E27FC236}">
                <a16:creationId xmlns:a16="http://schemas.microsoft.com/office/drawing/2014/main" id="{919D52CA-C1DE-57E2-41C4-FD138057390C}"/>
              </a:ext>
            </a:extLst>
          </p:cNvPr>
          <p:cNvGraphicFramePr>
            <a:graphicFrameLocks noGrp="1"/>
          </p:cNvGraphicFramePr>
          <p:nvPr>
            <p:ph idx="1"/>
            <p:extLst>
              <p:ext uri="{D42A27DB-BD31-4B8C-83A1-F6EECF244321}">
                <p14:modId xmlns:p14="http://schemas.microsoft.com/office/powerpoint/2010/main" val="2554299117"/>
              </p:ext>
            </p:extLst>
          </p:nvPr>
        </p:nvGraphicFramePr>
        <p:xfrm>
          <a:off x="1232693" y="1440103"/>
          <a:ext cx="9726614" cy="3208866"/>
        </p:xfrm>
        <a:graphic>
          <a:graphicData uri="http://schemas.openxmlformats.org/drawingml/2006/table">
            <a:tbl>
              <a:tblPr firstRow="1" bandRow="1">
                <a:tableStyleId>{5C22544A-7EE6-4342-B048-85BDC9FD1C3A}</a:tableStyleId>
              </a:tblPr>
              <a:tblGrid>
                <a:gridCol w="5531789">
                  <a:extLst>
                    <a:ext uri="{9D8B030D-6E8A-4147-A177-3AD203B41FA5}">
                      <a16:colId xmlns:a16="http://schemas.microsoft.com/office/drawing/2014/main" val="12140347"/>
                    </a:ext>
                  </a:extLst>
                </a:gridCol>
                <a:gridCol w="4194825">
                  <a:extLst>
                    <a:ext uri="{9D8B030D-6E8A-4147-A177-3AD203B41FA5}">
                      <a16:colId xmlns:a16="http://schemas.microsoft.com/office/drawing/2014/main" val="1531829545"/>
                    </a:ext>
                  </a:extLst>
                </a:gridCol>
              </a:tblGrid>
              <a:tr h="446185">
                <a:tc>
                  <a:txBody>
                    <a:bodyPr/>
                    <a:lstStyle/>
                    <a:p>
                      <a:r>
                        <a:rPr lang="en-US" dirty="0"/>
                        <a:t>Group</a:t>
                      </a:r>
                    </a:p>
                  </a:txBody>
                  <a:tcPr/>
                </a:tc>
                <a:tc>
                  <a:txBody>
                    <a:bodyPr/>
                    <a:lstStyle/>
                    <a:p>
                      <a:r>
                        <a:rPr lang="en-US" dirty="0"/>
                        <a:t>Blood Pressure</a:t>
                      </a:r>
                    </a:p>
                  </a:txBody>
                  <a:tcPr/>
                </a:tc>
                <a:extLst>
                  <a:ext uri="{0D108BD9-81ED-4DB2-BD59-A6C34878D82A}">
                    <a16:rowId xmlns:a16="http://schemas.microsoft.com/office/drawing/2014/main" val="1496475961"/>
                  </a:ext>
                </a:extLst>
              </a:tr>
              <a:tr h="446185">
                <a:tc>
                  <a:txBody>
                    <a:bodyPr/>
                    <a:lstStyle/>
                    <a:p>
                      <a:r>
                        <a:rPr lang="en-US" dirty="0"/>
                        <a:t>No Relevant Co-Morbid Conditions</a:t>
                      </a:r>
                    </a:p>
                  </a:txBody>
                  <a:tcPr/>
                </a:tc>
                <a:tc>
                  <a:txBody>
                    <a:bodyPr/>
                    <a:lstStyle/>
                    <a:p>
                      <a:r>
                        <a:rPr lang="en-US" dirty="0"/>
                        <a:t>SBP &gt;= 140 or DBP &gt;= 80</a:t>
                      </a:r>
                    </a:p>
                  </a:txBody>
                  <a:tcPr/>
                </a:tc>
                <a:extLst>
                  <a:ext uri="{0D108BD9-81ED-4DB2-BD59-A6C34878D82A}">
                    <a16:rowId xmlns:a16="http://schemas.microsoft.com/office/drawing/2014/main" val="4262077695"/>
                  </a:ext>
                </a:extLst>
              </a:tr>
              <a:tr h="446185">
                <a:tc>
                  <a:txBody>
                    <a:bodyPr/>
                    <a:lstStyle/>
                    <a:p>
                      <a:r>
                        <a:rPr lang="en-US" dirty="0"/>
                        <a:t>Clinical CVD</a:t>
                      </a:r>
                    </a:p>
                  </a:txBody>
                  <a:tcPr/>
                </a:tc>
                <a:tc>
                  <a:txBody>
                    <a:bodyPr/>
                    <a:lstStyle/>
                    <a:p>
                      <a:r>
                        <a:rPr lang="en-US" dirty="0"/>
                        <a:t>SBP &gt;= 130 or DBP &gt;= 80</a:t>
                      </a:r>
                    </a:p>
                  </a:txBody>
                  <a:tcPr/>
                </a:tc>
                <a:extLst>
                  <a:ext uri="{0D108BD9-81ED-4DB2-BD59-A6C34878D82A}">
                    <a16:rowId xmlns:a16="http://schemas.microsoft.com/office/drawing/2014/main" val="3053486204"/>
                  </a:ext>
                </a:extLst>
              </a:tr>
              <a:tr h="1100183">
                <a:tc>
                  <a:txBody>
                    <a:bodyPr/>
                    <a:lstStyle/>
                    <a:p>
                      <a:r>
                        <a:rPr lang="en-US" dirty="0"/>
                        <a:t>No CVD</a:t>
                      </a:r>
                    </a:p>
                    <a:p>
                      <a:r>
                        <a:rPr lang="en-US" dirty="0"/>
                        <a:t>PREVENT Score &gt;= 7.5%</a:t>
                      </a:r>
                    </a:p>
                    <a:p>
                      <a:r>
                        <a:rPr lang="en-US" dirty="0"/>
                        <a:t>DM or CKD Present</a:t>
                      </a:r>
                    </a:p>
                  </a:txBody>
                  <a:tcPr/>
                </a:tc>
                <a:tc>
                  <a:txBody>
                    <a:bodyPr/>
                    <a:lstStyle/>
                    <a:p>
                      <a:r>
                        <a:rPr lang="en-US" dirty="0"/>
                        <a:t>SBP &gt;= 130 or DBP &gt;= 80</a:t>
                      </a:r>
                    </a:p>
                  </a:txBody>
                  <a:tcPr/>
                </a:tc>
                <a:extLst>
                  <a:ext uri="{0D108BD9-81ED-4DB2-BD59-A6C34878D82A}">
                    <a16:rowId xmlns:a16="http://schemas.microsoft.com/office/drawing/2014/main" val="2937059889"/>
                  </a:ext>
                </a:extLst>
              </a:tr>
              <a:tr h="770128">
                <a:tc>
                  <a:txBody>
                    <a:bodyPr/>
                    <a:lstStyle/>
                    <a:p>
                      <a:r>
                        <a:rPr lang="en-US" dirty="0"/>
                        <a:t>No CVD</a:t>
                      </a:r>
                    </a:p>
                    <a:p>
                      <a:r>
                        <a:rPr lang="en-US" dirty="0"/>
                        <a:t>PREVENT Score &lt; 7.5%</a:t>
                      </a:r>
                    </a:p>
                  </a:txBody>
                  <a:tcPr/>
                </a:tc>
                <a:tc>
                  <a:txBody>
                    <a:bodyPr/>
                    <a:lstStyle/>
                    <a:p>
                      <a:r>
                        <a:rPr lang="en-US" dirty="0"/>
                        <a:t>SBP &gt;= 130 or DBP &gt;= 80 **If lifestyle modifications fail after 3-6 months</a:t>
                      </a:r>
                    </a:p>
                  </a:txBody>
                  <a:tcPr/>
                </a:tc>
                <a:extLst>
                  <a:ext uri="{0D108BD9-81ED-4DB2-BD59-A6C34878D82A}">
                    <a16:rowId xmlns:a16="http://schemas.microsoft.com/office/drawing/2014/main" val="1104540028"/>
                  </a:ext>
                </a:extLst>
              </a:tr>
            </a:tbl>
          </a:graphicData>
        </a:graphic>
      </p:graphicFrame>
      <p:sp>
        <p:nvSpPr>
          <p:cNvPr id="5" name="TextBox 4">
            <a:extLst>
              <a:ext uri="{FF2B5EF4-FFF2-40B4-BE49-F238E27FC236}">
                <a16:creationId xmlns:a16="http://schemas.microsoft.com/office/drawing/2014/main" id="{0C5D0058-7E6A-5AA4-A3E3-87E96E5C0C04}"/>
              </a:ext>
            </a:extLst>
          </p:cNvPr>
          <p:cNvSpPr txBox="1"/>
          <p:nvPr/>
        </p:nvSpPr>
        <p:spPr>
          <a:xfrm>
            <a:off x="1263174" y="4701548"/>
            <a:ext cx="9726612" cy="1754326"/>
          </a:xfrm>
          <a:prstGeom prst="rect">
            <a:avLst/>
          </a:prstGeom>
          <a:noFill/>
        </p:spPr>
        <p:txBody>
          <a:bodyPr wrap="square" rtlCol="0">
            <a:spAutoFit/>
          </a:bodyPr>
          <a:lstStyle/>
          <a:p>
            <a:r>
              <a:rPr lang="en-US" dirty="0"/>
              <a:t>Systolic treatment goal is &lt; 130 mmHg with encouragement to reach &lt; 120 mmHg if possible.  </a:t>
            </a:r>
          </a:p>
          <a:p>
            <a:endParaRPr lang="en-US" dirty="0"/>
          </a:p>
          <a:p>
            <a:r>
              <a:rPr lang="en-US" dirty="0"/>
              <a:t>Diastolic treatment goal &lt; 80 mmHg.</a:t>
            </a:r>
          </a:p>
          <a:p>
            <a:endParaRPr lang="en-US" dirty="0"/>
          </a:p>
          <a:p>
            <a:r>
              <a:rPr lang="en-US" dirty="0"/>
              <a:t>Circulation.  2025; 152:3114-3218</a:t>
            </a:r>
          </a:p>
        </p:txBody>
      </p:sp>
    </p:spTree>
    <p:extLst>
      <p:ext uri="{BB962C8B-B14F-4D97-AF65-F5344CB8AC3E}">
        <p14:creationId xmlns:p14="http://schemas.microsoft.com/office/powerpoint/2010/main" val="636284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5773A-92C7-EF54-D4B1-1ACD66844192}"/>
              </a:ext>
            </a:extLst>
          </p:cNvPr>
          <p:cNvSpPr>
            <a:spLocks noGrp="1"/>
          </p:cNvSpPr>
          <p:nvPr>
            <p:ph type="title"/>
          </p:nvPr>
        </p:nvSpPr>
        <p:spPr>
          <a:xfrm>
            <a:off x="1097280" y="286604"/>
            <a:ext cx="10058400" cy="969140"/>
          </a:xfrm>
        </p:spPr>
        <p:txBody>
          <a:bodyPr/>
          <a:lstStyle/>
          <a:p>
            <a:r>
              <a:rPr lang="en-US" dirty="0"/>
              <a:t>Therapy Recommendations</a:t>
            </a:r>
          </a:p>
        </p:txBody>
      </p:sp>
      <p:graphicFrame>
        <p:nvGraphicFramePr>
          <p:cNvPr id="4" name="Content Placeholder 3">
            <a:extLst>
              <a:ext uri="{FF2B5EF4-FFF2-40B4-BE49-F238E27FC236}">
                <a16:creationId xmlns:a16="http://schemas.microsoft.com/office/drawing/2014/main" id="{094B45BD-66EC-6661-8AE8-C3D5D4DA8753}"/>
              </a:ext>
            </a:extLst>
          </p:cNvPr>
          <p:cNvGraphicFramePr>
            <a:graphicFrameLocks noGrp="1"/>
          </p:cNvGraphicFramePr>
          <p:nvPr>
            <p:ph idx="1"/>
            <p:extLst>
              <p:ext uri="{D42A27DB-BD31-4B8C-83A1-F6EECF244321}">
                <p14:modId xmlns:p14="http://schemas.microsoft.com/office/powerpoint/2010/main" val="4147679692"/>
              </p:ext>
            </p:extLst>
          </p:nvPr>
        </p:nvGraphicFramePr>
        <p:xfrm>
          <a:off x="864034" y="1744632"/>
          <a:ext cx="10817224" cy="4131945"/>
        </p:xfrm>
        <a:graphic>
          <a:graphicData uri="http://schemas.openxmlformats.org/drawingml/2006/table">
            <a:tbl>
              <a:tblPr firstRow="1" bandRow="1">
                <a:tableStyleId>{BC89EF96-8CEA-46FF-86C4-4CE0E7609802}</a:tableStyleId>
              </a:tblPr>
              <a:tblGrid>
                <a:gridCol w="2770187">
                  <a:extLst>
                    <a:ext uri="{9D8B030D-6E8A-4147-A177-3AD203B41FA5}">
                      <a16:colId xmlns:a16="http://schemas.microsoft.com/office/drawing/2014/main" val="247119004"/>
                    </a:ext>
                  </a:extLst>
                </a:gridCol>
                <a:gridCol w="8047037">
                  <a:extLst>
                    <a:ext uri="{9D8B030D-6E8A-4147-A177-3AD203B41FA5}">
                      <a16:colId xmlns:a16="http://schemas.microsoft.com/office/drawing/2014/main" val="2144222091"/>
                    </a:ext>
                  </a:extLst>
                </a:gridCol>
              </a:tblGrid>
              <a:tr h="336551">
                <a:tc>
                  <a:txBody>
                    <a:bodyPr/>
                    <a:lstStyle/>
                    <a:p>
                      <a:r>
                        <a:rPr lang="en-US" b="0" dirty="0"/>
                        <a:t>General Guidance</a:t>
                      </a:r>
                    </a:p>
                  </a:txBody>
                  <a:tcPr/>
                </a:tc>
                <a:tc>
                  <a:txBody>
                    <a:bodyPr/>
                    <a:lstStyle/>
                    <a:p>
                      <a:r>
                        <a:rPr lang="en-US" b="0" dirty="0"/>
                        <a:t>Thiazides, </a:t>
                      </a:r>
                      <a:r>
                        <a:rPr lang="en-US" b="0" dirty="0" err="1"/>
                        <a:t>ACEi</a:t>
                      </a:r>
                      <a:r>
                        <a:rPr lang="en-US" b="0" dirty="0"/>
                        <a:t>/ARB, and/or CCB</a:t>
                      </a:r>
                    </a:p>
                  </a:txBody>
                  <a:tcPr/>
                </a:tc>
                <a:extLst>
                  <a:ext uri="{0D108BD9-81ED-4DB2-BD59-A6C34878D82A}">
                    <a16:rowId xmlns:a16="http://schemas.microsoft.com/office/drawing/2014/main" val="729409676"/>
                  </a:ext>
                </a:extLst>
              </a:tr>
              <a:tr h="491491">
                <a:tc>
                  <a:txBody>
                    <a:bodyPr/>
                    <a:lstStyle/>
                    <a:p>
                      <a:r>
                        <a:rPr lang="en-US" dirty="0"/>
                        <a:t>Diabetes</a:t>
                      </a:r>
                    </a:p>
                  </a:txBody>
                  <a:tcPr/>
                </a:tc>
                <a:tc>
                  <a:txBody>
                    <a:bodyPr/>
                    <a:lstStyle/>
                    <a:p>
                      <a:r>
                        <a:rPr lang="en-US" dirty="0"/>
                        <a:t>Without CKD -&gt; All first line agents are useful</a:t>
                      </a:r>
                    </a:p>
                    <a:p>
                      <a:r>
                        <a:rPr lang="en-US" dirty="0"/>
                        <a:t>eGFR &lt; 60 mL/min/1.73m2 or albuminuria &gt;= 30 mg/g -&gt; </a:t>
                      </a:r>
                      <a:r>
                        <a:rPr lang="en-US" dirty="0" err="1"/>
                        <a:t>ACEi</a:t>
                      </a:r>
                      <a:r>
                        <a:rPr lang="en-US" dirty="0"/>
                        <a:t>/ARB</a:t>
                      </a:r>
                    </a:p>
                  </a:txBody>
                  <a:tcPr/>
                </a:tc>
                <a:extLst>
                  <a:ext uri="{0D108BD9-81ED-4DB2-BD59-A6C34878D82A}">
                    <a16:rowId xmlns:a16="http://schemas.microsoft.com/office/drawing/2014/main" val="3803847807"/>
                  </a:ext>
                </a:extLst>
              </a:tr>
              <a:tr h="737235">
                <a:tc>
                  <a:txBody>
                    <a:bodyPr/>
                    <a:lstStyle/>
                    <a:p>
                      <a:r>
                        <a:rPr lang="en-US" dirty="0"/>
                        <a:t>Obesity/Metabolic Syndrome</a:t>
                      </a:r>
                    </a:p>
                  </a:txBody>
                  <a:tcPr/>
                </a:tc>
                <a:tc>
                  <a:txBody>
                    <a:bodyPr/>
                    <a:lstStyle/>
                    <a:p>
                      <a:r>
                        <a:rPr lang="en-US" dirty="0"/>
                        <a:t>BMI &gt;= 27 kg/m2 -&gt; GLP-1 receptor agonists</a:t>
                      </a:r>
                    </a:p>
                    <a:p>
                      <a:r>
                        <a:rPr lang="en-US" dirty="0"/>
                        <a:t>BMI &gt;= 35 kg/m2 -&gt; Bariatric surgery</a:t>
                      </a:r>
                    </a:p>
                  </a:txBody>
                  <a:tcPr/>
                </a:tc>
                <a:extLst>
                  <a:ext uri="{0D108BD9-81ED-4DB2-BD59-A6C34878D82A}">
                    <a16:rowId xmlns:a16="http://schemas.microsoft.com/office/drawing/2014/main" val="2346299900"/>
                  </a:ext>
                </a:extLst>
              </a:tr>
              <a:tr h="737235">
                <a:tc>
                  <a:txBody>
                    <a:bodyPr/>
                    <a:lstStyle/>
                    <a:p>
                      <a:r>
                        <a:rPr lang="en-US" dirty="0"/>
                        <a:t>Goal Directed Therapy </a:t>
                      </a:r>
                      <a:r>
                        <a:rPr lang="en-US" dirty="0" err="1"/>
                        <a:t>HFrEF</a:t>
                      </a:r>
                      <a:endParaRPr lang="en-US" dirty="0"/>
                    </a:p>
                  </a:txBody>
                  <a:tcPr/>
                </a:tc>
                <a:tc>
                  <a:txBody>
                    <a:bodyPr/>
                    <a:lstStyle/>
                    <a:p>
                      <a:r>
                        <a:rPr lang="en-US" dirty="0"/>
                        <a:t>Beta blocker, Mineralocorticoid Receptor Antagonist, </a:t>
                      </a:r>
                      <a:r>
                        <a:rPr lang="en-US" dirty="0" err="1"/>
                        <a:t>ACEi</a:t>
                      </a:r>
                      <a:r>
                        <a:rPr lang="en-US" dirty="0"/>
                        <a:t>/ARB/ARNI, SGLT2i</a:t>
                      </a:r>
                    </a:p>
                    <a:p>
                      <a:r>
                        <a:rPr lang="en-US" dirty="0"/>
                        <a:t>Patients Self-Identified as Black or unable to take first line agents for </a:t>
                      </a:r>
                      <a:r>
                        <a:rPr lang="en-US" dirty="0" err="1"/>
                        <a:t>HFrEF</a:t>
                      </a:r>
                      <a:r>
                        <a:rPr lang="en-US" dirty="0"/>
                        <a:t> -&gt; Add to GDMT hydralazine + isosorbide dinitrate</a:t>
                      </a:r>
                    </a:p>
                  </a:txBody>
                  <a:tcPr/>
                </a:tc>
                <a:extLst>
                  <a:ext uri="{0D108BD9-81ED-4DB2-BD59-A6C34878D82A}">
                    <a16:rowId xmlns:a16="http://schemas.microsoft.com/office/drawing/2014/main" val="2169355529"/>
                  </a:ext>
                </a:extLst>
              </a:tr>
              <a:tr h="737235">
                <a:tc>
                  <a:txBody>
                    <a:bodyPr/>
                    <a:lstStyle/>
                    <a:p>
                      <a:r>
                        <a:rPr lang="en-US" dirty="0" err="1"/>
                        <a:t>HFpEF</a:t>
                      </a:r>
                      <a:endParaRPr lang="en-US" dirty="0"/>
                    </a:p>
                  </a:txBody>
                  <a:tcPr/>
                </a:tc>
                <a:tc>
                  <a:txBody>
                    <a:bodyPr/>
                    <a:lstStyle/>
                    <a:p>
                      <a:r>
                        <a:rPr lang="en-US" dirty="0" err="1"/>
                        <a:t>ACEi</a:t>
                      </a:r>
                      <a:r>
                        <a:rPr lang="en-US" dirty="0"/>
                        <a:t>/ARB +/- MRA/ARNI; SGLT2i</a:t>
                      </a:r>
                    </a:p>
                    <a:p>
                      <a:r>
                        <a:rPr lang="en-US" dirty="0"/>
                        <a:t>AVOID – Beta blockers</a:t>
                      </a:r>
                    </a:p>
                  </a:txBody>
                  <a:tcPr/>
                </a:tc>
                <a:extLst>
                  <a:ext uri="{0D108BD9-81ED-4DB2-BD59-A6C34878D82A}">
                    <a16:rowId xmlns:a16="http://schemas.microsoft.com/office/drawing/2014/main" val="571212797"/>
                  </a:ext>
                </a:extLst>
              </a:tr>
              <a:tr h="737235">
                <a:tc>
                  <a:txBody>
                    <a:bodyPr/>
                    <a:lstStyle/>
                    <a:p>
                      <a:r>
                        <a:rPr lang="en-US" dirty="0"/>
                        <a:t>Chronic Coronary Disease</a:t>
                      </a:r>
                    </a:p>
                  </a:txBody>
                  <a:tcPr/>
                </a:tc>
                <a:tc>
                  <a:txBody>
                    <a:bodyPr/>
                    <a:lstStyle/>
                    <a:p>
                      <a:r>
                        <a:rPr lang="en-US" dirty="0" err="1"/>
                        <a:t>ACEi</a:t>
                      </a:r>
                      <a:r>
                        <a:rPr lang="en-US" dirty="0"/>
                        <a:t>/ARB or Beta blocker preferred but all indicated</a:t>
                      </a:r>
                    </a:p>
                  </a:txBody>
                  <a:tcPr/>
                </a:tc>
                <a:extLst>
                  <a:ext uri="{0D108BD9-81ED-4DB2-BD59-A6C34878D82A}">
                    <a16:rowId xmlns:a16="http://schemas.microsoft.com/office/drawing/2014/main" val="3435821083"/>
                  </a:ext>
                </a:extLst>
              </a:tr>
            </a:tbl>
          </a:graphicData>
        </a:graphic>
      </p:graphicFrame>
      <p:sp>
        <p:nvSpPr>
          <p:cNvPr id="6" name="TextBox 5">
            <a:extLst>
              <a:ext uri="{FF2B5EF4-FFF2-40B4-BE49-F238E27FC236}">
                <a16:creationId xmlns:a16="http://schemas.microsoft.com/office/drawing/2014/main" id="{9EE5FF92-F533-4516-092F-EC815A9D5262}"/>
              </a:ext>
            </a:extLst>
          </p:cNvPr>
          <p:cNvSpPr txBox="1"/>
          <p:nvPr/>
        </p:nvSpPr>
        <p:spPr>
          <a:xfrm>
            <a:off x="1186152" y="5876577"/>
            <a:ext cx="10674878" cy="369332"/>
          </a:xfrm>
          <a:prstGeom prst="rect">
            <a:avLst/>
          </a:prstGeom>
          <a:noFill/>
        </p:spPr>
        <p:txBody>
          <a:bodyPr wrap="square">
            <a:spAutoFit/>
          </a:bodyPr>
          <a:lstStyle/>
          <a:p>
            <a:pPr marL="285750" indent="-285750">
              <a:buFont typeface="Arial" panose="020B0604020202020204" pitchFamily="34" charset="0"/>
              <a:buChar char="•"/>
            </a:pPr>
            <a:r>
              <a:rPr lang="en-US" sz="1800" dirty="0"/>
              <a:t>If BP &gt;= 140 or &gt;=90 mmHg, recommend initiation of 2 agents preferably as a combo tablet</a:t>
            </a:r>
          </a:p>
        </p:txBody>
      </p:sp>
    </p:spTree>
    <p:extLst>
      <p:ext uri="{BB962C8B-B14F-4D97-AF65-F5344CB8AC3E}">
        <p14:creationId xmlns:p14="http://schemas.microsoft.com/office/powerpoint/2010/main" val="8621758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AD9C4-679E-B018-FD32-8BF9205B1ECD}"/>
              </a:ext>
            </a:extLst>
          </p:cNvPr>
          <p:cNvSpPr>
            <a:spLocks noGrp="1"/>
          </p:cNvSpPr>
          <p:nvPr>
            <p:ph type="title"/>
          </p:nvPr>
        </p:nvSpPr>
        <p:spPr>
          <a:xfrm>
            <a:off x="1097280" y="286604"/>
            <a:ext cx="10058400" cy="1022652"/>
          </a:xfrm>
        </p:spPr>
        <p:txBody>
          <a:bodyPr/>
          <a:lstStyle/>
          <a:p>
            <a:r>
              <a:rPr lang="en-US" dirty="0"/>
              <a:t>Therapy Recommendations</a:t>
            </a:r>
          </a:p>
        </p:txBody>
      </p:sp>
      <p:graphicFrame>
        <p:nvGraphicFramePr>
          <p:cNvPr id="4" name="Content Placeholder 3">
            <a:extLst>
              <a:ext uri="{FF2B5EF4-FFF2-40B4-BE49-F238E27FC236}">
                <a16:creationId xmlns:a16="http://schemas.microsoft.com/office/drawing/2014/main" id="{D56B407E-B9B0-0348-4461-85276D4C4142}"/>
              </a:ext>
            </a:extLst>
          </p:cNvPr>
          <p:cNvGraphicFramePr>
            <a:graphicFrameLocks noGrp="1"/>
          </p:cNvGraphicFramePr>
          <p:nvPr>
            <p:ph idx="1"/>
            <p:extLst>
              <p:ext uri="{D42A27DB-BD31-4B8C-83A1-F6EECF244321}">
                <p14:modId xmlns:p14="http://schemas.microsoft.com/office/powerpoint/2010/main" val="3865491757"/>
              </p:ext>
            </p:extLst>
          </p:nvPr>
        </p:nvGraphicFramePr>
        <p:xfrm>
          <a:off x="1036320" y="1737360"/>
          <a:ext cx="10817224" cy="4257676"/>
        </p:xfrm>
        <a:graphic>
          <a:graphicData uri="http://schemas.openxmlformats.org/drawingml/2006/table">
            <a:tbl>
              <a:tblPr firstRow="1" bandRow="1">
                <a:tableStyleId>{BC89EF96-8CEA-46FF-86C4-4CE0E7609802}</a:tableStyleId>
              </a:tblPr>
              <a:tblGrid>
                <a:gridCol w="2770187">
                  <a:extLst>
                    <a:ext uri="{9D8B030D-6E8A-4147-A177-3AD203B41FA5}">
                      <a16:colId xmlns:a16="http://schemas.microsoft.com/office/drawing/2014/main" val="247119004"/>
                    </a:ext>
                  </a:extLst>
                </a:gridCol>
                <a:gridCol w="8047037">
                  <a:extLst>
                    <a:ext uri="{9D8B030D-6E8A-4147-A177-3AD203B41FA5}">
                      <a16:colId xmlns:a16="http://schemas.microsoft.com/office/drawing/2014/main" val="2144222091"/>
                    </a:ext>
                  </a:extLst>
                </a:gridCol>
              </a:tblGrid>
              <a:tr h="336551">
                <a:tc>
                  <a:txBody>
                    <a:bodyPr/>
                    <a:lstStyle/>
                    <a:p>
                      <a:r>
                        <a:rPr lang="en-US" b="0" dirty="0"/>
                        <a:t>Atrial Fibrillation</a:t>
                      </a:r>
                    </a:p>
                  </a:txBody>
                  <a:tcPr/>
                </a:tc>
                <a:tc>
                  <a:txBody>
                    <a:bodyPr/>
                    <a:lstStyle/>
                    <a:p>
                      <a:r>
                        <a:rPr lang="en-US" b="0" dirty="0"/>
                        <a:t>Apply general hypertension medications with consideration of beta blockers for rate control</a:t>
                      </a:r>
                    </a:p>
                  </a:txBody>
                  <a:tcPr/>
                </a:tc>
                <a:extLst>
                  <a:ext uri="{0D108BD9-81ED-4DB2-BD59-A6C34878D82A}">
                    <a16:rowId xmlns:a16="http://schemas.microsoft.com/office/drawing/2014/main" val="729409676"/>
                  </a:ext>
                </a:extLst>
              </a:tr>
              <a:tr h="491491">
                <a:tc>
                  <a:txBody>
                    <a:bodyPr/>
                    <a:lstStyle/>
                    <a:p>
                      <a:r>
                        <a:rPr lang="en-US" dirty="0"/>
                        <a:t>Valvular Heart Disease</a:t>
                      </a:r>
                    </a:p>
                  </a:txBody>
                  <a:tcPr/>
                </a:tc>
                <a:tc>
                  <a:txBody>
                    <a:bodyPr/>
                    <a:lstStyle/>
                    <a:p>
                      <a:r>
                        <a:rPr lang="en-US" dirty="0"/>
                        <a:t>Consider </a:t>
                      </a:r>
                      <a:r>
                        <a:rPr lang="en-US" dirty="0" err="1"/>
                        <a:t>ACEi</a:t>
                      </a:r>
                      <a:r>
                        <a:rPr lang="en-US" dirty="0"/>
                        <a:t>/ARB therapy for BP which have shown reduction in mortality</a:t>
                      </a:r>
                    </a:p>
                  </a:txBody>
                  <a:tcPr/>
                </a:tc>
                <a:extLst>
                  <a:ext uri="{0D108BD9-81ED-4DB2-BD59-A6C34878D82A}">
                    <a16:rowId xmlns:a16="http://schemas.microsoft.com/office/drawing/2014/main" val="3803847807"/>
                  </a:ext>
                </a:extLst>
              </a:tr>
              <a:tr h="737235">
                <a:tc>
                  <a:txBody>
                    <a:bodyPr/>
                    <a:lstStyle/>
                    <a:p>
                      <a:r>
                        <a:rPr lang="en-US" dirty="0"/>
                        <a:t>Aortic Disease</a:t>
                      </a:r>
                    </a:p>
                  </a:txBody>
                  <a:tcPr/>
                </a:tc>
                <a:tc>
                  <a:txBody>
                    <a:bodyPr/>
                    <a:lstStyle/>
                    <a:p>
                      <a:r>
                        <a:rPr lang="en-US" dirty="0"/>
                        <a:t>Beta blockers recommended in addition to generally preferred medications</a:t>
                      </a:r>
                    </a:p>
                  </a:txBody>
                  <a:tcPr/>
                </a:tc>
                <a:extLst>
                  <a:ext uri="{0D108BD9-81ED-4DB2-BD59-A6C34878D82A}">
                    <a16:rowId xmlns:a16="http://schemas.microsoft.com/office/drawing/2014/main" val="2346299900"/>
                  </a:ext>
                </a:extLst>
              </a:tr>
              <a:tr h="737235">
                <a:tc>
                  <a:txBody>
                    <a:bodyPr/>
                    <a:lstStyle/>
                    <a:p>
                      <a:r>
                        <a:rPr lang="en-US" dirty="0"/>
                        <a:t>CKD</a:t>
                      </a:r>
                    </a:p>
                  </a:txBody>
                  <a:tcPr/>
                </a:tc>
                <a:tc>
                  <a:txBody>
                    <a:bodyPr/>
                    <a:lstStyle/>
                    <a:p>
                      <a:r>
                        <a:rPr lang="en-US" dirty="0"/>
                        <a:t>Defined:  eGFR &lt;60ml/min/1.73m2 or albuminuria &gt;= 30mg/g</a:t>
                      </a:r>
                    </a:p>
                    <a:p>
                      <a:r>
                        <a:rPr lang="en-US" dirty="0"/>
                        <a:t>Prefer inhibitors of RAAS pathway (</a:t>
                      </a:r>
                      <a:r>
                        <a:rPr lang="en-US" dirty="0" err="1"/>
                        <a:t>ACEi</a:t>
                      </a:r>
                      <a:r>
                        <a:rPr lang="en-US" dirty="0"/>
                        <a:t>/ARB)</a:t>
                      </a:r>
                    </a:p>
                  </a:txBody>
                  <a:tcPr/>
                </a:tc>
                <a:extLst>
                  <a:ext uri="{0D108BD9-81ED-4DB2-BD59-A6C34878D82A}">
                    <a16:rowId xmlns:a16="http://schemas.microsoft.com/office/drawing/2014/main" val="2169355529"/>
                  </a:ext>
                </a:extLst>
              </a:tr>
              <a:tr h="737235">
                <a:tc>
                  <a:txBody>
                    <a:bodyPr/>
                    <a:lstStyle/>
                    <a:p>
                      <a:r>
                        <a:rPr lang="en-US" dirty="0"/>
                        <a:t>Secondary Stroke Prevention</a:t>
                      </a:r>
                    </a:p>
                  </a:txBody>
                  <a:tcPr/>
                </a:tc>
                <a:tc>
                  <a:txBody>
                    <a:bodyPr/>
                    <a:lstStyle/>
                    <a:p>
                      <a:r>
                        <a:rPr lang="en-US" dirty="0"/>
                        <a:t>Thiazides, </a:t>
                      </a:r>
                      <a:r>
                        <a:rPr lang="en-US" dirty="0" err="1"/>
                        <a:t>ACEi</a:t>
                      </a:r>
                      <a:r>
                        <a:rPr lang="en-US" dirty="0"/>
                        <a:t>, or ARB</a:t>
                      </a:r>
                    </a:p>
                    <a:p>
                      <a:r>
                        <a:rPr lang="en-US" dirty="0"/>
                        <a:t>Guidelines state CCBs OK for additional BP lowering if needed, but better evidence with Thiazides and </a:t>
                      </a:r>
                      <a:r>
                        <a:rPr lang="en-US" dirty="0" err="1"/>
                        <a:t>ACEi</a:t>
                      </a:r>
                      <a:r>
                        <a:rPr lang="en-US" dirty="0"/>
                        <a:t>/ARBs</a:t>
                      </a:r>
                    </a:p>
                  </a:txBody>
                  <a:tcPr/>
                </a:tc>
                <a:extLst>
                  <a:ext uri="{0D108BD9-81ED-4DB2-BD59-A6C34878D82A}">
                    <a16:rowId xmlns:a16="http://schemas.microsoft.com/office/drawing/2014/main" val="3866876301"/>
                  </a:ext>
                </a:extLst>
              </a:tr>
              <a:tr h="737235">
                <a:tc>
                  <a:txBody>
                    <a:bodyPr/>
                    <a:lstStyle/>
                    <a:p>
                      <a:r>
                        <a:rPr lang="en-US" dirty="0"/>
                        <a:t>PAD</a:t>
                      </a:r>
                    </a:p>
                  </a:txBody>
                  <a:tcPr/>
                </a:tc>
                <a:tc>
                  <a:txBody>
                    <a:bodyPr/>
                    <a:lstStyle/>
                    <a:p>
                      <a:r>
                        <a:rPr lang="en-US" dirty="0" err="1"/>
                        <a:t>ACEi</a:t>
                      </a:r>
                      <a:r>
                        <a:rPr lang="en-US" dirty="0"/>
                        <a:t>/ARB</a:t>
                      </a:r>
                    </a:p>
                    <a:p>
                      <a:r>
                        <a:rPr lang="en-US" dirty="0"/>
                        <a:t>Goal remains &lt;130/80mmHg </a:t>
                      </a:r>
                    </a:p>
                  </a:txBody>
                  <a:tcPr/>
                </a:tc>
                <a:extLst>
                  <a:ext uri="{0D108BD9-81ED-4DB2-BD59-A6C34878D82A}">
                    <a16:rowId xmlns:a16="http://schemas.microsoft.com/office/drawing/2014/main" val="384072201"/>
                  </a:ext>
                </a:extLst>
              </a:tr>
            </a:tbl>
          </a:graphicData>
        </a:graphic>
      </p:graphicFrame>
    </p:spTree>
    <p:extLst>
      <p:ext uri="{BB962C8B-B14F-4D97-AF65-F5344CB8AC3E}">
        <p14:creationId xmlns:p14="http://schemas.microsoft.com/office/powerpoint/2010/main" val="3284356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77D5F-F43E-740D-2DB2-8CB7DF89A7F8}"/>
              </a:ext>
            </a:extLst>
          </p:cNvPr>
          <p:cNvSpPr>
            <a:spLocks noGrp="1"/>
          </p:cNvSpPr>
          <p:nvPr>
            <p:ph type="title"/>
          </p:nvPr>
        </p:nvSpPr>
        <p:spPr/>
        <p:txBody>
          <a:bodyPr/>
          <a:lstStyle/>
          <a:p>
            <a:r>
              <a:rPr lang="en-US" dirty="0"/>
              <a:t>Hypertension and Pregnancy</a:t>
            </a:r>
          </a:p>
        </p:txBody>
      </p:sp>
      <p:sp>
        <p:nvSpPr>
          <p:cNvPr id="3" name="Content Placeholder 2">
            <a:extLst>
              <a:ext uri="{FF2B5EF4-FFF2-40B4-BE49-F238E27FC236}">
                <a16:creationId xmlns:a16="http://schemas.microsoft.com/office/drawing/2014/main" id="{AF9E0B5E-DE4B-008A-4A8F-DB501A5FF086}"/>
              </a:ext>
            </a:extLst>
          </p:cNvPr>
          <p:cNvSpPr>
            <a:spLocks noGrp="1"/>
          </p:cNvSpPr>
          <p:nvPr>
            <p:ph idx="1"/>
          </p:nvPr>
        </p:nvSpPr>
        <p:spPr>
          <a:xfrm>
            <a:off x="1097280" y="1845734"/>
            <a:ext cx="10058400" cy="1926166"/>
          </a:xfrm>
        </p:spPr>
        <p:txBody>
          <a:bodyPr/>
          <a:lstStyle/>
          <a:p>
            <a:r>
              <a:rPr lang="en-US" dirty="0"/>
              <a:t>Preferred Agents:</a:t>
            </a:r>
          </a:p>
          <a:p>
            <a:pPr lvl="1"/>
            <a:r>
              <a:rPr lang="en-US" dirty="0"/>
              <a:t>Labetalol, Extended-Release Nifedipine, Methyldopa</a:t>
            </a:r>
          </a:p>
          <a:p>
            <a:pPr lvl="2"/>
            <a:r>
              <a:rPr lang="en-US" dirty="0"/>
              <a:t>Later Line -&gt; HCTZ</a:t>
            </a:r>
          </a:p>
          <a:p>
            <a:r>
              <a:rPr lang="en-US" dirty="0"/>
              <a:t>Avoid</a:t>
            </a:r>
          </a:p>
          <a:p>
            <a:pPr lvl="1"/>
            <a:r>
              <a:rPr lang="en-US" dirty="0"/>
              <a:t>Atenolol, </a:t>
            </a:r>
            <a:r>
              <a:rPr lang="en-US" dirty="0" err="1"/>
              <a:t>ACEi</a:t>
            </a:r>
            <a:r>
              <a:rPr lang="en-US" dirty="0"/>
              <a:t>/ARB, Direct renin inhibitors, Nitroprusside, or MRA</a:t>
            </a:r>
          </a:p>
        </p:txBody>
      </p:sp>
      <p:pic>
        <p:nvPicPr>
          <p:cNvPr id="5" name="Picture 4">
            <a:extLst>
              <a:ext uri="{FF2B5EF4-FFF2-40B4-BE49-F238E27FC236}">
                <a16:creationId xmlns:a16="http://schemas.microsoft.com/office/drawing/2014/main" id="{D08F3201-6AE9-0E31-7819-C97468592A10}"/>
              </a:ext>
            </a:extLst>
          </p:cNvPr>
          <p:cNvPicPr>
            <a:picLocks noChangeAspect="1"/>
          </p:cNvPicPr>
          <p:nvPr/>
        </p:nvPicPr>
        <p:blipFill>
          <a:blip r:embed="rId3"/>
          <a:stretch>
            <a:fillRect/>
          </a:stretch>
        </p:blipFill>
        <p:spPr>
          <a:xfrm>
            <a:off x="1097280" y="3709555"/>
            <a:ext cx="6115904" cy="2257740"/>
          </a:xfrm>
          <a:prstGeom prst="rect">
            <a:avLst/>
          </a:prstGeom>
        </p:spPr>
      </p:pic>
    </p:spTree>
    <p:extLst>
      <p:ext uri="{BB962C8B-B14F-4D97-AF65-F5344CB8AC3E}">
        <p14:creationId xmlns:p14="http://schemas.microsoft.com/office/powerpoint/2010/main" val="2212225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DEE4B-8223-3BA9-8940-FDFC5FF8D709}"/>
              </a:ext>
            </a:extLst>
          </p:cNvPr>
          <p:cNvSpPr>
            <a:spLocks noGrp="1"/>
          </p:cNvSpPr>
          <p:nvPr>
            <p:ph type="title"/>
          </p:nvPr>
        </p:nvSpPr>
        <p:spPr/>
        <p:txBody>
          <a:bodyPr/>
          <a:lstStyle/>
          <a:p>
            <a:r>
              <a:rPr lang="en-US" dirty="0"/>
              <a:t>Resistant Hypertension</a:t>
            </a:r>
          </a:p>
        </p:txBody>
      </p:sp>
      <p:graphicFrame>
        <p:nvGraphicFramePr>
          <p:cNvPr id="4" name="Content Placeholder 3">
            <a:extLst>
              <a:ext uri="{FF2B5EF4-FFF2-40B4-BE49-F238E27FC236}">
                <a16:creationId xmlns:a16="http://schemas.microsoft.com/office/drawing/2014/main" id="{4D4D023B-BA53-C8E4-5552-15A2D72DCF34}"/>
              </a:ext>
            </a:extLst>
          </p:cNvPr>
          <p:cNvGraphicFramePr>
            <a:graphicFrameLocks noGrp="1"/>
          </p:cNvGraphicFramePr>
          <p:nvPr>
            <p:ph idx="1"/>
            <p:extLst>
              <p:ext uri="{D42A27DB-BD31-4B8C-83A1-F6EECF244321}">
                <p14:modId xmlns:p14="http://schemas.microsoft.com/office/powerpoint/2010/main" val="2583392837"/>
              </p:ext>
            </p:extLst>
          </p:nvPr>
        </p:nvGraphicFramePr>
        <p:xfrm>
          <a:off x="1096963" y="1846263"/>
          <a:ext cx="10058400" cy="1828800"/>
        </p:xfrm>
        <a:graphic>
          <a:graphicData uri="http://schemas.openxmlformats.org/drawingml/2006/table">
            <a:tbl>
              <a:tblPr firstRow="1" bandRow="1">
                <a:tableStyleId>{3B4B98B0-60AC-42C2-AFA5-B58CD77FA1E5}</a:tableStyleId>
              </a:tblPr>
              <a:tblGrid>
                <a:gridCol w="2477510">
                  <a:extLst>
                    <a:ext uri="{9D8B030D-6E8A-4147-A177-3AD203B41FA5}">
                      <a16:colId xmlns:a16="http://schemas.microsoft.com/office/drawing/2014/main" val="2848148522"/>
                    </a:ext>
                  </a:extLst>
                </a:gridCol>
                <a:gridCol w="7580890">
                  <a:extLst>
                    <a:ext uri="{9D8B030D-6E8A-4147-A177-3AD203B41FA5}">
                      <a16:colId xmlns:a16="http://schemas.microsoft.com/office/drawing/2014/main" val="4273901459"/>
                    </a:ext>
                  </a:extLst>
                </a:gridCol>
              </a:tblGrid>
              <a:tr h="370840">
                <a:tc>
                  <a:txBody>
                    <a:bodyPr/>
                    <a:lstStyle/>
                    <a:p>
                      <a:r>
                        <a:rPr lang="en-US" b="0" dirty="0"/>
                        <a:t>Diagnostic Criteria </a:t>
                      </a:r>
                    </a:p>
                  </a:txBody>
                  <a:tcPr/>
                </a:tc>
                <a:tc>
                  <a:txBody>
                    <a:bodyPr/>
                    <a:lstStyle/>
                    <a:p>
                      <a:r>
                        <a:rPr lang="en-US" b="0" dirty="0"/>
                        <a:t>Office BP &gt;= 130/80 mmHg on &gt;=3 antihypertensive medications</a:t>
                      </a:r>
                    </a:p>
                    <a:p>
                      <a:r>
                        <a:rPr lang="en-US" b="0" dirty="0"/>
                        <a:t>Office BP &lt; 130/80 mmHg but requires 4 antihypertensive medications</a:t>
                      </a:r>
                    </a:p>
                  </a:txBody>
                  <a:tcPr/>
                </a:tc>
                <a:extLst>
                  <a:ext uri="{0D108BD9-81ED-4DB2-BD59-A6C34878D82A}">
                    <a16:rowId xmlns:a16="http://schemas.microsoft.com/office/drawing/2014/main" val="2804135598"/>
                  </a:ext>
                </a:extLst>
              </a:tr>
              <a:tr h="370840">
                <a:tc>
                  <a:txBody>
                    <a:bodyPr/>
                    <a:lstStyle/>
                    <a:p>
                      <a:r>
                        <a:rPr lang="en-US" dirty="0"/>
                        <a:t>Medication Recommendations </a:t>
                      </a:r>
                    </a:p>
                  </a:txBody>
                  <a:tcPr/>
                </a:tc>
                <a:tc>
                  <a:txBody>
                    <a:bodyPr/>
                    <a:lstStyle/>
                    <a:p>
                      <a:pPr marL="342900" indent="-342900">
                        <a:buFont typeface="+mj-lt"/>
                        <a:buAutoNum type="arabicPeriod"/>
                      </a:pPr>
                      <a:r>
                        <a:rPr lang="en-US" dirty="0"/>
                        <a:t>Maximize diuretic therapy -&gt; Consider chlorthalidone or indapamide</a:t>
                      </a:r>
                    </a:p>
                    <a:p>
                      <a:pPr marL="800100" lvl="1" indent="-342900">
                        <a:buFont typeface="+mj-lt"/>
                        <a:buAutoNum type="arabicPeriod"/>
                      </a:pPr>
                      <a:r>
                        <a:rPr lang="en-US" dirty="0"/>
                        <a:t>Chlorthalidone + Loop Diuretic CKD Stage 4 +</a:t>
                      </a:r>
                    </a:p>
                    <a:p>
                      <a:pPr marL="342900" indent="-342900">
                        <a:buFont typeface="+mj-lt"/>
                        <a:buAutoNum type="arabicPeriod"/>
                      </a:pPr>
                      <a:r>
                        <a:rPr lang="en-US" dirty="0"/>
                        <a:t>Add spironolactone or eplerenone eGFR &gt;= 45</a:t>
                      </a:r>
                    </a:p>
                    <a:p>
                      <a:pPr marL="342900" indent="-342900">
                        <a:buFont typeface="+mj-lt"/>
                        <a:buAutoNum type="arabicPeriod"/>
                      </a:pPr>
                      <a:r>
                        <a:rPr lang="en-US" dirty="0"/>
                        <a:t>Add dual endothelin-receptor antagonist (ERA) or vasodilators</a:t>
                      </a:r>
                    </a:p>
                  </a:txBody>
                  <a:tcPr/>
                </a:tc>
                <a:extLst>
                  <a:ext uri="{0D108BD9-81ED-4DB2-BD59-A6C34878D82A}">
                    <a16:rowId xmlns:a16="http://schemas.microsoft.com/office/drawing/2014/main" val="1659146677"/>
                  </a:ext>
                </a:extLst>
              </a:tr>
            </a:tbl>
          </a:graphicData>
        </a:graphic>
      </p:graphicFrame>
    </p:spTree>
    <p:extLst>
      <p:ext uri="{BB962C8B-B14F-4D97-AF65-F5344CB8AC3E}">
        <p14:creationId xmlns:p14="http://schemas.microsoft.com/office/powerpoint/2010/main" val="204863813"/>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Retrospect</Template>
  <TotalTime>1096</TotalTime>
  <Words>3617</Words>
  <Application>Microsoft Office PowerPoint</Application>
  <PresentationFormat>Widescreen</PresentationFormat>
  <Paragraphs>496</Paragraphs>
  <Slides>40</Slides>
  <Notes>29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Anthropic Sans</vt:lpstr>
      <vt:lpstr>Aptos</vt:lpstr>
      <vt:lpstr>Arial</vt:lpstr>
      <vt:lpstr>Calibri</vt:lpstr>
      <vt:lpstr>Calibri Light</vt:lpstr>
      <vt:lpstr>Retrospect</vt:lpstr>
      <vt:lpstr>Diabetes and Hypertension:  A 2026 Pharmacotherapy Update</vt:lpstr>
      <vt:lpstr>Conflict of Interest Disclosure</vt:lpstr>
      <vt:lpstr>Overview</vt:lpstr>
      <vt:lpstr>Hypertension Causes</vt:lpstr>
      <vt:lpstr>Hypertension Treatment Thresholds</vt:lpstr>
      <vt:lpstr>Therapy Recommendations</vt:lpstr>
      <vt:lpstr>Therapy Recommendations</vt:lpstr>
      <vt:lpstr>Hypertension and Pregnancy</vt:lpstr>
      <vt:lpstr>Resistant Hypertension</vt:lpstr>
      <vt:lpstr>ACEi/ARBs</vt:lpstr>
      <vt:lpstr>ARNI</vt:lpstr>
      <vt:lpstr>Thiazides</vt:lpstr>
      <vt:lpstr>Dihydropyridine CCBs</vt:lpstr>
      <vt:lpstr>Non-Dihydropyridine CCBs</vt:lpstr>
      <vt:lpstr>Beta Blockers</vt:lpstr>
      <vt:lpstr>MRAs/K Sparing Diuretics </vt:lpstr>
      <vt:lpstr> Endothelin Receptor Antagonist</vt:lpstr>
      <vt:lpstr> Alpha-2 Agonists</vt:lpstr>
      <vt:lpstr> Direct Vasodilators</vt:lpstr>
      <vt:lpstr>Future Medication Options HTN</vt:lpstr>
      <vt:lpstr>Diagnosis of Diabetes</vt:lpstr>
      <vt:lpstr>CGM Goals ADA and AACE</vt:lpstr>
      <vt:lpstr>A1c Glycemic Goals Most Adults with DM</vt:lpstr>
      <vt:lpstr>Classification and Treatment Hypoglycemia – ADA </vt:lpstr>
      <vt:lpstr>Therapy Recommendations</vt:lpstr>
      <vt:lpstr>Therapy Recommendations – ADA </vt:lpstr>
      <vt:lpstr>Biguanides (Metformin)</vt:lpstr>
      <vt:lpstr>SGLT2i</vt:lpstr>
      <vt:lpstr>GLP-1RA or Mixed GLP-1/GIP</vt:lpstr>
      <vt:lpstr>Thiazolidinediones</vt:lpstr>
      <vt:lpstr>DPP-4 Inhibitors</vt:lpstr>
      <vt:lpstr>Sulfonylureas/Meglitinides </vt:lpstr>
      <vt:lpstr>Insulin</vt:lpstr>
      <vt:lpstr>Future Medication Options DM</vt:lpstr>
      <vt:lpstr>Patient Scenario</vt:lpstr>
      <vt:lpstr>Patient Scenario</vt:lpstr>
      <vt:lpstr>Purple Book</vt:lpstr>
      <vt:lpstr>Patient Scenario</vt:lpstr>
      <vt:lpstr>Patient Scenario</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Mike Brown</dc:creator>
  <cp:lastModifiedBy>Parks, Denise</cp:lastModifiedBy>
  <cp:revision>81</cp:revision>
  <dcterms:created xsi:type="dcterms:W3CDTF">2026-04-16T00:22:24Z</dcterms:created>
  <dcterms:modified xsi:type="dcterms:W3CDTF">2026-04-23T12:20:33Z</dcterms:modified>
</cp:coreProperties>
</file>